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137"/>
  </p:notesMasterIdLst>
  <p:handoutMasterIdLst>
    <p:handoutMasterId r:id="rId138"/>
  </p:handoutMasterIdLst>
  <p:sldIdLst>
    <p:sldId id="256" r:id="rId2"/>
    <p:sldId id="265" r:id="rId3"/>
    <p:sldId id="267" r:id="rId4"/>
    <p:sldId id="269" r:id="rId5"/>
    <p:sldId id="268" r:id="rId6"/>
    <p:sldId id="270" r:id="rId7"/>
    <p:sldId id="263" r:id="rId8"/>
    <p:sldId id="272" r:id="rId9"/>
    <p:sldId id="271" r:id="rId10"/>
    <p:sldId id="264" r:id="rId11"/>
    <p:sldId id="275" r:id="rId12"/>
    <p:sldId id="274" r:id="rId13"/>
    <p:sldId id="277" r:id="rId14"/>
    <p:sldId id="276" r:id="rId15"/>
    <p:sldId id="278" r:id="rId16"/>
    <p:sldId id="279" r:id="rId17"/>
    <p:sldId id="280" r:id="rId18"/>
    <p:sldId id="281" r:id="rId19"/>
    <p:sldId id="282" r:id="rId20"/>
    <p:sldId id="283" r:id="rId21"/>
    <p:sldId id="284" r:id="rId22"/>
    <p:sldId id="287" r:id="rId23"/>
    <p:sldId id="288" r:id="rId24"/>
    <p:sldId id="289" r:id="rId25"/>
    <p:sldId id="290" r:id="rId26"/>
    <p:sldId id="291" r:id="rId27"/>
    <p:sldId id="292" r:id="rId28"/>
    <p:sldId id="293" r:id="rId29"/>
    <p:sldId id="294" r:id="rId30"/>
    <p:sldId id="295" r:id="rId31"/>
    <p:sldId id="296" r:id="rId32"/>
    <p:sldId id="297" r:id="rId33"/>
    <p:sldId id="298" r:id="rId34"/>
    <p:sldId id="299" r:id="rId35"/>
    <p:sldId id="344" r:id="rId36"/>
    <p:sldId id="345" r:id="rId37"/>
    <p:sldId id="348" r:id="rId38"/>
    <p:sldId id="349" r:id="rId39"/>
    <p:sldId id="300" r:id="rId40"/>
    <p:sldId id="301" r:id="rId41"/>
    <p:sldId id="302" r:id="rId42"/>
    <p:sldId id="303" r:id="rId43"/>
    <p:sldId id="304" r:id="rId44"/>
    <p:sldId id="305" r:id="rId45"/>
    <p:sldId id="306" r:id="rId46"/>
    <p:sldId id="307" r:id="rId47"/>
    <p:sldId id="308" r:id="rId48"/>
    <p:sldId id="309" r:id="rId49"/>
    <p:sldId id="310" r:id="rId50"/>
    <p:sldId id="311" r:id="rId51"/>
    <p:sldId id="312" r:id="rId52"/>
    <p:sldId id="313" r:id="rId53"/>
    <p:sldId id="314" r:id="rId54"/>
    <p:sldId id="343" r:id="rId55"/>
    <p:sldId id="315" r:id="rId56"/>
    <p:sldId id="316" r:id="rId57"/>
    <p:sldId id="317" r:id="rId58"/>
    <p:sldId id="318" r:id="rId59"/>
    <p:sldId id="319" r:id="rId60"/>
    <p:sldId id="320" r:id="rId61"/>
    <p:sldId id="321" r:id="rId62"/>
    <p:sldId id="322" r:id="rId63"/>
    <p:sldId id="323" r:id="rId64"/>
    <p:sldId id="324" r:id="rId65"/>
    <p:sldId id="325" r:id="rId66"/>
    <p:sldId id="326" r:id="rId67"/>
    <p:sldId id="327" r:id="rId68"/>
    <p:sldId id="328" r:id="rId69"/>
    <p:sldId id="329" r:id="rId70"/>
    <p:sldId id="330" r:id="rId71"/>
    <p:sldId id="331" r:id="rId72"/>
    <p:sldId id="332" r:id="rId73"/>
    <p:sldId id="333" r:id="rId74"/>
    <p:sldId id="334" r:id="rId75"/>
    <p:sldId id="335" r:id="rId76"/>
    <p:sldId id="336" r:id="rId77"/>
    <p:sldId id="337" r:id="rId78"/>
    <p:sldId id="338" r:id="rId79"/>
    <p:sldId id="339" r:id="rId80"/>
    <p:sldId id="340" r:id="rId81"/>
    <p:sldId id="341" r:id="rId82"/>
    <p:sldId id="342" r:id="rId83"/>
    <p:sldId id="369" r:id="rId84"/>
    <p:sldId id="370" r:id="rId85"/>
    <p:sldId id="371" r:id="rId86"/>
    <p:sldId id="372" r:id="rId87"/>
    <p:sldId id="373" r:id="rId88"/>
    <p:sldId id="374" r:id="rId89"/>
    <p:sldId id="375" r:id="rId90"/>
    <p:sldId id="376" r:id="rId91"/>
    <p:sldId id="377" r:id="rId92"/>
    <p:sldId id="378" r:id="rId93"/>
    <p:sldId id="379" r:id="rId94"/>
    <p:sldId id="380" r:id="rId95"/>
    <p:sldId id="381" r:id="rId96"/>
    <p:sldId id="382" r:id="rId97"/>
    <p:sldId id="350" r:id="rId98"/>
    <p:sldId id="351" r:id="rId99"/>
    <p:sldId id="352" r:id="rId100"/>
    <p:sldId id="366" r:id="rId101"/>
    <p:sldId id="367" r:id="rId102"/>
    <p:sldId id="368" r:id="rId103"/>
    <p:sldId id="383" r:id="rId104"/>
    <p:sldId id="384" r:id="rId105"/>
    <p:sldId id="385" r:id="rId106"/>
    <p:sldId id="386" r:id="rId107"/>
    <p:sldId id="390" r:id="rId108"/>
    <p:sldId id="391" r:id="rId109"/>
    <p:sldId id="389" r:id="rId110"/>
    <p:sldId id="413" r:id="rId111"/>
    <p:sldId id="414" r:id="rId112"/>
    <p:sldId id="415" r:id="rId113"/>
    <p:sldId id="416" r:id="rId114"/>
    <p:sldId id="392" r:id="rId115"/>
    <p:sldId id="393" r:id="rId116"/>
    <p:sldId id="394" r:id="rId117"/>
    <p:sldId id="395" r:id="rId118"/>
    <p:sldId id="396" r:id="rId119"/>
    <p:sldId id="408" r:id="rId120"/>
    <p:sldId id="398" r:id="rId121"/>
    <p:sldId id="399" r:id="rId122"/>
    <p:sldId id="400" r:id="rId123"/>
    <p:sldId id="401" r:id="rId124"/>
    <p:sldId id="402" r:id="rId125"/>
    <p:sldId id="403" r:id="rId126"/>
    <p:sldId id="404" r:id="rId127"/>
    <p:sldId id="405" r:id="rId128"/>
    <p:sldId id="406" r:id="rId129"/>
    <p:sldId id="407" r:id="rId130"/>
    <p:sldId id="266" r:id="rId131"/>
    <p:sldId id="409" r:id="rId132"/>
    <p:sldId id="410" r:id="rId133"/>
    <p:sldId id="411" r:id="rId134"/>
    <p:sldId id="412" r:id="rId135"/>
    <p:sldId id="286" r:id="rId136"/>
  </p:sldIdLst>
  <p:sldSz cx="9144000" cy="6858000" type="screen4x3"/>
  <p:notesSz cx="7010400" cy="9296400"/>
  <p:defaultTextStyle>
    <a:defPPr>
      <a:defRPr lang="en-US"/>
    </a:defPPr>
    <a:lvl1pPr algn="l" rtl="0" fontAlgn="base">
      <a:spcBef>
        <a:spcPct val="0"/>
      </a:spcBef>
      <a:spcAft>
        <a:spcPct val="0"/>
      </a:spcAft>
      <a:defRPr sz="1400" kern="1200">
        <a:solidFill>
          <a:schemeClr val="tx1"/>
        </a:solidFill>
        <a:latin typeface="Arial" charset="0"/>
        <a:ea typeface="+mn-ea"/>
        <a:cs typeface="+mn-cs"/>
      </a:defRPr>
    </a:lvl1pPr>
    <a:lvl2pPr marL="457200" algn="l" rtl="0" fontAlgn="base">
      <a:spcBef>
        <a:spcPct val="0"/>
      </a:spcBef>
      <a:spcAft>
        <a:spcPct val="0"/>
      </a:spcAft>
      <a:defRPr sz="1400" kern="1200">
        <a:solidFill>
          <a:schemeClr val="tx1"/>
        </a:solidFill>
        <a:latin typeface="Arial" charset="0"/>
        <a:ea typeface="+mn-ea"/>
        <a:cs typeface="+mn-cs"/>
      </a:defRPr>
    </a:lvl2pPr>
    <a:lvl3pPr marL="914400" algn="l" rtl="0" fontAlgn="base">
      <a:spcBef>
        <a:spcPct val="0"/>
      </a:spcBef>
      <a:spcAft>
        <a:spcPct val="0"/>
      </a:spcAft>
      <a:defRPr sz="1400" kern="1200">
        <a:solidFill>
          <a:schemeClr val="tx1"/>
        </a:solidFill>
        <a:latin typeface="Arial" charset="0"/>
        <a:ea typeface="+mn-ea"/>
        <a:cs typeface="+mn-cs"/>
      </a:defRPr>
    </a:lvl3pPr>
    <a:lvl4pPr marL="1371600" algn="l" rtl="0" fontAlgn="base">
      <a:spcBef>
        <a:spcPct val="0"/>
      </a:spcBef>
      <a:spcAft>
        <a:spcPct val="0"/>
      </a:spcAft>
      <a:defRPr sz="1400" kern="1200">
        <a:solidFill>
          <a:schemeClr val="tx1"/>
        </a:solidFill>
        <a:latin typeface="Arial" charset="0"/>
        <a:ea typeface="+mn-ea"/>
        <a:cs typeface="+mn-cs"/>
      </a:defRPr>
    </a:lvl4pPr>
    <a:lvl5pPr marL="1828800" algn="l" rtl="0" fontAlgn="base">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7">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Tam" initials="JT" lastIdx="14" clrIdx="0">
    <p:extLst/>
  </p:cmAuthor>
  <p:cmAuthor id="2" name="sysman" initials="s" lastIdx="2"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FFFF"/>
    <a:srgbClr val="808000"/>
    <a:srgbClr val="FFFFCC"/>
    <a:srgbClr val="FFFF99"/>
    <a:srgbClr val="66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02" autoAdjust="0"/>
    <p:restoredTop sz="96305" autoAdjust="0"/>
  </p:normalViewPr>
  <p:slideViewPr>
    <p:cSldViewPr snapToGrid="0">
      <p:cViewPr varScale="1">
        <p:scale>
          <a:sx n="109" d="100"/>
          <a:sy n="109" d="100"/>
        </p:scale>
        <p:origin x="130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846" y="1854"/>
      </p:cViewPr>
      <p:guideLst>
        <p:guide orient="horz" pos="2927"/>
        <p:guide pos="2208"/>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handoutMaster" Target="handoutMasters/handout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defTabSz="952500" eaLnBrk="0" hangingPunct="0">
              <a:defRPr sz="1000" i="1">
                <a:latin typeface="Arial" charset="0"/>
              </a:defRPr>
            </a:lvl1pPr>
          </a:lstStyle>
          <a:p>
            <a:pPr>
              <a:defRPr/>
            </a:pPr>
            <a:endParaRPr lang="en-US" dirty="0"/>
          </a:p>
        </p:txBody>
      </p:sp>
      <p:sp>
        <p:nvSpPr>
          <p:cNvPr id="3075" name="Rectangle 3"/>
          <p:cNvSpPr>
            <a:spLocks noGrp="1" noChangeArrowheads="1"/>
          </p:cNvSpPr>
          <p:nvPr>
            <p:ph type="dt" sz="quarter" idx="1"/>
          </p:nvPr>
        </p:nvSpPr>
        <p:spPr bwMode="auto">
          <a:xfrm>
            <a:off x="3971925"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algn="r" defTabSz="952500" eaLnBrk="0" hangingPunct="0">
              <a:defRPr sz="1000" i="1">
                <a:latin typeface="Arial" charset="0"/>
              </a:defRPr>
            </a:lvl1pPr>
          </a:lstStyle>
          <a:p>
            <a:pPr>
              <a:defRPr/>
            </a:pPr>
            <a:endParaRPr lang="en-US" dirty="0"/>
          </a:p>
        </p:txBody>
      </p:sp>
      <p:sp>
        <p:nvSpPr>
          <p:cNvPr id="3076" name="Rectangle 4"/>
          <p:cNvSpPr>
            <a:spLocks noGrp="1" noChangeArrowheads="1"/>
          </p:cNvSpPr>
          <p:nvPr>
            <p:ph type="ftr" sz="quarter" idx="2"/>
          </p:nvPr>
        </p:nvSpPr>
        <p:spPr bwMode="auto">
          <a:xfrm>
            <a:off x="0"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defTabSz="952500" eaLnBrk="0" hangingPunct="0">
              <a:defRPr sz="1000" i="1">
                <a:latin typeface="Arial" charset="0"/>
              </a:defRPr>
            </a:lvl1pPr>
          </a:lstStyle>
          <a:p>
            <a:pPr>
              <a:defRPr/>
            </a:pPr>
            <a:r>
              <a:rPr lang="en-US" dirty="0"/>
              <a:t>Advanced Java concepts</a:t>
            </a:r>
          </a:p>
        </p:txBody>
      </p:sp>
      <p:sp>
        <p:nvSpPr>
          <p:cNvPr id="3077" name="Rectangle 5"/>
          <p:cNvSpPr>
            <a:spLocks noGrp="1" noChangeArrowheads="1"/>
          </p:cNvSpPr>
          <p:nvPr>
            <p:ph type="sldNum" sz="quarter" idx="3"/>
          </p:nvPr>
        </p:nvSpPr>
        <p:spPr bwMode="auto">
          <a:xfrm>
            <a:off x="3971925"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algn="r" defTabSz="952500" eaLnBrk="0" hangingPunct="0">
              <a:defRPr sz="1000" i="1">
                <a:latin typeface="Arial" charset="0"/>
              </a:defRPr>
            </a:lvl1pPr>
          </a:lstStyle>
          <a:p>
            <a:pPr>
              <a:defRPr/>
            </a:pPr>
            <a:fld id="{2289C6B7-9301-44DE-8D81-9A819A8A842B}" type="slidenum">
              <a:rPr lang="en-US"/>
              <a:pPr>
                <a:defRPr/>
              </a:pPr>
              <a:t>‹#›</a:t>
            </a:fld>
            <a:endParaRPr lang="en-US" dirty="0"/>
          </a:p>
        </p:txBody>
      </p:sp>
    </p:spTree>
    <p:extLst>
      <p:ext uri="{BB962C8B-B14F-4D97-AF65-F5344CB8AC3E}">
        <p14:creationId xmlns:p14="http://schemas.microsoft.com/office/powerpoint/2010/main" val="14202272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defTabSz="952500" eaLnBrk="0" hangingPunct="0">
              <a:defRPr sz="1000" i="1">
                <a:latin typeface="Times New Roman" pitchFamily="18" charset="0"/>
              </a:defRPr>
            </a:lvl1pPr>
          </a:lstStyle>
          <a:p>
            <a:pPr>
              <a:defRPr/>
            </a:pPr>
            <a:endParaRPr lang="en-US" dirty="0"/>
          </a:p>
        </p:txBody>
      </p:sp>
      <p:sp>
        <p:nvSpPr>
          <p:cNvPr id="2051" name="Rectangle 3"/>
          <p:cNvSpPr>
            <a:spLocks noGrp="1" noChangeArrowheads="1"/>
          </p:cNvSpPr>
          <p:nvPr>
            <p:ph type="dt" idx="1"/>
          </p:nvPr>
        </p:nvSpPr>
        <p:spPr bwMode="auto">
          <a:xfrm>
            <a:off x="3971925"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algn="r" defTabSz="952500" eaLnBrk="0" hangingPunct="0">
              <a:defRPr sz="1000" i="1">
                <a:latin typeface="Times New Roman" pitchFamily="18" charset="0"/>
              </a:defRPr>
            </a:lvl1pPr>
          </a:lstStyle>
          <a:p>
            <a:pPr>
              <a:defRPr/>
            </a:pPr>
            <a:endParaRPr lang="en-US" dirty="0"/>
          </a:p>
        </p:txBody>
      </p:sp>
      <p:sp>
        <p:nvSpPr>
          <p:cNvPr id="2052" name="Rectangle 4"/>
          <p:cNvSpPr>
            <a:spLocks noGrp="1" noChangeArrowheads="1"/>
          </p:cNvSpPr>
          <p:nvPr>
            <p:ph type="ftr" sz="quarter" idx="4"/>
          </p:nvPr>
        </p:nvSpPr>
        <p:spPr bwMode="auto">
          <a:xfrm>
            <a:off x="0"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defTabSz="952500" eaLnBrk="0" hangingPunct="0">
              <a:defRPr sz="1000" i="1">
                <a:latin typeface="Times New Roman" pitchFamily="18" charset="0"/>
              </a:defRPr>
            </a:lvl1pPr>
          </a:lstStyle>
          <a:p>
            <a:pPr>
              <a:defRPr/>
            </a:pPr>
            <a:endParaRPr lang="en-US" dirty="0"/>
          </a:p>
        </p:txBody>
      </p:sp>
      <p:sp>
        <p:nvSpPr>
          <p:cNvPr id="2053" name="Rectangle 5"/>
          <p:cNvSpPr>
            <a:spLocks noGrp="1" noChangeArrowheads="1"/>
          </p:cNvSpPr>
          <p:nvPr>
            <p:ph type="sldNum" sz="quarter" idx="5"/>
          </p:nvPr>
        </p:nvSpPr>
        <p:spPr bwMode="auto">
          <a:xfrm>
            <a:off x="3971925"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algn="r" defTabSz="952500" eaLnBrk="0" hangingPunct="0">
              <a:defRPr sz="1000" i="1">
                <a:latin typeface="Times New Roman" pitchFamily="18" charset="0"/>
              </a:defRPr>
            </a:lvl1pPr>
          </a:lstStyle>
          <a:p>
            <a:pPr>
              <a:defRPr/>
            </a:pPr>
            <a:fld id="{43A8DCC8-54E2-4CF7-A726-5D6F93D5C1E4}" type="slidenum">
              <a:rPr lang="en-US"/>
              <a:pPr>
                <a:defRPr/>
              </a:pPr>
              <a:t>‹#›</a:t>
            </a:fld>
            <a:endParaRPr lang="en-US" dirty="0"/>
          </a:p>
        </p:txBody>
      </p:sp>
      <p:sp>
        <p:nvSpPr>
          <p:cNvPr id="41990" name="Rectangle 6"/>
          <p:cNvSpPr>
            <a:spLocks noChangeArrowheads="1"/>
          </p:cNvSpPr>
          <p:nvPr/>
        </p:nvSpPr>
        <p:spPr bwMode="auto">
          <a:xfrm>
            <a:off x="3136900" y="8853488"/>
            <a:ext cx="735013" cy="252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064" tIns="46123" rIns="89064" bIns="46123">
            <a:spAutoFit/>
          </a:bodyPr>
          <a:lstStyle>
            <a:lvl1pPr defTabSz="901700" eaLnBrk="0" hangingPunct="0">
              <a:defRPr sz="1400">
                <a:solidFill>
                  <a:schemeClr val="tx1"/>
                </a:solidFill>
                <a:latin typeface="Arial" charset="0"/>
              </a:defRPr>
            </a:lvl1pPr>
            <a:lvl2pPr marL="742950" indent="-285750" defTabSz="901700" eaLnBrk="0" hangingPunct="0">
              <a:defRPr sz="1400">
                <a:solidFill>
                  <a:schemeClr val="tx1"/>
                </a:solidFill>
                <a:latin typeface="Arial" charset="0"/>
              </a:defRPr>
            </a:lvl2pPr>
            <a:lvl3pPr marL="1143000" indent="-228600" defTabSz="901700" eaLnBrk="0" hangingPunct="0">
              <a:defRPr sz="1400">
                <a:solidFill>
                  <a:schemeClr val="tx1"/>
                </a:solidFill>
                <a:latin typeface="Arial" charset="0"/>
              </a:defRPr>
            </a:lvl3pPr>
            <a:lvl4pPr marL="1600200" indent="-228600" defTabSz="901700" eaLnBrk="0" hangingPunct="0">
              <a:defRPr sz="1400">
                <a:solidFill>
                  <a:schemeClr val="tx1"/>
                </a:solidFill>
                <a:latin typeface="Arial" charset="0"/>
              </a:defRPr>
            </a:lvl4pPr>
            <a:lvl5pPr marL="2057400" indent="-228600" defTabSz="901700" eaLnBrk="0" hangingPunct="0">
              <a:defRPr sz="1400">
                <a:solidFill>
                  <a:schemeClr val="tx1"/>
                </a:solidFill>
                <a:latin typeface="Arial" charset="0"/>
              </a:defRPr>
            </a:lvl5pPr>
            <a:lvl6pPr marL="2514600" indent="-228600" defTabSz="901700" eaLnBrk="0" fontAlgn="base" hangingPunct="0">
              <a:spcBef>
                <a:spcPct val="0"/>
              </a:spcBef>
              <a:spcAft>
                <a:spcPct val="0"/>
              </a:spcAft>
              <a:defRPr sz="1400">
                <a:solidFill>
                  <a:schemeClr val="tx1"/>
                </a:solidFill>
                <a:latin typeface="Arial" charset="0"/>
              </a:defRPr>
            </a:lvl6pPr>
            <a:lvl7pPr marL="2971800" indent="-228600" defTabSz="901700" eaLnBrk="0" fontAlgn="base" hangingPunct="0">
              <a:spcBef>
                <a:spcPct val="0"/>
              </a:spcBef>
              <a:spcAft>
                <a:spcPct val="0"/>
              </a:spcAft>
              <a:defRPr sz="1400">
                <a:solidFill>
                  <a:schemeClr val="tx1"/>
                </a:solidFill>
                <a:latin typeface="Arial" charset="0"/>
              </a:defRPr>
            </a:lvl7pPr>
            <a:lvl8pPr marL="3429000" indent="-228600" defTabSz="901700" eaLnBrk="0" fontAlgn="base" hangingPunct="0">
              <a:spcBef>
                <a:spcPct val="0"/>
              </a:spcBef>
              <a:spcAft>
                <a:spcPct val="0"/>
              </a:spcAft>
              <a:defRPr sz="1400">
                <a:solidFill>
                  <a:schemeClr val="tx1"/>
                </a:solidFill>
                <a:latin typeface="Arial" charset="0"/>
              </a:defRPr>
            </a:lvl8pPr>
            <a:lvl9pPr marL="3886200" indent="-228600" defTabSz="901700" eaLnBrk="0" fontAlgn="base" hangingPunct="0">
              <a:spcBef>
                <a:spcPct val="0"/>
              </a:spcBef>
              <a:spcAft>
                <a:spcPct val="0"/>
              </a:spcAft>
              <a:defRPr sz="1400">
                <a:solidFill>
                  <a:schemeClr val="tx1"/>
                </a:solidFill>
                <a:latin typeface="Arial" charset="0"/>
              </a:defRPr>
            </a:lvl9pPr>
          </a:lstStyle>
          <a:p>
            <a:pPr algn="ctr">
              <a:lnSpc>
                <a:spcPct val="90000"/>
              </a:lnSpc>
              <a:defRPr/>
            </a:pPr>
            <a:r>
              <a:rPr lang="en-US" altLang="en-US" sz="1200" dirty="0" smtClean="0"/>
              <a:t>Page </a:t>
            </a:r>
            <a:fld id="{A42003A9-B7A6-4B6D-B0EE-60CE0DF16ED0}" type="slidenum">
              <a:rPr lang="en-US" altLang="en-US" sz="1200" smtClean="0"/>
              <a:pPr algn="ctr">
                <a:lnSpc>
                  <a:spcPct val="90000"/>
                </a:lnSpc>
                <a:defRPr/>
              </a:pPr>
              <a:t>‹#›</a:t>
            </a:fld>
            <a:endParaRPr lang="en-US" altLang="en-US" sz="1200" dirty="0" smtClean="0"/>
          </a:p>
        </p:txBody>
      </p:sp>
      <p:sp>
        <p:nvSpPr>
          <p:cNvPr id="43015" name="Rectangle 7"/>
          <p:cNvSpPr>
            <a:spLocks noGrp="1" noRot="1" noChangeAspect="1" noChangeArrowheads="1" noTextEdit="1"/>
          </p:cNvSpPr>
          <p:nvPr>
            <p:ph type="sldImg" idx="2"/>
          </p:nvPr>
        </p:nvSpPr>
        <p:spPr bwMode="auto">
          <a:xfrm>
            <a:off x="1192213" y="703263"/>
            <a:ext cx="4629150" cy="3471862"/>
          </a:xfrm>
          <a:prstGeom prst="rect">
            <a:avLst/>
          </a:prstGeom>
          <a:noFill/>
          <a:ln w="12699">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6" name="Rectangle 8"/>
          <p:cNvSpPr>
            <a:spLocks noGrp="1" noChangeArrowheads="1"/>
          </p:cNvSpPr>
          <p:nvPr>
            <p:ph type="body" sz="quarter" idx="3"/>
          </p:nvPr>
        </p:nvSpPr>
        <p:spPr bwMode="auto">
          <a:xfrm>
            <a:off x="935038" y="4414838"/>
            <a:ext cx="5140325" cy="4183062"/>
          </a:xfrm>
          <a:prstGeom prst="rect">
            <a:avLst/>
          </a:prstGeom>
          <a:noFill/>
          <a:ln w="9525">
            <a:noFill/>
            <a:miter lim="800000"/>
            <a:headEnd/>
            <a:tailEnd/>
          </a:ln>
          <a:effectLst/>
        </p:spPr>
        <p:txBody>
          <a:bodyPr vert="horz" wrap="square" lIns="93836" tIns="47713" rIns="93836" bIns="47713" numCol="1" anchor="t" anchorCtr="0" compatLnSpc="1">
            <a:prstTxWarp prst="textNoShape">
              <a:avLst/>
            </a:prstTxWarp>
          </a:bodyPr>
          <a:lstStyle/>
          <a:p>
            <a:pPr lvl="0"/>
            <a:r>
              <a:rPr lang="en-US" noProof="0" smtClean="0"/>
              <a:t>Body Text</a:t>
            </a:r>
          </a:p>
          <a:p>
            <a:pPr lvl="0"/>
            <a:r>
              <a:rPr lang="en-US" noProof="0" smtClean="0"/>
              <a:t>Second Level</a:t>
            </a:r>
          </a:p>
          <a:p>
            <a:pPr lvl="0"/>
            <a:r>
              <a:rPr lang="en-US" noProof="0" smtClean="0"/>
              <a:t>Third Level</a:t>
            </a:r>
          </a:p>
          <a:p>
            <a:pPr lvl="0"/>
            <a:r>
              <a:rPr lang="en-US" noProof="0" smtClean="0"/>
              <a:t>Fourth Level</a:t>
            </a:r>
          </a:p>
          <a:p>
            <a:pPr lvl="0"/>
            <a:r>
              <a:rPr lang="en-US" noProof="0" smtClean="0"/>
              <a:t>Fifth Level</a:t>
            </a:r>
          </a:p>
        </p:txBody>
      </p:sp>
    </p:spTree>
    <p:extLst>
      <p:ext uri="{BB962C8B-B14F-4D97-AF65-F5344CB8AC3E}">
        <p14:creationId xmlns:p14="http://schemas.microsoft.com/office/powerpoint/2010/main" val="519008895"/>
      </p:ext>
    </p:extLst>
  </p:cSld>
  <p:clrMap bg1="lt1" tx1="dk1" bg2="lt2" tx2="dk2" accent1="accent1" accent2="accent2" accent3="accent3" accent4="accent4" accent5="accent5" accent6="accent6" hlink="hlink" folHlink="folHlink"/>
  <p:notesStyle>
    <a:lvl1pPr algn="l" defTabSz="949325"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742950" indent="-285750" algn="l" defTabSz="949325"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1143000" indent="-228600" algn="l" defTabSz="949325"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600200" indent="-228600" algn="l" defTabSz="949325"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2057400" indent="-228600" algn="l" defTabSz="949325"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5"/>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1186" eaLnBrk="0" hangingPunct="0">
              <a:spcBef>
                <a:spcPct val="30000"/>
              </a:spcBef>
              <a:defRPr sz="1200">
                <a:solidFill>
                  <a:schemeClr val="tx1"/>
                </a:solidFill>
                <a:latin typeface="Calibri" panose="020F0502020204030204" pitchFamily="34" charset="0"/>
              </a:defRPr>
            </a:lvl1pPr>
            <a:lvl2pPr marL="742508" indent="-284709" defTabSz="951186" eaLnBrk="0" hangingPunct="0">
              <a:spcBef>
                <a:spcPct val="30000"/>
              </a:spcBef>
              <a:defRPr sz="1200">
                <a:solidFill>
                  <a:schemeClr val="tx1"/>
                </a:solidFill>
                <a:latin typeface="Calibri" panose="020F0502020204030204" pitchFamily="34" charset="0"/>
              </a:defRPr>
            </a:lvl2pPr>
            <a:lvl3pPr marL="1142070" indent="-228091" defTabSz="951186" eaLnBrk="0" hangingPunct="0">
              <a:spcBef>
                <a:spcPct val="30000"/>
              </a:spcBef>
              <a:defRPr sz="1200">
                <a:solidFill>
                  <a:schemeClr val="tx1"/>
                </a:solidFill>
                <a:latin typeface="Calibri" panose="020F0502020204030204" pitchFamily="34" charset="0"/>
              </a:defRPr>
            </a:lvl3pPr>
            <a:lvl4pPr marL="1599869" indent="-228091" defTabSz="951186" eaLnBrk="0" hangingPunct="0">
              <a:spcBef>
                <a:spcPct val="30000"/>
              </a:spcBef>
              <a:defRPr sz="1200">
                <a:solidFill>
                  <a:schemeClr val="tx1"/>
                </a:solidFill>
                <a:latin typeface="Calibri" panose="020F0502020204030204" pitchFamily="34" charset="0"/>
              </a:defRPr>
            </a:lvl4pPr>
            <a:lvl5pPr marL="2056050" indent="-228091" defTabSz="951186" eaLnBrk="0" hangingPunct="0">
              <a:spcBef>
                <a:spcPct val="30000"/>
              </a:spcBef>
              <a:defRPr sz="1200">
                <a:solidFill>
                  <a:schemeClr val="tx1"/>
                </a:solidFill>
                <a:latin typeface="Calibri" panose="020F0502020204030204" pitchFamily="34" charset="0"/>
              </a:defRPr>
            </a:lvl5pPr>
            <a:lvl6pPr marL="2521936" indent="-228091" defTabSz="951186" eaLnBrk="0" fontAlgn="base" hangingPunct="0">
              <a:spcBef>
                <a:spcPct val="30000"/>
              </a:spcBef>
              <a:spcAft>
                <a:spcPct val="0"/>
              </a:spcAft>
              <a:defRPr sz="1200">
                <a:solidFill>
                  <a:schemeClr val="tx1"/>
                </a:solidFill>
                <a:latin typeface="Calibri" panose="020F0502020204030204" pitchFamily="34" charset="0"/>
              </a:defRPr>
            </a:lvl6pPr>
            <a:lvl7pPr marL="2987823" indent="-228091" defTabSz="951186" eaLnBrk="0" fontAlgn="base" hangingPunct="0">
              <a:spcBef>
                <a:spcPct val="30000"/>
              </a:spcBef>
              <a:spcAft>
                <a:spcPct val="0"/>
              </a:spcAft>
              <a:defRPr sz="1200">
                <a:solidFill>
                  <a:schemeClr val="tx1"/>
                </a:solidFill>
                <a:latin typeface="Calibri" panose="020F0502020204030204" pitchFamily="34" charset="0"/>
              </a:defRPr>
            </a:lvl7pPr>
            <a:lvl8pPr marL="3453710" indent="-228091" defTabSz="951186" eaLnBrk="0" fontAlgn="base" hangingPunct="0">
              <a:spcBef>
                <a:spcPct val="30000"/>
              </a:spcBef>
              <a:spcAft>
                <a:spcPct val="0"/>
              </a:spcAft>
              <a:defRPr sz="1200">
                <a:solidFill>
                  <a:schemeClr val="tx1"/>
                </a:solidFill>
                <a:latin typeface="Calibri" panose="020F0502020204030204" pitchFamily="34" charset="0"/>
              </a:defRPr>
            </a:lvl8pPr>
            <a:lvl9pPr marL="3919597" indent="-228091" defTabSz="951186"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7C6F899-0A01-48B3-B30A-BC138B93CDED}" type="slidenum">
              <a:rPr lang="en-US" altLang="en-US" sz="1000">
                <a:latin typeface="Times New Roman" panose="02020603050405020304" pitchFamily="18" charset="0"/>
              </a:rPr>
              <a:pPr>
                <a:spcBef>
                  <a:spcPct val="0"/>
                </a:spcBef>
              </a:pPr>
              <a:t>1</a:t>
            </a:fld>
            <a:endParaRPr lang="en-US" altLang="en-US" sz="1000" dirty="0">
              <a:latin typeface="Times New Roman" panose="02020603050405020304" pitchFamily="18" charset="0"/>
            </a:endParaRPr>
          </a:p>
        </p:txBody>
      </p:sp>
      <p:sp>
        <p:nvSpPr>
          <p:cNvPr id="1372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72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dirty="0" smtClean="0"/>
          </a:p>
        </p:txBody>
      </p:sp>
    </p:spTree>
    <p:extLst>
      <p:ext uri="{BB962C8B-B14F-4D97-AF65-F5344CB8AC3E}">
        <p14:creationId xmlns:p14="http://schemas.microsoft.com/office/powerpoint/2010/main" val="26766295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43A8DCC8-54E2-4CF7-A726-5D6F93D5C1E4}" type="slidenum">
              <a:rPr lang="en-US" smtClean="0"/>
              <a:pPr>
                <a:defRPr/>
              </a:pPr>
              <a:t>21</a:t>
            </a:fld>
            <a:endParaRPr lang="en-US" dirty="0"/>
          </a:p>
        </p:txBody>
      </p:sp>
    </p:spTree>
    <p:extLst>
      <p:ext uri="{BB962C8B-B14F-4D97-AF65-F5344CB8AC3E}">
        <p14:creationId xmlns:p14="http://schemas.microsoft.com/office/powerpoint/2010/main" val="13338805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endParaRPr lang="en-CA" dirty="0"/>
          </a:p>
        </p:txBody>
      </p:sp>
      <p:sp>
        <p:nvSpPr>
          <p:cNvPr id="4" name="Slide Number Placeholder 3"/>
          <p:cNvSpPr>
            <a:spLocks noGrp="1"/>
          </p:cNvSpPr>
          <p:nvPr>
            <p:ph type="sldNum" sz="quarter" idx="10"/>
          </p:nvPr>
        </p:nvSpPr>
        <p:spPr/>
        <p:txBody>
          <a:bodyPr/>
          <a:lstStyle/>
          <a:p>
            <a:fld id="{3EEC6B3D-88E9-4375-B50C-DFD65853CAED}" type="slidenum">
              <a:rPr lang="en-US" altLang="en-US" smtClean="0"/>
              <a:pPr/>
              <a:t>25</a:t>
            </a:fld>
            <a:endParaRPr lang="en-US" altLang="en-US" dirty="0"/>
          </a:p>
        </p:txBody>
      </p:sp>
    </p:spTree>
    <p:extLst>
      <p:ext uri="{BB962C8B-B14F-4D97-AF65-F5344CB8AC3E}">
        <p14:creationId xmlns:p14="http://schemas.microsoft.com/office/powerpoint/2010/main" val="34507061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59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1259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57066" indent="-291179">
              <a:defRPr>
                <a:solidFill>
                  <a:schemeClr val="tx1"/>
                </a:solidFill>
                <a:latin typeface="Calibri" panose="020F0502020204030204" pitchFamily="34" charset="0"/>
                <a:ea typeface="ＭＳ Ｐゴシック" panose="020B0600070205080204" pitchFamily="34" charset="-128"/>
              </a:defRPr>
            </a:lvl2pPr>
            <a:lvl3pPr marL="1164717" indent="-232943">
              <a:defRPr>
                <a:solidFill>
                  <a:schemeClr val="tx1"/>
                </a:solidFill>
                <a:latin typeface="Calibri" panose="020F0502020204030204" pitchFamily="34" charset="0"/>
                <a:ea typeface="ＭＳ Ｐゴシック" panose="020B0600070205080204" pitchFamily="34" charset="-128"/>
              </a:defRPr>
            </a:lvl3pPr>
            <a:lvl4pPr marL="1630604" indent="-232943">
              <a:defRPr>
                <a:solidFill>
                  <a:schemeClr val="tx1"/>
                </a:solidFill>
                <a:latin typeface="Calibri" panose="020F0502020204030204" pitchFamily="34" charset="0"/>
                <a:ea typeface="ＭＳ Ｐゴシック" panose="020B0600070205080204" pitchFamily="34" charset="-128"/>
              </a:defRPr>
            </a:lvl4pPr>
            <a:lvl5pPr marL="2096491" indent="-232943">
              <a:defRPr>
                <a:solidFill>
                  <a:schemeClr val="tx1"/>
                </a:solidFill>
                <a:latin typeface="Calibri" panose="020F0502020204030204" pitchFamily="34" charset="0"/>
                <a:ea typeface="ＭＳ Ｐゴシック" panose="020B0600070205080204" pitchFamily="34" charset="-128"/>
              </a:defRPr>
            </a:lvl5pPr>
            <a:lvl6pPr marL="2562377" indent="-232943"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3028264" indent="-232943"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94151" indent="-232943"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960038" indent="-232943"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286F0F05-3558-4A75-8D0B-7F876F871CE8}" type="slidenum">
              <a:rPr lang="en-US" altLang="en-US"/>
              <a:pPr/>
              <a:t>26</a:t>
            </a:fld>
            <a:endParaRPr lang="en-US" altLang="en-US" dirty="0"/>
          </a:p>
        </p:txBody>
      </p:sp>
    </p:spTree>
    <p:extLst>
      <p:ext uri="{BB962C8B-B14F-4D97-AF65-F5344CB8AC3E}">
        <p14:creationId xmlns:p14="http://schemas.microsoft.com/office/powerpoint/2010/main" val="30995318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3EEC6B3D-88E9-4375-B50C-DFD65853CAED}" type="slidenum">
              <a:rPr lang="en-US" altLang="en-US" smtClean="0"/>
              <a:pPr/>
              <a:t>29</a:t>
            </a:fld>
            <a:endParaRPr lang="en-US" altLang="en-US" dirty="0"/>
          </a:p>
        </p:txBody>
      </p:sp>
    </p:spTree>
    <p:extLst>
      <p:ext uri="{BB962C8B-B14F-4D97-AF65-F5344CB8AC3E}">
        <p14:creationId xmlns:p14="http://schemas.microsoft.com/office/powerpoint/2010/main" val="12109856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 name="Slide Number Placeholder 3"/>
          <p:cNvSpPr>
            <a:spLocks noGrp="1"/>
          </p:cNvSpPr>
          <p:nvPr>
            <p:ph type="sldNum" sz="quarter" idx="5"/>
          </p:nvPr>
        </p:nvSpPr>
        <p:spPr/>
        <p:txBody>
          <a:bodyPr/>
          <a:lstStyle>
            <a:lvl1pPr eaLnBrk="0" hangingPunct="0">
              <a:defRPr b="1">
                <a:solidFill>
                  <a:schemeClr val="tx1"/>
                </a:solidFill>
                <a:latin typeface="Calibri" panose="020F0502020204030204" pitchFamily="34" charset="0"/>
                <a:cs typeface="Arial" panose="020B0604020202020204" pitchFamily="34" charset="0"/>
              </a:defRPr>
            </a:lvl1pPr>
            <a:lvl2pPr marL="757066" indent="-291179" eaLnBrk="0" hangingPunct="0">
              <a:defRPr b="1">
                <a:solidFill>
                  <a:schemeClr val="tx1"/>
                </a:solidFill>
                <a:latin typeface="Calibri" panose="020F0502020204030204" pitchFamily="34" charset="0"/>
                <a:cs typeface="Arial" panose="020B0604020202020204" pitchFamily="34" charset="0"/>
              </a:defRPr>
            </a:lvl2pPr>
            <a:lvl3pPr marL="1164717" indent="-232943" eaLnBrk="0" hangingPunct="0">
              <a:defRPr b="1">
                <a:solidFill>
                  <a:schemeClr val="tx1"/>
                </a:solidFill>
                <a:latin typeface="Calibri" panose="020F0502020204030204" pitchFamily="34" charset="0"/>
                <a:cs typeface="Arial" panose="020B0604020202020204" pitchFamily="34" charset="0"/>
              </a:defRPr>
            </a:lvl3pPr>
            <a:lvl4pPr marL="1630604" indent="-232943" eaLnBrk="0" hangingPunct="0">
              <a:defRPr b="1">
                <a:solidFill>
                  <a:schemeClr val="tx1"/>
                </a:solidFill>
                <a:latin typeface="Calibri" panose="020F0502020204030204" pitchFamily="34" charset="0"/>
                <a:cs typeface="Arial" panose="020B0604020202020204" pitchFamily="34" charset="0"/>
              </a:defRPr>
            </a:lvl4pPr>
            <a:lvl5pPr marL="2096491" indent="-232943" eaLnBrk="0" hangingPunct="0">
              <a:defRPr b="1">
                <a:solidFill>
                  <a:schemeClr val="tx1"/>
                </a:solidFill>
                <a:latin typeface="Calibri" panose="020F0502020204030204" pitchFamily="34" charset="0"/>
                <a:cs typeface="Arial" panose="020B0604020202020204" pitchFamily="34" charset="0"/>
              </a:defRPr>
            </a:lvl5pPr>
            <a:lvl6pPr marL="2562377"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6pPr>
            <a:lvl7pPr marL="3028264"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7pPr>
            <a:lvl8pPr marL="3494151"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8pPr>
            <a:lvl9pPr marL="3960038"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9pPr>
          </a:lstStyle>
          <a:p>
            <a:pPr eaLnBrk="1" hangingPunct="1"/>
            <a:fld id="{4EDE1B12-4B86-4926-ACB0-6197033B449C}" type="slidenum">
              <a:rPr lang="en-US" altLang="en-US" b="0"/>
              <a:pPr eaLnBrk="1" hangingPunct="1"/>
              <a:t>32</a:t>
            </a:fld>
            <a:endParaRPr lang="en-US" altLang="en-US" b="0" dirty="0"/>
          </a:p>
        </p:txBody>
      </p:sp>
    </p:spTree>
    <p:extLst>
      <p:ext uri="{BB962C8B-B14F-4D97-AF65-F5344CB8AC3E}">
        <p14:creationId xmlns:p14="http://schemas.microsoft.com/office/powerpoint/2010/main" val="8836744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Rot="1" noChangeAspect="1" noChangeArrowheads="1" noTextEdit="1"/>
          </p:cNvSpPr>
          <p:nvPr>
            <p:ph type="sldImg"/>
          </p:nvPr>
        </p:nvSpPr>
        <p:spPr bwMode="auto">
          <a:xfrm>
            <a:off x="1181100" y="698500"/>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0291" name="Rectangle 3"/>
          <p:cNvSpPr>
            <a:spLocks noGrp="1" noChangeArrowheads="1"/>
          </p:cNvSpPr>
          <p:nvPr>
            <p:ph type="body" idx="1"/>
          </p:nvPr>
        </p:nvSpPr>
        <p:spPr bwMode="auto">
          <a:xfrm>
            <a:off x="933098" y="4415790"/>
            <a:ext cx="5144206" cy="418176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Tx/>
              <a:buNone/>
            </a:pPr>
            <a:endParaRPr lang="en-CA" altLang="en-US" dirty="0" smtClean="0"/>
          </a:p>
        </p:txBody>
      </p:sp>
    </p:spTree>
    <p:extLst>
      <p:ext uri="{BB962C8B-B14F-4D97-AF65-F5344CB8AC3E}">
        <p14:creationId xmlns:p14="http://schemas.microsoft.com/office/powerpoint/2010/main" val="20368623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Rot="1" noChangeAspect="1" noChangeArrowheads="1" noTextEdit="1"/>
          </p:cNvSpPr>
          <p:nvPr>
            <p:ph type="sldImg"/>
          </p:nvPr>
        </p:nvSpPr>
        <p:spPr bwMode="auto">
          <a:xfrm>
            <a:off x="1181100" y="698500"/>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1315" name="Rectangle 3"/>
          <p:cNvSpPr>
            <a:spLocks noGrp="1" noChangeArrowheads="1"/>
          </p:cNvSpPr>
          <p:nvPr>
            <p:ph type="body" idx="1"/>
          </p:nvPr>
        </p:nvSpPr>
        <p:spPr bwMode="auto">
          <a:xfrm>
            <a:off x="933098" y="4415790"/>
            <a:ext cx="5144206" cy="418176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Tx/>
              <a:buNone/>
            </a:pPr>
            <a:endParaRPr lang="en-CA" altLang="en-US" dirty="0" smtClean="0"/>
          </a:p>
        </p:txBody>
      </p:sp>
    </p:spTree>
    <p:extLst>
      <p:ext uri="{BB962C8B-B14F-4D97-AF65-F5344CB8AC3E}">
        <p14:creationId xmlns:p14="http://schemas.microsoft.com/office/powerpoint/2010/main" val="27081885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6"/>
          <p:cNvSpPr>
            <a:spLocks noGrp="1" noChangeArrowheads="1"/>
          </p:cNvSpPr>
          <p:nvPr>
            <p:ph type="ftr" sz="quarter" idx="4"/>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447" eaLnBrk="0" hangingPunct="0">
              <a:lnSpc>
                <a:spcPct val="90000"/>
              </a:lnSpc>
              <a:spcBef>
                <a:spcPct val="40000"/>
              </a:spcBef>
              <a:defRPr sz="1200">
                <a:solidFill>
                  <a:schemeClr val="tx1"/>
                </a:solidFill>
                <a:latin typeface="Arial" charset="0"/>
              </a:defRPr>
            </a:lvl1pPr>
            <a:lvl2pPr marL="742909" indent="-285734" defTabSz="952447" eaLnBrk="0" hangingPunct="0">
              <a:lnSpc>
                <a:spcPct val="90000"/>
              </a:lnSpc>
              <a:spcBef>
                <a:spcPct val="40000"/>
              </a:spcBef>
              <a:defRPr sz="1200">
                <a:solidFill>
                  <a:schemeClr val="tx1"/>
                </a:solidFill>
                <a:latin typeface="Arial" charset="0"/>
              </a:defRPr>
            </a:lvl2pPr>
            <a:lvl3pPr marL="1142937" indent="-228587" defTabSz="952447" eaLnBrk="0" hangingPunct="0">
              <a:lnSpc>
                <a:spcPct val="90000"/>
              </a:lnSpc>
              <a:spcBef>
                <a:spcPct val="40000"/>
              </a:spcBef>
              <a:defRPr sz="1200">
                <a:solidFill>
                  <a:schemeClr val="tx1"/>
                </a:solidFill>
                <a:latin typeface="Arial" charset="0"/>
              </a:defRPr>
            </a:lvl3pPr>
            <a:lvl4pPr marL="1600111" indent="-228587" defTabSz="952447" eaLnBrk="0" hangingPunct="0">
              <a:lnSpc>
                <a:spcPct val="90000"/>
              </a:lnSpc>
              <a:spcBef>
                <a:spcPct val="40000"/>
              </a:spcBef>
              <a:defRPr sz="1200">
                <a:solidFill>
                  <a:schemeClr val="tx1"/>
                </a:solidFill>
                <a:latin typeface="Arial" charset="0"/>
              </a:defRPr>
            </a:lvl4pPr>
            <a:lvl5pPr marL="2057287" indent="-228587" defTabSz="952447" eaLnBrk="0" hangingPunct="0">
              <a:lnSpc>
                <a:spcPct val="90000"/>
              </a:lnSpc>
              <a:spcBef>
                <a:spcPct val="40000"/>
              </a:spcBef>
              <a:defRPr sz="1200">
                <a:solidFill>
                  <a:schemeClr val="tx1"/>
                </a:solidFill>
                <a:latin typeface="Arial" charset="0"/>
              </a:defRPr>
            </a:lvl5pPr>
            <a:lvl6pPr marL="2514461" indent="-228587" defTabSz="952447" eaLnBrk="0" fontAlgn="base" hangingPunct="0">
              <a:lnSpc>
                <a:spcPct val="90000"/>
              </a:lnSpc>
              <a:spcBef>
                <a:spcPct val="40000"/>
              </a:spcBef>
              <a:spcAft>
                <a:spcPct val="0"/>
              </a:spcAft>
              <a:defRPr sz="1200">
                <a:solidFill>
                  <a:schemeClr val="tx1"/>
                </a:solidFill>
                <a:latin typeface="Arial" charset="0"/>
              </a:defRPr>
            </a:lvl6pPr>
            <a:lvl7pPr marL="2971635" indent="-228587" defTabSz="952447" eaLnBrk="0" fontAlgn="base" hangingPunct="0">
              <a:lnSpc>
                <a:spcPct val="90000"/>
              </a:lnSpc>
              <a:spcBef>
                <a:spcPct val="40000"/>
              </a:spcBef>
              <a:spcAft>
                <a:spcPct val="0"/>
              </a:spcAft>
              <a:defRPr sz="1200">
                <a:solidFill>
                  <a:schemeClr val="tx1"/>
                </a:solidFill>
                <a:latin typeface="Arial" charset="0"/>
              </a:defRPr>
            </a:lvl7pPr>
            <a:lvl8pPr marL="3428811" indent="-228587" defTabSz="952447" eaLnBrk="0" fontAlgn="base" hangingPunct="0">
              <a:lnSpc>
                <a:spcPct val="90000"/>
              </a:lnSpc>
              <a:spcBef>
                <a:spcPct val="40000"/>
              </a:spcBef>
              <a:spcAft>
                <a:spcPct val="0"/>
              </a:spcAft>
              <a:defRPr sz="1200">
                <a:solidFill>
                  <a:schemeClr val="tx1"/>
                </a:solidFill>
                <a:latin typeface="Arial" charset="0"/>
              </a:defRPr>
            </a:lvl8pPr>
            <a:lvl9pPr marL="3885985" indent="-228587" defTabSz="952447" eaLnBrk="0" fontAlgn="base" hangingPunct="0">
              <a:lnSpc>
                <a:spcPct val="90000"/>
              </a:lnSpc>
              <a:spcBef>
                <a:spcPct val="40000"/>
              </a:spcBef>
              <a:spcAft>
                <a:spcPct val="0"/>
              </a:spcAft>
              <a:defRPr sz="1200">
                <a:solidFill>
                  <a:schemeClr val="tx1"/>
                </a:solidFill>
                <a:latin typeface="Arial" charset="0"/>
              </a:defRPr>
            </a:lvl9pPr>
          </a:lstStyle>
          <a:p>
            <a:pPr>
              <a:lnSpc>
                <a:spcPct val="100000"/>
              </a:lnSpc>
              <a:spcBef>
                <a:spcPct val="0"/>
              </a:spcBef>
              <a:defRPr/>
            </a:pPr>
            <a:r>
              <a:rPr lang="en-US" altLang="en-US" sz="1000" dirty="0">
                <a:latin typeface="Times New Roman" pitchFamily="18" charset="0"/>
              </a:rPr>
              <a:t>Advanced Java And Object-Oriented Concepts</a:t>
            </a:r>
          </a:p>
        </p:txBody>
      </p:sp>
      <p:sp>
        <p:nvSpPr>
          <p:cNvPr id="86019"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1186" eaLnBrk="0" hangingPunct="0">
              <a:spcBef>
                <a:spcPct val="30000"/>
              </a:spcBef>
              <a:defRPr sz="1200">
                <a:solidFill>
                  <a:schemeClr val="tx1"/>
                </a:solidFill>
                <a:latin typeface="Calibri" panose="020F0502020204030204" pitchFamily="34" charset="0"/>
              </a:defRPr>
            </a:lvl1pPr>
            <a:lvl2pPr marL="742508" indent="-284709" defTabSz="951186" eaLnBrk="0" hangingPunct="0">
              <a:spcBef>
                <a:spcPct val="30000"/>
              </a:spcBef>
              <a:defRPr sz="1200">
                <a:solidFill>
                  <a:schemeClr val="tx1"/>
                </a:solidFill>
                <a:latin typeface="Calibri" panose="020F0502020204030204" pitchFamily="34" charset="0"/>
              </a:defRPr>
            </a:lvl2pPr>
            <a:lvl3pPr marL="1142070" indent="-228091" defTabSz="951186" eaLnBrk="0" hangingPunct="0">
              <a:spcBef>
                <a:spcPct val="30000"/>
              </a:spcBef>
              <a:defRPr sz="1200">
                <a:solidFill>
                  <a:schemeClr val="tx1"/>
                </a:solidFill>
                <a:latin typeface="Calibri" panose="020F0502020204030204" pitchFamily="34" charset="0"/>
              </a:defRPr>
            </a:lvl3pPr>
            <a:lvl4pPr marL="1599869" indent="-228091" defTabSz="951186" eaLnBrk="0" hangingPunct="0">
              <a:spcBef>
                <a:spcPct val="30000"/>
              </a:spcBef>
              <a:defRPr sz="1200">
                <a:solidFill>
                  <a:schemeClr val="tx1"/>
                </a:solidFill>
                <a:latin typeface="Calibri" panose="020F0502020204030204" pitchFamily="34" charset="0"/>
              </a:defRPr>
            </a:lvl4pPr>
            <a:lvl5pPr marL="2056050" indent="-228091" defTabSz="951186" eaLnBrk="0" hangingPunct="0">
              <a:spcBef>
                <a:spcPct val="30000"/>
              </a:spcBef>
              <a:defRPr sz="1200">
                <a:solidFill>
                  <a:schemeClr val="tx1"/>
                </a:solidFill>
                <a:latin typeface="Calibri" panose="020F0502020204030204" pitchFamily="34" charset="0"/>
              </a:defRPr>
            </a:lvl5pPr>
            <a:lvl6pPr marL="2521936" indent="-228091" defTabSz="951186" eaLnBrk="0" fontAlgn="base" hangingPunct="0">
              <a:spcBef>
                <a:spcPct val="30000"/>
              </a:spcBef>
              <a:spcAft>
                <a:spcPct val="0"/>
              </a:spcAft>
              <a:defRPr sz="1200">
                <a:solidFill>
                  <a:schemeClr val="tx1"/>
                </a:solidFill>
                <a:latin typeface="Calibri" panose="020F0502020204030204" pitchFamily="34" charset="0"/>
              </a:defRPr>
            </a:lvl6pPr>
            <a:lvl7pPr marL="2987823" indent="-228091" defTabSz="951186" eaLnBrk="0" fontAlgn="base" hangingPunct="0">
              <a:spcBef>
                <a:spcPct val="30000"/>
              </a:spcBef>
              <a:spcAft>
                <a:spcPct val="0"/>
              </a:spcAft>
              <a:defRPr sz="1200">
                <a:solidFill>
                  <a:schemeClr val="tx1"/>
                </a:solidFill>
                <a:latin typeface="Calibri" panose="020F0502020204030204" pitchFamily="34" charset="0"/>
              </a:defRPr>
            </a:lvl7pPr>
            <a:lvl8pPr marL="3453710" indent="-228091" defTabSz="951186" eaLnBrk="0" fontAlgn="base" hangingPunct="0">
              <a:spcBef>
                <a:spcPct val="30000"/>
              </a:spcBef>
              <a:spcAft>
                <a:spcPct val="0"/>
              </a:spcAft>
              <a:defRPr sz="1200">
                <a:solidFill>
                  <a:schemeClr val="tx1"/>
                </a:solidFill>
                <a:latin typeface="Calibri" panose="020F0502020204030204" pitchFamily="34" charset="0"/>
              </a:defRPr>
            </a:lvl8pPr>
            <a:lvl9pPr marL="3919597" indent="-228091" defTabSz="951186"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C3AE3AC-5D3E-410A-A342-5FC57C7FA690}" type="slidenum">
              <a:rPr lang="en-US" altLang="en-US" sz="1000">
                <a:latin typeface="Times New Roman" panose="02020603050405020304" pitchFamily="18" charset="0"/>
              </a:rPr>
              <a:pPr>
                <a:spcBef>
                  <a:spcPct val="0"/>
                </a:spcBef>
              </a:pPr>
              <a:t>53</a:t>
            </a:fld>
            <a:endParaRPr lang="en-US" altLang="en-US" sz="1000" dirty="0">
              <a:latin typeface="Times New Roman" panose="02020603050405020304" pitchFamily="18" charset="0"/>
            </a:endParaRPr>
          </a:p>
        </p:txBody>
      </p:sp>
      <p:sp>
        <p:nvSpPr>
          <p:cNvPr id="14234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234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extLst>
      <p:ext uri="{BB962C8B-B14F-4D97-AF65-F5344CB8AC3E}">
        <p14:creationId xmlns:p14="http://schemas.microsoft.com/office/powerpoint/2010/main" val="13120784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 name="Slide Number Placeholder 3"/>
          <p:cNvSpPr>
            <a:spLocks noGrp="1"/>
          </p:cNvSpPr>
          <p:nvPr>
            <p:ph type="sldNum" sz="quarter" idx="5"/>
          </p:nvPr>
        </p:nvSpPr>
        <p:spPr/>
        <p:txBody>
          <a:bodyPr/>
          <a:lstStyle>
            <a:lvl1pPr eaLnBrk="0" hangingPunct="0">
              <a:defRPr b="1">
                <a:solidFill>
                  <a:schemeClr val="tx1"/>
                </a:solidFill>
                <a:latin typeface="Calibri" panose="020F0502020204030204" pitchFamily="34" charset="0"/>
                <a:cs typeface="Arial" panose="020B0604020202020204" pitchFamily="34" charset="0"/>
              </a:defRPr>
            </a:lvl1pPr>
            <a:lvl2pPr marL="757066" indent="-291179" eaLnBrk="0" hangingPunct="0">
              <a:defRPr b="1">
                <a:solidFill>
                  <a:schemeClr val="tx1"/>
                </a:solidFill>
                <a:latin typeface="Calibri" panose="020F0502020204030204" pitchFamily="34" charset="0"/>
                <a:cs typeface="Arial" panose="020B0604020202020204" pitchFamily="34" charset="0"/>
              </a:defRPr>
            </a:lvl2pPr>
            <a:lvl3pPr marL="1164717" indent="-232943" eaLnBrk="0" hangingPunct="0">
              <a:defRPr b="1">
                <a:solidFill>
                  <a:schemeClr val="tx1"/>
                </a:solidFill>
                <a:latin typeface="Calibri" panose="020F0502020204030204" pitchFamily="34" charset="0"/>
                <a:cs typeface="Arial" panose="020B0604020202020204" pitchFamily="34" charset="0"/>
              </a:defRPr>
            </a:lvl3pPr>
            <a:lvl4pPr marL="1630604" indent="-232943" eaLnBrk="0" hangingPunct="0">
              <a:defRPr b="1">
                <a:solidFill>
                  <a:schemeClr val="tx1"/>
                </a:solidFill>
                <a:latin typeface="Calibri" panose="020F0502020204030204" pitchFamily="34" charset="0"/>
                <a:cs typeface="Arial" panose="020B0604020202020204" pitchFamily="34" charset="0"/>
              </a:defRPr>
            </a:lvl4pPr>
            <a:lvl5pPr marL="2096491" indent="-232943" eaLnBrk="0" hangingPunct="0">
              <a:defRPr b="1">
                <a:solidFill>
                  <a:schemeClr val="tx1"/>
                </a:solidFill>
                <a:latin typeface="Calibri" panose="020F0502020204030204" pitchFamily="34" charset="0"/>
                <a:cs typeface="Arial" panose="020B0604020202020204" pitchFamily="34" charset="0"/>
              </a:defRPr>
            </a:lvl5pPr>
            <a:lvl6pPr marL="2562377"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6pPr>
            <a:lvl7pPr marL="3028264"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7pPr>
            <a:lvl8pPr marL="3494151"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8pPr>
            <a:lvl9pPr marL="3960038"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9pPr>
          </a:lstStyle>
          <a:p>
            <a:pPr eaLnBrk="1" hangingPunct="1"/>
            <a:fld id="{51FD6E91-D646-45CC-AAD7-D1BEBFD68144}" type="slidenum">
              <a:rPr lang="en-US" altLang="en-US" b="0"/>
              <a:pPr eaLnBrk="1" hangingPunct="1"/>
              <a:t>68</a:t>
            </a:fld>
            <a:endParaRPr lang="en-US" altLang="en-US" b="0" dirty="0"/>
          </a:p>
        </p:txBody>
      </p:sp>
    </p:spTree>
    <p:extLst>
      <p:ext uri="{BB962C8B-B14F-4D97-AF65-F5344CB8AC3E}">
        <p14:creationId xmlns:p14="http://schemas.microsoft.com/office/powerpoint/2010/main" val="31300661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4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 name="Slide Number Placeholder 3"/>
          <p:cNvSpPr>
            <a:spLocks noGrp="1"/>
          </p:cNvSpPr>
          <p:nvPr>
            <p:ph type="sldNum" sz="quarter" idx="5"/>
          </p:nvPr>
        </p:nvSpPr>
        <p:spPr/>
        <p:txBody>
          <a:bodyPr/>
          <a:lstStyle>
            <a:lvl1pPr eaLnBrk="0" hangingPunct="0">
              <a:defRPr b="1">
                <a:solidFill>
                  <a:schemeClr val="tx1"/>
                </a:solidFill>
                <a:latin typeface="Calibri" panose="020F0502020204030204" pitchFamily="34" charset="0"/>
                <a:cs typeface="Arial" panose="020B0604020202020204" pitchFamily="34" charset="0"/>
              </a:defRPr>
            </a:lvl1pPr>
            <a:lvl2pPr marL="757066" indent="-291179" eaLnBrk="0" hangingPunct="0">
              <a:defRPr b="1">
                <a:solidFill>
                  <a:schemeClr val="tx1"/>
                </a:solidFill>
                <a:latin typeface="Calibri" panose="020F0502020204030204" pitchFamily="34" charset="0"/>
                <a:cs typeface="Arial" panose="020B0604020202020204" pitchFamily="34" charset="0"/>
              </a:defRPr>
            </a:lvl2pPr>
            <a:lvl3pPr marL="1164717" indent="-232943" eaLnBrk="0" hangingPunct="0">
              <a:defRPr b="1">
                <a:solidFill>
                  <a:schemeClr val="tx1"/>
                </a:solidFill>
                <a:latin typeface="Calibri" panose="020F0502020204030204" pitchFamily="34" charset="0"/>
                <a:cs typeface="Arial" panose="020B0604020202020204" pitchFamily="34" charset="0"/>
              </a:defRPr>
            </a:lvl3pPr>
            <a:lvl4pPr marL="1630604" indent="-232943" eaLnBrk="0" hangingPunct="0">
              <a:defRPr b="1">
                <a:solidFill>
                  <a:schemeClr val="tx1"/>
                </a:solidFill>
                <a:latin typeface="Calibri" panose="020F0502020204030204" pitchFamily="34" charset="0"/>
                <a:cs typeface="Arial" panose="020B0604020202020204" pitchFamily="34" charset="0"/>
              </a:defRPr>
            </a:lvl4pPr>
            <a:lvl5pPr marL="2096491" indent="-232943" eaLnBrk="0" hangingPunct="0">
              <a:defRPr b="1">
                <a:solidFill>
                  <a:schemeClr val="tx1"/>
                </a:solidFill>
                <a:latin typeface="Calibri" panose="020F0502020204030204" pitchFamily="34" charset="0"/>
                <a:cs typeface="Arial" panose="020B0604020202020204" pitchFamily="34" charset="0"/>
              </a:defRPr>
            </a:lvl5pPr>
            <a:lvl6pPr marL="2562377"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6pPr>
            <a:lvl7pPr marL="3028264"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7pPr>
            <a:lvl8pPr marL="3494151"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8pPr>
            <a:lvl9pPr marL="3960038"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9pPr>
          </a:lstStyle>
          <a:p>
            <a:pPr eaLnBrk="1" hangingPunct="1"/>
            <a:fld id="{DA8CBB4C-C0C9-410E-84C1-81B6EF4A3480}" type="slidenum">
              <a:rPr lang="en-US" altLang="en-US" b="0"/>
              <a:pPr eaLnBrk="1" hangingPunct="1"/>
              <a:t>73</a:t>
            </a:fld>
            <a:endParaRPr lang="en-US" altLang="en-US" b="0" dirty="0"/>
          </a:p>
        </p:txBody>
      </p:sp>
    </p:spTree>
    <p:extLst>
      <p:ext uri="{BB962C8B-B14F-4D97-AF65-F5344CB8AC3E}">
        <p14:creationId xmlns:p14="http://schemas.microsoft.com/office/powerpoint/2010/main" val="19461028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3A8DCC8-54E2-4CF7-A726-5D6F93D5C1E4}" type="slidenum">
              <a:rPr lang="en-US" smtClean="0"/>
              <a:pPr>
                <a:defRPr/>
              </a:pPr>
              <a:t>3</a:t>
            </a:fld>
            <a:endParaRPr lang="en-US" dirty="0"/>
          </a:p>
        </p:txBody>
      </p:sp>
    </p:spTree>
    <p:extLst>
      <p:ext uri="{BB962C8B-B14F-4D97-AF65-F5344CB8AC3E}">
        <p14:creationId xmlns:p14="http://schemas.microsoft.com/office/powerpoint/2010/main" val="14319402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5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 name="Slide Number Placeholder 3"/>
          <p:cNvSpPr>
            <a:spLocks noGrp="1"/>
          </p:cNvSpPr>
          <p:nvPr>
            <p:ph type="sldNum" sz="quarter" idx="5"/>
          </p:nvPr>
        </p:nvSpPr>
        <p:spPr/>
        <p:txBody>
          <a:bodyPr/>
          <a:lstStyle>
            <a:lvl1pPr eaLnBrk="0" hangingPunct="0">
              <a:defRPr b="1">
                <a:solidFill>
                  <a:schemeClr val="tx1"/>
                </a:solidFill>
                <a:latin typeface="Calibri" panose="020F0502020204030204" pitchFamily="34" charset="0"/>
                <a:cs typeface="Arial" panose="020B0604020202020204" pitchFamily="34" charset="0"/>
              </a:defRPr>
            </a:lvl1pPr>
            <a:lvl2pPr marL="757066" indent="-291179" eaLnBrk="0" hangingPunct="0">
              <a:defRPr b="1">
                <a:solidFill>
                  <a:schemeClr val="tx1"/>
                </a:solidFill>
                <a:latin typeface="Calibri" panose="020F0502020204030204" pitchFamily="34" charset="0"/>
                <a:cs typeface="Arial" panose="020B0604020202020204" pitchFamily="34" charset="0"/>
              </a:defRPr>
            </a:lvl2pPr>
            <a:lvl3pPr marL="1164717" indent="-232943" eaLnBrk="0" hangingPunct="0">
              <a:defRPr b="1">
                <a:solidFill>
                  <a:schemeClr val="tx1"/>
                </a:solidFill>
                <a:latin typeface="Calibri" panose="020F0502020204030204" pitchFamily="34" charset="0"/>
                <a:cs typeface="Arial" panose="020B0604020202020204" pitchFamily="34" charset="0"/>
              </a:defRPr>
            </a:lvl3pPr>
            <a:lvl4pPr marL="1630604" indent="-232943" eaLnBrk="0" hangingPunct="0">
              <a:defRPr b="1">
                <a:solidFill>
                  <a:schemeClr val="tx1"/>
                </a:solidFill>
                <a:latin typeface="Calibri" panose="020F0502020204030204" pitchFamily="34" charset="0"/>
                <a:cs typeface="Arial" panose="020B0604020202020204" pitchFamily="34" charset="0"/>
              </a:defRPr>
            </a:lvl4pPr>
            <a:lvl5pPr marL="2096491" indent="-232943" eaLnBrk="0" hangingPunct="0">
              <a:defRPr b="1">
                <a:solidFill>
                  <a:schemeClr val="tx1"/>
                </a:solidFill>
                <a:latin typeface="Calibri" panose="020F0502020204030204" pitchFamily="34" charset="0"/>
                <a:cs typeface="Arial" panose="020B0604020202020204" pitchFamily="34" charset="0"/>
              </a:defRPr>
            </a:lvl5pPr>
            <a:lvl6pPr marL="2562377"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6pPr>
            <a:lvl7pPr marL="3028264"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7pPr>
            <a:lvl8pPr marL="3494151"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8pPr>
            <a:lvl9pPr marL="3960038"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9pPr>
          </a:lstStyle>
          <a:p>
            <a:pPr eaLnBrk="1" hangingPunct="1"/>
            <a:fld id="{47132FDA-6088-4382-8EAF-2F6042690784}" type="slidenum">
              <a:rPr lang="en-US" altLang="en-US" b="0"/>
              <a:pPr eaLnBrk="1" hangingPunct="1"/>
              <a:t>78</a:t>
            </a:fld>
            <a:endParaRPr lang="en-US" altLang="en-US" b="0" dirty="0"/>
          </a:p>
        </p:txBody>
      </p:sp>
    </p:spTree>
    <p:extLst>
      <p:ext uri="{BB962C8B-B14F-4D97-AF65-F5344CB8AC3E}">
        <p14:creationId xmlns:p14="http://schemas.microsoft.com/office/powerpoint/2010/main" val="61876038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6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 name="Slide Number Placeholder 3"/>
          <p:cNvSpPr>
            <a:spLocks noGrp="1"/>
          </p:cNvSpPr>
          <p:nvPr>
            <p:ph type="sldNum" sz="quarter" idx="5"/>
          </p:nvPr>
        </p:nvSpPr>
        <p:spPr/>
        <p:txBody>
          <a:bodyPr/>
          <a:lstStyle>
            <a:lvl1pPr eaLnBrk="0" hangingPunct="0">
              <a:defRPr b="1">
                <a:solidFill>
                  <a:schemeClr val="tx1"/>
                </a:solidFill>
                <a:latin typeface="Calibri" panose="020F0502020204030204" pitchFamily="34" charset="0"/>
                <a:cs typeface="Arial" panose="020B0604020202020204" pitchFamily="34" charset="0"/>
              </a:defRPr>
            </a:lvl1pPr>
            <a:lvl2pPr marL="757066" indent="-291179" eaLnBrk="0" hangingPunct="0">
              <a:defRPr b="1">
                <a:solidFill>
                  <a:schemeClr val="tx1"/>
                </a:solidFill>
                <a:latin typeface="Calibri" panose="020F0502020204030204" pitchFamily="34" charset="0"/>
                <a:cs typeface="Arial" panose="020B0604020202020204" pitchFamily="34" charset="0"/>
              </a:defRPr>
            </a:lvl2pPr>
            <a:lvl3pPr marL="1164717" indent="-232943" eaLnBrk="0" hangingPunct="0">
              <a:defRPr b="1">
                <a:solidFill>
                  <a:schemeClr val="tx1"/>
                </a:solidFill>
                <a:latin typeface="Calibri" panose="020F0502020204030204" pitchFamily="34" charset="0"/>
                <a:cs typeface="Arial" panose="020B0604020202020204" pitchFamily="34" charset="0"/>
              </a:defRPr>
            </a:lvl3pPr>
            <a:lvl4pPr marL="1630604" indent="-232943" eaLnBrk="0" hangingPunct="0">
              <a:defRPr b="1">
                <a:solidFill>
                  <a:schemeClr val="tx1"/>
                </a:solidFill>
                <a:latin typeface="Calibri" panose="020F0502020204030204" pitchFamily="34" charset="0"/>
                <a:cs typeface="Arial" panose="020B0604020202020204" pitchFamily="34" charset="0"/>
              </a:defRPr>
            </a:lvl4pPr>
            <a:lvl5pPr marL="2096491" indent="-232943" eaLnBrk="0" hangingPunct="0">
              <a:defRPr b="1">
                <a:solidFill>
                  <a:schemeClr val="tx1"/>
                </a:solidFill>
                <a:latin typeface="Calibri" panose="020F0502020204030204" pitchFamily="34" charset="0"/>
                <a:cs typeface="Arial" panose="020B0604020202020204" pitchFamily="34" charset="0"/>
              </a:defRPr>
            </a:lvl5pPr>
            <a:lvl6pPr marL="2562377"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6pPr>
            <a:lvl7pPr marL="3028264"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7pPr>
            <a:lvl8pPr marL="3494151"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8pPr>
            <a:lvl9pPr marL="3960038"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9pPr>
          </a:lstStyle>
          <a:p>
            <a:pPr eaLnBrk="1" hangingPunct="1"/>
            <a:fld id="{93B4DD7E-2733-4600-A0BD-623DF496865B}" type="slidenum">
              <a:rPr lang="en-US" altLang="en-US" b="0"/>
              <a:pPr eaLnBrk="1" hangingPunct="1"/>
              <a:t>79</a:t>
            </a:fld>
            <a:endParaRPr lang="en-US" altLang="en-US" b="0" dirty="0"/>
          </a:p>
        </p:txBody>
      </p:sp>
    </p:spTree>
    <p:extLst>
      <p:ext uri="{BB962C8B-B14F-4D97-AF65-F5344CB8AC3E}">
        <p14:creationId xmlns:p14="http://schemas.microsoft.com/office/powerpoint/2010/main" val="25930546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7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 name="Slide Number Placeholder 3"/>
          <p:cNvSpPr>
            <a:spLocks noGrp="1"/>
          </p:cNvSpPr>
          <p:nvPr>
            <p:ph type="sldNum" sz="quarter" idx="5"/>
          </p:nvPr>
        </p:nvSpPr>
        <p:spPr/>
        <p:txBody>
          <a:bodyPr/>
          <a:lstStyle>
            <a:lvl1pPr eaLnBrk="0" hangingPunct="0">
              <a:defRPr b="1">
                <a:solidFill>
                  <a:schemeClr val="tx1"/>
                </a:solidFill>
                <a:latin typeface="Calibri" panose="020F0502020204030204" pitchFamily="34" charset="0"/>
                <a:cs typeface="Arial" panose="020B0604020202020204" pitchFamily="34" charset="0"/>
              </a:defRPr>
            </a:lvl1pPr>
            <a:lvl2pPr marL="757066" indent="-291179" eaLnBrk="0" hangingPunct="0">
              <a:defRPr b="1">
                <a:solidFill>
                  <a:schemeClr val="tx1"/>
                </a:solidFill>
                <a:latin typeface="Calibri" panose="020F0502020204030204" pitchFamily="34" charset="0"/>
                <a:cs typeface="Arial" panose="020B0604020202020204" pitchFamily="34" charset="0"/>
              </a:defRPr>
            </a:lvl2pPr>
            <a:lvl3pPr marL="1164717" indent="-232943" eaLnBrk="0" hangingPunct="0">
              <a:defRPr b="1">
                <a:solidFill>
                  <a:schemeClr val="tx1"/>
                </a:solidFill>
                <a:latin typeface="Calibri" panose="020F0502020204030204" pitchFamily="34" charset="0"/>
                <a:cs typeface="Arial" panose="020B0604020202020204" pitchFamily="34" charset="0"/>
              </a:defRPr>
            </a:lvl3pPr>
            <a:lvl4pPr marL="1630604" indent="-232943" eaLnBrk="0" hangingPunct="0">
              <a:defRPr b="1">
                <a:solidFill>
                  <a:schemeClr val="tx1"/>
                </a:solidFill>
                <a:latin typeface="Calibri" panose="020F0502020204030204" pitchFamily="34" charset="0"/>
                <a:cs typeface="Arial" panose="020B0604020202020204" pitchFamily="34" charset="0"/>
              </a:defRPr>
            </a:lvl4pPr>
            <a:lvl5pPr marL="2096491" indent="-232943" eaLnBrk="0" hangingPunct="0">
              <a:defRPr b="1">
                <a:solidFill>
                  <a:schemeClr val="tx1"/>
                </a:solidFill>
                <a:latin typeface="Calibri" panose="020F0502020204030204" pitchFamily="34" charset="0"/>
                <a:cs typeface="Arial" panose="020B0604020202020204" pitchFamily="34" charset="0"/>
              </a:defRPr>
            </a:lvl5pPr>
            <a:lvl6pPr marL="2562377"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6pPr>
            <a:lvl7pPr marL="3028264"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7pPr>
            <a:lvl8pPr marL="3494151"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8pPr>
            <a:lvl9pPr marL="3960038"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9pPr>
          </a:lstStyle>
          <a:p>
            <a:pPr eaLnBrk="1" hangingPunct="1"/>
            <a:fld id="{325EADB1-1D18-4AED-A4DD-45DAB2739794}" type="slidenum">
              <a:rPr lang="en-US" altLang="en-US" b="0"/>
              <a:pPr eaLnBrk="1" hangingPunct="1"/>
              <a:t>80</a:t>
            </a:fld>
            <a:endParaRPr lang="en-US" altLang="en-US" b="0" dirty="0"/>
          </a:p>
        </p:txBody>
      </p:sp>
    </p:spTree>
    <p:extLst>
      <p:ext uri="{BB962C8B-B14F-4D97-AF65-F5344CB8AC3E}">
        <p14:creationId xmlns:p14="http://schemas.microsoft.com/office/powerpoint/2010/main" val="36656856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8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 name="Slide Number Placeholder 3"/>
          <p:cNvSpPr>
            <a:spLocks noGrp="1"/>
          </p:cNvSpPr>
          <p:nvPr>
            <p:ph type="sldNum" sz="quarter" idx="5"/>
          </p:nvPr>
        </p:nvSpPr>
        <p:spPr/>
        <p:txBody>
          <a:bodyPr/>
          <a:lstStyle>
            <a:lvl1pPr eaLnBrk="0" hangingPunct="0">
              <a:defRPr b="1">
                <a:solidFill>
                  <a:schemeClr val="tx1"/>
                </a:solidFill>
                <a:latin typeface="Calibri" panose="020F0502020204030204" pitchFamily="34" charset="0"/>
                <a:cs typeface="Arial" panose="020B0604020202020204" pitchFamily="34" charset="0"/>
              </a:defRPr>
            </a:lvl1pPr>
            <a:lvl2pPr marL="757066" indent="-291179" eaLnBrk="0" hangingPunct="0">
              <a:defRPr b="1">
                <a:solidFill>
                  <a:schemeClr val="tx1"/>
                </a:solidFill>
                <a:latin typeface="Calibri" panose="020F0502020204030204" pitchFamily="34" charset="0"/>
                <a:cs typeface="Arial" panose="020B0604020202020204" pitchFamily="34" charset="0"/>
              </a:defRPr>
            </a:lvl2pPr>
            <a:lvl3pPr marL="1164717" indent="-232943" eaLnBrk="0" hangingPunct="0">
              <a:defRPr b="1">
                <a:solidFill>
                  <a:schemeClr val="tx1"/>
                </a:solidFill>
                <a:latin typeface="Calibri" panose="020F0502020204030204" pitchFamily="34" charset="0"/>
                <a:cs typeface="Arial" panose="020B0604020202020204" pitchFamily="34" charset="0"/>
              </a:defRPr>
            </a:lvl3pPr>
            <a:lvl4pPr marL="1630604" indent="-232943" eaLnBrk="0" hangingPunct="0">
              <a:defRPr b="1">
                <a:solidFill>
                  <a:schemeClr val="tx1"/>
                </a:solidFill>
                <a:latin typeface="Calibri" panose="020F0502020204030204" pitchFamily="34" charset="0"/>
                <a:cs typeface="Arial" panose="020B0604020202020204" pitchFamily="34" charset="0"/>
              </a:defRPr>
            </a:lvl4pPr>
            <a:lvl5pPr marL="2096491" indent="-232943" eaLnBrk="0" hangingPunct="0">
              <a:defRPr b="1">
                <a:solidFill>
                  <a:schemeClr val="tx1"/>
                </a:solidFill>
                <a:latin typeface="Calibri" panose="020F0502020204030204" pitchFamily="34" charset="0"/>
                <a:cs typeface="Arial" panose="020B0604020202020204" pitchFamily="34" charset="0"/>
              </a:defRPr>
            </a:lvl5pPr>
            <a:lvl6pPr marL="2562377"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6pPr>
            <a:lvl7pPr marL="3028264"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7pPr>
            <a:lvl8pPr marL="3494151"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8pPr>
            <a:lvl9pPr marL="3960038" indent="-232943" eaLnBrk="0" fontAlgn="base" hangingPunct="0">
              <a:spcBef>
                <a:spcPct val="50000"/>
              </a:spcBef>
              <a:spcAft>
                <a:spcPct val="0"/>
              </a:spcAft>
              <a:defRPr b="1">
                <a:solidFill>
                  <a:schemeClr val="tx1"/>
                </a:solidFill>
                <a:latin typeface="Calibri" panose="020F0502020204030204" pitchFamily="34" charset="0"/>
                <a:cs typeface="Arial" panose="020B0604020202020204" pitchFamily="34" charset="0"/>
              </a:defRPr>
            </a:lvl9pPr>
          </a:lstStyle>
          <a:p>
            <a:pPr eaLnBrk="1" hangingPunct="1"/>
            <a:fld id="{5C43935D-74BF-4F84-AB08-3265189AC4BA}" type="slidenum">
              <a:rPr lang="en-US" altLang="en-US" b="0"/>
              <a:pPr eaLnBrk="1" hangingPunct="1"/>
              <a:t>81</a:t>
            </a:fld>
            <a:endParaRPr lang="en-US" altLang="en-US" b="0" dirty="0"/>
          </a:p>
        </p:txBody>
      </p:sp>
    </p:spTree>
    <p:extLst>
      <p:ext uri="{BB962C8B-B14F-4D97-AF65-F5344CB8AC3E}">
        <p14:creationId xmlns:p14="http://schemas.microsoft.com/office/powerpoint/2010/main" val="32632236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charset="0"/>
              <a:buChar char="•"/>
            </a:pPr>
            <a:endParaRPr lang="en-US" dirty="0"/>
          </a:p>
        </p:txBody>
      </p:sp>
      <p:sp>
        <p:nvSpPr>
          <p:cNvPr id="4" name="Slide Number Placeholder 3"/>
          <p:cNvSpPr>
            <a:spLocks noGrp="1"/>
          </p:cNvSpPr>
          <p:nvPr>
            <p:ph type="sldNum" sz="quarter" idx="10"/>
          </p:nvPr>
        </p:nvSpPr>
        <p:spPr/>
        <p:txBody>
          <a:bodyPr/>
          <a:lstStyle/>
          <a:p>
            <a:pPr>
              <a:defRPr/>
            </a:pPr>
            <a:fld id="{43A8DCC8-54E2-4CF7-A726-5D6F93D5C1E4}" type="slidenum">
              <a:rPr lang="en-US" smtClean="0"/>
              <a:pPr>
                <a:defRPr/>
              </a:pPr>
              <a:t>84</a:t>
            </a:fld>
            <a:endParaRPr lang="en-US" dirty="0"/>
          </a:p>
        </p:txBody>
      </p:sp>
    </p:spTree>
    <p:extLst>
      <p:ext uri="{BB962C8B-B14F-4D97-AF65-F5344CB8AC3E}">
        <p14:creationId xmlns:p14="http://schemas.microsoft.com/office/powerpoint/2010/main" val="7277458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9507" name="Rectangle 3"/>
          <p:cNvSpPr>
            <a:spLocks noGrp="1" noChangeArrowheads="1"/>
          </p:cNvSpPr>
          <p:nvPr>
            <p:ph type="body" idx="1"/>
          </p:nvPr>
        </p:nvSpPr>
        <p:spPr bwMode="auto">
          <a:xfrm>
            <a:off x="934720" y="4414177"/>
            <a:ext cx="5140960" cy="418499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3831" tIns="47711" rIns="93831" bIns="47711" numCol="1" anchor="t" anchorCtr="0" compatLnSpc="1">
            <a:prstTxWarp prst="textNoShape">
              <a:avLst/>
            </a:prstTxWarp>
          </a:bodyPr>
          <a:lstStyle/>
          <a:p>
            <a:endParaRPr lang="en-CA" altLang="en-US" dirty="0" smtClean="0"/>
          </a:p>
        </p:txBody>
      </p:sp>
    </p:spTree>
    <p:extLst>
      <p:ext uri="{BB962C8B-B14F-4D97-AF65-F5344CB8AC3E}">
        <p14:creationId xmlns:p14="http://schemas.microsoft.com/office/powerpoint/2010/main" val="236489364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0531" name="Rectangle 3"/>
          <p:cNvSpPr>
            <a:spLocks noGrp="1" noChangeArrowheads="1"/>
          </p:cNvSpPr>
          <p:nvPr>
            <p:ph type="body" idx="1"/>
          </p:nvPr>
        </p:nvSpPr>
        <p:spPr bwMode="auto">
          <a:xfrm>
            <a:off x="934720" y="4414177"/>
            <a:ext cx="5140960" cy="418499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3831" tIns="47711" rIns="93831" bIns="47711" numCol="1" anchor="t" anchorCtr="0" compatLnSpc="1">
            <a:prstTxWarp prst="textNoShape">
              <a:avLst/>
            </a:prstTxWarp>
          </a:bodyPr>
          <a:lstStyle/>
          <a:p>
            <a:endParaRPr lang="en-CA" altLang="en-US" dirty="0" smtClean="0"/>
          </a:p>
        </p:txBody>
      </p:sp>
    </p:spTree>
    <p:extLst>
      <p:ext uri="{BB962C8B-B14F-4D97-AF65-F5344CB8AC3E}">
        <p14:creationId xmlns:p14="http://schemas.microsoft.com/office/powerpoint/2010/main" val="9989459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1555" name="Rectangle 3"/>
          <p:cNvSpPr>
            <a:spLocks noGrp="1" noChangeArrowheads="1"/>
          </p:cNvSpPr>
          <p:nvPr>
            <p:ph type="body" idx="1"/>
          </p:nvPr>
        </p:nvSpPr>
        <p:spPr bwMode="auto">
          <a:xfrm>
            <a:off x="934720" y="4414177"/>
            <a:ext cx="5140960" cy="418499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3831" tIns="47711" rIns="93831" bIns="47711" numCol="1" anchor="t" anchorCtr="0" compatLnSpc="1">
            <a:prstTxWarp prst="textNoShape">
              <a:avLst/>
            </a:prstTxWarp>
          </a:bodyPr>
          <a:lstStyle/>
          <a:p>
            <a:endParaRPr lang="en-US" altLang="en-US" dirty="0" smtClean="0"/>
          </a:p>
        </p:txBody>
      </p:sp>
    </p:spTree>
    <p:extLst>
      <p:ext uri="{BB962C8B-B14F-4D97-AF65-F5344CB8AC3E}">
        <p14:creationId xmlns:p14="http://schemas.microsoft.com/office/powerpoint/2010/main" val="131672858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2579" name="Rectangle 3"/>
          <p:cNvSpPr>
            <a:spLocks noGrp="1" noChangeArrowheads="1"/>
          </p:cNvSpPr>
          <p:nvPr>
            <p:ph type="body" idx="1"/>
          </p:nvPr>
        </p:nvSpPr>
        <p:spPr bwMode="auto">
          <a:xfrm>
            <a:off x="934720" y="4414177"/>
            <a:ext cx="5140960" cy="418499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3831" tIns="47711" rIns="93831" bIns="47711" numCol="1" anchor="t" anchorCtr="0" compatLnSpc="1">
            <a:prstTxWarp prst="textNoShape">
              <a:avLst/>
            </a:prstTxWarp>
          </a:bodyPr>
          <a:lstStyle/>
          <a:p>
            <a:endParaRPr lang="en-US" altLang="en-US" dirty="0" smtClean="0"/>
          </a:p>
        </p:txBody>
      </p:sp>
    </p:spTree>
    <p:extLst>
      <p:ext uri="{BB962C8B-B14F-4D97-AF65-F5344CB8AC3E}">
        <p14:creationId xmlns:p14="http://schemas.microsoft.com/office/powerpoint/2010/main" val="238721550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03" name="Rectangle 3"/>
          <p:cNvSpPr>
            <a:spLocks noGrp="1" noChangeArrowheads="1"/>
          </p:cNvSpPr>
          <p:nvPr>
            <p:ph type="body" idx="1"/>
          </p:nvPr>
        </p:nvSpPr>
        <p:spPr bwMode="auto">
          <a:xfrm>
            <a:off x="934720" y="4414177"/>
            <a:ext cx="5140960" cy="418499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3831" tIns="47711" rIns="93831" bIns="47711" numCol="1" anchor="t" anchorCtr="0" compatLnSpc="1">
            <a:prstTxWarp prst="textNoShape">
              <a:avLst/>
            </a:prstTxWarp>
          </a:bodyPr>
          <a:lstStyle/>
          <a:p>
            <a:endParaRPr lang="en-CA" altLang="en-US" dirty="0" smtClean="0"/>
          </a:p>
        </p:txBody>
      </p:sp>
    </p:spTree>
    <p:extLst>
      <p:ext uri="{BB962C8B-B14F-4D97-AF65-F5344CB8AC3E}">
        <p14:creationId xmlns:p14="http://schemas.microsoft.com/office/powerpoint/2010/main" val="19957360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43A8DCC8-54E2-4CF7-A726-5D6F93D5C1E4}" type="slidenum">
              <a:rPr lang="en-US" smtClean="0"/>
              <a:pPr>
                <a:defRPr/>
              </a:pPr>
              <a:t>4</a:t>
            </a:fld>
            <a:endParaRPr lang="en-US" dirty="0"/>
          </a:p>
        </p:txBody>
      </p:sp>
    </p:spTree>
    <p:extLst>
      <p:ext uri="{BB962C8B-B14F-4D97-AF65-F5344CB8AC3E}">
        <p14:creationId xmlns:p14="http://schemas.microsoft.com/office/powerpoint/2010/main" val="94653875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7" name="Rectangle 3"/>
          <p:cNvSpPr>
            <a:spLocks noGrp="1" noChangeArrowheads="1"/>
          </p:cNvSpPr>
          <p:nvPr>
            <p:ph type="body" idx="1"/>
          </p:nvPr>
        </p:nvSpPr>
        <p:spPr bwMode="auto">
          <a:xfrm>
            <a:off x="934720" y="4414177"/>
            <a:ext cx="5140960" cy="418499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3831" tIns="47711" rIns="93831" bIns="47711" numCol="1" anchor="t" anchorCtr="0" compatLnSpc="1">
            <a:prstTxWarp prst="textNoShape">
              <a:avLst/>
            </a:prstTxWarp>
          </a:bodyPr>
          <a:lstStyle/>
          <a:p>
            <a:endParaRPr lang="en-CA" altLang="en-US" dirty="0" smtClean="0"/>
          </a:p>
        </p:txBody>
      </p:sp>
    </p:spTree>
    <p:extLst>
      <p:ext uri="{BB962C8B-B14F-4D97-AF65-F5344CB8AC3E}">
        <p14:creationId xmlns:p14="http://schemas.microsoft.com/office/powerpoint/2010/main" val="404546108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5651" name="Rectangle 3"/>
          <p:cNvSpPr>
            <a:spLocks noGrp="1" noChangeArrowheads="1"/>
          </p:cNvSpPr>
          <p:nvPr>
            <p:ph type="body" idx="1"/>
          </p:nvPr>
        </p:nvSpPr>
        <p:spPr bwMode="auto">
          <a:xfrm>
            <a:off x="934720" y="4414177"/>
            <a:ext cx="5140960" cy="418499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3831" tIns="47711" rIns="93831" bIns="47711" numCol="1" anchor="t" anchorCtr="0" compatLnSpc="1">
            <a:prstTxWarp prst="textNoShape">
              <a:avLst/>
            </a:prstTxWarp>
          </a:bodyPr>
          <a:lstStyle/>
          <a:p>
            <a:pPr marL="232943" indent="-232943"/>
            <a:endParaRPr lang="en-CA" altLang="en-US" dirty="0" smtClean="0"/>
          </a:p>
        </p:txBody>
      </p:sp>
    </p:spTree>
    <p:extLst>
      <p:ext uri="{BB962C8B-B14F-4D97-AF65-F5344CB8AC3E}">
        <p14:creationId xmlns:p14="http://schemas.microsoft.com/office/powerpoint/2010/main" val="59236794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6675" name="Rectangle 3"/>
          <p:cNvSpPr>
            <a:spLocks noGrp="1" noChangeArrowheads="1"/>
          </p:cNvSpPr>
          <p:nvPr>
            <p:ph type="body" idx="1"/>
          </p:nvPr>
        </p:nvSpPr>
        <p:spPr bwMode="auto">
          <a:xfrm>
            <a:off x="934720" y="4414177"/>
            <a:ext cx="5140960" cy="418499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3831" tIns="47711" rIns="93831" bIns="47711" numCol="1" anchor="t" anchorCtr="0" compatLnSpc="1">
            <a:prstTxWarp prst="textNoShape">
              <a:avLst/>
            </a:prstTxWarp>
          </a:bodyPr>
          <a:lstStyle/>
          <a:p>
            <a:endParaRPr lang="en-CA" altLang="en-US" dirty="0" smtClean="0"/>
          </a:p>
        </p:txBody>
      </p:sp>
    </p:spTree>
    <p:extLst>
      <p:ext uri="{BB962C8B-B14F-4D97-AF65-F5344CB8AC3E}">
        <p14:creationId xmlns:p14="http://schemas.microsoft.com/office/powerpoint/2010/main" val="291232731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7699" name="Rectangle 3"/>
          <p:cNvSpPr>
            <a:spLocks noGrp="1" noChangeArrowheads="1"/>
          </p:cNvSpPr>
          <p:nvPr>
            <p:ph type="body" idx="1"/>
          </p:nvPr>
        </p:nvSpPr>
        <p:spPr bwMode="auto">
          <a:xfrm>
            <a:off x="934720" y="4414177"/>
            <a:ext cx="5140960" cy="418499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3831" tIns="47711" rIns="93831" bIns="47711" numCol="1" anchor="t" anchorCtr="0" compatLnSpc="1">
            <a:prstTxWarp prst="textNoShape">
              <a:avLst/>
            </a:prstTxWarp>
          </a:bodyPr>
          <a:lstStyle/>
          <a:p>
            <a:endParaRPr lang="en-CA" altLang="en-US" dirty="0" smtClean="0"/>
          </a:p>
        </p:txBody>
      </p:sp>
    </p:spTree>
    <p:extLst>
      <p:ext uri="{BB962C8B-B14F-4D97-AF65-F5344CB8AC3E}">
        <p14:creationId xmlns:p14="http://schemas.microsoft.com/office/powerpoint/2010/main" val="43160283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3A8DCC8-54E2-4CF7-A726-5D6F93D5C1E4}" type="slidenum">
              <a:rPr lang="en-US" smtClean="0"/>
              <a:pPr>
                <a:defRPr/>
              </a:pPr>
              <a:t>107</a:t>
            </a:fld>
            <a:endParaRPr lang="en-US" dirty="0"/>
          </a:p>
        </p:txBody>
      </p:sp>
    </p:spTree>
    <p:extLst>
      <p:ext uri="{BB962C8B-B14F-4D97-AF65-F5344CB8AC3E}">
        <p14:creationId xmlns:p14="http://schemas.microsoft.com/office/powerpoint/2010/main" val="3328282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3A8DCC8-54E2-4CF7-A726-5D6F93D5C1E4}" type="slidenum">
              <a:rPr lang="en-US" smtClean="0"/>
              <a:pPr>
                <a:defRPr/>
              </a:pPr>
              <a:t>6</a:t>
            </a:fld>
            <a:endParaRPr lang="en-US" dirty="0"/>
          </a:p>
        </p:txBody>
      </p:sp>
    </p:spTree>
    <p:extLst>
      <p:ext uri="{BB962C8B-B14F-4D97-AF65-F5344CB8AC3E}">
        <p14:creationId xmlns:p14="http://schemas.microsoft.com/office/powerpoint/2010/main" val="30411241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3A8DCC8-54E2-4CF7-A726-5D6F93D5C1E4}" type="slidenum">
              <a:rPr lang="en-US" smtClean="0"/>
              <a:pPr>
                <a:defRPr/>
              </a:pPr>
              <a:t>8</a:t>
            </a:fld>
            <a:endParaRPr lang="en-US" dirty="0"/>
          </a:p>
        </p:txBody>
      </p:sp>
    </p:spTree>
    <p:extLst>
      <p:ext uri="{BB962C8B-B14F-4D97-AF65-F5344CB8AC3E}">
        <p14:creationId xmlns:p14="http://schemas.microsoft.com/office/powerpoint/2010/main" val="41072503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3A8DCC8-54E2-4CF7-A726-5D6F93D5C1E4}" type="slidenum">
              <a:rPr lang="en-US" smtClean="0"/>
              <a:pPr>
                <a:defRPr/>
              </a:pPr>
              <a:t>9</a:t>
            </a:fld>
            <a:endParaRPr lang="en-US" dirty="0"/>
          </a:p>
        </p:txBody>
      </p:sp>
    </p:spTree>
    <p:extLst>
      <p:ext uri="{BB962C8B-B14F-4D97-AF65-F5344CB8AC3E}">
        <p14:creationId xmlns:p14="http://schemas.microsoft.com/office/powerpoint/2010/main" val="41072503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3A8DCC8-54E2-4CF7-A726-5D6F93D5C1E4}" type="slidenum">
              <a:rPr lang="en-US" smtClean="0"/>
              <a:pPr>
                <a:defRPr/>
              </a:pPr>
              <a:t>12</a:t>
            </a:fld>
            <a:endParaRPr lang="en-US" dirty="0"/>
          </a:p>
        </p:txBody>
      </p:sp>
    </p:spTree>
    <p:extLst>
      <p:ext uri="{BB962C8B-B14F-4D97-AF65-F5344CB8AC3E}">
        <p14:creationId xmlns:p14="http://schemas.microsoft.com/office/powerpoint/2010/main" val="30124440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3A8DCC8-54E2-4CF7-A726-5D6F93D5C1E4}" type="slidenum">
              <a:rPr lang="en-US" smtClean="0"/>
              <a:pPr>
                <a:defRPr/>
              </a:pPr>
              <a:t>14</a:t>
            </a:fld>
            <a:endParaRPr lang="en-US" dirty="0"/>
          </a:p>
        </p:txBody>
      </p:sp>
    </p:spTree>
    <p:extLst>
      <p:ext uri="{BB962C8B-B14F-4D97-AF65-F5344CB8AC3E}">
        <p14:creationId xmlns:p14="http://schemas.microsoft.com/office/powerpoint/2010/main" val="27904923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3A8DCC8-54E2-4CF7-A726-5D6F93D5C1E4}" type="slidenum">
              <a:rPr lang="en-US" smtClean="0"/>
              <a:pPr>
                <a:defRPr/>
              </a:pPr>
              <a:t>18</a:t>
            </a:fld>
            <a:endParaRPr lang="en-US" dirty="0"/>
          </a:p>
        </p:txBody>
      </p:sp>
    </p:spTree>
    <p:extLst>
      <p:ext uri="{BB962C8B-B14F-4D97-AF65-F5344CB8AC3E}">
        <p14:creationId xmlns:p14="http://schemas.microsoft.com/office/powerpoint/2010/main" val="1813881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241300" y="139700"/>
            <a:ext cx="8775700"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endParaRPr lang="en-CA" altLang="en-US" dirty="0" smtClean="0"/>
          </a:p>
        </p:txBody>
      </p:sp>
      <p:sp>
        <p:nvSpPr>
          <p:cNvPr id="5" name="Rectangle 4"/>
          <p:cNvSpPr>
            <a:spLocks noChangeArrowheads="1"/>
          </p:cNvSpPr>
          <p:nvPr/>
        </p:nvSpPr>
        <p:spPr bwMode="auto">
          <a:xfrm>
            <a:off x="8232775" y="6629400"/>
            <a:ext cx="9112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r>
              <a:rPr lang="en-US" altLang="en-US" sz="900" dirty="0" smtClean="0">
                <a:latin typeface="Times New Roman" pitchFamily="18" charset="0"/>
              </a:rPr>
              <a:t>James Tam</a:t>
            </a:r>
          </a:p>
        </p:txBody>
      </p:sp>
      <p:sp>
        <p:nvSpPr>
          <p:cNvPr id="23555" name="Rectangle 3"/>
          <p:cNvSpPr>
            <a:spLocks noGrp="1" noChangeArrowheads="1"/>
          </p:cNvSpPr>
          <p:nvPr>
            <p:ph type="ctrTitle"/>
          </p:nvPr>
        </p:nvSpPr>
        <p:spPr>
          <a:xfrm>
            <a:off x="685800" y="2286000"/>
            <a:ext cx="7772400" cy="1143000"/>
          </a:xfrm>
        </p:spPr>
        <p:txBody>
          <a:bodyPr/>
          <a:lstStyle>
            <a:lvl1pPr>
              <a:defRPr sz="4800"/>
            </a:lvl1pPr>
          </a:lstStyle>
          <a:p>
            <a:r>
              <a:rPr lang="en-US" dirty="0"/>
              <a:t>Click to edit Master title style</a:t>
            </a:r>
          </a:p>
        </p:txBody>
      </p:sp>
      <p:sp>
        <p:nvSpPr>
          <p:cNvPr id="23556" name="Rectangle 4"/>
          <p:cNvSpPr>
            <a:spLocks noGrp="1" noChangeArrowheads="1"/>
          </p:cNvSpPr>
          <p:nvPr>
            <p:ph type="subTitle" idx="1"/>
          </p:nvPr>
        </p:nvSpPr>
        <p:spPr>
          <a:xfrm>
            <a:off x="1371600" y="3886200"/>
            <a:ext cx="6400800" cy="1752600"/>
          </a:xfrm>
        </p:spPr>
        <p:txBody>
          <a:bodyPr/>
          <a:lstStyle>
            <a:lvl1pPr algn="ctr">
              <a:defRPr sz="3200"/>
            </a:lvl1pPr>
          </a:lstStyle>
          <a:p>
            <a:r>
              <a:rPr lang="en-US" dirty="0"/>
              <a:t>Click to edit Master subtitle style</a:t>
            </a:r>
          </a:p>
        </p:txBody>
      </p:sp>
    </p:spTree>
    <p:extLst>
      <p:ext uri="{BB962C8B-B14F-4D97-AF65-F5344CB8AC3E}">
        <p14:creationId xmlns:p14="http://schemas.microsoft.com/office/powerpoint/2010/main" val="2560985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4950" y="303213"/>
            <a:ext cx="2051050" cy="61737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31800" y="303213"/>
            <a:ext cx="6000750" cy="61737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08202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31800" y="303213"/>
            <a:ext cx="8166100" cy="52228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108075"/>
            <a:ext cx="4013200" cy="5368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22800" y="1108075"/>
            <a:ext cx="4013200" cy="26082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22800" y="3868738"/>
            <a:ext cx="4013200" cy="26082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18687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231775" indent="-231775">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19186497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108075"/>
            <a:ext cx="4013200" cy="5368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2800" y="1108075"/>
            <a:ext cx="4013200" cy="5368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84342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75215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26954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858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189059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469490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53374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431800" y="303213"/>
            <a:ext cx="81661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Slide Title</a:t>
            </a:r>
          </a:p>
        </p:txBody>
      </p:sp>
      <p:sp>
        <p:nvSpPr>
          <p:cNvPr id="1027" name="Rectangle 4"/>
          <p:cNvSpPr>
            <a:spLocks noGrp="1" noChangeArrowheads="1"/>
          </p:cNvSpPr>
          <p:nvPr>
            <p:ph type="body" idx="1"/>
          </p:nvPr>
        </p:nvSpPr>
        <p:spPr bwMode="auto">
          <a:xfrm>
            <a:off x="457200" y="1108075"/>
            <a:ext cx="8178800" cy="536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smtClean="0"/>
              <a:t>Body Text</a:t>
            </a:r>
          </a:p>
          <a:p>
            <a:pPr lvl="1"/>
            <a:r>
              <a:rPr lang="en-US" altLang="en-US" dirty="0" smtClean="0"/>
              <a:t>Second Level</a:t>
            </a:r>
          </a:p>
          <a:p>
            <a:pPr lvl="2"/>
            <a:r>
              <a:rPr lang="en-US" altLang="en-US" dirty="0" smtClean="0"/>
              <a:t>Third Level</a:t>
            </a:r>
          </a:p>
          <a:p>
            <a:pPr lvl="3"/>
            <a:r>
              <a:rPr lang="en-US" altLang="en-US" dirty="0" smtClean="0"/>
              <a:t>Fourth Level</a:t>
            </a:r>
          </a:p>
        </p:txBody>
      </p:sp>
      <p:sp>
        <p:nvSpPr>
          <p:cNvPr id="1028" name="Rectangle 5"/>
          <p:cNvSpPr>
            <a:spLocks noChangeArrowheads="1"/>
          </p:cNvSpPr>
          <p:nvPr/>
        </p:nvSpPr>
        <p:spPr bwMode="auto">
          <a:xfrm>
            <a:off x="241300" y="139700"/>
            <a:ext cx="8775700"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endParaRPr lang="en-CA" altLang="en-US" dirty="0" smtClean="0"/>
          </a:p>
        </p:txBody>
      </p:sp>
      <p:sp>
        <p:nvSpPr>
          <p:cNvPr id="1029" name="Rectangle 6"/>
          <p:cNvSpPr>
            <a:spLocks noChangeArrowheads="1"/>
          </p:cNvSpPr>
          <p:nvPr/>
        </p:nvSpPr>
        <p:spPr bwMode="auto">
          <a:xfrm>
            <a:off x="8232775" y="6629400"/>
            <a:ext cx="9112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r>
              <a:rPr lang="en-US" altLang="en-US" sz="900" dirty="0" smtClean="0">
                <a:latin typeface="Times New Roman" pitchFamily="18" charset="0"/>
              </a:rPr>
              <a:t>James Tam</a:t>
            </a:r>
          </a:p>
        </p:txBody>
      </p:sp>
    </p:spTree>
  </p:cSld>
  <p:clrMap bg1="lt1" tx1="dk1" bg2="lt2" tx2="dk2" accent1="accent1" accent2="accent2" accent3="accent3" accent4="accent4" accent5="accent5" accent6="accent6" hlink="hlink" folHlink="folHlink"/>
  <p:sldLayoutIdLst>
    <p:sldLayoutId id="2147484610" r:id="rId1"/>
    <p:sldLayoutId id="2147484599" r:id="rId2"/>
    <p:sldLayoutId id="2147484600" r:id="rId3"/>
    <p:sldLayoutId id="2147484601" r:id="rId4"/>
    <p:sldLayoutId id="2147484602" r:id="rId5"/>
    <p:sldLayoutId id="2147484603" r:id="rId6"/>
    <p:sldLayoutId id="2147484604" r:id="rId7"/>
    <p:sldLayoutId id="2147484605" r:id="rId8"/>
    <p:sldLayoutId id="2147484606" r:id="rId9"/>
    <p:sldLayoutId id="2147484607" r:id="rId10"/>
    <p:sldLayoutId id="2147484609"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bldLvl="2">
        <p:tmplLst>
          <p:tmpl lvl="1">
            <p:tnLst>
              <p:par>
                <p:cT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Lst>
      </p:bldP>
    </p:bldLst>
  </p:timing>
  <p:txStyles>
    <p:titleStyle>
      <a:lvl1pPr algn="ctr" rtl="0" eaLnBrk="0" fontAlgn="base" hangingPunct="0">
        <a:lnSpc>
          <a:spcPct val="90000"/>
        </a:lnSpc>
        <a:spcBef>
          <a:spcPct val="0"/>
        </a:spcBef>
        <a:spcAft>
          <a:spcPct val="0"/>
        </a:spcAft>
        <a:defRPr sz="3200" b="1" u="sng">
          <a:solidFill>
            <a:schemeClr val="tx2"/>
          </a:solidFill>
          <a:latin typeface="Calibri" panose="020F0502020204030204" pitchFamily="34" charset="0"/>
          <a:ea typeface="+mj-ea"/>
          <a:cs typeface="+mj-cs"/>
        </a:defRPr>
      </a:lvl1pPr>
      <a:lvl2pPr algn="ctr" rtl="0" eaLnBrk="0" fontAlgn="base" hangingPunct="0">
        <a:lnSpc>
          <a:spcPct val="90000"/>
        </a:lnSpc>
        <a:spcBef>
          <a:spcPct val="0"/>
        </a:spcBef>
        <a:spcAft>
          <a:spcPct val="0"/>
        </a:spcAft>
        <a:defRPr sz="3200" b="1" u="sng">
          <a:solidFill>
            <a:schemeClr val="tx2"/>
          </a:solidFill>
          <a:latin typeface="Calibri" pitchFamily="34" charset="0"/>
        </a:defRPr>
      </a:lvl2pPr>
      <a:lvl3pPr algn="ctr" rtl="0" eaLnBrk="0" fontAlgn="base" hangingPunct="0">
        <a:lnSpc>
          <a:spcPct val="90000"/>
        </a:lnSpc>
        <a:spcBef>
          <a:spcPct val="0"/>
        </a:spcBef>
        <a:spcAft>
          <a:spcPct val="0"/>
        </a:spcAft>
        <a:defRPr sz="3200" b="1" u="sng">
          <a:solidFill>
            <a:schemeClr val="tx2"/>
          </a:solidFill>
          <a:latin typeface="Calibri" pitchFamily="34" charset="0"/>
        </a:defRPr>
      </a:lvl3pPr>
      <a:lvl4pPr algn="ctr" rtl="0" eaLnBrk="0" fontAlgn="base" hangingPunct="0">
        <a:lnSpc>
          <a:spcPct val="90000"/>
        </a:lnSpc>
        <a:spcBef>
          <a:spcPct val="0"/>
        </a:spcBef>
        <a:spcAft>
          <a:spcPct val="0"/>
        </a:spcAft>
        <a:defRPr sz="3200" b="1" u="sng">
          <a:solidFill>
            <a:schemeClr val="tx2"/>
          </a:solidFill>
          <a:latin typeface="Calibri" pitchFamily="34" charset="0"/>
        </a:defRPr>
      </a:lvl4pPr>
      <a:lvl5pPr algn="ctr" rtl="0" eaLnBrk="0" fontAlgn="base" hangingPunct="0">
        <a:lnSpc>
          <a:spcPct val="90000"/>
        </a:lnSpc>
        <a:spcBef>
          <a:spcPct val="0"/>
        </a:spcBef>
        <a:spcAft>
          <a:spcPct val="0"/>
        </a:spcAft>
        <a:defRPr sz="3200" b="1" u="sng">
          <a:solidFill>
            <a:schemeClr val="tx2"/>
          </a:solidFill>
          <a:latin typeface="Calibri" pitchFamily="34" charset="0"/>
        </a:defRPr>
      </a:lvl5pPr>
      <a:lvl6pPr marL="457200" algn="ctr" rtl="0" eaLnBrk="0" fontAlgn="base" hangingPunct="0">
        <a:lnSpc>
          <a:spcPct val="90000"/>
        </a:lnSpc>
        <a:spcBef>
          <a:spcPct val="0"/>
        </a:spcBef>
        <a:spcAft>
          <a:spcPct val="0"/>
        </a:spcAft>
        <a:defRPr sz="2800" b="1" u="sng">
          <a:solidFill>
            <a:schemeClr val="tx2"/>
          </a:solidFill>
          <a:latin typeface="Times New Roman" pitchFamily="18" charset="0"/>
        </a:defRPr>
      </a:lvl6pPr>
      <a:lvl7pPr marL="914400" algn="ctr" rtl="0" eaLnBrk="0" fontAlgn="base" hangingPunct="0">
        <a:lnSpc>
          <a:spcPct val="90000"/>
        </a:lnSpc>
        <a:spcBef>
          <a:spcPct val="0"/>
        </a:spcBef>
        <a:spcAft>
          <a:spcPct val="0"/>
        </a:spcAft>
        <a:defRPr sz="2800" b="1" u="sng">
          <a:solidFill>
            <a:schemeClr val="tx2"/>
          </a:solidFill>
          <a:latin typeface="Times New Roman" pitchFamily="18" charset="0"/>
        </a:defRPr>
      </a:lvl7pPr>
      <a:lvl8pPr marL="1371600" algn="ctr" rtl="0" eaLnBrk="0" fontAlgn="base" hangingPunct="0">
        <a:lnSpc>
          <a:spcPct val="90000"/>
        </a:lnSpc>
        <a:spcBef>
          <a:spcPct val="0"/>
        </a:spcBef>
        <a:spcAft>
          <a:spcPct val="0"/>
        </a:spcAft>
        <a:defRPr sz="2800" b="1" u="sng">
          <a:solidFill>
            <a:schemeClr val="tx2"/>
          </a:solidFill>
          <a:latin typeface="Times New Roman" pitchFamily="18" charset="0"/>
        </a:defRPr>
      </a:lvl8pPr>
      <a:lvl9pPr marL="1828800" algn="ctr" rtl="0" eaLnBrk="0" fontAlgn="base" hangingPunct="0">
        <a:lnSpc>
          <a:spcPct val="90000"/>
        </a:lnSpc>
        <a:spcBef>
          <a:spcPct val="0"/>
        </a:spcBef>
        <a:spcAft>
          <a:spcPct val="0"/>
        </a:spcAft>
        <a:defRPr sz="2800" b="1" u="sng">
          <a:solidFill>
            <a:schemeClr val="tx2"/>
          </a:solidFill>
          <a:latin typeface="Times New Roman" pitchFamily="18" charset="0"/>
        </a:defRPr>
      </a:lvl9pPr>
    </p:titleStyle>
    <p:bodyStyle>
      <a:lvl1pPr marL="111125" indent="-111125" algn="l" rtl="0" eaLnBrk="0" fontAlgn="base" hangingPunct="0">
        <a:spcBef>
          <a:spcPct val="30000"/>
        </a:spcBef>
        <a:spcAft>
          <a:spcPct val="0"/>
        </a:spcAft>
        <a:buChar char="•"/>
        <a:defRPr sz="2400">
          <a:solidFill>
            <a:schemeClr val="tx1"/>
          </a:solidFill>
          <a:latin typeface="Calibri" panose="020F0502020204030204" pitchFamily="34" charset="0"/>
          <a:ea typeface="+mn-ea"/>
          <a:cs typeface="+mn-cs"/>
        </a:defRPr>
      </a:lvl1pPr>
      <a:lvl2pPr marL="346075" indent="-120650" algn="l" rtl="0" eaLnBrk="0" fontAlgn="base" hangingPunct="0">
        <a:spcBef>
          <a:spcPct val="10000"/>
        </a:spcBef>
        <a:spcAft>
          <a:spcPct val="0"/>
        </a:spcAft>
        <a:buSzPct val="100000"/>
        <a:buFont typeface="Times New Roman" pitchFamily="18" charset="0"/>
        <a:buChar char="-"/>
        <a:defRPr sz="2000">
          <a:solidFill>
            <a:schemeClr val="tx1"/>
          </a:solidFill>
          <a:latin typeface="Calibri" panose="020F0502020204030204" pitchFamily="34" charset="0"/>
        </a:defRPr>
      </a:lvl2pPr>
      <a:lvl3pPr marL="568325" indent="-107950" algn="l" rtl="0" eaLnBrk="0" fontAlgn="base" hangingPunct="0">
        <a:lnSpc>
          <a:spcPct val="90000"/>
        </a:lnSpc>
        <a:spcBef>
          <a:spcPct val="10000"/>
        </a:spcBef>
        <a:spcAft>
          <a:spcPct val="0"/>
        </a:spcAft>
        <a:buSzPct val="100000"/>
        <a:buChar char="•"/>
        <a:defRPr>
          <a:solidFill>
            <a:schemeClr val="tx1"/>
          </a:solidFill>
          <a:latin typeface="Calibri" panose="020F0502020204030204" pitchFamily="34" charset="0"/>
        </a:defRPr>
      </a:lvl3pPr>
      <a:lvl4pPr marL="800100" indent="-114300" algn="l" rtl="0" eaLnBrk="0" fontAlgn="base" hangingPunct="0">
        <a:spcBef>
          <a:spcPct val="10000"/>
        </a:spcBef>
        <a:spcAft>
          <a:spcPct val="0"/>
        </a:spcAft>
        <a:defRPr>
          <a:solidFill>
            <a:schemeClr val="tx1"/>
          </a:solidFill>
          <a:latin typeface="Calibri" panose="020F0502020204030204" pitchFamily="34" charset="0"/>
        </a:defRPr>
      </a:lvl4pPr>
      <a:lvl5pPr marL="1028700" indent="-114300" algn="l" rtl="0" eaLnBrk="0" fontAlgn="base" hangingPunct="0">
        <a:spcBef>
          <a:spcPct val="10000"/>
        </a:spcBef>
        <a:spcAft>
          <a:spcPct val="0"/>
        </a:spcAft>
        <a:defRPr>
          <a:solidFill>
            <a:schemeClr val="tx1"/>
          </a:solidFill>
          <a:latin typeface="Calibri" panose="020F0502020204030204" pitchFamily="34" charset="0"/>
        </a:defRPr>
      </a:lvl5pPr>
      <a:lvl6pPr marL="1485900" indent="-114300" algn="l" rtl="0" eaLnBrk="0" fontAlgn="base" hangingPunct="0">
        <a:spcBef>
          <a:spcPct val="10000"/>
        </a:spcBef>
        <a:spcAft>
          <a:spcPct val="0"/>
        </a:spcAft>
        <a:defRPr>
          <a:solidFill>
            <a:schemeClr val="tx1"/>
          </a:solidFill>
          <a:latin typeface="+mn-lt"/>
        </a:defRPr>
      </a:lvl6pPr>
      <a:lvl7pPr marL="1943100" indent="-114300" algn="l" rtl="0" eaLnBrk="0" fontAlgn="base" hangingPunct="0">
        <a:spcBef>
          <a:spcPct val="10000"/>
        </a:spcBef>
        <a:spcAft>
          <a:spcPct val="0"/>
        </a:spcAft>
        <a:defRPr>
          <a:solidFill>
            <a:schemeClr val="tx1"/>
          </a:solidFill>
          <a:latin typeface="+mn-lt"/>
        </a:defRPr>
      </a:lvl7pPr>
      <a:lvl8pPr marL="2400300" indent="-114300" algn="l" rtl="0" eaLnBrk="0" fontAlgn="base" hangingPunct="0">
        <a:spcBef>
          <a:spcPct val="10000"/>
        </a:spcBef>
        <a:spcAft>
          <a:spcPct val="0"/>
        </a:spcAft>
        <a:defRPr>
          <a:solidFill>
            <a:schemeClr val="tx1"/>
          </a:solidFill>
          <a:latin typeface="+mn-lt"/>
        </a:defRPr>
      </a:lvl8pPr>
      <a:lvl9pPr marL="2857500" indent="-114300" algn="l" rtl="0" eaLnBrk="0" fontAlgn="base" hangingPunct="0">
        <a:spcBef>
          <a:spcPct val="10000"/>
        </a:spcBef>
        <a:spcAft>
          <a:spcPct val="0"/>
        </a:spcAft>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3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docs.oracle.com/javase/6/docs/api/java/lang/Integer.html"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23.jpeg"/></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50888" y="1676400"/>
            <a:ext cx="7772400" cy="1470025"/>
          </a:xfrm>
        </p:spPr>
        <p:txBody>
          <a:bodyPr/>
          <a:lstStyle/>
          <a:p>
            <a:pPr>
              <a:defRPr/>
            </a:pPr>
            <a:r>
              <a:rPr lang="en-US" altLang="en-US" sz="4800" dirty="0"/>
              <a:t>Advanced Java Programming</a:t>
            </a:r>
            <a:endParaRPr lang="en-US" altLang="en-US" sz="4800" dirty="0" smtClean="0">
              <a:latin typeface="+mn-lt"/>
            </a:endParaRPr>
          </a:p>
        </p:txBody>
      </p:sp>
      <p:sp>
        <p:nvSpPr>
          <p:cNvPr id="13315" name="Text Box 9"/>
          <p:cNvSpPr txBox="1">
            <a:spLocks noChangeArrowheads="1"/>
          </p:cNvSpPr>
          <p:nvPr/>
        </p:nvSpPr>
        <p:spPr bwMode="auto">
          <a:xfrm>
            <a:off x="1252538" y="3884613"/>
            <a:ext cx="6769100" cy="186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lIns="92075" tIns="46038" rIns="92075" bIns="46038">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90000"/>
              </a:lnSpc>
              <a:spcBef>
                <a:spcPct val="30000"/>
              </a:spcBef>
              <a:buFont typeface="Arial" panose="020B0604020202020204" pitchFamily="34" charset="0"/>
              <a:buNone/>
            </a:pPr>
            <a:r>
              <a:rPr lang="en-US" altLang="en-US" b="0" dirty="0">
                <a:latin typeface="Arial" panose="020B0604020202020204" pitchFamily="34" charset="0"/>
              </a:rPr>
              <a:t>After mastering the basics of Java you will now learn more complex but important programming concepts as implemented in Java.</a:t>
            </a:r>
          </a:p>
        </p:txBody>
      </p:sp>
    </p:spTree>
    <p:extLst>
      <p:ext uri="{BB962C8B-B14F-4D97-AF65-F5344CB8AC3E}">
        <p14:creationId xmlns:p14="http://schemas.microsoft.com/office/powerpoint/2010/main" val="10662192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Shadowing</a:t>
            </a:r>
            <a:endParaRPr lang="en-US" dirty="0"/>
          </a:p>
        </p:txBody>
      </p:sp>
      <p:sp>
        <p:nvSpPr>
          <p:cNvPr id="3" name="Content Placeholder 2"/>
          <p:cNvSpPr>
            <a:spLocks noGrp="1"/>
          </p:cNvSpPr>
          <p:nvPr>
            <p:ph idx="1"/>
          </p:nvPr>
        </p:nvSpPr>
        <p:spPr/>
        <p:txBody>
          <a:bodyPr/>
          <a:lstStyle/>
          <a:p>
            <a:r>
              <a:rPr lang="en-US" dirty="0" smtClean="0"/>
              <a:t>The name of a local matches the name of an attribute.</a:t>
            </a:r>
          </a:p>
          <a:p>
            <a:r>
              <a:rPr lang="en-US" dirty="0" smtClean="0"/>
              <a:t>Because of scoping rules the local identifier will ‘hide’ (shadow) access to the attribute.</a:t>
            </a:r>
          </a:p>
          <a:p>
            <a:r>
              <a:rPr lang="en-US" dirty="0" smtClean="0"/>
              <a:t>This is a common logic error!</a:t>
            </a:r>
          </a:p>
          <a:p>
            <a:pPr marL="225425" lvl="1" indent="0">
              <a:buNone/>
            </a:pPr>
            <a:r>
              <a:rPr lang="en-US" sz="1800" dirty="0">
                <a:latin typeface="Consolas" panose="020B0609020204030204" pitchFamily="49" charset="0"/>
                <a:cs typeface="Consolas" panose="020B0609020204030204" pitchFamily="49" charset="0"/>
              </a:rPr>
              <a:t>p</a:t>
            </a:r>
            <a:r>
              <a:rPr lang="en-US" sz="1800" dirty="0" smtClean="0">
                <a:latin typeface="Consolas" panose="020B0609020204030204" pitchFamily="49" charset="0"/>
                <a:cs typeface="Consolas" panose="020B0609020204030204" pitchFamily="49" charset="0"/>
              </a:rPr>
              <a:t>ublic class Person {</a:t>
            </a:r>
          </a:p>
          <a:p>
            <a:pPr marL="225425" lvl="1" indent="0">
              <a:buNone/>
            </a:pPr>
            <a:r>
              <a:rPr lang="en-US" sz="1800" dirty="0" smtClean="0">
                <a:latin typeface="Consolas" panose="020B0609020204030204" pitchFamily="49" charset="0"/>
                <a:cs typeface="Consolas" panose="020B0609020204030204" pitchFamily="49" charset="0"/>
              </a:rPr>
              <a:t>    private int age = -1;</a:t>
            </a:r>
            <a:endParaRPr lang="en-US" sz="1800" dirty="0">
              <a:latin typeface="Consolas" panose="020B0609020204030204" pitchFamily="49" charset="0"/>
              <a:cs typeface="Consolas" panose="020B0609020204030204" pitchFamily="49" charset="0"/>
            </a:endParaRPr>
          </a:p>
          <a:p>
            <a:pPr marL="225425" lvl="1" indent="0">
              <a:buNone/>
            </a:pPr>
            <a:r>
              <a:rPr lang="en-US" sz="1800" dirty="0" smtClean="0">
                <a:latin typeface="Consolas" panose="020B0609020204030204" pitchFamily="49" charset="0"/>
                <a:cs typeface="Consolas" panose="020B0609020204030204" pitchFamily="49" charset="0"/>
              </a:rPr>
              <a:t>    public Person(int </a:t>
            </a:r>
            <a:r>
              <a:rPr lang="en-US" sz="1800" dirty="0" smtClean="0">
                <a:latin typeface="Consolas" panose="020B0609020204030204" pitchFamily="49" charset="0"/>
                <a:cs typeface="Consolas" panose="020B0609020204030204" pitchFamily="49" charset="0"/>
              </a:rPr>
              <a:t>newAge</a:t>
            </a:r>
            <a:r>
              <a:rPr lang="en-US" sz="1800" dirty="0" smtClean="0">
                <a:latin typeface="Consolas" panose="020B0609020204030204" pitchFamily="49" charset="0"/>
                <a:cs typeface="Consolas" panose="020B0609020204030204" pitchFamily="49" charset="0"/>
              </a:rPr>
              <a:t>) {</a:t>
            </a:r>
          </a:p>
          <a:p>
            <a:pPr marL="225425" lvl="1" indent="0">
              <a:buNone/>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int age;  </a:t>
            </a:r>
            <a:r>
              <a:rPr lang="en-US" sz="1800" b="1" dirty="0" smtClean="0">
                <a:solidFill>
                  <a:schemeClr val="bg1">
                    <a:lumMod val="60000"/>
                    <a:lumOff val="40000"/>
                  </a:schemeClr>
                </a:solidFill>
                <a:latin typeface="Consolas" panose="020B0609020204030204" pitchFamily="49" charset="0"/>
                <a:cs typeface="Consolas" panose="020B0609020204030204" pitchFamily="49" charset="0"/>
              </a:rPr>
              <a:t>// Shadows/hides attribute</a:t>
            </a:r>
          </a:p>
          <a:p>
            <a:pPr marL="225425" lvl="1" indent="0">
              <a:buNone/>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age = </a:t>
            </a:r>
            <a:r>
              <a:rPr lang="en-US" sz="1800" dirty="0" smtClean="0">
                <a:latin typeface="Consolas" panose="020B0609020204030204" pitchFamily="49" charset="0"/>
                <a:cs typeface="Consolas" panose="020B0609020204030204" pitchFamily="49" charset="0"/>
              </a:rPr>
              <a:t>newAge</a:t>
            </a:r>
            <a:r>
              <a:rPr lang="en-US" sz="1800" dirty="0" smtClean="0">
                <a:latin typeface="Consolas" panose="020B0609020204030204" pitchFamily="49" charset="0"/>
                <a:cs typeface="Consolas" panose="020B0609020204030204" pitchFamily="49" charset="0"/>
              </a:rPr>
              <a:t>;</a:t>
            </a:r>
          </a:p>
          <a:p>
            <a:pPr marL="225425" lvl="1" indent="0">
              <a:buNone/>
            </a:pPr>
            <a:r>
              <a:rPr lang="en-US" sz="1800" dirty="0" smtClean="0">
                <a:latin typeface="Consolas" panose="020B0609020204030204" pitchFamily="49" charset="0"/>
                <a:cs typeface="Consolas" panose="020B0609020204030204" pitchFamily="49" charset="0"/>
              </a:rPr>
              <a:t>    }</a:t>
            </a:r>
            <a:endParaRPr lang="en-US" sz="1800" dirty="0">
              <a:latin typeface="Consolas" panose="020B0609020204030204" pitchFamily="49" charset="0"/>
              <a:cs typeface="Consolas" panose="020B0609020204030204" pitchFamily="49" charset="0"/>
            </a:endParaRPr>
          </a:p>
          <a:p>
            <a:pPr marL="225425" lvl="1" indent="0">
              <a:buNone/>
            </a:pPr>
            <a:r>
              <a:rPr lang="en-US" sz="1800" dirty="0" smtClean="0">
                <a:latin typeface="Consolas" panose="020B0609020204030204" pitchFamily="49" charset="0"/>
                <a:cs typeface="Consolas" panose="020B0609020204030204" pitchFamily="49" charset="0"/>
              </a:rPr>
              <a:t>    public void setAge(int age) { </a:t>
            </a:r>
            <a:r>
              <a:rPr lang="en-US" sz="1800" b="1" dirty="0" smtClean="0">
                <a:solidFill>
                  <a:schemeClr val="bg1">
                    <a:lumMod val="60000"/>
                    <a:lumOff val="40000"/>
                  </a:schemeClr>
                </a:solidFill>
                <a:latin typeface="Consolas" panose="020B0609020204030204" pitchFamily="49" charset="0"/>
                <a:cs typeface="Consolas" panose="020B0609020204030204" pitchFamily="49" charset="0"/>
              </a:rPr>
              <a:t>// Shadow/hide attribute</a:t>
            </a:r>
          </a:p>
          <a:p>
            <a:pPr marL="225425" lvl="1" indent="0">
              <a:buNone/>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age = age;</a:t>
            </a:r>
          </a:p>
          <a:p>
            <a:pPr marL="225425" lvl="1" indent="0">
              <a:buNone/>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a:t>
            </a:r>
          </a:p>
          <a:p>
            <a:pPr marL="225425" lvl="1" indent="0">
              <a:buNone/>
            </a:pPr>
            <a:r>
              <a:rPr lang="en-US" sz="1800" dirty="0" smtClean="0">
                <a:latin typeface="Consolas" panose="020B0609020204030204" pitchFamily="49" charset="0"/>
                <a:cs typeface="Consolas" panose="020B0609020204030204" pitchFamily="49" charset="0"/>
              </a:rPr>
              <a:t>}</a:t>
            </a:r>
          </a:p>
          <a:p>
            <a:pPr marL="225425" lvl="1" indent="0">
              <a:buNone/>
            </a:pPr>
            <a:endParaRPr lang="en-US" sz="1800" dirty="0">
              <a:latin typeface="Consolas" panose="020B0609020204030204" pitchFamily="49" charset="0"/>
              <a:cs typeface="Consolas" panose="020B0609020204030204" pitchFamily="49" charset="0"/>
            </a:endParaRPr>
          </a:p>
          <a:p>
            <a:pPr marL="225425" lvl="1" indent="0">
              <a:buNone/>
            </a:pPr>
            <a:r>
              <a:rPr lang="en-US" sz="1800" dirty="0" smtClean="0">
                <a:latin typeface="Consolas" panose="020B0609020204030204" pitchFamily="49" charset="0"/>
                <a:cs typeface="Consolas" panose="020B0609020204030204" pitchFamily="49" charset="0"/>
              </a:rPr>
              <a:t>Person aPerson = new Person(0);  </a:t>
            </a:r>
            <a:r>
              <a:rPr lang="en-US" sz="1800" b="1" dirty="0" smtClean="0">
                <a:solidFill>
                  <a:schemeClr val="bg1">
                    <a:lumMod val="60000"/>
                    <a:lumOff val="40000"/>
                  </a:schemeClr>
                </a:solidFill>
                <a:latin typeface="Consolas" panose="020B0609020204030204" pitchFamily="49" charset="0"/>
                <a:cs typeface="Consolas" panose="020B0609020204030204" pitchFamily="49" charset="0"/>
              </a:rPr>
              <a:t>// age is still -1</a:t>
            </a:r>
          </a:p>
          <a:p>
            <a:pPr marL="225425" lvl="1" indent="0">
              <a:buNone/>
            </a:pPr>
            <a:r>
              <a:rPr lang="en-US" sz="1800" dirty="0" smtClean="0">
                <a:latin typeface="Consolas" panose="020B0609020204030204" pitchFamily="49" charset="0"/>
                <a:cs typeface="Consolas" panose="020B0609020204030204" pitchFamily="49" charset="0"/>
              </a:rPr>
              <a:t>aPerson.setAge(18);              </a:t>
            </a:r>
            <a:r>
              <a:rPr lang="en-US" sz="1800" b="1" dirty="0" smtClean="0">
                <a:solidFill>
                  <a:schemeClr val="bg1">
                    <a:lumMod val="60000"/>
                    <a:lumOff val="40000"/>
                  </a:schemeClr>
                </a:solidFill>
                <a:latin typeface="Consolas" panose="020B0609020204030204" pitchFamily="49" charset="0"/>
                <a:cs typeface="Consolas" panose="020B0609020204030204" pitchFamily="49" charset="0"/>
              </a:rPr>
              <a:t>// age is still -1</a:t>
            </a:r>
            <a:endParaRPr lang="en-US" sz="1800" b="1" dirty="0">
              <a:solidFill>
                <a:schemeClr val="bg1">
                  <a:lumMod val="60000"/>
                  <a:lumOff val="40000"/>
                </a:schemeClr>
              </a:solidFill>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604647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10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2" name="Rectangle 2"/>
          <p:cNvSpPr>
            <a:spLocks noGrp="1" noChangeArrowheads="1"/>
          </p:cNvSpPr>
          <p:nvPr>
            <p:ph type="title" idx="4294967295"/>
          </p:nvPr>
        </p:nvSpPr>
        <p:spPr/>
        <p:txBody>
          <a:bodyPr lIns="92075" tIns="46038" rIns="92075" bIns="46038"/>
          <a:lstStyle/>
          <a:p>
            <a:r>
              <a:rPr lang="en-US" altLang="en-US" sz="3200" dirty="0" smtClean="0"/>
              <a:t>Static Vs. Final</a:t>
            </a:r>
          </a:p>
        </p:txBody>
      </p:sp>
      <p:sp>
        <p:nvSpPr>
          <p:cNvPr id="81923" name="Rectangle 3"/>
          <p:cNvSpPr>
            <a:spLocks noGrp="1" noChangeArrowheads="1"/>
          </p:cNvSpPr>
          <p:nvPr>
            <p:ph type="body" idx="4294967295"/>
          </p:nvPr>
        </p:nvSpPr>
        <p:spPr/>
        <p:txBody>
          <a:bodyPr lIns="92075" tIns="46038" rIns="92075" bIns="46038"/>
          <a:lstStyle/>
          <a:p>
            <a:pPr marL="114300" indent="-114300">
              <a:tabLst>
                <a:tab pos="476250" algn="l"/>
              </a:tabLst>
            </a:pPr>
            <a:r>
              <a:rPr lang="en-US" altLang="en-US" sz="2400" b="1" dirty="0" smtClean="0"/>
              <a:t>Static</a:t>
            </a:r>
            <a:r>
              <a:rPr lang="en-US" altLang="en-US" sz="2400" dirty="0" smtClean="0"/>
              <a:t>: Means there’s one instance of the attribute for the class (not individual instances for each instance (object) of the class)</a:t>
            </a:r>
          </a:p>
          <a:p>
            <a:pPr marL="114300" indent="-114300">
              <a:tabLst>
                <a:tab pos="476250" algn="l"/>
              </a:tabLst>
            </a:pPr>
            <a:r>
              <a:rPr lang="en-US" altLang="en-US" sz="2400" b="1" dirty="0" smtClean="0"/>
              <a:t>Final</a:t>
            </a:r>
            <a:r>
              <a:rPr lang="en-US" altLang="en-US" sz="2400" dirty="0" smtClean="0"/>
              <a:t>: Means that the attribute cannot change (it is a constant)</a:t>
            </a:r>
          </a:p>
          <a:p>
            <a:pPr marL="114300" indent="-114300">
              <a:tabLst>
                <a:tab pos="476250" algn="l"/>
              </a:tabLst>
            </a:pPr>
            <a:endParaRPr lang="en-US" altLang="en-US" dirty="0" smtClean="0"/>
          </a:p>
          <a:p>
            <a:pPr marL="482600" lvl="1" indent="-101600">
              <a:buFont typeface="Arial" panose="020B0604020202020204" pitchFamily="34" charset="0"/>
              <a:buNone/>
              <a:tabLst>
                <a:tab pos="476250" algn="l"/>
              </a:tabLst>
            </a:pPr>
            <a:r>
              <a:rPr lang="en-US" altLang="en-US" sz="1800" dirty="0" smtClean="0">
                <a:latin typeface="Consolas" panose="020B0609020204030204" pitchFamily="49" charset="0"/>
                <a:cs typeface="Consolas" panose="020B0609020204030204" pitchFamily="49" charset="0"/>
              </a:rPr>
              <a:t>public class Foo</a:t>
            </a:r>
          </a:p>
          <a:p>
            <a:pPr marL="482600" lvl="1" indent="-101600">
              <a:buFont typeface="Arial" panose="020B0604020202020204" pitchFamily="34" charset="0"/>
              <a:buNone/>
              <a:tabLst>
                <a:tab pos="476250" algn="l"/>
              </a:tabLst>
            </a:pPr>
            <a:r>
              <a:rPr lang="en-US" altLang="en-US" sz="1800" dirty="0" smtClean="0">
                <a:latin typeface="Consolas" panose="020B0609020204030204" pitchFamily="49" charset="0"/>
                <a:cs typeface="Consolas" panose="020B0609020204030204" pitchFamily="49" charset="0"/>
              </a:rPr>
              <a:t>{	</a:t>
            </a:r>
          </a:p>
          <a:p>
            <a:pPr marL="482600" lvl="1" indent="-101600">
              <a:buFont typeface="Arial" panose="020B0604020202020204" pitchFamily="34" charset="0"/>
              <a:buNone/>
              <a:tabLst>
                <a:tab pos="476250" algn="l"/>
              </a:tabLst>
            </a:pPr>
            <a:r>
              <a:rPr lang="en-US" altLang="en-US" sz="1800" dirty="0" smtClean="0">
                <a:latin typeface="Consolas" panose="020B0609020204030204" pitchFamily="49" charset="0"/>
                <a:cs typeface="Consolas" panose="020B0609020204030204" pitchFamily="49" charset="0"/>
              </a:rPr>
              <a:t>	   public static final int num1= 1;</a:t>
            </a:r>
          </a:p>
          <a:p>
            <a:pPr marL="482600" lvl="1" indent="-101600">
              <a:buFont typeface="Arial" panose="020B0604020202020204" pitchFamily="34" charset="0"/>
              <a:buNone/>
              <a:tabLst>
                <a:tab pos="476250" algn="l"/>
              </a:tabLst>
            </a:pPr>
            <a:r>
              <a:rPr lang="en-US" altLang="en-US" sz="1800" dirty="0" smtClean="0">
                <a:latin typeface="Consolas" panose="020B0609020204030204" pitchFamily="49" charset="0"/>
                <a:cs typeface="Consolas" panose="020B0609020204030204" pitchFamily="49" charset="0"/>
              </a:rPr>
              <a:t>	   private static int num2;</a:t>
            </a:r>
          </a:p>
          <a:p>
            <a:pPr marL="482600" lvl="1" indent="-101600">
              <a:buFont typeface="Arial" panose="020B0604020202020204" pitchFamily="34" charset="0"/>
              <a:buNone/>
              <a:tabLst>
                <a:tab pos="476250" algn="l"/>
              </a:tabLst>
            </a:pPr>
            <a:r>
              <a:rPr lang="en-US" altLang="en-US" sz="1800" dirty="0" smtClean="0">
                <a:latin typeface="Consolas" panose="020B0609020204030204" pitchFamily="49" charset="0"/>
                <a:cs typeface="Consolas" panose="020B0609020204030204" pitchFamily="49" charset="0"/>
              </a:rPr>
              <a:t>	   public final int num3 = 1;</a:t>
            </a:r>
          </a:p>
          <a:p>
            <a:pPr marL="482600" lvl="1" indent="-101600">
              <a:buFont typeface="Arial" panose="020B0604020202020204" pitchFamily="34" charset="0"/>
              <a:buNone/>
              <a:tabLst>
                <a:tab pos="476250" algn="l"/>
              </a:tabLst>
            </a:pPr>
            <a:r>
              <a:rPr lang="en-US" altLang="en-US" sz="1800" dirty="0" smtClean="0">
                <a:latin typeface="Consolas" panose="020B0609020204030204" pitchFamily="49" charset="0"/>
                <a:cs typeface="Consolas" panose="020B0609020204030204" pitchFamily="49" charset="0"/>
              </a:rPr>
              <a:t>	   private int num4;</a:t>
            </a:r>
          </a:p>
          <a:p>
            <a:pPr marL="482600" lvl="1" indent="-101600">
              <a:buFont typeface="Arial" panose="020B0604020202020204" pitchFamily="34" charset="0"/>
              <a:buNone/>
              <a:tabLst>
                <a:tab pos="476250" algn="l"/>
              </a:tabLst>
            </a:pPr>
            <a:r>
              <a:rPr lang="en-US" altLang="en-US" sz="1800" dirty="0" smtClean="0">
                <a:latin typeface="Consolas" panose="020B0609020204030204" pitchFamily="49" charset="0"/>
                <a:cs typeface="Consolas" panose="020B0609020204030204" pitchFamily="49" charset="0"/>
              </a:rPr>
              <a:t>			:           :</a:t>
            </a:r>
          </a:p>
          <a:p>
            <a:pPr marL="482600" lvl="1" indent="-101600">
              <a:buFont typeface="Arial" panose="020B0604020202020204" pitchFamily="34" charset="0"/>
              <a:buNone/>
              <a:tabLst>
                <a:tab pos="476250" algn="l"/>
              </a:tabLst>
            </a:pPr>
            <a:r>
              <a:rPr lang="en-US" altLang="en-US" sz="1800" dirty="0" smtClean="0">
                <a:latin typeface="Consolas" panose="020B0609020204030204" pitchFamily="49" charset="0"/>
                <a:cs typeface="Consolas" panose="020B0609020204030204" pitchFamily="49" charset="0"/>
              </a:rPr>
              <a:t>}	</a:t>
            </a:r>
          </a:p>
          <a:p>
            <a:pPr marL="114300" indent="-114300">
              <a:buFont typeface="Arial" panose="020B0604020202020204" pitchFamily="34" charset="0"/>
              <a:buNone/>
              <a:tabLst>
                <a:tab pos="476250" algn="l"/>
              </a:tabLst>
            </a:pPr>
            <a:endParaRPr lang="en-US" altLang="en-US" sz="2800" dirty="0" smtClean="0">
              <a:latin typeface="Arial" panose="020B0604020202020204" pitchFamily="34" charset="0"/>
            </a:endParaRPr>
          </a:p>
          <a:p>
            <a:pPr marL="114300" indent="-114300">
              <a:tabLst>
                <a:tab pos="476250" algn="l"/>
              </a:tabLst>
            </a:pPr>
            <a:endParaRPr lang="en-US" altLang="en-US" sz="2400" dirty="0" smtClean="0">
              <a:latin typeface="Arial" panose="020B0604020202020204" pitchFamily="34" charset="0"/>
            </a:endParaRPr>
          </a:p>
        </p:txBody>
      </p:sp>
      <p:sp>
        <p:nvSpPr>
          <p:cNvPr id="325636" name="Text Box 4"/>
          <p:cNvSpPr txBox="1">
            <a:spLocks noChangeArrowheads="1"/>
          </p:cNvSpPr>
          <p:nvPr/>
        </p:nvSpPr>
        <p:spPr bwMode="auto">
          <a:xfrm>
            <a:off x="4818062" y="4021995"/>
            <a:ext cx="3810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 typeface="Arial" panose="020B0604020202020204" pitchFamily="34" charset="0"/>
              <a:buNone/>
            </a:pPr>
            <a:r>
              <a:rPr lang="en-US" altLang="en-US" sz="2000" b="0" i="1" dirty="0">
                <a:solidFill>
                  <a:srgbClr val="FF00FF"/>
                </a:solidFill>
                <a:latin typeface="Consolas" panose="020B0609020204030204" pitchFamily="49" charset="0"/>
                <a:cs typeface="Consolas" panose="020B0609020204030204" pitchFamily="49" charset="0"/>
              </a:rPr>
              <a:t>/* Why bother (waste) */</a:t>
            </a:r>
          </a:p>
        </p:txBody>
      </p:sp>
      <p:sp>
        <p:nvSpPr>
          <p:cNvPr id="325637" name="Text Box 5"/>
          <p:cNvSpPr txBox="1">
            <a:spLocks noChangeArrowheads="1"/>
          </p:cNvSpPr>
          <p:nvPr/>
        </p:nvSpPr>
        <p:spPr bwMode="auto">
          <a:xfrm>
            <a:off x="4571998" y="3691838"/>
            <a:ext cx="20161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 typeface="Arial" panose="020B0604020202020204" pitchFamily="34" charset="0"/>
              <a:buNone/>
            </a:pPr>
            <a:r>
              <a:rPr lang="en-US" altLang="en-US" sz="2000" b="0" i="1" dirty="0">
                <a:solidFill>
                  <a:srgbClr val="FF00FF"/>
                </a:solidFill>
                <a:latin typeface="Consolas" panose="020B0609020204030204" pitchFamily="49" charset="0"/>
                <a:cs typeface="Consolas" panose="020B0609020204030204" pitchFamily="49" charset="0"/>
              </a:rPr>
              <a:t>/*  Rare */</a:t>
            </a:r>
          </a:p>
        </p:txBody>
      </p:sp>
    </p:spTree>
    <p:extLst>
      <p:ext uri="{BB962C8B-B14F-4D97-AF65-F5344CB8AC3E}">
        <p14:creationId xmlns:p14="http://schemas.microsoft.com/office/powerpoint/2010/main" val="2474615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2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192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192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192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192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192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192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192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3" grpId="0" uiExpand="1" build="p" bldLvl="2"/>
    </p:bldLst>
  </p:timing>
</p:sld>
</file>

<file path=ppt/slides/slide10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p:txBody>
          <a:bodyPr lIns="92075" tIns="46038" rIns="92075" bIns="46038"/>
          <a:lstStyle/>
          <a:p>
            <a:r>
              <a:rPr lang="en-US" altLang="en-US" sz="3200" dirty="0" smtClean="0"/>
              <a:t>An Example Class With A Static Implementation</a:t>
            </a:r>
          </a:p>
        </p:txBody>
      </p:sp>
      <p:sp>
        <p:nvSpPr>
          <p:cNvPr id="82947" name="Rectangle 3"/>
          <p:cNvSpPr>
            <a:spLocks noGrp="1" noChangeArrowheads="1"/>
          </p:cNvSpPr>
          <p:nvPr>
            <p:ph type="body" idx="4294967295"/>
          </p:nvPr>
        </p:nvSpPr>
        <p:spPr/>
        <p:txBody>
          <a:bodyPr lIns="92075" tIns="46038" rIns="92075" bIns="46038"/>
          <a:lstStyle/>
          <a:p>
            <a:pPr>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public class Math</a:t>
            </a:r>
          </a:p>
          <a:p>
            <a:pPr>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a:t>
            </a:r>
          </a:p>
          <a:p>
            <a:pPr>
              <a:buFont typeface="Arial" panose="020B0604020202020204" pitchFamily="34" charset="0"/>
              <a:buNone/>
            </a:pPr>
            <a:r>
              <a:rPr lang="en-US" altLang="en-US" sz="1800" dirty="0">
                <a:solidFill>
                  <a:srgbClr val="FF00FF"/>
                </a:solidFill>
                <a:latin typeface="Consolas" panose="020B0609020204030204" pitchFamily="49" charset="0"/>
                <a:cs typeface="Consolas" panose="020B0609020204030204" pitchFamily="49" charset="0"/>
              </a:rPr>
              <a:t> </a:t>
            </a:r>
            <a:r>
              <a:rPr lang="en-US" altLang="en-US" sz="1800" dirty="0" smtClean="0">
                <a:solidFill>
                  <a:srgbClr val="FF00FF"/>
                </a:solidFill>
                <a:latin typeface="Consolas" panose="020B0609020204030204" pitchFamily="49" charset="0"/>
                <a:cs typeface="Consolas" panose="020B0609020204030204" pitchFamily="49" charset="0"/>
              </a:rPr>
              <a:t>   // Public constants</a:t>
            </a:r>
          </a:p>
          <a:p>
            <a:pPr>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static final double E = 2.71…</a:t>
            </a:r>
          </a:p>
          <a:p>
            <a:pPr>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static final double PI = 3.14…</a:t>
            </a:r>
          </a:p>
          <a:p>
            <a:pPr>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a:p>
            <a:pPr>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Public methods</a:t>
            </a:r>
          </a:p>
          <a:p>
            <a:pPr>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static int abs(int a);</a:t>
            </a:r>
          </a:p>
          <a:p>
            <a:pPr>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static long abs(long a);</a:t>
            </a:r>
          </a:p>
          <a:p>
            <a:pPr>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	  	:	</a:t>
            </a:r>
          </a:p>
          <a:p>
            <a:pPr>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a:t>
            </a:r>
          </a:p>
          <a:p>
            <a:r>
              <a:rPr lang="en-US" altLang="en-US" sz="1800" dirty="0" smtClean="0">
                <a:latin typeface="Consolas" panose="020B0609020204030204" pitchFamily="49" charset="0"/>
                <a:cs typeface="Consolas" panose="020B0609020204030204" pitchFamily="49" charset="0"/>
              </a:rPr>
              <a:t>For more information about this class go to:</a:t>
            </a:r>
          </a:p>
          <a:p>
            <a:pPr lvl="1"/>
            <a:r>
              <a:rPr lang="en-US" altLang="en-US" sz="1600" dirty="0" smtClean="0">
                <a:latin typeface="Consolas" panose="020B0609020204030204" pitchFamily="49" charset="0"/>
                <a:cs typeface="Consolas" panose="020B0609020204030204" pitchFamily="49" charset="0"/>
              </a:rPr>
              <a:t>http://docs.oracle.com/javase/7/docs/api/java/lang/Math.html</a:t>
            </a:r>
          </a:p>
          <a:p>
            <a:endParaRPr lang="en-US" altLang="en-US" sz="1800" dirty="0" smtClean="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2792268203"/>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970" name="Rectangle 2"/>
          <p:cNvSpPr>
            <a:spLocks noGrp="1" noChangeArrowheads="1"/>
          </p:cNvSpPr>
          <p:nvPr>
            <p:ph type="title" idx="4294967295"/>
          </p:nvPr>
        </p:nvSpPr>
        <p:spPr/>
        <p:txBody>
          <a:bodyPr lIns="92075" tIns="46038" rIns="92075" bIns="46038"/>
          <a:lstStyle/>
          <a:p>
            <a:r>
              <a:rPr lang="en-US" altLang="en-US" sz="3200" dirty="0" smtClean="0"/>
              <a:t>Should A Class Be Entirely Static?</a:t>
            </a:r>
          </a:p>
        </p:txBody>
      </p:sp>
      <p:sp>
        <p:nvSpPr>
          <p:cNvPr id="329731" name="Rectangle 3"/>
          <p:cNvSpPr>
            <a:spLocks noGrp="1" noChangeArrowheads="1"/>
          </p:cNvSpPr>
          <p:nvPr>
            <p:ph type="body" idx="4294967295"/>
          </p:nvPr>
        </p:nvSpPr>
        <p:spPr/>
        <p:txBody>
          <a:bodyPr lIns="92075" tIns="46038" rIns="92075" bIns="46038"/>
          <a:lstStyle/>
          <a:p>
            <a:pPr marL="111125" indent="-111125"/>
            <a:r>
              <a:rPr lang="en-US" altLang="en-US" sz="2400" dirty="0" smtClean="0"/>
              <a:t>Usually purely static classes (cannot be instantiated) have only methods and no data (maybe some constants).</a:t>
            </a:r>
          </a:p>
          <a:p>
            <a:pPr lvl="1" indent="-111125"/>
            <a:r>
              <a:rPr lang="en-US" altLang="en-US" sz="2000" dirty="0" smtClean="0"/>
              <a:t>Rare: mostly cases there’s variable data that is different from object-to-object so few classes are </a:t>
            </a:r>
            <a:r>
              <a:rPr lang="en-US" altLang="en-US" sz="2000" dirty="0" smtClean="0"/>
              <a:t>purely </a:t>
            </a:r>
            <a:r>
              <a:rPr lang="en-US" altLang="en-US" sz="2000" dirty="0" smtClean="0"/>
              <a:t>static</a:t>
            </a:r>
          </a:p>
          <a:p>
            <a:pPr marL="111125" indent="-111125"/>
            <a:r>
              <a:rPr lang="en-US" altLang="en-US" sz="2400" dirty="0" smtClean="0"/>
              <a:t>Example (purely for illustration):</a:t>
            </a:r>
          </a:p>
          <a:p>
            <a:pPr marL="342900" lvl="1" indent="0">
              <a:buFont typeface="Arial" panose="020B0604020202020204" pitchFamily="34" charset="0"/>
              <a:buNone/>
            </a:pPr>
            <a:r>
              <a:rPr lang="en-US" altLang="en-US" sz="2000" dirty="0" smtClean="0">
                <a:latin typeface="Consolas" panose="020B0609020204030204" pitchFamily="49" charset="0"/>
                <a:cs typeface="Consolas" panose="020B0609020204030204" pitchFamily="49" charset="0"/>
              </a:rPr>
              <a:t>Math math1 = new Math();</a:t>
            </a:r>
          </a:p>
          <a:p>
            <a:pPr marL="342900" lvl="1" indent="0">
              <a:buFont typeface="Arial" panose="020B0604020202020204" pitchFamily="34" charset="0"/>
              <a:buNone/>
            </a:pPr>
            <a:r>
              <a:rPr lang="en-US" altLang="en-US" sz="2000" dirty="0" smtClean="0">
                <a:latin typeface="Consolas" panose="020B0609020204030204" pitchFamily="49" charset="0"/>
                <a:cs typeface="Consolas" panose="020B0609020204030204" pitchFamily="49" charset="0"/>
              </a:rPr>
              <a:t>Math math2 = new Math();</a:t>
            </a:r>
          </a:p>
          <a:p>
            <a:pPr marL="342900" lvl="1" indent="0">
              <a:buFont typeface="Arial" panose="020B0604020202020204" pitchFamily="34" charset="0"/>
              <a:buNone/>
            </a:pPr>
            <a:r>
              <a:rPr lang="en-US" altLang="en-US" sz="2000" dirty="0" smtClean="0">
                <a:solidFill>
                  <a:srgbClr val="FF00FF"/>
                </a:solidFill>
                <a:latin typeface="Consolas" panose="020B0609020204030204" pitchFamily="49" charset="0"/>
                <a:cs typeface="Consolas" panose="020B0609020204030204" pitchFamily="49" charset="0"/>
              </a:rPr>
              <a:t>// What’s the difference? Why bother?</a:t>
            </a:r>
          </a:p>
          <a:p>
            <a:pPr marL="342900" lvl="1" indent="0">
              <a:buFont typeface="Arial" panose="020B0604020202020204" pitchFamily="34" charset="0"/>
              <a:buNone/>
            </a:pPr>
            <a:r>
              <a:rPr lang="en-US" altLang="en-US" sz="2000" dirty="0" smtClean="0">
                <a:latin typeface="Consolas" panose="020B0609020204030204" pitchFamily="49" charset="0"/>
                <a:cs typeface="Consolas" panose="020B0609020204030204" pitchFamily="49" charset="0"/>
              </a:rPr>
              <a:t>math1.abs() vs. math2.abs();</a:t>
            </a:r>
          </a:p>
          <a:p>
            <a:pPr marL="111125" indent="-111125"/>
            <a:r>
              <a:rPr lang="en-US" altLang="en-US" sz="2400" dirty="0" smtClean="0"/>
              <a:t>When in doubt </a:t>
            </a:r>
            <a:r>
              <a:rPr lang="en-US" altLang="en-US" sz="2400" i="1" dirty="0" smtClean="0"/>
              <a:t>DO NOT</a:t>
            </a:r>
            <a:r>
              <a:rPr lang="en-US" altLang="en-US" sz="2400" dirty="0" smtClean="0"/>
              <a:t> make attributes and methods static.</a:t>
            </a:r>
          </a:p>
        </p:txBody>
      </p:sp>
    </p:spTree>
    <p:extLst>
      <p:ext uri="{BB962C8B-B14F-4D97-AF65-F5344CB8AC3E}">
        <p14:creationId xmlns:p14="http://schemas.microsoft.com/office/powerpoint/2010/main" val="1408130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97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2973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2973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2973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2973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2973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2973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2973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9731" grpId="0" build="p" bldLvl="2"/>
    </p:bldLst>
  </p:timing>
</p:sld>
</file>

<file path=ppt/slides/slide10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090" name="Rectangle 2"/>
          <p:cNvSpPr>
            <a:spLocks noGrp="1"/>
          </p:cNvSpPr>
          <p:nvPr>
            <p:ph type="title" idx="4294967295"/>
          </p:nvPr>
        </p:nvSpPr>
        <p:spPr/>
        <p:txBody>
          <a:bodyPr/>
          <a:lstStyle/>
          <a:p>
            <a:r>
              <a:rPr lang="en-US" altLang="en-US" sz="3200" dirty="0" smtClean="0"/>
              <a:t>Self Reference: The ‘</a:t>
            </a:r>
            <a:r>
              <a:rPr lang="en-US" altLang="en-US" sz="3200" dirty="0" smtClean="0">
                <a:latin typeface="Consolas" panose="020B0609020204030204" pitchFamily="49" charset="0"/>
              </a:rPr>
              <a:t>This</a:t>
            </a:r>
            <a:r>
              <a:rPr lang="en-US" altLang="en-US" sz="3200" dirty="0" smtClean="0"/>
              <a:t>’ Reference</a:t>
            </a:r>
            <a:endParaRPr lang="en-CA" altLang="en-US" sz="3200" dirty="0" smtClean="0"/>
          </a:p>
        </p:txBody>
      </p:sp>
      <p:sp>
        <p:nvSpPr>
          <p:cNvPr id="143363" name="Rectangle 3"/>
          <p:cNvSpPr>
            <a:spLocks noGrp="1"/>
          </p:cNvSpPr>
          <p:nvPr>
            <p:ph type="body" idx="4294967295"/>
          </p:nvPr>
        </p:nvSpPr>
        <p:spPr/>
        <p:txBody>
          <a:bodyPr/>
          <a:lstStyle/>
          <a:p>
            <a:pPr>
              <a:lnSpc>
                <a:spcPct val="80000"/>
              </a:lnSpc>
            </a:pPr>
            <a:r>
              <a:rPr lang="en-US" altLang="en-US" sz="2000" dirty="0" smtClean="0"/>
              <a:t>From every (non-static) method of an object there exists a reference to the object (called the “</a:t>
            </a:r>
            <a:r>
              <a:rPr lang="en-US" altLang="en-US" sz="2000" dirty="0" smtClean="0">
                <a:latin typeface="Consolas" panose="020B0609020204030204" pitchFamily="49" charset="0"/>
              </a:rPr>
              <a:t>this</a:t>
            </a:r>
            <a:r>
              <a:rPr lang="en-US" altLang="en-US" sz="2000" dirty="0" smtClean="0"/>
              <a:t>” reference) </a:t>
            </a:r>
            <a:r>
              <a:rPr lang="en-US" altLang="en-US" sz="2000" baseline="30000" dirty="0" smtClean="0"/>
              <a:t>1</a:t>
            </a:r>
          </a:p>
          <a:p>
            <a:pPr>
              <a:lnSpc>
                <a:spcPct val="80000"/>
              </a:lnSpc>
              <a:buFont typeface="Arial" panose="020B0604020202020204" pitchFamily="34" charset="0"/>
              <a:buNone/>
            </a:pPr>
            <a:endParaRPr lang="en-US" altLang="en-US" sz="2000" dirty="0" smtClean="0"/>
          </a:p>
          <a:p>
            <a:pPr>
              <a:lnSpc>
                <a:spcPct val="80000"/>
              </a:lnSpc>
              <a:buFont typeface="Arial" panose="020B0604020202020204" pitchFamily="34" charset="0"/>
              <a:buNone/>
            </a:pPr>
            <a:r>
              <a:rPr lang="en-US" altLang="en-US" sz="1600" dirty="0" smtClean="0">
                <a:latin typeface="Consolas" panose="020B0609020204030204" pitchFamily="49" charset="0"/>
              </a:rPr>
              <a:t>  main(String args []) {</a:t>
            </a:r>
          </a:p>
          <a:p>
            <a:pPr>
              <a:lnSpc>
                <a:spcPct val="80000"/>
              </a:lnSpc>
              <a:buFont typeface="Arial" panose="020B0604020202020204" pitchFamily="34" charset="0"/>
              <a:buNone/>
            </a:pPr>
            <a:r>
              <a:rPr lang="en-US" altLang="en-US" sz="1600" dirty="0" smtClean="0">
                <a:latin typeface="Consolas" panose="020B0609020204030204" pitchFamily="49" charset="0"/>
              </a:rPr>
              <a:t>    Person fred = new Person();</a:t>
            </a:r>
          </a:p>
          <a:p>
            <a:pPr>
              <a:lnSpc>
                <a:spcPct val="80000"/>
              </a:lnSpc>
              <a:buFont typeface="Arial" panose="020B0604020202020204" pitchFamily="34" charset="0"/>
              <a:buNone/>
            </a:pPr>
            <a:r>
              <a:rPr lang="en-US" altLang="en-US" sz="1600" dirty="0" smtClean="0">
                <a:latin typeface="Consolas" panose="020B0609020204030204" pitchFamily="49" charset="0"/>
              </a:rPr>
              <a:t>    Person barney = new Person();</a:t>
            </a:r>
          </a:p>
          <a:p>
            <a:pPr>
              <a:lnSpc>
                <a:spcPct val="80000"/>
              </a:lnSpc>
              <a:buFont typeface="Arial" panose="020B0604020202020204" pitchFamily="34" charset="0"/>
              <a:buNone/>
            </a:pPr>
            <a:r>
              <a:rPr lang="en-US" altLang="en-US" sz="1600" dirty="0" smtClean="0">
                <a:latin typeface="Consolas" panose="020B0609020204030204" pitchFamily="49" charset="0"/>
              </a:rPr>
              <a:t>    fred.setAge(35);</a:t>
            </a:r>
          </a:p>
          <a:p>
            <a:pPr>
              <a:lnSpc>
                <a:spcPct val="80000"/>
              </a:lnSpc>
              <a:buFont typeface="Arial" panose="020B0604020202020204" pitchFamily="34" charset="0"/>
              <a:buNone/>
            </a:pPr>
            <a:r>
              <a:rPr lang="en-US" altLang="en-US" sz="1600" dirty="0" smtClean="0">
                <a:latin typeface="Consolas" panose="020B0609020204030204" pitchFamily="49" charset="0"/>
              </a:rPr>
              <a:t>  }</a:t>
            </a:r>
          </a:p>
          <a:p>
            <a:pPr>
              <a:lnSpc>
                <a:spcPct val="80000"/>
              </a:lnSpc>
              <a:buFont typeface="Arial" panose="020B0604020202020204" pitchFamily="34" charset="0"/>
              <a:buNone/>
            </a:pPr>
            <a:endParaRPr lang="en-US" altLang="en-US" sz="1600" dirty="0" smtClean="0">
              <a:latin typeface="Consolas" panose="020B0609020204030204" pitchFamily="49" charset="0"/>
            </a:endParaRPr>
          </a:p>
          <a:p>
            <a:pPr>
              <a:lnSpc>
                <a:spcPct val="80000"/>
              </a:lnSpc>
              <a:buFont typeface="Arial" panose="020B0604020202020204" pitchFamily="34" charset="0"/>
              <a:buNone/>
            </a:pPr>
            <a:r>
              <a:rPr lang="en-US" altLang="en-US" sz="1600" dirty="0" smtClean="0">
                <a:latin typeface="Consolas" panose="020B0609020204030204" pitchFamily="49" charset="0"/>
              </a:rPr>
              <a:t>  public class Person {</a:t>
            </a:r>
          </a:p>
          <a:p>
            <a:pPr>
              <a:lnSpc>
                <a:spcPct val="80000"/>
              </a:lnSpc>
              <a:buFont typeface="Arial" panose="020B0604020202020204" pitchFamily="34" charset="0"/>
              <a:buNone/>
            </a:pPr>
            <a:r>
              <a:rPr lang="en-US" altLang="en-US" sz="1600" dirty="0" smtClean="0">
                <a:latin typeface="Consolas" panose="020B0609020204030204" pitchFamily="49" charset="0"/>
              </a:rPr>
              <a:t>	     private int age;</a:t>
            </a:r>
          </a:p>
          <a:p>
            <a:pPr>
              <a:lnSpc>
                <a:spcPct val="80000"/>
              </a:lnSpc>
              <a:buFont typeface="Arial" panose="020B0604020202020204" pitchFamily="34" charset="0"/>
              <a:buNone/>
            </a:pPr>
            <a:r>
              <a:rPr lang="en-US" altLang="en-US" sz="1600" dirty="0" smtClean="0">
                <a:latin typeface="Consolas" panose="020B0609020204030204" pitchFamily="49" charset="0"/>
              </a:rPr>
              <a:t>	     public void setAge(int anAge) {</a:t>
            </a:r>
          </a:p>
          <a:p>
            <a:pPr>
              <a:lnSpc>
                <a:spcPct val="80000"/>
              </a:lnSpc>
              <a:buFont typeface="Arial" panose="020B0604020202020204" pitchFamily="34" charset="0"/>
              <a:buNone/>
            </a:pPr>
            <a:r>
              <a:rPr lang="en-US" altLang="en-US" sz="1600" dirty="0" smtClean="0">
                <a:latin typeface="Consolas" panose="020B0609020204030204" pitchFamily="49" charset="0"/>
              </a:rPr>
              <a:t>		   age = anAge;</a:t>
            </a:r>
          </a:p>
          <a:p>
            <a:pPr>
              <a:lnSpc>
                <a:spcPct val="80000"/>
              </a:lnSpc>
              <a:buFont typeface="Arial" panose="020B0604020202020204" pitchFamily="34" charset="0"/>
              <a:buNone/>
            </a:pPr>
            <a:r>
              <a:rPr lang="en-US" altLang="en-US" sz="1600" dirty="0" smtClean="0">
                <a:latin typeface="Consolas" panose="020B0609020204030204" pitchFamily="49" charset="0"/>
              </a:rPr>
              <a:t>	    }	</a:t>
            </a:r>
          </a:p>
          <a:p>
            <a:pPr>
              <a:lnSpc>
                <a:spcPct val="80000"/>
              </a:lnSpc>
              <a:buFont typeface="Arial" panose="020B0604020202020204" pitchFamily="34" charset="0"/>
              <a:buNone/>
            </a:pPr>
            <a:r>
              <a:rPr lang="en-US" altLang="en-US" sz="1600" b="1" dirty="0" smtClean="0">
                <a:latin typeface="Consolas" panose="020B0609020204030204" pitchFamily="49" charset="0"/>
              </a:rPr>
              <a:t>		      ...</a:t>
            </a:r>
          </a:p>
          <a:p>
            <a:pPr>
              <a:lnSpc>
                <a:spcPct val="80000"/>
              </a:lnSpc>
              <a:buFont typeface="Arial" panose="020B0604020202020204" pitchFamily="34" charset="0"/>
              <a:buNone/>
            </a:pPr>
            <a:r>
              <a:rPr lang="en-US" altLang="en-US" sz="1600" dirty="0" smtClean="0">
                <a:latin typeface="Consolas" panose="020B0609020204030204" pitchFamily="49" charset="0"/>
              </a:rPr>
              <a:t>   }</a:t>
            </a:r>
            <a:endParaRPr lang="en-CA" altLang="en-US" sz="1600" dirty="0" smtClean="0">
              <a:latin typeface="Consolas" panose="020B0609020204030204" pitchFamily="49" charset="0"/>
            </a:endParaRPr>
          </a:p>
        </p:txBody>
      </p:sp>
      <p:sp>
        <p:nvSpPr>
          <p:cNvPr id="143364" name="TextBox 1"/>
          <p:cNvSpPr txBox="1">
            <a:spLocks noChangeArrowheads="1"/>
          </p:cNvSpPr>
          <p:nvPr/>
        </p:nvSpPr>
        <p:spPr bwMode="auto">
          <a:xfrm>
            <a:off x="279400" y="6477000"/>
            <a:ext cx="77851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b="0" baseline="30000" dirty="0">
                <a:latin typeface="Arial" panose="020B0604020202020204" pitchFamily="34" charset="0"/>
              </a:rPr>
              <a:t>1 Similar to the ‘</a:t>
            </a:r>
            <a:r>
              <a:rPr lang="en-US" altLang="en-US" sz="1800" b="0" baseline="30000" dirty="0">
                <a:latin typeface="Consolas" panose="020B0609020204030204" pitchFamily="49" charset="0"/>
              </a:rPr>
              <a:t>self</a:t>
            </a:r>
            <a:r>
              <a:rPr lang="en-US" altLang="en-US" sz="1800" b="0" baseline="30000" dirty="0">
                <a:latin typeface="Arial" panose="020B0604020202020204" pitchFamily="34" charset="0"/>
              </a:rPr>
              <a:t>’ keyword of Python except that ‘</a:t>
            </a:r>
            <a:r>
              <a:rPr lang="en-US" altLang="en-US" sz="1800" b="0" baseline="30000" dirty="0">
                <a:latin typeface="Consolas" panose="020B0609020204030204" pitchFamily="49" charset="0"/>
              </a:rPr>
              <a:t>this</a:t>
            </a:r>
            <a:r>
              <a:rPr lang="en-US" altLang="en-US" sz="1800" b="0" baseline="30000" dirty="0">
                <a:latin typeface="Arial" panose="020B0604020202020204" pitchFamily="34" charset="0"/>
              </a:rPr>
              <a:t>’ is a syntactically enforced</a:t>
            </a:r>
            <a:r>
              <a:rPr lang="en-US" altLang="en-US" sz="1800" b="0" dirty="0">
                <a:latin typeface="Arial" panose="020B0604020202020204" pitchFamily="34" charset="0"/>
              </a:rPr>
              <a:t> </a:t>
            </a:r>
            <a:r>
              <a:rPr lang="en-US" altLang="en-US" sz="1800" b="0" baseline="30000" dirty="0">
                <a:latin typeface="Arial" panose="020B0604020202020204" pitchFamily="34" charset="0"/>
              </a:rPr>
              <a:t>name.</a:t>
            </a:r>
          </a:p>
        </p:txBody>
      </p:sp>
      <p:grpSp>
        <p:nvGrpSpPr>
          <p:cNvPr id="143370" name="Group 10"/>
          <p:cNvGrpSpPr>
            <a:grpSpLocks/>
          </p:cNvGrpSpPr>
          <p:nvPr/>
        </p:nvGrpSpPr>
        <p:grpSpPr bwMode="auto">
          <a:xfrm>
            <a:off x="3851190" y="4376352"/>
            <a:ext cx="5181600" cy="1816100"/>
            <a:chOff x="2496" y="2928"/>
            <a:chExt cx="3264" cy="1144"/>
          </a:xfrm>
        </p:grpSpPr>
        <p:sp>
          <p:nvSpPr>
            <p:cNvPr id="89097" name="Line 5"/>
            <p:cNvSpPr>
              <a:spLocks noChangeShapeType="1"/>
            </p:cNvSpPr>
            <p:nvPr/>
          </p:nvSpPr>
          <p:spPr bwMode="auto">
            <a:xfrm flipH="1" flipV="1">
              <a:off x="2496" y="2928"/>
              <a:ext cx="912" cy="672"/>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CA" dirty="0"/>
            </a:p>
          </p:txBody>
        </p:sp>
        <p:sp>
          <p:nvSpPr>
            <p:cNvPr id="89098" name="Text Box 6"/>
            <p:cNvSpPr txBox="1">
              <a:spLocks noChangeArrowheads="1"/>
            </p:cNvSpPr>
            <p:nvPr/>
          </p:nvSpPr>
          <p:spPr bwMode="auto">
            <a:xfrm>
              <a:off x="3360" y="2976"/>
              <a:ext cx="2400" cy="1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dirty="0">
                  <a:solidFill>
                    <a:srgbClr val="CC3300"/>
                  </a:solidFill>
                </a:rPr>
                <a:t>The ‘</a:t>
              </a:r>
              <a:r>
                <a:rPr lang="en-CA" altLang="en-US" sz="1800" dirty="0">
                  <a:solidFill>
                    <a:srgbClr val="CC3300"/>
                  </a:solidFill>
                  <a:latin typeface="Consolas" panose="020B0609020204030204" pitchFamily="49" charset="0"/>
                </a:rPr>
                <a:t>this</a:t>
              </a:r>
              <a:r>
                <a:rPr lang="en-CA" altLang="en-US" sz="1800" dirty="0">
                  <a:solidFill>
                    <a:srgbClr val="CC3300"/>
                  </a:solidFill>
                </a:rPr>
                <a:t>’ reference is implicitly passed as a parameter to all non-static methods. One use of ‘</a:t>
              </a:r>
              <a:r>
                <a:rPr lang="en-CA" altLang="en-US" sz="1800" dirty="0">
                  <a:solidFill>
                    <a:srgbClr val="CC3300"/>
                  </a:solidFill>
                  <a:latin typeface="Consolas" panose="020B0609020204030204" pitchFamily="49" charset="0"/>
                </a:rPr>
                <a:t>this</a:t>
              </a:r>
              <a:r>
                <a:rPr lang="en-CA" altLang="en-US" sz="1800" dirty="0">
                  <a:solidFill>
                    <a:srgbClr val="CC3300"/>
                  </a:solidFill>
                </a:rPr>
                <a:t>’ is to distinguish which object’s method is being invoked (in this case Fred vs. Barney)</a:t>
              </a:r>
            </a:p>
          </p:txBody>
        </p:sp>
      </p:grpSp>
      <p:grpSp>
        <p:nvGrpSpPr>
          <p:cNvPr id="143371" name="Group 11"/>
          <p:cNvGrpSpPr>
            <a:grpSpLocks/>
          </p:cNvGrpSpPr>
          <p:nvPr/>
        </p:nvGrpSpPr>
        <p:grpSpPr bwMode="auto">
          <a:xfrm>
            <a:off x="2594919" y="1535112"/>
            <a:ext cx="6578600" cy="1465263"/>
            <a:chOff x="864" y="1218"/>
            <a:chExt cx="4144" cy="923"/>
          </a:xfrm>
        </p:grpSpPr>
        <p:sp>
          <p:nvSpPr>
            <p:cNvPr id="89095" name="Line 7"/>
            <p:cNvSpPr>
              <a:spLocks noChangeShapeType="1"/>
            </p:cNvSpPr>
            <p:nvPr/>
          </p:nvSpPr>
          <p:spPr bwMode="auto">
            <a:xfrm flipH="1">
              <a:off x="864" y="1816"/>
              <a:ext cx="1725" cy="248"/>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CA" dirty="0"/>
            </a:p>
          </p:txBody>
        </p:sp>
        <p:sp>
          <p:nvSpPr>
            <p:cNvPr id="89096" name="Text Box 8"/>
            <p:cNvSpPr txBox="1">
              <a:spLocks noChangeArrowheads="1"/>
            </p:cNvSpPr>
            <p:nvPr/>
          </p:nvSpPr>
          <p:spPr bwMode="auto">
            <a:xfrm>
              <a:off x="2512" y="1218"/>
              <a:ext cx="2496" cy="9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dirty="0">
                  <a:solidFill>
                    <a:srgbClr val="CC3300"/>
                  </a:solidFill>
                </a:rPr>
                <a:t>This is one reason why methods must be invoked via a reference name (the contents of the reference ‘fred’ will be copied into the ‘</a:t>
              </a:r>
              <a:r>
                <a:rPr lang="en-CA" altLang="en-US" sz="1800" dirty="0">
                  <a:solidFill>
                    <a:srgbClr val="CC3300"/>
                  </a:solidFill>
                  <a:latin typeface="Consolas" panose="020B0609020204030204" pitchFamily="49" charset="0"/>
                </a:rPr>
                <a:t>this</a:t>
              </a:r>
              <a:r>
                <a:rPr lang="en-CA" altLang="en-US" sz="1800" dirty="0">
                  <a:solidFill>
                    <a:srgbClr val="CC3300"/>
                  </a:solidFill>
                </a:rPr>
                <a:t>’ reference (so both point to the ‘Fred’ object). </a:t>
              </a:r>
            </a:p>
          </p:txBody>
        </p:sp>
      </p:grpSp>
    </p:spTree>
    <p:extLst>
      <p:ext uri="{BB962C8B-B14F-4D97-AF65-F5344CB8AC3E}">
        <p14:creationId xmlns:p14="http://schemas.microsoft.com/office/powerpoint/2010/main" val="2170330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37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433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0114" name="Rectangle 2"/>
          <p:cNvSpPr>
            <a:spLocks noGrp="1"/>
          </p:cNvSpPr>
          <p:nvPr>
            <p:ph type="title" idx="4294967295"/>
          </p:nvPr>
        </p:nvSpPr>
        <p:spPr/>
        <p:txBody>
          <a:bodyPr/>
          <a:lstStyle/>
          <a:p>
            <a:r>
              <a:rPr lang="en-CA" altLang="en-US" sz="3200" dirty="0" smtClean="0"/>
              <a:t>The ‘</a:t>
            </a:r>
            <a:r>
              <a:rPr lang="en-CA" altLang="en-US" sz="3200" dirty="0" smtClean="0">
                <a:latin typeface="Consolas" panose="020B0609020204030204" pitchFamily="49" charset="0"/>
              </a:rPr>
              <a:t>This</a:t>
            </a:r>
            <a:r>
              <a:rPr lang="en-CA" altLang="en-US" sz="3200" dirty="0" smtClean="0"/>
              <a:t>’ Reference Is Automatically Referenced Inside (Non-Static) Methods</a:t>
            </a:r>
          </a:p>
        </p:txBody>
      </p:sp>
      <p:sp>
        <p:nvSpPr>
          <p:cNvPr id="90115" name="Rectangle 3"/>
          <p:cNvSpPr>
            <a:spLocks noGrp="1"/>
          </p:cNvSpPr>
          <p:nvPr>
            <p:ph type="body" idx="4294967295"/>
          </p:nvPr>
        </p:nvSpPr>
        <p:spPr/>
        <p:txBody>
          <a:bodyPr/>
          <a:lstStyle/>
          <a:p>
            <a:pPr>
              <a:buFont typeface="Arial" panose="020B0604020202020204" pitchFamily="34" charset="0"/>
              <a:buNone/>
            </a:pPr>
            <a:r>
              <a:rPr lang="en-US" altLang="en-US" sz="1800" dirty="0" smtClean="0">
                <a:latin typeface="Consolas" panose="020B0609020204030204" pitchFamily="49" charset="0"/>
              </a:rPr>
              <a:t>  public class Person {</a:t>
            </a:r>
          </a:p>
          <a:p>
            <a:pPr>
              <a:buFont typeface="Arial" panose="020B0604020202020204" pitchFamily="34" charset="0"/>
              <a:buNone/>
            </a:pPr>
            <a:r>
              <a:rPr lang="en-US" altLang="en-US" sz="1800" dirty="0" smtClean="0">
                <a:latin typeface="Consolas" panose="020B0609020204030204" pitchFamily="49" charset="0"/>
              </a:rPr>
              <a:t>	    private int age;</a:t>
            </a:r>
          </a:p>
          <a:p>
            <a:pPr>
              <a:buFont typeface="Arial" panose="020B0604020202020204" pitchFamily="34" charset="0"/>
              <a:buNone/>
            </a:pPr>
            <a:r>
              <a:rPr lang="en-US" altLang="en-US" sz="1800" dirty="0" smtClean="0">
                <a:latin typeface="Consolas" panose="020B0609020204030204" pitchFamily="49" charset="0"/>
              </a:rPr>
              <a:t>      public void setAge(int anAge) {</a:t>
            </a:r>
          </a:p>
          <a:p>
            <a:pPr>
              <a:buFont typeface="Arial" panose="020B0604020202020204" pitchFamily="34" charset="0"/>
              <a:buNone/>
            </a:pPr>
            <a:r>
              <a:rPr lang="en-US" altLang="en-US" sz="1800" dirty="0" smtClean="0">
                <a:solidFill>
                  <a:srgbClr val="FF00FF"/>
                </a:solidFill>
                <a:latin typeface="Consolas" panose="020B0609020204030204" pitchFamily="49" charset="0"/>
              </a:rPr>
              <a:t>          // These two statements are equivalent</a:t>
            </a:r>
          </a:p>
          <a:p>
            <a:pPr>
              <a:buFont typeface="Arial" panose="020B0604020202020204" pitchFamily="34" charset="0"/>
              <a:buNone/>
            </a:pPr>
            <a:r>
              <a:rPr lang="en-US" altLang="en-US" sz="1800" dirty="0" smtClean="0">
                <a:latin typeface="Consolas" panose="020B0609020204030204" pitchFamily="49" charset="0"/>
              </a:rPr>
              <a:t>		   age = anAge;</a:t>
            </a:r>
          </a:p>
          <a:p>
            <a:pPr>
              <a:buFont typeface="Arial" panose="020B0604020202020204" pitchFamily="34" charset="0"/>
              <a:buNone/>
            </a:pPr>
            <a:r>
              <a:rPr lang="en-US" altLang="en-US" sz="1800" dirty="0" smtClean="0">
                <a:latin typeface="Consolas" panose="020B0609020204030204" pitchFamily="49" charset="0"/>
              </a:rPr>
              <a:t>          this.age = anAge;</a:t>
            </a:r>
          </a:p>
          <a:p>
            <a:pPr>
              <a:buFont typeface="Arial" panose="020B0604020202020204" pitchFamily="34" charset="0"/>
              <a:buNone/>
            </a:pPr>
            <a:r>
              <a:rPr lang="en-US" altLang="en-US" sz="1800" dirty="0" smtClean="0">
                <a:latin typeface="Consolas" panose="020B0609020204030204" pitchFamily="49" charset="0"/>
              </a:rPr>
              <a:t>	    }</a:t>
            </a:r>
          </a:p>
          <a:p>
            <a:pPr>
              <a:buFont typeface="Arial" panose="020B0604020202020204" pitchFamily="34" charset="0"/>
              <a:buNone/>
            </a:pPr>
            <a:r>
              <a:rPr lang="en-US" altLang="en-US" sz="1800" dirty="0" smtClean="0">
                <a:latin typeface="Consolas" panose="020B0609020204030204" pitchFamily="49" charset="0"/>
              </a:rPr>
              <a:t>  }</a:t>
            </a:r>
            <a:endParaRPr lang="en-CA" altLang="en-US" sz="1800" dirty="0" smtClean="0">
              <a:latin typeface="Consolas" panose="020B0609020204030204" pitchFamily="49" charset="0"/>
            </a:endParaRPr>
          </a:p>
        </p:txBody>
      </p:sp>
    </p:spTree>
    <p:extLst>
      <p:ext uri="{BB962C8B-B14F-4D97-AF65-F5344CB8AC3E}">
        <p14:creationId xmlns:p14="http://schemas.microsoft.com/office/powerpoint/2010/main" val="3547846216"/>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138" name="Rectangle 2"/>
          <p:cNvSpPr>
            <a:spLocks noGrp="1"/>
          </p:cNvSpPr>
          <p:nvPr>
            <p:ph type="title" idx="4294967295"/>
          </p:nvPr>
        </p:nvSpPr>
        <p:spPr/>
        <p:txBody>
          <a:bodyPr/>
          <a:lstStyle/>
          <a:p>
            <a:r>
              <a:rPr lang="en-CA" altLang="en-US" sz="3200" dirty="0" smtClean="0"/>
              <a:t>Parameter Types: Explicit Vs. Implicit</a:t>
            </a:r>
          </a:p>
        </p:txBody>
      </p:sp>
      <p:sp>
        <p:nvSpPr>
          <p:cNvPr id="147459" name="Rectangle 3"/>
          <p:cNvSpPr>
            <a:spLocks noGrp="1"/>
          </p:cNvSpPr>
          <p:nvPr>
            <p:ph type="body" idx="4294967295"/>
          </p:nvPr>
        </p:nvSpPr>
        <p:spPr/>
        <p:txBody>
          <a:bodyPr/>
          <a:lstStyle/>
          <a:p>
            <a:r>
              <a:rPr lang="en-CA" altLang="en-US" sz="2400" dirty="0" smtClean="0"/>
              <a:t>Explicit parameter(s): explicitly passed (you can see them when the method is called and defined).</a:t>
            </a:r>
          </a:p>
          <a:p>
            <a:pPr lvl="1">
              <a:buFont typeface="Arial" panose="020B0604020202020204" pitchFamily="34" charset="0"/>
              <a:buNone/>
            </a:pPr>
            <a:r>
              <a:rPr lang="en-CA" altLang="en-US" sz="1800" dirty="0" smtClean="0">
                <a:latin typeface="Consolas" panose="020B0609020204030204" pitchFamily="49" charset="0"/>
              </a:rPr>
              <a:t>fred.setAge(10);    </a:t>
            </a:r>
            <a:r>
              <a:rPr lang="en-CA" altLang="en-US" sz="1800" dirty="0" smtClean="0">
                <a:solidFill>
                  <a:srgbClr val="FF00FF"/>
                </a:solidFill>
                <a:latin typeface="Consolas" panose="020B0609020204030204" pitchFamily="49" charset="0"/>
              </a:rPr>
              <a:t>// 10 explicit</a:t>
            </a:r>
          </a:p>
          <a:p>
            <a:pPr lvl="1">
              <a:buFont typeface="Arial" panose="020B0604020202020204" pitchFamily="34" charset="0"/>
              <a:buNone/>
            </a:pPr>
            <a:r>
              <a:rPr lang="en-CA" altLang="en-US" sz="1800" dirty="0" smtClean="0">
                <a:latin typeface="Consolas" panose="020B0609020204030204" pitchFamily="49" charset="0"/>
              </a:rPr>
              <a:t>barney.setAge(num);   </a:t>
            </a:r>
            <a:r>
              <a:rPr lang="en-CA" altLang="en-US" sz="1800" dirty="0" smtClean="0">
                <a:solidFill>
                  <a:srgbClr val="FF00FF"/>
                </a:solidFill>
                <a:latin typeface="Consolas" panose="020B0609020204030204" pitchFamily="49" charset="0"/>
              </a:rPr>
              <a:t>// num explicit</a:t>
            </a:r>
          </a:p>
          <a:p>
            <a:pPr lvl="1">
              <a:buFont typeface="Arial" panose="020B0604020202020204" pitchFamily="34" charset="0"/>
              <a:buNone/>
            </a:pPr>
            <a:endParaRPr lang="en-CA" altLang="en-US" sz="1800" dirty="0" smtClean="0">
              <a:solidFill>
                <a:srgbClr val="FF00FF"/>
              </a:solidFill>
              <a:latin typeface="Consolas" panose="020B0609020204030204" pitchFamily="49" charset="0"/>
            </a:endParaRPr>
          </a:p>
          <a:p>
            <a:pPr lvl="1">
              <a:buFont typeface="Arial" panose="020B0604020202020204" pitchFamily="34" charset="0"/>
              <a:buNone/>
            </a:pPr>
            <a:r>
              <a:rPr lang="en-CA" altLang="en-US" sz="1800" dirty="0" smtClean="0">
                <a:latin typeface="Consolas" panose="020B0609020204030204" pitchFamily="49" charset="0"/>
              </a:rPr>
              <a:t>public void setAge(int age) { ... }    </a:t>
            </a:r>
            <a:r>
              <a:rPr lang="en-CA" altLang="en-US" sz="1800" dirty="0" smtClean="0">
                <a:solidFill>
                  <a:srgbClr val="FF00FF"/>
                </a:solidFill>
                <a:latin typeface="Consolas" panose="020B0609020204030204" pitchFamily="49" charset="0"/>
              </a:rPr>
              <a:t>// age explicit</a:t>
            </a:r>
          </a:p>
          <a:p>
            <a:pPr lvl="1">
              <a:buFont typeface="Arial" panose="020B0604020202020204" pitchFamily="34" charset="0"/>
              <a:buNone/>
            </a:pPr>
            <a:endParaRPr lang="en-CA" altLang="en-US" sz="1800" dirty="0" smtClean="0">
              <a:solidFill>
                <a:srgbClr val="FF00FF"/>
              </a:solidFill>
              <a:latin typeface="Consolas" panose="020B0609020204030204" pitchFamily="49" charset="0"/>
            </a:endParaRPr>
          </a:p>
          <a:p>
            <a:r>
              <a:rPr lang="en-CA" altLang="en-US" sz="2400" dirty="0" smtClean="0"/>
              <a:t>Implicit parameter: implicitly passed into a method (automatically passed and cannot be explicitly passed): the ‘</a:t>
            </a:r>
            <a:r>
              <a:rPr lang="en-CA" altLang="en-US" sz="2400" dirty="0" smtClean="0">
                <a:latin typeface="Consolas" panose="020B0609020204030204" pitchFamily="49" charset="0"/>
              </a:rPr>
              <a:t>this</a:t>
            </a:r>
            <a:r>
              <a:rPr lang="en-CA" altLang="en-US" sz="2400" dirty="0" smtClean="0"/>
              <a:t>’ reference.</a:t>
            </a:r>
          </a:p>
          <a:p>
            <a:pPr lvl="1">
              <a:buFont typeface="Arial" panose="020B0604020202020204" pitchFamily="34" charset="0"/>
              <a:buNone/>
            </a:pPr>
            <a:r>
              <a:rPr lang="en-CA" altLang="en-US" sz="1800" dirty="0" smtClean="0">
                <a:latin typeface="Consolas" panose="020B0609020204030204" pitchFamily="49" charset="0"/>
              </a:rPr>
              <a:t>public void setAge(int age) { ... }    </a:t>
            </a:r>
            <a:r>
              <a:rPr lang="en-CA" altLang="en-US" sz="1800" dirty="0" smtClean="0">
                <a:solidFill>
                  <a:srgbClr val="FF00FF"/>
                </a:solidFill>
                <a:latin typeface="Consolas" panose="020B0609020204030204" pitchFamily="49" charset="0"/>
              </a:rPr>
              <a:t>// ‘this’ is implicit</a:t>
            </a:r>
          </a:p>
          <a:p>
            <a:endParaRPr lang="en-CA" altLang="en-US" sz="2400" dirty="0" smtClean="0"/>
          </a:p>
        </p:txBody>
      </p:sp>
    </p:spTree>
    <p:extLst>
      <p:ext uri="{BB962C8B-B14F-4D97-AF65-F5344CB8AC3E}">
        <p14:creationId xmlns:p14="http://schemas.microsoft.com/office/powerpoint/2010/main" val="3730787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745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745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745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7459">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7459">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745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59" grpId="0" uiExpand="1" build="p" bldLvl="2"/>
    </p:bldLst>
  </p:timing>
</p:sld>
</file>

<file path=ppt/slides/slide10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62" name="Rectangle 2"/>
          <p:cNvSpPr>
            <a:spLocks noGrp="1"/>
          </p:cNvSpPr>
          <p:nvPr>
            <p:ph type="title" idx="4294967295"/>
          </p:nvPr>
        </p:nvSpPr>
        <p:spPr/>
        <p:txBody>
          <a:bodyPr/>
          <a:lstStyle/>
          <a:p>
            <a:r>
              <a:rPr lang="en-CA" altLang="en-US" sz="3200" dirty="0" smtClean="0"/>
              <a:t>Benefits Of ‘</a:t>
            </a:r>
            <a:r>
              <a:rPr lang="en-CA" altLang="en-US" sz="3200" dirty="0" smtClean="0">
                <a:latin typeface="Consolas" panose="020B0609020204030204" pitchFamily="49" charset="0"/>
              </a:rPr>
              <a:t>This</a:t>
            </a:r>
            <a:r>
              <a:rPr lang="en-CA" altLang="en-US" sz="3200" dirty="0" smtClean="0"/>
              <a:t>’: Attributes</a:t>
            </a:r>
          </a:p>
        </p:txBody>
      </p:sp>
      <p:sp>
        <p:nvSpPr>
          <p:cNvPr id="92163" name="Rectangle 3"/>
          <p:cNvSpPr>
            <a:spLocks noGrp="1"/>
          </p:cNvSpPr>
          <p:nvPr>
            <p:ph type="body" idx="4294967295"/>
          </p:nvPr>
        </p:nvSpPr>
        <p:spPr/>
        <p:txBody>
          <a:bodyPr/>
          <a:lstStyle/>
          <a:p>
            <a:r>
              <a:rPr lang="en-CA" altLang="en-US" sz="2400" dirty="0" smtClean="0"/>
              <a:t>Another side benefit is the </a:t>
            </a:r>
            <a:r>
              <a:rPr lang="en-CA" altLang="en-US" sz="2400" dirty="0" smtClean="0">
                <a:latin typeface="Consolas" panose="020B0609020204030204" pitchFamily="49" charset="0"/>
              </a:rPr>
              <a:t>this</a:t>
            </a:r>
            <a:r>
              <a:rPr lang="en-CA" altLang="en-US" sz="2400" dirty="0" smtClean="0"/>
              <a:t> reference can make it very clear which attributes are being accessed/modified.</a:t>
            </a:r>
          </a:p>
          <a:p>
            <a:pPr lvl="1">
              <a:buFont typeface="Arial" panose="020B0604020202020204" pitchFamily="34" charset="0"/>
              <a:buNone/>
            </a:pPr>
            <a:r>
              <a:rPr lang="en-CA" altLang="en-US" sz="1800" dirty="0" smtClean="0">
                <a:latin typeface="Consolas" panose="020B0609020204030204" pitchFamily="49" charset="0"/>
              </a:rPr>
              <a:t>public class Person</a:t>
            </a:r>
          </a:p>
          <a:p>
            <a:pPr lvl="1">
              <a:buFont typeface="Arial" panose="020B0604020202020204" pitchFamily="34" charset="0"/>
              <a:buNone/>
            </a:pPr>
            <a:r>
              <a:rPr lang="en-CA" altLang="en-US" sz="1800" dirty="0" smtClean="0">
                <a:latin typeface="Consolas" panose="020B0609020204030204" pitchFamily="49" charset="0"/>
              </a:rPr>
              <a:t>{</a:t>
            </a:r>
          </a:p>
          <a:p>
            <a:pPr lvl="1">
              <a:buFont typeface="Arial" panose="020B0604020202020204" pitchFamily="34" charset="0"/>
              <a:buNone/>
            </a:pPr>
            <a:r>
              <a:rPr lang="en-CA" altLang="en-US" sz="1800" dirty="0" smtClean="0">
                <a:latin typeface="Consolas" panose="020B0609020204030204" pitchFamily="49" charset="0"/>
              </a:rPr>
              <a:t>    private int age;</a:t>
            </a:r>
          </a:p>
          <a:p>
            <a:pPr lvl="1">
              <a:buFont typeface="Arial" panose="020B0604020202020204" pitchFamily="34" charset="0"/>
              <a:buNone/>
            </a:pPr>
            <a:endParaRPr lang="en-CA" altLang="en-US" sz="1800" dirty="0" smtClean="0">
              <a:latin typeface="Consolas" panose="020B0609020204030204" pitchFamily="49" charset="0"/>
            </a:endParaRPr>
          </a:p>
          <a:p>
            <a:pPr lvl="1">
              <a:buFont typeface="Arial" panose="020B0604020202020204" pitchFamily="34" charset="0"/>
              <a:buNone/>
            </a:pPr>
            <a:r>
              <a:rPr lang="en-CA" altLang="en-US" sz="1800" dirty="0" smtClean="0">
                <a:latin typeface="Consolas" panose="020B0609020204030204" pitchFamily="49" charset="0"/>
              </a:rPr>
              <a:t>    public void setAge(int age) {</a:t>
            </a:r>
          </a:p>
          <a:p>
            <a:pPr lvl="1">
              <a:buFont typeface="Arial" panose="020B0604020202020204" pitchFamily="34" charset="0"/>
              <a:buNone/>
            </a:pPr>
            <a:r>
              <a:rPr lang="en-CA" altLang="en-US" sz="1800" dirty="0" smtClean="0">
                <a:latin typeface="Consolas" panose="020B0609020204030204" pitchFamily="49" charset="0"/>
              </a:rPr>
              <a:t>        this.age = age;</a:t>
            </a:r>
          </a:p>
          <a:p>
            <a:pPr lvl="1">
              <a:buFont typeface="Arial" panose="020B0604020202020204" pitchFamily="34" charset="0"/>
              <a:buNone/>
            </a:pPr>
            <a:r>
              <a:rPr lang="en-CA" altLang="en-US" sz="1800" dirty="0" smtClean="0">
                <a:latin typeface="Consolas" panose="020B0609020204030204" pitchFamily="49" charset="0"/>
              </a:rPr>
              <a:t>    }</a:t>
            </a:r>
          </a:p>
          <a:p>
            <a:pPr lvl="1">
              <a:buFont typeface="Arial" panose="020B0604020202020204" pitchFamily="34" charset="0"/>
              <a:buNone/>
            </a:pPr>
            <a:r>
              <a:rPr lang="en-CA" altLang="en-US" sz="1800" dirty="0" smtClean="0">
                <a:latin typeface="Consolas" panose="020B0609020204030204" pitchFamily="49" charset="0"/>
              </a:rPr>
              <a:t>}</a:t>
            </a:r>
          </a:p>
        </p:txBody>
      </p:sp>
      <p:sp>
        <p:nvSpPr>
          <p:cNvPr id="92164" name="Line 4"/>
          <p:cNvSpPr>
            <a:spLocks noChangeShapeType="1"/>
          </p:cNvSpPr>
          <p:nvPr/>
        </p:nvSpPr>
        <p:spPr bwMode="auto">
          <a:xfrm flipH="1">
            <a:off x="4524633" y="2634174"/>
            <a:ext cx="2409568" cy="595313"/>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CA" dirty="0"/>
          </a:p>
        </p:txBody>
      </p:sp>
      <p:sp>
        <p:nvSpPr>
          <p:cNvPr id="92165" name="Text Box 5"/>
          <p:cNvSpPr txBox="1">
            <a:spLocks noChangeArrowheads="1"/>
          </p:cNvSpPr>
          <p:nvPr/>
        </p:nvSpPr>
        <p:spPr bwMode="auto">
          <a:xfrm>
            <a:off x="6934201" y="2038862"/>
            <a:ext cx="15240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dirty="0">
                <a:solidFill>
                  <a:srgbClr val="CC3300"/>
                </a:solidFill>
              </a:rPr>
              <a:t>Parameter (local variable) ‘</a:t>
            </a:r>
            <a:r>
              <a:rPr lang="en-CA" altLang="en-US" sz="1800" dirty="0">
                <a:solidFill>
                  <a:srgbClr val="CC3300"/>
                </a:solidFill>
                <a:latin typeface="Consolas" panose="020B0609020204030204" pitchFamily="49" charset="0"/>
              </a:rPr>
              <a:t>age</a:t>
            </a:r>
            <a:r>
              <a:rPr lang="en-CA" altLang="en-US" sz="1800" dirty="0">
                <a:solidFill>
                  <a:srgbClr val="CC3300"/>
                </a:solidFill>
              </a:rPr>
              <a:t>’</a:t>
            </a:r>
          </a:p>
        </p:txBody>
      </p:sp>
      <p:grpSp>
        <p:nvGrpSpPr>
          <p:cNvPr id="92166" name="Group 8"/>
          <p:cNvGrpSpPr>
            <a:grpSpLocks/>
          </p:cNvGrpSpPr>
          <p:nvPr/>
        </p:nvGrpSpPr>
        <p:grpSpPr bwMode="auto">
          <a:xfrm>
            <a:off x="2324100" y="3705225"/>
            <a:ext cx="2819400" cy="1628775"/>
            <a:chOff x="1536" y="2738"/>
            <a:chExt cx="1776" cy="1026"/>
          </a:xfrm>
        </p:grpSpPr>
        <p:sp>
          <p:nvSpPr>
            <p:cNvPr id="92167" name="Line 6"/>
            <p:cNvSpPr>
              <a:spLocks noChangeShapeType="1"/>
            </p:cNvSpPr>
            <p:nvPr/>
          </p:nvSpPr>
          <p:spPr bwMode="auto">
            <a:xfrm flipH="1" flipV="1">
              <a:off x="1536" y="2738"/>
              <a:ext cx="864" cy="766"/>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CA" dirty="0"/>
            </a:p>
          </p:txBody>
        </p:sp>
        <p:sp>
          <p:nvSpPr>
            <p:cNvPr id="92168" name="Text Box 7"/>
            <p:cNvSpPr txBox="1">
              <a:spLocks noChangeArrowheads="1"/>
            </p:cNvSpPr>
            <p:nvPr/>
          </p:nvSpPr>
          <p:spPr bwMode="auto">
            <a:xfrm>
              <a:off x="2352" y="3360"/>
              <a:ext cx="960"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dirty="0">
                  <a:solidFill>
                    <a:srgbClr val="CC3300"/>
                  </a:solidFill>
                </a:rPr>
                <a:t>Attribute ‘</a:t>
              </a:r>
              <a:r>
                <a:rPr lang="en-CA" altLang="en-US" sz="1800" dirty="0">
                  <a:solidFill>
                    <a:srgbClr val="CC3300"/>
                  </a:solidFill>
                  <a:latin typeface="Consolas" panose="020B0609020204030204" pitchFamily="49" charset="0"/>
                </a:rPr>
                <a:t>age</a:t>
              </a:r>
              <a:r>
                <a:rPr lang="en-CA" altLang="en-US" sz="1800" dirty="0">
                  <a:solidFill>
                    <a:srgbClr val="CC3300"/>
                  </a:solidFill>
                </a:rPr>
                <a:t>’</a:t>
              </a:r>
            </a:p>
          </p:txBody>
        </p:sp>
      </p:grpSp>
      <p:sp>
        <p:nvSpPr>
          <p:cNvPr id="9" name="Line 4"/>
          <p:cNvSpPr>
            <a:spLocks noChangeShapeType="1"/>
          </p:cNvSpPr>
          <p:nvPr/>
        </p:nvSpPr>
        <p:spPr bwMode="auto">
          <a:xfrm flipH="1">
            <a:off x="3610231" y="2634174"/>
            <a:ext cx="3323969" cy="1000315"/>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CA" dirty="0"/>
          </a:p>
        </p:txBody>
      </p:sp>
    </p:spTree>
    <p:extLst>
      <p:ext uri="{BB962C8B-B14F-4D97-AF65-F5344CB8AC3E}">
        <p14:creationId xmlns:p14="http://schemas.microsoft.com/office/powerpoint/2010/main" val="3449970381"/>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Benefits Of ‘</a:t>
            </a:r>
            <a:r>
              <a:rPr lang="en-CA" altLang="en-US" dirty="0">
                <a:latin typeface="Consolas" panose="020B0609020204030204" pitchFamily="49" charset="0"/>
              </a:rPr>
              <a:t>This</a:t>
            </a:r>
            <a:r>
              <a:rPr lang="en-CA" altLang="en-US" dirty="0"/>
              <a:t>’: Parameters</a:t>
            </a:r>
            <a:endParaRPr lang="en-US" dirty="0"/>
          </a:p>
        </p:txBody>
      </p:sp>
      <p:sp>
        <p:nvSpPr>
          <p:cNvPr id="3" name="Content Placeholder 2"/>
          <p:cNvSpPr>
            <a:spLocks noGrp="1"/>
          </p:cNvSpPr>
          <p:nvPr>
            <p:ph idx="1"/>
          </p:nvPr>
        </p:nvSpPr>
        <p:spPr/>
        <p:txBody>
          <a:bodyPr/>
          <a:lstStyle/>
          <a:p>
            <a:r>
              <a:rPr lang="en-CA" altLang="en-US" dirty="0"/>
              <a:t>Another side benefit is the </a:t>
            </a:r>
            <a:r>
              <a:rPr lang="en-CA" altLang="en-US" dirty="0">
                <a:latin typeface="Consolas" panose="020B0609020204030204" pitchFamily="49" charset="0"/>
              </a:rPr>
              <a:t>this</a:t>
            </a:r>
            <a:r>
              <a:rPr lang="en-CA" altLang="en-US" dirty="0"/>
              <a:t> reference can make it clear which object is being accessed e.g., when a class method takes as a explicit parameter an instance of that class</a:t>
            </a:r>
            <a:r>
              <a:rPr lang="en-CA" altLang="en-US" baseline="30000" dirty="0"/>
              <a:t>1</a:t>
            </a:r>
          </a:p>
          <a:p>
            <a:endParaRPr lang="en-CA" altLang="en-US" dirty="0"/>
          </a:p>
          <a:p>
            <a:pPr lvl="1">
              <a:buFont typeface="Arial" panose="020B0604020202020204" pitchFamily="34" charset="0"/>
              <a:buNone/>
            </a:pPr>
            <a:r>
              <a:rPr lang="en-CA" altLang="en-US" sz="1800" dirty="0">
                <a:latin typeface="Consolas" panose="020B0609020204030204" pitchFamily="49" charset="0"/>
              </a:rPr>
              <a:t>main (String [] args) {</a:t>
            </a:r>
          </a:p>
          <a:p>
            <a:pPr lvl="1">
              <a:buFont typeface="Arial" panose="020B0604020202020204" pitchFamily="34" charset="0"/>
              <a:buNone/>
            </a:pPr>
            <a:r>
              <a:rPr lang="en-CA" altLang="en-US" sz="1800" dirty="0">
                <a:latin typeface="Consolas" panose="020B0609020204030204" pitchFamily="49" charset="0"/>
              </a:rPr>
              <a:t>    Person </a:t>
            </a:r>
            <a:r>
              <a:rPr lang="en-CA" altLang="en-US" sz="1800" b="1" dirty="0">
                <a:solidFill>
                  <a:srgbClr val="993300"/>
                </a:solidFill>
                <a:latin typeface="Consolas" panose="020B0609020204030204" pitchFamily="49" charset="0"/>
              </a:rPr>
              <a:t>fred</a:t>
            </a:r>
            <a:r>
              <a:rPr lang="en-CA" altLang="en-US" sz="1800" dirty="0">
                <a:latin typeface="Consolas" panose="020B0609020204030204" pitchFamily="49" charset="0"/>
              </a:rPr>
              <a:t> = new Person();</a:t>
            </a:r>
          </a:p>
          <a:p>
            <a:pPr lvl="1">
              <a:buFont typeface="Arial" panose="020B0604020202020204" pitchFamily="34" charset="0"/>
              <a:buNone/>
            </a:pPr>
            <a:r>
              <a:rPr lang="en-CA" altLang="en-US" sz="1800" dirty="0">
                <a:latin typeface="Consolas" panose="020B0609020204030204" pitchFamily="49" charset="0"/>
              </a:rPr>
              <a:t>    Person </a:t>
            </a:r>
            <a:r>
              <a:rPr lang="en-CA" altLang="en-US" sz="1800" b="1" dirty="0">
                <a:solidFill>
                  <a:srgbClr val="CC3300"/>
                </a:solidFill>
                <a:latin typeface="Consolas" panose="020B0609020204030204" pitchFamily="49" charset="0"/>
              </a:rPr>
              <a:t>barney</a:t>
            </a:r>
            <a:r>
              <a:rPr lang="en-CA" altLang="en-US" sz="1800" dirty="0">
                <a:latin typeface="Consolas" panose="020B0609020204030204" pitchFamily="49" charset="0"/>
              </a:rPr>
              <a:t> = new Person();</a:t>
            </a:r>
          </a:p>
          <a:p>
            <a:pPr lvl="1">
              <a:buFont typeface="Arial" panose="020B0604020202020204" pitchFamily="34" charset="0"/>
              <a:buNone/>
            </a:pPr>
            <a:r>
              <a:rPr lang="en-CA" altLang="en-US" sz="1800" dirty="0">
                <a:latin typeface="Consolas" panose="020B0609020204030204" pitchFamily="49" charset="0"/>
              </a:rPr>
              <a:t>    </a:t>
            </a:r>
            <a:r>
              <a:rPr lang="en-CA" altLang="en-US" sz="1800" b="1" dirty="0">
                <a:solidFill>
                  <a:srgbClr val="CC3300"/>
                </a:solidFill>
                <a:latin typeface="Consolas" panose="020B0609020204030204" pitchFamily="49" charset="0"/>
              </a:rPr>
              <a:t>barney</a:t>
            </a:r>
            <a:r>
              <a:rPr lang="en-CA" altLang="en-US" sz="1800" dirty="0">
                <a:latin typeface="Consolas" panose="020B0609020204030204" pitchFamily="49" charset="0"/>
              </a:rPr>
              <a:t>.nameBestBuddy(</a:t>
            </a:r>
            <a:r>
              <a:rPr lang="en-CA" altLang="en-US" sz="1800" b="1" dirty="0">
                <a:solidFill>
                  <a:srgbClr val="993300"/>
                </a:solidFill>
                <a:latin typeface="Consolas" panose="020B0609020204030204" pitchFamily="49" charset="0"/>
              </a:rPr>
              <a:t>fred</a:t>
            </a:r>
            <a:r>
              <a:rPr lang="en-CA" altLang="en-US" sz="1800" dirty="0">
                <a:latin typeface="Consolas" panose="020B0609020204030204" pitchFamily="49" charset="0"/>
              </a:rPr>
              <a:t>);    </a:t>
            </a:r>
            <a:r>
              <a:rPr lang="en-CA" altLang="en-US" sz="1800" dirty="0">
                <a:solidFill>
                  <a:srgbClr val="FF00FF"/>
                </a:solidFill>
                <a:latin typeface="Consolas" panose="020B0609020204030204" pitchFamily="49" charset="0"/>
              </a:rPr>
              <a:t>// JT: Explicit? Implicit?</a:t>
            </a:r>
          </a:p>
          <a:p>
            <a:pPr lvl="1">
              <a:buFont typeface="Arial" panose="020B0604020202020204" pitchFamily="34" charset="0"/>
              <a:buNone/>
            </a:pPr>
            <a:r>
              <a:rPr lang="en-CA" altLang="en-US" sz="1800" dirty="0">
                <a:latin typeface="Consolas" panose="020B0609020204030204" pitchFamily="49" charset="0"/>
              </a:rPr>
              <a:t>}</a:t>
            </a:r>
          </a:p>
          <a:p>
            <a:pPr lvl="1">
              <a:buFont typeface="Arial" panose="020B0604020202020204" pitchFamily="34" charset="0"/>
              <a:buNone/>
            </a:pPr>
            <a:r>
              <a:rPr lang="en-CA" altLang="en-US" sz="1800" dirty="0">
                <a:solidFill>
                  <a:srgbClr val="FF00FF"/>
                </a:solidFill>
                <a:latin typeface="Consolas" panose="020B0609020204030204" pitchFamily="49" charset="0"/>
              </a:rPr>
              <a:t>// JT: What will be the output?</a:t>
            </a:r>
          </a:p>
          <a:p>
            <a:pPr lvl="1">
              <a:buFont typeface="Arial" panose="020B0604020202020204" pitchFamily="34" charset="0"/>
              <a:buNone/>
            </a:pPr>
            <a:r>
              <a:rPr lang="en-CA" altLang="en-US" sz="1800" dirty="0">
                <a:latin typeface="Consolas" panose="020B0609020204030204" pitchFamily="49" charset="0"/>
              </a:rPr>
              <a:t>public void nameBestBuddy(Person </a:t>
            </a:r>
            <a:r>
              <a:rPr lang="en-CA" altLang="en-US" sz="1800" b="1" dirty="0">
                <a:solidFill>
                  <a:srgbClr val="993300"/>
                </a:solidFill>
                <a:latin typeface="Consolas" panose="020B0609020204030204" pitchFamily="49" charset="0"/>
              </a:rPr>
              <a:t>aPerson</a:t>
            </a:r>
            <a:r>
              <a:rPr lang="en-CA" altLang="en-US" sz="1800" dirty="0">
                <a:latin typeface="Consolas" panose="020B0609020204030204" pitchFamily="49" charset="0"/>
              </a:rPr>
              <a:t>) {</a:t>
            </a:r>
          </a:p>
          <a:p>
            <a:pPr lvl="1">
              <a:buFont typeface="Arial" panose="020B0604020202020204" pitchFamily="34" charset="0"/>
              <a:buNone/>
            </a:pPr>
            <a:r>
              <a:rPr lang="en-CA" altLang="en-US" sz="1800" dirty="0">
                <a:latin typeface="Consolas" panose="020B0609020204030204" pitchFamily="49" charset="0"/>
              </a:rPr>
              <a:t>    println(</a:t>
            </a:r>
            <a:r>
              <a:rPr lang="en-CA" altLang="en-US" sz="1800" b="1" dirty="0">
                <a:solidFill>
                  <a:srgbClr val="CC3300"/>
                </a:solidFill>
                <a:latin typeface="Consolas" panose="020B0609020204030204" pitchFamily="49" charset="0"/>
              </a:rPr>
              <a:t>this</a:t>
            </a:r>
            <a:r>
              <a:rPr lang="en-CA" altLang="en-US" sz="1800" dirty="0">
                <a:latin typeface="Consolas" panose="020B0609020204030204" pitchFamily="49" charset="0"/>
              </a:rPr>
              <a:t>.name + " best friend is " + </a:t>
            </a:r>
            <a:r>
              <a:rPr lang="en-CA" altLang="en-US" sz="1800" b="1" dirty="0">
                <a:solidFill>
                  <a:srgbClr val="993300"/>
                </a:solidFill>
                <a:latin typeface="Consolas" panose="020B0609020204030204" pitchFamily="49" charset="0"/>
              </a:rPr>
              <a:t>aPerson</a:t>
            </a:r>
            <a:r>
              <a:rPr lang="en-CA" altLang="en-US" sz="1800" dirty="0">
                <a:latin typeface="Consolas" panose="020B0609020204030204" pitchFamily="49" charset="0"/>
              </a:rPr>
              <a:t>.name);</a:t>
            </a:r>
          </a:p>
          <a:p>
            <a:pPr lvl="1">
              <a:buFont typeface="Arial" panose="020B0604020202020204" pitchFamily="34" charset="0"/>
              <a:buNone/>
            </a:pPr>
            <a:r>
              <a:rPr lang="en-CA" altLang="en-US" sz="1800" dirty="0">
                <a:latin typeface="Consolas" panose="020B0609020204030204" pitchFamily="49" charset="0"/>
              </a:rPr>
              <a:t>}</a:t>
            </a:r>
          </a:p>
          <a:p>
            <a:endParaRPr lang="en-US" dirty="0"/>
          </a:p>
        </p:txBody>
      </p:sp>
      <p:sp>
        <p:nvSpPr>
          <p:cNvPr id="4" name="Text Box 5"/>
          <p:cNvSpPr txBox="1">
            <a:spLocks noChangeArrowheads="1"/>
          </p:cNvSpPr>
          <p:nvPr/>
        </p:nvSpPr>
        <p:spPr bwMode="auto">
          <a:xfrm>
            <a:off x="0" y="6491288"/>
            <a:ext cx="60198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dirty="0"/>
              <a:t>1 JT: more on this one later – see the ‘</a:t>
            </a:r>
            <a:r>
              <a:rPr lang="en-CA" altLang="en-US" sz="1800" dirty="0">
                <a:latin typeface="Consolas" panose="020B0609020204030204" pitchFamily="49" charset="0"/>
              </a:rPr>
              <a:t>equals()</a:t>
            </a:r>
            <a:r>
              <a:rPr lang="en-CA" altLang="en-US" sz="1800" dirty="0"/>
              <a:t>’ method</a:t>
            </a:r>
          </a:p>
        </p:txBody>
      </p:sp>
    </p:spTree>
    <p:extLst>
      <p:ext uri="{BB962C8B-B14F-4D97-AF65-F5344CB8AC3E}">
        <p14:creationId xmlns:p14="http://schemas.microsoft.com/office/powerpoint/2010/main" val="2406261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p:bldLst>
  </p:timing>
</p:sld>
</file>

<file path=ppt/slides/slide10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Benefits Of ‘</a:t>
            </a:r>
            <a:r>
              <a:rPr lang="en-CA" altLang="en-US" dirty="0">
                <a:latin typeface="Consolas" panose="020B0609020204030204" pitchFamily="49" charset="0"/>
              </a:rPr>
              <a:t>This</a:t>
            </a:r>
            <a:r>
              <a:rPr lang="en-CA" altLang="en-US" dirty="0"/>
              <a:t>’: Scope</a:t>
            </a:r>
            <a:endParaRPr lang="en-US" dirty="0"/>
          </a:p>
        </p:txBody>
      </p:sp>
      <p:sp>
        <p:nvSpPr>
          <p:cNvPr id="3" name="Content Placeholder 2"/>
          <p:cNvSpPr>
            <a:spLocks noGrp="1"/>
          </p:cNvSpPr>
          <p:nvPr>
            <p:ph idx="1"/>
          </p:nvPr>
        </p:nvSpPr>
        <p:spPr/>
        <p:txBody>
          <a:bodyPr/>
          <a:lstStyle/>
          <a:p>
            <a:pPr>
              <a:lnSpc>
                <a:spcPct val="80000"/>
              </a:lnSpc>
            </a:pPr>
            <a:r>
              <a:rPr lang="en-CA" altLang="en-US" dirty="0"/>
              <a:t>Recall: according to scoping rules, local variables are not accessible outside of that function or method (unless returned back to the caller or passed into another method).</a:t>
            </a:r>
          </a:p>
          <a:p>
            <a:pPr>
              <a:lnSpc>
                <a:spcPct val="80000"/>
              </a:lnSpc>
            </a:pPr>
            <a:endParaRPr lang="en-CA" altLang="en-US" dirty="0"/>
          </a:p>
          <a:p>
            <a:pPr lvl="1">
              <a:lnSpc>
                <a:spcPct val="80000"/>
              </a:lnSpc>
              <a:buFont typeface="Arial" panose="020B0604020202020204" pitchFamily="34" charset="0"/>
              <a:buNone/>
            </a:pPr>
            <a:r>
              <a:rPr lang="en-CA" altLang="en-US" sz="1600" dirty="0">
                <a:latin typeface="Consolas" panose="020B0609020204030204" pitchFamily="49" charset="0"/>
              </a:rPr>
              <a:t>main (String [] args) {</a:t>
            </a:r>
          </a:p>
          <a:p>
            <a:pPr lvl="1">
              <a:lnSpc>
                <a:spcPct val="80000"/>
              </a:lnSpc>
              <a:buFont typeface="Arial" panose="020B0604020202020204" pitchFamily="34" charset="0"/>
              <a:buNone/>
            </a:pPr>
            <a:r>
              <a:rPr lang="en-CA" altLang="en-US" sz="1600" dirty="0">
                <a:latin typeface="Consolas" panose="020B0609020204030204" pitchFamily="49" charset="0"/>
              </a:rPr>
              <a:t>    int age = 27;</a:t>
            </a:r>
          </a:p>
          <a:p>
            <a:pPr lvl="1">
              <a:lnSpc>
                <a:spcPct val="80000"/>
              </a:lnSpc>
              <a:buFont typeface="Arial" panose="020B0604020202020204" pitchFamily="34" charset="0"/>
              <a:buNone/>
            </a:pPr>
            <a:r>
              <a:rPr lang="en-CA" altLang="en-US" sz="1600" dirty="0">
                <a:latin typeface="Consolas" panose="020B0609020204030204" pitchFamily="49" charset="0"/>
              </a:rPr>
              <a:t>    Person jim = new Person();</a:t>
            </a:r>
          </a:p>
          <a:p>
            <a:pPr lvl="1">
              <a:lnSpc>
                <a:spcPct val="80000"/>
              </a:lnSpc>
              <a:buFont typeface="Arial" panose="020B0604020202020204" pitchFamily="34" charset="0"/>
              <a:buNone/>
            </a:pPr>
            <a:r>
              <a:rPr lang="en-CA" altLang="en-US" sz="1600" dirty="0">
                <a:latin typeface="Consolas" panose="020B0609020204030204" pitchFamily="49" charset="0"/>
              </a:rPr>
              <a:t>    jim.setAge(age);</a:t>
            </a:r>
          </a:p>
          <a:p>
            <a:pPr lvl="1">
              <a:lnSpc>
                <a:spcPct val="80000"/>
              </a:lnSpc>
              <a:buFont typeface="Arial" panose="020B0604020202020204" pitchFamily="34" charset="0"/>
              <a:buNone/>
            </a:pPr>
            <a:r>
              <a:rPr lang="en-CA" altLang="en-US" sz="1600" dirty="0">
                <a:latin typeface="Consolas" panose="020B0609020204030204" pitchFamily="49" charset="0"/>
              </a:rPr>
              <a:t>}</a:t>
            </a:r>
          </a:p>
          <a:p>
            <a:pPr lvl="1">
              <a:lnSpc>
                <a:spcPct val="80000"/>
              </a:lnSpc>
              <a:buFont typeface="Arial" panose="020B0604020202020204" pitchFamily="34" charset="0"/>
              <a:buNone/>
            </a:pPr>
            <a:r>
              <a:rPr lang="en-CA" altLang="en-US" sz="1600" dirty="0">
                <a:latin typeface="Consolas" panose="020B0609020204030204" pitchFamily="49" charset="0"/>
              </a:rPr>
              <a:t>class Person {</a:t>
            </a:r>
          </a:p>
          <a:p>
            <a:pPr lvl="1">
              <a:lnSpc>
                <a:spcPct val="80000"/>
              </a:lnSpc>
              <a:buFont typeface="Arial" panose="020B0604020202020204" pitchFamily="34" charset="0"/>
              <a:buNone/>
            </a:pPr>
            <a:r>
              <a:rPr lang="en-CA" altLang="en-US" sz="1600" dirty="0">
                <a:latin typeface="Consolas" panose="020B0609020204030204" pitchFamily="49" charset="0"/>
              </a:rPr>
              <a:t>    public void setAge(int age) {</a:t>
            </a:r>
          </a:p>
          <a:p>
            <a:pPr lvl="1">
              <a:lnSpc>
                <a:spcPct val="80000"/>
              </a:lnSpc>
              <a:buFont typeface="Arial" panose="020B0604020202020204" pitchFamily="34" charset="0"/>
              <a:buNone/>
            </a:pPr>
            <a:r>
              <a:rPr lang="en-CA" altLang="en-US" sz="1600" dirty="0">
                <a:latin typeface="Consolas" panose="020B0609020204030204" pitchFamily="49" charset="0"/>
              </a:rPr>
              <a:t>        this.age = age;</a:t>
            </a:r>
          </a:p>
          <a:p>
            <a:pPr lvl="1">
              <a:lnSpc>
                <a:spcPct val="80000"/>
              </a:lnSpc>
              <a:buFont typeface="Arial" panose="020B0604020202020204" pitchFamily="34" charset="0"/>
              <a:buNone/>
            </a:pPr>
            <a:r>
              <a:rPr lang="en-CA" altLang="en-US" sz="1600" dirty="0">
                <a:latin typeface="Consolas" panose="020B0609020204030204" pitchFamily="49" charset="0"/>
              </a:rPr>
              <a:t>}</a:t>
            </a:r>
          </a:p>
          <a:p>
            <a:endParaRPr lang="en-US" dirty="0"/>
          </a:p>
        </p:txBody>
      </p:sp>
      <p:grpSp>
        <p:nvGrpSpPr>
          <p:cNvPr id="4" name="Group 32"/>
          <p:cNvGrpSpPr>
            <a:grpSpLocks/>
          </p:cNvGrpSpPr>
          <p:nvPr/>
        </p:nvGrpSpPr>
        <p:grpSpPr bwMode="auto">
          <a:xfrm>
            <a:off x="6600825" y="2323306"/>
            <a:ext cx="2133600" cy="1676400"/>
            <a:chOff x="4176" y="1728"/>
            <a:chExt cx="1344" cy="1056"/>
          </a:xfrm>
        </p:grpSpPr>
        <p:sp>
          <p:nvSpPr>
            <p:cNvPr id="5" name="Text Box 5"/>
            <p:cNvSpPr txBox="1">
              <a:spLocks noChangeArrowheads="1"/>
            </p:cNvSpPr>
            <p:nvPr/>
          </p:nvSpPr>
          <p:spPr bwMode="auto">
            <a:xfrm>
              <a:off x="4176" y="1728"/>
              <a:ext cx="72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2000" dirty="0">
                  <a:latin typeface="Consolas" panose="020B0609020204030204" pitchFamily="49" charset="0"/>
                </a:rPr>
                <a:t>main()</a:t>
              </a:r>
            </a:p>
          </p:txBody>
        </p:sp>
        <p:sp>
          <p:nvSpPr>
            <p:cNvPr id="6" name="Rectangle 6"/>
            <p:cNvSpPr>
              <a:spLocks noChangeArrowheads="1"/>
            </p:cNvSpPr>
            <p:nvPr/>
          </p:nvSpPr>
          <p:spPr bwMode="auto">
            <a:xfrm>
              <a:off x="4224" y="1968"/>
              <a:ext cx="1296" cy="816"/>
            </a:xfrm>
            <a:prstGeom prst="rect">
              <a:avLst/>
            </a:prstGeom>
            <a:noFill/>
            <a:ln w="381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endParaRPr lang="en-US" altLang="en-US" sz="1800" dirty="0"/>
            </a:p>
          </p:txBody>
        </p:sp>
      </p:grpSp>
      <p:grpSp>
        <p:nvGrpSpPr>
          <p:cNvPr id="7" name="Group 33"/>
          <p:cNvGrpSpPr>
            <a:grpSpLocks/>
          </p:cNvGrpSpPr>
          <p:nvPr/>
        </p:nvGrpSpPr>
        <p:grpSpPr bwMode="auto">
          <a:xfrm>
            <a:off x="6753225" y="2856706"/>
            <a:ext cx="885825" cy="379413"/>
            <a:chOff x="4272" y="2064"/>
            <a:chExt cx="558" cy="239"/>
          </a:xfrm>
        </p:grpSpPr>
        <p:sp>
          <p:nvSpPr>
            <p:cNvPr id="8" name="Text Box 7"/>
            <p:cNvSpPr txBox="1">
              <a:spLocks noChangeArrowheads="1"/>
            </p:cNvSpPr>
            <p:nvPr/>
          </p:nvSpPr>
          <p:spPr bwMode="auto">
            <a:xfrm>
              <a:off x="4272" y="2064"/>
              <a:ext cx="33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600" dirty="0">
                  <a:latin typeface="Consolas" panose="020B0609020204030204" pitchFamily="49" charset="0"/>
                </a:rPr>
                <a:t>age</a:t>
              </a:r>
            </a:p>
          </p:txBody>
        </p:sp>
        <p:sp>
          <p:nvSpPr>
            <p:cNvPr id="9" name="Rectangle 8"/>
            <p:cNvSpPr>
              <a:spLocks noChangeArrowheads="1"/>
            </p:cNvSpPr>
            <p:nvPr/>
          </p:nvSpPr>
          <p:spPr bwMode="auto">
            <a:xfrm>
              <a:off x="4560" y="2064"/>
              <a:ext cx="270" cy="239"/>
            </a:xfrm>
            <a:prstGeom prst="rect">
              <a:avLst/>
            </a:prstGeom>
            <a:solidFill>
              <a:srgbClr val="FFFF99"/>
            </a:solidFill>
            <a:ln w="1270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CA" altLang="en-US" sz="1800" dirty="0"/>
                <a:t>27</a:t>
              </a:r>
            </a:p>
          </p:txBody>
        </p:sp>
      </p:grpSp>
      <p:grpSp>
        <p:nvGrpSpPr>
          <p:cNvPr id="10" name="Group 35"/>
          <p:cNvGrpSpPr>
            <a:grpSpLocks/>
          </p:cNvGrpSpPr>
          <p:nvPr/>
        </p:nvGrpSpPr>
        <p:grpSpPr bwMode="auto">
          <a:xfrm>
            <a:off x="5686425" y="5066506"/>
            <a:ext cx="3200400" cy="1143000"/>
            <a:chOff x="3600" y="3456"/>
            <a:chExt cx="2016" cy="720"/>
          </a:xfrm>
        </p:grpSpPr>
        <p:sp>
          <p:nvSpPr>
            <p:cNvPr id="11" name="Text Box 19"/>
            <p:cNvSpPr txBox="1">
              <a:spLocks noChangeArrowheads="1"/>
            </p:cNvSpPr>
            <p:nvPr/>
          </p:nvSpPr>
          <p:spPr bwMode="auto">
            <a:xfrm>
              <a:off x="3600" y="3456"/>
              <a:ext cx="196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2000" dirty="0">
                  <a:latin typeface="Consolas" panose="020B0609020204030204" pitchFamily="49" charset="0"/>
                </a:rPr>
                <a:t>jim.setAge(         )</a:t>
              </a:r>
            </a:p>
          </p:txBody>
        </p:sp>
        <p:sp>
          <p:nvSpPr>
            <p:cNvPr id="12" name="Rectangle 20"/>
            <p:cNvSpPr>
              <a:spLocks noChangeArrowheads="1"/>
            </p:cNvSpPr>
            <p:nvPr/>
          </p:nvSpPr>
          <p:spPr bwMode="auto">
            <a:xfrm>
              <a:off x="3648" y="3696"/>
              <a:ext cx="1968" cy="480"/>
            </a:xfrm>
            <a:prstGeom prst="rect">
              <a:avLst/>
            </a:prstGeom>
            <a:noFill/>
            <a:ln w="381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endParaRPr lang="en-US" altLang="en-US" sz="1800" dirty="0"/>
            </a:p>
          </p:txBody>
        </p:sp>
      </p:grpSp>
      <p:grpSp>
        <p:nvGrpSpPr>
          <p:cNvPr id="13" name="Group 36"/>
          <p:cNvGrpSpPr>
            <a:grpSpLocks/>
          </p:cNvGrpSpPr>
          <p:nvPr/>
        </p:nvGrpSpPr>
        <p:grpSpPr bwMode="auto">
          <a:xfrm>
            <a:off x="5381625" y="4304506"/>
            <a:ext cx="1371600" cy="914400"/>
            <a:chOff x="-312" y="1968"/>
            <a:chExt cx="864" cy="576"/>
          </a:xfrm>
        </p:grpSpPr>
        <p:sp>
          <p:nvSpPr>
            <p:cNvPr id="14" name="Text Box 22"/>
            <p:cNvSpPr txBox="1">
              <a:spLocks noChangeArrowheads="1"/>
            </p:cNvSpPr>
            <p:nvPr/>
          </p:nvSpPr>
          <p:spPr bwMode="auto">
            <a:xfrm>
              <a:off x="-312" y="1968"/>
              <a:ext cx="864" cy="231"/>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dirty="0"/>
                <a:t>jim (imp)</a:t>
              </a:r>
            </a:p>
          </p:txBody>
        </p:sp>
        <p:sp>
          <p:nvSpPr>
            <p:cNvPr id="15" name="Line 23"/>
            <p:cNvSpPr>
              <a:spLocks noChangeShapeType="1"/>
            </p:cNvSpPr>
            <p:nvPr/>
          </p:nvSpPr>
          <p:spPr bwMode="auto">
            <a:xfrm>
              <a:off x="-120" y="2160"/>
              <a:ext cx="240" cy="384"/>
            </a:xfrm>
            <a:prstGeom prst="line">
              <a:avLst/>
            </a:prstGeom>
            <a:noFill/>
            <a:ln w="25400">
              <a:solidFill>
                <a:srgbClr val="0000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CA" dirty="0"/>
            </a:p>
          </p:txBody>
        </p:sp>
      </p:grpSp>
      <p:grpSp>
        <p:nvGrpSpPr>
          <p:cNvPr id="16" name="Group 46"/>
          <p:cNvGrpSpPr>
            <a:grpSpLocks/>
          </p:cNvGrpSpPr>
          <p:nvPr/>
        </p:nvGrpSpPr>
        <p:grpSpPr bwMode="auto">
          <a:xfrm>
            <a:off x="7667625" y="5599906"/>
            <a:ext cx="885825" cy="379413"/>
            <a:chOff x="4512" y="3792"/>
            <a:chExt cx="558" cy="239"/>
          </a:xfrm>
        </p:grpSpPr>
        <p:sp>
          <p:nvSpPr>
            <p:cNvPr id="17" name="Text Box 25"/>
            <p:cNvSpPr txBox="1">
              <a:spLocks noChangeArrowheads="1"/>
            </p:cNvSpPr>
            <p:nvPr/>
          </p:nvSpPr>
          <p:spPr bwMode="auto">
            <a:xfrm>
              <a:off x="4512" y="3792"/>
              <a:ext cx="33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600" dirty="0">
                  <a:latin typeface="Consolas" panose="020B0609020204030204" pitchFamily="49" charset="0"/>
                </a:rPr>
                <a:t>age</a:t>
              </a:r>
            </a:p>
          </p:txBody>
        </p:sp>
        <p:sp>
          <p:nvSpPr>
            <p:cNvPr id="18" name="Rectangle 26"/>
            <p:cNvSpPr>
              <a:spLocks noChangeArrowheads="1"/>
            </p:cNvSpPr>
            <p:nvPr/>
          </p:nvSpPr>
          <p:spPr bwMode="auto">
            <a:xfrm>
              <a:off x="4800" y="3792"/>
              <a:ext cx="270" cy="239"/>
            </a:xfrm>
            <a:prstGeom prst="rect">
              <a:avLst/>
            </a:prstGeom>
            <a:solidFill>
              <a:srgbClr val="FFFF99"/>
            </a:solidFill>
            <a:ln w="1270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CA" altLang="en-US" sz="1800" dirty="0"/>
                <a:t>27</a:t>
              </a:r>
            </a:p>
          </p:txBody>
        </p:sp>
      </p:grpSp>
      <p:grpSp>
        <p:nvGrpSpPr>
          <p:cNvPr id="19" name="Group 47"/>
          <p:cNvGrpSpPr>
            <a:grpSpLocks/>
          </p:cNvGrpSpPr>
          <p:nvPr/>
        </p:nvGrpSpPr>
        <p:grpSpPr bwMode="auto">
          <a:xfrm>
            <a:off x="5838825" y="5676106"/>
            <a:ext cx="762000" cy="379413"/>
            <a:chOff x="3696" y="3840"/>
            <a:chExt cx="480" cy="239"/>
          </a:xfrm>
        </p:grpSpPr>
        <p:sp>
          <p:nvSpPr>
            <p:cNvPr id="20" name="Rectangle 27"/>
            <p:cNvSpPr>
              <a:spLocks noChangeArrowheads="1"/>
            </p:cNvSpPr>
            <p:nvPr/>
          </p:nvSpPr>
          <p:spPr bwMode="auto">
            <a:xfrm>
              <a:off x="4080" y="3840"/>
              <a:ext cx="96" cy="239"/>
            </a:xfrm>
            <a:prstGeom prst="rect">
              <a:avLst/>
            </a:prstGeom>
            <a:solidFill>
              <a:srgbClr val="FFFF99"/>
            </a:solidFill>
            <a:ln w="1270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endParaRPr lang="en-CA" altLang="en-US" sz="1800" dirty="0"/>
            </a:p>
          </p:txBody>
        </p:sp>
        <p:sp>
          <p:nvSpPr>
            <p:cNvPr id="21" name="Text Box 28"/>
            <p:cNvSpPr txBox="1">
              <a:spLocks noChangeArrowheads="1"/>
            </p:cNvSpPr>
            <p:nvPr/>
          </p:nvSpPr>
          <p:spPr bwMode="auto">
            <a:xfrm>
              <a:off x="3696" y="3840"/>
              <a:ext cx="43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600" dirty="0">
                  <a:latin typeface="Consolas" panose="020B0609020204030204" pitchFamily="49" charset="0"/>
                </a:rPr>
                <a:t>this</a:t>
              </a:r>
            </a:p>
          </p:txBody>
        </p:sp>
      </p:grpSp>
      <p:sp>
        <p:nvSpPr>
          <p:cNvPr id="22" name="Freeform 29"/>
          <p:cNvSpPr>
            <a:spLocks/>
          </p:cNvSpPr>
          <p:nvPr/>
        </p:nvSpPr>
        <p:spPr bwMode="auto">
          <a:xfrm>
            <a:off x="6524625" y="3847306"/>
            <a:ext cx="1223963" cy="2057400"/>
          </a:xfrm>
          <a:custGeom>
            <a:avLst/>
            <a:gdLst>
              <a:gd name="T0" fmla="*/ 0 w 771"/>
              <a:gd name="T1" fmla="*/ 2147483647 h 1296"/>
              <a:gd name="T2" fmla="*/ 2147483647 w 771"/>
              <a:gd name="T3" fmla="*/ 2147483647 h 1296"/>
              <a:gd name="T4" fmla="*/ 2147483647 w 771"/>
              <a:gd name="T5" fmla="*/ 2147483647 h 1296"/>
              <a:gd name="T6" fmla="*/ 2147483647 w 771"/>
              <a:gd name="T7" fmla="*/ 2147483647 h 1296"/>
              <a:gd name="T8" fmla="*/ 2147483647 w 771"/>
              <a:gd name="T9" fmla="*/ 2147483647 h 1296"/>
              <a:gd name="T10" fmla="*/ 2147483647 w 771"/>
              <a:gd name="T11" fmla="*/ 2147483647 h 1296"/>
              <a:gd name="T12" fmla="*/ 2147483647 w 771"/>
              <a:gd name="T13" fmla="*/ 2147483647 h 1296"/>
              <a:gd name="T14" fmla="*/ 2147483647 w 771"/>
              <a:gd name="T15" fmla="*/ 2147483647 h 1296"/>
              <a:gd name="T16" fmla="*/ 2147483647 w 771"/>
              <a:gd name="T17" fmla="*/ 2147483647 h 1296"/>
              <a:gd name="T18" fmla="*/ 2147483647 w 771"/>
              <a:gd name="T19" fmla="*/ 0 h 129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71" h="1296">
                <a:moveTo>
                  <a:pt x="0" y="1296"/>
                </a:moveTo>
                <a:cubicBezTo>
                  <a:pt x="57" y="1277"/>
                  <a:pt x="113" y="1265"/>
                  <a:pt x="168" y="1240"/>
                </a:cubicBezTo>
                <a:cubicBezTo>
                  <a:pt x="239" y="1207"/>
                  <a:pt x="297" y="1162"/>
                  <a:pt x="360" y="1120"/>
                </a:cubicBezTo>
                <a:cubicBezTo>
                  <a:pt x="387" y="1079"/>
                  <a:pt x="429" y="1051"/>
                  <a:pt x="464" y="1016"/>
                </a:cubicBezTo>
                <a:cubicBezTo>
                  <a:pt x="510" y="970"/>
                  <a:pt x="553" y="919"/>
                  <a:pt x="600" y="872"/>
                </a:cubicBezTo>
                <a:cubicBezTo>
                  <a:pt x="611" y="861"/>
                  <a:pt x="614" y="844"/>
                  <a:pt x="624" y="832"/>
                </a:cubicBezTo>
                <a:cubicBezTo>
                  <a:pt x="661" y="784"/>
                  <a:pt x="695" y="738"/>
                  <a:pt x="728" y="688"/>
                </a:cubicBezTo>
                <a:cubicBezTo>
                  <a:pt x="746" y="616"/>
                  <a:pt x="737" y="645"/>
                  <a:pt x="752" y="600"/>
                </a:cubicBezTo>
                <a:cubicBezTo>
                  <a:pt x="768" y="487"/>
                  <a:pt x="771" y="377"/>
                  <a:pt x="752" y="264"/>
                </a:cubicBezTo>
                <a:cubicBezTo>
                  <a:pt x="737" y="173"/>
                  <a:pt x="712" y="93"/>
                  <a:pt x="712" y="0"/>
                </a:cubicBezTo>
              </a:path>
            </a:pathLst>
          </a:custGeom>
          <a:noFill/>
          <a:ln w="12700" cap="flat" cmpd="sng">
            <a:solidFill>
              <a:srgbClr val="008000"/>
            </a:solidFill>
            <a:prstDash val="solid"/>
            <a:round/>
            <a:headEnd type="none" w="med" len="med"/>
            <a:tailEnd type="triangle" w="med" len="me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CA" dirty="0"/>
          </a:p>
        </p:txBody>
      </p:sp>
      <p:grpSp>
        <p:nvGrpSpPr>
          <p:cNvPr id="23" name="Group 34"/>
          <p:cNvGrpSpPr>
            <a:grpSpLocks/>
          </p:cNvGrpSpPr>
          <p:nvPr/>
        </p:nvGrpSpPr>
        <p:grpSpPr bwMode="auto">
          <a:xfrm>
            <a:off x="6753225" y="3313906"/>
            <a:ext cx="1981200" cy="533400"/>
            <a:chOff x="4272" y="2352"/>
            <a:chExt cx="1248" cy="336"/>
          </a:xfrm>
        </p:grpSpPr>
        <p:sp>
          <p:nvSpPr>
            <p:cNvPr id="24" name="Rectangle 16"/>
            <p:cNvSpPr>
              <a:spLocks noChangeArrowheads="1"/>
            </p:cNvSpPr>
            <p:nvPr/>
          </p:nvSpPr>
          <p:spPr bwMode="auto">
            <a:xfrm>
              <a:off x="4560" y="2448"/>
              <a:ext cx="96" cy="239"/>
            </a:xfrm>
            <a:prstGeom prst="rect">
              <a:avLst/>
            </a:prstGeom>
            <a:solidFill>
              <a:srgbClr val="FFFF99"/>
            </a:solidFill>
            <a:ln w="1270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endParaRPr lang="en-CA" altLang="en-US" sz="1800" dirty="0"/>
            </a:p>
          </p:txBody>
        </p:sp>
        <p:sp>
          <p:nvSpPr>
            <p:cNvPr id="25" name="Rectangle 10"/>
            <p:cNvSpPr>
              <a:spLocks noChangeArrowheads="1"/>
            </p:cNvSpPr>
            <p:nvPr/>
          </p:nvSpPr>
          <p:spPr bwMode="auto">
            <a:xfrm>
              <a:off x="4752" y="2352"/>
              <a:ext cx="768" cy="336"/>
            </a:xfrm>
            <a:prstGeom prst="rect">
              <a:avLst/>
            </a:prstGeom>
            <a:solidFill>
              <a:srgbClr val="FFFF99"/>
            </a:solidFill>
            <a:ln w="1270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endParaRPr lang="en-CA" altLang="en-US" sz="1800" dirty="0"/>
            </a:p>
          </p:txBody>
        </p:sp>
        <p:sp>
          <p:nvSpPr>
            <p:cNvPr id="26" name="Text Box 9"/>
            <p:cNvSpPr txBox="1">
              <a:spLocks noChangeArrowheads="1"/>
            </p:cNvSpPr>
            <p:nvPr/>
          </p:nvSpPr>
          <p:spPr bwMode="auto">
            <a:xfrm>
              <a:off x="4272" y="2448"/>
              <a:ext cx="33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600" dirty="0">
                  <a:latin typeface="Consolas" panose="020B0609020204030204" pitchFamily="49" charset="0"/>
                </a:rPr>
                <a:t>jim</a:t>
              </a:r>
            </a:p>
          </p:txBody>
        </p:sp>
        <p:sp>
          <p:nvSpPr>
            <p:cNvPr id="27" name="Text Box 15"/>
            <p:cNvSpPr txBox="1">
              <a:spLocks noChangeArrowheads="1"/>
            </p:cNvSpPr>
            <p:nvPr/>
          </p:nvSpPr>
          <p:spPr bwMode="auto">
            <a:xfrm>
              <a:off x="4800" y="2400"/>
              <a:ext cx="43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600" dirty="0">
                  <a:latin typeface="Consolas" panose="020B0609020204030204" pitchFamily="49" charset="0"/>
                </a:rPr>
                <a:t>.age</a:t>
              </a:r>
            </a:p>
          </p:txBody>
        </p:sp>
        <p:sp>
          <p:nvSpPr>
            <p:cNvPr id="28" name="Rectangle 17"/>
            <p:cNvSpPr>
              <a:spLocks noChangeArrowheads="1"/>
            </p:cNvSpPr>
            <p:nvPr/>
          </p:nvSpPr>
          <p:spPr bwMode="auto">
            <a:xfrm>
              <a:off x="5184" y="2400"/>
              <a:ext cx="288" cy="240"/>
            </a:xfrm>
            <a:prstGeom prst="rect">
              <a:avLst/>
            </a:prstGeom>
            <a:solidFill>
              <a:srgbClr val="FFFF99"/>
            </a:solidFill>
            <a:ln w="1270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endParaRPr lang="en-US" altLang="en-US" sz="1800" dirty="0"/>
            </a:p>
          </p:txBody>
        </p:sp>
        <p:sp>
          <p:nvSpPr>
            <p:cNvPr id="29" name="Line 31"/>
            <p:cNvSpPr>
              <a:spLocks noChangeShapeType="1"/>
            </p:cNvSpPr>
            <p:nvPr/>
          </p:nvSpPr>
          <p:spPr bwMode="auto">
            <a:xfrm>
              <a:off x="4608" y="2544"/>
              <a:ext cx="144" cy="0"/>
            </a:xfrm>
            <a:prstGeom prst="line">
              <a:avLst/>
            </a:prstGeom>
            <a:noFill/>
            <a:ln w="254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CA" dirty="0"/>
            </a:p>
          </p:txBody>
        </p:sp>
      </p:grpSp>
      <p:grpSp>
        <p:nvGrpSpPr>
          <p:cNvPr id="30" name="Group 45"/>
          <p:cNvGrpSpPr>
            <a:grpSpLocks/>
          </p:cNvGrpSpPr>
          <p:nvPr/>
        </p:nvGrpSpPr>
        <p:grpSpPr bwMode="auto">
          <a:xfrm>
            <a:off x="7972425" y="4456906"/>
            <a:ext cx="990600" cy="914400"/>
            <a:chOff x="4704" y="3120"/>
            <a:chExt cx="624" cy="576"/>
          </a:xfrm>
        </p:grpSpPr>
        <p:sp>
          <p:nvSpPr>
            <p:cNvPr id="31" name="Text Box 43"/>
            <p:cNvSpPr txBox="1">
              <a:spLocks noChangeArrowheads="1"/>
            </p:cNvSpPr>
            <p:nvPr/>
          </p:nvSpPr>
          <p:spPr bwMode="auto">
            <a:xfrm>
              <a:off x="4704" y="3120"/>
              <a:ext cx="624" cy="231"/>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dirty="0"/>
                <a:t>27 (exp)</a:t>
              </a:r>
            </a:p>
          </p:txBody>
        </p:sp>
        <p:sp>
          <p:nvSpPr>
            <p:cNvPr id="32" name="Line 44"/>
            <p:cNvSpPr>
              <a:spLocks noChangeShapeType="1"/>
            </p:cNvSpPr>
            <p:nvPr/>
          </p:nvSpPr>
          <p:spPr bwMode="auto">
            <a:xfrm flipH="1">
              <a:off x="4944" y="3264"/>
              <a:ext cx="96" cy="432"/>
            </a:xfrm>
            <a:prstGeom prst="line">
              <a:avLst/>
            </a:prstGeom>
            <a:noFill/>
            <a:ln w="25400">
              <a:solidFill>
                <a:srgbClr val="0000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CA" dirty="0"/>
            </a:p>
          </p:txBody>
        </p:sp>
      </p:grpSp>
      <p:sp>
        <p:nvSpPr>
          <p:cNvPr id="33" name="Text Box 4"/>
          <p:cNvSpPr txBox="1">
            <a:spLocks noChangeArrowheads="1"/>
          </p:cNvSpPr>
          <p:nvPr/>
        </p:nvSpPr>
        <p:spPr bwMode="auto">
          <a:xfrm>
            <a:off x="0" y="5667375"/>
            <a:ext cx="56388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dirty="0"/>
              <a:t>Normally the object referred to by the ‘</a:t>
            </a:r>
            <a:r>
              <a:rPr lang="en-CA" altLang="en-US" sz="1800" dirty="0">
                <a:latin typeface="Consolas" panose="020B0609020204030204" pitchFamily="49" charset="0"/>
              </a:rPr>
              <a:t>jim</a:t>
            </a:r>
            <a:r>
              <a:rPr lang="en-CA" altLang="en-US" sz="1800" dirty="0"/>
              <a:t>’ reference not accessible outside of </a:t>
            </a:r>
            <a:r>
              <a:rPr lang="en-CA" altLang="en-US" sz="1800" dirty="0">
                <a:latin typeface="Consolas" panose="020B0609020204030204" pitchFamily="49" charset="0"/>
              </a:rPr>
              <a:t>main()</a:t>
            </a:r>
            <a:r>
              <a:rPr lang="en-CA" altLang="en-US" sz="1800" dirty="0"/>
              <a:t> but the ‘</a:t>
            </a:r>
            <a:r>
              <a:rPr lang="en-CA" altLang="en-US" sz="1800" dirty="0">
                <a:latin typeface="Consolas" panose="020B0609020204030204" pitchFamily="49" charset="0"/>
              </a:rPr>
              <a:t>this</a:t>
            </a:r>
            <a:r>
              <a:rPr lang="en-CA" altLang="en-US" sz="1800" dirty="0"/>
              <a:t>’ reference contains it’s address (implicit pass by reference)</a:t>
            </a:r>
          </a:p>
        </p:txBody>
      </p:sp>
    </p:spTree>
    <p:extLst>
      <p:ext uri="{BB962C8B-B14F-4D97-AF65-F5344CB8AC3E}">
        <p14:creationId xmlns:p14="http://schemas.microsoft.com/office/powerpoint/2010/main" val="1252239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wipe(down)">
                                      <p:cBhvr>
                                        <p:cTn id="39" dur="500"/>
                                        <p:tgtEl>
                                          <p:spTgt spid="22"/>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nodeType="clickEffect">
                                  <p:stCondLst>
                                    <p:cond delay="0"/>
                                  </p:stCondLst>
                                  <p:childTnLst>
                                    <p:set>
                                      <p:cBhvr>
                                        <p:cTn id="43" dur="1" fill="hold">
                                          <p:stCondLst>
                                            <p:cond delay="0"/>
                                          </p:stCondLst>
                                        </p:cTn>
                                        <p:tgtEl>
                                          <p:spTgt spid="33">
                                            <p:txEl>
                                              <p:pRg st="0" end="0"/>
                                            </p:txEl>
                                          </p:spTgt>
                                        </p:tgtEl>
                                        <p:attrNameLst>
                                          <p:attrName>style.visibility</p:attrName>
                                        </p:attrNameLst>
                                      </p:cBhvr>
                                      <p:to>
                                        <p:strVal val="visible"/>
                                      </p:to>
                                    </p:set>
                                    <p:animEffect transition="in" filter="blinds(horizontal)">
                                      <p:cBhvr>
                                        <p:cTn id="44" dur="500"/>
                                        <p:tgtEl>
                                          <p:spTgt spid="3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3" name="Rectangle 3"/>
          <p:cNvSpPr>
            <a:spLocks noGrp="1"/>
          </p:cNvSpPr>
          <p:nvPr>
            <p:ph type="body" idx="4294967295"/>
          </p:nvPr>
        </p:nvSpPr>
        <p:spPr/>
        <p:txBody>
          <a:bodyPr/>
          <a:lstStyle/>
          <a:p>
            <a:r>
              <a:rPr lang="en-CA" altLang="en-US" sz="2400" dirty="0" smtClean="0"/>
              <a:t>Recall: </a:t>
            </a:r>
            <a:r>
              <a:rPr lang="en-CA" altLang="en-US" sz="2400" b="1" dirty="0" smtClean="0">
                <a:solidFill>
                  <a:srgbClr val="993300"/>
                </a:solidFill>
              </a:rPr>
              <a:t>static methods</a:t>
            </a:r>
            <a:r>
              <a:rPr lang="en-CA" altLang="en-US" sz="2400" dirty="0" smtClean="0"/>
              <a:t> do not require an object to be instantiated because they are invoked via the </a:t>
            </a:r>
            <a:r>
              <a:rPr lang="en-CA" altLang="en-US" sz="2400" b="1" dirty="0" smtClean="0">
                <a:solidFill>
                  <a:srgbClr val="CC3300"/>
                </a:solidFill>
              </a:rPr>
              <a:t>class name</a:t>
            </a:r>
            <a:r>
              <a:rPr lang="en-CA" altLang="en-US" sz="2400" dirty="0" smtClean="0"/>
              <a:t> not a reference name.</a:t>
            </a:r>
          </a:p>
          <a:p>
            <a:pPr lvl="1">
              <a:buFont typeface="Arial" panose="020B0604020202020204" pitchFamily="34" charset="0"/>
              <a:buNone/>
            </a:pPr>
            <a:r>
              <a:rPr lang="en-CA" altLang="en-US" sz="1800" dirty="0" smtClean="0">
                <a:latin typeface="Consolas" panose="020B0609020204030204" pitchFamily="49" charset="0"/>
              </a:rPr>
              <a:t>int result = </a:t>
            </a:r>
            <a:r>
              <a:rPr lang="en-CA" altLang="en-US" sz="1800" b="1" dirty="0" smtClean="0">
                <a:solidFill>
                  <a:srgbClr val="CC3300"/>
                </a:solidFill>
                <a:latin typeface="Consolas" panose="020B0609020204030204" pitchFamily="49" charset="0"/>
              </a:rPr>
              <a:t>Math</a:t>
            </a:r>
            <a:r>
              <a:rPr lang="en-CA" altLang="en-US" sz="1800" dirty="0" smtClean="0">
                <a:latin typeface="Consolas" panose="020B0609020204030204" pitchFamily="49" charset="0"/>
              </a:rPr>
              <a:t>.</a:t>
            </a:r>
            <a:r>
              <a:rPr lang="en-CA" altLang="en-US" sz="1800" b="1" dirty="0" smtClean="0">
                <a:solidFill>
                  <a:srgbClr val="993300"/>
                </a:solidFill>
                <a:latin typeface="Consolas" panose="020B0609020204030204" pitchFamily="49" charset="0"/>
              </a:rPr>
              <a:t>abs</a:t>
            </a:r>
            <a:r>
              <a:rPr lang="en-CA" altLang="en-US" sz="1800" dirty="0" smtClean="0">
                <a:latin typeface="Consolas" panose="020B0609020204030204" pitchFamily="49" charset="0"/>
              </a:rPr>
              <a:t>(-12);</a:t>
            </a:r>
          </a:p>
          <a:p>
            <a:pPr lvl="1">
              <a:buFont typeface="Arial" panose="020B0604020202020204" pitchFamily="34" charset="0"/>
              <a:buNone/>
            </a:pPr>
            <a:endParaRPr lang="en-CA" altLang="en-US" sz="1800" dirty="0" smtClean="0">
              <a:latin typeface="Consolas" panose="020B0609020204030204" pitchFamily="49" charset="0"/>
            </a:endParaRPr>
          </a:p>
          <a:p>
            <a:r>
              <a:rPr lang="en-CA" altLang="en-US" sz="2400" dirty="0" smtClean="0"/>
              <a:t>That means static methods do not have the implicit ‘this’ parameter passed in.</a:t>
            </a:r>
          </a:p>
          <a:p>
            <a:r>
              <a:rPr lang="en-US" altLang="en-US" sz="2400" dirty="0" smtClean="0"/>
              <a:t>Also recall I said for now avoid [for the ‘</a:t>
            </a:r>
            <a:r>
              <a:rPr lang="en-US" altLang="en-US" sz="2400" dirty="0" smtClean="0">
                <a:latin typeface="Consolas" panose="020B0609020204030204" pitchFamily="49" charset="0"/>
              </a:rPr>
              <a:t>Driver</a:t>
            </a:r>
            <a:r>
              <a:rPr lang="en-US" altLang="en-US" sz="2400" dirty="0" smtClean="0"/>
              <a:t>’ class]:</a:t>
            </a:r>
          </a:p>
          <a:p>
            <a:pPr lvl="1"/>
            <a:r>
              <a:rPr lang="en-US" altLang="en-US" sz="2000" dirty="0" smtClean="0"/>
              <a:t>Defining attributes for the Driver</a:t>
            </a:r>
          </a:p>
          <a:p>
            <a:pPr lvl="1"/>
            <a:r>
              <a:rPr lang="en-US" altLang="en-US" sz="2000" dirty="0" smtClean="0"/>
              <a:t>Defining methods for the Driver (other than the main method)</a:t>
            </a:r>
            <a:endParaRPr lang="en-CA" altLang="en-US" sz="2000" baseline="30000" dirty="0" smtClean="0"/>
          </a:p>
        </p:txBody>
      </p:sp>
      <p:sp>
        <p:nvSpPr>
          <p:cNvPr id="95235" name="Rectangle 5"/>
          <p:cNvSpPr>
            <a:spLocks noGrp="1"/>
          </p:cNvSpPr>
          <p:nvPr>
            <p:ph type="title" idx="4294967295"/>
          </p:nvPr>
        </p:nvSpPr>
        <p:spPr>
          <a:xfrm>
            <a:off x="457200" y="0"/>
            <a:ext cx="8229600" cy="1143000"/>
          </a:xfrm>
          <a:noFill/>
        </p:spPr>
        <p:txBody>
          <a:bodyPr/>
          <a:lstStyle/>
          <a:p>
            <a:r>
              <a:rPr lang="en-CA" altLang="en-US" sz="3200" dirty="0" smtClean="0"/>
              <a:t>Static Methods: No ‘</a:t>
            </a:r>
            <a:r>
              <a:rPr lang="en-CA" altLang="en-US" sz="3200" dirty="0" smtClean="0">
                <a:latin typeface="Consolas" panose="020B0609020204030204" pitchFamily="49" charset="0"/>
              </a:rPr>
              <a:t>This</a:t>
            </a:r>
            <a:r>
              <a:rPr lang="en-CA" altLang="en-US" sz="3200" dirty="0" smtClean="0"/>
              <a:t>’ Reference</a:t>
            </a:r>
          </a:p>
        </p:txBody>
      </p:sp>
    </p:spTree>
    <p:extLst>
      <p:ext uri="{BB962C8B-B14F-4D97-AF65-F5344CB8AC3E}">
        <p14:creationId xmlns:p14="http://schemas.microsoft.com/office/powerpoint/2010/main" val="474305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2" name="Rectangle 2"/>
          <p:cNvSpPr>
            <a:spLocks noGrp="1" noChangeArrowheads="1"/>
          </p:cNvSpPr>
          <p:nvPr>
            <p:ph type="title" idx="4294967295"/>
          </p:nvPr>
        </p:nvSpPr>
        <p:spPr/>
        <p:txBody>
          <a:bodyPr/>
          <a:lstStyle/>
          <a:p>
            <a:r>
              <a:rPr lang="en-US" altLang="en-US" sz="3200" dirty="0" smtClean="0"/>
              <a:t>Messaging Passing</a:t>
            </a:r>
          </a:p>
        </p:txBody>
      </p:sp>
      <p:sp>
        <p:nvSpPr>
          <p:cNvPr id="76803" name="Rectangle 3"/>
          <p:cNvSpPr>
            <a:spLocks noGrp="1" noChangeArrowheads="1"/>
          </p:cNvSpPr>
          <p:nvPr>
            <p:ph type="body" idx="4294967295"/>
          </p:nvPr>
        </p:nvSpPr>
        <p:spPr/>
        <p:txBody>
          <a:bodyPr/>
          <a:lstStyle/>
          <a:p>
            <a:pPr>
              <a:lnSpc>
                <a:spcPct val="80000"/>
              </a:lnSpc>
            </a:pPr>
            <a:r>
              <a:rPr lang="en-US" altLang="en-US" sz="2400" dirty="0" smtClean="0">
                <a:cs typeface="Times New Roman" pitchFamily="18" charset="0"/>
              </a:rPr>
              <a:t>Invoking the methods of another class.</a:t>
            </a:r>
          </a:p>
        </p:txBody>
      </p:sp>
      <p:sp>
        <p:nvSpPr>
          <p:cNvPr id="2" name="TextBox 1"/>
          <p:cNvSpPr txBox="1">
            <a:spLocks noChangeArrowheads="1"/>
          </p:cNvSpPr>
          <p:nvPr/>
        </p:nvSpPr>
        <p:spPr bwMode="auto">
          <a:xfrm>
            <a:off x="895350" y="2209800"/>
            <a:ext cx="4302125" cy="331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dirty="0">
                <a:latin typeface="Consolas" pitchFamily="49" charset="0"/>
                <a:cs typeface="Consolas" pitchFamily="49" charset="0"/>
              </a:rPr>
              <a:t>class Driver</a:t>
            </a:r>
          </a:p>
          <a:p>
            <a:pPr eaLnBrk="1" hangingPunct="1">
              <a:spcBef>
                <a:spcPct val="0"/>
              </a:spcBef>
              <a:buFontTx/>
              <a:buNone/>
            </a:pPr>
            <a:r>
              <a:rPr lang="en-US" altLang="en-US" sz="1800" dirty="0">
                <a:latin typeface="Consolas" pitchFamily="49" charset="0"/>
                <a:cs typeface="Consolas" pitchFamily="49" charset="0"/>
              </a:rPr>
              <a:t>{</a:t>
            </a:r>
          </a:p>
          <a:p>
            <a:pPr eaLnBrk="1" hangingPunct="1">
              <a:spcBef>
                <a:spcPct val="0"/>
              </a:spcBef>
              <a:buFontTx/>
              <a:buNone/>
            </a:pPr>
            <a:r>
              <a:rPr lang="en-US" altLang="en-US" sz="1800" dirty="0">
                <a:latin typeface="Consolas" pitchFamily="49" charset="0"/>
                <a:cs typeface="Consolas" pitchFamily="49" charset="0"/>
              </a:rPr>
              <a:t>     main ()</a:t>
            </a:r>
          </a:p>
          <a:p>
            <a:pPr eaLnBrk="1" hangingPunct="1">
              <a:spcBef>
                <a:spcPct val="0"/>
              </a:spcBef>
              <a:buFontTx/>
              <a:buNone/>
            </a:pPr>
            <a:r>
              <a:rPr lang="en-US" altLang="en-US" sz="1800" dirty="0">
                <a:latin typeface="Consolas" pitchFamily="49" charset="0"/>
                <a:cs typeface="Consolas" pitchFamily="49" charset="0"/>
              </a:rPr>
              <a:t>     {</a:t>
            </a:r>
          </a:p>
          <a:p>
            <a:pPr eaLnBrk="1" hangingPunct="1">
              <a:spcBef>
                <a:spcPct val="0"/>
              </a:spcBef>
              <a:buFontTx/>
              <a:buNone/>
            </a:pPr>
            <a:r>
              <a:rPr lang="en-US" altLang="en-US" sz="1800" dirty="0">
                <a:latin typeface="Consolas" pitchFamily="49" charset="0"/>
                <a:cs typeface="Consolas" pitchFamily="49" charset="0"/>
              </a:rPr>
              <a:t>	Game </a:t>
            </a:r>
            <a:r>
              <a:rPr lang="en-US" altLang="en-US" sz="1800" dirty="0">
                <a:latin typeface="Consolas" pitchFamily="49" charset="0"/>
                <a:cs typeface="Consolas" pitchFamily="49" charset="0"/>
              </a:rPr>
              <a:t>aGame</a:t>
            </a:r>
            <a:r>
              <a:rPr lang="en-US" altLang="en-US" sz="1800" dirty="0">
                <a:latin typeface="Consolas" pitchFamily="49" charset="0"/>
                <a:cs typeface="Consolas" pitchFamily="49" charset="0"/>
              </a:rPr>
              <a:t> = new Game();</a:t>
            </a:r>
          </a:p>
          <a:p>
            <a:pPr eaLnBrk="1" hangingPunct="1">
              <a:spcBef>
                <a:spcPct val="0"/>
              </a:spcBef>
              <a:buFontTx/>
              <a:buNone/>
            </a:pPr>
            <a:r>
              <a:rPr lang="en-US" altLang="en-US" sz="1800" dirty="0">
                <a:latin typeface="Consolas" pitchFamily="49" charset="0"/>
                <a:cs typeface="Consolas" pitchFamily="49" charset="0"/>
              </a:rPr>
              <a:t>	</a:t>
            </a:r>
            <a:r>
              <a:rPr lang="en-US" altLang="en-US" sz="1800" dirty="0">
                <a:latin typeface="Consolas" pitchFamily="49" charset="0"/>
                <a:cs typeface="Consolas" pitchFamily="49" charset="0"/>
              </a:rPr>
              <a:t>aGame.start</a:t>
            </a:r>
            <a:r>
              <a:rPr lang="en-US" altLang="en-US" sz="1800" dirty="0">
                <a:latin typeface="Consolas" pitchFamily="49" charset="0"/>
                <a:cs typeface="Consolas" pitchFamily="49" charset="0"/>
              </a:rPr>
              <a:t>();</a:t>
            </a:r>
          </a:p>
          <a:p>
            <a:pPr eaLnBrk="1" hangingPunct="1">
              <a:spcBef>
                <a:spcPct val="0"/>
              </a:spcBef>
              <a:buFontTx/>
              <a:buNone/>
            </a:pPr>
            <a:r>
              <a:rPr lang="en-US" altLang="en-US" sz="1800" dirty="0">
                <a:latin typeface="Consolas" pitchFamily="49" charset="0"/>
                <a:cs typeface="Consolas" pitchFamily="49" charset="0"/>
              </a:rPr>
              <a:t>     }</a:t>
            </a:r>
          </a:p>
          <a:p>
            <a:pPr eaLnBrk="1" hangingPunct="1">
              <a:spcBef>
                <a:spcPct val="0"/>
              </a:spcBef>
              <a:buFontTx/>
              <a:buNone/>
            </a:pPr>
            <a:r>
              <a:rPr lang="en-US" altLang="en-US" sz="1800" dirty="0">
                <a:latin typeface="Consolas" pitchFamily="49" charset="0"/>
                <a:cs typeface="Consolas" pitchFamily="49" charset="0"/>
              </a:rPr>
              <a:t>}</a:t>
            </a:r>
          </a:p>
        </p:txBody>
      </p:sp>
      <p:sp>
        <p:nvSpPr>
          <p:cNvPr id="5" name="TextBox 4"/>
          <p:cNvSpPr txBox="1">
            <a:spLocks noChangeArrowheads="1"/>
          </p:cNvSpPr>
          <p:nvPr/>
        </p:nvSpPr>
        <p:spPr bwMode="auto">
          <a:xfrm>
            <a:off x="5638800" y="2165350"/>
            <a:ext cx="3124200" cy="331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dirty="0">
                <a:latin typeface="Consolas" pitchFamily="49" charset="0"/>
                <a:cs typeface="Consolas" pitchFamily="49" charset="0"/>
              </a:rPr>
              <a:t>class Game</a:t>
            </a:r>
          </a:p>
          <a:p>
            <a:pPr eaLnBrk="1" hangingPunct="1">
              <a:spcBef>
                <a:spcPct val="0"/>
              </a:spcBef>
              <a:buFontTx/>
              <a:buNone/>
            </a:pPr>
            <a:r>
              <a:rPr lang="en-US" altLang="en-US" sz="1800" dirty="0">
                <a:latin typeface="Consolas" pitchFamily="49" charset="0"/>
                <a:cs typeface="Consolas" pitchFamily="49" charset="0"/>
              </a:rPr>
              <a:t>{</a:t>
            </a:r>
          </a:p>
          <a:p>
            <a:pPr eaLnBrk="1" hangingPunct="1">
              <a:spcBef>
                <a:spcPct val="0"/>
              </a:spcBef>
              <a:buFontTx/>
              <a:buNone/>
            </a:pPr>
            <a:r>
              <a:rPr lang="en-US" altLang="en-US" sz="1800" dirty="0">
                <a:latin typeface="Consolas" pitchFamily="49" charset="0"/>
                <a:cs typeface="Consolas" pitchFamily="49" charset="0"/>
              </a:rPr>
              <a:t>     Game()</a:t>
            </a:r>
          </a:p>
          <a:p>
            <a:pPr eaLnBrk="1" hangingPunct="1">
              <a:spcBef>
                <a:spcPct val="0"/>
              </a:spcBef>
              <a:buFontTx/>
              <a:buNone/>
            </a:pPr>
            <a:r>
              <a:rPr lang="en-US" altLang="en-US" sz="1800" dirty="0">
                <a:latin typeface="Consolas" pitchFamily="49" charset="0"/>
                <a:cs typeface="Consolas" pitchFamily="49" charset="0"/>
              </a:rPr>
              <a:t>     {</a:t>
            </a:r>
          </a:p>
          <a:p>
            <a:pPr eaLnBrk="1" hangingPunct="1">
              <a:spcBef>
                <a:spcPct val="0"/>
              </a:spcBef>
              <a:buFontTx/>
              <a:buNone/>
            </a:pPr>
            <a:r>
              <a:rPr lang="en-US" altLang="en-US" sz="1800" dirty="0">
                <a:latin typeface="Consolas" pitchFamily="49" charset="0"/>
                <a:cs typeface="Consolas" pitchFamily="49" charset="0"/>
              </a:rPr>
              <a:t>           :</a:t>
            </a:r>
          </a:p>
          <a:p>
            <a:pPr eaLnBrk="1" hangingPunct="1">
              <a:spcBef>
                <a:spcPct val="0"/>
              </a:spcBef>
              <a:buFontTx/>
              <a:buNone/>
            </a:pPr>
            <a:r>
              <a:rPr lang="en-US" altLang="en-US" sz="1800" dirty="0">
                <a:latin typeface="Consolas" pitchFamily="49" charset="0"/>
                <a:cs typeface="Consolas" pitchFamily="49" charset="0"/>
              </a:rPr>
              <a:t>     }</a:t>
            </a:r>
          </a:p>
          <a:p>
            <a:pPr eaLnBrk="1" hangingPunct="1">
              <a:spcBef>
                <a:spcPct val="0"/>
              </a:spcBef>
              <a:buFontTx/>
              <a:buNone/>
            </a:pPr>
            <a:r>
              <a:rPr lang="en-US" altLang="en-US" sz="1800" dirty="0">
                <a:latin typeface="Consolas" pitchFamily="49" charset="0"/>
                <a:cs typeface="Consolas" pitchFamily="49" charset="0"/>
              </a:rPr>
              <a:t>     start()</a:t>
            </a:r>
          </a:p>
          <a:p>
            <a:pPr eaLnBrk="1" hangingPunct="1">
              <a:spcBef>
                <a:spcPct val="0"/>
              </a:spcBef>
              <a:buFontTx/>
              <a:buNone/>
            </a:pPr>
            <a:r>
              <a:rPr lang="en-US" altLang="en-US" sz="1800" dirty="0">
                <a:latin typeface="Consolas" pitchFamily="49" charset="0"/>
                <a:cs typeface="Consolas" pitchFamily="49" charset="0"/>
              </a:rPr>
              <a:t>     {</a:t>
            </a:r>
          </a:p>
          <a:p>
            <a:pPr eaLnBrk="1" hangingPunct="1">
              <a:spcBef>
                <a:spcPct val="0"/>
              </a:spcBef>
              <a:buFontTx/>
              <a:buNone/>
            </a:pPr>
            <a:r>
              <a:rPr lang="en-US" altLang="en-US" sz="1800" dirty="0">
                <a:latin typeface="Consolas" pitchFamily="49" charset="0"/>
                <a:cs typeface="Consolas" pitchFamily="49" charset="0"/>
              </a:rPr>
              <a:t>           :</a:t>
            </a:r>
          </a:p>
          <a:p>
            <a:pPr eaLnBrk="1" hangingPunct="1">
              <a:spcBef>
                <a:spcPct val="0"/>
              </a:spcBef>
              <a:buFontTx/>
              <a:buNone/>
            </a:pPr>
            <a:r>
              <a:rPr lang="en-US" altLang="en-US" sz="1800" dirty="0">
                <a:latin typeface="Consolas" pitchFamily="49" charset="0"/>
                <a:cs typeface="Consolas" pitchFamily="49" charset="0"/>
              </a:rPr>
              <a:t>     }</a:t>
            </a:r>
          </a:p>
          <a:p>
            <a:pPr eaLnBrk="1" hangingPunct="1">
              <a:spcBef>
                <a:spcPct val="0"/>
              </a:spcBef>
              <a:buFontTx/>
              <a:buNone/>
            </a:pPr>
            <a:r>
              <a:rPr lang="en-US" altLang="en-US" sz="1800" dirty="0">
                <a:latin typeface="Consolas" pitchFamily="49" charset="0"/>
                <a:cs typeface="Consolas" pitchFamily="49" charset="0"/>
              </a:rPr>
              <a:t>}</a:t>
            </a:r>
          </a:p>
        </p:txBody>
      </p:sp>
      <p:grpSp>
        <p:nvGrpSpPr>
          <p:cNvPr id="75787" name="Group 11"/>
          <p:cNvGrpSpPr>
            <a:grpSpLocks/>
          </p:cNvGrpSpPr>
          <p:nvPr/>
        </p:nvGrpSpPr>
        <p:grpSpPr bwMode="auto">
          <a:xfrm>
            <a:off x="3733800" y="2890838"/>
            <a:ext cx="2473325" cy="550862"/>
            <a:chOff x="2352" y="1821"/>
            <a:chExt cx="1558" cy="347"/>
          </a:xfrm>
        </p:grpSpPr>
        <p:cxnSp>
          <p:nvCxnSpPr>
            <p:cNvPr id="76810" name="Straight Arrow Connector 3"/>
            <p:cNvCxnSpPr>
              <a:cxnSpLocks noChangeShapeType="1"/>
            </p:cNvCxnSpPr>
            <p:nvPr/>
          </p:nvCxnSpPr>
          <p:spPr bwMode="auto">
            <a:xfrm flipV="1">
              <a:off x="2352" y="1872"/>
              <a:ext cx="1558" cy="296"/>
            </a:xfrm>
            <a:prstGeom prst="straightConnector1">
              <a:avLst/>
            </a:prstGeom>
            <a:noFill/>
            <a:ln w="38100" algn="ctr">
              <a:solidFill>
                <a:srgbClr val="FF0000"/>
              </a:solidFill>
              <a:round/>
              <a:headEnd type="none" w="sm" len="sm"/>
              <a:tailEnd type="arrow" w="med" len="med"/>
            </a:ln>
            <a:extLst>
              <a:ext uri="{909E8E84-426E-40DD-AFC4-6F175D3DCCD1}">
                <a14:hiddenFill xmlns:a14="http://schemas.microsoft.com/office/drawing/2010/main">
                  <a:noFill/>
                </a14:hiddenFill>
              </a:ext>
            </a:extLst>
          </p:spPr>
        </p:cxnSp>
        <p:sp>
          <p:nvSpPr>
            <p:cNvPr id="76811" name="TextBox 6"/>
            <p:cNvSpPr txBox="1">
              <a:spLocks noChangeArrowheads="1"/>
            </p:cNvSpPr>
            <p:nvPr/>
          </p:nvSpPr>
          <p:spPr bwMode="auto">
            <a:xfrm rot="20908178">
              <a:off x="2564" y="1821"/>
              <a:ext cx="980"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dirty="0">
                  <a:solidFill>
                    <a:srgbClr val="FF0000"/>
                  </a:solidFill>
                  <a:latin typeface="Arial" charset="0"/>
                </a:rPr>
                <a:t>Run method</a:t>
              </a:r>
            </a:p>
          </p:txBody>
        </p:sp>
      </p:grpSp>
      <p:grpSp>
        <p:nvGrpSpPr>
          <p:cNvPr id="75788" name="Group 12"/>
          <p:cNvGrpSpPr>
            <a:grpSpLocks/>
          </p:cNvGrpSpPr>
          <p:nvPr/>
        </p:nvGrpSpPr>
        <p:grpSpPr bwMode="auto">
          <a:xfrm>
            <a:off x="3657600" y="3810000"/>
            <a:ext cx="2536825" cy="550863"/>
            <a:chOff x="2304" y="2400"/>
            <a:chExt cx="1598" cy="347"/>
          </a:xfrm>
        </p:grpSpPr>
        <p:cxnSp>
          <p:nvCxnSpPr>
            <p:cNvPr id="76808" name="Straight Arrow Connector 10"/>
            <p:cNvCxnSpPr>
              <a:cxnSpLocks noChangeShapeType="1"/>
            </p:cNvCxnSpPr>
            <p:nvPr/>
          </p:nvCxnSpPr>
          <p:spPr bwMode="auto">
            <a:xfrm>
              <a:off x="2304" y="2400"/>
              <a:ext cx="1598" cy="179"/>
            </a:xfrm>
            <a:prstGeom prst="straightConnector1">
              <a:avLst/>
            </a:prstGeom>
            <a:noFill/>
            <a:ln w="38100" algn="ctr">
              <a:solidFill>
                <a:srgbClr val="FF0000"/>
              </a:solidFill>
              <a:round/>
              <a:headEnd type="none" w="sm" len="sm"/>
              <a:tailEnd type="arrow" w="med" len="med"/>
            </a:ln>
            <a:extLst>
              <a:ext uri="{909E8E84-426E-40DD-AFC4-6F175D3DCCD1}">
                <a14:hiddenFill xmlns:a14="http://schemas.microsoft.com/office/drawing/2010/main">
                  <a:noFill/>
                </a14:hiddenFill>
              </a:ext>
            </a:extLst>
          </p:spPr>
        </p:cxnSp>
        <p:sp>
          <p:nvSpPr>
            <p:cNvPr id="76809" name="TextBox 11"/>
            <p:cNvSpPr txBox="1">
              <a:spLocks noChangeArrowheads="1"/>
            </p:cNvSpPr>
            <p:nvPr/>
          </p:nvSpPr>
          <p:spPr bwMode="auto">
            <a:xfrm rot="567950">
              <a:off x="2557" y="2479"/>
              <a:ext cx="980"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dirty="0">
                  <a:solidFill>
                    <a:srgbClr val="FF0000"/>
                  </a:solidFill>
                  <a:latin typeface="Arial" charset="0"/>
                </a:rPr>
                <a:t>Run method</a:t>
              </a:r>
            </a:p>
          </p:txBody>
        </p:sp>
      </p:grpSp>
    </p:spTree>
    <p:extLst>
      <p:ext uri="{BB962C8B-B14F-4D97-AF65-F5344CB8AC3E}">
        <p14:creationId xmlns:p14="http://schemas.microsoft.com/office/powerpoint/2010/main" val="6955811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68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578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578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
                                            <p:txEl>
                                              <p:pRg st="7" end="7"/>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5">
                                            <p:txEl>
                                              <p:pRg st="8" end="8"/>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
                                            <p:txEl>
                                              <p:pRg st="9" end="9"/>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3" grpId="0" build="p" bldLvl="2"/>
      <p:bldP spid="2" grpId="0"/>
      <p:bldP spid="5" grpId="0" build="p"/>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latin typeface="Consolas" panose="020B0609020204030204" pitchFamily="49" charset="0"/>
                <a:cs typeface="Consolas" panose="020B0609020204030204" pitchFamily="49" charset="0"/>
              </a:rPr>
              <a:t>This()</a:t>
            </a:r>
            <a:endParaRPr lang="en-CA" dirty="0">
              <a:latin typeface="Consolas" panose="020B0609020204030204" pitchFamily="49" charset="0"/>
              <a:cs typeface="Consolas" panose="020B0609020204030204" pitchFamily="49" charset="0"/>
            </a:endParaRPr>
          </a:p>
        </p:txBody>
      </p:sp>
      <p:sp>
        <p:nvSpPr>
          <p:cNvPr id="3" name="Content Placeholder 2"/>
          <p:cNvSpPr>
            <a:spLocks noGrp="1"/>
          </p:cNvSpPr>
          <p:nvPr>
            <p:ph idx="1"/>
          </p:nvPr>
        </p:nvSpPr>
        <p:spPr/>
        <p:txBody>
          <a:bodyPr/>
          <a:lstStyle/>
          <a:p>
            <a:r>
              <a:rPr lang="en-CA" dirty="0" smtClean="0"/>
              <a:t>Can be used when constructors have been overloaded.</a:t>
            </a:r>
          </a:p>
          <a:p>
            <a:r>
              <a:rPr lang="en-CA" dirty="0" smtClean="0"/>
              <a:t>Calls one version of the constructor from another constructor.</a:t>
            </a:r>
          </a:p>
          <a:p>
            <a:r>
              <a:rPr lang="en-CA" dirty="0" smtClean="0"/>
              <a:t>Example program:</a:t>
            </a:r>
          </a:p>
          <a:p>
            <a:pPr marL="225425" lvl="1" indent="0">
              <a:buNone/>
            </a:pPr>
            <a:r>
              <a:rPr lang="en-CA" dirty="0"/>
              <a:t>/</a:t>
            </a:r>
            <a:r>
              <a:rPr lang="en-CA" dirty="0" smtClean="0"/>
              <a:t>home/233/examples/advanced/8thisMethod</a:t>
            </a:r>
            <a:endParaRPr lang="en-CA" dirty="0"/>
          </a:p>
        </p:txBody>
      </p:sp>
    </p:spTree>
    <p:extLst>
      <p:ext uri="{BB962C8B-B14F-4D97-AF65-F5344CB8AC3E}">
        <p14:creationId xmlns:p14="http://schemas.microsoft.com/office/powerpoint/2010/main" val="402481621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a:t>
            </a:r>
            <a:r>
              <a:rPr lang="en-CA" dirty="0" smtClean="0">
                <a:latin typeface="Consolas" panose="020B0609020204030204" pitchFamily="49" charset="0"/>
                <a:cs typeface="Consolas" panose="020B0609020204030204" pitchFamily="49" charset="0"/>
              </a:rPr>
              <a:t>Driver</a:t>
            </a:r>
            <a:r>
              <a:rPr lang="en-CA" dirty="0" smtClean="0"/>
              <a:t> Class</a:t>
            </a:r>
            <a:endParaRPr lang="en-CA" dirty="0"/>
          </a:p>
        </p:txBody>
      </p:sp>
      <p:sp>
        <p:nvSpPr>
          <p:cNvPr id="3" name="Content Placeholder 2"/>
          <p:cNvSpPr>
            <a:spLocks noGrp="1"/>
          </p:cNvSpPr>
          <p:nvPr>
            <p:ph idx="1"/>
          </p:nvPr>
        </p:nvSpPr>
        <p:spPr/>
        <p:txBody>
          <a:bodyPr/>
          <a:lstStyle/>
          <a:p>
            <a:pPr marL="0" indent="0">
              <a:buNone/>
            </a:pPr>
            <a:r>
              <a:rPr lang="en-CA" sz="2000" dirty="0">
                <a:latin typeface="Consolas" panose="020B0609020204030204" pitchFamily="49" charset="0"/>
                <a:cs typeface="Consolas" panose="020B0609020204030204" pitchFamily="49" charset="0"/>
              </a:rPr>
              <a:t>public class Driver</a:t>
            </a:r>
          </a:p>
          <a:p>
            <a:pPr marL="0" indent="0">
              <a:buNone/>
            </a:pPr>
            <a:r>
              <a:rPr lang="en-CA" sz="2000" dirty="0">
                <a:latin typeface="Consolas" panose="020B0609020204030204" pitchFamily="49" charset="0"/>
                <a:cs typeface="Consolas" panose="020B0609020204030204" pitchFamily="49" charset="0"/>
              </a:rPr>
              <a:t>{</a:t>
            </a:r>
          </a:p>
          <a:p>
            <a:pPr marL="0" indent="0">
              <a:buNone/>
            </a:pPr>
            <a:r>
              <a:rPr lang="en-CA" sz="2000" dirty="0">
                <a:latin typeface="Consolas" panose="020B0609020204030204" pitchFamily="49" charset="0"/>
                <a:cs typeface="Consolas" panose="020B0609020204030204" pitchFamily="49" charset="0"/>
              </a:rPr>
              <a:t>    public static void main(String [] args)</a:t>
            </a:r>
          </a:p>
          <a:p>
            <a:pPr marL="0" indent="0">
              <a:buNone/>
            </a:pPr>
            <a:r>
              <a:rPr lang="en-CA" sz="2000" dirty="0">
                <a:latin typeface="Consolas" panose="020B0609020204030204" pitchFamily="49" charset="0"/>
                <a:cs typeface="Consolas" panose="020B0609020204030204" pitchFamily="49" charset="0"/>
              </a:rPr>
              <a:t>    {</a:t>
            </a:r>
          </a:p>
          <a:p>
            <a:pPr marL="0" indent="0">
              <a:buNone/>
            </a:pPr>
            <a:r>
              <a:rPr lang="en-CA" sz="2000" dirty="0">
                <a:latin typeface="Consolas" panose="020B0609020204030204" pitchFamily="49" charset="0"/>
                <a:cs typeface="Consolas" panose="020B0609020204030204" pitchFamily="49" charset="0"/>
              </a:rPr>
              <a:t>        Person aPerson = new Person();</a:t>
            </a:r>
          </a:p>
          <a:p>
            <a:pPr marL="0" indent="0">
              <a:buNone/>
            </a:pPr>
            <a:r>
              <a:rPr lang="en-CA" sz="2000" dirty="0">
                <a:latin typeface="Consolas" panose="020B0609020204030204" pitchFamily="49" charset="0"/>
                <a:cs typeface="Consolas" panose="020B0609020204030204" pitchFamily="49" charset="0"/>
              </a:rPr>
              <a:t>        aPerson.show();</a:t>
            </a:r>
          </a:p>
          <a:p>
            <a:pPr marL="0" indent="0">
              <a:buNone/>
            </a:pPr>
            <a:endParaRPr lang="en-CA" sz="2000" dirty="0">
              <a:latin typeface="Consolas" panose="020B0609020204030204" pitchFamily="49" charset="0"/>
              <a:cs typeface="Consolas" panose="020B0609020204030204" pitchFamily="49" charset="0"/>
            </a:endParaRPr>
          </a:p>
          <a:p>
            <a:pPr marL="0" indent="0">
              <a:buNone/>
            </a:pPr>
            <a:r>
              <a:rPr lang="en-CA" sz="2000" dirty="0">
                <a:latin typeface="Consolas" panose="020B0609020204030204" pitchFamily="49" charset="0"/>
                <a:cs typeface="Consolas" panose="020B0609020204030204" pitchFamily="49" charset="0"/>
              </a:rPr>
              <a:t>        aPerson = new Person(99);</a:t>
            </a:r>
          </a:p>
          <a:p>
            <a:pPr marL="0" indent="0">
              <a:buNone/>
            </a:pPr>
            <a:r>
              <a:rPr lang="en-CA" sz="2000" dirty="0">
                <a:latin typeface="Consolas" panose="020B0609020204030204" pitchFamily="49" charset="0"/>
                <a:cs typeface="Consolas" panose="020B0609020204030204" pitchFamily="49" charset="0"/>
              </a:rPr>
              <a:t>        aPerson.show();</a:t>
            </a:r>
          </a:p>
          <a:p>
            <a:pPr marL="0" indent="0">
              <a:buNone/>
            </a:pPr>
            <a:endParaRPr lang="en-CA" sz="2000" dirty="0">
              <a:latin typeface="Consolas" panose="020B0609020204030204" pitchFamily="49" charset="0"/>
              <a:cs typeface="Consolas" panose="020B0609020204030204" pitchFamily="49" charset="0"/>
            </a:endParaRPr>
          </a:p>
          <a:p>
            <a:pPr marL="0" indent="0">
              <a:buNone/>
            </a:pPr>
            <a:r>
              <a:rPr lang="en-CA" sz="2000" dirty="0">
                <a:latin typeface="Consolas" panose="020B0609020204030204" pitchFamily="49" charset="0"/>
                <a:cs typeface="Consolas" panose="020B0609020204030204" pitchFamily="49" charset="0"/>
              </a:rPr>
              <a:t>        aPerson = new Person("Bob");</a:t>
            </a:r>
          </a:p>
          <a:p>
            <a:pPr marL="0" indent="0">
              <a:buNone/>
            </a:pPr>
            <a:r>
              <a:rPr lang="en-CA" sz="2000" dirty="0">
                <a:latin typeface="Consolas" panose="020B0609020204030204" pitchFamily="49" charset="0"/>
                <a:cs typeface="Consolas" panose="020B0609020204030204" pitchFamily="49" charset="0"/>
              </a:rPr>
              <a:t>        aPerson.show();</a:t>
            </a:r>
          </a:p>
          <a:p>
            <a:pPr marL="0" indent="0">
              <a:buNone/>
            </a:pPr>
            <a:r>
              <a:rPr lang="en-CA" sz="2000" dirty="0">
                <a:latin typeface="Consolas" panose="020B0609020204030204" pitchFamily="49" charset="0"/>
                <a:cs typeface="Consolas" panose="020B0609020204030204" pitchFamily="49" charset="0"/>
              </a:rPr>
              <a:t>    }</a:t>
            </a:r>
          </a:p>
          <a:p>
            <a:pPr marL="0" indent="0">
              <a:buNone/>
            </a:pPr>
            <a:r>
              <a:rPr lang="en-CA" sz="2000" dirty="0">
                <a:latin typeface="Consolas" panose="020B0609020204030204" pitchFamily="49" charset="0"/>
                <a:cs typeface="Consolas" panose="020B0609020204030204" pitchFamily="49" charset="0"/>
              </a:rPr>
              <a:t>}</a:t>
            </a:r>
          </a:p>
          <a:p>
            <a:pPr marL="0" indent="0">
              <a:buNone/>
            </a:pPr>
            <a:endParaRPr lang="en-CA" sz="2000" dirty="0">
              <a:latin typeface="Consolas" panose="020B0609020204030204" pitchFamily="49" charset="0"/>
              <a:cs typeface="Consolas" panose="020B0609020204030204" pitchFamily="49" charset="0"/>
            </a:endParaRPr>
          </a:p>
          <a:p>
            <a:pPr marL="0" indent="0">
              <a:buNone/>
            </a:pPr>
            <a:endParaRPr lang="en-CA" sz="2000"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3206027308"/>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Class </a:t>
            </a:r>
            <a:r>
              <a:rPr lang="en-CA" dirty="0" smtClean="0">
                <a:latin typeface="Consolas" panose="020B0609020204030204" pitchFamily="49" charset="0"/>
                <a:cs typeface="Consolas" panose="020B0609020204030204" pitchFamily="49" charset="0"/>
              </a:rPr>
              <a:t>Person</a:t>
            </a:r>
            <a:endParaRPr lang="en-CA" dirty="0">
              <a:latin typeface="Consolas" panose="020B0609020204030204" pitchFamily="49" charset="0"/>
              <a:cs typeface="Consolas" panose="020B0609020204030204" pitchFamily="49" charset="0"/>
            </a:endParaRPr>
          </a:p>
        </p:txBody>
      </p:sp>
      <p:sp>
        <p:nvSpPr>
          <p:cNvPr id="3" name="Content Placeholder 2"/>
          <p:cNvSpPr>
            <a:spLocks noGrp="1"/>
          </p:cNvSpPr>
          <p:nvPr>
            <p:ph idx="1"/>
          </p:nvPr>
        </p:nvSpPr>
        <p:spPr/>
        <p:txBody>
          <a:bodyPr/>
          <a:lstStyle/>
          <a:p>
            <a:pPr marL="0" indent="0">
              <a:buNone/>
            </a:pPr>
            <a:r>
              <a:rPr lang="en-CA" sz="1800" dirty="0">
                <a:latin typeface="Consolas" panose="020B0609020204030204" pitchFamily="49" charset="0"/>
                <a:cs typeface="Consolas" panose="020B0609020204030204" pitchFamily="49" charset="0"/>
              </a:rPr>
              <a:t>public class </a:t>
            </a:r>
            <a:r>
              <a:rPr lang="en-CA" sz="1800" dirty="0" smtClean="0">
                <a:latin typeface="Consolas" panose="020B0609020204030204" pitchFamily="49" charset="0"/>
                <a:cs typeface="Consolas" panose="020B0609020204030204" pitchFamily="49" charset="0"/>
              </a:rPr>
              <a:t>Person {</a:t>
            </a:r>
            <a:endParaRPr lang="en-CA" sz="1800" dirty="0">
              <a:latin typeface="Consolas" panose="020B0609020204030204" pitchFamily="49" charset="0"/>
              <a:cs typeface="Consolas" panose="020B0609020204030204" pitchFamily="49" charset="0"/>
            </a:endParaRPr>
          </a:p>
          <a:p>
            <a:pPr marL="0" indent="0">
              <a:buNone/>
            </a:pPr>
            <a:r>
              <a:rPr lang="en-CA" sz="1800" dirty="0">
                <a:latin typeface="Consolas" panose="020B0609020204030204" pitchFamily="49" charset="0"/>
                <a:cs typeface="Consolas" panose="020B0609020204030204" pitchFamily="49" charset="0"/>
              </a:rPr>
              <a:t>    private int age;</a:t>
            </a:r>
          </a:p>
          <a:p>
            <a:pPr marL="0" indent="0">
              <a:buNone/>
            </a:pPr>
            <a:r>
              <a:rPr lang="en-CA" sz="1800" dirty="0">
                <a:latin typeface="Consolas" panose="020B0609020204030204" pitchFamily="49" charset="0"/>
                <a:cs typeface="Consolas" panose="020B0609020204030204" pitchFamily="49" charset="0"/>
              </a:rPr>
              <a:t>    private String name;</a:t>
            </a:r>
          </a:p>
          <a:p>
            <a:pPr marL="0" indent="0">
              <a:buNone/>
            </a:pPr>
            <a:endParaRPr lang="en-CA" sz="1800" dirty="0">
              <a:latin typeface="Consolas" panose="020B0609020204030204" pitchFamily="49" charset="0"/>
              <a:cs typeface="Consolas" panose="020B0609020204030204" pitchFamily="49" charset="0"/>
            </a:endParaRPr>
          </a:p>
          <a:p>
            <a:pPr marL="0" indent="0">
              <a:buNone/>
            </a:pPr>
            <a:r>
              <a:rPr lang="en-CA" sz="1800" dirty="0">
                <a:latin typeface="Consolas" panose="020B0609020204030204" pitchFamily="49" charset="0"/>
                <a:cs typeface="Consolas" panose="020B0609020204030204" pitchFamily="49" charset="0"/>
              </a:rPr>
              <a:t>    public Person</a:t>
            </a:r>
            <a:r>
              <a:rPr lang="en-CA" sz="1800" dirty="0" smtClean="0">
                <a:latin typeface="Consolas" panose="020B0609020204030204" pitchFamily="49" charset="0"/>
                <a:cs typeface="Consolas" panose="020B0609020204030204" pitchFamily="49" charset="0"/>
              </a:rPr>
              <a:t>() {</a:t>
            </a:r>
            <a:endParaRPr lang="en-CA" sz="1800" dirty="0">
              <a:latin typeface="Consolas" panose="020B0609020204030204" pitchFamily="49" charset="0"/>
              <a:cs typeface="Consolas" panose="020B0609020204030204" pitchFamily="49" charset="0"/>
            </a:endParaRPr>
          </a:p>
          <a:p>
            <a:pPr marL="0" indent="0">
              <a:buNone/>
            </a:pPr>
            <a:r>
              <a:rPr lang="en-CA" sz="1800" dirty="0">
                <a:latin typeface="Consolas" panose="020B0609020204030204" pitchFamily="49" charset="0"/>
                <a:cs typeface="Consolas" panose="020B0609020204030204" pitchFamily="49" charset="0"/>
              </a:rPr>
              <a:t>        age = -1;</a:t>
            </a:r>
          </a:p>
          <a:p>
            <a:pPr marL="0" indent="0">
              <a:buNone/>
            </a:pPr>
            <a:r>
              <a:rPr lang="en-CA" sz="1800" dirty="0">
                <a:latin typeface="Consolas" panose="020B0609020204030204" pitchFamily="49" charset="0"/>
                <a:cs typeface="Consolas" panose="020B0609020204030204" pitchFamily="49" charset="0"/>
              </a:rPr>
              <a:t>        name = "none";</a:t>
            </a:r>
          </a:p>
          <a:p>
            <a:pPr marL="0" indent="0">
              <a:buNone/>
            </a:pPr>
            <a:r>
              <a:rPr lang="en-CA" sz="1800" dirty="0">
                <a:latin typeface="Consolas" panose="020B0609020204030204" pitchFamily="49" charset="0"/>
                <a:cs typeface="Consolas" panose="020B0609020204030204" pitchFamily="49" charset="0"/>
              </a:rPr>
              <a:t>    }</a:t>
            </a:r>
          </a:p>
          <a:p>
            <a:pPr marL="0" indent="0">
              <a:buNone/>
            </a:pPr>
            <a:endParaRPr lang="en-CA" sz="1800" dirty="0">
              <a:latin typeface="Consolas" panose="020B0609020204030204" pitchFamily="49" charset="0"/>
              <a:cs typeface="Consolas" panose="020B0609020204030204" pitchFamily="49" charset="0"/>
            </a:endParaRPr>
          </a:p>
          <a:p>
            <a:pPr marL="0" indent="0">
              <a:buNone/>
            </a:pPr>
            <a:r>
              <a:rPr lang="en-CA" sz="1800" dirty="0">
                <a:latin typeface="Consolas" panose="020B0609020204030204" pitchFamily="49" charset="0"/>
                <a:cs typeface="Consolas" panose="020B0609020204030204" pitchFamily="49" charset="0"/>
              </a:rPr>
              <a:t>    public Person(int anAge</a:t>
            </a:r>
            <a:r>
              <a:rPr lang="en-CA" sz="1800" dirty="0" smtClean="0">
                <a:latin typeface="Consolas" panose="020B0609020204030204" pitchFamily="49" charset="0"/>
                <a:cs typeface="Consolas" panose="020B0609020204030204" pitchFamily="49" charset="0"/>
              </a:rPr>
              <a:t>) {</a:t>
            </a:r>
            <a:endParaRPr lang="en-CA" sz="1800" dirty="0">
              <a:latin typeface="Consolas" panose="020B0609020204030204" pitchFamily="49" charset="0"/>
              <a:cs typeface="Consolas" panose="020B0609020204030204" pitchFamily="49" charset="0"/>
            </a:endParaRPr>
          </a:p>
          <a:p>
            <a:pPr marL="0" indent="0">
              <a:buNone/>
            </a:pPr>
            <a:r>
              <a:rPr lang="en-CA" sz="1800" dirty="0">
                <a:latin typeface="Consolas" panose="020B0609020204030204" pitchFamily="49" charset="0"/>
                <a:cs typeface="Consolas" panose="020B0609020204030204" pitchFamily="49" charset="0"/>
              </a:rPr>
              <a:t>        </a:t>
            </a:r>
            <a:r>
              <a:rPr lang="en-CA" sz="1800" b="1" dirty="0">
                <a:latin typeface="Consolas" panose="020B0609020204030204" pitchFamily="49" charset="0"/>
                <a:cs typeface="Consolas" panose="020B0609020204030204" pitchFamily="49" charset="0"/>
              </a:rPr>
              <a:t>this()</a:t>
            </a:r>
            <a:r>
              <a:rPr lang="en-CA" sz="1800" dirty="0">
                <a:latin typeface="Consolas" panose="020B0609020204030204" pitchFamily="49" charset="0"/>
                <a:cs typeface="Consolas" panose="020B0609020204030204" pitchFamily="49" charset="0"/>
              </a:rPr>
              <a:t>;</a:t>
            </a:r>
          </a:p>
          <a:p>
            <a:pPr marL="0" indent="0">
              <a:buNone/>
            </a:pPr>
            <a:r>
              <a:rPr lang="en-CA" sz="1800" dirty="0">
                <a:latin typeface="Consolas" panose="020B0609020204030204" pitchFamily="49" charset="0"/>
                <a:cs typeface="Consolas" panose="020B0609020204030204" pitchFamily="49" charset="0"/>
              </a:rPr>
              <a:t>        age = anAge;</a:t>
            </a:r>
          </a:p>
          <a:p>
            <a:pPr marL="0" indent="0">
              <a:buNone/>
            </a:pPr>
            <a:r>
              <a:rPr lang="en-CA" sz="1800" dirty="0">
                <a:latin typeface="Consolas" panose="020B0609020204030204" pitchFamily="49" charset="0"/>
                <a:cs typeface="Consolas" panose="020B0609020204030204" pitchFamily="49" charset="0"/>
              </a:rPr>
              <a:t>    </a:t>
            </a:r>
            <a:r>
              <a:rPr lang="en-CA" sz="1800" dirty="0" smtClean="0">
                <a:latin typeface="Consolas" panose="020B0609020204030204" pitchFamily="49" charset="0"/>
                <a:cs typeface="Consolas" panose="020B0609020204030204" pitchFamily="49" charset="0"/>
              </a:rPr>
              <a:t>}</a:t>
            </a:r>
            <a:endParaRPr lang="en-CA" sz="1800"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644184585"/>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Class </a:t>
            </a:r>
            <a:r>
              <a:rPr lang="en-CA" dirty="0" smtClean="0">
                <a:latin typeface="Consolas" panose="020B0609020204030204" pitchFamily="49" charset="0"/>
                <a:cs typeface="Consolas" panose="020B0609020204030204" pitchFamily="49" charset="0"/>
              </a:rPr>
              <a:t>Person</a:t>
            </a:r>
            <a:r>
              <a:rPr lang="en-CA" dirty="0" smtClean="0">
                <a:cs typeface="Consolas" panose="020B0609020204030204" pitchFamily="49" charset="0"/>
              </a:rPr>
              <a:t> (2)</a:t>
            </a:r>
            <a:endParaRPr lang="en-CA" dirty="0"/>
          </a:p>
        </p:txBody>
      </p:sp>
      <p:sp>
        <p:nvSpPr>
          <p:cNvPr id="3" name="Content Placeholder 2"/>
          <p:cNvSpPr>
            <a:spLocks noGrp="1"/>
          </p:cNvSpPr>
          <p:nvPr>
            <p:ph idx="1"/>
          </p:nvPr>
        </p:nvSpPr>
        <p:spPr/>
        <p:txBody>
          <a:bodyPr/>
          <a:lstStyle/>
          <a:p>
            <a:pPr marL="0" indent="0">
              <a:buNone/>
            </a:pPr>
            <a:r>
              <a:rPr lang="en-CA" sz="1800" dirty="0" smtClean="0">
                <a:latin typeface="Consolas" panose="020B0609020204030204" pitchFamily="49" charset="0"/>
                <a:cs typeface="Consolas" panose="020B0609020204030204" pitchFamily="49" charset="0"/>
              </a:rPr>
              <a:t>    </a:t>
            </a:r>
            <a:r>
              <a:rPr lang="en-CA" sz="1800" dirty="0">
                <a:latin typeface="Consolas" panose="020B0609020204030204" pitchFamily="49" charset="0"/>
                <a:cs typeface="Consolas" panose="020B0609020204030204" pitchFamily="49" charset="0"/>
              </a:rPr>
              <a:t>public Person(String aName</a:t>
            </a:r>
            <a:r>
              <a:rPr lang="en-CA" sz="1800" dirty="0" smtClean="0">
                <a:latin typeface="Consolas" panose="020B0609020204030204" pitchFamily="49" charset="0"/>
                <a:cs typeface="Consolas" panose="020B0609020204030204" pitchFamily="49" charset="0"/>
              </a:rPr>
              <a:t>) {</a:t>
            </a:r>
            <a:endParaRPr lang="en-CA" sz="1800" dirty="0">
              <a:latin typeface="Consolas" panose="020B0609020204030204" pitchFamily="49" charset="0"/>
              <a:cs typeface="Consolas" panose="020B0609020204030204" pitchFamily="49" charset="0"/>
            </a:endParaRPr>
          </a:p>
          <a:p>
            <a:pPr marL="0" indent="0">
              <a:buNone/>
            </a:pPr>
            <a:r>
              <a:rPr lang="en-CA" sz="1800" dirty="0">
                <a:latin typeface="Consolas" panose="020B0609020204030204" pitchFamily="49" charset="0"/>
                <a:cs typeface="Consolas" panose="020B0609020204030204" pitchFamily="49" charset="0"/>
              </a:rPr>
              <a:t>        </a:t>
            </a:r>
            <a:r>
              <a:rPr lang="en-CA" sz="1800" b="1" dirty="0">
                <a:latin typeface="Consolas" panose="020B0609020204030204" pitchFamily="49" charset="0"/>
                <a:cs typeface="Consolas" panose="020B0609020204030204" pitchFamily="49" charset="0"/>
              </a:rPr>
              <a:t>this()</a:t>
            </a:r>
            <a:r>
              <a:rPr lang="en-CA" sz="1800" dirty="0">
                <a:latin typeface="Consolas" panose="020B0609020204030204" pitchFamily="49" charset="0"/>
                <a:cs typeface="Consolas" panose="020B0609020204030204" pitchFamily="49" charset="0"/>
              </a:rPr>
              <a:t>;</a:t>
            </a:r>
          </a:p>
          <a:p>
            <a:pPr marL="0" indent="0">
              <a:buNone/>
            </a:pPr>
            <a:r>
              <a:rPr lang="en-CA" sz="1800" dirty="0">
                <a:latin typeface="Consolas" panose="020B0609020204030204" pitchFamily="49" charset="0"/>
                <a:cs typeface="Consolas" panose="020B0609020204030204" pitchFamily="49" charset="0"/>
              </a:rPr>
              <a:t>        name = aName;</a:t>
            </a:r>
          </a:p>
          <a:p>
            <a:pPr marL="0" indent="0">
              <a:buNone/>
            </a:pPr>
            <a:r>
              <a:rPr lang="en-CA" sz="1800" dirty="0">
                <a:latin typeface="Consolas" panose="020B0609020204030204" pitchFamily="49" charset="0"/>
                <a:cs typeface="Consolas" panose="020B0609020204030204" pitchFamily="49" charset="0"/>
              </a:rPr>
              <a:t>    }</a:t>
            </a:r>
          </a:p>
          <a:p>
            <a:pPr marL="0" indent="0">
              <a:buNone/>
            </a:pPr>
            <a:endParaRPr lang="en-CA" sz="1800" dirty="0">
              <a:latin typeface="Consolas" panose="020B0609020204030204" pitchFamily="49" charset="0"/>
              <a:cs typeface="Consolas" panose="020B0609020204030204" pitchFamily="49" charset="0"/>
            </a:endParaRPr>
          </a:p>
          <a:p>
            <a:pPr marL="0" indent="0">
              <a:buNone/>
            </a:pPr>
            <a:r>
              <a:rPr lang="en-CA" sz="1800" dirty="0">
                <a:latin typeface="Consolas" panose="020B0609020204030204" pitchFamily="49" charset="0"/>
                <a:cs typeface="Consolas" panose="020B0609020204030204" pitchFamily="49" charset="0"/>
              </a:rPr>
              <a:t>    public void show()</a:t>
            </a:r>
          </a:p>
          <a:p>
            <a:pPr marL="0" indent="0">
              <a:buNone/>
            </a:pPr>
            <a:r>
              <a:rPr lang="en-CA" sz="1800" dirty="0">
                <a:latin typeface="Consolas" panose="020B0609020204030204" pitchFamily="49" charset="0"/>
                <a:cs typeface="Consolas" panose="020B0609020204030204" pitchFamily="49" charset="0"/>
              </a:rPr>
              <a:t>    {</a:t>
            </a:r>
          </a:p>
          <a:p>
            <a:pPr marL="0" indent="0">
              <a:buNone/>
            </a:pPr>
            <a:r>
              <a:rPr lang="en-CA" sz="1800" dirty="0">
                <a:latin typeface="Consolas" panose="020B0609020204030204" pitchFamily="49" charset="0"/>
                <a:cs typeface="Consolas" panose="020B0609020204030204" pitchFamily="49" charset="0"/>
              </a:rPr>
              <a:t>        System.out.println(age + " " + name);</a:t>
            </a:r>
          </a:p>
          <a:p>
            <a:pPr marL="0" indent="0">
              <a:buNone/>
            </a:pPr>
            <a:r>
              <a:rPr lang="en-CA" sz="1800" dirty="0">
                <a:latin typeface="Consolas" panose="020B0609020204030204" pitchFamily="49" charset="0"/>
                <a:cs typeface="Consolas" panose="020B0609020204030204" pitchFamily="49" charset="0"/>
              </a:rPr>
              <a:t>    }</a:t>
            </a:r>
          </a:p>
          <a:p>
            <a:pPr marL="0" indent="0">
              <a:buNone/>
            </a:pPr>
            <a:r>
              <a:rPr lang="en-CA" sz="1800" dirty="0">
                <a:latin typeface="Consolas" panose="020B0609020204030204" pitchFamily="49" charset="0"/>
                <a:cs typeface="Consolas" panose="020B0609020204030204" pitchFamily="49" charset="0"/>
              </a:rPr>
              <a:t>}</a:t>
            </a:r>
          </a:p>
          <a:p>
            <a:pPr marL="0" indent="0">
              <a:buNone/>
            </a:pPr>
            <a:endParaRPr lang="en-CA" sz="1800" dirty="0">
              <a:latin typeface="Consolas" panose="020B0609020204030204" pitchFamily="49" charset="0"/>
              <a:cs typeface="Consolas" panose="020B0609020204030204" pitchFamily="49" charset="0"/>
            </a:endParaRPr>
          </a:p>
          <a:p>
            <a:pPr marL="0" indent="0">
              <a:buNone/>
            </a:pPr>
            <a:endParaRPr lang="en-CA" sz="1800" dirty="0">
              <a:latin typeface="Consolas" panose="020B0609020204030204" pitchFamily="49" charset="0"/>
              <a:cs typeface="Consolas" panose="020B0609020204030204" pitchFamily="49" charset="0"/>
            </a:endParaRPr>
          </a:p>
          <a:p>
            <a:endParaRPr lang="en-CA" sz="1800" dirty="0"/>
          </a:p>
        </p:txBody>
      </p:sp>
    </p:spTree>
    <p:extLst>
      <p:ext uri="{BB962C8B-B14F-4D97-AF65-F5344CB8AC3E}">
        <p14:creationId xmlns:p14="http://schemas.microsoft.com/office/powerpoint/2010/main" val="1092111736"/>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5714" name="Rectangle 2"/>
          <p:cNvSpPr>
            <a:spLocks noGrp="1"/>
          </p:cNvSpPr>
          <p:nvPr>
            <p:ph type="title" idx="4294967295"/>
          </p:nvPr>
        </p:nvSpPr>
        <p:spPr/>
        <p:txBody>
          <a:bodyPr/>
          <a:lstStyle/>
          <a:p>
            <a:r>
              <a:rPr lang="en-US" altLang="en-US" sz="3200" dirty="0" smtClean="0"/>
              <a:t>Displaying The Current State Of Objects</a:t>
            </a:r>
            <a:endParaRPr lang="en-CA" altLang="en-US" sz="3200" dirty="0" smtClean="0"/>
          </a:p>
        </p:txBody>
      </p:sp>
      <p:sp>
        <p:nvSpPr>
          <p:cNvPr id="171011" name="Rectangle 3"/>
          <p:cNvSpPr>
            <a:spLocks noGrp="1"/>
          </p:cNvSpPr>
          <p:nvPr>
            <p:ph type="body" idx="4294967295"/>
          </p:nvPr>
        </p:nvSpPr>
        <p:spPr/>
        <p:txBody>
          <a:bodyPr/>
          <a:lstStyle/>
          <a:p>
            <a:r>
              <a:rPr lang="en-US" altLang="en-US" sz="2400" dirty="0" smtClean="0"/>
              <a:t>The </a:t>
            </a:r>
            <a:r>
              <a:rPr lang="en-US" altLang="en-US" sz="2400" dirty="0" smtClean="0">
                <a:latin typeface="Consolas" panose="020B0609020204030204" pitchFamily="49" charset="0"/>
              </a:rPr>
              <a:t>toString()</a:t>
            </a:r>
            <a:r>
              <a:rPr lang="en-US" altLang="en-US" sz="2400" dirty="0" smtClean="0"/>
              <a:t> method </a:t>
            </a:r>
            <a:r>
              <a:rPr lang="en-US" altLang="en-US" dirty="0" smtClean="0"/>
              <a:t>desplays </a:t>
            </a:r>
            <a:r>
              <a:rPr lang="en-US" altLang="en-US" sz="2400" dirty="0" smtClean="0"/>
              <a:t>the state of a particular object (contents of important attributes).</a:t>
            </a:r>
          </a:p>
          <a:p>
            <a:pPr lvl="1"/>
            <a:r>
              <a:rPr lang="en-US" altLang="en-US" sz="2000" dirty="0" smtClean="0"/>
              <a:t>Returns a string representation of the state.</a:t>
            </a:r>
          </a:p>
          <a:p>
            <a:r>
              <a:rPr lang="en-US" altLang="en-US" sz="2800" dirty="0" smtClean="0"/>
              <a:t>It will automatically be called whenever a reference to an object is passed as a parameter to “</a:t>
            </a:r>
            <a:r>
              <a:rPr lang="en-US" altLang="en-US" dirty="0" smtClean="0">
                <a:latin typeface="Consolas" panose="020B0609020204030204" pitchFamily="49" charset="0"/>
              </a:rPr>
              <a:t>print()/println()</a:t>
            </a:r>
            <a:r>
              <a:rPr lang="en-US" altLang="en-US" sz="2800" dirty="0" smtClean="0"/>
              <a:t>”.</a:t>
            </a:r>
          </a:p>
          <a:p>
            <a:endParaRPr lang="en-CA" altLang="en-US" sz="2400" dirty="0" smtClean="0"/>
          </a:p>
        </p:txBody>
      </p:sp>
    </p:spTree>
    <p:extLst>
      <p:ext uri="{BB962C8B-B14F-4D97-AF65-F5344CB8AC3E}">
        <p14:creationId xmlns:p14="http://schemas.microsoft.com/office/powerpoint/2010/main" val="3385055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10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10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10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1" grpId="0" build="p" bldLvl="2"/>
    </p:bldLst>
  </p:timing>
</p:sld>
</file>

<file path=ppt/slides/slide1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6738" name="Rectangle 2"/>
          <p:cNvSpPr>
            <a:spLocks noGrp="1"/>
          </p:cNvSpPr>
          <p:nvPr>
            <p:ph type="title" idx="4294967295"/>
          </p:nvPr>
        </p:nvSpPr>
        <p:spPr/>
        <p:txBody>
          <a:bodyPr/>
          <a:lstStyle/>
          <a:p>
            <a:r>
              <a:rPr lang="en-CA" altLang="en-US" sz="3200" dirty="0" smtClean="0">
                <a:latin typeface="Consolas" panose="020B0609020204030204" pitchFamily="49" charset="0"/>
              </a:rPr>
              <a:t>toString()</a:t>
            </a:r>
            <a:r>
              <a:rPr lang="en-CA" altLang="en-US" sz="3200" dirty="0" smtClean="0"/>
              <a:t> Example</a:t>
            </a:r>
          </a:p>
        </p:txBody>
      </p:sp>
      <p:sp>
        <p:nvSpPr>
          <p:cNvPr id="116739" name="Rectangle 3"/>
          <p:cNvSpPr>
            <a:spLocks noGrp="1"/>
          </p:cNvSpPr>
          <p:nvPr>
            <p:ph type="body" idx="4294967295"/>
          </p:nvPr>
        </p:nvSpPr>
        <p:spPr/>
        <p:txBody>
          <a:bodyPr/>
          <a:lstStyle/>
          <a:p>
            <a:r>
              <a:rPr lang="en-CA" altLang="en-US" sz="2400" dirty="0" smtClean="0"/>
              <a:t>Location of the full example:</a:t>
            </a:r>
          </a:p>
          <a:p>
            <a:pPr lvl="1"/>
            <a:r>
              <a:rPr lang="en-CA" altLang="en-US" sz="1800" dirty="0" smtClean="0">
                <a:latin typeface="Consolas" panose="020B0609020204030204" pitchFamily="49" charset="0"/>
              </a:rPr>
              <a:t>/home/233/examples/advanced/9toString</a:t>
            </a:r>
          </a:p>
          <a:p>
            <a:endParaRPr lang="en-CA" altLang="en-US" sz="1800" dirty="0" smtClean="0">
              <a:latin typeface="Consolas" panose="020B0609020204030204" pitchFamily="49" charset="0"/>
            </a:endParaRPr>
          </a:p>
        </p:txBody>
      </p:sp>
    </p:spTree>
    <p:extLst>
      <p:ext uri="{BB962C8B-B14F-4D97-AF65-F5344CB8AC3E}">
        <p14:creationId xmlns:p14="http://schemas.microsoft.com/office/powerpoint/2010/main" val="2890693984"/>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7762" name="Rectangle 2"/>
          <p:cNvSpPr>
            <a:spLocks noGrp="1"/>
          </p:cNvSpPr>
          <p:nvPr>
            <p:ph type="title" idx="4294967295"/>
          </p:nvPr>
        </p:nvSpPr>
        <p:spPr/>
        <p:txBody>
          <a:bodyPr/>
          <a:lstStyle/>
          <a:p>
            <a:r>
              <a:rPr lang="en-CA" altLang="en-US" sz="3200" dirty="0" smtClean="0"/>
              <a:t>Class </a:t>
            </a:r>
            <a:r>
              <a:rPr lang="en-CA" altLang="en-US" sz="3200" dirty="0" smtClean="0">
                <a:latin typeface="Consolas" panose="020B0609020204030204" pitchFamily="49" charset="0"/>
              </a:rPr>
              <a:t>Person</a:t>
            </a:r>
          </a:p>
        </p:txBody>
      </p:sp>
      <p:sp>
        <p:nvSpPr>
          <p:cNvPr id="117763" name="Rectangle 3"/>
          <p:cNvSpPr>
            <a:spLocks noGrp="1"/>
          </p:cNvSpPr>
          <p:nvPr>
            <p:ph type="body" idx="4294967295"/>
          </p:nvPr>
        </p:nvSpPr>
        <p:spPr/>
        <p:txBody>
          <a:bodyPr/>
          <a:lstStyle/>
          <a:p>
            <a:pPr>
              <a:lnSpc>
                <a:spcPct val="80000"/>
              </a:lnSpc>
              <a:buFont typeface="Arial" panose="020B0604020202020204" pitchFamily="34" charset="0"/>
              <a:buNone/>
            </a:pPr>
            <a:r>
              <a:rPr lang="en-CA" altLang="en-US" sz="1800" dirty="0" smtClean="0">
                <a:latin typeface="Consolas" panose="020B0609020204030204" pitchFamily="49" charset="0"/>
              </a:rPr>
              <a:t>public class Person</a:t>
            </a:r>
          </a:p>
          <a:p>
            <a:pPr>
              <a:lnSpc>
                <a:spcPct val="80000"/>
              </a:lnSpc>
              <a:buFont typeface="Arial" panose="020B0604020202020204" pitchFamily="34" charset="0"/>
              <a:buNone/>
            </a:pPr>
            <a:r>
              <a:rPr lang="en-CA" altLang="en-US" sz="1800" dirty="0" smtClean="0">
                <a:latin typeface="Consolas" panose="020B0609020204030204" pitchFamily="49" charset="0"/>
              </a:rPr>
              <a:t>{</a:t>
            </a:r>
          </a:p>
          <a:p>
            <a:pPr>
              <a:lnSpc>
                <a:spcPct val="80000"/>
              </a:lnSpc>
              <a:buFont typeface="Arial" panose="020B0604020202020204" pitchFamily="34" charset="0"/>
              <a:buNone/>
            </a:pPr>
            <a:r>
              <a:rPr lang="en-CA" altLang="en-US" sz="1800" dirty="0" smtClean="0">
                <a:latin typeface="Consolas" panose="020B0609020204030204" pitchFamily="49" charset="0"/>
              </a:rPr>
              <a:t>    private int height;</a:t>
            </a:r>
          </a:p>
          <a:p>
            <a:pPr>
              <a:lnSpc>
                <a:spcPct val="80000"/>
              </a:lnSpc>
              <a:buFont typeface="Arial" panose="020B0604020202020204" pitchFamily="34" charset="0"/>
              <a:buNone/>
            </a:pPr>
            <a:r>
              <a:rPr lang="en-CA" altLang="en-US" sz="1800" dirty="0" smtClean="0">
                <a:latin typeface="Consolas" panose="020B0609020204030204" pitchFamily="49" charset="0"/>
              </a:rPr>
              <a:t>    private int weight;</a:t>
            </a:r>
          </a:p>
          <a:p>
            <a:pPr>
              <a:lnSpc>
                <a:spcPct val="80000"/>
              </a:lnSpc>
              <a:buFont typeface="Arial" panose="020B0604020202020204" pitchFamily="34" charset="0"/>
              <a:buNone/>
            </a:pPr>
            <a:r>
              <a:rPr lang="en-CA" altLang="en-US" sz="1800" dirty="0" smtClean="0">
                <a:latin typeface="Consolas" panose="020B0609020204030204" pitchFamily="49" charset="0"/>
              </a:rPr>
              <a:t>    private String name;</a:t>
            </a: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r>
              <a:rPr lang="en-CA" altLang="en-US" sz="1800" dirty="0" smtClean="0">
                <a:latin typeface="Consolas" panose="020B0609020204030204" pitchFamily="49" charset="0"/>
              </a:rPr>
              <a:t>    public Person(String name, int height, int weight)</a:t>
            </a:r>
          </a:p>
          <a:p>
            <a:pPr>
              <a:lnSpc>
                <a:spcPct val="80000"/>
              </a:lnSpc>
              <a:buFont typeface="Arial" panose="020B0604020202020204" pitchFamily="34" charset="0"/>
              <a:buNone/>
            </a:pPr>
            <a:r>
              <a:rPr lang="en-CA" altLang="en-US" sz="1800" dirty="0" smtClean="0">
                <a:latin typeface="Consolas" panose="020B0609020204030204" pitchFamily="49" charset="0"/>
              </a:rPr>
              <a:t>    {</a:t>
            </a:r>
          </a:p>
          <a:p>
            <a:pPr>
              <a:lnSpc>
                <a:spcPct val="80000"/>
              </a:lnSpc>
              <a:buFont typeface="Arial" panose="020B0604020202020204" pitchFamily="34" charset="0"/>
              <a:buNone/>
            </a:pPr>
            <a:r>
              <a:rPr lang="en-CA" altLang="en-US" sz="1800" dirty="0" smtClean="0">
                <a:latin typeface="Consolas" panose="020B0609020204030204" pitchFamily="49" charset="0"/>
              </a:rPr>
              <a:t>        this.name = name;</a:t>
            </a:r>
          </a:p>
          <a:p>
            <a:pPr>
              <a:lnSpc>
                <a:spcPct val="80000"/>
              </a:lnSpc>
              <a:buFont typeface="Arial" panose="020B0604020202020204" pitchFamily="34" charset="0"/>
              <a:buNone/>
            </a:pPr>
            <a:r>
              <a:rPr lang="en-CA" altLang="en-US" sz="1800" dirty="0" smtClean="0">
                <a:latin typeface="Consolas" panose="020B0609020204030204" pitchFamily="49" charset="0"/>
              </a:rPr>
              <a:t>        this.height = height;</a:t>
            </a:r>
          </a:p>
          <a:p>
            <a:pPr>
              <a:lnSpc>
                <a:spcPct val="80000"/>
              </a:lnSpc>
              <a:buFont typeface="Arial" panose="020B0604020202020204" pitchFamily="34" charset="0"/>
              <a:buNone/>
            </a:pPr>
            <a:r>
              <a:rPr lang="en-CA" altLang="en-US" sz="1800" dirty="0" smtClean="0">
                <a:latin typeface="Consolas" panose="020B0609020204030204" pitchFamily="49" charset="0"/>
              </a:rPr>
              <a:t>        this.weight = weight;</a:t>
            </a:r>
          </a:p>
          <a:p>
            <a:pPr>
              <a:lnSpc>
                <a:spcPct val="80000"/>
              </a:lnSpc>
              <a:buFont typeface="Arial" panose="020B0604020202020204" pitchFamily="34" charset="0"/>
              <a:buNone/>
            </a:pPr>
            <a:r>
              <a:rPr lang="en-CA" altLang="en-US" sz="1800" dirty="0" smtClean="0">
                <a:latin typeface="Consolas" panose="020B0609020204030204" pitchFamily="49" charset="0"/>
              </a:rPr>
              <a:t>    }</a:t>
            </a: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r>
              <a:rPr lang="en-CA" altLang="en-US" sz="1800" dirty="0" smtClean="0">
                <a:latin typeface="Consolas" panose="020B0609020204030204" pitchFamily="49" charset="0"/>
              </a:rPr>
              <a:t>    </a:t>
            </a:r>
          </a:p>
        </p:txBody>
      </p:sp>
    </p:spTree>
    <p:extLst>
      <p:ext uri="{BB962C8B-B14F-4D97-AF65-F5344CB8AC3E}">
        <p14:creationId xmlns:p14="http://schemas.microsoft.com/office/powerpoint/2010/main" val="548432000"/>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8786" name="Rectangle 2"/>
          <p:cNvSpPr>
            <a:spLocks noGrp="1"/>
          </p:cNvSpPr>
          <p:nvPr>
            <p:ph type="title" idx="4294967295"/>
          </p:nvPr>
        </p:nvSpPr>
        <p:spPr/>
        <p:txBody>
          <a:bodyPr/>
          <a:lstStyle/>
          <a:p>
            <a:r>
              <a:rPr lang="en-CA" altLang="en-US" sz="3200" dirty="0" smtClean="0"/>
              <a:t>Class </a:t>
            </a:r>
            <a:r>
              <a:rPr lang="en-CA" altLang="en-US" sz="3200" dirty="0" smtClean="0">
                <a:latin typeface="Consolas" panose="020B0609020204030204" pitchFamily="49" charset="0"/>
              </a:rPr>
              <a:t>Person (2)</a:t>
            </a:r>
          </a:p>
        </p:txBody>
      </p:sp>
      <p:sp>
        <p:nvSpPr>
          <p:cNvPr id="118787" name="Rectangle 3"/>
          <p:cNvSpPr>
            <a:spLocks noGrp="1"/>
          </p:cNvSpPr>
          <p:nvPr>
            <p:ph type="body" idx="4294967295"/>
          </p:nvPr>
        </p:nvSpPr>
        <p:spPr/>
        <p:txBody>
          <a:bodyPr/>
          <a:lstStyle/>
          <a:p>
            <a:pPr>
              <a:lnSpc>
                <a:spcPct val="80000"/>
              </a:lnSpc>
              <a:buFont typeface="Arial" panose="020B0604020202020204" pitchFamily="34" charset="0"/>
              <a:buNone/>
            </a:pPr>
            <a:r>
              <a:rPr lang="en-CA" altLang="en-US" sz="1800" dirty="0" smtClean="0">
                <a:latin typeface="Consolas" panose="020B0609020204030204" pitchFamily="49" charset="0"/>
              </a:rPr>
              <a:t>    public String getName()</a:t>
            </a:r>
          </a:p>
          <a:p>
            <a:pPr>
              <a:lnSpc>
                <a:spcPct val="80000"/>
              </a:lnSpc>
              <a:buFont typeface="Arial" panose="020B0604020202020204" pitchFamily="34" charset="0"/>
              <a:buNone/>
            </a:pPr>
            <a:r>
              <a:rPr lang="en-CA" altLang="en-US" sz="1800" dirty="0" smtClean="0">
                <a:latin typeface="Consolas" panose="020B0609020204030204" pitchFamily="49" charset="0"/>
              </a:rPr>
              <a:t>    {</a:t>
            </a:r>
          </a:p>
          <a:p>
            <a:pPr>
              <a:lnSpc>
                <a:spcPct val="80000"/>
              </a:lnSpc>
              <a:buFont typeface="Arial" panose="020B0604020202020204" pitchFamily="34" charset="0"/>
              <a:buNone/>
            </a:pPr>
            <a:r>
              <a:rPr lang="en-CA" altLang="en-US" sz="1800" dirty="0" smtClean="0">
                <a:latin typeface="Consolas" panose="020B0609020204030204" pitchFamily="49" charset="0"/>
              </a:rPr>
              <a:t>        return(name);</a:t>
            </a:r>
          </a:p>
          <a:p>
            <a:pPr>
              <a:lnSpc>
                <a:spcPct val="80000"/>
              </a:lnSpc>
              <a:buFont typeface="Arial" panose="020B0604020202020204" pitchFamily="34" charset="0"/>
              <a:buNone/>
            </a:pPr>
            <a:r>
              <a:rPr lang="en-CA" altLang="en-US" sz="1800" dirty="0" smtClean="0">
                <a:latin typeface="Consolas" panose="020B0609020204030204" pitchFamily="49" charset="0"/>
              </a:rPr>
              <a:t>    }</a:t>
            </a: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r>
              <a:rPr lang="en-CA" altLang="en-US" sz="1800" dirty="0" smtClean="0">
                <a:latin typeface="Consolas" panose="020B0609020204030204" pitchFamily="49" charset="0"/>
              </a:rPr>
              <a:t>    public int getHeight()</a:t>
            </a:r>
          </a:p>
          <a:p>
            <a:pPr>
              <a:lnSpc>
                <a:spcPct val="80000"/>
              </a:lnSpc>
              <a:buFont typeface="Arial" panose="020B0604020202020204" pitchFamily="34" charset="0"/>
              <a:buNone/>
            </a:pPr>
            <a:r>
              <a:rPr lang="en-CA" altLang="en-US" sz="1800" dirty="0" smtClean="0">
                <a:latin typeface="Consolas" panose="020B0609020204030204" pitchFamily="49" charset="0"/>
              </a:rPr>
              <a:t>    {</a:t>
            </a:r>
          </a:p>
          <a:p>
            <a:pPr>
              <a:lnSpc>
                <a:spcPct val="80000"/>
              </a:lnSpc>
              <a:buFont typeface="Arial" panose="020B0604020202020204" pitchFamily="34" charset="0"/>
              <a:buNone/>
            </a:pPr>
            <a:r>
              <a:rPr lang="en-CA" altLang="en-US" sz="1800" dirty="0" smtClean="0">
                <a:latin typeface="Consolas" panose="020B0609020204030204" pitchFamily="49" charset="0"/>
              </a:rPr>
              <a:t>        return(height);</a:t>
            </a:r>
          </a:p>
          <a:p>
            <a:pPr>
              <a:lnSpc>
                <a:spcPct val="80000"/>
              </a:lnSpc>
              <a:buFont typeface="Arial" panose="020B0604020202020204" pitchFamily="34" charset="0"/>
              <a:buNone/>
            </a:pPr>
            <a:r>
              <a:rPr lang="en-CA" altLang="en-US" sz="1800" dirty="0" smtClean="0">
                <a:latin typeface="Consolas" panose="020B0609020204030204" pitchFamily="49" charset="0"/>
              </a:rPr>
              <a:t>    }</a:t>
            </a: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r>
              <a:rPr lang="en-CA" altLang="en-US" sz="1800" dirty="0" smtClean="0">
                <a:latin typeface="Consolas" panose="020B0609020204030204" pitchFamily="49" charset="0"/>
              </a:rPr>
              <a:t>    public int getWeight()</a:t>
            </a:r>
          </a:p>
          <a:p>
            <a:pPr>
              <a:lnSpc>
                <a:spcPct val="80000"/>
              </a:lnSpc>
              <a:buFont typeface="Arial" panose="020B0604020202020204" pitchFamily="34" charset="0"/>
              <a:buNone/>
            </a:pPr>
            <a:r>
              <a:rPr lang="en-CA" altLang="en-US" sz="1800" dirty="0" smtClean="0">
                <a:latin typeface="Consolas" panose="020B0609020204030204" pitchFamily="49" charset="0"/>
              </a:rPr>
              <a:t>    {</a:t>
            </a:r>
          </a:p>
          <a:p>
            <a:pPr>
              <a:lnSpc>
                <a:spcPct val="80000"/>
              </a:lnSpc>
              <a:buFont typeface="Arial" panose="020B0604020202020204" pitchFamily="34" charset="0"/>
              <a:buNone/>
            </a:pPr>
            <a:r>
              <a:rPr lang="en-CA" altLang="en-US" sz="1800" dirty="0" smtClean="0">
                <a:latin typeface="Consolas" panose="020B0609020204030204" pitchFamily="49" charset="0"/>
              </a:rPr>
              <a:t>        return(weight);</a:t>
            </a:r>
          </a:p>
          <a:p>
            <a:pPr>
              <a:lnSpc>
                <a:spcPct val="80000"/>
              </a:lnSpc>
              <a:buFont typeface="Arial" panose="020B0604020202020204" pitchFamily="34" charset="0"/>
              <a:buNone/>
            </a:pPr>
            <a:r>
              <a:rPr lang="en-CA" altLang="en-US" sz="1800" dirty="0" smtClean="0">
                <a:latin typeface="Consolas" panose="020B0609020204030204" pitchFamily="49" charset="0"/>
              </a:rPr>
              <a:t>    }</a:t>
            </a:r>
          </a:p>
        </p:txBody>
      </p:sp>
    </p:spTree>
    <p:extLst>
      <p:ext uri="{BB962C8B-B14F-4D97-AF65-F5344CB8AC3E}">
        <p14:creationId xmlns:p14="http://schemas.microsoft.com/office/powerpoint/2010/main" val="338396017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9810" name="Rectangle 2"/>
          <p:cNvSpPr>
            <a:spLocks noGrp="1"/>
          </p:cNvSpPr>
          <p:nvPr>
            <p:ph type="title" idx="4294967295"/>
          </p:nvPr>
        </p:nvSpPr>
        <p:spPr/>
        <p:txBody>
          <a:bodyPr/>
          <a:lstStyle/>
          <a:p>
            <a:r>
              <a:rPr lang="en-CA" altLang="en-US" sz="3200" dirty="0" smtClean="0"/>
              <a:t>Class </a:t>
            </a:r>
            <a:r>
              <a:rPr lang="en-CA" altLang="en-US" sz="3200" dirty="0" smtClean="0">
                <a:latin typeface="Consolas" panose="020B0609020204030204" pitchFamily="49" charset="0"/>
              </a:rPr>
              <a:t>Person (3)</a:t>
            </a:r>
          </a:p>
        </p:txBody>
      </p:sp>
      <p:sp>
        <p:nvSpPr>
          <p:cNvPr id="119811" name="Rectangle 3"/>
          <p:cNvSpPr>
            <a:spLocks noGrp="1"/>
          </p:cNvSpPr>
          <p:nvPr>
            <p:ph type="body" idx="4294967295"/>
          </p:nvPr>
        </p:nvSpPr>
        <p:spPr/>
        <p:txBody>
          <a:bodyPr/>
          <a:lstStyle/>
          <a:p>
            <a:pPr>
              <a:lnSpc>
                <a:spcPct val="80000"/>
              </a:lnSpc>
              <a:buFont typeface="Arial" panose="020B0604020202020204" pitchFamily="34" charset="0"/>
              <a:buNone/>
            </a:pPr>
            <a:r>
              <a:rPr lang="en-CA" altLang="en-US" sz="1800" dirty="0" smtClean="0">
                <a:latin typeface="Consolas" panose="020B0609020204030204" pitchFamily="49" charset="0"/>
              </a:rPr>
              <a:t>    public String toString()</a:t>
            </a:r>
          </a:p>
          <a:p>
            <a:pPr>
              <a:lnSpc>
                <a:spcPct val="80000"/>
              </a:lnSpc>
              <a:buFont typeface="Arial" panose="020B0604020202020204" pitchFamily="34" charset="0"/>
              <a:buNone/>
            </a:pPr>
            <a:r>
              <a:rPr lang="en-CA" altLang="en-US" sz="1800" dirty="0" smtClean="0">
                <a:latin typeface="Consolas" panose="020B0609020204030204" pitchFamily="49" charset="0"/>
              </a:rPr>
              <a:t>    {</a:t>
            </a:r>
          </a:p>
          <a:p>
            <a:pPr>
              <a:lnSpc>
                <a:spcPct val="80000"/>
              </a:lnSpc>
              <a:buFont typeface="Arial" panose="020B0604020202020204" pitchFamily="34" charset="0"/>
              <a:buNone/>
            </a:pPr>
            <a:r>
              <a:rPr lang="en-CA" altLang="en-US" sz="1800" dirty="0" smtClean="0">
                <a:latin typeface="Consolas" panose="020B0609020204030204" pitchFamily="49" charset="0"/>
              </a:rPr>
              <a:t>        String s;</a:t>
            </a:r>
          </a:p>
          <a:p>
            <a:pPr>
              <a:lnSpc>
                <a:spcPct val="80000"/>
              </a:lnSpc>
              <a:buFont typeface="Arial" panose="020B0604020202020204" pitchFamily="34" charset="0"/>
              <a:buNone/>
            </a:pPr>
            <a:r>
              <a:rPr lang="en-CA" altLang="en-US" sz="1800" dirty="0" smtClean="0">
                <a:latin typeface="Consolas" panose="020B0609020204030204" pitchFamily="49" charset="0"/>
              </a:rPr>
              <a:t>        s = "Name: " + name + "\t";</a:t>
            </a:r>
          </a:p>
          <a:p>
            <a:pPr>
              <a:lnSpc>
                <a:spcPct val="80000"/>
              </a:lnSpc>
              <a:buFont typeface="Arial" panose="020B0604020202020204" pitchFamily="34" charset="0"/>
              <a:buNone/>
            </a:pPr>
            <a:r>
              <a:rPr lang="en-CA" altLang="en-US" sz="1800" dirty="0" smtClean="0">
                <a:latin typeface="Consolas" panose="020B0609020204030204" pitchFamily="49" charset="0"/>
              </a:rPr>
              <a:t>        s = s + "Height: " + height + "\t";</a:t>
            </a:r>
          </a:p>
          <a:p>
            <a:pPr>
              <a:lnSpc>
                <a:spcPct val="80000"/>
              </a:lnSpc>
              <a:buFont typeface="Arial" panose="020B0604020202020204" pitchFamily="34" charset="0"/>
              <a:buNone/>
            </a:pPr>
            <a:r>
              <a:rPr lang="en-CA" altLang="en-US" sz="1800" dirty="0" smtClean="0">
                <a:latin typeface="Consolas" panose="020B0609020204030204" pitchFamily="49" charset="0"/>
              </a:rPr>
              <a:t>        s = s + "Weight: " + weight + "\t";</a:t>
            </a:r>
          </a:p>
          <a:p>
            <a:pPr>
              <a:lnSpc>
                <a:spcPct val="80000"/>
              </a:lnSpc>
              <a:buFont typeface="Arial" panose="020B0604020202020204" pitchFamily="34" charset="0"/>
              <a:buNone/>
            </a:pPr>
            <a:r>
              <a:rPr lang="en-CA" altLang="en-US" sz="1800" dirty="0" smtClean="0">
                <a:latin typeface="Consolas" panose="020B0609020204030204" pitchFamily="49" charset="0"/>
              </a:rPr>
              <a:t>        return(s);</a:t>
            </a:r>
          </a:p>
          <a:p>
            <a:pPr>
              <a:lnSpc>
                <a:spcPct val="80000"/>
              </a:lnSpc>
              <a:buFont typeface="Arial" panose="020B0604020202020204" pitchFamily="34" charset="0"/>
              <a:buNone/>
            </a:pPr>
            <a:r>
              <a:rPr lang="en-CA" altLang="en-US" sz="1800" dirty="0" smtClean="0">
                <a:latin typeface="Consolas" panose="020B0609020204030204" pitchFamily="49" charset="0"/>
              </a:rPr>
              <a:t>    }</a:t>
            </a:r>
          </a:p>
          <a:p>
            <a:pPr>
              <a:lnSpc>
                <a:spcPct val="80000"/>
              </a:lnSpc>
              <a:buFont typeface="Arial" panose="020B0604020202020204" pitchFamily="34" charset="0"/>
              <a:buNone/>
            </a:pPr>
            <a:r>
              <a:rPr lang="en-CA" altLang="en-US" sz="1800" dirty="0" smtClean="0">
                <a:latin typeface="Consolas" panose="020B0609020204030204" pitchFamily="49" charset="0"/>
              </a:rPr>
              <a:t>}</a:t>
            </a:r>
          </a:p>
          <a:p>
            <a:pPr>
              <a:lnSpc>
                <a:spcPct val="80000"/>
              </a:lnSpc>
              <a:buFont typeface="Arial" panose="020B0604020202020204" pitchFamily="34" charset="0"/>
              <a:buNone/>
            </a:pPr>
            <a:endParaRPr lang="en-CA" altLang="en-US" sz="1800" dirty="0" smtClean="0">
              <a:latin typeface="Consolas" panose="020B0609020204030204" pitchFamily="49" charset="0"/>
            </a:endParaRPr>
          </a:p>
        </p:txBody>
      </p:sp>
    </p:spTree>
    <p:extLst>
      <p:ext uri="{BB962C8B-B14F-4D97-AF65-F5344CB8AC3E}">
        <p14:creationId xmlns:p14="http://schemas.microsoft.com/office/powerpoint/2010/main" val="3676847686"/>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The </a:t>
            </a:r>
            <a:r>
              <a:rPr lang="en-CA" altLang="en-US" dirty="0">
                <a:latin typeface="Consolas" panose="020B0609020204030204" pitchFamily="49" charset="0"/>
              </a:rPr>
              <a:t>Driver</a:t>
            </a:r>
            <a:r>
              <a:rPr lang="en-CA" altLang="en-US" dirty="0"/>
              <a:t> Class</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None/>
            </a:pPr>
            <a:r>
              <a:rPr lang="en-CA" altLang="en-US" sz="1800" dirty="0">
                <a:latin typeface="Consolas" panose="020B0609020204030204" pitchFamily="49" charset="0"/>
              </a:rPr>
              <a:t>public class Driver</a:t>
            </a:r>
          </a:p>
          <a:p>
            <a:pPr>
              <a:lnSpc>
                <a:spcPct val="80000"/>
              </a:lnSpc>
              <a:buFont typeface="Arial" panose="020B0604020202020204" pitchFamily="34" charset="0"/>
              <a:buNone/>
            </a:pPr>
            <a:r>
              <a:rPr lang="en-CA" altLang="en-US" sz="1800" dirty="0">
                <a:latin typeface="Consolas" panose="020B0609020204030204" pitchFamily="49" charset="0"/>
              </a:rPr>
              <a:t>{</a:t>
            </a:r>
          </a:p>
          <a:p>
            <a:pPr>
              <a:lnSpc>
                <a:spcPct val="80000"/>
              </a:lnSpc>
              <a:buFont typeface="Arial" panose="020B0604020202020204" pitchFamily="34" charset="0"/>
              <a:buNone/>
            </a:pPr>
            <a:r>
              <a:rPr lang="en-CA" altLang="en-US" sz="1800" dirty="0">
                <a:latin typeface="Consolas" panose="020B0609020204030204" pitchFamily="49" charset="0"/>
              </a:rPr>
              <a:t>    public static void main(String [] args)</a:t>
            </a:r>
          </a:p>
          <a:p>
            <a:pPr>
              <a:lnSpc>
                <a:spcPct val="80000"/>
              </a:lnSpc>
              <a:buFont typeface="Arial" panose="020B0604020202020204" pitchFamily="34" charset="0"/>
              <a:buNone/>
            </a:pPr>
            <a:r>
              <a:rPr lang="en-CA" altLang="en-US" sz="1800" dirty="0">
                <a:latin typeface="Consolas" panose="020B0609020204030204" pitchFamily="49" charset="0"/>
              </a:rPr>
              <a:t>    {</a:t>
            </a:r>
          </a:p>
          <a:p>
            <a:pPr>
              <a:lnSpc>
                <a:spcPct val="80000"/>
              </a:lnSpc>
              <a:buFont typeface="Arial" panose="020B0604020202020204" pitchFamily="34" charset="0"/>
              <a:buNone/>
            </a:pPr>
            <a:r>
              <a:rPr lang="en-CA" altLang="en-US" sz="1800" dirty="0">
                <a:latin typeface="Consolas" panose="020B0609020204030204" pitchFamily="49" charset="0"/>
              </a:rPr>
              <a:t>        Person jim = new Person("Jim",69,160);</a:t>
            </a:r>
          </a:p>
          <a:p>
            <a:pPr>
              <a:lnSpc>
                <a:spcPct val="80000"/>
              </a:lnSpc>
              <a:buFont typeface="Arial" panose="020B0604020202020204" pitchFamily="34" charset="0"/>
              <a:buNone/>
            </a:pPr>
            <a:r>
              <a:rPr lang="en-CA" altLang="en-US" sz="1800" dirty="0">
                <a:latin typeface="Consolas" panose="020B0609020204030204" pitchFamily="49" charset="0"/>
              </a:rPr>
              <a:t>        System.out.println("Attributes via accessors()");</a:t>
            </a:r>
          </a:p>
          <a:p>
            <a:pPr>
              <a:lnSpc>
                <a:spcPct val="80000"/>
              </a:lnSpc>
              <a:buFont typeface="Arial" panose="020B0604020202020204" pitchFamily="34" charset="0"/>
              <a:buNone/>
            </a:pPr>
            <a:r>
              <a:rPr lang="en-CA" altLang="en-US" sz="1800" dirty="0">
                <a:latin typeface="Consolas" panose="020B0609020204030204" pitchFamily="49" charset="0"/>
              </a:rPr>
              <a:t>        System.out.println("\t" + jim.getName() + " " + </a:t>
            </a:r>
          </a:p>
          <a:p>
            <a:pPr>
              <a:lnSpc>
                <a:spcPct val="80000"/>
              </a:lnSpc>
              <a:buFont typeface="Arial" panose="020B0604020202020204" pitchFamily="34" charset="0"/>
              <a:buNone/>
            </a:pPr>
            <a:r>
              <a:rPr lang="en-CA" altLang="en-US" sz="1800" dirty="0">
                <a:latin typeface="Consolas" panose="020B0609020204030204" pitchFamily="49" charset="0"/>
              </a:rPr>
              <a:t>                            jim.getHeight() +</a:t>
            </a:r>
          </a:p>
          <a:p>
            <a:pPr>
              <a:lnSpc>
                <a:spcPct val="80000"/>
              </a:lnSpc>
              <a:buFont typeface="Arial" panose="020B0604020202020204" pitchFamily="34" charset="0"/>
              <a:buNone/>
            </a:pPr>
            <a:r>
              <a:rPr lang="en-CA" altLang="en-US" sz="1800" dirty="0">
                <a:latin typeface="Consolas" panose="020B0609020204030204" pitchFamily="49" charset="0"/>
              </a:rPr>
              <a:t>                           " " + jim.getWeight());</a:t>
            </a:r>
          </a:p>
          <a:p>
            <a:pPr>
              <a:lnSpc>
                <a:spcPct val="80000"/>
              </a:lnSpc>
              <a:buFont typeface="Arial" panose="020B0604020202020204" pitchFamily="34" charset="0"/>
              <a:buNone/>
            </a:pPr>
            <a:endParaRPr lang="en-CA" altLang="en-US" sz="1800" dirty="0">
              <a:latin typeface="Consolas" panose="020B0609020204030204" pitchFamily="49" charset="0"/>
            </a:endParaRPr>
          </a:p>
          <a:p>
            <a:pPr>
              <a:lnSpc>
                <a:spcPct val="80000"/>
              </a:lnSpc>
              <a:buFont typeface="Arial" panose="020B0604020202020204" pitchFamily="34" charset="0"/>
              <a:buNone/>
            </a:pPr>
            <a:endParaRPr lang="en-CA" altLang="en-US" sz="1800" dirty="0">
              <a:latin typeface="Consolas" panose="020B0609020204030204" pitchFamily="49" charset="0"/>
            </a:endParaRPr>
          </a:p>
          <a:p>
            <a:pPr>
              <a:lnSpc>
                <a:spcPct val="80000"/>
              </a:lnSpc>
              <a:buFont typeface="Arial" panose="020B0604020202020204" pitchFamily="34" charset="0"/>
              <a:buNone/>
            </a:pPr>
            <a:endParaRPr lang="en-CA" altLang="en-US" sz="1800" dirty="0">
              <a:latin typeface="Consolas" panose="020B0609020204030204" pitchFamily="49" charset="0"/>
            </a:endParaRPr>
          </a:p>
          <a:p>
            <a:pPr>
              <a:lnSpc>
                <a:spcPct val="80000"/>
              </a:lnSpc>
              <a:buFont typeface="Arial" panose="020B0604020202020204" pitchFamily="34" charset="0"/>
              <a:buNone/>
            </a:pPr>
            <a:r>
              <a:rPr lang="en-CA" altLang="en-US" sz="1800" dirty="0">
                <a:latin typeface="Consolas" panose="020B0609020204030204" pitchFamily="49" charset="0"/>
              </a:rPr>
              <a:t>        System.out.println("</a:t>
            </a:r>
            <a:r>
              <a:rPr lang="en-CA" altLang="en-US" sz="1800" dirty="0" smtClean="0">
                <a:latin typeface="Consolas" panose="020B0609020204030204" pitchFamily="49" charset="0"/>
              </a:rPr>
              <a:t>Attributes </a:t>
            </a:r>
            <a:r>
              <a:rPr lang="en-CA" altLang="en-US" sz="1800" dirty="0">
                <a:latin typeface="Consolas" panose="020B0609020204030204" pitchFamily="49" charset="0"/>
              </a:rPr>
              <a:t>via toString()");</a:t>
            </a:r>
          </a:p>
          <a:p>
            <a:pPr>
              <a:lnSpc>
                <a:spcPct val="80000"/>
              </a:lnSpc>
              <a:buFont typeface="Arial" panose="020B0604020202020204" pitchFamily="34" charset="0"/>
              <a:buNone/>
            </a:pPr>
            <a:r>
              <a:rPr lang="en-CA" altLang="en-US" sz="1800" dirty="0">
                <a:latin typeface="Consolas" panose="020B0609020204030204" pitchFamily="49" charset="0"/>
              </a:rPr>
              <a:t>        System.out.println(jim);</a:t>
            </a:r>
          </a:p>
          <a:p>
            <a:pPr>
              <a:lnSpc>
                <a:spcPct val="80000"/>
              </a:lnSpc>
              <a:buFont typeface="Arial" panose="020B0604020202020204" pitchFamily="34" charset="0"/>
              <a:buNone/>
            </a:pPr>
            <a:endParaRPr lang="en-CA" altLang="en-US" sz="1800" dirty="0">
              <a:latin typeface="Consolas" panose="020B0609020204030204" pitchFamily="49" charset="0"/>
            </a:endParaRPr>
          </a:p>
          <a:p>
            <a:pPr>
              <a:lnSpc>
                <a:spcPct val="80000"/>
              </a:lnSpc>
              <a:buFont typeface="Arial" panose="020B0604020202020204" pitchFamily="34" charset="0"/>
              <a:buNone/>
            </a:pPr>
            <a:r>
              <a:rPr lang="en-CA" altLang="en-US" sz="1800" dirty="0">
                <a:latin typeface="Consolas" panose="020B0609020204030204" pitchFamily="49" charset="0"/>
              </a:rPr>
              <a:t>    }</a:t>
            </a:r>
          </a:p>
          <a:p>
            <a:pPr>
              <a:lnSpc>
                <a:spcPct val="80000"/>
              </a:lnSpc>
              <a:buFont typeface="Arial" panose="020B0604020202020204" pitchFamily="34" charset="0"/>
              <a:buNone/>
            </a:pPr>
            <a:r>
              <a:rPr lang="en-CA" altLang="en-US" sz="1800" dirty="0">
                <a:latin typeface="Consolas" panose="020B0609020204030204" pitchFamily="49" charset="0"/>
              </a:rPr>
              <a:t>}</a:t>
            </a:r>
          </a:p>
          <a:p>
            <a:pPr>
              <a:lnSpc>
                <a:spcPct val="80000"/>
              </a:lnSpc>
              <a:buFont typeface="Arial" panose="020B0604020202020204" pitchFamily="34" charset="0"/>
              <a:buNone/>
            </a:pPr>
            <a:endParaRPr lang="en-CA" altLang="en-US" sz="1800" dirty="0">
              <a:latin typeface="Consolas" panose="020B0609020204030204" pitchFamily="49" charset="0"/>
            </a:endParaRPr>
          </a:p>
          <a:p>
            <a:endParaRPr lang="en-US" sz="1800"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622" r="41101" b="55463"/>
          <a:stretch/>
        </p:blipFill>
        <p:spPr bwMode="auto">
          <a:xfrm>
            <a:off x="3915783" y="3792537"/>
            <a:ext cx="4249271" cy="4386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622" t="39914"/>
          <a:stretch/>
        </p:blipFill>
        <p:spPr bwMode="auto">
          <a:xfrm>
            <a:off x="1906972" y="5411433"/>
            <a:ext cx="7237028" cy="5910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826114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Relationships Between Classes</a:t>
            </a:r>
            <a:endParaRPr lang="en-US" dirty="0"/>
          </a:p>
        </p:txBody>
      </p:sp>
      <p:sp>
        <p:nvSpPr>
          <p:cNvPr id="3" name="Content Placeholder 2"/>
          <p:cNvSpPr>
            <a:spLocks noGrp="1"/>
          </p:cNvSpPr>
          <p:nvPr>
            <p:ph idx="1"/>
          </p:nvPr>
        </p:nvSpPr>
        <p:spPr/>
        <p:txBody>
          <a:bodyPr/>
          <a:lstStyle/>
          <a:p>
            <a:r>
              <a:rPr lang="en-US" dirty="0" smtClean="0"/>
              <a:t>Association relation (“</a:t>
            </a:r>
            <a:r>
              <a:rPr lang="en-US" i="1" dirty="0" smtClean="0"/>
              <a:t>has-a</a:t>
            </a:r>
            <a:r>
              <a:rPr lang="en-US" dirty="0" smtClean="0"/>
              <a:t>”) exists between classes if an instance of one class is an attribute of another class.</a:t>
            </a:r>
          </a:p>
          <a:p>
            <a:r>
              <a:rPr lang="en-US" dirty="0" smtClean="0"/>
              <a:t>Unidirectional association relation: </a:t>
            </a:r>
          </a:p>
          <a:p>
            <a:r>
              <a:rPr lang="en-US" b="1" dirty="0" smtClean="0"/>
              <a:t>Example</a:t>
            </a:r>
            <a:r>
              <a:rPr lang="en-US" dirty="0" smtClean="0"/>
              <a:t>:</a:t>
            </a:r>
          </a:p>
          <a:p>
            <a:pPr marL="225425" lvl="1" indent="0">
              <a:buNone/>
            </a:pPr>
            <a:r>
              <a:rPr lang="en-US" dirty="0">
                <a:latin typeface="Consolas" panose="020B0609020204030204" pitchFamily="49" charset="0"/>
                <a:cs typeface="Consolas" panose="020B0609020204030204" pitchFamily="49" charset="0"/>
              </a:rPr>
              <a:t>c</a:t>
            </a:r>
            <a:r>
              <a:rPr lang="en-US" dirty="0" smtClean="0">
                <a:latin typeface="Consolas" panose="020B0609020204030204" pitchFamily="49" charset="0"/>
                <a:cs typeface="Consolas" panose="020B0609020204030204" pitchFamily="49" charset="0"/>
              </a:rPr>
              <a:t>lass Brain				class Arm</a:t>
            </a:r>
          </a:p>
          <a:p>
            <a:pPr marL="225425" lvl="1" indent="0">
              <a:buNone/>
            </a:pPr>
            <a:r>
              <a:rPr lang="en-US" dirty="0" smtClean="0">
                <a:latin typeface="Consolas" panose="020B0609020204030204" pitchFamily="49" charset="0"/>
                <a:cs typeface="Consolas" panose="020B0609020204030204" pitchFamily="49" charset="0"/>
              </a:rPr>
              <a:t>{					{</a:t>
            </a:r>
          </a:p>
          <a:p>
            <a:pPr marL="225425" lvl="1" indent="0">
              <a:buNone/>
            </a:pPr>
            <a:r>
              <a:rPr lang="en-US" dirty="0" smtClean="0">
                <a:latin typeface="Consolas" panose="020B0609020204030204" pitchFamily="49" charset="0"/>
                <a:cs typeface="Consolas" panose="020B0609020204030204" pitchFamily="49" charset="0"/>
              </a:rPr>
              <a:t>     private Arm left;			...</a:t>
            </a:r>
          </a:p>
          <a:p>
            <a:pPr marL="225425" lvl="1" indent="0">
              <a:buNone/>
            </a:pPr>
            <a:r>
              <a:rPr lang="en-US" dirty="0">
                <a:latin typeface="Consolas" panose="020B0609020204030204" pitchFamily="49" charset="0"/>
                <a:cs typeface="Consolas" panose="020B0609020204030204" pitchFamily="49" charset="0"/>
              </a:rPr>
              <a:t> </a:t>
            </a:r>
            <a:r>
              <a:rPr lang="en-US" dirty="0" smtClean="0">
                <a:latin typeface="Consolas" panose="020B0609020204030204" pitchFamily="49" charset="0"/>
                <a:cs typeface="Consolas" panose="020B0609020204030204" pitchFamily="49" charset="0"/>
              </a:rPr>
              <a:t>    ...</a:t>
            </a:r>
            <a:endParaRPr lang="en-US" dirty="0">
              <a:latin typeface="Consolas" panose="020B0609020204030204" pitchFamily="49" charset="0"/>
              <a:cs typeface="Consolas" panose="020B0609020204030204" pitchFamily="49" charset="0"/>
            </a:endParaRPr>
          </a:p>
          <a:p>
            <a:pPr marL="225425" lvl="1" indent="0">
              <a:buNone/>
            </a:pPr>
            <a:r>
              <a:rPr lang="en-US" dirty="0" smtClean="0">
                <a:latin typeface="Consolas" panose="020B0609020204030204" pitchFamily="49" charset="0"/>
                <a:cs typeface="Consolas" panose="020B0609020204030204" pitchFamily="49" charset="0"/>
              </a:rPr>
              <a:t>}					}</a:t>
            </a:r>
            <a:endParaRPr lang="en-US" dirty="0">
              <a:latin typeface="Consolas" panose="020B0609020204030204" pitchFamily="49" charset="0"/>
              <a:cs typeface="Consolas" panose="020B0609020204030204" pitchFamily="49" charset="0"/>
            </a:endParaRPr>
          </a:p>
          <a:p>
            <a:r>
              <a:rPr lang="en-US" b="1" dirty="0" smtClean="0"/>
              <a:t>UML</a:t>
            </a:r>
            <a:r>
              <a:rPr lang="en-US" dirty="0" smtClean="0"/>
              <a:t>:</a:t>
            </a:r>
          </a:p>
          <a:p>
            <a:endParaRPr lang="en-US" dirty="0" smtClean="0"/>
          </a:p>
        </p:txBody>
      </p:sp>
      <p:grpSp>
        <p:nvGrpSpPr>
          <p:cNvPr id="4" name="Group 10"/>
          <p:cNvGrpSpPr>
            <a:grpSpLocks/>
          </p:cNvGrpSpPr>
          <p:nvPr/>
        </p:nvGrpSpPr>
        <p:grpSpPr bwMode="auto">
          <a:xfrm>
            <a:off x="825500" y="5041426"/>
            <a:ext cx="1854200" cy="1295400"/>
            <a:chOff x="440" y="1376"/>
            <a:chExt cx="1168" cy="816"/>
          </a:xfrm>
        </p:grpSpPr>
        <p:sp>
          <p:nvSpPr>
            <p:cNvPr id="5" name="Rectangle 4"/>
            <p:cNvSpPr>
              <a:spLocks noChangeArrowheads="1"/>
            </p:cNvSpPr>
            <p:nvPr/>
          </p:nvSpPr>
          <p:spPr bwMode="auto">
            <a:xfrm>
              <a:off x="456" y="1376"/>
              <a:ext cx="1152" cy="816"/>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000" b="1" dirty="0" smtClean="0">
                  <a:latin typeface="Arial" charset="0"/>
                </a:rPr>
                <a:t>Brain</a:t>
              </a:r>
              <a:endParaRPr lang="en-US" altLang="en-US" sz="2000" b="1" dirty="0">
                <a:latin typeface="Arial" charset="0"/>
              </a:endParaRPr>
            </a:p>
          </p:txBody>
        </p:sp>
        <p:sp>
          <p:nvSpPr>
            <p:cNvPr id="6" name="Line 5"/>
            <p:cNvSpPr>
              <a:spLocks noChangeShapeType="1"/>
            </p:cNvSpPr>
            <p:nvPr/>
          </p:nvSpPr>
          <p:spPr bwMode="auto">
            <a:xfrm>
              <a:off x="440" y="1640"/>
              <a:ext cx="116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grpSp>
      <p:grpSp>
        <p:nvGrpSpPr>
          <p:cNvPr id="7" name="Group 9"/>
          <p:cNvGrpSpPr>
            <a:grpSpLocks/>
          </p:cNvGrpSpPr>
          <p:nvPr/>
        </p:nvGrpSpPr>
        <p:grpSpPr bwMode="auto">
          <a:xfrm>
            <a:off x="850900" y="5054126"/>
            <a:ext cx="5067300" cy="1295400"/>
            <a:chOff x="1248" y="1352"/>
            <a:chExt cx="3192" cy="816"/>
          </a:xfrm>
        </p:grpSpPr>
        <p:sp>
          <p:nvSpPr>
            <p:cNvPr id="8" name="Rectangle 6"/>
            <p:cNvSpPr>
              <a:spLocks noChangeArrowheads="1"/>
            </p:cNvSpPr>
            <p:nvPr/>
          </p:nvSpPr>
          <p:spPr bwMode="auto">
            <a:xfrm>
              <a:off x="3288" y="1352"/>
              <a:ext cx="1152" cy="816"/>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000" b="1" dirty="0" smtClean="0">
                  <a:latin typeface="Arial" charset="0"/>
                </a:rPr>
                <a:t>Arm</a:t>
              </a:r>
              <a:endParaRPr lang="en-US" altLang="en-US" sz="2000" b="1" dirty="0">
                <a:latin typeface="Arial" charset="0"/>
              </a:endParaRPr>
            </a:p>
          </p:txBody>
        </p:sp>
        <p:sp>
          <p:nvSpPr>
            <p:cNvPr id="9" name="Line 7"/>
            <p:cNvSpPr>
              <a:spLocks noChangeShapeType="1"/>
            </p:cNvSpPr>
            <p:nvPr/>
          </p:nvSpPr>
          <p:spPr bwMode="auto">
            <a:xfrm>
              <a:off x="3272" y="1616"/>
              <a:ext cx="116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 name="Text Box 8"/>
            <p:cNvSpPr txBox="1">
              <a:spLocks noChangeArrowheads="1"/>
            </p:cNvSpPr>
            <p:nvPr/>
          </p:nvSpPr>
          <p:spPr bwMode="auto">
            <a:xfrm>
              <a:off x="1248" y="1646"/>
              <a:ext cx="94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US" altLang="en-US" sz="1800" dirty="0" smtClean="0">
                  <a:latin typeface="Arial" charset="0"/>
                </a:rPr>
                <a:t>-</a:t>
              </a:r>
              <a:r>
                <a:rPr lang="en-US" altLang="en-US" sz="1800" dirty="0" smtClean="0">
                  <a:latin typeface="Arial" charset="0"/>
                </a:rPr>
                <a:t>left:Arm</a:t>
              </a:r>
              <a:endParaRPr lang="en-US" altLang="en-US" sz="1800" dirty="0">
                <a:latin typeface="Arial" charset="0"/>
              </a:endParaRPr>
            </a:p>
          </p:txBody>
        </p:sp>
      </p:grpSp>
      <p:sp>
        <p:nvSpPr>
          <p:cNvPr id="11" name="Line 11"/>
          <p:cNvSpPr>
            <a:spLocks noChangeShapeType="1"/>
          </p:cNvSpPr>
          <p:nvPr/>
        </p:nvSpPr>
        <p:spPr bwMode="auto">
          <a:xfrm>
            <a:off x="2667000" y="5689126"/>
            <a:ext cx="14351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dirty="0"/>
          </a:p>
        </p:txBody>
      </p:sp>
    </p:spTree>
    <p:extLst>
      <p:ext uri="{BB962C8B-B14F-4D97-AF65-F5344CB8AC3E}">
        <p14:creationId xmlns:p14="http://schemas.microsoft.com/office/powerpoint/2010/main" val="3511013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P spid="11" grpId="0" animBg="1"/>
    </p:bldLst>
  </p:timing>
</p:sld>
</file>

<file path=ppt/slides/slide1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1858" name="Rectangle 2"/>
          <p:cNvSpPr>
            <a:spLocks noGrp="1"/>
          </p:cNvSpPr>
          <p:nvPr>
            <p:ph type="title" idx="4294967295"/>
          </p:nvPr>
        </p:nvSpPr>
        <p:spPr/>
        <p:txBody>
          <a:bodyPr/>
          <a:lstStyle/>
          <a:p>
            <a:r>
              <a:rPr lang="en-CA" altLang="en-US" sz="3200" dirty="0" smtClean="0"/>
              <a:t>Comparing Objects</a:t>
            </a:r>
          </a:p>
        </p:txBody>
      </p:sp>
      <p:sp>
        <p:nvSpPr>
          <p:cNvPr id="178179" name="Rectangle 3"/>
          <p:cNvSpPr>
            <a:spLocks noGrp="1"/>
          </p:cNvSpPr>
          <p:nvPr>
            <p:ph type="body" idx="4294967295"/>
          </p:nvPr>
        </p:nvSpPr>
        <p:spPr/>
        <p:txBody>
          <a:bodyPr/>
          <a:lstStyle/>
          <a:p>
            <a:r>
              <a:rPr lang="en-CA" altLang="en-US" sz="2400" dirty="0" smtClean="0"/>
              <a:t>Recall from the discussion of parameter passing (pass by reference) that a reference contains the address of an object or array.</a:t>
            </a:r>
          </a:p>
          <a:p>
            <a:r>
              <a:rPr lang="en-CA" altLang="en-US" sz="2400" dirty="0" smtClean="0"/>
              <a:t>Using the comparison operator on the references ‘</a:t>
            </a:r>
            <a:r>
              <a:rPr lang="en-CA" altLang="en-US" sz="2400" dirty="0" smtClean="0">
                <a:latin typeface="Consolas" panose="020B0609020204030204" pitchFamily="49" charset="0"/>
              </a:rPr>
              <a:t>==</a:t>
            </a:r>
            <a:r>
              <a:rPr lang="en-CA" altLang="en-US" sz="2400" dirty="0" smtClean="0"/>
              <a:t>‘ will only determine if the address (and not data) is the same.</a:t>
            </a:r>
          </a:p>
          <a:p>
            <a:pPr lvl="1">
              <a:buFont typeface="Arial" panose="020B0604020202020204" pitchFamily="34" charset="0"/>
              <a:buNone/>
            </a:pPr>
            <a:r>
              <a:rPr lang="en-CA" altLang="en-US" sz="1800" dirty="0" smtClean="0">
                <a:latin typeface="Consolas" panose="020B0609020204030204" pitchFamily="49" charset="0"/>
              </a:rPr>
              <a:t>String s1 = </a:t>
            </a:r>
            <a:r>
              <a:rPr lang="en-CA" altLang="en-US" sz="1800" dirty="0">
                <a:latin typeface="Consolas" panose="020B0609020204030204" pitchFamily="49" charset="0"/>
              </a:rPr>
              <a:t>"hi"</a:t>
            </a:r>
            <a:r>
              <a:rPr lang="en-CA" altLang="en-US" sz="1800" dirty="0" smtClean="0">
                <a:latin typeface="Consolas" panose="020B0609020204030204" pitchFamily="49" charset="0"/>
              </a:rPr>
              <a:t>;</a:t>
            </a:r>
          </a:p>
          <a:p>
            <a:pPr lvl="1">
              <a:buFont typeface="Arial" panose="020B0604020202020204" pitchFamily="34" charset="0"/>
              <a:buNone/>
            </a:pPr>
            <a:r>
              <a:rPr lang="en-CA" altLang="en-US" sz="1800" dirty="0" smtClean="0">
                <a:latin typeface="Consolas" panose="020B0609020204030204" pitchFamily="49" charset="0"/>
              </a:rPr>
              <a:t>String s2 = </a:t>
            </a:r>
            <a:r>
              <a:rPr lang="en-CA" altLang="en-US" sz="1800" dirty="0">
                <a:latin typeface="Consolas" panose="020B0609020204030204" pitchFamily="49" charset="0"/>
              </a:rPr>
              <a:t>"hi"</a:t>
            </a:r>
            <a:r>
              <a:rPr lang="en-CA" altLang="en-US" sz="1800" dirty="0" smtClean="0">
                <a:latin typeface="Consolas" panose="020B0609020204030204" pitchFamily="49" charset="0"/>
              </a:rPr>
              <a:t>;</a:t>
            </a:r>
          </a:p>
          <a:p>
            <a:pPr lvl="1">
              <a:buFont typeface="Arial" panose="020B0604020202020204" pitchFamily="34" charset="0"/>
              <a:buNone/>
            </a:pPr>
            <a:endParaRPr lang="en-CA" altLang="en-US" sz="1800" dirty="0" smtClean="0">
              <a:latin typeface="Consolas" panose="020B0609020204030204" pitchFamily="49" charset="0"/>
            </a:endParaRPr>
          </a:p>
          <a:p>
            <a:pPr lvl="1">
              <a:buFont typeface="Arial" panose="020B0604020202020204" pitchFamily="34" charset="0"/>
              <a:buNone/>
            </a:pPr>
            <a:endParaRPr lang="en-CA" altLang="en-US" sz="1800" dirty="0" smtClean="0">
              <a:latin typeface="Consolas" panose="020B0609020204030204" pitchFamily="49" charset="0"/>
            </a:endParaRPr>
          </a:p>
          <a:p>
            <a:pPr lvl="1">
              <a:buFont typeface="Arial" panose="020B0604020202020204" pitchFamily="34" charset="0"/>
              <a:buNone/>
            </a:pPr>
            <a:r>
              <a:rPr lang="en-CA" altLang="en-US" sz="1800" dirty="0" smtClean="0">
                <a:latin typeface="Consolas" panose="020B0609020204030204" pitchFamily="49" charset="0"/>
              </a:rPr>
              <a:t>if (s1 == s2)</a:t>
            </a:r>
          </a:p>
          <a:p>
            <a:endParaRPr lang="en-CA" altLang="en-US" sz="1800" dirty="0" smtClean="0">
              <a:latin typeface="Consolas" panose="020B0609020204030204" pitchFamily="49" charset="0"/>
            </a:endParaRPr>
          </a:p>
        </p:txBody>
      </p:sp>
      <p:grpSp>
        <p:nvGrpSpPr>
          <p:cNvPr id="178195" name="Group 19"/>
          <p:cNvGrpSpPr>
            <a:grpSpLocks/>
          </p:cNvGrpSpPr>
          <p:nvPr/>
        </p:nvGrpSpPr>
        <p:grpSpPr bwMode="auto">
          <a:xfrm>
            <a:off x="5105400" y="3733800"/>
            <a:ext cx="3810000" cy="762000"/>
            <a:chOff x="3216" y="2352"/>
            <a:chExt cx="2400" cy="480"/>
          </a:xfrm>
        </p:grpSpPr>
        <p:sp>
          <p:nvSpPr>
            <p:cNvPr id="121868" name="Text Box 4"/>
            <p:cNvSpPr txBox="1">
              <a:spLocks noChangeArrowheads="1"/>
            </p:cNvSpPr>
            <p:nvPr/>
          </p:nvSpPr>
          <p:spPr bwMode="auto">
            <a:xfrm>
              <a:off x="3216" y="2496"/>
              <a:ext cx="31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b="0" dirty="0">
                  <a:latin typeface="Arial" panose="020B0604020202020204" pitchFamily="34" charset="0"/>
                </a:rPr>
                <a:t>s1</a:t>
              </a:r>
            </a:p>
          </p:txBody>
        </p:sp>
        <p:sp>
          <p:nvSpPr>
            <p:cNvPr id="121869" name="Rectangle 5"/>
            <p:cNvSpPr>
              <a:spLocks noChangeArrowheads="1"/>
            </p:cNvSpPr>
            <p:nvPr/>
          </p:nvSpPr>
          <p:spPr bwMode="auto">
            <a:xfrm>
              <a:off x="3456" y="2496"/>
              <a:ext cx="275" cy="2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400" b="0" dirty="0">
                <a:latin typeface="Arial" panose="020B0604020202020204" pitchFamily="34" charset="0"/>
              </a:endParaRPr>
            </a:p>
          </p:txBody>
        </p:sp>
        <p:sp>
          <p:nvSpPr>
            <p:cNvPr id="121870" name="Oval 6"/>
            <p:cNvSpPr>
              <a:spLocks noChangeArrowheads="1"/>
            </p:cNvSpPr>
            <p:nvPr/>
          </p:nvSpPr>
          <p:spPr bwMode="auto">
            <a:xfrm>
              <a:off x="3504" y="2544"/>
              <a:ext cx="174" cy="96"/>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400" b="0" dirty="0">
                <a:latin typeface="Arial" panose="020B0604020202020204" pitchFamily="34" charset="0"/>
              </a:endParaRPr>
            </a:p>
          </p:txBody>
        </p:sp>
        <p:sp>
          <p:nvSpPr>
            <p:cNvPr id="121871" name="Line 7"/>
            <p:cNvSpPr>
              <a:spLocks noChangeShapeType="1"/>
            </p:cNvSpPr>
            <p:nvPr/>
          </p:nvSpPr>
          <p:spPr bwMode="auto">
            <a:xfrm>
              <a:off x="3648" y="2592"/>
              <a:ext cx="912"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121872" name="Text Box 11"/>
            <p:cNvSpPr txBox="1">
              <a:spLocks noChangeArrowheads="1"/>
            </p:cNvSpPr>
            <p:nvPr/>
          </p:nvSpPr>
          <p:spPr bwMode="auto">
            <a:xfrm>
              <a:off x="4560" y="2352"/>
              <a:ext cx="1056" cy="48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400" b="0" dirty="0">
                  <a:latin typeface="Arial" panose="020B0604020202020204" pitchFamily="34" charset="0"/>
                </a:rPr>
                <a:t>String object</a:t>
              </a:r>
            </a:p>
          </p:txBody>
        </p:sp>
        <p:sp>
          <p:nvSpPr>
            <p:cNvPr id="121873" name="Rectangle 12"/>
            <p:cNvSpPr>
              <a:spLocks noChangeArrowheads="1"/>
            </p:cNvSpPr>
            <p:nvPr/>
          </p:nvSpPr>
          <p:spPr bwMode="auto">
            <a:xfrm>
              <a:off x="4656" y="2592"/>
              <a:ext cx="432" cy="22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50000"/>
                </a:spcBef>
                <a:buFontTx/>
                <a:buNone/>
              </a:pPr>
              <a:r>
                <a:rPr lang="en-US" altLang="en-US" sz="1600" b="0" dirty="0">
                  <a:latin typeface="Arial" panose="020B0604020202020204" pitchFamily="34" charset="0"/>
                </a:rPr>
                <a:t>“hi”</a:t>
              </a:r>
            </a:p>
          </p:txBody>
        </p:sp>
      </p:grpSp>
      <p:grpSp>
        <p:nvGrpSpPr>
          <p:cNvPr id="178196" name="Group 20"/>
          <p:cNvGrpSpPr>
            <a:grpSpLocks/>
          </p:cNvGrpSpPr>
          <p:nvPr/>
        </p:nvGrpSpPr>
        <p:grpSpPr bwMode="auto">
          <a:xfrm>
            <a:off x="5105400" y="4800600"/>
            <a:ext cx="3810000" cy="762000"/>
            <a:chOff x="3216" y="3024"/>
            <a:chExt cx="2400" cy="480"/>
          </a:xfrm>
        </p:grpSpPr>
        <p:sp>
          <p:nvSpPr>
            <p:cNvPr id="121862" name="Text Box 4"/>
            <p:cNvSpPr txBox="1">
              <a:spLocks noChangeArrowheads="1"/>
            </p:cNvSpPr>
            <p:nvPr/>
          </p:nvSpPr>
          <p:spPr bwMode="auto">
            <a:xfrm>
              <a:off x="3216" y="3168"/>
              <a:ext cx="31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b="0" dirty="0">
                  <a:latin typeface="Arial" panose="020B0604020202020204" pitchFamily="34" charset="0"/>
                </a:rPr>
                <a:t>s2</a:t>
              </a:r>
            </a:p>
          </p:txBody>
        </p:sp>
        <p:sp>
          <p:nvSpPr>
            <p:cNvPr id="121863" name="Rectangle 5"/>
            <p:cNvSpPr>
              <a:spLocks noChangeArrowheads="1"/>
            </p:cNvSpPr>
            <p:nvPr/>
          </p:nvSpPr>
          <p:spPr bwMode="auto">
            <a:xfrm>
              <a:off x="3456" y="3168"/>
              <a:ext cx="275" cy="2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400" b="0" dirty="0">
                <a:latin typeface="Arial" panose="020B0604020202020204" pitchFamily="34" charset="0"/>
              </a:endParaRPr>
            </a:p>
          </p:txBody>
        </p:sp>
        <p:sp>
          <p:nvSpPr>
            <p:cNvPr id="121864" name="Oval 6"/>
            <p:cNvSpPr>
              <a:spLocks noChangeArrowheads="1"/>
            </p:cNvSpPr>
            <p:nvPr/>
          </p:nvSpPr>
          <p:spPr bwMode="auto">
            <a:xfrm>
              <a:off x="3504" y="3216"/>
              <a:ext cx="174" cy="96"/>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400" b="0" dirty="0">
                <a:latin typeface="Arial" panose="020B0604020202020204" pitchFamily="34" charset="0"/>
              </a:endParaRPr>
            </a:p>
          </p:txBody>
        </p:sp>
        <p:sp>
          <p:nvSpPr>
            <p:cNvPr id="121865" name="Line 7"/>
            <p:cNvSpPr>
              <a:spLocks noChangeShapeType="1"/>
            </p:cNvSpPr>
            <p:nvPr/>
          </p:nvSpPr>
          <p:spPr bwMode="auto">
            <a:xfrm>
              <a:off x="3648" y="3264"/>
              <a:ext cx="912"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121866" name="Text Box 11"/>
            <p:cNvSpPr txBox="1">
              <a:spLocks noChangeArrowheads="1"/>
            </p:cNvSpPr>
            <p:nvPr/>
          </p:nvSpPr>
          <p:spPr bwMode="auto">
            <a:xfrm>
              <a:off x="4560" y="3024"/>
              <a:ext cx="1056" cy="48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400" b="0" dirty="0">
                  <a:latin typeface="Arial" panose="020B0604020202020204" pitchFamily="34" charset="0"/>
                </a:rPr>
                <a:t>String object</a:t>
              </a:r>
            </a:p>
          </p:txBody>
        </p:sp>
        <p:sp>
          <p:nvSpPr>
            <p:cNvPr id="121867" name="Rectangle 12"/>
            <p:cNvSpPr>
              <a:spLocks noChangeArrowheads="1"/>
            </p:cNvSpPr>
            <p:nvPr/>
          </p:nvSpPr>
          <p:spPr bwMode="auto">
            <a:xfrm>
              <a:off x="4656" y="3264"/>
              <a:ext cx="432" cy="22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50000"/>
                </a:spcBef>
                <a:buFontTx/>
                <a:buNone/>
              </a:pPr>
              <a:r>
                <a:rPr lang="en-US" altLang="en-US" sz="1600" b="0" dirty="0">
                  <a:latin typeface="Arial" panose="020B0604020202020204" pitchFamily="34" charset="0"/>
                </a:rPr>
                <a:t>“hi”</a:t>
              </a:r>
            </a:p>
          </p:txBody>
        </p:sp>
      </p:grpSp>
    </p:spTree>
    <p:extLst>
      <p:ext uri="{BB962C8B-B14F-4D97-AF65-F5344CB8AC3E}">
        <p14:creationId xmlns:p14="http://schemas.microsoft.com/office/powerpoint/2010/main" val="33608934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81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81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81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81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8179">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78195"/>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781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179" grpId="0" build="p" bldLvl="2"/>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p:cNvSpPr>
          <p:nvPr>
            <p:ph type="title" idx="4294967295"/>
          </p:nvPr>
        </p:nvSpPr>
        <p:spPr/>
        <p:txBody>
          <a:bodyPr/>
          <a:lstStyle/>
          <a:p>
            <a:r>
              <a:rPr lang="en-CA" altLang="en-US" sz="3200" dirty="0" smtClean="0"/>
              <a:t>Comparing Objects (2)</a:t>
            </a:r>
          </a:p>
        </p:txBody>
      </p:sp>
      <p:sp>
        <p:nvSpPr>
          <p:cNvPr id="179203" name="Rectangle 3"/>
          <p:cNvSpPr>
            <a:spLocks noGrp="1"/>
          </p:cNvSpPr>
          <p:nvPr>
            <p:ph type="body" idx="4294967295"/>
          </p:nvPr>
        </p:nvSpPr>
        <p:spPr/>
        <p:txBody>
          <a:bodyPr/>
          <a:lstStyle/>
          <a:p>
            <a:r>
              <a:rPr lang="en-CA" altLang="en-US" sz="2400" dirty="0" smtClean="0"/>
              <a:t>Either each attribute of each object must be manually compared or else some form of </a:t>
            </a:r>
            <a:r>
              <a:rPr lang="en-CA" altLang="en-US" sz="2400" dirty="0" smtClean="0">
                <a:latin typeface="Consolas" panose="020B0609020204030204" pitchFamily="49" charset="0"/>
              </a:rPr>
              <a:t>equals()</a:t>
            </a:r>
            <a:r>
              <a:rPr lang="en-CA" altLang="en-US" sz="2400" dirty="0" smtClean="0"/>
              <a:t> method must be implemented.</a:t>
            </a:r>
          </a:p>
          <a:p>
            <a:r>
              <a:rPr lang="en-CA" altLang="en-US" sz="2400" dirty="0" smtClean="0"/>
              <a:t>Class String has two methods: </a:t>
            </a:r>
          </a:p>
          <a:p>
            <a:pPr lvl="1"/>
            <a:r>
              <a:rPr lang="en-CA" altLang="en-US" sz="1800" dirty="0" smtClean="0">
                <a:latin typeface="Consolas" panose="020B0609020204030204" pitchFamily="49" charset="0"/>
              </a:rPr>
              <a:t>compareTo()               </a:t>
            </a:r>
            <a:r>
              <a:rPr lang="en-CA" altLang="en-US" sz="1800" dirty="0" smtClean="0">
                <a:solidFill>
                  <a:srgbClr val="FF00FF"/>
                </a:solidFill>
                <a:latin typeface="Consolas" panose="020B0609020204030204" pitchFamily="49" charset="0"/>
              </a:rPr>
              <a:t># </a:t>
            </a:r>
            <a:r>
              <a:rPr lang="en-CA" altLang="en-US" sz="1800" smtClean="0">
                <a:solidFill>
                  <a:srgbClr val="FF00FF"/>
                </a:solidFill>
                <a:latin typeface="Consolas" panose="020B0609020204030204" pitchFamily="49" charset="0"/>
              </a:rPr>
              <a:t>ABC</a:t>
            </a:r>
            <a:r>
              <a:rPr lang="en-CA" altLang="en-US" sz="1800" dirty="0" smtClean="0">
                <a:solidFill>
                  <a:srgbClr val="FF00FF"/>
                </a:solidFill>
                <a:latin typeface="Consolas" panose="020B0609020204030204" pitchFamily="49" charset="0"/>
              </a:rPr>
              <a:t> not same as </a:t>
            </a:r>
            <a:r>
              <a:rPr lang="en-CA" altLang="en-US" sz="1800" smtClean="0">
                <a:solidFill>
                  <a:srgbClr val="FF00FF"/>
                </a:solidFill>
                <a:latin typeface="Consolas" panose="020B0609020204030204" pitchFamily="49" charset="0"/>
              </a:rPr>
              <a:t>Abc</a:t>
            </a:r>
            <a:endParaRPr lang="en-CA" altLang="en-US" sz="1800" dirty="0" smtClean="0">
              <a:solidFill>
                <a:srgbClr val="FF00FF"/>
              </a:solidFill>
              <a:latin typeface="Consolas" panose="020B0609020204030204" pitchFamily="49" charset="0"/>
            </a:endParaRPr>
          </a:p>
          <a:p>
            <a:pPr lvl="1"/>
            <a:r>
              <a:rPr lang="en-CA" altLang="en-US" sz="1800" dirty="0" smtClean="0">
                <a:latin typeface="Consolas" panose="020B0609020204030204" pitchFamily="49" charset="0"/>
              </a:rPr>
              <a:t>compareToIgnoreCase()     </a:t>
            </a:r>
            <a:r>
              <a:rPr lang="en-CA" altLang="en-US" sz="1800" dirty="0" smtClean="0">
                <a:solidFill>
                  <a:srgbClr val="FF00FF"/>
                </a:solidFill>
                <a:latin typeface="Consolas" panose="020B0609020204030204" pitchFamily="49" charset="0"/>
              </a:rPr>
              <a:t># ABC same as abc</a:t>
            </a:r>
          </a:p>
          <a:p>
            <a:endParaRPr lang="en-CA" altLang="en-US" sz="1800" dirty="0" smtClean="0">
              <a:solidFill>
                <a:srgbClr val="FF00FF"/>
              </a:solidFill>
              <a:latin typeface="Consolas" panose="020B0609020204030204" pitchFamily="49" charset="0"/>
            </a:endParaRPr>
          </a:p>
        </p:txBody>
      </p:sp>
    </p:spTree>
    <p:extLst>
      <p:ext uri="{BB962C8B-B14F-4D97-AF65-F5344CB8AC3E}">
        <p14:creationId xmlns:p14="http://schemas.microsoft.com/office/powerpoint/2010/main" val="42853525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920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920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920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920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203" grpId="0" build="p"/>
    </p:bldLst>
  </p:timing>
</p:sld>
</file>

<file path=ppt/slides/slide1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3906" name="Rectangle 2"/>
          <p:cNvSpPr>
            <a:spLocks noGrp="1"/>
          </p:cNvSpPr>
          <p:nvPr>
            <p:ph type="title" idx="4294967295"/>
          </p:nvPr>
        </p:nvSpPr>
        <p:spPr/>
        <p:txBody>
          <a:bodyPr/>
          <a:lstStyle/>
          <a:p>
            <a:r>
              <a:rPr lang="en-CA" altLang="en-US" sz="3200" dirty="0" smtClean="0"/>
              <a:t>Implementing </a:t>
            </a:r>
            <a:r>
              <a:rPr lang="en-CA" altLang="en-US" sz="3200" dirty="0" smtClean="0">
                <a:latin typeface="Consolas" panose="020B0609020204030204" pitchFamily="49" charset="0"/>
              </a:rPr>
              <a:t>Equals()</a:t>
            </a:r>
          </a:p>
        </p:txBody>
      </p:sp>
      <p:sp>
        <p:nvSpPr>
          <p:cNvPr id="123907" name="Rectangle 3"/>
          <p:cNvSpPr>
            <a:spLocks noGrp="1"/>
          </p:cNvSpPr>
          <p:nvPr>
            <p:ph type="body" idx="4294967295"/>
          </p:nvPr>
        </p:nvSpPr>
        <p:spPr/>
        <p:txBody>
          <a:bodyPr/>
          <a:lstStyle/>
          <a:p>
            <a:r>
              <a:rPr lang="en-CA" altLang="en-US" sz="2400" dirty="0" smtClean="0"/>
              <a:t>Location of the full example:</a:t>
            </a:r>
          </a:p>
          <a:p>
            <a:pPr lvl="1"/>
            <a:r>
              <a:rPr lang="en-CA" altLang="en-US" sz="1800" dirty="0" smtClean="0">
                <a:latin typeface="Consolas" panose="020B0609020204030204" pitchFamily="49" charset="0"/>
              </a:rPr>
              <a:t>/home/233/examples/advanced/10equals</a:t>
            </a:r>
          </a:p>
        </p:txBody>
      </p:sp>
    </p:spTree>
    <p:extLst>
      <p:ext uri="{BB962C8B-B14F-4D97-AF65-F5344CB8AC3E}">
        <p14:creationId xmlns:p14="http://schemas.microsoft.com/office/powerpoint/2010/main" val="2871279887"/>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4930" name="Rectangle 2"/>
          <p:cNvSpPr>
            <a:spLocks noGrp="1"/>
          </p:cNvSpPr>
          <p:nvPr>
            <p:ph type="title" idx="4294967295"/>
          </p:nvPr>
        </p:nvSpPr>
        <p:spPr/>
        <p:txBody>
          <a:bodyPr/>
          <a:lstStyle/>
          <a:p>
            <a:r>
              <a:rPr lang="en-CA" altLang="en-US" sz="3200" dirty="0" smtClean="0"/>
              <a:t>Class </a:t>
            </a:r>
            <a:r>
              <a:rPr lang="en-CA" altLang="en-US" sz="3200" dirty="0" smtClean="0">
                <a:latin typeface="Consolas" panose="020B0609020204030204" pitchFamily="49" charset="0"/>
              </a:rPr>
              <a:t>Person</a:t>
            </a:r>
          </a:p>
        </p:txBody>
      </p:sp>
      <p:sp>
        <p:nvSpPr>
          <p:cNvPr id="124931" name="Rectangle 3"/>
          <p:cNvSpPr>
            <a:spLocks noGrp="1"/>
          </p:cNvSpPr>
          <p:nvPr>
            <p:ph type="body" idx="4294967295"/>
          </p:nvPr>
        </p:nvSpPr>
        <p:spPr/>
        <p:txBody>
          <a:bodyPr/>
          <a:lstStyle/>
          <a:p>
            <a:pPr>
              <a:lnSpc>
                <a:spcPct val="80000"/>
              </a:lnSpc>
              <a:buFont typeface="Arial" panose="020B0604020202020204" pitchFamily="34" charset="0"/>
              <a:buNone/>
            </a:pPr>
            <a:r>
              <a:rPr lang="en-CA" altLang="en-US" sz="1800" dirty="0" smtClean="0">
                <a:latin typeface="Consolas" panose="020B0609020204030204" pitchFamily="49" charset="0"/>
              </a:rPr>
              <a:t>public class Person {</a:t>
            </a:r>
          </a:p>
          <a:p>
            <a:pPr>
              <a:lnSpc>
                <a:spcPct val="80000"/>
              </a:lnSpc>
              <a:buFont typeface="Arial" panose="020B0604020202020204" pitchFamily="34" charset="0"/>
              <a:buNone/>
            </a:pPr>
            <a:r>
              <a:rPr lang="en-CA" altLang="en-US" sz="1800" dirty="0" smtClean="0">
                <a:latin typeface="Consolas" panose="020B0609020204030204" pitchFamily="49" charset="0"/>
              </a:rPr>
              <a:t>    private int height;</a:t>
            </a:r>
          </a:p>
          <a:p>
            <a:pPr>
              <a:lnSpc>
                <a:spcPct val="80000"/>
              </a:lnSpc>
              <a:buFont typeface="Arial" panose="020B0604020202020204" pitchFamily="34" charset="0"/>
              <a:buNone/>
            </a:pPr>
            <a:r>
              <a:rPr lang="en-CA" altLang="en-US" sz="1800" dirty="0" smtClean="0">
                <a:latin typeface="Consolas" panose="020B0609020204030204" pitchFamily="49" charset="0"/>
              </a:rPr>
              <a:t>    private int weight;</a:t>
            </a: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r>
              <a:rPr lang="en-CA" altLang="en-US" sz="1800" dirty="0" smtClean="0">
                <a:latin typeface="Consolas" panose="020B0609020204030204" pitchFamily="49" charset="0"/>
              </a:rPr>
              <a:t>    public Person(int height, int weight) {</a:t>
            </a:r>
          </a:p>
          <a:p>
            <a:pPr>
              <a:lnSpc>
                <a:spcPct val="80000"/>
              </a:lnSpc>
              <a:buFont typeface="Arial" panose="020B0604020202020204" pitchFamily="34" charset="0"/>
              <a:buNone/>
            </a:pPr>
            <a:r>
              <a:rPr lang="en-CA" altLang="en-US" sz="1800" dirty="0" smtClean="0">
                <a:latin typeface="Consolas" panose="020B0609020204030204" pitchFamily="49" charset="0"/>
              </a:rPr>
              <a:t>        this.height = height;</a:t>
            </a:r>
          </a:p>
          <a:p>
            <a:pPr>
              <a:lnSpc>
                <a:spcPct val="80000"/>
              </a:lnSpc>
              <a:buFont typeface="Arial" panose="020B0604020202020204" pitchFamily="34" charset="0"/>
              <a:buNone/>
            </a:pPr>
            <a:r>
              <a:rPr lang="en-CA" altLang="en-US" sz="1800" dirty="0" smtClean="0">
                <a:latin typeface="Consolas" panose="020B0609020204030204" pitchFamily="49" charset="0"/>
              </a:rPr>
              <a:t>        this.weight = weight;</a:t>
            </a:r>
          </a:p>
          <a:p>
            <a:pPr>
              <a:lnSpc>
                <a:spcPct val="80000"/>
              </a:lnSpc>
              <a:buFont typeface="Arial" panose="020B0604020202020204" pitchFamily="34" charset="0"/>
              <a:buNone/>
            </a:pPr>
            <a:r>
              <a:rPr lang="en-CA" altLang="en-US" sz="1800" dirty="0" smtClean="0">
                <a:latin typeface="Consolas" panose="020B0609020204030204" pitchFamily="49" charset="0"/>
              </a:rPr>
              <a:t>    }</a:t>
            </a: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r>
              <a:rPr lang="en-CA" altLang="en-US" sz="1800" dirty="0" smtClean="0">
                <a:latin typeface="Consolas" panose="020B0609020204030204" pitchFamily="49" charset="0"/>
              </a:rPr>
              <a:t>    public int getHeight() {</a:t>
            </a:r>
          </a:p>
          <a:p>
            <a:pPr>
              <a:lnSpc>
                <a:spcPct val="80000"/>
              </a:lnSpc>
              <a:buFont typeface="Arial" panose="020B0604020202020204" pitchFamily="34" charset="0"/>
              <a:buNone/>
            </a:pPr>
            <a:r>
              <a:rPr lang="en-CA" altLang="en-US" sz="1800" dirty="0" smtClean="0">
                <a:latin typeface="Consolas" panose="020B0609020204030204" pitchFamily="49" charset="0"/>
              </a:rPr>
              <a:t>        return(height);</a:t>
            </a:r>
          </a:p>
          <a:p>
            <a:pPr>
              <a:lnSpc>
                <a:spcPct val="80000"/>
              </a:lnSpc>
              <a:buFont typeface="Arial" panose="020B0604020202020204" pitchFamily="34" charset="0"/>
              <a:buNone/>
            </a:pPr>
            <a:r>
              <a:rPr lang="en-CA" altLang="en-US" sz="1800" dirty="0" smtClean="0">
                <a:latin typeface="Consolas" panose="020B0609020204030204" pitchFamily="49" charset="0"/>
              </a:rPr>
              <a:t>    }</a:t>
            </a: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r>
              <a:rPr lang="en-CA" altLang="en-US" sz="1800" dirty="0" smtClean="0">
                <a:latin typeface="Consolas" panose="020B0609020204030204" pitchFamily="49" charset="0"/>
              </a:rPr>
              <a:t>    public int getWeight() {</a:t>
            </a:r>
          </a:p>
          <a:p>
            <a:pPr>
              <a:lnSpc>
                <a:spcPct val="80000"/>
              </a:lnSpc>
              <a:buFont typeface="Arial" panose="020B0604020202020204" pitchFamily="34" charset="0"/>
              <a:buNone/>
            </a:pPr>
            <a:r>
              <a:rPr lang="en-CA" altLang="en-US" sz="1800" dirty="0" smtClean="0">
                <a:latin typeface="Consolas" panose="020B0609020204030204" pitchFamily="49" charset="0"/>
              </a:rPr>
              <a:t>        return(weight);</a:t>
            </a:r>
          </a:p>
          <a:p>
            <a:pPr>
              <a:lnSpc>
                <a:spcPct val="80000"/>
              </a:lnSpc>
              <a:buFont typeface="Arial" panose="020B0604020202020204" pitchFamily="34" charset="0"/>
              <a:buNone/>
            </a:pPr>
            <a:r>
              <a:rPr lang="en-CA" altLang="en-US" sz="1800" dirty="0" smtClean="0">
                <a:latin typeface="Consolas" panose="020B0609020204030204" pitchFamily="49" charset="0"/>
              </a:rPr>
              <a:t>    }</a:t>
            </a:r>
          </a:p>
        </p:txBody>
      </p:sp>
    </p:spTree>
    <p:extLst>
      <p:ext uri="{BB962C8B-B14F-4D97-AF65-F5344CB8AC3E}">
        <p14:creationId xmlns:p14="http://schemas.microsoft.com/office/powerpoint/2010/main" val="3067082488"/>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5954" name="Rectangle 2"/>
          <p:cNvSpPr>
            <a:spLocks noGrp="1"/>
          </p:cNvSpPr>
          <p:nvPr>
            <p:ph type="title" idx="4294967295"/>
          </p:nvPr>
        </p:nvSpPr>
        <p:spPr/>
        <p:txBody>
          <a:bodyPr/>
          <a:lstStyle/>
          <a:p>
            <a:r>
              <a:rPr lang="en-CA" altLang="en-US" sz="3200" dirty="0" smtClean="0"/>
              <a:t>Class </a:t>
            </a:r>
            <a:r>
              <a:rPr lang="en-CA" altLang="en-US" sz="3200" dirty="0" smtClean="0">
                <a:latin typeface="Consolas" panose="020B0609020204030204" pitchFamily="49" charset="0"/>
              </a:rPr>
              <a:t>Person</a:t>
            </a:r>
            <a:r>
              <a:rPr lang="en-CA" altLang="en-US" sz="3200" dirty="0" smtClean="0"/>
              <a:t> (2)</a:t>
            </a:r>
          </a:p>
        </p:txBody>
      </p:sp>
      <p:sp>
        <p:nvSpPr>
          <p:cNvPr id="125955" name="Rectangle 3"/>
          <p:cNvSpPr>
            <a:spLocks noGrp="1"/>
          </p:cNvSpPr>
          <p:nvPr>
            <p:ph type="body" idx="4294967295"/>
          </p:nvPr>
        </p:nvSpPr>
        <p:spPr/>
        <p:txBody>
          <a:bodyPr/>
          <a:lstStyle/>
          <a:p>
            <a:pPr>
              <a:lnSpc>
                <a:spcPct val="80000"/>
              </a:lnSpc>
              <a:buFont typeface="Arial" panose="020B0604020202020204" pitchFamily="34" charset="0"/>
              <a:buNone/>
            </a:pPr>
            <a:r>
              <a:rPr lang="en-CA" altLang="en-US" sz="1800" dirty="0" smtClean="0">
                <a:latin typeface="Consolas" panose="020B0609020204030204" pitchFamily="49" charset="0"/>
              </a:rPr>
              <a:t>    public void setHeight(int height) {</a:t>
            </a:r>
          </a:p>
          <a:p>
            <a:pPr>
              <a:lnSpc>
                <a:spcPct val="80000"/>
              </a:lnSpc>
              <a:buFont typeface="Arial" panose="020B0604020202020204" pitchFamily="34" charset="0"/>
              <a:buNone/>
            </a:pPr>
            <a:r>
              <a:rPr lang="en-CA" altLang="en-US" sz="1800" dirty="0" smtClean="0">
                <a:latin typeface="Consolas" panose="020B0609020204030204" pitchFamily="49" charset="0"/>
              </a:rPr>
              <a:t>        this.height = height;</a:t>
            </a:r>
          </a:p>
          <a:p>
            <a:pPr>
              <a:lnSpc>
                <a:spcPct val="80000"/>
              </a:lnSpc>
              <a:buFont typeface="Arial" panose="020B0604020202020204" pitchFamily="34" charset="0"/>
              <a:buNone/>
            </a:pPr>
            <a:r>
              <a:rPr lang="en-CA" altLang="en-US" sz="1800" dirty="0" smtClean="0">
                <a:latin typeface="Consolas" panose="020B0609020204030204" pitchFamily="49" charset="0"/>
              </a:rPr>
              <a:t>    }</a:t>
            </a: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r>
              <a:rPr lang="en-CA" altLang="en-US" sz="1800" dirty="0" smtClean="0">
                <a:latin typeface="Consolas" panose="020B0609020204030204" pitchFamily="49" charset="0"/>
              </a:rPr>
              <a:t>    public void setWeight(int weight) {</a:t>
            </a:r>
          </a:p>
          <a:p>
            <a:pPr>
              <a:lnSpc>
                <a:spcPct val="80000"/>
              </a:lnSpc>
              <a:buFont typeface="Arial" panose="020B0604020202020204" pitchFamily="34" charset="0"/>
              <a:buNone/>
            </a:pPr>
            <a:r>
              <a:rPr lang="en-CA" altLang="en-US" sz="1800" dirty="0" smtClean="0">
                <a:latin typeface="Consolas" panose="020B0609020204030204" pitchFamily="49" charset="0"/>
              </a:rPr>
              <a:t>        this.weight = weight;</a:t>
            </a:r>
          </a:p>
          <a:p>
            <a:pPr>
              <a:lnSpc>
                <a:spcPct val="80000"/>
              </a:lnSpc>
              <a:buFont typeface="Arial" panose="020B0604020202020204" pitchFamily="34" charset="0"/>
              <a:buNone/>
            </a:pPr>
            <a:r>
              <a:rPr lang="en-CA" altLang="en-US" sz="1800" dirty="0" smtClean="0">
                <a:latin typeface="Consolas" panose="020B0609020204030204" pitchFamily="49" charset="0"/>
              </a:rPr>
              <a:t>    }</a:t>
            </a: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r>
              <a:rPr lang="en-CA" altLang="en-US" sz="1800" dirty="0" smtClean="0">
                <a:latin typeface="Consolas" panose="020B0609020204030204" pitchFamily="49" charset="0"/>
              </a:rPr>
              <a:t>    public boolean equals(Person </a:t>
            </a:r>
            <a:r>
              <a:rPr lang="en-CA" altLang="en-US" sz="1800" b="1" dirty="0" smtClean="0">
                <a:solidFill>
                  <a:srgbClr val="993300"/>
                </a:solidFill>
                <a:latin typeface="Consolas" panose="020B0609020204030204" pitchFamily="49" charset="0"/>
              </a:rPr>
              <a:t>compareTo</a:t>
            </a:r>
            <a:r>
              <a:rPr lang="en-CA" altLang="en-US" sz="1800" dirty="0" smtClean="0">
                <a:latin typeface="Consolas" panose="020B0609020204030204" pitchFamily="49" charset="0"/>
              </a:rPr>
              <a:t>) {</a:t>
            </a:r>
          </a:p>
          <a:p>
            <a:pPr>
              <a:lnSpc>
                <a:spcPct val="80000"/>
              </a:lnSpc>
              <a:buFont typeface="Arial" panose="020B0604020202020204" pitchFamily="34" charset="0"/>
              <a:buNone/>
            </a:pPr>
            <a:r>
              <a:rPr lang="en-CA" altLang="en-US" sz="1800" dirty="0" smtClean="0">
                <a:latin typeface="Consolas" panose="020B0609020204030204" pitchFamily="49" charset="0"/>
              </a:rPr>
              <a:t>        boolean flag = true;</a:t>
            </a:r>
          </a:p>
          <a:p>
            <a:pPr>
              <a:lnSpc>
                <a:spcPct val="80000"/>
              </a:lnSpc>
              <a:buFont typeface="Arial" panose="020B0604020202020204" pitchFamily="34" charset="0"/>
              <a:buNone/>
            </a:pPr>
            <a:r>
              <a:rPr lang="en-CA" altLang="en-US" sz="1800" dirty="0" smtClean="0">
                <a:latin typeface="Consolas" panose="020B0609020204030204" pitchFamily="49" charset="0"/>
              </a:rPr>
              <a:t>        if (</a:t>
            </a:r>
            <a:r>
              <a:rPr lang="en-CA" altLang="en-US" sz="1800" b="1" dirty="0" smtClean="0">
                <a:solidFill>
                  <a:srgbClr val="CC3300"/>
                </a:solidFill>
                <a:latin typeface="Consolas" panose="020B0609020204030204" pitchFamily="49" charset="0"/>
              </a:rPr>
              <a:t>this</a:t>
            </a:r>
            <a:r>
              <a:rPr lang="en-CA" altLang="en-US" sz="1800" dirty="0" smtClean="0">
                <a:latin typeface="Consolas" panose="020B0609020204030204" pitchFamily="49" charset="0"/>
              </a:rPr>
              <a:t>.height != </a:t>
            </a:r>
            <a:r>
              <a:rPr lang="en-CA" altLang="en-US" sz="1800" b="1" dirty="0" smtClean="0">
                <a:solidFill>
                  <a:srgbClr val="993300"/>
                </a:solidFill>
                <a:latin typeface="Consolas" panose="020B0609020204030204" pitchFamily="49" charset="0"/>
              </a:rPr>
              <a:t>compareTo</a:t>
            </a:r>
            <a:r>
              <a:rPr lang="en-CA" altLang="en-US" sz="1800" dirty="0" smtClean="0">
                <a:latin typeface="Consolas" panose="020B0609020204030204" pitchFamily="49" charset="0"/>
              </a:rPr>
              <a:t>.getHeight() ||</a:t>
            </a:r>
          </a:p>
          <a:p>
            <a:pPr>
              <a:lnSpc>
                <a:spcPct val="80000"/>
              </a:lnSpc>
              <a:buFont typeface="Arial" panose="020B0604020202020204" pitchFamily="34" charset="0"/>
              <a:buNone/>
            </a:pPr>
            <a:r>
              <a:rPr lang="en-CA" altLang="en-US" sz="1800" dirty="0" smtClean="0">
                <a:latin typeface="Consolas" panose="020B0609020204030204" pitchFamily="49" charset="0"/>
              </a:rPr>
              <a:t>            </a:t>
            </a:r>
            <a:r>
              <a:rPr lang="en-CA" altLang="en-US" sz="1800" b="1" dirty="0" smtClean="0">
                <a:solidFill>
                  <a:srgbClr val="CC3300"/>
                </a:solidFill>
                <a:latin typeface="Consolas" panose="020B0609020204030204" pitchFamily="49" charset="0"/>
              </a:rPr>
              <a:t>this</a:t>
            </a:r>
            <a:r>
              <a:rPr lang="en-CA" altLang="en-US" sz="1800" dirty="0" smtClean="0">
                <a:latin typeface="Consolas" panose="020B0609020204030204" pitchFamily="49" charset="0"/>
              </a:rPr>
              <a:t>.weight != </a:t>
            </a:r>
            <a:r>
              <a:rPr lang="en-CA" altLang="en-US" sz="1800" b="1" dirty="0" smtClean="0">
                <a:solidFill>
                  <a:srgbClr val="993300"/>
                </a:solidFill>
                <a:latin typeface="Consolas" panose="020B0609020204030204" pitchFamily="49" charset="0"/>
              </a:rPr>
              <a:t>compareTo</a:t>
            </a:r>
            <a:r>
              <a:rPr lang="en-CA" altLang="en-US" sz="1800" dirty="0" smtClean="0">
                <a:latin typeface="Consolas" panose="020B0609020204030204" pitchFamily="49" charset="0"/>
              </a:rPr>
              <a:t>.getWeight())</a:t>
            </a:r>
          </a:p>
          <a:p>
            <a:pPr>
              <a:lnSpc>
                <a:spcPct val="80000"/>
              </a:lnSpc>
              <a:buFont typeface="Arial" panose="020B0604020202020204" pitchFamily="34" charset="0"/>
              <a:buNone/>
            </a:pPr>
            <a:r>
              <a:rPr lang="en-CA" altLang="en-US" sz="1800" dirty="0" smtClean="0">
                <a:latin typeface="Consolas" panose="020B0609020204030204" pitchFamily="49" charset="0"/>
              </a:rPr>
              <a:t>            flag = false;</a:t>
            </a:r>
          </a:p>
          <a:p>
            <a:pPr>
              <a:lnSpc>
                <a:spcPct val="80000"/>
              </a:lnSpc>
              <a:buFont typeface="Arial" panose="020B0604020202020204" pitchFamily="34" charset="0"/>
              <a:buNone/>
            </a:pPr>
            <a:r>
              <a:rPr lang="en-CA" altLang="en-US" sz="1800" dirty="0" smtClean="0">
                <a:latin typeface="Consolas" panose="020B0609020204030204" pitchFamily="49" charset="0"/>
              </a:rPr>
              <a:t>        return(flag);</a:t>
            </a:r>
          </a:p>
          <a:p>
            <a:pPr>
              <a:lnSpc>
                <a:spcPct val="80000"/>
              </a:lnSpc>
              <a:buFont typeface="Arial" panose="020B0604020202020204" pitchFamily="34" charset="0"/>
              <a:buNone/>
            </a:pPr>
            <a:r>
              <a:rPr lang="en-CA" altLang="en-US" sz="1800" dirty="0" smtClean="0">
                <a:latin typeface="Consolas" panose="020B0609020204030204" pitchFamily="49" charset="0"/>
              </a:rPr>
              <a:t>    }</a:t>
            </a:r>
          </a:p>
          <a:p>
            <a:pPr>
              <a:lnSpc>
                <a:spcPct val="80000"/>
              </a:lnSpc>
              <a:buFont typeface="Arial" panose="020B0604020202020204" pitchFamily="34" charset="0"/>
              <a:buNone/>
            </a:pPr>
            <a:r>
              <a:rPr lang="en-CA" altLang="en-US" sz="1800" dirty="0" smtClean="0">
                <a:latin typeface="Consolas" panose="020B0609020204030204" pitchFamily="49" charset="0"/>
              </a:rPr>
              <a:t>}</a:t>
            </a:r>
          </a:p>
        </p:txBody>
      </p:sp>
      <p:sp>
        <p:nvSpPr>
          <p:cNvPr id="125956" name="Text Box 4"/>
          <p:cNvSpPr txBox="1">
            <a:spLocks noChangeArrowheads="1"/>
          </p:cNvSpPr>
          <p:nvPr/>
        </p:nvSpPr>
        <p:spPr bwMode="auto">
          <a:xfrm>
            <a:off x="2280355" y="3434732"/>
            <a:ext cx="1524000" cy="366713"/>
          </a:xfrm>
          <a:prstGeom prst="rect">
            <a:avLst/>
          </a:prstGeom>
          <a:solidFill>
            <a:srgbClr val="FFFF99"/>
          </a:solidFill>
          <a:ln>
            <a:noFill/>
          </a:ln>
          <a:effectLst/>
          <a:extLs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dirty="0"/>
              <a:t>Implicit: </a:t>
            </a:r>
            <a:r>
              <a:rPr lang="en-CA" altLang="en-US" sz="1800" b="1" dirty="0">
                <a:solidFill>
                  <a:srgbClr val="CC3300"/>
                </a:solidFill>
              </a:rPr>
              <a:t>Jim</a:t>
            </a:r>
          </a:p>
        </p:txBody>
      </p:sp>
      <p:sp>
        <p:nvSpPr>
          <p:cNvPr id="125957" name="Text Box 5"/>
          <p:cNvSpPr txBox="1">
            <a:spLocks noChangeArrowheads="1"/>
          </p:cNvSpPr>
          <p:nvPr/>
        </p:nvSpPr>
        <p:spPr bwMode="auto">
          <a:xfrm>
            <a:off x="4876800" y="3434731"/>
            <a:ext cx="1524000" cy="366713"/>
          </a:xfrm>
          <a:prstGeom prst="rect">
            <a:avLst/>
          </a:prstGeom>
          <a:solidFill>
            <a:srgbClr val="FFFF99"/>
          </a:solidFill>
          <a:ln>
            <a:noFill/>
          </a:ln>
          <a:effectLst/>
          <a:extLs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dirty="0"/>
              <a:t>Explicit: </a:t>
            </a:r>
            <a:r>
              <a:rPr lang="en-CA" altLang="en-US" sz="1800" b="1" dirty="0">
                <a:solidFill>
                  <a:srgbClr val="993300"/>
                </a:solidFill>
              </a:rPr>
              <a:t>Bob</a:t>
            </a:r>
          </a:p>
        </p:txBody>
      </p:sp>
    </p:spTree>
    <p:extLst>
      <p:ext uri="{BB962C8B-B14F-4D97-AF65-F5344CB8AC3E}">
        <p14:creationId xmlns:p14="http://schemas.microsoft.com/office/powerpoint/2010/main" val="3381480895"/>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6978" name="Rectangle 2"/>
          <p:cNvSpPr>
            <a:spLocks noGrp="1"/>
          </p:cNvSpPr>
          <p:nvPr>
            <p:ph type="title" idx="4294967295"/>
          </p:nvPr>
        </p:nvSpPr>
        <p:spPr/>
        <p:txBody>
          <a:bodyPr/>
          <a:lstStyle/>
          <a:p>
            <a:r>
              <a:rPr lang="en-CA" altLang="en-US" sz="3200" dirty="0" smtClean="0"/>
              <a:t>The </a:t>
            </a:r>
            <a:r>
              <a:rPr lang="en-CA" altLang="en-US" sz="3200" dirty="0" smtClean="0">
                <a:latin typeface="Consolas" panose="020B0609020204030204" pitchFamily="49" charset="0"/>
              </a:rPr>
              <a:t>Driver</a:t>
            </a:r>
            <a:r>
              <a:rPr lang="en-CA" altLang="en-US" sz="3200" dirty="0" smtClean="0"/>
              <a:t> Class</a:t>
            </a:r>
          </a:p>
        </p:txBody>
      </p:sp>
      <p:sp>
        <p:nvSpPr>
          <p:cNvPr id="126979" name="Rectangle 3"/>
          <p:cNvSpPr>
            <a:spLocks noGrp="1"/>
          </p:cNvSpPr>
          <p:nvPr>
            <p:ph type="body" idx="4294967295"/>
          </p:nvPr>
        </p:nvSpPr>
        <p:spPr/>
        <p:txBody>
          <a:bodyPr/>
          <a:lstStyle/>
          <a:p>
            <a:pPr>
              <a:lnSpc>
                <a:spcPct val="80000"/>
              </a:lnSpc>
              <a:buFont typeface="Arial" panose="020B0604020202020204" pitchFamily="34" charset="0"/>
              <a:buNone/>
            </a:pPr>
            <a:r>
              <a:rPr lang="en-CA" altLang="en-US" sz="1800" dirty="0" smtClean="0">
                <a:latin typeface="Consolas" panose="020B0609020204030204" pitchFamily="49" charset="0"/>
              </a:rPr>
              <a:t>public class Driver</a:t>
            </a:r>
          </a:p>
          <a:p>
            <a:pPr>
              <a:lnSpc>
                <a:spcPct val="80000"/>
              </a:lnSpc>
              <a:buFont typeface="Arial" panose="020B0604020202020204" pitchFamily="34" charset="0"/>
              <a:buNone/>
            </a:pPr>
            <a:r>
              <a:rPr lang="en-CA" altLang="en-US" sz="1800" dirty="0" smtClean="0">
                <a:latin typeface="Consolas" panose="020B0609020204030204" pitchFamily="49" charset="0"/>
              </a:rPr>
              <a:t>{</a:t>
            </a:r>
          </a:p>
          <a:p>
            <a:pPr>
              <a:lnSpc>
                <a:spcPct val="80000"/>
              </a:lnSpc>
              <a:buFont typeface="Arial" panose="020B0604020202020204" pitchFamily="34" charset="0"/>
              <a:buNone/>
            </a:pPr>
            <a:r>
              <a:rPr lang="en-CA" altLang="en-US" sz="1800" dirty="0" smtClean="0">
                <a:latin typeface="Consolas" panose="020B0609020204030204" pitchFamily="49" charset="0"/>
              </a:rPr>
              <a:t>    public static void main(String [] args)</a:t>
            </a:r>
          </a:p>
          <a:p>
            <a:pPr>
              <a:lnSpc>
                <a:spcPct val="80000"/>
              </a:lnSpc>
              <a:buFont typeface="Arial" panose="020B0604020202020204" pitchFamily="34" charset="0"/>
              <a:buNone/>
            </a:pPr>
            <a:r>
              <a:rPr lang="en-CA" altLang="en-US" sz="1800" dirty="0" smtClean="0">
                <a:latin typeface="Consolas" panose="020B0609020204030204" pitchFamily="49" charset="0"/>
              </a:rPr>
              <a:t>    {</a:t>
            </a:r>
          </a:p>
          <a:p>
            <a:pPr>
              <a:lnSpc>
                <a:spcPct val="80000"/>
              </a:lnSpc>
              <a:buFont typeface="Arial" panose="020B0604020202020204" pitchFamily="34" charset="0"/>
              <a:buNone/>
            </a:pPr>
            <a:r>
              <a:rPr lang="en-CA" altLang="en-US" sz="1800" dirty="0" smtClean="0">
                <a:latin typeface="Consolas" panose="020B0609020204030204" pitchFamily="49" charset="0"/>
              </a:rPr>
              <a:t>        Person </a:t>
            </a:r>
            <a:r>
              <a:rPr lang="en-CA" altLang="en-US" sz="1800" b="1" dirty="0" smtClean="0">
                <a:solidFill>
                  <a:srgbClr val="CC3300"/>
                </a:solidFill>
                <a:latin typeface="Consolas" panose="020B0609020204030204" pitchFamily="49" charset="0"/>
              </a:rPr>
              <a:t>jim</a:t>
            </a:r>
            <a:r>
              <a:rPr lang="en-CA" altLang="en-US" sz="1800" dirty="0" smtClean="0">
                <a:latin typeface="Consolas" panose="020B0609020204030204" pitchFamily="49" charset="0"/>
              </a:rPr>
              <a:t> = new Person(69,160);</a:t>
            </a:r>
          </a:p>
          <a:p>
            <a:pPr>
              <a:lnSpc>
                <a:spcPct val="80000"/>
              </a:lnSpc>
              <a:buFont typeface="Arial" panose="020B0604020202020204" pitchFamily="34" charset="0"/>
              <a:buNone/>
            </a:pPr>
            <a:r>
              <a:rPr lang="en-CA" altLang="en-US" sz="1800" dirty="0" smtClean="0">
                <a:latin typeface="Consolas" panose="020B0609020204030204" pitchFamily="49" charset="0"/>
              </a:rPr>
              <a:t>        Person </a:t>
            </a:r>
            <a:r>
              <a:rPr lang="en-CA" altLang="en-US" sz="1800" b="1" dirty="0" smtClean="0">
                <a:solidFill>
                  <a:srgbClr val="993300"/>
                </a:solidFill>
                <a:latin typeface="Consolas" panose="020B0609020204030204" pitchFamily="49" charset="0"/>
              </a:rPr>
              <a:t>bob</a:t>
            </a:r>
            <a:r>
              <a:rPr lang="en-CA" altLang="en-US" sz="1800" dirty="0" smtClean="0">
                <a:latin typeface="Consolas" panose="020B0609020204030204" pitchFamily="49" charset="0"/>
              </a:rPr>
              <a:t> = new Person(72,175);</a:t>
            </a: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r>
              <a:rPr lang="en-CA" altLang="en-US" sz="1800" dirty="0" smtClean="0">
                <a:latin typeface="Consolas" panose="020B0609020204030204" pitchFamily="49" charset="0"/>
              </a:rPr>
              <a:t>        </a:t>
            </a:r>
          </a:p>
        </p:txBody>
      </p:sp>
    </p:spTree>
    <p:extLst>
      <p:ext uri="{BB962C8B-B14F-4D97-AF65-F5344CB8AC3E}">
        <p14:creationId xmlns:p14="http://schemas.microsoft.com/office/powerpoint/2010/main" val="1298718858"/>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8002" name="Rectangle 2"/>
          <p:cNvSpPr>
            <a:spLocks noGrp="1"/>
          </p:cNvSpPr>
          <p:nvPr>
            <p:ph type="title" idx="4294967295"/>
          </p:nvPr>
        </p:nvSpPr>
        <p:spPr>
          <a:xfrm>
            <a:off x="457200" y="0"/>
            <a:ext cx="8229600" cy="1143000"/>
          </a:xfrm>
        </p:spPr>
        <p:txBody>
          <a:bodyPr/>
          <a:lstStyle/>
          <a:p>
            <a:r>
              <a:rPr lang="en-CA" altLang="en-US" sz="3200" dirty="0" smtClean="0"/>
              <a:t>The </a:t>
            </a:r>
            <a:r>
              <a:rPr lang="en-CA" altLang="en-US" sz="3200" dirty="0" smtClean="0">
                <a:latin typeface="Consolas" panose="020B0609020204030204" pitchFamily="49" charset="0"/>
              </a:rPr>
              <a:t>Driver</a:t>
            </a:r>
            <a:r>
              <a:rPr lang="en-CA" altLang="en-US" sz="3200" dirty="0" smtClean="0"/>
              <a:t> Class (2)</a:t>
            </a:r>
          </a:p>
        </p:txBody>
      </p:sp>
      <p:sp>
        <p:nvSpPr>
          <p:cNvPr id="128003" name="Rectangle 3"/>
          <p:cNvSpPr>
            <a:spLocks noGrp="1"/>
          </p:cNvSpPr>
          <p:nvPr>
            <p:ph type="body" idx="4294967295"/>
          </p:nvPr>
        </p:nvSpPr>
        <p:spPr>
          <a:xfrm>
            <a:off x="457200" y="1219200"/>
            <a:ext cx="8229600" cy="4525963"/>
          </a:xfrm>
        </p:spPr>
        <p:txBody>
          <a:bodyPr/>
          <a:lstStyle/>
          <a:p>
            <a:pPr>
              <a:lnSpc>
                <a:spcPct val="80000"/>
              </a:lnSpc>
              <a:buFont typeface="Arial" panose="020B0604020202020204" pitchFamily="34" charset="0"/>
              <a:buNone/>
            </a:pPr>
            <a:r>
              <a:rPr lang="en-CA" altLang="en-US" sz="1800" dirty="0" smtClean="0">
                <a:latin typeface="Consolas" panose="020B0609020204030204" pitchFamily="49" charset="0"/>
              </a:rPr>
              <a:t>        System.out.println("Different data, addresses");</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System.out.println("Compare data via accessors()");                   </a:t>
            </a:r>
          </a:p>
          <a:p>
            <a:pPr>
              <a:lnSpc>
                <a:spcPct val="80000"/>
              </a:lnSpc>
              <a:buFont typeface="Arial" panose="020B0604020202020204" pitchFamily="34" charset="0"/>
              <a:buNone/>
            </a:pPr>
            <a:r>
              <a:rPr lang="en-CA" altLang="en-US" sz="1800" dirty="0" smtClean="0">
                <a:latin typeface="Consolas" panose="020B0609020204030204" pitchFamily="49" charset="0"/>
              </a:rPr>
              <a:t>        if (jim.getHeight() == bob.getHeight() &amp;&amp;</a:t>
            </a:r>
          </a:p>
          <a:p>
            <a:pPr>
              <a:lnSpc>
                <a:spcPct val="80000"/>
              </a:lnSpc>
              <a:buFont typeface="Arial" panose="020B0604020202020204" pitchFamily="34" charset="0"/>
              <a:buNone/>
            </a:pPr>
            <a:r>
              <a:rPr lang="en-CA" altLang="en-US" sz="1800" dirty="0" smtClean="0">
                <a:latin typeface="Consolas" panose="020B0609020204030204" pitchFamily="49" charset="0"/>
              </a:rPr>
              <a:t>            jim.getWeight() == bob.getWeight())</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System.out.println("\tObjects same data");</a:t>
            </a:r>
          </a:p>
          <a:p>
            <a:pPr>
              <a:lnSpc>
                <a:spcPct val="80000"/>
              </a:lnSpc>
              <a:buFont typeface="Arial" panose="020B0604020202020204" pitchFamily="34" charset="0"/>
              <a:buNone/>
            </a:pPr>
            <a:r>
              <a:rPr lang="en-CA" altLang="en-US" sz="1800" dirty="0" smtClean="0">
                <a:latin typeface="Consolas" panose="020B0609020204030204" pitchFamily="49" charset="0"/>
              </a:rPr>
              <a:t>        else</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System.out.println("\tNot equal");</a:t>
            </a: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System.out.println("Compare data via equals()");</a:t>
            </a:r>
          </a:p>
          <a:p>
            <a:pPr>
              <a:lnSpc>
                <a:spcPct val="80000"/>
              </a:lnSpc>
              <a:buFont typeface="Arial" panose="020B0604020202020204" pitchFamily="34" charset="0"/>
              <a:buNone/>
            </a:pPr>
            <a:r>
              <a:rPr lang="en-CA" altLang="en-US" sz="1800" dirty="0" smtClean="0">
                <a:latin typeface="Consolas" panose="020B0609020204030204" pitchFamily="49" charset="0"/>
              </a:rPr>
              <a:t>        if (</a:t>
            </a:r>
            <a:r>
              <a:rPr lang="en-CA" altLang="en-US" sz="1800" b="1" dirty="0" smtClean="0">
                <a:solidFill>
                  <a:srgbClr val="CC3300"/>
                </a:solidFill>
                <a:latin typeface="Consolas" panose="020B0609020204030204" pitchFamily="49" charset="0"/>
              </a:rPr>
              <a:t>jim</a:t>
            </a:r>
            <a:r>
              <a:rPr lang="en-CA" altLang="en-US" sz="1800" dirty="0" smtClean="0">
                <a:latin typeface="Consolas" panose="020B0609020204030204" pitchFamily="49" charset="0"/>
              </a:rPr>
              <a:t>.equals(</a:t>
            </a:r>
            <a:r>
              <a:rPr lang="en-CA" altLang="en-US" sz="1800" b="1" dirty="0" smtClean="0">
                <a:solidFill>
                  <a:srgbClr val="993300"/>
                </a:solidFill>
                <a:latin typeface="Consolas" panose="020B0609020204030204" pitchFamily="49" charset="0"/>
              </a:rPr>
              <a:t>bob</a:t>
            </a:r>
            <a:r>
              <a:rPr lang="en-CA" altLang="en-US" sz="1800" dirty="0" smtClean="0">
                <a:latin typeface="Consolas" panose="020B0609020204030204" pitchFamily="49" charset="0"/>
              </a:rPr>
              <a:t>) == true)</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System.out.println("\tObjects same data");</a:t>
            </a:r>
          </a:p>
          <a:p>
            <a:pPr>
              <a:lnSpc>
                <a:spcPct val="80000"/>
              </a:lnSpc>
              <a:buFont typeface="Arial" panose="020B0604020202020204" pitchFamily="34" charset="0"/>
              <a:buNone/>
            </a:pPr>
            <a:r>
              <a:rPr lang="en-CA" altLang="en-US" sz="1800" dirty="0" smtClean="0">
                <a:latin typeface="Consolas" panose="020B0609020204030204" pitchFamily="49" charset="0"/>
              </a:rPr>
              <a:t>        else</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System.out.println("\tNot equal");</a:t>
            </a: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System.out.println("Compare addresses");</a:t>
            </a:r>
          </a:p>
          <a:p>
            <a:pPr>
              <a:lnSpc>
                <a:spcPct val="80000"/>
              </a:lnSpc>
              <a:buFont typeface="Arial" panose="020B0604020202020204" pitchFamily="34" charset="0"/>
              <a:buNone/>
            </a:pPr>
            <a:r>
              <a:rPr lang="en-CA" altLang="en-US" sz="1800" dirty="0" smtClean="0">
                <a:latin typeface="Consolas" panose="020B0609020204030204" pitchFamily="49" charset="0"/>
              </a:rPr>
              <a:t>        if (jim == bob)</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System.out.println("\tSame address");</a:t>
            </a:r>
          </a:p>
          <a:p>
            <a:pPr>
              <a:lnSpc>
                <a:spcPct val="80000"/>
              </a:lnSpc>
              <a:buFont typeface="Arial" panose="020B0604020202020204" pitchFamily="34" charset="0"/>
              <a:buNone/>
            </a:pPr>
            <a:r>
              <a:rPr lang="en-CA" altLang="en-US" sz="1800" dirty="0" smtClean="0">
                <a:latin typeface="Consolas" panose="020B0609020204030204" pitchFamily="49" charset="0"/>
              </a:rPr>
              <a:t>        else</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System.out.println("\tDifferent addresses");</a:t>
            </a:r>
          </a:p>
          <a:p>
            <a:pPr>
              <a:lnSpc>
                <a:spcPct val="80000"/>
              </a:lnSpc>
              <a:buFont typeface="Arial" panose="020B0604020202020204" pitchFamily="34" charset="0"/>
              <a:buNone/>
            </a:pPr>
            <a:endParaRPr lang="en-CA" altLang="en-US" sz="1800" dirty="0" smtClean="0">
              <a:latin typeface="Consolas" panose="020B0609020204030204" pitchFamily="49" charset="0"/>
            </a:endParaRPr>
          </a:p>
        </p:txBody>
      </p:sp>
      <p:pic>
        <p:nvPicPr>
          <p:cNvPr id="184324" name="Picture 4"/>
          <p:cNvPicPr>
            <a:picLocks noChangeAspect="1" noChangeArrowheads="1"/>
          </p:cNvPicPr>
          <p:nvPr/>
        </p:nvPicPr>
        <p:blipFill>
          <a:blip r:embed="rId2">
            <a:extLst>
              <a:ext uri="{28A0092B-C50C-407E-A947-70E740481C1C}">
                <a14:useLocalDpi xmlns:a14="http://schemas.microsoft.com/office/drawing/2010/main" val="0"/>
              </a:ext>
            </a:extLst>
          </a:blip>
          <a:srcRect t="10762" b="56950"/>
          <a:stretch>
            <a:fillRect/>
          </a:stretch>
        </p:blipFill>
        <p:spPr bwMode="auto">
          <a:xfrm>
            <a:off x="5772150" y="2667000"/>
            <a:ext cx="3371850" cy="4572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4325" name="Picture 5"/>
          <p:cNvPicPr>
            <a:picLocks noChangeAspect="1" noChangeArrowheads="1"/>
          </p:cNvPicPr>
          <p:nvPr/>
        </p:nvPicPr>
        <p:blipFill>
          <a:blip r:embed="rId3">
            <a:extLst>
              <a:ext uri="{28A0092B-C50C-407E-A947-70E740481C1C}">
                <a14:useLocalDpi xmlns:a14="http://schemas.microsoft.com/office/drawing/2010/main" val="0"/>
              </a:ext>
            </a:extLst>
          </a:blip>
          <a:srcRect t="43050" b="30045"/>
          <a:stretch>
            <a:fillRect/>
          </a:stretch>
        </p:blipFill>
        <p:spPr bwMode="auto">
          <a:xfrm>
            <a:off x="5772150" y="4518378"/>
            <a:ext cx="3371850" cy="3810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4326" name="Picture 6"/>
          <p:cNvPicPr>
            <a:picLocks noChangeAspect="1" noChangeArrowheads="1"/>
          </p:cNvPicPr>
          <p:nvPr/>
        </p:nvPicPr>
        <p:blipFill>
          <a:blip r:embed="rId3">
            <a:extLst>
              <a:ext uri="{28A0092B-C50C-407E-A947-70E740481C1C}">
                <a14:useLocalDpi xmlns:a14="http://schemas.microsoft.com/office/drawing/2010/main" val="0"/>
              </a:ext>
            </a:extLst>
          </a:blip>
          <a:srcRect t="69955"/>
          <a:stretch>
            <a:fillRect/>
          </a:stretch>
        </p:blipFill>
        <p:spPr bwMode="auto">
          <a:xfrm>
            <a:off x="5772150" y="6219825"/>
            <a:ext cx="3371850" cy="4254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8007" name="Rectangle 7"/>
          <p:cNvSpPr>
            <a:spLocks noChangeArrowheads="1"/>
          </p:cNvSpPr>
          <p:nvPr/>
        </p:nvSpPr>
        <p:spPr bwMode="auto">
          <a:xfrm>
            <a:off x="0" y="0"/>
            <a:ext cx="2514600" cy="1328738"/>
          </a:xfrm>
          <a:prstGeom prst="rect">
            <a:avLst/>
          </a:prstGeom>
          <a:solidFill>
            <a:srgbClr val="FFFF99"/>
          </a:solidFill>
          <a:ln>
            <a:noFill/>
          </a:ln>
          <a:effectLst/>
          <a:extLs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dirty="0">
                <a:latin typeface="Consolas" panose="020B0609020204030204" pitchFamily="49" charset="0"/>
              </a:rPr>
              <a:t>new Person(69,160);</a:t>
            </a:r>
          </a:p>
          <a:p>
            <a:pPr eaLnBrk="1" hangingPunct="1">
              <a:spcBef>
                <a:spcPct val="50000"/>
              </a:spcBef>
              <a:buFontTx/>
              <a:buNone/>
            </a:pPr>
            <a:r>
              <a:rPr lang="en-CA" altLang="en-US" sz="1800" dirty="0">
                <a:latin typeface="Consolas" panose="020B0609020204030204" pitchFamily="49" charset="0"/>
              </a:rPr>
              <a:t>new Person(72,175);</a:t>
            </a:r>
          </a:p>
        </p:txBody>
      </p:sp>
    </p:spTree>
    <p:extLst>
      <p:ext uri="{BB962C8B-B14F-4D97-AF65-F5344CB8AC3E}">
        <p14:creationId xmlns:p14="http://schemas.microsoft.com/office/powerpoint/2010/main" val="1111780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2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8432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843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6" name="Rectangle 2"/>
          <p:cNvSpPr>
            <a:spLocks noGrp="1"/>
          </p:cNvSpPr>
          <p:nvPr>
            <p:ph type="title" idx="4294967295"/>
          </p:nvPr>
        </p:nvSpPr>
        <p:spPr>
          <a:xfrm>
            <a:off x="457200" y="0"/>
            <a:ext cx="8229600" cy="1143000"/>
          </a:xfrm>
        </p:spPr>
        <p:txBody>
          <a:bodyPr/>
          <a:lstStyle/>
          <a:p>
            <a:r>
              <a:rPr lang="en-CA" altLang="en-US" sz="3200" dirty="0" smtClean="0"/>
              <a:t>The </a:t>
            </a:r>
            <a:r>
              <a:rPr lang="en-CA" altLang="en-US" sz="3200" dirty="0" smtClean="0">
                <a:latin typeface="Consolas" panose="020B0609020204030204" pitchFamily="49" charset="0"/>
              </a:rPr>
              <a:t>Driver</a:t>
            </a:r>
            <a:r>
              <a:rPr lang="en-CA" altLang="en-US" sz="3200" dirty="0" smtClean="0"/>
              <a:t> Class (3)</a:t>
            </a:r>
          </a:p>
        </p:txBody>
      </p:sp>
      <p:sp>
        <p:nvSpPr>
          <p:cNvPr id="129027" name="Rectangle 3"/>
          <p:cNvSpPr>
            <a:spLocks noGrp="1"/>
          </p:cNvSpPr>
          <p:nvPr>
            <p:ph type="body" idx="4294967295"/>
          </p:nvPr>
        </p:nvSpPr>
        <p:spPr>
          <a:xfrm>
            <a:off x="457200" y="1219200"/>
            <a:ext cx="8229600" cy="4525963"/>
          </a:xfrm>
        </p:spPr>
        <p:txBody>
          <a:bodyPr/>
          <a:lstStyle/>
          <a:p>
            <a:pPr>
              <a:lnSpc>
                <a:spcPct val="80000"/>
              </a:lnSpc>
              <a:buFont typeface="Arial" panose="020B0604020202020204" pitchFamily="34" charset="0"/>
              <a:buNone/>
            </a:pPr>
            <a:r>
              <a:rPr lang="en-CA" altLang="en-US" sz="1800" dirty="0" smtClean="0">
                <a:latin typeface="Consolas" panose="020B0609020204030204" pitchFamily="49" charset="0"/>
              </a:rPr>
              <a:t>        System.out.println();</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System.out.println("Same data, different addresses");</a:t>
            </a:r>
          </a:p>
          <a:p>
            <a:pPr>
              <a:lnSpc>
                <a:spcPct val="80000"/>
              </a:lnSpc>
              <a:buFont typeface="Arial" panose="020B0604020202020204" pitchFamily="34" charset="0"/>
              <a:buNone/>
            </a:pPr>
            <a:r>
              <a:rPr lang="en-CA" altLang="en-US" sz="1800" dirty="0" smtClean="0">
                <a:latin typeface="Consolas" panose="020B0609020204030204" pitchFamily="49" charset="0"/>
              </a:rPr>
              <a:t>        jim.setHeight(72);</a:t>
            </a:r>
          </a:p>
          <a:p>
            <a:pPr>
              <a:lnSpc>
                <a:spcPct val="80000"/>
              </a:lnSpc>
              <a:buFont typeface="Arial" panose="020B0604020202020204" pitchFamily="34" charset="0"/>
              <a:buNone/>
            </a:pPr>
            <a:r>
              <a:rPr lang="en-CA" altLang="en-US" sz="1800" dirty="0" smtClean="0">
                <a:latin typeface="Consolas" panose="020B0609020204030204" pitchFamily="49" charset="0"/>
              </a:rPr>
              <a:t>        jim.setWeight(175);</a:t>
            </a:r>
          </a:p>
          <a:p>
            <a:pPr>
              <a:lnSpc>
                <a:spcPct val="80000"/>
              </a:lnSpc>
              <a:buFont typeface="Arial" panose="020B0604020202020204" pitchFamily="34" charset="0"/>
              <a:buNone/>
            </a:pPr>
            <a:r>
              <a:rPr lang="en-CA" altLang="en-US" sz="1800" dirty="0" smtClean="0">
                <a:latin typeface="Consolas" panose="020B0609020204030204" pitchFamily="49" charset="0"/>
              </a:rPr>
              <a:t>        if (</a:t>
            </a:r>
            <a:r>
              <a:rPr lang="en-CA" altLang="en-US" sz="1800" b="1" dirty="0" smtClean="0">
                <a:solidFill>
                  <a:srgbClr val="CC3300"/>
                </a:solidFill>
                <a:latin typeface="Consolas" panose="020B0609020204030204" pitchFamily="49" charset="0"/>
              </a:rPr>
              <a:t>jim</a:t>
            </a:r>
            <a:r>
              <a:rPr lang="en-CA" altLang="en-US" sz="1800" dirty="0" smtClean="0">
                <a:latin typeface="Consolas" panose="020B0609020204030204" pitchFamily="49" charset="0"/>
              </a:rPr>
              <a:t>.equals(</a:t>
            </a:r>
            <a:r>
              <a:rPr lang="en-CA" altLang="en-US" sz="1800" b="1" dirty="0" smtClean="0">
                <a:solidFill>
                  <a:srgbClr val="993300"/>
                </a:solidFill>
                <a:latin typeface="Consolas" panose="020B0609020204030204" pitchFamily="49" charset="0"/>
              </a:rPr>
              <a:t>bob</a:t>
            </a:r>
            <a:r>
              <a:rPr lang="en-CA" altLang="en-US" sz="1800" dirty="0" smtClean="0">
                <a:latin typeface="Consolas" panose="020B0609020204030204" pitchFamily="49" charset="0"/>
              </a:rPr>
              <a:t>) == true)</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System.out.println("\tObjects same data");</a:t>
            </a:r>
          </a:p>
          <a:p>
            <a:pPr>
              <a:lnSpc>
                <a:spcPct val="80000"/>
              </a:lnSpc>
              <a:buFont typeface="Arial" panose="020B0604020202020204" pitchFamily="34" charset="0"/>
              <a:buNone/>
            </a:pPr>
            <a:r>
              <a:rPr lang="en-CA" altLang="en-US" sz="1800" dirty="0" smtClean="0">
                <a:latin typeface="Consolas" panose="020B0609020204030204" pitchFamily="49" charset="0"/>
              </a:rPr>
              <a:t>        else</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System.out.println("\tNot equal");</a:t>
            </a: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System.out.println("Compare addresses");</a:t>
            </a:r>
          </a:p>
          <a:p>
            <a:pPr>
              <a:lnSpc>
                <a:spcPct val="80000"/>
              </a:lnSpc>
              <a:buFont typeface="Arial" panose="020B0604020202020204" pitchFamily="34" charset="0"/>
              <a:buNone/>
            </a:pPr>
            <a:r>
              <a:rPr lang="en-CA" altLang="en-US" sz="1800" dirty="0" smtClean="0">
                <a:latin typeface="Consolas" panose="020B0609020204030204" pitchFamily="49" charset="0"/>
              </a:rPr>
              <a:t>        if (jim == bob)</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System.out.println("\tSame address");</a:t>
            </a:r>
          </a:p>
          <a:p>
            <a:pPr>
              <a:lnSpc>
                <a:spcPct val="80000"/>
              </a:lnSpc>
              <a:buFont typeface="Arial" panose="020B0604020202020204" pitchFamily="34" charset="0"/>
              <a:buNone/>
            </a:pPr>
            <a:r>
              <a:rPr lang="en-CA" altLang="en-US" sz="1800" dirty="0" smtClean="0">
                <a:latin typeface="Consolas" panose="020B0609020204030204" pitchFamily="49" charset="0"/>
              </a:rPr>
              <a:t>        else</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System.out.println("\tDifferent addresses");</a:t>
            </a:r>
          </a:p>
          <a:p>
            <a:pPr>
              <a:lnSpc>
                <a:spcPct val="80000"/>
              </a:lnSpc>
              <a:buFont typeface="Arial" panose="020B0604020202020204" pitchFamily="34" charset="0"/>
              <a:buNone/>
            </a:pPr>
            <a:endParaRPr lang="en-CA" altLang="en-US" sz="1800" dirty="0" smtClean="0">
              <a:latin typeface="Consolas" panose="020B0609020204030204" pitchFamily="49" charset="0"/>
            </a:endParaRPr>
          </a:p>
        </p:txBody>
      </p:sp>
      <p:sp>
        <p:nvSpPr>
          <p:cNvPr id="129028" name="Rectangle 7"/>
          <p:cNvSpPr>
            <a:spLocks noChangeArrowheads="1"/>
          </p:cNvSpPr>
          <p:nvPr/>
        </p:nvSpPr>
        <p:spPr bwMode="auto">
          <a:xfrm>
            <a:off x="0" y="0"/>
            <a:ext cx="2667000" cy="779463"/>
          </a:xfrm>
          <a:prstGeom prst="rect">
            <a:avLst/>
          </a:prstGeom>
          <a:solidFill>
            <a:srgbClr val="FFFF99"/>
          </a:solidFill>
          <a:ln>
            <a:noFill/>
          </a:ln>
          <a:effectLst/>
          <a:extLs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dirty="0"/>
              <a:t>Person(72,175); # via set()</a:t>
            </a:r>
            <a:endParaRPr lang="en-CA" altLang="en-US" sz="1800" dirty="0">
              <a:latin typeface="Consolas" panose="020B0609020204030204" pitchFamily="49" charset="0"/>
            </a:endParaRPr>
          </a:p>
          <a:p>
            <a:pPr eaLnBrk="1" hangingPunct="1">
              <a:spcBef>
                <a:spcPct val="50000"/>
              </a:spcBef>
              <a:buFontTx/>
              <a:buNone/>
            </a:pPr>
            <a:r>
              <a:rPr lang="en-CA" altLang="en-US" sz="1800" dirty="0">
                <a:latin typeface="Consolas" panose="020B0609020204030204" pitchFamily="49" charset="0"/>
              </a:rPr>
              <a:t>Person(72,175);</a:t>
            </a:r>
          </a:p>
        </p:txBody>
      </p:sp>
      <p:pic>
        <p:nvPicPr>
          <p:cNvPr id="129029" name="Picture 8"/>
          <p:cNvPicPr>
            <a:picLocks noChangeAspect="1" noChangeArrowheads="1"/>
          </p:cNvPicPr>
          <p:nvPr/>
        </p:nvPicPr>
        <p:blipFill>
          <a:blip r:embed="rId2">
            <a:extLst>
              <a:ext uri="{28A0092B-C50C-407E-A947-70E740481C1C}">
                <a14:useLocalDpi xmlns:a14="http://schemas.microsoft.com/office/drawing/2010/main" val="0"/>
              </a:ext>
            </a:extLst>
          </a:blip>
          <a:srcRect b="52069"/>
          <a:stretch>
            <a:fillRect/>
          </a:stretch>
        </p:blipFill>
        <p:spPr bwMode="auto">
          <a:xfrm>
            <a:off x="5410200" y="2171700"/>
            <a:ext cx="3733800" cy="5334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9"/>
          <p:cNvPicPr>
            <a:picLocks noChangeAspect="1" noChangeArrowheads="1"/>
          </p:cNvPicPr>
          <p:nvPr/>
        </p:nvPicPr>
        <p:blipFill>
          <a:blip r:embed="rId3">
            <a:extLst>
              <a:ext uri="{28A0092B-C50C-407E-A947-70E740481C1C}">
                <a14:useLocalDpi xmlns:a14="http://schemas.microsoft.com/office/drawing/2010/main" val="0"/>
              </a:ext>
            </a:extLst>
          </a:blip>
          <a:srcRect t="45221"/>
          <a:stretch>
            <a:fillRect/>
          </a:stretch>
        </p:blipFill>
        <p:spPr bwMode="auto">
          <a:xfrm>
            <a:off x="5473700" y="5740400"/>
            <a:ext cx="3733800" cy="6096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95189165"/>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0050" name="Rectangle 2"/>
          <p:cNvSpPr>
            <a:spLocks noGrp="1"/>
          </p:cNvSpPr>
          <p:nvPr>
            <p:ph type="title" idx="4294967295"/>
          </p:nvPr>
        </p:nvSpPr>
        <p:spPr>
          <a:xfrm>
            <a:off x="457200" y="0"/>
            <a:ext cx="8229600" cy="1143000"/>
          </a:xfrm>
        </p:spPr>
        <p:txBody>
          <a:bodyPr/>
          <a:lstStyle/>
          <a:p>
            <a:r>
              <a:rPr lang="en-CA" altLang="en-US" sz="3200" dirty="0" smtClean="0"/>
              <a:t>The </a:t>
            </a:r>
            <a:r>
              <a:rPr lang="en-CA" altLang="en-US" sz="3200" dirty="0" smtClean="0">
                <a:latin typeface="Consolas" panose="020B0609020204030204" pitchFamily="49" charset="0"/>
              </a:rPr>
              <a:t>Driver</a:t>
            </a:r>
            <a:r>
              <a:rPr lang="en-CA" altLang="en-US" sz="3200" dirty="0" smtClean="0"/>
              <a:t> Class (4)</a:t>
            </a:r>
          </a:p>
        </p:txBody>
      </p:sp>
      <p:sp>
        <p:nvSpPr>
          <p:cNvPr id="130051" name="Rectangle 3"/>
          <p:cNvSpPr>
            <a:spLocks noGrp="1"/>
          </p:cNvSpPr>
          <p:nvPr>
            <p:ph type="body" idx="4294967295"/>
          </p:nvPr>
        </p:nvSpPr>
        <p:spPr>
          <a:xfrm>
            <a:off x="457200" y="1219200"/>
            <a:ext cx="8229600" cy="4525963"/>
          </a:xfrm>
        </p:spPr>
        <p:txBody>
          <a:bodyPr/>
          <a:lstStyle/>
          <a:p>
            <a:pPr>
              <a:lnSpc>
                <a:spcPct val="80000"/>
              </a:lnSpc>
              <a:buFont typeface="Arial" panose="020B0604020202020204" pitchFamily="34" charset="0"/>
              <a:buNone/>
            </a:pPr>
            <a:r>
              <a:rPr lang="en-CA" altLang="en-US" sz="1800" dirty="0" smtClean="0">
                <a:latin typeface="Consolas" panose="020B0609020204030204" pitchFamily="49" charset="0"/>
              </a:rPr>
              <a:t>        System.out.println();</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System.out.println("Same data, different addresses");</a:t>
            </a:r>
          </a:p>
          <a:p>
            <a:pPr>
              <a:lnSpc>
                <a:spcPct val="80000"/>
              </a:lnSpc>
              <a:buFont typeface="Arial" panose="020B0604020202020204" pitchFamily="34" charset="0"/>
              <a:buNone/>
            </a:pPr>
            <a:r>
              <a:rPr lang="en-CA" altLang="en-US" sz="1800" dirty="0" smtClean="0">
                <a:latin typeface="Consolas" panose="020B0609020204030204" pitchFamily="49" charset="0"/>
              </a:rPr>
              <a:t>        jim.setHeight(72);</a:t>
            </a:r>
          </a:p>
          <a:p>
            <a:pPr>
              <a:lnSpc>
                <a:spcPct val="80000"/>
              </a:lnSpc>
              <a:buFont typeface="Arial" panose="020B0604020202020204" pitchFamily="34" charset="0"/>
              <a:buNone/>
            </a:pPr>
            <a:r>
              <a:rPr lang="en-CA" altLang="en-US" sz="1800" dirty="0" smtClean="0">
                <a:latin typeface="Consolas" panose="020B0609020204030204" pitchFamily="49" charset="0"/>
              </a:rPr>
              <a:t>        jim.setWeight(175);</a:t>
            </a:r>
          </a:p>
          <a:p>
            <a:pPr>
              <a:lnSpc>
                <a:spcPct val="80000"/>
              </a:lnSpc>
              <a:buFont typeface="Arial" panose="020B0604020202020204" pitchFamily="34" charset="0"/>
              <a:buNone/>
            </a:pPr>
            <a:r>
              <a:rPr lang="en-CA" altLang="en-US" sz="1800" dirty="0" smtClean="0">
                <a:latin typeface="Consolas" panose="020B0609020204030204" pitchFamily="49" charset="0"/>
              </a:rPr>
              <a:t>        if (jim.equals(bob) == true)</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System.out.println("\tObjects same data");</a:t>
            </a:r>
          </a:p>
          <a:p>
            <a:pPr>
              <a:lnSpc>
                <a:spcPct val="80000"/>
              </a:lnSpc>
              <a:buFont typeface="Arial" panose="020B0604020202020204" pitchFamily="34" charset="0"/>
              <a:buNone/>
            </a:pPr>
            <a:r>
              <a:rPr lang="en-CA" altLang="en-US" sz="1800" dirty="0" smtClean="0">
                <a:latin typeface="Consolas" panose="020B0609020204030204" pitchFamily="49" charset="0"/>
              </a:rPr>
              <a:t>        else</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System.out.println("\tNot equal");</a:t>
            </a: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System.out.println("Compare addresses");</a:t>
            </a:r>
          </a:p>
          <a:p>
            <a:pPr>
              <a:lnSpc>
                <a:spcPct val="80000"/>
              </a:lnSpc>
              <a:buFont typeface="Arial" panose="020B0604020202020204" pitchFamily="34" charset="0"/>
              <a:buNone/>
            </a:pPr>
            <a:r>
              <a:rPr lang="en-CA" altLang="en-US" sz="1800" dirty="0" smtClean="0">
                <a:latin typeface="Consolas" panose="020B0609020204030204" pitchFamily="49" charset="0"/>
              </a:rPr>
              <a:t>        if (jim == bob)</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System.out.println("\tSame address");</a:t>
            </a:r>
          </a:p>
          <a:p>
            <a:pPr>
              <a:lnSpc>
                <a:spcPct val="80000"/>
              </a:lnSpc>
              <a:buFont typeface="Arial" panose="020B0604020202020204" pitchFamily="34" charset="0"/>
              <a:buNone/>
            </a:pPr>
            <a:r>
              <a:rPr lang="en-CA" altLang="en-US" sz="1800" dirty="0" smtClean="0">
                <a:latin typeface="Consolas" panose="020B0609020204030204" pitchFamily="49" charset="0"/>
              </a:rPr>
              <a:t>        else</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System.out.println("\tDifferent addresses");</a:t>
            </a:r>
          </a:p>
          <a:p>
            <a:pPr>
              <a:lnSpc>
                <a:spcPct val="80000"/>
              </a:lnSpc>
              <a:buFont typeface="Arial" panose="020B0604020202020204" pitchFamily="34" charset="0"/>
              <a:buNone/>
            </a:pPr>
            <a:endParaRPr lang="en-CA" altLang="en-US" sz="1800" dirty="0" smtClean="0">
              <a:latin typeface="Consolas" panose="020B0609020204030204" pitchFamily="49" charset="0"/>
            </a:endParaRPr>
          </a:p>
        </p:txBody>
      </p:sp>
      <p:sp>
        <p:nvSpPr>
          <p:cNvPr id="130052" name="Rectangle 4"/>
          <p:cNvSpPr>
            <a:spLocks noChangeArrowheads="1"/>
          </p:cNvSpPr>
          <p:nvPr/>
        </p:nvSpPr>
        <p:spPr bwMode="auto">
          <a:xfrm>
            <a:off x="0" y="0"/>
            <a:ext cx="2667000" cy="779463"/>
          </a:xfrm>
          <a:prstGeom prst="rect">
            <a:avLst/>
          </a:prstGeom>
          <a:solidFill>
            <a:srgbClr val="FFFF99"/>
          </a:solidFill>
          <a:ln>
            <a:noFill/>
          </a:ln>
          <a:effectLst/>
          <a:extLs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dirty="0"/>
              <a:t>Person(72,175); # via set()</a:t>
            </a:r>
            <a:endParaRPr lang="en-CA" altLang="en-US" sz="1800" dirty="0">
              <a:latin typeface="Consolas" panose="020B0609020204030204" pitchFamily="49" charset="0"/>
            </a:endParaRPr>
          </a:p>
          <a:p>
            <a:pPr eaLnBrk="1" hangingPunct="1">
              <a:spcBef>
                <a:spcPct val="50000"/>
              </a:spcBef>
              <a:buFontTx/>
              <a:buNone/>
            </a:pPr>
            <a:r>
              <a:rPr lang="en-CA" altLang="en-US" sz="1800" dirty="0">
                <a:latin typeface="Consolas" panose="020B0609020204030204" pitchFamily="49" charset="0"/>
              </a:rPr>
              <a:t>Person(72,175);</a:t>
            </a:r>
          </a:p>
        </p:txBody>
      </p:sp>
      <p:pic>
        <p:nvPicPr>
          <p:cNvPr id="130053" name="Picture 5"/>
          <p:cNvPicPr>
            <a:picLocks noChangeAspect="1" noChangeArrowheads="1"/>
          </p:cNvPicPr>
          <p:nvPr/>
        </p:nvPicPr>
        <p:blipFill>
          <a:blip r:embed="rId2">
            <a:extLst>
              <a:ext uri="{28A0092B-C50C-407E-A947-70E740481C1C}">
                <a14:useLocalDpi xmlns:a14="http://schemas.microsoft.com/office/drawing/2010/main" val="0"/>
              </a:ext>
            </a:extLst>
          </a:blip>
          <a:srcRect b="52069"/>
          <a:stretch>
            <a:fillRect/>
          </a:stretch>
        </p:blipFill>
        <p:spPr bwMode="auto">
          <a:xfrm>
            <a:off x="5410200" y="2171700"/>
            <a:ext cx="3733800" cy="5334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9"/>
          <p:cNvPicPr>
            <a:picLocks noChangeAspect="1" noChangeArrowheads="1"/>
          </p:cNvPicPr>
          <p:nvPr/>
        </p:nvPicPr>
        <p:blipFill>
          <a:blip r:embed="rId3">
            <a:extLst>
              <a:ext uri="{28A0092B-C50C-407E-A947-70E740481C1C}">
                <a14:useLocalDpi xmlns:a14="http://schemas.microsoft.com/office/drawing/2010/main" val="0"/>
              </a:ext>
            </a:extLst>
          </a:blip>
          <a:srcRect t="45221"/>
          <a:stretch>
            <a:fillRect/>
          </a:stretch>
        </p:blipFill>
        <p:spPr bwMode="auto">
          <a:xfrm>
            <a:off x="5473700" y="5740400"/>
            <a:ext cx="3733800" cy="6096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29601564"/>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1074" name="Rectangle 2"/>
          <p:cNvSpPr>
            <a:spLocks noGrp="1"/>
          </p:cNvSpPr>
          <p:nvPr>
            <p:ph type="title" idx="4294967295"/>
          </p:nvPr>
        </p:nvSpPr>
        <p:spPr>
          <a:xfrm>
            <a:off x="457200" y="0"/>
            <a:ext cx="8229600" cy="1143000"/>
          </a:xfrm>
        </p:spPr>
        <p:txBody>
          <a:bodyPr/>
          <a:lstStyle/>
          <a:p>
            <a:r>
              <a:rPr lang="en-CA" altLang="en-US" sz="3200" dirty="0" smtClean="0"/>
              <a:t>The </a:t>
            </a:r>
            <a:r>
              <a:rPr lang="en-CA" altLang="en-US" sz="3200" dirty="0" smtClean="0">
                <a:latin typeface="Consolas" panose="020B0609020204030204" pitchFamily="49" charset="0"/>
              </a:rPr>
              <a:t>Driver</a:t>
            </a:r>
            <a:r>
              <a:rPr lang="en-CA" altLang="en-US" sz="3200" dirty="0" smtClean="0"/>
              <a:t> Class (5)</a:t>
            </a:r>
          </a:p>
        </p:txBody>
      </p:sp>
      <p:sp>
        <p:nvSpPr>
          <p:cNvPr id="131075" name="Rectangle 3"/>
          <p:cNvSpPr>
            <a:spLocks noGrp="1"/>
          </p:cNvSpPr>
          <p:nvPr>
            <p:ph type="body" idx="4294967295"/>
          </p:nvPr>
        </p:nvSpPr>
        <p:spPr>
          <a:xfrm>
            <a:off x="457200" y="1219200"/>
            <a:ext cx="8229600" cy="4525963"/>
          </a:xfrm>
        </p:spPr>
        <p:txBody>
          <a:bodyPr/>
          <a:lstStyle/>
          <a:p>
            <a:pPr>
              <a:lnSpc>
                <a:spcPct val="80000"/>
              </a:lnSpc>
              <a:buFont typeface="Arial" panose="020B0604020202020204" pitchFamily="34" charset="0"/>
              <a:buNone/>
            </a:pPr>
            <a:r>
              <a:rPr lang="en-CA" altLang="en-US" sz="1800" dirty="0" smtClean="0">
                <a:latin typeface="Consolas" panose="020B0609020204030204" pitchFamily="49" charset="0"/>
              </a:rPr>
              <a:t>        System.out.println();</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System.out.println("Same addresses");</a:t>
            </a:r>
          </a:p>
          <a:p>
            <a:pPr>
              <a:lnSpc>
                <a:spcPct val="80000"/>
              </a:lnSpc>
              <a:buFont typeface="Arial" panose="020B0604020202020204" pitchFamily="34" charset="0"/>
              <a:buNone/>
            </a:pPr>
            <a:r>
              <a:rPr lang="en-CA" altLang="en-US" sz="1800" dirty="0" smtClean="0">
                <a:latin typeface="Consolas" panose="020B0609020204030204" pitchFamily="49" charset="0"/>
              </a:rPr>
              <a:t>        jim = bob;</a:t>
            </a:r>
          </a:p>
          <a:p>
            <a:pPr>
              <a:lnSpc>
                <a:spcPct val="80000"/>
              </a:lnSpc>
              <a:buFont typeface="Arial" panose="020B0604020202020204" pitchFamily="34" charset="0"/>
              <a:buNone/>
            </a:pPr>
            <a:r>
              <a:rPr lang="en-CA" altLang="en-US" sz="1800" dirty="0" smtClean="0">
                <a:latin typeface="Consolas" panose="020B0609020204030204" pitchFamily="49" charset="0"/>
              </a:rPr>
              <a:t>        if (jim == bob)</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System.out.println("\tSame address");</a:t>
            </a:r>
          </a:p>
          <a:p>
            <a:pPr>
              <a:lnSpc>
                <a:spcPct val="80000"/>
              </a:lnSpc>
              <a:buFont typeface="Arial" panose="020B0604020202020204" pitchFamily="34" charset="0"/>
              <a:buNone/>
            </a:pPr>
            <a:r>
              <a:rPr lang="en-CA" altLang="en-US" sz="1800" dirty="0" smtClean="0">
                <a:latin typeface="Consolas" panose="020B0609020204030204" pitchFamily="49" charset="0"/>
              </a:rPr>
              <a:t>        else</a:t>
            </a:r>
          </a:p>
          <a:p>
            <a:pPr>
              <a:lnSpc>
                <a:spcPct val="80000"/>
              </a:lnSpc>
              <a:buFont typeface="Arial" panose="020B0604020202020204" pitchFamily="34" charset="0"/>
              <a:buNone/>
            </a:pPr>
            <a:r>
              <a:rPr lang="en-CA" altLang="en-US" sz="1800" dirty="0" smtClean="0">
                <a:latin typeface="Consolas" panose="020B0609020204030204" pitchFamily="49" charset="0"/>
              </a:rPr>
              <a:t>            System.out.println("\tDifferent addresses");</a:t>
            </a:r>
          </a:p>
          <a:p>
            <a:pPr>
              <a:lnSpc>
                <a:spcPct val="80000"/>
              </a:lnSpc>
              <a:buFont typeface="Arial" panose="020B0604020202020204" pitchFamily="34" charset="0"/>
              <a:buNone/>
            </a:pPr>
            <a:endParaRPr lang="en-CA" altLang="en-US" sz="1800" dirty="0" smtClean="0">
              <a:latin typeface="Consolas" panose="020B0609020204030204" pitchFamily="49" charset="0"/>
            </a:endParaRPr>
          </a:p>
          <a:p>
            <a:pPr>
              <a:lnSpc>
                <a:spcPct val="80000"/>
              </a:lnSpc>
              <a:buFont typeface="Arial" panose="020B0604020202020204" pitchFamily="34" charset="0"/>
              <a:buNone/>
            </a:pPr>
            <a:endParaRPr lang="en-CA" altLang="en-US" sz="1800" dirty="0" smtClean="0">
              <a:latin typeface="Consolas" panose="020B0609020204030204" pitchFamily="49" charset="0"/>
            </a:endParaRPr>
          </a:p>
        </p:txBody>
      </p:sp>
      <p:sp>
        <p:nvSpPr>
          <p:cNvPr id="131076" name="Rectangle 4"/>
          <p:cNvSpPr>
            <a:spLocks noChangeArrowheads="1"/>
          </p:cNvSpPr>
          <p:nvPr/>
        </p:nvSpPr>
        <p:spPr bwMode="auto">
          <a:xfrm>
            <a:off x="0" y="0"/>
            <a:ext cx="2667000" cy="366713"/>
          </a:xfrm>
          <a:prstGeom prst="rect">
            <a:avLst/>
          </a:prstGeom>
          <a:solidFill>
            <a:srgbClr val="FFFF99"/>
          </a:solidFill>
          <a:ln>
            <a:noFill/>
          </a:ln>
          <a:effectLst/>
          <a:extLs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dirty="0"/>
              <a:t> jim = bob;</a:t>
            </a:r>
            <a:endParaRPr lang="en-CA" altLang="en-US" sz="1800" dirty="0">
              <a:latin typeface="Consolas" panose="020B0609020204030204" pitchFamily="49" charset="0"/>
            </a:endParaRPr>
          </a:p>
        </p:txBody>
      </p:sp>
      <p:pic>
        <p:nvPicPr>
          <p:cNvPr id="187399"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4600" y="1600200"/>
            <a:ext cx="2819400" cy="69056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7716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73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Relationships Between </a:t>
            </a:r>
            <a:r>
              <a:rPr lang="en-US" dirty="0" smtClean="0"/>
              <a:t>Classes (2)</a:t>
            </a:r>
            <a:endParaRPr lang="en-US" dirty="0"/>
          </a:p>
        </p:txBody>
      </p:sp>
      <p:sp>
        <p:nvSpPr>
          <p:cNvPr id="3" name="Content Placeholder 2"/>
          <p:cNvSpPr>
            <a:spLocks noGrp="1"/>
          </p:cNvSpPr>
          <p:nvPr>
            <p:ph idx="1"/>
          </p:nvPr>
        </p:nvSpPr>
        <p:spPr/>
        <p:txBody>
          <a:bodyPr/>
          <a:lstStyle/>
          <a:p>
            <a:r>
              <a:rPr lang="en-US" dirty="0"/>
              <a:t>Bidirectional association relation: </a:t>
            </a:r>
            <a:endParaRPr lang="en-US" dirty="0" smtClean="0"/>
          </a:p>
          <a:p>
            <a:r>
              <a:rPr lang="en-US" b="1" dirty="0" smtClean="0"/>
              <a:t>Example</a:t>
            </a:r>
            <a:r>
              <a:rPr lang="en-US" dirty="0" smtClean="0"/>
              <a:t>:</a:t>
            </a:r>
            <a:endParaRPr lang="en-US" dirty="0"/>
          </a:p>
          <a:p>
            <a:pPr marL="225425" lvl="1" indent="0">
              <a:buNone/>
            </a:pPr>
            <a:r>
              <a:rPr lang="en-US" dirty="0">
                <a:latin typeface="Consolas" panose="020B0609020204030204" pitchFamily="49" charset="0"/>
                <a:cs typeface="Consolas" panose="020B0609020204030204" pitchFamily="49" charset="0"/>
              </a:rPr>
              <a:t>class Student			class Teacher</a:t>
            </a:r>
          </a:p>
          <a:p>
            <a:pPr marL="225425" lvl="1" indent="0">
              <a:buNone/>
            </a:pPr>
            <a:r>
              <a:rPr lang="en-US" dirty="0">
                <a:latin typeface="Consolas" panose="020B0609020204030204" pitchFamily="49" charset="0"/>
                <a:cs typeface="Consolas" panose="020B0609020204030204" pitchFamily="49" charset="0"/>
              </a:rPr>
              <a:t>{					{</a:t>
            </a:r>
          </a:p>
          <a:p>
            <a:pPr marL="225425" lvl="1" indent="0">
              <a:buNone/>
            </a:pPr>
            <a:r>
              <a:rPr lang="en-US" dirty="0">
                <a:latin typeface="Consolas" panose="020B0609020204030204" pitchFamily="49" charset="0"/>
                <a:cs typeface="Consolas" panose="020B0609020204030204" pitchFamily="49" charset="0"/>
              </a:rPr>
              <a:t>     private Teacher t;		    private Student s;</a:t>
            </a:r>
          </a:p>
          <a:p>
            <a:pPr marL="225425" lvl="1" indent="0">
              <a:buNone/>
            </a:pPr>
            <a:r>
              <a:rPr lang="en-US" dirty="0">
                <a:latin typeface="Consolas" panose="020B0609020204030204" pitchFamily="49" charset="0"/>
                <a:cs typeface="Consolas" panose="020B0609020204030204" pitchFamily="49" charset="0"/>
              </a:rPr>
              <a:t>}					}</a:t>
            </a:r>
          </a:p>
          <a:p>
            <a:r>
              <a:rPr lang="en-US" b="1" dirty="0" smtClean="0"/>
              <a:t>UML</a:t>
            </a:r>
            <a:r>
              <a:rPr lang="en-US" dirty="0" smtClean="0"/>
              <a:t>:</a:t>
            </a:r>
            <a:endParaRPr lang="en-US" dirty="0"/>
          </a:p>
        </p:txBody>
      </p:sp>
      <p:grpSp>
        <p:nvGrpSpPr>
          <p:cNvPr id="14" name="Group 13"/>
          <p:cNvGrpSpPr/>
          <p:nvPr/>
        </p:nvGrpSpPr>
        <p:grpSpPr>
          <a:xfrm>
            <a:off x="850900" y="3910458"/>
            <a:ext cx="5092700" cy="1308100"/>
            <a:chOff x="850900" y="3910458"/>
            <a:chExt cx="5092700" cy="1308100"/>
          </a:xfrm>
        </p:grpSpPr>
        <p:grpSp>
          <p:nvGrpSpPr>
            <p:cNvPr id="7" name="Group 9"/>
            <p:cNvGrpSpPr>
              <a:grpSpLocks/>
            </p:cNvGrpSpPr>
            <p:nvPr/>
          </p:nvGrpSpPr>
          <p:grpSpPr bwMode="auto">
            <a:xfrm>
              <a:off x="876300" y="3923158"/>
              <a:ext cx="5067300" cy="1295400"/>
              <a:chOff x="1248" y="1352"/>
              <a:chExt cx="3192" cy="816"/>
            </a:xfrm>
          </p:grpSpPr>
          <p:sp>
            <p:nvSpPr>
              <p:cNvPr id="8" name="Rectangle 6"/>
              <p:cNvSpPr>
                <a:spLocks noChangeArrowheads="1"/>
              </p:cNvSpPr>
              <p:nvPr/>
            </p:nvSpPr>
            <p:spPr bwMode="auto">
              <a:xfrm>
                <a:off x="3288" y="1352"/>
                <a:ext cx="1152" cy="816"/>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000" b="1" dirty="0" smtClean="0">
                    <a:latin typeface="Arial" charset="0"/>
                  </a:rPr>
                  <a:t>Teacher</a:t>
                </a:r>
                <a:endParaRPr lang="en-US" altLang="en-US" sz="2000" b="1" dirty="0">
                  <a:latin typeface="Arial" charset="0"/>
                </a:endParaRPr>
              </a:p>
            </p:txBody>
          </p:sp>
          <p:sp>
            <p:nvSpPr>
              <p:cNvPr id="9" name="Line 7"/>
              <p:cNvSpPr>
                <a:spLocks noChangeShapeType="1"/>
              </p:cNvSpPr>
              <p:nvPr/>
            </p:nvSpPr>
            <p:spPr bwMode="auto">
              <a:xfrm>
                <a:off x="3272" y="1616"/>
                <a:ext cx="116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 name="Text Box 8"/>
              <p:cNvSpPr txBox="1">
                <a:spLocks noChangeArrowheads="1"/>
              </p:cNvSpPr>
              <p:nvPr/>
            </p:nvSpPr>
            <p:spPr bwMode="auto">
              <a:xfrm>
                <a:off x="1248" y="1646"/>
                <a:ext cx="94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US" altLang="en-US" sz="1800" dirty="0" smtClean="0">
                    <a:latin typeface="Arial" charset="0"/>
                  </a:rPr>
                  <a:t>-</a:t>
                </a:r>
                <a:r>
                  <a:rPr lang="en-US" altLang="en-US" sz="1800" dirty="0" smtClean="0">
                    <a:latin typeface="Arial" charset="0"/>
                  </a:rPr>
                  <a:t>t:Teacher</a:t>
                </a:r>
                <a:endParaRPr lang="en-US" altLang="en-US" sz="1800" dirty="0">
                  <a:latin typeface="Arial" charset="0"/>
                </a:endParaRPr>
              </a:p>
            </p:txBody>
          </p:sp>
        </p:grpSp>
        <p:sp>
          <p:nvSpPr>
            <p:cNvPr id="11" name="Line 11"/>
            <p:cNvSpPr>
              <a:spLocks noChangeShapeType="1"/>
            </p:cNvSpPr>
            <p:nvPr/>
          </p:nvSpPr>
          <p:spPr bwMode="auto">
            <a:xfrm>
              <a:off x="2692400" y="4558158"/>
              <a:ext cx="1435100" cy="0"/>
            </a:xfrm>
            <a:prstGeom prst="line">
              <a:avLst/>
            </a:prstGeom>
            <a:noFill/>
            <a:ln w="38100">
              <a:solidFill>
                <a:schemeClr val="tx1"/>
              </a:solidFill>
              <a:round/>
              <a:headEnd type="triangle"/>
              <a:tailEnd type="triangle" w="med" len="med"/>
            </a:ln>
            <a:extLst>
              <a:ext uri="{909E8E84-426E-40DD-AFC4-6F175D3DCCD1}">
                <a14:hiddenFill xmlns:a14="http://schemas.microsoft.com/office/drawing/2010/main">
                  <a:noFill/>
                </a14:hiddenFill>
              </a:ext>
            </a:extLst>
          </p:spPr>
          <p:txBody>
            <a:bodyPr/>
            <a:lstStyle/>
            <a:p>
              <a:endParaRPr lang="en-US" dirty="0"/>
            </a:p>
          </p:txBody>
        </p:sp>
        <p:grpSp>
          <p:nvGrpSpPr>
            <p:cNvPr id="13" name="Group 12"/>
            <p:cNvGrpSpPr/>
            <p:nvPr/>
          </p:nvGrpSpPr>
          <p:grpSpPr>
            <a:xfrm>
              <a:off x="850900" y="3910458"/>
              <a:ext cx="4775200" cy="1295400"/>
              <a:chOff x="850900" y="3910458"/>
              <a:chExt cx="4775200" cy="1295400"/>
            </a:xfrm>
          </p:grpSpPr>
          <p:grpSp>
            <p:nvGrpSpPr>
              <p:cNvPr id="4" name="Group 10"/>
              <p:cNvGrpSpPr>
                <a:grpSpLocks/>
              </p:cNvGrpSpPr>
              <p:nvPr/>
            </p:nvGrpSpPr>
            <p:grpSpPr bwMode="auto">
              <a:xfrm>
                <a:off x="850900" y="3910458"/>
                <a:ext cx="1854200" cy="1295400"/>
                <a:chOff x="440" y="1376"/>
                <a:chExt cx="1168" cy="816"/>
              </a:xfrm>
            </p:grpSpPr>
            <p:sp>
              <p:nvSpPr>
                <p:cNvPr id="5" name="Rectangle 4"/>
                <p:cNvSpPr>
                  <a:spLocks noChangeArrowheads="1"/>
                </p:cNvSpPr>
                <p:nvPr/>
              </p:nvSpPr>
              <p:spPr bwMode="auto">
                <a:xfrm>
                  <a:off x="456" y="1376"/>
                  <a:ext cx="1152" cy="816"/>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000" b="1" dirty="0" smtClean="0">
                      <a:latin typeface="Arial" charset="0"/>
                    </a:rPr>
                    <a:t>Student</a:t>
                  </a:r>
                  <a:endParaRPr lang="en-US" altLang="en-US" sz="2000" b="1" dirty="0">
                    <a:latin typeface="Arial" charset="0"/>
                  </a:endParaRPr>
                </a:p>
              </p:txBody>
            </p:sp>
            <p:sp>
              <p:nvSpPr>
                <p:cNvPr id="6" name="Line 5"/>
                <p:cNvSpPr>
                  <a:spLocks noChangeShapeType="1"/>
                </p:cNvSpPr>
                <p:nvPr/>
              </p:nvSpPr>
              <p:spPr bwMode="auto">
                <a:xfrm>
                  <a:off x="440" y="1640"/>
                  <a:ext cx="116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grpSp>
          <p:sp>
            <p:nvSpPr>
              <p:cNvPr id="12" name="Text Box 8"/>
              <p:cNvSpPr txBox="1">
                <a:spLocks noChangeArrowheads="1"/>
              </p:cNvSpPr>
              <p:nvPr/>
            </p:nvSpPr>
            <p:spPr bwMode="auto">
              <a:xfrm>
                <a:off x="4127500" y="4389883"/>
                <a:ext cx="1498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US" altLang="en-US" sz="1800" dirty="0" smtClean="0">
                    <a:latin typeface="Arial" charset="0"/>
                  </a:rPr>
                  <a:t>-</a:t>
                </a:r>
                <a:r>
                  <a:rPr lang="en-US" altLang="en-US" sz="1800" dirty="0" smtClean="0">
                    <a:latin typeface="Arial" charset="0"/>
                  </a:rPr>
                  <a:t>s:Student</a:t>
                </a:r>
                <a:endParaRPr lang="en-US" altLang="en-US" sz="1800" dirty="0">
                  <a:latin typeface="Arial" charset="0"/>
                </a:endParaRPr>
              </a:p>
            </p:txBody>
          </p:sp>
        </p:grpSp>
      </p:grpSp>
      <p:grpSp>
        <p:nvGrpSpPr>
          <p:cNvPr id="15" name="Group 14"/>
          <p:cNvGrpSpPr/>
          <p:nvPr/>
        </p:nvGrpSpPr>
        <p:grpSpPr>
          <a:xfrm>
            <a:off x="838200" y="5502637"/>
            <a:ext cx="5092700" cy="1308100"/>
            <a:chOff x="850900" y="3910458"/>
            <a:chExt cx="5092700" cy="1308100"/>
          </a:xfrm>
        </p:grpSpPr>
        <p:grpSp>
          <p:nvGrpSpPr>
            <p:cNvPr id="16" name="Group 9"/>
            <p:cNvGrpSpPr>
              <a:grpSpLocks/>
            </p:cNvGrpSpPr>
            <p:nvPr/>
          </p:nvGrpSpPr>
          <p:grpSpPr bwMode="auto">
            <a:xfrm>
              <a:off x="876300" y="3923158"/>
              <a:ext cx="5067300" cy="1295400"/>
              <a:chOff x="1248" y="1352"/>
              <a:chExt cx="3192" cy="816"/>
            </a:xfrm>
          </p:grpSpPr>
          <p:sp>
            <p:nvSpPr>
              <p:cNvPr id="23" name="Rectangle 6"/>
              <p:cNvSpPr>
                <a:spLocks noChangeArrowheads="1"/>
              </p:cNvSpPr>
              <p:nvPr/>
            </p:nvSpPr>
            <p:spPr bwMode="auto">
              <a:xfrm>
                <a:off x="3288" y="1352"/>
                <a:ext cx="1152" cy="816"/>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000" b="1" dirty="0" smtClean="0">
                    <a:latin typeface="Arial" charset="0"/>
                  </a:rPr>
                  <a:t>Teacher</a:t>
                </a:r>
                <a:endParaRPr lang="en-US" altLang="en-US" sz="2000" b="1" dirty="0">
                  <a:latin typeface="Arial" charset="0"/>
                </a:endParaRPr>
              </a:p>
            </p:txBody>
          </p:sp>
          <p:sp>
            <p:nvSpPr>
              <p:cNvPr id="24" name="Line 7"/>
              <p:cNvSpPr>
                <a:spLocks noChangeShapeType="1"/>
              </p:cNvSpPr>
              <p:nvPr/>
            </p:nvSpPr>
            <p:spPr bwMode="auto">
              <a:xfrm>
                <a:off x="3272" y="1616"/>
                <a:ext cx="116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25" name="Text Box 8"/>
              <p:cNvSpPr txBox="1">
                <a:spLocks noChangeArrowheads="1"/>
              </p:cNvSpPr>
              <p:nvPr/>
            </p:nvSpPr>
            <p:spPr bwMode="auto">
              <a:xfrm>
                <a:off x="1248" y="1646"/>
                <a:ext cx="94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US" altLang="en-US" sz="1800" dirty="0" smtClean="0">
                    <a:latin typeface="Arial" charset="0"/>
                  </a:rPr>
                  <a:t>-</a:t>
                </a:r>
                <a:r>
                  <a:rPr lang="en-US" altLang="en-US" sz="1800" dirty="0" smtClean="0">
                    <a:latin typeface="Arial" charset="0"/>
                  </a:rPr>
                  <a:t>t:Teacher</a:t>
                </a:r>
                <a:endParaRPr lang="en-US" altLang="en-US" sz="1800" dirty="0">
                  <a:latin typeface="Arial" charset="0"/>
                </a:endParaRPr>
              </a:p>
            </p:txBody>
          </p:sp>
        </p:grpSp>
        <p:sp>
          <p:nvSpPr>
            <p:cNvPr id="17" name="Line 11"/>
            <p:cNvSpPr>
              <a:spLocks noChangeShapeType="1"/>
            </p:cNvSpPr>
            <p:nvPr/>
          </p:nvSpPr>
          <p:spPr bwMode="auto">
            <a:xfrm>
              <a:off x="2692400" y="4558158"/>
              <a:ext cx="1435100" cy="0"/>
            </a:xfrm>
            <a:prstGeom prst="line">
              <a:avLst/>
            </a:prstGeom>
            <a:noFill/>
            <a:ln w="38100">
              <a:solidFill>
                <a:schemeClr val="tx1"/>
              </a:solidFill>
              <a:round/>
              <a:headEnd type="none"/>
              <a:tailEnd type="none" w="med" len="med"/>
            </a:ln>
            <a:extLst>
              <a:ext uri="{909E8E84-426E-40DD-AFC4-6F175D3DCCD1}">
                <a14:hiddenFill xmlns:a14="http://schemas.microsoft.com/office/drawing/2010/main">
                  <a:noFill/>
                </a14:hiddenFill>
              </a:ext>
            </a:extLst>
          </p:spPr>
          <p:txBody>
            <a:bodyPr/>
            <a:lstStyle/>
            <a:p>
              <a:endParaRPr lang="en-US" dirty="0"/>
            </a:p>
          </p:txBody>
        </p:sp>
        <p:grpSp>
          <p:nvGrpSpPr>
            <p:cNvPr id="18" name="Group 17"/>
            <p:cNvGrpSpPr/>
            <p:nvPr/>
          </p:nvGrpSpPr>
          <p:grpSpPr>
            <a:xfrm>
              <a:off x="850900" y="3910458"/>
              <a:ext cx="4775200" cy="1295400"/>
              <a:chOff x="850900" y="3910458"/>
              <a:chExt cx="4775200" cy="1295400"/>
            </a:xfrm>
          </p:grpSpPr>
          <p:grpSp>
            <p:nvGrpSpPr>
              <p:cNvPr id="19" name="Group 10"/>
              <p:cNvGrpSpPr>
                <a:grpSpLocks/>
              </p:cNvGrpSpPr>
              <p:nvPr/>
            </p:nvGrpSpPr>
            <p:grpSpPr bwMode="auto">
              <a:xfrm>
                <a:off x="850900" y="3910458"/>
                <a:ext cx="1854200" cy="1295400"/>
                <a:chOff x="440" y="1376"/>
                <a:chExt cx="1168" cy="816"/>
              </a:xfrm>
            </p:grpSpPr>
            <p:sp>
              <p:nvSpPr>
                <p:cNvPr id="21" name="Rectangle 20"/>
                <p:cNvSpPr>
                  <a:spLocks noChangeArrowheads="1"/>
                </p:cNvSpPr>
                <p:nvPr/>
              </p:nvSpPr>
              <p:spPr bwMode="auto">
                <a:xfrm>
                  <a:off x="456" y="1376"/>
                  <a:ext cx="1152" cy="816"/>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000" b="1" dirty="0" smtClean="0">
                      <a:latin typeface="Arial" charset="0"/>
                    </a:rPr>
                    <a:t>Student</a:t>
                  </a:r>
                  <a:endParaRPr lang="en-US" altLang="en-US" sz="2000" b="1" dirty="0">
                    <a:latin typeface="Arial" charset="0"/>
                  </a:endParaRPr>
                </a:p>
              </p:txBody>
            </p:sp>
            <p:sp>
              <p:nvSpPr>
                <p:cNvPr id="22" name="Line 5"/>
                <p:cNvSpPr>
                  <a:spLocks noChangeShapeType="1"/>
                </p:cNvSpPr>
                <p:nvPr/>
              </p:nvSpPr>
              <p:spPr bwMode="auto">
                <a:xfrm>
                  <a:off x="440" y="1640"/>
                  <a:ext cx="116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grpSp>
          <p:sp>
            <p:nvSpPr>
              <p:cNvPr id="20" name="Text Box 8"/>
              <p:cNvSpPr txBox="1">
                <a:spLocks noChangeArrowheads="1"/>
              </p:cNvSpPr>
              <p:nvPr/>
            </p:nvSpPr>
            <p:spPr bwMode="auto">
              <a:xfrm>
                <a:off x="4127500" y="4389883"/>
                <a:ext cx="1498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US" altLang="en-US" sz="1800" dirty="0" smtClean="0">
                    <a:latin typeface="Arial" charset="0"/>
                  </a:rPr>
                  <a:t>-</a:t>
                </a:r>
                <a:r>
                  <a:rPr lang="en-US" altLang="en-US" sz="1800" dirty="0" smtClean="0">
                    <a:latin typeface="Arial" charset="0"/>
                  </a:rPr>
                  <a:t>s:Student</a:t>
                </a:r>
                <a:endParaRPr lang="en-US" altLang="en-US" sz="1800" dirty="0">
                  <a:latin typeface="Arial" charset="0"/>
                </a:endParaRPr>
              </a:p>
            </p:txBody>
          </p:sp>
        </p:grpSp>
      </p:grpSp>
    </p:spTree>
    <p:extLst>
      <p:ext uri="{BB962C8B-B14F-4D97-AF65-F5344CB8AC3E}">
        <p14:creationId xmlns:p14="http://schemas.microsoft.com/office/powerpoint/2010/main" val="2856203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1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Terminology/Definitions</a:t>
            </a:r>
            <a:endParaRPr lang="en-US" dirty="0"/>
          </a:p>
        </p:txBody>
      </p:sp>
      <p:sp>
        <p:nvSpPr>
          <p:cNvPr id="3" name="Content Placeholder 2"/>
          <p:cNvSpPr>
            <a:spLocks noGrp="1"/>
          </p:cNvSpPr>
          <p:nvPr>
            <p:ph idx="1"/>
          </p:nvPr>
        </p:nvSpPr>
        <p:spPr/>
        <p:txBody>
          <a:bodyPr/>
          <a:lstStyle/>
          <a:p>
            <a:r>
              <a:rPr lang="en-US" dirty="0" smtClean="0"/>
              <a:t>Scope</a:t>
            </a:r>
          </a:p>
          <a:p>
            <a:r>
              <a:rPr lang="en-US" dirty="0" smtClean="0"/>
              <a:t>Shadowing</a:t>
            </a:r>
          </a:p>
          <a:p>
            <a:r>
              <a:rPr lang="en-US" dirty="0" smtClean="0"/>
              <a:t>Message passing</a:t>
            </a:r>
          </a:p>
          <a:p>
            <a:r>
              <a:rPr lang="en-US" dirty="0" smtClean="0"/>
              <a:t>Association relation (bidirectional, unidirectional)</a:t>
            </a:r>
          </a:p>
          <a:p>
            <a:r>
              <a:rPr lang="en-US" dirty="0" smtClean="0"/>
              <a:t>Shallow and deep copy</a:t>
            </a:r>
          </a:p>
          <a:p>
            <a:r>
              <a:rPr lang="en-US" dirty="0"/>
              <a:t>Automatic garbage </a:t>
            </a:r>
            <a:r>
              <a:rPr lang="en-US" dirty="0" smtClean="0"/>
              <a:t>collection</a:t>
            </a:r>
          </a:p>
          <a:p>
            <a:r>
              <a:rPr lang="en-US" dirty="0" smtClean="0"/>
              <a:t>Memory leak</a:t>
            </a:r>
          </a:p>
          <a:p>
            <a:r>
              <a:rPr lang="en-US" dirty="0" smtClean="0"/>
              <a:t>Parameter passing: Pass by value, pass by reference</a:t>
            </a:r>
          </a:p>
          <a:p>
            <a:r>
              <a:rPr lang="en-US" dirty="0" smtClean="0"/>
              <a:t>Static attributes and methods</a:t>
            </a:r>
          </a:p>
          <a:p>
            <a:r>
              <a:rPr lang="en-US" dirty="0" smtClean="0"/>
              <a:t>Final attributes </a:t>
            </a:r>
            <a:endParaRPr lang="en-US" dirty="0" smtClean="0"/>
          </a:p>
          <a:p>
            <a:r>
              <a:rPr lang="en-US" dirty="0" smtClean="0"/>
              <a:t>Object </a:t>
            </a:r>
            <a:r>
              <a:rPr lang="en-US" dirty="0" smtClean="0"/>
              <a:t>state</a:t>
            </a:r>
            <a:endParaRPr lang="en-US" dirty="0"/>
          </a:p>
        </p:txBody>
      </p:sp>
    </p:spTree>
    <p:extLst>
      <p:ext uri="{BB962C8B-B14F-4D97-AF65-F5344CB8AC3E}">
        <p14:creationId xmlns:p14="http://schemas.microsoft.com/office/powerpoint/2010/main" val="1943038240"/>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idx="4294967295"/>
          </p:nvPr>
        </p:nvSpPr>
        <p:spPr/>
        <p:txBody>
          <a:bodyPr lIns="92075" tIns="46038" rIns="92075" bIns="46038"/>
          <a:lstStyle/>
          <a:p>
            <a:r>
              <a:rPr lang="en-US" altLang="en-US" sz="3200" dirty="0" smtClean="0"/>
              <a:t>After This Section You Should Now Know</a:t>
            </a:r>
          </a:p>
        </p:txBody>
      </p:sp>
      <p:sp>
        <p:nvSpPr>
          <p:cNvPr id="88067" name="Rectangle 3"/>
          <p:cNvSpPr>
            <a:spLocks noGrp="1" noChangeArrowheads="1"/>
          </p:cNvSpPr>
          <p:nvPr>
            <p:ph type="body" idx="4294967295"/>
          </p:nvPr>
        </p:nvSpPr>
        <p:spPr/>
        <p:txBody>
          <a:bodyPr lIns="92075" tIns="46038" rIns="92075" bIns="46038">
            <a:normAutofit/>
          </a:bodyPr>
          <a:lstStyle/>
          <a:p>
            <a:r>
              <a:rPr lang="en-US" altLang="en-US" sz="2400" dirty="0" smtClean="0"/>
              <a:t>What is meant by </a:t>
            </a:r>
            <a:r>
              <a:rPr lang="en-US" altLang="en-US" sz="2400" dirty="0" smtClean="0"/>
              <a:t>scope</a:t>
            </a:r>
            <a:endParaRPr lang="en-US" altLang="en-US" sz="2400" dirty="0" smtClean="0"/>
          </a:p>
          <a:p>
            <a:r>
              <a:rPr lang="en-US" altLang="en-US" sz="2400" dirty="0" smtClean="0"/>
              <a:t>Scoping rules for attributes, methods and locals</a:t>
            </a:r>
          </a:p>
          <a:p>
            <a:pPr lvl="1"/>
            <a:r>
              <a:rPr lang="en-CA" altLang="en-US" dirty="0" smtClean="0"/>
              <a:t>Design issues</a:t>
            </a:r>
            <a:endParaRPr lang="en-US" altLang="en-US" dirty="0" smtClean="0"/>
          </a:p>
          <a:p>
            <a:pPr lvl="2"/>
            <a:r>
              <a:rPr lang="en-CA" altLang="en-US" dirty="0" smtClean="0"/>
              <a:t>When should something be declared as local vs. an </a:t>
            </a:r>
            <a:r>
              <a:rPr lang="en-CA" altLang="en-US" dirty="0" smtClean="0"/>
              <a:t>attribute</a:t>
            </a:r>
          </a:p>
          <a:p>
            <a:r>
              <a:rPr lang="en-US" altLang="en-US" dirty="0" smtClean="0"/>
              <a:t>The hierarchy of scoping rules</a:t>
            </a:r>
            <a:endParaRPr lang="en-US" altLang="en-US" dirty="0"/>
          </a:p>
          <a:p>
            <a:pPr lvl="1"/>
            <a:r>
              <a:rPr lang="en-US" altLang="en-US" sz="2000" dirty="0" smtClean="0"/>
              <a:t>How </a:t>
            </a:r>
            <a:r>
              <a:rPr lang="en-US" altLang="en-US" sz="2000" dirty="0" smtClean="0"/>
              <a:t>locals can shadow attributes</a:t>
            </a:r>
          </a:p>
          <a:p>
            <a:r>
              <a:rPr lang="en-US" altLang="en-US" sz="2400" dirty="0" smtClean="0"/>
              <a:t>What is meant by message passing</a:t>
            </a:r>
          </a:p>
          <a:p>
            <a:r>
              <a:rPr lang="en-US" altLang="en-US" sz="2400" dirty="0" smtClean="0"/>
              <a:t>What is an association, how do directed and non-directed associations differ, how to represent associations and multiplicity in UML</a:t>
            </a:r>
          </a:p>
          <a:p>
            <a:r>
              <a:rPr lang="en-US" altLang="en-US" sz="2400" dirty="0" smtClean="0"/>
              <a:t>What is multiplicity and what are kinds of multiplicity relationships exist</a:t>
            </a:r>
          </a:p>
          <a:p>
            <a:r>
              <a:rPr lang="en-US" altLang="en-US" sz="2400" dirty="0" smtClean="0"/>
              <a:t>Design and technical issues related to association relations</a:t>
            </a:r>
          </a:p>
        </p:txBody>
      </p:sp>
    </p:spTree>
    <p:extLst>
      <p:ext uri="{BB962C8B-B14F-4D97-AF65-F5344CB8AC3E}">
        <p14:creationId xmlns:p14="http://schemas.microsoft.com/office/powerpoint/2010/main" val="657381421"/>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dirty="0"/>
              <a:t>After This Section You Should Now </a:t>
            </a:r>
            <a:r>
              <a:rPr lang="en-US" altLang="en-US" dirty="0" smtClean="0"/>
              <a:t>Know (2)</a:t>
            </a:r>
            <a:endParaRPr lang="en-US" dirty="0"/>
          </a:p>
        </p:txBody>
      </p:sp>
      <p:sp>
        <p:nvSpPr>
          <p:cNvPr id="3" name="Content Placeholder 2"/>
          <p:cNvSpPr>
            <a:spLocks noGrp="1"/>
          </p:cNvSpPr>
          <p:nvPr>
            <p:ph idx="1"/>
          </p:nvPr>
        </p:nvSpPr>
        <p:spPr/>
        <p:txBody>
          <a:bodyPr>
            <a:normAutofit/>
          </a:bodyPr>
          <a:lstStyle/>
          <a:p>
            <a:r>
              <a:rPr lang="en-CA" altLang="en-US" dirty="0"/>
              <a:t>References</a:t>
            </a:r>
            <a:endParaRPr lang="en-US" altLang="en-US" dirty="0"/>
          </a:p>
          <a:p>
            <a:pPr lvl="1"/>
            <a:r>
              <a:rPr lang="en-CA" altLang="en-US" dirty="0"/>
              <a:t>How references and objects are related</a:t>
            </a:r>
            <a:endParaRPr lang="en-US" altLang="en-US" dirty="0"/>
          </a:p>
          <a:p>
            <a:pPr lvl="1"/>
            <a:r>
              <a:rPr lang="en-CA" altLang="en-US" dirty="0"/>
              <a:t>The difference between a deep vs. shallow copy</a:t>
            </a:r>
            <a:endParaRPr lang="en-US" altLang="en-US" dirty="0"/>
          </a:p>
          <a:p>
            <a:pPr lvl="1"/>
            <a:r>
              <a:rPr lang="en-CA" altLang="en-US" dirty="0" smtClean="0"/>
              <a:t>What </a:t>
            </a:r>
            <a:r>
              <a:rPr lang="en-CA" altLang="en-US" dirty="0"/>
              <a:t>is the difference between comparing references vs. </a:t>
            </a:r>
            <a:r>
              <a:rPr lang="en-CA" altLang="en-US" dirty="0" smtClean="0"/>
              <a:t>objects</a:t>
            </a:r>
          </a:p>
          <a:p>
            <a:pPr lvl="1"/>
            <a:r>
              <a:rPr lang="en-CA" altLang="en-US" dirty="0" smtClean="0"/>
              <a:t>What is automatic garbage collection and how it’s related to the use of references</a:t>
            </a:r>
            <a:endParaRPr lang="en-US" altLang="en-US" dirty="0"/>
          </a:p>
          <a:p>
            <a:r>
              <a:rPr lang="en-CA" altLang="en-US" dirty="0"/>
              <a:t>How the two methods of parameter passing work, what types are passed using each mechanism</a:t>
            </a:r>
            <a:endParaRPr lang="en-US" altLang="en-US" dirty="0"/>
          </a:p>
          <a:p>
            <a:r>
              <a:rPr lang="en-CA" altLang="en-US" dirty="0"/>
              <a:t>What are the benefits of </a:t>
            </a:r>
            <a:r>
              <a:rPr lang="en-CA" altLang="en-US" dirty="0" smtClean="0"/>
              <a:t>employing references</a:t>
            </a:r>
          </a:p>
          <a:p>
            <a:r>
              <a:rPr lang="en-CA" altLang="en-US" dirty="0" smtClean="0"/>
              <a:t>What </a:t>
            </a:r>
            <a:r>
              <a:rPr lang="en-CA" altLang="en-US" dirty="0"/>
              <a:t>is a wrapper class </a:t>
            </a:r>
            <a:r>
              <a:rPr lang="en-CA" altLang="en-US" dirty="0" smtClean="0"/>
              <a:t>and the value provided</a:t>
            </a:r>
            <a:endParaRPr lang="en-US" altLang="en-US" dirty="0"/>
          </a:p>
        </p:txBody>
      </p:sp>
    </p:spTree>
    <p:extLst>
      <p:ext uri="{BB962C8B-B14F-4D97-AF65-F5344CB8AC3E}">
        <p14:creationId xmlns:p14="http://schemas.microsoft.com/office/powerpoint/2010/main" val="1385672976"/>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Title 1"/>
          <p:cNvSpPr>
            <a:spLocks noGrp="1"/>
          </p:cNvSpPr>
          <p:nvPr>
            <p:ph type="title"/>
          </p:nvPr>
        </p:nvSpPr>
        <p:spPr/>
        <p:txBody>
          <a:bodyPr>
            <a:normAutofit fontScale="90000"/>
          </a:bodyPr>
          <a:lstStyle/>
          <a:p>
            <a:r>
              <a:rPr lang="en-US" altLang="en-US" dirty="0" smtClean="0"/>
              <a:t>After This Section You Should Now Know (3)</a:t>
            </a:r>
          </a:p>
        </p:txBody>
      </p:sp>
      <p:sp>
        <p:nvSpPr>
          <p:cNvPr id="133123" name="Content Placeholder 2"/>
          <p:cNvSpPr>
            <a:spLocks noGrp="1"/>
          </p:cNvSpPr>
          <p:nvPr>
            <p:ph idx="1"/>
          </p:nvPr>
        </p:nvSpPr>
        <p:spPr/>
        <p:txBody>
          <a:bodyPr>
            <a:normAutofit/>
          </a:bodyPr>
          <a:lstStyle/>
          <a:p>
            <a:r>
              <a:rPr lang="en-CA" altLang="en-US" dirty="0" smtClean="0"/>
              <a:t>How to pass arrays as parameters and return them from methods</a:t>
            </a:r>
            <a:endParaRPr lang="en-US" altLang="en-US" dirty="0" smtClean="0"/>
          </a:p>
          <a:p>
            <a:r>
              <a:rPr lang="en-CA" altLang="en-US" dirty="0" smtClean="0"/>
              <a:t>Arrays of 'objects‘</a:t>
            </a:r>
            <a:endParaRPr lang="en-US" altLang="en-US" dirty="0" smtClean="0"/>
          </a:p>
          <a:p>
            <a:pPr lvl="1"/>
            <a:r>
              <a:rPr lang="en-CA" altLang="en-US" dirty="0" smtClean="0"/>
              <a:t>Why they are really arrays of references</a:t>
            </a:r>
            <a:endParaRPr lang="en-US" altLang="en-US" dirty="0" smtClean="0"/>
          </a:p>
          <a:p>
            <a:pPr lvl="1"/>
            <a:r>
              <a:rPr lang="en-CA" altLang="en-US" dirty="0" smtClean="0"/>
              <a:t>How to declare such an array, create and access elements</a:t>
            </a:r>
            <a:endParaRPr lang="en-US" altLang="en-US" dirty="0" smtClean="0"/>
          </a:p>
          <a:p>
            <a:r>
              <a:rPr lang="en-CA" altLang="en-US" dirty="0" smtClean="0"/>
              <a:t>How </a:t>
            </a:r>
            <a:r>
              <a:rPr lang="en-CA" altLang="en-US" dirty="0" smtClean="0"/>
              <a:t>to create a </a:t>
            </a:r>
            <a:r>
              <a:rPr lang="en-CA" altLang="en-US" dirty="0" smtClean="0"/>
              <a:t>simple simulation </a:t>
            </a:r>
            <a:r>
              <a:rPr lang="en-CA" altLang="en-US" dirty="0" smtClean="0"/>
              <a:t>using </a:t>
            </a:r>
            <a:r>
              <a:rPr lang="en-CA" altLang="en-US" dirty="0" smtClean="0"/>
              <a:t>an array of references</a:t>
            </a:r>
            <a:endParaRPr lang="en-US" altLang="en-US" dirty="0" smtClean="0"/>
          </a:p>
          <a:p>
            <a:r>
              <a:rPr lang="en-CA" altLang="en-US" dirty="0" smtClean="0"/>
              <a:t>Static attributes and methods</a:t>
            </a:r>
            <a:endParaRPr lang="en-US" altLang="en-US" dirty="0" smtClean="0"/>
          </a:p>
          <a:p>
            <a:pPr lvl="1"/>
            <a:r>
              <a:rPr lang="en-CA" altLang="en-US" dirty="0" smtClean="0"/>
              <a:t>How to create statics</a:t>
            </a:r>
            <a:endParaRPr lang="en-US" altLang="en-US" dirty="0" smtClean="0"/>
          </a:p>
          <a:p>
            <a:pPr lvl="1"/>
            <a:r>
              <a:rPr lang="en-CA" altLang="en-US" dirty="0" smtClean="0"/>
              <a:t>How to access statics</a:t>
            </a:r>
            <a:endParaRPr lang="en-US" altLang="en-US" dirty="0" smtClean="0"/>
          </a:p>
          <a:p>
            <a:pPr lvl="1"/>
            <a:r>
              <a:rPr lang="en-CA" altLang="en-US" dirty="0" smtClean="0"/>
              <a:t>When something should be static vs. non-static (instance)</a:t>
            </a:r>
          </a:p>
          <a:p>
            <a:pPr lvl="1"/>
            <a:r>
              <a:rPr lang="en-CA" altLang="en-US" dirty="0" smtClean="0"/>
              <a:t>How to represent static in UML</a:t>
            </a:r>
            <a:endParaRPr lang="en-US" altLang="en-US" dirty="0" smtClean="0"/>
          </a:p>
          <a:p>
            <a:r>
              <a:rPr lang="en-CA" altLang="en-US" dirty="0" smtClean="0"/>
              <a:t>How to declare class </a:t>
            </a:r>
            <a:r>
              <a:rPr lang="en-CA" altLang="en-US" dirty="0" smtClean="0"/>
              <a:t>constants</a:t>
            </a:r>
          </a:p>
          <a:p>
            <a:pPr lvl="1"/>
            <a:r>
              <a:rPr lang="en-CA" altLang="en-US" sz="2000" dirty="0" smtClean="0"/>
              <a:t>The </a:t>
            </a:r>
            <a:r>
              <a:rPr lang="en-CA" altLang="en-US" sz="2000" dirty="0" smtClean="0"/>
              <a:t>difference between static and final</a:t>
            </a:r>
          </a:p>
          <a:p>
            <a:endParaRPr lang="en-US" altLang="en-US" dirty="0" smtClean="0"/>
          </a:p>
          <a:p>
            <a:pPr lvl="1"/>
            <a:endParaRPr lang="en-US" altLang="en-US" dirty="0" smtClean="0"/>
          </a:p>
          <a:p>
            <a:endParaRPr lang="en-US" altLang="en-US" dirty="0" smtClean="0"/>
          </a:p>
        </p:txBody>
      </p:sp>
    </p:spTree>
    <p:extLst>
      <p:ext uri="{BB962C8B-B14F-4D97-AF65-F5344CB8AC3E}">
        <p14:creationId xmlns:p14="http://schemas.microsoft.com/office/powerpoint/2010/main" val="2591075665"/>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Title 1"/>
          <p:cNvSpPr>
            <a:spLocks noGrp="1"/>
          </p:cNvSpPr>
          <p:nvPr>
            <p:ph type="title"/>
          </p:nvPr>
        </p:nvSpPr>
        <p:spPr/>
        <p:txBody>
          <a:bodyPr>
            <a:normAutofit fontScale="90000"/>
          </a:bodyPr>
          <a:lstStyle/>
          <a:p>
            <a:r>
              <a:rPr lang="en-US" altLang="en-US" dirty="0" smtClean="0"/>
              <a:t>After This Section You Should Now Know (4)</a:t>
            </a:r>
          </a:p>
        </p:txBody>
      </p:sp>
      <p:sp>
        <p:nvSpPr>
          <p:cNvPr id="134147" name="Content Placeholder 2"/>
          <p:cNvSpPr>
            <a:spLocks noGrp="1"/>
          </p:cNvSpPr>
          <p:nvPr>
            <p:ph idx="1"/>
          </p:nvPr>
        </p:nvSpPr>
        <p:spPr/>
        <p:txBody>
          <a:bodyPr>
            <a:normAutofit/>
          </a:bodyPr>
          <a:lstStyle/>
          <a:p>
            <a:r>
              <a:rPr lang="en-CA" altLang="en-US" dirty="0" smtClean="0"/>
              <a:t>What is the '</a:t>
            </a:r>
            <a:r>
              <a:rPr lang="en-CA" altLang="en-US" dirty="0" smtClean="0">
                <a:latin typeface="Consolas" panose="020B0609020204030204" pitchFamily="49" charset="0"/>
                <a:cs typeface="Consolas" panose="020B0609020204030204" pitchFamily="49" charset="0"/>
              </a:rPr>
              <a:t>this</a:t>
            </a:r>
            <a:r>
              <a:rPr lang="en-CA" altLang="en-US" dirty="0" smtClean="0"/>
              <a:t>' reference</a:t>
            </a:r>
            <a:endParaRPr lang="en-US" altLang="en-US" dirty="0" smtClean="0"/>
          </a:p>
          <a:p>
            <a:pPr lvl="1"/>
            <a:r>
              <a:rPr lang="en-CA" altLang="en-US" dirty="0" smtClean="0"/>
              <a:t>When it is and is not an implicit parameter</a:t>
            </a:r>
            <a:endParaRPr lang="en-US" altLang="en-US" dirty="0" smtClean="0"/>
          </a:p>
          <a:p>
            <a:pPr lvl="1"/>
            <a:r>
              <a:rPr lang="en-CA" altLang="en-US" dirty="0" smtClean="0"/>
              <a:t>What's the difference between implicit and explicit parameters</a:t>
            </a:r>
            <a:endParaRPr lang="en-US" altLang="en-US" dirty="0" smtClean="0"/>
          </a:p>
          <a:p>
            <a:pPr lvl="1"/>
            <a:r>
              <a:rPr lang="en-CA" altLang="en-US" dirty="0" smtClean="0"/>
              <a:t>What are the benefits of having a</a:t>
            </a:r>
            <a:r>
              <a:rPr lang="en-CA" altLang="en-US" dirty="0" smtClean="0">
                <a:cs typeface="Consolas" panose="020B0609020204030204" pitchFamily="49" charset="0"/>
              </a:rPr>
              <a:t> </a:t>
            </a:r>
            <a:r>
              <a:rPr lang="en-CA" altLang="en-US" dirty="0" smtClean="0">
                <a:latin typeface="Consolas" panose="020B0609020204030204" pitchFamily="49" charset="0"/>
                <a:cs typeface="Consolas" panose="020B0609020204030204" pitchFamily="49" charset="0"/>
              </a:rPr>
              <a:t>this</a:t>
            </a:r>
            <a:r>
              <a:rPr lang="en-CA" altLang="en-US" dirty="0" smtClean="0">
                <a:cs typeface="Consolas" panose="020B0609020204030204" pitchFamily="49" charset="0"/>
              </a:rPr>
              <a:t> </a:t>
            </a:r>
            <a:r>
              <a:rPr lang="en-CA" altLang="en-US" dirty="0" smtClean="0"/>
              <a:t>parameter</a:t>
            </a:r>
          </a:p>
          <a:p>
            <a:r>
              <a:rPr lang="en-CA" altLang="en-US" dirty="0" smtClean="0"/>
              <a:t>How to use </a:t>
            </a:r>
            <a:r>
              <a:rPr lang="en-CA" altLang="en-US" dirty="0" smtClean="0">
                <a:latin typeface="Consolas" panose="020B0609020204030204" pitchFamily="49" charset="0"/>
                <a:cs typeface="Consolas" panose="020B0609020204030204" pitchFamily="49" charset="0"/>
              </a:rPr>
              <a:t>this()</a:t>
            </a:r>
            <a:r>
              <a:rPr lang="en-CA" altLang="en-US" dirty="0" smtClean="0"/>
              <a:t> to call overloaded constructors within another constructor</a:t>
            </a:r>
          </a:p>
          <a:p>
            <a:r>
              <a:rPr lang="en-CA" altLang="en-US" dirty="0" smtClean="0"/>
              <a:t>How to display the state of an object by implementing a </a:t>
            </a:r>
            <a:r>
              <a:rPr lang="en-CA" altLang="en-US" dirty="0" smtClean="0">
                <a:latin typeface="Consolas" panose="020B0609020204030204" pitchFamily="49" charset="0"/>
                <a:cs typeface="Consolas" panose="020B0609020204030204" pitchFamily="49" charset="0"/>
              </a:rPr>
              <a:t>toString()</a:t>
            </a:r>
            <a:r>
              <a:rPr lang="en-CA" altLang="en-US" dirty="0" smtClean="0"/>
              <a:t> method</a:t>
            </a:r>
          </a:p>
          <a:p>
            <a:r>
              <a:rPr lang="en-CA" altLang="en-US" dirty="0" smtClean="0"/>
              <a:t>How to check for equality by implementing an </a:t>
            </a:r>
            <a:r>
              <a:rPr lang="en-CA" altLang="en-US" dirty="0" smtClean="0">
                <a:latin typeface="Consolas" panose="020B0609020204030204" pitchFamily="49" charset="0"/>
                <a:cs typeface="Consolas" panose="020B0609020204030204" pitchFamily="49" charset="0"/>
              </a:rPr>
              <a:t>equals() </a:t>
            </a:r>
            <a:r>
              <a:rPr lang="en-CA" altLang="en-US" dirty="0" smtClean="0"/>
              <a:t>method</a:t>
            </a:r>
            <a:endParaRPr lang="en-US" altLang="en-US" dirty="0" smtClean="0"/>
          </a:p>
          <a:p>
            <a:pPr lvl="1"/>
            <a:endParaRPr lang="en-US" altLang="en-US" dirty="0" smtClean="0"/>
          </a:p>
          <a:p>
            <a:endParaRPr lang="en-US" altLang="en-US" dirty="0" smtClean="0"/>
          </a:p>
        </p:txBody>
      </p:sp>
    </p:spTree>
    <p:extLst>
      <p:ext uri="{BB962C8B-B14F-4D97-AF65-F5344CB8AC3E}">
        <p14:creationId xmlns:p14="http://schemas.microsoft.com/office/powerpoint/2010/main" val="222411794"/>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dirty="0" smtClean="0">
                <a:ea typeface="ＭＳ Ｐゴシック" pitchFamily="34" charset="-128"/>
              </a:rPr>
              <a:t>Copyright Notification</a:t>
            </a:r>
          </a:p>
        </p:txBody>
      </p:sp>
      <p:sp>
        <p:nvSpPr>
          <p:cNvPr id="44035" name="Content Placeholder 2"/>
          <p:cNvSpPr>
            <a:spLocks noGrp="1"/>
          </p:cNvSpPr>
          <p:nvPr>
            <p:ph idx="1"/>
          </p:nvPr>
        </p:nvSpPr>
        <p:spPr/>
        <p:txBody>
          <a:bodyPr/>
          <a:lstStyle/>
          <a:p>
            <a:r>
              <a:rPr lang="en-US" altLang="en-US" dirty="0" smtClean="0">
                <a:ea typeface="ＭＳ Ｐゴシック" pitchFamily="34" charset="-128"/>
              </a:rPr>
              <a:t>“Unless otherwise indicated, all images in this presentation are  used with permission from Microsoft.”</a:t>
            </a:r>
          </a:p>
        </p:txBody>
      </p:sp>
      <p:sp>
        <p:nvSpPr>
          <p:cNvPr id="44036" name="Slide Number Placeholder 3"/>
          <p:cNvSpPr>
            <a:spLocks noGrp="1"/>
          </p:cNvSpPr>
          <p:nvPr>
            <p:ph type="sldNum" sz="quarter" idx="4294967295"/>
          </p:nvPr>
        </p:nvSpPr>
        <p:spPr bwMode="auto">
          <a:xfrm>
            <a:off x="117475" y="6665913"/>
            <a:ext cx="854075" cy="1920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har char="•"/>
              <a:defRPr sz="24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buChar char="-"/>
              <a:defRPr sz="2000">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buChar char="•"/>
              <a:defRPr>
                <a:solidFill>
                  <a:schemeClr val="tx1"/>
                </a:solidFill>
                <a:latin typeface="Calibri" pitchFamily="34" charset="0"/>
                <a:ea typeface="ＭＳ Ｐゴシック" pitchFamily="34" charset="-128"/>
              </a:defRPr>
            </a:lvl3pPr>
            <a:lvl4pPr marL="1600200" indent="-228600" eaLnBrk="0" hangingPunct="0">
              <a:spcBef>
                <a:spcPct val="10000"/>
              </a:spcBef>
              <a:defRPr>
                <a:solidFill>
                  <a:schemeClr val="tx1"/>
                </a:solidFill>
                <a:latin typeface="Calibri" pitchFamily="34" charset="0"/>
                <a:ea typeface="ＭＳ Ｐゴシック" pitchFamily="34" charset="-128"/>
              </a:defRPr>
            </a:lvl4pPr>
            <a:lvl5pPr marL="2057400" indent="-228600" eaLnBrk="0" hangingPunct="0">
              <a:spcBef>
                <a:spcPct val="10000"/>
              </a:spcBef>
              <a:defRPr>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900" dirty="0" smtClean="0">
                <a:solidFill>
                  <a:srgbClr val="898989"/>
                </a:solidFill>
                <a:latin typeface="Arial" charset="0"/>
              </a:rPr>
              <a:t>slide </a:t>
            </a:r>
            <a:fld id="{EE00C841-22E5-43E9-8D3D-9E5687F501B7}" type="slidenum">
              <a:rPr lang="en-US" altLang="en-US" sz="900" smtClean="0">
                <a:solidFill>
                  <a:srgbClr val="898989"/>
                </a:solidFill>
                <a:latin typeface="Arial" charset="0"/>
              </a:rPr>
              <a:pPr eaLnBrk="1" hangingPunct="1">
                <a:spcBef>
                  <a:spcPct val="0"/>
                </a:spcBef>
                <a:buFontTx/>
                <a:buNone/>
              </a:pPr>
              <a:t>135</a:t>
            </a:fld>
            <a:endParaRPr lang="en-US" altLang="en-US" sz="900" dirty="0" smtClean="0">
              <a:solidFill>
                <a:srgbClr val="898989"/>
              </a:solidFill>
              <a:latin typeface="Arial" charset="0"/>
            </a:endParaRPr>
          </a:p>
        </p:txBody>
      </p:sp>
    </p:spTree>
    <p:extLst>
      <p:ext uri="{BB962C8B-B14F-4D97-AF65-F5344CB8AC3E}">
        <p14:creationId xmlns:p14="http://schemas.microsoft.com/office/powerpoint/2010/main" val="2495773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Associations And Message Passing</a:t>
            </a:r>
            <a:endParaRPr lang="en-US" dirty="0"/>
          </a:p>
        </p:txBody>
      </p:sp>
      <p:sp>
        <p:nvSpPr>
          <p:cNvPr id="3" name="Content Placeholder 2"/>
          <p:cNvSpPr>
            <a:spLocks noGrp="1"/>
          </p:cNvSpPr>
          <p:nvPr>
            <p:ph idx="1"/>
          </p:nvPr>
        </p:nvSpPr>
        <p:spPr/>
        <p:txBody>
          <a:bodyPr/>
          <a:lstStyle/>
          <a:p>
            <a:r>
              <a:rPr lang="en-US" dirty="0" smtClean="0"/>
              <a:t>Having an association between classes allows messages to be sent from one object to another </a:t>
            </a:r>
            <a:r>
              <a:rPr lang="en-US" altLang="en-US" dirty="0"/>
              <a:t>(objects of one class can call the methods of another class</a:t>
            </a:r>
            <a:r>
              <a:rPr lang="en-US" altLang="en-US" dirty="0" smtClean="0"/>
              <a:t>).</a:t>
            </a:r>
          </a:p>
          <a:p>
            <a:endParaRPr lang="en-US" altLang="en-US" dirty="0"/>
          </a:p>
          <a:p>
            <a:endParaRPr lang="en-US" altLang="en-US" dirty="0" smtClean="0"/>
          </a:p>
          <a:p>
            <a:endParaRPr lang="en-US" altLang="en-US" dirty="0"/>
          </a:p>
          <a:p>
            <a:endParaRPr lang="en-US" altLang="en-US" dirty="0" smtClean="0"/>
          </a:p>
          <a:p>
            <a:endParaRPr lang="en-US" altLang="en-US" dirty="0"/>
          </a:p>
          <a:p>
            <a:endParaRPr lang="en-US" altLang="en-US" dirty="0" smtClean="0"/>
          </a:p>
          <a:p>
            <a:endParaRPr lang="en-US" altLang="en-US" dirty="0"/>
          </a:p>
          <a:p>
            <a:r>
              <a:rPr lang="en-US" altLang="en-US" dirty="0" smtClean="0"/>
              <a:t>Unidirectional: messages can be sent from car to engine or car to lights but not vice versa.</a:t>
            </a:r>
            <a:endParaRPr lang="en-US" altLang="en-US" dirty="0"/>
          </a:p>
        </p:txBody>
      </p:sp>
      <p:sp>
        <p:nvSpPr>
          <p:cNvPr id="4" name="Text Box 4"/>
          <p:cNvSpPr txBox="1">
            <a:spLocks noChangeArrowheads="1"/>
          </p:cNvSpPr>
          <p:nvPr/>
        </p:nvSpPr>
        <p:spPr bwMode="auto">
          <a:xfrm>
            <a:off x="814805" y="2407904"/>
            <a:ext cx="3822700"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600" b="1" dirty="0">
                <a:latin typeface="Consolas" pitchFamily="49" charset="0"/>
                <a:cs typeface="Consolas" pitchFamily="49" charset="0"/>
              </a:rPr>
              <a:t>public class Car</a:t>
            </a:r>
          </a:p>
          <a:p>
            <a:pPr eaLnBrk="1" hangingPunct="1">
              <a:spcBef>
                <a:spcPct val="0"/>
              </a:spcBef>
              <a:buFontTx/>
              <a:buNone/>
            </a:pPr>
            <a:r>
              <a:rPr lang="en-US" altLang="en-US" sz="1600" dirty="0">
                <a:latin typeface="Consolas" pitchFamily="49" charset="0"/>
                <a:cs typeface="Consolas" pitchFamily="49" charset="0"/>
              </a:rPr>
              <a:t>{</a:t>
            </a:r>
          </a:p>
          <a:p>
            <a:pPr eaLnBrk="1" hangingPunct="1">
              <a:spcBef>
                <a:spcPct val="0"/>
              </a:spcBef>
              <a:buFontTx/>
              <a:buNone/>
            </a:pPr>
            <a:r>
              <a:rPr lang="en-US" altLang="en-US" sz="1600" dirty="0">
                <a:latin typeface="Consolas" pitchFamily="49" charset="0"/>
                <a:cs typeface="Consolas" pitchFamily="49" charset="0"/>
              </a:rPr>
              <a:t>    private Engine </a:t>
            </a:r>
            <a:r>
              <a:rPr lang="en-US" altLang="en-US" sz="1600" dirty="0">
                <a:latin typeface="Consolas" pitchFamily="49" charset="0"/>
                <a:cs typeface="Consolas" pitchFamily="49" charset="0"/>
              </a:rPr>
              <a:t>anEngine</a:t>
            </a:r>
            <a:r>
              <a:rPr lang="en-US" altLang="en-US" sz="1600" dirty="0">
                <a:latin typeface="Consolas" pitchFamily="49" charset="0"/>
                <a:cs typeface="Consolas" pitchFamily="49" charset="0"/>
              </a:rPr>
              <a:t>;</a:t>
            </a:r>
          </a:p>
          <a:p>
            <a:pPr lvl="1" eaLnBrk="1" hangingPunct="1">
              <a:spcBef>
                <a:spcPct val="0"/>
              </a:spcBef>
              <a:buFontTx/>
              <a:buNone/>
            </a:pPr>
            <a:r>
              <a:rPr lang="en-US" altLang="en-US" sz="1600" dirty="0">
                <a:latin typeface="Consolas" pitchFamily="49" charset="0"/>
                <a:cs typeface="Consolas" pitchFamily="49" charset="0"/>
              </a:rPr>
              <a:t>private [] Lights </a:t>
            </a:r>
            <a:r>
              <a:rPr lang="en-US" altLang="en-US" sz="1600" dirty="0">
                <a:latin typeface="Consolas" pitchFamily="49" charset="0"/>
                <a:cs typeface="Consolas" pitchFamily="49" charset="0"/>
              </a:rPr>
              <a:t>carLights</a:t>
            </a:r>
            <a:r>
              <a:rPr lang="en-US" altLang="en-US" sz="1600" dirty="0">
                <a:latin typeface="Consolas" pitchFamily="49" charset="0"/>
                <a:cs typeface="Consolas" pitchFamily="49" charset="0"/>
              </a:rPr>
              <a:t>;</a:t>
            </a:r>
          </a:p>
          <a:p>
            <a:pPr lvl="1" eaLnBrk="1" hangingPunct="1">
              <a:spcBef>
                <a:spcPct val="0"/>
              </a:spcBef>
              <a:buFontTx/>
              <a:buNone/>
            </a:pPr>
            <a:r>
              <a:rPr lang="en-US" altLang="en-US" sz="1600" dirty="0" smtClean="0">
                <a:latin typeface="Consolas" pitchFamily="49" charset="0"/>
                <a:cs typeface="Consolas" pitchFamily="49" charset="0"/>
              </a:rPr>
              <a:t>...</a:t>
            </a:r>
          </a:p>
          <a:p>
            <a:pPr lvl="1" eaLnBrk="1" hangingPunct="1">
              <a:spcBef>
                <a:spcPct val="0"/>
              </a:spcBef>
              <a:buFontTx/>
              <a:buNone/>
            </a:pPr>
            <a:r>
              <a:rPr lang="en-US" altLang="en-US" sz="1600" dirty="0" smtClean="0">
                <a:latin typeface="Consolas" pitchFamily="49" charset="0"/>
                <a:cs typeface="Consolas" pitchFamily="49" charset="0"/>
              </a:rPr>
              <a:t>public </a:t>
            </a:r>
            <a:r>
              <a:rPr lang="en-US" altLang="en-US" sz="1600" dirty="0">
                <a:latin typeface="Consolas" pitchFamily="49" charset="0"/>
                <a:cs typeface="Consolas" pitchFamily="49" charset="0"/>
              </a:rPr>
              <a:t>start()</a:t>
            </a:r>
          </a:p>
          <a:p>
            <a:pPr lvl="1" eaLnBrk="1" hangingPunct="1">
              <a:spcBef>
                <a:spcPct val="0"/>
              </a:spcBef>
              <a:buFontTx/>
              <a:buNone/>
            </a:pPr>
            <a:r>
              <a:rPr lang="en-US" altLang="en-US" sz="1600" dirty="0">
                <a:latin typeface="Consolas" pitchFamily="49" charset="0"/>
                <a:cs typeface="Consolas" pitchFamily="49" charset="0"/>
              </a:rPr>
              <a:t>{</a:t>
            </a:r>
          </a:p>
          <a:p>
            <a:pPr lvl="1" eaLnBrk="1" hangingPunct="1">
              <a:spcBef>
                <a:spcPct val="0"/>
              </a:spcBef>
              <a:buFontTx/>
              <a:buNone/>
            </a:pPr>
            <a:r>
              <a:rPr lang="en-US" altLang="en-US" sz="1600" dirty="0">
                <a:latin typeface="Consolas" pitchFamily="49" charset="0"/>
                <a:cs typeface="Consolas" pitchFamily="49" charset="0"/>
              </a:rPr>
              <a:t>   </a:t>
            </a:r>
            <a:r>
              <a:rPr lang="en-US" altLang="en-US" sz="1600" dirty="0">
                <a:latin typeface="Consolas" pitchFamily="49" charset="0"/>
                <a:cs typeface="Consolas" pitchFamily="49" charset="0"/>
              </a:rPr>
              <a:t>anEngine.ignite</a:t>
            </a:r>
            <a:r>
              <a:rPr lang="en-US" altLang="en-US" sz="1600" dirty="0">
                <a:latin typeface="Consolas" pitchFamily="49" charset="0"/>
                <a:cs typeface="Consolas" pitchFamily="49" charset="0"/>
              </a:rPr>
              <a:t>();</a:t>
            </a:r>
          </a:p>
          <a:p>
            <a:pPr lvl="1" eaLnBrk="1" hangingPunct="1">
              <a:spcBef>
                <a:spcPct val="0"/>
              </a:spcBef>
              <a:buFontTx/>
              <a:buNone/>
            </a:pPr>
            <a:r>
              <a:rPr lang="en-US" altLang="en-US" sz="1600" dirty="0">
                <a:latin typeface="Consolas" pitchFamily="49" charset="0"/>
                <a:cs typeface="Consolas" pitchFamily="49" charset="0"/>
              </a:rPr>
              <a:t>   </a:t>
            </a:r>
            <a:r>
              <a:rPr lang="en-US" altLang="en-US" sz="1600" dirty="0" smtClean="0">
                <a:latin typeface="Consolas" pitchFamily="49" charset="0"/>
                <a:cs typeface="Consolas" pitchFamily="49" charset="0"/>
              </a:rPr>
              <a:t>carLights</a:t>
            </a:r>
            <a:r>
              <a:rPr lang="en-US" altLang="en-US" sz="1600" dirty="0" smtClean="0">
                <a:latin typeface="Consolas" pitchFamily="49" charset="0"/>
                <a:cs typeface="Consolas" pitchFamily="49" charset="0"/>
              </a:rPr>
              <a:t>[0].</a:t>
            </a:r>
            <a:r>
              <a:rPr lang="en-US" altLang="en-US" sz="1600" dirty="0" smtClean="0">
                <a:latin typeface="Consolas" pitchFamily="49" charset="0"/>
                <a:cs typeface="Consolas" pitchFamily="49" charset="0"/>
              </a:rPr>
              <a:t>turnOn</a:t>
            </a:r>
            <a:r>
              <a:rPr lang="en-US" altLang="en-US" sz="1600" dirty="0" smtClean="0">
                <a:latin typeface="Consolas" pitchFamily="49" charset="0"/>
                <a:cs typeface="Consolas" pitchFamily="49" charset="0"/>
              </a:rPr>
              <a:t>();</a:t>
            </a:r>
          </a:p>
          <a:p>
            <a:pPr lvl="1" eaLnBrk="1" hangingPunct="1">
              <a:spcBef>
                <a:spcPct val="0"/>
              </a:spcBef>
              <a:buFontTx/>
              <a:buNone/>
            </a:pPr>
            <a:r>
              <a:rPr lang="en-US" altLang="en-US" sz="1600" dirty="0">
                <a:latin typeface="Consolas" pitchFamily="49" charset="0"/>
                <a:cs typeface="Consolas" pitchFamily="49" charset="0"/>
              </a:rPr>
              <a:t> </a:t>
            </a:r>
            <a:r>
              <a:rPr lang="en-US" altLang="en-US" sz="1600" dirty="0" smtClean="0">
                <a:latin typeface="Consolas" pitchFamily="49" charset="0"/>
                <a:cs typeface="Consolas" pitchFamily="49" charset="0"/>
              </a:rPr>
              <a:t>  ...</a:t>
            </a:r>
            <a:endParaRPr lang="en-US" altLang="en-US" sz="1600" dirty="0">
              <a:latin typeface="Consolas" pitchFamily="49" charset="0"/>
              <a:cs typeface="Consolas" pitchFamily="49" charset="0"/>
            </a:endParaRPr>
          </a:p>
          <a:p>
            <a:pPr lvl="1" eaLnBrk="1" hangingPunct="1">
              <a:spcBef>
                <a:spcPct val="0"/>
              </a:spcBef>
              <a:buFontTx/>
              <a:buNone/>
            </a:pPr>
            <a:r>
              <a:rPr lang="en-US" altLang="en-US" sz="1600" dirty="0">
                <a:latin typeface="Consolas" pitchFamily="49" charset="0"/>
                <a:cs typeface="Consolas" pitchFamily="49" charset="0"/>
              </a:rPr>
              <a:t>}</a:t>
            </a:r>
          </a:p>
          <a:p>
            <a:pPr eaLnBrk="1" hangingPunct="1">
              <a:spcBef>
                <a:spcPct val="0"/>
              </a:spcBef>
              <a:buFontTx/>
              <a:buNone/>
            </a:pPr>
            <a:r>
              <a:rPr lang="en-US" altLang="en-US" sz="1600" dirty="0">
                <a:latin typeface="Consolas" pitchFamily="49" charset="0"/>
                <a:cs typeface="Consolas" pitchFamily="49" charset="0"/>
              </a:rPr>
              <a:t>}</a:t>
            </a:r>
          </a:p>
        </p:txBody>
      </p:sp>
      <p:sp>
        <p:nvSpPr>
          <p:cNvPr id="5" name="Text Box 5"/>
          <p:cNvSpPr txBox="1">
            <a:spLocks noChangeArrowheads="1"/>
          </p:cNvSpPr>
          <p:nvPr/>
        </p:nvSpPr>
        <p:spPr bwMode="auto">
          <a:xfrm>
            <a:off x="5196305" y="2471404"/>
            <a:ext cx="38227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600" b="1" dirty="0">
                <a:latin typeface="Consolas" pitchFamily="49" charset="0"/>
                <a:cs typeface="Consolas" pitchFamily="49" charset="0"/>
              </a:rPr>
              <a:t>public class Engine</a:t>
            </a:r>
          </a:p>
          <a:p>
            <a:pPr eaLnBrk="1" hangingPunct="1">
              <a:spcBef>
                <a:spcPct val="0"/>
              </a:spcBef>
              <a:buFontTx/>
              <a:buNone/>
            </a:pPr>
            <a:r>
              <a:rPr lang="en-US" altLang="en-US" sz="1600" dirty="0">
                <a:latin typeface="Consolas" pitchFamily="49" charset="0"/>
                <a:cs typeface="Consolas" pitchFamily="49" charset="0"/>
              </a:rPr>
              <a:t>{</a:t>
            </a:r>
          </a:p>
          <a:p>
            <a:pPr lvl="1" eaLnBrk="1" hangingPunct="1">
              <a:spcBef>
                <a:spcPct val="0"/>
              </a:spcBef>
              <a:buFontTx/>
              <a:buNone/>
            </a:pPr>
            <a:r>
              <a:rPr lang="en-US" altLang="en-US" sz="1600" dirty="0">
                <a:latin typeface="Consolas" pitchFamily="49" charset="0"/>
                <a:cs typeface="Consolas" pitchFamily="49" charset="0"/>
              </a:rPr>
              <a:t>public boolean ignite () { .. }</a:t>
            </a:r>
          </a:p>
          <a:p>
            <a:pPr eaLnBrk="1" hangingPunct="1">
              <a:spcBef>
                <a:spcPct val="0"/>
              </a:spcBef>
              <a:buFontTx/>
              <a:buNone/>
            </a:pPr>
            <a:r>
              <a:rPr lang="en-US" altLang="en-US" sz="1600" dirty="0">
                <a:latin typeface="Consolas" pitchFamily="49" charset="0"/>
                <a:cs typeface="Consolas" pitchFamily="49" charset="0"/>
              </a:rPr>
              <a:t>}</a:t>
            </a:r>
          </a:p>
        </p:txBody>
      </p:sp>
      <p:sp>
        <p:nvSpPr>
          <p:cNvPr id="6" name="Text Box 6"/>
          <p:cNvSpPr txBox="1">
            <a:spLocks noChangeArrowheads="1"/>
          </p:cNvSpPr>
          <p:nvPr/>
        </p:nvSpPr>
        <p:spPr bwMode="auto">
          <a:xfrm>
            <a:off x="5158205" y="3733466"/>
            <a:ext cx="35433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600" b="1" dirty="0">
                <a:latin typeface="Consolas" pitchFamily="49" charset="0"/>
                <a:cs typeface="Consolas" pitchFamily="49" charset="0"/>
              </a:rPr>
              <a:t>public class Lights</a:t>
            </a:r>
          </a:p>
          <a:p>
            <a:pPr eaLnBrk="1" hangingPunct="1">
              <a:spcBef>
                <a:spcPct val="0"/>
              </a:spcBef>
              <a:buFontTx/>
              <a:buNone/>
            </a:pPr>
            <a:r>
              <a:rPr lang="en-US" altLang="en-US" sz="1600" dirty="0">
                <a:latin typeface="Consolas" pitchFamily="49" charset="0"/>
                <a:cs typeface="Consolas" pitchFamily="49" charset="0"/>
              </a:rPr>
              <a:t>{</a:t>
            </a:r>
          </a:p>
          <a:p>
            <a:pPr eaLnBrk="1" hangingPunct="1">
              <a:spcBef>
                <a:spcPct val="0"/>
              </a:spcBef>
              <a:buFontTx/>
              <a:buNone/>
            </a:pPr>
            <a:r>
              <a:rPr lang="en-US" altLang="en-US" sz="1600" dirty="0">
                <a:latin typeface="Consolas" pitchFamily="49" charset="0"/>
                <a:cs typeface="Consolas" pitchFamily="49" charset="0"/>
              </a:rPr>
              <a:t>    private boolean </a:t>
            </a:r>
            <a:r>
              <a:rPr lang="en-US" altLang="en-US" sz="1600" dirty="0">
                <a:latin typeface="Consolas" pitchFamily="49" charset="0"/>
                <a:cs typeface="Consolas" pitchFamily="49" charset="0"/>
              </a:rPr>
              <a:t>isOn</a:t>
            </a:r>
            <a:r>
              <a:rPr lang="en-US" altLang="en-US" sz="1600" dirty="0">
                <a:latin typeface="Consolas" pitchFamily="49" charset="0"/>
                <a:cs typeface="Consolas" pitchFamily="49" charset="0"/>
              </a:rPr>
              <a:t>;</a:t>
            </a:r>
          </a:p>
          <a:p>
            <a:pPr eaLnBrk="1" hangingPunct="1">
              <a:spcBef>
                <a:spcPct val="0"/>
              </a:spcBef>
              <a:buFontTx/>
              <a:buNone/>
            </a:pPr>
            <a:r>
              <a:rPr lang="en-US" altLang="en-US" sz="1600" dirty="0">
                <a:latin typeface="Consolas" pitchFamily="49" charset="0"/>
                <a:cs typeface="Consolas" pitchFamily="49" charset="0"/>
              </a:rPr>
              <a:t>    public void </a:t>
            </a:r>
            <a:r>
              <a:rPr lang="en-US" altLang="en-US" sz="1600" dirty="0">
                <a:latin typeface="Consolas" pitchFamily="49" charset="0"/>
                <a:cs typeface="Consolas" pitchFamily="49" charset="0"/>
              </a:rPr>
              <a:t>turnOn</a:t>
            </a:r>
            <a:r>
              <a:rPr lang="en-US" altLang="en-US" sz="1600" dirty="0">
                <a:latin typeface="Consolas" pitchFamily="49" charset="0"/>
                <a:cs typeface="Consolas" pitchFamily="49" charset="0"/>
              </a:rPr>
              <a:t>() {         </a:t>
            </a:r>
          </a:p>
          <a:p>
            <a:pPr eaLnBrk="1" hangingPunct="1">
              <a:spcBef>
                <a:spcPct val="0"/>
              </a:spcBef>
              <a:buFontTx/>
              <a:buNone/>
            </a:pPr>
            <a:r>
              <a:rPr lang="en-US" altLang="en-US" sz="1600" dirty="0">
                <a:latin typeface="Consolas" pitchFamily="49" charset="0"/>
                <a:cs typeface="Consolas" pitchFamily="49" charset="0"/>
              </a:rPr>
              <a:t>        </a:t>
            </a:r>
            <a:r>
              <a:rPr lang="en-US" altLang="en-US" sz="1600" dirty="0">
                <a:latin typeface="Consolas" pitchFamily="49" charset="0"/>
                <a:cs typeface="Consolas" pitchFamily="49" charset="0"/>
              </a:rPr>
              <a:t>isOn</a:t>
            </a:r>
            <a:r>
              <a:rPr lang="en-US" altLang="en-US" sz="1600" dirty="0">
                <a:latin typeface="Consolas" pitchFamily="49" charset="0"/>
                <a:cs typeface="Consolas" pitchFamily="49" charset="0"/>
              </a:rPr>
              <a:t> = true;}</a:t>
            </a:r>
          </a:p>
          <a:p>
            <a:pPr eaLnBrk="1" hangingPunct="1">
              <a:spcBef>
                <a:spcPct val="0"/>
              </a:spcBef>
              <a:buFontTx/>
              <a:buNone/>
            </a:pPr>
            <a:r>
              <a:rPr lang="en-US" altLang="en-US" sz="1600" dirty="0">
                <a:latin typeface="Consolas" pitchFamily="49" charset="0"/>
                <a:cs typeface="Consolas" pitchFamily="49" charset="0"/>
              </a:rPr>
              <a:t>}</a:t>
            </a:r>
          </a:p>
        </p:txBody>
      </p:sp>
    </p:spTree>
    <p:extLst>
      <p:ext uri="{BB962C8B-B14F-4D97-AF65-F5344CB8AC3E}">
        <p14:creationId xmlns:p14="http://schemas.microsoft.com/office/powerpoint/2010/main" val="2195345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p:bldP spid="5"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Extra Exercise (Advanced)</a:t>
            </a:r>
            <a:endParaRPr lang="en-US" dirty="0"/>
          </a:p>
        </p:txBody>
      </p:sp>
      <p:sp>
        <p:nvSpPr>
          <p:cNvPr id="3" name="Content Placeholder 2"/>
          <p:cNvSpPr>
            <a:spLocks noGrp="1"/>
          </p:cNvSpPr>
          <p:nvPr>
            <p:ph idx="1"/>
          </p:nvPr>
        </p:nvSpPr>
        <p:spPr/>
        <p:txBody>
          <a:bodyPr/>
          <a:lstStyle/>
          <a:p>
            <a:r>
              <a:rPr lang="en-US" dirty="0" smtClean="0"/>
              <a:t>How do we ensure that:</a:t>
            </a:r>
          </a:p>
          <a:p>
            <a:pPr lvl="1"/>
            <a:r>
              <a:rPr lang="en-US" dirty="0"/>
              <a:t>A</a:t>
            </a:r>
            <a:r>
              <a:rPr lang="en-US" dirty="0" smtClean="0"/>
              <a:t> particular instance of one class refers to a particular instance of a second class?</a:t>
            </a:r>
          </a:p>
          <a:p>
            <a:pPr marL="225425" lvl="1" indent="0">
              <a:buNone/>
            </a:pPr>
            <a:r>
              <a:rPr lang="en-US" b="1" dirty="0" smtClean="0"/>
              <a:t>And </a:t>
            </a:r>
          </a:p>
          <a:p>
            <a:pPr lvl="1"/>
            <a:r>
              <a:rPr lang="en-US" dirty="0"/>
              <a:t>T</a:t>
            </a:r>
            <a:r>
              <a:rPr lang="en-US" dirty="0" smtClean="0"/>
              <a:t>hat instance of the second class refers to the previously referred to instance of the first class?</a:t>
            </a:r>
          </a:p>
          <a:p>
            <a:r>
              <a:rPr lang="en-US" dirty="0" smtClean="0"/>
              <a:t>Name of the example program:</a:t>
            </a:r>
          </a:p>
          <a:p>
            <a:pPr lvl="1"/>
            <a:r>
              <a:rPr lang="en-US" dirty="0" smtClean="0"/>
              <a:t>/home/233/advanced/1relationships</a:t>
            </a:r>
          </a:p>
          <a:p>
            <a:pPr lvl="1"/>
            <a:endParaRPr lang="en-US" dirty="0"/>
          </a:p>
          <a:p>
            <a:r>
              <a:rPr lang="en-US" dirty="0" smtClean="0"/>
              <a:t>What is wrong with the code?</a:t>
            </a:r>
          </a:p>
          <a:p>
            <a:r>
              <a:rPr lang="en-US" dirty="0" smtClean="0"/>
              <a:t>How can it be fixed?</a:t>
            </a:r>
          </a:p>
        </p:txBody>
      </p:sp>
    </p:spTree>
    <p:extLst>
      <p:ext uri="{BB962C8B-B14F-4D97-AF65-F5344CB8AC3E}">
        <p14:creationId xmlns:p14="http://schemas.microsoft.com/office/powerpoint/2010/main" val="1674178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smtClean="0">
                <a:latin typeface="Consolas" panose="020B0609020204030204" pitchFamily="49" charset="0"/>
                <a:cs typeface="Consolas" panose="020B0609020204030204" pitchFamily="49" charset="0"/>
              </a:rPr>
              <a:t>Driver</a:t>
            </a:r>
            <a:r>
              <a:rPr lang="en-US" dirty="0" smtClean="0"/>
              <a:t> Class</a:t>
            </a:r>
            <a:endParaRPr lang="en-US" dirty="0"/>
          </a:p>
        </p:txBody>
      </p:sp>
      <p:sp>
        <p:nvSpPr>
          <p:cNvPr id="3" name="Content Placeholder 2"/>
          <p:cNvSpPr>
            <a:spLocks noGrp="1"/>
          </p:cNvSpPr>
          <p:nvPr>
            <p:ph idx="1"/>
          </p:nvPr>
        </p:nvSpPr>
        <p:spPr/>
        <p:txBody>
          <a:bodyPr/>
          <a:lstStyle/>
          <a:p>
            <a:pPr marL="0" indent="0">
              <a:buNone/>
            </a:pPr>
            <a:r>
              <a:rPr lang="en-US" sz="1800" dirty="0">
                <a:latin typeface="Consolas" panose="020B0609020204030204" pitchFamily="49" charset="0"/>
                <a:cs typeface="Consolas" panose="020B0609020204030204" pitchFamily="49" charset="0"/>
              </a:rPr>
              <a:t>public class Driver</a:t>
            </a:r>
          </a:p>
          <a:p>
            <a:pPr marL="0" indent="0">
              <a:buNone/>
            </a:pPr>
            <a:r>
              <a:rPr lang="en-US" sz="1800" dirty="0">
                <a:latin typeface="Consolas" panose="020B0609020204030204" pitchFamily="49" charset="0"/>
                <a:cs typeface="Consolas" panose="020B0609020204030204" pitchFamily="49" charset="0"/>
              </a:rPr>
              <a:t>{</a:t>
            </a:r>
          </a:p>
          <a:p>
            <a:pPr marL="0" indent="0">
              <a:buNone/>
            </a:pPr>
            <a:r>
              <a:rPr lang="en-US" sz="1800" dirty="0">
                <a:latin typeface="Consolas" panose="020B0609020204030204" pitchFamily="49" charset="0"/>
                <a:cs typeface="Consolas" panose="020B0609020204030204" pitchFamily="49" charset="0"/>
              </a:rPr>
              <a:t>    public static void main(String [] args)</a:t>
            </a:r>
          </a:p>
          <a:p>
            <a:pPr marL="0" indent="0">
              <a:buNone/>
            </a:pPr>
            <a:r>
              <a:rPr lang="en-US" sz="1800" dirty="0">
                <a:latin typeface="Consolas" panose="020B0609020204030204" pitchFamily="49" charset="0"/>
                <a:cs typeface="Consolas" panose="020B0609020204030204" pitchFamily="49" charset="0"/>
              </a:rPr>
              <a:t>    {</a:t>
            </a:r>
          </a:p>
          <a:p>
            <a:pPr marL="0" indent="0">
              <a:buNone/>
            </a:pPr>
            <a:r>
              <a:rPr lang="en-US" sz="1800" dirty="0" smtClean="0">
                <a:latin typeface="Consolas" panose="020B0609020204030204" pitchFamily="49" charset="0"/>
                <a:cs typeface="Consolas" panose="020B0609020204030204" pitchFamily="49" charset="0"/>
              </a:rPr>
              <a:t>        Student </a:t>
            </a:r>
            <a:r>
              <a:rPr lang="en-US" sz="1800" dirty="0">
                <a:latin typeface="Consolas" panose="020B0609020204030204" pitchFamily="49" charset="0"/>
                <a:cs typeface="Consolas" panose="020B0609020204030204" pitchFamily="49" charset="0"/>
              </a:rPr>
              <a:t>s = new Student();</a:t>
            </a:r>
          </a:p>
          <a:p>
            <a:pPr marL="0" indent="0">
              <a:buNone/>
            </a:pPr>
            <a:r>
              <a:rPr lang="en-US" sz="1800" dirty="0">
                <a:latin typeface="Consolas" panose="020B0609020204030204" pitchFamily="49" charset="0"/>
                <a:cs typeface="Consolas" panose="020B0609020204030204" pitchFamily="49" charset="0"/>
              </a:rPr>
              <a:t>        System.out.println("&lt;&lt; DEBUG: </a:t>
            </a:r>
            <a:r>
              <a:rPr lang="en-US" sz="1800" dirty="0" smtClean="0">
                <a:latin typeface="Consolas" panose="020B0609020204030204" pitchFamily="49" charset="0"/>
                <a:cs typeface="Consolas" panose="020B0609020204030204" pitchFamily="49" charset="0"/>
              </a:rPr>
              <a:t>This </a:t>
            </a:r>
            <a:r>
              <a:rPr lang="en-US" sz="1800" dirty="0">
                <a:latin typeface="Consolas" panose="020B0609020204030204" pitchFamily="49" charset="0"/>
                <a:cs typeface="Consolas" panose="020B0609020204030204" pitchFamily="49" charset="0"/>
              </a:rPr>
              <a:t>message will never </a:t>
            </a:r>
            <a:endParaRPr lang="en-US" sz="1800" dirty="0" smtClean="0">
              <a:latin typeface="Consolas" panose="020B0609020204030204" pitchFamily="49" charset="0"/>
              <a:cs typeface="Consolas" panose="020B0609020204030204" pitchFamily="49" charset="0"/>
            </a:endParaRPr>
          </a:p>
          <a:p>
            <a:pPr marL="0" indent="0">
              <a:buNone/>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appear </a:t>
            </a:r>
            <a:r>
              <a:rPr lang="en-US" sz="1800" dirty="0">
                <a:latin typeface="Consolas" panose="020B0609020204030204" pitchFamily="49" charset="0"/>
                <a:cs typeface="Consolas" panose="020B0609020204030204" pitchFamily="49" charset="0"/>
              </a:rPr>
              <a:t>&gt;&gt;");</a:t>
            </a:r>
          </a:p>
          <a:p>
            <a:pPr marL="0" indent="0">
              <a:buNone/>
            </a:pPr>
            <a:r>
              <a:rPr lang="en-US" sz="1800" dirty="0">
                <a:latin typeface="Consolas" panose="020B0609020204030204" pitchFamily="49" charset="0"/>
                <a:cs typeface="Consolas" panose="020B0609020204030204" pitchFamily="49" charset="0"/>
              </a:rPr>
              <a:t>    }</a:t>
            </a:r>
          </a:p>
          <a:p>
            <a:pPr marL="0" indent="0">
              <a:buNone/>
            </a:pPr>
            <a:r>
              <a:rPr lang="en-US" sz="1800" dirty="0">
                <a:latin typeface="Consolas" panose="020B0609020204030204" pitchFamily="49" charset="0"/>
                <a:cs typeface="Consolas" panose="020B0609020204030204" pitchFamily="49" charset="0"/>
              </a:rPr>
              <a:t>}</a:t>
            </a:r>
          </a:p>
          <a:p>
            <a:pPr marL="0" indent="0">
              <a:buNone/>
            </a:pPr>
            <a:endParaRPr lang="en-US" sz="1800"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9500454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 </a:t>
            </a:r>
            <a:r>
              <a:rPr lang="en-US" dirty="0" smtClean="0">
                <a:latin typeface="Consolas" panose="020B0609020204030204" pitchFamily="49" charset="0"/>
                <a:cs typeface="Consolas" panose="020B0609020204030204" pitchFamily="49" charset="0"/>
              </a:rPr>
              <a:t>Student</a:t>
            </a:r>
            <a:r>
              <a:rPr lang="en-US" dirty="0" smtClean="0">
                <a:cs typeface="Consolas" panose="020B0609020204030204" pitchFamily="49" charset="0"/>
              </a:rPr>
              <a:t> &amp; </a:t>
            </a:r>
            <a:r>
              <a:rPr lang="en-US" dirty="0" smtClean="0">
                <a:latin typeface="Consolas" panose="020B0609020204030204" pitchFamily="49" charset="0"/>
                <a:cs typeface="Consolas" panose="020B0609020204030204" pitchFamily="49" charset="0"/>
              </a:rPr>
              <a:t>Teacher</a:t>
            </a:r>
            <a:endParaRPr lang="en-US" dirty="0">
              <a:latin typeface="Consolas" panose="020B0609020204030204" pitchFamily="49" charset="0"/>
              <a:cs typeface="Consolas" panose="020B0609020204030204" pitchFamily="49" charset="0"/>
            </a:endParaRPr>
          </a:p>
        </p:txBody>
      </p:sp>
      <p:sp>
        <p:nvSpPr>
          <p:cNvPr id="3" name="Content Placeholder 2"/>
          <p:cNvSpPr>
            <a:spLocks noGrp="1"/>
          </p:cNvSpPr>
          <p:nvPr>
            <p:ph idx="1"/>
          </p:nvPr>
        </p:nvSpPr>
        <p:spPr/>
        <p:txBody>
          <a:bodyPr/>
          <a:lstStyle/>
          <a:p>
            <a:pPr marL="0" indent="0">
              <a:buNone/>
            </a:pPr>
            <a:r>
              <a:rPr lang="en-US" sz="1800" dirty="0">
                <a:latin typeface="Consolas" panose="020B0609020204030204" pitchFamily="49" charset="0"/>
                <a:cs typeface="Consolas" panose="020B0609020204030204" pitchFamily="49" charset="0"/>
              </a:rPr>
              <a:t>public class </a:t>
            </a:r>
            <a:r>
              <a:rPr lang="en-US" sz="1800" dirty="0" smtClean="0">
                <a:latin typeface="Consolas" panose="020B0609020204030204" pitchFamily="49" charset="0"/>
                <a:cs typeface="Consolas" panose="020B0609020204030204" pitchFamily="49" charset="0"/>
              </a:rPr>
              <a:t>Student {</a:t>
            </a:r>
            <a:endParaRPr lang="en-US" sz="1800" dirty="0">
              <a:latin typeface="Consolas" panose="020B0609020204030204" pitchFamily="49" charset="0"/>
              <a:cs typeface="Consolas" panose="020B0609020204030204" pitchFamily="49" charset="0"/>
            </a:endParaRPr>
          </a:p>
          <a:p>
            <a:pPr marL="0" indent="0">
              <a:buNone/>
            </a:pPr>
            <a:r>
              <a:rPr lang="en-US" sz="1800" dirty="0">
                <a:latin typeface="Consolas" panose="020B0609020204030204" pitchFamily="49" charset="0"/>
                <a:cs typeface="Consolas" panose="020B0609020204030204" pitchFamily="49" charset="0"/>
              </a:rPr>
              <a:t>    private Teacher t</a:t>
            </a:r>
            <a:r>
              <a:rPr lang="en-US" sz="1800" dirty="0" smtClean="0">
                <a:latin typeface="Consolas" panose="020B0609020204030204" pitchFamily="49" charset="0"/>
                <a:cs typeface="Consolas" panose="020B0609020204030204" pitchFamily="49" charset="0"/>
              </a:rPr>
              <a:t>;</a:t>
            </a:r>
            <a:endParaRPr lang="en-US" sz="1800" dirty="0">
              <a:latin typeface="Consolas" panose="020B0609020204030204" pitchFamily="49" charset="0"/>
              <a:cs typeface="Consolas" panose="020B0609020204030204" pitchFamily="49" charset="0"/>
            </a:endParaRPr>
          </a:p>
          <a:p>
            <a:pPr marL="0" indent="0">
              <a:buNone/>
            </a:pPr>
            <a:r>
              <a:rPr lang="en-US" sz="1800" dirty="0">
                <a:latin typeface="Consolas" panose="020B0609020204030204" pitchFamily="49" charset="0"/>
                <a:cs typeface="Consolas" panose="020B0609020204030204" pitchFamily="49" charset="0"/>
              </a:rPr>
              <a:t>    public Student</a:t>
            </a:r>
            <a:r>
              <a:rPr lang="en-US" sz="1800" dirty="0" smtClean="0">
                <a:latin typeface="Consolas" panose="020B0609020204030204" pitchFamily="49" charset="0"/>
                <a:cs typeface="Consolas" panose="020B0609020204030204" pitchFamily="49" charset="0"/>
              </a:rPr>
              <a:t>() {</a:t>
            </a:r>
            <a:endParaRPr lang="en-US" sz="1800" dirty="0">
              <a:latin typeface="Consolas" panose="020B0609020204030204" pitchFamily="49" charset="0"/>
              <a:cs typeface="Consolas" panose="020B0609020204030204" pitchFamily="49" charset="0"/>
            </a:endParaRPr>
          </a:p>
          <a:p>
            <a:pPr marL="0" indent="0">
              <a:buNone/>
            </a:pPr>
            <a:r>
              <a:rPr lang="en-US" sz="1800" dirty="0">
                <a:latin typeface="Consolas" panose="020B0609020204030204" pitchFamily="49" charset="0"/>
                <a:cs typeface="Consolas" panose="020B0609020204030204" pitchFamily="49" charset="0"/>
              </a:rPr>
              <a:t>        t = new Teacher();</a:t>
            </a:r>
          </a:p>
          <a:p>
            <a:pPr marL="0" indent="0">
              <a:buNone/>
            </a:pPr>
            <a:r>
              <a:rPr lang="en-US" sz="1800" dirty="0">
                <a:latin typeface="Consolas" panose="020B0609020204030204" pitchFamily="49" charset="0"/>
                <a:cs typeface="Consolas" panose="020B0609020204030204" pitchFamily="49" charset="0"/>
              </a:rPr>
              <a:t>    }</a:t>
            </a:r>
          </a:p>
          <a:p>
            <a:pPr marL="0" indent="0">
              <a:buNone/>
            </a:pPr>
            <a:r>
              <a:rPr lang="en-US" sz="1800" dirty="0" smtClean="0">
                <a:latin typeface="Consolas" panose="020B0609020204030204" pitchFamily="49" charset="0"/>
                <a:cs typeface="Consolas" panose="020B0609020204030204" pitchFamily="49" charset="0"/>
              </a:rPr>
              <a:t>}</a:t>
            </a:r>
          </a:p>
          <a:p>
            <a:pPr marL="0" indent="0">
              <a:buNone/>
            </a:pPr>
            <a:endParaRPr lang="en-US" sz="1800" dirty="0">
              <a:latin typeface="Consolas" panose="020B0609020204030204" pitchFamily="49" charset="0"/>
              <a:cs typeface="Consolas" panose="020B0609020204030204" pitchFamily="49" charset="0"/>
            </a:endParaRPr>
          </a:p>
          <a:p>
            <a:pPr marL="0" indent="0">
              <a:buNone/>
            </a:pPr>
            <a:r>
              <a:rPr lang="en-US" sz="1800" dirty="0">
                <a:latin typeface="Consolas" panose="020B0609020204030204" pitchFamily="49" charset="0"/>
                <a:cs typeface="Consolas" panose="020B0609020204030204" pitchFamily="49" charset="0"/>
              </a:rPr>
              <a:t>public class </a:t>
            </a:r>
            <a:r>
              <a:rPr lang="en-US" sz="1800" dirty="0" smtClean="0">
                <a:latin typeface="Consolas" panose="020B0609020204030204" pitchFamily="49" charset="0"/>
                <a:cs typeface="Consolas" panose="020B0609020204030204" pitchFamily="49" charset="0"/>
              </a:rPr>
              <a:t>Teacher {</a:t>
            </a:r>
            <a:endParaRPr lang="en-US" sz="1800" dirty="0">
              <a:latin typeface="Consolas" panose="020B0609020204030204" pitchFamily="49" charset="0"/>
              <a:cs typeface="Consolas" panose="020B0609020204030204" pitchFamily="49" charset="0"/>
            </a:endParaRPr>
          </a:p>
          <a:p>
            <a:pPr marL="0" indent="0">
              <a:buNone/>
            </a:pPr>
            <a:r>
              <a:rPr lang="en-US" sz="1800" dirty="0">
                <a:latin typeface="Consolas" panose="020B0609020204030204" pitchFamily="49" charset="0"/>
                <a:cs typeface="Consolas" panose="020B0609020204030204" pitchFamily="49" charset="0"/>
              </a:rPr>
              <a:t>    private Student s</a:t>
            </a:r>
            <a:r>
              <a:rPr lang="en-US" sz="1800" dirty="0" smtClean="0">
                <a:latin typeface="Consolas" panose="020B0609020204030204" pitchFamily="49" charset="0"/>
                <a:cs typeface="Consolas" panose="020B0609020204030204" pitchFamily="49" charset="0"/>
              </a:rPr>
              <a:t>;</a:t>
            </a:r>
            <a:endParaRPr lang="en-US" sz="1800" dirty="0">
              <a:latin typeface="Consolas" panose="020B0609020204030204" pitchFamily="49" charset="0"/>
              <a:cs typeface="Consolas" panose="020B0609020204030204" pitchFamily="49" charset="0"/>
            </a:endParaRPr>
          </a:p>
          <a:p>
            <a:pPr marL="0" indent="0">
              <a:buNone/>
            </a:pPr>
            <a:r>
              <a:rPr lang="en-US" sz="1800" dirty="0">
                <a:latin typeface="Consolas" panose="020B0609020204030204" pitchFamily="49" charset="0"/>
                <a:cs typeface="Consolas" panose="020B0609020204030204" pitchFamily="49" charset="0"/>
              </a:rPr>
              <a:t>    public Teacher</a:t>
            </a:r>
            <a:r>
              <a:rPr lang="en-US" sz="1800" dirty="0" smtClean="0">
                <a:latin typeface="Consolas" panose="020B0609020204030204" pitchFamily="49" charset="0"/>
                <a:cs typeface="Consolas" panose="020B0609020204030204" pitchFamily="49" charset="0"/>
              </a:rPr>
              <a:t>() {</a:t>
            </a:r>
            <a:endParaRPr lang="en-US" sz="1800" dirty="0">
              <a:latin typeface="Consolas" panose="020B0609020204030204" pitchFamily="49" charset="0"/>
              <a:cs typeface="Consolas" panose="020B0609020204030204" pitchFamily="49" charset="0"/>
            </a:endParaRPr>
          </a:p>
          <a:p>
            <a:pPr marL="0" indent="0">
              <a:buNone/>
            </a:pPr>
            <a:r>
              <a:rPr lang="en-US" sz="1800" dirty="0">
                <a:latin typeface="Consolas" panose="020B0609020204030204" pitchFamily="49" charset="0"/>
                <a:cs typeface="Consolas" panose="020B0609020204030204" pitchFamily="49" charset="0"/>
              </a:rPr>
              <a:t>        s = new Student();</a:t>
            </a:r>
          </a:p>
          <a:p>
            <a:pPr marL="0" indent="0">
              <a:buNone/>
            </a:pPr>
            <a:r>
              <a:rPr lang="en-US" sz="1800" dirty="0">
                <a:latin typeface="Consolas" panose="020B0609020204030204" pitchFamily="49" charset="0"/>
                <a:cs typeface="Consolas" panose="020B0609020204030204" pitchFamily="49" charset="0"/>
              </a:rPr>
              <a:t>    }</a:t>
            </a:r>
          </a:p>
          <a:p>
            <a:pPr marL="0" indent="0">
              <a:buNone/>
            </a:pPr>
            <a:r>
              <a:rPr lang="en-US" sz="1800" dirty="0">
                <a:latin typeface="Consolas" panose="020B0609020204030204" pitchFamily="49" charset="0"/>
                <a:cs typeface="Consolas" panose="020B0609020204030204" pitchFamily="49" charset="0"/>
              </a:rPr>
              <a:t>}</a:t>
            </a:r>
          </a:p>
          <a:p>
            <a:pPr marL="0" indent="0">
              <a:buNone/>
            </a:pPr>
            <a:endParaRPr lang="en-US" sz="1800" dirty="0">
              <a:latin typeface="Consolas" panose="020B0609020204030204" pitchFamily="49" charset="0"/>
              <a:cs typeface="Consolas" panose="020B0609020204030204" pitchFamily="49" charset="0"/>
            </a:endParaRPr>
          </a:p>
          <a:p>
            <a:r>
              <a:rPr lang="en-US" dirty="0" smtClean="0">
                <a:cs typeface="Consolas" panose="020B0609020204030204" pitchFamily="49" charset="0"/>
              </a:rPr>
              <a:t>JT’s hint: similar to the “chicken and the egg” problem except in reverse!</a:t>
            </a:r>
            <a:endParaRPr lang="en-US" dirty="0">
              <a:cs typeface="Consolas" panose="020B0609020204030204" pitchFamily="49" charset="0"/>
            </a:endParaRPr>
          </a:p>
          <a:p>
            <a:pPr marL="0" indent="0">
              <a:buNone/>
            </a:pPr>
            <a:endParaRPr lang="en-US" sz="1800"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598259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Multiplicity</a:t>
            </a:r>
            <a:endParaRPr lang="en-US" dirty="0"/>
          </a:p>
        </p:txBody>
      </p:sp>
      <p:sp>
        <p:nvSpPr>
          <p:cNvPr id="3" name="Content Placeholder 2"/>
          <p:cNvSpPr>
            <a:spLocks noGrp="1"/>
          </p:cNvSpPr>
          <p:nvPr>
            <p:ph idx="1"/>
          </p:nvPr>
        </p:nvSpPr>
        <p:spPr/>
        <p:txBody>
          <a:bodyPr/>
          <a:lstStyle/>
          <a:p>
            <a:r>
              <a:rPr lang="en-US" altLang="en-US" dirty="0"/>
              <a:t>It indicates the number of instances that participate in a relationship</a:t>
            </a:r>
          </a:p>
          <a:p>
            <a:endParaRPr lang="en-US" dirty="0"/>
          </a:p>
        </p:txBody>
      </p:sp>
      <p:graphicFrame>
        <p:nvGraphicFramePr>
          <p:cNvPr id="4" name="Group 25"/>
          <p:cNvGraphicFramePr>
            <a:graphicFrameLocks/>
          </p:cNvGraphicFramePr>
          <p:nvPr>
            <p:extLst>
              <p:ext uri="{D42A27DB-BD31-4B8C-83A1-F6EECF244321}">
                <p14:modId xmlns:p14="http://schemas.microsoft.com/office/powerpoint/2010/main" val="3433792423"/>
              </p:ext>
            </p:extLst>
          </p:nvPr>
        </p:nvGraphicFramePr>
        <p:xfrm>
          <a:off x="685800" y="1949823"/>
          <a:ext cx="7426325" cy="2900363"/>
        </p:xfrm>
        <a:graphic>
          <a:graphicData uri="http://schemas.openxmlformats.org/drawingml/2006/table">
            <a:tbl>
              <a:tblPr/>
              <a:tblGrid>
                <a:gridCol w="1954213"/>
                <a:gridCol w="5472112"/>
              </a:tblGrid>
              <a:tr h="549275">
                <a:tc>
                  <a:txBody>
                    <a:bodyPr/>
                    <a:lstStyle>
                      <a:lvl1pPr eaLnBrk="0" hangingPunct="0">
                        <a:spcBef>
                          <a:spcPct val="20000"/>
                        </a:spcBef>
                        <a:buFont typeface="Arial" charset="0"/>
                        <a:tabLst>
                          <a:tab pos="476250" algn="l"/>
                        </a:tabLst>
                        <a:defRPr sz="2800">
                          <a:solidFill>
                            <a:schemeClr val="tx1"/>
                          </a:solidFill>
                          <a:latin typeface="Calibri" pitchFamily="34" charset="0"/>
                        </a:defRPr>
                      </a:lvl1pPr>
                      <a:lvl2pPr marL="742950" indent="-285750" eaLnBrk="0" hangingPunct="0">
                        <a:spcBef>
                          <a:spcPct val="20000"/>
                        </a:spcBef>
                        <a:buFont typeface="Arial" charset="0"/>
                        <a:tabLst>
                          <a:tab pos="476250" algn="l"/>
                        </a:tabLst>
                        <a:defRPr sz="2400">
                          <a:solidFill>
                            <a:schemeClr val="tx1"/>
                          </a:solidFill>
                          <a:latin typeface="Calibri" pitchFamily="34" charset="0"/>
                        </a:defRPr>
                      </a:lvl2pPr>
                      <a:lvl3pPr marL="1143000" indent="-228600" eaLnBrk="0" hangingPunct="0">
                        <a:spcBef>
                          <a:spcPct val="20000"/>
                        </a:spcBef>
                        <a:buFont typeface="Arial" charset="0"/>
                        <a:tabLst>
                          <a:tab pos="476250" algn="l"/>
                        </a:tabLst>
                        <a:defRPr sz="2000">
                          <a:solidFill>
                            <a:schemeClr val="tx1"/>
                          </a:solidFill>
                          <a:latin typeface="Calibri" pitchFamily="34" charset="0"/>
                        </a:defRPr>
                      </a:lvl3pPr>
                      <a:lvl4pPr marL="1600200" indent="-228600" eaLnBrk="0" hangingPunct="0">
                        <a:spcBef>
                          <a:spcPct val="20000"/>
                        </a:spcBef>
                        <a:buFont typeface="Arial" charset="0"/>
                        <a:tabLst>
                          <a:tab pos="476250" algn="l"/>
                        </a:tabLst>
                        <a:defRPr>
                          <a:solidFill>
                            <a:schemeClr val="tx1"/>
                          </a:solidFill>
                          <a:latin typeface="Calibri" pitchFamily="34" charset="0"/>
                        </a:defRPr>
                      </a:lvl4pPr>
                      <a:lvl5pPr marL="2057400" indent="-228600" eaLnBrk="0" hangingPunct="0">
                        <a:spcBef>
                          <a:spcPct val="20000"/>
                        </a:spcBef>
                        <a:buFont typeface="Arial" charset="0"/>
                        <a:tabLst>
                          <a:tab pos="476250" algn="l"/>
                        </a:tabLst>
                        <a:defRPr>
                          <a:solidFill>
                            <a:schemeClr val="tx1"/>
                          </a:solidFill>
                          <a:latin typeface="Calibri" pitchFamily="34" charset="0"/>
                        </a:defRPr>
                      </a:lvl5pPr>
                      <a:lvl6pPr marL="25146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6pPr>
                      <a:lvl7pPr marL="29718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7pPr>
                      <a:lvl8pPr marL="34290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8pPr>
                      <a:lvl9pPr marL="38862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tab pos="476250" algn="l"/>
                        </a:tabLst>
                      </a:pPr>
                      <a:r>
                        <a:rPr kumimoji="0" lang="en-US" altLang="en-US" sz="2000" b="1" i="0" u="none" strike="noStrike" cap="none" normalizeH="0" baseline="0" dirty="0" smtClean="0">
                          <a:ln>
                            <a:noFill/>
                          </a:ln>
                          <a:solidFill>
                            <a:schemeClr val="tx1"/>
                          </a:solidFill>
                          <a:effectLst/>
                          <a:latin typeface="Arial" charset="0"/>
                          <a:cs typeface="Arial" charset="0"/>
                        </a:rPr>
                        <a:t>Multiplicity</a:t>
                      </a:r>
                    </a:p>
                  </a:txBody>
                  <a:tcPr marL="93600" marR="93600" marT="46801" marB="4680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lvl1pPr eaLnBrk="0" hangingPunct="0">
                        <a:spcBef>
                          <a:spcPct val="20000"/>
                        </a:spcBef>
                        <a:buFont typeface="Arial" charset="0"/>
                        <a:tabLst>
                          <a:tab pos="476250" algn="l"/>
                        </a:tabLst>
                        <a:defRPr sz="2800">
                          <a:solidFill>
                            <a:schemeClr val="tx1"/>
                          </a:solidFill>
                          <a:latin typeface="Calibri" pitchFamily="34" charset="0"/>
                        </a:defRPr>
                      </a:lvl1pPr>
                      <a:lvl2pPr marL="742950" indent="-285750" eaLnBrk="0" hangingPunct="0">
                        <a:spcBef>
                          <a:spcPct val="20000"/>
                        </a:spcBef>
                        <a:buFont typeface="Arial" charset="0"/>
                        <a:tabLst>
                          <a:tab pos="476250" algn="l"/>
                        </a:tabLst>
                        <a:defRPr sz="2400">
                          <a:solidFill>
                            <a:schemeClr val="tx1"/>
                          </a:solidFill>
                          <a:latin typeface="Calibri" pitchFamily="34" charset="0"/>
                        </a:defRPr>
                      </a:lvl2pPr>
                      <a:lvl3pPr marL="1143000" indent="-228600" eaLnBrk="0" hangingPunct="0">
                        <a:spcBef>
                          <a:spcPct val="20000"/>
                        </a:spcBef>
                        <a:buFont typeface="Arial" charset="0"/>
                        <a:tabLst>
                          <a:tab pos="476250" algn="l"/>
                        </a:tabLst>
                        <a:defRPr sz="2000">
                          <a:solidFill>
                            <a:schemeClr val="tx1"/>
                          </a:solidFill>
                          <a:latin typeface="Calibri" pitchFamily="34" charset="0"/>
                        </a:defRPr>
                      </a:lvl3pPr>
                      <a:lvl4pPr marL="1600200" indent="-228600" eaLnBrk="0" hangingPunct="0">
                        <a:spcBef>
                          <a:spcPct val="20000"/>
                        </a:spcBef>
                        <a:buFont typeface="Arial" charset="0"/>
                        <a:tabLst>
                          <a:tab pos="476250" algn="l"/>
                        </a:tabLst>
                        <a:defRPr>
                          <a:solidFill>
                            <a:schemeClr val="tx1"/>
                          </a:solidFill>
                          <a:latin typeface="Calibri" pitchFamily="34" charset="0"/>
                        </a:defRPr>
                      </a:lvl4pPr>
                      <a:lvl5pPr marL="2057400" indent="-228600" eaLnBrk="0" hangingPunct="0">
                        <a:spcBef>
                          <a:spcPct val="20000"/>
                        </a:spcBef>
                        <a:buFont typeface="Arial" charset="0"/>
                        <a:tabLst>
                          <a:tab pos="476250" algn="l"/>
                        </a:tabLst>
                        <a:defRPr>
                          <a:solidFill>
                            <a:schemeClr val="tx1"/>
                          </a:solidFill>
                          <a:latin typeface="Calibri" pitchFamily="34" charset="0"/>
                        </a:defRPr>
                      </a:lvl5pPr>
                      <a:lvl6pPr marL="25146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6pPr>
                      <a:lvl7pPr marL="29718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7pPr>
                      <a:lvl8pPr marL="34290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8pPr>
                      <a:lvl9pPr marL="38862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tab pos="476250" algn="l"/>
                        </a:tabLst>
                      </a:pPr>
                      <a:r>
                        <a:rPr kumimoji="0" lang="en-US" altLang="en-US" sz="2000" b="1" i="0" u="none" strike="noStrike" cap="none" normalizeH="0" baseline="0" dirty="0" smtClean="0">
                          <a:ln>
                            <a:noFill/>
                          </a:ln>
                          <a:solidFill>
                            <a:schemeClr val="tx1"/>
                          </a:solidFill>
                          <a:effectLst/>
                          <a:latin typeface="Arial" charset="0"/>
                          <a:cs typeface="Arial" charset="0"/>
                        </a:rPr>
                        <a:t>Description</a:t>
                      </a:r>
                    </a:p>
                  </a:txBody>
                  <a:tcPr marL="93600" marR="93600" marT="46801" marB="468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r>
              <a:tr h="549275">
                <a:tc>
                  <a:txBody>
                    <a:bodyPr/>
                    <a:lstStyle>
                      <a:lvl1pPr eaLnBrk="0" hangingPunct="0">
                        <a:spcBef>
                          <a:spcPct val="20000"/>
                        </a:spcBef>
                        <a:buFont typeface="Arial" charset="0"/>
                        <a:tabLst>
                          <a:tab pos="476250" algn="l"/>
                        </a:tabLst>
                        <a:defRPr sz="2800">
                          <a:solidFill>
                            <a:schemeClr val="tx1"/>
                          </a:solidFill>
                          <a:latin typeface="Calibri" pitchFamily="34" charset="0"/>
                        </a:defRPr>
                      </a:lvl1pPr>
                      <a:lvl2pPr marL="742950" indent="-285750" eaLnBrk="0" hangingPunct="0">
                        <a:spcBef>
                          <a:spcPct val="20000"/>
                        </a:spcBef>
                        <a:buFont typeface="Arial" charset="0"/>
                        <a:tabLst>
                          <a:tab pos="476250" algn="l"/>
                        </a:tabLst>
                        <a:defRPr sz="2400">
                          <a:solidFill>
                            <a:schemeClr val="tx1"/>
                          </a:solidFill>
                          <a:latin typeface="Calibri" pitchFamily="34" charset="0"/>
                        </a:defRPr>
                      </a:lvl2pPr>
                      <a:lvl3pPr marL="1143000" indent="-228600" eaLnBrk="0" hangingPunct="0">
                        <a:spcBef>
                          <a:spcPct val="20000"/>
                        </a:spcBef>
                        <a:buFont typeface="Arial" charset="0"/>
                        <a:tabLst>
                          <a:tab pos="476250" algn="l"/>
                        </a:tabLst>
                        <a:defRPr sz="2000">
                          <a:solidFill>
                            <a:schemeClr val="tx1"/>
                          </a:solidFill>
                          <a:latin typeface="Calibri" pitchFamily="34" charset="0"/>
                        </a:defRPr>
                      </a:lvl3pPr>
                      <a:lvl4pPr marL="1600200" indent="-228600" eaLnBrk="0" hangingPunct="0">
                        <a:spcBef>
                          <a:spcPct val="20000"/>
                        </a:spcBef>
                        <a:buFont typeface="Arial" charset="0"/>
                        <a:tabLst>
                          <a:tab pos="476250" algn="l"/>
                        </a:tabLst>
                        <a:defRPr>
                          <a:solidFill>
                            <a:schemeClr val="tx1"/>
                          </a:solidFill>
                          <a:latin typeface="Calibri" pitchFamily="34" charset="0"/>
                        </a:defRPr>
                      </a:lvl4pPr>
                      <a:lvl5pPr marL="2057400" indent="-228600" eaLnBrk="0" hangingPunct="0">
                        <a:spcBef>
                          <a:spcPct val="20000"/>
                        </a:spcBef>
                        <a:buFont typeface="Arial" charset="0"/>
                        <a:tabLst>
                          <a:tab pos="476250" algn="l"/>
                        </a:tabLst>
                        <a:defRPr>
                          <a:solidFill>
                            <a:schemeClr val="tx1"/>
                          </a:solidFill>
                          <a:latin typeface="Calibri" pitchFamily="34" charset="0"/>
                        </a:defRPr>
                      </a:lvl5pPr>
                      <a:lvl6pPr marL="25146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6pPr>
                      <a:lvl7pPr marL="29718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7pPr>
                      <a:lvl8pPr marL="34290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8pPr>
                      <a:lvl9pPr marL="38862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tab pos="476250" algn="l"/>
                        </a:tabLst>
                      </a:pPr>
                      <a:r>
                        <a:rPr kumimoji="0" lang="en-US" altLang="en-US" sz="2000" b="0" i="0" u="none" strike="noStrike" cap="none" normalizeH="0" baseline="0" dirty="0" smtClean="0">
                          <a:ln>
                            <a:noFill/>
                          </a:ln>
                          <a:solidFill>
                            <a:schemeClr val="tx1"/>
                          </a:solidFill>
                          <a:effectLst/>
                          <a:latin typeface="Arial" charset="0"/>
                          <a:cs typeface="Arial" charset="0"/>
                        </a:rPr>
                        <a:t>1</a:t>
                      </a:r>
                    </a:p>
                  </a:txBody>
                  <a:tcPr marL="93600" marR="93600" marT="46801" marB="4680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tabLst>
                          <a:tab pos="476250" algn="l"/>
                        </a:tabLst>
                        <a:defRPr sz="2800">
                          <a:solidFill>
                            <a:schemeClr val="tx1"/>
                          </a:solidFill>
                          <a:latin typeface="Calibri" pitchFamily="34" charset="0"/>
                        </a:defRPr>
                      </a:lvl1pPr>
                      <a:lvl2pPr marL="742950" indent="-285750" eaLnBrk="0" hangingPunct="0">
                        <a:spcBef>
                          <a:spcPct val="20000"/>
                        </a:spcBef>
                        <a:buFont typeface="Arial" charset="0"/>
                        <a:tabLst>
                          <a:tab pos="476250" algn="l"/>
                        </a:tabLst>
                        <a:defRPr sz="2400">
                          <a:solidFill>
                            <a:schemeClr val="tx1"/>
                          </a:solidFill>
                          <a:latin typeface="Calibri" pitchFamily="34" charset="0"/>
                        </a:defRPr>
                      </a:lvl2pPr>
                      <a:lvl3pPr marL="1143000" indent="-228600" eaLnBrk="0" hangingPunct="0">
                        <a:spcBef>
                          <a:spcPct val="20000"/>
                        </a:spcBef>
                        <a:buFont typeface="Arial" charset="0"/>
                        <a:tabLst>
                          <a:tab pos="476250" algn="l"/>
                        </a:tabLst>
                        <a:defRPr sz="2000">
                          <a:solidFill>
                            <a:schemeClr val="tx1"/>
                          </a:solidFill>
                          <a:latin typeface="Calibri" pitchFamily="34" charset="0"/>
                        </a:defRPr>
                      </a:lvl3pPr>
                      <a:lvl4pPr marL="1600200" indent="-228600" eaLnBrk="0" hangingPunct="0">
                        <a:spcBef>
                          <a:spcPct val="20000"/>
                        </a:spcBef>
                        <a:buFont typeface="Arial" charset="0"/>
                        <a:tabLst>
                          <a:tab pos="476250" algn="l"/>
                        </a:tabLst>
                        <a:defRPr>
                          <a:solidFill>
                            <a:schemeClr val="tx1"/>
                          </a:solidFill>
                          <a:latin typeface="Calibri" pitchFamily="34" charset="0"/>
                        </a:defRPr>
                      </a:lvl4pPr>
                      <a:lvl5pPr marL="2057400" indent="-228600" eaLnBrk="0" hangingPunct="0">
                        <a:spcBef>
                          <a:spcPct val="20000"/>
                        </a:spcBef>
                        <a:buFont typeface="Arial" charset="0"/>
                        <a:tabLst>
                          <a:tab pos="476250" algn="l"/>
                        </a:tabLst>
                        <a:defRPr>
                          <a:solidFill>
                            <a:schemeClr val="tx1"/>
                          </a:solidFill>
                          <a:latin typeface="Calibri" pitchFamily="34" charset="0"/>
                        </a:defRPr>
                      </a:lvl5pPr>
                      <a:lvl6pPr marL="25146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6pPr>
                      <a:lvl7pPr marL="29718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7pPr>
                      <a:lvl8pPr marL="34290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8pPr>
                      <a:lvl9pPr marL="38862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tab pos="476250" algn="l"/>
                        </a:tabLst>
                      </a:pPr>
                      <a:r>
                        <a:rPr kumimoji="0" lang="en-US" altLang="en-US" sz="2000" b="0" i="0" u="none" strike="noStrike" cap="none" normalizeH="0" baseline="0" dirty="0" smtClean="0">
                          <a:ln>
                            <a:noFill/>
                          </a:ln>
                          <a:solidFill>
                            <a:schemeClr val="tx1"/>
                          </a:solidFill>
                          <a:effectLst/>
                          <a:latin typeface="Arial" charset="0"/>
                          <a:cs typeface="Arial" charset="0"/>
                        </a:rPr>
                        <a:t>Exactly one instance</a:t>
                      </a:r>
                    </a:p>
                  </a:txBody>
                  <a:tcPr marL="93600" marR="93600" marT="46801" marB="468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9275">
                <a:tc>
                  <a:txBody>
                    <a:bodyPr/>
                    <a:lstStyle>
                      <a:lvl1pPr eaLnBrk="0" hangingPunct="0">
                        <a:spcBef>
                          <a:spcPct val="20000"/>
                        </a:spcBef>
                        <a:buFont typeface="Arial" charset="0"/>
                        <a:tabLst>
                          <a:tab pos="476250" algn="l"/>
                        </a:tabLst>
                        <a:defRPr sz="2800">
                          <a:solidFill>
                            <a:schemeClr val="tx1"/>
                          </a:solidFill>
                          <a:latin typeface="Calibri" pitchFamily="34" charset="0"/>
                        </a:defRPr>
                      </a:lvl1pPr>
                      <a:lvl2pPr marL="742950" indent="-285750" eaLnBrk="0" hangingPunct="0">
                        <a:spcBef>
                          <a:spcPct val="20000"/>
                        </a:spcBef>
                        <a:buFont typeface="Arial" charset="0"/>
                        <a:tabLst>
                          <a:tab pos="476250" algn="l"/>
                        </a:tabLst>
                        <a:defRPr sz="2400">
                          <a:solidFill>
                            <a:schemeClr val="tx1"/>
                          </a:solidFill>
                          <a:latin typeface="Calibri" pitchFamily="34" charset="0"/>
                        </a:defRPr>
                      </a:lvl2pPr>
                      <a:lvl3pPr marL="1143000" indent="-228600" eaLnBrk="0" hangingPunct="0">
                        <a:spcBef>
                          <a:spcPct val="20000"/>
                        </a:spcBef>
                        <a:buFont typeface="Arial" charset="0"/>
                        <a:tabLst>
                          <a:tab pos="476250" algn="l"/>
                        </a:tabLst>
                        <a:defRPr sz="2000">
                          <a:solidFill>
                            <a:schemeClr val="tx1"/>
                          </a:solidFill>
                          <a:latin typeface="Calibri" pitchFamily="34" charset="0"/>
                        </a:defRPr>
                      </a:lvl3pPr>
                      <a:lvl4pPr marL="1600200" indent="-228600" eaLnBrk="0" hangingPunct="0">
                        <a:spcBef>
                          <a:spcPct val="20000"/>
                        </a:spcBef>
                        <a:buFont typeface="Arial" charset="0"/>
                        <a:tabLst>
                          <a:tab pos="476250" algn="l"/>
                        </a:tabLst>
                        <a:defRPr>
                          <a:solidFill>
                            <a:schemeClr val="tx1"/>
                          </a:solidFill>
                          <a:latin typeface="Calibri" pitchFamily="34" charset="0"/>
                        </a:defRPr>
                      </a:lvl4pPr>
                      <a:lvl5pPr marL="2057400" indent="-228600" eaLnBrk="0" hangingPunct="0">
                        <a:spcBef>
                          <a:spcPct val="20000"/>
                        </a:spcBef>
                        <a:buFont typeface="Arial" charset="0"/>
                        <a:tabLst>
                          <a:tab pos="476250" algn="l"/>
                        </a:tabLst>
                        <a:defRPr>
                          <a:solidFill>
                            <a:schemeClr val="tx1"/>
                          </a:solidFill>
                          <a:latin typeface="Calibri" pitchFamily="34" charset="0"/>
                        </a:defRPr>
                      </a:lvl5pPr>
                      <a:lvl6pPr marL="25146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6pPr>
                      <a:lvl7pPr marL="29718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7pPr>
                      <a:lvl8pPr marL="34290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8pPr>
                      <a:lvl9pPr marL="38862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tab pos="476250" algn="l"/>
                        </a:tabLst>
                      </a:pPr>
                      <a:r>
                        <a:rPr kumimoji="0" lang="en-US" altLang="en-US" sz="2000" b="0" i="0" u="none" strike="noStrike" cap="none" normalizeH="0" baseline="0" dirty="0" smtClean="0">
                          <a:ln>
                            <a:noFill/>
                          </a:ln>
                          <a:solidFill>
                            <a:schemeClr val="tx1"/>
                          </a:solidFill>
                          <a:effectLst/>
                          <a:latin typeface="Arial" charset="0"/>
                          <a:cs typeface="Arial" charset="0"/>
                        </a:rPr>
                        <a:t>n</a:t>
                      </a:r>
                    </a:p>
                  </a:txBody>
                  <a:tcPr marL="93600" marR="93600" marT="46801" marB="4680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tabLst>
                          <a:tab pos="476250" algn="l"/>
                        </a:tabLst>
                        <a:defRPr sz="2800">
                          <a:solidFill>
                            <a:schemeClr val="tx1"/>
                          </a:solidFill>
                          <a:latin typeface="Calibri" pitchFamily="34" charset="0"/>
                        </a:defRPr>
                      </a:lvl1pPr>
                      <a:lvl2pPr marL="742950" indent="-285750" eaLnBrk="0" hangingPunct="0">
                        <a:spcBef>
                          <a:spcPct val="20000"/>
                        </a:spcBef>
                        <a:buFont typeface="Arial" charset="0"/>
                        <a:tabLst>
                          <a:tab pos="476250" algn="l"/>
                        </a:tabLst>
                        <a:defRPr sz="2400">
                          <a:solidFill>
                            <a:schemeClr val="tx1"/>
                          </a:solidFill>
                          <a:latin typeface="Calibri" pitchFamily="34" charset="0"/>
                        </a:defRPr>
                      </a:lvl2pPr>
                      <a:lvl3pPr marL="1143000" indent="-228600" eaLnBrk="0" hangingPunct="0">
                        <a:spcBef>
                          <a:spcPct val="20000"/>
                        </a:spcBef>
                        <a:buFont typeface="Arial" charset="0"/>
                        <a:tabLst>
                          <a:tab pos="476250" algn="l"/>
                        </a:tabLst>
                        <a:defRPr sz="2000">
                          <a:solidFill>
                            <a:schemeClr val="tx1"/>
                          </a:solidFill>
                          <a:latin typeface="Calibri" pitchFamily="34" charset="0"/>
                        </a:defRPr>
                      </a:lvl3pPr>
                      <a:lvl4pPr marL="1600200" indent="-228600" eaLnBrk="0" hangingPunct="0">
                        <a:spcBef>
                          <a:spcPct val="20000"/>
                        </a:spcBef>
                        <a:buFont typeface="Arial" charset="0"/>
                        <a:tabLst>
                          <a:tab pos="476250" algn="l"/>
                        </a:tabLst>
                        <a:defRPr>
                          <a:solidFill>
                            <a:schemeClr val="tx1"/>
                          </a:solidFill>
                          <a:latin typeface="Calibri" pitchFamily="34" charset="0"/>
                        </a:defRPr>
                      </a:lvl4pPr>
                      <a:lvl5pPr marL="2057400" indent="-228600" eaLnBrk="0" hangingPunct="0">
                        <a:spcBef>
                          <a:spcPct val="20000"/>
                        </a:spcBef>
                        <a:buFont typeface="Arial" charset="0"/>
                        <a:tabLst>
                          <a:tab pos="476250" algn="l"/>
                        </a:tabLst>
                        <a:defRPr>
                          <a:solidFill>
                            <a:schemeClr val="tx1"/>
                          </a:solidFill>
                          <a:latin typeface="Calibri" pitchFamily="34" charset="0"/>
                        </a:defRPr>
                      </a:lvl5pPr>
                      <a:lvl6pPr marL="25146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6pPr>
                      <a:lvl7pPr marL="29718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7pPr>
                      <a:lvl8pPr marL="34290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8pPr>
                      <a:lvl9pPr marL="38862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tab pos="476250" algn="l"/>
                        </a:tabLst>
                      </a:pPr>
                      <a:r>
                        <a:rPr kumimoji="0" lang="en-US" altLang="en-US" sz="2000" b="0" i="0" u="none" strike="noStrike" cap="none" normalizeH="0" baseline="0" dirty="0" smtClean="0">
                          <a:ln>
                            <a:noFill/>
                          </a:ln>
                          <a:solidFill>
                            <a:schemeClr val="tx1"/>
                          </a:solidFill>
                          <a:effectLst/>
                          <a:latin typeface="Arial" charset="0"/>
                          <a:cs typeface="Arial" charset="0"/>
                        </a:rPr>
                        <a:t>Exactly “n” instances {n: a positive integer}</a:t>
                      </a:r>
                    </a:p>
                  </a:txBody>
                  <a:tcPr marL="93600" marR="93600" marT="46801" marB="468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3263">
                <a:tc>
                  <a:txBody>
                    <a:bodyPr/>
                    <a:lstStyle>
                      <a:lvl1pPr eaLnBrk="0" hangingPunct="0">
                        <a:spcBef>
                          <a:spcPct val="20000"/>
                        </a:spcBef>
                        <a:buFont typeface="Arial" charset="0"/>
                        <a:tabLst>
                          <a:tab pos="476250" algn="l"/>
                        </a:tabLst>
                        <a:defRPr sz="2800">
                          <a:solidFill>
                            <a:schemeClr val="tx1"/>
                          </a:solidFill>
                          <a:latin typeface="Calibri" pitchFamily="34" charset="0"/>
                        </a:defRPr>
                      </a:lvl1pPr>
                      <a:lvl2pPr marL="742950" indent="-285750" eaLnBrk="0" hangingPunct="0">
                        <a:spcBef>
                          <a:spcPct val="20000"/>
                        </a:spcBef>
                        <a:buFont typeface="Arial" charset="0"/>
                        <a:tabLst>
                          <a:tab pos="476250" algn="l"/>
                        </a:tabLst>
                        <a:defRPr sz="2400">
                          <a:solidFill>
                            <a:schemeClr val="tx1"/>
                          </a:solidFill>
                          <a:latin typeface="Calibri" pitchFamily="34" charset="0"/>
                        </a:defRPr>
                      </a:lvl2pPr>
                      <a:lvl3pPr marL="1143000" indent="-228600" eaLnBrk="0" hangingPunct="0">
                        <a:spcBef>
                          <a:spcPct val="20000"/>
                        </a:spcBef>
                        <a:buFont typeface="Arial" charset="0"/>
                        <a:tabLst>
                          <a:tab pos="476250" algn="l"/>
                        </a:tabLst>
                        <a:defRPr sz="2000">
                          <a:solidFill>
                            <a:schemeClr val="tx1"/>
                          </a:solidFill>
                          <a:latin typeface="Calibri" pitchFamily="34" charset="0"/>
                        </a:defRPr>
                      </a:lvl3pPr>
                      <a:lvl4pPr marL="1600200" indent="-228600" eaLnBrk="0" hangingPunct="0">
                        <a:spcBef>
                          <a:spcPct val="20000"/>
                        </a:spcBef>
                        <a:buFont typeface="Arial" charset="0"/>
                        <a:tabLst>
                          <a:tab pos="476250" algn="l"/>
                        </a:tabLst>
                        <a:defRPr>
                          <a:solidFill>
                            <a:schemeClr val="tx1"/>
                          </a:solidFill>
                          <a:latin typeface="Calibri" pitchFamily="34" charset="0"/>
                        </a:defRPr>
                      </a:lvl4pPr>
                      <a:lvl5pPr marL="2057400" indent="-228600" eaLnBrk="0" hangingPunct="0">
                        <a:spcBef>
                          <a:spcPct val="20000"/>
                        </a:spcBef>
                        <a:buFont typeface="Arial" charset="0"/>
                        <a:tabLst>
                          <a:tab pos="476250" algn="l"/>
                        </a:tabLst>
                        <a:defRPr>
                          <a:solidFill>
                            <a:schemeClr val="tx1"/>
                          </a:solidFill>
                          <a:latin typeface="Calibri" pitchFamily="34" charset="0"/>
                        </a:defRPr>
                      </a:lvl5pPr>
                      <a:lvl6pPr marL="25146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6pPr>
                      <a:lvl7pPr marL="29718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7pPr>
                      <a:lvl8pPr marL="34290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8pPr>
                      <a:lvl9pPr marL="38862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tab pos="476250" algn="l"/>
                        </a:tabLst>
                      </a:pPr>
                      <a:r>
                        <a:rPr kumimoji="0" lang="en-US" altLang="en-US" sz="2000" b="0" i="0" u="none" strike="noStrike" cap="none" normalizeH="0" baseline="0" dirty="0" smtClean="0">
                          <a:ln>
                            <a:noFill/>
                          </a:ln>
                          <a:solidFill>
                            <a:schemeClr val="tx1"/>
                          </a:solidFill>
                          <a:effectLst/>
                          <a:latin typeface="Arial" charset="0"/>
                          <a:cs typeface="Arial" charset="0"/>
                        </a:rPr>
                        <a:t>n..m</a:t>
                      </a:r>
                    </a:p>
                  </a:txBody>
                  <a:tcPr marL="93600" marR="93600" marT="46801" marB="4680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tabLst>
                          <a:tab pos="476250" algn="l"/>
                        </a:tabLst>
                        <a:defRPr sz="2800">
                          <a:solidFill>
                            <a:schemeClr val="tx1"/>
                          </a:solidFill>
                          <a:latin typeface="Calibri" pitchFamily="34" charset="0"/>
                        </a:defRPr>
                      </a:lvl1pPr>
                      <a:lvl2pPr marL="742950" indent="-285750" eaLnBrk="0" hangingPunct="0">
                        <a:spcBef>
                          <a:spcPct val="20000"/>
                        </a:spcBef>
                        <a:buFont typeface="Arial" charset="0"/>
                        <a:tabLst>
                          <a:tab pos="476250" algn="l"/>
                        </a:tabLst>
                        <a:defRPr sz="2400">
                          <a:solidFill>
                            <a:schemeClr val="tx1"/>
                          </a:solidFill>
                          <a:latin typeface="Calibri" pitchFamily="34" charset="0"/>
                        </a:defRPr>
                      </a:lvl2pPr>
                      <a:lvl3pPr marL="1143000" indent="-228600" eaLnBrk="0" hangingPunct="0">
                        <a:spcBef>
                          <a:spcPct val="20000"/>
                        </a:spcBef>
                        <a:buFont typeface="Arial" charset="0"/>
                        <a:tabLst>
                          <a:tab pos="476250" algn="l"/>
                        </a:tabLst>
                        <a:defRPr sz="2000">
                          <a:solidFill>
                            <a:schemeClr val="tx1"/>
                          </a:solidFill>
                          <a:latin typeface="Calibri" pitchFamily="34" charset="0"/>
                        </a:defRPr>
                      </a:lvl3pPr>
                      <a:lvl4pPr marL="1600200" indent="-228600" eaLnBrk="0" hangingPunct="0">
                        <a:spcBef>
                          <a:spcPct val="20000"/>
                        </a:spcBef>
                        <a:buFont typeface="Arial" charset="0"/>
                        <a:tabLst>
                          <a:tab pos="476250" algn="l"/>
                        </a:tabLst>
                        <a:defRPr>
                          <a:solidFill>
                            <a:schemeClr val="tx1"/>
                          </a:solidFill>
                          <a:latin typeface="Calibri" pitchFamily="34" charset="0"/>
                        </a:defRPr>
                      </a:lvl4pPr>
                      <a:lvl5pPr marL="2057400" indent="-228600" eaLnBrk="0" hangingPunct="0">
                        <a:spcBef>
                          <a:spcPct val="20000"/>
                        </a:spcBef>
                        <a:buFont typeface="Arial" charset="0"/>
                        <a:tabLst>
                          <a:tab pos="476250" algn="l"/>
                        </a:tabLst>
                        <a:defRPr>
                          <a:solidFill>
                            <a:schemeClr val="tx1"/>
                          </a:solidFill>
                          <a:latin typeface="Calibri" pitchFamily="34" charset="0"/>
                        </a:defRPr>
                      </a:lvl5pPr>
                      <a:lvl6pPr marL="25146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6pPr>
                      <a:lvl7pPr marL="29718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7pPr>
                      <a:lvl8pPr marL="34290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8pPr>
                      <a:lvl9pPr marL="38862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tab pos="476250" algn="l"/>
                        </a:tabLst>
                      </a:pPr>
                      <a:r>
                        <a:rPr kumimoji="0" lang="en-US" altLang="en-US" sz="2000" b="0" i="0" u="none" strike="noStrike" cap="none" normalizeH="0" baseline="0" dirty="0" smtClean="0">
                          <a:ln>
                            <a:noFill/>
                          </a:ln>
                          <a:solidFill>
                            <a:schemeClr val="tx1"/>
                          </a:solidFill>
                          <a:effectLst/>
                          <a:latin typeface="Arial" charset="0"/>
                          <a:cs typeface="Arial" charset="0"/>
                        </a:rPr>
                        <a:t>Any number of instances in the inclusive range from “n” to “m” {n, m: positive integers}</a:t>
                      </a:r>
                    </a:p>
                  </a:txBody>
                  <a:tcPr marL="93600" marR="93600" marT="46801" marB="468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9275">
                <a:tc>
                  <a:txBody>
                    <a:bodyPr/>
                    <a:lstStyle>
                      <a:lvl1pPr eaLnBrk="0" hangingPunct="0">
                        <a:spcBef>
                          <a:spcPct val="20000"/>
                        </a:spcBef>
                        <a:buFont typeface="Arial" charset="0"/>
                        <a:tabLst>
                          <a:tab pos="476250" algn="l"/>
                        </a:tabLst>
                        <a:defRPr sz="2800">
                          <a:solidFill>
                            <a:schemeClr val="tx1"/>
                          </a:solidFill>
                          <a:latin typeface="Calibri" pitchFamily="34" charset="0"/>
                        </a:defRPr>
                      </a:lvl1pPr>
                      <a:lvl2pPr marL="742950" indent="-285750" eaLnBrk="0" hangingPunct="0">
                        <a:spcBef>
                          <a:spcPct val="20000"/>
                        </a:spcBef>
                        <a:buFont typeface="Arial" charset="0"/>
                        <a:tabLst>
                          <a:tab pos="476250" algn="l"/>
                        </a:tabLst>
                        <a:defRPr sz="2400">
                          <a:solidFill>
                            <a:schemeClr val="tx1"/>
                          </a:solidFill>
                          <a:latin typeface="Calibri" pitchFamily="34" charset="0"/>
                        </a:defRPr>
                      </a:lvl2pPr>
                      <a:lvl3pPr marL="1143000" indent="-228600" eaLnBrk="0" hangingPunct="0">
                        <a:spcBef>
                          <a:spcPct val="20000"/>
                        </a:spcBef>
                        <a:buFont typeface="Arial" charset="0"/>
                        <a:tabLst>
                          <a:tab pos="476250" algn="l"/>
                        </a:tabLst>
                        <a:defRPr sz="2000">
                          <a:solidFill>
                            <a:schemeClr val="tx1"/>
                          </a:solidFill>
                          <a:latin typeface="Calibri" pitchFamily="34" charset="0"/>
                        </a:defRPr>
                      </a:lvl3pPr>
                      <a:lvl4pPr marL="1600200" indent="-228600" eaLnBrk="0" hangingPunct="0">
                        <a:spcBef>
                          <a:spcPct val="20000"/>
                        </a:spcBef>
                        <a:buFont typeface="Arial" charset="0"/>
                        <a:tabLst>
                          <a:tab pos="476250" algn="l"/>
                        </a:tabLst>
                        <a:defRPr>
                          <a:solidFill>
                            <a:schemeClr val="tx1"/>
                          </a:solidFill>
                          <a:latin typeface="Calibri" pitchFamily="34" charset="0"/>
                        </a:defRPr>
                      </a:lvl4pPr>
                      <a:lvl5pPr marL="2057400" indent="-228600" eaLnBrk="0" hangingPunct="0">
                        <a:spcBef>
                          <a:spcPct val="20000"/>
                        </a:spcBef>
                        <a:buFont typeface="Arial" charset="0"/>
                        <a:tabLst>
                          <a:tab pos="476250" algn="l"/>
                        </a:tabLst>
                        <a:defRPr>
                          <a:solidFill>
                            <a:schemeClr val="tx1"/>
                          </a:solidFill>
                          <a:latin typeface="Calibri" pitchFamily="34" charset="0"/>
                        </a:defRPr>
                      </a:lvl5pPr>
                      <a:lvl6pPr marL="25146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6pPr>
                      <a:lvl7pPr marL="29718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7pPr>
                      <a:lvl8pPr marL="34290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8pPr>
                      <a:lvl9pPr marL="38862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tab pos="476250" algn="l"/>
                        </a:tabLst>
                      </a:pPr>
                      <a:r>
                        <a:rPr kumimoji="0" lang="en-US" altLang="en-US" sz="2000" b="0" i="0" u="none" strike="noStrike" cap="none" normalizeH="0" baseline="0" dirty="0" smtClean="0">
                          <a:ln>
                            <a:noFill/>
                          </a:ln>
                          <a:solidFill>
                            <a:schemeClr val="tx1"/>
                          </a:solidFill>
                          <a:effectLst/>
                          <a:latin typeface="Arial" charset="0"/>
                          <a:cs typeface="Arial" charset="0"/>
                        </a:rPr>
                        <a:t>*</a:t>
                      </a:r>
                    </a:p>
                  </a:txBody>
                  <a:tcPr marL="93600" marR="93600" marT="46801" marB="4680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tabLst>
                          <a:tab pos="476250" algn="l"/>
                        </a:tabLst>
                        <a:defRPr sz="2800">
                          <a:solidFill>
                            <a:schemeClr val="tx1"/>
                          </a:solidFill>
                          <a:latin typeface="Calibri" pitchFamily="34" charset="0"/>
                        </a:defRPr>
                      </a:lvl1pPr>
                      <a:lvl2pPr marL="742950" indent="-285750" eaLnBrk="0" hangingPunct="0">
                        <a:spcBef>
                          <a:spcPct val="20000"/>
                        </a:spcBef>
                        <a:buFont typeface="Arial" charset="0"/>
                        <a:tabLst>
                          <a:tab pos="476250" algn="l"/>
                        </a:tabLst>
                        <a:defRPr sz="2400">
                          <a:solidFill>
                            <a:schemeClr val="tx1"/>
                          </a:solidFill>
                          <a:latin typeface="Calibri" pitchFamily="34" charset="0"/>
                        </a:defRPr>
                      </a:lvl2pPr>
                      <a:lvl3pPr marL="1143000" indent="-228600" eaLnBrk="0" hangingPunct="0">
                        <a:spcBef>
                          <a:spcPct val="20000"/>
                        </a:spcBef>
                        <a:buFont typeface="Arial" charset="0"/>
                        <a:tabLst>
                          <a:tab pos="476250" algn="l"/>
                        </a:tabLst>
                        <a:defRPr sz="2000">
                          <a:solidFill>
                            <a:schemeClr val="tx1"/>
                          </a:solidFill>
                          <a:latin typeface="Calibri" pitchFamily="34" charset="0"/>
                        </a:defRPr>
                      </a:lvl3pPr>
                      <a:lvl4pPr marL="1600200" indent="-228600" eaLnBrk="0" hangingPunct="0">
                        <a:spcBef>
                          <a:spcPct val="20000"/>
                        </a:spcBef>
                        <a:buFont typeface="Arial" charset="0"/>
                        <a:tabLst>
                          <a:tab pos="476250" algn="l"/>
                        </a:tabLst>
                        <a:defRPr>
                          <a:solidFill>
                            <a:schemeClr val="tx1"/>
                          </a:solidFill>
                          <a:latin typeface="Calibri" pitchFamily="34" charset="0"/>
                        </a:defRPr>
                      </a:lvl4pPr>
                      <a:lvl5pPr marL="2057400" indent="-228600" eaLnBrk="0" hangingPunct="0">
                        <a:spcBef>
                          <a:spcPct val="20000"/>
                        </a:spcBef>
                        <a:buFont typeface="Arial" charset="0"/>
                        <a:tabLst>
                          <a:tab pos="476250" algn="l"/>
                        </a:tabLst>
                        <a:defRPr>
                          <a:solidFill>
                            <a:schemeClr val="tx1"/>
                          </a:solidFill>
                          <a:latin typeface="Calibri" pitchFamily="34" charset="0"/>
                        </a:defRPr>
                      </a:lvl5pPr>
                      <a:lvl6pPr marL="25146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6pPr>
                      <a:lvl7pPr marL="29718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7pPr>
                      <a:lvl8pPr marL="34290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8pPr>
                      <a:lvl9pPr marL="38862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tab pos="476250" algn="l"/>
                        </a:tabLst>
                      </a:pPr>
                      <a:r>
                        <a:rPr kumimoji="0" lang="en-US" altLang="en-US" sz="2000" b="0" i="0" u="none" strike="noStrike" cap="none" normalizeH="0" baseline="0" dirty="0" smtClean="0">
                          <a:ln>
                            <a:noFill/>
                          </a:ln>
                          <a:solidFill>
                            <a:schemeClr val="tx1"/>
                          </a:solidFill>
                          <a:effectLst/>
                          <a:latin typeface="Arial" charset="0"/>
                          <a:cs typeface="Arial" charset="0"/>
                        </a:rPr>
                        <a:t>Any  number of instances possible</a:t>
                      </a:r>
                    </a:p>
                  </a:txBody>
                  <a:tcPr marL="93600" marR="93600" marT="46801" marB="468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011120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3186" name="Rectangle 2"/>
          <p:cNvSpPr>
            <a:spLocks noGrp="1" noChangeArrowheads="1"/>
          </p:cNvSpPr>
          <p:nvPr>
            <p:ph type="title" idx="4294967295"/>
          </p:nvPr>
        </p:nvSpPr>
        <p:spPr/>
        <p:txBody>
          <a:bodyPr/>
          <a:lstStyle/>
          <a:p>
            <a:pPr>
              <a:defRPr/>
            </a:pPr>
            <a:r>
              <a:rPr lang="en-US" altLang="en-US" sz="3200" dirty="0" smtClean="0"/>
              <a:t>Multiplicity In UML Class Diagrams</a:t>
            </a:r>
          </a:p>
        </p:txBody>
      </p:sp>
      <p:grpSp>
        <p:nvGrpSpPr>
          <p:cNvPr id="83971" name="Group 13"/>
          <p:cNvGrpSpPr>
            <a:grpSpLocks/>
          </p:cNvGrpSpPr>
          <p:nvPr/>
        </p:nvGrpSpPr>
        <p:grpSpPr bwMode="auto">
          <a:xfrm>
            <a:off x="1073096" y="1965709"/>
            <a:ext cx="1779587" cy="1533525"/>
            <a:chOff x="543" y="825"/>
            <a:chExt cx="1121" cy="966"/>
          </a:xfrm>
        </p:grpSpPr>
        <p:sp>
          <p:nvSpPr>
            <p:cNvPr id="83979" name="Rectangle 5"/>
            <p:cNvSpPr>
              <a:spLocks noChangeArrowheads="1"/>
            </p:cNvSpPr>
            <p:nvPr/>
          </p:nvSpPr>
          <p:spPr bwMode="auto">
            <a:xfrm>
              <a:off x="543" y="825"/>
              <a:ext cx="1121" cy="966"/>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400" dirty="0">
                <a:latin typeface="Arial" charset="0"/>
              </a:endParaRPr>
            </a:p>
          </p:txBody>
        </p:sp>
        <p:sp>
          <p:nvSpPr>
            <p:cNvPr id="83980" name="Text Box 6"/>
            <p:cNvSpPr txBox="1">
              <a:spLocks noChangeArrowheads="1"/>
            </p:cNvSpPr>
            <p:nvPr/>
          </p:nvSpPr>
          <p:spPr bwMode="auto">
            <a:xfrm>
              <a:off x="543" y="825"/>
              <a:ext cx="1121"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Tx/>
                <a:buNone/>
              </a:pPr>
              <a:r>
                <a:rPr lang="en-US" altLang="en-US" sz="1800" b="1" dirty="0">
                  <a:latin typeface="Arial" charset="0"/>
                </a:rPr>
                <a:t>Class 1</a:t>
              </a:r>
            </a:p>
          </p:txBody>
        </p:sp>
        <p:sp>
          <p:nvSpPr>
            <p:cNvPr id="83981" name="Line 7"/>
            <p:cNvSpPr>
              <a:spLocks noChangeShapeType="1"/>
            </p:cNvSpPr>
            <p:nvPr/>
          </p:nvSpPr>
          <p:spPr bwMode="auto">
            <a:xfrm>
              <a:off x="543" y="1211"/>
              <a:ext cx="1121"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US" dirty="0"/>
            </a:p>
          </p:txBody>
        </p:sp>
      </p:grpSp>
      <p:grpSp>
        <p:nvGrpSpPr>
          <p:cNvPr id="83972" name="Group 14"/>
          <p:cNvGrpSpPr>
            <a:grpSpLocks/>
          </p:cNvGrpSpPr>
          <p:nvPr/>
        </p:nvGrpSpPr>
        <p:grpSpPr bwMode="auto">
          <a:xfrm>
            <a:off x="5742459" y="1934418"/>
            <a:ext cx="1843087" cy="1660525"/>
            <a:chOff x="4229" y="689"/>
            <a:chExt cx="1161" cy="1046"/>
          </a:xfrm>
        </p:grpSpPr>
        <p:sp>
          <p:nvSpPr>
            <p:cNvPr id="83976" name="Rectangle 9"/>
            <p:cNvSpPr>
              <a:spLocks noChangeArrowheads="1"/>
            </p:cNvSpPr>
            <p:nvPr/>
          </p:nvSpPr>
          <p:spPr bwMode="auto">
            <a:xfrm>
              <a:off x="4229" y="689"/>
              <a:ext cx="1161" cy="1046"/>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400" dirty="0">
                <a:latin typeface="Arial" charset="0"/>
              </a:endParaRPr>
            </a:p>
          </p:txBody>
        </p:sp>
        <p:sp>
          <p:nvSpPr>
            <p:cNvPr id="83977" name="Text Box 10"/>
            <p:cNvSpPr txBox="1">
              <a:spLocks noChangeArrowheads="1"/>
            </p:cNvSpPr>
            <p:nvPr/>
          </p:nvSpPr>
          <p:spPr bwMode="auto">
            <a:xfrm>
              <a:off x="4229" y="689"/>
              <a:ext cx="1161"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Tx/>
                <a:buNone/>
              </a:pPr>
              <a:r>
                <a:rPr lang="en-US" altLang="en-US" sz="1800" b="1" dirty="0">
                  <a:latin typeface="Arial" charset="0"/>
                </a:rPr>
                <a:t>Class 2</a:t>
              </a:r>
            </a:p>
          </p:txBody>
        </p:sp>
        <p:sp>
          <p:nvSpPr>
            <p:cNvPr id="83978" name="Line 11"/>
            <p:cNvSpPr>
              <a:spLocks noChangeShapeType="1"/>
            </p:cNvSpPr>
            <p:nvPr/>
          </p:nvSpPr>
          <p:spPr bwMode="auto">
            <a:xfrm>
              <a:off x="4229" y="1107"/>
              <a:ext cx="1161"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US" dirty="0"/>
            </a:p>
          </p:txBody>
        </p:sp>
      </p:grpSp>
      <p:sp>
        <p:nvSpPr>
          <p:cNvPr id="83973" name="Line 12"/>
          <p:cNvSpPr>
            <a:spLocks noChangeShapeType="1"/>
          </p:cNvSpPr>
          <p:nvPr/>
        </p:nvSpPr>
        <p:spPr bwMode="auto">
          <a:xfrm flipV="1">
            <a:off x="2852683" y="2790080"/>
            <a:ext cx="2904063" cy="8909"/>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square" lIns="93600" tIns="46800" rIns="93600" bIns="46800">
            <a:spAutoFit/>
          </a:bodyPr>
          <a:lstStyle/>
          <a:p>
            <a:endParaRPr lang="en-US" dirty="0"/>
          </a:p>
        </p:txBody>
      </p:sp>
      <p:sp>
        <p:nvSpPr>
          <p:cNvPr id="83974" name="Text Box 15"/>
          <p:cNvSpPr txBox="1">
            <a:spLocks noChangeArrowheads="1"/>
          </p:cNvSpPr>
          <p:nvPr/>
        </p:nvSpPr>
        <p:spPr bwMode="auto">
          <a:xfrm>
            <a:off x="2865383" y="2865821"/>
            <a:ext cx="1397000"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US" altLang="en-US" sz="1400" dirty="0">
                <a:latin typeface="Arial" charset="0"/>
              </a:rPr>
              <a:t>Number of instances of class 1 that participate in the relationship</a:t>
            </a:r>
          </a:p>
        </p:txBody>
      </p:sp>
      <p:sp>
        <p:nvSpPr>
          <p:cNvPr id="83975" name="Text Box 16"/>
          <p:cNvSpPr txBox="1">
            <a:spLocks noChangeArrowheads="1"/>
          </p:cNvSpPr>
          <p:nvPr/>
        </p:nvSpPr>
        <p:spPr bwMode="auto">
          <a:xfrm>
            <a:off x="4324821" y="1666130"/>
            <a:ext cx="13970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US" altLang="en-US" sz="1400" dirty="0">
                <a:latin typeface="Arial" charset="0"/>
              </a:rPr>
              <a:t>Number of instances of class 2 that participate in the relationship</a:t>
            </a:r>
          </a:p>
        </p:txBody>
      </p:sp>
    </p:spTree>
    <p:extLst>
      <p:ext uri="{BB962C8B-B14F-4D97-AF65-F5344CB8AC3E}">
        <p14:creationId xmlns:p14="http://schemas.microsoft.com/office/powerpoint/2010/main" val="38550120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Attributes</a:t>
            </a:r>
            <a:r>
              <a:rPr lang="en-US" dirty="0" smtClean="0"/>
              <a:t> Vs. </a:t>
            </a:r>
            <a:r>
              <a:rPr lang="en-US" dirty="0" smtClean="0">
                <a:solidFill>
                  <a:srgbClr val="C00000"/>
                </a:solidFill>
              </a:rPr>
              <a:t>Locals</a:t>
            </a:r>
            <a:endParaRPr lang="en-US" dirty="0">
              <a:solidFill>
                <a:srgbClr val="C00000"/>
              </a:solidFill>
            </a:endParaRPr>
          </a:p>
        </p:txBody>
      </p:sp>
      <p:sp>
        <p:nvSpPr>
          <p:cNvPr id="3" name="Content Placeholder 2"/>
          <p:cNvSpPr>
            <a:spLocks noGrp="1"/>
          </p:cNvSpPr>
          <p:nvPr>
            <p:ph idx="1"/>
          </p:nvPr>
        </p:nvSpPr>
        <p:spPr/>
        <p:txBody>
          <a:bodyPr/>
          <a:lstStyle/>
          <a:p>
            <a:r>
              <a:rPr lang="en-US" b="1" dirty="0" smtClean="0">
                <a:solidFill>
                  <a:srgbClr val="FF0000"/>
                </a:solidFill>
              </a:rPr>
              <a:t>Attributes</a:t>
            </a:r>
          </a:p>
          <a:p>
            <a:pPr lvl="1"/>
            <a:r>
              <a:rPr lang="en-US" dirty="0" smtClean="0"/>
              <a:t>Declared inside a class definition but outside the body of a method</a:t>
            </a:r>
          </a:p>
          <a:p>
            <a:pPr marL="225425" lvl="1" indent="0">
              <a:buNone/>
            </a:pPr>
            <a:r>
              <a:rPr lang="en-US" sz="1800" dirty="0">
                <a:latin typeface="Consolas" panose="020B0609020204030204" pitchFamily="49" charset="0"/>
                <a:cs typeface="Consolas" panose="020B0609020204030204" pitchFamily="49" charset="0"/>
              </a:rPr>
              <a:t>p</a:t>
            </a:r>
            <a:r>
              <a:rPr lang="en-US" sz="1800" dirty="0" smtClean="0">
                <a:latin typeface="Consolas" panose="020B0609020204030204" pitchFamily="49" charset="0"/>
                <a:cs typeface="Consolas" panose="020B0609020204030204" pitchFamily="49" charset="0"/>
              </a:rPr>
              <a:t>ublic class Person {</a:t>
            </a:r>
          </a:p>
          <a:p>
            <a:pPr>
              <a:buFont typeface="Arial" charset="0"/>
              <a:buNone/>
            </a:pPr>
            <a:r>
              <a:rPr lang="en-US" altLang="en-US" sz="1800" b="1" dirty="0">
                <a:solidFill>
                  <a:srgbClr val="FF0000"/>
                </a:solidFill>
                <a:latin typeface="Consolas" pitchFamily="49" charset="0"/>
                <a:cs typeface="Consolas" pitchFamily="49" charset="0"/>
              </a:rPr>
              <a:t> </a:t>
            </a:r>
            <a:r>
              <a:rPr lang="en-US" altLang="en-US" sz="1800" b="1" dirty="0" smtClean="0">
                <a:solidFill>
                  <a:srgbClr val="FF0000"/>
                </a:solidFill>
                <a:latin typeface="Consolas" pitchFamily="49" charset="0"/>
                <a:cs typeface="Consolas" pitchFamily="49" charset="0"/>
              </a:rPr>
              <a:t>    private </a:t>
            </a:r>
            <a:r>
              <a:rPr lang="en-US" altLang="en-US" sz="1800" b="1" dirty="0">
                <a:solidFill>
                  <a:srgbClr val="FF0000"/>
                </a:solidFill>
                <a:latin typeface="Consolas" pitchFamily="49" charset="0"/>
                <a:cs typeface="Consolas" pitchFamily="49" charset="0"/>
              </a:rPr>
              <a:t>String [] childrenName = new String[10];</a:t>
            </a:r>
          </a:p>
          <a:p>
            <a:pPr>
              <a:buFont typeface="Arial" charset="0"/>
              <a:buNone/>
            </a:pPr>
            <a:r>
              <a:rPr lang="en-US" altLang="en-US" sz="1800" b="1" dirty="0">
                <a:solidFill>
                  <a:srgbClr val="FF0000"/>
                </a:solidFill>
                <a:latin typeface="Consolas" pitchFamily="49" charset="0"/>
                <a:cs typeface="Consolas" pitchFamily="49" charset="0"/>
              </a:rPr>
              <a:t>    </a:t>
            </a:r>
            <a:r>
              <a:rPr lang="en-US" altLang="en-US" sz="1800" b="1" dirty="0" smtClean="0">
                <a:solidFill>
                  <a:srgbClr val="FF0000"/>
                </a:solidFill>
                <a:latin typeface="Consolas" pitchFamily="49" charset="0"/>
                <a:cs typeface="Consolas" pitchFamily="49" charset="0"/>
              </a:rPr>
              <a:t> private </a:t>
            </a:r>
            <a:r>
              <a:rPr lang="en-US" altLang="en-US" sz="1800" b="1" dirty="0">
                <a:solidFill>
                  <a:srgbClr val="FF0000"/>
                </a:solidFill>
                <a:latin typeface="Consolas" pitchFamily="49" charset="0"/>
                <a:cs typeface="Consolas" pitchFamily="49" charset="0"/>
              </a:rPr>
              <a:t>int age</a:t>
            </a:r>
            <a:r>
              <a:rPr lang="en-US" altLang="en-US" sz="1800" b="1" dirty="0" smtClean="0">
                <a:solidFill>
                  <a:srgbClr val="FF0000"/>
                </a:solidFill>
                <a:latin typeface="Consolas" pitchFamily="49" charset="0"/>
                <a:cs typeface="Consolas" pitchFamily="49" charset="0"/>
              </a:rPr>
              <a:t>;</a:t>
            </a:r>
          </a:p>
          <a:p>
            <a:pPr>
              <a:buFont typeface="Arial" charset="0"/>
              <a:buNone/>
            </a:pPr>
            <a:r>
              <a:rPr lang="en-US" sz="1800" dirty="0">
                <a:latin typeface="Consolas" pitchFamily="49" charset="0"/>
                <a:cs typeface="Consolas" pitchFamily="49" charset="0"/>
              </a:rPr>
              <a:t> </a:t>
            </a:r>
            <a:r>
              <a:rPr lang="en-US" sz="1800" dirty="0" smtClean="0">
                <a:latin typeface="Consolas" panose="020B0609020204030204" pitchFamily="49" charset="0"/>
                <a:cs typeface="Consolas" panose="020B0609020204030204" pitchFamily="49" charset="0"/>
              </a:rPr>
              <a:t> }</a:t>
            </a:r>
          </a:p>
          <a:p>
            <a:pPr>
              <a:buFont typeface="Arial" charset="0"/>
              <a:buNone/>
            </a:pPr>
            <a:endParaRPr lang="en-US" sz="1800" dirty="0" smtClean="0">
              <a:latin typeface="Consolas" panose="020B0609020204030204" pitchFamily="49" charset="0"/>
              <a:cs typeface="Consolas" panose="020B0609020204030204" pitchFamily="49" charset="0"/>
            </a:endParaRPr>
          </a:p>
          <a:p>
            <a:r>
              <a:rPr lang="en-US" b="1" dirty="0" smtClean="0">
                <a:solidFill>
                  <a:srgbClr val="C00000"/>
                </a:solidFill>
              </a:rPr>
              <a:t>Locals</a:t>
            </a:r>
          </a:p>
          <a:p>
            <a:pPr lvl="1"/>
            <a:r>
              <a:rPr lang="en-US" dirty="0" smtClean="0"/>
              <a:t>Declared inside the body of a method</a:t>
            </a:r>
          </a:p>
          <a:p>
            <a:pPr marL="231775" lvl="1" indent="-231775">
              <a:buNone/>
            </a:pPr>
            <a:r>
              <a:rPr lang="en-US" sz="1800" dirty="0" smtClean="0">
                <a:latin typeface="Consolas" panose="020B0609020204030204" pitchFamily="49" charset="0"/>
                <a:cs typeface="Consolas" panose="020B0609020204030204" pitchFamily="49" charset="0"/>
              </a:rPr>
              <a:t>  public class Person {</a:t>
            </a:r>
          </a:p>
          <a:p>
            <a:pPr>
              <a:buFont typeface="Arial" charset="0"/>
              <a:buNone/>
            </a:pPr>
            <a:r>
              <a:rPr lang="en-US" altLang="en-US" sz="1800" dirty="0" smtClean="0">
                <a:latin typeface="Consolas" pitchFamily="49" charset="0"/>
                <a:cs typeface="Consolas" pitchFamily="49" charset="0"/>
              </a:rPr>
              <a:t>      public </a:t>
            </a:r>
            <a:r>
              <a:rPr lang="en-US" altLang="en-US" sz="1800" dirty="0">
                <a:latin typeface="Consolas" pitchFamily="49" charset="0"/>
                <a:cs typeface="Consolas" pitchFamily="49" charset="0"/>
              </a:rPr>
              <a:t>nameFamily() {</a:t>
            </a:r>
          </a:p>
          <a:p>
            <a:pPr>
              <a:buFont typeface="Arial" charset="0"/>
              <a:buNone/>
            </a:pPr>
            <a:r>
              <a:rPr lang="en-US" altLang="en-US" sz="1800" b="1" dirty="0">
                <a:solidFill>
                  <a:srgbClr val="C00000"/>
                </a:solidFill>
                <a:latin typeface="Consolas" pitchFamily="49" charset="0"/>
                <a:cs typeface="Consolas" pitchFamily="49" charset="0"/>
              </a:rPr>
              <a:t>      </a:t>
            </a:r>
            <a:r>
              <a:rPr lang="en-US" altLang="en-US" sz="1800" b="1" dirty="0" smtClean="0">
                <a:solidFill>
                  <a:srgbClr val="C00000"/>
                </a:solidFill>
                <a:latin typeface="Consolas" pitchFamily="49" charset="0"/>
                <a:cs typeface="Consolas" pitchFamily="49" charset="0"/>
              </a:rPr>
              <a:t>     int </a:t>
            </a:r>
            <a:r>
              <a:rPr lang="en-US" altLang="en-US" sz="1800" b="1" dirty="0">
                <a:solidFill>
                  <a:srgbClr val="C00000"/>
                </a:solidFill>
                <a:latin typeface="Consolas" pitchFamily="49" charset="0"/>
                <a:cs typeface="Consolas" pitchFamily="49" charset="0"/>
              </a:rPr>
              <a:t>i;</a:t>
            </a:r>
          </a:p>
          <a:p>
            <a:pPr>
              <a:buFont typeface="Arial" charset="0"/>
              <a:buNone/>
            </a:pPr>
            <a:r>
              <a:rPr lang="en-US" altLang="en-US" sz="1800" b="1" dirty="0">
                <a:solidFill>
                  <a:srgbClr val="C00000"/>
                </a:solidFill>
                <a:latin typeface="Consolas" pitchFamily="49" charset="0"/>
                <a:cs typeface="Consolas" pitchFamily="49" charset="0"/>
              </a:rPr>
              <a:t>	      </a:t>
            </a:r>
            <a:r>
              <a:rPr lang="en-US" altLang="en-US" sz="1800" b="1" dirty="0" smtClean="0">
                <a:solidFill>
                  <a:srgbClr val="C00000"/>
                </a:solidFill>
                <a:latin typeface="Consolas" pitchFamily="49" charset="0"/>
                <a:cs typeface="Consolas" pitchFamily="49" charset="0"/>
              </a:rPr>
              <a:t>   Scanner </a:t>
            </a:r>
            <a:r>
              <a:rPr lang="en-US" altLang="en-US" sz="1800" b="1" dirty="0">
                <a:solidFill>
                  <a:srgbClr val="C00000"/>
                </a:solidFill>
                <a:latin typeface="Consolas" pitchFamily="49" charset="0"/>
                <a:cs typeface="Consolas" pitchFamily="49" charset="0"/>
              </a:rPr>
              <a:t>in = new Scanner(System.in</a:t>
            </a:r>
            <a:r>
              <a:rPr lang="en-US" altLang="en-US" sz="1800" b="1" dirty="0" smtClean="0">
                <a:solidFill>
                  <a:srgbClr val="C00000"/>
                </a:solidFill>
                <a:latin typeface="Consolas" pitchFamily="49" charset="0"/>
                <a:cs typeface="Consolas" pitchFamily="49" charset="0"/>
              </a:rPr>
              <a:t>);</a:t>
            </a:r>
          </a:p>
          <a:p>
            <a:pPr>
              <a:buFont typeface="Arial" charset="0"/>
              <a:buNone/>
            </a:pPr>
            <a:r>
              <a:rPr lang="en-US" sz="1800" dirty="0" smtClean="0">
                <a:latin typeface="Consolas" panose="020B0609020204030204" pitchFamily="49" charset="0"/>
                <a:cs typeface="Consolas" panose="020B0609020204030204" pitchFamily="49" charset="0"/>
              </a:rPr>
              <a:t> }</a:t>
            </a:r>
            <a:endParaRPr lang="en-US" sz="1800" b="1" dirty="0"/>
          </a:p>
        </p:txBody>
      </p:sp>
    </p:spTree>
    <p:extLst>
      <p:ext uri="{BB962C8B-B14F-4D97-AF65-F5344CB8AC3E}">
        <p14:creationId xmlns:p14="http://schemas.microsoft.com/office/powerpoint/2010/main" val="2378068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Why Represent A Program In Diagrammatic Form (UML)?</a:t>
            </a:r>
            <a:endParaRPr lang="en-US" dirty="0"/>
          </a:p>
        </p:txBody>
      </p:sp>
      <p:sp>
        <p:nvSpPr>
          <p:cNvPr id="3" name="Content Placeholder 2"/>
          <p:cNvSpPr>
            <a:spLocks noGrp="1"/>
          </p:cNvSpPr>
          <p:nvPr>
            <p:ph idx="1"/>
          </p:nvPr>
        </p:nvSpPr>
        <p:spPr/>
        <p:txBody>
          <a:bodyPr/>
          <a:lstStyle/>
          <a:p>
            <a:r>
              <a:rPr lang="en-US" altLang="en-US" dirty="0"/>
              <a:t>Images are better than text for showing structural relations</a:t>
            </a:r>
            <a:r>
              <a:rPr lang="en-US" altLang="en-US" sz="3200" dirty="0">
                <a:latin typeface="Times New Roman" pitchFamily="18" charset="0"/>
              </a:rPr>
              <a:t>.</a:t>
            </a:r>
          </a:p>
          <a:p>
            <a:endParaRPr lang="en-US" altLang="en-US" sz="3200" dirty="0">
              <a:latin typeface="Times New Roman" pitchFamily="18" charset="0"/>
            </a:endParaRPr>
          </a:p>
          <a:p>
            <a:endParaRPr lang="en-US" altLang="en-US" sz="3200" dirty="0">
              <a:latin typeface="Times New Roman" pitchFamily="18" charset="0"/>
            </a:endParaRPr>
          </a:p>
          <a:p>
            <a:endParaRPr lang="en-US" altLang="en-US" sz="3200" dirty="0">
              <a:latin typeface="Times New Roman" pitchFamily="18" charset="0"/>
            </a:endParaRPr>
          </a:p>
          <a:p>
            <a:endParaRPr lang="en-US" altLang="en-US" sz="3200" dirty="0">
              <a:latin typeface="Times New Roman" pitchFamily="18" charset="0"/>
            </a:endParaRPr>
          </a:p>
          <a:p>
            <a:endParaRPr lang="en-US" altLang="en-US" sz="3200" dirty="0">
              <a:latin typeface="Times New Roman" pitchFamily="18" charset="0"/>
            </a:endParaRPr>
          </a:p>
          <a:p>
            <a:pPr marL="0" indent="0">
              <a:buNone/>
            </a:pPr>
            <a:endParaRPr lang="en-US" altLang="en-US" sz="3200" dirty="0">
              <a:latin typeface="Times New Roman" pitchFamily="18" charset="0"/>
            </a:endParaRPr>
          </a:p>
          <a:p>
            <a:r>
              <a:rPr lang="en-US" altLang="en-US" sz="2800" dirty="0"/>
              <a:t>UML can show relationships between classes at a glance</a:t>
            </a:r>
          </a:p>
          <a:p>
            <a:endParaRPr lang="en-US" altLang="en-US" sz="2800" dirty="0"/>
          </a:p>
          <a:p>
            <a:endParaRPr lang="en-US" dirty="0"/>
          </a:p>
        </p:txBody>
      </p:sp>
      <p:sp>
        <p:nvSpPr>
          <p:cNvPr id="4" name="Text Box 4"/>
          <p:cNvSpPr txBox="1">
            <a:spLocks noChangeArrowheads="1"/>
          </p:cNvSpPr>
          <p:nvPr/>
        </p:nvSpPr>
        <p:spPr bwMode="auto">
          <a:xfrm>
            <a:off x="676088" y="1736725"/>
            <a:ext cx="2520950"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0" tIns="46038" rIns="92075" bIns="46038">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 typeface="Arial" charset="0"/>
              <a:buNone/>
            </a:pPr>
            <a:r>
              <a:rPr lang="en-US" altLang="en-US" sz="2000" b="1" dirty="0"/>
              <a:t>Text</a:t>
            </a:r>
          </a:p>
          <a:p>
            <a:pPr>
              <a:spcBef>
                <a:spcPct val="50000"/>
              </a:spcBef>
              <a:buFont typeface="Arial" charset="0"/>
              <a:buNone/>
            </a:pPr>
            <a:r>
              <a:rPr lang="en-US" altLang="en-US" sz="2000" dirty="0"/>
              <a:t>Jane is Jim’s boss.</a:t>
            </a:r>
          </a:p>
          <a:p>
            <a:pPr>
              <a:spcBef>
                <a:spcPct val="50000"/>
              </a:spcBef>
              <a:buFont typeface="Arial" charset="0"/>
              <a:buNone/>
            </a:pPr>
            <a:r>
              <a:rPr lang="en-US" altLang="en-US" sz="2000" dirty="0"/>
              <a:t>Jim is Joe’s boss.</a:t>
            </a:r>
          </a:p>
          <a:p>
            <a:pPr>
              <a:spcBef>
                <a:spcPct val="50000"/>
              </a:spcBef>
              <a:buFont typeface="Arial" charset="0"/>
              <a:buNone/>
            </a:pPr>
            <a:r>
              <a:rPr lang="en-US" altLang="en-US" sz="2000" dirty="0"/>
              <a:t>Anne works for Jane.</a:t>
            </a:r>
          </a:p>
          <a:p>
            <a:pPr>
              <a:spcBef>
                <a:spcPct val="50000"/>
              </a:spcBef>
              <a:buFont typeface="Arial" charset="0"/>
              <a:buNone/>
            </a:pPr>
            <a:r>
              <a:rPr lang="en-US" altLang="en-US" sz="2000" dirty="0"/>
              <a:t>Mark works for Jim</a:t>
            </a:r>
          </a:p>
          <a:p>
            <a:pPr>
              <a:spcBef>
                <a:spcPct val="50000"/>
              </a:spcBef>
              <a:buFont typeface="Arial" charset="0"/>
              <a:buNone/>
            </a:pPr>
            <a:r>
              <a:rPr lang="en-US" altLang="en-US" sz="2000" dirty="0"/>
              <a:t>Anne is Mary’s boss.</a:t>
            </a:r>
          </a:p>
          <a:p>
            <a:pPr>
              <a:spcBef>
                <a:spcPct val="50000"/>
              </a:spcBef>
              <a:buFont typeface="Arial" charset="0"/>
              <a:buNone/>
            </a:pPr>
            <a:r>
              <a:rPr lang="en-US" altLang="en-US" sz="2000" dirty="0"/>
              <a:t>Anne is Mike’s boss.</a:t>
            </a:r>
          </a:p>
        </p:txBody>
      </p:sp>
      <p:grpSp>
        <p:nvGrpSpPr>
          <p:cNvPr id="5" name="Group 5"/>
          <p:cNvGrpSpPr>
            <a:grpSpLocks/>
          </p:cNvGrpSpPr>
          <p:nvPr/>
        </p:nvGrpSpPr>
        <p:grpSpPr bwMode="auto">
          <a:xfrm>
            <a:off x="4092388" y="1660525"/>
            <a:ext cx="4127500" cy="3060700"/>
            <a:chOff x="2680" y="1536"/>
            <a:chExt cx="2600" cy="1928"/>
          </a:xfrm>
        </p:grpSpPr>
        <p:sp>
          <p:nvSpPr>
            <p:cNvPr id="6" name="Text Box 5"/>
            <p:cNvSpPr txBox="1">
              <a:spLocks noChangeArrowheads="1"/>
            </p:cNvSpPr>
            <p:nvPr/>
          </p:nvSpPr>
          <p:spPr bwMode="auto">
            <a:xfrm>
              <a:off x="2736" y="1536"/>
              <a:ext cx="1497"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0" tIns="46038" rIns="92075" bIns="46038">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 typeface="Arial" charset="0"/>
                <a:buNone/>
              </a:pPr>
              <a:r>
                <a:rPr lang="en-US" altLang="en-US" sz="2400" b="1" dirty="0"/>
                <a:t>Structure diagram</a:t>
              </a:r>
            </a:p>
          </p:txBody>
        </p:sp>
        <p:sp>
          <p:nvSpPr>
            <p:cNvPr id="7" name="Line 7"/>
            <p:cNvSpPr>
              <a:spLocks noChangeShapeType="1"/>
            </p:cNvSpPr>
            <p:nvPr/>
          </p:nvSpPr>
          <p:spPr bwMode="auto">
            <a:xfrm>
              <a:off x="3099" y="2323"/>
              <a:ext cx="1587"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dirty="0"/>
            </a:p>
          </p:txBody>
        </p:sp>
        <p:sp>
          <p:nvSpPr>
            <p:cNvPr id="8" name="Line 8"/>
            <p:cNvSpPr>
              <a:spLocks noChangeShapeType="1"/>
            </p:cNvSpPr>
            <p:nvPr/>
          </p:nvSpPr>
          <p:spPr bwMode="auto">
            <a:xfrm>
              <a:off x="3099" y="2323"/>
              <a:ext cx="0" cy="18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dirty="0"/>
            </a:p>
          </p:txBody>
        </p:sp>
        <p:sp>
          <p:nvSpPr>
            <p:cNvPr id="9" name="Line 9"/>
            <p:cNvSpPr>
              <a:spLocks noChangeShapeType="1"/>
            </p:cNvSpPr>
            <p:nvPr/>
          </p:nvSpPr>
          <p:spPr bwMode="auto">
            <a:xfrm>
              <a:off x="4686" y="2323"/>
              <a:ext cx="0" cy="18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dirty="0"/>
            </a:p>
          </p:txBody>
        </p:sp>
        <p:sp>
          <p:nvSpPr>
            <p:cNvPr id="10" name="Line 10"/>
            <p:cNvSpPr>
              <a:spLocks noChangeShapeType="1"/>
            </p:cNvSpPr>
            <p:nvPr/>
          </p:nvSpPr>
          <p:spPr bwMode="auto">
            <a:xfrm>
              <a:off x="3961" y="2096"/>
              <a:ext cx="0" cy="227"/>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dirty="0"/>
            </a:p>
          </p:txBody>
        </p:sp>
        <p:sp>
          <p:nvSpPr>
            <p:cNvPr id="11" name="Line 11"/>
            <p:cNvSpPr>
              <a:spLocks noChangeShapeType="1"/>
            </p:cNvSpPr>
            <p:nvPr/>
          </p:nvSpPr>
          <p:spPr bwMode="auto">
            <a:xfrm>
              <a:off x="2872" y="3004"/>
              <a:ext cx="68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dirty="0"/>
            </a:p>
          </p:txBody>
        </p:sp>
        <p:sp>
          <p:nvSpPr>
            <p:cNvPr id="12" name="Line 12"/>
            <p:cNvSpPr>
              <a:spLocks noChangeShapeType="1"/>
            </p:cNvSpPr>
            <p:nvPr/>
          </p:nvSpPr>
          <p:spPr bwMode="auto">
            <a:xfrm>
              <a:off x="2872" y="3004"/>
              <a:ext cx="0" cy="13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dirty="0"/>
            </a:p>
          </p:txBody>
        </p:sp>
        <p:sp>
          <p:nvSpPr>
            <p:cNvPr id="13" name="Line 13"/>
            <p:cNvSpPr>
              <a:spLocks noChangeShapeType="1"/>
            </p:cNvSpPr>
            <p:nvPr/>
          </p:nvSpPr>
          <p:spPr bwMode="auto">
            <a:xfrm>
              <a:off x="3552" y="3004"/>
              <a:ext cx="0" cy="13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dirty="0"/>
            </a:p>
          </p:txBody>
        </p:sp>
        <p:sp>
          <p:nvSpPr>
            <p:cNvPr id="14" name="Line 14"/>
            <p:cNvSpPr>
              <a:spLocks noChangeShapeType="1"/>
            </p:cNvSpPr>
            <p:nvPr/>
          </p:nvSpPr>
          <p:spPr bwMode="auto">
            <a:xfrm>
              <a:off x="3099" y="2685"/>
              <a:ext cx="0" cy="31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dirty="0"/>
            </a:p>
          </p:txBody>
        </p:sp>
        <p:sp>
          <p:nvSpPr>
            <p:cNvPr id="15" name="Line 15"/>
            <p:cNvSpPr>
              <a:spLocks noChangeShapeType="1"/>
            </p:cNvSpPr>
            <p:nvPr/>
          </p:nvSpPr>
          <p:spPr bwMode="auto">
            <a:xfrm>
              <a:off x="4278" y="3004"/>
              <a:ext cx="72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dirty="0"/>
            </a:p>
          </p:txBody>
        </p:sp>
        <p:sp>
          <p:nvSpPr>
            <p:cNvPr id="16" name="Line 16"/>
            <p:cNvSpPr>
              <a:spLocks noChangeShapeType="1"/>
            </p:cNvSpPr>
            <p:nvPr/>
          </p:nvSpPr>
          <p:spPr bwMode="auto">
            <a:xfrm>
              <a:off x="4278" y="3004"/>
              <a:ext cx="0" cy="13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dirty="0"/>
            </a:p>
          </p:txBody>
        </p:sp>
        <p:sp>
          <p:nvSpPr>
            <p:cNvPr id="17" name="Line 17"/>
            <p:cNvSpPr>
              <a:spLocks noChangeShapeType="1"/>
            </p:cNvSpPr>
            <p:nvPr/>
          </p:nvSpPr>
          <p:spPr bwMode="auto">
            <a:xfrm>
              <a:off x="5004" y="3004"/>
              <a:ext cx="0" cy="13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dirty="0"/>
            </a:p>
          </p:txBody>
        </p:sp>
        <p:sp>
          <p:nvSpPr>
            <p:cNvPr id="18" name="Line 18"/>
            <p:cNvSpPr>
              <a:spLocks noChangeShapeType="1"/>
            </p:cNvSpPr>
            <p:nvPr/>
          </p:nvSpPr>
          <p:spPr bwMode="auto">
            <a:xfrm>
              <a:off x="4686" y="2731"/>
              <a:ext cx="1" cy="273"/>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dirty="0"/>
            </a:p>
          </p:txBody>
        </p:sp>
        <p:sp>
          <p:nvSpPr>
            <p:cNvPr id="19" name="Rectangle 19"/>
            <p:cNvSpPr>
              <a:spLocks noChangeArrowheads="1"/>
            </p:cNvSpPr>
            <p:nvPr/>
          </p:nvSpPr>
          <p:spPr bwMode="auto">
            <a:xfrm>
              <a:off x="3744" y="1843"/>
              <a:ext cx="528" cy="296"/>
            </a:xfrm>
            <a:prstGeom prst="rect">
              <a:avLst/>
            </a:prstGeom>
            <a:solidFill>
              <a:srgbClr val="FFFFFF"/>
            </a:solidFill>
            <a:ln w="12700" algn="ctr">
              <a:solidFill>
                <a:schemeClr val="tx1"/>
              </a:solidFill>
              <a:miter lim="800000"/>
              <a:headEnd/>
              <a:tailEnd/>
            </a:ln>
          </p:spPr>
          <p:txBody>
            <a:bodyPr lIns="0" tIns="46038" rIns="92075" bIns="46038"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 typeface="Arial" charset="0"/>
                <a:buNone/>
              </a:pPr>
              <a:r>
                <a:rPr lang="en-US" altLang="en-US" sz="2400" dirty="0"/>
                <a:t>Jane</a:t>
              </a:r>
            </a:p>
          </p:txBody>
        </p:sp>
        <p:sp>
          <p:nvSpPr>
            <p:cNvPr id="20" name="Rectangle 20"/>
            <p:cNvSpPr>
              <a:spLocks noChangeArrowheads="1"/>
            </p:cNvSpPr>
            <p:nvPr/>
          </p:nvSpPr>
          <p:spPr bwMode="auto">
            <a:xfrm>
              <a:off x="2885" y="2483"/>
              <a:ext cx="359" cy="296"/>
            </a:xfrm>
            <a:prstGeom prst="rect">
              <a:avLst/>
            </a:prstGeom>
            <a:solidFill>
              <a:srgbClr val="FFFFFF"/>
            </a:solidFill>
            <a:ln w="12700" algn="ctr">
              <a:solidFill>
                <a:schemeClr val="tx1"/>
              </a:solidFill>
              <a:miter lim="800000"/>
              <a:headEnd/>
              <a:tailEnd/>
            </a:ln>
          </p:spPr>
          <p:txBody>
            <a:bodyPr lIns="0" tIns="46038" rIns="92075" bIns="46038"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 typeface="Arial" charset="0"/>
                <a:buNone/>
              </a:pPr>
              <a:r>
                <a:rPr lang="en-US" altLang="en-US" sz="2400" dirty="0"/>
                <a:t>Jim</a:t>
              </a:r>
            </a:p>
          </p:txBody>
        </p:sp>
        <p:sp>
          <p:nvSpPr>
            <p:cNvPr id="21" name="Rectangle 21"/>
            <p:cNvSpPr>
              <a:spLocks noChangeArrowheads="1"/>
            </p:cNvSpPr>
            <p:nvPr/>
          </p:nvSpPr>
          <p:spPr bwMode="auto">
            <a:xfrm>
              <a:off x="4416" y="2467"/>
              <a:ext cx="576" cy="296"/>
            </a:xfrm>
            <a:prstGeom prst="rect">
              <a:avLst/>
            </a:prstGeom>
            <a:solidFill>
              <a:srgbClr val="FFFFFF"/>
            </a:solidFill>
            <a:ln w="12700" algn="ctr">
              <a:solidFill>
                <a:schemeClr val="tx1"/>
              </a:solidFill>
              <a:miter lim="800000"/>
              <a:headEnd/>
              <a:tailEnd/>
            </a:ln>
          </p:spPr>
          <p:txBody>
            <a:bodyPr lIns="0" tIns="46038" rIns="92075" bIns="46038"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 typeface="Arial" charset="0"/>
                <a:buNone/>
              </a:pPr>
              <a:r>
                <a:rPr lang="en-US" altLang="en-US" sz="2400" dirty="0"/>
                <a:t>Anne</a:t>
              </a:r>
            </a:p>
          </p:txBody>
        </p:sp>
        <p:sp>
          <p:nvSpPr>
            <p:cNvPr id="22" name="Rectangle 22"/>
            <p:cNvSpPr>
              <a:spLocks noChangeArrowheads="1"/>
            </p:cNvSpPr>
            <p:nvPr/>
          </p:nvSpPr>
          <p:spPr bwMode="auto">
            <a:xfrm>
              <a:off x="2680" y="3112"/>
              <a:ext cx="354" cy="296"/>
            </a:xfrm>
            <a:prstGeom prst="rect">
              <a:avLst/>
            </a:prstGeom>
            <a:solidFill>
              <a:srgbClr val="FFFFFF"/>
            </a:solidFill>
            <a:ln w="12700" algn="ctr">
              <a:solidFill>
                <a:schemeClr val="tx1"/>
              </a:solidFill>
              <a:miter lim="800000"/>
              <a:headEnd/>
              <a:tailEnd/>
            </a:ln>
          </p:spPr>
          <p:txBody>
            <a:bodyPr lIns="0" tIns="46038" rIns="92075" bIns="46038"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 typeface="Arial" charset="0"/>
                <a:buNone/>
              </a:pPr>
              <a:r>
                <a:rPr lang="en-US" altLang="en-US" sz="2400" dirty="0"/>
                <a:t>Joe</a:t>
              </a:r>
            </a:p>
          </p:txBody>
        </p:sp>
        <p:sp>
          <p:nvSpPr>
            <p:cNvPr id="23" name="Rectangle 23"/>
            <p:cNvSpPr>
              <a:spLocks noChangeArrowheads="1"/>
            </p:cNvSpPr>
            <p:nvPr/>
          </p:nvSpPr>
          <p:spPr bwMode="auto">
            <a:xfrm>
              <a:off x="3312" y="3120"/>
              <a:ext cx="528" cy="296"/>
            </a:xfrm>
            <a:prstGeom prst="rect">
              <a:avLst/>
            </a:prstGeom>
            <a:solidFill>
              <a:srgbClr val="FFFFFF"/>
            </a:solidFill>
            <a:ln w="12700" algn="ctr">
              <a:solidFill>
                <a:schemeClr val="tx1"/>
              </a:solidFill>
              <a:miter lim="800000"/>
              <a:headEnd/>
              <a:tailEnd/>
            </a:ln>
          </p:spPr>
          <p:txBody>
            <a:bodyPr lIns="0" tIns="46038" rIns="92075" bIns="46038"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 typeface="Arial" charset="0"/>
                <a:buNone/>
              </a:pPr>
              <a:r>
                <a:rPr lang="en-US" altLang="en-US" sz="2400" dirty="0"/>
                <a:t>Mark</a:t>
              </a:r>
            </a:p>
          </p:txBody>
        </p:sp>
        <p:sp>
          <p:nvSpPr>
            <p:cNvPr id="24" name="Rectangle 24"/>
            <p:cNvSpPr>
              <a:spLocks noChangeArrowheads="1"/>
            </p:cNvSpPr>
            <p:nvPr/>
          </p:nvSpPr>
          <p:spPr bwMode="auto">
            <a:xfrm>
              <a:off x="4032" y="3168"/>
              <a:ext cx="528" cy="296"/>
            </a:xfrm>
            <a:prstGeom prst="rect">
              <a:avLst/>
            </a:prstGeom>
            <a:solidFill>
              <a:srgbClr val="FFFFFF"/>
            </a:solidFill>
            <a:ln w="12700" algn="ctr">
              <a:solidFill>
                <a:schemeClr val="tx1"/>
              </a:solidFill>
              <a:miter lim="800000"/>
              <a:headEnd/>
              <a:tailEnd/>
            </a:ln>
          </p:spPr>
          <p:txBody>
            <a:bodyPr lIns="0" tIns="46038" rIns="92075" bIns="46038"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 typeface="Arial" charset="0"/>
                <a:buNone/>
              </a:pPr>
              <a:r>
                <a:rPr lang="en-US" altLang="en-US" sz="2400" dirty="0"/>
                <a:t>Mike</a:t>
              </a:r>
            </a:p>
          </p:txBody>
        </p:sp>
        <p:sp>
          <p:nvSpPr>
            <p:cNvPr id="25" name="Rectangle 25"/>
            <p:cNvSpPr>
              <a:spLocks noChangeArrowheads="1"/>
            </p:cNvSpPr>
            <p:nvPr/>
          </p:nvSpPr>
          <p:spPr bwMode="auto">
            <a:xfrm>
              <a:off x="4656" y="3120"/>
              <a:ext cx="624" cy="296"/>
            </a:xfrm>
            <a:prstGeom prst="rect">
              <a:avLst/>
            </a:prstGeom>
            <a:solidFill>
              <a:srgbClr val="FFFFFF"/>
            </a:solidFill>
            <a:ln w="12700" algn="ctr">
              <a:solidFill>
                <a:schemeClr val="tx1"/>
              </a:solidFill>
              <a:miter lim="800000"/>
              <a:headEnd/>
              <a:tailEnd/>
            </a:ln>
          </p:spPr>
          <p:txBody>
            <a:bodyPr lIns="0" tIns="46038" rIns="92075" bIns="46038"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 typeface="Arial" charset="0"/>
                <a:buNone/>
              </a:pPr>
              <a:r>
                <a:rPr lang="en-US" altLang="en-US" sz="2400" dirty="0"/>
                <a:t>Mary</a:t>
              </a:r>
            </a:p>
          </p:txBody>
        </p:sp>
      </p:grpSp>
    </p:spTree>
    <p:extLst>
      <p:ext uri="{BB962C8B-B14F-4D97-AF65-F5344CB8AC3E}">
        <p14:creationId xmlns:p14="http://schemas.microsoft.com/office/powerpoint/2010/main" val="3777343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P spid="4" grpId="0" uiExpand="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p:cNvSpPr>
            <a:spLocks noGrp="1"/>
          </p:cNvSpPr>
          <p:nvPr>
            <p:ph type="title"/>
          </p:nvPr>
        </p:nvSpPr>
        <p:spPr/>
        <p:txBody>
          <a:bodyPr/>
          <a:lstStyle/>
          <a:p>
            <a:r>
              <a:rPr lang="en-US" altLang="en-US" dirty="0" smtClean="0"/>
              <a:t>Relationships Between Classes</a:t>
            </a:r>
          </a:p>
        </p:txBody>
      </p:sp>
      <p:sp>
        <p:nvSpPr>
          <p:cNvPr id="3" name="Content Placeholder 2"/>
          <p:cNvSpPr>
            <a:spLocks noGrp="1"/>
          </p:cNvSpPr>
          <p:nvPr>
            <p:ph idx="1"/>
          </p:nvPr>
        </p:nvSpPr>
        <p:spPr/>
        <p:txBody>
          <a:bodyPr/>
          <a:lstStyle/>
          <a:p>
            <a:r>
              <a:rPr lang="en-US" altLang="en-US" dirty="0" smtClean="0"/>
              <a:t>Design rule of thumb.</a:t>
            </a:r>
          </a:p>
          <a:p>
            <a:r>
              <a:rPr lang="en-US" altLang="en-US" dirty="0" smtClean="0"/>
              <a:t>It can be convenient to create a relationship between classes (allow methods to be invoked/messages to be passed).</a:t>
            </a:r>
          </a:p>
          <a:p>
            <a:r>
              <a:rPr lang="en-US" altLang="en-US" dirty="0" smtClean="0"/>
              <a:t>But unless it is necessary for a relationship to exist between classes do not create one.</a:t>
            </a:r>
          </a:p>
          <a:p>
            <a:r>
              <a:rPr lang="en-US" altLang="en-US" dirty="0" smtClean="0"/>
              <a:t>That’s because each time a method can be invoked there is the potential that the object whose method is called can be put into an invalid state (similar to avoiding the use of global variables to reduce logic errors).</a:t>
            </a:r>
          </a:p>
        </p:txBody>
      </p:sp>
    </p:spTree>
    <p:extLst>
      <p:ext uri="{BB962C8B-B14F-4D97-AF65-F5344CB8AC3E}">
        <p14:creationId xmlns:p14="http://schemas.microsoft.com/office/powerpoint/2010/main" val="20874026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Review: Previous Class</a:t>
            </a:r>
            <a:endParaRPr lang="en-CA" dirty="0"/>
          </a:p>
        </p:txBody>
      </p:sp>
      <p:sp>
        <p:nvSpPr>
          <p:cNvPr id="3" name="Content Placeholder 2"/>
          <p:cNvSpPr>
            <a:spLocks noGrp="1"/>
          </p:cNvSpPr>
          <p:nvPr>
            <p:ph idx="1"/>
          </p:nvPr>
        </p:nvSpPr>
        <p:spPr/>
        <p:txBody>
          <a:bodyPr/>
          <a:lstStyle/>
          <a:p>
            <a:r>
              <a:rPr lang="en-CA" dirty="0" smtClean="0"/>
              <a:t>What you have learned in your prerequisite class: some variables directly contain data:</a:t>
            </a:r>
          </a:p>
          <a:p>
            <a:pPr marL="342900" lvl="1" indent="0">
              <a:buNone/>
            </a:pPr>
            <a:r>
              <a:rPr lang="en-CA" sz="1800" dirty="0" smtClean="0">
                <a:latin typeface="Consolas" panose="020B0609020204030204" pitchFamily="49" charset="0"/>
                <a:cs typeface="Consolas" panose="020B0609020204030204" pitchFamily="49" charset="0"/>
              </a:rPr>
              <a:t>num1 = 12</a:t>
            </a:r>
          </a:p>
          <a:p>
            <a:pPr marL="342900" lvl="1" indent="0">
              <a:buNone/>
            </a:pPr>
            <a:r>
              <a:rPr lang="en-CA" sz="1800" dirty="0">
                <a:latin typeface="Consolas" panose="020B0609020204030204" pitchFamily="49" charset="0"/>
                <a:cs typeface="Consolas" panose="020B0609020204030204" pitchFamily="49" charset="0"/>
              </a:rPr>
              <a:t>n</a:t>
            </a:r>
            <a:r>
              <a:rPr lang="en-CA" sz="1800" dirty="0" smtClean="0">
                <a:latin typeface="Consolas" panose="020B0609020204030204" pitchFamily="49" charset="0"/>
                <a:cs typeface="Consolas" panose="020B0609020204030204" pitchFamily="49" charset="0"/>
              </a:rPr>
              <a:t>um2 = 3.5</a:t>
            </a:r>
          </a:p>
          <a:p>
            <a:pPr marL="342900" lvl="1" indent="0">
              <a:buNone/>
            </a:pPr>
            <a:r>
              <a:rPr lang="en-CA" sz="1800" dirty="0">
                <a:latin typeface="Consolas" panose="020B0609020204030204" pitchFamily="49" charset="0"/>
                <a:cs typeface="Consolas" panose="020B0609020204030204" pitchFamily="49" charset="0"/>
              </a:rPr>
              <a:t>c</a:t>
            </a:r>
            <a:r>
              <a:rPr lang="en-CA" sz="1800" dirty="0" smtClean="0">
                <a:latin typeface="Consolas" panose="020B0609020204030204" pitchFamily="49" charset="0"/>
                <a:cs typeface="Consolas" panose="020B0609020204030204" pitchFamily="49" charset="0"/>
              </a:rPr>
              <a:t>h</a:t>
            </a:r>
            <a:r>
              <a:rPr lang="en-CA" sz="1800" dirty="0" smtClean="0">
                <a:latin typeface="Consolas" panose="020B0609020204030204" pitchFamily="49" charset="0"/>
                <a:cs typeface="Consolas" panose="020B0609020204030204" pitchFamily="49" charset="0"/>
              </a:rPr>
              <a:t> </a:t>
            </a:r>
            <a:r>
              <a:rPr lang="en-CA" sz="1800" dirty="0">
                <a:latin typeface="Consolas" panose="020B0609020204030204" pitchFamily="49" charset="0"/>
                <a:cs typeface="Consolas" panose="020B0609020204030204" pitchFamily="49" charset="0"/>
              </a:rPr>
              <a:t>= </a:t>
            </a:r>
            <a:r>
              <a:rPr lang="en-CA" sz="1800" dirty="0" smtClean="0">
                <a:latin typeface="Consolas" panose="020B0609020204030204" pitchFamily="49" charset="0"/>
                <a:cs typeface="Consolas" panose="020B0609020204030204" pitchFamily="49" charset="0"/>
              </a:rPr>
              <a:t>'a'</a:t>
            </a:r>
          </a:p>
          <a:p>
            <a:pPr marL="342900" lvl="1" indent="0">
              <a:buNone/>
            </a:pPr>
            <a:endParaRPr lang="en-CA" sz="1800" dirty="0">
              <a:latin typeface="Consolas" panose="020B0609020204030204" pitchFamily="49" charset="0"/>
              <a:cs typeface="Consolas" panose="020B0609020204030204" pitchFamily="49" charset="0"/>
            </a:endParaRPr>
          </a:p>
          <a:p>
            <a:r>
              <a:rPr lang="en-CA" sz="2200" dirty="0" smtClean="0">
                <a:latin typeface="Consolas" panose="020B0609020204030204" pitchFamily="49" charset="0"/>
                <a:cs typeface="Consolas" panose="020B0609020204030204" pitchFamily="49" charset="0"/>
              </a:rPr>
              <a:t>What you may have learned your prerequisite class: some variables ‘refer’ to other variables.</a:t>
            </a:r>
          </a:p>
          <a:p>
            <a:pPr marL="342900" lvl="1" indent="0">
              <a:buNone/>
            </a:pPr>
            <a:r>
              <a:rPr lang="en-CA" sz="1800" dirty="0" smtClean="0">
                <a:latin typeface="Consolas" panose="020B0609020204030204" pitchFamily="49" charset="0"/>
                <a:cs typeface="Consolas" panose="020B0609020204030204" pitchFamily="49" charset="0"/>
              </a:rPr>
              <a:t>list = []</a:t>
            </a:r>
          </a:p>
          <a:p>
            <a:pPr marL="342900" lvl="1" indent="0">
              <a:buNone/>
            </a:pPr>
            <a:r>
              <a:rPr lang="en-CA" sz="1800" dirty="0">
                <a:latin typeface="Consolas" panose="020B0609020204030204" pitchFamily="49" charset="0"/>
                <a:cs typeface="Consolas" panose="020B0609020204030204" pitchFamily="49" charset="0"/>
              </a:rPr>
              <a:t>l</a:t>
            </a:r>
            <a:r>
              <a:rPr lang="en-CA" sz="1800" dirty="0" smtClean="0">
                <a:latin typeface="Consolas" panose="020B0609020204030204" pitchFamily="49" charset="0"/>
                <a:cs typeface="Consolas" panose="020B0609020204030204" pitchFamily="49" charset="0"/>
              </a:rPr>
              <a:t>ist = [1,2,3]</a:t>
            </a:r>
          </a:p>
          <a:p>
            <a:pPr lvl="1"/>
            <a:endParaRPr lang="en-CA" sz="1800"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754378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Review: This Class</a:t>
            </a:r>
          </a:p>
        </p:txBody>
      </p:sp>
      <p:sp>
        <p:nvSpPr>
          <p:cNvPr id="3" name="Content Placeholder 2"/>
          <p:cNvSpPr>
            <a:spLocks noGrp="1"/>
          </p:cNvSpPr>
          <p:nvPr>
            <p:ph idx="1"/>
          </p:nvPr>
        </p:nvSpPr>
        <p:spPr/>
        <p:txBody>
          <a:bodyPr/>
          <a:lstStyle/>
          <a:p>
            <a:r>
              <a:rPr lang="en-US" altLang="en-US" dirty="0" smtClean="0"/>
              <a:t>In Java when you use objects and arrays there are two things involved:</a:t>
            </a:r>
          </a:p>
          <a:p>
            <a:pPr lvl="1"/>
            <a:r>
              <a:rPr lang="en-US" altLang="en-US" dirty="0" smtClean="0"/>
              <a:t>Reference</a:t>
            </a:r>
          </a:p>
          <a:p>
            <a:pPr lvl="1"/>
            <a:r>
              <a:rPr lang="en-US" altLang="en-US" dirty="0" smtClean="0"/>
              <a:t>Object (or array)</a:t>
            </a:r>
          </a:p>
          <a:p>
            <a:r>
              <a:rPr lang="en-US" altLang="en-US" dirty="0" smtClean="0"/>
              <a:t>Example with an object</a:t>
            </a:r>
          </a:p>
          <a:p>
            <a:pPr lvl="1">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Person </a:t>
            </a:r>
            <a:r>
              <a:rPr lang="en-US" altLang="en-US" dirty="0" smtClean="0">
                <a:latin typeface="Consolas" panose="020B0609020204030204" pitchFamily="49" charset="0"/>
                <a:cs typeface="Consolas" panose="020B0609020204030204" pitchFamily="49" charset="0"/>
              </a:rPr>
              <a:t>charlie</a:t>
            </a:r>
            <a:r>
              <a:rPr lang="en-US" altLang="en-US" dirty="0" smtClean="0">
                <a:latin typeface="Consolas" panose="020B0609020204030204" pitchFamily="49" charset="0"/>
                <a:cs typeface="Consolas" panose="020B0609020204030204" pitchFamily="49" charset="0"/>
              </a:rPr>
              <a:t>;   </a:t>
            </a:r>
            <a:r>
              <a:rPr lang="en-US" altLang="en-US" dirty="0" smtClean="0">
                <a:solidFill>
                  <a:srgbClr val="FF00FF"/>
                </a:solidFill>
                <a:latin typeface="Consolas" panose="020B0609020204030204" pitchFamily="49" charset="0"/>
                <a:cs typeface="Consolas" panose="020B0609020204030204" pitchFamily="49" charset="0"/>
              </a:rPr>
              <a:t>// Creates reference to object</a:t>
            </a:r>
          </a:p>
          <a:p>
            <a:pPr lvl="1">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charlie</a:t>
            </a:r>
            <a:r>
              <a:rPr lang="en-US" altLang="en-US" dirty="0" smtClean="0">
                <a:latin typeface="Consolas" panose="020B0609020204030204" pitchFamily="49" charset="0"/>
                <a:cs typeface="Consolas" panose="020B0609020204030204" pitchFamily="49" charset="0"/>
              </a:rPr>
              <a:t> = new </a:t>
            </a:r>
            <a:r>
              <a:rPr lang="en-US" altLang="en-US" dirty="0">
                <a:latin typeface="Consolas" panose="020B0609020204030204" pitchFamily="49" charset="0"/>
                <a:cs typeface="Consolas" panose="020B0609020204030204" pitchFamily="49" charset="0"/>
              </a:rPr>
              <a:t>Person("Sheen"</a:t>
            </a:r>
            <a:r>
              <a:rPr lang="en-US" altLang="en-US" dirty="0" smtClean="0">
                <a:latin typeface="Consolas" panose="020B0609020204030204" pitchFamily="49" charset="0"/>
                <a:cs typeface="Consolas" panose="020B0609020204030204" pitchFamily="49" charset="0"/>
              </a:rPr>
              <a:t>);  </a:t>
            </a:r>
            <a:r>
              <a:rPr lang="en-US" altLang="en-US" dirty="0" smtClean="0">
                <a:solidFill>
                  <a:srgbClr val="FF00FF"/>
                </a:solidFill>
                <a:latin typeface="Consolas" panose="020B0609020204030204" pitchFamily="49" charset="0"/>
                <a:cs typeface="Consolas" panose="020B0609020204030204" pitchFamily="49" charset="0"/>
              </a:rPr>
              <a:t>// Creates object</a:t>
            </a:r>
          </a:p>
          <a:p>
            <a:r>
              <a:rPr lang="en-US" altLang="en-US" dirty="0" smtClean="0"/>
              <a:t>Example with an array</a:t>
            </a:r>
          </a:p>
          <a:p>
            <a:pPr lvl="1">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double [] salaries; </a:t>
            </a:r>
            <a:r>
              <a:rPr lang="en-US" altLang="en-US" dirty="0" smtClean="0">
                <a:solidFill>
                  <a:srgbClr val="FF00FF"/>
                </a:solidFill>
                <a:latin typeface="Consolas" panose="020B0609020204030204" pitchFamily="49" charset="0"/>
                <a:cs typeface="Consolas" panose="020B0609020204030204" pitchFamily="49" charset="0"/>
              </a:rPr>
              <a:t>// Creates reference to array</a:t>
            </a:r>
            <a:endParaRPr lang="en-US" altLang="en-US" dirty="0" smtClean="0">
              <a:latin typeface="Consolas" panose="020B0609020204030204" pitchFamily="49" charset="0"/>
              <a:cs typeface="Consolas" panose="020B0609020204030204" pitchFamily="49" charset="0"/>
            </a:endParaRPr>
          </a:p>
          <a:p>
            <a:pPr lvl="1">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salaries = new double[100];  </a:t>
            </a:r>
            <a:r>
              <a:rPr lang="en-US" altLang="en-US" dirty="0" smtClean="0">
                <a:solidFill>
                  <a:srgbClr val="FF00FF"/>
                </a:solidFill>
                <a:latin typeface="Consolas" panose="020B0609020204030204" pitchFamily="49" charset="0"/>
                <a:cs typeface="Consolas" panose="020B0609020204030204" pitchFamily="49" charset="0"/>
              </a:rPr>
              <a:t>// Creates array</a:t>
            </a:r>
          </a:p>
        </p:txBody>
      </p:sp>
    </p:spTree>
    <p:extLst>
      <p:ext uri="{BB962C8B-B14F-4D97-AF65-F5344CB8AC3E}">
        <p14:creationId xmlns:p14="http://schemas.microsoft.com/office/powerpoint/2010/main" val="692141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dirty="0" smtClean="0"/>
              <a:t>Addresses And References</a:t>
            </a:r>
          </a:p>
        </p:txBody>
      </p:sp>
      <p:sp>
        <p:nvSpPr>
          <p:cNvPr id="3" name="Content Placeholder 2"/>
          <p:cNvSpPr>
            <a:spLocks noGrp="1"/>
          </p:cNvSpPr>
          <p:nvPr>
            <p:ph idx="1"/>
          </p:nvPr>
        </p:nvSpPr>
        <p:spPr/>
        <p:txBody>
          <a:bodyPr/>
          <a:lstStyle/>
          <a:p>
            <a:r>
              <a:rPr lang="en-US" altLang="en-US" dirty="0" smtClean="0"/>
              <a:t>Real life metaphor: to determine the location that you need to reach the ‘address’ must be stored (electronic, paper, human memory)</a:t>
            </a:r>
          </a:p>
          <a:p>
            <a:endParaRPr lang="en-US" altLang="en-US" dirty="0" smtClean="0"/>
          </a:p>
          <a:p>
            <a:endParaRPr lang="en-US" altLang="en-US" dirty="0" smtClean="0"/>
          </a:p>
          <a:p>
            <a:endParaRPr lang="en-US" altLang="en-US" dirty="0" smtClean="0"/>
          </a:p>
          <a:p>
            <a:endParaRPr lang="en-US" altLang="en-US" dirty="0" smtClean="0"/>
          </a:p>
          <a:p>
            <a:r>
              <a:rPr lang="en-US" altLang="en-US" dirty="0" smtClean="0"/>
              <a:t>Think of the delivery address as something that is a ‘reference’ to the location that you wish to reach.</a:t>
            </a:r>
          </a:p>
          <a:p>
            <a:pPr lvl="1"/>
            <a:r>
              <a:rPr lang="en-US" altLang="en-US" dirty="0" smtClean="0"/>
              <a:t>Lose the reference (electronic, paper, memory) and you can’t ‘access’ (go to) the desired location.</a:t>
            </a:r>
          </a:p>
        </p:txBody>
      </p:sp>
      <p:grpSp>
        <p:nvGrpSpPr>
          <p:cNvPr id="2" name="Group 4"/>
          <p:cNvGrpSpPr>
            <a:grpSpLocks/>
          </p:cNvGrpSpPr>
          <p:nvPr/>
        </p:nvGrpSpPr>
        <p:grpSpPr bwMode="auto">
          <a:xfrm>
            <a:off x="838200" y="2344738"/>
            <a:ext cx="4532313" cy="1309687"/>
            <a:chOff x="838200" y="2344221"/>
            <a:chExt cx="4532001" cy="1310855"/>
          </a:xfrm>
        </p:grpSpPr>
        <p:pic>
          <p:nvPicPr>
            <p:cNvPr id="15373" name="Picture 4" descr="C:\Program Files (x86)\Microsoft Office\MEDIA\CAGCAT10\j0185604.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67000" y="2350718"/>
              <a:ext cx="922630" cy="923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4" name="Picture 5" descr="C:\Program Files (x86)\Microsoft Office\MEDIA\CAGCAT10\j0185604.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2362200"/>
              <a:ext cx="922630" cy="923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5" name="Picture 6" descr="C:\Program Files (x86)\Microsoft Office\MEDIA\CAGCAT10\j0185604.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47571" y="2344221"/>
              <a:ext cx="922630" cy="923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76" name="TextBox 3"/>
            <p:cNvSpPr txBox="1">
              <a:spLocks noChangeArrowheads="1"/>
            </p:cNvSpPr>
            <p:nvPr/>
          </p:nvSpPr>
          <p:spPr bwMode="auto">
            <a:xfrm>
              <a:off x="1031653" y="3285744"/>
              <a:ext cx="5357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dirty="0"/>
                <a:t>121</a:t>
              </a:r>
            </a:p>
          </p:txBody>
        </p:sp>
        <p:sp>
          <p:nvSpPr>
            <p:cNvPr id="15377" name="TextBox 9"/>
            <p:cNvSpPr txBox="1">
              <a:spLocks noChangeArrowheads="1"/>
            </p:cNvSpPr>
            <p:nvPr/>
          </p:nvSpPr>
          <p:spPr bwMode="auto">
            <a:xfrm>
              <a:off x="2860453" y="3253478"/>
              <a:ext cx="5357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dirty="0"/>
                <a:t>122</a:t>
              </a:r>
            </a:p>
          </p:txBody>
        </p:sp>
        <p:sp>
          <p:nvSpPr>
            <p:cNvPr id="15378" name="TextBox 10"/>
            <p:cNvSpPr txBox="1">
              <a:spLocks noChangeArrowheads="1"/>
            </p:cNvSpPr>
            <p:nvPr/>
          </p:nvSpPr>
          <p:spPr bwMode="auto">
            <a:xfrm>
              <a:off x="4641024" y="3285744"/>
              <a:ext cx="5357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dirty="0"/>
                <a:t>123</a:t>
              </a:r>
            </a:p>
          </p:txBody>
        </p:sp>
      </p:grpSp>
      <p:pic>
        <p:nvPicPr>
          <p:cNvPr id="140296" name="Picture 8" descr="C:\Users\tamj\AppData\Local\Microsoft\Windows\Temporary Internet Files\Content.IE5\BXRWTSP3\MC90005967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24638" y="3287713"/>
            <a:ext cx="80645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3"/>
          <p:cNvSpPr txBox="1">
            <a:spLocks noChangeArrowheads="1"/>
          </p:cNvSpPr>
          <p:nvPr/>
        </p:nvSpPr>
        <p:spPr bwMode="auto">
          <a:xfrm>
            <a:off x="6167438" y="3540125"/>
            <a:ext cx="534987" cy="369888"/>
          </a:xfrm>
          <a:prstGeom prst="rect">
            <a:avLst/>
          </a:prstGeom>
          <a:solidFill>
            <a:schemeClr val="bg1"/>
          </a:solidFill>
          <a:ln w="9525">
            <a:solidFill>
              <a:schemeClr val="accent1"/>
            </a:solidFill>
            <a:miter lim="800000"/>
            <a:headEnd/>
            <a:tailEnd/>
          </a:ln>
        </p:spPr>
        <p:txBody>
          <a:bodyPr wrap="none">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dirty="0"/>
              <a:t>123</a:t>
            </a:r>
          </a:p>
        </p:txBody>
      </p:sp>
      <p:sp>
        <p:nvSpPr>
          <p:cNvPr id="6" name="Cloud Callout 5"/>
          <p:cNvSpPr/>
          <p:nvPr/>
        </p:nvSpPr>
        <p:spPr>
          <a:xfrm>
            <a:off x="7431088" y="2344738"/>
            <a:ext cx="1103312" cy="908050"/>
          </a:xfrm>
          <a:prstGeom prst="cloudCallout">
            <a:avLst>
              <a:gd name="adj1" fmla="val -77789"/>
              <a:gd name="adj2" fmla="val 56215"/>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latin typeface="Comic Sans MS" panose="030F0702030302020204" pitchFamily="66" charset="0"/>
              </a:rPr>
              <a:t>???</a:t>
            </a:r>
          </a:p>
        </p:txBody>
      </p:sp>
      <p:grpSp>
        <p:nvGrpSpPr>
          <p:cNvPr id="4" name="Group 6"/>
          <p:cNvGrpSpPr>
            <a:grpSpLocks/>
          </p:cNvGrpSpPr>
          <p:nvPr/>
        </p:nvGrpSpPr>
        <p:grpSpPr bwMode="auto">
          <a:xfrm>
            <a:off x="2667000" y="5938838"/>
            <a:ext cx="2184400" cy="919162"/>
            <a:chOff x="2667000" y="5939542"/>
            <a:chExt cx="2183821" cy="918458"/>
          </a:xfrm>
        </p:grpSpPr>
        <p:pic>
          <p:nvPicPr>
            <p:cNvPr id="15371" name="Picture 8" descr="C:\Users\tamj\AppData\Local\Microsoft\Windows\Temporary Internet Files\Content.IE5\BXRWTSP3\MC90005967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44320" y="5974232"/>
              <a:ext cx="806501" cy="883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72" name="TextBox 18"/>
            <p:cNvSpPr txBox="1">
              <a:spLocks noChangeArrowheads="1"/>
            </p:cNvSpPr>
            <p:nvPr/>
          </p:nvSpPr>
          <p:spPr bwMode="auto">
            <a:xfrm>
              <a:off x="2667000" y="5939542"/>
              <a:ext cx="1455844" cy="690033"/>
            </a:xfrm>
            <a:prstGeom prst="rect">
              <a:avLst/>
            </a:prstGeom>
            <a:solidFill>
              <a:schemeClr val="bg1"/>
            </a:solidFill>
            <a:ln w="9525">
              <a:solidFill>
                <a:schemeClr val="accent1"/>
              </a:solidFill>
              <a:miter lim="800000"/>
              <a:headEnd/>
              <a:tailEnd/>
            </a:ln>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b="1" dirty="0"/>
                <a:t>Reference = </a:t>
              </a:r>
            </a:p>
            <a:p>
              <a:pPr eaLnBrk="1" hangingPunct="1"/>
              <a:r>
                <a:rPr lang="en-US" altLang="en-US" b="1" dirty="0"/>
                <a:t>123</a:t>
              </a:r>
            </a:p>
          </p:txBody>
        </p:sp>
      </p:grpSp>
      <p:sp>
        <p:nvSpPr>
          <p:cNvPr id="22" name="TextBox 21"/>
          <p:cNvSpPr txBox="1">
            <a:spLocks noChangeArrowheads="1"/>
          </p:cNvSpPr>
          <p:nvPr/>
        </p:nvSpPr>
        <p:spPr bwMode="auto">
          <a:xfrm>
            <a:off x="6162675" y="3561514"/>
            <a:ext cx="539750" cy="369887"/>
          </a:xfrm>
          <a:prstGeom prst="rect">
            <a:avLst/>
          </a:prstGeom>
          <a:solidFill>
            <a:schemeClr val="bg1"/>
          </a:solidFill>
          <a:ln w="9525">
            <a:solidFill>
              <a:schemeClr val="accent1"/>
            </a:solidFill>
            <a:miter lim="800000"/>
            <a:headEnd/>
            <a:tailEnd/>
          </a:ln>
        </p:spPr>
        <p:txBody>
          <a:bodyPr>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endParaRPr lang="en-US" altLang="en-US" dirty="0"/>
          </a:p>
        </p:txBody>
      </p:sp>
      <p:sp>
        <p:nvSpPr>
          <p:cNvPr id="18" name="TextBox 17"/>
          <p:cNvSpPr txBox="1">
            <a:spLocks noChangeArrowheads="1"/>
          </p:cNvSpPr>
          <p:nvPr/>
        </p:nvSpPr>
        <p:spPr bwMode="auto">
          <a:xfrm>
            <a:off x="2573074" y="5920174"/>
            <a:ext cx="1644082" cy="760069"/>
          </a:xfrm>
          <a:prstGeom prst="rect">
            <a:avLst/>
          </a:prstGeom>
          <a:solidFill>
            <a:schemeClr val="bg1"/>
          </a:solidFill>
          <a:ln w="9525">
            <a:solidFill>
              <a:schemeClr val="accent1"/>
            </a:solidFill>
            <a:miter lim="800000"/>
            <a:headEnd/>
            <a:tailEnd/>
          </a:ln>
        </p:spPr>
        <p:txBody>
          <a:bodyPr wrap="square">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endParaRPr lang="en-US" altLang="en-US" dirty="0"/>
          </a:p>
        </p:txBody>
      </p:sp>
    </p:spTree>
    <p:extLst>
      <p:ext uri="{BB962C8B-B14F-4D97-AF65-F5344CB8AC3E}">
        <p14:creationId xmlns:p14="http://schemas.microsoft.com/office/powerpoint/2010/main" val="38391637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1"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029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2"/>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4" presetClass="entr" presetSubtype="10" fill="hold" grpId="0" nodeType="clickEffect">
                                  <p:stCondLst>
                                    <p:cond delay="0"/>
                                  </p:stCondLst>
                                  <p:childTnLst>
                                    <p:set>
                                      <p:cBhvr>
                                        <p:cTn id="44" dur="1" fill="hold">
                                          <p:stCondLst>
                                            <p:cond delay="0"/>
                                          </p:stCondLst>
                                        </p:cTn>
                                        <p:tgtEl>
                                          <p:spTgt spid="6"/>
                                        </p:tgtEl>
                                        <p:attrNameLst>
                                          <p:attrName>style.visibility</p:attrName>
                                        </p:attrNameLst>
                                      </p:cBhvr>
                                      <p:to>
                                        <p:strVal val="visible"/>
                                      </p:to>
                                    </p:set>
                                    <p:animEffect transition="in" filter="randombar(horizontal)">
                                      <p:cBhvr>
                                        <p:cTn id="4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bldLvl="2"/>
      <p:bldP spid="14" grpId="0" animBg="1"/>
      <p:bldP spid="6" grpId="0" animBg="1"/>
      <p:bldP spid="22" grpId="0" animBg="1"/>
      <p:bldP spid="1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Addresses </a:t>
            </a:r>
            <a:r>
              <a:rPr lang="en-CA" dirty="0" smtClean="0"/>
              <a:t>And References</a:t>
            </a:r>
            <a:endParaRPr lang="en-CA" dirty="0"/>
          </a:p>
        </p:txBody>
      </p:sp>
      <p:sp>
        <p:nvSpPr>
          <p:cNvPr id="3" name="Content Placeholder 2"/>
          <p:cNvSpPr>
            <a:spLocks noGrp="1"/>
          </p:cNvSpPr>
          <p:nvPr>
            <p:ph idx="1"/>
          </p:nvPr>
        </p:nvSpPr>
        <p:spPr/>
        <p:txBody>
          <a:bodyPr/>
          <a:lstStyle/>
          <a:p>
            <a:r>
              <a:rPr lang="en-US" altLang="en-US" dirty="0" smtClean="0"/>
              <a:t>A reference to an array </a:t>
            </a:r>
            <a:r>
              <a:rPr lang="en-US" altLang="en-US" dirty="0"/>
              <a:t>does not directly contain the contents of </a:t>
            </a:r>
            <a:r>
              <a:rPr lang="en-US" altLang="en-US" dirty="0" smtClean="0"/>
              <a:t>the array</a:t>
            </a:r>
            <a:endParaRPr lang="en-US" altLang="en-US" dirty="0"/>
          </a:p>
          <a:p>
            <a:pPr lvl="1"/>
            <a:r>
              <a:rPr lang="en-US" altLang="en-US" dirty="0"/>
              <a:t>Instead the  </a:t>
            </a:r>
            <a:r>
              <a:rPr lang="en-US" altLang="en-US" dirty="0" smtClean="0"/>
              <a:t>reference contains </a:t>
            </a:r>
            <a:r>
              <a:rPr lang="en-US" altLang="en-US" dirty="0"/>
              <a:t>the address (“refers to”) of </a:t>
            </a:r>
            <a:r>
              <a:rPr lang="en-US" altLang="en-US" dirty="0" smtClean="0"/>
              <a:t>the array</a:t>
            </a:r>
            <a:endParaRPr lang="en-CA" dirty="0"/>
          </a:p>
        </p:txBody>
      </p:sp>
    </p:spTree>
    <p:extLst>
      <p:ext uri="{BB962C8B-B14F-4D97-AF65-F5344CB8AC3E}">
        <p14:creationId xmlns:p14="http://schemas.microsoft.com/office/powerpoint/2010/main" val="19823972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r>
              <a:rPr lang="en-US" altLang="en-US" dirty="0" smtClean="0">
                <a:ea typeface="MS PGothic" pitchFamily="34" charset="-128"/>
              </a:rPr>
              <a:t>Variables are a ‘slot’ in memory that contains ‘one piece’ of information.</a:t>
            </a:r>
          </a:p>
          <a:p>
            <a:pPr marL="228600" lvl="2" indent="0">
              <a:buFont typeface="Arial" panose="020B0604020202020204" pitchFamily="34" charset="0"/>
              <a:buNone/>
              <a:defRPr/>
            </a:pPr>
            <a:r>
              <a:rPr lang="en-US" altLang="en-US" dirty="0" smtClean="0">
                <a:latin typeface="Consolas" pitchFamily="49" charset="0"/>
                <a:ea typeface="MS PGothic" pitchFamily="34" charset="-128"/>
                <a:cs typeface="Consolas" pitchFamily="49" charset="0"/>
              </a:rPr>
              <a:t>num = 123</a:t>
            </a:r>
          </a:p>
          <a:p>
            <a:pPr>
              <a:defRPr/>
            </a:pPr>
            <a:endParaRPr lang="en-US" altLang="en-US" dirty="0" smtClean="0">
              <a:ea typeface="MS PGothic" pitchFamily="34" charset="-128"/>
            </a:endParaRPr>
          </a:p>
          <a:p>
            <a:pPr>
              <a:defRPr/>
            </a:pPr>
            <a:endParaRPr lang="en-US" altLang="en-US" dirty="0" smtClean="0">
              <a:ea typeface="MS PGothic" pitchFamily="34" charset="-128"/>
            </a:endParaRPr>
          </a:p>
          <a:p>
            <a:pPr>
              <a:defRPr/>
            </a:pPr>
            <a:endParaRPr lang="en-US" altLang="en-US" dirty="0" smtClean="0">
              <a:ea typeface="MS PGothic" pitchFamily="34" charset="-128"/>
            </a:endParaRPr>
          </a:p>
          <a:p>
            <a:pPr>
              <a:defRPr/>
            </a:pPr>
            <a:endParaRPr lang="en-US" altLang="en-US" dirty="0" smtClean="0">
              <a:ea typeface="MS PGothic" pitchFamily="34" charset="-128"/>
            </a:endParaRPr>
          </a:p>
          <a:p>
            <a:pPr>
              <a:defRPr/>
            </a:pPr>
            <a:endParaRPr lang="en-US" altLang="en-US" dirty="0" smtClean="0">
              <a:ea typeface="MS PGothic" pitchFamily="34" charset="-128"/>
            </a:endParaRPr>
          </a:p>
          <a:p>
            <a:pPr>
              <a:defRPr/>
            </a:pPr>
            <a:endParaRPr lang="en-US" altLang="en-US" dirty="0">
              <a:ea typeface="MS PGothic" pitchFamily="34" charset="-128"/>
            </a:endParaRPr>
          </a:p>
          <a:p>
            <a:pPr>
              <a:defRPr/>
            </a:pPr>
            <a:r>
              <a:rPr lang="en-US" altLang="en-US" dirty="0" smtClean="0">
                <a:ea typeface="MS PGothic" pitchFamily="34" charset="-128"/>
              </a:rPr>
              <a:t>Normally a location is accessed via the name of the variable.</a:t>
            </a:r>
          </a:p>
          <a:p>
            <a:pPr lvl="1">
              <a:defRPr/>
            </a:pPr>
            <a:r>
              <a:rPr lang="en-US" altLang="en-US" dirty="0" smtClean="0">
                <a:ea typeface="MS PGothic" pitchFamily="34" charset="-128"/>
              </a:rPr>
              <a:t>Note however that each location is also numbered!</a:t>
            </a:r>
          </a:p>
          <a:p>
            <a:pPr lvl="1">
              <a:defRPr/>
            </a:pPr>
            <a:r>
              <a:rPr lang="en-US" altLang="en-US" dirty="0" smtClean="0">
                <a:ea typeface="MS PGothic" pitchFamily="34" charset="-128"/>
              </a:rPr>
              <a:t>This is the address of a memory location.</a:t>
            </a:r>
          </a:p>
        </p:txBody>
      </p:sp>
      <p:pic>
        <p:nvPicPr>
          <p:cNvPr id="84997" name="Picture 7" descr="bins.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63813" y="2286001"/>
            <a:ext cx="2818397" cy="2487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39" name="Title 1"/>
          <p:cNvSpPr>
            <a:spLocks noGrp="1"/>
          </p:cNvSpPr>
          <p:nvPr>
            <p:ph type="title"/>
          </p:nvPr>
        </p:nvSpPr>
        <p:spPr/>
        <p:txBody>
          <a:bodyPr/>
          <a:lstStyle/>
          <a:p>
            <a:r>
              <a:rPr lang="en-US" altLang="en-US" dirty="0" smtClean="0"/>
              <a:t>Recap: Variables</a:t>
            </a:r>
          </a:p>
        </p:txBody>
      </p:sp>
      <p:sp>
        <p:nvSpPr>
          <p:cNvPr id="7" name="Freeform 6"/>
          <p:cNvSpPr/>
          <p:nvPr/>
        </p:nvSpPr>
        <p:spPr>
          <a:xfrm>
            <a:off x="1582486" y="3359818"/>
            <a:ext cx="390525" cy="247650"/>
          </a:xfrm>
          <a:custGeom>
            <a:avLst/>
            <a:gdLst>
              <a:gd name="connsiteX0" fmla="*/ 371475 w 390525"/>
              <a:gd name="connsiteY0" fmla="*/ 76200 h 247650"/>
              <a:gd name="connsiteX1" fmla="*/ 323850 w 390525"/>
              <a:gd name="connsiteY1" fmla="*/ 47625 h 247650"/>
              <a:gd name="connsiteX2" fmla="*/ 295275 w 390525"/>
              <a:gd name="connsiteY2" fmla="*/ 28575 h 247650"/>
              <a:gd name="connsiteX3" fmla="*/ 238125 w 390525"/>
              <a:gd name="connsiteY3" fmla="*/ 9525 h 247650"/>
              <a:gd name="connsiteX4" fmla="*/ 209550 w 390525"/>
              <a:gd name="connsiteY4" fmla="*/ 0 h 247650"/>
              <a:gd name="connsiteX5" fmla="*/ 57150 w 390525"/>
              <a:gd name="connsiteY5" fmla="*/ 19050 h 247650"/>
              <a:gd name="connsiteX6" fmla="*/ 28575 w 390525"/>
              <a:gd name="connsiteY6" fmla="*/ 38100 h 247650"/>
              <a:gd name="connsiteX7" fmla="*/ 0 w 390525"/>
              <a:gd name="connsiteY7" fmla="*/ 95250 h 247650"/>
              <a:gd name="connsiteX8" fmla="*/ 9525 w 390525"/>
              <a:gd name="connsiteY8" fmla="*/ 142875 h 247650"/>
              <a:gd name="connsiteX9" fmla="*/ 19050 w 390525"/>
              <a:gd name="connsiteY9" fmla="*/ 171450 h 247650"/>
              <a:gd name="connsiteX10" fmla="*/ 76200 w 390525"/>
              <a:gd name="connsiteY10" fmla="*/ 209550 h 247650"/>
              <a:gd name="connsiteX11" fmla="*/ 104775 w 390525"/>
              <a:gd name="connsiteY11" fmla="*/ 228600 h 247650"/>
              <a:gd name="connsiteX12" fmla="*/ 180975 w 390525"/>
              <a:gd name="connsiteY12" fmla="*/ 247650 h 247650"/>
              <a:gd name="connsiteX13" fmla="*/ 323850 w 390525"/>
              <a:gd name="connsiteY13" fmla="*/ 238125 h 247650"/>
              <a:gd name="connsiteX14" fmla="*/ 352425 w 390525"/>
              <a:gd name="connsiteY14" fmla="*/ 228600 h 247650"/>
              <a:gd name="connsiteX15" fmla="*/ 390525 w 390525"/>
              <a:gd name="connsiteY15" fmla="*/ 171450 h 247650"/>
              <a:gd name="connsiteX16" fmla="*/ 371475 w 390525"/>
              <a:gd name="connsiteY16" fmla="*/ 76200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90525" h="247650">
                <a:moveTo>
                  <a:pt x="371475" y="76200"/>
                </a:moveTo>
                <a:cubicBezTo>
                  <a:pt x="360363" y="55563"/>
                  <a:pt x="339549" y="57437"/>
                  <a:pt x="323850" y="47625"/>
                </a:cubicBezTo>
                <a:cubicBezTo>
                  <a:pt x="314142" y="41558"/>
                  <a:pt x="305736" y="33224"/>
                  <a:pt x="295275" y="28575"/>
                </a:cubicBezTo>
                <a:cubicBezTo>
                  <a:pt x="276925" y="20420"/>
                  <a:pt x="257175" y="15875"/>
                  <a:pt x="238125" y="9525"/>
                </a:cubicBezTo>
                <a:lnTo>
                  <a:pt x="209550" y="0"/>
                </a:lnTo>
                <a:cubicBezTo>
                  <a:pt x="185916" y="1818"/>
                  <a:pt x="98270" y="-1510"/>
                  <a:pt x="57150" y="19050"/>
                </a:cubicBezTo>
                <a:cubicBezTo>
                  <a:pt x="46911" y="24170"/>
                  <a:pt x="38100" y="31750"/>
                  <a:pt x="28575" y="38100"/>
                </a:cubicBezTo>
                <a:cubicBezTo>
                  <a:pt x="18943" y="52547"/>
                  <a:pt x="0" y="75532"/>
                  <a:pt x="0" y="95250"/>
                </a:cubicBezTo>
                <a:cubicBezTo>
                  <a:pt x="0" y="111439"/>
                  <a:pt x="5598" y="127169"/>
                  <a:pt x="9525" y="142875"/>
                </a:cubicBezTo>
                <a:cubicBezTo>
                  <a:pt x="11960" y="152615"/>
                  <a:pt x="11950" y="164350"/>
                  <a:pt x="19050" y="171450"/>
                </a:cubicBezTo>
                <a:cubicBezTo>
                  <a:pt x="35239" y="187639"/>
                  <a:pt x="57150" y="196850"/>
                  <a:pt x="76200" y="209550"/>
                </a:cubicBezTo>
                <a:cubicBezTo>
                  <a:pt x="85725" y="215900"/>
                  <a:pt x="93915" y="224980"/>
                  <a:pt x="104775" y="228600"/>
                </a:cubicBezTo>
                <a:cubicBezTo>
                  <a:pt x="148709" y="243245"/>
                  <a:pt x="123505" y="236156"/>
                  <a:pt x="180975" y="247650"/>
                </a:cubicBezTo>
                <a:cubicBezTo>
                  <a:pt x="228600" y="244475"/>
                  <a:pt x="276411" y="243396"/>
                  <a:pt x="323850" y="238125"/>
                </a:cubicBezTo>
                <a:cubicBezTo>
                  <a:pt x="333829" y="237016"/>
                  <a:pt x="345325" y="235700"/>
                  <a:pt x="352425" y="228600"/>
                </a:cubicBezTo>
                <a:cubicBezTo>
                  <a:pt x="368614" y="212411"/>
                  <a:pt x="390525" y="171450"/>
                  <a:pt x="390525" y="171450"/>
                </a:cubicBezTo>
                <a:cubicBezTo>
                  <a:pt x="380119" y="88205"/>
                  <a:pt x="382587" y="96837"/>
                  <a:pt x="371475" y="76200"/>
                </a:cubicBezTo>
                <a:close/>
              </a:path>
            </a:pathLst>
          </a:custGeom>
          <a:noFill/>
          <a:ln w="635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2" name="TextBox 1"/>
          <p:cNvSpPr txBox="1">
            <a:spLocks noChangeArrowheads="1"/>
          </p:cNvSpPr>
          <p:nvPr/>
        </p:nvSpPr>
        <p:spPr bwMode="auto">
          <a:xfrm>
            <a:off x="4763" y="6586538"/>
            <a:ext cx="3805237" cy="27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400" dirty="0"/>
              <a:t>Image: Curtesy of Rob Kremer</a:t>
            </a:r>
          </a:p>
        </p:txBody>
      </p:sp>
    </p:spTree>
    <p:extLst>
      <p:ext uri="{BB962C8B-B14F-4D97-AF65-F5344CB8AC3E}">
        <p14:creationId xmlns:p14="http://schemas.microsoft.com/office/powerpoint/2010/main" val="30424904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nodeType="clickEffect">
                                  <p:stCondLst>
                                    <p:cond delay="0"/>
                                  </p:stCondLst>
                                  <p:childTnLst>
                                    <p:set>
                                      <p:cBhvr>
                                        <p:cTn id="12" dur="1" fill="hold">
                                          <p:stCondLst>
                                            <p:cond delay="0"/>
                                          </p:stCondLst>
                                        </p:cTn>
                                        <p:tgtEl>
                                          <p:spTgt spid="84997"/>
                                        </p:tgtEl>
                                        <p:attrNameLst>
                                          <p:attrName>style.visibility</p:attrName>
                                        </p:attrNameLst>
                                      </p:cBhvr>
                                      <p:to>
                                        <p:strVal val="visible"/>
                                      </p:to>
                                    </p:set>
                                    <p:animEffect transition="in" filter="randombar(horizontal)">
                                      <p:cBhvr>
                                        <p:cTn id="13" dur="500"/>
                                        <p:tgtEl>
                                          <p:spTgt spid="84997"/>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dirty="0" smtClean="0"/>
              <a:t>References And Objects</a:t>
            </a:r>
          </a:p>
        </p:txBody>
      </p:sp>
      <p:sp>
        <p:nvSpPr>
          <p:cNvPr id="3" name="Content Placeholder 2"/>
          <p:cNvSpPr>
            <a:spLocks noGrp="1"/>
          </p:cNvSpPr>
          <p:nvPr>
            <p:ph idx="1"/>
          </p:nvPr>
        </p:nvSpPr>
        <p:spPr>
          <a:xfrm>
            <a:off x="457200" y="1143000"/>
            <a:ext cx="7696200" cy="5410200"/>
          </a:xfrm>
        </p:spPr>
        <p:txBody>
          <a:bodyPr/>
          <a:lstStyle/>
          <a:p>
            <a:pPr marL="400050" lvl="2"/>
            <a:r>
              <a:rPr lang="en-US" altLang="en-US" sz="2400" dirty="0" smtClean="0"/>
              <a:t>Full example under: </a:t>
            </a:r>
            <a:r>
              <a:rPr lang="en-US" altLang="en-US" sz="1600" dirty="0" smtClean="0">
                <a:latin typeface="Consolas" panose="020B0609020204030204" pitchFamily="49" charset="0"/>
                <a:cs typeface="Consolas" panose="020B0609020204030204" pitchFamily="49" charset="0"/>
              </a:rPr>
              <a:t>/home/233/examples/advanced/2referenceExamples</a:t>
            </a:r>
          </a:p>
          <a:p>
            <a:pPr marL="342900" lvl="1" indent="0">
              <a:buFont typeface="Arial" panose="020B0604020202020204" pitchFamily="34" charset="0"/>
              <a:buNone/>
            </a:pPr>
            <a:endParaRPr lang="en-US" altLang="en-US" dirty="0" smtClean="0">
              <a:latin typeface="Consolas" panose="020B0609020204030204" pitchFamily="49" charset="0"/>
              <a:cs typeface="Consolas" panose="020B0609020204030204" pitchFamily="49" charset="0"/>
            </a:endParaRPr>
          </a:p>
          <a:p>
            <a:pPr marL="342900" lvl="1" indent="0">
              <a:buNone/>
            </a:pPr>
            <a:r>
              <a:rPr lang="en-US" altLang="en-US" sz="1800" dirty="0">
                <a:latin typeface="Consolas" panose="020B0609020204030204" pitchFamily="49" charset="0"/>
                <a:cs typeface="Consolas" panose="020B0609020204030204" pitchFamily="49" charset="0"/>
              </a:rPr>
              <a:t>public class Person</a:t>
            </a:r>
          </a:p>
          <a:p>
            <a:pPr marL="342900" lvl="1" indent="0">
              <a:buNone/>
            </a:pPr>
            <a:r>
              <a:rPr lang="en-US" altLang="en-US" sz="1800" dirty="0">
                <a:latin typeface="Consolas" panose="020B0609020204030204" pitchFamily="49" charset="0"/>
                <a:cs typeface="Consolas" panose="020B0609020204030204" pitchFamily="49" charset="0"/>
              </a:rPr>
              <a:t>{</a:t>
            </a:r>
          </a:p>
          <a:p>
            <a:pPr marL="342900" lvl="1" indent="0">
              <a:buNone/>
            </a:pPr>
            <a:r>
              <a:rPr lang="en-US" altLang="en-US" sz="1800" dirty="0">
                <a:latin typeface="Consolas" panose="020B0609020204030204" pitchFamily="49" charset="0"/>
                <a:cs typeface="Consolas" panose="020B0609020204030204" pitchFamily="49" charset="0"/>
              </a:rPr>
              <a:t>    private String name</a:t>
            </a:r>
            <a:r>
              <a:rPr lang="en-US" altLang="en-US" sz="1800" dirty="0" smtClean="0">
                <a:latin typeface="Consolas" panose="020B0609020204030204" pitchFamily="49" charset="0"/>
                <a:cs typeface="Consolas" panose="020B0609020204030204" pitchFamily="49" charset="0"/>
              </a:rPr>
              <a:t>;</a:t>
            </a:r>
            <a:endParaRPr lang="en-US" altLang="en-US" sz="1800" dirty="0">
              <a:latin typeface="Consolas" panose="020B0609020204030204" pitchFamily="49" charset="0"/>
              <a:cs typeface="Consolas" panose="020B0609020204030204" pitchFamily="49" charset="0"/>
            </a:endParaRPr>
          </a:p>
          <a:p>
            <a:pPr marL="342900" lvl="1" indent="0">
              <a:buNone/>
            </a:pPr>
            <a:r>
              <a:rPr lang="en-US" altLang="en-US" sz="1800" dirty="0">
                <a:latin typeface="Consolas" panose="020B0609020204030204" pitchFamily="49" charset="0"/>
                <a:cs typeface="Consolas" panose="020B0609020204030204" pitchFamily="49" charset="0"/>
              </a:rPr>
              <a:t>    public Person</a:t>
            </a:r>
            <a:r>
              <a:rPr lang="en-US" altLang="en-US" sz="1800" dirty="0" smtClean="0">
                <a:latin typeface="Consolas" panose="020B0609020204030204" pitchFamily="49" charset="0"/>
                <a:cs typeface="Consolas" panose="020B0609020204030204" pitchFamily="49" charset="0"/>
              </a:rPr>
              <a:t>() {  name </a:t>
            </a:r>
            <a:r>
              <a:rPr lang="en-US" altLang="en-US" sz="1800" dirty="0">
                <a:latin typeface="Consolas" panose="020B0609020204030204" pitchFamily="49" charset="0"/>
                <a:cs typeface="Consolas" panose="020B0609020204030204" pitchFamily="49" charset="0"/>
              </a:rPr>
              <a:t>= "</a:t>
            </a:r>
            <a:r>
              <a:rPr lang="en-US" altLang="en-US" sz="1800" dirty="0" smtClean="0">
                <a:latin typeface="Consolas" panose="020B0609020204030204" pitchFamily="49" charset="0"/>
                <a:cs typeface="Consolas" panose="020B0609020204030204" pitchFamily="49" charset="0"/>
              </a:rPr>
              <a:t>none";  }</a:t>
            </a:r>
          </a:p>
          <a:p>
            <a:pPr marL="342900" lvl="1" indent="0">
              <a:buNone/>
            </a:pPr>
            <a:endParaRPr lang="en-US" altLang="en-US" sz="1800" dirty="0">
              <a:latin typeface="Consolas" panose="020B0609020204030204" pitchFamily="49" charset="0"/>
              <a:cs typeface="Consolas" panose="020B0609020204030204" pitchFamily="49" charset="0"/>
            </a:endParaRPr>
          </a:p>
          <a:p>
            <a:pPr marL="342900" lvl="1" indent="0">
              <a:buNone/>
            </a:pPr>
            <a:r>
              <a:rPr lang="en-US" altLang="en-US" sz="1800" dirty="0">
                <a:latin typeface="Consolas" panose="020B0609020204030204" pitchFamily="49" charset="0"/>
                <a:cs typeface="Consolas" panose="020B0609020204030204" pitchFamily="49" charset="0"/>
              </a:rPr>
              <a:t>    public Person(String newName</a:t>
            </a:r>
            <a:r>
              <a:rPr lang="en-US" altLang="en-US" sz="1800" dirty="0" smtClean="0">
                <a:latin typeface="Consolas" panose="020B0609020204030204" pitchFamily="49" charset="0"/>
                <a:cs typeface="Consolas" panose="020B0609020204030204" pitchFamily="49" charset="0"/>
              </a:rPr>
              <a:t>) {  setName(newName</a:t>
            </a:r>
            <a:r>
              <a:rPr lang="en-US" altLang="en-US" sz="1800" dirty="0">
                <a:latin typeface="Consolas" panose="020B0609020204030204" pitchFamily="49" charset="0"/>
                <a:cs typeface="Consolas" panose="020B0609020204030204" pitchFamily="49" charset="0"/>
              </a:rPr>
              <a:t>);</a:t>
            </a:r>
          </a:p>
          <a:p>
            <a:pPr marL="342900" lvl="1" indent="0">
              <a:buNone/>
            </a:pPr>
            <a:r>
              <a:rPr lang="en-US" altLang="en-US" sz="1800" dirty="0">
                <a:latin typeface="Consolas" panose="020B0609020204030204" pitchFamily="49" charset="0"/>
                <a:cs typeface="Consolas" panose="020B0609020204030204" pitchFamily="49" charset="0"/>
              </a:rPr>
              <a:t>    }</a:t>
            </a:r>
          </a:p>
          <a:p>
            <a:pPr marL="342900" lvl="1" indent="0">
              <a:buNone/>
            </a:pPr>
            <a:endParaRPr lang="en-US" altLang="en-US" sz="1800" dirty="0">
              <a:latin typeface="Consolas" panose="020B0609020204030204" pitchFamily="49" charset="0"/>
              <a:cs typeface="Consolas" panose="020B0609020204030204" pitchFamily="49" charset="0"/>
            </a:endParaRPr>
          </a:p>
          <a:p>
            <a:pPr marL="342900" lvl="1" indent="0">
              <a:buNone/>
            </a:pPr>
            <a:r>
              <a:rPr lang="en-US" altLang="en-US" sz="1800" dirty="0">
                <a:latin typeface="Consolas" panose="020B0609020204030204" pitchFamily="49" charset="0"/>
                <a:cs typeface="Consolas" panose="020B0609020204030204" pitchFamily="49" charset="0"/>
              </a:rPr>
              <a:t>    public String getName</a:t>
            </a:r>
            <a:r>
              <a:rPr lang="en-US" altLang="en-US" sz="1800" dirty="0" smtClean="0">
                <a:latin typeface="Consolas" panose="020B0609020204030204" pitchFamily="49" charset="0"/>
                <a:cs typeface="Consolas" panose="020B0609020204030204" pitchFamily="49" charset="0"/>
              </a:rPr>
              <a:t>() {  return(name);  }</a:t>
            </a:r>
          </a:p>
          <a:p>
            <a:pPr marL="342900" lvl="1" indent="0">
              <a:buNone/>
            </a:pPr>
            <a:endParaRPr lang="en-US" altLang="en-US" sz="1800" dirty="0">
              <a:latin typeface="Consolas" panose="020B0609020204030204" pitchFamily="49" charset="0"/>
              <a:cs typeface="Consolas" panose="020B0609020204030204" pitchFamily="49" charset="0"/>
            </a:endParaRPr>
          </a:p>
          <a:p>
            <a:pPr marL="342900" lvl="1" indent="0">
              <a:buNone/>
            </a:pPr>
            <a:r>
              <a:rPr lang="en-US" altLang="en-US" sz="1800" dirty="0">
                <a:latin typeface="Consolas" panose="020B0609020204030204" pitchFamily="49" charset="0"/>
                <a:cs typeface="Consolas" panose="020B0609020204030204" pitchFamily="49" charset="0"/>
              </a:rPr>
              <a:t>    public void setName(String newName</a:t>
            </a:r>
            <a:r>
              <a:rPr lang="en-US" altLang="en-US" sz="1800" dirty="0" smtClean="0">
                <a:latin typeface="Consolas" panose="020B0609020204030204" pitchFamily="49" charset="0"/>
                <a:cs typeface="Consolas" panose="020B0609020204030204" pitchFamily="49" charset="0"/>
              </a:rPr>
              <a:t>) {</a:t>
            </a:r>
            <a:endParaRPr lang="en-US" altLang="en-US" sz="1800" dirty="0">
              <a:latin typeface="Consolas" panose="020B0609020204030204" pitchFamily="49" charset="0"/>
              <a:cs typeface="Consolas" panose="020B0609020204030204" pitchFamily="49" charset="0"/>
            </a:endParaRPr>
          </a:p>
          <a:p>
            <a:pPr marL="342900" lvl="1" indent="0">
              <a:buNone/>
            </a:pPr>
            <a:r>
              <a:rPr lang="en-US" altLang="en-US" sz="1800" dirty="0" smtClean="0">
                <a:latin typeface="Consolas" panose="020B0609020204030204" pitchFamily="49" charset="0"/>
                <a:cs typeface="Consolas" panose="020B0609020204030204" pitchFamily="49" charset="0"/>
              </a:rPr>
              <a:t>        name </a:t>
            </a:r>
            <a:r>
              <a:rPr lang="en-US" altLang="en-US" sz="1800" dirty="0">
                <a:latin typeface="Consolas" panose="020B0609020204030204" pitchFamily="49" charset="0"/>
                <a:cs typeface="Consolas" panose="020B0609020204030204" pitchFamily="49" charset="0"/>
              </a:rPr>
              <a:t>= newName;</a:t>
            </a:r>
          </a:p>
          <a:p>
            <a:pPr marL="342900" lvl="1" indent="0">
              <a:buNone/>
            </a:pPr>
            <a:r>
              <a:rPr lang="en-US" altLang="en-US" sz="1800" dirty="0">
                <a:latin typeface="Consolas" panose="020B0609020204030204" pitchFamily="49" charset="0"/>
                <a:cs typeface="Consolas" panose="020B0609020204030204" pitchFamily="49" charset="0"/>
              </a:rPr>
              <a:t>    }</a:t>
            </a:r>
          </a:p>
          <a:p>
            <a:pPr marL="342900" lvl="1" indent="0">
              <a:buNone/>
            </a:pPr>
            <a:r>
              <a:rPr lang="en-US" altLang="en-US" sz="1800" dirty="0">
                <a:latin typeface="Consolas" panose="020B0609020204030204" pitchFamily="49" charset="0"/>
                <a:cs typeface="Consolas" panose="020B0609020204030204" pitchFamily="49" charset="0"/>
              </a:rPr>
              <a:t>}</a:t>
            </a:r>
          </a:p>
          <a:p>
            <a:pPr marL="342900" lvl="1" indent="0">
              <a:buFont typeface="Arial" panose="020B0604020202020204" pitchFamily="34" charset="0"/>
              <a:buNone/>
            </a:pPr>
            <a:endParaRPr lang="en-US" altLang="en-US" dirty="0" smtClean="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201378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12" end="12"/>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3" end="13"/>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4" end="14"/>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References And </a:t>
            </a:r>
            <a:r>
              <a:rPr lang="en-US" altLang="en-US" dirty="0" smtClean="0"/>
              <a:t>Objects (2)</a:t>
            </a:r>
            <a:endParaRPr lang="en-CA" dirty="0"/>
          </a:p>
        </p:txBody>
      </p:sp>
      <p:sp>
        <p:nvSpPr>
          <p:cNvPr id="3" name="Content Placeholder 2"/>
          <p:cNvSpPr>
            <a:spLocks noGrp="1"/>
          </p:cNvSpPr>
          <p:nvPr>
            <p:ph idx="1"/>
          </p:nvPr>
        </p:nvSpPr>
        <p:spPr/>
        <p:txBody>
          <a:bodyPr/>
          <a:lstStyle/>
          <a:p>
            <a:r>
              <a:rPr lang="en-CA" dirty="0" smtClean="0"/>
              <a:t>In </a:t>
            </a:r>
            <a:r>
              <a:rPr lang="en-CA" dirty="0" smtClean="0">
                <a:latin typeface="Consolas" panose="020B0609020204030204" pitchFamily="49" charset="0"/>
                <a:cs typeface="Consolas" panose="020B0609020204030204" pitchFamily="49" charset="0"/>
              </a:rPr>
              <a:t>main()</a:t>
            </a:r>
            <a:r>
              <a:rPr lang="en-CA" dirty="0" smtClean="0"/>
              <a:t>:</a:t>
            </a:r>
          </a:p>
          <a:p>
            <a:pPr marL="0" indent="0">
              <a:buNone/>
            </a:pPr>
            <a:r>
              <a:rPr lang="en-CA" dirty="0"/>
              <a:t> </a:t>
            </a:r>
            <a:r>
              <a:rPr lang="en-CA" dirty="0" smtClean="0"/>
              <a:t>      </a:t>
            </a:r>
            <a:r>
              <a:rPr lang="en-CA" sz="1800" dirty="0" smtClean="0">
                <a:latin typeface="Consolas" panose="020B0609020204030204" pitchFamily="49" charset="0"/>
                <a:cs typeface="Consolas" panose="020B0609020204030204" pitchFamily="49" charset="0"/>
              </a:rPr>
              <a:t>Person </a:t>
            </a:r>
            <a:r>
              <a:rPr lang="en-CA" sz="1800" dirty="0">
                <a:latin typeface="Consolas" panose="020B0609020204030204" pitchFamily="49" charset="0"/>
                <a:cs typeface="Consolas" panose="020B0609020204030204" pitchFamily="49" charset="0"/>
              </a:rPr>
              <a:t>bart;</a:t>
            </a:r>
          </a:p>
          <a:p>
            <a:pPr marL="0" indent="0">
              <a:buNone/>
            </a:pPr>
            <a:r>
              <a:rPr lang="en-CA" sz="1800" dirty="0" smtClean="0">
                <a:latin typeface="Consolas" panose="020B0609020204030204" pitchFamily="49" charset="0"/>
                <a:cs typeface="Consolas" panose="020B0609020204030204" pitchFamily="49" charset="0"/>
              </a:rPr>
              <a:t>    Person </a:t>
            </a:r>
            <a:r>
              <a:rPr lang="en-CA" sz="1800" dirty="0">
                <a:latin typeface="Consolas" panose="020B0609020204030204" pitchFamily="49" charset="0"/>
                <a:cs typeface="Consolas" panose="020B0609020204030204" pitchFamily="49" charset="0"/>
              </a:rPr>
              <a:t>lisa;</a:t>
            </a:r>
          </a:p>
          <a:p>
            <a:pPr marL="0" indent="0">
              <a:buNone/>
            </a:pPr>
            <a:endParaRPr lang="en-CA" sz="1800" dirty="0">
              <a:latin typeface="Consolas" panose="020B0609020204030204" pitchFamily="49" charset="0"/>
              <a:cs typeface="Consolas" panose="020B0609020204030204" pitchFamily="49" charset="0"/>
            </a:endParaRPr>
          </a:p>
          <a:p>
            <a:pPr marL="0" indent="0">
              <a:buNone/>
            </a:pPr>
            <a:r>
              <a:rPr lang="en-CA" sz="1800" dirty="0">
                <a:latin typeface="Consolas" panose="020B0609020204030204" pitchFamily="49" charset="0"/>
                <a:cs typeface="Consolas" panose="020B0609020204030204" pitchFamily="49" charset="0"/>
              </a:rPr>
              <a:t>    </a:t>
            </a:r>
            <a:r>
              <a:rPr lang="en-CA" sz="1800" dirty="0" smtClean="0">
                <a:latin typeface="Consolas" panose="020B0609020204030204" pitchFamily="49" charset="0"/>
                <a:cs typeface="Consolas" panose="020B0609020204030204" pitchFamily="49" charset="0"/>
              </a:rPr>
              <a:t>bart </a:t>
            </a:r>
            <a:r>
              <a:rPr lang="en-CA" sz="1800" dirty="0">
                <a:latin typeface="Consolas" panose="020B0609020204030204" pitchFamily="49" charset="0"/>
                <a:cs typeface="Consolas" panose="020B0609020204030204" pitchFamily="49" charset="0"/>
              </a:rPr>
              <a:t>= new Person("bart");</a:t>
            </a:r>
          </a:p>
          <a:p>
            <a:pPr marL="0" indent="0">
              <a:buNone/>
            </a:pPr>
            <a:r>
              <a:rPr lang="en-CA" sz="1800" dirty="0">
                <a:latin typeface="Consolas" panose="020B0609020204030204" pitchFamily="49" charset="0"/>
                <a:cs typeface="Consolas" panose="020B0609020204030204" pitchFamily="49" charset="0"/>
              </a:rPr>
              <a:t>    </a:t>
            </a:r>
            <a:r>
              <a:rPr lang="en-CA" sz="1800" dirty="0" smtClean="0">
                <a:latin typeface="Consolas" panose="020B0609020204030204" pitchFamily="49" charset="0"/>
                <a:cs typeface="Consolas" panose="020B0609020204030204" pitchFamily="49" charset="0"/>
              </a:rPr>
              <a:t>System.out.println</a:t>
            </a:r>
            <a:r>
              <a:rPr lang="en-CA" sz="1800" dirty="0">
                <a:latin typeface="Consolas" panose="020B0609020204030204" pitchFamily="49" charset="0"/>
                <a:cs typeface="Consolas" panose="020B0609020204030204" pitchFamily="49" charset="0"/>
              </a:rPr>
              <a:t>("Bart object name: " + </a:t>
            </a:r>
            <a:r>
              <a:rPr lang="en-CA" sz="1800" dirty="0">
                <a:latin typeface="Consolas" panose="020B0609020204030204" pitchFamily="49" charset="0"/>
                <a:cs typeface="Consolas" panose="020B0609020204030204" pitchFamily="49" charset="0"/>
              </a:rPr>
              <a:t>bart.getName</a:t>
            </a:r>
            <a:r>
              <a:rPr lang="en-CA" sz="1800" dirty="0">
                <a:latin typeface="Consolas" panose="020B0609020204030204" pitchFamily="49" charset="0"/>
                <a:cs typeface="Consolas" panose="020B0609020204030204" pitchFamily="49" charset="0"/>
              </a:rPr>
              <a:t>());</a:t>
            </a:r>
          </a:p>
          <a:p>
            <a:pPr marL="0" indent="0">
              <a:buNone/>
            </a:pPr>
            <a:endParaRPr lang="en-CA" sz="1800" dirty="0">
              <a:latin typeface="Consolas" panose="020B0609020204030204" pitchFamily="49" charset="0"/>
              <a:cs typeface="Consolas" panose="020B0609020204030204" pitchFamily="49" charset="0"/>
            </a:endParaRPr>
          </a:p>
          <a:p>
            <a:pPr marL="0" indent="0">
              <a:buNone/>
            </a:pPr>
            <a:r>
              <a:rPr lang="en-CA" sz="1800" dirty="0">
                <a:latin typeface="Consolas" panose="020B0609020204030204" pitchFamily="49" charset="0"/>
                <a:cs typeface="Consolas" panose="020B0609020204030204" pitchFamily="49" charset="0"/>
              </a:rPr>
              <a:t>    </a:t>
            </a:r>
            <a:r>
              <a:rPr lang="en-CA" sz="1800" dirty="0" smtClean="0">
                <a:latin typeface="Consolas" panose="020B0609020204030204" pitchFamily="49" charset="0"/>
                <a:cs typeface="Consolas" panose="020B0609020204030204" pitchFamily="49" charset="0"/>
              </a:rPr>
              <a:t>lisa </a:t>
            </a:r>
            <a:r>
              <a:rPr lang="en-CA" sz="1800" dirty="0">
                <a:latin typeface="Consolas" panose="020B0609020204030204" pitchFamily="49" charset="0"/>
                <a:cs typeface="Consolas" panose="020B0609020204030204" pitchFamily="49" charset="0"/>
              </a:rPr>
              <a:t>= bart;</a:t>
            </a:r>
          </a:p>
          <a:p>
            <a:pPr marL="0" indent="0">
              <a:buNone/>
            </a:pPr>
            <a:r>
              <a:rPr lang="en-CA" sz="1800" dirty="0">
                <a:latin typeface="Consolas" panose="020B0609020204030204" pitchFamily="49" charset="0"/>
                <a:cs typeface="Consolas" panose="020B0609020204030204" pitchFamily="49" charset="0"/>
              </a:rPr>
              <a:t>    </a:t>
            </a:r>
            <a:r>
              <a:rPr lang="en-CA" sz="1800" dirty="0" smtClean="0">
                <a:latin typeface="Consolas" panose="020B0609020204030204" pitchFamily="49" charset="0"/>
                <a:cs typeface="Consolas" panose="020B0609020204030204" pitchFamily="49" charset="0"/>
              </a:rPr>
              <a:t>bart </a:t>
            </a:r>
            <a:r>
              <a:rPr lang="en-CA" sz="1800" dirty="0">
                <a:latin typeface="Consolas" panose="020B0609020204030204" pitchFamily="49" charset="0"/>
                <a:cs typeface="Consolas" panose="020B0609020204030204" pitchFamily="49" charset="0"/>
              </a:rPr>
              <a:t>= new Person("lisa");</a:t>
            </a:r>
          </a:p>
          <a:p>
            <a:pPr marL="0" indent="0">
              <a:buNone/>
            </a:pPr>
            <a:r>
              <a:rPr lang="en-CA" sz="1800" dirty="0">
                <a:latin typeface="Consolas" panose="020B0609020204030204" pitchFamily="49" charset="0"/>
                <a:cs typeface="Consolas" panose="020B0609020204030204" pitchFamily="49" charset="0"/>
              </a:rPr>
              <a:t>    </a:t>
            </a:r>
            <a:r>
              <a:rPr lang="en-CA" sz="1800" dirty="0" smtClean="0">
                <a:latin typeface="Consolas" panose="020B0609020204030204" pitchFamily="49" charset="0"/>
                <a:cs typeface="Consolas" panose="020B0609020204030204" pitchFamily="49" charset="0"/>
              </a:rPr>
              <a:t>System.out.println</a:t>
            </a:r>
            <a:r>
              <a:rPr lang="en-CA" sz="1800" dirty="0">
                <a:latin typeface="Consolas" panose="020B0609020204030204" pitchFamily="49" charset="0"/>
                <a:cs typeface="Consolas" panose="020B0609020204030204" pitchFamily="49" charset="0"/>
              </a:rPr>
              <a:t>("Bart object name: " + </a:t>
            </a:r>
            <a:r>
              <a:rPr lang="en-CA" sz="1800" dirty="0">
                <a:latin typeface="Consolas" panose="020B0609020204030204" pitchFamily="49" charset="0"/>
                <a:cs typeface="Consolas" panose="020B0609020204030204" pitchFamily="49" charset="0"/>
              </a:rPr>
              <a:t>bart.getName</a:t>
            </a:r>
            <a:r>
              <a:rPr lang="en-CA" sz="1800" dirty="0">
                <a:latin typeface="Consolas" panose="020B0609020204030204" pitchFamily="49" charset="0"/>
                <a:cs typeface="Consolas" panose="020B0609020204030204" pitchFamily="49" charset="0"/>
              </a:rPr>
              <a:t>());</a:t>
            </a:r>
          </a:p>
          <a:p>
            <a:pPr marL="0" indent="0">
              <a:buNone/>
            </a:pPr>
            <a:r>
              <a:rPr lang="en-CA" sz="1800" dirty="0">
                <a:latin typeface="Consolas" panose="020B0609020204030204" pitchFamily="49" charset="0"/>
                <a:cs typeface="Consolas" panose="020B0609020204030204" pitchFamily="49" charset="0"/>
              </a:rPr>
              <a:t>    </a:t>
            </a:r>
            <a:r>
              <a:rPr lang="en-CA" sz="1800" dirty="0" smtClean="0">
                <a:latin typeface="Consolas" panose="020B0609020204030204" pitchFamily="49" charset="0"/>
                <a:cs typeface="Consolas" panose="020B0609020204030204" pitchFamily="49" charset="0"/>
              </a:rPr>
              <a:t>System.out.println</a:t>
            </a:r>
            <a:r>
              <a:rPr lang="en-CA" sz="1800" dirty="0">
                <a:latin typeface="Consolas" panose="020B0609020204030204" pitchFamily="49" charset="0"/>
                <a:cs typeface="Consolas" panose="020B0609020204030204" pitchFamily="49" charset="0"/>
              </a:rPr>
              <a:t>("Lisa object name: " + </a:t>
            </a:r>
            <a:r>
              <a:rPr lang="en-CA" sz="1800" dirty="0">
                <a:latin typeface="Consolas" panose="020B0609020204030204" pitchFamily="49" charset="0"/>
                <a:cs typeface="Consolas" panose="020B0609020204030204" pitchFamily="49" charset="0"/>
              </a:rPr>
              <a:t>lisa.getName</a:t>
            </a:r>
            <a:r>
              <a:rPr lang="en-CA" sz="1800" dirty="0">
                <a:latin typeface="Consolas" panose="020B0609020204030204" pitchFamily="49" charset="0"/>
                <a:cs typeface="Consolas" panose="020B0609020204030204" pitchFamily="49" charset="0"/>
              </a:rPr>
              <a:t>());</a:t>
            </a:r>
          </a:p>
        </p:txBody>
      </p:sp>
      <p:pic>
        <p:nvPicPr>
          <p:cNvPr id="18" name="Picture 17"/>
          <p:cNvPicPr>
            <a:picLocks noChangeAspect="1"/>
          </p:cNvPicPr>
          <p:nvPr/>
        </p:nvPicPr>
        <p:blipFill rotWithShape="1">
          <a:blip r:embed="rId2"/>
          <a:srcRect b="66667"/>
          <a:stretch/>
        </p:blipFill>
        <p:spPr>
          <a:xfrm>
            <a:off x="4753675" y="2609208"/>
            <a:ext cx="3032312" cy="314325"/>
          </a:xfrm>
          <a:prstGeom prst="rect">
            <a:avLst/>
          </a:prstGeom>
        </p:spPr>
      </p:pic>
      <p:pic>
        <p:nvPicPr>
          <p:cNvPr id="19" name="Picture 18"/>
          <p:cNvPicPr>
            <a:picLocks noChangeAspect="1"/>
          </p:cNvPicPr>
          <p:nvPr/>
        </p:nvPicPr>
        <p:blipFill rotWithShape="1">
          <a:blip r:embed="rId2"/>
          <a:srcRect t="34344" b="35803"/>
          <a:stretch/>
        </p:blipFill>
        <p:spPr>
          <a:xfrm>
            <a:off x="5079513" y="3962400"/>
            <a:ext cx="3362999" cy="312201"/>
          </a:xfrm>
          <a:prstGeom prst="rect">
            <a:avLst/>
          </a:prstGeom>
        </p:spPr>
      </p:pic>
      <p:pic>
        <p:nvPicPr>
          <p:cNvPr id="20" name="Picture 19"/>
          <p:cNvPicPr>
            <a:picLocks noChangeAspect="1"/>
          </p:cNvPicPr>
          <p:nvPr/>
        </p:nvPicPr>
        <p:blipFill rotWithShape="1">
          <a:blip r:embed="rId2"/>
          <a:srcRect t="56566"/>
          <a:stretch/>
        </p:blipFill>
        <p:spPr>
          <a:xfrm>
            <a:off x="5079513" y="5336429"/>
            <a:ext cx="3032312" cy="409575"/>
          </a:xfrm>
          <a:prstGeom prst="rect">
            <a:avLst/>
          </a:prstGeom>
        </p:spPr>
      </p:pic>
    </p:spTree>
    <p:extLst>
      <p:ext uri="{BB962C8B-B14F-4D97-AF65-F5344CB8AC3E}">
        <p14:creationId xmlns:p14="http://schemas.microsoft.com/office/powerpoint/2010/main" val="4016275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References And Objects (3)</a:t>
            </a:r>
            <a:endParaRPr lang="en-CA" dirty="0"/>
          </a:p>
        </p:txBody>
      </p:sp>
      <p:sp>
        <p:nvSpPr>
          <p:cNvPr id="3" name="Content Placeholder 2"/>
          <p:cNvSpPr>
            <a:spLocks noGrp="1"/>
          </p:cNvSpPr>
          <p:nvPr>
            <p:ph idx="1"/>
          </p:nvPr>
        </p:nvSpPr>
        <p:spPr>
          <a:xfrm>
            <a:off x="457200" y="1143000"/>
            <a:ext cx="3997797" cy="2286000"/>
          </a:xfrm>
        </p:spPr>
        <p:txBody>
          <a:bodyPr/>
          <a:lstStyle/>
          <a:p>
            <a:r>
              <a:rPr lang="en-CA" dirty="0" smtClean="0"/>
              <a:t>What happened?</a:t>
            </a:r>
          </a:p>
          <a:p>
            <a:pPr marL="0" indent="0">
              <a:buNone/>
            </a:pPr>
            <a:r>
              <a:rPr lang="en-CA" sz="1800" dirty="0" smtClean="0">
                <a:latin typeface="Consolas" panose="020B0609020204030204" pitchFamily="49" charset="0"/>
                <a:cs typeface="Consolas" panose="020B0609020204030204" pitchFamily="49" charset="0"/>
              </a:rPr>
              <a:t>    Person </a:t>
            </a:r>
            <a:r>
              <a:rPr lang="en-CA" sz="1800" dirty="0">
                <a:latin typeface="Consolas" panose="020B0609020204030204" pitchFamily="49" charset="0"/>
                <a:cs typeface="Consolas" panose="020B0609020204030204" pitchFamily="49" charset="0"/>
              </a:rPr>
              <a:t>bart;</a:t>
            </a:r>
          </a:p>
          <a:p>
            <a:pPr marL="0" indent="0">
              <a:buNone/>
            </a:pPr>
            <a:r>
              <a:rPr lang="en-CA" sz="1800" dirty="0">
                <a:latin typeface="Consolas" panose="020B0609020204030204" pitchFamily="49" charset="0"/>
                <a:cs typeface="Consolas" panose="020B0609020204030204" pitchFamily="49" charset="0"/>
              </a:rPr>
              <a:t>    Person lisa</a:t>
            </a:r>
            <a:r>
              <a:rPr lang="en-CA" sz="1800" dirty="0" smtClean="0">
                <a:latin typeface="Consolas" panose="020B0609020204030204" pitchFamily="49" charset="0"/>
                <a:cs typeface="Consolas" panose="020B0609020204030204" pitchFamily="49" charset="0"/>
              </a:rPr>
              <a:t>;</a:t>
            </a:r>
            <a:endParaRPr lang="en-CA" sz="1800" dirty="0">
              <a:latin typeface="Consolas" panose="020B0609020204030204" pitchFamily="49" charset="0"/>
              <a:cs typeface="Consolas" panose="020B0609020204030204" pitchFamily="49" charset="0"/>
            </a:endParaRPr>
          </a:p>
          <a:p>
            <a:pPr marL="0" indent="0">
              <a:buNone/>
            </a:pPr>
            <a:r>
              <a:rPr lang="en-CA" sz="1800" dirty="0">
                <a:latin typeface="Consolas" panose="020B0609020204030204" pitchFamily="49" charset="0"/>
                <a:cs typeface="Consolas" panose="020B0609020204030204" pitchFamily="49" charset="0"/>
              </a:rPr>
              <a:t>    bart = new Person("bart</a:t>
            </a:r>
            <a:r>
              <a:rPr lang="en-CA" sz="1800" dirty="0" smtClean="0">
                <a:latin typeface="Consolas" panose="020B0609020204030204" pitchFamily="49" charset="0"/>
                <a:cs typeface="Consolas" panose="020B0609020204030204" pitchFamily="49" charset="0"/>
              </a:rPr>
              <a:t>");</a:t>
            </a:r>
          </a:p>
          <a:p>
            <a:pPr marL="0" indent="0">
              <a:buNone/>
            </a:pPr>
            <a:r>
              <a:rPr lang="en-CA" sz="1800" dirty="0" smtClean="0">
                <a:latin typeface="Consolas" panose="020B0609020204030204" pitchFamily="49" charset="0"/>
                <a:cs typeface="Consolas" panose="020B0609020204030204" pitchFamily="49" charset="0"/>
              </a:rPr>
              <a:t>    lisa </a:t>
            </a:r>
            <a:r>
              <a:rPr lang="en-CA" sz="1800" dirty="0">
                <a:latin typeface="Consolas" panose="020B0609020204030204" pitchFamily="49" charset="0"/>
                <a:cs typeface="Consolas" panose="020B0609020204030204" pitchFamily="49" charset="0"/>
              </a:rPr>
              <a:t>= bart;</a:t>
            </a:r>
          </a:p>
          <a:p>
            <a:pPr marL="0" indent="0">
              <a:buNone/>
            </a:pPr>
            <a:r>
              <a:rPr lang="en-CA" sz="1800" dirty="0">
                <a:latin typeface="Consolas" panose="020B0609020204030204" pitchFamily="49" charset="0"/>
                <a:cs typeface="Consolas" panose="020B0609020204030204" pitchFamily="49" charset="0"/>
              </a:rPr>
              <a:t>    bart = new Person("lisa");</a:t>
            </a:r>
          </a:p>
          <a:p>
            <a:pPr marL="0" indent="0">
              <a:buNone/>
            </a:pPr>
            <a:endParaRPr lang="en-CA" sz="1800" dirty="0">
              <a:latin typeface="Consolas" panose="020B0609020204030204" pitchFamily="49" charset="0"/>
              <a:cs typeface="Consolas" panose="020B0609020204030204" pitchFamily="49" charset="0"/>
            </a:endParaRPr>
          </a:p>
          <a:p>
            <a:pPr lvl="1"/>
            <a:endParaRPr lang="en-CA" dirty="0"/>
          </a:p>
        </p:txBody>
      </p:sp>
      <p:grpSp>
        <p:nvGrpSpPr>
          <p:cNvPr id="30" name="Group 29"/>
          <p:cNvGrpSpPr/>
          <p:nvPr/>
        </p:nvGrpSpPr>
        <p:grpSpPr>
          <a:xfrm>
            <a:off x="1696157" y="5281676"/>
            <a:ext cx="2152650" cy="471424"/>
            <a:chOff x="1696157" y="5281676"/>
            <a:chExt cx="2152650" cy="471424"/>
          </a:xfrm>
        </p:grpSpPr>
        <p:sp>
          <p:nvSpPr>
            <p:cNvPr id="18" name="TextBox 3"/>
            <p:cNvSpPr txBox="1">
              <a:spLocks noChangeArrowheads="1"/>
            </p:cNvSpPr>
            <p:nvPr/>
          </p:nvSpPr>
          <p:spPr bwMode="auto">
            <a:xfrm>
              <a:off x="1696157" y="5281676"/>
              <a:ext cx="759941"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dirty="0" smtClean="0">
                  <a:latin typeface="Consolas" panose="020B0609020204030204" pitchFamily="49" charset="0"/>
                  <a:cs typeface="Consolas" panose="020B0609020204030204" pitchFamily="49" charset="0"/>
                </a:rPr>
                <a:t>lisa</a:t>
              </a:r>
              <a:endParaRPr lang="en-US" altLang="en-US" dirty="0">
                <a:latin typeface="Consolas" panose="020B0609020204030204" pitchFamily="49" charset="0"/>
                <a:cs typeface="Consolas" panose="020B0609020204030204" pitchFamily="49" charset="0"/>
              </a:endParaRPr>
            </a:p>
          </p:txBody>
        </p:sp>
        <p:sp>
          <p:nvSpPr>
            <p:cNvPr id="21" name="TextBox 4"/>
            <p:cNvSpPr txBox="1">
              <a:spLocks noChangeArrowheads="1"/>
            </p:cNvSpPr>
            <p:nvPr/>
          </p:nvSpPr>
          <p:spPr bwMode="auto">
            <a:xfrm>
              <a:off x="2379236" y="5334000"/>
              <a:ext cx="1469571" cy="419100"/>
            </a:xfrm>
            <a:prstGeom prst="rect">
              <a:avLst/>
            </a:prstGeom>
            <a:solidFill>
              <a:schemeClr val="bg1"/>
            </a:solidFill>
            <a:ln w="9525">
              <a:solidFill>
                <a:schemeClr val="accent1"/>
              </a:solidFill>
              <a:miter lim="800000"/>
              <a:headEnd/>
              <a:tailEnd/>
            </a:ln>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endParaRPr lang="en-US" altLang="en-US" dirty="0">
                <a:cs typeface="Consolas" panose="020B0609020204030204" pitchFamily="49" charset="0"/>
              </a:endParaRPr>
            </a:p>
          </p:txBody>
        </p:sp>
      </p:grpSp>
      <p:sp>
        <p:nvSpPr>
          <p:cNvPr id="23" name="Rectangle 22"/>
          <p:cNvSpPr/>
          <p:nvPr/>
        </p:nvSpPr>
        <p:spPr>
          <a:xfrm>
            <a:off x="5334000" y="2628577"/>
            <a:ext cx="1676400" cy="1281114"/>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600" dirty="0" smtClean="0">
                <a:solidFill>
                  <a:schemeClr val="tx1"/>
                </a:solidFill>
                <a:latin typeface="Arial" panose="020B0604020202020204" pitchFamily="34" charset="0"/>
                <a:cs typeface="Arial" panose="020B0604020202020204" pitchFamily="34" charset="0"/>
              </a:rPr>
              <a:t>Address = 200</a:t>
            </a:r>
          </a:p>
          <a:p>
            <a:pPr algn="ctr"/>
            <a:r>
              <a:rPr lang="en-CA" sz="1600" dirty="0" smtClean="0">
                <a:solidFill>
                  <a:schemeClr val="tx1"/>
                </a:solidFill>
                <a:latin typeface="Arial" panose="020B0604020202020204" pitchFamily="34" charset="0"/>
                <a:cs typeface="Arial" panose="020B0604020202020204" pitchFamily="34" charset="0"/>
              </a:rPr>
              <a:t>(Person object)</a:t>
            </a:r>
          </a:p>
          <a:p>
            <a:pPr algn="ctr"/>
            <a:r>
              <a:rPr lang="en-CA" sz="1600" dirty="0" smtClean="0">
                <a:solidFill>
                  <a:schemeClr val="tx1"/>
                </a:solidFill>
                <a:latin typeface="Arial" panose="020B0604020202020204" pitchFamily="34" charset="0"/>
                <a:cs typeface="Arial" panose="020B0604020202020204" pitchFamily="34" charset="0"/>
              </a:rPr>
              <a:t>“lisa”</a:t>
            </a:r>
          </a:p>
        </p:txBody>
      </p:sp>
      <p:grpSp>
        <p:nvGrpSpPr>
          <p:cNvPr id="31" name="Group 30"/>
          <p:cNvGrpSpPr/>
          <p:nvPr/>
        </p:nvGrpSpPr>
        <p:grpSpPr>
          <a:xfrm>
            <a:off x="2372886" y="5162710"/>
            <a:ext cx="2954764" cy="599433"/>
            <a:chOff x="2358641" y="5177481"/>
            <a:chExt cx="2954764" cy="599433"/>
          </a:xfrm>
        </p:grpSpPr>
        <p:sp>
          <p:nvSpPr>
            <p:cNvPr id="24" name="TextBox 4"/>
            <p:cNvSpPr txBox="1">
              <a:spLocks noChangeArrowheads="1"/>
            </p:cNvSpPr>
            <p:nvPr/>
          </p:nvSpPr>
          <p:spPr bwMode="auto">
            <a:xfrm>
              <a:off x="2358641" y="5357814"/>
              <a:ext cx="1469571" cy="419100"/>
            </a:xfrm>
            <a:prstGeom prst="rect">
              <a:avLst/>
            </a:prstGeom>
            <a:solidFill>
              <a:schemeClr val="bg1"/>
            </a:solidFill>
            <a:ln w="9525">
              <a:solidFill>
                <a:schemeClr val="accent1"/>
              </a:solidFill>
              <a:miter lim="800000"/>
              <a:headEnd/>
              <a:tailEnd/>
            </a:ln>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b="1" dirty="0">
                  <a:latin typeface="Consolas" panose="020B0609020204030204" pitchFamily="49" charset="0"/>
                  <a:cs typeface="Consolas" panose="020B0609020204030204" pitchFamily="49" charset="0"/>
                </a:rPr>
                <a:t>@ = 100</a:t>
              </a:r>
            </a:p>
            <a:p>
              <a:pPr eaLnBrk="1" hangingPunct="1"/>
              <a:endParaRPr lang="en-US" altLang="en-US" dirty="0">
                <a:cs typeface="Consolas" panose="020B0609020204030204" pitchFamily="49" charset="0"/>
              </a:endParaRPr>
            </a:p>
          </p:txBody>
        </p:sp>
        <p:sp>
          <p:nvSpPr>
            <p:cNvPr id="26" name="Freeform 25"/>
            <p:cNvSpPr/>
            <p:nvPr/>
          </p:nvSpPr>
          <p:spPr>
            <a:xfrm>
              <a:off x="3867665" y="5177481"/>
              <a:ext cx="1445740" cy="445586"/>
            </a:xfrm>
            <a:custGeom>
              <a:avLst/>
              <a:gdLst>
                <a:gd name="connsiteX0" fmla="*/ 0 w 1445740"/>
                <a:gd name="connsiteY0" fmla="*/ 420130 h 445586"/>
                <a:gd name="connsiteX1" fmla="*/ 74140 w 1445740"/>
                <a:gd name="connsiteY1" fmla="*/ 444843 h 445586"/>
                <a:gd name="connsiteX2" fmla="*/ 407773 w 1445740"/>
                <a:gd name="connsiteY2" fmla="*/ 432487 h 445586"/>
                <a:gd name="connsiteX3" fmla="*/ 506627 w 1445740"/>
                <a:gd name="connsiteY3" fmla="*/ 407773 h 445586"/>
                <a:gd name="connsiteX4" fmla="*/ 593124 w 1445740"/>
                <a:gd name="connsiteY4" fmla="*/ 395416 h 445586"/>
                <a:gd name="connsiteX5" fmla="*/ 667265 w 1445740"/>
                <a:gd name="connsiteY5" fmla="*/ 370703 h 445586"/>
                <a:gd name="connsiteX6" fmla="*/ 704335 w 1445740"/>
                <a:gd name="connsiteY6" fmla="*/ 358346 h 445586"/>
                <a:gd name="connsiteX7" fmla="*/ 753762 w 1445740"/>
                <a:gd name="connsiteY7" fmla="*/ 333633 h 445586"/>
                <a:gd name="connsiteX8" fmla="*/ 827903 w 1445740"/>
                <a:gd name="connsiteY8" fmla="*/ 308919 h 445586"/>
                <a:gd name="connsiteX9" fmla="*/ 864973 w 1445740"/>
                <a:gd name="connsiteY9" fmla="*/ 296562 h 445586"/>
                <a:gd name="connsiteX10" fmla="*/ 939113 w 1445740"/>
                <a:gd name="connsiteY10" fmla="*/ 259492 h 445586"/>
                <a:gd name="connsiteX11" fmla="*/ 1013254 w 1445740"/>
                <a:gd name="connsiteY11" fmla="*/ 222422 h 445586"/>
                <a:gd name="connsiteX12" fmla="*/ 1050324 w 1445740"/>
                <a:gd name="connsiteY12" fmla="*/ 197708 h 445586"/>
                <a:gd name="connsiteX13" fmla="*/ 1075038 w 1445740"/>
                <a:gd name="connsiteY13" fmla="*/ 160638 h 445586"/>
                <a:gd name="connsiteX14" fmla="*/ 1112108 w 1445740"/>
                <a:gd name="connsiteY14" fmla="*/ 148281 h 445586"/>
                <a:gd name="connsiteX15" fmla="*/ 1223319 w 1445740"/>
                <a:gd name="connsiteY15" fmla="*/ 61784 h 445586"/>
                <a:gd name="connsiteX16" fmla="*/ 1260389 w 1445740"/>
                <a:gd name="connsiteY16" fmla="*/ 37070 h 445586"/>
                <a:gd name="connsiteX17" fmla="*/ 1334530 w 1445740"/>
                <a:gd name="connsiteY17" fmla="*/ 12357 h 445586"/>
                <a:gd name="connsiteX18" fmla="*/ 1371600 w 1445740"/>
                <a:gd name="connsiteY18" fmla="*/ 0 h 445586"/>
                <a:gd name="connsiteX19" fmla="*/ 1445740 w 1445740"/>
                <a:gd name="connsiteY19" fmla="*/ 0 h 445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445740" h="445586">
                  <a:moveTo>
                    <a:pt x="0" y="420130"/>
                  </a:moveTo>
                  <a:cubicBezTo>
                    <a:pt x="24713" y="428368"/>
                    <a:pt x="48102" y="444054"/>
                    <a:pt x="74140" y="444843"/>
                  </a:cubicBezTo>
                  <a:cubicBezTo>
                    <a:pt x="185376" y="448214"/>
                    <a:pt x="296702" y="439429"/>
                    <a:pt x="407773" y="432487"/>
                  </a:cubicBezTo>
                  <a:cubicBezTo>
                    <a:pt x="496890" y="426917"/>
                    <a:pt x="440602" y="420978"/>
                    <a:pt x="506627" y="407773"/>
                  </a:cubicBezTo>
                  <a:cubicBezTo>
                    <a:pt x="535186" y="402061"/>
                    <a:pt x="564292" y="399535"/>
                    <a:pt x="593124" y="395416"/>
                  </a:cubicBezTo>
                  <a:lnTo>
                    <a:pt x="667265" y="370703"/>
                  </a:lnTo>
                  <a:cubicBezTo>
                    <a:pt x="679622" y="366584"/>
                    <a:pt x="692685" y="364171"/>
                    <a:pt x="704335" y="358346"/>
                  </a:cubicBezTo>
                  <a:cubicBezTo>
                    <a:pt x="720811" y="350108"/>
                    <a:pt x="736659" y="340474"/>
                    <a:pt x="753762" y="333633"/>
                  </a:cubicBezTo>
                  <a:cubicBezTo>
                    <a:pt x="777949" y="323958"/>
                    <a:pt x="803189" y="317157"/>
                    <a:pt x="827903" y="308919"/>
                  </a:cubicBezTo>
                  <a:cubicBezTo>
                    <a:pt x="840260" y="304800"/>
                    <a:pt x="854135" y="303787"/>
                    <a:pt x="864973" y="296562"/>
                  </a:cubicBezTo>
                  <a:cubicBezTo>
                    <a:pt x="971215" y="225735"/>
                    <a:pt x="836792" y="310653"/>
                    <a:pt x="939113" y="259492"/>
                  </a:cubicBezTo>
                  <a:cubicBezTo>
                    <a:pt x="1034921" y="211587"/>
                    <a:pt x="920086" y="253476"/>
                    <a:pt x="1013254" y="222422"/>
                  </a:cubicBezTo>
                  <a:cubicBezTo>
                    <a:pt x="1025611" y="214184"/>
                    <a:pt x="1039823" y="208209"/>
                    <a:pt x="1050324" y="197708"/>
                  </a:cubicBezTo>
                  <a:cubicBezTo>
                    <a:pt x="1060825" y="187207"/>
                    <a:pt x="1063441" y="169915"/>
                    <a:pt x="1075038" y="160638"/>
                  </a:cubicBezTo>
                  <a:cubicBezTo>
                    <a:pt x="1085209" y="152501"/>
                    <a:pt x="1099751" y="152400"/>
                    <a:pt x="1112108" y="148281"/>
                  </a:cubicBezTo>
                  <a:cubicBezTo>
                    <a:pt x="1170182" y="90207"/>
                    <a:pt x="1134636" y="120906"/>
                    <a:pt x="1223319" y="61784"/>
                  </a:cubicBezTo>
                  <a:cubicBezTo>
                    <a:pt x="1235676" y="53546"/>
                    <a:pt x="1246300" y="41766"/>
                    <a:pt x="1260389" y="37070"/>
                  </a:cubicBezTo>
                  <a:lnTo>
                    <a:pt x="1334530" y="12357"/>
                  </a:lnTo>
                  <a:cubicBezTo>
                    <a:pt x="1346887" y="8238"/>
                    <a:pt x="1358575" y="0"/>
                    <a:pt x="1371600" y="0"/>
                  </a:cubicBezTo>
                  <a:lnTo>
                    <a:pt x="1445740" y="0"/>
                  </a:lnTo>
                </a:path>
              </a:pathLst>
            </a:custGeom>
            <a:no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grpSp>
      <p:grpSp>
        <p:nvGrpSpPr>
          <p:cNvPr id="28" name="Group 27"/>
          <p:cNvGrpSpPr/>
          <p:nvPr/>
        </p:nvGrpSpPr>
        <p:grpSpPr>
          <a:xfrm>
            <a:off x="1696157" y="4733152"/>
            <a:ext cx="2160628" cy="419100"/>
            <a:chOff x="1696157" y="4733152"/>
            <a:chExt cx="2160628" cy="419100"/>
          </a:xfrm>
        </p:grpSpPr>
        <p:sp>
          <p:nvSpPr>
            <p:cNvPr id="5" name="TextBox 3"/>
            <p:cNvSpPr txBox="1">
              <a:spLocks noChangeArrowheads="1"/>
            </p:cNvSpPr>
            <p:nvPr/>
          </p:nvSpPr>
          <p:spPr bwMode="auto">
            <a:xfrm>
              <a:off x="1696157" y="4812763"/>
              <a:ext cx="759941" cy="193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dirty="0" smtClean="0">
                  <a:latin typeface="Consolas" panose="020B0609020204030204" pitchFamily="49" charset="0"/>
                  <a:cs typeface="Consolas" panose="020B0609020204030204" pitchFamily="49" charset="0"/>
                </a:rPr>
                <a:t>bart</a:t>
              </a:r>
              <a:endParaRPr lang="en-US" altLang="en-US" dirty="0">
                <a:latin typeface="Consolas" panose="020B0609020204030204" pitchFamily="49" charset="0"/>
                <a:cs typeface="Consolas" panose="020B0609020204030204" pitchFamily="49" charset="0"/>
              </a:endParaRPr>
            </a:p>
          </p:txBody>
        </p:sp>
        <p:sp>
          <p:nvSpPr>
            <p:cNvPr id="19" name="TextBox 4"/>
            <p:cNvSpPr txBox="1">
              <a:spLocks noChangeArrowheads="1"/>
            </p:cNvSpPr>
            <p:nvPr/>
          </p:nvSpPr>
          <p:spPr bwMode="auto">
            <a:xfrm>
              <a:off x="2387214" y="4733152"/>
              <a:ext cx="1469571" cy="419100"/>
            </a:xfrm>
            <a:prstGeom prst="rect">
              <a:avLst/>
            </a:prstGeom>
            <a:solidFill>
              <a:schemeClr val="bg1"/>
            </a:solidFill>
            <a:ln w="9525">
              <a:solidFill>
                <a:schemeClr val="accent1"/>
              </a:solidFill>
              <a:miter lim="800000"/>
              <a:headEnd/>
              <a:tailEnd/>
            </a:ln>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endParaRPr lang="en-US" altLang="en-US" dirty="0">
                <a:cs typeface="Consolas" panose="020B0609020204030204" pitchFamily="49" charset="0"/>
              </a:endParaRPr>
            </a:p>
          </p:txBody>
        </p:sp>
      </p:grpSp>
      <p:grpSp>
        <p:nvGrpSpPr>
          <p:cNvPr id="29" name="Group 28"/>
          <p:cNvGrpSpPr/>
          <p:nvPr/>
        </p:nvGrpSpPr>
        <p:grpSpPr>
          <a:xfrm>
            <a:off x="2378382" y="4743610"/>
            <a:ext cx="2959737" cy="419100"/>
            <a:chOff x="2378382" y="4743610"/>
            <a:chExt cx="2959737" cy="419100"/>
          </a:xfrm>
        </p:grpSpPr>
        <p:sp>
          <p:nvSpPr>
            <p:cNvPr id="25" name="Freeform 24"/>
            <p:cNvSpPr/>
            <p:nvPr/>
          </p:nvSpPr>
          <p:spPr>
            <a:xfrm>
              <a:off x="3855308" y="4930346"/>
              <a:ext cx="1482811" cy="24713"/>
            </a:xfrm>
            <a:custGeom>
              <a:avLst/>
              <a:gdLst>
                <a:gd name="connsiteX0" fmla="*/ 0 w 1482811"/>
                <a:gd name="connsiteY0" fmla="*/ 24713 h 24713"/>
                <a:gd name="connsiteX1" fmla="*/ 1013254 w 1482811"/>
                <a:gd name="connsiteY1" fmla="*/ 12357 h 24713"/>
                <a:gd name="connsiteX2" fmla="*/ 1482811 w 1482811"/>
                <a:gd name="connsiteY2" fmla="*/ 0 h 24713"/>
              </a:gdLst>
              <a:ahLst/>
              <a:cxnLst>
                <a:cxn ang="0">
                  <a:pos x="connsiteX0" y="connsiteY0"/>
                </a:cxn>
                <a:cxn ang="0">
                  <a:pos x="connsiteX1" y="connsiteY1"/>
                </a:cxn>
                <a:cxn ang="0">
                  <a:pos x="connsiteX2" y="connsiteY2"/>
                </a:cxn>
              </a:cxnLst>
              <a:rect l="l" t="t" r="r" b="b"/>
              <a:pathLst>
                <a:path w="1482811" h="24713">
                  <a:moveTo>
                    <a:pt x="0" y="24713"/>
                  </a:moveTo>
                  <a:lnTo>
                    <a:pt x="1013254" y="12357"/>
                  </a:lnTo>
                  <a:cubicBezTo>
                    <a:pt x="1756799" y="-353"/>
                    <a:pt x="1275927" y="0"/>
                    <a:pt x="1482811" y="0"/>
                  </a:cubicBezTo>
                </a:path>
              </a:pathLst>
            </a:custGeom>
            <a:no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0" name="TextBox 4"/>
            <p:cNvSpPr txBox="1">
              <a:spLocks noChangeArrowheads="1"/>
            </p:cNvSpPr>
            <p:nvPr/>
          </p:nvSpPr>
          <p:spPr bwMode="auto">
            <a:xfrm>
              <a:off x="2378382" y="4743610"/>
              <a:ext cx="1469571" cy="419100"/>
            </a:xfrm>
            <a:prstGeom prst="rect">
              <a:avLst/>
            </a:prstGeom>
            <a:solidFill>
              <a:schemeClr val="bg1"/>
            </a:solidFill>
            <a:ln w="9525">
              <a:solidFill>
                <a:schemeClr val="accent1"/>
              </a:solidFill>
              <a:miter lim="800000"/>
              <a:headEnd/>
              <a:tailEnd/>
            </a:ln>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b="1" dirty="0">
                  <a:latin typeface="Consolas" panose="020B0609020204030204" pitchFamily="49" charset="0"/>
                  <a:cs typeface="Consolas" panose="020B0609020204030204" pitchFamily="49" charset="0"/>
                </a:rPr>
                <a:t>@ = 100</a:t>
              </a:r>
            </a:p>
            <a:p>
              <a:pPr eaLnBrk="1" hangingPunct="1"/>
              <a:endParaRPr lang="en-US" altLang="en-US" dirty="0">
                <a:cs typeface="Consolas" panose="020B0609020204030204" pitchFamily="49" charset="0"/>
              </a:endParaRPr>
            </a:p>
          </p:txBody>
        </p:sp>
      </p:grpSp>
      <p:grpSp>
        <p:nvGrpSpPr>
          <p:cNvPr id="32" name="Group 31"/>
          <p:cNvGrpSpPr/>
          <p:nvPr/>
        </p:nvGrpSpPr>
        <p:grpSpPr>
          <a:xfrm>
            <a:off x="2376897" y="3254100"/>
            <a:ext cx="2948865" cy="1907195"/>
            <a:chOff x="2376897" y="3254100"/>
            <a:chExt cx="2948865" cy="1907195"/>
          </a:xfrm>
        </p:grpSpPr>
        <p:sp>
          <p:nvSpPr>
            <p:cNvPr id="27" name="Freeform 26"/>
            <p:cNvSpPr/>
            <p:nvPr/>
          </p:nvSpPr>
          <p:spPr>
            <a:xfrm>
              <a:off x="3842951" y="3254100"/>
              <a:ext cx="1482811" cy="1565035"/>
            </a:xfrm>
            <a:custGeom>
              <a:avLst/>
              <a:gdLst>
                <a:gd name="connsiteX0" fmla="*/ 0 w 1482811"/>
                <a:gd name="connsiteY0" fmla="*/ 1565035 h 1565035"/>
                <a:gd name="connsiteX1" fmla="*/ 284206 w 1482811"/>
                <a:gd name="connsiteY1" fmla="*/ 1540322 h 1565035"/>
                <a:gd name="connsiteX2" fmla="*/ 420130 w 1482811"/>
                <a:gd name="connsiteY2" fmla="*/ 1503251 h 1565035"/>
                <a:gd name="connsiteX3" fmla="*/ 457200 w 1482811"/>
                <a:gd name="connsiteY3" fmla="*/ 1490895 h 1565035"/>
                <a:gd name="connsiteX4" fmla="*/ 531341 w 1482811"/>
                <a:gd name="connsiteY4" fmla="*/ 1441468 h 1565035"/>
                <a:gd name="connsiteX5" fmla="*/ 568411 w 1482811"/>
                <a:gd name="connsiteY5" fmla="*/ 1416754 h 1565035"/>
                <a:gd name="connsiteX6" fmla="*/ 605481 w 1482811"/>
                <a:gd name="connsiteY6" fmla="*/ 1330257 h 1565035"/>
                <a:gd name="connsiteX7" fmla="*/ 642552 w 1482811"/>
                <a:gd name="connsiteY7" fmla="*/ 1280830 h 1565035"/>
                <a:gd name="connsiteX8" fmla="*/ 679622 w 1482811"/>
                <a:gd name="connsiteY8" fmla="*/ 1169619 h 1565035"/>
                <a:gd name="connsiteX9" fmla="*/ 691979 w 1482811"/>
                <a:gd name="connsiteY9" fmla="*/ 1132549 h 1565035"/>
                <a:gd name="connsiteX10" fmla="*/ 716692 w 1482811"/>
                <a:gd name="connsiteY10" fmla="*/ 1083122 h 1565035"/>
                <a:gd name="connsiteX11" fmla="*/ 753763 w 1482811"/>
                <a:gd name="connsiteY11" fmla="*/ 1008981 h 1565035"/>
                <a:gd name="connsiteX12" fmla="*/ 778476 w 1482811"/>
                <a:gd name="connsiteY12" fmla="*/ 922484 h 1565035"/>
                <a:gd name="connsiteX13" fmla="*/ 790833 w 1482811"/>
                <a:gd name="connsiteY13" fmla="*/ 885414 h 1565035"/>
                <a:gd name="connsiteX14" fmla="*/ 803190 w 1482811"/>
                <a:gd name="connsiteY14" fmla="*/ 798916 h 1565035"/>
                <a:gd name="connsiteX15" fmla="*/ 815546 w 1482811"/>
                <a:gd name="connsiteY15" fmla="*/ 749489 h 1565035"/>
                <a:gd name="connsiteX16" fmla="*/ 827903 w 1482811"/>
                <a:gd name="connsiteY16" fmla="*/ 638278 h 1565035"/>
                <a:gd name="connsiteX17" fmla="*/ 852617 w 1482811"/>
                <a:gd name="connsiteY17" fmla="*/ 403500 h 1565035"/>
                <a:gd name="connsiteX18" fmla="*/ 864973 w 1482811"/>
                <a:gd name="connsiteY18" fmla="*/ 366430 h 1565035"/>
                <a:gd name="connsiteX19" fmla="*/ 889687 w 1482811"/>
                <a:gd name="connsiteY19" fmla="*/ 279932 h 1565035"/>
                <a:gd name="connsiteX20" fmla="*/ 939114 w 1482811"/>
                <a:gd name="connsiteY20" fmla="*/ 205792 h 1565035"/>
                <a:gd name="connsiteX21" fmla="*/ 951471 w 1482811"/>
                <a:gd name="connsiteY21" fmla="*/ 168722 h 1565035"/>
                <a:gd name="connsiteX22" fmla="*/ 988541 w 1482811"/>
                <a:gd name="connsiteY22" fmla="*/ 131651 h 1565035"/>
                <a:gd name="connsiteX23" fmla="*/ 1099752 w 1482811"/>
                <a:gd name="connsiteY23" fmla="*/ 69868 h 1565035"/>
                <a:gd name="connsiteX24" fmla="*/ 1136822 w 1482811"/>
                <a:gd name="connsiteY24" fmla="*/ 45154 h 1565035"/>
                <a:gd name="connsiteX25" fmla="*/ 1210963 w 1482811"/>
                <a:gd name="connsiteY25" fmla="*/ 20441 h 1565035"/>
                <a:gd name="connsiteX26" fmla="*/ 1482811 w 1482811"/>
                <a:gd name="connsiteY26" fmla="*/ 8084 h 15650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482811" h="1565035">
                  <a:moveTo>
                    <a:pt x="0" y="1565035"/>
                  </a:moveTo>
                  <a:cubicBezTo>
                    <a:pt x="66189" y="1559943"/>
                    <a:pt x="211813" y="1549974"/>
                    <a:pt x="284206" y="1540322"/>
                  </a:cubicBezTo>
                  <a:cubicBezTo>
                    <a:pt x="342426" y="1532560"/>
                    <a:pt x="362169" y="1522571"/>
                    <a:pt x="420130" y="1503251"/>
                  </a:cubicBezTo>
                  <a:lnTo>
                    <a:pt x="457200" y="1490895"/>
                  </a:lnTo>
                  <a:lnTo>
                    <a:pt x="531341" y="1441468"/>
                  </a:lnTo>
                  <a:lnTo>
                    <a:pt x="568411" y="1416754"/>
                  </a:lnTo>
                  <a:cubicBezTo>
                    <a:pt x="580423" y="1380720"/>
                    <a:pt x="583670" y="1365155"/>
                    <a:pt x="605481" y="1330257"/>
                  </a:cubicBezTo>
                  <a:cubicBezTo>
                    <a:pt x="616396" y="1312793"/>
                    <a:pt x="630195" y="1297306"/>
                    <a:pt x="642552" y="1280830"/>
                  </a:cubicBezTo>
                  <a:lnTo>
                    <a:pt x="679622" y="1169619"/>
                  </a:lnTo>
                  <a:cubicBezTo>
                    <a:pt x="683741" y="1157262"/>
                    <a:pt x="686154" y="1144199"/>
                    <a:pt x="691979" y="1132549"/>
                  </a:cubicBezTo>
                  <a:cubicBezTo>
                    <a:pt x="700217" y="1116073"/>
                    <a:pt x="709436" y="1100053"/>
                    <a:pt x="716692" y="1083122"/>
                  </a:cubicBezTo>
                  <a:cubicBezTo>
                    <a:pt x="747386" y="1011502"/>
                    <a:pt x="706271" y="1080217"/>
                    <a:pt x="753763" y="1008981"/>
                  </a:cubicBezTo>
                  <a:cubicBezTo>
                    <a:pt x="783395" y="920080"/>
                    <a:pt x="747436" y="1031120"/>
                    <a:pt x="778476" y="922484"/>
                  </a:cubicBezTo>
                  <a:cubicBezTo>
                    <a:pt x="782054" y="909960"/>
                    <a:pt x="786714" y="897771"/>
                    <a:pt x="790833" y="885414"/>
                  </a:cubicBezTo>
                  <a:cubicBezTo>
                    <a:pt x="794952" y="856581"/>
                    <a:pt x="797980" y="827572"/>
                    <a:pt x="803190" y="798916"/>
                  </a:cubicBezTo>
                  <a:cubicBezTo>
                    <a:pt x="806228" y="782207"/>
                    <a:pt x="812964" y="766274"/>
                    <a:pt x="815546" y="749489"/>
                  </a:cubicBezTo>
                  <a:cubicBezTo>
                    <a:pt x="821217" y="712624"/>
                    <a:pt x="824192" y="675391"/>
                    <a:pt x="827903" y="638278"/>
                  </a:cubicBezTo>
                  <a:cubicBezTo>
                    <a:pt x="832981" y="587497"/>
                    <a:pt x="842124" y="461210"/>
                    <a:pt x="852617" y="403500"/>
                  </a:cubicBezTo>
                  <a:cubicBezTo>
                    <a:pt x="854947" y="390685"/>
                    <a:pt x="861395" y="378954"/>
                    <a:pt x="864973" y="366430"/>
                  </a:cubicBezTo>
                  <a:cubicBezTo>
                    <a:pt x="868737" y="353257"/>
                    <a:pt x="880974" y="295616"/>
                    <a:pt x="889687" y="279932"/>
                  </a:cubicBezTo>
                  <a:cubicBezTo>
                    <a:pt x="904111" y="253968"/>
                    <a:pt x="929721" y="233970"/>
                    <a:pt x="939114" y="205792"/>
                  </a:cubicBezTo>
                  <a:cubicBezTo>
                    <a:pt x="943233" y="193435"/>
                    <a:pt x="944246" y="179560"/>
                    <a:pt x="951471" y="168722"/>
                  </a:cubicBezTo>
                  <a:cubicBezTo>
                    <a:pt x="961164" y="154182"/>
                    <a:pt x="974747" y="142380"/>
                    <a:pt x="988541" y="131651"/>
                  </a:cubicBezTo>
                  <a:cubicBezTo>
                    <a:pt x="1052275" y="82080"/>
                    <a:pt x="1043819" y="88511"/>
                    <a:pt x="1099752" y="69868"/>
                  </a:cubicBezTo>
                  <a:cubicBezTo>
                    <a:pt x="1112109" y="61630"/>
                    <a:pt x="1123251" y="51186"/>
                    <a:pt x="1136822" y="45154"/>
                  </a:cubicBezTo>
                  <a:cubicBezTo>
                    <a:pt x="1160627" y="34574"/>
                    <a:pt x="1186249" y="28679"/>
                    <a:pt x="1210963" y="20441"/>
                  </a:cubicBezTo>
                  <a:cubicBezTo>
                    <a:pt x="1322280" y="-16664"/>
                    <a:pt x="1234984" y="8084"/>
                    <a:pt x="1482811" y="8084"/>
                  </a:cubicBezTo>
                </a:path>
              </a:pathLst>
            </a:custGeom>
            <a:no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6" name="TextBox 4"/>
            <p:cNvSpPr txBox="1">
              <a:spLocks noChangeArrowheads="1"/>
            </p:cNvSpPr>
            <p:nvPr/>
          </p:nvSpPr>
          <p:spPr bwMode="auto">
            <a:xfrm>
              <a:off x="2376897" y="4742195"/>
              <a:ext cx="1469571" cy="419100"/>
            </a:xfrm>
            <a:prstGeom prst="rect">
              <a:avLst/>
            </a:prstGeom>
            <a:solidFill>
              <a:schemeClr val="bg1"/>
            </a:solidFill>
            <a:ln w="9525">
              <a:solidFill>
                <a:schemeClr val="accent1"/>
              </a:solidFill>
              <a:miter lim="800000"/>
              <a:headEnd/>
              <a:tailEnd/>
            </a:ln>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b="1" dirty="0">
                  <a:latin typeface="Consolas" panose="020B0609020204030204" pitchFamily="49" charset="0"/>
                  <a:cs typeface="Consolas" panose="020B0609020204030204" pitchFamily="49" charset="0"/>
                </a:rPr>
                <a:t>@ = </a:t>
              </a:r>
              <a:r>
                <a:rPr lang="en-US" altLang="en-US" b="1" dirty="0" smtClean="0">
                  <a:latin typeface="Consolas" panose="020B0609020204030204" pitchFamily="49" charset="0"/>
                  <a:cs typeface="Consolas" panose="020B0609020204030204" pitchFamily="49" charset="0"/>
                </a:rPr>
                <a:t>200</a:t>
              </a:r>
              <a:endParaRPr lang="en-US" altLang="en-US" b="1" dirty="0">
                <a:latin typeface="Consolas" panose="020B0609020204030204" pitchFamily="49" charset="0"/>
                <a:cs typeface="Consolas" panose="020B0609020204030204" pitchFamily="49" charset="0"/>
              </a:endParaRPr>
            </a:p>
            <a:p>
              <a:pPr eaLnBrk="1" hangingPunct="1"/>
              <a:endParaRPr lang="en-US" altLang="en-US" dirty="0">
                <a:cs typeface="Consolas" panose="020B0609020204030204" pitchFamily="49" charset="0"/>
              </a:endParaRPr>
            </a:p>
          </p:txBody>
        </p:sp>
      </p:grpSp>
      <p:sp>
        <p:nvSpPr>
          <p:cNvPr id="4" name="Rectangle 3"/>
          <p:cNvSpPr/>
          <p:nvPr/>
        </p:nvSpPr>
        <p:spPr>
          <a:xfrm>
            <a:off x="3872945" y="4848708"/>
            <a:ext cx="1460012" cy="130344"/>
          </a:xfrm>
          <a:prstGeom prst="rect">
            <a:avLst/>
          </a:prstGeom>
          <a:solidFill>
            <a:schemeClr val="bg1">
              <a:alpha val="76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p:txBody>
      </p:sp>
      <p:sp>
        <p:nvSpPr>
          <p:cNvPr id="22" name="Rectangle 21"/>
          <p:cNvSpPr/>
          <p:nvPr/>
        </p:nvSpPr>
        <p:spPr>
          <a:xfrm>
            <a:off x="5334000" y="4495800"/>
            <a:ext cx="1676400" cy="1281114"/>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600" dirty="0" smtClean="0">
                <a:solidFill>
                  <a:schemeClr val="tx1"/>
                </a:solidFill>
                <a:latin typeface="Arial" panose="020B0604020202020204" pitchFamily="34" charset="0"/>
                <a:cs typeface="Arial" panose="020B0604020202020204" pitchFamily="34" charset="0"/>
              </a:rPr>
              <a:t>Address = 100</a:t>
            </a:r>
          </a:p>
          <a:p>
            <a:pPr algn="ctr"/>
            <a:r>
              <a:rPr lang="en-CA" sz="1600" dirty="0" smtClean="0">
                <a:solidFill>
                  <a:schemeClr val="tx1"/>
                </a:solidFill>
                <a:latin typeface="Arial" panose="020B0604020202020204" pitchFamily="34" charset="0"/>
                <a:cs typeface="Arial" panose="020B0604020202020204" pitchFamily="34" charset="0"/>
              </a:rPr>
              <a:t>(Person object)</a:t>
            </a:r>
          </a:p>
          <a:p>
            <a:pPr algn="ctr"/>
            <a:r>
              <a:rPr lang="en-CA" sz="1600" dirty="0" smtClean="0">
                <a:solidFill>
                  <a:schemeClr val="tx1"/>
                </a:solidFill>
                <a:latin typeface="Arial" panose="020B0604020202020204" pitchFamily="34" charset="0"/>
                <a:cs typeface="Arial" panose="020B0604020202020204" pitchFamily="34" charset="0"/>
              </a:rPr>
              <a:t>“bart”</a:t>
            </a:r>
          </a:p>
        </p:txBody>
      </p:sp>
    </p:spTree>
    <p:extLst>
      <p:ext uri="{BB962C8B-B14F-4D97-AF65-F5344CB8AC3E}">
        <p14:creationId xmlns:p14="http://schemas.microsoft.com/office/powerpoint/2010/main" val="3312291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29"/>
                                        </p:tgtEl>
                                        <p:attrNameLst>
                                          <p:attrName>style.visibility</p:attrName>
                                        </p:attrNameLst>
                                      </p:cBhvr>
                                      <p:to>
                                        <p:strVal val="visible"/>
                                      </p:to>
                                    </p:set>
                                    <p:animEffect transition="in" filter="wipe(left)">
                                      <p:cBhvr>
                                        <p:cTn id="35" dur="500"/>
                                        <p:tgtEl>
                                          <p:spTgt spid="29"/>
                                        </p:tgtEl>
                                      </p:cBhvr>
                                    </p:animEffec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31"/>
                                        </p:tgtEl>
                                        <p:attrNameLst>
                                          <p:attrName>style.visibility</p:attrName>
                                        </p:attrNameLst>
                                      </p:cBhvr>
                                      <p:to>
                                        <p:strVal val="visible"/>
                                      </p:to>
                                    </p:set>
                                    <p:animEffect transition="in" filter="wipe(left)">
                                      <p:cBhvr>
                                        <p:cTn id="44" dur="500"/>
                                        <p:tgtEl>
                                          <p:spTgt spid="31"/>
                                        </p:tgtEl>
                                      </p:cBhvr>
                                    </p:animEffec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3"/>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nodeType="clickEffect">
                                  <p:stCondLst>
                                    <p:cond delay="0"/>
                                  </p:stCondLst>
                                  <p:childTnLst>
                                    <p:set>
                                      <p:cBhvr>
                                        <p:cTn id="56" dur="1" fill="hold">
                                          <p:stCondLst>
                                            <p:cond delay="0"/>
                                          </p:stCondLst>
                                        </p:cTn>
                                        <p:tgtEl>
                                          <p:spTgt spid="32"/>
                                        </p:tgtEl>
                                        <p:attrNameLst>
                                          <p:attrName>style.visibility</p:attrName>
                                        </p:attrNameLst>
                                      </p:cBhvr>
                                      <p:to>
                                        <p:strVal val="visible"/>
                                      </p:to>
                                    </p:set>
                                    <p:animEffect transition="in" filter="wipe(down)">
                                      <p:cBhvr>
                                        <p:cTn id="57" dur="500"/>
                                        <p:tgtEl>
                                          <p:spTgt spid="32"/>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4"/>
                                        </p:tgtEl>
                                        <p:attrNameLst>
                                          <p:attrName>style.visibility</p:attrName>
                                        </p:attrNameLst>
                                      </p:cBhvr>
                                      <p:to>
                                        <p:strVal val="visible"/>
                                      </p:to>
                                    </p:set>
                                    <p:animEffect transition="in" filter="wipe(left)">
                                      <p:cBhvr>
                                        <p:cTn id="6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3" grpId="0" animBg="1"/>
      <p:bldP spid="4" grpId="0" animBg="1"/>
      <p:bldP spid="22"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a:t>
            </a:r>
            <a:r>
              <a:rPr lang="en-US" dirty="0">
                <a:solidFill>
                  <a:srgbClr val="FF0000"/>
                </a:solidFill>
              </a:rPr>
              <a:t>Attributes</a:t>
            </a:r>
            <a:r>
              <a:rPr lang="en-US" dirty="0"/>
              <a:t> Vs. </a:t>
            </a:r>
            <a:r>
              <a:rPr lang="en-US" dirty="0">
                <a:solidFill>
                  <a:srgbClr val="C00000"/>
                </a:solidFill>
              </a:rPr>
              <a:t>Locals</a:t>
            </a:r>
            <a:endParaRPr lang="en-US" dirty="0"/>
          </a:p>
        </p:txBody>
      </p:sp>
      <p:sp>
        <p:nvSpPr>
          <p:cNvPr id="3" name="Content Placeholder 2"/>
          <p:cNvSpPr>
            <a:spLocks noGrp="1"/>
          </p:cNvSpPr>
          <p:nvPr>
            <p:ph idx="1"/>
          </p:nvPr>
        </p:nvSpPr>
        <p:spPr/>
        <p:txBody>
          <a:bodyPr/>
          <a:lstStyle/>
          <a:p>
            <a:r>
              <a:rPr lang="en-US" b="1" dirty="0" smtClean="0"/>
              <a:t>New term</a:t>
            </a:r>
            <a:r>
              <a:rPr lang="en-US" dirty="0" smtClean="0"/>
              <a:t>: Scope is the </a:t>
            </a:r>
            <a:r>
              <a:rPr lang="en-US" dirty="0"/>
              <a:t>location where an </a:t>
            </a:r>
            <a:r>
              <a:rPr lang="en-US" dirty="0" smtClean="0"/>
              <a:t>identifier </a:t>
            </a:r>
            <a:r>
              <a:rPr lang="en-US" dirty="0"/>
              <a:t>(attribute, local, method) may be accessed</a:t>
            </a:r>
          </a:p>
          <a:p>
            <a:pPr lvl="1"/>
            <a:r>
              <a:rPr lang="en-US" dirty="0"/>
              <a:t>Scope of attributes (and methods): anywhere inside the class definition</a:t>
            </a:r>
          </a:p>
          <a:p>
            <a:pPr lvl="1"/>
            <a:r>
              <a:rPr lang="en-US" dirty="0"/>
              <a:t>Scope of locals: after the local has been declared until the end of closing brace (e.g., end of method body</a:t>
            </a:r>
            <a:r>
              <a:rPr lang="en-US" dirty="0" smtClean="0"/>
              <a:t>)</a:t>
            </a:r>
          </a:p>
          <a:p>
            <a:r>
              <a:rPr lang="en-US" dirty="0" smtClean="0"/>
              <a:t>Example</a:t>
            </a:r>
            <a:r>
              <a:rPr lang="en-US" dirty="0"/>
              <a:t>:</a:t>
            </a:r>
          </a:p>
          <a:p>
            <a:pPr lvl="1">
              <a:spcBef>
                <a:spcPts val="200"/>
              </a:spcBef>
              <a:buFont typeface="Arial" charset="0"/>
              <a:buNone/>
            </a:pPr>
            <a:r>
              <a:rPr lang="en-US" altLang="en-US" sz="1800" dirty="0" smtClean="0">
                <a:latin typeface="Consolas" pitchFamily="49" charset="0"/>
                <a:cs typeface="Consolas" pitchFamily="49" charset="0"/>
              </a:rPr>
              <a:t>  public </a:t>
            </a:r>
            <a:r>
              <a:rPr lang="en-US" altLang="en-US" sz="1800" dirty="0">
                <a:latin typeface="Consolas" pitchFamily="49" charset="0"/>
                <a:cs typeface="Consolas" pitchFamily="49" charset="0"/>
              </a:rPr>
              <a:t>class Person </a:t>
            </a:r>
            <a:r>
              <a:rPr lang="en-US" altLang="en-US" sz="1800" b="1" dirty="0">
                <a:solidFill>
                  <a:srgbClr val="FF0000"/>
                </a:solidFill>
                <a:latin typeface="Consolas" pitchFamily="49" charset="0"/>
                <a:cs typeface="Consolas" pitchFamily="49" charset="0"/>
              </a:rPr>
              <a:t>{</a:t>
            </a:r>
          </a:p>
          <a:p>
            <a:pPr lvl="1">
              <a:spcBef>
                <a:spcPts val="200"/>
              </a:spcBef>
              <a:buFont typeface="Arial" charset="0"/>
              <a:buNone/>
            </a:pPr>
            <a:r>
              <a:rPr lang="en-US" altLang="en-US" sz="1800" dirty="0">
                <a:latin typeface="Consolas" pitchFamily="49" charset="0"/>
                <a:cs typeface="Consolas" pitchFamily="49" charset="0"/>
              </a:rPr>
              <a:t>  </a:t>
            </a:r>
            <a:r>
              <a:rPr lang="en-US" altLang="en-US" sz="1800" dirty="0" smtClean="0">
                <a:latin typeface="Consolas" pitchFamily="49" charset="0"/>
                <a:cs typeface="Consolas" pitchFamily="49" charset="0"/>
              </a:rPr>
              <a:t>    </a:t>
            </a:r>
            <a:r>
              <a:rPr lang="en-US" altLang="en-US" sz="1800" dirty="0">
                <a:latin typeface="Consolas" pitchFamily="49" charset="0"/>
                <a:cs typeface="Consolas" pitchFamily="49" charset="0"/>
              </a:rPr>
              <a:t>private String [] childrenName = new String[10];</a:t>
            </a:r>
          </a:p>
          <a:p>
            <a:pPr lvl="1">
              <a:spcBef>
                <a:spcPts val="200"/>
              </a:spcBef>
              <a:buFont typeface="Arial" charset="0"/>
              <a:buNone/>
            </a:pPr>
            <a:r>
              <a:rPr lang="en-US" altLang="en-US" sz="1800" dirty="0">
                <a:latin typeface="Consolas" pitchFamily="49" charset="0"/>
                <a:cs typeface="Consolas" pitchFamily="49" charset="0"/>
              </a:rPr>
              <a:t>    </a:t>
            </a:r>
            <a:r>
              <a:rPr lang="en-US" altLang="en-US" sz="1800" dirty="0" smtClean="0">
                <a:latin typeface="Consolas" pitchFamily="49" charset="0"/>
                <a:cs typeface="Consolas" pitchFamily="49" charset="0"/>
              </a:rPr>
              <a:t>  private </a:t>
            </a:r>
            <a:r>
              <a:rPr lang="en-US" altLang="en-US" sz="1800" dirty="0">
                <a:latin typeface="Consolas" pitchFamily="49" charset="0"/>
                <a:cs typeface="Consolas" pitchFamily="49" charset="0"/>
              </a:rPr>
              <a:t>int age;</a:t>
            </a:r>
          </a:p>
          <a:p>
            <a:pPr lvl="1">
              <a:spcBef>
                <a:spcPts val="200"/>
              </a:spcBef>
              <a:buFont typeface="Arial" charset="0"/>
              <a:buNone/>
            </a:pPr>
            <a:endParaRPr lang="en-US" altLang="en-US" sz="1800" dirty="0">
              <a:latin typeface="Consolas" pitchFamily="49" charset="0"/>
              <a:cs typeface="Consolas" pitchFamily="49" charset="0"/>
            </a:endParaRPr>
          </a:p>
          <a:p>
            <a:pPr lvl="1">
              <a:spcBef>
                <a:spcPts val="200"/>
              </a:spcBef>
              <a:buFont typeface="Arial" charset="0"/>
              <a:buNone/>
            </a:pPr>
            <a:r>
              <a:rPr lang="en-US" altLang="en-US" sz="1800" dirty="0">
                <a:latin typeface="Consolas" pitchFamily="49" charset="0"/>
                <a:cs typeface="Consolas" pitchFamily="49" charset="0"/>
              </a:rPr>
              <a:t>    </a:t>
            </a:r>
            <a:r>
              <a:rPr lang="en-US" altLang="en-US" sz="1800" dirty="0" smtClean="0">
                <a:latin typeface="Consolas" pitchFamily="49" charset="0"/>
                <a:cs typeface="Consolas" pitchFamily="49" charset="0"/>
              </a:rPr>
              <a:t>  public </a:t>
            </a:r>
            <a:r>
              <a:rPr lang="en-US" altLang="en-US" sz="1800" dirty="0">
                <a:latin typeface="Consolas" pitchFamily="49" charset="0"/>
                <a:cs typeface="Consolas" pitchFamily="49" charset="0"/>
              </a:rPr>
              <a:t>nameFamily() </a:t>
            </a:r>
            <a:r>
              <a:rPr lang="en-US" altLang="en-US" sz="1800" b="1" dirty="0">
                <a:solidFill>
                  <a:srgbClr val="C00000"/>
                </a:solidFill>
                <a:latin typeface="Consolas" pitchFamily="49" charset="0"/>
                <a:cs typeface="Consolas" pitchFamily="49" charset="0"/>
              </a:rPr>
              <a:t>{</a:t>
            </a:r>
          </a:p>
          <a:p>
            <a:pPr lvl="1">
              <a:spcBef>
                <a:spcPts val="200"/>
              </a:spcBef>
              <a:buFont typeface="Arial" charset="0"/>
              <a:buNone/>
            </a:pPr>
            <a:r>
              <a:rPr lang="en-US" altLang="en-US" sz="1800" b="1" dirty="0">
                <a:solidFill>
                  <a:srgbClr val="C00000"/>
                </a:solidFill>
                <a:latin typeface="Consolas" pitchFamily="49" charset="0"/>
                <a:cs typeface="Consolas" pitchFamily="49" charset="0"/>
              </a:rPr>
              <a:t>      </a:t>
            </a:r>
            <a:r>
              <a:rPr lang="en-US" altLang="en-US" sz="1800" b="1" dirty="0" smtClean="0">
                <a:solidFill>
                  <a:srgbClr val="C00000"/>
                </a:solidFill>
                <a:latin typeface="Consolas" pitchFamily="49" charset="0"/>
                <a:cs typeface="Consolas" pitchFamily="49" charset="0"/>
              </a:rPr>
              <a:t>    int </a:t>
            </a:r>
            <a:r>
              <a:rPr lang="en-US" altLang="en-US" sz="1800" b="1" dirty="0">
                <a:solidFill>
                  <a:srgbClr val="C00000"/>
                </a:solidFill>
                <a:latin typeface="Consolas" pitchFamily="49" charset="0"/>
                <a:cs typeface="Consolas" pitchFamily="49" charset="0"/>
              </a:rPr>
              <a:t>i;</a:t>
            </a:r>
          </a:p>
          <a:p>
            <a:pPr lvl="1">
              <a:spcBef>
                <a:spcPts val="200"/>
              </a:spcBef>
              <a:buFont typeface="Arial" charset="0"/>
              <a:buNone/>
            </a:pPr>
            <a:r>
              <a:rPr lang="en-US" altLang="en-US" sz="1800" dirty="0">
                <a:latin typeface="Consolas" pitchFamily="49" charset="0"/>
                <a:cs typeface="Consolas" pitchFamily="49" charset="0"/>
              </a:rPr>
              <a:t>	 </a:t>
            </a:r>
            <a:r>
              <a:rPr lang="en-US" altLang="en-US" sz="1800" dirty="0" smtClean="0">
                <a:latin typeface="Consolas" pitchFamily="49" charset="0"/>
                <a:cs typeface="Consolas" pitchFamily="49" charset="0"/>
              </a:rPr>
              <a:t>        for </a:t>
            </a:r>
            <a:r>
              <a:rPr lang="en-US" altLang="en-US" sz="1800" dirty="0">
                <a:latin typeface="Consolas" pitchFamily="49" charset="0"/>
                <a:cs typeface="Consolas" pitchFamily="49" charset="0"/>
              </a:rPr>
              <a:t>(i = 0; i &lt; 10; i++) {</a:t>
            </a:r>
          </a:p>
          <a:p>
            <a:pPr lvl="1">
              <a:spcBef>
                <a:spcPts val="200"/>
              </a:spcBef>
              <a:buFont typeface="Arial" charset="0"/>
              <a:buNone/>
            </a:pPr>
            <a:r>
              <a:rPr lang="en-US" altLang="en-US" sz="1800" dirty="0">
                <a:latin typeface="Consolas" pitchFamily="49" charset="0"/>
                <a:cs typeface="Consolas" pitchFamily="49" charset="0"/>
              </a:rPr>
              <a:t>           </a:t>
            </a:r>
            <a:r>
              <a:rPr lang="en-US" altLang="en-US" sz="1800" dirty="0" smtClean="0">
                <a:latin typeface="Consolas" pitchFamily="49" charset="0"/>
                <a:cs typeface="Consolas" pitchFamily="49" charset="0"/>
              </a:rPr>
              <a:t>   childrenName[i</a:t>
            </a:r>
            <a:r>
              <a:rPr lang="en-US" altLang="en-US" sz="1800" dirty="0">
                <a:latin typeface="Consolas" pitchFamily="49" charset="0"/>
                <a:cs typeface="Consolas" pitchFamily="49" charset="0"/>
              </a:rPr>
              <a:t>] = in.nextLine();</a:t>
            </a:r>
          </a:p>
          <a:p>
            <a:pPr lvl="1">
              <a:spcBef>
                <a:spcPts val="200"/>
              </a:spcBef>
              <a:buFont typeface="Arial" charset="0"/>
              <a:buNone/>
            </a:pPr>
            <a:r>
              <a:rPr lang="en-US" altLang="en-US" sz="1800" dirty="0">
                <a:latin typeface="Consolas" pitchFamily="49" charset="0"/>
                <a:cs typeface="Consolas" pitchFamily="49" charset="0"/>
              </a:rPr>
              <a:t>       </a:t>
            </a:r>
            <a:r>
              <a:rPr lang="en-US" altLang="en-US" sz="1800" dirty="0" smtClean="0">
                <a:latin typeface="Consolas" pitchFamily="49" charset="0"/>
                <a:cs typeface="Consolas" pitchFamily="49" charset="0"/>
              </a:rPr>
              <a:t>   }</a:t>
            </a:r>
            <a:endParaRPr lang="en-US" altLang="en-US" sz="1800" dirty="0">
              <a:latin typeface="Consolas" pitchFamily="49" charset="0"/>
              <a:cs typeface="Consolas" pitchFamily="49" charset="0"/>
            </a:endParaRPr>
          </a:p>
          <a:p>
            <a:pPr lvl="1">
              <a:spcBef>
                <a:spcPts val="200"/>
              </a:spcBef>
              <a:buFont typeface="Arial" charset="0"/>
              <a:buNone/>
            </a:pPr>
            <a:r>
              <a:rPr lang="en-US" altLang="en-US" sz="1800" dirty="0">
                <a:latin typeface="Consolas" pitchFamily="49" charset="0"/>
                <a:cs typeface="Consolas" pitchFamily="49" charset="0"/>
              </a:rPr>
              <a:t>    </a:t>
            </a:r>
            <a:r>
              <a:rPr lang="en-US" altLang="en-US" sz="1800" dirty="0" smtClean="0">
                <a:latin typeface="Consolas" pitchFamily="49" charset="0"/>
                <a:cs typeface="Consolas" pitchFamily="49" charset="0"/>
              </a:rPr>
              <a:t>  </a:t>
            </a:r>
            <a:r>
              <a:rPr lang="en-US" altLang="en-US" sz="1800" b="1" dirty="0" smtClean="0">
                <a:solidFill>
                  <a:srgbClr val="C00000"/>
                </a:solidFill>
                <a:latin typeface="Consolas" pitchFamily="49" charset="0"/>
                <a:cs typeface="Consolas" pitchFamily="49" charset="0"/>
              </a:rPr>
              <a:t>}</a:t>
            </a:r>
            <a:endParaRPr lang="en-US" altLang="en-US" sz="1800" b="1" dirty="0">
              <a:solidFill>
                <a:srgbClr val="C00000"/>
              </a:solidFill>
              <a:latin typeface="Consolas" pitchFamily="49" charset="0"/>
              <a:cs typeface="Consolas" pitchFamily="49" charset="0"/>
            </a:endParaRPr>
          </a:p>
          <a:p>
            <a:pPr lvl="1">
              <a:spcBef>
                <a:spcPts val="200"/>
              </a:spcBef>
              <a:buFont typeface="Arial" charset="0"/>
              <a:buNone/>
            </a:pPr>
            <a:r>
              <a:rPr lang="en-US" altLang="en-US" sz="1800" dirty="0" smtClean="0">
                <a:latin typeface="Consolas" pitchFamily="49" charset="0"/>
                <a:cs typeface="Consolas" pitchFamily="49" charset="0"/>
              </a:rPr>
              <a:t>  </a:t>
            </a:r>
            <a:r>
              <a:rPr lang="en-US" altLang="en-US" sz="1800" b="1" dirty="0" smtClean="0">
                <a:solidFill>
                  <a:srgbClr val="FF0000"/>
                </a:solidFill>
                <a:latin typeface="Consolas" pitchFamily="49" charset="0"/>
                <a:cs typeface="Consolas" pitchFamily="49" charset="0"/>
              </a:rPr>
              <a:t>}</a:t>
            </a:r>
            <a:r>
              <a:rPr lang="en-US" altLang="en-US" sz="1800" dirty="0" smtClean="0">
                <a:latin typeface="Consolas" pitchFamily="49" charset="0"/>
                <a:cs typeface="Consolas" pitchFamily="49" charset="0"/>
              </a:rPr>
              <a:t>    </a:t>
            </a:r>
            <a:endParaRPr lang="en-US" altLang="en-US" sz="1800" dirty="0">
              <a:latin typeface="Consolas" pitchFamily="49" charset="0"/>
              <a:cs typeface="Consolas" pitchFamily="49" charset="0"/>
            </a:endParaRPr>
          </a:p>
          <a:p>
            <a:endParaRPr lang="en-US" sz="1800" dirty="0"/>
          </a:p>
        </p:txBody>
      </p:sp>
      <p:grpSp>
        <p:nvGrpSpPr>
          <p:cNvPr id="9" name="Group 8"/>
          <p:cNvGrpSpPr/>
          <p:nvPr/>
        </p:nvGrpSpPr>
        <p:grpSpPr>
          <a:xfrm>
            <a:off x="7293165" y="3470310"/>
            <a:ext cx="1751683" cy="3084726"/>
            <a:chOff x="6290630" y="3944036"/>
            <a:chExt cx="1751683" cy="2401679"/>
          </a:xfrm>
        </p:grpSpPr>
        <p:sp>
          <p:nvSpPr>
            <p:cNvPr id="4" name="Right Brace 3"/>
            <p:cNvSpPr/>
            <p:nvPr/>
          </p:nvSpPr>
          <p:spPr bwMode="auto">
            <a:xfrm>
              <a:off x="6290630" y="3944036"/>
              <a:ext cx="506776" cy="2401679"/>
            </a:xfrm>
            <a:prstGeom prst="rightBrace">
              <a:avLst/>
            </a:prstGeom>
            <a:noFill/>
            <a:ln w="38100" cap="flat" cmpd="sng" algn="ctr">
              <a:solidFill>
                <a:srgbClr val="FF0000"/>
              </a:solidFill>
              <a:prstDash val="solid"/>
              <a:round/>
              <a:headEnd type="none" w="sm" len="sm"/>
              <a:tailEnd type="none"/>
            </a:ln>
            <a:effectLst/>
          </p:spPr>
          <p:txBody>
            <a:bodyPr rtlCol="0" anchor="ctr"/>
            <a:lstStyle/>
            <a:p>
              <a:pPr algn="ctr"/>
              <a:endParaRPr lang="en-US" dirty="0"/>
            </a:p>
          </p:txBody>
        </p:sp>
        <p:sp>
          <p:nvSpPr>
            <p:cNvPr id="5" name="TextBox 4"/>
            <p:cNvSpPr txBox="1"/>
            <p:nvPr/>
          </p:nvSpPr>
          <p:spPr>
            <a:xfrm>
              <a:off x="6885543" y="4793615"/>
              <a:ext cx="1156770" cy="947452"/>
            </a:xfrm>
            <a:prstGeom prst="rect">
              <a:avLst/>
            </a:prstGeom>
            <a:noFill/>
            <a:ln w="0">
              <a:noFill/>
            </a:ln>
          </p:spPr>
          <p:txBody>
            <a:bodyPr wrap="square" lIns="0" rtlCol="0">
              <a:noAutofit/>
            </a:bodyPr>
            <a:lstStyle/>
            <a:p>
              <a:r>
                <a:rPr lang="en-US" sz="1800" b="1" dirty="0" smtClean="0">
                  <a:solidFill>
                    <a:srgbClr val="FF0000"/>
                  </a:solidFill>
                </a:rPr>
                <a:t>Attribute (class scope)</a:t>
              </a:r>
            </a:p>
          </p:txBody>
        </p:sp>
      </p:grpSp>
      <p:grpSp>
        <p:nvGrpSpPr>
          <p:cNvPr id="8" name="Group 7"/>
          <p:cNvGrpSpPr/>
          <p:nvPr/>
        </p:nvGrpSpPr>
        <p:grpSpPr>
          <a:xfrm>
            <a:off x="88133" y="5054508"/>
            <a:ext cx="1472594" cy="1238505"/>
            <a:chOff x="209320" y="4965674"/>
            <a:chExt cx="1472590" cy="1140150"/>
          </a:xfrm>
        </p:grpSpPr>
        <p:sp>
          <p:nvSpPr>
            <p:cNvPr id="6" name="Right Brace 5"/>
            <p:cNvSpPr/>
            <p:nvPr/>
          </p:nvSpPr>
          <p:spPr bwMode="auto">
            <a:xfrm rot="10800000">
              <a:off x="1175134" y="4965674"/>
              <a:ext cx="506776" cy="1101688"/>
            </a:xfrm>
            <a:prstGeom prst="rightBrace">
              <a:avLst/>
            </a:prstGeom>
            <a:noFill/>
            <a:ln w="38100" cap="flat" cmpd="sng" algn="ctr">
              <a:solidFill>
                <a:srgbClr val="C00000"/>
              </a:solidFill>
              <a:prstDash val="solid"/>
              <a:round/>
              <a:headEnd type="none" w="sm" len="sm"/>
              <a:tailEnd type="none"/>
            </a:ln>
            <a:effectLst/>
          </p:spPr>
          <p:txBody>
            <a:bodyPr rtlCol="0" anchor="ctr"/>
            <a:lstStyle/>
            <a:p>
              <a:pPr algn="ctr"/>
              <a:endParaRPr lang="en-US" dirty="0"/>
            </a:p>
          </p:txBody>
        </p:sp>
        <p:sp>
          <p:nvSpPr>
            <p:cNvPr id="7" name="TextBox 6"/>
            <p:cNvSpPr txBox="1"/>
            <p:nvPr/>
          </p:nvSpPr>
          <p:spPr>
            <a:xfrm>
              <a:off x="209320" y="5158372"/>
              <a:ext cx="1110867" cy="947452"/>
            </a:xfrm>
            <a:prstGeom prst="rect">
              <a:avLst/>
            </a:prstGeom>
            <a:noFill/>
            <a:ln w="0">
              <a:noFill/>
            </a:ln>
          </p:spPr>
          <p:txBody>
            <a:bodyPr wrap="square" lIns="0" rtlCol="0">
              <a:noAutofit/>
            </a:bodyPr>
            <a:lstStyle/>
            <a:p>
              <a:r>
                <a:rPr lang="en-US" sz="1800" b="1" dirty="0" smtClean="0">
                  <a:solidFill>
                    <a:srgbClr val="C00000"/>
                  </a:solidFill>
                </a:rPr>
                <a:t>Local (method scope)</a:t>
              </a:r>
            </a:p>
          </p:txBody>
        </p:sp>
      </p:grpSp>
    </p:spTree>
    <p:extLst>
      <p:ext uri="{BB962C8B-B14F-4D97-AF65-F5344CB8AC3E}">
        <p14:creationId xmlns:p14="http://schemas.microsoft.com/office/powerpoint/2010/main" val="1054361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 presetClass="entr" presetSubtype="2" fill="hold" nodeType="click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1+#ppt_w/2"/>
                                          </p:val>
                                        </p:tav>
                                        <p:tav tm="100000">
                                          <p:val>
                                            <p:strVal val="#ppt_x"/>
                                          </p:val>
                                        </p:tav>
                                      </p:tavLst>
                                    </p:anim>
                                    <p:anim calcmode="lin" valueType="num">
                                      <p:cBhvr additive="base">
                                        <p:cTn id="40"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8" fill="hold" nodeType="clickEffect">
                                  <p:stCondLst>
                                    <p:cond delay="0"/>
                                  </p:stCondLst>
                                  <p:childTnLst>
                                    <p:set>
                                      <p:cBhvr>
                                        <p:cTn id="44" dur="1" fill="hold">
                                          <p:stCondLst>
                                            <p:cond delay="0"/>
                                          </p:stCondLst>
                                        </p:cTn>
                                        <p:tgtEl>
                                          <p:spTgt spid="8"/>
                                        </p:tgtEl>
                                        <p:attrNameLst>
                                          <p:attrName>style.visibility</p:attrName>
                                        </p:attrNameLst>
                                      </p:cBhvr>
                                      <p:to>
                                        <p:strVal val="visible"/>
                                      </p:to>
                                    </p:set>
                                    <p:anim calcmode="lin" valueType="num">
                                      <p:cBhvr additive="base">
                                        <p:cTn id="45" dur="500" fill="hold"/>
                                        <p:tgtEl>
                                          <p:spTgt spid="8"/>
                                        </p:tgtEl>
                                        <p:attrNameLst>
                                          <p:attrName>ppt_x</p:attrName>
                                        </p:attrNameLst>
                                      </p:cBhvr>
                                      <p:tavLst>
                                        <p:tav tm="0">
                                          <p:val>
                                            <p:strVal val="0-#ppt_w/2"/>
                                          </p:val>
                                        </p:tav>
                                        <p:tav tm="100000">
                                          <p:val>
                                            <p:strVal val="#ppt_x"/>
                                          </p:val>
                                        </p:tav>
                                      </p:tavLst>
                                    </p:anim>
                                    <p:anim calcmode="lin" valueType="num">
                                      <p:cBhvr additive="base">
                                        <p:cTn id="46"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References And Objects </a:t>
            </a:r>
            <a:r>
              <a:rPr lang="en-CA" dirty="0" smtClean="0"/>
              <a:t>(4)</a:t>
            </a:r>
            <a:endParaRPr lang="en-CA" dirty="0"/>
          </a:p>
        </p:txBody>
      </p:sp>
      <p:sp>
        <p:nvSpPr>
          <p:cNvPr id="3" name="Content Placeholder 2"/>
          <p:cNvSpPr>
            <a:spLocks noGrp="1"/>
          </p:cNvSpPr>
          <p:nvPr>
            <p:ph idx="1"/>
          </p:nvPr>
        </p:nvSpPr>
        <p:spPr/>
        <p:txBody>
          <a:bodyPr/>
          <a:lstStyle/>
          <a:p>
            <a:pPr marL="0" indent="0">
              <a:buNone/>
            </a:pPr>
            <a:r>
              <a:rPr lang="en-CA" sz="1800" dirty="0">
                <a:latin typeface="Consolas" panose="020B0609020204030204" pitchFamily="49" charset="0"/>
                <a:cs typeface="Consolas" panose="020B0609020204030204" pitchFamily="49" charset="0"/>
              </a:rPr>
              <a:t> </a:t>
            </a:r>
            <a:r>
              <a:rPr lang="en-CA" sz="1800" dirty="0" smtClean="0">
                <a:latin typeface="Consolas" panose="020B0609020204030204" pitchFamily="49" charset="0"/>
                <a:cs typeface="Consolas" panose="020B0609020204030204" pitchFamily="49" charset="0"/>
              </a:rPr>
              <a:t>   Person </a:t>
            </a:r>
            <a:r>
              <a:rPr lang="en-CA" sz="1800" dirty="0">
                <a:latin typeface="Consolas" panose="020B0609020204030204" pitchFamily="49" charset="0"/>
                <a:cs typeface="Consolas" panose="020B0609020204030204" pitchFamily="49" charset="0"/>
              </a:rPr>
              <a:t>bart;</a:t>
            </a:r>
          </a:p>
          <a:p>
            <a:pPr marL="0" indent="0">
              <a:buNone/>
            </a:pPr>
            <a:r>
              <a:rPr lang="en-CA" sz="1800" dirty="0">
                <a:latin typeface="Consolas" panose="020B0609020204030204" pitchFamily="49" charset="0"/>
                <a:cs typeface="Consolas" panose="020B0609020204030204" pitchFamily="49" charset="0"/>
              </a:rPr>
              <a:t>    Person lisa;</a:t>
            </a:r>
          </a:p>
          <a:p>
            <a:pPr marL="0" indent="0">
              <a:buNone/>
            </a:pPr>
            <a:r>
              <a:rPr lang="en-CA" sz="1800" dirty="0">
                <a:latin typeface="Consolas" panose="020B0609020204030204" pitchFamily="49" charset="0"/>
                <a:cs typeface="Consolas" panose="020B0609020204030204" pitchFamily="49" charset="0"/>
              </a:rPr>
              <a:t>    bart = new Person("bart");</a:t>
            </a:r>
          </a:p>
          <a:p>
            <a:pPr marL="0" indent="0">
              <a:buNone/>
            </a:pPr>
            <a:r>
              <a:rPr lang="en-CA" sz="1800" dirty="0">
                <a:latin typeface="Consolas" panose="020B0609020204030204" pitchFamily="49" charset="0"/>
                <a:cs typeface="Consolas" panose="020B0609020204030204" pitchFamily="49" charset="0"/>
              </a:rPr>
              <a:t>    lisa = bart;</a:t>
            </a:r>
          </a:p>
          <a:p>
            <a:pPr marL="0" indent="0">
              <a:buNone/>
            </a:pPr>
            <a:r>
              <a:rPr lang="en-CA" sz="1800" dirty="0">
                <a:latin typeface="Consolas" panose="020B0609020204030204" pitchFamily="49" charset="0"/>
                <a:cs typeface="Consolas" panose="020B0609020204030204" pitchFamily="49" charset="0"/>
              </a:rPr>
              <a:t>    bart = new Person("lisa");</a:t>
            </a:r>
            <a:endParaRPr lang="en-CA" sz="1800" dirty="0"/>
          </a:p>
        </p:txBody>
      </p:sp>
      <p:sp>
        <p:nvSpPr>
          <p:cNvPr id="4" name="TextBox 3"/>
          <p:cNvSpPr txBox="1"/>
          <p:nvPr/>
        </p:nvSpPr>
        <p:spPr>
          <a:xfrm>
            <a:off x="1028700" y="2895600"/>
            <a:ext cx="7086600" cy="2209800"/>
          </a:xfrm>
          <a:prstGeom prst="rect">
            <a:avLst/>
          </a:prstGeom>
          <a:noFill/>
          <a:ln>
            <a:noFill/>
          </a:ln>
        </p:spPr>
        <p:txBody>
          <a:bodyPr/>
          <a:lstStyle/>
          <a:p>
            <a:pPr eaLnBrk="1" hangingPunct="1">
              <a:defRPr/>
            </a:pPr>
            <a:r>
              <a:rPr lang="en-US" sz="1800" b="1" dirty="0">
                <a:ea typeface="MS PGothic" panose="020B0600070205080204" pitchFamily="34" charset="-128"/>
              </a:rPr>
              <a:t>Note: </a:t>
            </a:r>
          </a:p>
          <a:p>
            <a:pPr marL="285750" indent="-285750" eaLnBrk="1" hangingPunct="1">
              <a:buFont typeface="Arial" panose="020B0604020202020204" pitchFamily="34" charset="0"/>
              <a:buChar char="•"/>
              <a:defRPr/>
            </a:pPr>
            <a:r>
              <a:rPr lang="en-US" sz="1800" b="0" dirty="0">
                <a:ea typeface="MS PGothic" panose="020B0600070205080204" pitchFamily="34" charset="-128"/>
              </a:rPr>
              <a:t>The </a:t>
            </a:r>
            <a:r>
              <a:rPr lang="en-US" sz="1800" b="0" dirty="0" smtClean="0">
                <a:ea typeface="MS PGothic" panose="020B0600070205080204" pitchFamily="34" charset="-128"/>
              </a:rPr>
              <a:t>object </a:t>
            </a:r>
            <a:r>
              <a:rPr lang="en-US" sz="1800" b="0" dirty="0">
                <a:ea typeface="MS PGothic" panose="020B0600070205080204" pitchFamily="34" charset="-128"/>
              </a:rPr>
              <a:t>and the reference to the </a:t>
            </a:r>
            <a:r>
              <a:rPr lang="en-US" sz="1800" b="0" dirty="0" smtClean="0">
                <a:ea typeface="MS PGothic" panose="020B0600070205080204" pitchFamily="34" charset="-128"/>
              </a:rPr>
              <a:t>object </a:t>
            </a:r>
            <a:r>
              <a:rPr lang="en-US" sz="1800" b="0" dirty="0">
                <a:ea typeface="MS PGothic" panose="020B0600070205080204" pitchFamily="34" charset="-128"/>
              </a:rPr>
              <a:t>are separate e.g., </a:t>
            </a:r>
            <a:r>
              <a:rPr lang="en-US" sz="1800" b="0" dirty="0" smtClean="0">
                <a:ea typeface="MS PGothic" panose="020B0600070205080204" pitchFamily="34" charset="-128"/>
              </a:rPr>
              <a:t>‘bart’ originally referenced the ‘bart object’ later it referenced the ‘lisa object’</a:t>
            </a:r>
            <a:endParaRPr lang="en-US" sz="1800" b="0" dirty="0">
              <a:ea typeface="MS PGothic" panose="020B0600070205080204" pitchFamily="34" charset="-128"/>
            </a:endParaRPr>
          </a:p>
          <a:p>
            <a:pPr marL="285750" indent="-285750" eaLnBrk="1" hangingPunct="1">
              <a:buFont typeface="Arial" panose="020B0604020202020204" pitchFamily="34" charset="0"/>
              <a:buChar char="•"/>
              <a:defRPr/>
            </a:pPr>
            <a:r>
              <a:rPr lang="en-US" sz="1800" b="0" dirty="0">
                <a:ea typeface="MS PGothic" panose="020B0600070205080204" pitchFamily="34" charset="-128"/>
              </a:rPr>
              <a:t>The only way to access </a:t>
            </a:r>
            <a:r>
              <a:rPr lang="en-US" sz="1800" b="0" dirty="0" smtClean="0">
                <a:ea typeface="MS PGothic" panose="020B0600070205080204" pitchFamily="34" charset="-128"/>
              </a:rPr>
              <a:t>the object is </a:t>
            </a:r>
            <a:r>
              <a:rPr lang="en-US" sz="1800" b="0" dirty="0">
                <a:ea typeface="MS PGothic" panose="020B0600070205080204" pitchFamily="34" charset="-128"/>
              </a:rPr>
              <a:t>through the </a:t>
            </a:r>
            <a:r>
              <a:rPr lang="en-US" sz="1800" b="0" dirty="0" smtClean="0">
                <a:ea typeface="MS PGothic" panose="020B0600070205080204" pitchFamily="34" charset="-128"/>
              </a:rPr>
              <a:t>reference.</a:t>
            </a:r>
          </a:p>
          <a:p>
            <a:pPr marL="285750" indent="-285750" eaLnBrk="1" hangingPunct="1">
              <a:buFont typeface="Arial" panose="020B0604020202020204" pitchFamily="34" charset="0"/>
              <a:buChar char="•"/>
              <a:defRPr/>
            </a:pPr>
            <a:r>
              <a:rPr lang="en-US" sz="1800" b="0" dirty="0" smtClean="0">
                <a:ea typeface="MS PGothic" panose="020B0600070205080204" pitchFamily="34" charset="-128"/>
              </a:rPr>
              <a:t>These same points applies for all references (arrays included)</a:t>
            </a:r>
            <a:endParaRPr lang="en-US" sz="1800" b="0" dirty="0">
              <a:ea typeface="MS PGothic" panose="020B0600070205080204" pitchFamily="34" charset="-128"/>
            </a:endParaRPr>
          </a:p>
        </p:txBody>
      </p:sp>
      <p:pic>
        <p:nvPicPr>
          <p:cNvPr id="5" name="Picture 3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81113" y="5322888"/>
            <a:ext cx="5729287" cy="13843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grpSp>
        <p:nvGrpSpPr>
          <p:cNvPr id="17" name="Group 16"/>
          <p:cNvGrpSpPr/>
          <p:nvPr/>
        </p:nvGrpSpPr>
        <p:grpSpPr>
          <a:xfrm>
            <a:off x="3564987" y="6277232"/>
            <a:ext cx="1822559" cy="649846"/>
            <a:chOff x="3564987" y="6277232"/>
            <a:chExt cx="1822559" cy="649846"/>
          </a:xfrm>
        </p:grpSpPr>
        <p:sp>
          <p:nvSpPr>
            <p:cNvPr id="6" name="TextBox 5"/>
            <p:cNvSpPr txBox="1"/>
            <p:nvPr/>
          </p:nvSpPr>
          <p:spPr>
            <a:xfrm>
              <a:off x="3564987" y="6509479"/>
              <a:ext cx="1161537" cy="417599"/>
            </a:xfrm>
            <a:prstGeom prst="rect">
              <a:avLst/>
            </a:prstGeom>
            <a:noFill/>
            <a:ln w="0">
              <a:noFill/>
            </a:ln>
          </p:spPr>
          <p:txBody>
            <a:bodyPr wrap="square" lIns="0" rtlCol="0">
              <a:noAutofit/>
            </a:bodyPr>
            <a:lstStyle/>
            <a:p>
              <a:r>
                <a:rPr lang="en-US" sz="1600" b="1" dirty="0" smtClean="0">
                  <a:solidFill>
                    <a:srgbClr val="FF0000"/>
                  </a:solidFill>
                </a:rPr>
                <a:t>Reference</a:t>
              </a:r>
            </a:p>
          </p:txBody>
        </p:sp>
        <p:cxnSp>
          <p:nvCxnSpPr>
            <p:cNvPr id="8" name="Straight Arrow Connector 7"/>
            <p:cNvCxnSpPr/>
            <p:nvPr/>
          </p:nvCxnSpPr>
          <p:spPr bwMode="auto">
            <a:xfrm flipV="1">
              <a:off x="4572000" y="6277232"/>
              <a:ext cx="815546" cy="429956"/>
            </a:xfrm>
            <a:prstGeom prst="straightConnector1">
              <a:avLst/>
            </a:prstGeom>
            <a:noFill/>
            <a:ln w="19050" cap="flat" cmpd="sng" algn="ctr">
              <a:solidFill>
                <a:srgbClr val="FF0000"/>
              </a:solidFill>
              <a:prstDash val="solid"/>
              <a:round/>
              <a:headEnd type="none" w="sm" len="sm"/>
              <a:tailEnd type="arrow"/>
            </a:ln>
            <a:effectLst/>
          </p:spPr>
        </p:cxnSp>
      </p:grpSp>
      <p:grpSp>
        <p:nvGrpSpPr>
          <p:cNvPr id="16" name="Group 15"/>
          <p:cNvGrpSpPr/>
          <p:nvPr/>
        </p:nvGrpSpPr>
        <p:grpSpPr>
          <a:xfrm>
            <a:off x="170998" y="4337223"/>
            <a:ext cx="3974759" cy="1013521"/>
            <a:chOff x="170998" y="4337223"/>
            <a:chExt cx="3974759" cy="1013521"/>
          </a:xfrm>
        </p:grpSpPr>
        <p:sp>
          <p:nvSpPr>
            <p:cNvPr id="9" name="TextBox 8"/>
            <p:cNvSpPr txBox="1"/>
            <p:nvPr/>
          </p:nvSpPr>
          <p:spPr>
            <a:xfrm>
              <a:off x="170998" y="4337223"/>
              <a:ext cx="1414786" cy="789566"/>
            </a:xfrm>
            <a:prstGeom prst="rect">
              <a:avLst/>
            </a:prstGeom>
            <a:noFill/>
            <a:ln w="0">
              <a:noFill/>
            </a:ln>
          </p:spPr>
          <p:txBody>
            <a:bodyPr wrap="square" lIns="0" rtlCol="0">
              <a:noAutofit/>
            </a:bodyPr>
            <a:lstStyle/>
            <a:p>
              <a:r>
                <a:rPr lang="en-US" sz="1600" b="1" dirty="0" smtClean="0">
                  <a:solidFill>
                    <a:srgbClr val="FF0000"/>
                  </a:solidFill>
                </a:rPr>
                <a:t>Objects that can be referenced</a:t>
              </a:r>
            </a:p>
          </p:txBody>
        </p:sp>
        <p:cxnSp>
          <p:nvCxnSpPr>
            <p:cNvPr id="10" name="Straight Arrow Connector 9"/>
            <p:cNvCxnSpPr>
              <a:endCxn id="5" idx="0"/>
            </p:cNvCxnSpPr>
            <p:nvPr/>
          </p:nvCxnSpPr>
          <p:spPr bwMode="auto">
            <a:xfrm>
              <a:off x="1281113" y="4767179"/>
              <a:ext cx="2864644" cy="555709"/>
            </a:xfrm>
            <a:prstGeom prst="straightConnector1">
              <a:avLst/>
            </a:prstGeom>
            <a:noFill/>
            <a:ln w="19050" cap="flat" cmpd="sng" algn="ctr">
              <a:solidFill>
                <a:srgbClr val="FF0000"/>
              </a:solidFill>
              <a:prstDash val="solid"/>
              <a:round/>
              <a:headEnd type="none" w="sm" len="sm"/>
              <a:tailEnd type="arrow"/>
            </a:ln>
            <a:effectLst/>
          </p:spPr>
        </p:cxnSp>
        <p:cxnSp>
          <p:nvCxnSpPr>
            <p:cNvPr id="12" name="Straight Arrow Connector 11"/>
            <p:cNvCxnSpPr/>
            <p:nvPr/>
          </p:nvCxnSpPr>
          <p:spPr bwMode="auto">
            <a:xfrm>
              <a:off x="1281113" y="4767179"/>
              <a:ext cx="1795719" cy="555709"/>
            </a:xfrm>
            <a:prstGeom prst="straightConnector1">
              <a:avLst/>
            </a:prstGeom>
            <a:noFill/>
            <a:ln w="19050" cap="flat" cmpd="sng" algn="ctr">
              <a:solidFill>
                <a:srgbClr val="FF0000"/>
              </a:solidFill>
              <a:prstDash val="solid"/>
              <a:round/>
              <a:headEnd type="none" w="sm" len="sm"/>
              <a:tailEnd type="arrow"/>
            </a:ln>
            <a:effectLst/>
          </p:spPr>
        </p:cxnSp>
        <p:cxnSp>
          <p:nvCxnSpPr>
            <p:cNvPr id="14" name="Straight Arrow Connector 13"/>
            <p:cNvCxnSpPr/>
            <p:nvPr/>
          </p:nvCxnSpPr>
          <p:spPr bwMode="auto">
            <a:xfrm>
              <a:off x="1281112" y="4795035"/>
              <a:ext cx="572402" cy="555709"/>
            </a:xfrm>
            <a:prstGeom prst="straightConnector1">
              <a:avLst/>
            </a:prstGeom>
            <a:noFill/>
            <a:ln w="19050" cap="flat" cmpd="sng" algn="ctr">
              <a:solidFill>
                <a:srgbClr val="FF0000"/>
              </a:solidFill>
              <a:prstDash val="solid"/>
              <a:round/>
              <a:headEnd type="none" w="sm" len="sm"/>
              <a:tailEnd type="arrow"/>
            </a:ln>
            <a:effectLst/>
          </p:spPr>
        </p:cxnSp>
      </p:grpSp>
    </p:spTree>
    <p:extLst>
      <p:ext uri="{BB962C8B-B14F-4D97-AF65-F5344CB8AC3E}">
        <p14:creationId xmlns:p14="http://schemas.microsoft.com/office/powerpoint/2010/main" val="2874502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build="p" bldLvl="2"/>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en-US" dirty="0" smtClean="0"/>
              <a:t>Shallow Copy Vs. Deep Copies</a:t>
            </a:r>
          </a:p>
        </p:txBody>
      </p:sp>
      <p:sp>
        <p:nvSpPr>
          <p:cNvPr id="299011" name="Rectangle 3"/>
          <p:cNvSpPr>
            <a:spLocks noGrp="1" noChangeArrowheads="1"/>
          </p:cNvSpPr>
          <p:nvPr>
            <p:ph type="body" idx="1"/>
          </p:nvPr>
        </p:nvSpPr>
        <p:spPr/>
        <p:txBody>
          <a:bodyPr/>
          <a:lstStyle/>
          <a:p>
            <a:r>
              <a:rPr lang="en-US" altLang="en-US" dirty="0" smtClean="0"/>
              <a:t>Shallow copy (new term, concept should be review)</a:t>
            </a:r>
          </a:p>
          <a:p>
            <a:pPr lvl="1"/>
            <a:endParaRPr lang="en-US" altLang="en-US" dirty="0" smtClean="0"/>
          </a:p>
          <a:p>
            <a:pPr lvl="1"/>
            <a:endParaRPr lang="en-US" altLang="en-US" dirty="0" smtClean="0"/>
          </a:p>
          <a:p>
            <a:pPr lvl="1"/>
            <a:endParaRPr lang="en-US" altLang="en-US" dirty="0" smtClean="0"/>
          </a:p>
          <a:p>
            <a:pPr lvl="1"/>
            <a:endParaRPr lang="en-US" altLang="en-US" dirty="0" smtClean="0"/>
          </a:p>
          <a:p>
            <a:pPr lvl="1"/>
            <a:endParaRPr lang="en-US" altLang="en-US" dirty="0" smtClean="0"/>
          </a:p>
          <a:p>
            <a:pPr lvl="1"/>
            <a:endParaRPr lang="en-US" altLang="en-US" dirty="0" smtClean="0"/>
          </a:p>
          <a:p>
            <a:pPr lvl="1"/>
            <a:endParaRPr lang="en-US" altLang="en-US" dirty="0" smtClean="0"/>
          </a:p>
          <a:p>
            <a:pPr lvl="1"/>
            <a:endParaRPr lang="en-US" altLang="en-US" dirty="0" smtClean="0"/>
          </a:p>
          <a:p>
            <a:pPr lvl="1"/>
            <a:endParaRPr lang="en-US" altLang="en-US" dirty="0" smtClean="0"/>
          </a:p>
          <a:p>
            <a:pPr lvl="1"/>
            <a:r>
              <a:rPr lang="en-US" altLang="en-US" dirty="0" smtClean="0"/>
              <a:t>Copy the address from one reference into another reference</a:t>
            </a:r>
          </a:p>
          <a:p>
            <a:pPr lvl="1"/>
            <a:r>
              <a:rPr lang="en-US" altLang="en-US" dirty="0" smtClean="0"/>
              <a:t>Both references point to the same location in memory</a:t>
            </a:r>
          </a:p>
        </p:txBody>
      </p:sp>
      <p:pic>
        <p:nvPicPr>
          <p:cNvPr id="266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4075" y="2689225"/>
            <a:ext cx="3881438" cy="180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3" name="Group 2"/>
          <p:cNvGrpSpPr>
            <a:grpSpLocks/>
          </p:cNvGrpSpPr>
          <p:nvPr/>
        </p:nvGrpSpPr>
        <p:grpSpPr bwMode="auto">
          <a:xfrm>
            <a:off x="4470400" y="1735138"/>
            <a:ext cx="4368800" cy="1816100"/>
            <a:chOff x="4470400" y="1735138"/>
            <a:chExt cx="4368800" cy="1816100"/>
          </a:xfrm>
        </p:grpSpPr>
        <p:sp>
          <p:nvSpPr>
            <p:cNvPr id="17414" name="TextBox 1"/>
            <p:cNvSpPr txBox="1">
              <a:spLocks noChangeArrowheads="1"/>
            </p:cNvSpPr>
            <p:nvPr/>
          </p:nvSpPr>
          <p:spPr bwMode="auto">
            <a:xfrm>
              <a:off x="6375400" y="1735138"/>
              <a:ext cx="2463800" cy="1816100"/>
            </a:xfrm>
            <a:prstGeom prst="rect">
              <a:avLst/>
            </a:prstGeom>
            <a:solidFill>
              <a:srgbClr val="FFFFCC"/>
            </a:solidFill>
            <a:ln w="0">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solidFill>
                    <a:srgbClr val="996600"/>
                  </a:solidFill>
                  <a:latin typeface="Arial" panose="020B0604020202020204" pitchFamily="34" charset="0"/>
                </a:rPr>
                <a:t>A shortcut (‘link’ </a:t>
              </a:r>
              <a:r>
                <a:rPr lang="en-US" altLang="en-US" sz="1800" dirty="0" smtClean="0">
                  <a:solidFill>
                    <a:srgbClr val="996600"/>
                  </a:solidFill>
                  <a:latin typeface="Arial" panose="020B0604020202020204" pitchFamily="34" charset="0"/>
                </a:rPr>
                <a:t>or ‘</a:t>
              </a:r>
              <a:r>
                <a:rPr lang="en-US" altLang="en-US" sz="1800" dirty="0" smtClean="0">
                  <a:solidFill>
                    <a:srgbClr val="996600"/>
                  </a:solidFill>
                  <a:latin typeface="Consolas" panose="020B0609020204030204" pitchFamily="49" charset="0"/>
                  <a:cs typeface="Consolas" panose="020B0609020204030204" pitchFamily="49" charset="0"/>
                </a:rPr>
                <a:t>ln</a:t>
              </a:r>
              <a:r>
                <a:rPr lang="en-US" altLang="en-US" sz="1800" dirty="0" smtClean="0">
                  <a:solidFill>
                    <a:srgbClr val="996600"/>
                  </a:solidFill>
                  <a:latin typeface="Arial" panose="020B0604020202020204" pitchFamily="34" charset="0"/>
                </a:rPr>
                <a:t>’ in </a:t>
              </a:r>
              <a:r>
                <a:rPr lang="en-US" altLang="en-US" sz="1800" dirty="0">
                  <a:solidFill>
                    <a:srgbClr val="996600"/>
                  </a:solidFill>
                  <a:latin typeface="Arial" panose="020B0604020202020204" pitchFamily="34" charset="0"/>
                </a:rPr>
                <a:t>UNIX) is similar to a shallow copy. Multiple things that refer to the same item (document)</a:t>
              </a:r>
            </a:p>
          </p:txBody>
        </p:sp>
        <p:cxnSp>
          <p:nvCxnSpPr>
            <p:cNvPr id="17415" name="Straight Connector 3"/>
            <p:cNvCxnSpPr>
              <a:cxnSpLocks noChangeShapeType="1"/>
            </p:cNvCxnSpPr>
            <p:nvPr/>
          </p:nvCxnSpPr>
          <p:spPr bwMode="auto">
            <a:xfrm flipH="1">
              <a:off x="4470400" y="2089150"/>
              <a:ext cx="1905000" cy="1276350"/>
            </a:xfrm>
            <a:prstGeom prst="line">
              <a:avLst/>
            </a:prstGeom>
            <a:noFill/>
            <a:ln w="38100" algn="ctr">
              <a:solidFill>
                <a:srgbClr val="CC3300"/>
              </a:solidFill>
              <a:prstDash val="dash"/>
              <a:round/>
              <a:headEnd type="none" w="sm" len="sm"/>
              <a:tailEn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28325053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90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6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2"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right)">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299011">
                                            <p:txEl>
                                              <p:pRg st="10" end="10"/>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299011">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9011" grpId="0" uiExpand="1" build="p" bldLvl="2"/>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Shallow Copy Vs. Deep Copies (2)</a:t>
            </a:r>
          </a:p>
        </p:txBody>
      </p:sp>
      <p:sp>
        <p:nvSpPr>
          <p:cNvPr id="18435" name="Content Placeholder 2"/>
          <p:cNvSpPr>
            <a:spLocks noGrp="1"/>
          </p:cNvSpPr>
          <p:nvPr>
            <p:ph idx="1"/>
          </p:nvPr>
        </p:nvSpPr>
        <p:spPr>
          <a:xfrm>
            <a:off x="457200" y="1143000"/>
            <a:ext cx="8229600" cy="838200"/>
          </a:xfrm>
        </p:spPr>
        <p:txBody>
          <a:bodyPr/>
          <a:lstStyle/>
          <a:p>
            <a:r>
              <a:rPr lang="en-US" altLang="en-US" dirty="0" smtClean="0"/>
              <a:t>Shallow copy, full example under:</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/home/233/examples/advanced/3shallowDeep</a:t>
            </a:r>
          </a:p>
          <a:p>
            <a:endParaRPr lang="en-US" altLang="en-US" dirty="0" smtClean="0"/>
          </a:p>
        </p:txBody>
      </p:sp>
      <p:pic>
        <p:nvPicPr>
          <p:cNvPr id="109570" name="Picture 2"/>
          <p:cNvPicPr>
            <a:picLocks noChangeAspect="1" noChangeArrowheads="1"/>
          </p:cNvPicPr>
          <p:nvPr/>
        </p:nvPicPr>
        <p:blipFill>
          <a:blip r:embed="rId3">
            <a:extLst>
              <a:ext uri="{28A0092B-C50C-407E-A947-70E740481C1C}">
                <a14:useLocalDpi xmlns:a14="http://schemas.microsoft.com/office/drawing/2010/main" val="0"/>
              </a:ext>
            </a:extLst>
          </a:blip>
          <a:srcRect t="9505" b="42970"/>
          <a:stretch>
            <a:fillRect/>
          </a:stretch>
        </p:blipFill>
        <p:spPr bwMode="auto">
          <a:xfrm>
            <a:off x="5410200" y="2667000"/>
            <a:ext cx="11430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grpSp>
        <p:nvGrpSpPr>
          <p:cNvPr id="5" name="Group 4"/>
          <p:cNvGrpSpPr>
            <a:grpSpLocks/>
          </p:cNvGrpSpPr>
          <p:nvPr/>
        </p:nvGrpSpPr>
        <p:grpSpPr bwMode="auto">
          <a:xfrm>
            <a:off x="855663" y="4914900"/>
            <a:ext cx="1887537" cy="307975"/>
            <a:chOff x="4343401" y="3147157"/>
            <a:chExt cx="1888330" cy="307777"/>
          </a:xfrm>
        </p:grpSpPr>
        <p:sp>
          <p:nvSpPr>
            <p:cNvPr id="18455" name="TextBox 3"/>
            <p:cNvSpPr txBox="1">
              <a:spLocks noChangeArrowheads="1"/>
            </p:cNvSpPr>
            <p:nvPr/>
          </p:nvSpPr>
          <p:spPr bwMode="auto">
            <a:xfrm>
              <a:off x="4343401" y="3147157"/>
              <a:ext cx="73281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400" dirty="0">
                  <a:latin typeface="Arial" panose="020B0604020202020204" pitchFamily="34" charset="0"/>
                </a:rPr>
                <a:t>mary</a:t>
              </a:r>
            </a:p>
          </p:txBody>
        </p:sp>
        <p:sp>
          <p:nvSpPr>
            <p:cNvPr id="7" name="Rectangle 6"/>
            <p:cNvSpPr/>
            <p:nvPr/>
          </p:nvSpPr>
          <p:spPr>
            <a:xfrm>
              <a:off x="4877025" y="3223308"/>
              <a:ext cx="1354706" cy="23162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endParaRPr lang="en-US" sz="1400" b="0" dirty="0">
                <a:solidFill>
                  <a:schemeClr val="tx1"/>
                </a:solidFill>
              </a:endParaRPr>
            </a:p>
          </p:txBody>
        </p:sp>
      </p:grpSp>
      <p:cxnSp>
        <p:nvCxnSpPr>
          <p:cNvPr id="9" name="Elbow Connector 8"/>
          <p:cNvCxnSpPr>
            <a:stCxn id="7" idx="3"/>
            <a:endCxn id="8" idx="3"/>
          </p:cNvCxnSpPr>
          <p:nvPr/>
        </p:nvCxnSpPr>
        <p:spPr>
          <a:xfrm flipV="1">
            <a:off x="2743200" y="5106988"/>
            <a:ext cx="990600" cy="0"/>
          </a:xfrm>
          <a:prstGeom prst="bentConnector3">
            <a:avLst>
              <a:gd name="adj1" fmla="val 50000"/>
            </a:avLst>
          </a:prstGeom>
          <a:ln w="25400">
            <a:tailEnd type="triangle"/>
          </a:ln>
        </p:spPr>
        <p:style>
          <a:lnRef idx="1">
            <a:schemeClr val="accent1"/>
          </a:lnRef>
          <a:fillRef idx="0">
            <a:schemeClr val="accent1"/>
          </a:fillRef>
          <a:effectRef idx="0">
            <a:schemeClr val="accent1"/>
          </a:effectRef>
          <a:fontRef idx="minor">
            <a:schemeClr val="tx1"/>
          </a:fontRef>
        </p:style>
      </p:cxnSp>
      <p:grpSp>
        <p:nvGrpSpPr>
          <p:cNvPr id="18459" name="Group 27"/>
          <p:cNvGrpSpPr>
            <a:grpSpLocks/>
          </p:cNvGrpSpPr>
          <p:nvPr/>
        </p:nvGrpSpPr>
        <p:grpSpPr bwMode="auto">
          <a:xfrm>
            <a:off x="914400" y="5562600"/>
            <a:ext cx="3962400" cy="609600"/>
            <a:chOff x="576" y="3936"/>
            <a:chExt cx="2496" cy="384"/>
          </a:xfrm>
        </p:grpSpPr>
        <p:grpSp>
          <p:nvGrpSpPr>
            <p:cNvPr id="18446" name="Group 17"/>
            <p:cNvGrpSpPr>
              <a:grpSpLocks/>
            </p:cNvGrpSpPr>
            <p:nvPr/>
          </p:nvGrpSpPr>
          <p:grpSpPr bwMode="auto">
            <a:xfrm>
              <a:off x="576" y="3984"/>
              <a:ext cx="1189" cy="194"/>
              <a:chOff x="4343401" y="3147157"/>
              <a:chExt cx="1888330" cy="307777"/>
            </a:xfrm>
          </p:grpSpPr>
          <p:sp>
            <p:nvSpPr>
              <p:cNvPr id="18451" name="TextBox 3"/>
              <p:cNvSpPr txBox="1">
                <a:spLocks noChangeArrowheads="1"/>
              </p:cNvSpPr>
              <p:nvPr/>
            </p:nvSpPr>
            <p:spPr bwMode="auto">
              <a:xfrm>
                <a:off x="4343401" y="3147157"/>
                <a:ext cx="732145" cy="304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400" dirty="0">
                    <a:latin typeface="Arial" panose="020B0604020202020204" pitchFamily="34" charset="0"/>
                  </a:rPr>
                  <a:t>bob</a:t>
                </a:r>
              </a:p>
            </p:txBody>
          </p:sp>
          <p:sp>
            <p:nvSpPr>
              <p:cNvPr id="20" name="Rectangle 19"/>
              <p:cNvSpPr/>
              <p:nvPr/>
            </p:nvSpPr>
            <p:spPr>
              <a:xfrm>
                <a:off x="4877025" y="3223308"/>
                <a:ext cx="1354706" cy="23162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endParaRPr lang="en-US" sz="1400" b="0" dirty="0">
                  <a:solidFill>
                    <a:schemeClr val="tx1"/>
                  </a:solidFill>
                </a:endParaRPr>
              </a:p>
            </p:txBody>
          </p:sp>
        </p:grpSp>
        <p:cxnSp>
          <p:nvCxnSpPr>
            <p:cNvPr id="22" name="Elbow Connector 21"/>
            <p:cNvCxnSpPr>
              <a:stCxn id="20" idx="3"/>
              <a:endCxn id="21" idx="3"/>
            </p:cNvCxnSpPr>
            <p:nvPr/>
          </p:nvCxnSpPr>
          <p:spPr>
            <a:xfrm flipV="1">
              <a:off x="1754" y="4112"/>
              <a:ext cx="587" cy="0"/>
            </a:xfrm>
            <a:prstGeom prst="bentConnector3">
              <a:avLst>
                <a:gd name="adj1" fmla="val 50000"/>
              </a:avLst>
            </a:prstGeom>
            <a:ln w="25400">
              <a:tailEnd type="triangle"/>
            </a:ln>
          </p:spPr>
          <p:style>
            <a:lnRef idx="1">
              <a:schemeClr val="accent1"/>
            </a:lnRef>
            <a:fillRef idx="0">
              <a:schemeClr val="accent1"/>
            </a:fillRef>
            <a:effectRef idx="0">
              <a:schemeClr val="accent1"/>
            </a:effectRef>
            <a:fontRef idx="minor">
              <a:schemeClr val="tx1"/>
            </a:fontRef>
          </p:style>
        </p:cxnSp>
        <p:grpSp>
          <p:nvGrpSpPr>
            <p:cNvPr id="18448" name="Group 23"/>
            <p:cNvGrpSpPr>
              <a:grpSpLocks/>
            </p:cNvGrpSpPr>
            <p:nvPr/>
          </p:nvGrpSpPr>
          <p:grpSpPr bwMode="auto">
            <a:xfrm>
              <a:off x="2352" y="3936"/>
              <a:ext cx="720" cy="384"/>
              <a:chOff x="3674851" y="5551477"/>
              <a:chExt cx="1143000" cy="609600"/>
            </a:xfrm>
          </p:grpSpPr>
          <p:sp>
            <p:nvSpPr>
              <p:cNvPr id="21" name="Rectangle 20"/>
              <p:cNvSpPr/>
              <p:nvPr/>
            </p:nvSpPr>
            <p:spPr bwMode="auto">
              <a:xfrm flipH="1">
                <a:off x="3674851" y="5551477"/>
                <a:ext cx="1143000" cy="609600"/>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spcBef>
                    <a:spcPct val="0"/>
                  </a:spcBef>
                  <a:defRPr/>
                </a:pPr>
                <a:r>
                  <a:rPr lang="en-US" b="0" dirty="0">
                    <a:solidFill>
                      <a:schemeClr val="tx1"/>
                    </a:solidFill>
                  </a:rPr>
                  <a:t>Age </a:t>
                </a:r>
              </a:p>
            </p:txBody>
          </p:sp>
          <p:sp>
            <p:nvSpPr>
              <p:cNvPr id="23" name="Rectangle 22"/>
              <p:cNvSpPr/>
              <p:nvPr/>
            </p:nvSpPr>
            <p:spPr>
              <a:xfrm>
                <a:off x="4170151" y="5722927"/>
                <a:ext cx="495300" cy="249238"/>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r>
                  <a:rPr lang="en-US" b="0" dirty="0">
                    <a:solidFill>
                      <a:schemeClr val="tx1"/>
                    </a:solidFill>
                  </a:rPr>
                  <a:t>12</a:t>
                </a:r>
              </a:p>
            </p:txBody>
          </p:sp>
        </p:grpSp>
      </p:grpSp>
      <p:sp>
        <p:nvSpPr>
          <p:cNvPr id="26" name="Rectangle 25"/>
          <p:cNvSpPr/>
          <p:nvPr/>
        </p:nvSpPr>
        <p:spPr>
          <a:xfrm>
            <a:off x="2743200" y="4994275"/>
            <a:ext cx="9906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endParaRPr lang="en-US" b="0" dirty="0">
              <a:solidFill>
                <a:schemeClr val="tx1"/>
              </a:solidFill>
            </a:endParaRPr>
          </a:p>
        </p:txBody>
      </p:sp>
      <p:cxnSp>
        <p:nvCxnSpPr>
          <p:cNvPr id="28" name="Elbow Connector 27"/>
          <p:cNvCxnSpPr/>
          <p:nvPr/>
        </p:nvCxnSpPr>
        <p:spPr>
          <a:xfrm>
            <a:off x="2773363" y="5130800"/>
            <a:ext cx="930275" cy="592138"/>
          </a:xfrm>
          <a:prstGeom prst="bentConnector3">
            <a:avLst>
              <a:gd name="adj1" fmla="val 50000"/>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4246563" y="5722938"/>
            <a:ext cx="554037" cy="249237"/>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r>
              <a:rPr lang="en-US" b="0" dirty="0">
                <a:solidFill>
                  <a:schemeClr val="tx1"/>
                </a:solidFill>
              </a:rPr>
              <a:t>66</a:t>
            </a:r>
          </a:p>
        </p:txBody>
      </p:sp>
      <p:sp>
        <p:nvSpPr>
          <p:cNvPr id="109568" name="TextBox 109567"/>
          <p:cNvSpPr txBox="1">
            <a:spLocks noChangeArrowheads="1"/>
          </p:cNvSpPr>
          <p:nvPr/>
        </p:nvSpPr>
        <p:spPr bwMode="auto">
          <a:xfrm>
            <a:off x="381000" y="2044700"/>
            <a:ext cx="6096000" cy="2563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34290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lvl="1" eaLnBrk="1" hangingPunct="1">
              <a:spcBef>
                <a:spcPct val="0"/>
              </a:spcBef>
              <a:buFontTx/>
              <a:buNone/>
            </a:pPr>
            <a:r>
              <a:rPr lang="en-US" altLang="en-US" sz="1800" b="0" dirty="0">
                <a:latin typeface="Consolas" panose="020B0609020204030204" pitchFamily="49" charset="0"/>
                <a:cs typeface="Consolas" panose="020B0609020204030204" pitchFamily="49" charset="0"/>
              </a:rPr>
              <a:t>Person mary = new Person(21);</a:t>
            </a:r>
          </a:p>
          <a:p>
            <a:pPr lvl="1" eaLnBrk="1" hangingPunct="1">
              <a:spcBef>
                <a:spcPct val="0"/>
              </a:spcBef>
              <a:buFontTx/>
              <a:buNone/>
            </a:pPr>
            <a:r>
              <a:rPr lang="en-US" altLang="en-US" sz="1800" b="0" dirty="0">
                <a:latin typeface="Consolas" panose="020B0609020204030204" pitchFamily="49" charset="0"/>
                <a:cs typeface="Consolas" panose="020B0609020204030204" pitchFamily="49" charset="0"/>
              </a:rPr>
              <a:t>Person bob = new Person(12);</a:t>
            </a:r>
          </a:p>
          <a:p>
            <a:pPr lvl="1" eaLnBrk="1" hangingPunct="1">
              <a:spcBef>
                <a:spcPct val="0"/>
              </a:spcBef>
              <a:buFontTx/>
              <a:buNone/>
            </a:pPr>
            <a:r>
              <a:rPr lang="en-US" altLang="en-US" sz="1800" b="0" dirty="0">
                <a:latin typeface="Consolas" panose="020B0609020204030204" pitchFamily="49" charset="0"/>
                <a:cs typeface="Consolas" panose="020B0609020204030204" pitchFamily="49" charset="0"/>
              </a:rPr>
              <a:t>System.out.println(mary.age + " " + </a:t>
            </a:r>
          </a:p>
          <a:p>
            <a:pPr lvl="1" eaLnBrk="1" hangingPunct="1">
              <a:spcBef>
                <a:spcPct val="0"/>
              </a:spcBef>
              <a:buFontTx/>
              <a:buNone/>
            </a:pPr>
            <a:r>
              <a:rPr lang="en-US" altLang="en-US" sz="1800" b="0" dirty="0">
                <a:latin typeface="Consolas" panose="020B0609020204030204" pitchFamily="49" charset="0"/>
                <a:cs typeface="Consolas" panose="020B0609020204030204" pitchFamily="49" charset="0"/>
              </a:rPr>
              <a:t>   bob.age);</a:t>
            </a:r>
          </a:p>
          <a:p>
            <a:pPr lvl="1" eaLnBrk="1" hangingPunct="1">
              <a:spcBef>
                <a:spcPct val="0"/>
              </a:spcBef>
              <a:buFontTx/>
              <a:buNone/>
            </a:pPr>
            <a:r>
              <a:rPr lang="en-US" altLang="en-US" sz="1800" b="0" dirty="0">
                <a:latin typeface="Consolas" panose="020B0609020204030204" pitchFamily="49" charset="0"/>
                <a:cs typeface="Consolas" panose="020B0609020204030204" pitchFamily="49" charset="0"/>
              </a:rPr>
              <a:t>mary = bob;   </a:t>
            </a:r>
            <a:r>
              <a:rPr lang="en-US" altLang="en-US" sz="1800" b="0" dirty="0">
                <a:solidFill>
                  <a:srgbClr val="FF00FF"/>
                </a:solidFill>
                <a:latin typeface="Consolas" panose="020B0609020204030204" pitchFamily="49" charset="0"/>
                <a:cs typeface="Consolas" panose="020B0609020204030204" pitchFamily="49" charset="0"/>
              </a:rPr>
              <a:t>// Shallow;                               </a:t>
            </a:r>
          </a:p>
          <a:p>
            <a:pPr lvl="1" eaLnBrk="1" hangingPunct="1">
              <a:spcBef>
                <a:spcPct val="0"/>
              </a:spcBef>
              <a:buFontTx/>
              <a:buNone/>
            </a:pPr>
            <a:r>
              <a:rPr lang="en-US" altLang="en-US" sz="1800" b="0" dirty="0">
                <a:latin typeface="Consolas" panose="020B0609020204030204" pitchFamily="49" charset="0"/>
                <a:cs typeface="Consolas" panose="020B0609020204030204" pitchFamily="49" charset="0"/>
              </a:rPr>
              <a:t>bob.age = 66;</a:t>
            </a:r>
          </a:p>
          <a:p>
            <a:pPr lvl="1" eaLnBrk="1" hangingPunct="1">
              <a:spcBef>
                <a:spcPct val="0"/>
              </a:spcBef>
              <a:buFontTx/>
              <a:buNone/>
            </a:pPr>
            <a:r>
              <a:rPr lang="en-US" altLang="en-US" sz="1800" b="0" dirty="0">
                <a:latin typeface="Consolas" panose="020B0609020204030204" pitchFamily="49" charset="0"/>
                <a:cs typeface="Consolas" panose="020B0609020204030204" pitchFamily="49" charset="0"/>
              </a:rPr>
              <a:t>System.out.println(mary.age + " " + </a:t>
            </a:r>
          </a:p>
          <a:p>
            <a:pPr lvl="1" eaLnBrk="1" hangingPunct="1">
              <a:spcBef>
                <a:spcPct val="0"/>
              </a:spcBef>
              <a:buFontTx/>
              <a:buNone/>
            </a:pPr>
            <a:r>
              <a:rPr lang="en-US" altLang="en-US" sz="1800" b="0" dirty="0">
                <a:latin typeface="Consolas" panose="020B0609020204030204" pitchFamily="49" charset="0"/>
                <a:cs typeface="Consolas" panose="020B0609020204030204" pitchFamily="49" charset="0"/>
              </a:rPr>
              <a:t>   bob.age);</a:t>
            </a:r>
          </a:p>
          <a:p>
            <a:pPr eaLnBrk="1" hangingPunct="1">
              <a:spcBef>
                <a:spcPct val="0"/>
              </a:spcBef>
              <a:buFontTx/>
              <a:buNone/>
            </a:pPr>
            <a:endParaRPr lang="en-US" altLang="en-US" sz="1800" b="0" dirty="0"/>
          </a:p>
        </p:txBody>
      </p:sp>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t="57030"/>
          <a:stretch>
            <a:fillRect/>
          </a:stretch>
        </p:blipFill>
        <p:spPr bwMode="auto">
          <a:xfrm>
            <a:off x="5410200" y="4038600"/>
            <a:ext cx="1143000" cy="3444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grpSp>
        <p:nvGrpSpPr>
          <p:cNvPr id="25" name="Group 24"/>
          <p:cNvGrpSpPr>
            <a:grpSpLocks/>
          </p:cNvGrpSpPr>
          <p:nvPr/>
        </p:nvGrpSpPr>
        <p:grpSpPr bwMode="auto">
          <a:xfrm>
            <a:off x="3733800" y="4802188"/>
            <a:ext cx="1143000" cy="609600"/>
            <a:chOff x="3733800" y="4802182"/>
            <a:chExt cx="1143000" cy="609600"/>
          </a:xfrm>
        </p:grpSpPr>
        <p:sp>
          <p:nvSpPr>
            <p:cNvPr id="8" name="Rectangle 7"/>
            <p:cNvSpPr/>
            <p:nvPr/>
          </p:nvSpPr>
          <p:spPr bwMode="auto">
            <a:xfrm flipH="1">
              <a:off x="3733800" y="4802182"/>
              <a:ext cx="1143000" cy="609600"/>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spcBef>
                  <a:spcPct val="0"/>
                </a:spcBef>
                <a:defRPr/>
              </a:pPr>
              <a:r>
                <a:rPr lang="en-US" b="0" dirty="0">
                  <a:solidFill>
                    <a:schemeClr val="tx1"/>
                  </a:solidFill>
                </a:rPr>
                <a:t>Age </a:t>
              </a:r>
            </a:p>
          </p:txBody>
        </p:sp>
        <p:sp>
          <p:nvSpPr>
            <p:cNvPr id="15" name="Rectangle 14"/>
            <p:cNvSpPr/>
            <p:nvPr/>
          </p:nvSpPr>
          <p:spPr>
            <a:xfrm>
              <a:off x="4229100" y="4973632"/>
              <a:ext cx="495300" cy="249237"/>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r>
                <a:rPr lang="en-US" b="0" dirty="0">
                  <a:solidFill>
                    <a:schemeClr val="tx1"/>
                  </a:solidFill>
                </a:rPr>
                <a:t>21</a:t>
              </a:r>
            </a:p>
          </p:txBody>
        </p:sp>
      </p:grpSp>
      <p:sp>
        <p:nvSpPr>
          <p:cNvPr id="3" name="Cloud Callout 2"/>
          <p:cNvSpPr/>
          <p:nvPr/>
        </p:nvSpPr>
        <p:spPr>
          <a:xfrm>
            <a:off x="5981700" y="4421982"/>
            <a:ext cx="2019300" cy="760412"/>
          </a:xfrm>
          <a:prstGeom prst="cloudCallout">
            <a:avLst>
              <a:gd name="adj1" fmla="val -103408"/>
              <a:gd name="adj2" fmla="val 58963"/>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Memory leak!</a:t>
            </a:r>
          </a:p>
        </p:txBody>
      </p:sp>
    </p:spTree>
    <p:extLst>
      <p:ext uri="{BB962C8B-B14F-4D97-AF65-F5344CB8AC3E}">
        <p14:creationId xmlns:p14="http://schemas.microsoft.com/office/powerpoint/2010/main" val="4084058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43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9568">
                                            <p:txEl>
                                              <p:pRg st="0" end="0"/>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5"/>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09568">
                                            <p:txEl>
                                              <p:pRg st="1" end="1"/>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18459"/>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09568">
                                            <p:txEl>
                                              <p:pRg st="2" end="2"/>
                                            </p:txEl>
                                          </p:spTgt>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09568">
                                            <p:txEl>
                                              <p:pRg st="3" end="3"/>
                                            </p:txEl>
                                          </p:spTgt>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nodeType="clickEffect">
                                  <p:stCondLst>
                                    <p:cond delay="0"/>
                                  </p:stCondLst>
                                  <p:childTnLst>
                                    <p:set>
                                      <p:cBhvr>
                                        <p:cTn id="44" dur="1" fill="hold">
                                          <p:stCondLst>
                                            <p:cond delay="0"/>
                                          </p:stCondLst>
                                        </p:cTn>
                                        <p:tgtEl>
                                          <p:spTgt spid="109570"/>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09568">
                                            <p:txEl>
                                              <p:pRg st="4" end="4"/>
                                            </p:txEl>
                                          </p:spTgt>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28"/>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4" presetClass="entr" presetSubtype="10" fill="hold" grpId="0" nodeType="clickEffect">
                                  <p:stCondLst>
                                    <p:cond delay="0"/>
                                  </p:stCondLst>
                                  <p:childTnLst>
                                    <p:set>
                                      <p:cBhvr>
                                        <p:cTn id="60" dur="1" fill="hold">
                                          <p:stCondLst>
                                            <p:cond delay="0"/>
                                          </p:stCondLst>
                                        </p:cTn>
                                        <p:tgtEl>
                                          <p:spTgt spid="3"/>
                                        </p:tgtEl>
                                        <p:attrNameLst>
                                          <p:attrName>style.visibility</p:attrName>
                                        </p:attrNameLst>
                                      </p:cBhvr>
                                      <p:to>
                                        <p:strVal val="visible"/>
                                      </p:to>
                                    </p:set>
                                    <p:animEffect transition="in" filter="randombar(horizontal)">
                                      <p:cBhvr>
                                        <p:cTn id="61" dur="500"/>
                                        <p:tgtEl>
                                          <p:spTgt spid="3"/>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109568">
                                            <p:txEl>
                                              <p:pRg st="5" end="5"/>
                                            </p:txEl>
                                          </p:spTgt>
                                        </p:tgtEl>
                                        <p:attrNameLst>
                                          <p:attrName>style.visibility</p:attrName>
                                        </p:attrNameLst>
                                      </p:cBhvr>
                                      <p:to>
                                        <p:strVal val="visible"/>
                                      </p:to>
                                    </p:set>
                                  </p:childTnLst>
                                </p:cTn>
                              </p:par>
                            </p:childTnLst>
                          </p:cTn>
                        </p:par>
                      </p:childTnLst>
                    </p:cTn>
                  </p:par>
                  <p:par>
                    <p:cTn id="66" fill="hold" nodeType="clickPar">
                      <p:stCondLst>
                        <p:cond delay="indefinite"/>
                      </p:stCondLst>
                      <p:childTnLst>
                        <p:par>
                          <p:cTn id="67" fill="hold" nodeType="withGroup">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31"/>
                                        </p:tgtEl>
                                        <p:attrNameLst>
                                          <p:attrName>style.visibility</p:attrName>
                                        </p:attrNameLst>
                                      </p:cBhvr>
                                      <p:to>
                                        <p:strVal val="visible"/>
                                      </p:to>
                                    </p:set>
                                  </p:childTnLst>
                                </p:cTn>
                              </p:par>
                            </p:childTnLst>
                          </p:cTn>
                        </p:par>
                      </p:childTnLst>
                    </p:cTn>
                  </p:par>
                  <p:par>
                    <p:cTn id="70" fill="hold" nodeType="clickPar">
                      <p:stCondLst>
                        <p:cond delay="indefinite"/>
                      </p:stCondLst>
                      <p:childTnLst>
                        <p:par>
                          <p:cTn id="71" fill="hold" nodeType="withGroup">
                            <p:stCondLst>
                              <p:cond delay="0"/>
                            </p:stCondLst>
                            <p:childTnLst>
                              <p:par>
                                <p:cTn id="72" presetID="1" presetClass="entr" presetSubtype="0" fill="hold" grpId="0" nodeType="clickEffect">
                                  <p:stCondLst>
                                    <p:cond delay="0"/>
                                  </p:stCondLst>
                                  <p:childTnLst>
                                    <p:set>
                                      <p:cBhvr>
                                        <p:cTn id="73" dur="1" fill="hold">
                                          <p:stCondLst>
                                            <p:cond delay="0"/>
                                          </p:stCondLst>
                                        </p:cTn>
                                        <p:tgtEl>
                                          <p:spTgt spid="109568">
                                            <p:txEl>
                                              <p:pRg st="6" end="6"/>
                                            </p:txEl>
                                          </p:spTgt>
                                        </p:tgtEl>
                                        <p:attrNameLst>
                                          <p:attrName>style.visibility</p:attrName>
                                        </p:attrNameLst>
                                      </p:cBhvr>
                                      <p:to>
                                        <p:strVal val="visible"/>
                                      </p:to>
                                    </p:set>
                                  </p:childTnLst>
                                </p:cTn>
                              </p:par>
                            </p:childTnLst>
                          </p:cTn>
                        </p:par>
                      </p:childTnLst>
                    </p:cTn>
                  </p:par>
                  <p:par>
                    <p:cTn id="74" fill="hold" nodeType="clickPar">
                      <p:stCondLst>
                        <p:cond delay="indefinite"/>
                      </p:stCondLst>
                      <p:childTnLst>
                        <p:par>
                          <p:cTn id="75" fill="hold" nodeType="withGroup">
                            <p:stCondLst>
                              <p:cond delay="0"/>
                            </p:stCondLst>
                            <p:childTnLst>
                              <p:par>
                                <p:cTn id="76" presetID="1" presetClass="entr" presetSubtype="0" fill="hold" grpId="0" nodeType="clickEffect">
                                  <p:stCondLst>
                                    <p:cond delay="0"/>
                                  </p:stCondLst>
                                  <p:childTnLst>
                                    <p:set>
                                      <p:cBhvr>
                                        <p:cTn id="77" dur="1" fill="hold">
                                          <p:stCondLst>
                                            <p:cond delay="0"/>
                                          </p:stCondLst>
                                        </p:cTn>
                                        <p:tgtEl>
                                          <p:spTgt spid="109568">
                                            <p:txEl>
                                              <p:pRg st="7" end="7"/>
                                            </p:txEl>
                                          </p:spTgt>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1" presetClass="entr" presetSubtype="0" fill="hold" nodeType="clickEffect">
                                  <p:stCondLst>
                                    <p:cond delay="0"/>
                                  </p:stCondLst>
                                  <p:childTnLst>
                                    <p:set>
                                      <p:cBhvr>
                                        <p:cTn id="81"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uiExpand="1" build="p" bldLvl="2"/>
      <p:bldP spid="26" grpId="0" uiExpand="1" animBg="1"/>
      <p:bldP spid="31" grpId="0" uiExpand="1" animBg="1"/>
      <p:bldP spid="109568" grpId="0" uiExpand="1" build="p" bldLvl="2"/>
      <p:bldP spid="3" grpId="0" uiExpand="1"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Shallow Copy Vs. Deep Copies (3)</a:t>
            </a:r>
          </a:p>
        </p:txBody>
      </p:sp>
      <p:pic>
        <p:nvPicPr>
          <p:cNvPr id="1034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2032000"/>
            <a:ext cx="3556000" cy="2241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a:spLocks noChangeArrowheads="1"/>
          </p:cNvSpPr>
          <p:nvPr/>
        </p:nvSpPr>
        <p:spPr bwMode="auto">
          <a:xfrm>
            <a:off x="5956300" y="1711325"/>
            <a:ext cx="2463800" cy="1816100"/>
          </a:xfrm>
          <a:prstGeom prst="rect">
            <a:avLst/>
          </a:prstGeom>
          <a:solidFill>
            <a:srgbClr val="FFFFCC"/>
          </a:solidFill>
          <a:ln w="0">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solidFill>
                  <a:srgbClr val="996600"/>
                </a:solidFill>
                <a:latin typeface="Arial" panose="020B0604020202020204" pitchFamily="34" charset="0"/>
              </a:rPr>
              <a:t>Making an actual physical copy is similar to a deep copy.</a:t>
            </a:r>
          </a:p>
        </p:txBody>
      </p:sp>
      <p:cxnSp>
        <p:nvCxnSpPr>
          <p:cNvPr id="6" name="Straight Connector 5"/>
          <p:cNvCxnSpPr>
            <a:cxnSpLocks noChangeShapeType="1"/>
            <a:stCxn id="5" idx="1"/>
          </p:cNvCxnSpPr>
          <p:nvPr/>
        </p:nvCxnSpPr>
        <p:spPr bwMode="auto">
          <a:xfrm flipH="1">
            <a:off x="4051300" y="2619375"/>
            <a:ext cx="1905000" cy="1276350"/>
          </a:xfrm>
          <a:prstGeom prst="line">
            <a:avLst/>
          </a:prstGeom>
          <a:noFill/>
          <a:ln w="38100" algn="ctr">
            <a:solidFill>
              <a:srgbClr val="CC3300"/>
            </a:solidFill>
            <a:prstDash val="dash"/>
            <a:round/>
            <a:headEnd type="none" w="sm" len="sm"/>
            <a:tailEnd/>
          </a:ln>
          <a:extLst>
            <a:ext uri="{909E8E84-426E-40DD-AFC4-6F175D3DCCD1}">
              <a14:hiddenFill xmlns:a14="http://schemas.microsoft.com/office/drawing/2010/main">
                <a:noFill/>
              </a14:hiddenFill>
            </a:ext>
          </a:extLst>
        </p:spPr>
      </p:cxnSp>
      <p:sp>
        <p:nvSpPr>
          <p:cNvPr id="7" name="Rectangle 3"/>
          <p:cNvSpPr txBox="1">
            <a:spLocks noChangeArrowheads="1"/>
          </p:cNvSpPr>
          <p:nvPr/>
        </p:nvSpPr>
        <p:spPr bwMode="auto">
          <a:xfrm>
            <a:off x="457200" y="1143000"/>
            <a:ext cx="8229600"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571500" indent="-22860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742950" indent="-17145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971550" indent="-17145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r>
              <a:rPr lang="en-US" altLang="en-US" sz="2400" b="0" dirty="0"/>
              <a:t>Deep copy (new term, concept should be review)</a:t>
            </a:r>
          </a:p>
          <a:p>
            <a:pPr lvl="1"/>
            <a:endParaRPr lang="en-US" altLang="en-US" sz="2000" b="0" dirty="0"/>
          </a:p>
          <a:p>
            <a:pPr lvl="1"/>
            <a:endParaRPr lang="en-US" altLang="en-US" sz="2000" b="0" dirty="0"/>
          </a:p>
          <a:p>
            <a:pPr lvl="1"/>
            <a:endParaRPr lang="en-US" altLang="en-US" sz="2000" b="0" dirty="0"/>
          </a:p>
          <a:p>
            <a:pPr lvl="1"/>
            <a:endParaRPr lang="en-US" altLang="en-US" sz="2000" b="0" dirty="0"/>
          </a:p>
          <a:p>
            <a:pPr lvl="1"/>
            <a:endParaRPr lang="en-US" altLang="en-US" sz="2000" b="0" dirty="0"/>
          </a:p>
          <a:p>
            <a:pPr lvl="1"/>
            <a:endParaRPr lang="en-US" altLang="en-US" sz="2000" b="0" dirty="0"/>
          </a:p>
          <a:p>
            <a:pPr lvl="1"/>
            <a:endParaRPr lang="en-US" altLang="en-US" sz="2000" b="0" dirty="0"/>
          </a:p>
          <a:p>
            <a:pPr lvl="1"/>
            <a:endParaRPr lang="en-US" altLang="en-US" sz="2000" b="0" dirty="0"/>
          </a:p>
          <a:p>
            <a:pPr lvl="1"/>
            <a:endParaRPr lang="en-US" altLang="en-US" sz="2000" b="0" dirty="0"/>
          </a:p>
          <a:p>
            <a:pPr lvl="1"/>
            <a:r>
              <a:rPr lang="en-US" altLang="en-US" sz="2000" b="0" dirty="0" smtClean="0"/>
              <a:t>It’s not the addresses </a:t>
            </a:r>
            <a:r>
              <a:rPr lang="en-US" altLang="en-US" sz="2000" b="0" dirty="0"/>
              <a:t>stored in the </a:t>
            </a:r>
            <a:r>
              <a:rPr lang="en-US" altLang="en-US" sz="2000" b="0" dirty="0" smtClean="0"/>
              <a:t>references that’s copied</a:t>
            </a:r>
            <a:endParaRPr lang="en-US" altLang="en-US" sz="2000" b="0" dirty="0"/>
          </a:p>
          <a:p>
            <a:pPr lvl="1"/>
            <a:r>
              <a:rPr lang="en-US" altLang="en-US" sz="2000" b="0" dirty="0"/>
              <a:t>Instead the data referred to by the references are copied</a:t>
            </a:r>
          </a:p>
          <a:p>
            <a:pPr lvl="1"/>
            <a:r>
              <a:rPr lang="en-US" altLang="en-US" sz="2000" b="0" dirty="0"/>
              <a:t>After the copy each reference still refers to a different address </a:t>
            </a:r>
            <a:r>
              <a:rPr lang="en-US" altLang="en-US" sz="2000" b="0" dirty="0" smtClean="0"/>
              <a:t>(the address </a:t>
            </a:r>
            <a:r>
              <a:rPr lang="en-US" altLang="en-US" sz="2000" dirty="0" smtClean="0"/>
              <a:t>refers to a </a:t>
            </a:r>
            <a:r>
              <a:rPr lang="en-US" altLang="en-US" sz="2000" b="0" dirty="0" smtClean="0"/>
              <a:t>data </a:t>
            </a:r>
            <a:r>
              <a:rPr lang="en-US" altLang="en-US" sz="2000" b="0" dirty="0"/>
              <a:t>variable)</a:t>
            </a:r>
          </a:p>
        </p:txBody>
      </p:sp>
    </p:spTree>
    <p:extLst>
      <p:ext uri="{BB962C8B-B14F-4D97-AF65-F5344CB8AC3E}">
        <p14:creationId xmlns:p14="http://schemas.microsoft.com/office/powerpoint/2010/main" val="38105222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342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2"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right)">
                                      <p:cBhvr>
                                        <p:cTn id="15" dur="500"/>
                                        <p:tgtEl>
                                          <p:spTgt spid="6"/>
                                        </p:tgtEl>
                                      </p:cBhvr>
                                    </p:animEffect>
                                  </p:childTnLst>
                                </p:cTn>
                              </p:par>
                              <p:par>
                                <p:cTn id="16" presetID="22" presetClass="entr" presetSubtype="2"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right)">
                                      <p:cBhvr>
                                        <p:cTn id="18" dur="500"/>
                                        <p:tgtEl>
                                          <p:spTgt spid="5"/>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10" end="10"/>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11" end="11"/>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build="p" bldLvl="2"/>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dirty="0" smtClean="0"/>
              <a:t>Shallow Copy Vs. Deep Copies (4)</a:t>
            </a:r>
          </a:p>
        </p:txBody>
      </p:sp>
      <p:sp>
        <p:nvSpPr>
          <p:cNvPr id="20483" name="Content Placeholder 2"/>
          <p:cNvSpPr>
            <a:spLocks noGrp="1"/>
          </p:cNvSpPr>
          <p:nvPr>
            <p:ph idx="1"/>
          </p:nvPr>
        </p:nvSpPr>
        <p:spPr/>
        <p:txBody>
          <a:bodyPr/>
          <a:lstStyle/>
          <a:p>
            <a:r>
              <a:rPr lang="en-US" altLang="en-US" dirty="0" smtClean="0"/>
              <a:t>Deep copy, full example under:</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/home/233/examples/advanced/3shallowDeep</a:t>
            </a:r>
          </a:p>
          <a:p>
            <a:endParaRPr lang="en-US" altLang="en-US" dirty="0" smtClean="0"/>
          </a:p>
        </p:txBody>
      </p:sp>
      <p:sp>
        <p:nvSpPr>
          <p:cNvPr id="4" name="TextBox 3"/>
          <p:cNvSpPr txBox="1">
            <a:spLocks noChangeArrowheads="1"/>
          </p:cNvSpPr>
          <p:nvPr/>
        </p:nvSpPr>
        <p:spPr bwMode="auto">
          <a:xfrm>
            <a:off x="762000" y="2044700"/>
            <a:ext cx="6096000"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34290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lvl="1" eaLnBrk="1" hangingPunct="1">
              <a:spcBef>
                <a:spcPct val="0"/>
              </a:spcBef>
              <a:buFontTx/>
              <a:buNone/>
            </a:pPr>
            <a:r>
              <a:rPr lang="en-US" altLang="en-US" sz="1800" b="0" dirty="0">
                <a:solidFill>
                  <a:srgbClr val="FF00FF"/>
                </a:solidFill>
                <a:latin typeface="Consolas" panose="020B0609020204030204" pitchFamily="49" charset="0"/>
                <a:cs typeface="Consolas" panose="020B0609020204030204" pitchFamily="49" charset="0"/>
              </a:rPr>
              <a:t>// Mary still 66</a:t>
            </a:r>
          </a:p>
          <a:p>
            <a:pPr lvl="1" eaLnBrk="1" hangingPunct="1">
              <a:spcBef>
                <a:spcPct val="0"/>
              </a:spcBef>
              <a:buFontTx/>
              <a:buNone/>
            </a:pPr>
            <a:r>
              <a:rPr lang="en-US" altLang="en-US" sz="1800" b="0" dirty="0">
                <a:latin typeface="Consolas" panose="020B0609020204030204" pitchFamily="49" charset="0"/>
                <a:cs typeface="Consolas" panose="020B0609020204030204" pitchFamily="49" charset="0"/>
              </a:rPr>
              <a:t>bob = new Person(77);</a:t>
            </a:r>
          </a:p>
          <a:p>
            <a:pPr lvl="1" eaLnBrk="1" hangingPunct="1">
              <a:spcBef>
                <a:spcPct val="0"/>
              </a:spcBef>
              <a:buFontTx/>
              <a:buNone/>
            </a:pPr>
            <a:r>
              <a:rPr lang="en-US" altLang="en-US" sz="1800" b="0" dirty="0">
                <a:latin typeface="Consolas" panose="020B0609020204030204" pitchFamily="49" charset="0"/>
                <a:cs typeface="Consolas" panose="020B0609020204030204" pitchFamily="49" charset="0"/>
              </a:rPr>
              <a:t>mary.age = bob.age;    </a:t>
            </a:r>
            <a:r>
              <a:rPr lang="en-US" altLang="en-US" sz="1800" b="0" dirty="0">
                <a:solidFill>
                  <a:srgbClr val="FF00FF"/>
                </a:solidFill>
                <a:latin typeface="Consolas" panose="020B0609020204030204" pitchFamily="49" charset="0"/>
                <a:cs typeface="Consolas" panose="020B0609020204030204" pitchFamily="49" charset="0"/>
              </a:rPr>
              <a:t>// Deep   </a:t>
            </a:r>
          </a:p>
          <a:p>
            <a:pPr lvl="1" eaLnBrk="1" hangingPunct="1">
              <a:spcBef>
                <a:spcPct val="0"/>
              </a:spcBef>
              <a:buFontTx/>
              <a:buNone/>
            </a:pPr>
            <a:r>
              <a:rPr lang="en-US" altLang="en-US" sz="1800" b="0" dirty="0">
                <a:latin typeface="Consolas" panose="020B0609020204030204" pitchFamily="49" charset="0"/>
                <a:cs typeface="Consolas" panose="020B0609020204030204" pitchFamily="49" charset="0"/>
              </a:rPr>
              <a:t>bob.age = 144;</a:t>
            </a:r>
            <a:r>
              <a:rPr lang="en-US" altLang="en-US" sz="1800" b="0" dirty="0">
                <a:solidFill>
                  <a:srgbClr val="FF00FF"/>
                </a:solidFill>
                <a:latin typeface="Consolas" panose="020B0609020204030204" pitchFamily="49" charset="0"/>
                <a:cs typeface="Consolas" panose="020B0609020204030204" pitchFamily="49" charset="0"/>
              </a:rPr>
              <a:t>                       </a:t>
            </a:r>
          </a:p>
          <a:p>
            <a:pPr lvl="1" eaLnBrk="1" hangingPunct="1">
              <a:spcBef>
                <a:spcPct val="0"/>
              </a:spcBef>
              <a:buFontTx/>
              <a:buNone/>
            </a:pPr>
            <a:r>
              <a:rPr lang="en-US" altLang="en-US" sz="1800" b="0" dirty="0">
                <a:latin typeface="Consolas" panose="020B0609020204030204" pitchFamily="49" charset="0"/>
                <a:cs typeface="Consolas" panose="020B0609020204030204" pitchFamily="49" charset="0"/>
              </a:rPr>
              <a:t>System.out.println(mary.age + " " +  </a:t>
            </a:r>
          </a:p>
          <a:p>
            <a:pPr lvl="1" eaLnBrk="1" hangingPunct="1">
              <a:spcBef>
                <a:spcPct val="0"/>
              </a:spcBef>
              <a:buFontTx/>
              <a:buNone/>
            </a:pPr>
            <a:r>
              <a:rPr lang="en-US" altLang="en-US" sz="1800" b="0" dirty="0">
                <a:latin typeface="Consolas" panose="020B0609020204030204" pitchFamily="49" charset="0"/>
                <a:cs typeface="Consolas" panose="020B0609020204030204" pitchFamily="49" charset="0"/>
              </a:rPr>
              <a:t>   bob.age);</a:t>
            </a:r>
            <a:endParaRPr lang="en-US" altLang="en-US" sz="1800" b="0" dirty="0"/>
          </a:p>
        </p:txBody>
      </p:sp>
      <p:grpSp>
        <p:nvGrpSpPr>
          <p:cNvPr id="22" name="Group 21"/>
          <p:cNvGrpSpPr>
            <a:grpSpLocks/>
          </p:cNvGrpSpPr>
          <p:nvPr/>
        </p:nvGrpSpPr>
        <p:grpSpPr bwMode="auto">
          <a:xfrm>
            <a:off x="1292225" y="3810000"/>
            <a:ext cx="4021138" cy="609600"/>
            <a:chOff x="1291802" y="3810000"/>
            <a:chExt cx="4021349" cy="609600"/>
          </a:xfrm>
        </p:grpSpPr>
        <p:grpSp>
          <p:nvGrpSpPr>
            <p:cNvPr id="20498" name="Group 4"/>
            <p:cNvGrpSpPr>
              <a:grpSpLocks/>
            </p:cNvGrpSpPr>
            <p:nvPr/>
          </p:nvGrpSpPr>
          <p:grpSpPr bwMode="auto">
            <a:xfrm>
              <a:off x="1291802" y="3922714"/>
              <a:ext cx="1888331" cy="307975"/>
              <a:chOff x="4343401" y="3147157"/>
              <a:chExt cx="1888330" cy="307777"/>
            </a:xfrm>
          </p:grpSpPr>
          <p:sp>
            <p:nvSpPr>
              <p:cNvPr id="20503" name="TextBox 3"/>
              <p:cNvSpPr txBox="1">
                <a:spLocks noChangeArrowheads="1"/>
              </p:cNvSpPr>
              <p:nvPr/>
            </p:nvSpPr>
            <p:spPr bwMode="auto">
              <a:xfrm>
                <a:off x="4343401" y="3147157"/>
                <a:ext cx="73281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400" dirty="0">
                    <a:latin typeface="Arial" panose="020B0604020202020204" pitchFamily="34" charset="0"/>
                  </a:rPr>
                  <a:t>mary</a:t>
                </a:r>
              </a:p>
            </p:txBody>
          </p:sp>
          <p:sp>
            <p:nvSpPr>
              <p:cNvPr id="7" name="Rectangle 6"/>
              <p:cNvSpPr/>
              <p:nvPr/>
            </p:nvSpPr>
            <p:spPr>
              <a:xfrm>
                <a:off x="4876829" y="3223307"/>
                <a:ext cx="1354208" cy="23162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endParaRPr lang="en-US" sz="1400" b="0" dirty="0">
                  <a:solidFill>
                    <a:schemeClr val="tx1"/>
                  </a:solidFill>
                </a:endParaRPr>
              </a:p>
            </p:txBody>
          </p:sp>
        </p:grpSp>
        <p:cxnSp>
          <p:nvCxnSpPr>
            <p:cNvPr id="8" name="Elbow Connector 7"/>
            <p:cNvCxnSpPr>
              <a:stCxn id="7" idx="3"/>
              <a:endCxn id="10" idx="3"/>
            </p:cNvCxnSpPr>
            <p:nvPr/>
          </p:nvCxnSpPr>
          <p:spPr>
            <a:xfrm flipV="1">
              <a:off x="3179439" y="4114800"/>
              <a:ext cx="990652" cy="0"/>
            </a:xfrm>
            <a:prstGeom prst="bentConnector3">
              <a:avLst>
                <a:gd name="adj1" fmla="val 50000"/>
              </a:avLst>
            </a:prstGeom>
            <a:ln w="25400">
              <a:tailEnd type="triangle"/>
            </a:ln>
          </p:spPr>
          <p:style>
            <a:lnRef idx="1">
              <a:schemeClr val="accent1"/>
            </a:lnRef>
            <a:fillRef idx="0">
              <a:schemeClr val="accent1"/>
            </a:fillRef>
            <a:effectRef idx="0">
              <a:schemeClr val="accent1"/>
            </a:effectRef>
            <a:fontRef idx="minor">
              <a:schemeClr val="tx1"/>
            </a:fontRef>
          </p:style>
        </p:cxnSp>
        <p:grpSp>
          <p:nvGrpSpPr>
            <p:cNvPr id="20500" name="Group 8"/>
            <p:cNvGrpSpPr>
              <a:grpSpLocks/>
            </p:cNvGrpSpPr>
            <p:nvPr/>
          </p:nvGrpSpPr>
          <p:grpSpPr bwMode="auto">
            <a:xfrm>
              <a:off x="4170151" y="3810000"/>
              <a:ext cx="1143000" cy="609600"/>
              <a:chOff x="3733800" y="4802182"/>
              <a:chExt cx="1143000" cy="609600"/>
            </a:xfrm>
          </p:grpSpPr>
          <p:sp>
            <p:nvSpPr>
              <p:cNvPr id="10" name="Rectangle 9"/>
              <p:cNvSpPr/>
              <p:nvPr/>
            </p:nvSpPr>
            <p:spPr bwMode="auto">
              <a:xfrm flipH="1">
                <a:off x="3733740" y="4802182"/>
                <a:ext cx="1143060" cy="609600"/>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spcBef>
                    <a:spcPct val="0"/>
                  </a:spcBef>
                  <a:defRPr/>
                </a:pPr>
                <a:r>
                  <a:rPr lang="en-US" b="0" dirty="0">
                    <a:solidFill>
                      <a:schemeClr val="tx1"/>
                    </a:solidFill>
                  </a:rPr>
                  <a:t>Age </a:t>
                </a:r>
              </a:p>
            </p:txBody>
          </p:sp>
          <p:sp>
            <p:nvSpPr>
              <p:cNvPr id="11" name="Rectangle 10"/>
              <p:cNvSpPr/>
              <p:nvPr/>
            </p:nvSpPr>
            <p:spPr>
              <a:xfrm>
                <a:off x="4229066" y="4973632"/>
                <a:ext cx="495326" cy="249238"/>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r>
                  <a:rPr lang="en-US" b="0" dirty="0">
                    <a:solidFill>
                      <a:schemeClr val="tx1"/>
                    </a:solidFill>
                  </a:rPr>
                  <a:t>66</a:t>
                </a:r>
              </a:p>
            </p:txBody>
          </p:sp>
        </p:grpSp>
      </p:grpSp>
      <p:grpSp>
        <p:nvGrpSpPr>
          <p:cNvPr id="26" name="Group 25"/>
          <p:cNvGrpSpPr>
            <a:grpSpLocks/>
          </p:cNvGrpSpPr>
          <p:nvPr/>
        </p:nvGrpSpPr>
        <p:grpSpPr bwMode="auto">
          <a:xfrm>
            <a:off x="1376363" y="4724400"/>
            <a:ext cx="3962400" cy="609600"/>
            <a:chOff x="1376151" y="4724400"/>
            <a:chExt cx="3962400" cy="609600"/>
          </a:xfrm>
        </p:grpSpPr>
        <p:grpSp>
          <p:nvGrpSpPr>
            <p:cNvPr id="20491" name="Group 11"/>
            <p:cNvGrpSpPr>
              <a:grpSpLocks/>
            </p:cNvGrpSpPr>
            <p:nvPr/>
          </p:nvGrpSpPr>
          <p:grpSpPr bwMode="auto">
            <a:xfrm>
              <a:off x="1376151" y="4837114"/>
              <a:ext cx="1888331" cy="307975"/>
              <a:chOff x="4343401" y="3147157"/>
              <a:chExt cx="1888330" cy="307777"/>
            </a:xfrm>
          </p:grpSpPr>
          <p:sp>
            <p:nvSpPr>
              <p:cNvPr id="20496" name="TextBox 3"/>
              <p:cNvSpPr txBox="1">
                <a:spLocks noChangeArrowheads="1"/>
              </p:cNvSpPr>
              <p:nvPr/>
            </p:nvSpPr>
            <p:spPr bwMode="auto">
              <a:xfrm>
                <a:off x="4343401" y="3147157"/>
                <a:ext cx="73281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400" dirty="0">
                    <a:latin typeface="Arial" panose="020B0604020202020204" pitchFamily="34" charset="0"/>
                  </a:rPr>
                  <a:t>bob</a:t>
                </a:r>
              </a:p>
            </p:txBody>
          </p:sp>
          <p:sp>
            <p:nvSpPr>
              <p:cNvPr id="14" name="Rectangle 13"/>
              <p:cNvSpPr/>
              <p:nvPr/>
            </p:nvSpPr>
            <p:spPr>
              <a:xfrm>
                <a:off x="4876801" y="3223307"/>
                <a:ext cx="1354136" cy="23162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endParaRPr lang="en-US" sz="1400" b="0" dirty="0">
                  <a:solidFill>
                    <a:schemeClr val="tx1"/>
                  </a:solidFill>
                </a:endParaRPr>
              </a:p>
            </p:txBody>
          </p:sp>
        </p:grpSp>
        <p:cxnSp>
          <p:nvCxnSpPr>
            <p:cNvPr id="15" name="Elbow Connector 14"/>
            <p:cNvCxnSpPr>
              <a:stCxn id="14" idx="3"/>
              <a:endCxn id="17" idx="3"/>
            </p:cNvCxnSpPr>
            <p:nvPr/>
          </p:nvCxnSpPr>
          <p:spPr>
            <a:xfrm flipV="1">
              <a:off x="3263688" y="5029200"/>
              <a:ext cx="931863" cy="0"/>
            </a:xfrm>
            <a:prstGeom prst="bentConnector3">
              <a:avLst>
                <a:gd name="adj1" fmla="val 50000"/>
              </a:avLst>
            </a:prstGeom>
            <a:ln w="25400">
              <a:tailEnd type="triangle"/>
            </a:ln>
          </p:spPr>
          <p:style>
            <a:lnRef idx="1">
              <a:schemeClr val="accent1"/>
            </a:lnRef>
            <a:fillRef idx="0">
              <a:schemeClr val="accent1"/>
            </a:fillRef>
            <a:effectRef idx="0">
              <a:schemeClr val="accent1"/>
            </a:effectRef>
            <a:fontRef idx="minor">
              <a:schemeClr val="tx1"/>
            </a:fontRef>
          </p:style>
        </p:cxnSp>
        <p:grpSp>
          <p:nvGrpSpPr>
            <p:cNvPr id="20493" name="Group 15"/>
            <p:cNvGrpSpPr>
              <a:grpSpLocks/>
            </p:cNvGrpSpPr>
            <p:nvPr/>
          </p:nvGrpSpPr>
          <p:grpSpPr bwMode="auto">
            <a:xfrm>
              <a:off x="4195551" y="4724400"/>
              <a:ext cx="1143000" cy="609600"/>
              <a:chOff x="3674851" y="5551477"/>
              <a:chExt cx="1143000" cy="609600"/>
            </a:xfrm>
          </p:grpSpPr>
          <p:sp>
            <p:nvSpPr>
              <p:cNvPr id="17" name="Rectangle 16"/>
              <p:cNvSpPr/>
              <p:nvPr/>
            </p:nvSpPr>
            <p:spPr bwMode="auto">
              <a:xfrm flipH="1">
                <a:off x="3674851" y="5551477"/>
                <a:ext cx="1143000" cy="609600"/>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spcBef>
                    <a:spcPct val="0"/>
                  </a:spcBef>
                  <a:defRPr/>
                </a:pPr>
                <a:r>
                  <a:rPr lang="en-US" b="0" dirty="0">
                    <a:solidFill>
                      <a:schemeClr val="tx1"/>
                    </a:solidFill>
                  </a:rPr>
                  <a:t>Age </a:t>
                </a:r>
              </a:p>
            </p:txBody>
          </p:sp>
          <p:sp>
            <p:nvSpPr>
              <p:cNvPr id="18" name="Rectangle 17"/>
              <p:cNvSpPr/>
              <p:nvPr/>
            </p:nvSpPr>
            <p:spPr>
              <a:xfrm>
                <a:off x="4170151" y="5722927"/>
                <a:ext cx="495300" cy="249238"/>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r>
                  <a:rPr lang="en-US" b="0" dirty="0">
                    <a:solidFill>
                      <a:schemeClr val="tx1"/>
                    </a:solidFill>
                  </a:rPr>
                  <a:t>77</a:t>
                </a:r>
              </a:p>
            </p:txBody>
          </p:sp>
        </p:grpSp>
      </p:grpSp>
      <p:sp>
        <p:nvSpPr>
          <p:cNvPr id="21" name="Rectangle 20"/>
          <p:cNvSpPr/>
          <p:nvPr/>
        </p:nvSpPr>
        <p:spPr>
          <a:xfrm>
            <a:off x="4648200" y="4876800"/>
            <a:ext cx="673100" cy="295275"/>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r>
              <a:rPr lang="en-US" b="0" dirty="0">
                <a:solidFill>
                  <a:schemeClr val="tx1"/>
                </a:solidFill>
              </a:rPr>
              <a:t>144</a:t>
            </a:r>
          </a:p>
        </p:txBody>
      </p:sp>
      <p:sp>
        <p:nvSpPr>
          <p:cNvPr id="23" name="Freeform 22"/>
          <p:cNvSpPr/>
          <p:nvPr/>
        </p:nvSpPr>
        <p:spPr>
          <a:xfrm>
            <a:off x="5018088" y="4114800"/>
            <a:ext cx="660400" cy="903288"/>
          </a:xfrm>
          <a:custGeom>
            <a:avLst/>
            <a:gdLst>
              <a:gd name="connsiteX0" fmla="*/ 0 w 660400"/>
              <a:gd name="connsiteY0" fmla="*/ 903404 h 903404"/>
              <a:gd name="connsiteX1" fmla="*/ 330200 w 660400"/>
              <a:gd name="connsiteY1" fmla="*/ 878004 h 903404"/>
              <a:gd name="connsiteX2" fmla="*/ 368300 w 660400"/>
              <a:gd name="connsiteY2" fmla="*/ 865304 h 903404"/>
              <a:gd name="connsiteX3" fmla="*/ 457200 w 660400"/>
              <a:gd name="connsiteY3" fmla="*/ 839904 h 903404"/>
              <a:gd name="connsiteX4" fmla="*/ 571500 w 660400"/>
              <a:gd name="connsiteY4" fmla="*/ 776404 h 903404"/>
              <a:gd name="connsiteX5" fmla="*/ 584200 w 660400"/>
              <a:gd name="connsiteY5" fmla="*/ 738304 h 903404"/>
              <a:gd name="connsiteX6" fmla="*/ 609600 w 660400"/>
              <a:gd name="connsiteY6" fmla="*/ 700204 h 903404"/>
              <a:gd name="connsiteX7" fmla="*/ 635000 w 660400"/>
              <a:gd name="connsiteY7" fmla="*/ 624004 h 903404"/>
              <a:gd name="connsiteX8" fmla="*/ 647700 w 660400"/>
              <a:gd name="connsiteY8" fmla="*/ 585904 h 903404"/>
              <a:gd name="connsiteX9" fmla="*/ 660400 w 660400"/>
              <a:gd name="connsiteY9" fmla="*/ 547804 h 903404"/>
              <a:gd name="connsiteX10" fmla="*/ 647700 w 660400"/>
              <a:gd name="connsiteY10" fmla="*/ 255704 h 903404"/>
              <a:gd name="connsiteX11" fmla="*/ 622300 w 660400"/>
              <a:gd name="connsiteY11" fmla="*/ 217604 h 903404"/>
              <a:gd name="connsiteX12" fmla="*/ 584200 w 660400"/>
              <a:gd name="connsiteY12" fmla="*/ 204904 h 903404"/>
              <a:gd name="connsiteX13" fmla="*/ 520700 w 660400"/>
              <a:gd name="connsiteY13" fmla="*/ 154104 h 903404"/>
              <a:gd name="connsiteX14" fmla="*/ 495300 w 660400"/>
              <a:gd name="connsiteY14" fmla="*/ 116004 h 903404"/>
              <a:gd name="connsiteX15" fmla="*/ 457200 w 660400"/>
              <a:gd name="connsiteY15" fmla="*/ 103304 h 903404"/>
              <a:gd name="connsiteX16" fmla="*/ 381000 w 660400"/>
              <a:gd name="connsiteY16" fmla="*/ 52504 h 903404"/>
              <a:gd name="connsiteX17" fmla="*/ 203200 w 660400"/>
              <a:gd name="connsiteY17" fmla="*/ 27104 h 903404"/>
              <a:gd name="connsiteX18" fmla="*/ 127000 w 660400"/>
              <a:gd name="connsiteY18" fmla="*/ 1704 h 903404"/>
              <a:gd name="connsiteX19" fmla="*/ 50800 w 660400"/>
              <a:gd name="connsiteY19" fmla="*/ 27104 h 9034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60400" h="903404">
                <a:moveTo>
                  <a:pt x="0" y="903404"/>
                </a:moveTo>
                <a:cubicBezTo>
                  <a:pt x="95249" y="898391"/>
                  <a:pt x="226954" y="898653"/>
                  <a:pt x="330200" y="878004"/>
                </a:cubicBezTo>
                <a:cubicBezTo>
                  <a:pt x="343327" y="875379"/>
                  <a:pt x="355428" y="868982"/>
                  <a:pt x="368300" y="865304"/>
                </a:cubicBezTo>
                <a:cubicBezTo>
                  <a:pt x="381840" y="861435"/>
                  <a:pt x="441079" y="848860"/>
                  <a:pt x="457200" y="839904"/>
                </a:cubicBezTo>
                <a:cubicBezTo>
                  <a:pt x="588208" y="767122"/>
                  <a:pt x="485289" y="805141"/>
                  <a:pt x="571500" y="776404"/>
                </a:cubicBezTo>
                <a:cubicBezTo>
                  <a:pt x="575733" y="763704"/>
                  <a:pt x="578213" y="750278"/>
                  <a:pt x="584200" y="738304"/>
                </a:cubicBezTo>
                <a:cubicBezTo>
                  <a:pt x="591026" y="724652"/>
                  <a:pt x="603401" y="714152"/>
                  <a:pt x="609600" y="700204"/>
                </a:cubicBezTo>
                <a:cubicBezTo>
                  <a:pt x="620474" y="675738"/>
                  <a:pt x="626533" y="649404"/>
                  <a:pt x="635000" y="624004"/>
                </a:cubicBezTo>
                <a:lnTo>
                  <a:pt x="647700" y="585904"/>
                </a:lnTo>
                <a:lnTo>
                  <a:pt x="660400" y="547804"/>
                </a:lnTo>
                <a:cubicBezTo>
                  <a:pt x="656167" y="450437"/>
                  <a:pt x="658871" y="352520"/>
                  <a:pt x="647700" y="255704"/>
                </a:cubicBezTo>
                <a:cubicBezTo>
                  <a:pt x="645950" y="240541"/>
                  <a:pt x="634219" y="227139"/>
                  <a:pt x="622300" y="217604"/>
                </a:cubicBezTo>
                <a:cubicBezTo>
                  <a:pt x="611847" y="209241"/>
                  <a:pt x="596900" y="209137"/>
                  <a:pt x="584200" y="204904"/>
                </a:cubicBezTo>
                <a:cubicBezTo>
                  <a:pt x="511407" y="95715"/>
                  <a:pt x="608334" y="224211"/>
                  <a:pt x="520700" y="154104"/>
                </a:cubicBezTo>
                <a:cubicBezTo>
                  <a:pt x="508781" y="144569"/>
                  <a:pt x="507219" y="125539"/>
                  <a:pt x="495300" y="116004"/>
                </a:cubicBezTo>
                <a:cubicBezTo>
                  <a:pt x="484847" y="107641"/>
                  <a:pt x="468902" y="109805"/>
                  <a:pt x="457200" y="103304"/>
                </a:cubicBezTo>
                <a:cubicBezTo>
                  <a:pt x="430515" y="88479"/>
                  <a:pt x="411112" y="57523"/>
                  <a:pt x="381000" y="52504"/>
                </a:cubicBezTo>
                <a:cubicBezTo>
                  <a:pt x="271134" y="34193"/>
                  <a:pt x="330352" y="42998"/>
                  <a:pt x="203200" y="27104"/>
                </a:cubicBezTo>
                <a:cubicBezTo>
                  <a:pt x="177800" y="18637"/>
                  <a:pt x="152400" y="-6763"/>
                  <a:pt x="127000" y="1704"/>
                </a:cubicBezTo>
                <a:lnTo>
                  <a:pt x="50800" y="27104"/>
                </a:lnTo>
              </a:path>
            </a:pathLst>
          </a:custGeom>
          <a:noFill/>
          <a:ln>
            <a:solidFill>
              <a:srgbClr val="FF0000"/>
            </a:solidFill>
            <a:prstDash val="dash"/>
            <a:tailEnd type="triangle"/>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endParaRPr lang="en-US" b="0" dirty="0"/>
          </a:p>
        </p:txBody>
      </p:sp>
      <p:sp>
        <p:nvSpPr>
          <p:cNvPr id="25" name="Rectangle 24"/>
          <p:cNvSpPr/>
          <p:nvPr/>
        </p:nvSpPr>
        <p:spPr>
          <a:xfrm>
            <a:off x="4660900" y="3981450"/>
            <a:ext cx="500063" cy="249238"/>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r>
              <a:rPr lang="en-US" b="0" dirty="0">
                <a:solidFill>
                  <a:schemeClr val="tx1"/>
                </a:solidFill>
              </a:rPr>
              <a:t>77</a:t>
            </a:r>
          </a:p>
        </p:txBody>
      </p:sp>
      <p:pic>
        <p:nvPicPr>
          <p:cNvPr id="1105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78488" y="2922588"/>
            <a:ext cx="1143000" cy="357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22836331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0"/>
                                          </p:stCondLst>
                                        </p:cTn>
                                        <p:tgtEl>
                                          <p:spTgt spid="1105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P spid="21" grpId="0" animBg="1"/>
      <p:bldP spid="25" grpId="0" animBg="1"/>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450" name="Rectangle 2"/>
          <p:cNvSpPr>
            <a:spLocks noGrp="1" noChangeArrowheads="1"/>
          </p:cNvSpPr>
          <p:nvPr>
            <p:ph type="title" idx="4294967295"/>
          </p:nvPr>
        </p:nvSpPr>
        <p:spPr/>
        <p:txBody>
          <a:bodyPr lIns="92075" tIns="46038" rIns="92075" bIns="46038"/>
          <a:lstStyle/>
          <a:p>
            <a:r>
              <a:rPr lang="en-CA" altLang="en-US" sz="3200" dirty="0" smtClean="0"/>
              <a:t>Automatic Garbage Collection Of Java References</a:t>
            </a:r>
            <a:endParaRPr lang="en-US" altLang="en-US" sz="3200" dirty="0" smtClean="0"/>
          </a:p>
        </p:txBody>
      </p:sp>
      <p:sp>
        <p:nvSpPr>
          <p:cNvPr id="104451" name="Rectangle 3"/>
          <p:cNvSpPr>
            <a:spLocks noGrp="1" noChangeArrowheads="1"/>
          </p:cNvSpPr>
          <p:nvPr>
            <p:ph type="body" idx="4294967295"/>
          </p:nvPr>
        </p:nvSpPr>
        <p:spPr/>
        <p:txBody>
          <a:bodyPr lIns="92075" tIns="46038" rIns="92075" bIns="46038"/>
          <a:lstStyle/>
          <a:p>
            <a:pPr marL="114300" indent="-114300">
              <a:tabLst>
                <a:tab pos="476250" algn="l"/>
              </a:tabLst>
            </a:pPr>
            <a:r>
              <a:rPr lang="en-CA" altLang="en-US" sz="2400" dirty="0" smtClean="0"/>
              <a:t>Dynamically allocated memory is automatically freed up when it is no longer referenced (</a:t>
            </a:r>
            <a:r>
              <a:rPr lang="en-CA" altLang="en-US" sz="2400" dirty="0" smtClean="0">
                <a:latin typeface="Consolas" panose="020B0609020204030204" pitchFamily="49" charset="0"/>
              </a:rPr>
              <a:t>Foo</a:t>
            </a:r>
            <a:r>
              <a:rPr lang="en-CA" altLang="en-US" sz="2400" dirty="0" smtClean="0"/>
              <a:t> = a class) e.g., </a:t>
            </a:r>
          </a:p>
          <a:p>
            <a:pPr marL="234950" lvl="1" indent="0">
              <a:buNone/>
              <a:tabLst>
                <a:tab pos="476250" algn="l"/>
              </a:tabLst>
            </a:pPr>
            <a:r>
              <a:rPr lang="en-CA" altLang="en-US" sz="1800" dirty="0" smtClean="0">
                <a:latin typeface="Consolas" panose="020B0609020204030204" pitchFamily="49" charset="0"/>
                <a:cs typeface="Consolas" panose="020B0609020204030204" pitchFamily="49" charset="0"/>
              </a:rPr>
              <a:t>Foo f1 = new Foo();</a:t>
            </a:r>
          </a:p>
          <a:p>
            <a:pPr marL="234950" lvl="1" indent="0">
              <a:buNone/>
              <a:tabLst>
                <a:tab pos="476250" algn="l"/>
              </a:tabLst>
            </a:pPr>
            <a:r>
              <a:rPr lang="en-CA" altLang="en-US" sz="1800" dirty="0" smtClean="0">
                <a:latin typeface="Consolas" panose="020B0609020204030204" pitchFamily="49" charset="0"/>
                <a:cs typeface="Consolas" panose="020B0609020204030204" pitchFamily="49" charset="0"/>
              </a:rPr>
              <a:t>Foo f2 = new Foo();</a:t>
            </a:r>
          </a:p>
          <a:p>
            <a:pPr marL="457200" lvl="1" indent="-114300">
              <a:tabLst>
                <a:tab pos="476250" algn="l"/>
              </a:tabLst>
            </a:pPr>
            <a:endParaRPr lang="en-US" altLang="en-US" sz="2000" dirty="0" smtClean="0"/>
          </a:p>
          <a:p>
            <a:pPr marL="114300" indent="-114300">
              <a:tabLst>
                <a:tab pos="476250" algn="l"/>
              </a:tabLst>
            </a:pPr>
            <a:endParaRPr lang="en-US" altLang="en-US" sz="2400" dirty="0" smtClean="0">
              <a:latin typeface="Times New Roman" panose="02020603050405020304" pitchFamily="18" charset="0"/>
            </a:endParaRPr>
          </a:p>
        </p:txBody>
      </p:sp>
      <p:grpSp>
        <p:nvGrpSpPr>
          <p:cNvPr id="104452" name="Group 4"/>
          <p:cNvGrpSpPr>
            <a:grpSpLocks/>
          </p:cNvGrpSpPr>
          <p:nvPr/>
        </p:nvGrpSpPr>
        <p:grpSpPr bwMode="auto">
          <a:xfrm>
            <a:off x="827088" y="4221163"/>
            <a:ext cx="4103687" cy="576262"/>
            <a:chOff x="476" y="2341"/>
            <a:chExt cx="2585" cy="363"/>
          </a:xfrm>
        </p:grpSpPr>
        <p:sp>
          <p:nvSpPr>
            <p:cNvPr id="104466" name="Rectangle 5"/>
            <p:cNvSpPr>
              <a:spLocks noChangeArrowheads="1"/>
            </p:cNvSpPr>
            <p:nvPr/>
          </p:nvSpPr>
          <p:spPr bwMode="auto">
            <a:xfrm>
              <a:off x="476" y="2341"/>
              <a:ext cx="363" cy="3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CA" altLang="en-US" sz="1400" b="0" dirty="0">
                <a:latin typeface="Arial" panose="020B0604020202020204" pitchFamily="34" charset="0"/>
              </a:endParaRPr>
            </a:p>
          </p:txBody>
        </p:sp>
        <p:grpSp>
          <p:nvGrpSpPr>
            <p:cNvPr id="104467" name="Group 6"/>
            <p:cNvGrpSpPr>
              <a:grpSpLocks/>
            </p:cNvGrpSpPr>
            <p:nvPr/>
          </p:nvGrpSpPr>
          <p:grpSpPr bwMode="auto">
            <a:xfrm>
              <a:off x="566" y="2432"/>
              <a:ext cx="2495" cy="181"/>
              <a:chOff x="566" y="2432"/>
              <a:chExt cx="2495" cy="181"/>
            </a:xfrm>
          </p:grpSpPr>
          <p:sp>
            <p:nvSpPr>
              <p:cNvPr id="104468" name="Line 7"/>
              <p:cNvSpPr>
                <a:spLocks noChangeShapeType="1"/>
              </p:cNvSpPr>
              <p:nvPr/>
            </p:nvSpPr>
            <p:spPr bwMode="auto">
              <a:xfrm>
                <a:off x="657" y="2522"/>
                <a:ext cx="2404"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104469" name="Oval 8"/>
              <p:cNvSpPr>
                <a:spLocks noChangeArrowheads="1"/>
              </p:cNvSpPr>
              <p:nvPr/>
            </p:nvSpPr>
            <p:spPr bwMode="auto">
              <a:xfrm>
                <a:off x="566" y="2432"/>
                <a:ext cx="182" cy="181"/>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CA" altLang="en-US" sz="1400" b="0" dirty="0">
                  <a:latin typeface="Arial" panose="020B0604020202020204" pitchFamily="34" charset="0"/>
                </a:endParaRPr>
              </a:p>
            </p:txBody>
          </p:sp>
        </p:grpSp>
      </p:grpSp>
      <p:grpSp>
        <p:nvGrpSpPr>
          <p:cNvPr id="2" name="Group 1"/>
          <p:cNvGrpSpPr/>
          <p:nvPr/>
        </p:nvGrpSpPr>
        <p:grpSpPr>
          <a:xfrm>
            <a:off x="755650" y="3068638"/>
            <a:ext cx="6407150" cy="371513"/>
            <a:chOff x="755650" y="3068638"/>
            <a:chExt cx="6407150" cy="371513"/>
          </a:xfrm>
        </p:grpSpPr>
        <p:sp>
          <p:nvSpPr>
            <p:cNvPr id="104453" name="Text Box 9"/>
            <p:cNvSpPr txBox="1">
              <a:spLocks noChangeArrowheads="1"/>
            </p:cNvSpPr>
            <p:nvPr/>
          </p:nvSpPr>
          <p:spPr bwMode="auto">
            <a:xfrm>
              <a:off x="755650" y="3068638"/>
              <a:ext cx="1439863" cy="3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CA" altLang="en-US" sz="1800" b="1" dirty="0">
                  <a:solidFill>
                    <a:srgbClr val="FF0000"/>
                  </a:solidFill>
                  <a:latin typeface="Arial" panose="020B0604020202020204" pitchFamily="34" charset="0"/>
                </a:rPr>
                <a:t>References</a:t>
              </a:r>
              <a:endParaRPr lang="en-US" altLang="en-US" sz="1800" b="1" dirty="0">
                <a:solidFill>
                  <a:srgbClr val="FF0000"/>
                </a:solidFill>
                <a:latin typeface="Arial" panose="020B0604020202020204" pitchFamily="34" charset="0"/>
              </a:endParaRPr>
            </a:p>
          </p:txBody>
        </p:sp>
        <p:sp>
          <p:nvSpPr>
            <p:cNvPr id="104454" name="Text Box 10"/>
            <p:cNvSpPr txBox="1">
              <a:spLocks noChangeArrowheads="1"/>
            </p:cNvSpPr>
            <p:nvPr/>
          </p:nvSpPr>
          <p:spPr bwMode="auto">
            <a:xfrm>
              <a:off x="4787900" y="3068638"/>
              <a:ext cx="2374900" cy="3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CA" altLang="en-US" sz="1800" b="1" dirty="0">
                  <a:solidFill>
                    <a:srgbClr val="FF0000"/>
                  </a:solidFill>
                  <a:latin typeface="Arial" panose="020B0604020202020204" pitchFamily="34" charset="0"/>
                </a:rPr>
                <a:t>Dynamic memory</a:t>
              </a:r>
              <a:endParaRPr lang="en-US" altLang="en-US" sz="1800" b="1" dirty="0">
                <a:solidFill>
                  <a:srgbClr val="FF0000"/>
                </a:solidFill>
                <a:latin typeface="Arial" panose="020B0604020202020204" pitchFamily="34" charset="0"/>
              </a:endParaRPr>
            </a:p>
          </p:txBody>
        </p:sp>
      </p:grpSp>
      <p:grpSp>
        <p:nvGrpSpPr>
          <p:cNvPr id="104455" name="Group 11"/>
          <p:cNvGrpSpPr>
            <a:grpSpLocks/>
          </p:cNvGrpSpPr>
          <p:nvPr/>
        </p:nvGrpSpPr>
        <p:grpSpPr bwMode="auto">
          <a:xfrm>
            <a:off x="827088" y="5589588"/>
            <a:ext cx="4103687" cy="576262"/>
            <a:chOff x="476" y="2341"/>
            <a:chExt cx="2585" cy="363"/>
          </a:xfrm>
        </p:grpSpPr>
        <p:sp>
          <p:nvSpPr>
            <p:cNvPr id="104462" name="Rectangle 12"/>
            <p:cNvSpPr>
              <a:spLocks noChangeArrowheads="1"/>
            </p:cNvSpPr>
            <p:nvPr/>
          </p:nvSpPr>
          <p:spPr bwMode="auto">
            <a:xfrm>
              <a:off x="476" y="2341"/>
              <a:ext cx="363" cy="3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CA" altLang="en-US" sz="1400" b="0" dirty="0">
                <a:latin typeface="Arial" panose="020B0604020202020204" pitchFamily="34" charset="0"/>
              </a:endParaRPr>
            </a:p>
          </p:txBody>
        </p:sp>
        <p:grpSp>
          <p:nvGrpSpPr>
            <p:cNvPr id="104463" name="Group 13"/>
            <p:cNvGrpSpPr>
              <a:grpSpLocks/>
            </p:cNvGrpSpPr>
            <p:nvPr/>
          </p:nvGrpSpPr>
          <p:grpSpPr bwMode="auto">
            <a:xfrm>
              <a:off x="566" y="2432"/>
              <a:ext cx="2495" cy="181"/>
              <a:chOff x="566" y="2432"/>
              <a:chExt cx="2495" cy="181"/>
            </a:xfrm>
          </p:grpSpPr>
          <p:sp>
            <p:nvSpPr>
              <p:cNvPr id="104464" name="Line 14"/>
              <p:cNvSpPr>
                <a:spLocks noChangeShapeType="1"/>
              </p:cNvSpPr>
              <p:nvPr/>
            </p:nvSpPr>
            <p:spPr bwMode="auto">
              <a:xfrm>
                <a:off x="657" y="2522"/>
                <a:ext cx="2404"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104465" name="Oval 15"/>
              <p:cNvSpPr>
                <a:spLocks noChangeArrowheads="1"/>
              </p:cNvSpPr>
              <p:nvPr/>
            </p:nvSpPr>
            <p:spPr bwMode="auto">
              <a:xfrm>
                <a:off x="566" y="2432"/>
                <a:ext cx="182" cy="181"/>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CA" altLang="en-US" sz="1400" b="0" dirty="0">
                  <a:latin typeface="Arial" panose="020B0604020202020204" pitchFamily="34" charset="0"/>
                </a:endParaRPr>
              </a:p>
            </p:txBody>
          </p:sp>
        </p:grpSp>
      </p:grpSp>
      <p:sp>
        <p:nvSpPr>
          <p:cNvPr id="104456" name="Text Box 16"/>
          <p:cNvSpPr txBox="1">
            <a:spLocks noChangeArrowheads="1"/>
          </p:cNvSpPr>
          <p:nvPr/>
        </p:nvSpPr>
        <p:spPr bwMode="auto">
          <a:xfrm>
            <a:off x="827088" y="3860800"/>
            <a:ext cx="2297112"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b="0" dirty="0">
                <a:latin typeface="Arial" panose="020B0604020202020204" pitchFamily="34" charset="0"/>
              </a:rPr>
              <a:t>f1(Address of a “</a:t>
            </a:r>
            <a:r>
              <a:rPr lang="en-US" altLang="en-US" sz="1800" b="0" dirty="0">
                <a:latin typeface="Consolas" panose="020B0609020204030204" pitchFamily="49" charset="0"/>
              </a:rPr>
              <a:t>Foo</a:t>
            </a:r>
            <a:r>
              <a:rPr lang="en-US" altLang="en-US" sz="1600" b="0" dirty="0">
                <a:latin typeface="Arial" panose="020B0604020202020204" pitchFamily="34" charset="0"/>
              </a:rPr>
              <a:t>”)</a:t>
            </a:r>
          </a:p>
          <a:p>
            <a:pPr>
              <a:spcBef>
                <a:spcPct val="50000"/>
              </a:spcBef>
              <a:buFontTx/>
              <a:buNone/>
            </a:pPr>
            <a:endParaRPr lang="en-US" altLang="en-US" sz="1600" b="0" dirty="0">
              <a:latin typeface="Arial" panose="020B0604020202020204" pitchFamily="34" charset="0"/>
            </a:endParaRPr>
          </a:p>
        </p:txBody>
      </p:sp>
      <p:sp>
        <p:nvSpPr>
          <p:cNvPr id="104457" name="Text Box 17"/>
          <p:cNvSpPr txBox="1">
            <a:spLocks noChangeArrowheads="1"/>
          </p:cNvSpPr>
          <p:nvPr/>
        </p:nvSpPr>
        <p:spPr bwMode="auto">
          <a:xfrm>
            <a:off x="827088" y="5229225"/>
            <a:ext cx="237331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b="0" dirty="0">
                <a:latin typeface="Arial" panose="020B0604020202020204" pitchFamily="34" charset="0"/>
              </a:rPr>
              <a:t>f2 (Address of a “</a:t>
            </a:r>
            <a:r>
              <a:rPr lang="en-US" altLang="en-US" sz="1800" b="0" dirty="0">
                <a:latin typeface="Consolas" panose="020B0609020204030204" pitchFamily="49" charset="0"/>
              </a:rPr>
              <a:t>Foo</a:t>
            </a:r>
            <a:r>
              <a:rPr lang="en-US" altLang="en-US" sz="1600" b="0" dirty="0">
                <a:latin typeface="Arial" panose="020B0604020202020204" pitchFamily="34" charset="0"/>
              </a:rPr>
              <a:t>”)</a:t>
            </a:r>
          </a:p>
        </p:txBody>
      </p:sp>
      <p:sp>
        <p:nvSpPr>
          <p:cNvPr id="104458" name="Rectangle 18"/>
          <p:cNvSpPr>
            <a:spLocks noChangeArrowheads="1"/>
          </p:cNvSpPr>
          <p:nvPr/>
        </p:nvSpPr>
        <p:spPr bwMode="auto">
          <a:xfrm>
            <a:off x="4932363" y="4149725"/>
            <a:ext cx="2016125" cy="7921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CA" altLang="en-US" sz="1400" b="0" dirty="0">
              <a:latin typeface="Arial" panose="020B0604020202020204" pitchFamily="34" charset="0"/>
            </a:endParaRPr>
          </a:p>
        </p:txBody>
      </p:sp>
      <p:sp>
        <p:nvSpPr>
          <p:cNvPr id="104459" name="Text Box 19"/>
          <p:cNvSpPr txBox="1">
            <a:spLocks noChangeArrowheads="1"/>
          </p:cNvSpPr>
          <p:nvPr/>
        </p:nvSpPr>
        <p:spPr bwMode="auto">
          <a:xfrm>
            <a:off x="4932363" y="3789363"/>
            <a:ext cx="284003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b="0" dirty="0">
                <a:latin typeface="Arial" panose="020B0604020202020204" pitchFamily="34" charset="0"/>
              </a:rPr>
              <a:t>Object (Instance of a “</a:t>
            </a:r>
            <a:r>
              <a:rPr lang="en-US" altLang="en-US" sz="1800" b="0" dirty="0">
                <a:latin typeface="Consolas" panose="020B0609020204030204" pitchFamily="49" charset="0"/>
              </a:rPr>
              <a:t>Foo</a:t>
            </a:r>
            <a:r>
              <a:rPr lang="en-US" altLang="en-US" sz="1600" b="0" dirty="0">
                <a:latin typeface="Arial" panose="020B0604020202020204" pitchFamily="34" charset="0"/>
              </a:rPr>
              <a:t>”)</a:t>
            </a:r>
          </a:p>
        </p:txBody>
      </p:sp>
      <p:sp>
        <p:nvSpPr>
          <p:cNvPr id="104460" name="Rectangle 20"/>
          <p:cNvSpPr>
            <a:spLocks noChangeArrowheads="1"/>
          </p:cNvSpPr>
          <p:nvPr/>
        </p:nvSpPr>
        <p:spPr bwMode="auto">
          <a:xfrm>
            <a:off x="4932363" y="5518150"/>
            <a:ext cx="2016125" cy="7921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CA" altLang="en-US" sz="1400" b="0" dirty="0">
              <a:latin typeface="Arial" panose="020B0604020202020204" pitchFamily="34" charset="0"/>
            </a:endParaRPr>
          </a:p>
        </p:txBody>
      </p:sp>
      <p:sp>
        <p:nvSpPr>
          <p:cNvPr id="104461" name="Text Box 21"/>
          <p:cNvSpPr txBox="1">
            <a:spLocks noChangeArrowheads="1"/>
          </p:cNvSpPr>
          <p:nvPr/>
        </p:nvSpPr>
        <p:spPr bwMode="auto">
          <a:xfrm>
            <a:off x="4953000" y="5181600"/>
            <a:ext cx="284003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b="0" dirty="0">
                <a:latin typeface="Arial" panose="020B0604020202020204" pitchFamily="34" charset="0"/>
              </a:rPr>
              <a:t>Object (Instance of a “</a:t>
            </a:r>
            <a:r>
              <a:rPr lang="en-US" altLang="en-US" sz="1800" b="0" dirty="0">
                <a:latin typeface="Consolas" panose="020B0609020204030204" pitchFamily="49" charset="0"/>
              </a:rPr>
              <a:t>Foo</a:t>
            </a:r>
            <a:r>
              <a:rPr lang="en-US" altLang="en-US" sz="1600" b="0" dirty="0">
                <a:latin typeface="Arial" panose="020B0604020202020204" pitchFamily="34" charset="0"/>
              </a:rPr>
              <a:t>”)</a:t>
            </a:r>
          </a:p>
        </p:txBody>
      </p:sp>
    </p:spTree>
    <p:extLst>
      <p:ext uri="{BB962C8B-B14F-4D97-AF65-F5344CB8AC3E}">
        <p14:creationId xmlns:p14="http://schemas.microsoft.com/office/powerpoint/2010/main" val="2611186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44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4451">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445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445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445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445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04451">
                                            <p:txEl>
                                              <p:pRg st="2" end="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0445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0445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0446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044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1" grpId="0" uiExpand="1" build="p" bldLvl="2"/>
      <p:bldP spid="104456" grpId="0"/>
      <p:bldP spid="104457" grpId="0"/>
      <p:bldP spid="104458" grpId="0" animBg="1"/>
      <p:bldP spid="104459" grpId="0"/>
      <p:bldP spid="104460" grpId="0" animBg="1"/>
      <p:bldP spid="104461" grpId="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5474" name="Rectangle 2"/>
          <p:cNvSpPr>
            <a:spLocks noGrp="1" noChangeArrowheads="1"/>
          </p:cNvSpPr>
          <p:nvPr>
            <p:ph type="title" idx="4294967295"/>
          </p:nvPr>
        </p:nvSpPr>
        <p:spPr/>
        <p:txBody>
          <a:bodyPr lIns="92075" tIns="46038" rIns="92075" bIns="46038"/>
          <a:lstStyle/>
          <a:p>
            <a:r>
              <a:rPr lang="en-CA" altLang="en-US" sz="3200" dirty="0" smtClean="0"/>
              <a:t>Automatic Garbage Collection Of </a:t>
            </a:r>
            <a:br>
              <a:rPr lang="en-CA" altLang="en-US" sz="3200" dirty="0" smtClean="0"/>
            </a:br>
            <a:r>
              <a:rPr lang="en-CA" altLang="en-US" sz="3200" dirty="0" smtClean="0"/>
              <a:t>Java References (2)</a:t>
            </a:r>
            <a:endParaRPr lang="en-US" altLang="en-US" sz="3200" dirty="0" smtClean="0"/>
          </a:p>
        </p:txBody>
      </p:sp>
      <p:sp>
        <p:nvSpPr>
          <p:cNvPr id="105475" name="Rectangle 3"/>
          <p:cNvSpPr>
            <a:spLocks noGrp="1" noChangeArrowheads="1"/>
          </p:cNvSpPr>
          <p:nvPr>
            <p:ph type="body" idx="4294967295"/>
          </p:nvPr>
        </p:nvSpPr>
        <p:spPr/>
        <p:txBody>
          <a:bodyPr lIns="92075" tIns="46038" rIns="92075" bIns="46038"/>
          <a:lstStyle/>
          <a:p>
            <a:pPr marL="114300" indent="-114300">
              <a:tabLst>
                <a:tab pos="476250" algn="l"/>
              </a:tabLst>
            </a:pPr>
            <a:r>
              <a:rPr lang="en-CA" altLang="en-US" sz="2400" dirty="0" smtClean="0"/>
              <a:t>Dynamically allocated memory is automatically freed up when it is no longer referenced</a:t>
            </a:r>
            <a:r>
              <a:rPr lang="en-CA" altLang="en-US" sz="2400" dirty="0" smtClean="0">
                <a:latin typeface="Times New Roman" panose="02020603050405020304" pitchFamily="18" charset="0"/>
              </a:rPr>
              <a:t> </a:t>
            </a:r>
            <a:r>
              <a:rPr lang="en-CA" altLang="en-US" sz="2400" dirty="0" smtClean="0"/>
              <a:t>e.g.,</a:t>
            </a:r>
            <a:r>
              <a:rPr lang="en-CA" altLang="en-US" sz="2400" dirty="0" smtClean="0">
                <a:latin typeface="Times New Roman" panose="02020603050405020304" pitchFamily="18" charset="0"/>
              </a:rPr>
              <a:t> </a:t>
            </a:r>
          </a:p>
          <a:p>
            <a:pPr marL="234950" lvl="1" indent="0">
              <a:buNone/>
              <a:tabLst>
                <a:tab pos="476250" algn="l"/>
              </a:tabLst>
            </a:pPr>
            <a:r>
              <a:rPr lang="en-CA" altLang="en-US" sz="1800" dirty="0" smtClean="0">
                <a:latin typeface="Consolas" panose="020B0609020204030204" pitchFamily="49" charset="0"/>
              </a:rPr>
              <a:t>f2 = null;</a:t>
            </a:r>
            <a:endParaRPr lang="en-US" altLang="en-US" sz="1800" dirty="0" smtClean="0">
              <a:latin typeface="Consolas" panose="020B0609020204030204" pitchFamily="49" charset="0"/>
            </a:endParaRPr>
          </a:p>
          <a:p>
            <a:pPr marL="114300" indent="-114300">
              <a:tabLst>
                <a:tab pos="476250" algn="l"/>
              </a:tabLst>
            </a:pPr>
            <a:endParaRPr lang="en-US" altLang="en-US" sz="3600" dirty="0" smtClean="0"/>
          </a:p>
        </p:txBody>
      </p:sp>
      <p:grpSp>
        <p:nvGrpSpPr>
          <p:cNvPr id="105476" name="Group 4"/>
          <p:cNvGrpSpPr>
            <a:grpSpLocks/>
          </p:cNvGrpSpPr>
          <p:nvPr/>
        </p:nvGrpSpPr>
        <p:grpSpPr bwMode="auto">
          <a:xfrm>
            <a:off x="827088" y="4221163"/>
            <a:ext cx="4103687" cy="576262"/>
            <a:chOff x="476" y="2341"/>
            <a:chExt cx="2585" cy="363"/>
          </a:xfrm>
        </p:grpSpPr>
        <p:sp>
          <p:nvSpPr>
            <p:cNvPr id="105489" name="Rectangle 5"/>
            <p:cNvSpPr>
              <a:spLocks noChangeArrowheads="1"/>
            </p:cNvSpPr>
            <p:nvPr/>
          </p:nvSpPr>
          <p:spPr bwMode="auto">
            <a:xfrm>
              <a:off x="476" y="2341"/>
              <a:ext cx="363" cy="3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CA" altLang="en-US" sz="1400" b="0" dirty="0">
                <a:latin typeface="Arial" panose="020B0604020202020204" pitchFamily="34" charset="0"/>
              </a:endParaRPr>
            </a:p>
          </p:txBody>
        </p:sp>
        <p:grpSp>
          <p:nvGrpSpPr>
            <p:cNvPr id="105490" name="Group 6"/>
            <p:cNvGrpSpPr>
              <a:grpSpLocks/>
            </p:cNvGrpSpPr>
            <p:nvPr/>
          </p:nvGrpSpPr>
          <p:grpSpPr bwMode="auto">
            <a:xfrm>
              <a:off x="566" y="2432"/>
              <a:ext cx="2495" cy="181"/>
              <a:chOff x="566" y="2432"/>
              <a:chExt cx="2495" cy="181"/>
            </a:xfrm>
          </p:grpSpPr>
          <p:sp>
            <p:nvSpPr>
              <p:cNvPr id="105491" name="Line 7"/>
              <p:cNvSpPr>
                <a:spLocks noChangeShapeType="1"/>
              </p:cNvSpPr>
              <p:nvPr/>
            </p:nvSpPr>
            <p:spPr bwMode="auto">
              <a:xfrm>
                <a:off x="657" y="2522"/>
                <a:ext cx="2404"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105492" name="Oval 8"/>
              <p:cNvSpPr>
                <a:spLocks noChangeArrowheads="1"/>
              </p:cNvSpPr>
              <p:nvPr/>
            </p:nvSpPr>
            <p:spPr bwMode="auto">
              <a:xfrm>
                <a:off x="566" y="2432"/>
                <a:ext cx="182" cy="181"/>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CA" altLang="en-US" sz="1400" b="0" dirty="0">
                  <a:latin typeface="Arial" panose="020B0604020202020204" pitchFamily="34" charset="0"/>
                </a:endParaRPr>
              </a:p>
            </p:txBody>
          </p:sp>
        </p:grpSp>
      </p:grpSp>
      <p:sp>
        <p:nvSpPr>
          <p:cNvPr id="105477" name="Text Box 9"/>
          <p:cNvSpPr txBox="1">
            <a:spLocks noChangeArrowheads="1"/>
          </p:cNvSpPr>
          <p:nvPr/>
        </p:nvSpPr>
        <p:spPr bwMode="auto">
          <a:xfrm>
            <a:off x="611188" y="3068638"/>
            <a:ext cx="1439862" cy="3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CA" altLang="en-US" sz="1800" b="1" dirty="0">
                <a:solidFill>
                  <a:srgbClr val="FF0000"/>
                </a:solidFill>
                <a:latin typeface="Arial" panose="020B0604020202020204" pitchFamily="34" charset="0"/>
              </a:rPr>
              <a:t>References</a:t>
            </a:r>
            <a:endParaRPr lang="en-US" altLang="en-US" sz="1800" b="1" dirty="0">
              <a:solidFill>
                <a:srgbClr val="FF0000"/>
              </a:solidFill>
              <a:latin typeface="Arial" panose="020B0604020202020204" pitchFamily="34" charset="0"/>
            </a:endParaRPr>
          </a:p>
        </p:txBody>
      </p:sp>
      <p:sp>
        <p:nvSpPr>
          <p:cNvPr id="105478" name="Text Box 10"/>
          <p:cNvSpPr txBox="1">
            <a:spLocks noChangeArrowheads="1"/>
          </p:cNvSpPr>
          <p:nvPr/>
        </p:nvSpPr>
        <p:spPr bwMode="auto">
          <a:xfrm>
            <a:off x="4859338" y="3141663"/>
            <a:ext cx="2374900" cy="3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CA" altLang="en-US" sz="1800" b="1" dirty="0">
                <a:solidFill>
                  <a:srgbClr val="FF0000"/>
                </a:solidFill>
                <a:latin typeface="Arial" panose="020B0604020202020204" pitchFamily="34" charset="0"/>
              </a:rPr>
              <a:t>Dynamic memory</a:t>
            </a:r>
            <a:endParaRPr lang="en-US" altLang="en-US" sz="1800" b="1" dirty="0">
              <a:solidFill>
                <a:srgbClr val="FF0000"/>
              </a:solidFill>
              <a:latin typeface="Arial" panose="020B0604020202020204" pitchFamily="34" charset="0"/>
            </a:endParaRPr>
          </a:p>
        </p:txBody>
      </p:sp>
      <p:sp>
        <p:nvSpPr>
          <p:cNvPr id="105479" name="Rectangle 11"/>
          <p:cNvSpPr>
            <a:spLocks noChangeArrowheads="1"/>
          </p:cNvSpPr>
          <p:nvPr/>
        </p:nvSpPr>
        <p:spPr bwMode="auto">
          <a:xfrm>
            <a:off x="827088" y="5589588"/>
            <a:ext cx="576262" cy="57626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CA" altLang="en-US" sz="1400" b="0" dirty="0">
              <a:latin typeface="Arial" panose="020B0604020202020204" pitchFamily="34" charset="0"/>
            </a:endParaRPr>
          </a:p>
        </p:txBody>
      </p:sp>
      <p:sp>
        <p:nvSpPr>
          <p:cNvPr id="105480" name="Text Box 12"/>
          <p:cNvSpPr txBox="1">
            <a:spLocks noChangeArrowheads="1"/>
          </p:cNvSpPr>
          <p:nvPr/>
        </p:nvSpPr>
        <p:spPr bwMode="auto">
          <a:xfrm>
            <a:off x="827088" y="3860800"/>
            <a:ext cx="5762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b="0" dirty="0">
                <a:latin typeface="Arial" panose="020B0604020202020204" pitchFamily="34" charset="0"/>
              </a:rPr>
              <a:t>f1</a:t>
            </a:r>
          </a:p>
        </p:txBody>
      </p:sp>
      <p:sp>
        <p:nvSpPr>
          <p:cNvPr id="105481" name="Text Box 13"/>
          <p:cNvSpPr txBox="1">
            <a:spLocks noChangeArrowheads="1"/>
          </p:cNvSpPr>
          <p:nvPr/>
        </p:nvSpPr>
        <p:spPr bwMode="auto">
          <a:xfrm>
            <a:off x="827088" y="5229225"/>
            <a:ext cx="5762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b="0" dirty="0">
                <a:latin typeface="Arial" panose="020B0604020202020204" pitchFamily="34" charset="0"/>
              </a:rPr>
              <a:t>f2</a:t>
            </a:r>
          </a:p>
        </p:txBody>
      </p:sp>
      <p:grpSp>
        <p:nvGrpSpPr>
          <p:cNvPr id="105482" name="Group 14"/>
          <p:cNvGrpSpPr>
            <a:grpSpLocks/>
          </p:cNvGrpSpPr>
          <p:nvPr/>
        </p:nvGrpSpPr>
        <p:grpSpPr bwMode="auto">
          <a:xfrm>
            <a:off x="4932363" y="3789363"/>
            <a:ext cx="2016125" cy="1152525"/>
            <a:chOff x="3107" y="2387"/>
            <a:chExt cx="1270" cy="726"/>
          </a:xfrm>
        </p:grpSpPr>
        <p:sp>
          <p:nvSpPr>
            <p:cNvPr id="105487" name="Rectangle 15"/>
            <p:cNvSpPr>
              <a:spLocks noChangeArrowheads="1"/>
            </p:cNvSpPr>
            <p:nvPr/>
          </p:nvSpPr>
          <p:spPr bwMode="auto">
            <a:xfrm>
              <a:off x="3107" y="2614"/>
              <a:ext cx="1270" cy="499"/>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CA" altLang="en-US" sz="1400" b="0" dirty="0">
                <a:latin typeface="Arial" panose="020B0604020202020204" pitchFamily="34" charset="0"/>
              </a:endParaRPr>
            </a:p>
          </p:txBody>
        </p:sp>
        <p:sp>
          <p:nvSpPr>
            <p:cNvPr id="105488" name="Text Box 16"/>
            <p:cNvSpPr txBox="1">
              <a:spLocks noChangeArrowheads="1"/>
            </p:cNvSpPr>
            <p:nvPr/>
          </p:nvSpPr>
          <p:spPr bwMode="auto">
            <a:xfrm>
              <a:off x="3107" y="2387"/>
              <a:ext cx="118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b="0" dirty="0">
                  <a:latin typeface="Arial" panose="020B0604020202020204" pitchFamily="34" charset="0"/>
                </a:rPr>
                <a:t>Object (A “</a:t>
              </a:r>
              <a:r>
                <a:rPr lang="en-US" altLang="en-US" sz="1800" b="0" dirty="0">
                  <a:latin typeface="Consolas" panose="020B0609020204030204" pitchFamily="49" charset="0"/>
                </a:rPr>
                <a:t>Foo</a:t>
              </a:r>
              <a:r>
                <a:rPr lang="en-US" altLang="en-US" sz="1600" b="0" dirty="0">
                  <a:latin typeface="Arial" panose="020B0604020202020204" pitchFamily="34" charset="0"/>
                </a:rPr>
                <a:t>”)</a:t>
              </a:r>
            </a:p>
          </p:txBody>
        </p:sp>
      </p:grpSp>
      <p:grpSp>
        <p:nvGrpSpPr>
          <p:cNvPr id="105483" name="Group 17"/>
          <p:cNvGrpSpPr>
            <a:grpSpLocks/>
          </p:cNvGrpSpPr>
          <p:nvPr/>
        </p:nvGrpSpPr>
        <p:grpSpPr bwMode="auto">
          <a:xfrm>
            <a:off x="4932363" y="5157788"/>
            <a:ext cx="2016125" cy="1152525"/>
            <a:chOff x="3107" y="2387"/>
            <a:chExt cx="1270" cy="726"/>
          </a:xfrm>
        </p:grpSpPr>
        <p:sp>
          <p:nvSpPr>
            <p:cNvPr id="105485" name="Rectangle 18"/>
            <p:cNvSpPr>
              <a:spLocks noChangeArrowheads="1"/>
            </p:cNvSpPr>
            <p:nvPr/>
          </p:nvSpPr>
          <p:spPr bwMode="auto">
            <a:xfrm>
              <a:off x="3107" y="2614"/>
              <a:ext cx="1270" cy="499"/>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CA" altLang="en-US" sz="1400" b="0" dirty="0">
                <a:latin typeface="Arial" panose="020B0604020202020204" pitchFamily="34" charset="0"/>
              </a:endParaRPr>
            </a:p>
          </p:txBody>
        </p:sp>
        <p:sp>
          <p:nvSpPr>
            <p:cNvPr id="105486" name="Text Box 19"/>
            <p:cNvSpPr txBox="1">
              <a:spLocks noChangeArrowheads="1"/>
            </p:cNvSpPr>
            <p:nvPr/>
          </p:nvSpPr>
          <p:spPr bwMode="auto">
            <a:xfrm>
              <a:off x="3107" y="2387"/>
              <a:ext cx="118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b="0" dirty="0">
                  <a:latin typeface="Arial" panose="020B0604020202020204" pitchFamily="34" charset="0"/>
                </a:rPr>
                <a:t>Object (A “</a:t>
              </a:r>
              <a:r>
                <a:rPr lang="en-US" altLang="en-US" sz="1800" b="0" dirty="0">
                  <a:latin typeface="Consolas" panose="020B0609020204030204" pitchFamily="49" charset="0"/>
                </a:rPr>
                <a:t>Foo</a:t>
              </a:r>
              <a:r>
                <a:rPr lang="en-US" altLang="en-US" sz="1600" b="0" dirty="0">
                  <a:latin typeface="Arial" panose="020B0604020202020204" pitchFamily="34" charset="0"/>
                </a:rPr>
                <a:t>”)</a:t>
              </a:r>
            </a:p>
          </p:txBody>
        </p:sp>
      </p:grpSp>
      <p:sp>
        <p:nvSpPr>
          <p:cNvPr id="105484" name="Text Box 20"/>
          <p:cNvSpPr txBox="1">
            <a:spLocks noChangeArrowheads="1"/>
          </p:cNvSpPr>
          <p:nvPr/>
        </p:nvSpPr>
        <p:spPr bwMode="auto">
          <a:xfrm>
            <a:off x="827088" y="5734050"/>
            <a:ext cx="6492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400" b="0" dirty="0">
                <a:latin typeface="Consolas" panose="020B0609020204030204" pitchFamily="49" charset="0"/>
              </a:rPr>
              <a:t>null</a:t>
            </a:r>
          </a:p>
        </p:txBody>
      </p:sp>
    </p:spTree>
    <p:extLst>
      <p:ext uri="{BB962C8B-B14F-4D97-AF65-F5344CB8AC3E}">
        <p14:creationId xmlns:p14="http://schemas.microsoft.com/office/powerpoint/2010/main" val="549741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547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547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548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548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54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9" grpId="0" animBg="1"/>
      <p:bldP spid="105481" grpId="0"/>
      <p:bldP spid="105484" grpId="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Automatic Garbage Collection Of </a:t>
            </a:r>
            <a:br>
              <a:rPr lang="en-CA" altLang="en-US" dirty="0"/>
            </a:br>
            <a:r>
              <a:rPr lang="en-CA" altLang="en-US" dirty="0"/>
              <a:t>Java References (3)</a:t>
            </a:r>
            <a:endParaRPr lang="en-US" dirty="0"/>
          </a:p>
        </p:txBody>
      </p:sp>
      <p:sp>
        <p:nvSpPr>
          <p:cNvPr id="3" name="Content Placeholder 2"/>
          <p:cNvSpPr>
            <a:spLocks noGrp="1"/>
          </p:cNvSpPr>
          <p:nvPr>
            <p:ph idx="1"/>
          </p:nvPr>
        </p:nvSpPr>
        <p:spPr/>
        <p:txBody>
          <a:bodyPr/>
          <a:lstStyle/>
          <a:p>
            <a:r>
              <a:rPr lang="en-CA" altLang="en-US" dirty="0"/>
              <a:t>Dynamically allocated memory is automatically freed up when it is no longer referenced e.g., </a:t>
            </a:r>
            <a:endParaRPr lang="en-CA" altLang="en-US" dirty="0" smtClean="0"/>
          </a:p>
          <a:p>
            <a:pPr marL="225425" lvl="1" indent="0">
              <a:buNone/>
            </a:pPr>
            <a:r>
              <a:rPr lang="en-CA" altLang="en-US" dirty="0" smtClean="0">
                <a:latin typeface="Consolas" panose="020B0609020204030204" pitchFamily="49" charset="0"/>
              </a:rPr>
              <a:t>f2 </a:t>
            </a:r>
            <a:r>
              <a:rPr lang="en-CA" altLang="en-US" dirty="0">
                <a:latin typeface="Consolas" panose="020B0609020204030204" pitchFamily="49" charset="0"/>
              </a:rPr>
              <a:t>= null;</a:t>
            </a:r>
            <a:r>
              <a:rPr lang="en-CA" altLang="en-US" dirty="0"/>
              <a:t> </a:t>
            </a:r>
          </a:p>
          <a:p>
            <a:pPr lvl="1"/>
            <a:r>
              <a:rPr lang="en-CA" altLang="en-US" dirty="0" smtClean="0"/>
              <a:t>Recall </a:t>
            </a:r>
            <a:r>
              <a:rPr lang="en-CA" altLang="en-US" dirty="0"/>
              <a:t>that a </a:t>
            </a:r>
            <a:r>
              <a:rPr lang="en-CA" altLang="en-US" dirty="0">
                <a:latin typeface="Consolas" panose="020B0609020204030204" pitchFamily="49" charset="0"/>
              </a:rPr>
              <a:t>null</a:t>
            </a:r>
            <a:r>
              <a:rPr lang="en-CA" altLang="en-US" dirty="0"/>
              <a:t> reference means that the reference refers to nothing, it doesn’t contain an address).</a:t>
            </a:r>
            <a:endParaRPr lang="en-US" altLang="en-US" dirty="0"/>
          </a:p>
          <a:p>
            <a:endParaRPr lang="en-US" dirty="0"/>
          </a:p>
        </p:txBody>
      </p:sp>
      <p:sp>
        <p:nvSpPr>
          <p:cNvPr id="4" name="Text Box 10"/>
          <p:cNvSpPr txBox="1">
            <a:spLocks noChangeArrowheads="1"/>
          </p:cNvSpPr>
          <p:nvPr/>
        </p:nvSpPr>
        <p:spPr bwMode="auto">
          <a:xfrm>
            <a:off x="611188" y="3068638"/>
            <a:ext cx="1439862" cy="3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CA" altLang="en-US" sz="1800" b="1" dirty="0">
                <a:solidFill>
                  <a:srgbClr val="FF0000"/>
                </a:solidFill>
                <a:latin typeface="Arial" panose="020B0604020202020204" pitchFamily="34" charset="0"/>
              </a:rPr>
              <a:t>References</a:t>
            </a:r>
            <a:endParaRPr lang="en-US" altLang="en-US" sz="1800" b="1" dirty="0">
              <a:solidFill>
                <a:srgbClr val="FF0000"/>
              </a:solidFill>
              <a:latin typeface="Arial" panose="020B0604020202020204" pitchFamily="34" charset="0"/>
            </a:endParaRPr>
          </a:p>
        </p:txBody>
      </p:sp>
      <p:sp>
        <p:nvSpPr>
          <p:cNvPr id="5" name="Text Box 11"/>
          <p:cNvSpPr txBox="1">
            <a:spLocks noChangeArrowheads="1"/>
          </p:cNvSpPr>
          <p:nvPr/>
        </p:nvSpPr>
        <p:spPr bwMode="auto">
          <a:xfrm>
            <a:off x="4859338" y="3141663"/>
            <a:ext cx="2374900" cy="3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CA" altLang="en-US" sz="1800" b="1" dirty="0">
                <a:solidFill>
                  <a:srgbClr val="FF0000"/>
                </a:solidFill>
                <a:latin typeface="Arial" panose="020B0604020202020204" pitchFamily="34" charset="0"/>
              </a:rPr>
              <a:t>Dynamic memory</a:t>
            </a:r>
            <a:endParaRPr lang="en-US" altLang="en-US" sz="1800" b="1" dirty="0">
              <a:solidFill>
                <a:srgbClr val="FF0000"/>
              </a:solidFill>
              <a:latin typeface="Arial" panose="020B0604020202020204" pitchFamily="34" charset="0"/>
            </a:endParaRPr>
          </a:p>
        </p:txBody>
      </p:sp>
      <p:pic>
        <p:nvPicPr>
          <p:cNvPr id="6" name="Picture 4" descr="free fla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35788" y="4719638"/>
            <a:ext cx="890587" cy="85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 name="Group 5"/>
          <p:cNvGrpSpPr>
            <a:grpSpLocks/>
          </p:cNvGrpSpPr>
          <p:nvPr/>
        </p:nvGrpSpPr>
        <p:grpSpPr bwMode="auto">
          <a:xfrm>
            <a:off x="827088" y="4221163"/>
            <a:ext cx="4103687" cy="576262"/>
            <a:chOff x="476" y="2341"/>
            <a:chExt cx="2585" cy="363"/>
          </a:xfrm>
        </p:grpSpPr>
        <p:sp>
          <p:nvSpPr>
            <p:cNvPr id="8" name="Rectangle 6"/>
            <p:cNvSpPr>
              <a:spLocks noChangeArrowheads="1"/>
            </p:cNvSpPr>
            <p:nvPr/>
          </p:nvSpPr>
          <p:spPr bwMode="auto">
            <a:xfrm>
              <a:off x="476" y="2341"/>
              <a:ext cx="363" cy="3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CA" altLang="en-US" sz="1400" b="0" dirty="0">
                <a:latin typeface="Arial" panose="020B0604020202020204" pitchFamily="34" charset="0"/>
              </a:endParaRPr>
            </a:p>
          </p:txBody>
        </p:sp>
        <p:grpSp>
          <p:nvGrpSpPr>
            <p:cNvPr id="9" name="Group 7"/>
            <p:cNvGrpSpPr>
              <a:grpSpLocks/>
            </p:cNvGrpSpPr>
            <p:nvPr/>
          </p:nvGrpSpPr>
          <p:grpSpPr bwMode="auto">
            <a:xfrm>
              <a:off x="566" y="2432"/>
              <a:ext cx="2495" cy="181"/>
              <a:chOff x="566" y="2432"/>
              <a:chExt cx="2495" cy="181"/>
            </a:xfrm>
          </p:grpSpPr>
          <p:sp>
            <p:nvSpPr>
              <p:cNvPr id="10" name="Line 8"/>
              <p:cNvSpPr>
                <a:spLocks noChangeShapeType="1"/>
              </p:cNvSpPr>
              <p:nvPr/>
            </p:nvSpPr>
            <p:spPr bwMode="auto">
              <a:xfrm>
                <a:off x="657" y="2522"/>
                <a:ext cx="2404"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11" name="Oval 9"/>
              <p:cNvSpPr>
                <a:spLocks noChangeArrowheads="1"/>
              </p:cNvSpPr>
              <p:nvPr/>
            </p:nvSpPr>
            <p:spPr bwMode="auto">
              <a:xfrm>
                <a:off x="566" y="2432"/>
                <a:ext cx="182" cy="181"/>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CA" altLang="en-US" sz="1400" b="0" dirty="0">
                  <a:latin typeface="Arial" panose="020B0604020202020204" pitchFamily="34" charset="0"/>
                </a:endParaRPr>
              </a:p>
            </p:txBody>
          </p:sp>
        </p:grpSp>
      </p:grpSp>
      <p:sp>
        <p:nvSpPr>
          <p:cNvPr id="12" name="Rectangle 12"/>
          <p:cNvSpPr>
            <a:spLocks noChangeArrowheads="1"/>
          </p:cNvSpPr>
          <p:nvPr/>
        </p:nvSpPr>
        <p:spPr bwMode="auto">
          <a:xfrm>
            <a:off x="827088" y="5589588"/>
            <a:ext cx="576262" cy="57626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CA" altLang="en-US" sz="1400" b="0" dirty="0">
              <a:latin typeface="Arial" panose="020B0604020202020204" pitchFamily="34" charset="0"/>
            </a:endParaRPr>
          </a:p>
        </p:txBody>
      </p:sp>
      <p:sp>
        <p:nvSpPr>
          <p:cNvPr id="13" name="Text Box 13"/>
          <p:cNvSpPr txBox="1">
            <a:spLocks noChangeArrowheads="1"/>
          </p:cNvSpPr>
          <p:nvPr/>
        </p:nvSpPr>
        <p:spPr bwMode="auto">
          <a:xfrm>
            <a:off x="827088" y="3860800"/>
            <a:ext cx="5762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b="0" dirty="0">
                <a:latin typeface="Arial" panose="020B0604020202020204" pitchFamily="34" charset="0"/>
              </a:rPr>
              <a:t>f1</a:t>
            </a:r>
          </a:p>
        </p:txBody>
      </p:sp>
      <p:sp>
        <p:nvSpPr>
          <p:cNvPr id="14" name="Text Box 14"/>
          <p:cNvSpPr txBox="1">
            <a:spLocks noChangeArrowheads="1"/>
          </p:cNvSpPr>
          <p:nvPr/>
        </p:nvSpPr>
        <p:spPr bwMode="auto">
          <a:xfrm>
            <a:off x="827088" y="5229225"/>
            <a:ext cx="5762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b="0" dirty="0">
                <a:latin typeface="Arial" panose="020B0604020202020204" pitchFamily="34" charset="0"/>
              </a:rPr>
              <a:t>f2</a:t>
            </a:r>
          </a:p>
        </p:txBody>
      </p:sp>
      <p:grpSp>
        <p:nvGrpSpPr>
          <p:cNvPr id="15" name="Group 15"/>
          <p:cNvGrpSpPr>
            <a:grpSpLocks/>
          </p:cNvGrpSpPr>
          <p:nvPr/>
        </p:nvGrpSpPr>
        <p:grpSpPr bwMode="auto">
          <a:xfrm>
            <a:off x="4932363" y="3789363"/>
            <a:ext cx="2016125" cy="1152525"/>
            <a:chOff x="3107" y="2387"/>
            <a:chExt cx="1270" cy="726"/>
          </a:xfrm>
        </p:grpSpPr>
        <p:sp>
          <p:nvSpPr>
            <p:cNvPr id="16" name="Rectangle 16"/>
            <p:cNvSpPr>
              <a:spLocks noChangeArrowheads="1"/>
            </p:cNvSpPr>
            <p:nvPr/>
          </p:nvSpPr>
          <p:spPr bwMode="auto">
            <a:xfrm>
              <a:off x="3107" y="2614"/>
              <a:ext cx="1270" cy="499"/>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CA" altLang="en-US" sz="1400" b="0" dirty="0">
                <a:latin typeface="Arial" panose="020B0604020202020204" pitchFamily="34" charset="0"/>
              </a:endParaRPr>
            </a:p>
          </p:txBody>
        </p:sp>
        <p:sp>
          <p:nvSpPr>
            <p:cNvPr id="17" name="Text Box 17"/>
            <p:cNvSpPr txBox="1">
              <a:spLocks noChangeArrowheads="1"/>
            </p:cNvSpPr>
            <p:nvPr/>
          </p:nvSpPr>
          <p:spPr bwMode="auto">
            <a:xfrm>
              <a:off x="3107" y="2387"/>
              <a:ext cx="118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b="0" dirty="0">
                  <a:latin typeface="Arial" panose="020B0604020202020204" pitchFamily="34" charset="0"/>
                </a:rPr>
                <a:t>Object (A “</a:t>
              </a:r>
              <a:r>
                <a:rPr lang="en-US" altLang="en-US" sz="1800" b="0" dirty="0">
                  <a:latin typeface="Consolas" panose="020B0609020204030204" pitchFamily="49" charset="0"/>
                </a:rPr>
                <a:t>Foo</a:t>
              </a:r>
              <a:r>
                <a:rPr lang="en-US" altLang="en-US" sz="1600" b="0" dirty="0">
                  <a:latin typeface="Arial" panose="020B0604020202020204" pitchFamily="34" charset="0"/>
                </a:rPr>
                <a:t>”)</a:t>
              </a:r>
            </a:p>
          </p:txBody>
        </p:sp>
      </p:grpSp>
      <p:grpSp>
        <p:nvGrpSpPr>
          <p:cNvPr id="18" name="Group 18"/>
          <p:cNvGrpSpPr>
            <a:grpSpLocks/>
          </p:cNvGrpSpPr>
          <p:nvPr/>
        </p:nvGrpSpPr>
        <p:grpSpPr bwMode="auto">
          <a:xfrm>
            <a:off x="4932363" y="5157788"/>
            <a:ext cx="2016125" cy="1152525"/>
            <a:chOff x="3107" y="2387"/>
            <a:chExt cx="1270" cy="726"/>
          </a:xfrm>
        </p:grpSpPr>
        <p:sp>
          <p:nvSpPr>
            <p:cNvPr id="19" name="Rectangle 19"/>
            <p:cNvSpPr>
              <a:spLocks noChangeArrowheads="1"/>
            </p:cNvSpPr>
            <p:nvPr/>
          </p:nvSpPr>
          <p:spPr bwMode="auto">
            <a:xfrm>
              <a:off x="3107" y="2614"/>
              <a:ext cx="1270" cy="499"/>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CA" altLang="en-US" sz="1400" b="0" dirty="0">
                <a:latin typeface="Arial" panose="020B0604020202020204" pitchFamily="34" charset="0"/>
              </a:endParaRPr>
            </a:p>
          </p:txBody>
        </p:sp>
        <p:sp>
          <p:nvSpPr>
            <p:cNvPr id="20" name="Text Box 20"/>
            <p:cNvSpPr txBox="1">
              <a:spLocks noChangeArrowheads="1"/>
            </p:cNvSpPr>
            <p:nvPr/>
          </p:nvSpPr>
          <p:spPr bwMode="auto">
            <a:xfrm>
              <a:off x="3107" y="2387"/>
              <a:ext cx="118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b="0" dirty="0">
                  <a:latin typeface="Arial" panose="020B0604020202020204" pitchFamily="34" charset="0"/>
                </a:rPr>
                <a:t>Object (A “</a:t>
              </a:r>
              <a:r>
                <a:rPr lang="en-US" altLang="en-US" sz="1800" b="0" dirty="0">
                  <a:latin typeface="Consolas" panose="020B0609020204030204" pitchFamily="49" charset="0"/>
                </a:rPr>
                <a:t>Foo</a:t>
              </a:r>
              <a:r>
                <a:rPr lang="en-US" altLang="en-US" sz="1600" b="0" dirty="0">
                  <a:latin typeface="Arial" panose="020B0604020202020204" pitchFamily="34" charset="0"/>
                </a:rPr>
                <a:t>”)</a:t>
              </a:r>
            </a:p>
          </p:txBody>
        </p:sp>
      </p:grpSp>
      <p:sp>
        <p:nvSpPr>
          <p:cNvPr id="21" name="Text Box 22"/>
          <p:cNvSpPr txBox="1">
            <a:spLocks noChangeArrowheads="1"/>
          </p:cNvSpPr>
          <p:nvPr/>
        </p:nvSpPr>
        <p:spPr bwMode="auto">
          <a:xfrm>
            <a:off x="827088" y="5734050"/>
            <a:ext cx="6492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400" b="0" dirty="0">
                <a:latin typeface="Consolas" panose="020B0609020204030204" pitchFamily="49" charset="0"/>
              </a:rPr>
              <a:t>null</a:t>
            </a:r>
          </a:p>
        </p:txBody>
      </p:sp>
      <p:grpSp>
        <p:nvGrpSpPr>
          <p:cNvPr id="22" name="Group 21"/>
          <p:cNvGrpSpPr/>
          <p:nvPr/>
        </p:nvGrpSpPr>
        <p:grpSpPr>
          <a:xfrm>
            <a:off x="7924800" y="5350331"/>
            <a:ext cx="1350963" cy="1174294"/>
            <a:chOff x="7924800" y="5350331"/>
            <a:chExt cx="1350963" cy="1174294"/>
          </a:xfrm>
        </p:grpSpPr>
        <p:pic>
          <p:nvPicPr>
            <p:cNvPr id="23" name="Picture 23" descr="C:\Users\tamj\AppData\Local\Microsoft\Windows\Temporary Internet Files\Content.IE5\Z6TBLP53\MC90036003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01000" y="5553075"/>
              <a:ext cx="969963"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TextBox 23"/>
            <p:cNvSpPr txBox="1"/>
            <p:nvPr/>
          </p:nvSpPr>
          <p:spPr>
            <a:xfrm>
              <a:off x="7924800" y="5350331"/>
              <a:ext cx="1350963" cy="215444"/>
            </a:xfrm>
            <a:prstGeom prst="rect">
              <a:avLst/>
            </a:prstGeom>
            <a:noFill/>
          </p:spPr>
          <p:txBody>
            <a:bodyPr wrap="square" rtlCol="0">
              <a:spAutoFit/>
            </a:bodyPr>
            <a:lstStyle/>
            <a:p>
              <a:r>
                <a:rPr lang="en-US" sz="800" dirty="0" smtClean="0"/>
                <a:t>Image copyright unknown</a:t>
              </a:r>
              <a:endParaRPr lang="en-US" sz="800" dirty="0"/>
            </a:p>
          </p:txBody>
        </p:sp>
      </p:grpSp>
    </p:spTree>
    <p:extLst>
      <p:ext uri="{BB962C8B-B14F-4D97-AF65-F5344CB8AC3E}">
        <p14:creationId xmlns:p14="http://schemas.microsoft.com/office/powerpoint/2010/main" val="1155572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1" fill="hold" nodeType="clickEffect">
                                  <p:stCondLst>
                                    <p:cond delay="0"/>
                                  </p:stCondLst>
                                  <p:childTnLst>
                                    <p:set>
                                      <p:cBhvr>
                                        <p:cTn id="11" dur="1" fill="hold">
                                          <p:stCondLst>
                                            <p:cond delay="0"/>
                                          </p:stCondLst>
                                        </p:cTn>
                                        <p:tgtEl>
                                          <p:spTgt spid="22"/>
                                        </p:tgtEl>
                                        <p:attrNameLst>
                                          <p:attrName>style.visibility</p:attrName>
                                        </p:attrNameLst>
                                      </p:cBhvr>
                                      <p:to>
                                        <p:strVal val="visible"/>
                                      </p:to>
                                    </p:set>
                                    <p:anim calcmode="lin" valueType="num">
                                      <p:cBhvr additive="base">
                                        <p:cTn id="12" dur="500" fill="hold"/>
                                        <p:tgtEl>
                                          <p:spTgt spid="22"/>
                                        </p:tgtEl>
                                        <p:attrNameLst>
                                          <p:attrName>ppt_x</p:attrName>
                                        </p:attrNameLst>
                                      </p:cBhvr>
                                      <p:tavLst>
                                        <p:tav tm="0">
                                          <p:val>
                                            <p:strVal val="#ppt_x"/>
                                          </p:val>
                                        </p:tav>
                                        <p:tav tm="100000">
                                          <p:val>
                                            <p:strVal val="#ppt_x"/>
                                          </p:val>
                                        </p:tav>
                                      </p:tavLst>
                                    </p:anim>
                                    <p:anim calcmode="lin" valueType="num">
                                      <p:cBhvr additive="base">
                                        <p:cTn id="13" dur="500" fill="hold"/>
                                        <p:tgtEl>
                                          <p:spTgt spid="22"/>
                                        </p:tgtEl>
                                        <p:attrNameLst>
                                          <p:attrName>ppt_y</p:attrName>
                                        </p:attrNameLst>
                                      </p:cBhvr>
                                      <p:tavLst>
                                        <p:tav tm="0">
                                          <p:val>
                                            <p:strVal val="0-#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xit" presetSubtype="4" fill="hold" nodeType="clickEffect">
                                  <p:stCondLst>
                                    <p:cond delay="0"/>
                                  </p:stCondLst>
                                  <p:childTnLst>
                                    <p:anim calcmode="lin" valueType="num">
                                      <p:cBhvr additive="base">
                                        <p:cTn id="17" dur="500"/>
                                        <p:tgtEl>
                                          <p:spTgt spid="22"/>
                                        </p:tgtEl>
                                        <p:attrNameLst>
                                          <p:attrName>ppt_x</p:attrName>
                                        </p:attrNameLst>
                                      </p:cBhvr>
                                      <p:tavLst>
                                        <p:tav tm="0">
                                          <p:val>
                                            <p:strVal val="ppt_x"/>
                                          </p:val>
                                        </p:tav>
                                        <p:tav tm="100000">
                                          <p:val>
                                            <p:strVal val="ppt_x"/>
                                          </p:val>
                                        </p:tav>
                                      </p:tavLst>
                                    </p:anim>
                                    <p:anim calcmode="lin" valueType="num">
                                      <p:cBhvr additive="base">
                                        <p:cTn id="18" dur="500"/>
                                        <p:tgtEl>
                                          <p:spTgt spid="22"/>
                                        </p:tgtEl>
                                        <p:attrNameLst>
                                          <p:attrName>ppt_y</p:attrName>
                                        </p:attrNameLst>
                                      </p:cBhvr>
                                      <p:tavLst>
                                        <p:tav tm="0">
                                          <p:val>
                                            <p:strVal val="ppt_y"/>
                                          </p:val>
                                        </p:tav>
                                        <p:tav tm="100000">
                                          <p:val>
                                            <p:strVal val="1+ppt_h/2"/>
                                          </p:val>
                                        </p:tav>
                                      </p:tavLst>
                                    </p:anim>
                                    <p:set>
                                      <p:cBhvr>
                                        <p:cTn id="19" dur="1" fill="hold">
                                          <p:stCondLst>
                                            <p:cond delay="499"/>
                                          </p:stCondLst>
                                        </p:cTn>
                                        <p:tgtEl>
                                          <p:spTgt spid="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Caution: Not All Languages Provide Automatic Garbage Collection!</a:t>
            </a:r>
            <a:endParaRPr lang="en-US" dirty="0"/>
          </a:p>
        </p:txBody>
      </p:sp>
      <p:sp>
        <p:nvSpPr>
          <p:cNvPr id="3" name="Content Placeholder 2"/>
          <p:cNvSpPr>
            <a:spLocks noGrp="1"/>
          </p:cNvSpPr>
          <p:nvPr>
            <p:ph idx="1"/>
          </p:nvPr>
        </p:nvSpPr>
        <p:spPr/>
        <p:txBody>
          <a:bodyPr/>
          <a:lstStyle/>
          <a:p>
            <a:pPr marL="111125" indent="-111125"/>
            <a:r>
              <a:rPr lang="en-US" altLang="en-US" dirty="0"/>
              <a:t>Some languages do not provide automatic garbage collection (e.g., C, C++, Pascal).</a:t>
            </a:r>
          </a:p>
          <a:p>
            <a:pPr marL="111125" indent="-111125"/>
            <a:r>
              <a:rPr lang="en-US" altLang="en-US" dirty="0"/>
              <a:t>In this case dynamically allocated memory must be manually freed up by the programmer.</a:t>
            </a:r>
          </a:p>
          <a:p>
            <a:pPr marL="111125" indent="-111125"/>
            <a:r>
              <a:rPr lang="en-US" altLang="en-US" dirty="0"/>
              <a:t>Memory leak: memory that has been dynamically allocated (such as via the Java ‘</a:t>
            </a:r>
            <a:r>
              <a:rPr lang="en-US" altLang="en-US" dirty="0">
                <a:latin typeface="Consolas" panose="020B0609020204030204" pitchFamily="49" charset="0"/>
              </a:rPr>
              <a:t>new</a:t>
            </a:r>
            <a:r>
              <a:rPr lang="en-US" altLang="en-US" dirty="0"/>
              <a:t>’ keyword’) but has not been freed up after it’s no longer needed.</a:t>
            </a:r>
          </a:p>
          <a:p>
            <a:pPr lvl="1"/>
            <a:r>
              <a:rPr lang="en-US" altLang="en-US" dirty="0"/>
              <a:t>Memory leaks are a sign of poor programming style and can result in significant </a:t>
            </a:r>
            <a:r>
              <a:rPr lang="en-US" altLang="en-US" dirty="0" smtClean="0"/>
              <a:t>slowdowns.</a:t>
            </a:r>
            <a:endParaRPr lang="en-US" altLang="en-US" dirty="0"/>
          </a:p>
        </p:txBody>
      </p:sp>
    </p:spTree>
    <p:extLst>
      <p:ext uri="{BB962C8B-B14F-4D97-AF65-F5344CB8AC3E}">
        <p14:creationId xmlns:p14="http://schemas.microsoft.com/office/powerpoint/2010/main" val="306057552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en-US" dirty="0" smtClean="0"/>
              <a:t>Methods Of Parameter Passing</a:t>
            </a:r>
          </a:p>
        </p:txBody>
      </p:sp>
      <p:sp>
        <p:nvSpPr>
          <p:cNvPr id="277507" name="Rectangle 3"/>
          <p:cNvSpPr>
            <a:spLocks noGrp="1" noChangeArrowheads="1"/>
          </p:cNvSpPr>
          <p:nvPr>
            <p:ph type="body" idx="1"/>
          </p:nvPr>
        </p:nvSpPr>
        <p:spPr/>
        <p:txBody>
          <a:bodyPr/>
          <a:lstStyle/>
          <a:p>
            <a:r>
              <a:rPr lang="en-US" altLang="en-US" dirty="0" smtClean="0"/>
              <a:t>Pass by value</a:t>
            </a:r>
          </a:p>
          <a:p>
            <a:pPr lvl="1"/>
            <a:r>
              <a:rPr lang="en-US" altLang="en-US" dirty="0" smtClean="0"/>
              <a:t>The data stored (the “</a:t>
            </a:r>
            <a:r>
              <a:rPr lang="en-US" altLang="en-US" i="1" dirty="0" smtClean="0"/>
              <a:t>value</a:t>
            </a:r>
            <a:r>
              <a:rPr lang="en-US" altLang="en-US" dirty="0" smtClean="0"/>
              <a:t>” stored) in the parameter is copied</a:t>
            </a:r>
          </a:p>
          <a:p>
            <a:r>
              <a:rPr lang="en-US" altLang="en-US" dirty="0" smtClean="0"/>
              <a:t>Pass by reference</a:t>
            </a:r>
          </a:p>
          <a:p>
            <a:pPr lvl="1"/>
            <a:r>
              <a:rPr lang="en-US" altLang="en-US" dirty="0" smtClean="0"/>
              <a:t>Pass the address of the parameter</a:t>
            </a:r>
          </a:p>
          <a:p>
            <a:pPr lvl="1"/>
            <a:r>
              <a:rPr lang="en-US" altLang="en-US" dirty="0" smtClean="0"/>
              <a:t>This allows references to the parameter inside the method (the method has a “</a:t>
            </a:r>
            <a:r>
              <a:rPr lang="en-US" altLang="en-US" i="1" dirty="0" smtClean="0"/>
              <a:t>reference</a:t>
            </a:r>
            <a:r>
              <a:rPr lang="en-US" altLang="en-US" dirty="0" smtClean="0"/>
              <a:t>” to the original parameter).</a:t>
            </a:r>
          </a:p>
        </p:txBody>
      </p:sp>
    </p:spTree>
    <p:extLst>
      <p:ext uri="{BB962C8B-B14F-4D97-AF65-F5344CB8AC3E}">
        <p14:creationId xmlns:p14="http://schemas.microsoft.com/office/powerpoint/2010/main" val="1115022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75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75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750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750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7750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7507" grpId="0" build="p" bldLvl="2"/>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When To Use: </a:t>
            </a:r>
            <a:r>
              <a:rPr lang="en-US" dirty="0" smtClean="0">
                <a:solidFill>
                  <a:srgbClr val="FF0000"/>
                </a:solidFill>
              </a:rPr>
              <a:t>Attributes</a:t>
            </a:r>
            <a:endParaRPr lang="en-US" dirty="0">
              <a:solidFill>
                <a:srgbClr val="FF0000"/>
              </a:solidFill>
            </a:endParaRPr>
          </a:p>
        </p:txBody>
      </p:sp>
      <p:sp>
        <p:nvSpPr>
          <p:cNvPr id="3" name="Content Placeholder 2"/>
          <p:cNvSpPr>
            <a:spLocks noGrp="1"/>
          </p:cNvSpPr>
          <p:nvPr>
            <p:ph idx="1"/>
          </p:nvPr>
        </p:nvSpPr>
        <p:spPr/>
        <p:txBody>
          <a:bodyPr/>
          <a:lstStyle/>
          <a:p>
            <a:pPr marL="231775" lvl="1" indent="-231775">
              <a:spcBef>
                <a:spcPct val="30000"/>
              </a:spcBef>
              <a:buSzTx/>
              <a:buFontTx/>
              <a:buChar char="•"/>
            </a:pPr>
            <a:r>
              <a:rPr lang="en-US" altLang="en-US" sz="2400" dirty="0"/>
              <a:t>Typically there is a separate attribute for each instance of a class and it lasts for the life of the object.</a:t>
            </a:r>
          </a:p>
          <a:p>
            <a:endParaRPr lang="en-US" dirty="0"/>
          </a:p>
        </p:txBody>
      </p:sp>
      <p:sp>
        <p:nvSpPr>
          <p:cNvPr id="4" name="Rectangle 5"/>
          <p:cNvSpPr>
            <a:spLocks noChangeArrowheads="1"/>
          </p:cNvSpPr>
          <p:nvPr/>
        </p:nvSpPr>
        <p:spPr bwMode="auto">
          <a:xfrm>
            <a:off x="791379" y="1993441"/>
            <a:ext cx="6489700" cy="3073400"/>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wrap="none" t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30000"/>
              </a:spcBef>
              <a:buFontTx/>
              <a:buNone/>
            </a:pPr>
            <a:r>
              <a:rPr lang="en-US" altLang="en-US" sz="1600" dirty="0">
                <a:latin typeface="Consolas" pitchFamily="49" charset="0"/>
                <a:cs typeface="Consolas" pitchFamily="49" charset="0"/>
              </a:rPr>
              <a:t>class Person</a:t>
            </a:r>
          </a:p>
          <a:p>
            <a:pPr>
              <a:spcBef>
                <a:spcPct val="30000"/>
              </a:spcBef>
              <a:buFontTx/>
              <a:buNone/>
            </a:pPr>
            <a:r>
              <a:rPr lang="en-US" altLang="en-US" sz="1600" dirty="0">
                <a:latin typeface="Consolas" pitchFamily="49" charset="0"/>
                <a:cs typeface="Consolas" pitchFamily="49" charset="0"/>
              </a:rPr>
              <a:t>{</a:t>
            </a:r>
          </a:p>
          <a:p>
            <a:pPr>
              <a:spcBef>
                <a:spcPct val="30000"/>
              </a:spcBef>
              <a:buFontTx/>
              <a:buNone/>
            </a:pPr>
            <a:r>
              <a:rPr lang="en-US" altLang="en-US" sz="1600" b="1" dirty="0">
                <a:solidFill>
                  <a:srgbClr val="FF0000"/>
                </a:solidFill>
                <a:latin typeface="Consolas" pitchFamily="49" charset="0"/>
                <a:cs typeface="Consolas" pitchFamily="49" charset="0"/>
              </a:rPr>
              <a:t>    private String [] childrenName = new String[10];</a:t>
            </a:r>
          </a:p>
          <a:p>
            <a:pPr>
              <a:spcBef>
                <a:spcPct val="30000"/>
              </a:spcBef>
              <a:buFontTx/>
              <a:buNone/>
            </a:pPr>
            <a:r>
              <a:rPr lang="en-US" altLang="en-US" sz="1600" b="1" dirty="0">
                <a:solidFill>
                  <a:srgbClr val="FF0000"/>
                </a:solidFill>
                <a:latin typeface="Consolas" pitchFamily="49" charset="0"/>
                <a:cs typeface="Consolas" pitchFamily="49" charset="0"/>
              </a:rPr>
              <a:t>    private int age;</a:t>
            </a:r>
          </a:p>
          <a:p>
            <a:pPr>
              <a:spcBef>
                <a:spcPct val="30000"/>
              </a:spcBef>
              <a:buFontTx/>
              <a:buNone/>
            </a:pPr>
            <a:r>
              <a:rPr lang="en-US" altLang="en-US" sz="1600" b="1" dirty="0">
                <a:solidFill>
                  <a:srgbClr val="FF00FF"/>
                </a:solidFill>
                <a:latin typeface="Consolas" pitchFamily="49" charset="0"/>
                <a:cs typeface="Consolas" pitchFamily="49" charset="0"/>
              </a:rPr>
              <a:t>    /*</a:t>
            </a:r>
          </a:p>
          <a:p>
            <a:pPr>
              <a:spcBef>
                <a:spcPct val="30000"/>
              </a:spcBef>
              <a:buFontTx/>
              <a:buNone/>
            </a:pPr>
            <a:r>
              <a:rPr lang="en-US" altLang="en-US" sz="1600" b="1" dirty="0">
                <a:solidFill>
                  <a:srgbClr val="FF00FF"/>
                </a:solidFill>
                <a:latin typeface="Consolas" pitchFamily="49" charset="0"/>
                <a:cs typeface="Consolas" pitchFamily="49" charset="0"/>
              </a:rPr>
              <a:t>      For each person it’s logical to track the age and</a:t>
            </a:r>
          </a:p>
          <a:p>
            <a:pPr>
              <a:spcBef>
                <a:spcPct val="30000"/>
              </a:spcBef>
              <a:buFontTx/>
              <a:buNone/>
            </a:pPr>
            <a:r>
              <a:rPr lang="en-US" altLang="en-US" sz="1600" b="1" dirty="0">
                <a:solidFill>
                  <a:srgbClr val="FF00FF"/>
                </a:solidFill>
                <a:latin typeface="Consolas" pitchFamily="49" charset="0"/>
                <a:cs typeface="Consolas" pitchFamily="49" charset="0"/>
              </a:rPr>
              <a:t>      the names any offspring.</a:t>
            </a:r>
          </a:p>
          <a:p>
            <a:pPr>
              <a:spcBef>
                <a:spcPct val="30000"/>
              </a:spcBef>
              <a:buFontTx/>
              <a:buNone/>
            </a:pPr>
            <a:endParaRPr lang="en-US" altLang="en-US" sz="1600" b="1" dirty="0">
              <a:solidFill>
                <a:srgbClr val="FF00FF"/>
              </a:solidFill>
              <a:latin typeface="Consolas" pitchFamily="49" charset="0"/>
              <a:cs typeface="Consolas" pitchFamily="49" charset="0"/>
            </a:endParaRPr>
          </a:p>
          <a:p>
            <a:pPr>
              <a:spcBef>
                <a:spcPct val="30000"/>
              </a:spcBef>
              <a:buFontTx/>
              <a:buNone/>
            </a:pPr>
            <a:r>
              <a:rPr lang="en-US" altLang="en-US" sz="1600" b="1" dirty="0">
                <a:solidFill>
                  <a:srgbClr val="FF00FF"/>
                </a:solidFill>
                <a:latin typeface="Consolas" pitchFamily="49" charset="0"/>
                <a:cs typeface="Consolas" pitchFamily="49" charset="0"/>
              </a:rPr>
              <a:t>    */</a:t>
            </a:r>
          </a:p>
          <a:p>
            <a:pPr>
              <a:spcBef>
                <a:spcPct val="30000"/>
              </a:spcBef>
              <a:buFontTx/>
              <a:buNone/>
            </a:pPr>
            <a:r>
              <a:rPr lang="en-US" altLang="en-US" sz="1600" dirty="0">
                <a:latin typeface="Consolas" pitchFamily="49" charset="0"/>
                <a:cs typeface="Consolas" pitchFamily="49" charset="0"/>
              </a:rPr>
              <a:t>}</a:t>
            </a:r>
          </a:p>
          <a:p>
            <a:pPr>
              <a:spcBef>
                <a:spcPct val="30000"/>
              </a:spcBef>
              <a:buFontTx/>
              <a:buNone/>
            </a:pPr>
            <a:endParaRPr lang="en-US" altLang="en-US" sz="1600" dirty="0">
              <a:latin typeface="Consolas" pitchFamily="49" charset="0"/>
              <a:cs typeface="Consolas" pitchFamily="49" charset="0"/>
            </a:endParaRPr>
          </a:p>
        </p:txBody>
      </p:sp>
      <p:sp>
        <p:nvSpPr>
          <p:cNvPr id="5" name="TextBox 4"/>
          <p:cNvSpPr txBox="1"/>
          <p:nvPr/>
        </p:nvSpPr>
        <p:spPr>
          <a:xfrm>
            <a:off x="1026473" y="5719303"/>
            <a:ext cx="2210503" cy="465807"/>
          </a:xfrm>
          <a:prstGeom prst="rect">
            <a:avLst/>
          </a:prstGeom>
          <a:noFill/>
          <a:ln w="0">
            <a:noFill/>
          </a:ln>
        </p:spPr>
        <p:txBody>
          <a:bodyPr wrap="square" lIns="0" rtlCol="0">
            <a:noAutofit/>
          </a:bodyPr>
          <a:lstStyle/>
          <a:p>
            <a:r>
              <a:rPr lang="en-CA" sz="1800" dirty="0" smtClean="0"/>
              <a:t>Q: Life of an object?</a:t>
            </a:r>
          </a:p>
        </p:txBody>
      </p:sp>
    </p:spTree>
    <p:extLst>
      <p:ext uri="{BB962C8B-B14F-4D97-AF65-F5344CB8AC3E}">
        <p14:creationId xmlns:p14="http://schemas.microsoft.com/office/powerpoint/2010/main" val="2466882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p:bldP spid="5" grpId="0"/>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CA" altLang="en-US" dirty="0" smtClean="0"/>
              <a:t>Passing Parameters As Value Parameters</a:t>
            </a:r>
          </a:p>
        </p:txBody>
      </p:sp>
      <p:sp>
        <p:nvSpPr>
          <p:cNvPr id="278531" name="Rectangle 3"/>
          <p:cNvSpPr>
            <a:spLocks noChangeArrowheads="1"/>
          </p:cNvSpPr>
          <p:nvPr/>
        </p:nvSpPr>
        <p:spPr bwMode="auto">
          <a:xfrm>
            <a:off x="1246188" y="2133600"/>
            <a:ext cx="1519237" cy="3143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36000" tIns="0" rIns="36000" bIns="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CA" altLang="en-US" sz="2000" b="0" dirty="0">
                <a:latin typeface="Arial" panose="020B0604020202020204" pitchFamily="34" charset="0"/>
              </a:rPr>
              <a:t>method (p1);</a:t>
            </a:r>
          </a:p>
        </p:txBody>
      </p:sp>
      <p:sp>
        <p:nvSpPr>
          <p:cNvPr id="278532" name="Oval 4"/>
          <p:cNvSpPr>
            <a:spLocks noChangeArrowheads="1"/>
          </p:cNvSpPr>
          <p:nvPr/>
        </p:nvSpPr>
        <p:spPr bwMode="auto">
          <a:xfrm>
            <a:off x="2192338" y="1976438"/>
            <a:ext cx="381000" cy="685800"/>
          </a:xfrm>
          <a:prstGeom prst="ellipse">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lIns="0" tIns="0" rIns="0" bIns="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400" b="0" dirty="0">
              <a:latin typeface="Arial" panose="020B0604020202020204" pitchFamily="34" charset="0"/>
            </a:endParaRPr>
          </a:p>
        </p:txBody>
      </p:sp>
      <p:grpSp>
        <p:nvGrpSpPr>
          <p:cNvPr id="2" name="Group 10"/>
          <p:cNvGrpSpPr>
            <a:grpSpLocks/>
          </p:cNvGrpSpPr>
          <p:nvPr/>
        </p:nvGrpSpPr>
        <p:grpSpPr bwMode="auto">
          <a:xfrm>
            <a:off x="939800" y="3581400"/>
            <a:ext cx="3814763" cy="1431925"/>
            <a:chOff x="1008" y="2248"/>
            <a:chExt cx="2403" cy="902"/>
          </a:xfrm>
        </p:grpSpPr>
        <p:sp>
          <p:nvSpPr>
            <p:cNvPr id="22536" name="Rectangle 6"/>
            <p:cNvSpPr>
              <a:spLocks noChangeArrowheads="1"/>
            </p:cNvSpPr>
            <p:nvPr/>
          </p:nvSpPr>
          <p:spPr bwMode="auto">
            <a:xfrm>
              <a:off x="1008" y="2376"/>
              <a:ext cx="2403" cy="77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36000" tIns="0" rIns="36000" bIns="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2000" b="0" dirty="0">
                  <a:latin typeface="Arial" panose="020B0604020202020204" pitchFamily="34" charset="0"/>
                </a:rPr>
                <a:t>method (&lt;parameter type&gt; &lt;p1&gt;)</a:t>
              </a:r>
            </a:p>
            <a:p>
              <a:pPr eaLnBrk="1" hangingPunct="1">
                <a:spcBef>
                  <a:spcPct val="50000"/>
                </a:spcBef>
                <a:buFontTx/>
                <a:buNone/>
              </a:pPr>
              <a:r>
                <a:rPr lang="en-CA" altLang="en-US" sz="2000" b="0" dirty="0">
                  <a:latin typeface="Arial" panose="020B0604020202020204" pitchFamily="34" charset="0"/>
                </a:rPr>
                <a:t>{</a:t>
              </a:r>
            </a:p>
            <a:p>
              <a:pPr eaLnBrk="1" hangingPunct="1">
                <a:spcBef>
                  <a:spcPct val="50000"/>
                </a:spcBef>
                <a:buFontTx/>
                <a:buNone/>
              </a:pPr>
              <a:r>
                <a:rPr lang="en-CA" altLang="en-US" sz="2000" b="0" dirty="0">
                  <a:latin typeface="Arial" panose="020B0604020202020204" pitchFamily="34" charset="0"/>
                </a:rPr>
                <a:t>}</a:t>
              </a:r>
            </a:p>
          </p:txBody>
        </p:sp>
        <p:sp>
          <p:nvSpPr>
            <p:cNvPr id="22537" name="Oval 7"/>
            <p:cNvSpPr>
              <a:spLocks noChangeArrowheads="1"/>
            </p:cNvSpPr>
            <p:nvPr/>
          </p:nvSpPr>
          <p:spPr bwMode="auto">
            <a:xfrm>
              <a:off x="3008" y="2248"/>
              <a:ext cx="240" cy="432"/>
            </a:xfrm>
            <a:prstGeom prst="ellipse">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lIns="0" tIns="0" rIns="0" bIns="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400" b="0" dirty="0">
                <a:latin typeface="Arial" panose="020B0604020202020204" pitchFamily="34" charset="0"/>
              </a:endParaRPr>
            </a:p>
          </p:txBody>
        </p:sp>
      </p:grpSp>
      <p:sp>
        <p:nvSpPr>
          <p:cNvPr id="278536" name="Line 8"/>
          <p:cNvSpPr>
            <a:spLocks noChangeShapeType="1"/>
          </p:cNvSpPr>
          <p:nvPr/>
        </p:nvSpPr>
        <p:spPr bwMode="auto">
          <a:xfrm>
            <a:off x="2509838" y="2509838"/>
            <a:ext cx="1635125" cy="11398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dirty="0"/>
          </a:p>
        </p:txBody>
      </p:sp>
      <p:sp>
        <p:nvSpPr>
          <p:cNvPr id="278537" name="Text Box 9"/>
          <p:cNvSpPr txBox="1">
            <a:spLocks noChangeArrowheads="1"/>
          </p:cNvSpPr>
          <p:nvPr/>
        </p:nvSpPr>
        <p:spPr bwMode="auto">
          <a:xfrm>
            <a:off x="1768475" y="2946400"/>
            <a:ext cx="136842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1800" b="0" dirty="0">
                <a:latin typeface="Arial" panose="020B0604020202020204" pitchFamily="34" charset="0"/>
              </a:rPr>
              <a:t>Pass a copy of the data</a:t>
            </a:r>
          </a:p>
        </p:txBody>
      </p:sp>
    </p:spTree>
    <p:extLst>
      <p:ext uri="{BB962C8B-B14F-4D97-AF65-F5344CB8AC3E}">
        <p14:creationId xmlns:p14="http://schemas.microsoft.com/office/powerpoint/2010/main" val="38686482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853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853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853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78536"/>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8531" grpId="0" animBg="1"/>
      <p:bldP spid="278532" grpId="0" animBg="1"/>
      <p:bldP spid="278536" grpId="0" animBg="1"/>
      <p:bldP spid="278537" grpId="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CA" altLang="en-US" dirty="0" smtClean="0"/>
              <a:t>Passing Parameters As Reference Parameters</a:t>
            </a:r>
          </a:p>
        </p:txBody>
      </p:sp>
      <p:sp>
        <p:nvSpPr>
          <p:cNvPr id="361475" name="Rectangle 3"/>
          <p:cNvSpPr>
            <a:spLocks noChangeArrowheads="1"/>
          </p:cNvSpPr>
          <p:nvPr/>
        </p:nvSpPr>
        <p:spPr bwMode="auto">
          <a:xfrm>
            <a:off x="1246188" y="2133600"/>
            <a:ext cx="1519237" cy="3143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36000" tIns="0" rIns="36000" bIns="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CA" altLang="en-US" sz="2000" b="0" dirty="0">
                <a:latin typeface="Arial" panose="020B0604020202020204" pitchFamily="34" charset="0"/>
              </a:rPr>
              <a:t>method (p1);</a:t>
            </a:r>
          </a:p>
        </p:txBody>
      </p:sp>
      <p:sp>
        <p:nvSpPr>
          <p:cNvPr id="361476" name="Oval 4"/>
          <p:cNvSpPr>
            <a:spLocks noChangeArrowheads="1"/>
          </p:cNvSpPr>
          <p:nvPr/>
        </p:nvSpPr>
        <p:spPr bwMode="auto">
          <a:xfrm>
            <a:off x="2192338" y="1976438"/>
            <a:ext cx="381000" cy="685800"/>
          </a:xfrm>
          <a:prstGeom prst="ellipse">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lIns="0" tIns="0" rIns="0" bIns="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400" b="0" dirty="0">
              <a:latin typeface="Arial" panose="020B0604020202020204" pitchFamily="34" charset="0"/>
            </a:endParaRPr>
          </a:p>
        </p:txBody>
      </p:sp>
      <p:grpSp>
        <p:nvGrpSpPr>
          <p:cNvPr id="2" name="Group 5"/>
          <p:cNvGrpSpPr>
            <a:grpSpLocks/>
          </p:cNvGrpSpPr>
          <p:nvPr/>
        </p:nvGrpSpPr>
        <p:grpSpPr bwMode="auto">
          <a:xfrm>
            <a:off x="939800" y="3581400"/>
            <a:ext cx="3814763" cy="1431925"/>
            <a:chOff x="1008" y="2248"/>
            <a:chExt cx="2403" cy="902"/>
          </a:xfrm>
        </p:grpSpPr>
        <p:sp>
          <p:nvSpPr>
            <p:cNvPr id="23561" name="Rectangle 6"/>
            <p:cNvSpPr>
              <a:spLocks noChangeArrowheads="1"/>
            </p:cNvSpPr>
            <p:nvPr/>
          </p:nvSpPr>
          <p:spPr bwMode="auto">
            <a:xfrm>
              <a:off x="1008" y="2376"/>
              <a:ext cx="2403" cy="77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36000" tIns="0" rIns="36000" bIns="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2000" b="0" dirty="0">
                  <a:latin typeface="Arial" panose="020B0604020202020204" pitchFamily="34" charset="0"/>
                </a:rPr>
                <a:t>method (&lt;parameter type&gt; &lt;p1&gt;)</a:t>
              </a:r>
            </a:p>
            <a:p>
              <a:pPr eaLnBrk="1" hangingPunct="1">
                <a:spcBef>
                  <a:spcPct val="50000"/>
                </a:spcBef>
                <a:buFontTx/>
                <a:buNone/>
              </a:pPr>
              <a:r>
                <a:rPr lang="en-CA" altLang="en-US" sz="2000" b="0" dirty="0">
                  <a:latin typeface="Arial" panose="020B0604020202020204" pitchFamily="34" charset="0"/>
                </a:rPr>
                <a:t>{</a:t>
              </a:r>
            </a:p>
            <a:p>
              <a:pPr eaLnBrk="1" hangingPunct="1">
                <a:spcBef>
                  <a:spcPct val="50000"/>
                </a:spcBef>
                <a:buFontTx/>
                <a:buNone/>
              </a:pPr>
              <a:r>
                <a:rPr lang="en-CA" altLang="en-US" sz="2000" b="0" dirty="0">
                  <a:latin typeface="Arial" panose="020B0604020202020204" pitchFamily="34" charset="0"/>
                </a:rPr>
                <a:t>}</a:t>
              </a:r>
            </a:p>
          </p:txBody>
        </p:sp>
        <p:sp>
          <p:nvSpPr>
            <p:cNvPr id="23562" name="Oval 7"/>
            <p:cNvSpPr>
              <a:spLocks noChangeArrowheads="1"/>
            </p:cNvSpPr>
            <p:nvPr/>
          </p:nvSpPr>
          <p:spPr bwMode="auto">
            <a:xfrm>
              <a:off x="3008" y="2248"/>
              <a:ext cx="240" cy="432"/>
            </a:xfrm>
            <a:prstGeom prst="ellipse">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lIns="0" tIns="0" rIns="0" bIns="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400" b="0" dirty="0">
                <a:latin typeface="Arial" panose="020B0604020202020204" pitchFamily="34" charset="0"/>
              </a:endParaRPr>
            </a:p>
          </p:txBody>
        </p:sp>
      </p:grpSp>
      <p:grpSp>
        <p:nvGrpSpPr>
          <p:cNvPr id="3" name="Group 11"/>
          <p:cNvGrpSpPr>
            <a:grpSpLocks/>
          </p:cNvGrpSpPr>
          <p:nvPr/>
        </p:nvGrpSpPr>
        <p:grpSpPr bwMode="auto">
          <a:xfrm>
            <a:off x="2509838" y="2116138"/>
            <a:ext cx="4016374" cy="1533526"/>
            <a:chOff x="1581" y="1333"/>
            <a:chExt cx="2530" cy="966"/>
          </a:xfrm>
        </p:grpSpPr>
        <p:sp>
          <p:nvSpPr>
            <p:cNvPr id="23559" name="Line 8"/>
            <p:cNvSpPr>
              <a:spLocks noChangeShapeType="1"/>
            </p:cNvSpPr>
            <p:nvPr/>
          </p:nvSpPr>
          <p:spPr bwMode="auto">
            <a:xfrm>
              <a:off x="1581" y="1581"/>
              <a:ext cx="1030" cy="71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dirty="0"/>
            </a:p>
          </p:txBody>
        </p:sp>
        <p:sp>
          <p:nvSpPr>
            <p:cNvPr id="23560" name="Text Box 9"/>
            <p:cNvSpPr txBox="1">
              <a:spLocks noChangeArrowheads="1"/>
            </p:cNvSpPr>
            <p:nvPr/>
          </p:nvSpPr>
          <p:spPr bwMode="auto">
            <a:xfrm>
              <a:off x="2217" y="1333"/>
              <a:ext cx="1894" cy="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b="0" dirty="0">
                  <a:latin typeface="Arial" panose="020B0604020202020204" pitchFamily="34" charset="0"/>
                </a:rPr>
                <a:t>Pass the address of the parameter (</a:t>
              </a:r>
              <a:r>
                <a:rPr lang="en-US" altLang="en-US" sz="1800" b="0" i="1" dirty="0">
                  <a:latin typeface="Arial" panose="020B0604020202020204" pitchFamily="34" charset="0"/>
                </a:rPr>
                <a:t>refer</a:t>
              </a:r>
              <a:r>
                <a:rPr lang="en-US" altLang="en-US" sz="1800" b="0" dirty="0">
                  <a:latin typeface="Arial" panose="020B0604020202020204" pitchFamily="34" charset="0"/>
                </a:rPr>
                <a:t> to the </a:t>
              </a:r>
              <a:r>
                <a:rPr lang="en-US" altLang="en-US" sz="1800" b="0" dirty="0" smtClean="0">
                  <a:latin typeface="Arial" panose="020B0604020202020204" pitchFamily="34" charset="0"/>
                </a:rPr>
                <a:t>original parameter </a:t>
              </a:r>
              <a:r>
                <a:rPr lang="en-US" altLang="en-US" sz="1800" b="0" dirty="0">
                  <a:latin typeface="Arial" panose="020B0604020202020204" pitchFamily="34" charset="0"/>
                </a:rPr>
                <a:t>in the method)</a:t>
              </a:r>
            </a:p>
          </p:txBody>
        </p:sp>
      </p:grpSp>
    </p:spTree>
    <p:extLst>
      <p:ext uri="{BB962C8B-B14F-4D97-AF65-F5344CB8AC3E}">
        <p14:creationId xmlns:p14="http://schemas.microsoft.com/office/powerpoint/2010/main" val="9685934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147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147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1475" grpId="0" animBg="1"/>
      <p:bldP spid="361476"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sz="3200" dirty="0" smtClean="0"/>
              <a:t>Which Parameter Passing Mechanism Is Used?</a:t>
            </a:r>
          </a:p>
        </p:txBody>
      </p:sp>
      <p:sp>
        <p:nvSpPr>
          <p:cNvPr id="24579" name="Text Placeholder 2"/>
          <p:cNvSpPr>
            <a:spLocks noGrp="1"/>
          </p:cNvSpPr>
          <p:nvPr>
            <p:ph type="body" idx="1"/>
          </p:nvPr>
        </p:nvSpPr>
        <p:spPr/>
        <p:txBody>
          <a:bodyPr/>
          <a:lstStyle/>
          <a:p>
            <a:r>
              <a:rPr lang="en-US" altLang="en-US" dirty="0" smtClean="0"/>
              <a:t>Passed by value</a:t>
            </a:r>
          </a:p>
        </p:txBody>
      </p:sp>
      <p:sp>
        <p:nvSpPr>
          <p:cNvPr id="4" name="Content Placeholder 3"/>
          <p:cNvSpPr>
            <a:spLocks noGrp="1"/>
          </p:cNvSpPr>
          <p:nvPr>
            <p:ph sz="half" idx="2"/>
          </p:nvPr>
        </p:nvSpPr>
        <p:spPr/>
        <p:txBody>
          <a:bodyPr/>
          <a:lstStyle/>
          <a:p>
            <a:r>
              <a:rPr lang="en-US" altLang="en-US" dirty="0" smtClean="0"/>
              <a:t>All ‘simple’ built in types:</a:t>
            </a:r>
          </a:p>
          <a:p>
            <a:pPr lvl="1"/>
            <a:r>
              <a:rPr lang="en-US" altLang="en-US" dirty="0" smtClean="0"/>
              <a:t>Integers (</a:t>
            </a:r>
            <a:r>
              <a:rPr lang="en-US" altLang="en-US" dirty="0" smtClean="0">
                <a:latin typeface="Consolas" panose="020B0609020204030204" pitchFamily="49" charset="0"/>
                <a:cs typeface="Consolas" panose="020B0609020204030204" pitchFamily="49" charset="0"/>
              </a:rPr>
              <a:t>byte</a:t>
            </a:r>
            <a:r>
              <a:rPr lang="en-US" altLang="en-US" dirty="0" smtClean="0"/>
              <a:t>, </a:t>
            </a:r>
            <a:r>
              <a:rPr lang="en-US" altLang="en-US" dirty="0" smtClean="0">
                <a:latin typeface="Consolas" panose="020B0609020204030204" pitchFamily="49" charset="0"/>
                <a:cs typeface="Consolas" panose="020B0609020204030204" pitchFamily="49" charset="0"/>
              </a:rPr>
              <a:t>short</a:t>
            </a:r>
            <a:r>
              <a:rPr lang="en-US" altLang="en-US" dirty="0" smtClean="0"/>
              <a:t>, </a:t>
            </a:r>
            <a:r>
              <a:rPr lang="en-US" altLang="en-US" dirty="0" smtClean="0">
                <a:latin typeface="Consolas" panose="020B0609020204030204" pitchFamily="49" charset="0"/>
                <a:cs typeface="Consolas" panose="020B0609020204030204" pitchFamily="49" charset="0"/>
              </a:rPr>
              <a:t>int</a:t>
            </a:r>
            <a:r>
              <a:rPr lang="en-US" altLang="en-US" dirty="0" smtClean="0"/>
              <a:t>, </a:t>
            </a:r>
            <a:r>
              <a:rPr lang="en-US" altLang="en-US" dirty="0" smtClean="0">
                <a:latin typeface="Consolas" panose="020B0609020204030204" pitchFamily="49" charset="0"/>
                <a:cs typeface="Consolas" panose="020B0609020204030204" pitchFamily="49" charset="0"/>
              </a:rPr>
              <a:t>long</a:t>
            </a:r>
            <a:r>
              <a:rPr lang="en-US" altLang="en-US" dirty="0" smtClean="0"/>
              <a:t>)</a:t>
            </a:r>
          </a:p>
          <a:p>
            <a:pPr lvl="1"/>
            <a:r>
              <a:rPr lang="en-US" altLang="en-US" dirty="0" smtClean="0"/>
              <a:t>Floating point (</a:t>
            </a:r>
            <a:r>
              <a:rPr lang="en-US" altLang="en-US" dirty="0" smtClean="0">
                <a:latin typeface="Consolas" panose="020B0609020204030204" pitchFamily="49" charset="0"/>
                <a:cs typeface="Consolas" panose="020B0609020204030204" pitchFamily="49" charset="0"/>
              </a:rPr>
              <a:t>float</a:t>
            </a:r>
            <a:r>
              <a:rPr lang="en-US" altLang="en-US" dirty="0" smtClean="0"/>
              <a:t>, </a:t>
            </a:r>
            <a:r>
              <a:rPr lang="en-US" altLang="en-US" dirty="0" smtClean="0">
                <a:latin typeface="Consolas" panose="020B0609020204030204" pitchFamily="49" charset="0"/>
                <a:cs typeface="Consolas" panose="020B0609020204030204" pitchFamily="49" charset="0"/>
              </a:rPr>
              <a:t>double</a:t>
            </a:r>
            <a:r>
              <a:rPr lang="en-US" altLang="en-US" dirty="0" smtClean="0"/>
              <a:t>)</a:t>
            </a:r>
          </a:p>
          <a:p>
            <a:pPr lvl="1"/>
            <a:r>
              <a:rPr lang="en-US" altLang="en-US" dirty="0" smtClean="0"/>
              <a:t>Character (</a:t>
            </a:r>
            <a:r>
              <a:rPr lang="en-US" altLang="en-US" dirty="0" smtClean="0">
                <a:latin typeface="Consolas" panose="020B0609020204030204" pitchFamily="49" charset="0"/>
                <a:cs typeface="Consolas" panose="020B0609020204030204" pitchFamily="49" charset="0"/>
              </a:rPr>
              <a:t>char</a:t>
            </a:r>
            <a:r>
              <a:rPr lang="en-US" altLang="en-US" dirty="0" smtClean="0"/>
              <a:t>)</a:t>
            </a:r>
          </a:p>
          <a:p>
            <a:pPr lvl="1"/>
            <a:r>
              <a:rPr lang="en-US" altLang="en-US" dirty="0" smtClean="0"/>
              <a:t>Boolean (</a:t>
            </a:r>
            <a:r>
              <a:rPr lang="en-US" altLang="en-US" dirty="0" smtClean="0">
                <a:latin typeface="Consolas" panose="020B0609020204030204" pitchFamily="49" charset="0"/>
                <a:cs typeface="Consolas" panose="020B0609020204030204" pitchFamily="49" charset="0"/>
              </a:rPr>
              <a:t>boolean</a:t>
            </a:r>
            <a:r>
              <a:rPr lang="en-US" altLang="en-US" dirty="0" smtClean="0"/>
              <a:t>)</a:t>
            </a:r>
          </a:p>
        </p:txBody>
      </p:sp>
      <p:sp>
        <p:nvSpPr>
          <p:cNvPr id="24581" name="Text Placeholder 4"/>
          <p:cNvSpPr>
            <a:spLocks noGrp="1"/>
          </p:cNvSpPr>
          <p:nvPr>
            <p:ph type="body" sz="quarter" idx="3"/>
          </p:nvPr>
        </p:nvSpPr>
        <p:spPr/>
        <p:txBody>
          <a:bodyPr/>
          <a:lstStyle/>
          <a:p>
            <a:r>
              <a:rPr lang="en-US" altLang="en-US" dirty="0" smtClean="0"/>
              <a:t>Pass by reference</a:t>
            </a:r>
          </a:p>
        </p:txBody>
      </p:sp>
      <p:sp>
        <p:nvSpPr>
          <p:cNvPr id="6" name="Content Placeholder 5"/>
          <p:cNvSpPr>
            <a:spLocks noGrp="1"/>
          </p:cNvSpPr>
          <p:nvPr>
            <p:ph sz="quarter" idx="4"/>
          </p:nvPr>
        </p:nvSpPr>
        <p:spPr/>
        <p:txBody>
          <a:bodyPr/>
          <a:lstStyle/>
          <a:p>
            <a:r>
              <a:rPr lang="en-US" altLang="en-US" dirty="0" smtClean="0"/>
              <a:t>Objects</a:t>
            </a:r>
          </a:p>
          <a:p>
            <a:r>
              <a:rPr lang="en-US" altLang="en-US" dirty="0" smtClean="0"/>
              <a:t>Arrays</a:t>
            </a:r>
          </a:p>
          <a:p>
            <a:r>
              <a:rPr lang="en-US" altLang="en-US" dirty="0" smtClean="0"/>
              <a:t>(That is anything that consists of a reference and the item referenced).</a:t>
            </a:r>
          </a:p>
        </p:txBody>
      </p:sp>
    </p:spTree>
    <p:extLst>
      <p:ext uri="{BB962C8B-B14F-4D97-AF65-F5344CB8AC3E}">
        <p14:creationId xmlns:p14="http://schemas.microsoft.com/office/powerpoint/2010/main" val="7978270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Parameter Passing Example</a:t>
            </a:r>
          </a:p>
        </p:txBody>
      </p:sp>
      <p:sp>
        <p:nvSpPr>
          <p:cNvPr id="25603" name="Content Placeholder 2"/>
          <p:cNvSpPr>
            <a:spLocks noGrp="1"/>
          </p:cNvSpPr>
          <p:nvPr>
            <p:ph idx="1"/>
          </p:nvPr>
        </p:nvSpPr>
        <p:spPr/>
        <p:txBody>
          <a:bodyPr/>
          <a:lstStyle/>
          <a:p>
            <a:r>
              <a:rPr lang="en-US" altLang="en-US" dirty="0" smtClean="0"/>
              <a:t>Full example under:</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/home/233/examples/advanced/4parameters</a:t>
            </a:r>
          </a:p>
          <a:p>
            <a:endParaRPr lang="en-US" altLang="en-US" dirty="0" smtClean="0"/>
          </a:p>
        </p:txBody>
      </p:sp>
    </p:spTree>
    <p:extLst>
      <p:ext uri="{BB962C8B-B14F-4D97-AF65-F5344CB8AC3E}">
        <p14:creationId xmlns:p14="http://schemas.microsoft.com/office/powerpoint/2010/main" val="288387707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dirty="0" smtClean="0"/>
              <a:t>Class </a:t>
            </a:r>
            <a:r>
              <a:rPr lang="en-US" altLang="en-US" dirty="0" smtClean="0">
                <a:latin typeface="Consolas" panose="020B0609020204030204" pitchFamily="49" charset="0"/>
                <a:cs typeface="Consolas" panose="020B0609020204030204" pitchFamily="49" charset="0"/>
              </a:rPr>
              <a:t>Person</a:t>
            </a:r>
          </a:p>
        </p:txBody>
      </p:sp>
      <p:sp>
        <p:nvSpPr>
          <p:cNvPr id="26627" name="Content Placeholder 2"/>
          <p:cNvSpPr>
            <a:spLocks noGrp="1"/>
          </p:cNvSpPr>
          <p:nvPr>
            <p:ph idx="1"/>
          </p:nvPr>
        </p:nvSpPr>
        <p:spPr/>
        <p:txBody>
          <a:bodyPr/>
          <a:lstStyle/>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public class Person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private int age;</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private String name;</a:t>
            </a:r>
          </a:p>
          <a:p>
            <a:pPr marL="0" indent="0">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Person()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age = -1;</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name = "none";</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int getAge()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return(age);</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String getName()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return(name);</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p:txBody>
      </p:sp>
    </p:spTree>
    <p:extLst>
      <p:ext uri="{BB962C8B-B14F-4D97-AF65-F5344CB8AC3E}">
        <p14:creationId xmlns:p14="http://schemas.microsoft.com/office/powerpoint/2010/main" val="352470467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Class </a:t>
            </a:r>
            <a:r>
              <a:rPr lang="en-US" dirty="0" smtClean="0">
                <a:latin typeface="Consolas" panose="020B0609020204030204" pitchFamily="49" charset="0"/>
                <a:cs typeface="Consolas" panose="020B0609020204030204" pitchFamily="49" charset="0"/>
              </a:rPr>
              <a:t>Person</a:t>
            </a:r>
            <a:r>
              <a:rPr lang="en-US" dirty="0" smtClean="0">
                <a:latin typeface="+mn-lt"/>
                <a:cs typeface="Consolas" panose="020B0609020204030204" pitchFamily="49" charset="0"/>
              </a:rPr>
              <a:t> (2)</a:t>
            </a:r>
            <a:endParaRPr lang="en-US" dirty="0">
              <a:latin typeface="+mn-lt"/>
            </a:endParaRPr>
          </a:p>
        </p:txBody>
      </p:sp>
      <p:sp>
        <p:nvSpPr>
          <p:cNvPr id="3" name="Content Placeholder 2"/>
          <p:cNvSpPr>
            <a:spLocks noGrp="1"/>
          </p:cNvSpPr>
          <p:nvPr>
            <p:ph idx="1"/>
          </p:nvPr>
        </p:nvSpPr>
        <p:spPr/>
        <p:txBody>
          <a:bodyPr/>
          <a:lstStyle/>
          <a:p>
            <a:pPr marL="0" indent="0">
              <a:buFont typeface="Arial" charset="0"/>
              <a:buNone/>
              <a:defRPr/>
            </a:pPr>
            <a:r>
              <a:rPr lang="en-US" sz="1800" dirty="0" smtClean="0">
                <a:latin typeface="Consolas" panose="020B0609020204030204" pitchFamily="49" charset="0"/>
                <a:cs typeface="Consolas" panose="020B0609020204030204" pitchFamily="49" charset="0"/>
              </a:rPr>
              <a:t>    </a:t>
            </a:r>
            <a:r>
              <a:rPr lang="en-US" sz="1800" dirty="0">
                <a:latin typeface="Consolas" panose="020B0609020204030204" pitchFamily="49" charset="0"/>
                <a:cs typeface="Consolas" panose="020B0609020204030204" pitchFamily="49" charset="0"/>
              </a:rPr>
              <a:t>public void setAge(int anAge</a:t>
            </a:r>
            <a:r>
              <a:rPr lang="en-US" sz="1800" dirty="0" smtClean="0">
                <a:latin typeface="Consolas" panose="020B0609020204030204" pitchFamily="49" charset="0"/>
                <a:cs typeface="Consolas" panose="020B0609020204030204" pitchFamily="49" charset="0"/>
              </a:rPr>
              <a:t>) {</a:t>
            </a:r>
            <a:endParaRPr lang="en-US" sz="1800" dirty="0">
              <a:latin typeface="Consolas" panose="020B0609020204030204" pitchFamily="49" charset="0"/>
              <a:cs typeface="Consolas" panose="020B0609020204030204" pitchFamily="49" charset="0"/>
            </a:endParaRPr>
          </a:p>
          <a:p>
            <a:pPr marL="0" indent="0">
              <a:buFont typeface="Arial" charset="0"/>
              <a:buNone/>
              <a:defRPr/>
            </a:pPr>
            <a:r>
              <a:rPr lang="en-US" sz="1800" dirty="0">
                <a:latin typeface="Consolas" panose="020B0609020204030204" pitchFamily="49" charset="0"/>
                <a:cs typeface="Consolas" panose="020B0609020204030204" pitchFamily="49" charset="0"/>
              </a:rPr>
              <a:t>        age = anAge;</a:t>
            </a:r>
          </a:p>
          <a:p>
            <a:pPr marL="0" indent="0">
              <a:buFont typeface="Arial" charset="0"/>
              <a:buNone/>
              <a:defRPr/>
            </a:pPr>
            <a:r>
              <a:rPr lang="en-US" sz="1800" dirty="0">
                <a:latin typeface="Consolas" panose="020B0609020204030204" pitchFamily="49" charset="0"/>
                <a:cs typeface="Consolas" panose="020B0609020204030204" pitchFamily="49" charset="0"/>
              </a:rPr>
              <a:t>    }</a:t>
            </a:r>
          </a:p>
          <a:p>
            <a:pPr marL="0" indent="0">
              <a:buFont typeface="Arial" charset="0"/>
              <a:buNone/>
              <a:defRPr/>
            </a:pPr>
            <a:endParaRPr lang="en-US" sz="1800" dirty="0">
              <a:latin typeface="Consolas" panose="020B0609020204030204" pitchFamily="49" charset="0"/>
              <a:cs typeface="Consolas" panose="020B0609020204030204" pitchFamily="49" charset="0"/>
            </a:endParaRPr>
          </a:p>
          <a:p>
            <a:pPr marL="0" indent="0">
              <a:buFont typeface="Arial" charset="0"/>
              <a:buNone/>
              <a:defRPr/>
            </a:pPr>
            <a:r>
              <a:rPr lang="en-US" sz="1800" dirty="0">
                <a:latin typeface="Consolas" panose="020B0609020204030204" pitchFamily="49" charset="0"/>
                <a:cs typeface="Consolas" panose="020B0609020204030204" pitchFamily="49" charset="0"/>
              </a:rPr>
              <a:t>    public void setName(String aName</a:t>
            </a:r>
            <a:r>
              <a:rPr lang="en-US" sz="1800" dirty="0" smtClean="0">
                <a:latin typeface="Consolas" panose="020B0609020204030204" pitchFamily="49" charset="0"/>
                <a:cs typeface="Consolas" panose="020B0609020204030204" pitchFamily="49" charset="0"/>
              </a:rPr>
              <a:t>) {</a:t>
            </a:r>
            <a:endParaRPr lang="en-US" sz="1800" dirty="0">
              <a:latin typeface="Consolas" panose="020B0609020204030204" pitchFamily="49" charset="0"/>
              <a:cs typeface="Consolas" panose="020B0609020204030204" pitchFamily="49" charset="0"/>
            </a:endParaRPr>
          </a:p>
          <a:p>
            <a:pPr marL="0" indent="0">
              <a:buFont typeface="Arial" charset="0"/>
              <a:buNone/>
              <a:defRPr/>
            </a:pPr>
            <a:r>
              <a:rPr lang="en-US" sz="1800" dirty="0">
                <a:latin typeface="Consolas" panose="020B0609020204030204" pitchFamily="49" charset="0"/>
                <a:cs typeface="Consolas" panose="020B0609020204030204" pitchFamily="49" charset="0"/>
              </a:rPr>
              <a:t>        name = aName;</a:t>
            </a:r>
          </a:p>
          <a:p>
            <a:pPr marL="0" indent="0">
              <a:buFont typeface="Arial" charset="0"/>
              <a:buNone/>
              <a:defRPr/>
            </a:pPr>
            <a:r>
              <a:rPr lang="en-US" sz="1800" dirty="0">
                <a:latin typeface="Consolas" panose="020B0609020204030204" pitchFamily="49" charset="0"/>
                <a:cs typeface="Consolas" panose="020B0609020204030204" pitchFamily="49" charset="0"/>
              </a:rPr>
              <a:t>    }</a:t>
            </a:r>
          </a:p>
          <a:p>
            <a:pPr marL="0" indent="0">
              <a:buFont typeface="Arial" charset="0"/>
              <a:buNone/>
              <a:defRPr/>
            </a:pPr>
            <a:r>
              <a:rPr lang="en-US" sz="1800" dirty="0">
                <a:latin typeface="Consolas" panose="020B0609020204030204" pitchFamily="49" charset="0"/>
                <a:cs typeface="Consolas" panose="020B0609020204030204" pitchFamily="49" charset="0"/>
              </a:rPr>
              <a:t>}</a:t>
            </a:r>
          </a:p>
          <a:p>
            <a:pPr marL="0" indent="0">
              <a:buFont typeface="Arial" charset="0"/>
              <a:buNone/>
              <a:defRPr/>
            </a:pPr>
            <a:endParaRPr lang="en-US" sz="1800" dirty="0">
              <a:latin typeface="Consolas" panose="020B0609020204030204" pitchFamily="49" charset="0"/>
              <a:cs typeface="Consolas" panose="020B0609020204030204" pitchFamily="49" charset="0"/>
            </a:endParaRPr>
          </a:p>
          <a:p>
            <a:pPr>
              <a:buFont typeface="Arial" charset="0"/>
              <a:buChar char="•"/>
              <a:defRPr/>
            </a:pPr>
            <a:endParaRPr lang="en-US" sz="1800" dirty="0"/>
          </a:p>
        </p:txBody>
      </p:sp>
    </p:spTree>
    <p:extLst>
      <p:ext uri="{BB962C8B-B14F-4D97-AF65-F5344CB8AC3E}">
        <p14:creationId xmlns:p14="http://schemas.microsoft.com/office/powerpoint/2010/main" val="91182769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dirty="0" smtClean="0"/>
              <a:t>Class </a:t>
            </a:r>
            <a:r>
              <a:rPr lang="en-US" altLang="en-US" dirty="0" smtClean="0">
                <a:latin typeface="Consolas" panose="020B0609020204030204" pitchFamily="49" charset="0"/>
                <a:cs typeface="Consolas" panose="020B0609020204030204" pitchFamily="49" charset="0"/>
              </a:rPr>
              <a:t>ParameterExample</a:t>
            </a:r>
          </a:p>
        </p:txBody>
      </p:sp>
      <p:sp>
        <p:nvSpPr>
          <p:cNvPr id="28675" name="Content Placeholder 2"/>
          <p:cNvSpPr>
            <a:spLocks noGrp="1"/>
          </p:cNvSpPr>
          <p:nvPr>
            <p:ph idx="1"/>
          </p:nvPr>
        </p:nvSpPr>
        <p:spPr/>
        <p:txBody>
          <a:bodyPr/>
          <a:lstStyle/>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public class ParameterExample</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void modify(Person aPerson, int aNum)</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aPerson.setName("Eric Cartman");</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aPerson.setAge(10);</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aNum = 888;</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System.out.println("Person inside modify()");</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System.out.println(aPerson.getName() + " "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aPerson.getAge());</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System.out.println("Number inside modify()");</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System.out.println(aNum);</a:t>
            </a:r>
          </a:p>
          <a:p>
            <a:pPr marL="0" indent="0">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a:t>
            </a:r>
          </a:p>
          <a:p>
            <a:pPr marL="0" indent="0">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p:txBody>
      </p:sp>
      <p:sp>
        <p:nvSpPr>
          <p:cNvPr id="4" name="Freeform 3"/>
          <p:cNvSpPr/>
          <p:nvPr/>
        </p:nvSpPr>
        <p:spPr>
          <a:xfrm>
            <a:off x="1181100" y="2456823"/>
            <a:ext cx="5016500" cy="1117600"/>
          </a:xfrm>
          <a:custGeom>
            <a:avLst/>
            <a:gdLst>
              <a:gd name="connsiteX0" fmla="*/ 4635500 w 5016597"/>
              <a:gd name="connsiteY0" fmla="*/ 215900 h 1117600"/>
              <a:gd name="connsiteX1" fmla="*/ 4457700 w 5016597"/>
              <a:gd name="connsiteY1" fmla="*/ 114300 h 1117600"/>
              <a:gd name="connsiteX2" fmla="*/ 4356100 w 5016597"/>
              <a:gd name="connsiteY2" fmla="*/ 101600 h 1117600"/>
              <a:gd name="connsiteX3" fmla="*/ 4305300 w 5016597"/>
              <a:gd name="connsiteY3" fmla="*/ 88900 h 1117600"/>
              <a:gd name="connsiteX4" fmla="*/ 4203700 w 5016597"/>
              <a:gd name="connsiteY4" fmla="*/ 76200 h 1117600"/>
              <a:gd name="connsiteX5" fmla="*/ 3340100 w 5016597"/>
              <a:gd name="connsiteY5" fmla="*/ 50800 h 1117600"/>
              <a:gd name="connsiteX6" fmla="*/ 3175000 w 5016597"/>
              <a:gd name="connsiteY6" fmla="*/ 25400 h 1117600"/>
              <a:gd name="connsiteX7" fmla="*/ 3022600 w 5016597"/>
              <a:gd name="connsiteY7" fmla="*/ 12700 h 1117600"/>
              <a:gd name="connsiteX8" fmla="*/ 2895600 w 5016597"/>
              <a:gd name="connsiteY8" fmla="*/ 0 h 1117600"/>
              <a:gd name="connsiteX9" fmla="*/ 1130300 w 5016597"/>
              <a:gd name="connsiteY9" fmla="*/ 12700 h 1117600"/>
              <a:gd name="connsiteX10" fmla="*/ 1054100 w 5016597"/>
              <a:gd name="connsiteY10" fmla="*/ 25400 h 1117600"/>
              <a:gd name="connsiteX11" fmla="*/ 901700 w 5016597"/>
              <a:gd name="connsiteY11" fmla="*/ 38100 h 1117600"/>
              <a:gd name="connsiteX12" fmla="*/ 762000 w 5016597"/>
              <a:gd name="connsiteY12" fmla="*/ 63500 h 1117600"/>
              <a:gd name="connsiteX13" fmla="*/ 660400 w 5016597"/>
              <a:gd name="connsiteY13" fmla="*/ 88900 h 1117600"/>
              <a:gd name="connsiteX14" fmla="*/ 596900 w 5016597"/>
              <a:gd name="connsiteY14" fmla="*/ 114300 h 1117600"/>
              <a:gd name="connsiteX15" fmla="*/ 381000 w 5016597"/>
              <a:gd name="connsiteY15" fmla="*/ 139700 h 1117600"/>
              <a:gd name="connsiteX16" fmla="*/ 342900 w 5016597"/>
              <a:gd name="connsiteY16" fmla="*/ 152400 h 1117600"/>
              <a:gd name="connsiteX17" fmla="*/ 266700 w 5016597"/>
              <a:gd name="connsiteY17" fmla="*/ 165100 h 1117600"/>
              <a:gd name="connsiteX18" fmla="*/ 215900 w 5016597"/>
              <a:gd name="connsiteY18" fmla="*/ 190500 h 1117600"/>
              <a:gd name="connsiteX19" fmla="*/ 165100 w 5016597"/>
              <a:gd name="connsiteY19" fmla="*/ 203200 h 1117600"/>
              <a:gd name="connsiteX20" fmla="*/ 127000 w 5016597"/>
              <a:gd name="connsiteY20" fmla="*/ 241300 h 1117600"/>
              <a:gd name="connsiteX21" fmla="*/ 88900 w 5016597"/>
              <a:gd name="connsiteY21" fmla="*/ 266700 h 1117600"/>
              <a:gd name="connsiteX22" fmla="*/ 63500 w 5016597"/>
              <a:gd name="connsiteY22" fmla="*/ 342900 h 1117600"/>
              <a:gd name="connsiteX23" fmla="*/ 25400 w 5016597"/>
              <a:gd name="connsiteY23" fmla="*/ 419100 h 1117600"/>
              <a:gd name="connsiteX24" fmla="*/ 0 w 5016597"/>
              <a:gd name="connsiteY24" fmla="*/ 457200 h 1117600"/>
              <a:gd name="connsiteX25" fmla="*/ 12700 w 5016597"/>
              <a:gd name="connsiteY25" fmla="*/ 622300 h 1117600"/>
              <a:gd name="connsiteX26" fmla="*/ 63500 w 5016597"/>
              <a:gd name="connsiteY26" fmla="*/ 749300 h 1117600"/>
              <a:gd name="connsiteX27" fmla="*/ 101600 w 5016597"/>
              <a:gd name="connsiteY27" fmla="*/ 825500 h 1117600"/>
              <a:gd name="connsiteX28" fmla="*/ 152400 w 5016597"/>
              <a:gd name="connsiteY28" fmla="*/ 863600 h 1117600"/>
              <a:gd name="connsiteX29" fmla="*/ 228600 w 5016597"/>
              <a:gd name="connsiteY29" fmla="*/ 927100 h 1117600"/>
              <a:gd name="connsiteX30" fmla="*/ 381000 w 5016597"/>
              <a:gd name="connsiteY30" fmla="*/ 965200 h 1117600"/>
              <a:gd name="connsiteX31" fmla="*/ 431800 w 5016597"/>
              <a:gd name="connsiteY31" fmla="*/ 977900 h 1117600"/>
              <a:gd name="connsiteX32" fmla="*/ 482600 w 5016597"/>
              <a:gd name="connsiteY32" fmla="*/ 1003300 h 1117600"/>
              <a:gd name="connsiteX33" fmla="*/ 558800 w 5016597"/>
              <a:gd name="connsiteY33" fmla="*/ 1054100 h 1117600"/>
              <a:gd name="connsiteX34" fmla="*/ 850900 w 5016597"/>
              <a:gd name="connsiteY34" fmla="*/ 1079500 h 1117600"/>
              <a:gd name="connsiteX35" fmla="*/ 889000 w 5016597"/>
              <a:gd name="connsiteY35" fmla="*/ 1092200 h 1117600"/>
              <a:gd name="connsiteX36" fmla="*/ 1879600 w 5016597"/>
              <a:gd name="connsiteY36" fmla="*/ 1117600 h 1117600"/>
              <a:gd name="connsiteX37" fmla="*/ 3454400 w 5016597"/>
              <a:gd name="connsiteY37" fmla="*/ 1104900 h 1117600"/>
              <a:gd name="connsiteX38" fmla="*/ 3619500 w 5016597"/>
              <a:gd name="connsiteY38" fmla="*/ 1079500 h 1117600"/>
              <a:gd name="connsiteX39" fmla="*/ 3721100 w 5016597"/>
              <a:gd name="connsiteY39" fmla="*/ 1066800 h 1117600"/>
              <a:gd name="connsiteX40" fmla="*/ 3987800 w 5016597"/>
              <a:gd name="connsiteY40" fmla="*/ 1054100 h 1117600"/>
              <a:gd name="connsiteX41" fmla="*/ 4102100 w 5016597"/>
              <a:gd name="connsiteY41" fmla="*/ 1016000 h 1117600"/>
              <a:gd name="connsiteX42" fmla="*/ 4178300 w 5016597"/>
              <a:gd name="connsiteY42" fmla="*/ 990600 h 1117600"/>
              <a:gd name="connsiteX43" fmla="*/ 4254500 w 5016597"/>
              <a:gd name="connsiteY43" fmla="*/ 952500 h 1117600"/>
              <a:gd name="connsiteX44" fmla="*/ 4292600 w 5016597"/>
              <a:gd name="connsiteY44" fmla="*/ 927100 h 1117600"/>
              <a:gd name="connsiteX45" fmla="*/ 4318000 w 5016597"/>
              <a:gd name="connsiteY45" fmla="*/ 889000 h 1117600"/>
              <a:gd name="connsiteX46" fmla="*/ 4356100 w 5016597"/>
              <a:gd name="connsiteY46" fmla="*/ 863600 h 1117600"/>
              <a:gd name="connsiteX47" fmla="*/ 4368800 w 5016597"/>
              <a:gd name="connsiteY47" fmla="*/ 825500 h 1117600"/>
              <a:gd name="connsiteX48" fmla="*/ 4394200 w 5016597"/>
              <a:gd name="connsiteY48" fmla="*/ 787400 h 1117600"/>
              <a:gd name="connsiteX49" fmla="*/ 4445000 w 5016597"/>
              <a:gd name="connsiteY49" fmla="*/ 698500 h 1117600"/>
              <a:gd name="connsiteX50" fmla="*/ 4483100 w 5016597"/>
              <a:gd name="connsiteY50" fmla="*/ 673100 h 1117600"/>
              <a:gd name="connsiteX51" fmla="*/ 4572000 w 5016597"/>
              <a:gd name="connsiteY51" fmla="*/ 622300 h 1117600"/>
              <a:gd name="connsiteX52" fmla="*/ 4635500 w 5016597"/>
              <a:gd name="connsiteY52" fmla="*/ 609600 h 1117600"/>
              <a:gd name="connsiteX53" fmla="*/ 4711700 w 5016597"/>
              <a:gd name="connsiteY53" fmla="*/ 584200 h 1117600"/>
              <a:gd name="connsiteX54" fmla="*/ 4800600 w 5016597"/>
              <a:gd name="connsiteY54" fmla="*/ 558800 h 1117600"/>
              <a:gd name="connsiteX55" fmla="*/ 4876800 w 5016597"/>
              <a:gd name="connsiteY55" fmla="*/ 533400 h 1117600"/>
              <a:gd name="connsiteX56" fmla="*/ 4953000 w 5016597"/>
              <a:gd name="connsiteY56" fmla="*/ 520700 h 1117600"/>
              <a:gd name="connsiteX57" fmla="*/ 5003800 w 5016597"/>
              <a:gd name="connsiteY57" fmla="*/ 469900 h 1117600"/>
              <a:gd name="connsiteX58" fmla="*/ 5003800 w 5016597"/>
              <a:gd name="connsiteY58" fmla="*/ 393700 h 1117600"/>
              <a:gd name="connsiteX59" fmla="*/ 4978400 w 5016597"/>
              <a:gd name="connsiteY59" fmla="*/ 355600 h 1117600"/>
              <a:gd name="connsiteX60" fmla="*/ 4940300 w 5016597"/>
              <a:gd name="connsiteY60" fmla="*/ 342900 h 1117600"/>
              <a:gd name="connsiteX61" fmla="*/ 4914900 w 5016597"/>
              <a:gd name="connsiteY61" fmla="*/ 304800 h 1117600"/>
              <a:gd name="connsiteX62" fmla="*/ 4800600 w 5016597"/>
              <a:gd name="connsiteY62" fmla="*/ 215900 h 1117600"/>
              <a:gd name="connsiteX63" fmla="*/ 4724400 w 5016597"/>
              <a:gd name="connsiteY63" fmla="*/ 190500 h 1117600"/>
              <a:gd name="connsiteX64" fmla="*/ 4584700 w 5016597"/>
              <a:gd name="connsiteY64" fmla="*/ 190500 h 1117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5016597" h="1117600">
                <a:moveTo>
                  <a:pt x="4635500" y="215900"/>
                </a:moveTo>
                <a:cubicBezTo>
                  <a:pt x="4566310" y="160548"/>
                  <a:pt x="4555444" y="143048"/>
                  <a:pt x="4457700" y="114300"/>
                </a:cubicBezTo>
                <a:cubicBezTo>
                  <a:pt x="4424957" y="104670"/>
                  <a:pt x="4389766" y="107211"/>
                  <a:pt x="4356100" y="101600"/>
                </a:cubicBezTo>
                <a:cubicBezTo>
                  <a:pt x="4338883" y="98731"/>
                  <a:pt x="4322517" y="91769"/>
                  <a:pt x="4305300" y="88900"/>
                </a:cubicBezTo>
                <a:cubicBezTo>
                  <a:pt x="4271634" y="83289"/>
                  <a:pt x="4237567" y="80433"/>
                  <a:pt x="4203700" y="76200"/>
                </a:cubicBezTo>
                <a:cubicBezTo>
                  <a:pt x="3902921" y="-24060"/>
                  <a:pt x="4211924" y="74686"/>
                  <a:pt x="3340100" y="50800"/>
                </a:cubicBezTo>
                <a:cubicBezTo>
                  <a:pt x="3210219" y="47242"/>
                  <a:pt x="3276307" y="37318"/>
                  <a:pt x="3175000" y="25400"/>
                </a:cubicBezTo>
                <a:cubicBezTo>
                  <a:pt x="3124373" y="19444"/>
                  <a:pt x="3073367" y="17315"/>
                  <a:pt x="3022600" y="12700"/>
                </a:cubicBezTo>
                <a:lnTo>
                  <a:pt x="2895600" y="0"/>
                </a:lnTo>
                <a:lnTo>
                  <a:pt x="1130300" y="12700"/>
                </a:lnTo>
                <a:cubicBezTo>
                  <a:pt x="1104552" y="13055"/>
                  <a:pt x="1079693" y="22556"/>
                  <a:pt x="1054100" y="25400"/>
                </a:cubicBezTo>
                <a:cubicBezTo>
                  <a:pt x="1003436" y="31029"/>
                  <a:pt x="952364" y="32471"/>
                  <a:pt x="901700" y="38100"/>
                </a:cubicBezTo>
                <a:cubicBezTo>
                  <a:pt x="876696" y="40878"/>
                  <a:pt x="789985" y="57042"/>
                  <a:pt x="762000" y="63500"/>
                </a:cubicBezTo>
                <a:cubicBezTo>
                  <a:pt x="727985" y="71350"/>
                  <a:pt x="692812" y="75935"/>
                  <a:pt x="660400" y="88900"/>
                </a:cubicBezTo>
                <a:cubicBezTo>
                  <a:pt x="639233" y="97367"/>
                  <a:pt x="619113" y="109174"/>
                  <a:pt x="596900" y="114300"/>
                </a:cubicBezTo>
                <a:cubicBezTo>
                  <a:pt x="580692" y="118040"/>
                  <a:pt x="390587" y="138635"/>
                  <a:pt x="381000" y="139700"/>
                </a:cubicBezTo>
                <a:cubicBezTo>
                  <a:pt x="368300" y="143933"/>
                  <a:pt x="355968" y="149496"/>
                  <a:pt x="342900" y="152400"/>
                </a:cubicBezTo>
                <a:cubicBezTo>
                  <a:pt x="317763" y="157986"/>
                  <a:pt x="291364" y="157701"/>
                  <a:pt x="266700" y="165100"/>
                </a:cubicBezTo>
                <a:cubicBezTo>
                  <a:pt x="248566" y="170540"/>
                  <a:pt x="233627" y="183853"/>
                  <a:pt x="215900" y="190500"/>
                </a:cubicBezTo>
                <a:cubicBezTo>
                  <a:pt x="199557" y="196629"/>
                  <a:pt x="182033" y="198967"/>
                  <a:pt x="165100" y="203200"/>
                </a:cubicBezTo>
                <a:cubicBezTo>
                  <a:pt x="152400" y="215900"/>
                  <a:pt x="140798" y="229802"/>
                  <a:pt x="127000" y="241300"/>
                </a:cubicBezTo>
                <a:cubicBezTo>
                  <a:pt x="115274" y="251071"/>
                  <a:pt x="96990" y="253757"/>
                  <a:pt x="88900" y="266700"/>
                </a:cubicBezTo>
                <a:cubicBezTo>
                  <a:pt x="74710" y="289404"/>
                  <a:pt x="78352" y="320623"/>
                  <a:pt x="63500" y="342900"/>
                </a:cubicBezTo>
                <a:cubicBezTo>
                  <a:pt x="-9293" y="452089"/>
                  <a:pt x="77980" y="313940"/>
                  <a:pt x="25400" y="419100"/>
                </a:cubicBezTo>
                <a:cubicBezTo>
                  <a:pt x="18574" y="432752"/>
                  <a:pt x="8467" y="444500"/>
                  <a:pt x="0" y="457200"/>
                </a:cubicBezTo>
                <a:cubicBezTo>
                  <a:pt x="4233" y="512233"/>
                  <a:pt x="4092" y="567780"/>
                  <a:pt x="12700" y="622300"/>
                </a:cubicBezTo>
                <a:cubicBezTo>
                  <a:pt x="22336" y="683326"/>
                  <a:pt x="41507" y="697982"/>
                  <a:pt x="63500" y="749300"/>
                </a:cubicBezTo>
                <a:cubicBezTo>
                  <a:pt x="78994" y="785452"/>
                  <a:pt x="71092" y="794992"/>
                  <a:pt x="101600" y="825500"/>
                </a:cubicBezTo>
                <a:cubicBezTo>
                  <a:pt x="116567" y="840467"/>
                  <a:pt x="136329" y="849825"/>
                  <a:pt x="152400" y="863600"/>
                </a:cubicBezTo>
                <a:cubicBezTo>
                  <a:pt x="177120" y="884789"/>
                  <a:pt x="196099" y="915281"/>
                  <a:pt x="228600" y="927100"/>
                </a:cubicBezTo>
                <a:lnTo>
                  <a:pt x="381000" y="965200"/>
                </a:lnTo>
                <a:cubicBezTo>
                  <a:pt x="397933" y="969433"/>
                  <a:pt x="416188" y="970094"/>
                  <a:pt x="431800" y="977900"/>
                </a:cubicBezTo>
                <a:cubicBezTo>
                  <a:pt x="448733" y="986367"/>
                  <a:pt x="466366" y="993560"/>
                  <a:pt x="482600" y="1003300"/>
                </a:cubicBezTo>
                <a:cubicBezTo>
                  <a:pt x="508777" y="1019006"/>
                  <a:pt x="528363" y="1051759"/>
                  <a:pt x="558800" y="1054100"/>
                </a:cubicBezTo>
                <a:cubicBezTo>
                  <a:pt x="766319" y="1070063"/>
                  <a:pt x="668978" y="1061308"/>
                  <a:pt x="850900" y="1079500"/>
                </a:cubicBezTo>
                <a:cubicBezTo>
                  <a:pt x="863600" y="1083733"/>
                  <a:pt x="875622" y="1091705"/>
                  <a:pt x="889000" y="1092200"/>
                </a:cubicBezTo>
                <a:cubicBezTo>
                  <a:pt x="1219082" y="1104425"/>
                  <a:pt x="1879600" y="1117600"/>
                  <a:pt x="1879600" y="1117600"/>
                </a:cubicBezTo>
                <a:lnTo>
                  <a:pt x="3454400" y="1104900"/>
                </a:lnTo>
                <a:cubicBezTo>
                  <a:pt x="3531006" y="1103739"/>
                  <a:pt x="3551887" y="1089902"/>
                  <a:pt x="3619500" y="1079500"/>
                </a:cubicBezTo>
                <a:cubicBezTo>
                  <a:pt x="3653233" y="1074310"/>
                  <a:pt x="3687051" y="1069148"/>
                  <a:pt x="3721100" y="1066800"/>
                </a:cubicBezTo>
                <a:cubicBezTo>
                  <a:pt x="3809890" y="1060677"/>
                  <a:pt x="3898900" y="1058333"/>
                  <a:pt x="3987800" y="1054100"/>
                </a:cubicBezTo>
                <a:cubicBezTo>
                  <a:pt x="4159394" y="1025501"/>
                  <a:pt x="3994954" y="1063620"/>
                  <a:pt x="4102100" y="1016000"/>
                </a:cubicBezTo>
                <a:cubicBezTo>
                  <a:pt x="4126566" y="1005126"/>
                  <a:pt x="4156023" y="1005452"/>
                  <a:pt x="4178300" y="990600"/>
                </a:cubicBezTo>
                <a:cubicBezTo>
                  <a:pt x="4287489" y="917807"/>
                  <a:pt x="4149340" y="1005080"/>
                  <a:pt x="4254500" y="952500"/>
                </a:cubicBezTo>
                <a:cubicBezTo>
                  <a:pt x="4268152" y="945674"/>
                  <a:pt x="4279900" y="935567"/>
                  <a:pt x="4292600" y="927100"/>
                </a:cubicBezTo>
                <a:cubicBezTo>
                  <a:pt x="4301067" y="914400"/>
                  <a:pt x="4307207" y="899793"/>
                  <a:pt x="4318000" y="889000"/>
                </a:cubicBezTo>
                <a:cubicBezTo>
                  <a:pt x="4328793" y="878207"/>
                  <a:pt x="4346565" y="875519"/>
                  <a:pt x="4356100" y="863600"/>
                </a:cubicBezTo>
                <a:cubicBezTo>
                  <a:pt x="4364463" y="853147"/>
                  <a:pt x="4362813" y="837474"/>
                  <a:pt x="4368800" y="825500"/>
                </a:cubicBezTo>
                <a:cubicBezTo>
                  <a:pt x="4375626" y="811848"/>
                  <a:pt x="4387374" y="801052"/>
                  <a:pt x="4394200" y="787400"/>
                </a:cubicBezTo>
                <a:cubicBezTo>
                  <a:pt x="4423261" y="729277"/>
                  <a:pt x="4383581" y="759919"/>
                  <a:pt x="4445000" y="698500"/>
                </a:cubicBezTo>
                <a:cubicBezTo>
                  <a:pt x="4455793" y="687707"/>
                  <a:pt x="4470012" y="680953"/>
                  <a:pt x="4483100" y="673100"/>
                </a:cubicBezTo>
                <a:cubicBezTo>
                  <a:pt x="4512366" y="655540"/>
                  <a:pt x="4540495" y="635427"/>
                  <a:pt x="4572000" y="622300"/>
                </a:cubicBezTo>
                <a:cubicBezTo>
                  <a:pt x="4591925" y="613998"/>
                  <a:pt x="4614675" y="615280"/>
                  <a:pt x="4635500" y="609600"/>
                </a:cubicBezTo>
                <a:cubicBezTo>
                  <a:pt x="4661331" y="602555"/>
                  <a:pt x="4686110" y="592074"/>
                  <a:pt x="4711700" y="584200"/>
                </a:cubicBezTo>
                <a:cubicBezTo>
                  <a:pt x="4741156" y="575137"/>
                  <a:pt x="4771144" y="567863"/>
                  <a:pt x="4800600" y="558800"/>
                </a:cubicBezTo>
                <a:cubicBezTo>
                  <a:pt x="4826190" y="550926"/>
                  <a:pt x="4850825" y="539894"/>
                  <a:pt x="4876800" y="533400"/>
                </a:cubicBezTo>
                <a:cubicBezTo>
                  <a:pt x="4901782" y="527155"/>
                  <a:pt x="4927600" y="524933"/>
                  <a:pt x="4953000" y="520700"/>
                </a:cubicBezTo>
                <a:cubicBezTo>
                  <a:pt x="4969933" y="503767"/>
                  <a:pt x="4989881" y="489387"/>
                  <a:pt x="5003800" y="469900"/>
                </a:cubicBezTo>
                <a:cubicBezTo>
                  <a:pt x="5023722" y="442010"/>
                  <a:pt x="5017745" y="421590"/>
                  <a:pt x="5003800" y="393700"/>
                </a:cubicBezTo>
                <a:cubicBezTo>
                  <a:pt x="4996974" y="380048"/>
                  <a:pt x="4990319" y="365135"/>
                  <a:pt x="4978400" y="355600"/>
                </a:cubicBezTo>
                <a:cubicBezTo>
                  <a:pt x="4967947" y="347237"/>
                  <a:pt x="4953000" y="347133"/>
                  <a:pt x="4940300" y="342900"/>
                </a:cubicBezTo>
                <a:cubicBezTo>
                  <a:pt x="4931833" y="330200"/>
                  <a:pt x="4924671" y="316526"/>
                  <a:pt x="4914900" y="304800"/>
                </a:cubicBezTo>
                <a:cubicBezTo>
                  <a:pt x="4889613" y="274455"/>
                  <a:pt x="4833278" y="226793"/>
                  <a:pt x="4800600" y="215900"/>
                </a:cubicBezTo>
                <a:cubicBezTo>
                  <a:pt x="4775200" y="207433"/>
                  <a:pt x="4751174" y="190500"/>
                  <a:pt x="4724400" y="190500"/>
                </a:cubicBezTo>
                <a:lnTo>
                  <a:pt x="4584700" y="190500"/>
                </a:lnTo>
              </a:path>
            </a:pathLst>
          </a:cu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endParaRPr lang="en-US" b="0" dirty="0"/>
          </a:p>
        </p:txBody>
      </p:sp>
      <p:sp>
        <p:nvSpPr>
          <p:cNvPr id="28677" name="TextBox 4"/>
          <p:cNvSpPr txBox="1">
            <a:spLocks noChangeArrowheads="1"/>
          </p:cNvSpPr>
          <p:nvPr/>
        </p:nvSpPr>
        <p:spPr bwMode="auto">
          <a:xfrm>
            <a:off x="5943600" y="2117725"/>
            <a:ext cx="1752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solidFill>
                  <a:srgbClr val="FF0000"/>
                </a:solidFill>
              </a:rPr>
              <a:t>Modifies parameters here</a:t>
            </a:r>
          </a:p>
        </p:txBody>
      </p:sp>
    </p:spTree>
    <p:extLst>
      <p:ext uri="{BB962C8B-B14F-4D97-AF65-F5344CB8AC3E}">
        <p14:creationId xmlns:p14="http://schemas.microsoft.com/office/powerpoint/2010/main" val="294706447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dirty="0" smtClean="0"/>
              <a:t>The </a:t>
            </a:r>
            <a:r>
              <a:rPr lang="en-US" altLang="en-US" dirty="0" smtClean="0">
                <a:latin typeface="Consolas" panose="020B0609020204030204" pitchFamily="49" charset="0"/>
                <a:cs typeface="Consolas" panose="020B0609020204030204" pitchFamily="49" charset="0"/>
              </a:rPr>
              <a:t>Driver</a:t>
            </a:r>
            <a:r>
              <a:rPr lang="en-US" altLang="en-US" dirty="0" smtClean="0"/>
              <a:t> Class</a:t>
            </a:r>
          </a:p>
        </p:txBody>
      </p:sp>
      <p:sp>
        <p:nvSpPr>
          <p:cNvPr id="29699" name="Content Placeholder 2"/>
          <p:cNvSpPr>
            <a:spLocks noGrp="1"/>
          </p:cNvSpPr>
          <p:nvPr>
            <p:ph idx="1"/>
          </p:nvPr>
        </p:nvSpPr>
        <p:spPr/>
        <p:txBody>
          <a:bodyPr/>
          <a:lstStyle/>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public class Driver</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static void main(String [] args)</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int num = 13;</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Person aPerson = new Person();</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ParameterExample pe = new ParameterExample();</a:t>
            </a:r>
          </a:p>
          <a:p>
            <a:pPr marL="0" indent="0">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System.out.println("Person in main() before edit");</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System.out.println(aPerson.getName() + " "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aPerson.getAge());</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System.out.println("Number inside main() before edit");</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System.out.println(num);</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a:t>
            </a:r>
          </a:p>
        </p:txBody>
      </p:sp>
      <p:pic>
        <p:nvPicPr>
          <p:cNvPr id="1116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57700" y="5791200"/>
            <a:ext cx="4673600"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2786957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16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dirty="0" smtClean="0"/>
              <a:t>The </a:t>
            </a:r>
            <a:r>
              <a:rPr lang="en-US" altLang="en-US" dirty="0" smtClean="0">
                <a:latin typeface="Consolas" panose="020B0609020204030204" pitchFamily="49" charset="0"/>
                <a:cs typeface="Consolas" panose="020B0609020204030204" pitchFamily="49" charset="0"/>
              </a:rPr>
              <a:t>Driver</a:t>
            </a:r>
            <a:r>
              <a:rPr lang="en-US" altLang="en-US" dirty="0" smtClean="0"/>
              <a:t> Class (2)</a:t>
            </a:r>
          </a:p>
        </p:txBody>
      </p:sp>
      <p:sp>
        <p:nvSpPr>
          <p:cNvPr id="3" name="Content Placeholder 2"/>
          <p:cNvSpPr>
            <a:spLocks noGrp="1"/>
          </p:cNvSpPr>
          <p:nvPr>
            <p:ph idx="1"/>
          </p:nvPr>
        </p:nvSpPr>
        <p:spPr/>
        <p:txBody>
          <a:bodyPr/>
          <a:lstStyle/>
          <a:p>
            <a:pPr marL="0" indent="0">
              <a:buFont typeface="Arial" charset="0"/>
              <a:buNone/>
              <a:defRPr/>
            </a:pPr>
            <a:r>
              <a:rPr lang="en-US" sz="1800" dirty="0" smtClean="0">
                <a:latin typeface="Consolas" panose="020B0609020204030204" pitchFamily="49" charset="0"/>
                <a:cs typeface="Consolas" panose="020B0609020204030204" pitchFamily="49" charset="0"/>
              </a:rPr>
              <a:t>        </a:t>
            </a:r>
            <a:r>
              <a:rPr lang="en-US" sz="1800" dirty="0">
                <a:latin typeface="Consolas" panose="020B0609020204030204" pitchFamily="49" charset="0"/>
                <a:cs typeface="Consolas" panose="020B0609020204030204" pitchFamily="49" charset="0"/>
              </a:rPr>
              <a:t>pe.modify(aPerson,num);</a:t>
            </a:r>
          </a:p>
          <a:p>
            <a:pPr marL="0" indent="0">
              <a:buFont typeface="Arial" charset="0"/>
              <a:buNone/>
              <a:defRPr/>
            </a:pPr>
            <a:r>
              <a:rPr lang="en-US" sz="1800" dirty="0">
                <a:latin typeface="Consolas" panose="020B0609020204030204" pitchFamily="49" charset="0"/>
                <a:cs typeface="Consolas" panose="020B0609020204030204" pitchFamily="49" charset="0"/>
              </a:rPr>
              <a:t>        System.out.println("----------");</a:t>
            </a:r>
          </a:p>
          <a:p>
            <a:pPr marL="0" indent="0">
              <a:buFont typeface="Arial" charset="0"/>
              <a:buNone/>
              <a:defRPr/>
            </a:pPr>
            <a:endParaRPr lang="en-US" sz="1800" dirty="0" smtClean="0">
              <a:latin typeface="Consolas" panose="020B0609020204030204" pitchFamily="49" charset="0"/>
              <a:cs typeface="Consolas" panose="020B0609020204030204" pitchFamily="49" charset="0"/>
            </a:endParaRPr>
          </a:p>
          <a:p>
            <a:pPr marL="0" indent="0">
              <a:buFont typeface="Arial" charset="0"/>
              <a:buNone/>
              <a:defRPr/>
            </a:pPr>
            <a:endParaRPr lang="en-US" sz="1800" dirty="0">
              <a:latin typeface="Consolas" panose="020B0609020204030204" pitchFamily="49" charset="0"/>
              <a:cs typeface="Consolas" panose="020B0609020204030204" pitchFamily="49" charset="0"/>
            </a:endParaRPr>
          </a:p>
          <a:p>
            <a:pPr marL="0" indent="0">
              <a:buFont typeface="Arial" charset="0"/>
              <a:buNone/>
              <a:defRPr/>
            </a:pPr>
            <a:endParaRPr lang="en-US" sz="1800" dirty="0" smtClean="0">
              <a:latin typeface="Consolas" panose="020B0609020204030204" pitchFamily="49" charset="0"/>
              <a:cs typeface="Consolas" panose="020B0609020204030204" pitchFamily="49" charset="0"/>
            </a:endParaRPr>
          </a:p>
          <a:p>
            <a:pPr marL="0" indent="0">
              <a:buFont typeface="Arial" charset="0"/>
              <a:buNone/>
              <a:defRPr/>
            </a:pPr>
            <a:endParaRPr lang="en-US" sz="1800" dirty="0">
              <a:latin typeface="Consolas" panose="020B0609020204030204" pitchFamily="49" charset="0"/>
              <a:cs typeface="Consolas" panose="020B0609020204030204" pitchFamily="49" charset="0"/>
            </a:endParaRPr>
          </a:p>
          <a:p>
            <a:pPr marL="0" indent="0">
              <a:buFont typeface="Arial" charset="0"/>
              <a:buNone/>
              <a:defRPr/>
            </a:pPr>
            <a:endParaRPr lang="en-US" sz="1800" dirty="0" smtClean="0">
              <a:latin typeface="Consolas" panose="020B0609020204030204" pitchFamily="49" charset="0"/>
              <a:cs typeface="Consolas" panose="020B0609020204030204" pitchFamily="49" charset="0"/>
            </a:endParaRPr>
          </a:p>
          <a:p>
            <a:pPr marL="0" indent="0">
              <a:buFont typeface="Arial" charset="0"/>
              <a:buNone/>
              <a:defRPr/>
            </a:pPr>
            <a:endParaRPr lang="en-US" sz="1800" dirty="0">
              <a:latin typeface="Consolas" panose="020B0609020204030204" pitchFamily="49" charset="0"/>
              <a:cs typeface="Consolas" panose="020B0609020204030204" pitchFamily="49" charset="0"/>
            </a:endParaRPr>
          </a:p>
          <a:p>
            <a:pPr marL="0" indent="0">
              <a:buFont typeface="Arial" charset="0"/>
              <a:buNone/>
              <a:defRPr/>
            </a:pPr>
            <a:r>
              <a:rPr lang="en-US" sz="1800" dirty="0">
                <a:latin typeface="Consolas" panose="020B0609020204030204" pitchFamily="49" charset="0"/>
                <a:cs typeface="Consolas" panose="020B0609020204030204" pitchFamily="49" charset="0"/>
              </a:rPr>
              <a:t>        System.out.println("Person in main() after edit");</a:t>
            </a:r>
          </a:p>
          <a:p>
            <a:pPr marL="0" indent="0">
              <a:buFont typeface="Arial" charset="0"/>
              <a:buNone/>
              <a:defRPr/>
            </a:pPr>
            <a:r>
              <a:rPr lang="en-US" sz="1800" dirty="0">
                <a:latin typeface="Consolas" panose="020B0609020204030204" pitchFamily="49" charset="0"/>
                <a:cs typeface="Consolas" panose="020B0609020204030204" pitchFamily="49" charset="0"/>
              </a:rPr>
              <a:t>        System.out.println(aPerson.getName() + " " +</a:t>
            </a:r>
          </a:p>
          <a:p>
            <a:pPr marL="0" indent="0">
              <a:buFont typeface="Arial" charset="0"/>
              <a:buNone/>
              <a:defRPr/>
            </a:pPr>
            <a:r>
              <a:rPr lang="en-US" sz="1800" dirty="0">
                <a:latin typeface="Consolas" panose="020B0609020204030204" pitchFamily="49" charset="0"/>
                <a:cs typeface="Consolas" panose="020B0609020204030204" pitchFamily="49" charset="0"/>
              </a:rPr>
              <a:t>                           aPerson.getAge());</a:t>
            </a:r>
          </a:p>
          <a:p>
            <a:pPr marL="0" indent="0">
              <a:buFont typeface="Arial" charset="0"/>
              <a:buNone/>
              <a:defRPr/>
            </a:pPr>
            <a:r>
              <a:rPr lang="en-US" sz="1800" dirty="0">
                <a:latin typeface="Consolas" panose="020B0609020204030204" pitchFamily="49" charset="0"/>
                <a:cs typeface="Consolas" panose="020B0609020204030204" pitchFamily="49" charset="0"/>
              </a:rPr>
              <a:t>        System.out.println("Number inside main() after edit");</a:t>
            </a:r>
          </a:p>
          <a:p>
            <a:pPr marL="0" indent="0">
              <a:buFont typeface="Arial" charset="0"/>
              <a:buNone/>
              <a:defRPr/>
            </a:pPr>
            <a:r>
              <a:rPr lang="en-US" sz="1800" dirty="0">
                <a:latin typeface="Consolas" panose="020B0609020204030204" pitchFamily="49" charset="0"/>
                <a:cs typeface="Consolas" panose="020B0609020204030204" pitchFamily="49" charset="0"/>
              </a:rPr>
              <a:t>        System.out.println(num);</a:t>
            </a:r>
          </a:p>
          <a:p>
            <a:pPr marL="0" indent="0">
              <a:buFont typeface="Arial" charset="0"/>
              <a:buNone/>
              <a:defRPr/>
            </a:pPr>
            <a:endParaRPr lang="en-US" sz="1800" dirty="0">
              <a:latin typeface="Consolas" panose="020B0609020204030204" pitchFamily="49" charset="0"/>
              <a:cs typeface="Consolas" panose="020B0609020204030204" pitchFamily="49" charset="0"/>
            </a:endParaRPr>
          </a:p>
          <a:p>
            <a:pPr marL="0" indent="0">
              <a:buFont typeface="Arial" charset="0"/>
              <a:buNone/>
              <a:defRPr/>
            </a:pPr>
            <a:r>
              <a:rPr lang="en-US" sz="1800" dirty="0">
                <a:latin typeface="Consolas" panose="020B0609020204030204" pitchFamily="49" charset="0"/>
                <a:cs typeface="Consolas" panose="020B0609020204030204" pitchFamily="49" charset="0"/>
              </a:rPr>
              <a:t>    }</a:t>
            </a:r>
          </a:p>
          <a:p>
            <a:pPr marL="0" indent="0">
              <a:buFont typeface="Arial" charset="0"/>
              <a:buNone/>
              <a:defRPr/>
            </a:pPr>
            <a:r>
              <a:rPr lang="en-US" sz="1800" dirty="0">
                <a:latin typeface="Consolas" panose="020B0609020204030204" pitchFamily="49" charset="0"/>
                <a:cs typeface="Consolas" panose="020B0609020204030204" pitchFamily="49" charset="0"/>
              </a:rPr>
              <a:t>}</a:t>
            </a:r>
          </a:p>
          <a:p>
            <a:pPr marL="0" indent="0">
              <a:buFont typeface="Arial" charset="0"/>
              <a:buNone/>
              <a:defRPr/>
            </a:pPr>
            <a:endParaRPr lang="en-US" sz="1800" dirty="0">
              <a:latin typeface="Consolas" panose="020B0609020204030204" pitchFamily="49" charset="0"/>
              <a:cs typeface="Consolas" panose="020B0609020204030204" pitchFamily="49" charset="0"/>
            </a:endParaRPr>
          </a:p>
          <a:p>
            <a:pPr>
              <a:buFont typeface="Arial" charset="0"/>
              <a:buChar char="•"/>
              <a:defRPr/>
            </a:pPr>
            <a:endParaRPr lang="en-US" sz="1800" dirty="0"/>
          </a:p>
        </p:txBody>
      </p:sp>
      <p:pic>
        <p:nvPicPr>
          <p:cNvPr id="30724" name="Picture 2"/>
          <p:cNvPicPr>
            <a:picLocks noChangeAspect="1" noChangeArrowheads="1"/>
          </p:cNvPicPr>
          <p:nvPr/>
        </p:nvPicPr>
        <p:blipFill>
          <a:blip r:embed="rId2">
            <a:extLst>
              <a:ext uri="{28A0092B-C50C-407E-A947-70E740481C1C}">
                <a14:useLocalDpi xmlns:a14="http://schemas.microsoft.com/office/drawing/2010/main" val="0"/>
              </a:ext>
            </a:extLst>
          </a:blip>
          <a:srcRect t="15871" r="11852" b="13766"/>
          <a:stretch>
            <a:fillRect/>
          </a:stretch>
        </p:blipFill>
        <p:spPr bwMode="auto">
          <a:xfrm>
            <a:off x="5181600" y="1997075"/>
            <a:ext cx="4037013" cy="1355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pic>
        <p:nvPicPr>
          <p:cNvPr id="11264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997075"/>
            <a:ext cx="4687888" cy="1431925"/>
          </a:xfrm>
          <a:prstGeom prst="rect">
            <a:avLst/>
          </a:prstGeom>
          <a:noFill/>
          <a:ln w="1270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12645"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94213" y="5791200"/>
            <a:ext cx="4649787" cy="1092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3812991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4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072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126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Previous Example: Analysis</a:t>
            </a:r>
          </a:p>
        </p:txBody>
      </p:sp>
      <p:sp>
        <p:nvSpPr>
          <p:cNvPr id="31747" name="Content Placeholder 2"/>
          <p:cNvSpPr>
            <a:spLocks noGrp="1"/>
          </p:cNvSpPr>
          <p:nvPr>
            <p:ph idx="1"/>
          </p:nvPr>
        </p:nvSpPr>
        <p:spPr/>
        <p:txBody>
          <a:bodyPr/>
          <a:lstStyle/>
          <a:p>
            <a:r>
              <a:rPr lang="en-US" altLang="en-US" dirty="0" smtClean="0"/>
              <a:t>Why did the parameter that was passed by reference change and the simple type (passed by value) did not?</a:t>
            </a:r>
          </a:p>
        </p:txBody>
      </p:sp>
    </p:spTree>
    <p:extLst>
      <p:ext uri="{BB962C8B-B14F-4D97-AF65-F5344CB8AC3E}">
        <p14:creationId xmlns:p14="http://schemas.microsoft.com/office/powerpoint/2010/main" val="6896905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To Use: </a:t>
            </a:r>
            <a:r>
              <a:rPr lang="en-US" dirty="0" smtClean="0">
                <a:solidFill>
                  <a:srgbClr val="C00000"/>
                </a:solidFill>
              </a:rPr>
              <a:t>Locals</a:t>
            </a:r>
            <a:endParaRPr lang="en-US" dirty="0">
              <a:solidFill>
                <a:srgbClr val="C00000"/>
              </a:solidFill>
            </a:endParaRPr>
          </a:p>
        </p:txBody>
      </p:sp>
      <p:sp>
        <p:nvSpPr>
          <p:cNvPr id="3" name="Content Placeholder 2"/>
          <p:cNvSpPr>
            <a:spLocks noGrp="1"/>
          </p:cNvSpPr>
          <p:nvPr>
            <p:ph idx="1"/>
          </p:nvPr>
        </p:nvSpPr>
        <p:spPr/>
        <p:txBody>
          <a:bodyPr/>
          <a:lstStyle/>
          <a:p>
            <a:r>
              <a:rPr lang="en-US" dirty="0" smtClean="0"/>
              <a:t>Local variables: temporary information that will only be used inside a method</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dirty="0" smtClean="0"/>
              <a:t>Q: Does it make sense for every ‘</a:t>
            </a:r>
            <a:r>
              <a:rPr lang="en-US" dirty="0" smtClean="0">
                <a:latin typeface="Consolas" panose="020B0609020204030204" pitchFamily="49" charset="0"/>
                <a:cs typeface="Consolas" panose="020B0609020204030204" pitchFamily="49" charset="0"/>
              </a:rPr>
              <a:t>Person</a:t>
            </a:r>
            <a:r>
              <a:rPr lang="en-US" dirty="0" smtClean="0"/>
              <a:t>’ to have an ‘</a:t>
            </a:r>
            <a:r>
              <a:rPr lang="en-US" dirty="0" smtClean="0">
                <a:latin typeface="Consolas" panose="020B0609020204030204" pitchFamily="49" charset="0"/>
                <a:cs typeface="Consolas" panose="020B0609020204030204" pitchFamily="49" charset="0"/>
              </a:rPr>
              <a:t>i</a:t>
            </a:r>
            <a:r>
              <a:rPr lang="en-US" dirty="0" smtClean="0"/>
              <a:t>’ and ‘</a:t>
            </a:r>
            <a:r>
              <a:rPr lang="en-US" dirty="0" smtClean="0">
                <a:latin typeface="Consolas" panose="020B0609020204030204" pitchFamily="49" charset="0"/>
                <a:cs typeface="Consolas" panose="020B0609020204030204" pitchFamily="49" charset="0"/>
              </a:rPr>
              <a:t>in</a:t>
            </a:r>
            <a:r>
              <a:rPr lang="en-US" dirty="0" smtClean="0"/>
              <a:t>’ attribute?</a:t>
            </a:r>
          </a:p>
          <a:p>
            <a:endParaRPr lang="en-US" dirty="0" smtClean="0"/>
          </a:p>
        </p:txBody>
      </p:sp>
      <p:sp>
        <p:nvSpPr>
          <p:cNvPr id="11" name="Rectangle 4"/>
          <p:cNvSpPr>
            <a:spLocks noChangeArrowheads="1"/>
          </p:cNvSpPr>
          <p:nvPr/>
        </p:nvSpPr>
        <p:spPr bwMode="auto">
          <a:xfrm>
            <a:off x="749300" y="2100636"/>
            <a:ext cx="57912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t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30000"/>
              </a:spcBef>
              <a:buFontTx/>
              <a:buNone/>
            </a:pPr>
            <a:r>
              <a:rPr lang="en-US" altLang="en-US" sz="1600" dirty="0">
                <a:latin typeface="Consolas" pitchFamily="49" charset="0"/>
                <a:cs typeface="Consolas" pitchFamily="49" charset="0"/>
              </a:rPr>
              <a:t>public nameFamily()</a:t>
            </a:r>
          </a:p>
          <a:p>
            <a:pPr>
              <a:spcBef>
                <a:spcPct val="30000"/>
              </a:spcBef>
              <a:buFontTx/>
              <a:buNone/>
            </a:pPr>
            <a:r>
              <a:rPr lang="en-US" altLang="en-US" sz="1600" dirty="0">
                <a:latin typeface="Consolas" pitchFamily="49" charset="0"/>
                <a:cs typeface="Consolas" pitchFamily="49" charset="0"/>
              </a:rPr>
              <a:t>{</a:t>
            </a:r>
          </a:p>
          <a:p>
            <a:pPr>
              <a:spcBef>
                <a:spcPct val="30000"/>
              </a:spcBef>
              <a:buFontTx/>
              <a:buNone/>
            </a:pPr>
            <a:r>
              <a:rPr lang="en-US" altLang="en-US" sz="1600" b="1" dirty="0">
                <a:solidFill>
                  <a:srgbClr val="C00000"/>
                </a:solidFill>
                <a:latin typeface="Consolas" pitchFamily="49" charset="0"/>
                <a:cs typeface="Consolas" pitchFamily="49" charset="0"/>
              </a:rPr>
              <a:t>    int i;</a:t>
            </a:r>
          </a:p>
          <a:p>
            <a:pPr>
              <a:spcBef>
                <a:spcPct val="30000"/>
              </a:spcBef>
              <a:buFontTx/>
              <a:buNone/>
            </a:pPr>
            <a:r>
              <a:rPr lang="en-US" altLang="en-US" sz="1600" b="1" dirty="0">
                <a:solidFill>
                  <a:srgbClr val="C00000"/>
                </a:solidFill>
                <a:latin typeface="Consolas" pitchFamily="49" charset="0"/>
                <a:cs typeface="Consolas" pitchFamily="49" charset="0"/>
              </a:rPr>
              <a:t>    Scanner in = new Scanner(System.in);</a:t>
            </a:r>
          </a:p>
          <a:p>
            <a:pPr>
              <a:spcBef>
                <a:spcPct val="30000"/>
              </a:spcBef>
              <a:buFontTx/>
              <a:buNone/>
            </a:pPr>
            <a:r>
              <a:rPr lang="en-US" altLang="en-US" sz="1600" dirty="0">
                <a:latin typeface="Consolas" pitchFamily="49" charset="0"/>
                <a:cs typeface="Consolas" pitchFamily="49" charset="0"/>
              </a:rPr>
              <a:t>    for (i = 0; i &lt; 10; i++)</a:t>
            </a:r>
          </a:p>
          <a:p>
            <a:pPr>
              <a:spcBef>
                <a:spcPct val="30000"/>
              </a:spcBef>
              <a:buFontTx/>
              <a:buNone/>
            </a:pPr>
            <a:r>
              <a:rPr lang="en-US" altLang="en-US" sz="1600" dirty="0">
                <a:latin typeface="Consolas" pitchFamily="49" charset="0"/>
                <a:cs typeface="Consolas" pitchFamily="49" charset="0"/>
              </a:rPr>
              <a:t>    {</a:t>
            </a:r>
          </a:p>
          <a:p>
            <a:pPr>
              <a:spcBef>
                <a:spcPct val="30000"/>
              </a:spcBef>
              <a:buFontTx/>
              <a:buNone/>
            </a:pPr>
            <a:r>
              <a:rPr lang="en-US" altLang="en-US" sz="1600" dirty="0">
                <a:latin typeface="Consolas" pitchFamily="49" charset="0"/>
                <a:cs typeface="Consolas" pitchFamily="49" charset="0"/>
              </a:rPr>
              <a:t>        childrenName[i] = in.nextLine();</a:t>
            </a:r>
          </a:p>
          <a:p>
            <a:pPr>
              <a:spcBef>
                <a:spcPct val="30000"/>
              </a:spcBef>
              <a:buFontTx/>
              <a:buNone/>
            </a:pPr>
            <a:r>
              <a:rPr lang="en-US" altLang="en-US" sz="1600" dirty="0">
                <a:latin typeface="Consolas" pitchFamily="49" charset="0"/>
                <a:cs typeface="Consolas" pitchFamily="49" charset="0"/>
              </a:rPr>
              <a:t>    }</a:t>
            </a:r>
          </a:p>
          <a:p>
            <a:pPr>
              <a:spcBef>
                <a:spcPct val="30000"/>
              </a:spcBef>
              <a:buFontTx/>
              <a:buNone/>
            </a:pPr>
            <a:r>
              <a:rPr lang="en-US" altLang="en-US" sz="1600" dirty="0">
                <a:latin typeface="Consolas" pitchFamily="49" charset="0"/>
                <a:cs typeface="Consolas" pitchFamily="49" charset="0"/>
              </a:rPr>
              <a:t>}</a:t>
            </a:r>
          </a:p>
        </p:txBody>
      </p:sp>
      <p:grpSp>
        <p:nvGrpSpPr>
          <p:cNvPr id="12" name="Group 11"/>
          <p:cNvGrpSpPr>
            <a:grpSpLocks/>
          </p:cNvGrpSpPr>
          <p:nvPr/>
        </p:nvGrpSpPr>
        <p:grpSpPr bwMode="auto">
          <a:xfrm>
            <a:off x="5410200" y="2985569"/>
            <a:ext cx="1295400" cy="1486627"/>
            <a:chOff x="5410200" y="4230460"/>
            <a:chExt cx="1295400" cy="1560739"/>
          </a:xfrm>
        </p:grpSpPr>
        <p:sp>
          <p:nvSpPr>
            <p:cNvPr id="13" name="Right Brace 12"/>
            <p:cNvSpPr/>
            <p:nvPr/>
          </p:nvSpPr>
          <p:spPr>
            <a:xfrm>
              <a:off x="5410200" y="4230460"/>
              <a:ext cx="533400" cy="1560739"/>
            </a:xfrm>
            <a:prstGeom prst="rightBrace">
              <a:avLst/>
            </a:prstGeom>
            <a:ln w="25400">
              <a:solidFill>
                <a:srgbClr val="C0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14" name="TextBox 2"/>
            <p:cNvSpPr txBox="1">
              <a:spLocks noChangeArrowheads="1"/>
            </p:cNvSpPr>
            <p:nvPr/>
          </p:nvSpPr>
          <p:spPr bwMode="auto">
            <a:xfrm>
              <a:off x="5943600" y="4495006"/>
              <a:ext cx="7620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b="1" dirty="0">
                  <a:solidFill>
                    <a:srgbClr val="C00000"/>
                  </a:solidFill>
                </a:rPr>
                <a:t>Scope of ‘</a:t>
              </a:r>
              <a:r>
                <a:rPr lang="en-US" altLang="en-US" sz="1800" b="1" dirty="0">
                  <a:solidFill>
                    <a:srgbClr val="C00000"/>
                  </a:solidFill>
                  <a:latin typeface="Consolas" pitchFamily="49" charset="0"/>
                  <a:cs typeface="Consolas" pitchFamily="49" charset="0"/>
                </a:rPr>
                <a:t>i</a:t>
              </a:r>
              <a:r>
                <a:rPr lang="en-US" altLang="en-US" sz="1800" b="1" dirty="0">
                  <a:solidFill>
                    <a:srgbClr val="C00000"/>
                  </a:solidFill>
                </a:rPr>
                <a:t>’ (</a:t>
              </a:r>
              <a:r>
                <a:rPr lang="en-US" altLang="en-US" sz="1800" b="1" dirty="0">
                  <a:solidFill>
                    <a:srgbClr val="C00000"/>
                  </a:solidFill>
                  <a:latin typeface="Consolas" pitchFamily="49" charset="0"/>
                  <a:cs typeface="Consolas" pitchFamily="49" charset="0"/>
                </a:rPr>
                <a:t>int</a:t>
              </a:r>
              <a:r>
                <a:rPr lang="en-US" altLang="en-US" sz="1800" b="1" dirty="0">
                  <a:solidFill>
                    <a:srgbClr val="C00000"/>
                  </a:solidFill>
                </a:rPr>
                <a:t>)</a:t>
              </a:r>
            </a:p>
          </p:txBody>
        </p:sp>
      </p:grpSp>
      <p:grpSp>
        <p:nvGrpSpPr>
          <p:cNvPr id="15" name="Group 14"/>
          <p:cNvGrpSpPr>
            <a:grpSpLocks/>
          </p:cNvGrpSpPr>
          <p:nvPr/>
        </p:nvGrpSpPr>
        <p:grpSpPr bwMode="auto">
          <a:xfrm>
            <a:off x="6972300" y="3267508"/>
            <a:ext cx="1752600" cy="1225316"/>
            <a:chOff x="6705600" y="4521448"/>
            <a:chExt cx="1752600" cy="1225052"/>
          </a:xfrm>
        </p:grpSpPr>
        <p:sp>
          <p:nvSpPr>
            <p:cNvPr id="16" name="Right Brace 15"/>
            <p:cNvSpPr/>
            <p:nvPr/>
          </p:nvSpPr>
          <p:spPr>
            <a:xfrm>
              <a:off x="6705600" y="4584700"/>
              <a:ext cx="533400" cy="1161800"/>
            </a:xfrm>
            <a:prstGeom prst="rightBrace">
              <a:avLst/>
            </a:prstGeom>
            <a:ln w="25400">
              <a:solidFill>
                <a:srgbClr val="C0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17" name="TextBox 10"/>
            <p:cNvSpPr txBox="1">
              <a:spLocks noChangeArrowheads="1"/>
            </p:cNvSpPr>
            <p:nvPr/>
          </p:nvSpPr>
          <p:spPr bwMode="auto">
            <a:xfrm>
              <a:off x="7239000" y="4521448"/>
              <a:ext cx="12192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b="1" dirty="0">
                  <a:solidFill>
                    <a:srgbClr val="C00000"/>
                  </a:solidFill>
                </a:rPr>
                <a:t>Scope of ‘</a:t>
              </a:r>
              <a:r>
                <a:rPr lang="en-US" altLang="en-US" sz="1800" b="1" dirty="0">
                  <a:solidFill>
                    <a:srgbClr val="C00000"/>
                  </a:solidFill>
                  <a:latin typeface="Consolas" pitchFamily="49" charset="0"/>
                  <a:cs typeface="Consolas" pitchFamily="49" charset="0"/>
                </a:rPr>
                <a:t>in</a:t>
              </a:r>
              <a:r>
                <a:rPr lang="en-US" altLang="en-US" sz="1800" b="1" dirty="0">
                  <a:solidFill>
                    <a:srgbClr val="C00000"/>
                  </a:solidFill>
                </a:rPr>
                <a:t>’ (</a:t>
              </a:r>
              <a:r>
                <a:rPr lang="en-US" altLang="en-US" sz="1800" b="1" dirty="0">
                  <a:solidFill>
                    <a:srgbClr val="C00000"/>
                  </a:solidFill>
                  <a:latin typeface="Consolas" pitchFamily="49" charset="0"/>
                  <a:cs typeface="Consolas" pitchFamily="49" charset="0"/>
                </a:rPr>
                <a:t>Scanner</a:t>
              </a:r>
              <a:r>
                <a:rPr lang="en-US" altLang="en-US" sz="1800" b="1" dirty="0">
                  <a:solidFill>
                    <a:srgbClr val="C00000"/>
                  </a:solidFill>
                </a:rPr>
                <a:t>)</a:t>
              </a:r>
            </a:p>
          </p:txBody>
        </p:sp>
      </p:grpSp>
    </p:spTree>
    <p:extLst>
      <p:ext uri="{BB962C8B-B14F-4D97-AF65-F5344CB8AC3E}">
        <p14:creationId xmlns:p14="http://schemas.microsoft.com/office/powerpoint/2010/main" val="1897732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P spid="11" grpId="0"/>
    </p:bld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dirty="0" smtClean="0"/>
              <a:t>Benefits Of Employing References</a:t>
            </a:r>
          </a:p>
        </p:txBody>
      </p:sp>
      <p:sp>
        <p:nvSpPr>
          <p:cNvPr id="3" name="Content Placeholder 2"/>
          <p:cNvSpPr>
            <a:spLocks noGrp="1"/>
          </p:cNvSpPr>
          <p:nvPr>
            <p:ph idx="1"/>
          </p:nvPr>
        </p:nvSpPr>
        <p:spPr/>
        <p:txBody>
          <a:bodyPr/>
          <a:lstStyle/>
          <a:p>
            <a:r>
              <a:rPr lang="en-US" altLang="en-US" dirty="0" smtClean="0"/>
              <a:t>References require a bit more complexity but provide several benefits over directly working with objects and arrays.</a:t>
            </a:r>
          </a:p>
          <a:p>
            <a:r>
              <a:rPr lang="en-US" altLang="en-US" dirty="0" smtClean="0"/>
              <a:t>Benefit 1: As you have just seen a reference contains the address of ‘something’ (object, array).</a:t>
            </a:r>
          </a:p>
          <a:p>
            <a:pPr lvl="1"/>
            <a:r>
              <a:rPr lang="en-US" altLang="en-US" dirty="0" smtClean="0"/>
              <a:t>As long as the address of the object or array is retained changes made inside the method will persist after the method ends.</a:t>
            </a:r>
          </a:p>
          <a:p>
            <a:pPr lvl="1"/>
            <a:r>
              <a:rPr lang="en-US" altLang="en-US" dirty="0" smtClean="0"/>
              <a:t>Recall that functions or methods can only return zero or one things (passing out of a function after it ends).</a:t>
            </a:r>
          </a:p>
          <a:p>
            <a:pPr lvl="1"/>
            <a:r>
              <a:rPr lang="en-US" altLang="en-US" dirty="0" smtClean="0"/>
              <a:t>Passing by reference (passing into the function just as it starts executing) allows more than one change to persist after the function has ended:</a:t>
            </a:r>
          </a:p>
          <a:p>
            <a:pPr lvl="1">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fun(reference1,reference2,reference3…etc.)</a:t>
            </a:r>
          </a:p>
        </p:txBody>
      </p:sp>
    </p:spTree>
    <p:extLst>
      <p:ext uri="{BB962C8B-B14F-4D97-AF65-F5344CB8AC3E}">
        <p14:creationId xmlns:p14="http://schemas.microsoft.com/office/powerpoint/2010/main" val="2837507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dirty="0" smtClean="0"/>
              <a:t>Benefits Of Employing References (2)</a:t>
            </a:r>
          </a:p>
        </p:txBody>
      </p:sp>
      <p:sp>
        <p:nvSpPr>
          <p:cNvPr id="3" name="Content Placeholder 2"/>
          <p:cNvSpPr>
            <a:spLocks noGrp="1"/>
          </p:cNvSpPr>
          <p:nvPr>
            <p:ph idx="1"/>
          </p:nvPr>
        </p:nvSpPr>
        <p:spPr/>
        <p:txBody>
          <a:bodyPr/>
          <a:lstStyle/>
          <a:p>
            <a:r>
              <a:rPr lang="en-US" altLang="en-US" dirty="0" smtClean="0"/>
              <a:t>Benefit 2: If an array or object is large then it’s more memory efficient to pass a reference instead.</a:t>
            </a:r>
          </a:p>
          <a:p>
            <a:r>
              <a:rPr lang="en-US" altLang="en-US" dirty="0" smtClean="0"/>
              <a:t>Example:</a:t>
            </a:r>
          </a:p>
          <a:p>
            <a:pPr lvl="1"/>
            <a:r>
              <a:rPr lang="en-US" altLang="en-US" dirty="0" smtClean="0"/>
              <a:t>References are typically 32 or 64 bits in size.</a:t>
            </a:r>
          </a:p>
          <a:p>
            <a:pPr lvl="1"/>
            <a:r>
              <a:rPr lang="en-US" altLang="en-US" dirty="0" smtClean="0"/>
              <a:t>An array or object will almost always be larger.</a:t>
            </a:r>
          </a:p>
          <a:p>
            <a:pPr marL="571500" lvl="2"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char [] array1 = new char[1000000]; // 4 MB</a:t>
            </a:r>
          </a:p>
          <a:p>
            <a:pPr marL="571500" lvl="2" indent="0">
              <a:buFont typeface="Arial" panose="020B0604020202020204" pitchFamily="34" charset="0"/>
              <a:buNone/>
            </a:pPr>
            <a:endParaRPr lang="en-US" altLang="en-US" dirty="0" smtClean="0">
              <a:latin typeface="Consolas" panose="020B0609020204030204" pitchFamily="49" charset="0"/>
              <a:cs typeface="Consolas" panose="020B0609020204030204" pitchFamily="49" charset="0"/>
            </a:endParaRPr>
          </a:p>
          <a:p>
            <a:pPr marL="571500" lvl="2"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class SocialNetworkUser</a:t>
            </a:r>
          </a:p>
          <a:p>
            <a:pPr marL="571500" lvl="2"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a:t>
            </a:r>
          </a:p>
          <a:p>
            <a:pPr marL="571500" lvl="2"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    // attribute for images</a:t>
            </a:r>
          </a:p>
          <a:p>
            <a:pPr marL="571500" lvl="2"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    // attribute for videos</a:t>
            </a:r>
          </a:p>
          <a:p>
            <a:pPr marL="571500" lvl="2"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a:t>
            </a:r>
          </a:p>
        </p:txBody>
      </p:sp>
    </p:spTree>
    <p:extLst>
      <p:ext uri="{BB962C8B-B14F-4D97-AF65-F5344CB8AC3E}">
        <p14:creationId xmlns:p14="http://schemas.microsoft.com/office/powerpoint/2010/main" val="3535898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dirty="0" smtClean="0"/>
              <a:t>Modifying Simple Types (Parameters)</a:t>
            </a:r>
          </a:p>
        </p:txBody>
      </p:sp>
      <p:sp>
        <p:nvSpPr>
          <p:cNvPr id="3" name="Content Placeholder 2"/>
          <p:cNvSpPr>
            <a:spLocks noGrp="1"/>
          </p:cNvSpPr>
          <p:nvPr>
            <p:ph idx="1"/>
          </p:nvPr>
        </p:nvSpPr>
        <p:spPr/>
        <p:txBody>
          <a:bodyPr/>
          <a:lstStyle/>
          <a:p>
            <a:r>
              <a:rPr lang="en-US" altLang="en-US" dirty="0" smtClean="0"/>
              <a:t>What to do when only one thing needs to be changed: return the updated value after the method ends</a:t>
            </a:r>
          </a:p>
          <a:p>
            <a:r>
              <a:rPr lang="en-US" altLang="en-US" dirty="0" smtClean="0"/>
              <a:t>What to do when more than one thing needs to be changed:</a:t>
            </a:r>
          </a:p>
          <a:p>
            <a:pPr lvl="1"/>
            <a:r>
              <a:rPr lang="en-US" altLang="en-US" dirty="0" smtClean="0"/>
              <a:t>Pass an array (e.g., three integers must be modified in a method, then pass an array of integers with 3 elements).</a:t>
            </a:r>
          </a:p>
          <a:p>
            <a:pPr lvl="1"/>
            <a:r>
              <a:rPr lang="en-US" altLang="en-US" dirty="0" smtClean="0"/>
              <a:t>Enlist the aid of a wrapper</a:t>
            </a:r>
          </a:p>
        </p:txBody>
      </p:sp>
      <p:sp>
        <p:nvSpPr>
          <p:cNvPr id="4" name="Rectangle 3"/>
          <p:cNvSpPr>
            <a:spLocks noChangeArrowheads="1"/>
          </p:cNvSpPr>
          <p:nvPr/>
        </p:nvSpPr>
        <p:spPr bwMode="auto">
          <a:xfrm>
            <a:off x="3562872" y="2971717"/>
            <a:ext cx="9001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000" b="0" dirty="0"/>
              <a:t>(class).</a:t>
            </a:r>
          </a:p>
        </p:txBody>
      </p:sp>
      <p:pic>
        <p:nvPicPr>
          <p:cNvPr id="7" name="Picture 6" descr="C:\Users\tamj\AppData\Local\Microsoft\Windows\Temporary Internet Files\Content.IE5\OQ95EO6L\MC900083643[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2084" y="3371766"/>
            <a:ext cx="1572638" cy="2447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6096" y="6627168"/>
            <a:ext cx="1499394" cy="230832"/>
          </a:xfrm>
          <a:prstGeom prst="rect">
            <a:avLst/>
          </a:prstGeom>
          <a:noFill/>
        </p:spPr>
        <p:txBody>
          <a:bodyPr wrap="square" rtlCol="0">
            <a:spAutoFit/>
          </a:bodyPr>
          <a:lstStyle/>
          <a:p>
            <a:r>
              <a:rPr lang="en-US" sz="900" dirty="0" smtClean="0"/>
              <a:t>Image copyright unknown</a:t>
            </a:r>
            <a:endParaRPr lang="en-US" sz="900" dirty="0"/>
          </a:p>
        </p:txBody>
      </p:sp>
    </p:spTree>
    <p:extLst>
      <p:ext uri="{BB962C8B-B14F-4D97-AF65-F5344CB8AC3E}">
        <p14:creationId xmlns:p14="http://schemas.microsoft.com/office/powerpoint/2010/main" val="39341783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2" grpId="0"/>
    </p:bld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ltLang="en-US" dirty="0" smtClean="0"/>
              <a:t>Wrapper Classes</a:t>
            </a:r>
          </a:p>
        </p:txBody>
      </p:sp>
      <p:sp>
        <p:nvSpPr>
          <p:cNvPr id="537603" name="Rectangle 3"/>
          <p:cNvSpPr>
            <a:spLocks noGrp="1" noChangeArrowheads="1"/>
          </p:cNvSpPr>
          <p:nvPr>
            <p:ph type="body" idx="1"/>
          </p:nvPr>
        </p:nvSpPr>
        <p:spPr/>
        <p:txBody>
          <a:bodyPr/>
          <a:lstStyle/>
          <a:p>
            <a:r>
              <a:rPr lang="en-US" altLang="en-US" dirty="0" smtClean="0"/>
              <a:t>A class definition built around a simple type</a:t>
            </a:r>
          </a:p>
          <a:p>
            <a:pPr marL="342900" lvl="1" indent="0">
              <a:buFontTx/>
              <a:buNone/>
            </a:pPr>
            <a:r>
              <a:rPr lang="en-US" altLang="en-US" sz="1800" dirty="0" smtClean="0">
                <a:latin typeface="Consolas" panose="020B0609020204030204" pitchFamily="49" charset="0"/>
                <a:cs typeface="Consolas" panose="020B0609020204030204" pitchFamily="49" charset="0"/>
              </a:rPr>
              <a:t>public class Coordinate {</a:t>
            </a:r>
          </a:p>
          <a:p>
            <a:pPr marL="342900" lvl="1" indent="0">
              <a:buFontTx/>
              <a:buNone/>
            </a:pPr>
            <a:r>
              <a:rPr lang="en-US" altLang="en-US" sz="1800" dirty="0">
                <a:latin typeface="Consolas" panose="020B0609020204030204" pitchFamily="49" charset="0"/>
                <a:cs typeface="Consolas" panose="020B0609020204030204" pitchFamily="49" charset="0"/>
              </a:rPr>
              <a:t> </a:t>
            </a:r>
            <a:r>
              <a:rPr lang="en-US" altLang="en-US" sz="1800" dirty="0" smtClean="0">
                <a:latin typeface="Consolas" panose="020B0609020204030204" pitchFamily="49" charset="0"/>
                <a:cs typeface="Consolas" panose="020B0609020204030204" pitchFamily="49" charset="0"/>
              </a:rPr>
              <a:t>   private int xCoordinate;</a:t>
            </a:r>
          </a:p>
          <a:p>
            <a:pPr marL="342900" lvl="1" indent="0">
              <a:buFontTx/>
              <a:buNone/>
            </a:pPr>
            <a:r>
              <a:rPr lang="en-US" altLang="en-US" sz="1800" dirty="0">
                <a:latin typeface="Consolas" panose="020B0609020204030204" pitchFamily="49" charset="0"/>
                <a:cs typeface="Consolas" panose="020B0609020204030204" pitchFamily="49" charset="0"/>
              </a:rPr>
              <a:t> </a:t>
            </a:r>
            <a:r>
              <a:rPr lang="en-US" altLang="en-US" sz="1800" dirty="0" smtClean="0">
                <a:latin typeface="Consolas" panose="020B0609020204030204" pitchFamily="49" charset="0"/>
                <a:cs typeface="Consolas" panose="020B0609020204030204" pitchFamily="49" charset="0"/>
              </a:rPr>
              <a:t>   private int yCoordinate;</a:t>
            </a:r>
          </a:p>
          <a:p>
            <a:pPr marL="342900" lvl="1" indent="0">
              <a:buFontTx/>
              <a:buNone/>
            </a:pPr>
            <a:r>
              <a:rPr lang="en-US" altLang="en-US" sz="1800" dirty="0">
                <a:latin typeface="Consolas" panose="020B0609020204030204" pitchFamily="49" charset="0"/>
                <a:cs typeface="Consolas" panose="020B0609020204030204" pitchFamily="49" charset="0"/>
              </a:rPr>
              <a:t> </a:t>
            </a:r>
            <a:r>
              <a:rPr lang="en-US" altLang="en-US" sz="1800" dirty="0" smtClean="0">
                <a:latin typeface="Consolas" panose="020B0609020204030204" pitchFamily="49" charset="0"/>
                <a:cs typeface="Consolas" panose="020B0609020204030204" pitchFamily="49" charset="0"/>
              </a:rPr>
              <a:t>   ...</a:t>
            </a:r>
          </a:p>
          <a:p>
            <a:pPr marL="342900" lvl="1" indent="0">
              <a:buFontTx/>
              <a:buNone/>
            </a:pPr>
            <a:r>
              <a:rPr lang="en-US" altLang="en-US" sz="1800" dirty="0" smtClean="0">
                <a:latin typeface="Consolas" panose="020B0609020204030204" pitchFamily="49" charset="0"/>
                <a:cs typeface="Consolas" panose="020B0609020204030204" pitchFamily="49" charset="0"/>
              </a:rPr>
              <a:t>} </a:t>
            </a:r>
          </a:p>
          <a:p>
            <a:r>
              <a:rPr lang="en-US" altLang="en-US" dirty="0" smtClean="0">
                <a:cs typeface="Arial" panose="020B0604020202020204" pitchFamily="34" charset="0"/>
              </a:rPr>
              <a:t>Benefits illustrated by this example:</a:t>
            </a:r>
          </a:p>
          <a:p>
            <a:pPr lvl="1"/>
            <a:r>
              <a:rPr lang="en-US" altLang="en-US" dirty="0" smtClean="0">
                <a:cs typeface="Arial" panose="020B0604020202020204" pitchFamily="34" charset="0"/>
              </a:rPr>
              <a:t>Related pieces of information can be passed into methods together rather than separately.</a:t>
            </a:r>
          </a:p>
          <a:p>
            <a:pPr marL="460375" lvl="2" indent="0">
              <a:buNone/>
            </a:pPr>
            <a:r>
              <a:rPr lang="en-US" altLang="en-US" dirty="0" smtClean="0">
                <a:latin typeface="Consolas" panose="020B0609020204030204" pitchFamily="49" charset="0"/>
                <a:cs typeface="Consolas" panose="020B0609020204030204" pitchFamily="49" charset="0"/>
              </a:rPr>
              <a:t>Coordinate aLocation = new Coordinate();</a:t>
            </a:r>
          </a:p>
          <a:p>
            <a:pPr marL="460375" lvl="2" indent="0">
              <a:buNone/>
            </a:pPr>
            <a:r>
              <a:rPr lang="en-US" altLang="en-US" dirty="0" smtClean="0">
                <a:latin typeface="Consolas" panose="020B0609020204030204" pitchFamily="49" charset="0"/>
                <a:cs typeface="Consolas" panose="020B0609020204030204" pitchFamily="49" charset="0"/>
              </a:rPr>
              <a:t>Method(aLocation);   </a:t>
            </a:r>
            <a:r>
              <a:rPr lang="en-US" altLang="en-US" b="1" dirty="0" smtClean="0">
                <a:solidFill>
                  <a:schemeClr val="bg1"/>
                </a:solidFill>
                <a:latin typeface="Consolas" panose="020B0609020204030204" pitchFamily="49" charset="0"/>
                <a:cs typeface="Consolas" panose="020B0609020204030204" pitchFamily="49" charset="0"/>
              </a:rPr>
              <a:t>// vs method(x,y);</a:t>
            </a:r>
          </a:p>
          <a:p>
            <a:pPr lvl="1"/>
            <a:r>
              <a:rPr lang="en-US" altLang="en-US" dirty="0" smtClean="0">
                <a:cs typeface="Arial" panose="020B0604020202020204" pitchFamily="34" charset="0"/>
              </a:rPr>
              <a:t>The values of two atomic types </a:t>
            </a:r>
            <a:r>
              <a:rPr lang="en-US" altLang="en-US" dirty="0" smtClean="0">
                <a:latin typeface="Consolas" panose="020B0609020204030204" pitchFamily="49" charset="0"/>
                <a:cs typeface="Consolas" panose="020B0609020204030204" pitchFamily="49" charset="0"/>
              </a:rPr>
              <a:t>x</a:t>
            </a:r>
            <a:r>
              <a:rPr lang="en-US" altLang="en-US" dirty="0">
                <a:cs typeface="Arial" panose="020B0604020202020204" pitchFamily="34" charset="0"/>
              </a:rPr>
              <a:t> </a:t>
            </a:r>
            <a:r>
              <a:rPr lang="en-US" altLang="en-US" dirty="0" smtClean="0">
                <a:cs typeface="Arial" panose="020B0604020202020204" pitchFamily="34" charset="0"/>
              </a:rPr>
              <a:t>&amp; </a:t>
            </a:r>
            <a:r>
              <a:rPr lang="en-US" altLang="en-US" dirty="0" smtClean="0">
                <a:latin typeface="Consolas" panose="020B0609020204030204" pitchFamily="49" charset="0"/>
                <a:cs typeface="Consolas" panose="020B0609020204030204" pitchFamily="49" charset="0"/>
              </a:rPr>
              <a:t>y</a:t>
            </a:r>
            <a:r>
              <a:rPr lang="en-US" altLang="en-US" dirty="0" smtClean="0">
                <a:cs typeface="Arial" panose="020B0604020202020204" pitchFamily="34" charset="0"/>
              </a:rPr>
              <a:t> can be changed inside a method call (because an object ‘wraps’ them and the object is passed by reference).</a:t>
            </a:r>
          </a:p>
        </p:txBody>
      </p:sp>
    </p:spTree>
    <p:extLst>
      <p:ext uri="{BB962C8B-B14F-4D97-AF65-F5344CB8AC3E}">
        <p14:creationId xmlns:p14="http://schemas.microsoft.com/office/powerpoint/2010/main" val="1782506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376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3760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3760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3760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3760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3760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3760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3760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3760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3760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3760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7603" grpId="0" uiExpand="1" build="p" bldLvl="2"/>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Wrapper Classes (2)</a:t>
            </a:r>
            <a:endParaRPr lang="en-US" dirty="0"/>
          </a:p>
        </p:txBody>
      </p:sp>
      <p:sp>
        <p:nvSpPr>
          <p:cNvPr id="3" name="Content Placeholder 2"/>
          <p:cNvSpPr>
            <a:spLocks noGrp="1"/>
          </p:cNvSpPr>
          <p:nvPr>
            <p:ph idx="1"/>
          </p:nvPr>
        </p:nvSpPr>
        <p:spPr/>
        <p:txBody>
          <a:bodyPr/>
          <a:lstStyle/>
          <a:p>
            <a:r>
              <a:rPr lang="en-US" altLang="en-US" dirty="0">
                <a:cs typeface="Arial" panose="020B0604020202020204" pitchFamily="34" charset="0"/>
              </a:rPr>
              <a:t>Also Wrapper classes are also used to provide class-like capabilities (i.e., methods) to </a:t>
            </a:r>
            <a:r>
              <a:rPr lang="en-US" altLang="en-US" dirty="0" smtClean="0">
                <a:cs typeface="Arial" panose="020B0604020202020204" pitchFamily="34" charset="0"/>
              </a:rPr>
              <a:t>simple </a:t>
            </a:r>
            <a:r>
              <a:rPr lang="en-US" altLang="en-US" dirty="0">
                <a:cs typeface="Arial" panose="020B0604020202020204" pitchFamily="34" charset="0"/>
              </a:rPr>
              <a:t>types </a:t>
            </a:r>
            <a:r>
              <a:rPr lang="en-US" altLang="en-US" dirty="0" smtClean="0">
                <a:cs typeface="Arial" panose="020B0604020202020204" pitchFamily="34" charset="0"/>
              </a:rPr>
              <a:t>(e.g., </a:t>
            </a:r>
            <a:r>
              <a:rPr lang="en-US" altLang="en-US" dirty="0" smtClean="0">
                <a:latin typeface="Consolas" panose="020B0609020204030204" pitchFamily="49" charset="0"/>
                <a:cs typeface="Consolas" panose="020B0609020204030204" pitchFamily="49" charset="0"/>
              </a:rPr>
              <a:t>int</a:t>
            </a:r>
            <a:r>
              <a:rPr lang="en-US" altLang="en-US" dirty="0" smtClean="0">
                <a:cs typeface="Arial" panose="020B0604020202020204" pitchFamily="34" charset="0"/>
              </a:rPr>
              <a:t>) e.g</a:t>
            </a:r>
            <a:r>
              <a:rPr lang="en-US" altLang="en-US" dirty="0">
                <a:cs typeface="Arial" panose="020B0604020202020204" pitchFamily="34" charset="0"/>
              </a:rPr>
              <a:t>., class </a:t>
            </a:r>
            <a:r>
              <a:rPr lang="en-US" altLang="en-US" dirty="0">
                <a:latin typeface="Consolas" panose="020B0609020204030204" pitchFamily="49" charset="0"/>
                <a:cs typeface="Consolas" panose="020B0609020204030204" pitchFamily="49" charset="0"/>
              </a:rPr>
              <a:t>Integer</a:t>
            </a:r>
          </a:p>
          <a:p>
            <a:pPr marL="342900" lvl="1" indent="0"/>
            <a:r>
              <a:rPr lang="en-US" altLang="en-US" sz="1600" dirty="0">
                <a:latin typeface="Consolas" panose="020B0609020204030204" pitchFamily="49" charset="0"/>
                <a:cs typeface="Consolas" panose="020B0609020204030204" pitchFamily="49" charset="0"/>
                <a:hlinkClick r:id="rId2"/>
              </a:rPr>
              <a:t>http://docs.oracle.com/javase/6/docs/api/java/lang/Integer.html</a:t>
            </a:r>
            <a:endParaRPr lang="en-US" altLang="en-US" sz="1600" dirty="0">
              <a:latin typeface="Consolas" panose="020B0609020204030204" pitchFamily="49" charset="0"/>
              <a:cs typeface="Consolas" panose="020B0609020204030204" pitchFamily="49" charset="0"/>
            </a:endParaRPr>
          </a:p>
          <a:p>
            <a:pPr marL="342900" lvl="1" indent="0"/>
            <a:r>
              <a:rPr lang="en-US" altLang="en-US" sz="1600" dirty="0">
                <a:cs typeface="Consolas" panose="020B0609020204030204" pitchFamily="49" charset="0"/>
              </a:rPr>
              <a:t>Example useful method </a:t>
            </a:r>
            <a:r>
              <a:rPr lang="en-US" altLang="en-US" sz="1600" dirty="0">
                <a:latin typeface="Consolas" panose="020B0609020204030204" pitchFamily="49" charset="0"/>
                <a:cs typeface="Consolas" panose="020B0609020204030204" pitchFamily="49" charset="0"/>
              </a:rPr>
              <a:t>parseInt(String)</a:t>
            </a:r>
            <a:r>
              <a:rPr lang="en-US" altLang="en-US" sz="1600" dirty="0">
                <a:cs typeface="Consolas" panose="020B0609020204030204" pitchFamily="49" charset="0"/>
              </a:rPr>
              <a:t>: converting strings to integers</a:t>
            </a:r>
          </a:p>
          <a:p>
            <a:pPr marL="342900" lvl="1" indent="0">
              <a:buFont typeface="Arial" panose="020B0604020202020204" pitchFamily="34" charset="0"/>
              <a:buNone/>
            </a:pPr>
            <a:r>
              <a:rPr lang="en-US" altLang="en-US" sz="1600" dirty="0">
                <a:latin typeface="Consolas" panose="020B0609020204030204" pitchFamily="49" charset="0"/>
                <a:cs typeface="Consolas" panose="020B0609020204030204" pitchFamily="49" charset="0"/>
              </a:rPr>
              <a:t>int num = Integer.parseInt("123");  </a:t>
            </a:r>
            <a:r>
              <a:rPr lang="en-US" altLang="en-US" sz="1600" dirty="0">
                <a:solidFill>
                  <a:srgbClr val="FF00FF"/>
                </a:solidFill>
                <a:latin typeface="Consolas" panose="020B0609020204030204" pitchFamily="49" charset="0"/>
                <a:cs typeface="Consolas" panose="020B0609020204030204" pitchFamily="49" charset="0"/>
              </a:rPr>
              <a:t>// More on this later</a:t>
            </a:r>
          </a:p>
          <a:p>
            <a:endParaRPr lang="en-US" dirty="0"/>
          </a:p>
        </p:txBody>
      </p:sp>
    </p:spTree>
    <p:extLst>
      <p:ext uri="{BB962C8B-B14F-4D97-AF65-F5344CB8AC3E}">
        <p14:creationId xmlns:p14="http://schemas.microsoft.com/office/powerpoint/2010/main" val="64824170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dirty="0" smtClean="0"/>
              <a:t>Arrays: Parameters And Return Values</a:t>
            </a:r>
          </a:p>
        </p:txBody>
      </p:sp>
      <p:sp>
        <p:nvSpPr>
          <p:cNvPr id="36867" name="Content Placeholder 2"/>
          <p:cNvSpPr>
            <a:spLocks noGrp="1"/>
          </p:cNvSpPr>
          <p:nvPr>
            <p:ph idx="1"/>
          </p:nvPr>
        </p:nvSpPr>
        <p:spPr/>
        <p:txBody>
          <a:bodyPr/>
          <a:lstStyle/>
          <a:p>
            <a:r>
              <a:rPr lang="en-US" altLang="en-US" dirty="0" smtClean="0"/>
              <a:t>Full example under:</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/home/233/examples/advanced/5arrayParameters</a:t>
            </a:r>
          </a:p>
          <a:p>
            <a:endParaRPr lang="en-US" altLang="en-US" dirty="0" smtClean="0"/>
          </a:p>
          <a:p>
            <a:r>
              <a:rPr lang="en-US" altLang="en-US" b="1" dirty="0" smtClean="0"/>
              <a:t>Format, method call</a:t>
            </a:r>
            <a:r>
              <a:rPr lang="en-US" altLang="en-US" dirty="0" smtClean="0"/>
              <a:t>:</a:t>
            </a:r>
          </a:p>
          <a:p>
            <a:pPr marL="342900" lvl="1" indent="0"/>
            <a:r>
              <a:rPr lang="en-US" altLang="en-US" dirty="0" smtClean="0"/>
              <a:t>When the method is called, passing an array as a parameter and storing a return value appears no different as passing other types.</a:t>
            </a:r>
          </a:p>
          <a:p>
            <a:pPr marL="342900" lvl="1" indent="0"/>
            <a:r>
              <a:rPr lang="en-US" altLang="en-US" dirty="0" smtClean="0"/>
              <a:t>Example (</a:t>
            </a:r>
            <a:r>
              <a:rPr lang="en-US" altLang="en-US" dirty="0" smtClean="0">
                <a:latin typeface="Consolas" panose="020B0609020204030204" pitchFamily="49" charset="0"/>
              </a:rPr>
              <a:t>list1</a:t>
            </a:r>
            <a:r>
              <a:rPr lang="en-US" altLang="en-US" dirty="0" smtClean="0"/>
              <a:t> and </a:t>
            </a:r>
            <a:r>
              <a:rPr lang="en-US" altLang="en-US" dirty="0" smtClean="0">
                <a:latin typeface="Consolas" panose="020B0609020204030204" pitchFamily="49" charset="0"/>
              </a:rPr>
              <a:t>list2</a:t>
            </a:r>
            <a:r>
              <a:rPr lang="en-US" altLang="en-US" dirty="0" smtClean="0"/>
              <a:t> are arrays)</a:t>
            </a:r>
          </a:p>
          <a:p>
            <a:pPr marL="342900" lvl="1" indent="0">
              <a:buFont typeface="Arial" panose="020B0604020202020204" pitchFamily="34" charset="0"/>
              <a:buNone/>
            </a:pPr>
            <a:r>
              <a:rPr lang="en-US" altLang="en-US" dirty="0" smtClean="0">
                <a:latin typeface="Consolas" panose="020B0609020204030204" pitchFamily="49" charset="0"/>
              </a:rPr>
              <a:t> list2 = ape.oneDimensional(list1);</a:t>
            </a:r>
          </a:p>
        </p:txBody>
      </p:sp>
    </p:spTree>
    <p:extLst>
      <p:ext uri="{BB962C8B-B14F-4D97-AF65-F5344CB8AC3E}">
        <p14:creationId xmlns:p14="http://schemas.microsoft.com/office/powerpoint/2010/main" val="10929623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altLang="en-US" dirty="0" smtClean="0"/>
              <a:t>Arrays: Parameters And Return Values (2)</a:t>
            </a:r>
          </a:p>
        </p:txBody>
      </p:sp>
      <p:sp>
        <p:nvSpPr>
          <p:cNvPr id="3" name="Content Placeholder 2"/>
          <p:cNvSpPr>
            <a:spLocks noGrp="1"/>
          </p:cNvSpPr>
          <p:nvPr>
            <p:ph idx="1"/>
          </p:nvPr>
        </p:nvSpPr>
        <p:spPr/>
        <p:txBody>
          <a:bodyPr/>
          <a:lstStyle/>
          <a:p>
            <a:r>
              <a:rPr lang="en-US" altLang="en-US" b="1" dirty="0" smtClean="0"/>
              <a:t>Format, method definition</a:t>
            </a:r>
            <a:r>
              <a:rPr lang="en-US" altLang="en-US" dirty="0" smtClean="0"/>
              <a:t>:</a:t>
            </a:r>
          </a:p>
          <a:p>
            <a:pPr lvl="1"/>
            <a:r>
              <a:rPr lang="en-US" altLang="en-US" dirty="0" smtClean="0"/>
              <a:t>Use ‘square brackets’ to indicate that the return value or parameter is an array.</a:t>
            </a:r>
          </a:p>
          <a:p>
            <a:pPr lvl="1"/>
            <a:r>
              <a:rPr lang="en-US" altLang="en-US" dirty="0" smtClean="0"/>
              <a:t>Each dimension requires an additional square bracket.</a:t>
            </a:r>
          </a:p>
          <a:p>
            <a:pPr lvl="1"/>
            <a:r>
              <a:rPr lang="en-US" altLang="en-US" dirty="0" smtClean="0"/>
              <a:t>One dimensional:</a:t>
            </a:r>
          </a:p>
          <a:p>
            <a:pPr lvl="1">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 public int [] oneDimensional(int [] array1) { ... }</a:t>
            </a:r>
          </a:p>
          <a:p>
            <a:pPr lvl="1"/>
            <a:endParaRPr lang="en-US" altLang="en-US" dirty="0" smtClean="0"/>
          </a:p>
          <a:p>
            <a:pPr lvl="1"/>
            <a:r>
              <a:rPr lang="en-US" altLang="en-US" dirty="0" smtClean="0"/>
              <a:t>Two dimensional:</a:t>
            </a:r>
          </a:p>
          <a:p>
            <a:pPr lvl="1">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 public char [][] twoDimensional(char [][] array1) {</a:t>
            </a:r>
          </a:p>
          <a:p>
            <a:pPr lvl="1">
              <a:buFont typeface="Arial" panose="020B0604020202020204" pitchFamily="34" charset="0"/>
              <a:buNone/>
            </a:pPr>
            <a:r>
              <a:rPr lang="en-US" altLang="en-US" dirty="0">
                <a:latin typeface="Consolas" panose="020B0609020204030204" pitchFamily="49" charset="0"/>
                <a:cs typeface="Consolas" panose="020B0609020204030204" pitchFamily="49" charset="0"/>
              </a:rPr>
              <a:t>  </a:t>
            </a:r>
            <a:r>
              <a:rPr lang="en-US" altLang="en-US" dirty="0" smtClean="0">
                <a:latin typeface="Consolas" panose="020B0609020204030204" pitchFamily="49" charset="0"/>
                <a:cs typeface="Consolas" panose="020B0609020204030204" pitchFamily="49" charset="0"/>
              </a:rPr>
              <a:t>   ...</a:t>
            </a:r>
          </a:p>
          <a:p>
            <a:pPr lvl="1">
              <a:buFont typeface="Arial" panose="020B0604020202020204" pitchFamily="34" charset="0"/>
              <a:buNone/>
            </a:pPr>
            <a:r>
              <a:rPr lang="en-US" altLang="en-US" dirty="0">
                <a:latin typeface="Consolas" panose="020B0609020204030204" pitchFamily="49" charset="0"/>
                <a:cs typeface="Consolas" panose="020B0609020204030204" pitchFamily="49" charset="0"/>
              </a:rPr>
              <a:t> </a:t>
            </a:r>
            <a:r>
              <a:rPr lang="en-US" altLang="en-US" dirty="0" smtClean="0">
                <a:latin typeface="Consolas" panose="020B0609020204030204" pitchFamily="49" charset="0"/>
                <a:cs typeface="Consolas" panose="020B0609020204030204" pitchFamily="49" charset="0"/>
              </a:rPr>
              <a:t>}</a:t>
            </a:r>
          </a:p>
        </p:txBody>
      </p:sp>
    </p:spTree>
    <p:extLst>
      <p:ext uri="{BB962C8B-B14F-4D97-AF65-F5344CB8AC3E}">
        <p14:creationId xmlns:p14="http://schemas.microsoft.com/office/powerpoint/2010/main" val="3293467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dirty="0" smtClean="0"/>
              <a:t>Array Of ‘Objects’</a:t>
            </a:r>
          </a:p>
        </p:txBody>
      </p:sp>
      <p:sp>
        <p:nvSpPr>
          <p:cNvPr id="3" name="Content Placeholder 2"/>
          <p:cNvSpPr>
            <a:spLocks noGrp="1"/>
          </p:cNvSpPr>
          <p:nvPr>
            <p:ph idx="1"/>
          </p:nvPr>
        </p:nvSpPr>
        <p:spPr/>
        <p:txBody>
          <a:bodyPr/>
          <a:lstStyle/>
          <a:p>
            <a:r>
              <a:rPr lang="en-US" altLang="en-US" dirty="0" smtClean="0"/>
              <a:t>Although referred to as an array of objects they are actually arrays of references to objects.</a:t>
            </a:r>
          </a:p>
          <a:p>
            <a:r>
              <a:rPr lang="en-US" altLang="en-US" dirty="0" smtClean="0"/>
              <a:t>Recall for arrays: 2 steps are involved to create the array</a:t>
            </a:r>
          </a:p>
          <a:p>
            <a:pPr marL="342900" lvl="1"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int [] array;          </a:t>
            </a:r>
            <a:r>
              <a:rPr lang="en-US" altLang="en-US" sz="1800" dirty="0" smtClean="0">
                <a:solidFill>
                  <a:srgbClr val="FF00FF"/>
                </a:solidFill>
                <a:latin typeface="Consolas" panose="020B0609020204030204" pitchFamily="49" charset="0"/>
                <a:cs typeface="Consolas" panose="020B0609020204030204" pitchFamily="49" charset="0"/>
              </a:rPr>
              <a:t>// Reference to array</a:t>
            </a:r>
          </a:p>
          <a:p>
            <a:pPr marL="342900" lvl="1"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array = new int[3];    </a:t>
            </a:r>
            <a:r>
              <a:rPr lang="en-US" altLang="en-US" sz="1800" dirty="0" smtClean="0">
                <a:solidFill>
                  <a:srgbClr val="FF00FF"/>
                </a:solidFill>
                <a:latin typeface="Consolas" panose="020B0609020204030204" pitchFamily="49" charset="0"/>
                <a:cs typeface="Consolas" panose="020B0609020204030204" pitchFamily="49" charset="0"/>
              </a:rPr>
              <a:t>// Creates array of integers</a:t>
            </a:r>
          </a:p>
          <a:p>
            <a:endParaRPr lang="en-US" altLang="en-US" dirty="0" smtClean="0"/>
          </a:p>
          <a:p>
            <a:r>
              <a:rPr lang="en-US" altLang="en-US" dirty="0" smtClean="0"/>
              <a:t>Recall for objects: 2 steps are required to create the object</a:t>
            </a:r>
          </a:p>
          <a:p>
            <a:pPr marL="342900" lvl="1"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Person jim;          </a:t>
            </a:r>
            <a:r>
              <a:rPr lang="en-US" altLang="en-US" sz="1800" dirty="0" smtClean="0">
                <a:solidFill>
                  <a:srgbClr val="FF00FF"/>
                </a:solidFill>
                <a:latin typeface="Consolas" panose="020B0609020204030204" pitchFamily="49" charset="0"/>
                <a:cs typeface="Consolas" panose="020B0609020204030204" pitchFamily="49" charset="0"/>
              </a:rPr>
              <a:t>// Reference to Person object</a:t>
            </a:r>
          </a:p>
          <a:p>
            <a:pPr marL="342900" lvl="1"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jim = new Person();  </a:t>
            </a:r>
            <a:r>
              <a:rPr lang="en-US" altLang="en-US" sz="1800" dirty="0" smtClean="0">
                <a:solidFill>
                  <a:srgbClr val="FF00FF"/>
                </a:solidFill>
                <a:latin typeface="Consolas" panose="020B0609020204030204" pitchFamily="49" charset="0"/>
                <a:cs typeface="Consolas" panose="020B0609020204030204" pitchFamily="49" charset="0"/>
              </a:rPr>
              <a:t>// Creates object</a:t>
            </a:r>
          </a:p>
          <a:p>
            <a:endParaRPr lang="en-US" altLang="en-US" dirty="0" smtClean="0"/>
          </a:p>
          <a:p>
            <a:endParaRPr lang="en-US" altLang="en-US" dirty="0" smtClean="0"/>
          </a:p>
        </p:txBody>
      </p:sp>
    </p:spTree>
    <p:extLst>
      <p:ext uri="{BB962C8B-B14F-4D97-AF65-F5344CB8AC3E}">
        <p14:creationId xmlns:p14="http://schemas.microsoft.com/office/powerpoint/2010/main" val="11604134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dirty="0" smtClean="0"/>
              <a:t>Array Of ‘Objects’ (2)</a:t>
            </a:r>
          </a:p>
        </p:txBody>
      </p:sp>
      <p:sp>
        <p:nvSpPr>
          <p:cNvPr id="3" name="Content Placeholder 2"/>
          <p:cNvSpPr>
            <a:spLocks noGrp="1"/>
          </p:cNvSpPr>
          <p:nvPr>
            <p:ph idx="1"/>
          </p:nvPr>
        </p:nvSpPr>
        <p:spPr/>
        <p:txBody>
          <a:bodyPr/>
          <a:lstStyle/>
          <a:p>
            <a:r>
              <a:rPr lang="en-US" altLang="en-US" dirty="0" smtClean="0"/>
              <a:t>An array of objects is actually an array of references to objects.</a:t>
            </a:r>
          </a:p>
          <a:p>
            <a:r>
              <a:rPr lang="en-US" altLang="en-US" dirty="0" smtClean="0"/>
              <a:t>So 3 steps are usually required</a:t>
            </a:r>
          </a:p>
          <a:p>
            <a:pPr lvl="1"/>
            <a:r>
              <a:rPr lang="en-US" altLang="en-US" dirty="0" smtClean="0"/>
              <a:t>Two steps are still needed to create the array </a:t>
            </a:r>
          </a:p>
          <a:p>
            <a:pPr marL="571500" lvl="2" indent="0">
              <a:buFont typeface="Arial" panose="020B0604020202020204" pitchFamily="34" charset="0"/>
              <a:buNone/>
            </a:pPr>
            <a:r>
              <a:rPr lang="en-US" altLang="en-US" dirty="0" smtClean="0">
                <a:solidFill>
                  <a:srgbClr val="FF00FF"/>
                </a:solidFill>
                <a:latin typeface="Consolas" panose="020B0609020204030204" pitchFamily="49" charset="0"/>
                <a:cs typeface="Consolas" panose="020B0609020204030204" pitchFamily="49" charset="0"/>
              </a:rPr>
              <a:t>// Step 1: create reference to array</a:t>
            </a:r>
          </a:p>
          <a:p>
            <a:pPr marL="571500" lvl="2"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Person [] somePeople;</a:t>
            </a:r>
          </a:p>
          <a:p>
            <a:pPr marL="571500" lvl="2" indent="0"/>
            <a:endParaRPr lang="en-US" altLang="en-US" dirty="0" smtClean="0"/>
          </a:p>
          <a:p>
            <a:pPr marL="571500" lvl="2" indent="0">
              <a:buFont typeface="Arial" panose="020B0604020202020204" pitchFamily="34" charset="0"/>
              <a:buNone/>
            </a:pPr>
            <a:r>
              <a:rPr lang="en-US" altLang="en-US" dirty="0" smtClean="0">
                <a:solidFill>
                  <a:srgbClr val="FF00FF"/>
                </a:solidFill>
                <a:latin typeface="Consolas" panose="020B0609020204030204" pitchFamily="49" charset="0"/>
                <a:cs typeface="Consolas" panose="020B0609020204030204" pitchFamily="49" charset="0"/>
              </a:rPr>
              <a:t>// Step 2: create array</a:t>
            </a:r>
          </a:p>
          <a:p>
            <a:pPr marL="571500" lvl="2"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somePeople = new Person[3];</a:t>
            </a:r>
          </a:p>
          <a:p>
            <a:pPr marL="571500" lvl="2" indent="0"/>
            <a:r>
              <a:rPr lang="en-US" altLang="en-US" dirty="0" smtClean="0"/>
              <a:t>In Java after these two steps each array element will be null.</a:t>
            </a:r>
          </a:p>
          <a:p>
            <a:pPr marL="571500" lvl="2"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 somePeople[0].setAge(10);  </a:t>
            </a:r>
            <a:r>
              <a:rPr lang="en-US" altLang="en-US" dirty="0" smtClean="0">
                <a:solidFill>
                  <a:srgbClr val="FF00FF"/>
                </a:solidFill>
                <a:latin typeface="Consolas" panose="020B0609020204030204" pitchFamily="49" charset="0"/>
                <a:cs typeface="Consolas" panose="020B0609020204030204" pitchFamily="49" charset="0"/>
              </a:rPr>
              <a:t>// Null pointer exception</a:t>
            </a:r>
          </a:p>
          <a:p>
            <a:pPr marL="571500" lvl="2" indent="0">
              <a:buFont typeface="Arial" panose="020B0604020202020204" pitchFamily="34" charset="0"/>
              <a:buNone/>
            </a:pPr>
            <a:endParaRPr lang="en-US" altLang="en-US" dirty="0" smtClean="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3823208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dirty="0" smtClean="0"/>
              <a:t>Array Of ‘Objects’ (3)</a:t>
            </a:r>
          </a:p>
        </p:txBody>
      </p:sp>
      <p:sp>
        <p:nvSpPr>
          <p:cNvPr id="3" name="Content Placeholder 2"/>
          <p:cNvSpPr>
            <a:spLocks noGrp="1"/>
          </p:cNvSpPr>
          <p:nvPr>
            <p:ph idx="1"/>
          </p:nvPr>
        </p:nvSpPr>
        <p:spPr/>
        <p:txBody>
          <a:bodyPr/>
          <a:lstStyle/>
          <a:p>
            <a:pPr lvl="1"/>
            <a:r>
              <a:rPr lang="en-US" altLang="en-US" dirty="0"/>
              <a:t>The third step requires traversal through array elements (as needed): create a new object and have the array element refer to that </a:t>
            </a:r>
            <a:r>
              <a:rPr lang="en-US" altLang="en-US" dirty="0" smtClean="0"/>
              <a:t>object.</a:t>
            </a:r>
          </a:p>
          <a:p>
            <a:pPr marL="225425" lvl="1" indent="0">
              <a:buNone/>
            </a:pPr>
            <a:r>
              <a:rPr lang="en-US" altLang="en-US" sz="1800" dirty="0">
                <a:latin typeface="Consolas" panose="020B0609020204030204" pitchFamily="49" charset="0"/>
                <a:cs typeface="Consolas" panose="020B0609020204030204" pitchFamily="49" charset="0"/>
              </a:rPr>
              <a:t> </a:t>
            </a:r>
            <a:r>
              <a:rPr lang="en-US" altLang="en-US" sz="1800" dirty="0" smtClean="0">
                <a:latin typeface="Consolas" panose="020B0609020204030204" pitchFamily="49" charset="0"/>
                <a:cs typeface="Consolas" panose="020B0609020204030204" pitchFamily="49" charset="0"/>
              </a:rPr>
              <a:t>for (i = 0; i &lt; 3; i++)</a:t>
            </a:r>
          </a:p>
          <a:p>
            <a:pPr lvl="1">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lvl="1">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Create object, array element refers to that object</a:t>
            </a:r>
          </a:p>
          <a:p>
            <a:pPr lvl="1">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somePeople[i] = new Person(); </a:t>
            </a:r>
          </a:p>
          <a:p>
            <a:pPr lvl="1">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a:p>
            <a:pPr lvl="1">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Now that array element refers to an object, a method</a:t>
            </a:r>
          </a:p>
          <a:p>
            <a:pPr lvl="1">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can be called.</a:t>
            </a:r>
          </a:p>
          <a:p>
            <a:pPr lvl="1">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somePeople[i].setAge(i);</a:t>
            </a:r>
          </a:p>
          <a:p>
            <a:pPr lvl="1">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p:txBody>
      </p:sp>
    </p:spTree>
    <p:extLst>
      <p:ext uri="{BB962C8B-B14F-4D97-AF65-F5344CB8AC3E}">
        <p14:creationId xmlns:p14="http://schemas.microsoft.com/office/powerpoint/2010/main" val="19895350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Common Language-Based Convention</a:t>
            </a:r>
            <a:endParaRPr lang="en-US" dirty="0"/>
          </a:p>
        </p:txBody>
      </p:sp>
      <p:sp>
        <p:nvSpPr>
          <p:cNvPr id="3" name="Content Placeholder 2"/>
          <p:cNvSpPr>
            <a:spLocks noGrp="1"/>
          </p:cNvSpPr>
          <p:nvPr>
            <p:ph idx="1"/>
          </p:nvPr>
        </p:nvSpPr>
        <p:spPr/>
        <p:txBody>
          <a:bodyPr/>
          <a:lstStyle/>
          <a:p>
            <a:r>
              <a:rPr lang="en-US" dirty="0" smtClean="0"/>
              <a:t>Variables that are used as loop controls are sometimes declared as local only to the loop.</a:t>
            </a:r>
          </a:p>
          <a:p>
            <a:r>
              <a:rPr lang="en-US" dirty="0" smtClean="0"/>
              <a:t>Example:</a:t>
            </a:r>
          </a:p>
          <a:p>
            <a:pPr marL="225425" lvl="1" indent="0">
              <a:buNone/>
            </a:pPr>
            <a:r>
              <a:rPr lang="en-US" dirty="0"/>
              <a:t> </a:t>
            </a:r>
            <a:r>
              <a:rPr lang="en-US" dirty="0" smtClean="0"/>
              <a:t> </a:t>
            </a:r>
            <a:r>
              <a:rPr lang="en-US" dirty="0" smtClean="0">
                <a:latin typeface="Consolas" panose="020B0609020204030204" pitchFamily="49" charset="0"/>
                <a:cs typeface="Consolas" panose="020B0609020204030204" pitchFamily="49" charset="0"/>
              </a:rPr>
              <a:t>for </a:t>
            </a:r>
            <a:r>
              <a:rPr lang="en-US" dirty="0">
                <a:latin typeface="Consolas" panose="020B0609020204030204" pitchFamily="49" charset="0"/>
                <a:cs typeface="Consolas" panose="020B0609020204030204" pitchFamily="49" charset="0"/>
              </a:rPr>
              <a:t>(int j = 1; j &lt;= 4; j++)</a:t>
            </a:r>
          </a:p>
          <a:p>
            <a:pPr marL="225425" lvl="1" indent="0">
              <a:buNone/>
            </a:pPr>
            <a:r>
              <a:rPr lang="en">
                <a:latin typeface="Consolas" panose="020B0609020204030204" pitchFamily="49" charset="0"/>
                <a:cs typeface="Consolas" panose="020B0609020204030204" pitchFamily="49" charset="0"/>
              </a:rPr>
              <a:t> </a:t>
            </a:r>
            <a:r>
              <a:rPr lang="en" smtClean="0">
                <a:latin typeface="Consolas" panose="020B0609020204030204" pitchFamily="49" charset="0"/>
                <a:cs typeface="Consolas" panose="020B0609020204030204" pitchFamily="49" charset="0"/>
              </a:rPr>
              <a:t>{</a:t>
            </a:r>
            <a:endParaRPr lang="en">
              <a:latin typeface="Consolas" panose="020B0609020204030204" pitchFamily="49" charset="0"/>
              <a:cs typeface="Consolas" panose="020B0609020204030204" pitchFamily="49" charset="0"/>
            </a:endParaRPr>
          </a:p>
          <a:p>
            <a:pPr marL="225425" lvl="1" indent="0">
              <a:buNone/>
            </a:pPr>
            <a:r>
              <a:rPr lang="en-US" dirty="0" smtClean="0">
                <a:latin typeface="Consolas" panose="020B0609020204030204" pitchFamily="49" charset="0"/>
                <a:cs typeface="Consolas" panose="020B0609020204030204" pitchFamily="49" charset="0"/>
              </a:rPr>
              <a:t>    System.out.print(j </a:t>
            </a:r>
            <a:r>
              <a:rPr lang="en-US" dirty="0">
                <a:latin typeface="Consolas" panose="020B0609020204030204" pitchFamily="49" charset="0"/>
                <a:cs typeface="Consolas" panose="020B0609020204030204" pitchFamily="49" charset="0"/>
              </a:rPr>
              <a:t>+ " </a:t>
            </a:r>
            <a:r>
              <a:rPr lang="en-US" dirty="0" smtClean="0">
                <a:latin typeface="Consolas" panose="020B0609020204030204" pitchFamily="49" charset="0"/>
                <a:cs typeface="Consolas" panose="020B0609020204030204" pitchFamily="49" charset="0"/>
              </a:rPr>
              <a:t>");  </a:t>
            </a:r>
            <a:r>
              <a:rPr lang="en-US" b="1" dirty="0" smtClean="0">
                <a:solidFill>
                  <a:schemeClr val="bg1"/>
                </a:solidFill>
                <a:latin typeface="Consolas" panose="020B0609020204030204" pitchFamily="49" charset="0"/>
                <a:cs typeface="Consolas" panose="020B0609020204030204" pitchFamily="49" charset="0"/>
              </a:rPr>
              <a:t>// In scope</a:t>
            </a:r>
            <a:endParaRPr lang="en-US" b="1" dirty="0">
              <a:solidFill>
                <a:schemeClr val="bg1"/>
              </a:solidFill>
              <a:latin typeface="Consolas" panose="020B0609020204030204" pitchFamily="49" charset="0"/>
              <a:cs typeface="Consolas" panose="020B0609020204030204" pitchFamily="49" charset="0"/>
            </a:endParaRPr>
          </a:p>
          <a:p>
            <a:pPr marL="225425" lvl="1" indent="0">
              <a:buNone/>
            </a:pPr>
            <a:r>
              <a:rPr lang="en">
                <a:latin typeface="Consolas" panose="020B0609020204030204" pitchFamily="49" charset="0"/>
                <a:cs typeface="Consolas" panose="020B0609020204030204" pitchFamily="49" charset="0"/>
              </a:rPr>
              <a:t> </a:t>
            </a:r>
            <a:r>
              <a:rPr lang="en" smtClean="0">
                <a:latin typeface="Consolas" panose="020B0609020204030204" pitchFamily="49" charset="0"/>
                <a:cs typeface="Consolas" panose="020B0609020204030204" pitchFamily="49" charset="0"/>
              </a:rPr>
              <a:t>}</a:t>
            </a:r>
            <a:endParaRPr lang="en">
              <a:latin typeface="Consolas" panose="020B0609020204030204" pitchFamily="49" charset="0"/>
              <a:cs typeface="Consolas" panose="020B0609020204030204" pitchFamily="49" charset="0"/>
            </a:endParaRPr>
          </a:p>
          <a:p>
            <a:pPr marL="225425" lvl="1" indent="0">
              <a:buNone/>
            </a:pPr>
            <a:r>
              <a:rPr lang="en-US" b="1" dirty="0" smtClean="0">
                <a:solidFill>
                  <a:schemeClr val="bg1"/>
                </a:solidFill>
                <a:latin typeface="Consolas" panose="020B0609020204030204" pitchFamily="49" charset="0"/>
                <a:cs typeface="Consolas" panose="020B0609020204030204" pitchFamily="49" charset="0"/>
              </a:rPr>
              <a:t> // Error: Not in scope </a:t>
            </a:r>
          </a:p>
          <a:p>
            <a:pPr marL="225425" lvl="1" indent="0">
              <a:buNone/>
            </a:pPr>
            <a:r>
              <a:rPr lang="en-US" b="1" dirty="0">
                <a:solidFill>
                  <a:schemeClr val="bg1"/>
                </a:solidFill>
                <a:latin typeface="Consolas" panose="020B0609020204030204" pitchFamily="49" charset="0"/>
                <a:cs typeface="Consolas" panose="020B0609020204030204" pitchFamily="49" charset="0"/>
              </a:rPr>
              <a:t> </a:t>
            </a:r>
            <a:r>
              <a:rPr lang="en-US" b="1" dirty="0" smtClean="0">
                <a:solidFill>
                  <a:schemeClr val="bg1"/>
                </a:solidFill>
                <a:latin typeface="Consolas" panose="020B0609020204030204" pitchFamily="49" charset="0"/>
                <a:cs typeface="Consolas" panose="020B0609020204030204" pitchFamily="49" charset="0"/>
              </a:rPr>
              <a:t>// j </a:t>
            </a:r>
            <a:r>
              <a:rPr lang="en-US" b="1" dirty="0">
                <a:solidFill>
                  <a:schemeClr val="bg1"/>
                </a:solidFill>
                <a:latin typeface="Consolas" panose="020B0609020204030204" pitchFamily="49" charset="0"/>
                <a:cs typeface="Consolas" panose="020B0609020204030204" pitchFamily="49" charset="0"/>
              </a:rPr>
              <a:t>= 0;</a:t>
            </a:r>
          </a:p>
        </p:txBody>
      </p:sp>
    </p:spTree>
    <p:extLst>
      <p:ext uri="{BB962C8B-B14F-4D97-AF65-F5344CB8AC3E}">
        <p14:creationId xmlns:p14="http://schemas.microsoft.com/office/powerpoint/2010/main" val="3511517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altLang="en-US" dirty="0" smtClean="0"/>
              <a:t>Array Of Objects: Example</a:t>
            </a:r>
          </a:p>
        </p:txBody>
      </p:sp>
      <p:sp>
        <p:nvSpPr>
          <p:cNvPr id="41987" name="Content Placeholder 2"/>
          <p:cNvSpPr>
            <a:spLocks noGrp="1"/>
          </p:cNvSpPr>
          <p:nvPr>
            <p:ph idx="1"/>
          </p:nvPr>
        </p:nvSpPr>
        <p:spPr/>
        <p:txBody>
          <a:bodyPr/>
          <a:lstStyle/>
          <a:p>
            <a:r>
              <a:rPr lang="en-US" altLang="en-US" dirty="0" smtClean="0"/>
              <a:t>Location of the full example:</a:t>
            </a:r>
          </a:p>
          <a:p>
            <a:pPr lvl="1"/>
            <a:r>
              <a:rPr lang="en-US" altLang="en-US" dirty="0" smtClean="0"/>
              <a:t>/home/233/examples/advanced/6arrayReferences/simple</a:t>
            </a:r>
          </a:p>
          <a:p>
            <a:pPr lvl="1"/>
            <a:endParaRPr lang="en-US" altLang="en-US" dirty="0" smtClean="0"/>
          </a:p>
        </p:txBody>
      </p:sp>
    </p:spTree>
    <p:extLst>
      <p:ext uri="{BB962C8B-B14F-4D97-AF65-F5344CB8AC3E}">
        <p14:creationId xmlns:p14="http://schemas.microsoft.com/office/powerpoint/2010/main" val="302838112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en-US" dirty="0" smtClean="0"/>
              <a:t>Class </a:t>
            </a:r>
            <a:r>
              <a:rPr lang="en-US" altLang="en-US" dirty="0" smtClean="0">
                <a:latin typeface="Consolas" panose="020B0609020204030204" pitchFamily="49" charset="0"/>
                <a:cs typeface="Consolas" panose="020B0609020204030204" pitchFamily="49" charset="0"/>
              </a:rPr>
              <a:t>Person</a:t>
            </a:r>
          </a:p>
        </p:txBody>
      </p:sp>
      <p:sp>
        <p:nvSpPr>
          <p:cNvPr id="43011" name="Content Placeholder 2"/>
          <p:cNvSpPr>
            <a:spLocks noGrp="1"/>
          </p:cNvSpPr>
          <p:nvPr>
            <p:ph idx="1"/>
          </p:nvPr>
        </p:nvSpPr>
        <p:spPr/>
        <p:txBody>
          <a:bodyPr/>
          <a:lstStyle/>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public class Person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private int age;</a:t>
            </a:r>
          </a:p>
          <a:p>
            <a:pPr marL="0" indent="0">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Person()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age = 0;</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int getAge()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return(age);</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void setAge(int anAge)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age = anAge;</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a:t>
            </a:r>
          </a:p>
          <a:p>
            <a:pPr marL="0" indent="0">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52983909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dirty="0" smtClean="0">
                <a:latin typeface="Consolas" panose="020B0609020204030204" pitchFamily="49" charset="0"/>
                <a:cs typeface="Consolas" panose="020B0609020204030204" pitchFamily="49" charset="0"/>
              </a:rPr>
              <a:t>Driver</a:t>
            </a:r>
            <a:r>
              <a:rPr lang="en-US" altLang="en-US" dirty="0" smtClean="0"/>
              <a:t> Class</a:t>
            </a:r>
          </a:p>
        </p:txBody>
      </p:sp>
      <p:sp>
        <p:nvSpPr>
          <p:cNvPr id="44035" name="Content Placeholder 2"/>
          <p:cNvSpPr>
            <a:spLocks noGrp="1"/>
          </p:cNvSpPr>
          <p:nvPr>
            <p:ph idx="1"/>
          </p:nvPr>
        </p:nvSpPr>
        <p:spPr/>
        <p:txBody>
          <a:bodyPr/>
          <a:lstStyle/>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public class Driver</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static void main(String [] args)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Person [] somePeople; </a:t>
            </a:r>
            <a:r>
              <a:rPr lang="en-US" altLang="en-US" sz="1800" dirty="0" smtClean="0">
                <a:solidFill>
                  <a:srgbClr val="FF00FF"/>
                </a:solidFill>
                <a:latin typeface="Consolas" panose="020B0609020204030204" pitchFamily="49" charset="0"/>
                <a:cs typeface="Consolas" panose="020B0609020204030204" pitchFamily="49" charset="0"/>
              </a:rPr>
              <a:t>// Reference to array</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int i;</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somePeople = new Person[3];  </a:t>
            </a:r>
            <a:r>
              <a:rPr lang="en-US" altLang="en-US" sz="1800" dirty="0" smtClean="0">
                <a:solidFill>
                  <a:srgbClr val="FF00FF"/>
                </a:solidFill>
                <a:latin typeface="Consolas" panose="020B0609020204030204" pitchFamily="49" charset="0"/>
                <a:cs typeface="Consolas" panose="020B0609020204030204" pitchFamily="49" charset="0"/>
              </a:rPr>
              <a:t>// Create array</a:t>
            </a:r>
            <a:endParaRPr lang="en-US" altLang="en-US" sz="1800" dirty="0" smtClean="0">
              <a:latin typeface="Consolas" panose="020B0609020204030204" pitchFamily="49" charset="0"/>
              <a:cs typeface="Consolas" panose="020B0609020204030204" pitchFamily="49" charset="0"/>
            </a:endParaRP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for (i = 0; i &lt; 3; i++) {</a:t>
            </a:r>
          </a:p>
          <a:p>
            <a:pPr marL="0" indent="0">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Create object, each element refers to a newly</a:t>
            </a:r>
          </a:p>
          <a:p>
            <a:pPr marL="0" indent="0">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created object</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somePeople[i] = new Person();</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somePeople[i].setAge(i);</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System.out.println("Age: " +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somePeople[i].getAge());</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a:t>
            </a:r>
          </a:p>
        </p:txBody>
      </p:sp>
      <p:pic>
        <p:nvPicPr>
          <p:cNvPr id="2" name="Picture 1"/>
          <p:cNvPicPr>
            <a:picLocks noChangeAspect="1"/>
          </p:cNvPicPr>
          <p:nvPr/>
        </p:nvPicPr>
        <p:blipFill rotWithShape="1">
          <a:blip r:embed="rId2"/>
          <a:srcRect t="4229"/>
          <a:stretch/>
        </p:blipFill>
        <p:spPr>
          <a:xfrm>
            <a:off x="7525407" y="4466896"/>
            <a:ext cx="1439205" cy="948723"/>
          </a:xfrm>
          <a:prstGeom prst="rect">
            <a:avLst/>
          </a:prstGeom>
        </p:spPr>
      </p:pic>
    </p:spTree>
    <p:extLst>
      <p:ext uri="{BB962C8B-B14F-4D97-AF65-F5344CB8AC3E}">
        <p14:creationId xmlns:p14="http://schemas.microsoft.com/office/powerpoint/2010/main" val="3773249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en-US" dirty="0" smtClean="0"/>
              <a:t>Design Example</a:t>
            </a:r>
          </a:p>
        </p:txBody>
      </p:sp>
      <p:sp>
        <p:nvSpPr>
          <p:cNvPr id="3" name="Content Placeholder 2"/>
          <p:cNvSpPr>
            <a:spLocks noGrp="1"/>
          </p:cNvSpPr>
          <p:nvPr>
            <p:ph idx="1"/>
          </p:nvPr>
        </p:nvSpPr>
        <p:spPr/>
        <p:txBody>
          <a:bodyPr/>
          <a:lstStyle/>
          <a:p>
            <a:r>
              <a:rPr lang="en-US" altLang="en-US" dirty="0" smtClean="0"/>
              <a:t>Suppose we wanted to simulate a 2D universe in the form of a numbered grid (‘World’)</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class World</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    private [][] Tardis grid;</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a:t>
            </a:r>
          </a:p>
          <a:p>
            <a:r>
              <a:rPr lang="en-US" altLang="en-US" dirty="0" smtClean="0"/>
              <a:t>Each cell in the grid was either an empty void or contained the object that traveled the grid (‘Tardis’)</a:t>
            </a:r>
            <a:r>
              <a:rPr lang="en-US" altLang="en-US" baseline="30000" dirty="0" smtClean="0"/>
              <a:t>1</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class Tardis</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a:t>
            </a:r>
          </a:p>
          <a:p>
            <a:pPr marL="342900" lvl="1" indent="0">
              <a:buFont typeface="Arial" panose="020B0604020202020204" pitchFamily="34" charset="0"/>
              <a:buNone/>
            </a:pPr>
            <a:endParaRPr lang="en-US" altLang="en-US" dirty="0" smtClean="0">
              <a:latin typeface="Consolas" panose="020B0609020204030204" pitchFamily="49" charset="0"/>
              <a:cs typeface="Consolas" panose="020B0609020204030204" pitchFamily="49" charset="0"/>
            </a:endParaRP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a:t>
            </a:r>
          </a:p>
          <a:p>
            <a:endParaRPr lang="en-US" altLang="en-US" dirty="0" smtClean="0"/>
          </a:p>
          <a:p>
            <a:endParaRPr lang="en-US" altLang="en-US" dirty="0" smtClean="0"/>
          </a:p>
          <a:p>
            <a:endParaRPr lang="en-US" altLang="en-US" dirty="0" smtClean="0"/>
          </a:p>
        </p:txBody>
      </p:sp>
      <p:sp>
        <p:nvSpPr>
          <p:cNvPr id="4" name="TextBox 3"/>
          <p:cNvSpPr txBox="1">
            <a:spLocks noChangeArrowheads="1"/>
          </p:cNvSpPr>
          <p:nvPr/>
        </p:nvSpPr>
        <p:spPr bwMode="auto">
          <a:xfrm>
            <a:off x="609600" y="6248400"/>
            <a:ext cx="457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b="0" dirty="0"/>
              <a:t>1 Tardis and “Doctor Who” © BBC</a:t>
            </a:r>
          </a:p>
        </p:txBody>
      </p:sp>
    </p:spTree>
    <p:extLst>
      <p:ext uri="{BB962C8B-B14F-4D97-AF65-F5344CB8AC3E}">
        <p14:creationId xmlns:p14="http://schemas.microsoft.com/office/powerpoint/2010/main" val="1686396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0"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grpId="0" nodeType="after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grpId="0"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par>
                          <p:cTn id="23" fill="hold">
                            <p:stCondLst>
                              <p:cond delay="0"/>
                            </p:stCondLst>
                            <p:childTnLst>
                              <p:par>
                                <p:cTn id="24" presetID="1" presetClass="entr" presetSubtype="0" fill="hold" grpId="0" nodeType="after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childTnLst>
                                </p:cTn>
                              </p:par>
                            </p:childTnLst>
                          </p:cTn>
                        </p:par>
                        <p:par>
                          <p:cTn id="26" fill="hold">
                            <p:stCondLst>
                              <p:cond delay="0"/>
                            </p:stCondLst>
                            <p:childTnLst>
                              <p:par>
                                <p:cTn id="27" presetID="1" presetClass="entr" presetSubtype="0" fill="hold" grpId="0" nodeType="after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par>
                          <p:cTn id="29" fill="hold">
                            <p:stCondLst>
                              <p:cond delay="0"/>
                            </p:stCondLst>
                            <p:childTnLst>
                              <p:par>
                                <p:cTn id="30" presetID="1" presetClass="entr" presetSubtype="0" fill="hold" grpId="0" nodeType="after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altLang="en-US" dirty="0" smtClean="0"/>
              <a:t>General Description Of Program</a:t>
            </a:r>
          </a:p>
        </p:txBody>
      </p:sp>
      <p:sp>
        <p:nvSpPr>
          <p:cNvPr id="46083" name="Content Placeholder 2"/>
          <p:cNvSpPr>
            <a:spLocks noGrp="1"/>
          </p:cNvSpPr>
          <p:nvPr>
            <p:ph idx="1"/>
          </p:nvPr>
        </p:nvSpPr>
        <p:spPr/>
        <p:txBody>
          <a:bodyPr/>
          <a:lstStyle/>
          <a:p>
            <a:r>
              <a:rPr lang="en-US" altLang="en-US" dirty="0" smtClean="0"/>
              <a:t>The ‘world/universe’ is largely empty.</a:t>
            </a:r>
          </a:p>
          <a:p>
            <a:r>
              <a:rPr lang="en-US" altLang="en-US" dirty="0" smtClean="0"/>
              <a:t>Only one cell contains the Tardis.</a:t>
            </a:r>
          </a:p>
          <a:p>
            <a:r>
              <a:rPr lang="en-US" altLang="en-US" dirty="0" smtClean="0"/>
              <a:t>The Tardis can randomly move from cell to cell in the grid.</a:t>
            </a:r>
          </a:p>
          <a:p>
            <a:r>
              <a:rPr lang="en-US" altLang="en-US" dirty="0" smtClean="0"/>
              <a:t>Each movement of Tardis uses up one unit of energy.</a:t>
            </a:r>
          </a:p>
        </p:txBody>
      </p:sp>
    </p:spTree>
    <p:extLst>
      <p:ext uri="{BB962C8B-B14F-4D97-AF65-F5344CB8AC3E}">
        <p14:creationId xmlns:p14="http://schemas.microsoft.com/office/powerpoint/2010/main" val="23943792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608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608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608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457200" y="274638"/>
            <a:ext cx="8229600" cy="792162"/>
          </a:xfrm>
        </p:spPr>
        <p:txBody>
          <a:bodyPr/>
          <a:lstStyle/>
          <a:p>
            <a:r>
              <a:rPr lang="en-US" altLang="en-US" sz="3200" dirty="0" smtClean="0"/>
              <a:t>Designing The World</a:t>
            </a:r>
          </a:p>
        </p:txBody>
      </p:sp>
      <p:sp>
        <p:nvSpPr>
          <p:cNvPr id="47107" name="Text Placeholder 2"/>
          <p:cNvSpPr>
            <a:spLocks noGrp="1"/>
          </p:cNvSpPr>
          <p:nvPr>
            <p:ph type="body" idx="1"/>
          </p:nvPr>
        </p:nvSpPr>
        <p:spPr>
          <a:xfrm>
            <a:off x="384175" y="1143000"/>
            <a:ext cx="4040188" cy="639763"/>
          </a:xfrm>
        </p:spPr>
        <p:txBody>
          <a:bodyPr/>
          <a:lstStyle/>
          <a:p>
            <a:r>
              <a:rPr lang="en-US" altLang="en-US" dirty="0" smtClean="0"/>
              <a:t>Class World</a:t>
            </a:r>
          </a:p>
        </p:txBody>
      </p:sp>
      <p:sp>
        <p:nvSpPr>
          <p:cNvPr id="47108" name="Content Placeholder 3"/>
          <p:cNvSpPr>
            <a:spLocks noGrp="1"/>
          </p:cNvSpPr>
          <p:nvPr>
            <p:ph sz="half" idx="2"/>
          </p:nvPr>
        </p:nvSpPr>
        <p:spPr>
          <a:xfrm>
            <a:off x="384175" y="1782763"/>
            <a:ext cx="4040188" cy="4770437"/>
          </a:xfrm>
        </p:spPr>
        <p:txBody>
          <a:bodyPr/>
          <a:lstStyle/>
          <a:p>
            <a:r>
              <a:rPr lang="en-US" altLang="en-US" dirty="0" smtClean="0"/>
              <a:t>Attributes?</a:t>
            </a:r>
          </a:p>
          <a:p>
            <a:endParaRPr lang="en-US" altLang="en-US" dirty="0" smtClean="0"/>
          </a:p>
          <a:p>
            <a:endParaRPr lang="en-US" altLang="en-US" dirty="0" smtClean="0"/>
          </a:p>
          <a:p>
            <a:r>
              <a:rPr lang="en-US" altLang="en-US" dirty="0" smtClean="0"/>
              <a:t>Methods?</a:t>
            </a:r>
          </a:p>
        </p:txBody>
      </p:sp>
      <p:sp>
        <p:nvSpPr>
          <p:cNvPr id="47109" name="Text Placeholder 4"/>
          <p:cNvSpPr>
            <a:spLocks noGrp="1"/>
          </p:cNvSpPr>
          <p:nvPr>
            <p:ph type="body" sz="quarter" idx="3"/>
          </p:nvPr>
        </p:nvSpPr>
        <p:spPr>
          <a:xfrm>
            <a:off x="4572000" y="1143000"/>
            <a:ext cx="4041775" cy="639763"/>
          </a:xfrm>
        </p:spPr>
        <p:txBody>
          <a:bodyPr/>
          <a:lstStyle/>
          <a:p>
            <a:r>
              <a:rPr lang="en-US" altLang="en-US" dirty="0" smtClean="0"/>
              <a:t>Class Tardis</a:t>
            </a:r>
          </a:p>
        </p:txBody>
      </p:sp>
      <p:sp>
        <p:nvSpPr>
          <p:cNvPr id="47110" name="Content Placeholder 5"/>
          <p:cNvSpPr>
            <a:spLocks noGrp="1"/>
          </p:cNvSpPr>
          <p:nvPr>
            <p:ph sz="quarter" idx="4"/>
          </p:nvPr>
        </p:nvSpPr>
        <p:spPr>
          <a:xfrm>
            <a:off x="4572000" y="1782763"/>
            <a:ext cx="4041775" cy="4770437"/>
          </a:xfrm>
        </p:spPr>
        <p:txBody>
          <a:bodyPr/>
          <a:lstStyle/>
          <a:p>
            <a:r>
              <a:rPr lang="en-US" altLang="en-US" dirty="0" smtClean="0"/>
              <a:t>Attributes?</a:t>
            </a:r>
          </a:p>
          <a:p>
            <a:endParaRPr lang="en-US" altLang="en-US" dirty="0" smtClean="0"/>
          </a:p>
          <a:p>
            <a:endParaRPr lang="en-US" altLang="en-US" dirty="0" smtClean="0"/>
          </a:p>
          <a:p>
            <a:r>
              <a:rPr lang="en-US" altLang="en-US" dirty="0" smtClean="0"/>
              <a:t>Methods?</a:t>
            </a:r>
          </a:p>
          <a:p>
            <a:endParaRPr lang="en-US" altLang="en-US" dirty="0" smtClean="0"/>
          </a:p>
        </p:txBody>
      </p:sp>
    </p:spTree>
    <p:extLst>
      <p:ext uri="{BB962C8B-B14F-4D97-AF65-F5344CB8AC3E}">
        <p14:creationId xmlns:p14="http://schemas.microsoft.com/office/powerpoint/2010/main" val="289557566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r>
              <a:rPr lang="en-US" altLang="en-US" dirty="0" smtClean="0"/>
              <a:t>CAUTION: STOP READING AHEAD</a:t>
            </a:r>
          </a:p>
        </p:txBody>
      </p:sp>
      <p:sp>
        <p:nvSpPr>
          <p:cNvPr id="3" name="Content Placeholder 2"/>
          <p:cNvSpPr>
            <a:spLocks noGrp="1"/>
          </p:cNvSpPr>
          <p:nvPr>
            <p:ph idx="1"/>
          </p:nvPr>
        </p:nvSpPr>
        <p:spPr/>
        <p:txBody>
          <a:bodyPr/>
          <a:lstStyle/>
          <a:p>
            <a:r>
              <a:rPr lang="en-US" altLang="en-US" dirty="0" smtClean="0"/>
              <a:t>JT’s note: Normally you are supposed to read ahead so you are prepared for class.</a:t>
            </a:r>
          </a:p>
          <a:p>
            <a:r>
              <a:rPr lang="en-US" altLang="en-US" dirty="0" smtClean="0"/>
              <a:t>In this case you will get more out of the design exercise if you don’t read ahead and see the answer beforehand.</a:t>
            </a:r>
          </a:p>
          <a:p>
            <a:r>
              <a:rPr lang="en-US" altLang="en-US" dirty="0" smtClean="0"/>
              <a:t>That will force you to actually think about the problem yourself (and hopefully get a better feel for some design issues).</a:t>
            </a:r>
          </a:p>
          <a:p>
            <a:r>
              <a:rPr lang="en-US" altLang="en-US" dirty="0" smtClean="0"/>
              <a:t>So for now skip reading the slides that follow this one up to the one that has a corresponding ‘go’ symbol all over it.</a:t>
            </a:r>
          </a:p>
          <a:p>
            <a:r>
              <a:rPr lang="en-US" altLang="en-US" dirty="0" smtClean="0"/>
              <a:t>After we have completed the design exercise in class you should go back and look through those slides (and the source code).</a:t>
            </a:r>
          </a:p>
        </p:txBody>
      </p:sp>
      <p:sp>
        <p:nvSpPr>
          <p:cNvPr id="4" name="Octagon 3"/>
          <p:cNvSpPr/>
          <p:nvPr/>
        </p:nvSpPr>
        <p:spPr bwMode="auto">
          <a:xfrm>
            <a:off x="98855" y="86497"/>
            <a:ext cx="1186248" cy="926757"/>
          </a:xfrm>
          <a:prstGeom prst="octagon">
            <a:avLst/>
          </a:prstGeom>
          <a:solidFill>
            <a:srgbClr val="FF0000"/>
          </a:solidFill>
          <a:ln w="38100" cap="flat" cmpd="sng" algn="ctr">
            <a:solidFill>
              <a:schemeClr val="tx1"/>
            </a:solidFill>
            <a:prstDash val="solid"/>
            <a:round/>
            <a:headEnd type="none" w="sm" len="sm"/>
            <a:tailEnd type="none"/>
          </a:ln>
          <a:effectLst/>
        </p:spPr>
        <p:txBody>
          <a:bodyPr rtlCol="0" anchor="ctr" anchorCtr="0">
            <a:noAutofit/>
          </a:bodyPr>
          <a:lstStyle/>
          <a:p>
            <a:pPr algn="ctr"/>
            <a:r>
              <a:rPr lang="en-US" sz="2200" b="1" dirty="0" smtClean="0">
                <a:solidFill>
                  <a:srgbClr val="FFFFFF"/>
                </a:solidFill>
              </a:rPr>
              <a:t>Stop</a:t>
            </a:r>
          </a:p>
        </p:txBody>
      </p:sp>
      <p:sp>
        <p:nvSpPr>
          <p:cNvPr id="10" name="Octagon 9"/>
          <p:cNvSpPr/>
          <p:nvPr/>
        </p:nvSpPr>
        <p:spPr bwMode="auto">
          <a:xfrm>
            <a:off x="7801234" y="115329"/>
            <a:ext cx="1186248" cy="926757"/>
          </a:xfrm>
          <a:prstGeom prst="octagon">
            <a:avLst/>
          </a:prstGeom>
          <a:solidFill>
            <a:srgbClr val="FF0000"/>
          </a:solidFill>
          <a:ln w="38100" cap="flat" cmpd="sng" algn="ctr">
            <a:solidFill>
              <a:schemeClr val="tx1"/>
            </a:solidFill>
            <a:prstDash val="solid"/>
            <a:round/>
            <a:headEnd type="none" w="sm" len="sm"/>
            <a:tailEnd type="none"/>
          </a:ln>
          <a:effectLst/>
        </p:spPr>
        <p:txBody>
          <a:bodyPr rtlCol="0" anchor="ctr" anchorCtr="0">
            <a:noAutofit/>
          </a:bodyPr>
          <a:lstStyle/>
          <a:p>
            <a:pPr algn="ctr"/>
            <a:r>
              <a:rPr lang="en-US" sz="2200" b="1" dirty="0" smtClean="0">
                <a:solidFill>
                  <a:srgbClr val="FFFFFF"/>
                </a:solidFill>
              </a:rPr>
              <a:t>Stop</a:t>
            </a:r>
          </a:p>
        </p:txBody>
      </p:sp>
      <p:sp>
        <p:nvSpPr>
          <p:cNvPr id="11" name="Octagon 10"/>
          <p:cNvSpPr/>
          <p:nvPr/>
        </p:nvSpPr>
        <p:spPr bwMode="auto">
          <a:xfrm>
            <a:off x="98855" y="5865340"/>
            <a:ext cx="1186248" cy="926757"/>
          </a:xfrm>
          <a:prstGeom prst="octagon">
            <a:avLst/>
          </a:prstGeom>
          <a:solidFill>
            <a:srgbClr val="FF0000"/>
          </a:solidFill>
          <a:ln w="38100" cap="flat" cmpd="sng" algn="ctr">
            <a:solidFill>
              <a:schemeClr val="tx1"/>
            </a:solidFill>
            <a:prstDash val="solid"/>
            <a:round/>
            <a:headEnd type="none" w="sm" len="sm"/>
            <a:tailEnd type="none"/>
          </a:ln>
          <a:effectLst/>
        </p:spPr>
        <p:txBody>
          <a:bodyPr rtlCol="0" anchor="ctr" anchorCtr="0">
            <a:noAutofit/>
          </a:bodyPr>
          <a:lstStyle/>
          <a:p>
            <a:pPr algn="ctr"/>
            <a:r>
              <a:rPr lang="en-US" sz="2200" b="1" dirty="0" smtClean="0">
                <a:solidFill>
                  <a:srgbClr val="FFFFFF"/>
                </a:solidFill>
              </a:rPr>
              <a:t>Stop</a:t>
            </a:r>
          </a:p>
        </p:txBody>
      </p:sp>
      <p:sp>
        <p:nvSpPr>
          <p:cNvPr id="12" name="Octagon 11"/>
          <p:cNvSpPr/>
          <p:nvPr/>
        </p:nvSpPr>
        <p:spPr bwMode="auto">
          <a:xfrm>
            <a:off x="7801234" y="5766486"/>
            <a:ext cx="1186248" cy="926757"/>
          </a:xfrm>
          <a:prstGeom prst="octagon">
            <a:avLst/>
          </a:prstGeom>
          <a:solidFill>
            <a:srgbClr val="FF0000"/>
          </a:solidFill>
          <a:ln w="38100" cap="flat" cmpd="sng" algn="ctr">
            <a:solidFill>
              <a:schemeClr val="tx1"/>
            </a:solidFill>
            <a:prstDash val="solid"/>
            <a:round/>
            <a:headEnd type="none" w="sm" len="sm"/>
            <a:tailEnd type="none"/>
          </a:ln>
          <a:effectLst/>
        </p:spPr>
        <p:txBody>
          <a:bodyPr rtlCol="0" anchor="ctr" anchorCtr="0">
            <a:noAutofit/>
          </a:bodyPr>
          <a:lstStyle/>
          <a:p>
            <a:pPr algn="ctr"/>
            <a:r>
              <a:rPr lang="en-US" sz="2200" b="1" dirty="0" smtClean="0">
                <a:solidFill>
                  <a:srgbClr val="FFFFFF"/>
                </a:solidFill>
              </a:rPr>
              <a:t>Stop</a:t>
            </a:r>
          </a:p>
        </p:txBody>
      </p:sp>
    </p:spTree>
    <p:extLst>
      <p:ext uri="{BB962C8B-B14F-4D97-AF65-F5344CB8AC3E}">
        <p14:creationId xmlns:p14="http://schemas.microsoft.com/office/powerpoint/2010/main" val="1640660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latin typeface="+mn-lt"/>
                <a:cs typeface="Consolas" panose="020B0609020204030204" pitchFamily="49" charset="0"/>
              </a:rPr>
              <a:t>Tardis</a:t>
            </a:r>
            <a:endParaRPr lang="en-US" dirty="0">
              <a:latin typeface="+mn-lt"/>
              <a:cs typeface="Consolas" panose="020B0609020204030204" pitchFamily="49" charset="0"/>
            </a:endParaRPr>
          </a:p>
        </p:txBody>
      </p:sp>
      <p:sp>
        <p:nvSpPr>
          <p:cNvPr id="3" name="Content Placeholder 2"/>
          <p:cNvSpPr>
            <a:spLocks noGrp="1"/>
          </p:cNvSpPr>
          <p:nvPr>
            <p:ph idx="1"/>
          </p:nvPr>
        </p:nvSpPr>
        <p:spPr/>
        <p:txBody>
          <a:bodyPr/>
          <a:lstStyle/>
          <a:p>
            <a:r>
              <a:rPr lang="en-US" altLang="en-US" dirty="0" smtClean="0"/>
              <a:t>Attributes</a:t>
            </a:r>
          </a:p>
          <a:p>
            <a:pPr lvl="1"/>
            <a:r>
              <a:rPr lang="en-US" altLang="en-US" dirty="0" smtClean="0"/>
              <a:t>Current energy level</a:t>
            </a:r>
          </a:p>
          <a:p>
            <a:pPr lvl="1"/>
            <a:endParaRPr lang="en-US" altLang="en-US" dirty="0" smtClean="0"/>
          </a:p>
          <a:p>
            <a:r>
              <a:rPr lang="en-US" altLang="en-US" dirty="0" smtClean="0"/>
              <a:t>Methods:</a:t>
            </a:r>
          </a:p>
          <a:p>
            <a:pPr lvl="1"/>
            <a:r>
              <a:rPr lang="en-US" altLang="en-US" dirty="0" smtClean="0"/>
              <a:t>Randomly generating movement:</a:t>
            </a:r>
          </a:p>
          <a:p>
            <a:pPr lvl="2"/>
            <a:r>
              <a:rPr lang="en-US" altLang="en-US" dirty="0" smtClean="0"/>
              <a:t>Some method must reduce the energy level as the Tardis moves</a:t>
            </a:r>
          </a:p>
          <a:p>
            <a:pPr lvl="2"/>
            <a:r>
              <a:rPr lang="en-US" altLang="en-US" dirty="0" smtClean="0"/>
              <a:t>The actual ‘movement’ from square to square in the grid will be a responsibility of  class </a:t>
            </a:r>
            <a:r>
              <a:rPr lang="en-US" altLang="en-US" dirty="0" smtClean="0">
                <a:latin typeface="Consolas" panose="020B0609020204030204" pitchFamily="49" charset="0"/>
                <a:cs typeface="Consolas" panose="020B0609020204030204" pitchFamily="49" charset="0"/>
              </a:rPr>
              <a:t>World</a:t>
            </a:r>
            <a:r>
              <a:rPr lang="en-US" altLang="en-US" dirty="0" smtClean="0"/>
              <a:t> because the grid is an attribute of the world.</a:t>
            </a:r>
          </a:p>
        </p:txBody>
      </p:sp>
    </p:spTree>
    <p:extLst>
      <p:ext uri="{BB962C8B-B14F-4D97-AF65-F5344CB8AC3E}">
        <p14:creationId xmlns:p14="http://schemas.microsoft.com/office/powerpoint/2010/main" val="3725648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altLang="en-US" dirty="0" smtClean="0"/>
              <a:t>Attributes</a:t>
            </a:r>
          </a:p>
          <a:p>
            <a:pPr lvl="1"/>
            <a:r>
              <a:rPr lang="en-US" altLang="en-US" dirty="0" smtClean="0"/>
              <a:t>A 2D array that stores information about the ‘universe’</a:t>
            </a:r>
          </a:p>
          <a:p>
            <a:pPr lvl="1"/>
            <a:r>
              <a:rPr lang="en-US" altLang="en-US" dirty="0" smtClean="0"/>
              <a:t>Most array elements will be empty (</a:t>
            </a:r>
            <a:r>
              <a:rPr lang="en-US" altLang="en-US" dirty="0" smtClean="0">
                <a:latin typeface="Consolas" panose="020B0609020204030204" pitchFamily="49" charset="0"/>
              </a:rPr>
              <a:t>null</a:t>
            </a:r>
            <a:r>
              <a:rPr lang="en-US" altLang="en-US" dirty="0" smtClean="0"/>
              <a:t>)</a:t>
            </a:r>
          </a:p>
          <a:p>
            <a:pPr lvl="1"/>
            <a:r>
              <a:rPr lang="en-US" altLang="en-US" dirty="0" smtClean="0"/>
              <a:t>One element will refer to the Tardis object</a:t>
            </a:r>
          </a:p>
          <a:p>
            <a:pPr lvl="1"/>
            <a:r>
              <a:rPr lang="en-US" altLang="en-US" dirty="0" smtClean="0"/>
              <a:t>The maximum number of rows and columns </a:t>
            </a:r>
          </a:p>
          <a:p>
            <a:pPr lvl="1"/>
            <a:r>
              <a:rPr lang="en-US" altLang="en-US" dirty="0" smtClean="0"/>
              <a:t>The current location (row/column ) of the Tardis </a:t>
            </a:r>
          </a:p>
          <a:p>
            <a:pPr lvl="2"/>
            <a:r>
              <a:rPr lang="en-US" altLang="en-US" dirty="0" smtClean="0"/>
              <a:t>Needed to ‘move’ the Tardis from source cell to destination cell</a:t>
            </a:r>
          </a:p>
          <a:p>
            <a:pPr lvl="2"/>
            <a:endParaRPr lang="en-US" altLang="en-US" dirty="0" smtClean="0"/>
          </a:p>
          <a:p>
            <a:pPr lvl="2"/>
            <a:endParaRPr lang="en-US" altLang="en-US" dirty="0" smtClean="0"/>
          </a:p>
          <a:p>
            <a:pPr lvl="2"/>
            <a:endParaRPr lang="en-US" altLang="en-US" dirty="0" smtClean="0"/>
          </a:p>
          <a:p>
            <a:pPr lvl="2"/>
            <a:endParaRPr lang="en-US" altLang="en-US" dirty="0" smtClean="0"/>
          </a:p>
          <a:p>
            <a:pPr lvl="2"/>
            <a:endParaRPr lang="en-US" altLang="en-US" dirty="0" smtClean="0"/>
          </a:p>
          <a:p>
            <a:pPr lvl="1"/>
            <a:endParaRPr lang="en-US" altLang="en-US" dirty="0" smtClean="0"/>
          </a:p>
          <a:p>
            <a:pPr lvl="1"/>
            <a:r>
              <a:rPr lang="en-US" altLang="en-US" dirty="0" smtClean="0"/>
              <a:t>Theoretically the (row/col) could be (int, int) but because at most one item can be returned from a method the location will be tracked as 1D integer array (details in code):</a:t>
            </a:r>
          </a:p>
          <a:p>
            <a:pPr lvl="2"/>
            <a:r>
              <a:rPr lang="en-US" altLang="en-US" dirty="0" smtClean="0">
                <a:latin typeface="Consolas" panose="020B0609020204030204" pitchFamily="49" charset="0"/>
                <a:cs typeface="Consolas" panose="020B0609020204030204" pitchFamily="49" charset="0"/>
              </a:rPr>
              <a:t>World.move()-&gt;Tardis.calculateCoordinates()</a:t>
            </a:r>
          </a:p>
          <a:p>
            <a:endParaRPr lang="en-US" altLang="en-US" dirty="0" smtClean="0"/>
          </a:p>
          <a:p>
            <a:endParaRPr lang="en-US" altLang="en-US" dirty="0" smtClean="0"/>
          </a:p>
        </p:txBody>
      </p:sp>
      <p:sp>
        <p:nvSpPr>
          <p:cNvPr id="2" name="Title 1"/>
          <p:cNvSpPr>
            <a:spLocks noGrp="1"/>
          </p:cNvSpPr>
          <p:nvPr>
            <p:ph type="title"/>
          </p:nvPr>
        </p:nvSpPr>
        <p:spPr/>
        <p:txBody>
          <a:bodyPr/>
          <a:lstStyle/>
          <a:p>
            <a:pPr>
              <a:defRPr/>
            </a:pPr>
            <a:r>
              <a:rPr lang="en-US" dirty="0" smtClean="0">
                <a:latin typeface="+mn-lt"/>
                <a:cs typeface="Consolas" panose="020B0609020204030204" pitchFamily="49" charset="0"/>
              </a:rPr>
              <a:t>World</a:t>
            </a:r>
            <a:endParaRPr lang="en-US" dirty="0">
              <a:latin typeface="+mn-lt"/>
              <a:cs typeface="Consolas" panose="020B0609020204030204" pitchFamily="49"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076332493"/>
              </p:ext>
            </p:extLst>
          </p:nvPr>
        </p:nvGraphicFramePr>
        <p:xfrm>
          <a:off x="1295400" y="3604380"/>
          <a:ext cx="1752600" cy="1097040"/>
        </p:xfrm>
        <a:graphic>
          <a:graphicData uri="http://schemas.openxmlformats.org/drawingml/2006/table">
            <a:tbl>
              <a:tblPr firstRow="1" bandRow="1">
                <a:tableStyleId>{5C22544A-7EE6-4342-B048-85BDC9FD1C3A}</a:tableStyleId>
              </a:tblPr>
              <a:tblGrid>
                <a:gridCol w="584200"/>
                <a:gridCol w="584200"/>
                <a:gridCol w="584200"/>
              </a:tblGrid>
              <a:tr h="365654">
                <a:tc>
                  <a:txBody>
                    <a:bodyPr/>
                    <a:lstStyle/>
                    <a:p>
                      <a:endParaRPr lang="en-US" sz="1800" dirty="0"/>
                    </a:p>
                  </a:txBody>
                  <a:tcPr marT="45680" marB="45680">
                    <a:solidFill>
                      <a:schemeClr val="accent5">
                        <a:lumMod val="60000"/>
                        <a:lumOff val="40000"/>
                      </a:schemeClr>
                    </a:solidFill>
                  </a:tcPr>
                </a:tc>
                <a:tc>
                  <a:txBody>
                    <a:bodyPr/>
                    <a:lstStyle/>
                    <a:p>
                      <a:r>
                        <a:rPr lang="en-US" sz="1800" dirty="0" smtClean="0"/>
                        <a:t>[0]</a:t>
                      </a:r>
                      <a:endParaRPr lang="en-US" sz="1800" dirty="0"/>
                    </a:p>
                  </a:txBody>
                  <a:tcPr marT="45680" marB="45680">
                    <a:solidFill>
                      <a:schemeClr val="accent5">
                        <a:lumMod val="60000"/>
                        <a:lumOff val="40000"/>
                      </a:schemeClr>
                    </a:solidFill>
                  </a:tcPr>
                </a:tc>
                <a:tc>
                  <a:txBody>
                    <a:bodyPr/>
                    <a:lstStyle/>
                    <a:p>
                      <a:r>
                        <a:rPr lang="en-US" sz="1800" dirty="0" smtClean="0"/>
                        <a:t>[1]</a:t>
                      </a:r>
                      <a:endParaRPr lang="en-US" sz="1800" dirty="0"/>
                    </a:p>
                  </a:txBody>
                  <a:tcPr marT="45680" marB="45680">
                    <a:solidFill>
                      <a:schemeClr val="accent5">
                        <a:lumMod val="60000"/>
                        <a:lumOff val="40000"/>
                      </a:schemeClr>
                    </a:solidFill>
                  </a:tcPr>
                </a:tc>
              </a:tr>
              <a:tr h="365654">
                <a:tc>
                  <a:txBody>
                    <a:bodyPr/>
                    <a:lstStyle/>
                    <a:p>
                      <a:r>
                        <a:rPr lang="en-US" sz="1800" dirty="0" smtClean="0"/>
                        <a:t>[0]</a:t>
                      </a:r>
                      <a:endParaRPr lang="en-US" sz="1800" dirty="0"/>
                    </a:p>
                  </a:txBody>
                  <a:tcPr marT="45680" marB="45680">
                    <a:solidFill>
                      <a:schemeClr val="accent5">
                        <a:lumMod val="60000"/>
                        <a:lumOff val="40000"/>
                      </a:schemeClr>
                    </a:solidFill>
                  </a:tcPr>
                </a:tc>
                <a:tc>
                  <a:txBody>
                    <a:bodyPr/>
                    <a:lstStyle/>
                    <a:p>
                      <a:r>
                        <a:rPr lang="en-US" sz="1600" dirty="0" smtClean="0"/>
                        <a:t>Null</a:t>
                      </a:r>
                      <a:endParaRPr lang="en-US" sz="1600" dirty="0"/>
                    </a:p>
                  </a:txBody>
                  <a:tcPr marT="45680" marB="45680">
                    <a:solidFill>
                      <a:schemeClr val="accent5">
                        <a:lumMod val="60000"/>
                        <a:lumOff val="40000"/>
                      </a:schemeClr>
                    </a:solidFill>
                  </a:tcPr>
                </a:tc>
                <a:tc>
                  <a:txBody>
                    <a:bodyPr/>
                    <a:lstStyle/>
                    <a:p>
                      <a:endParaRPr lang="en-US" sz="1600" dirty="0"/>
                    </a:p>
                  </a:txBody>
                  <a:tcPr marT="45680" marB="45680">
                    <a:solidFill>
                      <a:schemeClr val="accent5">
                        <a:lumMod val="60000"/>
                        <a:lumOff val="40000"/>
                      </a:schemeClr>
                    </a:solidFill>
                  </a:tcPr>
                </a:tc>
              </a:tr>
              <a:tr h="365654">
                <a:tc>
                  <a:txBody>
                    <a:bodyPr/>
                    <a:lstStyle/>
                    <a:p>
                      <a:r>
                        <a:rPr lang="en-US" sz="1800" dirty="0" smtClean="0"/>
                        <a:t>[1]</a:t>
                      </a:r>
                      <a:endParaRPr lang="en-US" sz="1800" dirty="0"/>
                    </a:p>
                  </a:txBody>
                  <a:tcPr marT="45680" marB="45680">
                    <a:solidFill>
                      <a:schemeClr val="accent5">
                        <a:lumMod val="60000"/>
                        <a:lumOff val="40000"/>
                      </a:schemeClr>
                    </a:solidFill>
                  </a:tcPr>
                </a:tc>
                <a:tc>
                  <a:txBody>
                    <a:bodyPr/>
                    <a:lstStyle/>
                    <a:p>
                      <a:r>
                        <a:rPr lang="en-US" sz="1600" dirty="0" smtClean="0"/>
                        <a:t>Null</a:t>
                      </a:r>
                      <a:endParaRPr lang="en-US" sz="1600" dirty="0"/>
                    </a:p>
                  </a:txBody>
                  <a:tcPr marT="45680" marB="45680">
                    <a:solidFill>
                      <a:schemeClr val="accent5">
                        <a:lumMod val="60000"/>
                        <a:lumOff val="40000"/>
                      </a:schemeClr>
                    </a:solidFill>
                  </a:tcPr>
                </a:tc>
                <a:tc>
                  <a:txBody>
                    <a:bodyPr/>
                    <a:lstStyle/>
                    <a:p>
                      <a:r>
                        <a:rPr lang="en-US" sz="1600" dirty="0" smtClean="0"/>
                        <a:t>Null</a:t>
                      </a:r>
                      <a:endParaRPr lang="en-US" sz="1600" dirty="0"/>
                    </a:p>
                  </a:txBody>
                  <a:tcPr marT="45680" marB="45680">
                    <a:solidFill>
                      <a:schemeClr val="accent5">
                        <a:lumMod val="60000"/>
                        <a:lumOff val="40000"/>
                      </a:schemeClr>
                    </a:solidFill>
                  </a:tcPr>
                </a:tc>
              </a:tr>
            </a:tbl>
          </a:graphicData>
        </a:graphic>
      </p:graphicFrame>
      <p:sp>
        <p:nvSpPr>
          <p:cNvPr id="5" name="Rectangle 4"/>
          <p:cNvSpPr/>
          <p:nvPr/>
        </p:nvSpPr>
        <p:spPr>
          <a:xfrm>
            <a:off x="3657600" y="3604380"/>
            <a:ext cx="914400" cy="5334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r>
              <a:rPr lang="en-US" b="0" dirty="0">
                <a:solidFill>
                  <a:schemeClr val="tx1"/>
                </a:solidFill>
              </a:rPr>
              <a:t>Tardis object</a:t>
            </a:r>
          </a:p>
        </p:txBody>
      </p:sp>
      <p:sp>
        <p:nvSpPr>
          <p:cNvPr id="7" name="Freeform 6"/>
          <p:cNvSpPr/>
          <p:nvPr/>
        </p:nvSpPr>
        <p:spPr>
          <a:xfrm>
            <a:off x="2794000" y="3871080"/>
            <a:ext cx="838200" cy="342900"/>
          </a:xfrm>
          <a:custGeom>
            <a:avLst/>
            <a:gdLst>
              <a:gd name="connsiteX0" fmla="*/ 0 w 838200"/>
              <a:gd name="connsiteY0" fmla="*/ 342975 h 342975"/>
              <a:gd name="connsiteX1" fmla="*/ 38100 w 838200"/>
              <a:gd name="connsiteY1" fmla="*/ 190575 h 342975"/>
              <a:gd name="connsiteX2" fmla="*/ 114300 w 838200"/>
              <a:gd name="connsiteY2" fmla="*/ 127075 h 342975"/>
              <a:gd name="connsiteX3" fmla="*/ 152400 w 838200"/>
              <a:gd name="connsiteY3" fmla="*/ 88975 h 342975"/>
              <a:gd name="connsiteX4" fmla="*/ 228600 w 838200"/>
              <a:gd name="connsiteY4" fmla="*/ 63575 h 342975"/>
              <a:gd name="connsiteX5" fmla="*/ 266700 w 838200"/>
              <a:gd name="connsiteY5" fmla="*/ 50875 h 342975"/>
              <a:gd name="connsiteX6" fmla="*/ 444500 w 838200"/>
              <a:gd name="connsiteY6" fmla="*/ 25475 h 342975"/>
              <a:gd name="connsiteX7" fmla="*/ 546100 w 838200"/>
              <a:gd name="connsiteY7" fmla="*/ 12775 h 342975"/>
              <a:gd name="connsiteX8" fmla="*/ 838200 w 838200"/>
              <a:gd name="connsiteY8" fmla="*/ 75 h 3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38200" h="342975">
                <a:moveTo>
                  <a:pt x="0" y="342975"/>
                </a:moveTo>
                <a:cubicBezTo>
                  <a:pt x="4197" y="317791"/>
                  <a:pt x="17974" y="210701"/>
                  <a:pt x="38100" y="190575"/>
                </a:cubicBezTo>
                <a:cubicBezTo>
                  <a:pt x="149410" y="79265"/>
                  <a:pt x="8212" y="215482"/>
                  <a:pt x="114300" y="127075"/>
                </a:cubicBezTo>
                <a:cubicBezTo>
                  <a:pt x="128098" y="115577"/>
                  <a:pt x="136700" y="97697"/>
                  <a:pt x="152400" y="88975"/>
                </a:cubicBezTo>
                <a:cubicBezTo>
                  <a:pt x="175805" y="75972"/>
                  <a:pt x="203200" y="72042"/>
                  <a:pt x="228600" y="63575"/>
                </a:cubicBezTo>
                <a:cubicBezTo>
                  <a:pt x="241300" y="59342"/>
                  <a:pt x="253573" y="53500"/>
                  <a:pt x="266700" y="50875"/>
                </a:cubicBezTo>
                <a:cubicBezTo>
                  <a:pt x="373857" y="29444"/>
                  <a:pt x="297972" y="42714"/>
                  <a:pt x="444500" y="25475"/>
                </a:cubicBezTo>
                <a:cubicBezTo>
                  <a:pt x="478396" y="21487"/>
                  <a:pt x="512088" y="15609"/>
                  <a:pt x="546100" y="12775"/>
                </a:cubicBezTo>
                <a:cubicBezTo>
                  <a:pt x="720682" y="-1773"/>
                  <a:pt x="706845" y="75"/>
                  <a:pt x="838200" y="75"/>
                </a:cubicBezTo>
              </a:path>
            </a:pathLst>
          </a:custGeom>
          <a:noFill/>
          <a:ln>
            <a:solidFill>
              <a:schemeClr val="tx1"/>
            </a:solidFill>
            <a:tailEnd type="stealt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endParaRPr lang="en-US" b="0" dirty="0"/>
          </a:p>
        </p:txBody>
      </p:sp>
      <p:graphicFrame>
        <p:nvGraphicFramePr>
          <p:cNvPr id="8" name="Table 7"/>
          <p:cNvGraphicFramePr>
            <a:graphicFrameLocks noGrp="1"/>
          </p:cNvGraphicFramePr>
          <p:nvPr>
            <p:extLst>
              <p:ext uri="{D42A27DB-BD31-4B8C-83A1-F6EECF244321}">
                <p14:modId xmlns:p14="http://schemas.microsoft.com/office/powerpoint/2010/main" val="1254752114"/>
              </p:ext>
            </p:extLst>
          </p:nvPr>
        </p:nvGraphicFramePr>
        <p:xfrm>
          <a:off x="5105400" y="3645655"/>
          <a:ext cx="1752600" cy="1098549"/>
        </p:xfrm>
        <a:graphic>
          <a:graphicData uri="http://schemas.openxmlformats.org/drawingml/2006/table">
            <a:tbl>
              <a:tblPr firstRow="1" bandRow="1">
                <a:tableStyleId>{5C22544A-7EE6-4342-B048-85BDC9FD1C3A}</a:tableStyleId>
              </a:tblPr>
              <a:tblGrid>
                <a:gridCol w="584200"/>
                <a:gridCol w="584200"/>
                <a:gridCol w="584200"/>
              </a:tblGrid>
              <a:tr h="366183">
                <a:tc>
                  <a:txBody>
                    <a:bodyPr/>
                    <a:lstStyle/>
                    <a:p>
                      <a:endParaRPr lang="en-US" sz="1800" dirty="0"/>
                    </a:p>
                  </a:txBody>
                  <a:tcPr marT="45773" marB="45773">
                    <a:solidFill>
                      <a:schemeClr val="accent5">
                        <a:lumMod val="60000"/>
                        <a:lumOff val="40000"/>
                      </a:schemeClr>
                    </a:solidFill>
                  </a:tcPr>
                </a:tc>
                <a:tc>
                  <a:txBody>
                    <a:bodyPr/>
                    <a:lstStyle/>
                    <a:p>
                      <a:r>
                        <a:rPr lang="en-US" sz="1800" dirty="0" smtClean="0"/>
                        <a:t>[0]</a:t>
                      </a:r>
                      <a:endParaRPr lang="en-US" sz="1800" dirty="0"/>
                    </a:p>
                  </a:txBody>
                  <a:tcPr marT="45773" marB="45773">
                    <a:solidFill>
                      <a:schemeClr val="accent5">
                        <a:lumMod val="60000"/>
                        <a:lumOff val="40000"/>
                      </a:schemeClr>
                    </a:solidFill>
                  </a:tcPr>
                </a:tc>
                <a:tc>
                  <a:txBody>
                    <a:bodyPr/>
                    <a:lstStyle/>
                    <a:p>
                      <a:r>
                        <a:rPr lang="en-US" sz="1800" dirty="0" smtClean="0"/>
                        <a:t>[1]</a:t>
                      </a:r>
                      <a:endParaRPr lang="en-US" sz="1800" dirty="0"/>
                    </a:p>
                  </a:txBody>
                  <a:tcPr marT="45773" marB="45773">
                    <a:solidFill>
                      <a:schemeClr val="accent5">
                        <a:lumMod val="60000"/>
                        <a:lumOff val="40000"/>
                      </a:schemeClr>
                    </a:solidFill>
                  </a:tcPr>
                </a:tc>
              </a:tr>
              <a:tr h="366183">
                <a:tc>
                  <a:txBody>
                    <a:bodyPr/>
                    <a:lstStyle/>
                    <a:p>
                      <a:r>
                        <a:rPr lang="en-US" sz="1800" dirty="0" smtClean="0"/>
                        <a:t>[0]</a:t>
                      </a:r>
                      <a:endParaRPr lang="en-US" sz="1800" dirty="0"/>
                    </a:p>
                  </a:txBody>
                  <a:tcPr marT="45773" marB="45773">
                    <a:solidFill>
                      <a:schemeClr val="accent5">
                        <a:lumMod val="60000"/>
                        <a:lumOff val="40000"/>
                      </a:schemeClr>
                    </a:solidFill>
                  </a:tcPr>
                </a:tc>
                <a:tc>
                  <a:txBody>
                    <a:bodyPr/>
                    <a:lstStyle/>
                    <a:p>
                      <a:r>
                        <a:rPr lang="en-US" sz="1600" dirty="0" smtClean="0"/>
                        <a:t>Null</a:t>
                      </a:r>
                      <a:endParaRPr lang="en-US" sz="1600" dirty="0"/>
                    </a:p>
                  </a:txBody>
                  <a:tcPr marT="45773" marB="45773">
                    <a:solidFill>
                      <a:schemeClr val="accent5">
                        <a:lumMod val="60000"/>
                        <a:lumOff val="40000"/>
                      </a:schemeClr>
                    </a:solidFill>
                  </a:tcPr>
                </a:tc>
                <a:tc>
                  <a:txBody>
                    <a:bodyPr/>
                    <a:lstStyle/>
                    <a:p>
                      <a:r>
                        <a:rPr lang="en-US" sz="1600" dirty="0" smtClean="0"/>
                        <a:t>Null</a:t>
                      </a:r>
                      <a:endParaRPr lang="en-US" sz="1600" dirty="0"/>
                    </a:p>
                  </a:txBody>
                  <a:tcPr marT="45773" marB="45773">
                    <a:solidFill>
                      <a:schemeClr val="accent5">
                        <a:lumMod val="60000"/>
                        <a:lumOff val="40000"/>
                      </a:schemeClr>
                    </a:solidFill>
                  </a:tcPr>
                </a:tc>
              </a:tr>
              <a:tr h="366183">
                <a:tc>
                  <a:txBody>
                    <a:bodyPr/>
                    <a:lstStyle/>
                    <a:p>
                      <a:r>
                        <a:rPr lang="en-US" sz="1800" dirty="0" smtClean="0"/>
                        <a:t>[1]</a:t>
                      </a:r>
                      <a:endParaRPr lang="en-US" sz="1800" dirty="0"/>
                    </a:p>
                  </a:txBody>
                  <a:tcPr marT="45773" marB="45773">
                    <a:solidFill>
                      <a:schemeClr val="accent5">
                        <a:lumMod val="60000"/>
                        <a:lumOff val="40000"/>
                      </a:schemeClr>
                    </a:solidFill>
                  </a:tcPr>
                </a:tc>
                <a:tc>
                  <a:txBody>
                    <a:bodyPr/>
                    <a:lstStyle/>
                    <a:p>
                      <a:r>
                        <a:rPr lang="en-US" sz="1600" dirty="0" smtClean="0"/>
                        <a:t>Null</a:t>
                      </a:r>
                      <a:endParaRPr lang="en-US" sz="1600" dirty="0"/>
                    </a:p>
                  </a:txBody>
                  <a:tcPr marT="45773" marB="45773">
                    <a:solidFill>
                      <a:schemeClr val="accent5">
                        <a:lumMod val="60000"/>
                        <a:lumOff val="40000"/>
                      </a:schemeClr>
                    </a:solidFill>
                  </a:tcPr>
                </a:tc>
                <a:tc>
                  <a:txBody>
                    <a:bodyPr/>
                    <a:lstStyle/>
                    <a:p>
                      <a:endParaRPr lang="en-US" sz="1600" dirty="0"/>
                    </a:p>
                  </a:txBody>
                  <a:tcPr marT="45773" marB="45773">
                    <a:solidFill>
                      <a:schemeClr val="accent5">
                        <a:lumMod val="60000"/>
                        <a:lumOff val="40000"/>
                      </a:schemeClr>
                    </a:solidFill>
                  </a:tcPr>
                </a:tc>
              </a:tr>
            </a:tbl>
          </a:graphicData>
        </a:graphic>
      </p:graphicFrame>
      <p:sp>
        <p:nvSpPr>
          <p:cNvPr id="9" name="Rectangle 8"/>
          <p:cNvSpPr/>
          <p:nvPr/>
        </p:nvSpPr>
        <p:spPr>
          <a:xfrm>
            <a:off x="7315200" y="4747380"/>
            <a:ext cx="914400" cy="5334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r>
              <a:rPr lang="en-US" b="0" dirty="0">
                <a:solidFill>
                  <a:schemeClr val="tx1"/>
                </a:solidFill>
              </a:rPr>
              <a:t>Tardis object</a:t>
            </a:r>
          </a:p>
        </p:txBody>
      </p:sp>
      <p:sp>
        <p:nvSpPr>
          <p:cNvPr id="11" name="Freeform 10"/>
          <p:cNvSpPr/>
          <p:nvPr/>
        </p:nvSpPr>
        <p:spPr>
          <a:xfrm>
            <a:off x="6578600" y="4582280"/>
            <a:ext cx="711200" cy="406400"/>
          </a:xfrm>
          <a:custGeom>
            <a:avLst/>
            <a:gdLst>
              <a:gd name="connsiteX0" fmla="*/ 0 w 711200"/>
              <a:gd name="connsiteY0" fmla="*/ 0 h 406401"/>
              <a:gd name="connsiteX1" fmla="*/ 38100 w 711200"/>
              <a:gd name="connsiteY1" fmla="*/ 165100 h 406401"/>
              <a:gd name="connsiteX2" fmla="*/ 50800 w 711200"/>
              <a:gd name="connsiteY2" fmla="*/ 203200 h 406401"/>
              <a:gd name="connsiteX3" fmla="*/ 127000 w 711200"/>
              <a:gd name="connsiteY3" fmla="*/ 266700 h 406401"/>
              <a:gd name="connsiteX4" fmla="*/ 190500 w 711200"/>
              <a:gd name="connsiteY4" fmla="*/ 317500 h 406401"/>
              <a:gd name="connsiteX5" fmla="*/ 266700 w 711200"/>
              <a:gd name="connsiteY5" fmla="*/ 381000 h 406401"/>
              <a:gd name="connsiteX6" fmla="*/ 304800 w 711200"/>
              <a:gd name="connsiteY6" fmla="*/ 393700 h 406401"/>
              <a:gd name="connsiteX7" fmla="*/ 711200 w 711200"/>
              <a:gd name="connsiteY7" fmla="*/ 406400 h 406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11200" h="406401">
                <a:moveTo>
                  <a:pt x="0" y="0"/>
                </a:moveTo>
                <a:cubicBezTo>
                  <a:pt x="16486" y="115405"/>
                  <a:pt x="3234" y="60502"/>
                  <a:pt x="38100" y="165100"/>
                </a:cubicBezTo>
                <a:cubicBezTo>
                  <a:pt x="42333" y="177800"/>
                  <a:pt x="41334" y="193734"/>
                  <a:pt x="50800" y="203200"/>
                </a:cubicBezTo>
                <a:cubicBezTo>
                  <a:pt x="99693" y="252093"/>
                  <a:pt x="73956" y="231337"/>
                  <a:pt x="127000" y="266700"/>
                </a:cubicBezTo>
                <a:cubicBezTo>
                  <a:pt x="183806" y="351909"/>
                  <a:pt x="116888" y="268425"/>
                  <a:pt x="190500" y="317500"/>
                </a:cubicBezTo>
                <a:cubicBezTo>
                  <a:pt x="274762" y="373675"/>
                  <a:pt x="183598" y="339449"/>
                  <a:pt x="266700" y="381000"/>
                </a:cubicBezTo>
                <a:cubicBezTo>
                  <a:pt x="278674" y="386987"/>
                  <a:pt x="291439" y="392865"/>
                  <a:pt x="304800" y="393700"/>
                </a:cubicBezTo>
                <a:cubicBezTo>
                  <a:pt x="515003" y="406838"/>
                  <a:pt x="567918" y="406400"/>
                  <a:pt x="711200" y="406400"/>
                </a:cubicBezTo>
              </a:path>
            </a:pathLst>
          </a:custGeom>
          <a:noFill/>
          <a:ln>
            <a:solidFill>
              <a:schemeClr val="tx1"/>
            </a:solidFill>
            <a:tailEnd type="stealt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endParaRPr lang="en-US" b="0" dirty="0"/>
          </a:p>
        </p:txBody>
      </p:sp>
    </p:spTree>
    <p:extLst>
      <p:ext uri="{BB962C8B-B14F-4D97-AF65-F5344CB8AC3E}">
        <p14:creationId xmlns:p14="http://schemas.microsoft.com/office/powerpoint/2010/main" val="39975898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5"/>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7"/>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9"/>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5" grpId="0" animBg="1"/>
      <p:bldP spid="9" grpId="0" animBg="1"/>
    </p:bldLst>
  </p:timing>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r>
              <a:rPr lang="en-US" altLang="en-US" dirty="0" smtClean="0">
                <a:cs typeface="Consolas" panose="020B0609020204030204" pitchFamily="49" charset="0"/>
              </a:rPr>
              <a:t>World (2)</a:t>
            </a:r>
            <a:endParaRPr lang="en-US" altLang="en-US" dirty="0" smtClean="0"/>
          </a:p>
        </p:txBody>
      </p:sp>
      <p:sp>
        <p:nvSpPr>
          <p:cNvPr id="3" name="Content Placeholder 2"/>
          <p:cNvSpPr>
            <a:spLocks noGrp="1"/>
          </p:cNvSpPr>
          <p:nvPr>
            <p:ph idx="1"/>
          </p:nvPr>
        </p:nvSpPr>
        <p:spPr/>
        <p:txBody>
          <a:bodyPr/>
          <a:lstStyle/>
          <a:p>
            <a:r>
              <a:rPr lang="en-US" altLang="en-US" dirty="0" smtClean="0"/>
              <a:t>Methods</a:t>
            </a:r>
          </a:p>
          <a:p>
            <a:pPr lvl="1"/>
            <a:r>
              <a:rPr lang="en-US" altLang="en-US" dirty="0" smtClean="0"/>
              <a:t>Constructor(s) to create the world</a:t>
            </a:r>
          </a:p>
          <a:p>
            <a:pPr lvl="1"/>
            <a:r>
              <a:rPr lang="en-US" altLang="en-US" dirty="0" smtClean="0"/>
              <a:t>Methods that modify the world (e.g., making sure each array element is truly null: </a:t>
            </a:r>
            <a:r>
              <a:rPr lang="en-US" altLang="en-US" dirty="0" smtClean="0">
                <a:latin typeface="Consolas" panose="020B0609020204030204" pitchFamily="49" charset="0"/>
                <a:cs typeface="Consolas" panose="020B0609020204030204" pitchFamily="49" charset="0"/>
              </a:rPr>
              <a:t>wipe()</a:t>
            </a:r>
            <a:endParaRPr lang="en-US" altLang="en-US" dirty="0" smtClean="0"/>
          </a:p>
          <a:p>
            <a:pPr lvl="1"/>
            <a:r>
              <a:rPr lang="en-US" altLang="en-US" dirty="0" smtClean="0"/>
              <a:t>Displaying the world: </a:t>
            </a:r>
            <a:r>
              <a:rPr lang="en-US" altLang="en-US" dirty="0" smtClean="0">
                <a:latin typeface="Consolas" panose="020B0609020204030204" pitchFamily="49" charset="0"/>
                <a:cs typeface="Consolas" panose="020B0609020204030204" pitchFamily="49" charset="0"/>
              </a:rPr>
              <a:t>display()</a:t>
            </a:r>
          </a:p>
          <a:p>
            <a:pPr lvl="1"/>
            <a:r>
              <a:rPr lang="en-US" altLang="en-US" dirty="0" smtClean="0"/>
              <a:t>Changing the contents of the objects in the world (e.g., editing the world or moving objects): </a:t>
            </a:r>
            <a:r>
              <a:rPr lang="en-US" altLang="en-US" dirty="0" smtClean="0">
                <a:latin typeface="Consolas" panose="020B0609020204030204" pitchFamily="49" charset="0"/>
                <a:cs typeface="Consolas" panose="020B0609020204030204" pitchFamily="49" charset="0"/>
              </a:rPr>
              <a:t>move()</a:t>
            </a:r>
          </a:p>
          <a:p>
            <a:pPr lvl="1"/>
            <a:endParaRPr lang="en-US" altLang="en-US" dirty="0" smtClean="0"/>
          </a:p>
        </p:txBody>
      </p:sp>
    </p:spTree>
    <p:extLst>
      <p:ext uri="{BB962C8B-B14F-4D97-AF65-F5344CB8AC3E}">
        <p14:creationId xmlns:p14="http://schemas.microsoft.com/office/powerpoint/2010/main" val="3992741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Scoping Rules</a:t>
            </a:r>
            <a:endParaRPr lang="en-US" dirty="0"/>
          </a:p>
        </p:txBody>
      </p:sp>
      <p:sp>
        <p:nvSpPr>
          <p:cNvPr id="3" name="Content Placeholder 2"/>
          <p:cNvSpPr>
            <a:spLocks noGrp="1"/>
          </p:cNvSpPr>
          <p:nvPr>
            <p:ph idx="1"/>
          </p:nvPr>
        </p:nvSpPr>
        <p:spPr/>
        <p:txBody>
          <a:bodyPr/>
          <a:lstStyle/>
          <a:p>
            <a:r>
              <a:rPr lang="en-US" dirty="0" smtClean="0"/>
              <a:t>Rules of access</a:t>
            </a:r>
          </a:p>
          <a:p>
            <a:pPr marL="682625" lvl="1" indent="-457200">
              <a:buFont typeface="+mj-lt"/>
              <a:buAutoNum type="arabicPeriod"/>
            </a:pPr>
            <a:r>
              <a:rPr lang="en-US" dirty="0" smtClean="0"/>
              <a:t>Look for a local (variable or constant)</a:t>
            </a:r>
          </a:p>
          <a:p>
            <a:pPr marL="682625" lvl="1" indent="-457200">
              <a:buFont typeface="+mj-lt"/>
              <a:buAutoNum type="arabicPeriod"/>
            </a:pPr>
            <a:r>
              <a:rPr lang="en-US" dirty="0" smtClean="0"/>
              <a:t>Look for an attribute</a:t>
            </a:r>
          </a:p>
          <a:p>
            <a:pPr marL="447675" indent="-457200"/>
            <a:r>
              <a:rPr lang="en-US" dirty="0" smtClean="0"/>
              <a:t>General example</a:t>
            </a:r>
          </a:p>
          <a:p>
            <a:pPr marL="225425" lvl="1" indent="0">
              <a:buNone/>
            </a:pPr>
            <a:r>
              <a:rPr lang="en-US" sz="1800" dirty="0">
                <a:latin typeface="Consolas" panose="020B0609020204030204" pitchFamily="49" charset="0"/>
                <a:cs typeface="Consolas" panose="020B0609020204030204" pitchFamily="49" charset="0"/>
              </a:rPr>
              <a:t>p</a:t>
            </a:r>
            <a:r>
              <a:rPr lang="en-US" sz="1800" dirty="0" smtClean="0">
                <a:latin typeface="Consolas" panose="020B0609020204030204" pitchFamily="49" charset="0"/>
                <a:cs typeface="Consolas" panose="020B0609020204030204" pitchFamily="49" charset="0"/>
              </a:rPr>
              <a:t>ublic class Person</a:t>
            </a:r>
          </a:p>
          <a:p>
            <a:pPr marL="225425" lvl="1" indent="0">
              <a:buNone/>
            </a:pPr>
            <a:r>
              <a:rPr lang="en-US" sz="1800" dirty="0" smtClean="0">
                <a:latin typeface="Consolas" panose="020B0609020204030204" pitchFamily="49" charset="0"/>
                <a:cs typeface="Consolas" panose="020B0609020204030204" pitchFamily="49" charset="0"/>
              </a:rPr>
              <a:t>{</a:t>
            </a:r>
          </a:p>
          <a:p>
            <a:pPr marL="225425" lvl="1" indent="0">
              <a:buNone/>
            </a:pPr>
            <a:endParaRPr lang="en-US" sz="1800" dirty="0" smtClean="0">
              <a:latin typeface="Consolas" panose="020B0609020204030204" pitchFamily="49" charset="0"/>
              <a:cs typeface="Consolas" panose="020B0609020204030204" pitchFamily="49" charset="0"/>
            </a:endParaRPr>
          </a:p>
          <a:p>
            <a:pPr marL="225425" lvl="1" indent="0">
              <a:buNone/>
            </a:pPr>
            <a:r>
              <a:rPr lang="en-US" sz="1800" dirty="0" smtClean="0">
                <a:latin typeface="Consolas" panose="020B0609020204030204" pitchFamily="49" charset="0"/>
                <a:cs typeface="Consolas" panose="020B0609020204030204" pitchFamily="49" charset="0"/>
              </a:rPr>
              <a:t>    public void method()</a:t>
            </a:r>
          </a:p>
          <a:p>
            <a:pPr marL="225425" lvl="1" indent="0">
              <a:buNone/>
            </a:pPr>
            <a:r>
              <a:rPr lang="en-US" sz="1800" dirty="0" smtClean="0">
                <a:latin typeface="Consolas" panose="020B0609020204030204" pitchFamily="49" charset="0"/>
                <a:cs typeface="Consolas" panose="020B0609020204030204" pitchFamily="49" charset="0"/>
              </a:rPr>
              <a:t>    {  </a:t>
            </a:r>
            <a:endParaRPr lang="en-US" sz="1800" dirty="0">
              <a:latin typeface="Consolas" panose="020B0609020204030204" pitchFamily="49" charset="0"/>
              <a:cs typeface="Consolas" panose="020B0609020204030204" pitchFamily="49" charset="0"/>
            </a:endParaRPr>
          </a:p>
          <a:p>
            <a:pPr marL="225425" lvl="1" indent="0">
              <a:buNone/>
            </a:pPr>
            <a:r>
              <a:rPr lang="en-US" sz="1800" dirty="0" smtClean="0">
                <a:latin typeface="Consolas" panose="020B0609020204030204" pitchFamily="49" charset="0"/>
                <a:cs typeface="Consolas" panose="020B0609020204030204" pitchFamily="49" charset="0"/>
              </a:rPr>
              <a:t>         </a:t>
            </a:r>
          </a:p>
          <a:p>
            <a:pPr marL="225425" lvl="1" indent="0">
              <a:buNone/>
            </a:pPr>
            <a:r>
              <a:rPr lang="en-US" sz="1800" dirty="0" smtClean="0">
                <a:latin typeface="Consolas" panose="020B0609020204030204" pitchFamily="49" charset="0"/>
                <a:cs typeface="Consolas" panose="020B0609020204030204" pitchFamily="49" charset="0"/>
              </a:rPr>
              <a:t>         x = 12;</a:t>
            </a:r>
            <a:endParaRPr lang="en-US" sz="1800" dirty="0">
              <a:latin typeface="Consolas" panose="020B0609020204030204" pitchFamily="49" charset="0"/>
              <a:cs typeface="Consolas" panose="020B0609020204030204" pitchFamily="49" charset="0"/>
            </a:endParaRPr>
          </a:p>
          <a:p>
            <a:pPr marL="225425" lvl="1" indent="0">
              <a:buNone/>
            </a:pPr>
            <a:r>
              <a:rPr lang="en-US" sz="1800" dirty="0" smtClean="0">
                <a:latin typeface="Consolas" panose="020B0609020204030204" pitchFamily="49" charset="0"/>
                <a:cs typeface="Consolas" panose="020B0609020204030204" pitchFamily="49" charset="0"/>
              </a:rPr>
              <a:t>    }</a:t>
            </a:r>
          </a:p>
          <a:p>
            <a:pPr marL="225425" lvl="1" indent="0">
              <a:buNone/>
            </a:pPr>
            <a:r>
              <a:rPr lang="en-US" sz="1800" dirty="0">
                <a:latin typeface="Consolas" panose="020B0609020204030204" pitchFamily="49" charset="0"/>
                <a:cs typeface="Consolas" panose="020B0609020204030204" pitchFamily="49" charset="0"/>
              </a:rPr>
              <a:t>}</a:t>
            </a:r>
          </a:p>
        </p:txBody>
      </p:sp>
      <p:grpSp>
        <p:nvGrpSpPr>
          <p:cNvPr id="13" name="Group 12"/>
          <p:cNvGrpSpPr/>
          <p:nvPr/>
        </p:nvGrpSpPr>
        <p:grpSpPr>
          <a:xfrm>
            <a:off x="2286000" y="4666129"/>
            <a:ext cx="3630706" cy="1183341"/>
            <a:chOff x="2286000" y="4666129"/>
            <a:chExt cx="3630706" cy="1183341"/>
          </a:xfrm>
        </p:grpSpPr>
        <p:sp>
          <p:nvSpPr>
            <p:cNvPr id="4" name="TextBox 3"/>
            <p:cNvSpPr txBox="1"/>
            <p:nvPr/>
          </p:nvSpPr>
          <p:spPr>
            <a:xfrm>
              <a:off x="4249271" y="4988859"/>
              <a:ext cx="1667435" cy="860611"/>
            </a:xfrm>
            <a:prstGeom prst="rect">
              <a:avLst/>
            </a:prstGeom>
            <a:noFill/>
            <a:ln w="0">
              <a:noFill/>
            </a:ln>
          </p:spPr>
          <p:txBody>
            <a:bodyPr wrap="square" lIns="0" rtlCol="0">
              <a:noAutofit/>
            </a:bodyPr>
            <a:lstStyle/>
            <a:p>
              <a:r>
                <a:rPr lang="en-US" sz="1800" b="1" dirty="0" smtClean="0">
                  <a:solidFill>
                    <a:srgbClr val="FF0000"/>
                  </a:solidFill>
                </a:rPr>
                <a:t>Reference to an identifier</a:t>
              </a:r>
            </a:p>
          </p:txBody>
        </p:sp>
        <p:cxnSp>
          <p:nvCxnSpPr>
            <p:cNvPr id="6" name="Straight Arrow Connector 5"/>
            <p:cNvCxnSpPr/>
            <p:nvPr/>
          </p:nvCxnSpPr>
          <p:spPr bwMode="auto">
            <a:xfrm flipH="1" flipV="1">
              <a:off x="2286000" y="4666129"/>
              <a:ext cx="1963271" cy="753036"/>
            </a:xfrm>
            <a:prstGeom prst="straightConnector1">
              <a:avLst/>
            </a:prstGeom>
            <a:noFill/>
            <a:ln w="25400" cap="flat" cmpd="sng" algn="ctr">
              <a:solidFill>
                <a:srgbClr val="FF0000"/>
              </a:solidFill>
              <a:prstDash val="solid"/>
              <a:round/>
              <a:headEnd type="none" w="sm" len="sm"/>
              <a:tailEnd type="arrow"/>
            </a:ln>
            <a:effectLst/>
          </p:spPr>
        </p:cxnSp>
      </p:grpSp>
      <p:grpSp>
        <p:nvGrpSpPr>
          <p:cNvPr id="14" name="Group 13"/>
          <p:cNvGrpSpPr/>
          <p:nvPr/>
        </p:nvGrpSpPr>
        <p:grpSpPr>
          <a:xfrm>
            <a:off x="1855695" y="3184712"/>
            <a:ext cx="6575610" cy="1116105"/>
            <a:chOff x="1855695" y="3184712"/>
            <a:chExt cx="6575610" cy="1116105"/>
          </a:xfrm>
        </p:grpSpPr>
        <p:sp>
          <p:nvSpPr>
            <p:cNvPr id="7" name="TextBox 6"/>
            <p:cNvSpPr txBox="1"/>
            <p:nvPr/>
          </p:nvSpPr>
          <p:spPr>
            <a:xfrm>
              <a:off x="5479675" y="3184712"/>
              <a:ext cx="2951630" cy="860611"/>
            </a:xfrm>
            <a:prstGeom prst="rect">
              <a:avLst/>
            </a:prstGeom>
            <a:noFill/>
            <a:ln w="0">
              <a:noFill/>
            </a:ln>
          </p:spPr>
          <p:txBody>
            <a:bodyPr wrap="square" lIns="0" rtlCol="0">
              <a:noAutofit/>
            </a:bodyPr>
            <a:lstStyle/>
            <a:p>
              <a:r>
                <a:rPr lang="en-US" sz="1800" b="1" dirty="0" smtClean="0">
                  <a:solidFill>
                    <a:srgbClr val="FF0000"/>
                  </a:solidFill>
                </a:rPr>
                <a:t>First: look for the definition of a local identifier e.g., “int x;”</a:t>
              </a:r>
            </a:p>
          </p:txBody>
        </p:sp>
        <p:cxnSp>
          <p:nvCxnSpPr>
            <p:cNvPr id="8" name="Straight Arrow Connector 7"/>
            <p:cNvCxnSpPr/>
            <p:nvPr/>
          </p:nvCxnSpPr>
          <p:spPr bwMode="auto">
            <a:xfrm flipH="1">
              <a:off x="1855695" y="3615017"/>
              <a:ext cx="3509681" cy="685800"/>
            </a:xfrm>
            <a:prstGeom prst="straightConnector1">
              <a:avLst/>
            </a:prstGeom>
            <a:noFill/>
            <a:ln w="25400" cap="flat" cmpd="sng" algn="ctr">
              <a:solidFill>
                <a:srgbClr val="FF0000"/>
              </a:solidFill>
              <a:prstDash val="solid"/>
              <a:round/>
              <a:headEnd type="none" w="sm" len="sm"/>
              <a:tailEnd type="arrow"/>
            </a:ln>
            <a:effectLst/>
          </p:spPr>
        </p:cxnSp>
      </p:grpSp>
      <p:grpSp>
        <p:nvGrpSpPr>
          <p:cNvPr id="15" name="Group 14"/>
          <p:cNvGrpSpPr/>
          <p:nvPr/>
        </p:nvGrpSpPr>
        <p:grpSpPr>
          <a:xfrm>
            <a:off x="1297641" y="2017060"/>
            <a:ext cx="7019365" cy="1331258"/>
            <a:chOff x="1297641" y="2017060"/>
            <a:chExt cx="7019365" cy="1331258"/>
          </a:xfrm>
        </p:grpSpPr>
        <p:sp>
          <p:nvSpPr>
            <p:cNvPr id="10" name="TextBox 9"/>
            <p:cNvSpPr txBox="1"/>
            <p:nvPr/>
          </p:nvSpPr>
          <p:spPr>
            <a:xfrm>
              <a:off x="5479675" y="2017060"/>
              <a:ext cx="2837331" cy="860611"/>
            </a:xfrm>
            <a:prstGeom prst="rect">
              <a:avLst/>
            </a:prstGeom>
            <a:noFill/>
            <a:ln w="0">
              <a:noFill/>
            </a:ln>
          </p:spPr>
          <p:txBody>
            <a:bodyPr wrap="square" lIns="0" rtlCol="0">
              <a:noAutofit/>
            </a:bodyPr>
            <a:lstStyle/>
            <a:p>
              <a:r>
                <a:rPr lang="en-US" sz="1800" b="1" dirty="0" smtClean="0">
                  <a:solidFill>
                    <a:srgbClr val="FF0000"/>
                  </a:solidFill>
                </a:rPr>
                <a:t>Second: look for the definition of an attribute e.g., “private int x;”</a:t>
              </a:r>
            </a:p>
          </p:txBody>
        </p:sp>
        <p:cxnSp>
          <p:nvCxnSpPr>
            <p:cNvPr id="11" name="Straight Arrow Connector 10"/>
            <p:cNvCxnSpPr/>
            <p:nvPr/>
          </p:nvCxnSpPr>
          <p:spPr bwMode="auto">
            <a:xfrm flipH="1">
              <a:off x="1297641" y="2447366"/>
              <a:ext cx="4182034" cy="900952"/>
            </a:xfrm>
            <a:prstGeom prst="straightConnector1">
              <a:avLst/>
            </a:prstGeom>
            <a:noFill/>
            <a:ln w="25400" cap="flat" cmpd="sng" algn="ctr">
              <a:solidFill>
                <a:srgbClr val="FF0000"/>
              </a:solidFill>
              <a:prstDash val="solid"/>
              <a:round/>
              <a:headEnd type="none" w="sm" len="sm"/>
              <a:tailEnd type="arrow"/>
            </a:ln>
            <a:effectLst/>
          </p:spPr>
        </p:cxnSp>
      </p:grpSp>
    </p:spTree>
    <p:extLst>
      <p:ext uri="{BB962C8B-B14F-4D97-AF65-F5344CB8AC3E}">
        <p14:creationId xmlns:p14="http://schemas.microsoft.com/office/powerpoint/2010/main" val="4293628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4" presetClass="entr" presetSubtype="10" fill="hold" nodeType="click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randombar(horizontal)">
                                      <p:cBhvr>
                                        <p:cTn id="39" dur="500"/>
                                        <p:tgtEl>
                                          <p:spTgt spid="13"/>
                                        </p:tgtEl>
                                      </p:cBhvr>
                                    </p:animEffect>
                                  </p:childTnLst>
                                </p:cTn>
                              </p:par>
                            </p:childTnLst>
                          </p:cTn>
                        </p:par>
                      </p:childTnLst>
                    </p:cTn>
                  </p:par>
                  <p:par>
                    <p:cTn id="40" fill="hold">
                      <p:stCondLst>
                        <p:cond delay="indefinite"/>
                      </p:stCondLst>
                      <p:childTnLst>
                        <p:par>
                          <p:cTn id="41" fill="hold">
                            <p:stCondLst>
                              <p:cond delay="0"/>
                            </p:stCondLst>
                            <p:childTnLst>
                              <p:par>
                                <p:cTn id="42" presetID="14" presetClass="entr" presetSubtype="10" fill="hold" nodeType="click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randombar(horizontal)">
                                      <p:cBhvr>
                                        <p:cTn id="44" dur="500"/>
                                        <p:tgtEl>
                                          <p:spTgt spid="14"/>
                                        </p:tgtEl>
                                      </p:cBhvr>
                                    </p:animEffect>
                                  </p:childTnLst>
                                </p:cTn>
                              </p:par>
                            </p:childTnLst>
                          </p:cTn>
                        </p:par>
                      </p:childTnLst>
                    </p:cTn>
                  </p:par>
                  <p:par>
                    <p:cTn id="45" fill="hold">
                      <p:stCondLst>
                        <p:cond delay="indefinite"/>
                      </p:stCondLst>
                      <p:childTnLst>
                        <p:par>
                          <p:cTn id="46" fill="hold">
                            <p:stCondLst>
                              <p:cond delay="0"/>
                            </p:stCondLst>
                            <p:childTnLst>
                              <p:par>
                                <p:cTn id="47" presetID="14" presetClass="entr" presetSubtype="10" fill="hold" nodeType="clickEffect">
                                  <p:stCondLst>
                                    <p:cond delay="0"/>
                                  </p:stCondLst>
                                  <p:childTnLst>
                                    <p:set>
                                      <p:cBhvr>
                                        <p:cTn id="48" dur="1" fill="hold">
                                          <p:stCondLst>
                                            <p:cond delay="0"/>
                                          </p:stCondLst>
                                        </p:cTn>
                                        <p:tgtEl>
                                          <p:spTgt spid="15"/>
                                        </p:tgtEl>
                                        <p:attrNameLst>
                                          <p:attrName>style.visibility</p:attrName>
                                        </p:attrNameLst>
                                      </p:cBhvr>
                                      <p:to>
                                        <p:strVal val="visible"/>
                                      </p:to>
                                    </p:set>
                                    <p:animEffect transition="in" filter="randombar(horizontal)">
                                      <p:cBhvr>
                                        <p:cTn id="49"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r>
              <a:rPr lang="en-US" altLang="en-US" dirty="0" smtClean="0"/>
              <a:t>Manager</a:t>
            </a:r>
          </a:p>
        </p:txBody>
      </p:sp>
      <p:sp>
        <p:nvSpPr>
          <p:cNvPr id="52227" name="Content Placeholder 2"/>
          <p:cNvSpPr>
            <a:spLocks noGrp="1"/>
          </p:cNvSpPr>
          <p:nvPr>
            <p:ph idx="1"/>
          </p:nvPr>
        </p:nvSpPr>
        <p:spPr/>
        <p:txBody>
          <a:bodyPr/>
          <a:lstStyle/>
          <a:p>
            <a:r>
              <a:rPr lang="en-US" altLang="en-US" dirty="0" smtClean="0"/>
              <a:t>It is responsible for things like determining how long the simulation runs.</a:t>
            </a:r>
          </a:p>
          <a:p>
            <a:r>
              <a:rPr lang="en-US" altLang="en-US" dirty="0" smtClean="0"/>
              <a:t>For very simple programs it may be a part of the </a:t>
            </a:r>
            <a:r>
              <a:rPr lang="en-US" altLang="en-US" dirty="0" smtClean="0">
                <a:latin typeface="Consolas" panose="020B0609020204030204" pitchFamily="49" charset="0"/>
                <a:cs typeface="Consolas" panose="020B0609020204030204" pitchFamily="49" charset="0"/>
              </a:rPr>
              <a:t>World</a:t>
            </a:r>
            <a:r>
              <a:rPr lang="en-US" altLang="en-US" dirty="0" smtClean="0"/>
              <a:t> class (in this case it’s part of the </a:t>
            </a:r>
            <a:r>
              <a:rPr lang="en-US" altLang="en-US" dirty="0" smtClean="0">
                <a:latin typeface="Consolas" panose="020B0609020204030204" pitchFamily="49" charset="0"/>
                <a:cs typeface="Consolas" panose="020B0609020204030204" pitchFamily="49" charset="0"/>
              </a:rPr>
              <a:t>Driver</a:t>
            </a:r>
            <a:r>
              <a:rPr lang="en-US" altLang="en-US" dirty="0" smtClean="0"/>
              <a:t>).</a:t>
            </a:r>
          </a:p>
          <a:p>
            <a:r>
              <a:rPr lang="en-US" altLang="en-US" dirty="0" smtClean="0"/>
              <a:t>But more complex programs (e.g., need to track many pieces of information like multiple players, current scores etc. and simulation rules) may require a separate </a:t>
            </a:r>
            <a:r>
              <a:rPr lang="en-US" altLang="en-US" dirty="0" smtClean="0">
                <a:latin typeface="Consolas" panose="020B0609020204030204" pitchFamily="49" charset="0"/>
                <a:cs typeface="Consolas" panose="020B0609020204030204" pitchFamily="49" charset="0"/>
              </a:rPr>
              <a:t>Manager</a:t>
            </a:r>
            <a:r>
              <a:rPr lang="en-US" altLang="en-US" dirty="0" smtClean="0"/>
              <a:t> class.</a:t>
            </a:r>
          </a:p>
          <a:p>
            <a:pPr lvl="1"/>
            <a:r>
              <a:rPr lang="en-US" altLang="en-US" dirty="0" smtClean="0"/>
              <a:t>The </a:t>
            </a:r>
            <a:r>
              <a:rPr lang="en-US" altLang="en-US" dirty="0" smtClean="0">
                <a:latin typeface="Consolas" panose="020B0609020204030204" pitchFamily="49" charset="0"/>
              </a:rPr>
              <a:t>Driver</a:t>
            </a:r>
            <a:r>
              <a:rPr lang="en-US" altLang="en-US" dirty="0" smtClean="0"/>
              <a:t> will then likely be responsible for instantiating a </a:t>
            </a:r>
            <a:r>
              <a:rPr lang="en-US" altLang="en-US" dirty="0" smtClean="0">
                <a:latin typeface="Consolas" panose="020B0609020204030204" pitchFamily="49" charset="0"/>
              </a:rPr>
              <a:t>Manager</a:t>
            </a:r>
            <a:r>
              <a:rPr lang="en-US" altLang="en-US" dirty="0" smtClean="0"/>
              <a:t> object and calling some method of the manager to start the simulation.</a:t>
            </a:r>
          </a:p>
        </p:txBody>
      </p:sp>
    </p:spTree>
    <p:extLst>
      <p:ext uri="{BB962C8B-B14F-4D97-AF65-F5344CB8AC3E}">
        <p14:creationId xmlns:p14="http://schemas.microsoft.com/office/powerpoint/2010/main" val="230939743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r>
              <a:rPr lang="en-US" altLang="en-US" dirty="0" smtClean="0"/>
              <a:t>END SECTION: Proceed Reading</a:t>
            </a:r>
          </a:p>
        </p:txBody>
      </p:sp>
      <p:sp>
        <p:nvSpPr>
          <p:cNvPr id="53251" name="Content Placeholder 2"/>
          <p:cNvSpPr>
            <a:spLocks noGrp="1"/>
          </p:cNvSpPr>
          <p:nvPr>
            <p:ph idx="1"/>
          </p:nvPr>
        </p:nvSpPr>
        <p:spPr/>
        <p:txBody>
          <a:bodyPr/>
          <a:lstStyle/>
          <a:p>
            <a:r>
              <a:rPr lang="en-US" altLang="en-US" dirty="0" smtClean="0"/>
              <a:t>You can continue reading ahead to the slides that follow this one.</a:t>
            </a:r>
          </a:p>
          <a:p>
            <a:pPr lvl="1"/>
            <a:r>
              <a:rPr lang="en-US" altLang="en-US" dirty="0" smtClean="0"/>
              <a:t>JT: Thank you for your understanding and co-operation.</a:t>
            </a:r>
          </a:p>
        </p:txBody>
      </p:sp>
      <p:sp>
        <p:nvSpPr>
          <p:cNvPr id="3" name="Octagon 2"/>
          <p:cNvSpPr/>
          <p:nvPr/>
        </p:nvSpPr>
        <p:spPr>
          <a:xfrm>
            <a:off x="30480" y="0"/>
            <a:ext cx="1143000" cy="914400"/>
          </a:xfrm>
          <a:prstGeom prst="octagon">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FFFFFF"/>
                </a:solidFill>
              </a:rPr>
              <a:t>GO!</a:t>
            </a:r>
          </a:p>
        </p:txBody>
      </p:sp>
      <p:sp>
        <p:nvSpPr>
          <p:cNvPr id="10" name="Octagon 9"/>
          <p:cNvSpPr/>
          <p:nvPr/>
        </p:nvSpPr>
        <p:spPr>
          <a:xfrm>
            <a:off x="30480" y="5934457"/>
            <a:ext cx="1143000" cy="914400"/>
          </a:xfrm>
          <a:prstGeom prst="octagon">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FFFFFF"/>
                </a:solidFill>
              </a:rPr>
              <a:t>GO!</a:t>
            </a:r>
          </a:p>
        </p:txBody>
      </p:sp>
      <p:sp>
        <p:nvSpPr>
          <p:cNvPr id="11" name="Octagon 10"/>
          <p:cNvSpPr/>
          <p:nvPr/>
        </p:nvSpPr>
        <p:spPr>
          <a:xfrm>
            <a:off x="8001000" y="6096"/>
            <a:ext cx="1143000" cy="914400"/>
          </a:xfrm>
          <a:prstGeom prst="octagon">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FFFFFF"/>
                </a:solidFill>
              </a:rPr>
              <a:t>GO!</a:t>
            </a:r>
          </a:p>
        </p:txBody>
      </p:sp>
      <p:sp>
        <p:nvSpPr>
          <p:cNvPr id="12" name="Octagon 11"/>
          <p:cNvSpPr/>
          <p:nvPr/>
        </p:nvSpPr>
        <p:spPr>
          <a:xfrm>
            <a:off x="7976616" y="5943600"/>
            <a:ext cx="1143000" cy="914400"/>
          </a:xfrm>
          <a:prstGeom prst="octagon">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FFFFFF"/>
                </a:solidFill>
              </a:rPr>
              <a:t>GO!</a:t>
            </a:r>
          </a:p>
        </p:txBody>
      </p:sp>
    </p:spTree>
    <p:extLst>
      <p:ext uri="{BB962C8B-B14F-4D97-AF65-F5344CB8AC3E}">
        <p14:creationId xmlns:p14="http://schemas.microsoft.com/office/powerpoint/2010/main" val="667554665"/>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r>
              <a:rPr lang="en-US" altLang="en-US" dirty="0" smtClean="0"/>
              <a:t>Source Code: Design Exercise</a:t>
            </a:r>
          </a:p>
        </p:txBody>
      </p:sp>
      <p:sp>
        <p:nvSpPr>
          <p:cNvPr id="54275" name="Content Placeholder 2"/>
          <p:cNvSpPr>
            <a:spLocks noGrp="1"/>
          </p:cNvSpPr>
          <p:nvPr>
            <p:ph idx="1"/>
          </p:nvPr>
        </p:nvSpPr>
        <p:spPr/>
        <p:txBody>
          <a:bodyPr/>
          <a:lstStyle/>
          <a:p>
            <a:r>
              <a:rPr lang="en-US" altLang="en-US" dirty="0" smtClean="0"/>
              <a:t>Location of the full source code:</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/home/233/examples/advanced/6arrayReferences/doctor</a:t>
            </a:r>
          </a:p>
          <a:p>
            <a:endParaRPr lang="en-US" altLang="en-US" dirty="0" smtClean="0"/>
          </a:p>
        </p:txBody>
      </p:sp>
    </p:spTree>
    <p:extLst>
      <p:ext uri="{BB962C8B-B14F-4D97-AF65-F5344CB8AC3E}">
        <p14:creationId xmlns:p14="http://schemas.microsoft.com/office/powerpoint/2010/main" val="1735844816"/>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Content Placeholder 2"/>
          <p:cNvSpPr>
            <a:spLocks noGrp="1"/>
          </p:cNvSpPr>
          <p:nvPr>
            <p:ph idx="1"/>
          </p:nvPr>
        </p:nvSpPr>
        <p:spPr>
          <a:xfrm>
            <a:off x="304800" y="1143000"/>
            <a:ext cx="8610600" cy="5410200"/>
          </a:xfrm>
        </p:spPr>
        <p:txBody>
          <a:bodyPr/>
          <a:lstStyle/>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public class Tardis</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private int energy;</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Tardis(int startEnergy)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energy = startEnergy;</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max row and column define the size of the world</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int[] calculateCoordinates(int maxRow, int maxColumn)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Random aGenerator = new Random();</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int [] newCoordinates = new int[2];</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newCoordinates[0] = aGenerator.nextInt(maxRow);</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newCoordinates[1] = aGenerator.nextInt(maxColumn);</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energy--;</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return(newCoordinates);</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a:t>
            </a:r>
          </a:p>
          <a:p>
            <a:pPr marL="0" indent="0">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p:txBody>
      </p:sp>
      <p:sp>
        <p:nvSpPr>
          <p:cNvPr id="55299" name="Title 1"/>
          <p:cNvSpPr>
            <a:spLocks noGrp="1"/>
          </p:cNvSpPr>
          <p:nvPr>
            <p:ph type="title"/>
          </p:nvPr>
        </p:nvSpPr>
        <p:spPr/>
        <p:txBody>
          <a:bodyPr/>
          <a:lstStyle/>
          <a:p>
            <a:r>
              <a:rPr lang="en-US" altLang="en-US" dirty="0" smtClean="0"/>
              <a:t>Class </a:t>
            </a:r>
            <a:r>
              <a:rPr lang="en-US" altLang="en-US" dirty="0" smtClean="0">
                <a:latin typeface="Consolas" panose="020B0609020204030204" pitchFamily="49" charset="0"/>
                <a:cs typeface="Consolas" panose="020B0609020204030204" pitchFamily="49" charset="0"/>
              </a:rPr>
              <a:t>Tardis</a:t>
            </a:r>
          </a:p>
        </p:txBody>
      </p:sp>
      <p:pic>
        <p:nvPicPr>
          <p:cNvPr id="553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24675" y="990600"/>
            <a:ext cx="2219325" cy="21288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55302" name="TextBox 5"/>
          <p:cNvSpPr txBox="1">
            <a:spLocks noChangeArrowheads="1"/>
          </p:cNvSpPr>
          <p:nvPr/>
        </p:nvSpPr>
        <p:spPr bwMode="auto">
          <a:xfrm>
            <a:off x="6477000" y="1087438"/>
            <a:ext cx="30480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b="0" dirty="0">
                <a:latin typeface="Consolas" panose="020B0609020204030204" pitchFamily="49" charset="0"/>
                <a:cs typeface="Consolas" panose="020B0609020204030204" pitchFamily="49" charset="0"/>
              </a:rPr>
              <a:t>0 </a:t>
            </a:r>
            <a:endParaRPr lang="en-US" altLang="en-US" sz="1800" b="0" dirty="0" smtClean="0">
              <a:latin typeface="Consolas" panose="020B0609020204030204" pitchFamily="49" charset="0"/>
              <a:cs typeface="Consolas" panose="020B0609020204030204" pitchFamily="49" charset="0"/>
            </a:endParaRPr>
          </a:p>
          <a:p>
            <a:pPr eaLnBrk="1" hangingPunct="1">
              <a:spcBef>
                <a:spcPct val="0"/>
              </a:spcBef>
              <a:buFontTx/>
              <a:buNone/>
            </a:pPr>
            <a:endParaRPr lang="en-US" altLang="en-US" sz="1800" dirty="0">
              <a:latin typeface="Consolas" panose="020B0609020204030204" pitchFamily="49" charset="0"/>
              <a:cs typeface="Consolas" panose="020B0609020204030204" pitchFamily="49" charset="0"/>
            </a:endParaRPr>
          </a:p>
          <a:p>
            <a:pPr eaLnBrk="1" hangingPunct="1">
              <a:spcBef>
                <a:spcPct val="0"/>
              </a:spcBef>
              <a:buFontTx/>
              <a:buNone/>
            </a:pPr>
            <a:r>
              <a:rPr lang="en-US" altLang="en-US" sz="1800" b="0" dirty="0" smtClean="0">
                <a:latin typeface="Consolas" panose="020B0609020204030204" pitchFamily="49" charset="0"/>
                <a:cs typeface="Consolas" panose="020B0609020204030204" pitchFamily="49" charset="0"/>
              </a:rPr>
              <a:t>1 </a:t>
            </a:r>
          </a:p>
          <a:p>
            <a:pPr eaLnBrk="1" hangingPunct="1">
              <a:spcBef>
                <a:spcPct val="0"/>
              </a:spcBef>
              <a:buFontTx/>
              <a:buNone/>
            </a:pPr>
            <a:endParaRPr lang="en-US" altLang="en-US" sz="1800" dirty="0">
              <a:latin typeface="Consolas" panose="020B0609020204030204" pitchFamily="49" charset="0"/>
              <a:cs typeface="Consolas" panose="020B0609020204030204" pitchFamily="49" charset="0"/>
            </a:endParaRPr>
          </a:p>
          <a:p>
            <a:pPr eaLnBrk="1" hangingPunct="1">
              <a:spcBef>
                <a:spcPct val="0"/>
              </a:spcBef>
              <a:buFontTx/>
              <a:buNone/>
            </a:pPr>
            <a:r>
              <a:rPr lang="en-US" altLang="en-US" sz="1800" b="0" dirty="0" smtClean="0">
                <a:latin typeface="Consolas" panose="020B0609020204030204" pitchFamily="49" charset="0"/>
                <a:cs typeface="Consolas" panose="020B0609020204030204" pitchFamily="49" charset="0"/>
              </a:rPr>
              <a:t>2 </a:t>
            </a:r>
          </a:p>
          <a:p>
            <a:pPr eaLnBrk="1" hangingPunct="1">
              <a:spcBef>
                <a:spcPct val="0"/>
              </a:spcBef>
              <a:buFontTx/>
              <a:buNone/>
            </a:pPr>
            <a:endParaRPr lang="en-US" altLang="en-US" sz="1800" dirty="0">
              <a:latin typeface="Consolas" panose="020B0609020204030204" pitchFamily="49" charset="0"/>
              <a:cs typeface="Consolas" panose="020B0609020204030204" pitchFamily="49" charset="0"/>
            </a:endParaRPr>
          </a:p>
          <a:p>
            <a:pPr eaLnBrk="1" hangingPunct="1">
              <a:spcBef>
                <a:spcPct val="0"/>
              </a:spcBef>
              <a:buFontTx/>
              <a:buNone/>
            </a:pPr>
            <a:r>
              <a:rPr lang="en-US" altLang="en-US" sz="1800" b="0" dirty="0" smtClean="0">
                <a:latin typeface="Consolas" panose="020B0609020204030204" pitchFamily="49" charset="0"/>
                <a:cs typeface="Consolas" panose="020B0609020204030204" pitchFamily="49" charset="0"/>
              </a:rPr>
              <a:t>3</a:t>
            </a:r>
            <a:endParaRPr lang="en-US" altLang="en-US" sz="1800" b="0" dirty="0">
              <a:latin typeface="Consolas" panose="020B0609020204030204" pitchFamily="49" charset="0"/>
              <a:cs typeface="Consolas" panose="020B0609020204030204" pitchFamily="49" charset="0"/>
            </a:endParaRPr>
          </a:p>
        </p:txBody>
      </p:sp>
      <p:sp>
        <p:nvSpPr>
          <p:cNvPr id="55303" name="TextBox 4"/>
          <p:cNvSpPr txBox="1">
            <a:spLocks noChangeArrowheads="1"/>
          </p:cNvSpPr>
          <p:nvPr/>
        </p:nvSpPr>
        <p:spPr bwMode="auto">
          <a:xfrm>
            <a:off x="5791200" y="4177505"/>
            <a:ext cx="990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solidFill>
                  <a:srgbClr val="FF0000"/>
                </a:solidFill>
              </a:rPr>
              <a:t>e.g., = 4</a:t>
            </a:r>
          </a:p>
        </p:txBody>
      </p:sp>
      <p:sp>
        <p:nvSpPr>
          <p:cNvPr id="55304" name="TextBox 7"/>
          <p:cNvSpPr txBox="1">
            <a:spLocks noChangeArrowheads="1"/>
          </p:cNvSpPr>
          <p:nvPr/>
        </p:nvSpPr>
        <p:spPr bwMode="auto">
          <a:xfrm>
            <a:off x="7162800" y="4177506"/>
            <a:ext cx="990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solidFill>
                  <a:srgbClr val="FF0000"/>
                </a:solidFill>
              </a:rPr>
              <a:t>e.g., = 7</a:t>
            </a:r>
          </a:p>
        </p:txBody>
      </p:sp>
      <p:sp>
        <p:nvSpPr>
          <p:cNvPr id="55305" name="TextBox 4"/>
          <p:cNvSpPr txBox="1">
            <a:spLocks noChangeArrowheads="1"/>
          </p:cNvSpPr>
          <p:nvPr/>
        </p:nvSpPr>
        <p:spPr bwMode="auto">
          <a:xfrm>
            <a:off x="7086600" y="4572000"/>
            <a:ext cx="990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solidFill>
                  <a:srgbClr val="FF0000"/>
                </a:solidFill>
              </a:rPr>
              <a:t>0, 1, 2, 3</a:t>
            </a:r>
          </a:p>
        </p:txBody>
      </p:sp>
      <p:sp>
        <p:nvSpPr>
          <p:cNvPr id="55306" name="TextBox 4"/>
          <p:cNvSpPr txBox="1">
            <a:spLocks noChangeArrowheads="1"/>
          </p:cNvSpPr>
          <p:nvPr/>
        </p:nvSpPr>
        <p:spPr bwMode="auto">
          <a:xfrm>
            <a:off x="7200900" y="5232399"/>
            <a:ext cx="1752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solidFill>
                  <a:srgbClr val="FF0000"/>
                </a:solidFill>
              </a:rPr>
              <a:t>0, 1, 2, 3, 4, 5, 6</a:t>
            </a:r>
          </a:p>
        </p:txBody>
      </p:sp>
      <p:sp>
        <p:nvSpPr>
          <p:cNvPr id="11" name="TextBox 3"/>
          <p:cNvSpPr txBox="1">
            <a:spLocks noChangeArrowheads="1"/>
          </p:cNvSpPr>
          <p:nvPr/>
        </p:nvSpPr>
        <p:spPr bwMode="auto">
          <a:xfrm>
            <a:off x="7348210" y="638587"/>
            <a:ext cx="30644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tabLst>
                <a:tab pos="346075" algn="l"/>
                <a:tab pos="630238" algn="l"/>
                <a:tab pos="966788" algn="l"/>
                <a:tab pos="1260475" algn="l"/>
              </a:tabLst>
            </a:pPr>
            <a:r>
              <a:rPr lang="en-US" altLang="en-US" sz="1800" dirty="0">
                <a:latin typeface="Consolas" panose="020B0609020204030204" pitchFamily="49" charset="0"/>
                <a:cs typeface="Consolas" panose="020B0609020204030204" pitchFamily="49" charset="0"/>
              </a:rPr>
              <a:t>1</a:t>
            </a:r>
            <a:endParaRPr lang="en-US" altLang="en-US" sz="1800" b="0" dirty="0">
              <a:latin typeface="Consolas" panose="020B0609020204030204" pitchFamily="49" charset="0"/>
              <a:cs typeface="Consolas" panose="020B0609020204030204" pitchFamily="49" charset="0"/>
            </a:endParaRPr>
          </a:p>
        </p:txBody>
      </p:sp>
      <p:sp>
        <p:nvSpPr>
          <p:cNvPr id="12" name="TextBox 3"/>
          <p:cNvSpPr txBox="1">
            <a:spLocks noChangeArrowheads="1"/>
          </p:cNvSpPr>
          <p:nvPr/>
        </p:nvSpPr>
        <p:spPr bwMode="auto">
          <a:xfrm>
            <a:off x="7006131" y="639654"/>
            <a:ext cx="35242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tabLst>
                <a:tab pos="346075" algn="l"/>
                <a:tab pos="630238" algn="l"/>
                <a:tab pos="966788" algn="l"/>
                <a:tab pos="1260475" algn="l"/>
              </a:tabLst>
            </a:pPr>
            <a:r>
              <a:rPr lang="en-US" altLang="en-US" sz="1800" b="0" dirty="0" smtClean="0">
                <a:latin typeface="Consolas" panose="020B0609020204030204" pitchFamily="49" charset="0"/>
                <a:cs typeface="Consolas" panose="020B0609020204030204" pitchFamily="49" charset="0"/>
              </a:rPr>
              <a:t>0	</a:t>
            </a:r>
            <a:endParaRPr lang="en-US" altLang="en-US" sz="1800" b="0" dirty="0">
              <a:latin typeface="Consolas" panose="020B0609020204030204" pitchFamily="49" charset="0"/>
              <a:cs typeface="Consolas" panose="020B0609020204030204" pitchFamily="49" charset="0"/>
            </a:endParaRPr>
          </a:p>
        </p:txBody>
      </p:sp>
      <p:sp>
        <p:nvSpPr>
          <p:cNvPr id="14" name="TextBox 3"/>
          <p:cNvSpPr txBox="1">
            <a:spLocks noChangeArrowheads="1"/>
          </p:cNvSpPr>
          <p:nvPr/>
        </p:nvSpPr>
        <p:spPr bwMode="auto">
          <a:xfrm>
            <a:off x="7644306" y="638587"/>
            <a:ext cx="30644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tabLst>
                <a:tab pos="346075" algn="l"/>
                <a:tab pos="630238" algn="l"/>
                <a:tab pos="966788" algn="l"/>
                <a:tab pos="1260475" algn="l"/>
              </a:tabLst>
            </a:pPr>
            <a:r>
              <a:rPr lang="en-US" altLang="en-US" sz="1800" dirty="0" smtClean="0">
                <a:latin typeface="Consolas" panose="020B0609020204030204" pitchFamily="49" charset="0"/>
                <a:cs typeface="Consolas" panose="020B0609020204030204" pitchFamily="49" charset="0"/>
              </a:rPr>
              <a:t>2</a:t>
            </a:r>
            <a:endParaRPr lang="en-US" altLang="en-US" sz="1800" b="0" dirty="0">
              <a:latin typeface="Consolas" panose="020B0609020204030204" pitchFamily="49" charset="0"/>
              <a:cs typeface="Consolas" panose="020B0609020204030204" pitchFamily="49" charset="0"/>
            </a:endParaRPr>
          </a:p>
        </p:txBody>
      </p:sp>
      <p:sp>
        <p:nvSpPr>
          <p:cNvPr id="15" name="TextBox 3"/>
          <p:cNvSpPr txBox="1">
            <a:spLocks noChangeArrowheads="1"/>
          </p:cNvSpPr>
          <p:nvPr/>
        </p:nvSpPr>
        <p:spPr bwMode="auto">
          <a:xfrm>
            <a:off x="7944836" y="638587"/>
            <a:ext cx="30644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tabLst>
                <a:tab pos="346075" algn="l"/>
                <a:tab pos="630238" algn="l"/>
                <a:tab pos="966788" algn="l"/>
                <a:tab pos="1260475" algn="l"/>
              </a:tabLst>
            </a:pPr>
            <a:r>
              <a:rPr lang="en-US" altLang="en-US" sz="1800" dirty="0" smtClean="0">
                <a:latin typeface="Consolas" panose="020B0609020204030204" pitchFamily="49" charset="0"/>
                <a:cs typeface="Consolas" panose="020B0609020204030204" pitchFamily="49" charset="0"/>
              </a:rPr>
              <a:t>3</a:t>
            </a:r>
            <a:endParaRPr lang="en-US" altLang="en-US" sz="1800" b="0" dirty="0">
              <a:latin typeface="Consolas" panose="020B0609020204030204" pitchFamily="49" charset="0"/>
              <a:cs typeface="Consolas" panose="020B0609020204030204" pitchFamily="49" charset="0"/>
            </a:endParaRPr>
          </a:p>
        </p:txBody>
      </p:sp>
      <p:sp>
        <p:nvSpPr>
          <p:cNvPr id="16" name="TextBox 3"/>
          <p:cNvSpPr txBox="1">
            <a:spLocks noChangeArrowheads="1"/>
          </p:cNvSpPr>
          <p:nvPr/>
        </p:nvSpPr>
        <p:spPr bwMode="auto">
          <a:xfrm>
            <a:off x="8243888" y="631649"/>
            <a:ext cx="30644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tabLst>
                <a:tab pos="346075" algn="l"/>
                <a:tab pos="630238" algn="l"/>
                <a:tab pos="966788" algn="l"/>
                <a:tab pos="1260475" algn="l"/>
              </a:tabLst>
            </a:pPr>
            <a:r>
              <a:rPr lang="en-US" altLang="en-US" sz="1800" dirty="0">
                <a:latin typeface="Consolas" panose="020B0609020204030204" pitchFamily="49" charset="0"/>
                <a:cs typeface="Consolas" panose="020B0609020204030204" pitchFamily="49" charset="0"/>
              </a:rPr>
              <a:t>4</a:t>
            </a:r>
            <a:endParaRPr lang="en-US" altLang="en-US" sz="1800" b="0" dirty="0">
              <a:latin typeface="Consolas" panose="020B0609020204030204" pitchFamily="49" charset="0"/>
              <a:cs typeface="Consolas" panose="020B0609020204030204" pitchFamily="49" charset="0"/>
            </a:endParaRPr>
          </a:p>
        </p:txBody>
      </p:sp>
      <p:sp>
        <p:nvSpPr>
          <p:cNvPr id="17" name="TextBox 3"/>
          <p:cNvSpPr txBox="1">
            <a:spLocks noChangeArrowheads="1"/>
          </p:cNvSpPr>
          <p:nvPr/>
        </p:nvSpPr>
        <p:spPr bwMode="auto">
          <a:xfrm>
            <a:off x="8550330" y="631649"/>
            <a:ext cx="30644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tabLst>
                <a:tab pos="346075" algn="l"/>
                <a:tab pos="630238" algn="l"/>
                <a:tab pos="966788" algn="l"/>
                <a:tab pos="1260475" algn="l"/>
              </a:tabLst>
            </a:pPr>
            <a:r>
              <a:rPr lang="en-US" altLang="en-US" sz="1800" dirty="0" smtClean="0">
                <a:latin typeface="Consolas" panose="020B0609020204030204" pitchFamily="49" charset="0"/>
                <a:cs typeface="Consolas" panose="020B0609020204030204" pitchFamily="49" charset="0"/>
              </a:rPr>
              <a:t>5</a:t>
            </a:r>
            <a:endParaRPr lang="en-US" altLang="en-US" sz="1800" b="0"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169776361"/>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r>
              <a:rPr lang="en-US" altLang="en-US" dirty="0" smtClean="0"/>
              <a:t>Class </a:t>
            </a:r>
            <a:r>
              <a:rPr lang="en-US" altLang="en-US" dirty="0" smtClean="0">
                <a:latin typeface="Consolas" panose="020B0609020204030204" pitchFamily="49" charset="0"/>
                <a:cs typeface="Consolas" panose="020B0609020204030204" pitchFamily="49" charset="0"/>
              </a:rPr>
              <a:t>World</a:t>
            </a:r>
            <a:r>
              <a:rPr lang="en-US" altLang="en-US" dirty="0" smtClean="0">
                <a:cs typeface="Consolas" panose="020B0609020204030204" pitchFamily="49" charset="0"/>
              </a:rPr>
              <a:t>: Attributes</a:t>
            </a:r>
          </a:p>
        </p:txBody>
      </p:sp>
      <p:sp>
        <p:nvSpPr>
          <p:cNvPr id="3" name="Content Placeholder 2"/>
          <p:cNvSpPr>
            <a:spLocks noGrp="1"/>
          </p:cNvSpPr>
          <p:nvPr>
            <p:ph idx="1"/>
          </p:nvPr>
        </p:nvSpPr>
        <p:spPr/>
        <p:txBody>
          <a:bodyPr/>
          <a:lstStyle/>
          <a:p>
            <a:pPr marL="0" indent="0">
              <a:buFont typeface="Arial" charset="0"/>
              <a:buNone/>
              <a:defRPr/>
            </a:pPr>
            <a:r>
              <a:rPr lang="en-US" sz="1800" dirty="0">
                <a:latin typeface="Consolas" panose="020B0609020204030204" pitchFamily="49" charset="0"/>
                <a:cs typeface="Consolas" panose="020B0609020204030204" pitchFamily="49" charset="0"/>
              </a:rPr>
              <a:t>public class World</a:t>
            </a:r>
          </a:p>
          <a:p>
            <a:pPr marL="0" indent="0">
              <a:buFont typeface="Arial" charset="0"/>
              <a:buNone/>
              <a:defRPr/>
            </a:pPr>
            <a:r>
              <a:rPr lang="en-US" sz="1800" dirty="0">
                <a:latin typeface="Consolas" panose="020B0609020204030204" pitchFamily="49" charset="0"/>
                <a:cs typeface="Consolas" panose="020B0609020204030204" pitchFamily="49" charset="0"/>
              </a:rPr>
              <a:t>{</a:t>
            </a:r>
          </a:p>
          <a:p>
            <a:pPr marL="0" indent="0">
              <a:buFont typeface="Arial" charset="0"/>
              <a:buNone/>
              <a:defRPr/>
            </a:pPr>
            <a:r>
              <a:rPr lang="en-US" sz="1800" dirty="0" smtClean="0">
                <a:latin typeface="Consolas" panose="020B0609020204030204" pitchFamily="49" charset="0"/>
                <a:cs typeface="Consolas" panose="020B0609020204030204" pitchFamily="49" charset="0"/>
              </a:rPr>
              <a:t>    private </a:t>
            </a:r>
            <a:r>
              <a:rPr lang="en-US" sz="1800" dirty="0">
                <a:latin typeface="Consolas" panose="020B0609020204030204" pitchFamily="49" charset="0"/>
                <a:cs typeface="Consolas" panose="020B0609020204030204" pitchFamily="49" charset="0"/>
              </a:rPr>
              <a:t>Tardis [][] grid</a:t>
            </a:r>
            <a:r>
              <a:rPr lang="en-US" sz="1800" dirty="0" smtClean="0">
                <a:latin typeface="Consolas" panose="020B0609020204030204" pitchFamily="49" charset="0"/>
                <a:cs typeface="Consolas" panose="020B0609020204030204" pitchFamily="49" charset="0"/>
              </a:rPr>
              <a:t>;  </a:t>
            </a:r>
            <a:r>
              <a:rPr lang="en-US" sz="1800" dirty="0" smtClean="0">
                <a:solidFill>
                  <a:srgbClr val="FF00FF"/>
                </a:solidFill>
                <a:latin typeface="Consolas" panose="020B0609020204030204" pitchFamily="49" charset="0"/>
                <a:cs typeface="Consolas" panose="020B0609020204030204" pitchFamily="49" charset="0"/>
              </a:rPr>
              <a:t>// Simulated world</a:t>
            </a:r>
            <a:endParaRPr lang="en-US" sz="1800" dirty="0">
              <a:solidFill>
                <a:srgbClr val="FF00FF"/>
              </a:solidFill>
              <a:latin typeface="Consolas" panose="020B0609020204030204" pitchFamily="49" charset="0"/>
              <a:cs typeface="Consolas" panose="020B0609020204030204" pitchFamily="49" charset="0"/>
            </a:endParaRPr>
          </a:p>
          <a:p>
            <a:pPr marL="0" indent="0">
              <a:buFont typeface="Arial" charset="0"/>
              <a:buNone/>
              <a:defRPr/>
            </a:pPr>
            <a:r>
              <a:rPr lang="en-US" sz="1800" dirty="0" smtClean="0">
                <a:latin typeface="Consolas" panose="020B0609020204030204" pitchFamily="49" charset="0"/>
                <a:cs typeface="Consolas" panose="020B0609020204030204" pitchFamily="49" charset="0"/>
              </a:rPr>
              <a:t>    private </a:t>
            </a:r>
            <a:r>
              <a:rPr lang="en-US" sz="1800" dirty="0">
                <a:latin typeface="Consolas" panose="020B0609020204030204" pitchFamily="49" charset="0"/>
                <a:cs typeface="Consolas" panose="020B0609020204030204" pitchFamily="49" charset="0"/>
              </a:rPr>
              <a:t>int maxRow</a:t>
            </a:r>
            <a:r>
              <a:rPr lang="en-US" sz="1800" dirty="0" smtClean="0">
                <a:latin typeface="Consolas" panose="020B0609020204030204" pitchFamily="49" charset="0"/>
                <a:cs typeface="Consolas" panose="020B0609020204030204" pitchFamily="49" charset="0"/>
              </a:rPr>
              <a:t>;     </a:t>
            </a:r>
            <a:r>
              <a:rPr lang="en-US" sz="1800" dirty="0" smtClean="0">
                <a:solidFill>
                  <a:srgbClr val="FF00FF"/>
                </a:solidFill>
                <a:latin typeface="Consolas" panose="020B0609020204030204" pitchFamily="49" charset="0"/>
                <a:cs typeface="Consolas" panose="020B0609020204030204" pitchFamily="49" charset="0"/>
              </a:rPr>
              <a:t>// Row capacity</a:t>
            </a:r>
            <a:endParaRPr lang="en-US" sz="1800" dirty="0">
              <a:solidFill>
                <a:srgbClr val="FF00FF"/>
              </a:solidFill>
              <a:latin typeface="Consolas" panose="020B0609020204030204" pitchFamily="49" charset="0"/>
              <a:cs typeface="Consolas" panose="020B0609020204030204" pitchFamily="49" charset="0"/>
            </a:endParaRPr>
          </a:p>
          <a:p>
            <a:pPr marL="0" indent="0">
              <a:buFont typeface="Arial" charset="0"/>
              <a:buNone/>
              <a:defRPr/>
            </a:pPr>
            <a:r>
              <a:rPr lang="en-US" sz="1800" dirty="0">
                <a:latin typeface="Consolas" panose="020B0609020204030204" pitchFamily="49" charset="0"/>
                <a:cs typeface="Consolas" panose="020B0609020204030204" pitchFamily="49" charset="0"/>
              </a:rPr>
              <a:t>    private int maxColumn</a:t>
            </a:r>
            <a:r>
              <a:rPr lang="en-US" sz="1800" dirty="0" smtClean="0">
                <a:latin typeface="Consolas" panose="020B0609020204030204" pitchFamily="49" charset="0"/>
                <a:cs typeface="Consolas" panose="020B0609020204030204" pitchFamily="49" charset="0"/>
              </a:rPr>
              <a:t>;  </a:t>
            </a:r>
            <a:r>
              <a:rPr lang="en-US" sz="1800" dirty="0" smtClean="0">
                <a:solidFill>
                  <a:srgbClr val="FF00FF"/>
                </a:solidFill>
                <a:latin typeface="Consolas" panose="020B0609020204030204" pitchFamily="49" charset="0"/>
                <a:cs typeface="Consolas" panose="020B0609020204030204" pitchFamily="49" charset="0"/>
              </a:rPr>
              <a:t>// Column capacity</a:t>
            </a:r>
          </a:p>
          <a:p>
            <a:pPr marL="0" indent="0">
              <a:buFont typeface="Arial" charset="0"/>
              <a:buNone/>
              <a:defRPr/>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private </a:t>
            </a:r>
            <a:r>
              <a:rPr lang="en-US" sz="1800" dirty="0">
                <a:latin typeface="Consolas" panose="020B0609020204030204" pitchFamily="49" charset="0"/>
                <a:cs typeface="Consolas" panose="020B0609020204030204" pitchFamily="49" charset="0"/>
              </a:rPr>
              <a:t>int [] currentLocation</a:t>
            </a:r>
            <a:r>
              <a:rPr lang="en-US" sz="1800" dirty="0" smtClean="0">
                <a:latin typeface="Consolas" panose="020B0609020204030204" pitchFamily="49" charset="0"/>
                <a:cs typeface="Consolas" panose="020B0609020204030204" pitchFamily="49" charset="0"/>
              </a:rPr>
              <a:t>;  </a:t>
            </a:r>
            <a:r>
              <a:rPr lang="en-US" sz="1800" dirty="0" smtClean="0">
                <a:solidFill>
                  <a:srgbClr val="FF00FF"/>
                </a:solidFill>
                <a:latin typeface="Consolas" panose="020B0609020204030204" pitchFamily="49" charset="0"/>
                <a:cs typeface="Consolas" panose="020B0609020204030204" pitchFamily="49" charset="0"/>
              </a:rPr>
              <a:t>// (row/col) of Tardis</a:t>
            </a:r>
            <a:endParaRPr lang="en-US" sz="1800" dirty="0">
              <a:solidFill>
                <a:srgbClr val="FF00FF"/>
              </a:solidFill>
              <a:latin typeface="Consolas" panose="020B0609020204030204" pitchFamily="49" charset="0"/>
              <a:cs typeface="Consolas" panose="020B0609020204030204" pitchFamily="49" charset="0"/>
            </a:endParaRPr>
          </a:p>
          <a:p>
            <a:pPr>
              <a:buFont typeface="Arial" charset="0"/>
              <a:buChar char="•"/>
              <a:defRPr/>
            </a:pPr>
            <a:endParaRPr lang="en-US" dirty="0"/>
          </a:p>
        </p:txBody>
      </p:sp>
    </p:spTree>
    <p:extLst>
      <p:ext uri="{BB962C8B-B14F-4D97-AF65-F5344CB8AC3E}">
        <p14:creationId xmlns:p14="http://schemas.microsoft.com/office/powerpoint/2010/main" val="652631628"/>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lstStyle/>
          <a:p>
            <a:r>
              <a:rPr lang="en-US" altLang="en-US" dirty="0" smtClean="0"/>
              <a:t>Class </a:t>
            </a:r>
            <a:r>
              <a:rPr lang="en-US" altLang="en-US" dirty="0" smtClean="0">
                <a:latin typeface="Consolas" panose="020B0609020204030204" pitchFamily="49" charset="0"/>
                <a:cs typeface="Consolas" panose="020B0609020204030204" pitchFamily="49" charset="0"/>
              </a:rPr>
              <a:t>World</a:t>
            </a:r>
            <a:r>
              <a:rPr lang="en-US" altLang="en-US" dirty="0" smtClean="0"/>
              <a:t>: Constructor</a:t>
            </a:r>
          </a:p>
        </p:txBody>
      </p:sp>
      <p:sp>
        <p:nvSpPr>
          <p:cNvPr id="57347" name="Content Placeholder 2"/>
          <p:cNvSpPr>
            <a:spLocks noGrp="1"/>
          </p:cNvSpPr>
          <p:nvPr>
            <p:ph idx="1"/>
          </p:nvPr>
        </p:nvSpPr>
        <p:spPr>
          <a:xfrm>
            <a:off x="444500" y="968375"/>
            <a:ext cx="8178800" cy="5368925"/>
          </a:xfrm>
        </p:spPr>
        <p:txBody>
          <a:bodyPr/>
          <a:lstStyle/>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World() {</a:t>
            </a:r>
          </a:p>
          <a:p>
            <a:pPr marL="0" indent="0">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Element 0: current row the tardis is located                                                                  </a:t>
            </a:r>
          </a:p>
          <a:p>
            <a:pPr marL="0" indent="0">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Element 1: current column the tardis is located </a:t>
            </a: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currentLocation = new int[2];</a:t>
            </a:r>
          </a:p>
          <a:p>
            <a:pPr marL="0" indent="0">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Scanner in = new Scanner(System.in);</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System.out.print("Max rows: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maxRow = in.nextInt();</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System.out.print("Max columns: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maxColumn = in.nextInt();</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grid = new Tardis[maxRow][maxColumn];</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wipe();   </a:t>
            </a:r>
            <a:r>
              <a:rPr lang="en-US" altLang="en-US" sz="1800" dirty="0" smtClean="0">
                <a:solidFill>
                  <a:srgbClr val="FF00FF"/>
                </a:solidFill>
                <a:latin typeface="Consolas" panose="020B0609020204030204" pitchFamily="49" charset="0"/>
                <a:cs typeface="Consolas" panose="020B0609020204030204" pitchFamily="49" charset="0"/>
              </a:rPr>
              <a:t>// Empties the world, sets everything to null</a:t>
            </a: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grid[0][0] = new Tardis(10); </a:t>
            </a:r>
            <a:r>
              <a:rPr lang="en-US" altLang="en-US" sz="1800" dirty="0" smtClean="0">
                <a:solidFill>
                  <a:srgbClr val="FF00FF"/>
                </a:solidFill>
                <a:latin typeface="Consolas" panose="020B0609020204030204" pitchFamily="49" charset="0"/>
                <a:cs typeface="Consolas" panose="020B0609020204030204" pitchFamily="49" charset="0"/>
              </a:rPr>
              <a:t>// Tardis starts top left</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currentLocation[0] = 0;  </a:t>
            </a:r>
            <a:r>
              <a:rPr lang="en-US" altLang="en-US" sz="1800" dirty="0" smtClean="0">
                <a:solidFill>
                  <a:srgbClr val="FF00FF"/>
                </a:solidFill>
                <a:latin typeface="Consolas" panose="020B0609020204030204" pitchFamily="49" charset="0"/>
                <a:cs typeface="Consolas" panose="020B0609020204030204" pitchFamily="49" charset="0"/>
              </a:rPr>
              <a:t>// Tardis row = 0</a:t>
            </a: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currentLocation[1] = 0;  </a:t>
            </a:r>
            <a:r>
              <a:rPr lang="en-US" altLang="en-US" sz="1800" dirty="0" smtClean="0">
                <a:solidFill>
                  <a:srgbClr val="FF00FF"/>
                </a:solidFill>
                <a:latin typeface="Consolas" panose="020B0609020204030204" pitchFamily="49" charset="0"/>
                <a:cs typeface="Consolas" panose="020B0609020204030204" pitchFamily="49" charset="0"/>
              </a:rPr>
              <a:t>// Tardis col = 0 </a:t>
            </a: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display();</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p:txBody>
      </p:sp>
    </p:spTree>
    <p:extLst>
      <p:ext uri="{BB962C8B-B14F-4D97-AF65-F5344CB8AC3E}">
        <p14:creationId xmlns:p14="http://schemas.microsoft.com/office/powerpoint/2010/main" val="3050003687"/>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lstStyle/>
          <a:p>
            <a:r>
              <a:rPr lang="en-US" altLang="en-US" dirty="0" smtClean="0"/>
              <a:t>Class </a:t>
            </a:r>
            <a:r>
              <a:rPr lang="en-US" altLang="en-US" dirty="0" smtClean="0">
                <a:latin typeface="Consolas" panose="020B0609020204030204" pitchFamily="49" charset="0"/>
                <a:cs typeface="Consolas" panose="020B0609020204030204" pitchFamily="49" charset="0"/>
              </a:rPr>
              <a:t>World</a:t>
            </a:r>
            <a:r>
              <a:rPr lang="en-US" altLang="en-US" dirty="0" smtClean="0"/>
              <a:t>: Initialization</a:t>
            </a:r>
          </a:p>
        </p:txBody>
      </p:sp>
      <p:sp>
        <p:nvSpPr>
          <p:cNvPr id="58371" name="Content Placeholder 2"/>
          <p:cNvSpPr>
            <a:spLocks noGrp="1"/>
          </p:cNvSpPr>
          <p:nvPr>
            <p:ph idx="1"/>
          </p:nvPr>
        </p:nvSpPr>
        <p:spPr/>
        <p:txBody>
          <a:bodyPr/>
          <a:lstStyle/>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void wipe()</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int r;</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int c;</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for (r = 0; r &lt; maxRow; r++)</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for (c = 0; c &lt; maxColumn; c++)</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grid[r][c] = null;</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p:txBody>
      </p:sp>
      <p:graphicFrame>
        <p:nvGraphicFramePr>
          <p:cNvPr id="2" name="Table 1"/>
          <p:cNvGraphicFramePr>
            <a:graphicFrameLocks noGrp="1"/>
          </p:cNvGraphicFramePr>
          <p:nvPr/>
        </p:nvGraphicFramePr>
        <p:xfrm>
          <a:off x="5562600" y="4495800"/>
          <a:ext cx="2590800" cy="731838"/>
        </p:xfrm>
        <a:graphic>
          <a:graphicData uri="http://schemas.openxmlformats.org/drawingml/2006/table">
            <a:tbl>
              <a:tblPr firstRow="1" bandRow="1">
                <a:tableStyleId>{5C22544A-7EE6-4342-B048-85BDC9FD1C3A}</a:tableStyleId>
              </a:tblPr>
              <a:tblGrid>
                <a:gridCol w="863600"/>
                <a:gridCol w="863600"/>
                <a:gridCol w="863600"/>
              </a:tblGrid>
              <a:tr h="365919">
                <a:tc>
                  <a:txBody>
                    <a:bodyPr/>
                    <a:lstStyle/>
                    <a:p>
                      <a:endParaRPr lang="en-US" sz="1800" dirty="0"/>
                    </a:p>
                  </a:txBody>
                  <a:tcPr marT="45740" marB="45740">
                    <a:solidFill>
                      <a:schemeClr val="bg1">
                        <a:lumMod val="75000"/>
                      </a:schemeClr>
                    </a:solidFill>
                  </a:tcPr>
                </a:tc>
                <a:tc>
                  <a:txBody>
                    <a:bodyPr/>
                    <a:lstStyle/>
                    <a:p>
                      <a:endParaRPr lang="en-US" sz="1800" dirty="0"/>
                    </a:p>
                  </a:txBody>
                  <a:tcPr marT="45740" marB="45740">
                    <a:solidFill>
                      <a:schemeClr val="bg1">
                        <a:lumMod val="75000"/>
                      </a:schemeClr>
                    </a:solidFill>
                  </a:tcPr>
                </a:tc>
                <a:tc>
                  <a:txBody>
                    <a:bodyPr/>
                    <a:lstStyle/>
                    <a:p>
                      <a:endParaRPr lang="en-US" sz="1800" dirty="0"/>
                    </a:p>
                  </a:txBody>
                  <a:tcPr marT="45740" marB="45740">
                    <a:solidFill>
                      <a:schemeClr val="bg1">
                        <a:lumMod val="75000"/>
                      </a:schemeClr>
                    </a:solidFill>
                  </a:tcPr>
                </a:tc>
              </a:tr>
              <a:tr h="365919">
                <a:tc>
                  <a:txBody>
                    <a:bodyPr/>
                    <a:lstStyle/>
                    <a:p>
                      <a:endParaRPr lang="en-US" sz="1800" dirty="0"/>
                    </a:p>
                  </a:txBody>
                  <a:tcPr marT="45740" marB="45740">
                    <a:solidFill>
                      <a:schemeClr val="bg1">
                        <a:lumMod val="75000"/>
                      </a:schemeClr>
                    </a:solidFill>
                  </a:tcPr>
                </a:tc>
                <a:tc>
                  <a:txBody>
                    <a:bodyPr/>
                    <a:lstStyle/>
                    <a:p>
                      <a:endParaRPr lang="en-US" sz="1800" dirty="0"/>
                    </a:p>
                  </a:txBody>
                  <a:tcPr marT="45740" marB="45740">
                    <a:solidFill>
                      <a:schemeClr val="bg1">
                        <a:lumMod val="75000"/>
                      </a:schemeClr>
                    </a:solidFill>
                  </a:tcPr>
                </a:tc>
                <a:tc>
                  <a:txBody>
                    <a:bodyPr/>
                    <a:lstStyle/>
                    <a:p>
                      <a:endParaRPr lang="en-US" sz="1800" dirty="0"/>
                    </a:p>
                  </a:txBody>
                  <a:tcPr marT="45740" marB="45740">
                    <a:solidFill>
                      <a:schemeClr val="bg1">
                        <a:lumMod val="75000"/>
                      </a:schemeClr>
                    </a:solidFill>
                  </a:tcPr>
                </a:tc>
              </a:tr>
            </a:tbl>
          </a:graphicData>
        </a:graphic>
      </p:graphicFrame>
      <p:sp>
        <p:nvSpPr>
          <p:cNvPr id="3" name="TextBox 2"/>
          <p:cNvSpPr txBox="1">
            <a:spLocks noChangeArrowheads="1"/>
          </p:cNvSpPr>
          <p:nvPr/>
        </p:nvSpPr>
        <p:spPr bwMode="auto">
          <a:xfrm>
            <a:off x="5829300" y="4097338"/>
            <a:ext cx="5334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600" dirty="0">
                <a:latin typeface="Consolas" panose="020B0609020204030204" pitchFamily="49" charset="0"/>
                <a:cs typeface="Consolas" panose="020B0609020204030204" pitchFamily="49" charset="0"/>
              </a:rPr>
              <a:t>[0]</a:t>
            </a:r>
          </a:p>
        </p:txBody>
      </p:sp>
      <p:sp>
        <p:nvSpPr>
          <p:cNvPr id="6" name="TextBox 5"/>
          <p:cNvSpPr txBox="1">
            <a:spLocks noChangeArrowheads="1"/>
          </p:cNvSpPr>
          <p:nvPr/>
        </p:nvSpPr>
        <p:spPr bwMode="auto">
          <a:xfrm>
            <a:off x="6629400" y="4097338"/>
            <a:ext cx="5334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600" dirty="0">
                <a:latin typeface="Consolas" panose="020B0609020204030204" pitchFamily="49" charset="0"/>
                <a:cs typeface="Consolas" panose="020B0609020204030204" pitchFamily="49" charset="0"/>
              </a:rPr>
              <a:t>[1]</a:t>
            </a:r>
          </a:p>
        </p:txBody>
      </p:sp>
      <p:sp>
        <p:nvSpPr>
          <p:cNvPr id="7" name="TextBox 6"/>
          <p:cNvSpPr txBox="1">
            <a:spLocks noChangeArrowheads="1"/>
          </p:cNvSpPr>
          <p:nvPr/>
        </p:nvSpPr>
        <p:spPr bwMode="auto">
          <a:xfrm>
            <a:off x="7467600" y="4097338"/>
            <a:ext cx="5334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600" dirty="0">
                <a:latin typeface="Consolas" panose="020B0609020204030204" pitchFamily="49" charset="0"/>
                <a:cs typeface="Consolas" panose="020B0609020204030204" pitchFamily="49" charset="0"/>
              </a:rPr>
              <a:t>[2]</a:t>
            </a:r>
          </a:p>
        </p:txBody>
      </p:sp>
      <p:sp>
        <p:nvSpPr>
          <p:cNvPr id="8" name="TextBox 7"/>
          <p:cNvSpPr txBox="1">
            <a:spLocks noChangeArrowheads="1"/>
          </p:cNvSpPr>
          <p:nvPr/>
        </p:nvSpPr>
        <p:spPr bwMode="auto">
          <a:xfrm>
            <a:off x="5029200" y="4589463"/>
            <a:ext cx="5334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600" dirty="0">
                <a:latin typeface="Consolas" panose="020B0609020204030204" pitchFamily="49" charset="0"/>
                <a:cs typeface="Consolas" panose="020B0609020204030204" pitchFamily="49" charset="0"/>
              </a:rPr>
              <a:t>[0]</a:t>
            </a:r>
          </a:p>
        </p:txBody>
      </p:sp>
      <p:sp>
        <p:nvSpPr>
          <p:cNvPr id="9" name="TextBox 8"/>
          <p:cNvSpPr txBox="1">
            <a:spLocks noChangeArrowheads="1"/>
          </p:cNvSpPr>
          <p:nvPr/>
        </p:nvSpPr>
        <p:spPr bwMode="auto">
          <a:xfrm>
            <a:off x="5029200" y="4914900"/>
            <a:ext cx="5334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600" dirty="0">
                <a:latin typeface="Consolas" panose="020B0609020204030204" pitchFamily="49" charset="0"/>
                <a:cs typeface="Consolas" panose="020B0609020204030204" pitchFamily="49" charset="0"/>
              </a:rPr>
              <a:t>[1]</a:t>
            </a:r>
          </a:p>
        </p:txBody>
      </p:sp>
      <p:sp>
        <p:nvSpPr>
          <p:cNvPr id="4" name="TextBox 3"/>
          <p:cNvSpPr txBox="1">
            <a:spLocks noChangeArrowheads="1"/>
          </p:cNvSpPr>
          <p:nvPr/>
        </p:nvSpPr>
        <p:spPr bwMode="auto">
          <a:xfrm>
            <a:off x="2667000" y="4589463"/>
            <a:ext cx="23622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600" dirty="0">
                <a:solidFill>
                  <a:srgbClr val="FF0000"/>
                </a:solidFill>
                <a:latin typeface="Consolas" panose="020B0609020204030204" pitchFamily="49" charset="0"/>
                <a:cs typeface="Consolas" panose="020B0609020204030204" pitchFamily="49" charset="0"/>
              </a:rPr>
              <a:t>r = 0, c = {0,1,2}</a:t>
            </a:r>
          </a:p>
        </p:txBody>
      </p:sp>
      <p:sp>
        <p:nvSpPr>
          <p:cNvPr id="5" name="TextBox 4"/>
          <p:cNvSpPr txBox="1">
            <a:spLocks noChangeArrowheads="1"/>
          </p:cNvSpPr>
          <p:nvPr/>
        </p:nvSpPr>
        <p:spPr bwMode="auto">
          <a:xfrm>
            <a:off x="3581400" y="2293937"/>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dirty="0">
                <a:solidFill>
                  <a:srgbClr val="FF0000"/>
                </a:solidFill>
              </a:rPr>
              <a:t>e.g., max = 2</a:t>
            </a:r>
          </a:p>
        </p:txBody>
      </p:sp>
      <p:sp>
        <p:nvSpPr>
          <p:cNvPr id="12" name="TextBox 11"/>
          <p:cNvSpPr txBox="1">
            <a:spLocks noChangeArrowheads="1"/>
          </p:cNvSpPr>
          <p:nvPr/>
        </p:nvSpPr>
        <p:spPr bwMode="auto">
          <a:xfrm>
            <a:off x="4114800" y="302034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dirty="0">
                <a:solidFill>
                  <a:srgbClr val="FF0000"/>
                </a:solidFill>
              </a:rPr>
              <a:t>e.g., max = 3</a:t>
            </a:r>
          </a:p>
        </p:txBody>
      </p:sp>
      <p:sp>
        <p:nvSpPr>
          <p:cNvPr id="13" name="TextBox 12"/>
          <p:cNvSpPr txBox="1">
            <a:spLocks noChangeArrowheads="1"/>
          </p:cNvSpPr>
          <p:nvPr/>
        </p:nvSpPr>
        <p:spPr bwMode="auto">
          <a:xfrm>
            <a:off x="2667000" y="4914900"/>
            <a:ext cx="23622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600" dirty="0">
                <a:solidFill>
                  <a:srgbClr val="FF0000"/>
                </a:solidFill>
                <a:latin typeface="Consolas" panose="020B0609020204030204" pitchFamily="49" charset="0"/>
                <a:cs typeface="Consolas" panose="020B0609020204030204" pitchFamily="49" charset="0"/>
              </a:rPr>
              <a:t>r = 1, c = {0,1,2}</a:t>
            </a:r>
          </a:p>
        </p:txBody>
      </p:sp>
      <p:sp>
        <p:nvSpPr>
          <p:cNvPr id="10" name="TextBox 9"/>
          <p:cNvSpPr txBox="1">
            <a:spLocks noChangeArrowheads="1"/>
          </p:cNvSpPr>
          <p:nvPr/>
        </p:nvSpPr>
        <p:spPr bwMode="auto">
          <a:xfrm>
            <a:off x="5727700" y="4554538"/>
            <a:ext cx="609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400" dirty="0">
                <a:latin typeface="Consolas" panose="020B0609020204030204" pitchFamily="49" charset="0"/>
                <a:cs typeface="Consolas" panose="020B0609020204030204" pitchFamily="49" charset="0"/>
              </a:rPr>
              <a:t>null</a:t>
            </a:r>
          </a:p>
        </p:txBody>
      </p:sp>
      <p:sp>
        <p:nvSpPr>
          <p:cNvPr id="15" name="TextBox 14"/>
          <p:cNvSpPr txBox="1">
            <a:spLocks noChangeArrowheads="1"/>
          </p:cNvSpPr>
          <p:nvPr/>
        </p:nvSpPr>
        <p:spPr bwMode="auto">
          <a:xfrm>
            <a:off x="6604000" y="4554538"/>
            <a:ext cx="609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400" dirty="0">
                <a:latin typeface="Consolas" panose="020B0609020204030204" pitchFamily="49" charset="0"/>
                <a:cs typeface="Consolas" panose="020B0609020204030204" pitchFamily="49" charset="0"/>
              </a:rPr>
              <a:t>null</a:t>
            </a:r>
          </a:p>
        </p:txBody>
      </p:sp>
      <p:sp>
        <p:nvSpPr>
          <p:cNvPr id="16" name="TextBox 15"/>
          <p:cNvSpPr txBox="1">
            <a:spLocks noChangeArrowheads="1"/>
          </p:cNvSpPr>
          <p:nvPr/>
        </p:nvSpPr>
        <p:spPr bwMode="auto">
          <a:xfrm>
            <a:off x="7480300" y="4554538"/>
            <a:ext cx="609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400" dirty="0">
                <a:latin typeface="Consolas" panose="020B0609020204030204" pitchFamily="49" charset="0"/>
                <a:cs typeface="Consolas" panose="020B0609020204030204" pitchFamily="49" charset="0"/>
              </a:rPr>
              <a:t>null</a:t>
            </a:r>
          </a:p>
        </p:txBody>
      </p:sp>
      <p:sp>
        <p:nvSpPr>
          <p:cNvPr id="17" name="TextBox 16"/>
          <p:cNvSpPr txBox="1">
            <a:spLocks noChangeArrowheads="1"/>
          </p:cNvSpPr>
          <p:nvPr/>
        </p:nvSpPr>
        <p:spPr bwMode="auto">
          <a:xfrm>
            <a:off x="5753100" y="4911725"/>
            <a:ext cx="609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400" dirty="0">
                <a:latin typeface="Consolas" panose="020B0609020204030204" pitchFamily="49" charset="0"/>
                <a:cs typeface="Consolas" panose="020B0609020204030204" pitchFamily="49" charset="0"/>
              </a:rPr>
              <a:t>null</a:t>
            </a:r>
          </a:p>
        </p:txBody>
      </p:sp>
      <p:sp>
        <p:nvSpPr>
          <p:cNvPr id="18" name="TextBox 17"/>
          <p:cNvSpPr txBox="1">
            <a:spLocks noChangeArrowheads="1"/>
          </p:cNvSpPr>
          <p:nvPr/>
        </p:nvSpPr>
        <p:spPr bwMode="auto">
          <a:xfrm>
            <a:off x="6629400" y="4911725"/>
            <a:ext cx="609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400" dirty="0">
                <a:latin typeface="Consolas" panose="020B0609020204030204" pitchFamily="49" charset="0"/>
                <a:cs typeface="Consolas" panose="020B0609020204030204" pitchFamily="49" charset="0"/>
              </a:rPr>
              <a:t>null</a:t>
            </a:r>
          </a:p>
        </p:txBody>
      </p:sp>
      <p:sp>
        <p:nvSpPr>
          <p:cNvPr id="19" name="TextBox 18"/>
          <p:cNvSpPr txBox="1">
            <a:spLocks noChangeArrowheads="1"/>
          </p:cNvSpPr>
          <p:nvPr/>
        </p:nvSpPr>
        <p:spPr bwMode="auto">
          <a:xfrm>
            <a:off x="7505700" y="4911725"/>
            <a:ext cx="609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400" dirty="0">
                <a:latin typeface="Consolas" panose="020B0609020204030204" pitchFamily="49" charset="0"/>
                <a:cs typeface="Consolas" panose="020B0609020204030204" pitchFamily="49" charset="0"/>
              </a:rPr>
              <a:t>null</a:t>
            </a:r>
          </a:p>
        </p:txBody>
      </p:sp>
    </p:spTree>
    <p:extLst>
      <p:ext uri="{BB962C8B-B14F-4D97-AF65-F5344CB8AC3E}">
        <p14:creationId xmlns:p14="http://schemas.microsoft.com/office/powerpoint/2010/main" val="1187931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6"/>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3"/>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P spid="8" grpId="0"/>
      <p:bldP spid="9" grpId="0"/>
      <p:bldP spid="4" grpId="0"/>
      <p:bldP spid="5" grpId="0"/>
      <p:bldP spid="12" grpId="0"/>
      <p:bldP spid="13" grpId="0"/>
      <p:bldP spid="10" grpId="0"/>
      <p:bldP spid="15" grpId="0"/>
      <p:bldP spid="16" grpId="0"/>
      <p:bldP spid="17" grpId="0"/>
      <p:bldP spid="18" grpId="0"/>
      <p:bldP spid="19" grpId="0"/>
    </p:bldLst>
  </p:timing>
</p:sld>
</file>

<file path=ppt/slides/slide7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r>
              <a:rPr lang="en-US" altLang="en-US" dirty="0" smtClean="0"/>
              <a:t>Class </a:t>
            </a:r>
            <a:r>
              <a:rPr lang="en-US" altLang="en-US" dirty="0" smtClean="0">
                <a:latin typeface="Consolas" panose="020B0609020204030204" pitchFamily="49" charset="0"/>
                <a:cs typeface="Consolas" panose="020B0609020204030204" pitchFamily="49" charset="0"/>
              </a:rPr>
              <a:t>World</a:t>
            </a:r>
            <a:r>
              <a:rPr lang="en-US" altLang="en-US" dirty="0" smtClean="0"/>
              <a:t>: Display</a:t>
            </a:r>
          </a:p>
        </p:txBody>
      </p:sp>
      <p:sp>
        <p:nvSpPr>
          <p:cNvPr id="59395" name="Content Placeholder 2"/>
          <p:cNvSpPr>
            <a:spLocks noGrp="1"/>
          </p:cNvSpPr>
          <p:nvPr>
            <p:ph idx="1"/>
          </p:nvPr>
        </p:nvSpPr>
        <p:spPr/>
        <p:txBody>
          <a:bodyPr/>
          <a:lstStyle/>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void display()</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int r;</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int c;</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for (r = 0; r &lt; maxRow; r++)</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for (c = 0; c &lt; maxColumn; c++)</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if (grid[r][c] == null)</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else</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System.out.print("T");</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p:txBody>
      </p:sp>
      <p:pic>
        <p:nvPicPr>
          <p:cNvPr id="5939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24675" y="990600"/>
            <a:ext cx="2219325" cy="21288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59397" name="TextBox 3"/>
          <p:cNvSpPr txBox="1">
            <a:spLocks noChangeArrowheads="1"/>
          </p:cNvSpPr>
          <p:nvPr/>
        </p:nvSpPr>
        <p:spPr bwMode="auto">
          <a:xfrm>
            <a:off x="7086600" y="620713"/>
            <a:ext cx="22955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b="0" dirty="0">
                <a:latin typeface="Consolas" panose="020B0609020204030204" pitchFamily="49" charset="0"/>
                <a:cs typeface="Consolas" panose="020B0609020204030204" pitchFamily="49" charset="0"/>
              </a:rPr>
              <a:t>0 1 2 3 4 5 6</a:t>
            </a:r>
          </a:p>
        </p:txBody>
      </p:sp>
      <p:sp>
        <p:nvSpPr>
          <p:cNvPr id="59398" name="TextBox 5"/>
          <p:cNvSpPr txBox="1">
            <a:spLocks noChangeArrowheads="1"/>
          </p:cNvSpPr>
          <p:nvPr/>
        </p:nvSpPr>
        <p:spPr bwMode="auto">
          <a:xfrm>
            <a:off x="6477000" y="1087438"/>
            <a:ext cx="30480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b="0" dirty="0">
                <a:latin typeface="Consolas" panose="020B0609020204030204" pitchFamily="49" charset="0"/>
                <a:cs typeface="Consolas" panose="020B0609020204030204" pitchFamily="49" charset="0"/>
              </a:rPr>
              <a:t>0 </a:t>
            </a:r>
            <a:endParaRPr lang="en-US" altLang="en-US" sz="1800" b="0" dirty="0" smtClean="0">
              <a:latin typeface="Consolas" panose="020B0609020204030204" pitchFamily="49" charset="0"/>
              <a:cs typeface="Consolas" panose="020B0609020204030204" pitchFamily="49" charset="0"/>
            </a:endParaRPr>
          </a:p>
          <a:p>
            <a:pPr eaLnBrk="1" hangingPunct="1">
              <a:spcBef>
                <a:spcPct val="0"/>
              </a:spcBef>
              <a:buFontTx/>
              <a:buNone/>
            </a:pPr>
            <a:endParaRPr lang="en-US" altLang="en-US" sz="1800" dirty="0">
              <a:latin typeface="Consolas" panose="020B0609020204030204" pitchFamily="49" charset="0"/>
              <a:cs typeface="Consolas" panose="020B0609020204030204" pitchFamily="49" charset="0"/>
            </a:endParaRPr>
          </a:p>
          <a:p>
            <a:pPr eaLnBrk="1" hangingPunct="1">
              <a:spcBef>
                <a:spcPct val="0"/>
              </a:spcBef>
              <a:buFontTx/>
              <a:buNone/>
            </a:pPr>
            <a:r>
              <a:rPr lang="en-US" altLang="en-US" sz="1800" b="0" dirty="0" smtClean="0">
                <a:latin typeface="Consolas" panose="020B0609020204030204" pitchFamily="49" charset="0"/>
                <a:cs typeface="Consolas" panose="020B0609020204030204" pitchFamily="49" charset="0"/>
              </a:rPr>
              <a:t>1 </a:t>
            </a:r>
          </a:p>
          <a:p>
            <a:pPr eaLnBrk="1" hangingPunct="1">
              <a:spcBef>
                <a:spcPct val="0"/>
              </a:spcBef>
              <a:buFontTx/>
              <a:buNone/>
            </a:pPr>
            <a:endParaRPr lang="en-US" altLang="en-US" sz="1800" dirty="0">
              <a:latin typeface="Consolas" panose="020B0609020204030204" pitchFamily="49" charset="0"/>
              <a:cs typeface="Consolas" panose="020B0609020204030204" pitchFamily="49" charset="0"/>
            </a:endParaRPr>
          </a:p>
          <a:p>
            <a:pPr eaLnBrk="1" hangingPunct="1">
              <a:spcBef>
                <a:spcPct val="0"/>
              </a:spcBef>
              <a:buFontTx/>
              <a:buNone/>
            </a:pPr>
            <a:r>
              <a:rPr lang="en-US" altLang="en-US" sz="1800" b="0" dirty="0" smtClean="0">
                <a:latin typeface="Consolas" panose="020B0609020204030204" pitchFamily="49" charset="0"/>
                <a:cs typeface="Consolas" panose="020B0609020204030204" pitchFamily="49" charset="0"/>
              </a:rPr>
              <a:t>2 </a:t>
            </a:r>
          </a:p>
          <a:p>
            <a:pPr eaLnBrk="1" hangingPunct="1">
              <a:spcBef>
                <a:spcPct val="0"/>
              </a:spcBef>
              <a:buFontTx/>
              <a:buNone/>
            </a:pPr>
            <a:endParaRPr lang="en-US" altLang="en-US" sz="1800" dirty="0">
              <a:latin typeface="Consolas" panose="020B0609020204030204" pitchFamily="49" charset="0"/>
              <a:cs typeface="Consolas" panose="020B0609020204030204" pitchFamily="49" charset="0"/>
            </a:endParaRPr>
          </a:p>
          <a:p>
            <a:pPr eaLnBrk="1" hangingPunct="1">
              <a:spcBef>
                <a:spcPct val="0"/>
              </a:spcBef>
              <a:buFontTx/>
              <a:buNone/>
            </a:pPr>
            <a:r>
              <a:rPr lang="en-US" altLang="en-US" sz="1800" b="0" dirty="0" smtClean="0">
                <a:latin typeface="Consolas" panose="020B0609020204030204" pitchFamily="49" charset="0"/>
                <a:cs typeface="Consolas" panose="020B0609020204030204" pitchFamily="49" charset="0"/>
              </a:rPr>
              <a:t>3</a:t>
            </a:r>
            <a:endParaRPr lang="en-US" altLang="en-US" sz="1800" b="0" dirty="0">
              <a:latin typeface="Consolas" panose="020B0609020204030204" pitchFamily="49" charset="0"/>
              <a:cs typeface="Consolas" panose="020B0609020204030204" pitchFamily="49" charset="0"/>
            </a:endParaRPr>
          </a:p>
        </p:txBody>
      </p:sp>
      <p:sp>
        <p:nvSpPr>
          <p:cNvPr id="59399" name="TextBox 4"/>
          <p:cNvSpPr txBox="1">
            <a:spLocks noChangeArrowheads="1"/>
          </p:cNvSpPr>
          <p:nvPr/>
        </p:nvSpPr>
        <p:spPr bwMode="auto">
          <a:xfrm>
            <a:off x="3543300" y="2209800"/>
            <a:ext cx="990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solidFill>
                  <a:srgbClr val="FF0000"/>
                </a:solidFill>
              </a:rPr>
              <a:t>e.g., = 4</a:t>
            </a:r>
          </a:p>
        </p:txBody>
      </p:sp>
      <p:sp>
        <p:nvSpPr>
          <p:cNvPr id="59400" name="TextBox 7"/>
          <p:cNvSpPr txBox="1">
            <a:spLocks noChangeArrowheads="1"/>
          </p:cNvSpPr>
          <p:nvPr/>
        </p:nvSpPr>
        <p:spPr bwMode="auto">
          <a:xfrm>
            <a:off x="4191000" y="2971800"/>
            <a:ext cx="990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solidFill>
                  <a:srgbClr val="FF0000"/>
                </a:solidFill>
              </a:rPr>
              <a:t>e.g., = 7</a:t>
            </a:r>
          </a:p>
        </p:txBody>
      </p:sp>
      <p:sp>
        <p:nvSpPr>
          <p:cNvPr id="59401" name="TextBox 9"/>
          <p:cNvSpPr txBox="1">
            <a:spLocks noChangeArrowheads="1"/>
          </p:cNvSpPr>
          <p:nvPr/>
        </p:nvSpPr>
        <p:spPr bwMode="auto">
          <a:xfrm>
            <a:off x="4648200" y="5334000"/>
            <a:ext cx="3124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solidFill>
                  <a:srgbClr val="FF0000"/>
                </a:solidFill>
              </a:rPr>
              <a:t>Move cursor to display new row on next line</a:t>
            </a:r>
          </a:p>
        </p:txBody>
      </p:sp>
    </p:spTree>
    <p:extLst>
      <p:ext uri="{BB962C8B-B14F-4D97-AF65-F5344CB8AC3E}">
        <p14:creationId xmlns:p14="http://schemas.microsoft.com/office/powerpoint/2010/main" val="1805659329"/>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Title 1"/>
          <p:cNvSpPr>
            <a:spLocks noGrp="1"/>
          </p:cNvSpPr>
          <p:nvPr>
            <p:ph type="title"/>
          </p:nvPr>
        </p:nvSpPr>
        <p:spPr/>
        <p:txBody>
          <a:bodyPr/>
          <a:lstStyle/>
          <a:p>
            <a:r>
              <a:rPr lang="en-US" altLang="en-US" dirty="0" smtClean="0"/>
              <a:t>Movement</a:t>
            </a:r>
          </a:p>
        </p:txBody>
      </p:sp>
      <p:sp>
        <p:nvSpPr>
          <p:cNvPr id="3" name="Content Placeholder 2"/>
          <p:cNvSpPr>
            <a:spLocks noGrp="1"/>
          </p:cNvSpPr>
          <p:nvPr>
            <p:ph idx="1"/>
          </p:nvPr>
        </p:nvSpPr>
        <p:spPr/>
        <p:txBody>
          <a:bodyPr/>
          <a:lstStyle/>
          <a:p>
            <a:pPr>
              <a:buFont typeface="Arial" charset="0"/>
              <a:buChar char="•"/>
              <a:defRPr/>
            </a:pPr>
            <a:r>
              <a:rPr lang="en-US" dirty="0" smtClean="0"/>
              <a:t>To make it look like the Tardis has ‘moved’.</a:t>
            </a:r>
          </a:p>
          <a:p>
            <a:pPr>
              <a:buFont typeface="Arial" charset="0"/>
              <a:buChar char="•"/>
              <a:defRPr/>
            </a:pPr>
            <a:endParaRPr lang="en-US" dirty="0"/>
          </a:p>
          <a:p>
            <a:pPr>
              <a:buFont typeface="Arial" charset="0"/>
              <a:buChar char="•"/>
              <a:defRPr/>
            </a:pPr>
            <a:r>
              <a:rPr lang="en-US" dirty="0" smtClean="0"/>
              <a:t>Set the destination (row/column) to refer to the Tardis object.</a:t>
            </a:r>
          </a:p>
          <a:p>
            <a:pPr>
              <a:buFont typeface="Arial" charset="0"/>
              <a:buChar char="•"/>
              <a:defRPr/>
            </a:pPr>
            <a:r>
              <a:rPr lang="en-US" dirty="0"/>
              <a:t>Set the source (row/column) to null</a:t>
            </a:r>
          </a:p>
          <a:p>
            <a:pPr>
              <a:buFont typeface="Arial" charset="0"/>
              <a:buChar char="•"/>
              <a:defRPr/>
            </a:pPr>
            <a:endParaRPr lang="en-US" dirty="0" smtClean="0"/>
          </a:p>
          <a:p>
            <a:pPr>
              <a:buFont typeface="Arial" charset="0"/>
              <a:buChar char="•"/>
              <a:defRPr/>
            </a:pPr>
            <a:endParaRPr lang="en-US" dirty="0" smtClean="0"/>
          </a:p>
          <a:p>
            <a:pPr>
              <a:buFont typeface="Arial" charset="0"/>
              <a:buChar char="•"/>
              <a:defRPr/>
            </a:pPr>
            <a:endParaRPr lang="en-US" dirty="0"/>
          </a:p>
          <a:p>
            <a:pPr>
              <a:buFont typeface="Arial" charset="0"/>
              <a:buChar char="•"/>
              <a:defRPr/>
            </a:pPr>
            <a:endParaRPr lang="en-US" dirty="0"/>
          </a:p>
          <a:p>
            <a:pPr>
              <a:buFont typeface="Arial" charset="0"/>
              <a:buChar char="•"/>
              <a:defRPr/>
            </a:pPr>
            <a:endParaRPr lang="en-US" dirty="0" smtClean="0"/>
          </a:p>
          <a:p>
            <a:pPr>
              <a:buFont typeface="Arial" charset="0"/>
              <a:buChar char="•"/>
              <a:defRPr/>
            </a:pPr>
            <a:endParaRPr lang="en-US" dirty="0"/>
          </a:p>
          <a:p>
            <a:pPr>
              <a:buFont typeface="Arial" charset="0"/>
              <a:buChar char="•"/>
              <a:defRPr/>
            </a:pPr>
            <a:endParaRPr lang="en-US" dirty="0" smtClean="0"/>
          </a:p>
          <a:p>
            <a:pPr marL="0" indent="0">
              <a:buFont typeface="Arial" charset="0"/>
              <a:buNone/>
              <a:defRPr/>
            </a:pPr>
            <a:endParaRPr lang="en-US" dirty="0"/>
          </a:p>
        </p:txBody>
      </p:sp>
      <p:grpSp>
        <p:nvGrpSpPr>
          <p:cNvPr id="4" name="Group 3"/>
          <p:cNvGrpSpPr>
            <a:grpSpLocks/>
          </p:cNvGrpSpPr>
          <p:nvPr/>
        </p:nvGrpSpPr>
        <p:grpSpPr bwMode="auto">
          <a:xfrm>
            <a:off x="6172200" y="1295400"/>
            <a:ext cx="1801813" cy="684213"/>
            <a:chOff x="6172200" y="1295400"/>
            <a:chExt cx="1802594" cy="683846"/>
          </a:xfrm>
        </p:grpSpPr>
        <p:pic>
          <p:nvPicPr>
            <p:cNvPr id="6046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2200" y="1295400"/>
              <a:ext cx="762000" cy="6838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pic>
          <p:nvPicPr>
            <p:cNvPr id="60464"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08058" y="1295400"/>
              <a:ext cx="766736" cy="6838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grpSp>
      <p:graphicFrame>
        <p:nvGraphicFramePr>
          <p:cNvPr id="6" name="Table 5"/>
          <p:cNvGraphicFramePr>
            <a:graphicFrameLocks noGrp="1"/>
          </p:cNvGraphicFramePr>
          <p:nvPr>
            <p:extLst>
              <p:ext uri="{D42A27DB-BD31-4B8C-83A1-F6EECF244321}">
                <p14:modId xmlns:p14="http://schemas.microsoft.com/office/powerpoint/2010/main" val="1242305407"/>
              </p:ext>
            </p:extLst>
          </p:nvPr>
        </p:nvGraphicFramePr>
        <p:xfrm>
          <a:off x="838200" y="3687763"/>
          <a:ext cx="1752600" cy="1097040"/>
        </p:xfrm>
        <a:graphic>
          <a:graphicData uri="http://schemas.openxmlformats.org/drawingml/2006/table">
            <a:tbl>
              <a:tblPr firstRow="1" bandRow="1">
                <a:tableStyleId>{5C22544A-7EE6-4342-B048-85BDC9FD1C3A}</a:tableStyleId>
              </a:tblPr>
              <a:tblGrid>
                <a:gridCol w="584200"/>
                <a:gridCol w="584200"/>
                <a:gridCol w="584200"/>
              </a:tblGrid>
              <a:tr h="365654">
                <a:tc>
                  <a:txBody>
                    <a:bodyPr/>
                    <a:lstStyle/>
                    <a:p>
                      <a:endParaRPr lang="en-US" sz="1800" dirty="0"/>
                    </a:p>
                  </a:txBody>
                  <a:tcPr marT="45680" marB="45680">
                    <a:solidFill>
                      <a:schemeClr val="accent5">
                        <a:lumMod val="60000"/>
                        <a:lumOff val="40000"/>
                      </a:schemeClr>
                    </a:solidFill>
                  </a:tcPr>
                </a:tc>
                <a:tc>
                  <a:txBody>
                    <a:bodyPr/>
                    <a:lstStyle/>
                    <a:p>
                      <a:r>
                        <a:rPr lang="en-US" sz="1800" dirty="0" smtClean="0"/>
                        <a:t>[0]</a:t>
                      </a:r>
                      <a:endParaRPr lang="en-US" sz="1800" dirty="0"/>
                    </a:p>
                  </a:txBody>
                  <a:tcPr marT="45680" marB="45680">
                    <a:solidFill>
                      <a:schemeClr val="accent5">
                        <a:lumMod val="60000"/>
                        <a:lumOff val="40000"/>
                      </a:schemeClr>
                    </a:solidFill>
                  </a:tcPr>
                </a:tc>
                <a:tc>
                  <a:txBody>
                    <a:bodyPr/>
                    <a:lstStyle/>
                    <a:p>
                      <a:r>
                        <a:rPr lang="en-US" sz="1800" dirty="0" smtClean="0"/>
                        <a:t>[1]</a:t>
                      </a:r>
                      <a:endParaRPr lang="en-US" sz="1800" dirty="0"/>
                    </a:p>
                  </a:txBody>
                  <a:tcPr marT="45680" marB="45680">
                    <a:solidFill>
                      <a:schemeClr val="accent5">
                        <a:lumMod val="60000"/>
                        <a:lumOff val="40000"/>
                      </a:schemeClr>
                    </a:solidFill>
                  </a:tcPr>
                </a:tc>
              </a:tr>
              <a:tr h="365654">
                <a:tc>
                  <a:txBody>
                    <a:bodyPr/>
                    <a:lstStyle/>
                    <a:p>
                      <a:r>
                        <a:rPr lang="en-US" sz="1800" dirty="0" smtClean="0"/>
                        <a:t>[0]</a:t>
                      </a:r>
                      <a:endParaRPr lang="en-US" sz="1800" dirty="0"/>
                    </a:p>
                  </a:txBody>
                  <a:tcPr marT="45680" marB="45680">
                    <a:solidFill>
                      <a:schemeClr val="accent5">
                        <a:lumMod val="60000"/>
                        <a:lumOff val="40000"/>
                      </a:schemeClr>
                    </a:solidFill>
                  </a:tcPr>
                </a:tc>
                <a:tc>
                  <a:txBody>
                    <a:bodyPr/>
                    <a:lstStyle/>
                    <a:p>
                      <a:r>
                        <a:rPr lang="en-US" sz="1600" dirty="0" smtClean="0"/>
                        <a:t>Null</a:t>
                      </a:r>
                      <a:endParaRPr lang="en-US" sz="1600" dirty="0"/>
                    </a:p>
                  </a:txBody>
                  <a:tcPr marT="45680" marB="45680">
                    <a:solidFill>
                      <a:schemeClr val="accent5">
                        <a:lumMod val="60000"/>
                        <a:lumOff val="40000"/>
                      </a:schemeClr>
                    </a:solidFill>
                  </a:tcPr>
                </a:tc>
                <a:tc>
                  <a:txBody>
                    <a:bodyPr/>
                    <a:lstStyle/>
                    <a:p>
                      <a:endParaRPr lang="en-US" sz="1600" dirty="0"/>
                    </a:p>
                  </a:txBody>
                  <a:tcPr marT="45680" marB="45680">
                    <a:solidFill>
                      <a:schemeClr val="accent5">
                        <a:lumMod val="60000"/>
                        <a:lumOff val="40000"/>
                      </a:schemeClr>
                    </a:solidFill>
                  </a:tcPr>
                </a:tc>
              </a:tr>
              <a:tr h="365654">
                <a:tc>
                  <a:txBody>
                    <a:bodyPr/>
                    <a:lstStyle/>
                    <a:p>
                      <a:r>
                        <a:rPr lang="en-US" sz="1800" dirty="0" smtClean="0"/>
                        <a:t>[1]</a:t>
                      </a:r>
                      <a:endParaRPr lang="en-US" sz="1800" dirty="0"/>
                    </a:p>
                  </a:txBody>
                  <a:tcPr marT="45680" marB="45680">
                    <a:solidFill>
                      <a:schemeClr val="accent5">
                        <a:lumMod val="60000"/>
                        <a:lumOff val="40000"/>
                      </a:schemeClr>
                    </a:solidFill>
                  </a:tcPr>
                </a:tc>
                <a:tc>
                  <a:txBody>
                    <a:bodyPr/>
                    <a:lstStyle/>
                    <a:p>
                      <a:r>
                        <a:rPr lang="en-US" sz="1600" dirty="0" smtClean="0"/>
                        <a:t>Null</a:t>
                      </a:r>
                      <a:endParaRPr lang="en-US" sz="1600" dirty="0"/>
                    </a:p>
                  </a:txBody>
                  <a:tcPr marT="45680" marB="45680">
                    <a:solidFill>
                      <a:schemeClr val="accent5">
                        <a:lumMod val="60000"/>
                        <a:lumOff val="40000"/>
                      </a:schemeClr>
                    </a:solidFill>
                  </a:tcPr>
                </a:tc>
                <a:tc>
                  <a:txBody>
                    <a:bodyPr/>
                    <a:lstStyle/>
                    <a:p>
                      <a:r>
                        <a:rPr lang="en-US" sz="1600" dirty="0" smtClean="0"/>
                        <a:t>Null</a:t>
                      </a:r>
                      <a:endParaRPr lang="en-US" sz="1600" dirty="0"/>
                    </a:p>
                  </a:txBody>
                  <a:tcPr marT="45680" marB="45680">
                    <a:solidFill>
                      <a:schemeClr val="accent5">
                        <a:lumMod val="60000"/>
                        <a:lumOff val="40000"/>
                      </a:schemeClr>
                    </a:solidFill>
                  </a:tcPr>
                </a:tc>
              </a:tr>
            </a:tbl>
          </a:graphicData>
        </a:graphic>
      </p:graphicFrame>
      <p:sp>
        <p:nvSpPr>
          <p:cNvPr id="7" name="Rectangle 6"/>
          <p:cNvSpPr/>
          <p:nvPr/>
        </p:nvSpPr>
        <p:spPr>
          <a:xfrm>
            <a:off x="3200400" y="3687763"/>
            <a:ext cx="914400" cy="5334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r>
              <a:rPr lang="en-US" b="0" dirty="0">
                <a:solidFill>
                  <a:schemeClr val="tx1"/>
                </a:solidFill>
              </a:rPr>
              <a:t>Tardis object</a:t>
            </a:r>
          </a:p>
        </p:txBody>
      </p:sp>
      <p:sp>
        <p:nvSpPr>
          <p:cNvPr id="8" name="Freeform 7"/>
          <p:cNvSpPr/>
          <p:nvPr/>
        </p:nvSpPr>
        <p:spPr>
          <a:xfrm>
            <a:off x="2336800" y="3954463"/>
            <a:ext cx="838200" cy="342900"/>
          </a:xfrm>
          <a:custGeom>
            <a:avLst/>
            <a:gdLst>
              <a:gd name="connsiteX0" fmla="*/ 0 w 838200"/>
              <a:gd name="connsiteY0" fmla="*/ 342975 h 342975"/>
              <a:gd name="connsiteX1" fmla="*/ 38100 w 838200"/>
              <a:gd name="connsiteY1" fmla="*/ 190575 h 342975"/>
              <a:gd name="connsiteX2" fmla="*/ 114300 w 838200"/>
              <a:gd name="connsiteY2" fmla="*/ 127075 h 342975"/>
              <a:gd name="connsiteX3" fmla="*/ 152400 w 838200"/>
              <a:gd name="connsiteY3" fmla="*/ 88975 h 342975"/>
              <a:gd name="connsiteX4" fmla="*/ 228600 w 838200"/>
              <a:gd name="connsiteY4" fmla="*/ 63575 h 342975"/>
              <a:gd name="connsiteX5" fmla="*/ 266700 w 838200"/>
              <a:gd name="connsiteY5" fmla="*/ 50875 h 342975"/>
              <a:gd name="connsiteX6" fmla="*/ 444500 w 838200"/>
              <a:gd name="connsiteY6" fmla="*/ 25475 h 342975"/>
              <a:gd name="connsiteX7" fmla="*/ 546100 w 838200"/>
              <a:gd name="connsiteY7" fmla="*/ 12775 h 342975"/>
              <a:gd name="connsiteX8" fmla="*/ 838200 w 838200"/>
              <a:gd name="connsiteY8" fmla="*/ 75 h 3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38200" h="342975">
                <a:moveTo>
                  <a:pt x="0" y="342975"/>
                </a:moveTo>
                <a:cubicBezTo>
                  <a:pt x="4197" y="317791"/>
                  <a:pt x="17974" y="210701"/>
                  <a:pt x="38100" y="190575"/>
                </a:cubicBezTo>
                <a:cubicBezTo>
                  <a:pt x="149410" y="79265"/>
                  <a:pt x="8212" y="215482"/>
                  <a:pt x="114300" y="127075"/>
                </a:cubicBezTo>
                <a:cubicBezTo>
                  <a:pt x="128098" y="115577"/>
                  <a:pt x="136700" y="97697"/>
                  <a:pt x="152400" y="88975"/>
                </a:cubicBezTo>
                <a:cubicBezTo>
                  <a:pt x="175805" y="75972"/>
                  <a:pt x="203200" y="72042"/>
                  <a:pt x="228600" y="63575"/>
                </a:cubicBezTo>
                <a:cubicBezTo>
                  <a:pt x="241300" y="59342"/>
                  <a:pt x="253573" y="53500"/>
                  <a:pt x="266700" y="50875"/>
                </a:cubicBezTo>
                <a:cubicBezTo>
                  <a:pt x="373857" y="29444"/>
                  <a:pt x="297972" y="42714"/>
                  <a:pt x="444500" y="25475"/>
                </a:cubicBezTo>
                <a:cubicBezTo>
                  <a:pt x="478396" y="21487"/>
                  <a:pt x="512088" y="15609"/>
                  <a:pt x="546100" y="12775"/>
                </a:cubicBezTo>
                <a:cubicBezTo>
                  <a:pt x="720682" y="-1773"/>
                  <a:pt x="706845" y="75"/>
                  <a:pt x="838200" y="75"/>
                </a:cubicBezTo>
              </a:path>
            </a:pathLst>
          </a:custGeom>
          <a:noFill/>
          <a:ln>
            <a:solidFill>
              <a:schemeClr val="tx1"/>
            </a:solidFill>
            <a:tailEnd type="stealt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endParaRPr lang="en-US" b="0" dirty="0"/>
          </a:p>
        </p:txBody>
      </p:sp>
      <p:graphicFrame>
        <p:nvGraphicFramePr>
          <p:cNvPr id="9" name="Table 8"/>
          <p:cNvGraphicFramePr>
            <a:graphicFrameLocks noGrp="1"/>
          </p:cNvGraphicFramePr>
          <p:nvPr>
            <p:extLst>
              <p:ext uri="{D42A27DB-BD31-4B8C-83A1-F6EECF244321}">
                <p14:modId xmlns:p14="http://schemas.microsoft.com/office/powerpoint/2010/main" val="1962728754"/>
              </p:ext>
            </p:extLst>
          </p:nvPr>
        </p:nvGraphicFramePr>
        <p:xfrm>
          <a:off x="4648200" y="3730625"/>
          <a:ext cx="1752600" cy="1097040"/>
        </p:xfrm>
        <a:graphic>
          <a:graphicData uri="http://schemas.openxmlformats.org/drawingml/2006/table">
            <a:tbl>
              <a:tblPr firstRow="1" bandRow="1">
                <a:tableStyleId>{5C22544A-7EE6-4342-B048-85BDC9FD1C3A}</a:tableStyleId>
              </a:tblPr>
              <a:tblGrid>
                <a:gridCol w="584200"/>
                <a:gridCol w="584200"/>
                <a:gridCol w="584200"/>
              </a:tblGrid>
              <a:tr h="365654">
                <a:tc>
                  <a:txBody>
                    <a:bodyPr/>
                    <a:lstStyle/>
                    <a:p>
                      <a:endParaRPr lang="en-US" sz="1800" dirty="0"/>
                    </a:p>
                  </a:txBody>
                  <a:tcPr marT="45680" marB="45680">
                    <a:solidFill>
                      <a:schemeClr val="accent5">
                        <a:lumMod val="60000"/>
                        <a:lumOff val="40000"/>
                      </a:schemeClr>
                    </a:solidFill>
                  </a:tcPr>
                </a:tc>
                <a:tc>
                  <a:txBody>
                    <a:bodyPr/>
                    <a:lstStyle/>
                    <a:p>
                      <a:r>
                        <a:rPr lang="en-US" sz="1800" dirty="0" smtClean="0"/>
                        <a:t>[0]</a:t>
                      </a:r>
                      <a:endParaRPr lang="en-US" sz="1800" dirty="0"/>
                    </a:p>
                  </a:txBody>
                  <a:tcPr marT="45680" marB="45680">
                    <a:solidFill>
                      <a:schemeClr val="accent5">
                        <a:lumMod val="60000"/>
                        <a:lumOff val="40000"/>
                      </a:schemeClr>
                    </a:solidFill>
                  </a:tcPr>
                </a:tc>
                <a:tc>
                  <a:txBody>
                    <a:bodyPr/>
                    <a:lstStyle/>
                    <a:p>
                      <a:r>
                        <a:rPr lang="en-US" sz="1800" dirty="0" smtClean="0"/>
                        <a:t>[1]</a:t>
                      </a:r>
                      <a:endParaRPr lang="en-US" sz="1800" dirty="0"/>
                    </a:p>
                  </a:txBody>
                  <a:tcPr marT="45680" marB="45680">
                    <a:solidFill>
                      <a:schemeClr val="accent5">
                        <a:lumMod val="60000"/>
                        <a:lumOff val="40000"/>
                      </a:schemeClr>
                    </a:solidFill>
                  </a:tcPr>
                </a:tc>
              </a:tr>
              <a:tr h="365654">
                <a:tc>
                  <a:txBody>
                    <a:bodyPr/>
                    <a:lstStyle/>
                    <a:p>
                      <a:r>
                        <a:rPr lang="en-US" sz="1800" dirty="0" smtClean="0"/>
                        <a:t>[0]</a:t>
                      </a:r>
                      <a:endParaRPr lang="en-US" sz="1800" dirty="0"/>
                    </a:p>
                  </a:txBody>
                  <a:tcPr marT="45680" marB="45680">
                    <a:solidFill>
                      <a:schemeClr val="accent5">
                        <a:lumMod val="60000"/>
                        <a:lumOff val="40000"/>
                      </a:schemeClr>
                    </a:solidFill>
                  </a:tcPr>
                </a:tc>
                <a:tc>
                  <a:txBody>
                    <a:bodyPr/>
                    <a:lstStyle/>
                    <a:p>
                      <a:r>
                        <a:rPr lang="en-US" sz="1600" dirty="0" smtClean="0"/>
                        <a:t>Null</a:t>
                      </a:r>
                      <a:endParaRPr lang="en-US" sz="1600" dirty="0"/>
                    </a:p>
                  </a:txBody>
                  <a:tcPr marT="45680" marB="45680">
                    <a:solidFill>
                      <a:schemeClr val="accent5">
                        <a:lumMod val="60000"/>
                        <a:lumOff val="40000"/>
                      </a:schemeClr>
                    </a:solidFill>
                  </a:tcPr>
                </a:tc>
                <a:tc>
                  <a:txBody>
                    <a:bodyPr/>
                    <a:lstStyle/>
                    <a:p>
                      <a:r>
                        <a:rPr lang="en-US" sz="1600" dirty="0" smtClean="0"/>
                        <a:t>Null</a:t>
                      </a:r>
                      <a:endParaRPr lang="en-US" sz="1600" dirty="0"/>
                    </a:p>
                  </a:txBody>
                  <a:tcPr marT="45680" marB="45680">
                    <a:solidFill>
                      <a:schemeClr val="accent5">
                        <a:lumMod val="60000"/>
                        <a:lumOff val="40000"/>
                      </a:schemeClr>
                    </a:solidFill>
                  </a:tcPr>
                </a:tc>
              </a:tr>
              <a:tr h="365654">
                <a:tc>
                  <a:txBody>
                    <a:bodyPr/>
                    <a:lstStyle/>
                    <a:p>
                      <a:r>
                        <a:rPr lang="en-US" sz="1800" dirty="0" smtClean="0"/>
                        <a:t>[1]</a:t>
                      </a:r>
                      <a:endParaRPr lang="en-US" sz="1800" dirty="0"/>
                    </a:p>
                  </a:txBody>
                  <a:tcPr marT="45680" marB="45680">
                    <a:solidFill>
                      <a:schemeClr val="accent5">
                        <a:lumMod val="60000"/>
                        <a:lumOff val="40000"/>
                      </a:schemeClr>
                    </a:solidFill>
                  </a:tcPr>
                </a:tc>
                <a:tc>
                  <a:txBody>
                    <a:bodyPr/>
                    <a:lstStyle/>
                    <a:p>
                      <a:r>
                        <a:rPr lang="en-US" sz="1600" dirty="0" smtClean="0"/>
                        <a:t>Null</a:t>
                      </a:r>
                      <a:endParaRPr lang="en-US" sz="1600" dirty="0"/>
                    </a:p>
                  </a:txBody>
                  <a:tcPr marT="45680" marB="45680">
                    <a:solidFill>
                      <a:schemeClr val="accent5">
                        <a:lumMod val="60000"/>
                        <a:lumOff val="40000"/>
                      </a:schemeClr>
                    </a:solidFill>
                  </a:tcPr>
                </a:tc>
                <a:tc>
                  <a:txBody>
                    <a:bodyPr/>
                    <a:lstStyle/>
                    <a:p>
                      <a:endParaRPr lang="en-US" sz="1600" dirty="0"/>
                    </a:p>
                  </a:txBody>
                  <a:tcPr marT="45680" marB="45680">
                    <a:solidFill>
                      <a:schemeClr val="accent5">
                        <a:lumMod val="60000"/>
                        <a:lumOff val="40000"/>
                      </a:schemeClr>
                    </a:solidFill>
                  </a:tcPr>
                </a:tc>
              </a:tr>
            </a:tbl>
          </a:graphicData>
        </a:graphic>
      </p:graphicFrame>
      <p:sp>
        <p:nvSpPr>
          <p:cNvPr id="10" name="Rectangle 9"/>
          <p:cNvSpPr/>
          <p:nvPr/>
        </p:nvSpPr>
        <p:spPr>
          <a:xfrm>
            <a:off x="6858000" y="4830763"/>
            <a:ext cx="914400" cy="5334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r>
              <a:rPr lang="en-US" b="0" dirty="0">
                <a:solidFill>
                  <a:schemeClr val="tx1"/>
                </a:solidFill>
              </a:rPr>
              <a:t>Tardis object</a:t>
            </a:r>
          </a:p>
        </p:txBody>
      </p:sp>
      <p:sp>
        <p:nvSpPr>
          <p:cNvPr id="11" name="Freeform 10"/>
          <p:cNvSpPr/>
          <p:nvPr/>
        </p:nvSpPr>
        <p:spPr>
          <a:xfrm>
            <a:off x="6121400" y="4665663"/>
            <a:ext cx="711200" cy="406400"/>
          </a:xfrm>
          <a:custGeom>
            <a:avLst/>
            <a:gdLst>
              <a:gd name="connsiteX0" fmla="*/ 0 w 711200"/>
              <a:gd name="connsiteY0" fmla="*/ 0 h 406401"/>
              <a:gd name="connsiteX1" fmla="*/ 38100 w 711200"/>
              <a:gd name="connsiteY1" fmla="*/ 165100 h 406401"/>
              <a:gd name="connsiteX2" fmla="*/ 50800 w 711200"/>
              <a:gd name="connsiteY2" fmla="*/ 203200 h 406401"/>
              <a:gd name="connsiteX3" fmla="*/ 127000 w 711200"/>
              <a:gd name="connsiteY3" fmla="*/ 266700 h 406401"/>
              <a:gd name="connsiteX4" fmla="*/ 190500 w 711200"/>
              <a:gd name="connsiteY4" fmla="*/ 317500 h 406401"/>
              <a:gd name="connsiteX5" fmla="*/ 266700 w 711200"/>
              <a:gd name="connsiteY5" fmla="*/ 381000 h 406401"/>
              <a:gd name="connsiteX6" fmla="*/ 304800 w 711200"/>
              <a:gd name="connsiteY6" fmla="*/ 393700 h 406401"/>
              <a:gd name="connsiteX7" fmla="*/ 711200 w 711200"/>
              <a:gd name="connsiteY7" fmla="*/ 406400 h 406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11200" h="406401">
                <a:moveTo>
                  <a:pt x="0" y="0"/>
                </a:moveTo>
                <a:cubicBezTo>
                  <a:pt x="16486" y="115405"/>
                  <a:pt x="3234" y="60502"/>
                  <a:pt x="38100" y="165100"/>
                </a:cubicBezTo>
                <a:cubicBezTo>
                  <a:pt x="42333" y="177800"/>
                  <a:pt x="41334" y="193734"/>
                  <a:pt x="50800" y="203200"/>
                </a:cubicBezTo>
                <a:cubicBezTo>
                  <a:pt x="99693" y="252093"/>
                  <a:pt x="73956" y="231337"/>
                  <a:pt x="127000" y="266700"/>
                </a:cubicBezTo>
                <a:cubicBezTo>
                  <a:pt x="183806" y="351909"/>
                  <a:pt x="116888" y="268425"/>
                  <a:pt x="190500" y="317500"/>
                </a:cubicBezTo>
                <a:cubicBezTo>
                  <a:pt x="274762" y="373675"/>
                  <a:pt x="183598" y="339449"/>
                  <a:pt x="266700" y="381000"/>
                </a:cubicBezTo>
                <a:cubicBezTo>
                  <a:pt x="278674" y="386987"/>
                  <a:pt x="291439" y="392865"/>
                  <a:pt x="304800" y="393700"/>
                </a:cubicBezTo>
                <a:cubicBezTo>
                  <a:pt x="515003" y="406838"/>
                  <a:pt x="567918" y="406400"/>
                  <a:pt x="711200" y="406400"/>
                </a:cubicBezTo>
              </a:path>
            </a:pathLst>
          </a:custGeom>
          <a:noFill/>
          <a:ln>
            <a:solidFill>
              <a:schemeClr val="tx1"/>
            </a:solidFill>
            <a:tailEnd type="stealt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endParaRPr lang="en-US" b="0" dirty="0"/>
          </a:p>
        </p:txBody>
      </p:sp>
      <p:sp>
        <p:nvSpPr>
          <p:cNvPr id="5" name="TextBox 4"/>
          <p:cNvSpPr txBox="1">
            <a:spLocks noChangeArrowheads="1"/>
          </p:cNvSpPr>
          <p:nvPr/>
        </p:nvSpPr>
        <p:spPr bwMode="auto">
          <a:xfrm>
            <a:off x="838200" y="3275013"/>
            <a:ext cx="1676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000" dirty="0">
                <a:solidFill>
                  <a:srgbClr val="FF0000"/>
                </a:solidFill>
              </a:rPr>
              <a:t>Before move</a:t>
            </a:r>
          </a:p>
        </p:txBody>
      </p:sp>
      <p:sp>
        <p:nvSpPr>
          <p:cNvPr id="14" name="TextBox 13"/>
          <p:cNvSpPr txBox="1">
            <a:spLocks noChangeArrowheads="1"/>
          </p:cNvSpPr>
          <p:nvPr/>
        </p:nvSpPr>
        <p:spPr bwMode="auto">
          <a:xfrm>
            <a:off x="4648200" y="3287713"/>
            <a:ext cx="1676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000" dirty="0">
                <a:solidFill>
                  <a:srgbClr val="FF0000"/>
                </a:solidFill>
              </a:rPr>
              <a:t>After move</a:t>
            </a:r>
          </a:p>
        </p:txBody>
      </p:sp>
    </p:spTree>
    <p:extLst>
      <p:ext uri="{BB962C8B-B14F-4D97-AF65-F5344CB8AC3E}">
        <p14:creationId xmlns:p14="http://schemas.microsoft.com/office/powerpoint/2010/main" val="40502162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4" presetClass="entr" presetSubtype="1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randombar(horizontal)">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6"/>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7"/>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8"/>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5"/>
                                        </p:tgtEl>
                                        <p:attrNameLst>
                                          <p:attrName>style.visibility</p:attrName>
                                        </p:attrNameLst>
                                      </p:cBhvr>
                                      <p:to>
                                        <p:strVal val="visible"/>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ntr" presetSubtype="0" fill="hold" nodeType="clickEffect">
                                  <p:stCondLst>
                                    <p:cond delay="0"/>
                                  </p:stCondLst>
                                  <p:childTnLst>
                                    <p:set>
                                      <p:cBhvr>
                                        <p:cTn id="33" dur="1" fill="hold">
                                          <p:stCondLst>
                                            <p:cond delay="0"/>
                                          </p:stCondLst>
                                        </p:cTn>
                                        <p:tgtEl>
                                          <p:spTgt spid="9"/>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10"/>
                                        </p:tgtEl>
                                        <p:attrNameLst>
                                          <p:attrName>style.visibility</p:attrName>
                                        </p:attrNameLst>
                                      </p:cBhvr>
                                      <p:to>
                                        <p:strVal val="visible"/>
                                      </p:to>
                                    </p:set>
                                  </p:childTnLst>
                                </p:cTn>
                              </p:par>
                              <p:par>
                                <p:cTn id="36" presetID="1" presetClass="entr" presetSubtype="0" fill="hold" nodeType="withEffect">
                                  <p:stCondLst>
                                    <p:cond delay="0"/>
                                  </p:stCondLst>
                                  <p:childTnLst>
                                    <p:set>
                                      <p:cBhvr>
                                        <p:cTn id="37" dur="1" fill="hold">
                                          <p:stCondLst>
                                            <p:cond delay="0"/>
                                          </p:stCondLst>
                                        </p:cTn>
                                        <p:tgtEl>
                                          <p:spTgt spid="11"/>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P spid="7" grpId="0" animBg="1"/>
      <p:bldP spid="10" grpId="0" animBg="1"/>
      <p:bldP spid="5" grpId="0"/>
      <p:bldP spid="14" grpId="0"/>
    </p:bldLst>
  </p:timing>
</p:sld>
</file>

<file path=ppt/slides/slide7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Title 1"/>
          <p:cNvSpPr>
            <a:spLocks noGrp="1"/>
          </p:cNvSpPr>
          <p:nvPr>
            <p:ph type="title"/>
          </p:nvPr>
        </p:nvSpPr>
        <p:spPr/>
        <p:txBody>
          <a:bodyPr/>
          <a:lstStyle/>
          <a:p>
            <a:r>
              <a:rPr lang="en-US" altLang="en-US" dirty="0" smtClean="0"/>
              <a:t>Class </a:t>
            </a:r>
            <a:r>
              <a:rPr lang="en-US" altLang="en-US" dirty="0" smtClean="0">
                <a:latin typeface="Consolas" panose="020B0609020204030204" pitchFamily="49" charset="0"/>
                <a:cs typeface="Consolas" panose="020B0609020204030204" pitchFamily="49" charset="0"/>
              </a:rPr>
              <a:t>World</a:t>
            </a:r>
            <a:r>
              <a:rPr lang="en-US" altLang="en-US" dirty="0" smtClean="0"/>
              <a:t>: Move</a:t>
            </a:r>
          </a:p>
        </p:txBody>
      </p:sp>
      <p:sp>
        <p:nvSpPr>
          <p:cNvPr id="61443" name="Content Placeholder 2"/>
          <p:cNvSpPr>
            <a:spLocks noGrp="1"/>
          </p:cNvSpPr>
          <p:nvPr>
            <p:ph idx="1"/>
          </p:nvPr>
        </p:nvSpPr>
        <p:spPr>
          <a:xfrm>
            <a:off x="457200" y="984507"/>
            <a:ext cx="8178800" cy="5368925"/>
          </a:xfrm>
        </p:spPr>
        <p:txBody>
          <a:bodyPr/>
          <a:lstStyle/>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void move()</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currentLocation 1D array stores Tardis location</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int currentRow = currentLocation[0];</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int currentColumn = currentLocation[1];</a:t>
            </a:r>
          </a:p>
          <a:p>
            <a:pPr marL="0" indent="0">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a:p>
            <a:pPr marL="0" indent="0">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Keep track of where the Tardis is currently located</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int oldRow = currentRow;</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int oldColumn = currentColumn;</a:t>
            </a:r>
          </a:p>
          <a:p>
            <a:pPr marL="0" indent="0">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a:p>
            <a:pPr marL="0" indent="0">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Store new (row/col) in 1D array (currentLocation)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currentLocation =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grid[currentRow][currentColumn].calculateCoordinates</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(maxRow,maxColumn);</a:t>
            </a:r>
          </a:p>
        </p:txBody>
      </p:sp>
      <p:sp>
        <p:nvSpPr>
          <p:cNvPr id="61444" name="TextBox 9"/>
          <p:cNvSpPr txBox="1">
            <a:spLocks noChangeArrowheads="1"/>
          </p:cNvSpPr>
          <p:nvPr/>
        </p:nvSpPr>
        <p:spPr bwMode="auto">
          <a:xfrm>
            <a:off x="5410200" y="5658622"/>
            <a:ext cx="37338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b="1" dirty="0">
                <a:solidFill>
                  <a:srgbClr val="FF0000"/>
                </a:solidFill>
              </a:rPr>
              <a:t>Recall: </a:t>
            </a:r>
            <a:r>
              <a:rPr lang="en-US" altLang="en-US" sz="1800" b="1" dirty="0">
                <a:solidFill>
                  <a:srgbClr val="FF0000"/>
                </a:solidFill>
                <a:latin typeface="Consolas" panose="020B0609020204030204" pitchFamily="49" charset="0"/>
              </a:rPr>
              <a:t>Tardis.currentCoordinates()</a:t>
            </a:r>
            <a:r>
              <a:rPr lang="en-US" altLang="en-US" sz="1800" b="1" dirty="0">
                <a:solidFill>
                  <a:srgbClr val="FF0000"/>
                </a:solidFill>
              </a:rPr>
              <a:t> randomly generates a new (row/column) location</a:t>
            </a:r>
          </a:p>
        </p:txBody>
      </p:sp>
    </p:spTree>
    <p:extLst>
      <p:ext uri="{BB962C8B-B14F-4D97-AF65-F5344CB8AC3E}">
        <p14:creationId xmlns:p14="http://schemas.microsoft.com/office/powerpoint/2010/main" val="4661611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Scoping Rules: Example</a:t>
            </a:r>
            <a:endParaRPr lang="en-US" dirty="0"/>
          </a:p>
        </p:txBody>
      </p:sp>
      <p:sp>
        <p:nvSpPr>
          <p:cNvPr id="3" name="Content Placeholder 2"/>
          <p:cNvSpPr>
            <a:spLocks noGrp="1"/>
          </p:cNvSpPr>
          <p:nvPr>
            <p:ph idx="1"/>
          </p:nvPr>
        </p:nvSpPr>
        <p:spPr/>
        <p:txBody>
          <a:bodyPr/>
          <a:lstStyle/>
          <a:p>
            <a:pPr marL="225425" lvl="1" indent="0">
              <a:buNone/>
            </a:pPr>
            <a:r>
              <a:rPr lang="en-US" sz="1800" dirty="0">
                <a:latin typeface="Consolas" panose="020B0609020204030204" pitchFamily="49" charset="0"/>
                <a:cs typeface="Consolas" panose="020B0609020204030204" pitchFamily="49" charset="0"/>
              </a:rPr>
              <a:t>public class </a:t>
            </a:r>
            <a:r>
              <a:rPr lang="en-US" sz="1800" dirty="0" smtClean="0">
                <a:latin typeface="Consolas" panose="020B0609020204030204" pitchFamily="49" charset="0"/>
                <a:cs typeface="Consolas" panose="020B0609020204030204" pitchFamily="49" charset="0"/>
              </a:rPr>
              <a:t>C</a:t>
            </a:r>
            <a:endParaRPr lang="en-US" sz="1800" dirty="0">
              <a:latin typeface="Consolas" panose="020B0609020204030204" pitchFamily="49" charset="0"/>
              <a:cs typeface="Consolas" panose="020B0609020204030204" pitchFamily="49" charset="0"/>
            </a:endParaRPr>
          </a:p>
          <a:p>
            <a:pPr marL="225425" lvl="1" indent="0">
              <a:buNone/>
            </a:pPr>
            <a:r>
              <a:rPr lang="en-US" sz="1800" dirty="0">
                <a:latin typeface="Consolas" panose="020B0609020204030204" pitchFamily="49" charset="0"/>
                <a:cs typeface="Consolas" panose="020B0609020204030204" pitchFamily="49" charset="0"/>
              </a:rPr>
              <a:t>{</a:t>
            </a:r>
          </a:p>
          <a:p>
            <a:pPr marL="225425" lvl="1" indent="0">
              <a:buNone/>
            </a:pPr>
            <a:r>
              <a:rPr lang="en-US" sz="1800" dirty="0" smtClean="0">
                <a:latin typeface="Consolas" panose="020B0609020204030204" pitchFamily="49" charset="0"/>
                <a:cs typeface="Consolas" panose="020B0609020204030204" pitchFamily="49" charset="0"/>
              </a:rPr>
              <a:t>    private int x;</a:t>
            </a:r>
            <a:endParaRPr lang="en-US" sz="1800" dirty="0">
              <a:latin typeface="Consolas" panose="020B0609020204030204" pitchFamily="49" charset="0"/>
              <a:cs typeface="Consolas" panose="020B0609020204030204" pitchFamily="49" charset="0"/>
            </a:endParaRPr>
          </a:p>
          <a:p>
            <a:pPr marL="225425" lvl="1" indent="0">
              <a:buNone/>
            </a:pPr>
            <a:r>
              <a:rPr lang="en-US" sz="1800" dirty="0">
                <a:latin typeface="Consolas" panose="020B0609020204030204" pitchFamily="49" charset="0"/>
                <a:cs typeface="Consolas" panose="020B0609020204030204" pitchFamily="49" charset="0"/>
              </a:rPr>
              <a:t>    public void </a:t>
            </a:r>
            <a:r>
              <a:rPr lang="en-US" sz="1800" dirty="0" smtClean="0">
                <a:latin typeface="Consolas" panose="020B0609020204030204" pitchFamily="49" charset="0"/>
                <a:cs typeface="Consolas" panose="020B0609020204030204" pitchFamily="49" charset="0"/>
              </a:rPr>
              <a:t>m()</a:t>
            </a:r>
            <a:endParaRPr lang="en-US" sz="1800" dirty="0">
              <a:latin typeface="Consolas" panose="020B0609020204030204" pitchFamily="49" charset="0"/>
              <a:cs typeface="Consolas" panose="020B0609020204030204" pitchFamily="49" charset="0"/>
            </a:endParaRPr>
          </a:p>
          <a:p>
            <a:pPr marL="225425" lvl="1" indent="0">
              <a:buNone/>
            </a:pPr>
            <a:r>
              <a:rPr lang="en-US" sz="1800" dirty="0">
                <a:latin typeface="Consolas" panose="020B0609020204030204" pitchFamily="49" charset="0"/>
                <a:cs typeface="Consolas" panose="020B0609020204030204" pitchFamily="49" charset="0"/>
              </a:rPr>
              <a:t>    {  </a:t>
            </a:r>
          </a:p>
          <a:p>
            <a:pPr marL="225425" lvl="1" indent="0">
              <a:buNone/>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int y;</a:t>
            </a:r>
          </a:p>
          <a:p>
            <a:pPr marL="225425" lvl="1" indent="0">
              <a:buNone/>
            </a:pPr>
            <a:endParaRPr lang="en-US" sz="1800" dirty="0">
              <a:latin typeface="Consolas" panose="020B0609020204030204" pitchFamily="49" charset="0"/>
              <a:cs typeface="Consolas" panose="020B0609020204030204" pitchFamily="49" charset="0"/>
            </a:endParaRPr>
          </a:p>
          <a:p>
            <a:pPr marL="225425" lvl="1" indent="0">
              <a:buNone/>
            </a:pPr>
            <a:r>
              <a:rPr lang="en-US" sz="1800" dirty="0">
                <a:latin typeface="Consolas" panose="020B0609020204030204" pitchFamily="49" charset="0"/>
                <a:cs typeface="Consolas" panose="020B0609020204030204" pitchFamily="49" charset="0"/>
              </a:rPr>
              <a:t>         x = </a:t>
            </a:r>
            <a:r>
              <a:rPr lang="en-US" sz="1800" dirty="0" smtClean="0">
                <a:latin typeface="Consolas" panose="020B0609020204030204" pitchFamily="49" charset="0"/>
                <a:cs typeface="Consolas" panose="020B0609020204030204" pitchFamily="49" charset="0"/>
              </a:rPr>
              <a:t>1;</a:t>
            </a:r>
          </a:p>
          <a:p>
            <a:pPr marL="225425" lvl="1" indent="0">
              <a:buNone/>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y = 2;</a:t>
            </a:r>
            <a:endParaRPr lang="en-US" sz="1800" dirty="0">
              <a:latin typeface="Consolas" panose="020B0609020204030204" pitchFamily="49" charset="0"/>
              <a:cs typeface="Consolas" panose="020B0609020204030204" pitchFamily="49" charset="0"/>
            </a:endParaRPr>
          </a:p>
          <a:p>
            <a:pPr marL="225425" lvl="1" indent="0">
              <a:buNone/>
            </a:pPr>
            <a:r>
              <a:rPr lang="en-US" sz="1800" dirty="0">
                <a:latin typeface="Consolas" panose="020B0609020204030204" pitchFamily="49" charset="0"/>
                <a:cs typeface="Consolas" panose="020B0609020204030204" pitchFamily="49" charset="0"/>
              </a:rPr>
              <a:t>    }</a:t>
            </a:r>
          </a:p>
          <a:p>
            <a:pPr marL="225425" lvl="1" indent="0">
              <a:buNone/>
            </a:pPr>
            <a:r>
              <a:rPr lang="en-US" sz="1800" dirty="0">
                <a:latin typeface="Consolas" panose="020B0609020204030204" pitchFamily="49" charset="0"/>
                <a:cs typeface="Consolas" panose="020B0609020204030204" pitchFamily="49" charset="0"/>
              </a:rPr>
              <a:t>}</a:t>
            </a:r>
          </a:p>
          <a:p>
            <a:pPr marL="0" indent="0">
              <a:buNone/>
            </a:pPr>
            <a:endParaRPr lang="en-US" dirty="0"/>
          </a:p>
        </p:txBody>
      </p:sp>
    </p:spTree>
    <p:extLst>
      <p:ext uri="{BB962C8B-B14F-4D97-AF65-F5344CB8AC3E}">
        <p14:creationId xmlns:p14="http://schemas.microsoft.com/office/powerpoint/2010/main" val="456159259"/>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6" name="Title 1"/>
          <p:cNvSpPr>
            <a:spLocks noGrp="1"/>
          </p:cNvSpPr>
          <p:nvPr>
            <p:ph type="title"/>
          </p:nvPr>
        </p:nvSpPr>
        <p:spPr>
          <a:xfrm>
            <a:off x="457200" y="152400"/>
            <a:ext cx="8229600" cy="639763"/>
          </a:xfrm>
        </p:spPr>
        <p:txBody>
          <a:bodyPr/>
          <a:lstStyle/>
          <a:p>
            <a:r>
              <a:rPr lang="en-US" altLang="en-US" dirty="0" smtClean="0"/>
              <a:t>Class </a:t>
            </a:r>
            <a:r>
              <a:rPr lang="en-US" altLang="en-US" dirty="0" smtClean="0">
                <a:latin typeface="Consolas" panose="020B0609020204030204" pitchFamily="49" charset="0"/>
                <a:cs typeface="Consolas" panose="020B0609020204030204" pitchFamily="49" charset="0"/>
              </a:rPr>
              <a:t>World</a:t>
            </a:r>
            <a:r>
              <a:rPr lang="en-US" altLang="en-US" dirty="0" smtClean="0"/>
              <a:t>: Move (2)</a:t>
            </a:r>
          </a:p>
        </p:txBody>
      </p:sp>
      <p:sp>
        <p:nvSpPr>
          <p:cNvPr id="62467" name="Content Placeholder 2"/>
          <p:cNvSpPr>
            <a:spLocks noGrp="1"/>
          </p:cNvSpPr>
          <p:nvPr>
            <p:ph idx="1"/>
          </p:nvPr>
        </p:nvSpPr>
        <p:spPr>
          <a:xfrm>
            <a:off x="444500" y="838200"/>
            <a:ext cx="8229600" cy="5410200"/>
          </a:xfrm>
        </p:spPr>
        <p:txBody>
          <a:bodyPr/>
          <a:lstStyle/>
          <a:p>
            <a:pPr marL="0" indent="0">
              <a:spcBef>
                <a:spcPts val="400"/>
              </a:spcBef>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Update temporary values with current location                                                                 </a:t>
            </a:r>
          </a:p>
          <a:p>
            <a:pPr marL="0" indent="0">
              <a:spcBef>
                <a:spcPts val="400"/>
              </a:spcBef>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currentRow = currentLocation[0];</a:t>
            </a:r>
          </a:p>
          <a:p>
            <a:pPr marL="0" indent="0">
              <a:spcBef>
                <a:spcPts val="400"/>
              </a:spcBef>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currentColumn = currentLocation[1];</a:t>
            </a:r>
          </a:p>
          <a:p>
            <a:pPr marL="0" indent="0">
              <a:spcBef>
                <a:spcPts val="400"/>
              </a:spcBef>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a:p>
            <a:pPr marL="0" indent="0">
              <a:spcBef>
                <a:spcPts val="400"/>
              </a:spcBef>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Copy tardis from the old location to the new one.                                        </a:t>
            </a:r>
          </a:p>
          <a:p>
            <a:pPr marL="0" indent="0">
              <a:spcBef>
                <a:spcPts val="400"/>
              </a:spcBef>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grid[currentRow][currentColumn] = grid[oldRow][oldColumn];</a:t>
            </a:r>
          </a:p>
          <a:p>
            <a:pPr marL="0" indent="0">
              <a:spcBef>
                <a:spcPts val="400"/>
              </a:spcBef>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a:p>
            <a:pPr marL="0" indent="0">
              <a:spcBef>
                <a:spcPts val="400"/>
              </a:spcBef>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Check if tardis trying to move onto same square, don't </a:t>
            </a:r>
          </a:p>
          <a:p>
            <a:pPr marL="0" indent="0">
              <a:spcBef>
                <a:spcPts val="400"/>
              </a:spcBef>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'wipe' if this is the case or tardis will be lost</a:t>
            </a:r>
          </a:p>
          <a:p>
            <a:pPr marL="0" indent="0">
              <a:spcBef>
                <a:spcPts val="400"/>
              </a:spcBef>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(Tardis object becomes a memory leak).</a:t>
            </a:r>
          </a:p>
          <a:p>
            <a:pPr marL="0" indent="0">
              <a:spcBef>
                <a:spcPts val="400"/>
              </a:spcBef>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if ((currentRow == oldRow) &amp;&amp; </a:t>
            </a:r>
          </a:p>
          <a:p>
            <a:pPr marL="0" indent="0">
              <a:spcBef>
                <a:spcPts val="400"/>
              </a:spcBef>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(currentColumn == oldColumn)) {</a:t>
            </a:r>
          </a:p>
          <a:p>
            <a:pPr marL="0" indent="0">
              <a:spcBef>
                <a:spcPts val="400"/>
              </a:spcBef>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System.out.println(“Same location");</a:t>
            </a:r>
          </a:p>
          <a:p>
            <a:pPr marL="0" indent="0">
              <a:spcBef>
                <a:spcPts val="400"/>
              </a:spcBef>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spcBef>
                <a:spcPts val="400"/>
              </a:spcBef>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else {</a:t>
            </a:r>
          </a:p>
          <a:p>
            <a:pPr marL="0" indent="0">
              <a:spcBef>
                <a:spcPts val="400"/>
              </a:spcBef>
              <a:buFont typeface="Arial" panose="020B0604020202020204" pitchFamily="34" charset="0"/>
              <a:buNone/>
            </a:pPr>
            <a:r>
              <a:rPr lang="en-US" altLang="en-US" sz="1800" dirty="0" smtClean="0">
                <a:solidFill>
                  <a:srgbClr val="FF00FF"/>
                </a:solidFill>
                <a:latin typeface="Consolas" panose="020B0609020204030204" pitchFamily="49" charset="0"/>
                <a:cs typeface="Consolas" panose="020B0609020204030204" pitchFamily="49" charset="0"/>
              </a:rPr>
              <a:t>          // ‘wipe’ tardis off old location</a:t>
            </a:r>
          </a:p>
          <a:p>
            <a:pPr marL="0" indent="0">
              <a:spcBef>
                <a:spcPts val="400"/>
              </a:spcBef>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grid[oldRow][oldColumn] = null;</a:t>
            </a:r>
          </a:p>
          <a:p>
            <a:pPr marL="0" indent="0">
              <a:spcBef>
                <a:spcPts val="400"/>
              </a:spcBef>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p:txBody>
      </p:sp>
    </p:spTree>
    <p:extLst>
      <p:ext uri="{BB962C8B-B14F-4D97-AF65-F5344CB8AC3E}">
        <p14:creationId xmlns:p14="http://schemas.microsoft.com/office/powerpoint/2010/main" val="2846484452"/>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0" name="Title 1"/>
          <p:cNvSpPr>
            <a:spLocks noGrp="1"/>
          </p:cNvSpPr>
          <p:nvPr>
            <p:ph type="title"/>
          </p:nvPr>
        </p:nvSpPr>
        <p:spPr/>
        <p:txBody>
          <a:bodyPr/>
          <a:lstStyle/>
          <a:p>
            <a:r>
              <a:rPr lang="en-US" altLang="en-US" dirty="0" smtClean="0"/>
              <a:t>Class </a:t>
            </a:r>
            <a:r>
              <a:rPr lang="en-US" altLang="en-US" dirty="0" smtClean="0">
                <a:latin typeface="Consolas" panose="020B0609020204030204" pitchFamily="49" charset="0"/>
                <a:cs typeface="Consolas" panose="020B0609020204030204" pitchFamily="49" charset="0"/>
              </a:rPr>
              <a:t>World</a:t>
            </a:r>
            <a:r>
              <a:rPr lang="en-US" altLang="en-US" dirty="0" smtClean="0"/>
              <a:t>: Move (3)</a:t>
            </a:r>
          </a:p>
        </p:txBody>
      </p:sp>
      <p:sp>
        <p:nvSpPr>
          <p:cNvPr id="63491" name="Content Placeholder 2"/>
          <p:cNvSpPr>
            <a:spLocks noGrp="1"/>
          </p:cNvSpPr>
          <p:nvPr>
            <p:ph idx="1"/>
          </p:nvPr>
        </p:nvSpPr>
        <p:spPr/>
        <p:txBody>
          <a:bodyPr/>
          <a:lstStyle/>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System.out.println("Tardis re-materializing");</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display();</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p:txBody>
      </p:sp>
    </p:spTree>
    <p:extLst>
      <p:ext uri="{BB962C8B-B14F-4D97-AF65-F5344CB8AC3E}">
        <p14:creationId xmlns:p14="http://schemas.microsoft.com/office/powerpoint/2010/main" val="2606453928"/>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4" name="Title 1"/>
          <p:cNvSpPr>
            <a:spLocks noGrp="1"/>
          </p:cNvSpPr>
          <p:nvPr>
            <p:ph type="title"/>
          </p:nvPr>
        </p:nvSpPr>
        <p:spPr/>
        <p:txBody>
          <a:bodyPr/>
          <a:lstStyle/>
          <a:p>
            <a:r>
              <a:rPr lang="en-US" altLang="en-US" dirty="0" smtClean="0"/>
              <a:t>The </a:t>
            </a:r>
            <a:r>
              <a:rPr lang="en-US" altLang="en-US" dirty="0" smtClean="0">
                <a:latin typeface="Consolas" panose="020B0609020204030204" pitchFamily="49" charset="0"/>
                <a:cs typeface="Consolas" panose="020B0609020204030204" pitchFamily="49" charset="0"/>
              </a:rPr>
              <a:t>Driver</a:t>
            </a:r>
            <a:r>
              <a:rPr lang="en-US" altLang="en-US" dirty="0" smtClean="0"/>
              <a:t> Class (Also The “Manager”)</a:t>
            </a:r>
          </a:p>
        </p:txBody>
      </p:sp>
      <p:sp>
        <p:nvSpPr>
          <p:cNvPr id="64515" name="Content Placeholder 2"/>
          <p:cNvSpPr>
            <a:spLocks noGrp="1"/>
          </p:cNvSpPr>
          <p:nvPr>
            <p:ph idx="1"/>
          </p:nvPr>
        </p:nvSpPr>
        <p:spPr>
          <a:xfrm>
            <a:off x="457200" y="984507"/>
            <a:ext cx="8178800" cy="5368925"/>
          </a:xfrm>
        </p:spPr>
        <p:txBody>
          <a:bodyPr/>
          <a:lstStyle/>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public class Driver</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static void main(String [] args)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Scanner in = new Scanner(System.in);</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World aWorld = new World();</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int i;</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for (i = 0; i &lt; 10; i++)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aWorld.move();</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System.out.println("Hit enter to continue");</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in.nextLine();</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System.out.println("\n&lt;&lt;&lt;Tardis is out of energy,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end simulation&gt;&gt;&gt; \n");</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a:t>
            </a:r>
          </a:p>
        </p:txBody>
      </p:sp>
    </p:spTree>
    <p:extLst>
      <p:ext uri="{BB962C8B-B14F-4D97-AF65-F5344CB8AC3E}">
        <p14:creationId xmlns:p14="http://schemas.microsoft.com/office/powerpoint/2010/main" val="442157017"/>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idx="4294967295"/>
          </p:nvPr>
        </p:nvSpPr>
        <p:spPr/>
        <p:txBody>
          <a:bodyPr lIns="92075" tIns="46038" rIns="92075" bIns="46038"/>
          <a:lstStyle/>
          <a:p>
            <a:r>
              <a:rPr lang="en-US" altLang="en-US" sz="3200" dirty="0" smtClean="0"/>
              <a:t>Introducing A New Concept With..Class </a:t>
            </a:r>
            <a:r>
              <a:rPr lang="en-US" altLang="en-US" sz="3200" dirty="0" smtClean="0">
                <a:latin typeface="Consolas" panose="020B0609020204030204" pitchFamily="49" charset="0"/>
              </a:rPr>
              <a:t>Sheep</a:t>
            </a:r>
            <a:r>
              <a:rPr lang="en-US" altLang="en-US" sz="3200" dirty="0" smtClean="0"/>
              <a:t>!</a:t>
            </a:r>
          </a:p>
        </p:txBody>
      </p:sp>
      <p:sp>
        <p:nvSpPr>
          <p:cNvPr id="68611" name="Rectangle 3"/>
          <p:cNvSpPr>
            <a:spLocks noGrp="1" noChangeArrowheads="1"/>
          </p:cNvSpPr>
          <p:nvPr>
            <p:ph type="body" idx="4294967295"/>
          </p:nvPr>
        </p:nvSpPr>
        <p:spPr/>
        <p:txBody>
          <a:bodyPr lIns="92075" tIns="46038" rIns="92075" bIns="46038"/>
          <a:lstStyle/>
          <a:p>
            <a:pPr>
              <a:lnSpc>
                <a:spcPct val="80000"/>
              </a:lnSpc>
              <a:buFont typeface="Arial" panose="020B0604020202020204" pitchFamily="34" charset="0"/>
              <a:buNone/>
            </a:pPr>
            <a:r>
              <a:rPr lang="en-US" altLang="en-US" sz="1800" dirty="0" smtClean="0">
                <a:latin typeface="Consolas" panose="020B0609020204030204" pitchFamily="49" charset="0"/>
              </a:rPr>
              <a:t>public class Sheep</a:t>
            </a:r>
          </a:p>
          <a:p>
            <a:pPr>
              <a:lnSpc>
                <a:spcPct val="80000"/>
              </a:lnSpc>
              <a:buFont typeface="Arial" panose="020B0604020202020204" pitchFamily="34" charset="0"/>
              <a:buNone/>
            </a:pPr>
            <a:r>
              <a:rPr lang="en-US" altLang="en-US" sz="1800" dirty="0" smtClean="0">
                <a:latin typeface="Consolas" panose="020B0609020204030204" pitchFamily="49" charset="0"/>
              </a:rPr>
              <a:t>{</a:t>
            </a:r>
          </a:p>
          <a:p>
            <a:pPr>
              <a:lnSpc>
                <a:spcPct val="80000"/>
              </a:lnSpc>
              <a:buFont typeface="Arial" panose="020B0604020202020204" pitchFamily="34" charset="0"/>
              <a:buNone/>
            </a:pPr>
            <a:r>
              <a:rPr lang="en-US" altLang="en-US" sz="1800" dirty="0" smtClean="0">
                <a:latin typeface="Consolas" panose="020B0609020204030204" pitchFamily="49" charset="0"/>
              </a:rPr>
              <a:t>	   private String name;</a:t>
            </a:r>
          </a:p>
          <a:p>
            <a:pPr>
              <a:lnSpc>
                <a:spcPct val="80000"/>
              </a:lnSpc>
              <a:buFont typeface="Arial" panose="020B0604020202020204" pitchFamily="34" charset="0"/>
              <a:buNone/>
            </a:pPr>
            <a:endParaRPr lang="en-US" altLang="en-US" sz="1800" dirty="0" smtClean="0">
              <a:latin typeface="Consolas" panose="020B0609020204030204" pitchFamily="49" charset="0"/>
            </a:endParaRPr>
          </a:p>
          <a:p>
            <a:pPr>
              <a:lnSpc>
                <a:spcPct val="80000"/>
              </a:lnSpc>
              <a:buFont typeface="Arial" panose="020B0604020202020204" pitchFamily="34" charset="0"/>
              <a:buNone/>
            </a:pPr>
            <a:r>
              <a:rPr lang="en-US" altLang="en-US" sz="1800" dirty="0" smtClean="0">
                <a:latin typeface="Consolas" panose="020B0609020204030204" pitchFamily="49" charset="0"/>
              </a:rPr>
              <a:t>    public Sheep()</a:t>
            </a:r>
          </a:p>
          <a:p>
            <a:pPr>
              <a:lnSpc>
                <a:spcPct val="80000"/>
              </a:lnSpc>
              <a:buFont typeface="Arial" panose="020B0604020202020204" pitchFamily="34" charset="0"/>
              <a:buNone/>
            </a:pPr>
            <a:r>
              <a:rPr lang="en-US" altLang="en-US" sz="1800" dirty="0" smtClean="0">
                <a:latin typeface="Consolas" panose="020B0609020204030204" pitchFamily="49" charset="0"/>
              </a:rPr>
              <a:t>    {</a:t>
            </a:r>
          </a:p>
          <a:p>
            <a:pPr>
              <a:lnSpc>
                <a:spcPct val="80000"/>
              </a:lnSpc>
              <a:buFont typeface="Arial" panose="020B0604020202020204" pitchFamily="34" charset="0"/>
              <a:buNone/>
            </a:pPr>
            <a:r>
              <a:rPr lang="en-US" altLang="en-US" sz="1800" dirty="0" smtClean="0">
                <a:latin typeface="Consolas" panose="020B0609020204030204" pitchFamily="49" charset="0"/>
              </a:rPr>
              <a:t>        name = "No name";</a:t>
            </a:r>
          </a:p>
          <a:p>
            <a:pPr>
              <a:lnSpc>
                <a:spcPct val="80000"/>
              </a:lnSpc>
              <a:buFont typeface="Arial" panose="020B0604020202020204" pitchFamily="34" charset="0"/>
              <a:buNone/>
            </a:pPr>
            <a:r>
              <a:rPr lang="en-US" altLang="en-US" sz="1800" dirty="0" smtClean="0">
                <a:latin typeface="Consolas" panose="020B0609020204030204" pitchFamily="49" charset="0"/>
              </a:rPr>
              <a:t>    }</a:t>
            </a:r>
          </a:p>
          <a:p>
            <a:pPr>
              <a:lnSpc>
                <a:spcPct val="80000"/>
              </a:lnSpc>
              <a:buFont typeface="Arial" panose="020B0604020202020204" pitchFamily="34" charset="0"/>
              <a:buNone/>
            </a:pPr>
            <a:r>
              <a:rPr lang="en-US" altLang="en-US" sz="1800" dirty="0" smtClean="0">
                <a:latin typeface="Consolas" panose="020B0609020204030204" pitchFamily="49" charset="0"/>
              </a:rPr>
              <a:t>    public Sheep(String aName)</a:t>
            </a:r>
          </a:p>
          <a:p>
            <a:pPr>
              <a:lnSpc>
                <a:spcPct val="80000"/>
              </a:lnSpc>
              <a:buFont typeface="Arial" panose="020B0604020202020204" pitchFamily="34" charset="0"/>
              <a:buNone/>
            </a:pPr>
            <a:r>
              <a:rPr lang="en-US" altLang="en-US" sz="1800" dirty="0" smtClean="0">
                <a:latin typeface="Consolas" panose="020B0609020204030204" pitchFamily="49" charset="0"/>
              </a:rPr>
              <a:t>    {</a:t>
            </a:r>
          </a:p>
          <a:p>
            <a:pPr>
              <a:lnSpc>
                <a:spcPct val="80000"/>
              </a:lnSpc>
              <a:buFont typeface="Arial" panose="020B0604020202020204" pitchFamily="34" charset="0"/>
              <a:buNone/>
            </a:pPr>
            <a:r>
              <a:rPr lang="en-US" altLang="en-US" sz="1800" dirty="0" smtClean="0">
                <a:latin typeface="Consolas" panose="020B0609020204030204" pitchFamily="49" charset="0"/>
              </a:rPr>
              <a:t>        setName(aName);</a:t>
            </a:r>
          </a:p>
          <a:p>
            <a:pPr>
              <a:lnSpc>
                <a:spcPct val="80000"/>
              </a:lnSpc>
              <a:buFont typeface="Arial" panose="020B0604020202020204" pitchFamily="34" charset="0"/>
              <a:buNone/>
            </a:pPr>
            <a:r>
              <a:rPr lang="en-US" altLang="en-US" sz="1800" dirty="0" smtClean="0">
                <a:latin typeface="Consolas" panose="020B0609020204030204" pitchFamily="49" charset="0"/>
              </a:rPr>
              <a:t>    }</a:t>
            </a:r>
          </a:p>
          <a:p>
            <a:pPr>
              <a:lnSpc>
                <a:spcPct val="80000"/>
              </a:lnSpc>
              <a:buFont typeface="Arial" panose="020B0604020202020204" pitchFamily="34" charset="0"/>
              <a:buNone/>
            </a:pPr>
            <a:r>
              <a:rPr lang="en-US" altLang="en-US" sz="1800" dirty="0" smtClean="0">
                <a:latin typeface="Consolas" panose="020B0609020204030204" pitchFamily="49" charset="0"/>
              </a:rPr>
              <a:t>	   public String getName() { return name;}</a:t>
            </a:r>
          </a:p>
          <a:p>
            <a:pPr>
              <a:lnSpc>
                <a:spcPct val="80000"/>
              </a:lnSpc>
              <a:buFont typeface="Arial" panose="020B0604020202020204" pitchFamily="34" charset="0"/>
              <a:buNone/>
            </a:pPr>
            <a:endParaRPr lang="en-US" altLang="en-US" sz="1800" dirty="0" smtClean="0">
              <a:latin typeface="Consolas" panose="020B0609020204030204" pitchFamily="49" charset="0"/>
            </a:endParaRPr>
          </a:p>
          <a:p>
            <a:pPr>
              <a:lnSpc>
                <a:spcPct val="80000"/>
              </a:lnSpc>
              <a:buFont typeface="Arial" panose="020B0604020202020204" pitchFamily="34" charset="0"/>
              <a:buNone/>
            </a:pPr>
            <a:r>
              <a:rPr lang="en-US" altLang="en-US" sz="1800" dirty="0" smtClean="0">
                <a:latin typeface="Consolas" panose="020B0609020204030204" pitchFamily="49" charset="0"/>
              </a:rPr>
              <a:t>    public void setName(String newName) { name = newName; }</a:t>
            </a:r>
          </a:p>
          <a:p>
            <a:pPr>
              <a:lnSpc>
                <a:spcPct val="80000"/>
              </a:lnSpc>
              <a:buFont typeface="Arial" panose="020B0604020202020204" pitchFamily="34" charset="0"/>
              <a:buNone/>
            </a:pPr>
            <a:r>
              <a:rPr lang="en-US" altLang="en-US" sz="1800" dirty="0" smtClean="0">
                <a:latin typeface="Consolas" panose="020B0609020204030204" pitchFamily="49" charset="0"/>
              </a:rPr>
              <a:t>}</a:t>
            </a:r>
          </a:p>
        </p:txBody>
      </p:sp>
    </p:spTree>
    <p:extLst>
      <p:ext uri="{BB962C8B-B14F-4D97-AF65-F5344CB8AC3E}">
        <p14:creationId xmlns:p14="http://schemas.microsoft.com/office/powerpoint/2010/main" val="2718861611"/>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idx="4294967295"/>
          </p:nvPr>
        </p:nvSpPr>
        <p:spPr/>
        <p:txBody>
          <a:bodyPr lIns="92075" tIns="46038" rIns="92075" bIns="46038"/>
          <a:lstStyle/>
          <a:p>
            <a:r>
              <a:rPr lang="en-CA" altLang="en-US" sz="3200" dirty="0" smtClean="0"/>
              <a:t>We Create Several Sheep</a:t>
            </a:r>
            <a:endParaRPr lang="en-US" altLang="en-US" sz="3200" dirty="0" smtClean="0"/>
          </a:p>
        </p:txBody>
      </p:sp>
      <p:grpSp>
        <p:nvGrpSpPr>
          <p:cNvPr id="69635" name="Group 3"/>
          <p:cNvGrpSpPr>
            <a:grpSpLocks/>
          </p:cNvGrpSpPr>
          <p:nvPr/>
        </p:nvGrpSpPr>
        <p:grpSpPr bwMode="auto">
          <a:xfrm>
            <a:off x="971550" y="3860800"/>
            <a:ext cx="2378075" cy="2332038"/>
            <a:chOff x="612" y="2432"/>
            <a:chExt cx="1498" cy="1469"/>
          </a:xfrm>
        </p:grpSpPr>
        <p:pic>
          <p:nvPicPr>
            <p:cNvPr id="69642" name="Picture 4" descr="shee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2" y="2931"/>
              <a:ext cx="887" cy="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9643" name="AutoShape 5"/>
            <p:cNvSpPr>
              <a:spLocks noChangeArrowheads="1"/>
            </p:cNvSpPr>
            <p:nvPr/>
          </p:nvSpPr>
          <p:spPr bwMode="auto">
            <a:xfrm>
              <a:off x="930" y="2432"/>
              <a:ext cx="1180" cy="453"/>
            </a:xfrm>
            <a:prstGeom prst="cloudCallout">
              <a:avLst>
                <a:gd name="adj1" fmla="val -42796"/>
                <a:gd name="adj2" fmla="val 80023"/>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3600" tIns="46800" rIns="93600" bIns="46800"/>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50000"/>
                </a:spcBef>
                <a:buFont typeface="Arial" panose="020B0604020202020204" pitchFamily="34" charset="0"/>
                <a:buNone/>
              </a:pPr>
              <a:r>
                <a:rPr lang="en-CA" altLang="en-US" sz="2000" b="0" dirty="0">
                  <a:latin typeface="Comic Sans MS" panose="030F0702030302020204" pitchFamily="66" charset="0"/>
                </a:rPr>
                <a:t>I’m Bill!</a:t>
              </a:r>
              <a:endParaRPr lang="en-US" altLang="en-US" sz="2000" b="0" dirty="0">
                <a:latin typeface="Comic Sans MS" panose="030F0702030302020204" pitchFamily="66" charset="0"/>
              </a:endParaRPr>
            </a:p>
          </p:txBody>
        </p:sp>
      </p:grpSp>
      <p:grpSp>
        <p:nvGrpSpPr>
          <p:cNvPr id="69636" name="Group 6"/>
          <p:cNvGrpSpPr>
            <a:grpSpLocks/>
          </p:cNvGrpSpPr>
          <p:nvPr/>
        </p:nvGrpSpPr>
        <p:grpSpPr bwMode="auto">
          <a:xfrm>
            <a:off x="5181600" y="3810000"/>
            <a:ext cx="2466975" cy="2484438"/>
            <a:chOff x="612" y="2432"/>
            <a:chExt cx="1554" cy="1469"/>
          </a:xfrm>
        </p:grpSpPr>
        <p:pic>
          <p:nvPicPr>
            <p:cNvPr id="69640" name="Picture 7" descr="shee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2" y="2931"/>
              <a:ext cx="887" cy="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9641" name="AutoShape 8"/>
            <p:cNvSpPr>
              <a:spLocks noChangeArrowheads="1"/>
            </p:cNvSpPr>
            <p:nvPr/>
          </p:nvSpPr>
          <p:spPr bwMode="auto">
            <a:xfrm>
              <a:off x="930" y="2432"/>
              <a:ext cx="1236" cy="499"/>
            </a:xfrm>
            <a:prstGeom prst="cloudCallout">
              <a:avLst>
                <a:gd name="adj1" fmla="val -42796"/>
                <a:gd name="adj2" fmla="val 80023"/>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3600" tIns="46800" rIns="93600" bIns="46800"/>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50000"/>
                </a:spcBef>
                <a:buFont typeface="Arial" panose="020B0604020202020204" pitchFamily="34" charset="0"/>
                <a:buNone/>
              </a:pPr>
              <a:r>
                <a:rPr lang="en-CA" altLang="en-US" sz="2000" b="0" dirty="0">
                  <a:latin typeface="Comic Sans MS" panose="030F0702030302020204" pitchFamily="66" charset="0"/>
                </a:rPr>
                <a:t>I’m Nellie!</a:t>
              </a:r>
              <a:endParaRPr lang="en-US" altLang="en-US" sz="2000" b="0" dirty="0">
                <a:latin typeface="Comic Sans MS" panose="030F0702030302020204" pitchFamily="66" charset="0"/>
              </a:endParaRPr>
            </a:p>
          </p:txBody>
        </p:sp>
      </p:grpSp>
      <p:grpSp>
        <p:nvGrpSpPr>
          <p:cNvPr id="69637" name="Group 9"/>
          <p:cNvGrpSpPr>
            <a:grpSpLocks/>
          </p:cNvGrpSpPr>
          <p:nvPr/>
        </p:nvGrpSpPr>
        <p:grpSpPr bwMode="auto">
          <a:xfrm>
            <a:off x="3581400" y="1600200"/>
            <a:ext cx="2378075" cy="2332038"/>
            <a:chOff x="612" y="2432"/>
            <a:chExt cx="1498" cy="1469"/>
          </a:xfrm>
        </p:grpSpPr>
        <p:pic>
          <p:nvPicPr>
            <p:cNvPr id="69638" name="Picture 10" descr="shee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2" y="2931"/>
              <a:ext cx="887" cy="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9639" name="AutoShape 11"/>
            <p:cNvSpPr>
              <a:spLocks noChangeArrowheads="1"/>
            </p:cNvSpPr>
            <p:nvPr/>
          </p:nvSpPr>
          <p:spPr bwMode="auto">
            <a:xfrm>
              <a:off x="930" y="2432"/>
              <a:ext cx="1180" cy="453"/>
            </a:xfrm>
            <a:prstGeom prst="cloudCallout">
              <a:avLst>
                <a:gd name="adj1" fmla="val -42796"/>
                <a:gd name="adj2" fmla="val 80023"/>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3600" tIns="46800" rIns="93600" bIns="46800"/>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50000"/>
                </a:spcBef>
                <a:buFont typeface="Arial" panose="020B0604020202020204" pitchFamily="34" charset="0"/>
                <a:buNone/>
              </a:pPr>
              <a:r>
                <a:rPr lang="en-CA" altLang="en-US" sz="2000" b="0" dirty="0">
                  <a:latin typeface="Comic Sans MS" panose="030F0702030302020204" pitchFamily="66" charset="0"/>
                </a:rPr>
                <a:t>I’m Jim!</a:t>
              </a:r>
              <a:endParaRPr lang="en-US" altLang="en-US" sz="2000" b="0" dirty="0">
                <a:latin typeface="Comic Sans MS" panose="030F0702030302020204" pitchFamily="66" charset="0"/>
              </a:endParaRPr>
            </a:p>
          </p:txBody>
        </p:sp>
      </p:grpSp>
      <p:sp>
        <p:nvSpPr>
          <p:cNvPr id="2" name="TextBox 1"/>
          <p:cNvSpPr txBox="1"/>
          <p:nvPr/>
        </p:nvSpPr>
        <p:spPr>
          <a:xfrm>
            <a:off x="0" y="6645830"/>
            <a:ext cx="2184400" cy="246221"/>
          </a:xfrm>
          <a:prstGeom prst="rect">
            <a:avLst/>
          </a:prstGeom>
          <a:noFill/>
        </p:spPr>
        <p:txBody>
          <a:bodyPr wrap="square" rtlCol="0">
            <a:spAutoFit/>
          </a:bodyPr>
          <a:lstStyle/>
          <a:p>
            <a:r>
              <a:rPr lang="en-US" sz="1000" dirty="0" smtClean="0"/>
              <a:t>Image copyright unknown</a:t>
            </a:r>
            <a:endParaRPr lang="en-US" sz="1000" dirty="0"/>
          </a:p>
        </p:txBody>
      </p:sp>
    </p:spTree>
    <p:extLst>
      <p:ext uri="{BB962C8B-B14F-4D97-AF65-F5344CB8AC3E}">
        <p14:creationId xmlns:p14="http://schemas.microsoft.com/office/powerpoint/2010/main" val="1057686204"/>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idx="4294967295"/>
          </p:nvPr>
        </p:nvSpPr>
        <p:spPr/>
        <p:txBody>
          <a:bodyPr lIns="92075" tIns="46038" rIns="92075" bIns="46038"/>
          <a:lstStyle/>
          <a:p>
            <a:r>
              <a:rPr lang="en-CA" altLang="en-US" sz="3200" dirty="0" smtClean="0"/>
              <a:t>Question: Who Tracks The Size Of The Flock?</a:t>
            </a:r>
            <a:endParaRPr lang="en-US" altLang="en-US" sz="3200" dirty="0" smtClean="0"/>
          </a:p>
        </p:txBody>
      </p:sp>
      <p:grpSp>
        <p:nvGrpSpPr>
          <p:cNvPr id="2" name="Group 3"/>
          <p:cNvGrpSpPr>
            <a:grpSpLocks/>
          </p:cNvGrpSpPr>
          <p:nvPr/>
        </p:nvGrpSpPr>
        <p:grpSpPr bwMode="auto">
          <a:xfrm>
            <a:off x="971550" y="3860800"/>
            <a:ext cx="2378075" cy="2332038"/>
            <a:chOff x="612" y="2432"/>
            <a:chExt cx="1498" cy="1469"/>
          </a:xfrm>
        </p:grpSpPr>
        <p:pic>
          <p:nvPicPr>
            <p:cNvPr id="70666" name="Picture 4" descr="shee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2" y="2931"/>
              <a:ext cx="887" cy="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0667" name="AutoShape 5"/>
            <p:cNvSpPr>
              <a:spLocks noChangeArrowheads="1"/>
            </p:cNvSpPr>
            <p:nvPr/>
          </p:nvSpPr>
          <p:spPr bwMode="auto">
            <a:xfrm>
              <a:off x="930" y="2432"/>
              <a:ext cx="1180" cy="453"/>
            </a:xfrm>
            <a:prstGeom prst="cloudCallout">
              <a:avLst>
                <a:gd name="adj1" fmla="val -42796"/>
                <a:gd name="adj2" fmla="val 80023"/>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3600" tIns="46800" rIns="93600" bIns="46800"/>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50000"/>
                </a:spcBef>
                <a:buFont typeface="Arial" panose="020B0604020202020204" pitchFamily="34" charset="0"/>
                <a:buNone/>
              </a:pPr>
              <a:r>
                <a:rPr lang="en-CA" altLang="en-US" sz="2000" b="0" dirty="0">
                  <a:latin typeface="Comic Sans MS" panose="030F0702030302020204" pitchFamily="66" charset="0"/>
                </a:rPr>
                <a:t>Bill: Me!</a:t>
              </a:r>
              <a:endParaRPr lang="en-US" altLang="en-US" sz="2000" b="0" dirty="0">
                <a:latin typeface="Comic Sans MS" panose="030F0702030302020204" pitchFamily="66" charset="0"/>
              </a:endParaRPr>
            </a:p>
          </p:txBody>
        </p:sp>
      </p:grpSp>
      <p:grpSp>
        <p:nvGrpSpPr>
          <p:cNvPr id="3" name="Group 6"/>
          <p:cNvGrpSpPr>
            <a:grpSpLocks/>
          </p:cNvGrpSpPr>
          <p:nvPr/>
        </p:nvGrpSpPr>
        <p:grpSpPr bwMode="auto">
          <a:xfrm>
            <a:off x="5219700" y="3860800"/>
            <a:ext cx="2543175" cy="2405063"/>
            <a:chOff x="3288" y="2432"/>
            <a:chExt cx="1602" cy="1515"/>
          </a:xfrm>
        </p:grpSpPr>
        <p:pic>
          <p:nvPicPr>
            <p:cNvPr id="70664" name="Picture 7" descr="shee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88" y="2977"/>
              <a:ext cx="887" cy="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0665" name="AutoShape 8"/>
            <p:cNvSpPr>
              <a:spLocks noChangeArrowheads="1"/>
            </p:cNvSpPr>
            <p:nvPr/>
          </p:nvSpPr>
          <p:spPr bwMode="auto">
            <a:xfrm>
              <a:off x="3606" y="2432"/>
              <a:ext cx="1284" cy="483"/>
            </a:xfrm>
            <a:prstGeom prst="cloudCallout">
              <a:avLst>
                <a:gd name="adj1" fmla="val -43380"/>
                <a:gd name="adj2" fmla="val 94574"/>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3600" tIns="46800" rIns="93600" bIns="46800"/>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50000"/>
                </a:spcBef>
                <a:buFont typeface="Arial" panose="020B0604020202020204" pitchFamily="34" charset="0"/>
                <a:buNone/>
              </a:pPr>
              <a:r>
                <a:rPr lang="en-CA" altLang="en-US" sz="2000" b="0" dirty="0">
                  <a:latin typeface="Comic Sans MS" panose="030F0702030302020204" pitchFamily="66" charset="0"/>
                </a:rPr>
                <a:t>Nellie: Me!</a:t>
              </a:r>
              <a:endParaRPr lang="en-US" altLang="en-US" sz="2000" b="0" dirty="0">
                <a:latin typeface="Comic Sans MS" panose="030F0702030302020204" pitchFamily="66" charset="0"/>
              </a:endParaRPr>
            </a:p>
          </p:txBody>
        </p:sp>
      </p:grpSp>
      <p:grpSp>
        <p:nvGrpSpPr>
          <p:cNvPr id="4" name="Group 9"/>
          <p:cNvGrpSpPr>
            <a:grpSpLocks/>
          </p:cNvGrpSpPr>
          <p:nvPr/>
        </p:nvGrpSpPr>
        <p:grpSpPr bwMode="auto">
          <a:xfrm>
            <a:off x="3563938" y="1628775"/>
            <a:ext cx="2378075" cy="2332038"/>
            <a:chOff x="612" y="2432"/>
            <a:chExt cx="1498" cy="1469"/>
          </a:xfrm>
        </p:grpSpPr>
        <p:pic>
          <p:nvPicPr>
            <p:cNvPr id="70662" name="Picture 10" descr="shee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2" y="2931"/>
              <a:ext cx="887" cy="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0663" name="AutoShape 11"/>
            <p:cNvSpPr>
              <a:spLocks noChangeArrowheads="1"/>
            </p:cNvSpPr>
            <p:nvPr/>
          </p:nvSpPr>
          <p:spPr bwMode="auto">
            <a:xfrm>
              <a:off x="930" y="2432"/>
              <a:ext cx="1180" cy="453"/>
            </a:xfrm>
            <a:prstGeom prst="cloudCallout">
              <a:avLst>
                <a:gd name="adj1" fmla="val -42796"/>
                <a:gd name="adj2" fmla="val 80023"/>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3600" tIns="46800" rIns="93600" bIns="46800"/>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50000"/>
                </a:spcBef>
                <a:buFont typeface="Arial" panose="020B0604020202020204" pitchFamily="34" charset="0"/>
                <a:buNone/>
              </a:pPr>
              <a:r>
                <a:rPr lang="en-CA" altLang="en-US" sz="2000" b="0" dirty="0">
                  <a:latin typeface="Comic Sans MS" panose="030F0702030302020204" pitchFamily="66" charset="0"/>
                </a:rPr>
                <a:t>Jim: Me!</a:t>
              </a:r>
              <a:endParaRPr lang="en-US" altLang="en-US" sz="2000" b="0" dirty="0">
                <a:latin typeface="Comic Sans MS" panose="030F0702030302020204" pitchFamily="66" charset="0"/>
              </a:endParaRPr>
            </a:p>
          </p:txBody>
        </p:sp>
      </p:grpSp>
      <p:sp>
        <p:nvSpPr>
          <p:cNvPr id="5" name="Rectangle 4"/>
          <p:cNvSpPr/>
          <p:nvPr/>
        </p:nvSpPr>
        <p:spPr>
          <a:xfrm>
            <a:off x="33528" y="6611779"/>
            <a:ext cx="1572866" cy="246221"/>
          </a:xfrm>
          <a:prstGeom prst="rect">
            <a:avLst/>
          </a:prstGeom>
        </p:spPr>
        <p:txBody>
          <a:bodyPr wrap="none">
            <a:spAutoFit/>
          </a:bodyPr>
          <a:lstStyle/>
          <a:p>
            <a:r>
              <a:rPr lang="en-US" sz="1000" dirty="0"/>
              <a:t>Image copyright unknown</a:t>
            </a:r>
          </a:p>
        </p:txBody>
      </p:sp>
    </p:spTree>
    <p:extLst>
      <p:ext uri="{BB962C8B-B14F-4D97-AF65-F5344CB8AC3E}">
        <p14:creationId xmlns:p14="http://schemas.microsoft.com/office/powerpoint/2010/main" val="8239495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2" name="sheep.wav"/>
                                        </p:tgtEl>
                                      </p:cMediaNode>
                                    </p:audio>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subTnLst>
                                    <p:audio>
                                      <p:cMediaNode>
                                        <p:cTn display="0" masterRel="sameClick">
                                          <p:stCondLst>
                                            <p:cond evt="begin" delay="0">
                                              <p:tn val="9"/>
                                            </p:cond>
                                          </p:stCondLst>
                                          <p:endCondLst>
                                            <p:cond evt="onStopAudio" delay="0">
                                              <p:tgtEl>
                                                <p:sldTgt/>
                                              </p:tgtEl>
                                            </p:cond>
                                          </p:endCondLst>
                                        </p:cTn>
                                        <p:tgtEl>
                                          <p:sndTgt r:embed="rId2" name="sheep.wav"/>
                                        </p:tgtEl>
                                      </p:cMediaNode>
                                    </p:audio>
                                  </p:sub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subTnLst>
                                    <p:audio>
                                      <p:cMediaNode>
                                        <p:cTn display="0" masterRel="sameClick">
                                          <p:stCondLst>
                                            <p:cond evt="begin" delay="0">
                                              <p:tn val="13"/>
                                            </p:cond>
                                          </p:stCondLst>
                                          <p:endCondLst>
                                            <p:cond evt="onStopAudio" delay="0">
                                              <p:tgtEl>
                                                <p:sldTgt/>
                                              </p:tgtEl>
                                            </p:cond>
                                          </p:endCondLst>
                                        </p:cTn>
                                        <p:tgtEl>
                                          <p:sndTgt r:embed="rId3" name="moo.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idx="4294967295"/>
          </p:nvPr>
        </p:nvSpPr>
        <p:spPr/>
        <p:txBody>
          <a:bodyPr lIns="92075" tIns="46038" rIns="92075" bIns="46038"/>
          <a:lstStyle/>
          <a:p>
            <a:r>
              <a:rPr lang="en-CA" altLang="en-US" sz="3200" dirty="0" smtClean="0"/>
              <a:t>Answer: None Of The Above!</a:t>
            </a:r>
            <a:endParaRPr lang="en-US" altLang="en-US" sz="3200" dirty="0" smtClean="0"/>
          </a:p>
        </p:txBody>
      </p:sp>
      <p:sp>
        <p:nvSpPr>
          <p:cNvPr id="308227" name="Rectangle 3"/>
          <p:cNvSpPr>
            <a:spLocks noGrp="1" noChangeArrowheads="1"/>
          </p:cNvSpPr>
          <p:nvPr>
            <p:ph type="body" idx="4294967295"/>
          </p:nvPr>
        </p:nvSpPr>
        <p:spPr/>
        <p:txBody>
          <a:bodyPr lIns="92075" tIns="46038" rIns="92075" bIns="46038"/>
          <a:lstStyle/>
          <a:p>
            <a:pPr marL="115888" indent="-115888">
              <a:tabLst>
                <a:tab pos="476250" algn="l"/>
              </a:tabLst>
            </a:pPr>
            <a:r>
              <a:rPr lang="en-CA" altLang="en-US" sz="2400" dirty="0" smtClean="0"/>
              <a:t>Information about all instances of a class should not be tracked by an individual object.</a:t>
            </a:r>
          </a:p>
          <a:p>
            <a:pPr marL="115888" indent="-115888">
              <a:tabLst>
                <a:tab pos="476250" algn="l"/>
              </a:tabLst>
            </a:pPr>
            <a:r>
              <a:rPr lang="en-CA" altLang="en-US" sz="2400" dirty="0" smtClean="0"/>
              <a:t>So far we have used instance fields.</a:t>
            </a:r>
          </a:p>
          <a:p>
            <a:pPr marL="115888" indent="-115888">
              <a:tabLst>
                <a:tab pos="476250" algn="l"/>
              </a:tabLst>
            </a:pPr>
            <a:r>
              <a:rPr lang="en-CA" altLang="en-US" sz="2400" dirty="0" smtClean="0"/>
              <a:t>Each </a:t>
            </a:r>
            <a:r>
              <a:rPr lang="en-CA" altLang="en-US" sz="2400" i="1" dirty="0" smtClean="0"/>
              <a:t>instance</a:t>
            </a:r>
            <a:r>
              <a:rPr lang="en-CA" altLang="en-US" sz="2400" dirty="0" smtClean="0"/>
              <a:t> of an object contains </a:t>
            </a:r>
            <a:r>
              <a:rPr lang="en-CA" altLang="en-US" sz="2400" i="1" dirty="0" smtClean="0"/>
              <a:t>it’s own set of instance fields</a:t>
            </a:r>
            <a:r>
              <a:rPr lang="en-CA" altLang="en-US" sz="2400" dirty="0" smtClean="0"/>
              <a:t> which can contain information unique to the instance.</a:t>
            </a:r>
          </a:p>
          <a:p>
            <a:pPr marL="115888" indent="-115888">
              <a:buFont typeface="Arial" panose="020B0604020202020204" pitchFamily="34" charset="0"/>
              <a:buNone/>
              <a:tabLst>
                <a:tab pos="476250" algn="l"/>
              </a:tabLst>
            </a:pPr>
            <a:r>
              <a:rPr lang="en-US" altLang="en-US" sz="1800" dirty="0" smtClean="0">
                <a:latin typeface="Consolas" panose="020B0609020204030204" pitchFamily="49" charset="0"/>
              </a:rPr>
              <a:t>public class Sheep</a:t>
            </a:r>
          </a:p>
          <a:p>
            <a:pPr marL="115888" indent="-115888">
              <a:buFont typeface="Arial" panose="020B0604020202020204" pitchFamily="34" charset="0"/>
              <a:buNone/>
              <a:tabLst>
                <a:tab pos="476250" algn="l"/>
              </a:tabLst>
            </a:pPr>
            <a:r>
              <a:rPr lang="en-US" altLang="en-US" sz="1800" dirty="0" smtClean="0">
                <a:latin typeface="Consolas" panose="020B0609020204030204" pitchFamily="49" charset="0"/>
              </a:rPr>
              <a:t>{</a:t>
            </a:r>
          </a:p>
          <a:p>
            <a:pPr marL="115888" indent="-115888">
              <a:buFont typeface="Arial" panose="020B0604020202020204" pitchFamily="34" charset="0"/>
              <a:buNone/>
              <a:tabLst>
                <a:tab pos="476250" algn="l"/>
              </a:tabLst>
            </a:pPr>
            <a:r>
              <a:rPr lang="en-US" altLang="en-US" sz="1800" dirty="0" smtClean="0">
                <a:latin typeface="Consolas" panose="020B0609020204030204" pitchFamily="49" charset="0"/>
              </a:rPr>
              <a:t>  	 private String name;</a:t>
            </a:r>
          </a:p>
          <a:p>
            <a:pPr marL="115888" indent="-115888">
              <a:buFont typeface="Arial" panose="020B0604020202020204" pitchFamily="34" charset="0"/>
              <a:buNone/>
              <a:tabLst>
                <a:tab pos="476250" algn="l"/>
              </a:tabLst>
            </a:pPr>
            <a:r>
              <a:rPr lang="en-CA" altLang="en-US" sz="1800" dirty="0" smtClean="0">
                <a:latin typeface="Consolas" panose="020B0609020204030204" pitchFamily="49" charset="0"/>
              </a:rPr>
              <a:t>	      </a:t>
            </a:r>
            <a:r>
              <a:rPr lang="en-US" altLang="en-US" sz="1800" dirty="0" smtClean="0">
                <a:latin typeface="Consolas" panose="020B0609020204030204" pitchFamily="49" charset="0"/>
              </a:rPr>
              <a:t>...</a:t>
            </a:r>
          </a:p>
          <a:p>
            <a:pPr marL="115888" indent="-115888">
              <a:buFont typeface="Arial" panose="020B0604020202020204" pitchFamily="34" charset="0"/>
              <a:buNone/>
              <a:tabLst>
                <a:tab pos="476250" algn="l"/>
              </a:tabLst>
            </a:pPr>
            <a:r>
              <a:rPr lang="en-CA" altLang="en-US" sz="1800" dirty="0" smtClean="0">
                <a:latin typeface="Consolas" panose="020B0609020204030204" pitchFamily="49" charset="0"/>
              </a:rPr>
              <a:t>}</a:t>
            </a:r>
          </a:p>
          <a:p>
            <a:pPr marL="115888" indent="-115888">
              <a:tabLst>
                <a:tab pos="476250" algn="l"/>
              </a:tabLst>
            </a:pPr>
            <a:endParaRPr lang="en-US" altLang="en-US" sz="1800" dirty="0" smtClean="0">
              <a:latin typeface="Consolas" panose="020B0609020204030204" pitchFamily="49" charset="0"/>
            </a:endParaRPr>
          </a:p>
        </p:txBody>
      </p:sp>
      <p:grpSp>
        <p:nvGrpSpPr>
          <p:cNvPr id="3" name="Group 2"/>
          <p:cNvGrpSpPr>
            <a:grpSpLocks/>
          </p:cNvGrpSpPr>
          <p:nvPr/>
        </p:nvGrpSpPr>
        <p:grpSpPr bwMode="auto">
          <a:xfrm>
            <a:off x="990600" y="5105400"/>
            <a:ext cx="7129463" cy="1317625"/>
            <a:chOff x="990600" y="5105400"/>
            <a:chExt cx="7129463" cy="1317625"/>
          </a:xfrm>
        </p:grpSpPr>
        <p:grpSp>
          <p:nvGrpSpPr>
            <p:cNvPr id="71685" name="Group 4"/>
            <p:cNvGrpSpPr>
              <a:grpSpLocks/>
            </p:cNvGrpSpPr>
            <p:nvPr/>
          </p:nvGrpSpPr>
          <p:grpSpPr bwMode="auto">
            <a:xfrm>
              <a:off x="990600" y="5486400"/>
              <a:ext cx="7129463" cy="936625"/>
              <a:chOff x="612" y="3475"/>
              <a:chExt cx="4491" cy="590"/>
            </a:xfrm>
          </p:grpSpPr>
          <p:sp>
            <p:nvSpPr>
              <p:cNvPr id="71689" name="Rectangle 5"/>
              <p:cNvSpPr>
                <a:spLocks noChangeArrowheads="1"/>
              </p:cNvSpPr>
              <p:nvPr/>
            </p:nvSpPr>
            <p:spPr bwMode="auto">
              <a:xfrm>
                <a:off x="2245" y="3475"/>
                <a:ext cx="1179" cy="59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Arial" panose="020B0604020202020204" pitchFamily="34" charset="0"/>
                  <a:buNone/>
                </a:pPr>
                <a:endParaRPr lang="en-US" altLang="en-US" sz="1800" b="0" dirty="0">
                  <a:latin typeface="Arial" panose="020B0604020202020204" pitchFamily="34" charset="0"/>
                </a:endParaRPr>
              </a:p>
            </p:txBody>
          </p:sp>
          <p:sp>
            <p:nvSpPr>
              <p:cNvPr id="71690" name="Text Box 6"/>
              <p:cNvSpPr txBox="1">
                <a:spLocks noChangeArrowheads="1"/>
              </p:cNvSpPr>
              <p:nvPr/>
            </p:nvSpPr>
            <p:spPr bwMode="auto">
              <a:xfrm>
                <a:off x="2245" y="3475"/>
                <a:ext cx="117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 typeface="Arial" panose="020B0604020202020204" pitchFamily="34" charset="0"/>
                  <a:buNone/>
                </a:pPr>
                <a:r>
                  <a:rPr lang="en-CA" altLang="en-US" sz="2000" b="0" dirty="0">
                    <a:latin typeface="Arial" panose="020B0604020202020204" pitchFamily="34" charset="0"/>
                  </a:rPr>
                  <a:t>name: Jim</a:t>
                </a:r>
                <a:endParaRPr lang="en-US" altLang="en-US" sz="2000" b="0" dirty="0">
                  <a:latin typeface="Arial" panose="020B0604020202020204" pitchFamily="34" charset="0"/>
                </a:endParaRPr>
              </a:p>
            </p:txBody>
          </p:sp>
          <p:sp>
            <p:nvSpPr>
              <p:cNvPr id="71691" name="Rectangle 7"/>
              <p:cNvSpPr>
                <a:spLocks noChangeArrowheads="1"/>
              </p:cNvSpPr>
              <p:nvPr/>
            </p:nvSpPr>
            <p:spPr bwMode="auto">
              <a:xfrm>
                <a:off x="3923" y="3475"/>
                <a:ext cx="1179" cy="59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Arial" panose="020B0604020202020204" pitchFamily="34" charset="0"/>
                  <a:buNone/>
                </a:pPr>
                <a:endParaRPr lang="en-US" altLang="en-US" sz="1800" b="0" dirty="0">
                  <a:latin typeface="Arial" panose="020B0604020202020204" pitchFamily="34" charset="0"/>
                </a:endParaRPr>
              </a:p>
            </p:txBody>
          </p:sp>
          <p:sp>
            <p:nvSpPr>
              <p:cNvPr id="71692" name="Text Box 8"/>
              <p:cNvSpPr txBox="1">
                <a:spLocks noChangeArrowheads="1"/>
              </p:cNvSpPr>
              <p:nvPr/>
            </p:nvSpPr>
            <p:spPr bwMode="auto">
              <a:xfrm>
                <a:off x="3923" y="3475"/>
                <a:ext cx="118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 typeface="Arial" panose="020B0604020202020204" pitchFamily="34" charset="0"/>
                  <a:buNone/>
                </a:pPr>
                <a:r>
                  <a:rPr lang="en-CA" altLang="en-US" sz="2000" b="0" dirty="0">
                    <a:latin typeface="Arial" panose="020B0604020202020204" pitchFamily="34" charset="0"/>
                  </a:rPr>
                  <a:t>name: Nellie</a:t>
                </a:r>
                <a:endParaRPr lang="en-US" altLang="en-US" sz="2000" b="0" dirty="0">
                  <a:latin typeface="Arial" panose="020B0604020202020204" pitchFamily="34" charset="0"/>
                </a:endParaRPr>
              </a:p>
            </p:txBody>
          </p:sp>
          <p:sp>
            <p:nvSpPr>
              <p:cNvPr id="71693" name="Rectangle 9"/>
              <p:cNvSpPr>
                <a:spLocks noChangeArrowheads="1"/>
              </p:cNvSpPr>
              <p:nvPr/>
            </p:nvSpPr>
            <p:spPr bwMode="auto">
              <a:xfrm>
                <a:off x="612" y="3475"/>
                <a:ext cx="1179" cy="59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Arial" panose="020B0604020202020204" pitchFamily="34" charset="0"/>
                  <a:buNone/>
                </a:pPr>
                <a:endParaRPr lang="en-US" altLang="en-US" sz="1800" b="0" dirty="0">
                  <a:latin typeface="Arial" panose="020B0604020202020204" pitchFamily="34" charset="0"/>
                </a:endParaRPr>
              </a:p>
            </p:txBody>
          </p:sp>
          <p:sp>
            <p:nvSpPr>
              <p:cNvPr id="71694" name="Text Box 10"/>
              <p:cNvSpPr txBox="1">
                <a:spLocks noChangeArrowheads="1"/>
              </p:cNvSpPr>
              <p:nvPr/>
            </p:nvSpPr>
            <p:spPr bwMode="auto">
              <a:xfrm>
                <a:off x="612" y="3475"/>
                <a:ext cx="117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 typeface="Arial" panose="020B0604020202020204" pitchFamily="34" charset="0"/>
                  <a:buNone/>
                </a:pPr>
                <a:r>
                  <a:rPr lang="en-CA" altLang="en-US" sz="2000" b="0" dirty="0">
                    <a:latin typeface="Arial" panose="020B0604020202020204" pitchFamily="34" charset="0"/>
                  </a:rPr>
                  <a:t>name: Bill</a:t>
                </a:r>
                <a:endParaRPr lang="en-US" altLang="en-US" sz="2000" b="0" dirty="0">
                  <a:latin typeface="Arial" panose="020B0604020202020204" pitchFamily="34" charset="0"/>
                </a:endParaRPr>
              </a:p>
            </p:txBody>
          </p:sp>
        </p:grpSp>
        <p:sp>
          <p:nvSpPr>
            <p:cNvPr id="71686" name="Text Box 28"/>
            <p:cNvSpPr txBox="1">
              <a:spLocks noChangeArrowheads="1"/>
            </p:cNvSpPr>
            <p:nvPr/>
          </p:nvSpPr>
          <p:spPr bwMode="auto">
            <a:xfrm>
              <a:off x="1371600" y="5105400"/>
              <a:ext cx="114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b="0" dirty="0"/>
                <a:t>Object</a:t>
              </a:r>
            </a:p>
          </p:txBody>
        </p:sp>
        <p:sp>
          <p:nvSpPr>
            <p:cNvPr id="71687" name="Text Box 29"/>
            <p:cNvSpPr txBox="1">
              <a:spLocks noChangeArrowheads="1"/>
            </p:cNvSpPr>
            <p:nvPr/>
          </p:nvSpPr>
          <p:spPr bwMode="auto">
            <a:xfrm>
              <a:off x="4038600" y="5105400"/>
              <a:ext cx="114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b="0" dirty="0"/>
                <a:t>Object</a:t>
              </a:r>
            </a:p>
          </p:txBody>
        </p:sp>
        <p:sp>
          <p:nvSpPr>
            <p:cNvPr id="71688" name="Text Box 30"/>
            <p:cNvSpPr txBox="1">
              <a:spLocks noChangeArrowheads="1"/>
            </p:cNvSpPr>
            <p:nvPr/>
          </p:nvSpPr>
          <p:spPr bwMode="auto">
            <a:xfrm>
              <a:off x="6629400" y="5105400"/>
              <a:ext cx="114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b="0" dirty="0"/>
                <a:t>Object</a:t>
              </a:r>
            </a:p>
          </p:txBody>
        </p:sp>
      </p:grpSp>
    </p:spTree>
    <p:extLst>
      <p:ext uri="{BB962C8B-B14F-4D97-AF65-F5344CB8AC3E}">
        <p14:creationId xmlns:p14="http://schemas.microsoft.com/office/powerpoint/2010/main" val="121669082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82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822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822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822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822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8227">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08227">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08227">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227" grpId="0" build="p"/>
    </p:bldLst>
  </p:timing>
</p:sld>
</file>

<file path=ppt/slides/slide8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6" name="Rectangle 2"/>
          <p:cNvSpPr>
            <a:spLocks noGrp="1" noChangeArrowheads="1"/>
          </p:cNvSpPr>
          <p:nvPr>
            <p:ph type="title" idx="4294967295"/>
          </p:nvPr>
        </p:nvSpPr>
        <p:spPr/>
        <p:txBody>
          <a:bodyPr lIns="92075" tIns="46038" rIns="92075" bIns="46038"/>
          <a:lstStyle/>
          <a:p>
            <a:r>
              <a:rPr lang="en-CA" altLang="en-US" sz="3200" dirty="0" smtClean="0"/>
              <a:t>The Need For Static (Class Attributes)</a:t>
            </a:r>
            <a:endParaRPr lang="en-US" altLang="en-US" sz="3200" dirty="0" smtClean="0"/>
          </a:p>
        </p:txBody>
      </p:sp>
      <p:sp>
        <p:nvSpPr>
          <p:cNvPr id="72707" name="Rectangle 3"/>
          <p:cNvSpPr>
            <a:spLocks noGrp="1" noChangeArrowheads="1"/>
          </p:cNvSpPr>
          <p:nvPr>
            <p:ph type="body" idx="4294967295"/>
          </p:nvPr>
        </p:nvSpPr>
        <p:spPr/>
        <p:txBody>
          <a:bodyPr lIns="92075" tIns="46038" rIns="92075" bIns="46038"/>
          <a:lstStyle/>
          <a:p>
            <a:pPr marL="177800" indent="-177800">
              <a:tabLst>
                <a:tab pos="476250" algn="l"/>
              </a:tabLst>
            </a:pPr>
            <a:r>
              <a:rPr lang="en-CA" altLang="en-US" sz="2400" dirty="0" smtClean="0"/>
              <a:t>Static fields: One instance of the attribute exists </a:t>
            </a:r>
            <a:r>
              <a:rPr lang="en-CA" altLang="en-US" sz="2400" i="1" dirty="0" smtClean="0"/>
              <a:t>for the class</a:t>
            </a:r>
            <a:r>
              <a:rPr lang="en-CA" altLang="en-US" sz="2400" dirty="0" smtClean="0"/>
              <a:t> (not </a:t>
            </a:r>
            <a:r>
              <a:rPr lang="en-US" altLang="en-US" sz="2400" dirty="0" smtClean="0"/>
              <a:t>one attribute</a:t>
            </a:r>
            <a:r>
              <a:rPr lang="en-CA" altLang="en-US" sz="2400" dirty="0" smtClean="0"/>
              <a:t> for each instance of the class)</a:t>
            </a:r>
          </a:p>
          <a:p>
            <a:pPr marL="177800" indent="-177800">
              <a:tabLst>
                <a:tab pos="476250" algn="l"/>
              </a:tabLst>
            </a:pPr>
            <a:r>
              <a:rPr lang="en-CA" altLang="en-US" dirty="0"/>
              <a:t>JT’s note: in Java static DOES NOT specify unchanging (constant</a:t>
            </a:r>
            <a:r>
              <a:rPr lang="en-CA" altLang="en-US" dirty="0" smtClean="0"/>
              <a:t>)</a:t>
            </a:r>
          </a:p>
          <a:p>
            <a:pPr marL="412750" lvl="1" indent="-177800">
              <a:tabLst>
                <a:tab pos="476250" algn="l"/>
              </a:tabLst>
            </a:pPr>
            <a:r>
              <a:rPr lang="en-CA" altLang="en-US" dirty="0" smtClean="0"/>
              <a:t>Reminder: the keyword ‘final’ signifies constant (unchanging)</a:t>
            </a:r>
            <a:endParaRPr lang="en-CA" altLang="en-US" dirty="0"/>
          </a:p>
          <a:p>
            <a:pPr marL="177800" indent="-177800">
              <a:tabLst>
                <a:tab pos="476250" algn="l"/>
              </a:tabLst>
            </a:pPr>
            <a:endParaRPr lang="en-CA" altLang="en-US" sz="2400" dirty="0" smtClean="0"/>
          </a:p>
        </p:txBody>
      </p:sp>
      <p:sp>
        <p:nvSpPr>
          <p:cNvPr id="310291" name="Rectangle 19"/>
          <p:cNvSpPr>
            <a:spLocks noChangeArrowheads="1"/>
          </p:cNvSpPr>
          <p:nvPr/>
        </p:nvSpPr>
        <p:spPr bwMode="auto">
          <a:xfrm>
            <a:off x="3461867" y="3496962"/>
            <a:ext cx="2506663" cy="117571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3600" tIns="46800" rIns="93600" bIns="46800"/>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 typeface="Arial" panose="020B0604020202020204" pitchFamily="34" charset="0"/>
              <a:buNone/>
            </a:pPr>
            <a:r>
              <a:rPr lang="en-CA" altLang="en-US" sz="2400" b="0" dirty="0">
                <a:latin typeface="Arial" panose="020B0604020202020204" pitchFamily="34" charset="0"/>
              </a:rPr>
              <a:t>Class Sheep</a:t>
            </a:r>
            <a:endParaRPr lang="en-US" altLang="en-US" sz="2400" b="0" dirty="0">
              <a:latin typeface="Arial" panose="020B0604020202020204" pitchFamily="34" charset="0"/>
            </a:endParaRPr>
          </a:p>
        </p:txBody>
      </p:sp>
      <p:sp>
        <p:nvSpPr>
          <p:cNvPr id="72709" name="Text Box 20"/>
          <p:cNvSpPr txBox="1">
            <a:spLocks noChangeArrowheads="1"/>
          </p:cNvSpPr>
          <p:nvPr/>
        </p:nvSpPr>
        <p:spPr bwMode="auto">
          <a:xfrm>
            <a:off x="3790156" y="4005926"/>
            <a:ext cx="14573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 typeface="Arial" panose="020B0604020202020204" pitchFamily="34" charset="0"/>
              <a:buNone/>
            </a:pPr>
            <a:r>
              <a:rPr lang="en-CA" altLang="en-US" sz="1800" b="0" dirty="0">
                <a:latin typeface="Arial" panose="020B0604020202020204" pitchFamily="34" charset="0"/>
              </a:rPr>
              <a:t>flockSize</a:t>
            </a:r>
            <a:endParaRPr lang="en-US" altLang="en-US" sz="1800" b="0" dirty="0">
              <a:latin typeface="Arial" panose="020B0604020202020204" pitchFamily="34" charset="0"/>
            </a:endParaRPr>
          </a:p>
        </p:txBody>
      </p:sp>
      <p:grpSp>
        <p:nvGrpSpPr>
          <p:cNvPr id="72710" name="Group 4"/>
          <p:cNvGrpSpPr>
            <a:grpSpLocks/>
          </p:cNvGrpSpPr>
          <p:nvPr/>
        </p:nvGrpSpPr>
        <p:grpSpPr bwMode="auto">
          <a:xfrm>
            <a:off x="990600" y="5486400"/>
            <a:ext cx="7129463" cy="936625"/>
            <a:chOff x="612" y="3475"/>
            <a:chExt cx="4491" cy="590"/>
          </a:xfrm>
        </p:grpSpPr>
        <p:sp>
          <p:nvSpPr>
            <p:cNvPr id="72714" name="Rectangle 5"/>
            <p:cNvSpPr>
              <a:spLocks noChangeArrowheads="1"/>
            </p:cNvSpPr>
            <p:nvPr/>
          </p:nvSpPr>
          <p:spPr bwMode="auto">
            <a:xfrm>
              <a:off x="2245" y="3475"/>
              <a:ext cx="1179" cy="59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Arial" panose="020B0604020202020204" pitchFamily="34" charset="0"/>
                <a:buNone/>
              </a:pPr>
              <a:endParaRPr lang="en-US" altLang="en-US" sz="1800" b="0" dirty="0">
                <a:latin typeface="Arial" panose="020B0604020202020204" pitchFamily="34" charset="0"/>
              </a:endParaRPr>
            </a:p>
          </p:txBody>
        </p:sp>
        <p:sp>
          <p:nvSpPr>
            <p:cNvPr id="72715" name="Text Box 6"/>
            <p:cNvSpPr txBox="1">
              <a:spLocks noChangeArrowheads="1"/>
            </p:cNvSpPr>
            <p:nvPr/>
          </p:nvSpPr>
          <p:spPr bwMode="auto">
            <a:xfrm>
              <a:off x="2245" y="3475"/>
              <a:ext cx="117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 typeface="Arial" panose="020B0604020202020204" pitchFamily="34" charset="0"/>
                <a:buNone/>
              </a:pPr>
              <a:r>
                <a:rPr lang="en-CA" altLang="en-US" sz="2000" b="0" dirty="0">
                  <a:latin typeface="Arial" panose="020B0604020202020204" pitchFamily="34" charset="0"/>
                </a:rPr>
                <a:t>name: Jim</a:t>
              </a:r>
              <a:endParaRPr lang="en-US" altLang="en-US" sz="2000" b="0" dirty="0">
                <a:latin typeface="Arial" panose="020B0604020202020204" pitchFamily="34" charset="0"/>
              </a:endParaRPr>
            </a:p>
          </p:txBody>
        </p:sp>
        <p:sp>
          <p:nvSpPr>
            <p:cNvPr id="72716" name="Rectangle 7"/>
            <p:cNvSpPr>
              <a:spLocks noChangeArrowheads="1"/>
            </p:cNvSpPr>
            <p:nvPr/>
          </p:nvSpPr>
          <p:spPr bwMode="auto">
            <a:xfrm>
              <a:off x="3923" y="3475"/>
              <a:ext cx="1179" cy="59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Arial" panose="020B0604020202020204" pitchFamily="34" charset="0"/>
                <a:buNone/>
              </a:pPr>
              <a:endParaRPr lang="en-US" altLang="en-US" sz="1800" b="0" dirty="0">
                <a:latin typeface="Arial" panose="020B0604020202020204" pitchFamily="34" charset="0"/>
              </a:endParaRPr>
            </a:p>
          </p:txBody>
        </p:sp>
        <p:sp>
          <p:nvSpPr>
            <p:cNvPr id="72717" name="Text Box 8"/>
            <p:cNvSpPr txBox="1">
              <a:spLocks noChangeArrowheads="1"/>
            </p:cNvSpPr>
            <p:nvPr/>
          </p:nvSpPr>
          <p:spPr bwMode="auto">
            <a:xfrm>
              <a:off x="3923" y="3475"/>
              <a:ext cx="118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 typeface="Arial" panose="020B0604020202020204" pitchFamily="34" charset="0"/>
                <a:buNone/>
              </a:pPr>
              <a:r>
                <a:rPr lang="en-CA" altLang="en-US" sz="2000" b="0" dirty="0">
                  <a:latin typeface="Arial" panose="020B0604020202020204" pitchFamily="34" charset="0"/>
                </a:rPr>
                <a:t>name: Nellie</a:t>
              </a:r>
              <a:endParaRPr lang="en-US" altLang="en-US" sz="2000" b="0" dirty="0">
                <a:latin typeface="Arial" panose="020B0604020202020204" pitchFamily="34" charset="0"/>
              </a:endParaRPr>
            </a:p>
          </p:txBody>
        </p:sp>
        <p:sp>
          <p:nvSpPr>
            <p:cNvPr id="72718" name="Rectangle 9"/>
            <p:cNvSpPr>
              <a:spLocks noChangeArrowheads="1"/>
            </p:cNvSpPr>
            <p:nvPr/>
          </p:nvSpPr>
          <p:spPr bwMode="auto">
            <a:xfrm>
              <a:off x="612" y="3475"/>
              <a:ext cx="1179" cy="59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Arial" panose="020B0604020202020204" pitchFamily="34" charset="0"/>
                <a:buNone/>
              </a:pPr>
              <a:endParaRPr lang="en-US" altLang="en-US" sz="1800" b="0" dirty="0">
                <a:latin typeface="Arial" panose="020B0604020202020204" pitchFamily="34" charset="0"/>
              </a:endParaRPr>
            </a:p>
          </p:txBody>
        </p:sp>
        <p:sp>
          <p:nvSpPr>
            <p:cNvPr id="72719" name="Text Box 10"/>
            <p:cNvSpPr txBox="1">
              <a:spLocks noChangeArrowheads="1"/>
            </p:cNvSpPr>
            <p:nvPr/>
          </p:nvSpPr>
          <p:spPr bwMode="auto">
            <a:xfrm>
              <a:off x="612" y="3475"/>
              <a:ext cx="117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 typeface="Arial" panose="020B0604020202020204" pitchFamily="34" charset="0"/>
                <a:buNone/>
              </a:pPr>
              <a:r>
                <a:rPr lang="en-CA" altLang="en-US" sz="2000" b="0" dirty="0">
                  <a:latin typeface="Arial" panose="020B0604020202020204" pitchFamily="34" charset="0"/>
                </a:rPr>
                <a:t>name: Bill</a:t>
              </a:r>
              <a:endParaRPr lang="en-US" altLang="en-US" sz="2000" b="0" dirty="0">
                <a:latin typeface="Arial" panose="020B0604020202020204" pitchFamily="34" charset="0"/>
              </a:endParaRPr>
            </a:p>
          </p:txBody>
        </p:sp>
      </p:grpSp>
      <p:sp>
        <p:nvSpPr>
          <p:cNvPr id="72711" name="Text Box 28"/>
          <p:cNvSpPr txBox="1">
            <a:spLocks noChangeArrowheads="1"/>
          </p:cNvSpPr>
          <p:nvPr/>
        </p:nvSpPr>
        <p:spPr bwMode="auto">
          <a:xfrm>
            <a:off x="1371600" y="5105400"/>
            <a:ext cx="114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b="0" dirty="0"/>
              <a:t>Object</a:t>
            </a:r>
          </a:p>
        </p:txBody>
      </p:sp>
      <p:sp>
        <p:nvSpPr>
          <p:cNvPr id="72712" name="Text Box 29"/>
          <p:cNvSpPr txBox="1">
            <a:spLocks noChangeArrowheads="1"/>
          </p:cNvSpPr>
          <p:nvPr/>
        </p:nvSpPr>
        <p:spPr bwMode="auto">
          <a:xfrm>
            <a:off x="4038600" y="5105400"/>
            <a:ext cx="114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b="0" dirty="0"/>
              <a:t>Object</a:t>
            </a:r>
          </a:p>
        </p:txBody>
      </p:sp>
      <p:sp>
        <p:nvSpPr>
          <p:cNvPr id="72713" name="Text Box 30"/>
          <p:cNvSpPr txBox="1">
            <a:spLocks noChangeArrowheads="1"/>
          </p:cNvSpPr>
          <p:nvPr/>
        </p:nvSpPr>
        <p:spPr bwMode="auto">
          <a:xfrm>
            <a:off x="6629400" y="5105400"/>
            <a:ext cx="114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CA" altLang="en-US" sz="1800" b="0" dirty="0"/>
              <a:t>Object</a:t>
            </a:r>
          </a:p>
        </p:txBody>
      </p:sp>
    </p:spTree>
    <p:extLst>
      <p:ext uri="{BB962C8B-B14F-4D97-AF65-F5344CB8AC3E}">
        <p14:creationId xmlns:p14="http://schemas.microsoft.com/office/powerpoint/2010/main" val="6314245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27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27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270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02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build="p" bldLvl="2"/>
      <p:bldP spid="310291" grpId="0"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idx="4294967295"/>
          </p:nvPr>
        </p:nvSpPr>
        <p:spPr/>
        <p:txBody>
          <a:bodyPr lIns="92075" tIns="46038" rIns="92075" bIns="46038"/>
          <a:lstStyle/>
          <a:p>
            <a:r>
              <a:rPr lang="en-CA" altLang="en-US" sz="3200" dirty="0" smtClean="0">
                <a:latin typeface="Consolas" panose="020B0609020204030204" pitchFamily="49" charset="0"/>
              </a:rPr>
              <a:t>Static</a:t>
            </a:r>
            <a:r>
              <a:rPr lang="en-CA" altLang="en-US" sz="3200" dirty="0" smtClean="0"/>
              <a:t> (Class) Methods</a:t>
            </a:r>
            <a:endParaRPr lang="en-US" altLang="en-US" sz="3200" dirty="0" smtClean="0"/>
          </a:p>
        </p:txBody>
      </p:sp>
      <p:sp>
        <p:nvSpPr>
          <p:cNvPr id="311299" name="Rectangle 3"/>
          <p:cNvSpPr>
            <a:spLocks noGrp="1" noChangeArrowheads="1"/>
          </p:cNvSpPr>
          <p:nvPr>
            <p:ph type="body" idx="4294967295"/>
          </p:nvPr>
        </p:nvSpPr>
        <p:spPr/>
        <p:txBody>
          <a:bodyPr lIns="92075" tIns="46038" rIns="92075" bIns="46038"/>
          <a:lstStyle/>
          <a:p>
            <a:pPr marL="115888" indent="-115888">
              <a:buFont typeface="Arial" charset="0"/>
              <a:buChar char="•"/>
              <a:tabLst>
                <a:tab pos="476250" algn="l"/>
              </a:tabLst>
              <a:defRPr/>
            </a:pPr>
            <a:r>
              <a:rPr lang="en-CA" altLang="en-US" sz="2400" dirty="0" smtClean="0"/>
              <a:t>Are associated with the class as a whole and not individual  instances of the class.</a:t>
            </a:r>
          </a:p>
          <a:p>
            <a:pPr marL="533400" lvl="1" indent="-177800">
              <a:buFont typeface="Arial" charset="0"/>
              <a:buChar char="–"/>
              <a:tabLst>
                <a:tab pos="476250" algn="l"/>
              </a:tabLst>
              <a:defRPr/>
            </a:pPr>
            <a:r>
              <a:rPr lang="en-CA" altLang="en-US" sz="2400" dirty="0" smtClean="0"/>
              <a:t>Can be called without having an instances (because it’s called through the class name not a reference/instance name).</a:t>
            </a:r>
          </a:p>
          <a:p>
            <a:pPr marL="533400" lvl="1" indent="-177800">
              <a:buFont typeface="Arial" charset="0"/>
              <a:buChar char="–"/>
              <a:tabLst>
                <a:tab pos="476250" algn="l"/>
              </a:tabLst>
              <a:defRPr/>
            </a:pPr>
            <a:r>
              <a:rPr lang="en-CA" altLang="en-US" sz="2400" dirty="0" smtClean="0"/>
              <a:t>Instance method:</a:t>
            </a:r>
          </a:p>
          <a:p>
            <a:pPr marL="527050" lvl="2" indent="0">
              <a:buFont typeface="Arial" charset="0"/>
              <a:buNone/>
              <a:tabLst>
                <a:tab pos="476250" algn="l"/>
              </a:tabLst>
              <a:defRPr/>
            </a:pPr>
            <a:r>
              <a:rPr lang="en-CA" altLang="en-US" sz="1800" dirty="0" smtClean="0">
                <a:latin typeface="Consolas" panose="020B0609020204030204" pitchFamily="49" charset="0"/>
                <a:cs typeface="Consolas" panose="020B0609020204030204" pitchFamily="49" charset="0"/>
              </a:rPr>
              <a:t>Scanner in = new Scanner(System.in);</a:t>
            </a:r>
          </a:p>
          <a:p>
            <a:pPr marL="527050" lvl="2" indent="0">
              <a:buFont typeface="Arial" charset="0"/>
              <a:buNone/>
              <a:tabLst>
                <a:tab pos="476250" algn="l"/>
              </a:tabLst>
              <a:defRPr/>
            </a:pPr>
            <a:r>
              <a:rPr lang="en-CA" altLang="en-US" sz="1800" dirty="0">
                <a:latin typeface="Consolas" panose="020B0609020204030204" pitchFamily="49" charset="0"/>
                <a:cs typeface="Consolas" panose="020B0609020204030204" pitchFamily="49" charset="0"/>
              </a:rPr>
              <a:t>i</a:t>
            </a:r>
            <a:r>
              <a:rPr lang="en-CA" altLang="en-US" sz="1800" dirty="0" smtClean="0">
                <a:latin typeface="Consolas" panose="020B0609020204030204" pitchFamily="49" charset="0"/>
                <a:cs typeface="Consolas" panose="020B0609020204030204" pitchFamily="49" charset="0"/>
              </a:rPr>
              <a:t>n.nextInt();   </a:t>
            </a:r>
            <a:r>
              <a:rPr lang="en-CA" altLang="en-US" sz="1800" dirty="0" smtClean="0">
                <a:solidFill>
                  <a:srgbClr val="FF00FF"/>
                </a:solidFill>
                <a:latin typeface="Consolas" panose="020B0609020204030204" pitchFamily="49" charset="0"/>
                <a:cs typeface="Consolas" panose="020B0609020204030204" pitchFamily="49" charset="0"/>
              </a:rPr>
              <a:t>// referenceName.method()</a:t>
            </a:r>
          </a:p>
          <a:p>
            <a:pPr marL="520700" lvl="1" indent="-165100">
              <a:buFont typeface="Arial" charset="0"/>
              <a:buChar char="–"/>
              <a:tabLst>
                <a:tab pos="476250" algn="l"/>
              </a:tabLst>
              <a:defRPr/>
            </a:pPr>
            <a:r>
              <a:rPr lang="en-CA" altLang="en-US" sz="2400" dirty="0" smtClean="0">
                <a:cs typeface="Consolas" panose="020B0609020204030204" pitchFamily="49" charset="0"/>
              </a:rPr>
              <a:t>Class Method:</a:t>
            </a:r>
          </a:p>
          <a:p>
            <a:pPr marL="527050" lvl="2" indent="0">
              <a:buFont typeface="Arial" charset="0"/>
              <a:buNone/>
              <a:tabLst>
                <a:tab pos="476250" algn="l"/>
              </a:tabLst>
              <a:defRPr/>
            </a:pPr>
            <a:r>
              <a:rPr lang="en-CA" altLang="en-US" sz="1800" dirty="0">
                <a:latin typeface="Consolas" panose="020B0609020204030204" pitchFamily="49" charset="0"/>
                <a:cs typeface="Consolas" panose="020B0609020204030204" pitchFamily="49" charset="0"/>
              </a:rPr>
              <a:t>d</a:t>
            </a:r>
            <a:r>
              <a:rPr lang="en-CA" altLang="en-US" sz="1800" dirty="0" smtClean="0">
                <a:latin typeface="Consolas" panose="020B0609020204030204" pitchFamily="49" charset="0"/>
                <a:cs typeface="Consolas" panose="020B0609020204030204" pitchFamily="49" charset="0"/>
              </a:rPr>
              <a:t>ouble squareRoot = Math.sqrt(9);  </a:t>
            </a:r>
            <a:r>
              <a:rPr lang="en-CA" altLang="en-US" sz="1800" dirty="0" smtClean="0">
                <a:solidFill>
                  <a:srgbClr val="FF00FF"/>
                </a:solidFill>
                <a:latin typeface="Consolas" panose="020B0609020204030204" pitchFamily="49" charset="0"/>
                <a:cs typeface="Consolas" panose="020B0609020204030204" pitchFamily="49" charset="0"/>
              </a:rPr>
              <a:t>// ClassName.method()</a:t>
            </a:r>
          </a:p>
          <a:p>
            <a:pPr marL="115888" indent="-115888">
              <a:buFont typeface="Arial" charset="0"/>
              <a:buChar char="•"/>
              <a:tabLst>
                <a:tab pos="476250" algn="l"/>
              </a:tabLst>
              <a:defRPr/>
            </a:pPr>
            <a:r>
              <a:rPr lang="en-CA" altLang="en-US" sz="2400" dirty="0" smtClean="0"/>
              <a:t>Typically implemented for classes that are never instantiated e.g., class </a:t>
            </a:r>
            <a:r>
              <a:rPr lang="en-CA" altLang="en-US" sz="2400" dirty="0" smtClean="0">
                <a:latin typeface="Consolas" pitchFamily="49" charset="0"/>
              </a:rPr>
              <a:t>Math</a:t>
            </a:r>
            <a:r>
              <a:rPr lang="en-CA" altLang="en-US" sz="2400" dirty="0" smtClean="0"/>
              <a:t>.</a:t>
            </a:r>
          </a:p>
        </p:txBody>
      </p:sp>
    </p:spTree>
    <p:extLst>
      <p:ext uri="{BB962C8B-B14F-4D97-AF65-F5344CB8AC3E}">
        <p14:creationId xmlns:p14="http://schemas.microsoft.com/office/powerpoint/2010/main" val="31228046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12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129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1299">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11299">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11299">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11299">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11299">
                                            <p:txEl>
                                              <p:pRg st="6" end="6"/>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1129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1299" grpId="0" build="p" bldLvl="2"/>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idx="4294967295"/>
          </p:nvPr>
        </p:nvSpPr>
        <p:spPr/>
        <p:txBody>
          <a:bodyPr lIns="92075" tIns="46038" rIns="92075" bIns="46038"/>
          <a:lstStyle/>
          <a:p>
            <a:r>
              <a:rPr lang="en-US" altLang="en-US" sz="3200" dirty="0" smtClean="0"/>
              <a:t>Accessing Static Methods/Attributes</a:t>
            </a:r>
          </a:p>
        </p:txBody>
      </p:sp>
      <p:sp>
        <p:nvSpPr>
          <p:cNvPr id="74755" name="Rectangle 3"/>
          <p:cNvSpPr>
            <a:spLocks noGrp="1" noChangeArrowheads="1"/>
          </p:cNvSpPr>
          <p:nvPr>
            <p:ph type="body" idx="4294967295"/>
          </p:nvPr>
        </p:nvSpPr>
        <p:spPr/>
        <p:txBody>
          <a:bodyPr lIns="92075" tIns="46038" rIns="92075" bIns="46038"/>
          <a:lstStyle/>
          <a:p>
            <a:r>
              <a:rPr lang="en-US" altLang="en-US" sz="2400" dirty="0" smtClean="0"/>
              <a:t>Inside the class definition</a:t>
            </a:r>
          </a:p>
          <a:p>
            <a:pPr lvl="1">
              <a:buFont typeface="Arial" panose="020B0604020202020204" pitchFamily="34" charset="0"/>
              <a:buNone/>
            </a:pPr>
            <a:r>
              <a:rPr lang="en-US" altLang="en-US" sz="2000" b="1" dirty="0" smtClean="0">
                <a:cs typeface="Consolas" panose="020B0609020204030204" pitchFamily="49" charset="0"/>
              </a:rPr>
              <a:t>Format:</a:t>
            </a:r>
          </a:p>
          <a:p>
            <a:pPr lvl="3"/>
            <a:r>
              <a:rPr lang="en-US" altLang="en-US" b="1" dirty="0" smtClean="0">
                <a:latin typeface="Consolas" panose="020B0609020204030204" pitchFamily="49" charset="0"/>
                <a:cs typeface="Consolas" panose="020B0609020204030204" pitchFamily="49" charset="0"/>
              </a:rPr>
              <a:t>&lt;</a:t>
            </a:r>
            <a:r>
              <a:rPr lang="en-US" altLang="en-US" i="1" dirty="0" smtClean="0">
                <a:latin typeface="Consolas" panose="020B0609020204030204" pitchFamily="49" charset="0"/>
                <a:cs typeface="Consolas" panose="020B0609020204030204" pitchFamily="49" charset="0"/>
              </a:rPr>
              <a:t>attribute or method name</a:t>
            </a:r>
            <a:r>
              <a:rPr lang="en-US" altLang="en-US" b="1" dirty="0" smtClean="0">
                <a:latin typeface="Consolas" panose="020B0609020204030204" pitchFamily="49" charset="0"/>
                <a:cs typeface="Consolas" panose="020B0609020204030204" pitchFamily="49" charset="0"/>
              </a:rPr>
              <a:t>&gt;</a:t>
            </a:r>
          </a:p>
          <a:p>
            <a:pPr lvl="3"/>
            <a:endParaRPr lang="en-US" altLang="en-US" b="1" dirty="0" smtClean="0">
              <a:latin typeface="Arial" panose="020B0604020202020204" pitchFamily="34" charset="0"/>
            </a:endParaRPr>
          </a:p>
          <a:p>
            <a:pPr lvl="1">
              <a:buFont typeface="Arial" panose="020B0604020202020204" pitchFamily="34" charset="0"/>
              <a:buNone/>
            </a:pPr>
            <a:r>
              <a:rPr lang="en-US" altLang="en-US" sz="2000" b="1" dirty="0" smtClean="0"/>
              <a:t>Example:</a:t>
            </a:r>
          </a:p>
          <a:p>
            <a:pPr marL="688975" lvl="2" indent="0">
              <a:buFont typeface="Arial" panose="020B0604020202020204" pitchFamily="34" charset="0"/>
              <a:buNone/>
            </a:pPr>
            <a:r>
              <a:rPr lang="en-US" altLang="en-US" dirty="0">
                <a:latin typeface="Consolas" panose="020B0609020204030204" pitchFamily="49" charset="0"/>
                <a:cs typeface="Consolas" panose="020B0609020204030204" pitchFamily="49" charset="0"/>
              </a:rPr>
              <a:t>c</a:t>
            </a:r>
            <a:r>
              <a:rPr lang="en-US" altLang="en-US" dirty="0" smtClean="0">
                <a:latin typeface="Consolas" panose="020B0609020204030204" pitchFamily="49" charset="0"/>
                <a:cs typeface="Consolas" panose="020B0609020204030204" pitchFamily="49" charset="0"/>
              </a:rPr>
              <a:t>lass Sheep</a:t>
            </a:r>
          </a:p>
          <a:p>
            <a:pPr marL="688975" lvl="2"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a:t>
            </a:r>
          </a:p>
          <a:p>
            <a:pPr marL="688975" lvl="2" indent="0">
              <a:buFont typeface="Arial" panose="020B0604020202020204" pitchFamily="34" charset="0"/>
              <a:buNone/>
            </a:pPr>
            <a:r>
              <a:rPr lang="en-US" altLang="en-US" dirty="0">
                <a:latin typeface="Consolas" panose="020B0609020204030204" pitchFamily="49" charset="0"/>
                <a:cs typeface="Consolas" panose="020B0609020204030204" pitchFamily="49" charset="0"/>
              </a:rPr>
              <a:t> </a:t>
            </a:r>
            <a:r>
              <a:rPr lang="en-US" altLang="en-US" dirty="0" smtClean="0">
                <a:latin typeface="Consolas" panose="020B0609020204030204" pitchFamily="49" charset="0"/>
                <a:cs typeface="Consolas" panose="020B0609020204030204" pitchFamily="49" charset="0"/>
              </a:rPr>
              <a:t>   private int flockSize = 0;</a:t>
            </a:r>
          </a:p>
          <a:p>
            <a:pPr marL="688975" lvl="2"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	 </a:t>
            </a:r>
          </a:p>
          <a:p>
            <a:pPr marL="688975" lvl="2"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    public Sheep()</a:t>
            </a:r>
          </a:p>
          <a:p>
            <a:pPr marL="688975" lvl="2"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    {</a:t>
            </a:r>
          </a:p>
          <a:p>
            <a:pPr marL="688975" lvl="2"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        flockSize++;</a:t>
            </a:r>
          </a:p>
          <a:p>
            <a:pPr marL="688975" lvl="2"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    }</a:t>
            </a:r>
          </a:p>
          <a:p>
            <a:pPr marL="688975" lvl="2" indent="0">
              <a:buFont typeface="Arial" panose="020B0604020202020204" pitchFamily="34" charset="0"/>
              <a:buNone/>
            </a:pPr>
            <a:r>
              <a:rPr lang="en-US" altLang="en-US" dirty="0">
                <a:latin typeface="Consolas" panose="020B0609020204030204" pitchFamily="49" charset="0"/>
                <a:cs typeface="Consolas" panose="020B0609020204030204" pitchFamily="49" charset="0"/>
              </a:rPr>
              <a:t>}</a:t>
            </a:r>
            <a:endParaRPr lang="en-US" altLang="en-US" dirty="0" smtClean="0">
              <a:latin typeface="Consolas" panose="020B0609020204030204" pitchFamily="49" charset="0"/>
              <a:cs typeface="Consolas" panose="020B0609020204030204" pitchFamily="49" charset="0"/>
            </a:endParaRPr>
          </a:p>
          <a:p>
            <a:endParaRPr lang="en-US" altLang="en-US" dirty="0" smtClean="0"/>
          </a:p>
        </p:txBody>
      </p:sp>
    </p:spTree>
    <p:extLst>
      <p:ext uri="{BB962C8B-B14F-4D97-AF65-F5344CB8AC3E}">
        <p14:creationId xmlns:p14="http://schemas.microsoft.com/office/powerpoint/2010/main" val="38566038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Scoping Rules: Example</a:t>
            </a:r>
            <a:endParaRPr lang="en-US" dirty="0"/>
          </a:p>
        </p:txBody>
      </p:sp>
      <p:sp>
        <p:nvSpPr>
          <p:cNvPr id="3" name="Content Placeholder 2"/>
          <p:cNvSpPr>
            <a:spLocks noGrp="1"/>
          </p:cNvSpPr>
          <p:nvPr>
            <p:ph idx="1"/>
          </p:nvPr>
        </p:nvSpPr>
        <p:spPr/>
        <p:txBody>
          <a:bodyPr/>
          <a:lstStyle/>
          <a:p>
            <a:pPr marL="225425" lvl="1" indent="0">
              <a:buNone/>
            </a:pPr>
            <a:r>
              <a:rPr lang="en-US" sz="1800" dirty="0">
                <a:latin typeface="Consolas" panose="020B0609020204030204" pitchFamily="49" charset="0"/>
                <a:cs typeface="Consolas" panose="020B0609020204030204" pitchFamily="49" charset="0"/>
              </a:rPr>
              <a:t>public class </a:t>
            </a:r>
            <a:r>
              <a:rPr lang="en-US" sz="1800" dirty="0" smtClean="0">
                <a:latin typeface="Consolas" panose="020B0609020204030204" pitchFamily="49" charset="0"/>
                <a:cs typeface="Consolas" panose="020B0609020204030204" pitchFamily="49" charset="0"/>
              </a:rPr>
              <a:t>C</a:t>
            </a:r>
            <a:endParaRPr lang="en-US" sz="1800" dirty="0">
              <a:latin typeface="Consolas" panose="020B0609020204030204" pitchFamily="49" charset="0"/>
              <a:cs typeface="Consolas" panose="020B0609020204030204" pitchFamily="49" charset="0"/>
            </a:endParaRPr>
          </a:p>
          <a:p>
            <a:pPr marL="225425" lvl="1" indent="0">
              <a:buNone/>
            </a:pPr>
            <a:r>
              <a:rPr lang="en-US" sz="1800" dirty="0">
                <a:latin typeface="Consolas" panose="020B0609020204030204" pitchFamily="49" charset="0"/>
                <a:cs typeface="Consolas" panose="020B0609020204030204" pitchFamily="49" charset="0"/>
              </a:rPr>
              <a:t>{</a:t>
            </a:r>
          </a:p>
          <a:p>
            <a:pPr marL="225425" lvl="1" indent="0">
              <a:buNone/>
            </a:pPr>
            <a:r>
              <a:rPr lang="en-US" sz="1800" b="1" dirty="0" smtClean="0">
                <a:solidFill>
                  <a:srgbClr val="FF0000"/>
                </a:solidFill>
                <a:latin typeface="Consolas" panose="020B0609020204030204" pitchFamily="49" charset="0"/>
                <a:cs typeface="Consolas" panose="020B0609020204030204" pitchFamily="49" charset="0"/>
              </a:rPr>
              <a:t>    private int x;</a:t>
            </a:r>
            <a:endParaRPr lang="en-US" sz="1800" b="1" dirty="0">
              <a:solidFill>
                <a:srgbClr val="FF0000"/>
              </a:solidFill>
              <a:latin typeface="Consolas" panose="020B0609020204030204" pitchFamily="49" charset="0"/>
              <a:cs typeface="Consolas" panose="020B0609020204030204" pitchFamily="49" charset="0"/>
            </a:endParaRPr>
          </a:p>
          <a:p>
            <a:pPr marL="225425" lvl="1" indent="0">
              <a:buNone/>
            </a:pPr>
            <a:r>
              <a:rPr lang="en-US" sz="1800" dirty="0">
                <a:latin typeface="Consolas" panose="020B0609020204030204" pitchFamily="49" charset="0"/>
                <a:cs typeface="Consolas" panose="020B0609020204030204" pitchFamily="49" charset="0"/>
              </a:rPr>
              <a:t>    public void </a:t>
            </a:r>
            <a:r>
              <a:rPr lang="en-US" sz="1800" dirty="0" smtClean="0">
                <a:latin typeface="Consolas" panose="020B0609020204030204" pitchFamily="49" charset="0"/>
                <a:cs typeface="Consolas" panose="020B0609020204030204" pitchFamily="49" charset="0"/>
              </a:rPr>
              <a:t>m()</a:t>
            </a:r>
            <a:endParaRPr lang="en-US" sz="1800" dirty="0">
              <a:latin typeface="Consolas" panose="020B0609020204030204" pitchFamily="49" charset="0"/>
              <a:cs typeface="Consolas" panose="020B0609020204030204" pitchFamily="49" charset="0"/>
            </a:endParaRPr>
          </a:p>
          <a:p>
            <a:pPr marL="225425" lvl="1" indent="0">
              <a:buNone/>
            </a:pPr>
            <a:r>
              <a:rPr lang="en-US" sz="1800" dirty="0">
                <a:latin typeface="Consolas" panose="020B0609020204030204" pitchFamily="49" charset="0"/>
                <a:cs typeface="Consolas" panose="020B0609020204030204" pitchFamily="49" charset="0"/>
              </a:rPr>
              <a:t>    {  </a:t>
            </a:r>
          </a:p>
          <a:p>
            <a:pPr marL="225425" lvl="1" indent="0">
              <a:buNone/>
            </a:pPr>
            <a:r>
              <a:rPr lang="en-US" sz="1800" b="1" dirty="0">
                <a:solidFill>
                  <a:srgbClr val="00B050"/>
                </a:solidFill>
                <a:latin typeface="Consolas" panose="020B0609020204030204" pitchFamily="49" charset="0"/>
                <a:cs typeface="Consolas" panose="020B0609020204030204" pitchFamily="49" charset="0"/>
              </a:rPr>
              <a:t>         </a:t>
            </a:r>
            <a:r>
              <a:rPr lang="en-US" sz="1800" b="1" dirty="0" smtClean="0">
                <a:solidFill>
                  <a:srgbClr val="00B050"/>
                </a:solidFill>
                <a:latin typeface="Consolas" panose="020B0609020204030204" pitchFamily="49" charset="0"/>
                <a:cs typeface="Consolas" panose="020B0609020204030204" pitchFamily="49" charset="0"/>
              </a:rPr>
              <a:t>int y;</a:t>
            </a:r>
          </a:p>
          <a:p>
            <a:pPr marL="225425" lvl="1" indent="0">
              <a:buNone/>
            </a:pPr>
            <a:endParaRPr lang="en-US" sz="1800" b="1" dirty="0">
              <a:solidFill>
                <a:srgbClr val="00B050"/>
              </a:solidFill>
              <a:latin typeface="Consolas" panose="020B0609020204030204" pitchFamily="49" charset="0"/>
              <a:cs typeface="Consolas" panose="020B0609020204030204" pitchFamily="49" charset="0"/>
            </a:endParaRPr>
          </a:p>
          <a:p>
            <a:pPr marL="225425" lvl="1" indent="0">
              <a:buNone/>
            </a:pPr>
            <a:r>
              <a:rPr lang="en-US" sz="1800" b="1" dirty="0">
                <a:solidFill>
                  <a:srgbClr val="FF0000"/>
                </a:solidFill>
                <a:latin typeface="Consolas" panose="020B0609020204030204" pitchFamily="49" charset="0"/>
                <a:cs typeface="Consolas" panose="020B0609020204030204" pitchFamily="49" charset="0"/>
              </a:rPr>
              <a:t>         x = </a:t>
            </a:r>
            <a:r>
              <a:rPr lang="en-US" sz="1800" b="1" dirty="0" smtClean="0">
                <a:solidFill>
                  <a:srgbClr val="FF0000"/>
                </a:solidFill>
                <a:latin typeface="Consolas" panose="020B0609020204030204" pitchFamily="49" charset="0"/>
                <a:cs typeface="Consolas" panose="020B0609020204030204" pitchFamily="49" charset="0"/>
              </a:rPr>
              <a:t>1;</a:t>
            </a:r>
          </a:p>
          <a:p>
            <a:pPr marL="225425" lvl="1" indent="0">
              <a:buNone/>
            </a:pPr>
            <a:r>
              <a:rPr lang="en-US" sz="1800" b="1" dirty="0">
                <a:solidFill>
                  <a:srgbClr val="00B050"/>
                </a:solidFill>
                <a:latin typeface="Consolas" panose="020B0609020204030204" pitchFamily="49" charset="0"/>
                <a:cs typeface="Consolas" panose="020B0609020204030204" pitchFamily="49" charset="0"/>
              </a:rPr>
              <a:t> </a:t>
            </a:r>
            <a:r>
              <a:rPr lang="en-US" sz="1800" b="1" dirty="0" smtClean="0">
                <a:solidFill>
                  <a:srgbClr val="00B050"/>
                </a:solidFill>
                <a:latin typeface="Consolas" panose="020B0609020204030204" pitchFamily="49" charset="0"/>
                <a:cs typeface="Consolas" panose="020B0609020204030204" pitchFamily="49" charset="0"/>
              </a:rPr>
              <a:t>        y = 2;</a:t>
            </a:r>
            <a:endParaRPr lang="en-US" sz="1800" b="1" dirty="0">
              <a:solidFill>
                <a:srgbClr val="00B050"/>
              </a:solidFill>
              <a:latin typeface="Consolas" panose="020B0609020204030204" pitchFamily="49" charset="0"/>
              <a:cs typeface="Consolas" panose="020B0609020204030204" pitchFamily="49" charset="0"/>
            </a:endParaRPr>
          </a:p>
          <a:p>
            <a:pPr marL="225425" lvl="1" indent="0">
              <a:buNone/>
            </a:pPr>
            <a:r>
              <a:rPr lang="en-US" sz="1800" dirty="0">
                <a:latin typeface="Consolas" panose="020B0609020204030204" pitchFamily="49" charset="0"/>
                <a:cs typeface="Consolas" panose="020B0609020204030204" pitchFamily="49" charset="0"/>
              </a:rPr>
              <a:t>    }</a:t>
            </a:r>
          </a:p>
          <a:p>
            <a:pPr marL="225425" lvl="1" indent="0">
              <a:buNone/>
            </a:pPr>
            <a:r>
              <a:rPr lang="en-US" sz="1800" dirty="0">
                <a:latin typeface="Consolas" panose="020B0609020204030204" pitchFamily="49" charset="0"/>
                <a:cs typeface="Consolas" panose="020B0609020204030204" pitchFamily="49" charset="0"/>
              </a:rPr>
              <a:t>}</a:t>
            </a:r>
          </a:p>
          <a:p>
            <a:pPr marL="0" indent="0">
              <a:buNone/>
            </a:pPr>
            <a:endParaRPr lang="en-US" dirty="0"/>
          </a:p>
        </p:txBody>
      </p:sp>
    </p:spTree>
    <p:extLst>
      <p:ext uri="{BB962C8B-B14F-4D97-AF65-F5344CB8AC3E}">
        <p14:creationId xmlns:p14="http://schemas.microsoft.com/office/powerpoint/2010/main" val="2377931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idx="4294967295"/>
          </p:nvPr>
        </p:nvSpPr>
        <p:spPr/>
        <p:txBody>
          <a:bodyPr lIns="92075" tIns="46038" rIns="92075" bIns="46038"/>
          <a:lstStyle/>
          <a:p>
            <a:r>
              <a:rPr lang="en-US" altLang="en-US" sz="3200" dirty="0" smtClean="0"/>
              <a:t>Accessing Static Methods/Attributes (2)</a:t>
            </a:r>
          </a:p>
        </p:txBody>
      </p:sp>
      <p:sp>
        <p:nvSpPr>
          <p:cNvPr id="75779" name="Rectangle 3"/>
          <p:cNvSpPr>
            <a:spLocks noGrp="1" noChangeArrowheads="1"/>
          </p:cNvSpPr>
          <p:nvPr>
            <p:ph type="body" idx="4294967295"/>
          </p:nvPr>
        </p:nvSpPr>
        <p:spPr/>
        <p:txBody>
          <a:bodyPr lIns="92075" tIns="46038" rIns="92075" bIns="46038"/>
          <a:lstStyle/>
          <a:p>
            <a:r>
              <a:rPr lang="en-US" altLang="en-US" sz="2400" dirty="0" smtClean="0"/>
              <a:t>Outside the class definition</a:t>
            </a:r>
          </a:p>
          <a:p>
            <a:pPr lvl="1">
              <a:buFont typeface="Arial" panose="020B0604020202020204" pitchFamily="34" charset="0"/>
              <a:buNone/>
            </a:pPr>
            <a:r>
              <a:rPr lang="en-US" altLang="en-US" sz="2000" b="1" dirty="0" smtClean="0"/>
              <a:t>Format:</a:t>
            </a:r>
          </a:p>
          <a:p>
            <a:pPr lvl="1">
              <a:buFont typeface="Arial" panose="020B0604020202020204" pitchFamily="34" charset="0"/>
              <a:buNone/>
            </a:pPr>
            <a:r>
              <a:rPr lang="en-US" altLang="en-US" sz="2000" dirty="0" smtClean="0">
                <a:latin typeface="Consolas" panose="020B0609020204030204" pitchFamily="49" charset="0"/>
                <a:cs typeface="Consolas" panose="020B0609020204030204" pitchFamily="49" charset="0"/>
              </a:rPr>
              <a:t>&lt;</a:t>
            </a:r>
            <a:r>
              <a:rPr lang="en-US" altLang="en-US" sz="2000" i="1" dirty="0" smtClean="0">
                <a:latin typeface="Consolas" panose="020B0609020204030204" pitchFamily="49" charset="0"/>
                <a:cs typeface="Consolas" panose="020B0609020204030204" pitchFamily="49" charset="0"/>
              </a:rPr>
              <a:t>Class name</a:t>
            </a:r>
            <a:r>
              <a:rPr lang="en-US" altLang="en-US" sz="2000" dirty="0" smtClean="0">
                <a:latin typeface="Consolas" panose="020B0609020204030204" pitchFamily="49" charset="0"/>
                <a:cs typeface="Consolas" panose="020B0609020204030204" pitchFamily="49" charset="0"/>
              </a:rPr>
              <a:t>&gt;.&lt;</a:t>
            </a:r>
            <a:r>
              <a:rPr lang="en-US" altLang="en-US" sz="2000" i="1" dirty="0" smtClean="0">
                <a:latin typeface="Consolas" panose="020B0609020204030204" pitchFamily="49" charset="0"/>
                <a:cs typeface="Consolas" panose="020B0609020204030204" pitchFamily="49" charset="0"/>
              </a:rPr>
              <a:t>attribute or method name</a:t>
            </a:r>
            <a:r>
              <a:rPr lang="en-US" altLang="en-US" sz="2000" dirty="0" smtClean="0">
                <a:latin typeface="Consolas" panose="020B0609020204030204" pitchFamily="49" charset="0"/>
                <a:cs typeface="Consolas" panose="020B0609020204030204" pitchFamily="49" charset="0"/>
              </a:rPr>
              <a:t>&gt;</a:t>
            </a:r>
          </a:p>
          <a:p>
            <a:pPr lvl="1"/>
            <a:endParaRPr lang="en-US" altLang="en-US" sz="2000" dirty="0" smtClean="0">
              <a:latin typeface="Arial" panose="020B0604020202020204" pitchFamily="34" charset="0"/>
            </a:endParaRPr>
          </a:p>
          <a:p>
            <a:pPr lvl="1">
              <a:buFont typeface="Arial" panose="020B0604020202020204" pitchFamily="34" charset="0"/>
              <a:buNone/>
            </a:pPr>
            <a:r>
              <a:rPr lang="en-US" altLang="en-US" sz="2000" b="1" dirty="0" smtClean="0"/>
              <a:t>Example:</a:t>
            </a:r>
          </a:p>
          <a:p>
            <a:pPr lvl="1">
              <a:buFont typeface="Arial" panose="020B0604020202020204" pitchFamily="34" charset="0"/>
              <a:buNone/>
            </a:pPr>
            <a:r>
              <a:rPr lang="en-US" altLang="en-US" sz="2000" dirty="0" smtClean="0">
                <a:latin typeface="Consolas" panose="020B0609020204030204" pitchFamily="49" charset="0"/>
                <a:cs typeface="Consolas" panose="020B0609020204030204" pitchFamily="49" charset="0"/>
              </a:rPr>
              <a:t>Sheep.getFlockSize();</a:t>
            </a:r>
          </a:p>
        </p:txBody>
      </p:sp>
    </p:spTree>
    <p:extLst>
      <p:ext uri="{BB962C8B-B14F-4D97-AF65-F5344CB8AC3E}">
        <p14:creationId xmlns:p14="http://schemas.microsoft.com/office/powerpoint/2010/main" val="1533326465"/>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idx="4294967295"/>
          </p:nvPr>
        </p:nvSpPr>
        <p:spPr>
          <a:xfrm>
            <a:off x="457200" y="304800"/>
            <a:ext cx="8229600" cy="1143000"/>
          </a:xfrm>
        </p:spPr>
        <p:txBody>
          <a:bodyPr lIns="92075" tIns="46038" rIns="92075" bIns="46038"/>
          <a:lstStyle/>
          <a:p>
            <a:r>
              <a:rPr lang="en-US" altLang="en-US" sz="3200" dirty="0" smtClean="0">
                <a:latin typeface="Consolas" panose="020B0609020204030204" pitchFamily="49" charset="0"/>
              </a:rPr>
              <a:t>Static</a:t>
            </a:r>
            <a:r>
              <a:rPr lang="en-US" altLang="en-US" sz="3200" dirty="0" smtClean="0"/>
              <a:t> Data And Methods: UML Diagram</a:t>
            </a:r>
          </a:p>
        </p:txBody>
      </p:sp>
      <p:sp>
        <p:nvSpPr>
          <p:cNvPr id="76803" name="Rectangle 3"/>
          <p:cNvSpPr>
            <a:spLocks noGrp="1" noChangeArrowheads="1"/>
          </p:cNvSpPr>
          <p:nvPr>
            <p:ph type="body" idx="4294967295"/>
          </p:nvPr>
        </p:nvSpPr>
        <p:spPr/>
        <p:txBody>
          <a:bodyPr lIns="92075" tIns="46038" rIns="92075" bIns="46038"/>
          <a:lstStyle/>
          <a:p>
            <a:pPr marL="0" indent="0">
              <a:tabLst>
                <a:tab pos="476250" algn="l"/>
              </a:tabLst>
            </a:pPr>
            <a:r>
              <a:rPr lang="en-US" altLang="en-US" sz="2400" dirty="0" smtClean="0"/>
              <a:t>Location of the online example: </a:t>
            </a:r>
          </a:p>
          <a:p>
            <a:pPr marL="482600" lvl="1" indent="-101600">
              <a:tabLst>
                <a:tab pos="476250" algn="l"/>
              </a:tabLst>
            </a:pPr>
            <a:r>
              <a:rPr lang="en-US" altLang="en-US" sz="1800" dirty="0" smtClean="0">
                <a:latin typeface="Consolas" panose="020B0609020204030204" pitchFamily="49" charset="0"/>
                <a:cs typeface="Arial" panose="020B0604020202020204" pitchFamily="34" charset="0"/>
              </a:rPr>
              <a:t>/home/233/examples/advanced/6classAttributes</a:t>
            </a:r>
          </a:p>
        </p:txBody>
      </p:sp>
      <p:grpSp>
        <p:nvGrpSpPr>
          <p:cNvPr id="76804" name="Group 4"/>
          <p:cNvGrpSpPr>
            <a:grpSpLocks/>
          </p:cNvGrpSpPr>
          <p:nvPr/>
        </p:nvGrpSpPr>
        <p:grpSpPr bwMode="auto">
          <a:xfrm>
            <a:off x="1116013" y="3716338"/>
            <a:ext cx="1223962" cy="863600"/>
            <a:chOff x="1202" y="2478"/>
            <a:chExt cx="771" cy="544"/>
          </a:xfrm>
        </p:grpSpPr>
        <p:sp>
          <p:nvSpPr>
            <p:cNvPr id="76818" name="Rectangle 5"/>
            <p:cNvSpPr>
              <a:spLocks noChangeArrowheads="1"/>
            </p:cNvSpPr>
            <p:nvPr/>
          </p:nvSpPr>
          <p:spPr bwMode="auto">
            <a:xfrm>
              <a:off x="1202" y="2478"/>
              <a:ext cx="771" cy="54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Arial" panose="020B0604020202020204" pitchFamily="34" charset="0"/>
                <a:buNone/>
              </a:pPr>
              <a:endParaRPr lang="en-US" altLang="en-US" sz="1800" b="0" dirty="0">
                <a:latin typeface="Arial" panose="020B0604020202020204" pitchFamily="34" charset="0"/>
              </a:endParaRPr>
            </a:p>
          </p:txBody>
        </p:sp>
        <p:sp>
          <p:nvSpPr>
            <p:cNvPr id="76819" name="Line 6"/>
            <p:cNvSpPr>
              <a:spLocks noChangeShapeType="1"/>
            </p:cNvSpPr>
            <p:nvPr/>
          </p:nvSpPr>
          <p:spPr bwMode="auto">
            <a:xfrm>
              <a:off x="1202" y="2704"/>
              <a:ext cx="77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76820" name="Text Box 7"/>
            <p:cNvSpPr txBox="1">
              <a:spLocks noChangeArrowheads="1"/>
            </p:cNvSpPr>
            <p:nvPr/>
          </p:nvSpPr>
          <p:spPr bwMode="auto">
            <a:xfrm>
              <a:off x="1202" y="2478"/>
              <a:ext cx="77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50000"/>
                </a:spcBef>
                <a:buFont typeface="Arial" panose="020B0604020202020204" pitchFamily="34" charset="0"/>
                <a:buNone/>
              </a:pPr>
              <a:r>
                <a:rPr lang="en-US" altLang="en-US" sz="2400" dirty="0">
                  <a:latin typeface="Consolas" panose="020B0609020204030204" pitchFamily="49" charset="0"/>
                </a:rPr>
                <a:t>Driver</a:t>
              </a:r>
            </a:p>
          </p:txBody>
        </p:sp>
      </p:grpSp>
      <p:grpSp>
        <p:nvGrpSpPr>
          <p:cNvPr id="76805" name="Group 8"/>
          <p:cNvGrpSpPr>
            <a:grpSpLocks/>
          </p:cNvGrpSpPr>
          <p:nvPr/>
        </p:nvGrpSpPr>
        <p:grpSpPr bwMode="auto">
          <a:xfrm>
            <a:off x="5724525" y="2924175"/>
            <a:ext cx="2879725" cy="3716338"/>
            <a:chOff x="3606" y="1888"/>
            <a:chExt cx="1814" cy="2341"/>
          </a:xfrm>
        </p:grpSpPr>
        <p:sp>
          <p:nvSpPr>
            <p:cNvPr id="76813" name="Rectangle 9"/>
            <p:cNvSpPr>
              <a:spLocks noChangeArrowheads="1"/>
            </p:cNvSpPr>
            <p:nvPr/>
          </p:nvSpPr>
          <p:spPr bwMode="auto">
            <a:xfrm>
              <a:off x="3606" y="1888"/>
              <a:ext cx="1814" cy="2341"/>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Arial" panose="020B0604020202020204" pitchFamily="34" charset="0"/>
                <a:buNone/>
              </a:pPr>
              <a:endParaRPr lang="en-US" altLang="en-US" sz="1800" b="0" dirty="0">
                <a:latin typeface="Arial" panose="020B0604020202020204" pitchFamily="34" charset="0"/>
              </a:endParaRPr>
            </a:p>
          </p:txBody>
        </p:sp>
        <p:grpSp>
          <p:nvGrpSpPr>
            <p:cNvPr id="76814" name="Group 10"/>
            <p:cNvGrpSpPr>
              <a:grpSpLocks/>
            </p:cNvGrpSpPr>
            <p:nvPr/>
          </p:nvGrpSpPr>
          <p:grpSpPr bwMode="auto">
            <a:xfrm>
              <a:off x="3606" y="1933"/>
              <a:ext cx="1814" cy="2079"/>
              <a:chOff x="3651" y="2024"/>
              <a:chExt cx="1814" cy="2079"/>
            </a:xfrm>
          </p:grpSpPr>
          <p:sp>
            <p:nvSpPr>
              <p:cNvPr id="76815" name="Line 11"/>
              <p:cNvSpPr>
                <a:spLocks noChangeShapeType="1"/>
              </p:cNvSpPr>
              <p:nvPr/>
            </p:nvSpPr>
            <p:spPr bwMode="auto">
              <a:xfrm>
                <a:off x="3651" y="2296"/>
                <a:ext cx="181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76816" name="Text Box 12"/>
              <p:cNvSpPr txBox="1">
                <a:spLocks noChangeArrowheads="1"/>
              </p:cNvSpPr>
              <p:nvPr/>
            </p:nvSpPr>
            <p:spPr bwMode="auto">
              <a:xfrm>
                <a:off x="3651" y="2024"/>
                <a:ext cx="181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50000"/>
                  </a:spcBef>
                  <a:buFont typeface="Arial" panose="020B0604020202020204" pitchFamily="34" charset="0"/>
                  <a:buNone/>
                </a:pPr>
                <a:r>
                  <a:rPr lang="en-US" altLang="en-US" sz="2400" dirty="0">
                    <a:latin typeface="Consolas" panose="020B0609020204030204" pitchFamily="49" charset="0"/>
                  </a:rPr>
                  <a:t>Sheep</a:t>
                </a:r>
              </a:p>
            </p:txBody>
          </p:sp>
          <p:sp>
            <p:nvSpPr>
              <p:cNvPr id="76817" name="Text Box 13"/>
              <p:cNvSpPr txBox="1">
                <a:spLocks noChangeArrowheads="1"/>
              </p:cNvSpPr>
              <p:nvPr/>
            </p:nvSpPr>
            <p:spPr bwMode="auto">
              <a:xfrm>
                <a:off x="3651" y="2337"/>
                <a:ext cx="1814" cy="1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panose="020B0604020202020204" pitchFamily="34" charset="0"/>
                  <a:buChar char="•"/>
                  <a:tabLst>
                    <a:tab pos="111125" algn="l"/>
                  </a:tabLst>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tabLst>
                    <a:tab pos="111125" algn="l"/>
                  </a:tabLst>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tabLst>
                    <a:tab pos="111125" algn="l"/>
                  </a:tabLst>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tabLst>
                    <a:tab pos="111125" algn="l"/>
                  </a:tabLst>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tabLst>
                    <a:tab pos="111125" algn="l"/>
                  </a:tabLst>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tabLst>
                    <a:tab pos="111125" algn="l"/>
                  </a:tabLst>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tabLst>
                    <a:tab pos="111125" algn="l"/>
                  </a:tabLst>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tabLst>
                    <a:tab pos="111125" algn="l"/>
                  </a:tabLst>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tabLst>
                    <a:tab pos="111125" algn="l"/>
                  </a:tabLst>
                  <a:defRPr sz="2000">
                    <a:solidFill>
                      <a:schemeClr val="tx1"/>
                    </a:solidFill>
                    <a:latin typeface="Calibri" panose="020F0502020204030204" pitchFamily="34" charset="0"/>
                  </a:defRPr>
                </a:lvl9pPr>
              </a:lstStyle>
              <a:p>
                <a:pPr>
                  <a:spcBef>
                    <a:spcPct val="50000"/>
                  </a:spcBef>
                  <a:buFont typeface="Arial" panose="020B0604020202020204" pitchFamily="34" charset="0"/>
                  <a:buNone/>
                </a:pPr>
                <a:r>
                  <a:rPr lang="en-US" altLang="en-US" sz="1600" b="0" dirty="0">
                    <a:latin typeface="Consolas" panose="020B0609020204030204" pitchFamily="49" charset="0"/>
                  </a:rPr>
                  <a:t>-</a:t>
                </a:r>
                <a:r>
                  <a:rPr lang="en-US" altLang="en-US" sz="1600" b="0" u="sng" dirty="0">
                    <a:latin typeface="Consolas" panose="020B0609020204030204" pitchFamily="49" charset="0"/>
                  </a:rPr>
                  <a:t>flockSize</a:t>
                </a:r>
                <a:r>
                  <a:rPr lang="en-US" altLang="en-US" sz="1600" b="0" dirty="0">
                    <a:latin typeface="Consolas" panose="020B0609020204030204" pitchFamily="49" charset="0"/>
                  </a:rPr>
                  <a:t>:int</a:t>
                </a:r>
              </a:p>
              <a:p>
                <a:pPr>
                  <a:spcBef>
                    <a:spcPct val="50000"/>
                  </a:spcBef>
                  <a:buFont typeface="Arial" panose="020B0604020202020204" pitchFamily="34" charset="0"/>
                  <a:buNone/>
                </a:pPr>
                <a:r>
                  <a:rPr lang="en-US" altLang="en-US" sz="1600" b="0" dirty="0">
                    <a:latin typeface="Consolas" panose="020B0609020204030204" pitchFamily="49" charset="0"/>
                  </a:rPr>
                  <a:t>-name: String</a:t>
                </a:r>
              </a:p>
              <a:p>
                <a:pPr>
                  <a:spcBef>
                    <a:spcPct val="50000"/>
                  </a:spcBef>
                  <a:buFont typeface="Arial" panose="020B0604020202020204" pitchFamily="34" charset="0"/>
                  <a:buNone/>
                </a:pPr>
                <a:r>
                  <a:rPr lang="en-US" altLang="en-US" sz="1600" b="0" dirty="0">
                    <a:latin typeface="Consolas" panose="020B0609020204030204" pitchFamily="49" charset="0"/>
                  </a:rPr>
                  <a:t>+Sheep()</a:t>
                </a:r>
              </a:p>
              <a:p>
                <a:pPr>
                  <a:spcBef>
                    <a:spcPct val="50000"/>
                  </a:spcBef>
                  <a:buFont typeface="Arial" panose="020B0604020202020204" pitchFamily="34" charset="0"/>
                  <a:buNone/>
                </a:pPr>
                <a:r>
                  <a:rPr lang="en-US" altLang="en-US" sz="1600" b="0" dirty="0">
                    <a:latin typeface="Consolas" panose="020B0609020204030204" pitchFamily="49" charset="0"/>
                  </a:rPr>
                  <a:t>+Sheep(aName:String)</a:t>
                </a:r>
              </a:p>
              <a:p>
                <a:pPr>
                  <a:spcBef>
                    <a:spcPct val="50000"/>
                  </a:spcBef>
                  <a:buFont typeface="Arial" panose="020B0604020202020204" pitchFamily="34" charset="0"/>
                  <a:buNone/>
                </a:pPr>
                <a:r>
                  <a:rPr lang="en-US" altLang="en-US" sz="1600" b="0" dirty="0">
                    <a:latin typeface="Consolas" panose="020B0609020204030204" pitchFamily="49" charset="0"/>
                  </a:rPr>
                  <a:t>+getFlockSize():int</a:t>
                </a:r>
              </a:p>
              <a:p>
                <a:pPr>
                  <a:spcBef>
                    <a:spcPct val="50000"/>
                  </a:spcBef>
                  <a:buFont typeface="Arial" panose="020B0604020202020204" pitchFamily="34" charset="0"/>
                  <a:buNone/>
                </a:pPr>
                <a:r>
                  <a:rPr lang="en-US" altLang="en-US" sz="1600" b="0" dirty="0">
                    <a:latin typeface="Consolas" panose="020B0609020204030204" pitchFamily="49" charset="0"/>
                  </a:rPr>
                  <a:t>+getName():String</a:t>
                </a:r>
              </a:p>
              <a:p>
                <a:pPr>
                  <a:spcBef>
                    <a:spcPct val="50000"/>
                  </a:spcBef>
                  <a:buFont typeface="Arial" panose="020B0604020202020204" pitchFamily="34" charset="0"/>
                  <a:buNone/>
                </a:pPr>
                <a:r>
                  <a:rPr lang="en-US" altLang="en-US" sz="1600" b="0" dirty="0">
                    <a:latin typeface="Consolas" panose="020B0609020204030204" pitchFamily="49" charset="0"/>
                  </a:rPr>
                  <a:t>+setName(aName:String): 	void</a:t>
                </a:r>
              </a:p>
            </p:txBody>
          </p:sp>
        </p:grpSp>
      </p:grpSp>
      <p:sp>
        <p:nvSpPr>
          <p:cNvPr id="76806" name="Line 14"/>
          <p:cNvSpPr>
            <a:spLocks noChangeShapeType="1"/>
          </p:cNvSpPr>
          <p:nvPr/>
        </p:nvSpPr>
        <p:spPr bwMode="auto">
          <a:xfrm>
            <a:off x="2339975" y="4221163"/>
            <a:ext cx="3384550"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grpSp>
        <p:nvGrpSpPr>
          <p:cNvPr id="69655" name="Group 23"/>
          <p:cNvGrpSpPr>
            <a:grpSpLocks/>
          </p:cNvGrpSpPr>
          <p:nvPr/>
        </p:nvGrpSpPr>
        <p:grpSpPr bwMode="auto">
          <a:xfrm>
            <a:off x="2514600" y="2438400"/>
            <a:ext cx="4840288" cy="1460500"/>
            <a:chOff x="1536" y="1536"/>
            <a:chExt cx="3049" cy="920"/>
          </a:xfrm>
        </p:grpSpPr>
        <p:sp>
          <p:nvSpPr>
            <p:cNvPr id="76808" name="Rounded Rectangle 1"/>
            <p:cNvSpPr>
              <a:spLocks noChangeArrowheads="1"/>
            </p:cNvSpPr>
            <p:nvPr/>
          </p:nvSpPr>
          <p:spPr bwMode="auto">
            <a:xfrm>
              <a:off x="3600" y="2208"/>
              <a:ext cx="985" cy="248"/>
            </a:xfrm>
            <a:prstGeom prst="roundRect">
              <a:avLst>
                <a:gd name="adj" fmla="val 16667"/>
              </a:avLst>
            </a:prstGeom>
            <a:noFill/>
            <a:ln w="38100" algn="ctr">
              <a:solidFill>
                <a:srgbClr val="FF0000"/>
              </a:solidFill>
              <a:round/>
              <a:headEnd type="none" w="sm" len="sm"/>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 typeface="Arial" panose="020B0604020202020204" pitchFamily="34" charset="0"/>
                <a:buNone/>
              </a:pPr>
              <a:endParaRPr lang="en-US" altLang="en-US" sz="2000" b="0" dirty="0">
                <a:latin typeface="Arial" panose="020B0604020202020204" pitchFamily="34" charset="0"/>
              </a:endParaRPr>
            </a:p>
          </p:txBody>
        </p:sp>
        <p:sp>
          <p:nvSpPr>
            <p:cNvPr id="76809" name="Rectangle 2"/>
            <p:cNvSpPr>
              <a:spLocks noChangeArrowheads="1"/>
            </p:cNvSpPr>
            <p:nvPr/>
          </p:nvSpPr>
          <p:spPr bwMode="auto">
            <a:xfrm>
              <a:off x="1536" y="1536"/>
              <a:ext cx="1414" cy="651"/>
            </a:xfrm>
            <a:prstGeom prst="rect">
              <a:avLst/>
            </a:prstGeom>
            <a:solidFill>
              <a:srgbClr val="FFFFCC"/>
            </a:solidFill>
            <a:ln w="38100" algn="ctr">
              <a:solidFill>
                <a:srgbClr val="FF0000"/>
              </a:solidFill>
              <a:round/>
              <a:headEnd type="none" w="sm" len="sm"/>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Arial" panose="020B0604020202020204" pitchFamily="34" charset="0"/>
                <a:buNone/>
              </a:pPr>
              <a:r>
                <a:rPr lang="en-US" altLang="en-US" sz="2000" b="0" dirty="0">
                  <a:latin typeface="Arial" panose="020B0604020202020204" pitchFamily="34" charset="0"/>
                </a:rPr>
                <a:t>Static attribute is specified using underlining</a:t>
              </a:r>
            </a:p>
          </p:txBody>
        </p:sp>
        <p:cxnSp>
          <p:nvCxnSpPr>
            <p:cNvPr id="76810" name="Straight Connector 6"/>
            <p:cNvCxnSpPr>
              <a:cxnSpLocks noChangeShapeType="1"/>
            </p:cNvCxnSpPr>
            <p:nvPr/>
          </p:nvCxnSpPr>
          <p:spPr bwMode="auto">
            <a:xfrm>
              <a:off x="2976" y="1872"/>
              <a:ext cx="624" cy="480"/>
            </a:xfrm>
            <a:prstGeom prst="line">
              <a:avLst/>
            </a:prstGeom>
            <a:noFill/>
            <a:ln w="38100" algn="ctr">
              <a:solidFill>
                <a:srgbClr val="FF0000"/>
              </a:solidFill>
              <a:prstDash val="dash"/>
              <a:round/>
              <a:headEnd type="none" w="sm" len="sm"/>
              <a:tailEnd/>
            </a:ln>
            <a:extLst>
              <a:ext uri="{909E8E84-426E-40DD-AFC4-6F175D3DCCD1}">
                <a14:hiddenFill xmlns:a14="http://schemas.microsoft.com/office/drawing/2010/main">
                  <a:noFill/>
                </a14:hiddenFill>
              </a:ext>
            </a:extLst>
          </p:spPr>
        </p:cxnSp>
        <p:sp>
          <p:nvSpPr>
            <p:cNvPr id="76811" name="Rectangle 2"/>
            <p:cNvSpPr>
              <a:spLocks noChangeArrowheads="1"/>
            </p:cNvSpPr>
            <p:nvPr/>
          </p:nvSpPr>
          <p:spPr bwMode="auto">
            <a:xfrm>
              <a:off x="1536" y="1536"/>
              <a:ext cx="1414" cy="651"/>
            </a:xfrm>
            <a:prstGeom prst="rect">
              <a:avLst/>
            </a:prstGeom>
            <a:solidFill>
              <a:srgbClr val="FFFFCC"/>
            </a:solidFill>
            <a:ln w="38100" algn="ctr">
              <a:solidFill>
                <a:srgbClr val="FF0000"/>
              </a:solidFill>
              <a:round/>
              <a:headEnd type="none" w="sm" len="sm"/>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Arial" panose="020B0604020202020204" pitchFamily="34" charset="0"/>
                <a:buNone/>
              </a:pPr>
              <a:r>
                <a:rPr lang="en-US" altLang="en-US" sz="2000" b="0" dirty="0">
                  <a:latin typeface="Arial" panose="020B0604020202020204" pitchFamily="34" charset="0"/>
                </a:rPr>
                <a:t>Static attribute is specified using underlining</a:t>
              </a:r>
            </a:p>
          </p:txBody>
        </p:sp>
        <p:cxnSp>
          <p:nvCxnSpPr>
            <p:cNvPr id="76812" name="Straight Connector 6"/>
            <p:cNvCxnSpPr>
              <a:cxnSpLocks noChangeShapeType="1"/>
            </p:cNvCxnSpPr>
            <p:nvPr/>
          </p:nvCxnSpPr>
          <p:spPr bwMode="auto">
            <a:xfrm>
              <a:off x="2976" y="1872"/>
              <a:ext cx="624" cy="480"/>
            </a:xfrm>
            <a:prstGeom prst="line">
              <a:avLst/>
            </a:prstGeom>
            <a:noFill/>
            <a:ln w="38100" algn="ctr">
              <a:solidFill>
                <a:srgbClr val="FF0000"/>
              </a:solidFill>
              <a:prstDash val="dash"/>
              <a:round/>
              <a:headEnd type="none" w="sm" len="sm"/>
              <a:tailEn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34096371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96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idx="4294967295"/>
          </p:nvPr>
        </p:nvSpPr>
        <p:spPr/>
        <p:txBody>
          <a:bodyPr lIns="92075" tIns="46038" rIns="92075" bIns="46038"/>
          <a:lstStyle/>
          <a:p>
            <a:r>
              <a:rPr lang="en-US" altLang="en-US" sz="3200" dirty="0" smtClean="0">
                <a:solidFill>
                  <a:srgbClr val="993300"/>
                </a:solidFill>
              </a:rPr>
              <a:t>Static</a:t>
            </a:r>
            <a:r>
              <a:rPr lang="en-US" altLang="en-US" sz="3200" dirty="0" smtClean="0"/>
              <a:t> Data And Methods: The </a:t>
            </a:r>
            <a:r>
              <a:rPr lang="en-US" altLang="en-US" sz="3200" dirty="0" smtClean="0">
                <a:latin typeface="Consolas" panose="020B0609020204030204" pitchFamily="49" charset="0"/>
                <a:cs typeface="Consolas" panose="020B0609020204030204" pitchFamily="49" charset="0"/>
              </a:rPr>
              <a:t>Driver</a:t>
            </a:r>
            <a:r>
              <a:rPr lang="en-US" altLang="en-US" sz="3200" dirty="0" smtClean="0"/>
              <a:t> Class</a:t>
            </a:r>
          </a:p>
        </p:txBody>
      </p:sp>
      <p:sp>
        <p:nvSpPr>
          <p:cNvPr id="77827" name="Rectangle 3"/>
          <p:cNvSpPr>
            <a:spLocks noGrp="1" noChangeArrowheads="1"/>
          </p:cNvSpPr>
          <p:nvPr>
            <p:ph type="body" idx="4294967295"/>
          </p:nvPr>
        </p:nvSpPr>
        <p:spPr/>
        <p:txBody>
          <a:bodyPr lIns="92075" tIns="46038" rIns="92075" bIns="46038"/>
          <a:lstStyle/>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public class Driver</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static void main(String [] args) {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System.out.println("You start out with " +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r>
              <a:rPr lang="en-US" altLang="en-US" sz="1800" dirty="0" smtClean="0">
                <a:solidFill>
                  <a:srgbClr val="993300"/>
                </a:solidFill>
                <a:latin typeface="Consolas" panose="020B0609020204030204" pitchFamily="49" charset="0"/>
                <a:cs typeface="Consolas" panose="020B0609020204030204" pitchFamily="49" charset="0"/>
              </a:rPr>
              <a:t>Sheep.getFlockSize()</a:t>
            </a: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 sheep");</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System.out.println("Creating flock...");</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Sheep nellie = new Sheep("Nellie");</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Sheep bill = new Sheep("Bill");</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Sheep jim = new Sheep();</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System.out.println("Current count " +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r>
              <a:rPr lang="en-US" altLang="en-US" sz="1800" dirty="0" smtClean="0">
                <a:solidFill>
                  <a:srgbClr val="993300"/>
                </a:solidFill>
                <a:latin typeface="Consolas" panose="020B0609020204030204" pitchFamily="49" charset="0"/>
                <a:cs typeface="Consolas" panose="020B0609020204030204" pitchFamily="49" charset="0"/>
              </a:rPr>
              <a:t>Sheep.getFlockSize()</a:t>
            </a:r>
            <a:r>
              <a:rPr lang="en-US" altLang="en-US" sz="1800" dirty="0" smtClean="0">
                <a:latin typeface="Consolas" panose="020B0609020204030204" pitchFamily="49" charset="0"/>
                <a:cs typeface="Consolas" panose="020B0609020204030204" pitchFamily="49" charset="0"/>
              </a:rPr>
              <a:t>);</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marL="0" indent="0">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a:t>
            </a:r>
          </a:p>
          <a:p>
            <a:pPr marL="0" indent="0">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1202360752"/>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idx="4294967295"/>
          </p:nvPr>
        </p:nvSpPr>
        <p:spPr/>
        <p:txBody>
          <a:bodyPr lIns="92075" tIns="46038" rIns="92075" bIns="46038"/>
          <a:lstStyle/>
          <a:p>
            <a:r>
              <a:rPr lang="en-US" altLang="en-US" sz="3200" dirty="0" smtClean="0">
                <a:solidFill>
                  <a:srgbClr val="993300"/>
                </a:solidFill>
              </a:rPr>
              <a:t>Static</a:t>
            </a:r>
            <a:r>
              <a:rPr lang="en-US" altLang="en-US" sz="3200" dirty="0" smtClean="0"/>
              <a:t> Data And Methods: The </a:t>
            </a:r>
            <a:r>
              <a:rPr lang="en-US" altLang="en-US" sz="3200" dirty="0" smtClean="0">
                <a:latin typeface="Consolas" panose="020B0609020204030204" pitchFamily="49" charset="0"/>
                <a:cs typeface="Consolas" panose="020B0609020204030204" pitchFamily="49" charset="0"/>
              </a:rPr>
              <a:t>Sheep</a:t>
            </a:r>
            <a:r>
              <a:rPr lang="en-US" altLang="en-US" sz="3200" dirty="0" smtClean="0"/>
              <a:t> Class</a:t>
            </a:r>
          </a:p>
        </p:txBody>
      </p:sp>
      <p:sp>
        <p:nvSpPr>
          <p:cNvPr id="78851" name="Rectangle 3"/>
          <p:cNvSpPr>
            <a:spLocks noGrp="1" noChangeArrowheads="1"/>
          </p:cNvSpPr>
          <p:nvPr>
            <p:ph type="body" idx="4294967295"/>
          </p:nvPr>
        </p:nvSpPr>
        <p:spPr/>
        <p:txBody>
          <a:bodyPr lIns="92075" tIns="46038" rIns="92075" bIns="46038"/>
          <a:lstStyle/>
          <a:p>
            <a:pPr>
              <a:lnSpc>
                <a:spcPct val="80000"/>
              </a:lnSpc>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public class Sheep</a:t>
            </a:r>
          </a:p>
          <a:p>
            <a:pPr>
              <a:lnSpc>
                <a:spcPct val="80000"/>
              </a:lnSpc>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a:t>
            </a:r>
          </a:p>
          <a:p>
            <a:pPr>
              <a:lnSpc>
                <a:spcPct val="80000"/>
              </a:lnSpc>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private static int </a:t>
            </a:r>
            <a:r>
              <a:rPr lang="en-US" altLang="en-US" sz="1800" dirty="0" smtClean="0">
                <a:solidFill>
                  <a:srgbClr val="993300"/>
                </a:solidFill>
                <a:latin typeface="Consolas" panose="020B0609020204030204" pitchFamily="49" charset="0"/>
                <a:cs typeface="Consolas" panose="020B0609020204030204" pitchFamily="49" charset="0"/>
              </a:rPr>
              <a:t>flockSize</a:t>
            </a:r>
            <a:r>
              <a:rPr lang="en-US" altLang="en-US" sz="1800" dirty="0" smtClean="0">
                <a:latin typeface="Consolas" panose="020B0609020204030204" pitchFamily="49" charset="0"/>
                <a:cs typeface="Consolas" panose="020B0609020204030204" pitchFamily="49" charset="0"/>
              </a:rPr>
              <a:t> = 0;</a:t>
            </a:r>
          </a:p>
          <a:p>
            <a:pPr>
              <a:lnSpc>
                <a:spcPct val="80000"/>
              </a:lnSpc>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private String name;</a:t>
            </a:r>
          </a:p>
          <a:p>
            <a:pPr>
              <a:lnSpc>
                <a:spcPct val="80000"/>
              </a:lnSpc>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a:p>
            <a:pPr>
              <a:lnSpc>
                <a:spcPct val="80000"/>
              </a:lnSpc>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Sheep() {</a:t>
            </a:r>
          </a:p>
          <a:p>
            <a:pPr>
              <a:lnSpc>
                <a:spcPct val="80000"/>
              </a:lnSpc>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r>
              <a:rPr lang="en-US" altLang="en-US" sz="1800" dirty="0" smtClean="0">
                <a:solidFill>
                  <a:srgbClr val="993300"/>
                </a:solidFill>
                <a:latin typeface="Consolas" panose="020B0609020204030204" pitchFamily="49" charset="0"/>
                <a:cs typeface="Consolas" panose="020B0609020204030204" pitchFamily="49" charset="0"/>
              </a:rPr>
              <a:t>flockSize</a:t>
            </a:r>
            <a:r>
              <a:rPr lang="en-US" altLang="en-US" sz="1800" dirty="0" smtClean="0">
                <a:latin typeface="Consolas" panose="020B0609020204030204" pitchFamily="49" charset="0"/>
                <a:cs typeface="Consolas" panose="020B0609020204030204" pitchFamily="49" charset="0"/>
              </a:rPr>
              <a:t>++;</a:t>
            </a:r>
          </a:p>
          <a:p>
            <a:pPr>
              <a:lnSpc>
                <a:spcPct val="80000"/>
              </a:lnSpc>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name = "No name";</a:t>
            </a:r>
          </a:p>
          <a:p>
            <a:pPr>
              <a:lnSpc>
                <a:spcPct val="80000"/>
              </a:lnSpc>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a:lnSpc>
                <a:spcPct val="80000"/>
              </a:lnSpc>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Sheep(String aName) {</a:t>
            </a:r>
          </a:p>
          <a:p>
            <a:pPr>
              <a:lnSpc>
                <a:spcPct val="80000"/>
              </a:lnSpc>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r>
              <a:rPr lang="en-US" altLang="en-US" sz="1800" dirty="0" smtClean="0">
                <a:solidFill>
                  <a:srgbClr val="993300"/>
                </a:solidFill>
                <a:latin typeface="Consolas" panose="020B0609020204030204" pitchFamily="49" charset="0"/>
                <a:cs typeface="Consolas" panose="020B0609020204030204" pitchFamily="49" charset="0"/>
              </a:rPr>
              <a:t>flockSize</a:t>
            </a:r>
            <a:r>
              <a:rPr lang="en-US" altLang="en-US" sz="1800" dirty="0" smtClean="0">
                <a:latin typeface="Consolas" panose="020B0609020204030204" pitchFamily="49" charset="0"/>
                <a:cs typeface="Consolas" panose="020B0609020204030204" pitchFamily="49" charset="0"/>
              </a:rPr>
              <a:t>++;</a:t>
            </a:r>
          </a:p>
          <a:p>
            <a:pPr>
              <a:lnSpc>
                <a:spcPct val="80000"/>
              </a:lnSpc>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setName(aName);</a:t>
            </a:r>
          </a:p>
          <a:p>
            <a:pPr>
              <a:lnSpc>
                <a:spcPct val="80000"/>
              </a:lnSpc>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a:t>
            </a:r>
          </a:p>
          <a:p>
            <a:pPr>
              <a:lnSpc>
                <a:spcPct val="80000"/>
              </a:lnSpc>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a:p>
            <a:pPr>
              <a:lnSpc>
                <a:spcPct val="80000"/>
              </a:lnSpc>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static int </a:t>
            </a:r>
            <a:r>
              <a:rPr lang="en-US" altLang="en-US" sz="1800" dirty="0" smtClean="0">
                <a:solidFill>
                  <a:srgbClr val="993300"/>
                </a:solidFill>
                <a:latin typeface="Consolas" panose="020B0609020204030204" pitchFamily="49" charset="0"/>
                <a:cs typeface="Consolas" panose="020B0609020204030204" pitchFamily="49" charset="0"/>
              </a:rPr>
              <a:t>getFlockSize</a:t>
            </a:r>
            <a:r>
              <a:rPr lang="en-US" altLang="en-US" sz="1800" dirty="0" smtClean="0">
                <a:latin typeface="Consolas" panose="020B0609020204030204" pitchFamily="49" charset="0"/>
                <a:cs typeface="Consolas" panose="020B0609020204030204" pitchFamily="49" charset="0"/>
              </a:rPr>
              <a:t> () { return </a:t>
            </a:r>
            <a:r>
              <a:rPr lang="en-US" altLang="en-US" sz="1800" dirty="0" smtClean="0">
                <a:solidFill>
                  <a:srgbClr val="993300"/>
                </a:solidFill>
                <a:latin typeface="Consolas" panose="020B0609020204030204" pitchFamily="49" charset="0"/>
                <a:cs typeface="Consolas" panose="020B0609020204030204" pitchFamily="49" charset="0"/>
              </a:rPr>
              <a:t>flockSize</a:t>
            </a:r>
            <a:r>
              <a:rPr lang="en-US" altLang="en-US" sz="1800" dirty="0" smtClean="0">
                <a:latin typeface="Consolas" panose="020B0609020204030204" pitchFamily="49" charset="0"/>
                <a:cs typeface="Consolas" panose="020B0609020204030204" pitchFamily="49" charset="0"/>
              </a:rPr>
              <a:t>; }</a:t>
            </a:r>
          </a:p>
          <a:p>
            <a:pPr>
              <a:lnSpc>
                <a:spcPct val="80000"/>
              </a:lnSpc>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String getName() { return name;}</a:t>
            </a:r>
          </a:p>
          <a:p>
            <a:pPr>
              <a:lnSpc>
                <a:spcPct val="80000"/>
              </a:lnSpc>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    public void setName(String newName) { name = newName; }</a:t>
            </a:r>
          </a:p>
          <a:p>
            <a:pPr>
              <a:lnSpc>
                <a:spcPct val="80000"/>
              </a:lnSpc>
              <a:buFont typeface="Arial" panose="020B0604020202020204" pitchFamily="34" charset="0"/>
              <a:buNone/>
            </a:pPr>
            <a:r>
              <a:rPr lang="en-US" altLang="en-US" sz="1800" dirty="0" smtClean="0">
                <a:latin typeface="Consolas" panose="020B0609020204030204" pitchFamily="49" charset="0"/>
                <a:cs typeface="Consolas" panose="020B0609020204030204" pitchFamily="49" charset="0"/>
              </a:rPr>
              <a:t>}</a:t>
            </a:r>
          </a:p>
          <a:p>
            <a:pPr>
              <a:lnSpc>
                <a:spcPct val="80000"/>
              </a:lnSpc>
              <a:buFont typeface="Arial" panose="020B0604020202020204" pitchFamily="34" charset="0"/>
              <a:buNone/>
            </a:pPr>
            <a:endParaRPr lang="en-US" altLang="en-US" sz="1800" dirty="0" smtClean="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1809534701"/>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idx="4294967295"/>
          </p:nvPr>
        </p:nvSpPr>
        <p:spPr/>
        <p:txBody>
          <a:bodyPr lIns="92075" tIns="46038" rIns="92075" bIns="46038"/>
          <a:lstStyle/>
          <a:p>
            <a:r>
              <a:rPr lang="en-CA" altLang="en-US" sz="3200" dirty="0" smtClean="0"/>
              <a:t>Rules Of Thumb: Instance Vs. Class Fields</a:t>
            </a:r>
            <a:endParaRPr lang="en-US" altLang="en-US" sz="3200" dirty="0" smtClean="0"/>
          </a:p>
        </p:txBody>
      </p:sp>
      <p:sp>
        <p:nvSpPr>
          <p:cNvPr id="321539" name="Rectangle 3"/>
          <p:cNvSpPr>
            <a:spLocks noGrp="1" noChangeArrowheads="1"/>
          </p:cNvSpPr>
          <p:nvPr>
            <p:ph type="body" idx="4294967295"/>
          </p:nvPr>
        </p:nvSpPr>
        <p:spPr/>
        <p:txBody>
          <a:bodyPr lIns="92075" tIns="46038" rIns="92075" bIns="46038"/>
          <a:lstStyle/>
          <a:p>
            <a:pPr marL="115888" indent="-115888">
              <a:tabLst>
                <a:tab pos="476250" algn="l"/>
              </a:tabLst>
            </a:pPr>
            <a:r>
              <a:rPr lang="en-CA" altLang="en-US" sz="2400" dirty="0" smtClean="0"/>
              <a:t>Reminder:</a:t>
            </a:r>
          </a:p>
          <a:p>
            <a:pPr marL="350838" lvl="1" indent="-115888">
              <a:tabLst>
                <a:tab pos="476250" algn="l"/>
              </a:tabLst>
            </a:pPr>
            <a:r>
              <a:rPr lang="en-CA" altLang="en-US" sz="2000" dirty="0" smtClean="0"/>
              <a:t>Instance field:</a:t>
            </a:r>
          </a:p>
          <a:p>
            <a:pPr marL="573088" lvl="2" indent="-115888">
              <a:tabLst>
                <a:tab pos="476250" algn="l"/>
              </a:tabLst>
            </a:pPr>
            <a:r>
              <a:rPr lang="en-CA" altLang="en-US" dirty="0" smtClean="0"/>
              <a:t>Static keyword is not used</a:t>
            </a:r>
          </a:p>
          <a:p>
            <a:pPr marL="573088" lvl="2" indent="-115888">
              <a:tabLst>
                <a:tab pos="476250" algn="l"/>
              </a:tabLst>
            </a:pPr>
            <a:r>
              <a:rPr lang="en-CA" altLang="en-US" sz="1800" dirty="0" smtClean="0"/>
              <a:t>There is one instance for each object created</a:t>
            </a:r>
          </a:p>
          <a:p>
            <a:pPr marL="573088" lvl="2" indent="-115888">
              <a:tabLst>
                <a:tab pos="476250" algn="l"/>
              </a:tabLst>
            </a:pPr>
            <a:r>
              <a:rPr lang="en-CA" altLang="en-US" dirty="0" smtClean="0"/>
              <a:t>E.g., </a:t>
            </a:r>
            <a:r>
              <a:rPr lang="en-CA" altLang="en-US" dirty="0" smtClean="0">
                <a:latin typeface="Consolas" panose="020B0609020204030204" pitchFamily="49" charset="0"/>
                <a:cs typeface="Consolas" panose="020B0609020204030204" pitchFamily="49" charset="0"/>
              </a:rPr>
              <a:t>class Person { private int age; }</a:t>
            </a:r>
          </a:p>
          <a:p>
            <a:pPr marL="573088" lvl="2" indent="-115888">
              <a:tabLst>
                <a:tab pos="476250" algn="l"/>
              </a:tabLst>
            </a:pPr>
            <a:endParaRPr lang="en-CA" altLang="en-US" sz="1800" dirty="0"/>
          </a:p>
          <a:p>
            <a:pPr marL="350838" lvl="1" indent="-115888">
              <a:tabLst>
                <a:tab pos="476250" algn="l"/>
              </a:tabLst>
            </a:pPr>
            <a:r>
              <a:rPr lang="en-CA" altLang="en-US" dirty="0" smtClean="0"/>
              <a:t>Class field:</a:t>
            </a:r>
          </a:p>
          <a:p>
            <a:pPr marL="573088" lvl="2" indent="-115888">
              <a:tabLst>
                <a:tab pos="476250" algn="l"/>
              </a:tabLst>
            </a:pPr>
            <a:r>
              <a:rPr lang="en-CA" altLang="en-US" sz="1800" dirty="0" smtClean="0"/>
              <a:t>Requires the static keyword</a:t>
            </a:r>
          </a:p>
          <a:p>
            <a:pPr marL="573088" lvl="2" indent="-115888">
              <a:tabLst>
                <a:tab pos="476250" algn="l"/>
              </a:tabLst>
            </a:pPr>
            <a:r>
              <a:rPr lang="en-CA" altLang="en-US" dirty="0" smtClean="0"/>
              <a:t>There is one instance for the entire class</a:t>
            </a:r>
          </a:p>
          <a:p>
            <a:pPr marL="573088" lvl="2" indent="-115888">
              <a:tabLst>
                <a:tab pos="476250" algn="l"/>
              </a:tabLst>
            </a:pPr>
            <a:r>
              <a:rPr lang="en-CA" altLang="en-US" sz="1800" dirty="0" smtClean="0"/>
              <a:t>E.g., </a:t>
            </a:r>
            <a:r>
              <a:rPr lang="en-CA" altLang="en-US" sz="1800" dirty="0" smtClean="0">
                <a:latin typeface="Consolas" panose="020B0609020204030204" pitchFamily="49" charset="0"/>
                <a:cs typeface="Consolas" panose="020B0609020204030204" pitchFamily="49" charset="0"/>
              </a:rPr>
              <a:t>class Person { private static int numberPeople; }</a:t>
            </a:r>
          </a:p>
          <a:p>
            <a:pPr marL="115888" indent="-115888">
              <a:tabLst>
                <a:tab pos="476250" algn="l"/>
              </a:tabLst>
            </a:pPr>
            <a:r>
              <a:rPr lang="en-CA" altLang="en-US" dirty="0" smtClean="0"/>
              <a:t>Rules of thumb:</a:t>
            </a:r>
          </a:p>
          <a:p>
            <a:pPr marL="350838" lvl="1" indent="-115888">
              <a:tabLst>
                <a:tab pos="476250" algn="l"/>
              </a:tabLst>
            </a:pPr>
            <a:r>
              <a:rPr lang="en-CA" altLang="en-US" dirty="0" smtClean="0"/>
              <a:t>Make it an instance field if the data can vary between instances e.g., age, height, weight</a:t>
            </a:r>
          </a:p>
          <a:p>
            <a:pPr marL="350838" lvl="1" indent="-115888">
              <a:tabLst>
                <a:tab pos="476250" algn="l"/>
              </a:tabLst>
            </a:pPr>
            <a:r>
              <a:rPr lang="en-CA" altLang="en-US" dirty="0" smtClean="0"/>
              <a:t>Make it a class field if the data relates to all instances e.g., number of objects created. </a:t>
            </a:r>
          </a:p>
          <a:p>
            <a:pPr marL="573088" lvl="2" indent="-115888">
              <a:tabLst>
                <a:tab pos="476250" algn="l"/>
              </a:tabLst>
            </a:pPr>
            <a:r>
              <a:rPr lang="en-CA" altLang="en-US" dirty="0" smtClean="0"/>
              <a:t>Possibly it may apply if no instances will be created e.g., a debug flag to specify the mode that the program is operating under</a:t>
            </a:r>
          </a:p>
        </p:txBody>
      </p:sp>
    </p:spTree>
    <p:extLst>
      <p:ext uri="{BB962C8B-B14F-4D97-AF65-F5344CB8AC3E}">
        <p14:creationId xmlns:p14="http://schemas.microsoft.com/office/powerpoint/2010/main" val="3796778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153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2153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2153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21539">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21539">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21539">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21539">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21539">
                                            <p:txEl>
                                              <p:pRg st="8" end="8"/>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21539">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21539">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21539">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21539">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21539">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1539" grpId="0" build="p"/>
    </p:bldLst>
  </p:timing>
</p:sld>
</file>

<file path=ppt/slides/slide9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8" name="Rectangle 2"/>
          <p:cNvSpPr>
            <a:spLocks noGrp="1" noChangeArrowheads="1"/>
          </p:cNvSpPr>
          <p:nvPr>
            <p:ph type="title" idx="4294967295"/>
          </p:nvPr>
        </p:nvSpPr>
        <p:spPr/>
        <p:txBody>
          <a:bodyPr lIns="92075" tIns="46038" rIns="92075" bIns="46038"/>
          <a:lstStyle/>
          <a:p>
            <a:r>
              <a:rPr lang="en-US" altLang="en-US" sz="3200" dirty="0" smtClean="0"/>
              <a:t>Rule Of Thumb: Instance Vs. Class Methods</a:t>
            </a:r>
          </a:p>
        </p:txBody>
      </p:sp>
      <p:sp>
        <p:nvSpPr>
          <p:cNvPr id="323587" name="Rectangle 3"/>
          <p:cNvSpPr>
            <a:spLocks noGrp="1" noChangeArrowheads="1"/>
          </p:cNvSpPr>
          <p:nvPr>
            <p:ph type="body" idx="4294967295"/>
          </p:nvPr>
        </p:nvSpPr>
        <p:spPr/>
        <p:txBody>
          <a:bodyPr lIns="92075" tIns="46038" rIns="92075" bIns="46038"/>
          <a:lstStyle/>
          <a:p>
            <a:r>
              <a:rPr lang="en-CA" altLang="en-US" dirty="0"/>
              <a:t>Reminder:</a:t>
            </a:r>
          </a:p>
          <a:p>
            <a:pPr lvl="1"/>
            <a:r>
              <a:rPr lang="en-US" altLang="en-US" sz="2000" dirty="0" smtClean="0"/>
              <a:t>Instance method e.g., </a:t>
            </a:r>
          </a:p>
          <a:p>
            <a:pPr marL="225425" lvl="1" indent="0">
              <a:buNone/>
            </a:pPr>
            <a:r>
              <a:rPr lang="en-US" altLang="en-US" sz="1800" dirty="0" smtClean="0">
                <a:latin typeface="Consolas" panose="020B0609020204030204" pitchFamily="49" charset="0"/>
                <a:cs typeface="Consolas" panose="020B0609020204030204" pitchFamily="49" charset="0"/>
              </a:rPr>
              <a:t>class Person { private int age = 0;</a:t>
            </a:r>
          </a:p>
          <a:p>
            <a:pPr marL="225425" lvl="1" indent="0">
              <a:buNone/>
            </a:pPr>
            <a:r>
              <a:rPr lang="en-US" altLang="en-US" sz="1800" dirty="0">
                <a:latin typeface="Consolas" panose="020B0609020204030204" pitchFamily="49" charset="0"/>
                <a:cs typeface="Consolas" panose="020B0609020204030204" pitchFamily="49" charset="0"/>
              </a:rPr>
              <a:t>    public void </a:t>
            </a:r>
            <a:r>
              <a:rPr lang="en-US" altLang="en-US" sz="1800" dirty="0" smtClean="0">
                <a:latin typeface="Consolas" panose="020B0609020204030204" pitchFamily="49" charset="0"/>
                <a:cs typeface="Consolas" panose="020B0609020204030204" pitchFamily="49" charset="0"/>
              </a:rPr>
              <a:t>haveBirthDay() </a:t>
            </a:r>
            <a:r>
              <a:rPr lang="en-US" altLang="en-US" sz="1800" dirty="0">
                <a:latin typeface="Consolas" panose="020B0609020204030204" pitchFamily="49" charset="0"/>
                <a:cs typeface="Consolas" panose="020B0609020204030204" pitchFamily="49" charset="0"/>
              </a:rPr>
              <a:t>{ </a:t>
            </a:r>
            <a:r>
              <a:rPr lang="en-US" altLang="en-US" sz="1800" dirty="0" smtClean="0">
                <a:latin typeface="Consolas" panose="020B0609020204030204" pitchFamily="49" charset="0"/>
                <a:cs typeface="Consolas" panose="020B0609020204030204" pitchFamily="49" charset="0"/>
              </a:rPr>
              <a:t>age++; </a:t>
            </a:r>
            <a:r>
              <a:rPr lang="en-US" altLang="en-US" sz="1800" dirty="0">
                <a:latin typeface="Consolas" panose="020B0609020204030204" pitchFamily="49" charset="0"/>
                <a:cs typeface="Consolas" panose="020B0609020204030204" pitchFamily="49" charset="0"/>
              </a:rPr>
              <a:t>}</a:t>
            </a:r>
          </a:p>
          <a:p>
            <a:pPr marL="225425" lvl="1" indent="0">
              <a:buNone/>
            </a:pPr>
            <a:r>
              <a:rPr lang="en-US" altLang="en-US" dirty="0" smtClean="0"/>
              <a:t>}</a:t>
            </a:r>
          </a:p>
          <a:p>
            <a:pPr lvl="1"/>
            <a:r>
              <a:rPr lang="en-US" altLang="en-US" dirty="0" smtClean="0"/>
              <a:t>Class method e.g.,</a:t>
            </a:r>
          </a:p>
          <a:p>
            <a:pPr marL="225425" lvl="1" indent="0">
              <a:buNone/>
            </a:pPr>
            <a:r>
              <a:rPr lang="en-US" altLang="en-US" sz="1800" dirty="0">
                <a:latin typeface="Consolas" panose="020B0609020204030204" pitchFamily="49" charset="0"/>
                <a:cs typeface="Consolas" panose="020B0609020204030204" pitchFamily="49" charset="0"/>
              </a:rPr>
              <a:t>c</a:t>
            </a:r>
            <a:r>
              <a:rPr lang="en-US" altLang="en-US" sz="1800" dirty="0" smtClean="0">
                <a:latin typeface="Consolas" panose="020B0609020204030204" pitchFamily="49" charset="0"/>
                <a:cs typeface="Consolas" panose="020B0609020204030204" pitchFamily="49" charset="0"/>
              </a:rPr>
              <a:t>lass Math { </a:t>
            </a:r>
          </a:p>
          <a:p>
            <a:pPr marL="225425" lvl="1" indent="0">
              <a:buNone/>
            </a:pPr>
            <a:r>
              <a:rPr lang="en-US" altLang="en-US" sz="1800" dirty="0">
                <a:latin typeface="Consolas" panose="020B0609020204030204" pitchFamily="49" charset="0"/>
                <a:cs typeface="Consolas" panose="020B0609020204030204" pitchFamily="49" charset="0"/>
              </a:rPr>
              <a:t> </a:t>
            </a:r>
            <a:r>
              <a:rPr lang="en-US" altLang="en-US" sz="1800" dirty="0" smtClean="0">
                <a:latin typeface="Consolas" panose="020B0609020204030204" pitchFamily="49" charset="0"/>
                <a:cs typeface="Consolas" panose="020B0609020204030204" pitchFamily="49" charset="0"/>
              </a:rPr>
              <a:t>   public static double square(double num) {return(num*2); } }</a:t>
            </a:r>
            <a:endParaRPr lang="en-US" altLang="en-US" sz="1800"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1517099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35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2358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2358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23587">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23587">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23587">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23587">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2358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3587" grpId="0" uiExpand="1" build="p" bldLvl="2"/>
    </p:bldLst>
  </p:timing>
</p:sld>
</file>

<file path=ppt/slides/slide9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Rule Of Thumb: Instance Vs. Class </a:t>
            </a:r>
            <a:r>
              <a:rPr lang="en-US" altLang="en-US" dirty="0" smtClean="0"/>
              <a:t>Methods (2)</a:t>
            </a:r>
            <a:endParaRPr lang="en-US" dirty="0"/>
          </a:p>
        </p:txBody>
      </p:sp>
      <p:sp>
        <p:nvSpPr>
          <p:cNvPr id="3" name="Content Placeholder 2"/>
          <p:cNvSpPr>
            <a:spLocks noGrp="1"/>
          </p:cNvSpPr>
          <p:nvPr>
            <p:ph idx="1"/>
          </p:nvPr>
        </p:nvSpPr>
        <p:spPr/>
        <p:txBody>
          <a:bodyPr/>
          <a:lstStyle/>
          <a:p>
            <a:r>
              <a:rPr lang="en-US" altLang="en-US" dirty="0"/>
              <a:t>Rule of thumb</a:t>
            </a:r>
          </a:p>
          <a:p>
            <a:pPr lvl="1"/>
            <a:r>
              <a:rPr lang="en-US" altLang="en-US" dirty="0"/>
              <a:t>Static methods</a:t>
            </a:r>
          </a:p>
          <a:p>
            <a:pPr lvl="2"/>
            <a:r>
              <a:rPr lang="en-US" altLang="en-US" dirty="0"/>
              <a:t>If a method can be invoked regardless of the number of instances that exist (e.g.., the method can be run when there are no instances) then it probably should be a static method.</a:t>
            </a:r>
          </a:p>
          <a:p>
            <a:pPr lvl="2"/>
            <a:r>
              <a:rPr lang="en-US" altLang="en-US" dirty="0"/>
              <a:t>If it never makes sense to instantiate an instance of a class then the method should probably be a static method.</a:t>
            </a:r>
          </a:p>
          <a:p>
            <a:pPr lvl="3"/>
            <a:r>
              <a:rPr lang="en-US" altLang="en-US" dirty="0"/>
              <a:t>E.g., the class doesn’t have any variable attributes only static constants such as class </a:t>
            </a:r>
            <a:r>
              <a:rPr lang="en-US" altLang="en-US" dirty="0" smtClean="0">
                <a:latin typeface="Consolas" panose="020B0609020204030204" pitchFamily="49" charset="0"/>
              </a:rPr>
              <a:t>Math</a:t>
            </a:r>
            <a:r>
              <a:rPr lang="en-US" altLang="en-US" dirty="0" smtClean="0"/>
              <a:t> no objects are instantiated (more coverage later)</a:t>
            </a:r>
            <a:endParaRPr lang="en-US" altLang="en-US" dirty="0"/>
          </a:p>
          <a:p>
            <a:pPr lvl="1"/>
            <a:r>
              <a:rPr lang="en-US" altLang="en-US" dirty="0" smtClean="0"/>
              <a:t>Non static methods</a:t>
            </a:r>
          </a:p>
          <a:p>
            <a:pPr lvl="2"/>
            <a:r>
              <a:rPr lang="en-US" altLang="en-US" dirty="0" smtClean="0"/>
              <a:t>If the above rules don’t apply then </a:t>
            </a:r>
            <a:r>
              <a:rPr lang="en-US" altLang="en-US" dirty="0"/>
              <a:t>the method should likely be an instance </a:t>
            </a:r>
            <a:r>
              <a:rPr lang="en-US" altLang="en-US" dirty="0" smtClean="0"/>
              <a:t>method e.g., the method operates on an instance field.</a:t>
            </a:r>
            <a:endParaRPr lang="en-US" altLang="en-US" dirty="0"/>
          </a:p>
          <a:p>
            <a:endParaRPr lang="en-US" dirty="0"/>
          </a:p>
        </p:txBody>
      </p:sp>
    </p:spTree>
    <p:extLst>
      <p:ext uri="{BB962C8B-B14F-4D97-AF65-F5344CB8AC3E}">
        <p14:creationId xmlns:p14="http://schemas.microsoft.com/office/powerpoint/2010/main" val="1021538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9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r>
              <a:rPr lang="en-US" altLang="en-US" dirty="0" smtClean="0">
                <a:solidFill>
                  <a:srgbClr val="FF0000"/>
                </a:solidFill>
              </a:rPr>
              <a:t>Universally Accessible Constants</a:t>
            </a:r>
          </a:p>
        </p:txBody>
      </p:sp>
      <p:sp>
        <p:nvSpPr>
          <p:cNvPr id="3" name="Content Placeholder 2"/>
          <p:cNvSpPr>
            <a:spLocks noGrp="1"/>
          </p:cNvSpPr>
          <p:nvPr>
            <p:ph idx="1"/>
          </p:nvPr>
        </p:nvSpPr>
        <p:spPr/>
        <p:txBody>
          <a:bodyPr/>
          <a:lstStyle/>
          <a:p>
            <a:pPr>
              <a:buFont typeface="Arial" charset="0"/>
              <a:buChar char="•"/>
              <a:defRPr/>
            </a:pPr>
            <a:r>
              <a:rPr lang="en-US" dirty="0" smtClean="0"/>
              <a:t>What you currently know</a:t>
            </a:r>
          </a:p>
          <a:p>
            <a:pPr lvl="1">
              <a:buFont typeface="Arial" charset="0"/>
              <a:buChar char="–"/>
              <a:defRPr/>
            </a:pPr>
            <a:r>
              <a:rPr lang="en-US" dirty="0" smtClean="0"/>
              <a:t>How to declare constants that are local to a method</a:t>
            </a:r>
          </a:p>
          <a:p>
            <a:pPr marL="342900" lvl="1" indent="0">
              <a:buFont typeface="Arial" charset="0"/>
              <a:buNone/>
              <a:defRPr/>
            </a:pPr>
            <a:r>
              <a:rPr lang="en-US" dirty="0">
                <a:latin typeface="Consolas" panose="020B0609020204030204" pitchFamily="49" charset="0"/>
                <a:cs typeface="Consolas" panose="020B0609020204030204" pitchFamily="49" charset="0"/>
              </a:rPr>
              <a:t>c</a:t>
            </a:r>
            <a:r>
              <a:rPr lang="en-US" dirty="0" smtClean="0">
                <a:latin typeface="Consolas" panose="020B0609020204030204" pitchFamily="49" charset="0"/>
                <a:cs typeface="Consolas" panose="020B0609020204030204" pitchFamily="49" charset="0"/>
              </a:rPr>
              <a:t>lass Driver {</a:t>
            </a:r>
          </a:p>
          <a:p>
            <a:pPr marL="342900" lvl="1" indent="0">
              <a:buFont typeface="Arial" charset="0"/>
              <a:buNone/>
              <a:defRPr/>
            </a:pPr>
            <a:r>
              <a:rPr lang="en-US" dirty="0">
                <a:latin typeface="Consolas" panose="020B0609020204030204" pitchFamily="49" charset="0"/>
                <a:cs typeface="Consolas" panose="020B0609020204030204" pitchFamily="49" charset="0"/>
              </a:rPr>
              <a:t> </a:t>
            </a:r>
            <a:r>
              <a:rPr lang="en-US" dirty="0" smtClean="0">
                <a:latin typeface="Consolas" panose="020B0609020204030204" pitchFamily="49" charset="0"/>
                <a:cs typeface="Consolas" panose="020B0609020204030204" pitchFamily="49" charset="0"/>
              </a:rPr>
              <a:t>   main() {</a:t>
            </a:r>
          </a:p>
          <a:p>
            <a:pPr marL="342900" lvl="1" indent="0">
              <a:buFont typeface="Arial" charset="0"/>
              <a:buNone/>
              <a:defRPr/>
            </a:pPr>
            <a:r>
              <a:rPr lang="en-US" dirty="0">
                <a:latin typeface="Consolas" panose="020B0609020204030204" pitchFamily="49" charset="0"/>
                <a:cs typeface="Consolas" panose="020B0609020204030204" pitchFamily="49" charset="0"/>
              </a:rPr>
              <a:t> </a:t>
            </a:r>
            <a:r>
              <a:rPr lang="en-US" dirty="0" smtClean="0">
                <a:latin typeface="Consolas" panose="020B0609020204030204" pitchFamily="49" charset="0"/>
                <a:cs typeface="Consolas" panose="020B0609020204030204" pitchFamily="49" charset="0"/>
              </a:rPr>
              <a:t>       final int A_CONST = 10;</a:t>
            </a:r>
          </a:p>
          <a:p>
            <a:pPr marL="342900" lvl="1" indent="0">
              <a:buFont typeface="Arial" charset="0"/>
              <a:buNone/>
              <a:defRPr/>
            </a:pPr>
            <a:r>
              <a:rPr lang="en-US" dirty="0">
                <a:latin typeface="Consolas" panose="020B0609020204030204" pitchFamily="49" charset="0"/>
                <a:cs typeface="Consolas" panose="020B0609020204030204" pitchFamily="49" charset="0"/>
              </a:rPr>
              <a:t> </a:t>
            </a:r>
            <a:r>
              <a:rPr lang="en-US" dirty="0" smtClean="0">
                <a:latin typeface="Consolas" panose="020B0609020204030204" pitchFamily="49" charset="0"/>
                <a:cs typeface="Consolas" panose="020B0609020204030204" pitchFamily="49" charset="0"/>
              </a:rPr>
              <a:t>   }</a:t>
            </a:r>
          </a:p>
          <a:p>
            <a:pPr marL="342900" lvl="1" indent="0">
              <a:buFont typeface="Arial" charset="0"/>
              <a:buNone/>
              <a:defRPr/>
            </a:pPr>
            <a:r>
              <a:rPr lang="en-US" dirty="0" smtClean="0">
                <a:latin typeface="Consolas" panose="020B0609020204030204" pitchFamily="49" charset="0"/>
                <a:cs typeface="Consolas" panose="020B0609020204030204" pitchFamily="49" charset="0"/>
              </a:rPr>
              <a:t>}</a:t>
            </a:r>
          </a:p>
          <a:p>
            <a:pPr>
              <a:buFont typeface="Arial" charset="0"/>
              <a:buChar char="•"/>
              <a:defRPr/>
            </a:pPr>
            <a:r>
              <a:rPr lang="en-US" dirty="0" smtClean="0">
                <a:cs typeface="Consolas" panose="020B0609020204030204" pitchFamily="49" charset="0"/>
              </a:rPr>
              <a:t>If you need constants that are accessible throughout your program then declare them as </a:t>
            </a:r>
            <a:r>
              <a:rPr lang="en-US" b="1" dirty="0" smtClean="0">
                <a:solidFill>
                  <a:srgbClr val="FF0000"/>
                </a:solidFill>
                <a:cs typeface="Consolas" panose="020B0609020204030204" pitchFamily="49" charset="0"/>
              </a:rPr>
              <a:t>class constants</a:t>
            </a:r>
            <a:r>
              <a:rPr lang="en-US" dirty="0" smtClean="0">
                <a:cs typeface="Consolas" panose="020B0609020204030204" pitchFamily="49" charset="0"/>
              </a:rPr>
              <a:t>.</a:t>
            </a:r>
          </a:p>
          <a:p>
            <a:pPr>
              <a:buFont typeface="Arial" charset="0"/>
              <a:buChar char="•"/>
              <a:defRPr/>
            </a:pPr>
            <a:endParaRPr lang="en-US" dirty="0" smtClean="0">
              <a:latin typeface="Consolas" panose="020B0609020204030204" pitchFamily="49" charset="0"/>
              <a:cs typeface="Consolas" panose="020B0609020204030204" pitchFamily="49" charset="0"/>
            </a:endParaRPr>
          </a:p>
          <a:p>
            <a:pPr>
              <a:buFont typeface="Arial" charset="0"/>
              <a:buChar char="•"/>
              <a:defRPr/>
            </a:pPr>
            <a:endParaRPr lang="en-US" dirty="0" smtClean="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3123620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9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US" altLang="en-US" dirty="0" smtClean="0"/>
              <a:t>Declaring </a:t>
            </a:r>
            <a:r>
              <a:rPr lang="en-US" altLang="en-US" dirty="0" smtClean="0">
                <a:solidFill>
                  <a:srgbClr val="FF0000"/>
                </a:solidFill>
              </a:rPr>
              <a:t>Class Constants</a:t>
            </a:r>
          </a:p>
        </p:txBody>
      </p:sp>
      <p:sp>
        <p:nvSpPr>
          <p:cNvPr id="3" name="Content Placeholder 2"/>
          <p:cNvSpPr>
            <a:spLocks noGrp="1"/>
          </p:cNvSpPr>
          <p:nvPr>
            <p:ph idx="1"/>
          </p:nvPr>
        </p:nvSpPr>
        <p:spPr>
          <a:xfrm>
            <a:off x="469557" y="1046291"/>
            <a:ext cx="8178800" cy="5368925"/>
          </a:xfrm>
        </p:spPr>
        <p:txBody>
          <a:bodyPr/>
          <a:lstStyle/>
          <a:p>
            <a:r>
              <a:rPr lang="en-US" altLang="en-US" b="1" dirty="0" smtClean="0">
                <a:cs typeface="Consolas" panose="020B0609020204030204" pitchFamily="49" charset="0"/>
              </a:rPr>
              <a:t>Format:</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public class &lt;</a:t>
            </a:r>
            <a:r>
              <a:rPr lang="en-US" altLang="en-US" i="1" dirty="0" smtClean="0">
                <a:latin typeface="Consolas" panose="020B0609020204030204" pitchFamily="49" charset="0"/>
                <a:cs typeface="Consolas" panose="020B0609020204030204" pitchFamily="49" charset="0"/>
              </a:rPr>
              <a:t>class name</a:t>
            </a:r>
            <a:r>
              <a:rPr lang="en-US" altLang="en-US" dirty="0" smtClean="0">
                <a:latin typeface="Consolas" panose="020B0609020204030204" pitchFamily="49" charset="0"/>
                <a:cs typeface="Consolas" panose="020B0609020204030204" pitchFamily="49" charset="0"/>
              </a:rPr>
              <a:t>&gt; </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    public </a:t>
            </a:r>
            <a:r>
              <a:rPr lang="en-US" altLang="en-US" b="1" dirty="0" smtClean="0">
                <a:solidFill>
                  <a:srgbClr val="FF0000"/>
                </a:solidFill>
                <a:latin typeface="Consolas" panose="020B0609020204030204" pitchFamily="49" charset="0"/>
                <a:cs typeface="Consolas" panose="020B0609020204030204" pitchFamily="49" charset="0"/>
              </a:rPr>
              <a:t>final static </a:t>
            </a:r>
            <a:r>
              <a:rPr lang="en-US" altLang="en-US" dirty="0" smtClean="0">
                <a:latin typeface="Consolas" panose="020B0609020204030204" pitchFamily="49" charset="0"/>
                <a:cs typeface="Consolas" panose="020B0609020204030204" pitchFamily="49" charset="0"/>
              </a:rPr>
              <a:t>&lt;type&gt; &lt;NAME&gt; = &lt;value&gt;;</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a:t>
            </a:r>
          </a:p>
          <a:p>
            <a:endParaRPr lang="en-US" altLang="en-US" dirty="0" smtClean="0">
              <a:latin typeface="Consolas" panose="020B0609020204030204" pitchFamily="49" charset="0"/>
              <a:cs typeface="Consolas" panose="020B0609020204030204" pitchFamily="49" charset="0"/>
            </a:endParaRPr>
          </a:p>
          <a:p>
            <a:r>
              <a:rPr lang="en-US" altLang="en-US" b="1" dirty="0" smtClean="0">
                <a:cs typeface="Consolas" panose="020B0609020204030204" pitchFamily="49" charset="0"/>
              </a:rPr>
              <a:t>Example:</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public class Person </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    public </a:t>
            </a:r>
            <a:r>
              <a:rPr lang="en-US" altLang="en-US" b="1" dirty="0" smtClean="0">
                <a:solidFill>
                  <a:srgbClr val="FF0000"/>
                </a:solidFill>
                <a:latin typeface="Consolas" panose="020B0609020204030204" pitchFamily="49" charset="0"/>
                <a:cs typeface="Consolas" panose="020B0609020204030204" pitchFamily="49" charset="0"/>
              </a:rPr>
              <a:t>final static </a:t>
            </a:r>
            <a:r>
              <a:rPr lang="en-US" altLang="en-US" dirty="0" smtClean="0">
                <a:latin typeface="Consolas" panose="020B0609020204030204" pitchFamily="49" charset="0"/>
                <a:cs typeface="Consolas" panose="020B0609020204030204" pitchFamily="49" charset="0"/>
              </a:rPr>
              <a:t>int MAX_AGE = 144;</a:t>
            </a:r>
          </a:p>
          <a:p>
            <a:pPr marL="342900" lvl="1" indent="0">
              <a:buFont typeface="Arial" panose="020B0604020202020204" pitchFamily="34" charset="0"/>
              <a:buNone/>
            </a:pPr>
            <a:r>
              <a:rPr lang="en-US" altLang="en-US" dirty="0" smtClean="0">
                <a:latin typeface="Consolas" panose="020B0609020204030204" pitchFamily="49" charset="0"/>
                <a:cs typeface="Consolas" panose="020B0609020204030204" pitchFamily="49" charset="0"/>
              </a:rPr>
              <a:t>}</a:t>
            </a:r>
          </a:p>
          <a:p>
            <a:pPr>
              <a:buFont typeface="Arial" panose="020B0604020202020204" pitchFamily="34" charset="0"/>
              <a:buNone/>
            </a:pPr>
            <a:endParaRPr lang="en-US" altLang="en-US" dirty="0" smtClean="0">
              <a:latin typeface="Consolas" panose="020B0609020204030204" pitchFamily="49" charset="0"/>
              <a:cs typeface="Consolas" panose="020B0609020204030204" pitchFamily="49" charset="0"/>
            </a:endParaRPr>
          </a:p>
          <a:p>
            <a:r>
              <a:rPr lang="en-US" altLang="en-US" dirty="0" smtClean="0">
                <a:cs typeface="Consolas" panose="020B0609020204030204" pitchFamily="49" charset="0"/>
              </a:rPr>
              <a:t>Notes: </a:t>
            </a:r>
          </a:p>
          <a:p>
            <a:pPr lvl="1"/>
            <a:r>
              <a:rPr lang="en-US" altLang="en-US" dirty="0" smtClean="0">
                <a:cs typeface="Consolas" panose="020B0609020204030204" pitchFamily="49" charset="0"/>
              </a:rPr>
              <a:t>The keyword “final” signifies something that cannot change (a constant) </a:t>
            </a:r>
          </a:p>
          <a:p>
            <a:pPr lvl="1"/>
            <a:r>
              <a:rPr lang="en-US" altLang="en-US" dirty="0" smtClean="0">
                <a:cs typeface="Consolas" panose="020B0609020204030204" pitchFamily="49" charset="0"/>
              </a:rPr>
              <a:t>Because MAX_AGE is a constant the access level can be public.</a:t>
            </a:r>
          </a:p>
        </p:txBody>
      </p:sp>
    </p:spTree>
    <p:extLst>
      <p:ext uri="{BB962C8B-B14F-4D97-AF65-F5344CB8AC3E}">
        <p14:creationId xmlns:p14="http://schemas.microsoft.com/office/powerpoint/2010/main" val="2647468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9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6" name="Title 1"/>
          <p:cNvSpPr>
            <a:spLocks noGrp="1"/>
          </p:cNvSpPr>
          <p:nvPr>
            <p:ph type="title"/>
          </p:nvPr>
        </p:nvSpPr>
        <p:spPr/>
        <p:txBody>
          <a:bodyPr/>
          <a:lstStyle/>
          <a:p>
            <a:r>
              <a:rPr lang="en-US" altLang="en-US" dirty="0" smtClean="0">
                <a:solidFill>
                  <a:srgbClr val="FF0000"/>
                </a:solidFill>
              </a:rPr>
              <a:t>Accessing Class Constants</a:t>
            </a:r>
          </a:p>
        </p:txBody>
      </p:sp>
      <p:sp>
        <p:nvSpPr>
          <p:cNvPr id="3" name="Content Placeholder 2"/>
          <p:cNvSpPr>
            <a:spLocks noGrp="1"/>
          </p:cNvSpPr>
          <p:nvPr>
            <p:ph idx="1"/>
          </p:nvPr>
        </p:nvSpPr>
        <p:spPr/>
        <p:txBody>
          <a:bodyPr/>
          <a:lstStyle/>
          <a:p>
            <a:pPr>
              <a:buFont typeface="Arial" charset="0"/>
              <a:buChar char="•"/>
              <a:defRPr/>
            </a:pPr>
            <a:r>
              <a:rPr lang="en-US" b="1" dirty="0" smtClean="0"/>
              <a:t>Format</a:t>
            </a:r>
            <a:r>
              <a:rPr lang="en-US" dirty="0" smtClean="0"/>
              <a:t> (outside of the class definition)</a:t>
            </a:r>
            <a:r>
              <a:rPr lang="en-US" baseline="30000" dirty="0" smtClean="0"/>
              <a:t>1</a:t>
            </a:r>
            <a:r>
              <a:rPr lang="en-US" dirty="0" smtClean="0"/>
              <a:t>:</a:t>
            </a:r>
          </a:p>
          <a:p>
            <a:pPr marL="342900" lvl="1" indent="0">
              <a:buFont typeface="Arial" charset="0"/>
              <a:buNone/>
              <a:defRPr/>
            </a:pPr>
            <a:r>
              <a:rPr lang="en-US" dirty="0" smtClean="0">
                <a:latin typeface="Consolas" panose="020B0609020204030204" pitchFamily="49" charset="0"/>
                <a:cs typeface="Consolas" panose="020B0609020204030204" pitchFamily="49" charset="0"/>
              </a:rPr>
              <a:t>&lt;</a:t>
            </a:r>
            <a:r>
              <a:rPr lang="en-US" i="1" dirty="0" smtClean="0">
                <a:latin typeface="Consolas" panose="020B0609020204030204" pitchFamily="49" charset="0"/>
                <a:cs typeface="Consolas" panose="020B0609020204030204" pitchFamily="49" charset="0"/>
              </a:rPr>
              <a:t>Class name</a:t>
            </a:r>
            <a:r>
              <a:rPr lang="en-US" dirty="0" smtClean="0">
                <a:latin typeface="Consolas" panose="020B0609020204030204" pitchFamily="49" charset="0"/>
                <a:cs typeface="Consolas" panose="020B0609020204030204" pitchFamily="49" charset="0"/>
              </a:rPr>
              <a:t>&gt;.&lt;</a:t>
            </a:r>
            <a:r>
              <a:rPr lang="en-US" i="1" dirty="0" smtClean="0">
                <a:latin typeface="Consolas" panose="020B0609020204030204" pitchFamily="49" charset="0"/>
                <a:cs typeface="Consolas" panose="020B0609020204030204" pitchFamily="49" charset="0"/>
              </a:rPr>
              <a:t>constant name</a:t>
            </a:r>
            <a:r>
              <a:rPr lang="en-US" dirty="0" smtClean="0">
                <a:latin typeface="Consolas" panose="020B0609020204030204" pitchFamily="49" charset="0"/>
                <a:cs typeface="Consolas" panose="020B0609020204030204" pitchFamily="49" charset="0"/>
              </a:rPr>
              <a:t>&gt;;</a:t>
            </a:r>
          </a:p>
          <a:p>
            <a:pPr lvl="1">
              <a:buFont typeface="Arial" charset="0"/>
              <a:buChar char="–"/>
              <a:defRPr/>
            </a:pPr>
            <a:endParaRPr lang="en-US" dirty="0"/>
          </a:p>
          <a:p>
            <a:pPr>
              <a:buFont typeface="Arial" charset="0"/>
              <a:buChar char="•"/>
              <a:defRPr/>
            </a:pPr>
            <a:r>
              <a:rPr lang="en-US" b="1" dirty="0" smtClean="0"/>
              <a:t>Example</a:t>
            </a:r>
            <a:r>
              <a:rPr lang="en-US" dirty="0" smtClean="0"/>
              <a:t> (outside of the class definition):</a:t>
            </a:r>
          </a:p>
          <a:p>
            <a:pPr marL="342900" lvl="1" indent="0">
              <a:buFont typeface="Arial" charset="0"/>
              <a:buNone/>
              <a:defRPr/>
            </a:pPr>
            <a:r>
              <a:rPr lang="en-US" sz="1800" dirty="0">
                <a:latin typeface="Consolas" panose="020B0609020204030204" pitchFamily="49" charset="0"/>
                <a:cs typeface="Consolas" panose="020B0609020204030204" pitchFamily="49" charset="0"/>
              </a:rPr>
              <a:t>m</a:t>
            </a:r>
            <a:r>
              <a:rPr lang="en-US" sz="1800" dirty="0" smtClean="0">
                <a:latin typeface="Consolas" panose="020B0609020204030204" pitchFamily="49" charset="0"/>
                <a:cs typeface="Consolas" panose="020B0609020204030204" pitchFamily="49" charset="0"/>
              </a:rPr>
              <a:t>ain() </a:t>
            </a:r>
          </a:p>
          <a:p>
            <a:pPr marL="342900" lvl="1" indent="0">
              <a:buFont typeface="Arial" charset="0"/>
              <a:buNone/>
              <a:defRPr/>
            </a:pPr>
            <a:r>
              <a:rPr lang="en-US" sz="1800" dirty="0" smtClean="0">
                <a:latin typeface="Consolas" panose="020B0609020204030204" pitchFamily="49" charset="0"/>
                <a:cs typeface="Consolas" panose="020B0609020204030204" pitchFamily="49" charset="0"/>
              </a:rPr>
              <a:t>{</a:t>
            </a:r>
          </a:p>
          <a:p>
            <a:pPr marL="342900" lvl="1" indent="0">
              <a:buFont typeface="Arial" charset="0"/>
              <a:buNone/>
              <a:defRPr/>
            </a:pPr>
            <a:r>
              <a:rPr lang="en-US" sz="1800" dirty="0" smtClean="0">
                <a:latin typeface="Consolas" panose="020B0609020204030204" pitchFamily="49" charset="0"/>
                <a:cs typeface="Consolas" panose="020B0609020204030204" pitchFamily="49" charset="0"/>
              </a:rPr>
              <a:t>    </a:t>
            </a:r>
            <a:r>
              <a:rPr lang="en-US" sz="1800" dirty="0">
                <a:latin typeface="Consolas" panose="020B0609020204030204" pitchFamily="49" charset="0"/>
                <a:cs typeface="Consolas" panose="020B0609020204030204" pitchFamily="49" charset="0"/>
              </a:rPr>
              <a:t>System.out.println("Max </a:t>
            </a:r>
            <a:r>
              <a:rPr lang="en-US" sz="1800" dirty="0" smtClean="0">
                <a:latin typeface="Consolas" panose="020B0609020204030204" pitchFamily="49" charset="0"/>
                <a:cs typeface="Consolas" panose="020B0609020204030204" pitchFamily="49" charset="0"/>
              </a:rPr>
              <a:t>life span: </a:t>
            </a: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a:t>
            </a:r>
            <a:r>
              <a:rPr lang="en-US" sz="1800" b="1" dirty="0" smtClean="0">
                <a:solidFill>
                  <a:srgbClr val="FF0000"/>
                </a:solidFill>
                <a:latin typeface="Consolas" panose="020B0609020204030204" pitchFamily="49" charset="0"/>
                <a:cs typeface="Consolas" panose="020B0609020204030204" pitchFamily="49" charset="0"/>
              </a:rPr>
              <a:t>Person.MAX_AGE</a:t>
            </a:r>
            <a:r>
              <a:rPr lang="en-US" sz="1800" dirty="0" smtClean="0">
                <a:latin typeface="Consolas" panose="020B0609020204030204" pitchFamily="49" charset="0"/>
                <a:cs typeface="Consolas" panose="020B0609020204030204" pitchFamily="49" charset="0"/>
              </a:rPr>
              <a:t>); </a:t>
            </a:r>
            <a:endParaRPr lang="en-US" sz="1800" dirty="0">
              <a:latin typeface="Consolas" panose="020B0609020204030204" pitchFamily="49" charset="0"/>
              <a:cs typeface="Consolas" panose="020B0609020204030204" pitchFamily="49" charset="0"/>
            </a:endParaRPr>
          </a:p>
          <a:p>
            <a:pPr marL="342900" lvl="1" indent="0">
              <a:buFont typeface="Arial" charset="0"/>
              <a:buNone/>
              <a:defRPr/>
            </a:pPr>
            <a:r>
              <a:rPr lang="en-US" sz="1800" dirty="0" smtClean="0">
                <a:latin typeface="Consolas" panose="020B0609020204030204" pitchFamily="49" charset="0"/>
                <a:cs typeface="Consolas" panose="020B0609020204030204" pitchFamily="49" charset="0"/>
              </a:rPr>
              <a:t>}</a:t>
            </a:r>
          </a:p>
          <a:p>
            <a:pPr>
              <a:buFont typeface="Arial" charset="0"/>
              <a:buChar char="•"/>
              <a:defRPr/>
            </a:pPr>
            <a:endParaRPr lang="en-US" dirty="0" smtClean="0"/>
          </a:p>
          <a:p>
            <a:pPr>
              <a:buFont typeface="Arial" charset="0"/>
              <a:buChar char="•"/>
              <a:defRPr/>
            </a:pPr>
            <a:r>
              <a:rPr lang="en-US" dirty="0" smtClean="0"/>
              <a:t>Accessing a class constant inside the class where it’s been defined does not require the name of the class</a:t>
            </a:r>
          </a:p>
          <a:p>
            <a:pPr marL="342900" lvl="1" indent="0">
              <a:buFont typeface="Arial" charset="0"/>
              <a:buNone/>
              <a:defRPr/>
            </a:pPr>
            <a:r>
              <a:rPr lang="en-US" sz="1800" dirty="0">
                <a:latin typeface="Consolas" panose="020B0609020204030204" pitchFamily="49" charset="0"/>
                <a:cs typeface="Consolas" panose="020B0609020204030204" pitchFamily="49" charset="0"/>
              </a:rPr>
              <a:t>p</a:t>
            </a:r>
            <a:r>
              <a:rPr lang="en-US" sz="1800" dirty="0" smtClean="0">
                <a:latin typeface="Consolas" panose="020B0609020204030204" pitchFamily="49" charset="0"/>
                <a:cs typeface="Consolas" panose="020B0609020204030204" pitchFamily="49" charset="0"/>
              </a:rPr>
              <a:t>ublic class Person {</a:t>
            </a:r>
          </a:p>
          <a:p>
            <a:pPr marL="342900" lvl="1" indent="0">
              <a:buFont typeface="Arial" charset="0"/>
              <a:buNone/>
              <a:defRPr/>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a:t>
            </a:r>
            <a:r>
              <a:rPr lang="en-US" altLang="en-US" sz="1800" dirty="0" smtClean="0">
                <a:latin typeface="Consolas" panose="020B0609020204030204" pitchFamily="49" charset="0"/>
                <a:cs typeface="Consolas" panose="020B0609020204030204" pitchFamily="49" charset="0"/>
              </a:rPr>
              <a:t>public </a:t>
            </a:r>
            <a:r>
              <a:rPr lang="en-US" altLang="en-US" sz="1800" dirty="0">
                <a:latin typeface="Consolas" panose="020B0609020204030204" pitchFamily="49" charset="0"/>
                <a:cs typeface="Consolas" panose="020B0609020204030204" pitchFamily="49" charset="0"/>
              </a:rPr>
              <a:t>final static int MAX_AGE = 144;</a:t>
            </a:r>
            <a:endParaRPr lang="en-US" sz="1800" dirty="0" smtClean="0">
              <a:latin typeface="Consolas" panose="020B0609020204030204" pitchFamily="49" charset="0"/>
              <a:cs typeface="Consolas" panose="020B0609020204030204" pitchFamily="49" charset="0"/>
            </a:endParaRPr>
          </a:p>
          <a:p>
            <a:pPr marL="342900" lvl="1" indent="0">
              <a:buFont typeface="Arial" charset="0"/>
              <a:buNone/>
              <a:defRPr/>
            </a:pPr>
            <a:r>
              <a:rPr lang="en-US" sz="1800" dirty="0" smtClean="0">
                <a:latin typeface="Consolas" panose="020B0609020204030204" pitchFamily="49" charset="0"/>
                <a:cs typeface="Consolas" panose="020B0609020204030204" pitchFamily="49" charset="0"/>
              </a:rPr>
              <a:t>    public void sayMax() { System.out.println(</a:t>
            </a:r>
            <a:r>
              <a:rPr lang="en-US" sz="1800" b="1" dirty="0" smtClean="0">
                <a:solidFill>
                  <a:srgbClr val="FF0000"/>
                </a:solidFill>
                <a:latin typeface="Consolas" panose="020B0609020204030204" pitchFamily="49" charset="0"/>
                <a:cs typeface="Consolas" panose="020B0609020204030204" pitchFamily="49" charset="0"/>
              </a:rPr>
              <a:t>MAX_AGE</a:t>
            </a:r>
            <a:r>
              <a:rPr lang="en-US" sz="1800" dirty="0" smtClean="0">
                <a:latin typeface="Consolas" panose="020B0609020204030204" pitchFamily="49" charset="0"/>
                <a:cs typeface="Consolas" panose="020B0609020204030204" pitchFamily="49" charset="0"/>
              </a:rPr>
              <a:t>); }</a:t>
            </a:r>
          </a:p>
          <a:p>
            <a:pPr marL="342900" lvl="1" indent="0">
              <a:buFont typeface="Arial" charset="0"/>
              <a:buNone/>
              <a:defRPr/>
            </a:pPr>
            <a:r>
              <a:rPr lang="en-US" sz="1800" dirty="0">
                <a:latin typeface="Consolas" panose="020B0609020204030204" pitchFamily="49" charset="0"/>
                <a:cs typeface="Consolas" panose="020B0609020204030204" pitchFamily="49" charset="0"/>
              </a:rPr>
              <a:t>}</a:t>
            </a:r>
          </a:p>
        </p:txBody>
      </p:sp>
    </p:spTree>
    <p:extLst>
      <p:ext uri="{BB962C8B-B14F-4D97-AF65-F5344CB8AC3E}">
        <p14:creationId xmlns:p14="http://schemas.microsoft.com/office/powerpoint/2010/main" val="1761443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theme/theme1.xml><?xml version="1.0" encoding="utf-8"?>
<a:theme xmlns:a="http://schemas.openxmlformats.org/drawingml/2006/main" name="evaluation_intro">
  <a:themeElements>
    <a:clrScheme name="">
      <a:dk1>
        <a:srgbClr val="000000"/>
      </a:dk1>
      <a:lt1>
        <a:srgbClr val="33CCFF"/>
      </a:lt1>
      <a:dk2>
        <a:srgbClr val="000000"/>
      </a:dk2>
      <a:lt2>
        <a:srgbClr val="919191"/>
      </a:lt2>
      <a:accent1>
        <a:srgbClr val="618FFD"/>
      </a:accent1>
      <a:accent2>
        <a:srgbClr val="00AE00"/>
      </a:accent2>
      <a:accent3>
        <a:srgbClr val="ADE2FF"/>
      </a:accent3>
      <a:accent4>
        <a:srgbClr val="000000"/>
      </a:accent4>
      <a:accent5>
        <a:srgbClr val="B7C6FE"/>
      </a:accent5>
      <a:accent6>
        <a:srgbClr val="009D00"/>
      </a:accent6>
      <a:hlink>
        <a:srgbClr val="FC0128"/>
      </a:hlink>
      <a:folHlink>
        <a:srgbClr val="CECECE"/>
      </a:folHlink>
    </a:clrScheme>
    <a:fontScheme name="evaluation_intr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38100" cap="flat" cmpd="sng" algn="ctr">
          <a:solidFill>
            <a:schemeClr val="tx1"/>
          </a:solidFill>
          <a:prstDash val="solid"/>
          <a:round/>
          <a:headEnd type="none" w="sm" len="sm"/>
          <a:tailEnd type="none"/>
        </a:ln>
        <a:effectLst/>
      </a:spPr>
      <a:bodyPr rtlCol="0" anchor="t" anchorCtr="0"/>
      <a:lstStyle>
        <a:defPPr algn="ctr">
          <a:defRPr sz="1600" dirty="0" smtClean="0"/>
        </a:defPPr>
      </a:lstStyle>
    </a:spDef>
    <a:lnDef>
      <a:spPr bwMode="auto">
        <a:noFill/>
        <a:ln w="38100" cap="flat" cmpd="sng" algn="ctr">
          <a:solidFill>
            <a:schemeClr val="tx1"/>
          </a:solidFill>
          <a:prstDash val="solid"/>
          <a:round/>
          <a:headEnd type="none" w="sm" len="sm"/>
          <a:tailEnd type="none"/>
        </a:ln>
        <a:effectLst/>
      </a:spPr>
      <a:bodyPr/>
      <a:lstStyle/>
    </a:lnDef>
    <a:txDef>
      <a:spPr>
        <a:noFill/>
        <a:ln w="0">
          <a:noFill/>
        </a:ln>
      </a:spPr>
      <a:bodyPr wrap="square" lIns="0" rtlCol="0">
        <a:noAutofit/>
      </a:bodyPr>
      <a:lstStyle>
        <a:defPPr>
          <a:defRPr sz="1800" dirty="0" smtClean="0"/>
        </a:defPPr>
      </a:lstStyle>
    </a:txDef>
  </a:objectDefaults>
  <a:extraClrSchemeLst>
    <a:extraClrScheme>
      <a:clrScheme name="evaluation_intro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valuation_intr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evaluation_intro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valuation_intro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valuation_intro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valuation_intro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evaluation_intro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D:\@Courses\CPSC_481\PRESENT\evaluation_intro.ppt</Template>
  <TotalTime>33735</TotalTime>
  <Pages>8</Pages>
  <Words>8752</Words>
  <Application>Microsoft Office PowerPoint</Application>
  <PresentationFormat>On-screen Show (4:3)</PresentationFormat>
  <Paragraphs>1714</Paragraphs>
  <Slides>135</Slides>
  <Notes>34</Notes>
  <HiddenSlides>1</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135</vt:i4>
      </vt:variant>
    </vt:vector>
  </HeadingPairs>
  <TitlesOfParts>
    <vt:vector size="143" baseType="lpstr">
      <vt:lpstr>MS PGothic</vt:lpstr>
      <vt:lpstr>MS PGothic</vt:lpstr>
      <vt:lpstr>Arial</vt:lpstr>
      <vt:lpstr>Calibri</vt:lpstr>
      <vt:lpstr>Comic Sans MS</vt:lpstr>
      <vt:lpstr>Consolas</vt:lpstr>
      <vt:lpstr>Times New Roman</vt:lpstr>
      <vt:lpstr>evaluation_intro</vt:lpstr>
      <vt:lpstr>Advanced Java Programming</vt:lpstr>
      <vt:lpstr>Attributes Vs. Locals</vt:lpstr>
      <vt:lpstr>Scope Of Attributes Vs. Locals</vt:lpstr>
      <vt:lpstr>When To Use: Attributes</vt:lpstr>
      <vt:lpstr>When To Use: Locals</vt:lpstr>
      <vt:lpstr>A Common Language-Based Convention</vt:lpstr>
      <vt:lpstr>Scoping Rules</vt:lpstr>
      <vt:lpstr>Scoping Rules: Example</vt:lpstr>
      <vt:lpstr>Scoping Rules: Example</vt:lpstr>
      <vt:lpstr>Shadowing</vt:lpstr>
      <vt:lpstr>Messaging Passing</vt:lpstr>
      <vt:lpstr>Relationships Between Classes</vt:lpstr>
      <vt:lpstr>Relationships Between Classes (2)</vt:lpstr>
      <vt:lpstr>Associations And Message Passing</vt:lpstr>
      <vt:lpstr>Extra Exercise (Advanced)</vt:lpstr>
      <vt:lpstr>The Driver Class</vt:lpstr>
      <vt:lpstr>Class Student &amp; Teacher</vt:lpstr>
      <vt:lpstr>Multiplicity</vt:lpstr>
      <vt:lpstr>Multiplicity In UML Class Diagrams</vt:lpstr>
      <vt:lpstr>Why Represent A Program In Diagrammatic Form (UML)?</vt:lpstr>
      <vt:lpstr>Relationships Between Classes</vt:lpstr>
      <vt:lpstr>Review: Previous Class</vt:lpstr>
      <vt:lpstr>Review: This Class</vt:lpstr>
      <vt:lpstr>Addresses And References</vt:lpstr>
      <vt:lpstr>Addresses And References</vt:lpstr>
      <vt:lpstr>Recap: Variables</vt:lpstr>
      <vt:lpstr>References And Objects</vt:lpstr>
      <vt:lpstr>References And Objects (2)</vt:lpstr>
      <vt:lpstr>References And Objects (3)</vt:lpstr>
      <vt:lpstr>References And Objects (4)</vt:lpstr>
      <vt:lpstr>Shallow Copy Vs. Deep Copies</vt:lpstr>
      <vt:lpstr>Shallow Copy Vs. Deep Copies (2)</vt:lpstr>
      <vt:lpstr>Shallow Copy Vs. Deep Copies (3)</vt:lpstr>
      <vt:lpstr>Shallow Copy Vs. Deep Copies (4)</vt:lpstr>
      <vt:lpstr>Automatic Garbage Collection Of Java References</vt:lpstr>
      <vt:lpstr>Automatic Garbage Collection Of  Java References (2)</vt:lpstr>
      <vt:lpstr>Automatic Garbage Collection Of  Java References (3)</vt:lpstr>
      <vt:lpstr>Caution: Not All Languages Provide Automatic Garbage Collection!</vt:lpstr>
      <vt:lpstr>Methods Of Parameter Passing</vt:lpstr>
      <vt:lpstr>Passing Parameters As Value Parameters</vt:lpstr>
      <vt:lpstr>Passing Parameters As Reference Parameters</vt:lpstr>
      <vt:lpstr>Which Parameter Passing Mechanism Is Used?</vt:lpstr>
      <vt:lpstr>Parameter Passing Example</vt:lpstr>
      <vt:lpstr>Class Person</vt:lpstr>
      <vt:lpstr>Class Person (2)</vt:lpstr>
      <vt:lpstr>Class ParameterExample</vt:lpstr>
      <vt:lpstr>The Driver Class</vt:lpstr>
      <vt:lpstr>The Driver Class (2)</vt:lpstr>
      <vt:lpstr>Previous Example: Analysis</vt:lpstr>
      <vt:lpstr>Benefits Of Employing References</vt:lpstr>
      <vt:lpstr>Benefits Of Employing References (2)</vt:lpstr>
      <vt:lpstr>Modifying Simple Types (Parameters)</vt:lpstr>
      <vt:lpstr>Wrapper Classes</vt:lpstr>
      <vt:lpstr>Wrapper Classes (2)</vt:lpstr>
      <vt:lpstr>Arrays: Parameters And Return Values</vt:lpstr>
      <vt:lpstr>Arrays: Parameters And Return Values (2)</vt:lpstr>
      <vt:lpstr>Array Of ‘Objects’</vt:lpstr>
      <vt:lpstr>Array Of ‘Objects’ (2)</vt:lpstr>
      <vt:lpstr>Array Of ‘Objects’ (3)</vt:lpstr>
      <vt:lpstr>Array Of Objects: Example</vt:lpstr>
      <vt:lpstr>Class Person</vt:lpstr>
      <vt:lpstr>Driver Class</vt:lpstr>
      <vt:lpstr>Design Example</vt:lpstr>
      <vt:lpstr>General Description Of Program</vt:lpstr>
      <vt:lpstr>Designing The World</vt:lpstr>
      <vt:lpstr>CAUTION: STOP READING AHEAD</vt:lpstr>
      <vt:lpstr>Tardis</vt:lpstr>
      <vt:lpstr>World</vt:lpstr>
      <vt:lpstr>World (2)</vt:lpstr>
      <vt:lpstr>Manager</vt:lpstr>
      <vt:lpstr>END SECTION: Proceed Reading</vt:lpstr>
      <vt:lpstr>Source Code: Design Exercise</vt:lpstr>
      <vt:lpstr>Class Tardis</vt:lpstr>
      <vt:lpstr>Class World: Attributes</vt:lpstr>
      <vt:lpstr>Class World: Constructor</vt:lpstr>
      <vt:lpstr>Class World: Initialization</vt:lpstr>
      <vt:lpstr>Class World: Display</vt:lpstr>
      <vt:lpstr>Movement</vt:lpstr>
      <vt:lpstr>Class World: Move</vt:lpstr>
      <vt:lpstr>Class World: Move (2)</vt:lpstr>
      <vt:lpstr>Class World: Move (3)</vt:lpstr>
      <vt:lpstr>The Driver Class (Also The “Manager”)</vt:lpstr>
      <vt:lpstr>Introducing A New Concept With..Class Sheep!</vt:lpstr>
      <vt:lpstr>We Create Several Sheep</vt:lpstr>
      <vt:lpstr>Question: Who Tracks The Size Of The Flock?</vt:lpstr>
      <vt:lpstr>Answer: None Of The Above!</vt:lpstr>
      <vt:lpstr>The Need For Static (Class Attributes)</vt:lpstr>
      <vt:lpstr>Static (Class) Methods</vt:lpstr>
      <vt:lpstr>Accessing Static Methods/Attributes</vt:lpstr>
      <vt:lpstr>Accessing Static Methods/Attributes (2)</vt:lpstr>
      <vt:lpstr>Static Data And Methods: UML Diagram</vt:lpstr>
      <vt:lpstr>Static Data And Methods: The Driver Class</vt:lpstr>
      <vt:lpstr>Static Data And Methods: The Sheep Class</vt:lpstr>
      <vt:lpstr>Rules Of Thumb: Instance Vs. Class Fields</vt:lpstr>
      <vt:lpstr>Rule Of Thumb: Instance Vs. Class Methods</vt:lpstr>
      <vt:lpstr>Rule Of Thumb: Instance Vs. Class Methods (2)</vt:lpstr>
      <vt:lpstr>Universally Accessible Constants</vt:lpstr>
      <vt:lpstr>Declaring Class Constants</vt:lpstr>
      <vt:lpstr>Accessing Class Constants</vt:lpstr>
      <vt:lpstr>Static Vs. Final</vt:lpstr>
      <vt:lpstr>An Example Class With A Static Implementation</vt:lpstr>
      <vt:lpstr>Should A Class Be Entirely Static?</vt:lpstr>
      <vt:lpstr>Self Reference: The ‘This’ Reference</vt:lpstr>
      <vt:lpstr>The ‘This’ Reference Is Automatically Referenced Inside (Non-Static) Methods</vt:lpstr>
      <vt:lpstr>Parameter Types: Explicit Vs. Implicit</vt:lpstr>
      <vt:lpstr>Benefits Of ‘This’: Attributes</vt:lpstr>
      <vt:lpstr>Benefits Of ‘This’: Parameters</vt:lpstr>
      <vt:lpstr>Benefits Of ‘This’: Scope</vt:lpstr>
      <vt:lpstr>Static Methods: No ‘This’ Reference</vt:lpstr>
      <vt:lpstr>This()</vt:lpstr>
      <vt:lpstr>The Driver Class</vt:lpstr>
      <vt:lpstr>Class Person</vt:lpstr>
      <vt:lpstr>Class Person (2)</vt:lpstr>
      <vt:lpstr>Displaying The Current State Of Objects</vt:lpstr>
      <vt:lpstr>toString() Example</vt:lpstr>
      <vt:lpstr>Class Person</vt:lpstr>
      <vt:lpstr>Class Person (2)</vt:lpstr>
      <vt:lpstr>Class Person (3)</vt:lpstr>
      <vt:lpstr>The Driver Class</vt:lpstr>
      <vt:lpstr>Comparing Objects</vt:lpstr>
      <vt:lpstr>Comparing Objects (2)</vt:lpstr>
      <vt:lpstr>Implementing Equals()</vt:lpstr>
      <vt:lpstr>Class Person</vt:lpstr>
      <vt:lpstr>Class Person (2)</vt:lpstr>
      <vt:lpstr>The Driver Class</vt:lpstr>
      <vt:lpstr>The Driver Class (2)</vt:lpstr>
      <vt:lpstr>The Driver Class (3)</vt:lpstr>
      <vt:lpstr>The Driver Class (4)</vt:lpstr>
      <vt:lpstr>The Driver Class (5)</vt:lpstr>
      <vt:lpstr>New Terminology/Definitions</vt:lpstr>
      <vt:lpstr>After This Section You Should Now Know</vt:lpstr>
      <vt:lpstr>After This Section You Should Now Know (2)</vt:lpstr>
      <vt:lpstr>After This Section You Should Now Know (3)</vt:lpstr>
      <vt:lpstr>After This Section You Should Now Know (4)</vt:lpstr>
      <vt:lpstr>Copyright Notification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Advanced Java concepts</dc:title>
  <dc:creator>James Tam</dc:creator>
  <cp:keywords>toString;equals;references;parameter passing;mutable;immutable</cp:keywords>
  <cp:lastModifiedBy>James Tam</cp:lastModifiedBy>
  <cp:revision>3426</cp:revision>
  <cp:lastPrinted>1998-08-16T21:06:56Z</cp:lastPrinted>
  <dcterms:created xsi:type="dcterms:W3CDTF">1995-08-18T10:27:02Z</dcterms:created>
  <dcterms:modified xsi:type="dcterms:W3CDTF">2015-07-17T00:59:40Z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1</vt:i4>
  </property>
  <property fmtid="{D5CDD505-2E9C-101B-9397-08002B2CF9AE}" pid="7" name="MailAddress">
    <vt:lpwstr>saul@cpsc.ucalgary.ca</vt:lpwstr>
  </property>
  <property fmtid="{D5CDD505-2E9C-101B-9397-08002B2CF9AE}" pid="8" name="HomePage">
    <vt:lpwstr>http://www.cpsc.ucalgary.ca/~saul</vt:lpwstr>
  </property>
  <property fmtid="{D5CDD505-2E9C-101B-9397-08002B2CF9AE}" pid="9" name="Other">
    <vt:lpwstr>Saul Greenberg, _x000d_
Department of Computer Science, _x000d_
University of Calgary,  _x000d_
Calgary, Alberta CANADA_x000d_
T2N 1N4</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false</vt:bool>
  </property>
  <property fmtid="{D5CDD505-2E9C-101B-9397-08002B2CF9AE}" pid="13" name="BackColor">
    <vt:i4>16777215</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D:\@www\grouplab\saul\481\topics</vt:lpwstr>
  </property>
</Properties>
</file>