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4" autoAdjust="0"/>
    <p:restoredTop sz="95942" autoAdjust="0"/>
  </p:normalViewPr>
  <p:slideViewPr>
    <p:cSldViewPr snapToGrid="0">
      <p:cViewPr varScale="1">
        <p:scale>
          <a:sx n="100" d="100"/>
          <a:sy n="100" d="100"/>
        </p:scale>
        <p:origin x="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10" y="145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Exception handling, file input and output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2395A5E6-1199-4C76-8546-B0C3E57CB372}" type="slidenum">
              <a:rPr lang="en-US" altLang="en-US" sz="1000" i="1">
                <a:latin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1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9437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0679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560088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52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549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006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769332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FontTx/>
              <a:buNone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59161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94181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150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98110-280A-4E88-A9BE-5BE6A27176E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8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92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42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46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57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708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53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2696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BufferedRead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lang/Integ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Java Exception Handling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0" dirty="0" smtClean="0"/>
              <a:t>Handling errors using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6904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try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Code that may cause an error/exception to occur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catch (ExceptionType identifier)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Code to handle the exception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69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8300" y="1371600"/>
            <a:ext cx="82677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/home/233/examples/exceptions/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Where The Exceptions Occur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+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03462" y="743226"/>
            <a:ext cx="6840538" cy="1828800"/>
            <a:chOff x="2133600" y="1143000"/>
            <a:chExt cx="6840538" cy="1828800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2133600" y="2540000"/>
              <a:ext cx="3657600" cy="4318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5491956" y="1676400"/>
              <a:ext cx="1899444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400800" y="1143000"/>
              <a:ext cx="257333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The first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4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BufferedReader.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ReadLine()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Where The Exceptions Occur </a:t>
            </a:r>
            <a:br>
              <a:rPr lang="en-US" altLang="en-US" sz="3200" dirty="0" smtClean="0"/>
            </a:br>
            <a:r>
              <a:rPr lang="en-US" altLang="en-US" sz="3200" dirty="0" smtClean="0"/>
              <a:t>In Class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to:</a:t>
            </a:r>
          </a:p>
          <a:p>
            <a:pPr marL="463550" lvl="1" indent="-120650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http://docs.oracle.com/javase/7/docs/api/java/io/BufferedReader.html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63550" lvl="1" indent="-120650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BufferedReader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BufferedReader(Reader in);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BufferedReader(Reader in,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sz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String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 ()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+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54087" y="1013792"/>
            <a:ext cx="6872288" cy="2336800"/>
            <a:chOff x="2133600" y="1371600"/>
            <a:chExt cx="6872286" cy="2336800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2133600" y="3200400"/>
              <a:ext cx="3886200" cy="508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105400" y="1829594"/>
              <a:ext cx="1447800" cy="142636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6484936" y="1371600"/>
              <a:ext cx="25209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The second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4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Where The Exceptions Occur </a:t>
            </a:r>
            <a:br>
              <a:rPr lang="en-US" altLang="en-US" sz="3200" smtClean="0"/>
            </a:br>
            <a:r>
              <a:rPr lang="en-US" altLang="en-US" sz="3200" smtClean="0"/>
              <a:t>In 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to:</a:t>
            </a:r>
          </a:p>
          <a:p>
            <a:pPr lvl="1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http://docs.oracle.com/javase/7/docs/api/java/lang/Integer.html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Integer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Integer(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Integer(String s) </a:t>
            </a: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...	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(String s) </a:t>
            </a: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b="1" i="1" dirty="0" err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</a:rPr>
              <a:t>Handling Exceptions: The Details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 	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+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4623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80063" y="2573338"/>
            <a:ext cx="33845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Oops!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The user didn’t enter an integer</a:t>
            </a:r>
          </a:p>
        </p:txBody>
      </p:sp>
    </p:spTree>
    <p:extLst>
      <p:ext uri="{BB962C8B-B14F-4D97-AF65-F5344CB8AC3E}">
        <p14:creationId xmlns:p14="http://schemas.microsoft.com/office/powerpoint/2010/main" val="2596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</p:spTree>
    <p:extLst>
      <p:ext uri="{BB962C8B-B14F-4D97-AF65-F5344CB8AC3E}">
        <p14:creationId xmlns:p14="http://schemas.microsoft.com/office/powerpoint/2010/main" val="1776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>
            <a:off x="3429000" y="3016250"/>
            <a:ext cx="2482850" cy="2165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</p:spTree>
    <p:extLst>
      <p:ext uri="{BB962C8B-B14F-4D97-AF65-F5344CB8AC3E}">
        <p14:creationId xmlns:p14="http://schemas.microsoft.com/office/powerpoint/2010/main" val="37453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611188" y="5788025"/>
            <a:ext cx="3240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must be dealt with here</a:t>
            </a:r>
          </a:p>
        </p:txBody>
      </p:sp>
    </p:spTree>
    <p:extLst>
      <p:ext uri="{BB962C8B-B14F-4D97-AF65-F5344CB8AC3E}">
        <p14:creationId xmlns:p14="http://schemas.microsoft.com/office/powerpoint/2010/main" val="3746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Catching The Exception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...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87900" y="980794"/>
            <a:ext cx="4356100" cy="1655763"/>
            <a:chOff x="2896" y="405"/>
            <a:chExt cx="2744" cy="1043"/>
          </a:xfrm>
        </p:grpSpPr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3735" y="405"/>
              <a:ext cx="1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For input string: "james tam"</a:t>
              </a:r>
              <a:endParaRPr lang="en-US" altLang="en-US" sz="160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 flipV="1">
              <a:off x="2896" y="541"/>
              <a:ext cx="907" cy="90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4343401" y="3221259"/>
            <a:ext cx="4710113" cy="777875"/>
            <a:chOff x="2793" y="1748"/>
            <a:chExt cx="2967" cy="490"/>
          </a:xfrm>
        </p:grpSpPr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447" y="1872"/>
              <a:ext cx="231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java.lang.NumberFormatException: For input string: "james tam"</a:t>
              </a:r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>
              <a:off x="2793" y="1748"/>
              <a:ext cx="677" cy="30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6748" y="3600672"/>
            <a:ext cx="8964613" cy="2786063"/>
            <a:chOff x="-25400" y="3550091"/>
            <a:chExt cx="8964613" cy="2786856"/>
          </a:xfrm>
        </p:grpSpPr>
        <p:sp>
          <p:nvSpPr>
            <p:cNvPr id="51207" name="Text Box 11"/>
            <p:cNvSpPr txBox="1">
              <a:spLocks noChangeArrowheads="1"/>
            </p:cNvSpPr>
            <p:nvPr/>
          </p:nvSpPr>
          <p:spPr bwMode="auto">
            <a:xfrm>
              <a:off x="-25400" y="4533547"/>
              <a:ext cx="8964613" cy="180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java.lang.NumberFormatException: For input string: "james tam"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java.lang.NumberFormatException.forInputString(NumberFormatException.java:48)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java.lang.Integer.parseInt(Integer.java:426)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java.lang.Integer.parseInt(Integer.java:476)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Driver.main(Driver.java:39)</a:t>
              </a:r>
            </a:p>
          </p:txBody>
        </p:sp>
        <p:sp>
          <p:nvSpPr>
            <p:cNvPr id="51208" name="Line 12"/>
            <p:cNvSpPr>
              <a:spLocks noChangeShapeType="1"/>
            </p:cNvSpPr>
            <p:nvPr/>
          </p:nvSpPr>
          <p:spPr bwMode="auto">
            <a:xfrm>
              <a:off x="2559050" y="3550091"/>
              <a:ext cx="215900" cy="9834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819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89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41300" y="1117600"/>
            <a:ext cx="7899400" cy="5473700"/>
            <a:chOff x="152" y="704"/>
            <a:chExt cx="4976" cy="344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2" y="744"/>
              <a:ext cx="4976" cy="3344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84" y="704"/>
              <a:ext cx="4912" cy="3448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48" y="1072"/>
              <a:ext cx="200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9600">
                  <a:solidFill>
                    <a:srgbClr val="CC3300"/>
                  </a:solidFill>
                  <a:latin typeface="Arial" panose="020B0604020202020204" pitchFamily="34" charset="0"/>
                </a:rPr>
                <a:t>NO!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78800" cy="1825625"/>
          </a:xfrm>
        </p:spPr>
        <p:txBody>
          <a:bodyPr/>
          <a:lstStyle/>
          <a:p>
            <a:r>
              <a:rPr lang="en-US" altLang="en-US" sz="2400" smtClean="0"/>
              <a:t>An additional part of Java’s exception handling model (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400" smtClean="0"/>
              <a:t>-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400" smtClean="0"/>
              <a:t>-</a:t>
            </a:r>
            <a:r>
              <a:rPr lang="en-US" altLang="en-US" sz="2400" i="1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2400" smtClean="0"/>
              <a:t>).</a:t>
            </a:r>
          </a:p>
          <a:p>
            <a:r>
              <a:rPr lang="en-US" altLang="en-US" sz="2400" smtClean="0"/>
              <a:t>Used to enclose statements that must always be executed whether or not an exception occurs.</a:t>
            </a:r>
          </a:p>
        </p:txBody>
      </p:sp>
    </p:spTree>
    <p:extLst>
      <p:ext uri="{BB962C8B-B14F-4D97-AF65-F5344CB8AC3E}">
        <p14:creationId xmlns:p14="http://schemas.microsoft.com/office/powerpoint/2010/main" val="36971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MIN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	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 = 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CRITICAL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</a:t>
            </a:r>
            <a:r>
              <a:rPr lang="en-US" alt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temp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if (temp &gt;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("Adding " + amount + " item will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cause stock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("to become greater than " + MAX +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" units (overstock)");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83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77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68538" y="1628775"/>
            <a:ext cx="3294062" cy="1152525"/>
            <a:chOff x="2268538" y="1628775"/>
            <a:chExt cx="3294063" cy="1152525"/>
          </a:xfrm>
        </p:grpSpPr>
        <p:sp>
          <p:nvSpPr>
            <p:cNvPr id="58383" name="Text Box 10"/>
            <p:cNvSpPr txBox="1">
              <a:spLocks noChangeArrowheads="1"/>
            </p:cNvSpPr>
            <p:nvPr/>
          </p:nvSpPr>
          <p:spPr bwMode="auto">
            <a:xfrm rot="-704482">
              <a:off x="2268538" y="1628775"/>
              <a:ext cx="316865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8384" name="Line 11"/>
            <p:cNvSpPr>
              <a:spLocks noChangeShapeType="1"/>
            </p:cNvSpPr>
            <p:nvPr/>
          </p:nvSpPr>
          <p:spPr bwMode="auto">
            <a:xfrm flipV="1">
              <a:off x="2268539" y="2156617"/>
              <a:ext cx="3294062" cy="62468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530850" y="1989138"/>
            <a:ext cx="252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2) Exception thrown here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71575" y="2468563"/>
            <a:ext cx="4786313" cy="2179637"/>
            <a:chOff x="990600" y="2468958"/>
            <a:chExt cx="4786312" cy="2179242"/>
          </a:xfrm>
        </p:grpSpPr>
        <p:sp>
          <p:nvSpPr>
            <p:cNvPr id="58381" name="Text Box 15"/>
            <p:cNvSpPr txBox="1">
              <a:spLocks noChangeArrowheads="1"/>
            </p:cNvSpPr>
            <p:nvPr/>
          </p:nvSpPr>
          <p:spPr bwMode="auto">
            <a:xfrm rot="-1478145">
              <a:off x="2520739" y="3462022"/>
              <a:ext cx="2087562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3) Exception is caught here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 flipH="1">
              <a:off x="990600" y="2468958"/>
              <a:ext cx="4786312" cy="21792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051050" y="4708525"/>
            <a:ext cx="3889375" cy="1639888"/>
            <a:chOff x="1292" y="3113"/>
            <a:chExt cx="2450" cy="883"/>
          </a:xfrm>
        </p:grpSpPr>
        <p:sp>
          <p:nvSpPr>
            <p:cNvPr id="58379" name="Freeform 7"/>
            <p:cNvSpPr>
              <a:spLocks/>
            </p:cNvSpPr>
            <p:nvPr/>
          </p:nvSpPr>
          <p:spPr bwMode="auto">
            <a:xfrm>
              <a:off x="1292" y="3113"/>
              <a:ext cx="828" cy="863"/>
            </a:xfrm>
            <a:custGeom>
              <a:avLst/>
              <a:gdLst>
                <a:gd name="T0" fmla="*/ 13 w 827"/>
                <a:gd name="T1" fmla="*/ 0 h 978"/>
                <a:gd name="T2" fmla="*/ 832 w 827"/>
                <a:gd name="T3" fmla="*/ 4 h 978"/>
                <a:gd name="T4" fmla="*/ 823 w 827"/>
                <a:gd name="T5" fmla="*/ 523 h 978"/>
                <a:gd name="T6" fmla="*/ 0 w 827"/>
                <a:gd name="T7" fmla="*/ 523 h 9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7"/>
                <a:gd name="T13" fmla="*/ 0 h 978"/>
                <a:gd name="T14" fmla="*/ 827 w 827"/>
                <a:gd name="T15" fmla="*/ 978 h 9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7" h="978">
                  <a:moveTo>
                    <a:pt x="13" y="0"/>
                  </a:moveTo>
                  <a:lnTo>
                    <a:pt x="827" y="9"/>
                  </a:lnTo>
                  <a:lnTo>
                    <a:pt x="818" y="978"/>
                  </a:lnTo>
                  <a:lnTo>
                    <a:pt x="0" y="97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80" name="Text Box 8"/>
            <p:cNvSpPr txBox="1">
              <a:spLocks noChangeArrowheads="1"/>
            </p:cNvSpPr>
            <p:nvPr/>
          </p:nvSpPr>
          <p:spPr bwMode="auto">
            <a:xfrm>
              <a:off x="2109" y="3268"/>
              <a:ext cx="163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4) A the end of the catch block 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5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666633"/>
                </a:solidFill>
              </a:rPr>
              <a:t>No Exception Thrown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1816100"/>
            <a:ext cx="2971800" cy="1568450"/>
            <a:chOff x="2667001" y="1815496"/>
            <a:chExt cx="2971800" cy="1569660"/>
          </a:xfrm>
        </p:grpSpPr>
        <p:sp>
          <p:nvSpPr>
            <p:cNvPr id="59404" name="Text Box 7"/>
            <p:cNvSpPr txBox="1">
              <a:spLocks noChangeArrowheads="1"/>
            </p:cNvSpPr>
            <p:nvPr/>
          </p:nvSpPr>
          <p:spPr bwMode="auto">
            <a:xfrm rot="-704482">
              <a:off x="3001731" y="1815496"/>
              <a:ext cx="215380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9405" name="Line 8"/>
            <p:cNvSpPr>
              <a:spLocks noChangeShapeType="1"/>
            </p:cNvSpPr>
            <p:nvPr/>
          </p:nvSpPr>
          <p:spPr bwMode="auto">
            <a:xfrm flipV="1">
              <a:off x="2667001" y="2375608"/>
              <a:ext cx="2971800" cy="432594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00200" y="2636838"/>
            <a:ext cx="4114800" cy="2849562"/>
            <a:chOff x="1600200" y="2636839"/>
            <a:chExt cx="4114800" cy="2849562"/>
          </a:xfrm>
        </p:grpSpPr>
        <p:sp>
          <p:nvSpPr>
            <p:cNvPr id="59402" name="Text Box 12"/>
            <p:cNvSpPr txBox="1">
              <a:spLocks noChangeArrowheads="1"/>
            </p:cNvSpPr>
            <p:nvPr/>
          </p:nvSpPr>
          <p:spPr bwMode="auto">
            <a:xfrm rot="-2067391">
              <a:off x="2424247" y="3893910"/>
              <a:ext cx="3267515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3) A the end of </a:t>
              </a:r>
              <a:r>
                <a:rPr lang="en-US" altLang="en-US" sz="1600">
                  <a:solidFill>
                    <a:srgbClr val="6666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f.method () </a:t>
              </a: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9403" name="Line 13"/>
            <p:cNvSpPr>
              <a:spLocks noChangeShapeType="1"/>
            </p:cNvSpPr>
            <p:nvPr/>
          </p:nvSpPr>
          <p:spPr bwMode="auto">
            <a:xfrm flipH="1">
              <a:off x="1600200" y="2636839"/>
              <a:ext cx="4114800" cy="2849562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38800" y="2206625"/>
            <a:ext cx="252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666633"/>
                </a:solidFill>
                <a:latin typeface="Arial" panose="020B0604020202020204" pitchFamily="34" charset="0"/>
              </a:rPr>
              <a:t>2) Code runs okay here</a:t>
            </a:r>
          </a:p>
        </p:txBody>
      </p:sp>
    </p:spTree>
    <p:extLst>
      <p:ext uri="{BB962C8B-B14F-4D97-AF65-F5344CB8AC3E}">
        <p14:creationId xmlns:p14="http://schemas.microsoft.com/office/powerpoint/2010/main" val="6613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/home/233/examples/exceptions/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tryCatchFinallyExample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TCFExample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TCFExample 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(2)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TCFExample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public void method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(3)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finally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("&lt;&lt;&lt;This code will always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execute&gt;&gt;&gt;");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971550" y="4652963"/>
            <a:ext cx="1728788" cy="100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main 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3068638"/>
            <a:ext cx="3673475" cy="1584325"/>
            <a:chOff x="1156" y="1933"/>
            <a:chExt cx="2314" cy="998"/>
          </a:xfrm>
        </p:grpSpPr>
        <p:sp>
          <p:nvSpPr>
            <p:cNvPr id="64524" name="Rectangle 5"/>
            <p:cNvSpPr>
              <a:spLocks noChangeArrowheads="1"/>
            </p:cNvSpPr>
            <p:nvPr/>
          </p:nvSpPr>
          <p:spPr bwMode="auto">
            <a:xfrm>
              <a:off x="2381" y="1933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1 ()</a:t>
              </a:r>
            </a:p>
          </p:txBody>
        </p:sp>
        <p:sp>
          <p:nvSpPr>
            <p:cNvPr id="64525" name="Line 6"/>
            <p:cNvSpPr>
              <a:spLocks noChangeShapeType="1"/>
            </p:cNvSpPr>
            <p:nvPr/>
          </p:nvSpPr>
          <p:spPr bwMode="auto">
            <a:xfrm flipV="1">
              <a:off x="1156" y="2115"/>
              <a:ext cx="1225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4663" y="1341438"/>
            <a:ext cx="3744912" cy="1727200"/>
            <a:chOff x="2699" y="845"/>
            <a:chExt cx="2359" cy="1088"/>
          </a:xfrm>
        </p:grpSpPr>
        <p:sp>
          <p:nvSpPr>
            <p:cNvPr id="64522" name="Rectangle 8"/>
            <p:cNvSpPr>
              <a:spLocks noChangeArrowheads="1"/>
            </p:cNvSpPr>
            <p:nvPr/>
          </p:nvSpPr>
          <p:spPr bwMode="auto">
            <a:xfrm>
              <a:off x="3969" y="845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2 ()</a:t>
              </a:r>
            </a:p>
          </p:txBody>
        </p:sp>
        <p:sp>
          <p:nvSpPr>
            <p:cNvPr id="64523" name="Line 9"/>
            <p:cNvSpPr>
              <a:spLocks noChangeShapeType="1"/>
            </p:cNvSpPr>
            <p:nvPr/>
          </p:nvSpPr>
          <p:spPr bwMode="auto">
            <a:xfrm flipV="1">
              <a:off x="2699" y="1071"/>
              <a:ext cx="1270" cy="8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6373813" y="17018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Exception thrown!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56100" y="2276475"/>
            <a:ext cx="2303463" cy="1633538"/>
            <a:chOff x="2744" y="1434"/>
            <a:chExt cx="1451" cy="1029"/>
          </a:xfrm>
        </p:grpSpPr>
        <p:sp>
          <p:nvSpPr>
            <p:cNvPr id="64520" name="Line 12"/>
            <p:cNvSpPr>
              <a:spLocks noChangeShapeType="1"/>
            </p:cNvSpPr>
            <p:nvPr/>
          </p:nvSpPr>
          <p:spPr bwMode="auto">
            <a:xfrm flipH="1">
              <a:off x="3107" y="1434"/>
              <a:ext cx="1088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2744" y="225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6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/>
      <p:bldP spid="3594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/>
              <a:t>Location of the online example: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/home/233/examples/exceptions/handlingExceptions/delegatingExceptions</a:t>
            </a:r>
          </a:p>
          <a:p>
            <a:pPr marL="0" indent="0"/>
            <a:endParaRPr lang="en-US" altLang="en-US" sz="1800" smtClean="0"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80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15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</a:t>
            </a:r>
            <a:r>
              <a:rPr lang="en-US" altLang="en-US" sz="2400" i="1" smtClean="0"/>
              <a:t>no exception </a:t>
            </a:r>
            <a:r>
              <a:rPr lang="en-US" altLang="en-US" i="1" smtClean="0"/>
              <a:t>occurs</a:t>
            </a:r>
            <a:r>
              <a:rPr lang="en-US" altLang="en-US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7608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7604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5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6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62325" y="2349500"/>
            <a:ext cx="4808538" cy="4319588"/>
            <a:chOff x="2118" y="1480"/>
            <a:chExt cx="3029" cy="2721"/>
          </a:xfrm>
        </p:grpSpPr>
        <p:sp>
          <p:nvSpPr>
            <p:cNvPr id="67601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7602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3" name="Line 14"/>
            <p:cNvSpPr>
              <a:spLocks noChangeShapeType="1"/>
            </p:cNvSpPr>
            <p:nvPr/>
          </p:nvSpPr>
          <p:spPr bwMode="auto">
            <a:xfrm>
              <a:off x="2118" y="2902"/>
              <a:ext cx="242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7597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598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599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7600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10</a:t>
              </a:r>
            </a:p>
          </p:txBody>
        </p:sp>
      </p:grpSp>
      <p:sp>
        <p:nvSpPr>
          <p:cNvPr id="362516" name="Text Box 20"/>
          <p:cNvSpPr txBox="1">
            <a:spLocks noChangeArrowheads="1"/>
          </p:cNvSpPr>
          <p:nvPr/>
        </p:nvSpPr>
        <p:spPr bwMode="auto">
          <a:xfrm>
            <a:off x="7380288" y="43227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Yes indeed  it is an integer!</a:t>
            </a:r>
          </a:p>
        </p:txBody>
      </p:sp>
      <p:sp>
        <p:nvSpPr>
          <p:cNvPr id="362517" name="Line 21"/>
          <p:cNvSpPr>
            <a:spLocks noChangeShapeType="1"/>
          </p:cNvSpPr>
          <p:nvPr/>
        </p:nvSpPr>
        <p:spPr bwMode="auto">
          <a:xfrm flipH="1">
            <a:off x="3324225" y="4924425"/>
            <a:ext cx="3873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 flipH="1">
            <a:off x="3335338" y="4340225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9" name="Line 23"/>
          <p:cNvSpPr>
            <a:spLocks noChangeShapeType="1"/>
          </p:cNvSpPr>
          <p:nvPr/>
        </p:nvSpPr>
        <p:spPr bwMode="auto">
          <a:xfrm flipH="1">
            <a:off x="1476375" y="5157788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20" name="Text Box 24"/>
          <p:cNvSpPr txBox="1">
            <a:spLocks noChangeArrowheads="1"/>
          </p:cNvSpPr>
          <p:nvPr/>
        </p:nvSpPr>
        <p:spPr bwMode="auto">
          <a:xfrm>
            <a:off x="250825" y="5013325"/>
            <a:ext cx="1079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Break out of loop</a:t>
            </a:r>
          </a:p>
        </p:txBody>
      </p:sp>
    </p:spTree>
    <p:extLst>
      <p:ext uri="{BB962C8B-B14F-4D97-AF65-F5344CB8AC3E}">
        <p14:creationId xmlns:p14="http://schemas.microsoft.com/office/powerpoint/2010/main" val="13930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6" grpId="0"/>
      <p:bldP spid="362517" grpId="0" animBg="1"/>
      <p:bldP spid="362518" grpId="0" animBg="1"/>
      <p:bldP spid="362519" grpId="0" animBg="1"/>
      <p:bldP spid="3625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(3)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an </a:t>
            </a:r>
            <a:r>
              <a:rPr lang="en-US" altLang="en-US" sz="2400" i="1" smtClean="0"/>
              <a:t>exception does occur</a:t>
            </a:r>
            <a:r>
              <a:rPr lang="en-US" altLang="en-US" sz="2400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8630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8631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8627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8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9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49625" y="2538413"/>
            <a:ext cx="4821238" cy="4319587"/>
            <a:chOff x="2110" y="1480"/>
            <a:chExt cx="3037" cy="2721"/>
          </a:xfrm>
        </p:grpSpPr>
        <p:sp>
          <p:nvSpPr>
            <p:cNvPr id="68624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8625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6" name="Line 14"/>
            <p:cNvSpPr>
              <a:spLocks noChangeShapeType="1"/>
            </p:cNvSpPr>
            <p:nvPr/>
          </p:nvSpPr>
          <p:spPr bwMode="auto">
            <a:xfrm>
              <a:off x="2110" y="2750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1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2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1.9</a:t>
              </a:r>
            </a:p>
          </p:txBody>
        </p:sp>
      </p:grp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7354888" y="44243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This string is not an integer.</a:t>
            </a:r>
          </a:p>
        </p:txBody>
      </p:sp>
      <p:sp>
        <p:nvSpPr>
          <p:cNvPr id="363541" name="Line 21"/>
          <p:cNvSpPr>
            <a:spLocks noChangeShapeType="1"/>
          </p:cNvSpPr>
          <p:nvPr/>
        </p:nvSpPr>
        <p:spPr bwMode="auto">
          <a:xfrm flipH="1">
            <a:off x="1476375" y="5157788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50825" y="5013325"/>
            <a:ext cx="10795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Return to the top of loop and start the calls again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H="1">
            <a:off x="3340100" y="4318000"/>
            <a:ext cx="1790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5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0" grpId="0"/>
      <p:bldP spid="363541" grpId="0" animBg="1"/>
      <p:bldP spid="363542" grpId="0"/>
      <p:bldP spid="3635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else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return(true)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method add()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TCExample eg = new TCExample ();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boolean inputOkay = true;</a:t>
            </a:r>
          </a:p>
          <a:p>
            <a:pPr marL="457200" indent="-457200"/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(5)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eg.method();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inputOkay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(IOException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e.printStackTrace();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(NumberFormatException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inputOkay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System.out.println("Please enter a whole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number.");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 while(inputOkay == 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Driver class</a:t>
            </a:r>
          </a:p>
        </p:txBody>
      </p:sp>
    </p:spTree>
    <p:extLst>
      <p:ext uri="{BB962C8B-B14F-4D97-AF65-F5344CB8AC3E}">
        <p14:creationId xmlns:p14="http://schemas.microsoft.com/office/powerpoint/2010/main" val="99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(6)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method () throws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BufferedReader(new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  <a:r>
              <a:rPr lang="en-US" altLang="en-US" sz="3200" smtClean="0"/>
              <a:t> Method </a:t>
            </a:r>
            <a:br>
              <a:rPr lang="en-US" altLang="en-US" sz="3200" smtClean="0"/>
            </a:br>
            <a:r>
              <a:rPr lang="en-US" altLang="en-US" sz="3200" smtClean="0"/>
              <a:t>Can’t Handle The Exception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benefits of handling errors with an exception handler rather than employing a series of return values and conditional statements/branches.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How to handle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Being able to call a method that may throw an exception by using a 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000" smtClean="0"/>
              <a:t>-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000" smtClean="0"/>
              <a:t> block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What to do if the caller cannot properly handle the exception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What is the finally clause, how does it work and when should it be used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effect of the inheritance hierarchy when catching exceptions</a:t>
            </a:r>
          </a:p>
        </p:txBody>
      </p:sp>
    </p:spTree>
    <p:extLst>
      <p:ext uri="{BB962C8B-B14F-4D97-AF65-F5344CB8AC3E}">
        <p14:creationId xmlns:p14="http://schemas.microsoft.com/office/powerpoint/2010/main" val="15115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mtClean="0"/>
              <a:t>Simple File Input And Output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You will learn how to write to and read from text files in Java.</a:t>
            </a:r>
          </a:p>
        </p:txBody>
      </p:sp>
    </p:spTree>
    <p:extLst>
      <p:ext uri="{BB962C8B-B14F-4D97-AF65-F5344CB8AC3E}">
        <p14:creationId xmlns:p14="http://schemas.microsoft.com/office/powerpoint/2010/main" val="25223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Hierarchy For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IOExceptions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381" y="1026"/>
              <a:ext cx="862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IOException</a:t>
              </a: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panose="020B0604020202020204" pitchFamily="34" charset="0"/>
                </a:rPr>
                <a:t>These classes are more specific instances of class IOException</a:t>
              </a: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60" y="2601"/>
              <a:ext cx="809" cy="580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34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35784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CA" sz="3200" dirty="0" smtClean="0"/>
              <a:t>Branches: Specific Before General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066800"/>
            <a:ext cx="4038600" cy="5059363"/>
          </a:xfrm>
        </p:spPr>
        <p:txBody>
          <a:bodyPr/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Incorrect</a:t>
            </a:r>
          </a:p>
          <a:p>
            <a:pPr marL="342900" lvl="1" indent="0">
              <a:buNone/>
            </a:pP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(x &gt; 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038600" cy="5059363"/>
          </a:xfrm>
        </p:spPr>
        <p:txBody>
          <a:bodyPr/>
          <a:lstStyle/>
          <a:p>
            <a:r>
              <a:rPr lang="en-CA" sz="2400" b="1" dirty="0">
                <a:solidFill>
                  <a:srgbClr val="666633"/>
                </a:solidFill>
              </a:rPr>
              <a:t>C</a:t>
            </a:r>
            <a:r>
              <a:rPr lang="en-CA" sz="2400" b="1" dirty="0" smtClean="0">
                <a:solidFill>
                  <a:srgbClr val="666633"/>
                </a:solidFill>
              </a:rPr>
              <a:t>orrect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If (x &gt;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0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86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932363" y="2205038"/>
            <a:ext cx="352901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35290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(EOFException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(IOException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13684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808000"/>
                </a:solidFill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15843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10361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0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Reading Text Input From A File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850" y="16287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349500"/>
            <a:ext cx="2959100" cy="1223963"/>
            <a:chOff x="884" y="1480"/>
            <a:chExt cx="1864" cy="771"/>
          </a:xfrm>
        </p:grpSpPr>
        <p:sp>
          <p:nvSpPr>
            <p:cNvPr id="17429" name="Line 5"/>
            <p:cNvSpPr>
              <a:spLocks noChangeShapeType="1"/>
            </p:cNvSpPr>
            <p:nvPr/>
          </p:nvSpPr>
          <p:spPr bwMode="auto">
            <a:xfrm>
              <a:off x="884" y="1707"/>
              <a:ext cx="1406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2064" y="1933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1565" y="170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1020" y="148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 rot="1238740">
              <a:off x="1066" y="1979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35375" y="3502025"/>
            <a:ext cx="1584325" cy="1008063"/>
            <a:chOff x="2290" y="2206"/>
            <a:chExt cx="998" cy="635"/>
          </a:xfrm>
        </p:grpSpPr>
        <p:sp>
          <p:nvSpPr>
            <p:cNvPr id="17427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FileReader</a:t>
              </a:r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1773238"/>
            <a:ext cx="2160588" cy="1150937"/>
            <a:chOff x="4014" y="1117"/>
            <a:chExt cx="1361" cy="725"/>
          </a:xfrm>
        </p:grpSpPr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4014" y="1117"/>
              <a:ext cx="1360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BufferedReader</a:t>
              </a:r>
            </a:p>
          </p:txBody>
        </p:sp>
        <p:sp>
          <p:nvSpPr>
            <p:cNvPr id="17426" name="Line 15"/>
            <p:cNvSpPr>
              <a:spLocks noChangeShapeType="1"/>
            </p:cNvSpPr>
            <p:nvPr/>
          </p:nvSpPr>
          <p:spPr bwMode="auto">
            <a:xfrm>
              <a:off x="4014" y="1389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148263" y="2205038"/>
            <a:ext cx="1223962" cy="1762125"/>
            <a:chOff x="3243" y="1389"/>
            <a:chExt cx="771" cy="1110"/>
          </a:xfrm>
        </p:grpSpPr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 flipV="1">
              <a:off x="3288" y="1480"/>
              <a:ext cx="72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1" name="Rectangle 18"/>
            <p:cNvSpPr>
              <a:spLocks noChangeArrowheads="1"/>
            </p:cNvSpPr>
            <p:nvPr/>
          </p:nvSpPr>
          <p:spPr bwMode="auto">
            <a:xfrm>
              <a:off x="3651" y="1389"/>
              <a:ext cx="2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‘A’</a:t>
              </a:r>
            </a:p>
          </p:txBody>
        </p:sp>
        <p:sp>
          <p:nvSpPr>
            <p:cNvPr id="17422" name="Rectangle 19"/>
            <p:cNvSpPr>
              <a:spLocks noChangeArrowheads="1"/>
            </p:cNvSpPr>
            <p:nvPr/>
          </p:nvSpPr>
          <p:spPr bwMode="auto">
            <a:xfrm>
              <a:off x="3424" y="1661"/>
              <a:ext cx="2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‘N’</a:t>
              </a:r>
            </a:p>
          </p:txBody>
        </p:sp>
        <p:sp>
          <p:nvSpPr>
            <p:cNvPr id="17423" name="Rectangle 20"/>
            <p:cNvSpPr>
              <a:spLocks noChangeArrowheads="1"/>
            </p:cNvSpPr>
            <p:nvPr/>
          </p:nvSpPr>
          <p:spPr bwMode="auto">
            <a:xfrm>
              <a:off x="3243" y="1933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</a:t>
              </a:r>
            </a:p>
          </p:txBody>
        </p:sp>
        <p:sp>
          <p:nvSpPr>
            <p:cNvPr id="17424" name="Text Box 21"/>
            <p:cNvSpPr txBox="1">
              <a:spLocks noChangeArrowheads="1"/>
            </p:cNvSpPr>
            <p:nvPr/>
          </p:nvSpPr>
          <p:spPr bwMode="auto">
            <a:xfrm rot="-2991909">
              <a:off x="3238" y="1927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48488" y="2924175"/>
            <a:ext cx="1152525" cy="1951038"/>
            <a:chOff x="4377" y="1842"/>
            <a:chExt cx="726" cy="1229"/>
          </a:xfrm>
        </p:grpSpPr>
        <p:sp>
          <p:nvSpPr>
            <p:cNvPr id="17417" name="Line 23"/>
            <p:cNvSpPr>
              <a:spLocks noChangeShapeType="1"/>
            </p:cNvSpPr>
            <p:nvPr/>
          </p:nvSpPr>
          <p:spPr bwMode="auto">
            <a:xfrm>
              <a:off x="4649" y="1842"/>
              <a:ext cx="0" cy="9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4377" y="2840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String</a:t>
              </a:r>
            </a:p>
          </p:txBody>
        </p:sp>
        <p:sp>
          <p:nvSpPr>
            <p:cNvPr id="17419" name="Rectangle 25"/>
            <p:cNvSpPr>
              <a:spLocks noChangeArrowheads="1"/>
            </p:cNvSpPr>
            <p:nvPr/>
          </p:nvSpPr>
          <p:spPr bwMode="auto">
            <a:xfrm>
              <a:off x="4649" y="2296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“AN 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6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Writing Text Output To A File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7697788" y="2635250"/>
            <a:ext cx="1087437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1663" y="2347913"/>
            <a:ext cx="1778000" cy="3370262"/>
            <a:chOff x="3560" y="1661"/>
            <a:chExt cx="1120" cy="2123"/>
          </a:xfrm>
        </p:grpSpPr>
        <p:sp>
          <p:nvSpPr>
            <p:cNvPr id="18451" name="Line 5"/>
            <p:cNvSpPr>
              <a:spLocks noChangeShapeType="1"/>
            </p:cNvSpPr>
            <p:nvPr/>
          </p:nvSpPr>
          <p:spPr bwMode="auto">
            <a:xfrm rot="-4096871">
              <a:off x="3115" y="2423"/>
              <a:ext cx="1951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 rot="-3805686">
              <a:off x="4232" y="189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8453" name="Rectangle 7"/>
            <p:cNvSpPr>
              <a:spLocks noChangeArrowheads="1"/>
            </p:cNvSpPr>
            <p:nvPr/>
          </p:nvSpPr>
          <p:spPr bwMode="auto">
            <a:xfrm rot="-3645443">
              <a:off x="3778" y="226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 rot="-3773513">
              <a:off x="3324" y="2759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 rot="-2858132">
              <a:off x="3562" y="2974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4724400"/>
            <a:ext cx="1584325" cy="1152525"/>
            <a:chOff x="2290" y="2206"/>
            <a:chExt cx="998" cy="635"/>
          </a:xfrm>
        </p:grpSpPr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FileWriter</a:t>
              </a:r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77975" y="2995613"/>
            <a:ext cx="1512888" cy="1152525"/>
            <a:chOff x="476" y="2251"/>
            <a:chExt cx="953" cy="725"/>
          </a:xfrm>
        </p:grpSpPr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476" y="2251"/>
              <a:ext cx="953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PrintWriter</a:t>
              </a:r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476" y="2523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89275" y="3643313"/>
            <a:ext cx="649288" cy="1954212"/>
            <a:chOff x="1927" y="2477"/>
            <a:chExt cx="409" cy="1231"/>
          </a:xfrm>
        </p:grpSpPr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1927" y="2614"/>
              <a:ext cx="409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5" name="Rectangle 18"/>
            <p:cNvSpPr>
              <a:spLocks noChangeArrowheads="1"/>
            </p:cNvSpPr>
            <p:nvPr/>
          </p:nvSpPr>
          <p:spPr bwMode="auto">
            <a:xfrm rot="3546657">
              <a:off x="1858" y="2728"/>
              <a:ext cx="7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   ‘N’   ‘A’</a:t>
              </a:r>
            </a:p>
          </p:txBody>
        </p:sp>
        <p:sp>
          <p:nvSpPr>
            <p:cNvPr id="18446" name="Text Box 19"/>
            <p:cNvSpPr txBox="1">
              <a:spLocks noChangeArrowheads="1"/>
            </p:cNvSpPr>
            <p:nvPr/>
          </p:nvSpPr>
          <p:spPr bwMode="auto">
            <a:xfrm rot="3723252">
              <a:off x="1632" y="3136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sp>
        <p:nvSpPr>
          <p:cNvPr id="18440" name="Rectangle 20"/>
          <p:cNvSpPr>
            <a:spLocks noChangeArrowheads="1"/>
          </p:cNvSpPr>
          <p:nvPr/>
        </p:nvSpPr>
        <p:spPr bwMode="auto">
          <a:xfrm>
            <a:off x="2298700" y="2132013"/>
            <a:ext cx="977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“AN “</a:t>
            </a:r>
          </a:p>
        </p:txBody>
      </p:sp>
      <p:sp>
        <p:nvSpPr>
          <p:cNvPr id="18441" name="Line 21"/>
          <p:cNvSpPr>
            <a:spLocks noChangeShapeType="1"/>
          </p:cNvSpPr>
          <p:nvPr/>
        </p:nvSpPr>
        <p:spPr bwMode="auto">
          <a:xfrm>
            <a:off x="2298700" y="1771650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928688" y="1787525"/>
            <a:ext cx="12969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Primitives,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Strings,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Objects</a:t>
            </a:r>
            <a:r>
              <a:rPr lang="en-US" altLang="en-US" sz="1800" i="1" baseline="30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43" name="Text Box 23"/>
          <p:cNvSpPr txBox="1">
            <a:spLocks noChangeArrowheads="1"/>
          </p:cNvSpPr>
          <p:nvPr/>
        </p:nvSpPr>
        <p:spPr bwMode="auto">
          <a:xfrm>
            <a:off x="0" y="6629400"/>
            <a:ext cx="502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aseline="30000">
                <a:latin typeface="Arial" panose="020B0604020202020204" pitchFamily="34" charset="0"/>
              </a:rPr>
              <a:t>1 By objects we of course mean references to objects</a:t>
            </a:r>
          </a:p>
        </p:txBody>
      </p:sp>
    </p:spTree>
    <p:extLst>
      <p:ext uri="{BB962C8B-B14F-4D97-AF65-F5344CB8AC3E}">
        <p14:creationId xmlns:p14="http://schemas.microsoft.com/office/powerpoint/2010/main" val="5985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Input And Output: One Complete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dirty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home/233/examples/</a:t>
            </a:r>
            <a:r>
              <a:rPr lang="en-US" alt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fileIO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/Driver.java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final static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MAX = 4;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line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[] paragraph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Scanner in;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File IO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pw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BufferedReader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 = new Scanner(System.in);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paragraph = new String[MAX];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802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Get Data And Write To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paragraph information from the user.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line of text: 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line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paragraph[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//Add line as array element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Write paragraph to file                 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pw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pw.println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(paragraph[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("Error writing to file");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0704522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Read Data From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ry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fr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new FileReader("data.txt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");  </a:t>
            </a:r>
            <a:r>
              <a:rPr lang="en-US" sz="1800" b="1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br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new BufferedReader(fr);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br.readLine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(line == null)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System.out.println("Empty file, nothing to read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(line != null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System.out.println(line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br.readLine();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fr.close();                      </a:t>
            </a:r>
            <a:r>
              <a:rPr lang="en-US" sz="1800" b="1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catch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(FileNotFoundException e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("Could not open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catch (IOException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e)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("Trouble reading from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201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You Should Now Know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How to write to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PrintWriter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dirty="0" smtClean="0"/>
              <a:t>How to reading text information from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FileReader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BufferedReader</a:t>
            </a:r>
          </a:p>
        </p:txBody>
      </p:sp>
    </p:spTree>
    <p:extLst>
      <p:ext uri="{BB962C8B-B14F-4D97-AF65-F5344CB8AC3E}">
        <p14:creationId xmlns:p14="http://schemas.microsoft.com/office/powerpoint/2010/main" val="3267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97225" y="1484313"/>
            <a:ext cx="5489575" cy="2736850"/>
            <a:chOff x="3197224" y="1484314"/>
            <a:chExt cx="5489576" cy="273685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5878512" y="1484314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1:  The calling method may forget to check the return value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197224" y="3644901"/>
              <a:ext cx="4727575" cy="5762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5878512" y="2492378"/>
              <a:ext cx="863600" cy="11525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329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79388" y="1773238"/>
            <a:ext cx="7056437" cy="4795837"/>
            <a:chOff x="113" y="1117"/>
            <a:chExt cx="4445" cy="3021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13" y="3339"/>
              <a:ext cx="1769" cy="7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2:  A long series of method calls requires many checks/returns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3379" y="3430"/>
              <a:ext cx="1179" cy="49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1882" y="3793"/>
              <a:ext cx="149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882" y="2251"/>
              <a:ext cx="2404" cy="58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746" y="2795"/>
              <a:ext cx="544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1065" y="1661"/>
              <a:ext cx="1" cy="16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95" y="1117"/>
              <a:ext cx="2041" cy="5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4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4149725"/>
            <a:ext cx="5184775" cy="2159000"/>
            <a:chOff x="990600" y="4149725"/>
            <a:chExt cx="5184775" cy="2159001"/>
          </a:xfrm>
        </p:grpSpPr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90600" y="5300663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3:  The calling method may not know how to handle the error</a:t>
              </a:r>
            </a:p>
          </p:txBody>
        </p:sp>
        <p:sp>
          <p:nvSpPr>
            <p:cNvPr id="24586" name="Oval 11"/>
            <p:cNvSpPr>
              <a:spLocks noChangeArrowheads="1"/>
            </p:cNvSpPr>
            <p:nvPr/>
          </p:nvSpPr>
          <p:spPr bwMode="auto">
            <a:xfrm>
              <a:off x="4014788" y="4149725"/>
              <a:ext cx="1511300" cy="358775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3079750" y="4437063"/>
              <a:ext cx="1727200" cy="8651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3582988" y="4149725"/>
              <a:ext cx="5762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  <p:sp>
          <p:nvSpPr>
            <p:cNvPr id="24589" name="Text Box 14"/>
            <p:cNvSpPr txBox="1">
              <a:spLocks noChangeArrowheads="1"/>
            </p:cNvSpPr>
            <p:nvPr/>
          </p:nvSpPr>
          <p:spPr bwMode="auto">
            <a:xfrm>
              <a:off x="5527675" y="4149725"/>
              <a:ext cx="6477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4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constructs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35022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34445</TotalTime>
  <Pages>8</Pages>
  <Words>2055</Words>
  <Application>Microsoft Office PowerPoint</Application>
  <PresentationFormat>On-screen Show (4:3)</PresentationFormat>
  <Paragraphs>728</Paragraphs>
  <Slides>55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Comic Sans MS</vt:lpstr>
      <vt:lpstr>Consolas</vt:lpstr>
      <vt:lpstr>Times New Roman</vt:lpstr>
      <vt:lpstr>evaluation_intro</vt:lpstr>
      <vt:lpstr>Java Exception Handling</vt:lpstr>
      <vt:lpstr>Approaches For Dealing With Error Conditions</vt:lpstr>
      <vt:lpstr>Class Inventory: An Earlier Example</vt:lpstr>
      <vt:lpstr>Class Inventory: An Earlier Example (2)</vt:lpstr>
      <vt:lpstr>Some Hypothetical Method Calls: Condition/Return</vt:lpstr>
      <vt:lpstr>Some Hypothetical Method Calls: Condition/Return</vt:lpstr>
      <vt:lpstr>Some Hypothetical Method Calls: Condition/Return</vt:lpstr>
      <vt:lpstr>Some Hypothetical Method Calls: Condition/Return</vt:lpstr>
      <vt:lpstr>Approaches For Dealing With Error Conditions</vt:lpstr>
      <vt:lpstr>Handling Exceptions</vt:lpstr>
      <vt:lpstr>Handling Exceptions: Reading Input</vt:lpstr>
      <vt:lpstr>Handling Exceptions: Reading Input (2)</vt:lpstr>
      <vt:lpstr>Handling Exceptions: Where The Exceptions Occur</vt:lpstr>
      <vt:lpstr>Handling Exceptions: Result Of Calling BufferedReader.ReadLine()</vt:lpstr>
      <vt:lpstr>Where The Exceptions Occur  In Class BufferedReader</vt:lpstr>
      <vt:lpstr>Handling Exceptions: Result Of Calling Integer.ParseInt ()</vt:lpstr>
      <vt:lpstr>Where The Exceptions Occur  In Class Integer</vt:lpstr>
      <vt:lpstr>Handling Exceptions: The Details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Catching The Exception</vt:lpstr>
      <vt:lpstr>Catching The Exception: Error Messages</vt:lpstr>
      <vt:lpstr>Catching The Exception: Error Messages</vt:lpstr>
      <vt:lpstr>Avoid Squelching Your Exceptions</vt:lpstr>
      <vt:lpstr>Avoid Squelching Your Exceptions</vt:lpstr>
      <vt:lpstr>The Finally Clause</vt:lpstr>
      <vt:lpstr>The Finally Clause: Exception Thrown</vt:lpstr>
      <vt:lpstr>The Finally Clause: Exception Thrown</vt:lpstr>
      <vt:lpstr>The Finally Clause: No Exception Thrown</vt:lpstr>
      <vt:lpstr>Try-Catch-Finally: An Example</vt:lpstr>
      <vt:lpstr>Try-Catch-Finally: An Example (2)</vt:lpstr>
      <vt:lpstr>Try-Catch-Finally: An Example (3)</vt:lpstr>
      <vt:lpstr>When The Caller Can’t Handle The Exceptions</vt:lpstr>
      <vt:lpstr>When The Caller Can’t Handle  The Exceptions: An Example</vt:lpstr>
      <vt:lpstr>When The Caller Can’t Handle  The Exceptions: An Example (2)</vt:lpstr>
      <vt:lpstr>When The Caller Can’t Handle  The Exceptions: An Example (3)</vt:lpstr>
      <vt:lpstr>When The Caller Can’t Handle  The Exceptions: An Example (4)</vt:lpstr>
      <vt:lpstr>When The Caller Can’t Handle The Exceptions: An Example (5)</vt:lpstr>
      <vt:lpstr>When The Caller Can’t Handle The Exceptions: An Example (6)</vt:lpstr>
      <vt:lpstr>When The Driver.Main () Method  Can’t Handle The Exception</vt:lpstr>
      <vt:lpstr>After This Section You Should Now Know</vt:lpstr>
      <vt:lpstr>Simple File Input And Output</vt:lpstr>
      <vt:lpstr>Inheritance Hierarchy For IOExceptions</vt:lpstr>
      <vt:lpstr>Inheritance And Catching Exceptions</vt:lpstr>
      <vt:lpstr>Branches: Specific Before General</vt:lpstr>
      <vt:lpstr>Inheritance And Catching Exceptions (2)</vt:lpstr>
      <vt:lpstr>Reading Text Input From A File</vt:lpstr>
      <vt:lpstr>Writing Text Output To A File</vt:lpstr>
      <vt:lpstr>File Input And Output: One Complete Example</vt:lpstr>
      <vt:lpstr>File IO: Get Data And Write To File</vt:lpstr>
      <vt:lpstr>File IO: Read Data From File</vt:lpstr>
      <vt:lpstr>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 and file input and output in Java</dc:title>
  <dc:creator>James Tam</dc:creator>
  <cp:keywords>exceptions;error handling;file input and output</cp:keywords>
  <cp:lastModifiedBy>James Tam</cp:lastModifiedBy>
  <cp:revision>3617</cp:revision>
  <cp:lastPrinted>1998-08-16T21:06:56Z</cp:lastPrinted>
  <dcterms:created xsi:type="dcterms:W3CDTF">1995-08-18T10:27:02Z</dcterms:created>
  <dcterms:modified xsi:type="dcterms:W3CDTF">2015-11-23T05:54:46Z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