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7" r:id="rId51"/>
    <p:sldId id="308" r:id="rId52"/>
    <p:sldId id="309" r:id="rId53"/>
    <p:sldId id="310" r:id="rId54"/>
    <p:sldId id="311" r:id="rId55"/>
    <p:sldId id="312" r:id="rId56"/>
    <p:sldId id="331" r:id="rId57"/>
    <p:sldId id="313" r:id="rId58"/>
    <p:sldId id="332" r:id="rId59"/>
    <p:sldId id="327" r:id="rId60"/>
    <p:sldId id="333" r:id="rId61"/>
    <p:sldId id="315" r:id="rId62"/>
    <p:sldId id="316" r:id="rId63"/>
    <p:sldId id="328" r:id="rId64"/>
    <p:sldId id="329" r:id="rId65"/>
    <p:sldId id="330" r:id="rId66"/>
    <p:sldId id="320" r:id="rId67"/>
    <p:sldId id="336" r:id="rId68"/>
    <p:sldId id="321" r:id="rId69"/>
    <p:sldId id="335" r:id="rId70"/>
    <p:sldId id="322" r:id="rId71"/>
    <p:sldId id="323" r:id="rId72"/>
    <p:sldId id="324" r:id="rId73"/>
    <p:sldId id="334" r:id="rId74"/>
    <p:sldId id="337" r:id="rId75"/>
    <p:sldId id="325" r:id="rId7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man" initials="s" lastIdx="4" clrIdx="0"/>
  <p:cmAuthor id="1" name="James Tam" initials="JT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00FF"/>
    <a:srgbClr val="00FF00"/>
    <a:srgbClr val="808000"/>
    <a:srgbClr val="666633"/>
    <a:srgbClr val="000000"/>
    <a:srgbClr val="993300"/>
    <a:srgbClr val="B2B2B2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20" autoAdjust="0"/>
    <p:restoredTop sz="91387" autoAdjust="0"/>
  </p:normalViewPr>
  <p:slideViewPr>
    <p:cSldViewPr>
      <p:cViewPr>
        <p:scale>
          <a:sx n="93" d="100"/>
          <a:sy n="93" d="100"/>
        </p:scale>
        <p:origin x="-4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39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7T18:34:31.860" idx="6">
    <p:pos x="10" y="10"/>
    <p:text>remind them of how we can access the data part via toString() and the nextPtr via getNext() of the node class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7T18:33:39.375" idx="4">
    <p:pos x="10" y="10"/>
    <p:text>show main()
in the remove node from empty list show again the call to the method that blows the whole list away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4-07T18:33:21.360" idx="5">
    <p:pos x="10" y="10"/>
    <p:text>show the driver building the list again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F6F15187-57C7-4FB9-A0A6-B059D65E8F88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Object-Oriented hierarchies, code reuse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00C49965-F3AF-4159-96B0-0AC56D2A66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789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567F207-60F6-4CF2-9504-27C1CAFA9C0B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E46CAA75-9D47-4A80-B837-70D2A657E3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9979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1813"/>
            <a:ext cx="5029200" cy="4116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1703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1FECA1C-A9D6-43F0-B76C-AD58FCA96A29}" type="slidenum">
              <a:rPr lang="en-US" altLang="en-US" b="0"/>
              <a:pPr eaLnBrk="1" hangingPunct="1"/>
              <a:t>25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775395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87CB45E-C54D-4714-8E98-2CAF1633F63F}" type="slidenum">
              <a:rPr lang="en-US" altLang="en-US" b="0"/>
              <a:pPr eaLnBrk="1" hangingPunct="1"/>
              <a:t>28</a:t>
            </a:fld>
            <a:endParaRPr lang="en-US" altLang="en-US" b="0" dirty="0"/>
          </a:p>
        </p:txBody>
      </p:sp>
    </p:spTree>
    <p:extLst>
      <p:ext uri="{BB962C8B-B14F-4D97-AF65-F5344CB8AC3E}">
        <p14:creationId xmlns:p14="http://schemas.microsoft.com/office/powerpoint/2010/main" val="18854037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3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830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At start: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dirty="0" smtClean="0"/>
              <a:t>Temp =</a:t>
            </a:r>
            <a:r>
              <a:rPr lang="en-CA" baseline="0" dirty="0" smtClean="0"/>
              <a:t> address of first node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baseline="0" dirty="0" smtClean="0"/>
              <a:t>Count = 1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6CAA75-9D47-4A80-B837-70D2A657E386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59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DF8F8B91-4E2B-4046-8E98-AF2E6ABBB6F7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983F3-3DEF-47AA-9F65-43FC793C00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81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C3F2CE0B-2E9F-484B-AD30-2D3C17BA33BB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18483-0AF3-4656-83F9-0CAEC3B86A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67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5D2E81D-D4B2-4EBF-A8D5-3EE132A352E2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06350-81B3-4A9E-90AD-1B3293E5C7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42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7924800" y="6567488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US" sz="1200" b="0" dirty="0" smtClean="0"/>
              <a:t>James Tam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  <a:lvl4pPr>
              <a:defRPr sz="1400" baseline="0"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85340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EDD2508-4A9C-4436-A488-5F7BFDA4B89F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F2958-48BB-4042-9FB8-6306AD47AF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4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88B62B9-E6CF-4E3C-B1E8-5895EE411005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2B81-479B-43B9-A9B5-5A34F31C8C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929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74DE26C-0BA0-4D34-8964-F74824C15F90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198BF-0EFF-43A3-814E-A43655AF48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57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9CFC2CA3-25BB-4D0A-A5DD-76D715CD67A5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AAB09-E8E3-4525-8F54-B04F4D1445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18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0D793CA0-F0D9-43A2-992A-D171F0A54D16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FB485-D889-4B51-9A9A-D0E961F2D3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77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79717BDD-6242-4A25-89F6-30F729820C40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A161-4134-4EBF-9161-A4BDAE0EC9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69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fld id="{82EA7490-0363-4520-8C07-D1C5770D4C89}" type="datetimeFigureOut">
              <a:rPr lang="en-US"/>
              <a:pPr>
                <a:defRPr/>
              </a:pPr>
              <a:t>4/6/2015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07A7E7-42B2-45AB-AD62-6D9189A521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25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James Tam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  <p:sldLayoutId id="2147484205" r:id="rId7"/>
    <p:sldLayoutId id="2147484206" r:id="rId8"/>
    <p:sldLayoutId id="2147484207" r:id="rId9"/>
    <p:sldLayoutId id="2147484208" r:id="rId10"/>
    <p:sldLayoutId id="214748420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9715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en-US" dirty="0"/>
              <a:t>Linked Lists</a:t>
            </a:r>
            <a:endParaRPr lang="en-US" alt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038600"/>
            <a:ext cx="6400800" cy="1981200"/>
          </a:xfrm>
        </p:spPr>
        <p:txBody>
          <a:bodyPr/>
          <a:lstStyle/>
          <a:p>
            <a:r>
              <a:rPr lang="en-US" altLang="en-US" dirty="0"/>
              <a:t>A dynamically </a:t>
            </a:r>
            <a:r>
              <a:rPr lang="en-US" altLang="en-US" dirty="0" smtClean="0"/>
              <a:t>resizable, </a:t>
            </a:r>
            <a:r>
              <a:rPr lang="en-US" altLang="en-US" dirty="0"/>
              <a:t>efficient </a:t>
            </a:r>
            <a:r>
              <a:rPr lang="en-US" altLang="en-US" dirty="0" smtClean="0"/>
              <a:t>implementation of a list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5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Find the insertion point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</a:t>
            </a:r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2328863" y="3530600"/>
            <a:ext cx="2438400" cy="1298575"/>
            <a:chOff x="2328294" y="3530598"/>
            <a:chExt cx="2438400" cy="1297997"/>
          </a:xfrm>
        </p:grpSpPr>
        <p:cxnSp>
          <p:nvCxnSpPr>
            <p:cNvPr id="23559" name="Straight Arrow Connector 4"/>
            <p:cNvCxnSpPr>
              <a:cxnSpLocks noChangeShapeType="1"/>
            </p:cNvCxnSpPr>
            <p:nvPr/>
          </p:nvCxnSpPr>
          <p:spPr bwMode="auto">
            <a:xfrm>
              <a:off x="3386563" y="410210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560" name="TextBox 6"/>
            <p:cNvSpPr txBox="1">
              <a:spLocks noChangeArrowheads="1"/>
            </p:cNvSpPr>
            <p:nvPr/>
          </p:nvSpPr>
          <p:spPr bwMode="auto">
            <a:xfrm>
              <a:off x="2328294" y="3530598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Bob goes between Alice and Charlie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2400" y="4553200"/>
            <a:ext cx="6790739" cy="1030530"/>
            <a:chOff x="152400" y="4553200"/>
            <a:chExt cx="6790739" cy="1030530"/>
          </a:xfrm>
        </p:grpSpPr>
        <p:sp>
          <p:nvSpPr>
            <p:cNvPr id="23567" name="TextBox 1"/>
            <p:cNvSpPr txBox="1">
              <a:spLocks noChangeArrowheads="1"/>
            </p:cNvSpPr>
            <p:nvPr/>
          </p:nvSpPr>
          <p:spPr bwMode="auto">
            <a:xfrm>
              <a:off x="2659665" y="4553200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Alice</a:t>
              </a:r>
            </a:p>
          </p:txBody>
        </p:sp>
        <p:sp>
          <p:nvSpPr>
            <p:cNvPr id="23568" name="TextBox 9"/>
            <p:cNvSpPr txBox="1">
              <a:spLocks noChangeArrowheads="1"/>
            </p:cNvSpPr>
            <p:nvPr/>
          </p:nvSpPr>
          <p:spPr bwMode="auto">
            <a:xfrm>
              <a:off x="3859335" y="4578995"/>
              <a:ext cx="927040" cy="253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Charlie</a:t>
              </a:r>
            </a:p>
          </p:txBody>
        </p:sp>
        <p:pic>
          <p:nvPicPr>
            <p:cNvPr id="24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9" r="53285" b="80434"/>
            <a:stretch/>
          </p:blipFill>
          <p:spPr bwMode="auto">
            <a:xfrm>
              <a:off x="152400" y="4832210"/>
              <a:ext cx="1697942" cy="751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4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1834399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80435"/>
            <a:stretch/>
          </p:blipFill>
          <p:spPr bwMode="auto">
            <a:xfrm>
              <a:off x="5125796" y="4628150"/>
              <a:ext cx="1817343" cy="948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6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3475264" y="4937564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2036395" y="1749425"/>
            <a:ext cx="1650532" cy="958340"/>
            <a:chOff x="2036395" y="1749425"/>
            <a:chExt cx="1650532" cy="958340"/>
          </a:xfrm>
        </p:grpSpPr>
        <p:sp>
          <p:nvSpPr>
            <p:cNvPr id="23562" name="TextBox 12"/>
            <p:cNvSpPr txBox="1">
              <a:spLocks noChangeArrowheads="1"/>
            </p:cNvSpPr>
            <p:nvPr/>
          </p:nvSpPr>
          <p:spPr bwMode="auto">
            <a:xfrm>
              <a:off x="2591579" y="1749425"/>
              <a:ext cx="926588" cy="253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dirty="0">
                  <a:latin typeface="Arial" panose="020B0604020202020204" pitchFamily="34" charset="0"/>
                </a:rPr>
                <a:t>Bob</a:t>
              </a:r>
            </a:p>
          </p:txBody>
        </p:sp>
        <p:pic>
          <p:nvPicPr>
            <p:cNvPr id="28" name="Picture 27" descr="C:\Users\tamj\AppData\Local\Microsoft\Windows\Temporary Internet Files\Content.IE5\NXE19V4B\COLOURBOX11534496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3" t="45942" r="52206" b="40725"/>
            <a:stretch/>
          </p:blipFill>
          <p:spPr bwMode="auto">
            <a:xfrm>
              <a:off x="2036395" y="2061599"/>
              <a:ext cx="1650532" cy="646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9828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Insertion (2)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between list elements so the new element is inserted at the appropriate place in the list.</a:t>
            </a:r>
          </a:p>
        </p:txBody>
      </p:sp>
      <p:sp>
        <p:nvSpPr>
          <p:cNvPr id="24590" name="TextBox 14"/>
          <p:cNvSpPr txBox="1">
            <a:spLocks noChangeArrowheads="1"/>
          </p:cNvSpPr>
          <p:nvPr/>
        </p:nvSpPr>
        <p:spPr bwMode="auto">
          <a:xfrm>
            <a:off x="3810795" y="2971798"/>
            <a:ext cx="543803" cy="253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014133" y="5398285"/>
            <a:ext cx="60960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3951287" y="5412419"/>
            <a:ext cx="927040" cy="25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pic>
        <p:nvPicPr>
          <p:cNvPr id="20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291202" y="5604429"/>
            <a:ext cx="1697942" cy="75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1973201" y="5709783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5507363" y="5400998"/>
            <a:ext cx="1817343" cy="948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876188" y="3780890"/>
            <a:ext cx="874435" cy="2342508"/>
          </a:xfrm>
          <a:custGeom>
            <a:avLst/>
            <a:gdLst>
              <a:gd name="connsiteX0" fmla="*/ 308801 w 874435"/>
              <a:gd name="connsiteY0" fmla="*/ 0 h 2342508"/>
              <a:gd name="connsiteX1" fmla="*/ 93043 w 874435"/>
              <a:gd name="connsiteY1" fmla="*/ 30822 h 2342508"/>
              <a:gd name="connsiteX2" fmla="*/ 62221 w 874435"/>
              <a:gd name="connsiteY2" fmla="*/ 51371 h 2342508"/>
              <a:gd name="connsiteX3" fmla="*/ 31399 w 874435"/>
              <a:gd name="connsiteY3" fmla="*/ 113016 h 2342508"/>
              <a:gd name="connsiteX4" fmla="*/ 10850 w 874435"/>
              <a:gd name="connsiteY4" fmla="*/ 143838 h 2342508"/>
              <a:gd name="connsiteX5" fmla="*/ 576 w 874435"/>
              <a:gd name="connsiteY5" fmla="*/ 174661 h 2342508"/>
              <a:gd name="connsiteX6" fmla="*/ 21124 w 874435"/>
              <a:gd name="connsiteY6" fmla="*/ 441789 h 2342508"/>
              <a:gd name="connsiteX7" fmla="*/ 51947 w 874435"/>
              <a:gd name="connsiteY7" fmla="*/ 503434 h 2342508"/>
              <a:gd name="connsiteX8" fmla="*/ 93043 w 874435"/>
              <a:gd name="connsiteY8" fmla="*/ 544530 h 2342508"/>
              <a:gd name="connsiteX9" fmla="*/ 144414 w 874435"/>
              <a:gd name="connsiteY9" fmla="*/ 554804 h 2342508"/>
              <a:gd name="connsiteX10" fmla="*/ 164963 w 874435"/>
              <a:gd name="connsiteY10" fmla="*/ 575353 h 2342508"/>
              <a:gd name="connsiteX11" fmla="*/ 226608 w 874435"/>
              <a:gd name="connsiteY11" fmla="*/ 595901 h 2342508"/>
              <a:gd name="connsiteX12" fmla="*/ 257430 w 874435"/>
              <a:gd name="connsiteY12" fmla="*/ 616449 h 2342508"/>
              <a:gd name="connsiteX13" fmla="*/ 360172 w 874435"/>
              <a:gd name="connsiteY13" fmla="*/ 636998 h 2342508"/>
              <a:gd name="connsiteX14" fmla="*/ 421816 w 874435"/>
              <a:gd name="connsiteY14" fmla="*/ 678094 h 2342508"/>
              <a:gd name="connsiteX15" fmla="*/ 473187 w 874435"/>
              <a:gd name="connsiteY15" fmla="*/ 708917 h 2342508"/>
              <a:gd name="connsiteX16" fmla="*/ 493736 w 874435"/>
              <a:gd name="connsiteY16" fmla="*/ 729465 h 2342508"/>
              <a:gd name="connsiteX17" fmla="*/ 565655 w 874435"/>
              <a:gd name="connsiteY17" fmla="*/ 760288 h 2342508"/>
              <a:gd name="connsiteX18" fmla="*/ 606751 w 874435"/>
              <a:gd name="connsiteY18" fmla="*/ 770562 h 2342508"/>
              <a:gd name="connsiteX19" fmla="*/ 637574 w 874435"/>
              <a:gd name="connsiteY19" fmla="*/ 791110 h 2342508"/>
              <a:gd name="connsiteX20" fmla="*/ 678670 w 874435"/>
              <a:gd name="connsiteY20" fmla="*/ 801384 h 2342508"/>
              <a:gd name="connsiteX21" fmla="*/ 688945 w 874435"/>
              <a:gd name="connsiteY21" fmla="*/ 832207 h 2342508"/>
              <a:gd name="connsiteX22" fmla="*/ 709493 w 874435"/>
              <a:gd name="connsiteY22" fmla="*/ 863029 h 2342508"/>
              <a:gd name="connsiteX23" fmla="*/ 719767 w 874435"/>
              <a:gd name="connsiteY23" fmla="*/ 893852 h 2342508"/>
              <a:gd name="connsiteX24" fmla="*/ 740315 w 874435"/>
              <a:gd name="connsiteY24" fmla="*/ 976045 h 2342508"/>
              <a:gd name="connsiteX25" fmla="*/ 750590 w 874435"/>
              <a:gd name="connsiteY25" fmla="*/ 1119883 h 2342508"/>
              <a:gd name="connsiteX26" fmla="*/ 760864 w 874435"/>
              <a:gd name="connsiteY26" fmla="*/ 1181528 h 2342508"/>
              <a:gd name="connsiteX27" fmla="*/ 771138 w 874435"/>
              <a:gd name="connsiteY27" fmla="*/ 1263721 h 2342508"/>
              <a:gd name="connsiteX28" fmla="*/ 791686 w 874435"/>
              <a:gd name="connsiteY28" fmla="*/ 1530849 h 2342508"/>
              <a:gd name="connsiteX29" fmla="*/ 812234 w 874435"/>
              <a:gd name="connsiteY29" fmla="*/ 1592494 h 2342508"/>
              <a:gd name="connsiteX30" fmla="*/ 822509 w 874435"/>
              <a:gd name="connsiteY30" fmla="*/ 1623317 h 2342508"/>
              <a:gd name="connsiteX31" fmla="*/ 843057 w 874435"/>
              <a:gd name="connsiteY31" fmla="*/ 1695236 h 2342508"/>
              <a:gd name="connsiteX32" fmla="*/ 863605 w 874435"/>
              <a:gd name="connsiteY32" fmla="*/ 1797977 h 2342508"/>
              <a:gd name="connsiteX33" fmla="*/ 863605 w 874435"/>
              <a:gd name="connsiteY33" fmla="*/ 1941816 h 2342508"/>
              <a:gd name="connsiteX34" fmla="*/ 843057 w 874435"/>
              <a:gd name="connsiteY34" fmla="*/ 2003461 h 2342508"/>
              <a:gd name="connsiteX35" fmla="*/ 801960 w 874435"/>
              <a:gd name="connsiteY35" fmla="*/ 2065106 h 2342508"/>
              <a:gd name="connsiteX36" fmla="*/ 781412 w 874435"/>
              <a:gd name="connsiteY36" fmla="*/ 2198670 h 2342508"/>
              <a:gd name="connsiteX37" fmla="*/ 760864 w 874435"/>
              <a:gd name="connsiteY37" fmla="*/ 2301411 h 2342508"/>
              <a:gd name="connsiteX38" fmla="*/ 740315 w 874435"/>
              <a:gd name="connsiteY38" fmla="*/ 2321959 h 2342508"/>
              <a:gd name="connsiteX39" fmla="*/ 699219 w 874435"/>
              <a:gd name="connsiteY39" fmla="*/ 2342508 h 2342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74435" h="2342508">
                <a:moveTo>
                  <a:pt x="308801" y="0"/>
                </a:moveTo>
                <a:cubicBezTo>
                  <a:pt x="168347" y="8262"/>
                  <a:pt x="173306" y="-15043"/>
                  <a:pt x="93043" y="30822"/>
                </a:cubicBezTo>
                <a:cubicBezTo>
                  <a:pt x="82322" y="36948"/>
                  <a:pt x="72495" y="44521"/>
                  <a:pt x="62221" y="51371"/>
                </a:cubicBezTo>
                <a:cubicBezTo>
                  <a:pt x="3328" y="139710"/>
                  <a:pt x="73940" y="27935"/>
                  <a:pt x="31399" y="113016"/>
                </a:cubicBezTo>
                <a:cubicBezTo>
                  <a:pt x="25877" y="124060"/>
                  <a:pt x="17700" y="133564"/>
                  <a:pt x="10850" y="143838"/>
                </a:cubicBezTo>
                <a:cubicBezTo>
                  <a:pt x="7425" y="154112"/>
                  <a:pt x="576" y="163831"/>
                  <a:pt x="576" y="174661"/>
                </a:cubicBezTo>
                <a:cubicBezTo>
                  <a:pt x="576" y="300274"/>
                  <a:pt x="-5398" y="348964"/>
                  <a:pt x="21124" y="441789"/>
                </a:cubicBezTo>
                <a:cubicBezTo>
                  <a:pt x="28937" y="469132"/>
                  <a:pt x="32652" y="480923"/>
                  <a:pt x="51947" y="503434"/>
                </a:cubicBezTo>
                <a:cubicBezTo>
                  <a:pt x="64555" y="518143"/>
                  <a:pt x="76108" y="535122"/>
                  <a:pt x="93043" y="544530"/>
                </a:cubicBezTo>
                <a:cubicBezTo>
                  <a:pt x="108308" y="553011"/>
                  <a:pt x="127290" y="551379"/>
                  <a:pt x="144414" y="554804"/>
                </a:cubicBezTo>
                <a:cubicBezTo>
                  <a:pt x="151264" y="561654"/>
                  <a:pt x="156299" y="571021"/>
                  <a:pt x="164963" y="575353"/>
                </a:cubicBezTo>
                <a:cubicBezTo>
                  <a:pt x="184336" y="585040"/>
                  <a:pt x="226608" y="595901"/>
                  <a:pt x="226608" y="595901"/>
                </a:cubicBezTo>
                <a:cubicBezTo>
                  <a:pt x="236882" y="602750"/>
                  <a:pt x="245628" y="612818"/>
                  <a:pt x="257430" y="616449"/>
                </a:cubicBezTo>
                <a:cubicBezTo>
                  <a:pt x="290811" y="626720"/>
                  <a:pt x="360172" y="636998"/>
                  <a:pt x="360172" y="636998"/>
                </a:cubicBezTo>
                <a:cubicBezTo>
                  <a:pt x="438551" y="715377"/>
                  <a:pt x="347471" y="633487"/>
                  <a:pt x="421816" y="678094"/>
                </a:cubicBezTo>
                <a:cubicBezTo>
                  <a:pt x="492331" y="720403"/>
                  <a:pt x="385876" y="679813"/>
                  <a:pt x="473187" y="708917"/>
                </a:cubicBezTo>
                <a:cubicBezTo>
                  <a:pt x="480037" y="715766"/>
                  <a:pt x="485676" y="724092"/>
                  <a:pt x="493736" y="729465"/>
                </a:cubicBezTo>
                <a:cubicBezTo>
                  <a:pt x="514282" y="743162"/>
                  <a:pt x="541684" y="753439"/>
                  <a:pt x="565655" y="760288"/>
                </a:cubicBezTo>
                <a:cubicBezTo>
                  <a:pt x="579232" y="764167"/>
                  <a:pt x="593052" y="767137"/>
                  <a:pt x="606751" y="770562"/>
                </a:cubicBezTo>
                <a:cubicBezTo>
                  <a:pt x="617025" y="777411"/>
                  <a:pt x="626224" y="786246"/>
                  <a:pt x="637574" y="791110"/>
                </a:cubicBezTo>
                <a:cubicBezTo>
                  <a:pt x="650553" y="796672"/>
                  <a:pt x="667644" y="792563"/>
                  <a:pt x="678670" y="801384"/>
                </a:cubicBezTo>
                <a:cubicBezTo>
                  <a:pt x="687127" y="808150"/>
                  <a:pt x="684102" y="822520"/>
                  <a:pt x="688945" y="832207"/>
                </a:cubicBezTo>
                <a:cubicBezTo>
                  <a:pt x="694467" y="843251"/>
                  <a:pt x="702644" y="852755"/>
                  <a:pt x="709493" y="863029"/>
                </a:cubicBezTo>
                <a:cubicBezTo>
                  <a:pt x="712918" y="873303"/>
                  <a:pt x="716917" y="883404"/>
                  <a:pt x="719767" y="893852"/>
                </a:cubicBezTo>
                <a:cubicBezTo>
                  <a:pt x="727198" y="921098"/>
                  <a:pt x="740315" y="976045"/>
                  <a:pt x="740315" y="976045"/>
                </a:cubicBezTo>
                <a:cubicBezTo>
                  <a:pt x="743740" y="1023991"/>
                  <a:pt x="745807" y="1072053"/>
                  <a:pt x="750590" y="1119883"/>
                </a:cubicBezTo>
                <a:cubicBezTo>
                  <a:pt x="752663" y="1140611"/>
                  <a:pt x="757918" y="1160906"/>
                  <a:pt x="760864" y="1181528"/>
                </a:cubicBezTo>
                <a:cubicBezTo>
                  <a:pt x="764769" y="1208861"/>
                  <a:pt x="767713" y="1236323"/>
                  <a:pt x="771138" y="1263721"/>
                </a:cubicBezTo>
                <a:cubicBezTo>
                  <a:pt x="773585" y="1312660"/>
                  <a:pt x="772831" y="1455429"/>
                  <a:pt x="791686" y="1530849"/>
                </a:cubicBezTo>
                <a:cubicBezTo>
                  <a:pt x="796939" y="1551862"/>
                  <a:pt x="805385" y="1571946"/>
                  <a:pt x="812234" y="1592494"/>
                </a:cubicBezTo>
                <a:lnTo>
                  <a:pt x="822509" y="1623317"/>
                </a:lnTo>
                <a:cubicBezTo>
                  <a:pt x="831312" y="1649725"/>
                  <a:pt x="837897" y="1666855"/>
                  <a:pt x="843057" y="1695236"/>
                </a:cubicBezTo>
                <a:cubicBezTo>
                  <a:pt x="861946" y="1799125"/>
                  <a:pt x="842506" y="1734679"/>
                  <a:pt x="863605" y="1797977"/>
                </a:cubicBezTo>
                <a:cubicBezTo>
                  <a:pt x="875387" y="1868668"/>
                  <a:pt x="880481" y="1863060"/>
                  <a:pt x="863605" y="1941816"/>
                </a:cubicBezTo>
                <a:cubicBezTo>
                  <a:pt x="859067" y="1962995"/>
                  <a:pt x="855072" y="1985439"/>
                  <a:pt x="843057" y="2003461"/>
                </a:cubicBezTo>
                <a:lnTo>
                  <a:pt x="801960" y="2065106"/>
                </a:lnTo>
                <a:cubicBezTo>
                  <a:pt x="779828" y="2131502"/>
                  <a:pt x="795859" y="2075864"/>
                  <a:pt x="781412" y="2198670"/>
                </a:cubicBezTo>
                <a:cubicBezTo>
                  <a:pt x="780022" y="2210486"/>
                  <a:pt x="774138" y="2279288"/>
                  <a:pt x="760864" y="2301411"/>
                </a:cubicBezTo>
                <a:cubicBezTo>
                  <a:pt x="755880" y="2309717"/>
                  <a:pt x="748979" y="2317627"/>
                  <a:pt x="740315" y="2321959"/>
                </a:cubicBezTo>
                <a:cubicBezTo>
                  <a:pt x="695897" y="2344169"/>
                  <a:pt x="699219" y="2315421"/>
                  <a:pt x="699219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 2"/>
          <p:cNvSpPr/>
          <p:nvPr/>
        </p:nvSpPr>
        <p:spPr>
          <a:xfrm>
            <a:off x="3720395" y="3780891"/>
            <a:ext cx="1268405" cy="2342508"/>
          </a:xfrm>
          <a:custGeom>
            <a:avLst/>
            <a:gdLst>
              <a:gd name="connsiteX0" fmla="*/ 1099582 w 1268405"/>
              <a:gd name="connsiteY0" fmla="*/ 0 h 2414427"/>
              <a:gd name="connsiteX1" fmla="*/ 1202324 w 1268405"/>
              <a:gd name="connsiteY1" fmla="*/ 41097 h 2414427"/>
              <a:gd name="connsiteX2" fmla="*/ 1222872 w 1268405"/>
              <a:gd name="connsiteY2" fmla="*/ 71919 h 2414427"/>
              <a:gd name="connsiteX3" fmla="*/ 1233146 w 1268405"/>
              <a:gd name="connsiteY3" fmla="*/ 113016 h 2414427"/>
              <a:gd name="connsiteX4" fmla="*/ 1253694 w 1268405"/>
              <a:gd name="connsiteY4" fmla="*/ 143838 h 2414427"/>
              <a:gd name="connsiteX5" fmla="*/ 1222872 w 1268405"/>
              <a:gd name="connsiteY5" fmla="*/ 482885 h 2414427"/>
              <a:gd name="connsiteX6" fmla="*/ 1202324 w 1268405"/>
              <a:gd name="connsiteY6" fmla="*/ 503434 h 2414427"/>
              <a:gd name="connsiteX7" fmla="*/ 1161227 w 1268405"/>
              <a:gd name="connsiteY7" fmla="*/ 575353 h 2414427"/>
              <a:gd name="connsiteX8" fmla="*/ 1099582 w 1268405"/>
              <a:gd name="connsiteY8" fmla="*/ 636998 h 2414427"/>
              <a:gd name="connsiteX9" fmla="*/ 1048211 w 1268405"/>
              <a:gd name="connsiteY9" fmla="*/ 688368 h 2414427"/>
              <a:gd name="connsiteX10" fmla="*/ 883825 w 1268405"/>
              <a:gd name="connsiteY10" fmla="*/ 719191 h 2414427"/>
              <a:gd name="connsiteX11" fmla="*/ 832454 w 1268405"/>
              <a:gd name="connsiteY11" fmla="*/ 729465 h 2414427"/>
              <a:gd name="connsiteX12" fmla="*/ 781083 w 1268405"/>
              <a:gd name="connsiteY12" fmla="*/ 750013 h 2414427"/>
              <a:gd name="connsiteX13" fmla="*/ 729712 w 1268405"/>
              <a:gd name="connsiteY13" fmla="*/ 760288 h 2414427"/>
              <a:gd name="connsiteX14" fmla="*/ 698890 w 1268405"/>
              <a:gd name="connsiteY14" fmla="*/ 770562 h 2414427"/>
              <a:gd name="connsiteX15" fmla="*/ 637245 w 1268405"/>
              <a:gd name="connsiteY15" fmla="*/ 780836 h 2414427"/>
              <a:gd name="connsiteX16" fmla="*/ 513955 w 1268405"/>
              <a:gd name="connsiteY16" fmla="*/ 811658 h 2414427"/>
              <a:gd name="connsiteX17" fmla="*/ 483133 w 1268405"/>
              <a:gd name="connsiteY17" fmla="*/ 821932 h 2414427"/>
              <a:gd name="connsiteX18" fmla="*/ 462584 w 1268405"/>
              <a:gd name="connsiteY18" fmla="*/ 842481 h 2414427"/>
              <a:gd name="connsiteX19" fmla="*/ 411213 w 1268405"/>
              <a:gd name="connsiteY19" fmla="*/ 852755 h 2414427"/>
              <a:gd name="connsiteX20" fmla="*/ 380391 w 1268405"/>
              <a:gd name="connsiteY20" fmla="*/ 873303 h 2414427"/>
              <a:gd name="connsiteX21" fmla="*/ 287924 w 1268405"/>
              <a:gd name="connsiteY21" fmla="*/ 924674 h 2414427"/>
              <a:gd name="connsiteX22" fmla="*/ 257101 w 1268405"/>
              <a:gd name="connsiteY22" fmla="*/ 955497 h 2414427"/>
              <a:gd name="connsiteX23" fmla="*/ 195456 w 1268405"/>
              <a:gd name="connsiteY23" fmla="*/ 1037690 h 2414427"/>
              <a:gd name="connsiteX24" fmla="*/ 174908 w 1268405"/>
              <a:gd name="connsiteY24" fmla="*/ 1099335 h 2414427"/>
              <a:gd name="connsiteX25" fmla="*/ 154360 w 1268405"/>
              <a:gd name="connsiteY25" fmla="*/ 1191802 h 2414427"/>
              <a:gd name="connsiteX26" fmla="*/ 133811 w 1268405"/>
              <a:gd name="connsiteY26" fmla="*/ 1222625 h 2414427"/>
              <a:gd name="connsiteX27" fmla="*/ 113263 w 1268405"/>
              <a:gd name="connsiteY27" fmla="*/ 1520575 h 2414427"/>
              <a:gd name="connsiteX28" fmla="*/ 123537 w 1268405"/>
              <a:gd name="connsiteY28" fmla="*/ 1736332 h 2414427"/>
              <a:gd name="connsiteX29" fmla="*/ 144085 w 1268405"/>
              <a:gd name="connsiteY29" fmla="*/ 1797977 h 2414427"/>
              <a:gd name="connsiteX30" fmla="*/ 133811 w 1268405"/>
              <a:gd name="connsiteY30" fmla="*/ 1982912 h 2414427"/>
              <a:gd name="connsiteX31" fmla="*/ 123537 w 1268405"/>
              <a:gd name="connsiteY31" fmla="*/ 2013735 h 2414427"/>
              <a:gd name="connsiteX32" fmla="*/ 92715 w 1268405"/>
              <a:gd name="connsiteY32" fmla="*/ 2034283 h 2414427"/>
              <a:gd name="connsiteX33" fmla="*/ 61892 w 1268405"/>
              <a:gd name="connsiteY33" fmla="*/ 2095928 h 2414427"/>
              <a:gd name="connsiteX34" fmla="*/ 20795 w 1268405"/>
              <a:gd name="connsiteY34" fmla="*/ 2147299 h 2414427"/>
              <a:gd name="connsiteX35" fmla="*/ 10521 w 1268405"/>
              <a:gd name="connsiteY35" fmla="*/ 2178121 h 2414427"/>
              <a:gd name="connsiteX36" fmla="*/ 10521 w 1268405"/>
              <a:gd name="connsiteY36" fmla="*/ 2321959 h 2414427"/>
              <a:gd name="connsiteX37" fmla="*/ 31070 w 1268405"/>
              <a:gd name="connsiteY37" fmla="*/ 2363056 h 2414427"/>
              <a:gd name="connsiteX38" fmla="*/ 61892 w 1268405"/>
              <a:gd name="connsiteY38" fmla="*/ 2383604 h 2414427"/>
              <a:gd name="connsiteX39" fmla="*/ 113263 w 1268405"/>
              <a:gd name="connsiteY39" fmla="*/ 2414427 h 2414427"/>
              <a:gd name="connsiteX40" fmla="*/ 195456 w 1268405"/>
              <a:gd name="connsiteY40" fmla="*/ 2404153 h 2414427"/>
              <a:gd name="connsiteX41" fmla="*/ 164634 w 1268405"/>
              <a:gd name="connsiteY41" fmla="*/ 2342508 h 241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268405" h="2414427">
                <a:moveTo>
                  <a:pt x="1099582" y="0"/>
                </a:moveTo>
                <a:cubicBezTo>
                  <a:pt x="1161642" y="15515"/>
                  <a:pt x="1171935" y="3111"/>
                  <a:pt x="1202324" y="41097"/>
                </a:cubicBezTo>
                <a:cubicBezTo>
                  <a:pt x="1210038" y="50739"/>
                  <a:pt x="1216023" y="61645"/>
                  <a:pt x="1222872" y="71919"/>
                </a:cubicBezTo>
                <a:cubicBezTo>
                  <a:pt x="1226297" y="85618"/>
                  <a:pt x="1227584" y="100037"/>
                  <a:pt x="1233146" y="113016"/>
                </a:cubicBezTo>
                <a:cubicBezTo>
                  <a:pt x="1238010" y="124365"/>
                  <a:pt x="1253320" y="131496"/>
                  <a:pt x="1253694" y="143838"/>
                </a:cubicBezTo>
                <a:cubicBezTo>
                  <a:pt x="1257950" y="284294"/>
                  <a:pt x="1298648" y="388163"/>
                  <a:pt x="1222872" y="482885"/>
                </a:cubicBezTo>
                <a:cubicBezTo>
                  <a:pt x="1216821" y="490449"/>
                  <a:pt x="1209173" y="496584"/>
                  <a:pt x="1202324" y="503434"/>
                </a:cubicBezTo>
                <a:cubicBezTo>
                  <a:pt x="1189411" y="542169"/>
                  <a:pt x="1194155" y="538766"/>
                  <a:pt x="1161227" y="575353"/>
                </a:cubicBezTo>
                <a:cubicBezTo>
                  <a:pt x="1141787" y="596953"/>
                  <a:pt x="1115701" y="612819"/>
                  <a:pt x="1099582" y="636998"/>
                </a:cubicBezTo>
                <a:cubicBezTo>
                  <a:pt x="1084557" y="659536"/>
                  <a:pt x="1076936" y="679530"/>
                  <a:pt x="1048211" y="688368"/>
                </a:cubicBezTo>
                <a:cubicBezTo>
                  <a:pt x="1011019" y="699812"/>
                  <a:pt x="928638" y="711043"/>
                  <a:pt x="883825" y="719191"/>
                </a:cubicBezTo>
                <a:cubicBezTo>
                  <a:pt x="866644" y="722315"/>
                  <a:pt x="849180" y="724447"/>
                  <a:pt x="832454" y="729465"/>
                </a:cubicBezTo>
                <a:cubicBezTo>
                  <a:pt x="814789" y="734764"/>
                  <a:pt x="798748" y="744713"/>
                  <a:pt x="781083" y="750013"/>
                </a:cubicBezTo>
                <a:cubicBezTo>
                  <a:pt x="764357" y="755031"/>
                  <a:pt x="746653" y="756052"/>
                  <a:pt x="729712" y="760288"/>
                </a:cubicBezTo>
                <a:cubicBezTo>
                  <a:pt x="719206" y="762915"/>
                  <a:pt x="709462" y="768213"/>
                  <a:pt x="698890" y="770562"/>
                </a:cubicBezTo>
                <a:cubicBezTo>
                  <a:pt x="678554" y="775081"/>
                  <a:pt x="657455" y="775784"/>
                  <a:pt x="637245" y="780836"/>
                </a:cubicBezTo>
                <a:cubicBezTo>
                  <a:pt x="474429" y="821539"/>
                  <a:pt x="675261" y="784774"/>
                  <a:pt x="513955" y="811658"/>
                </a:cubicBezTo>
                <a:cubicBezTo>
                  <a:pt x="503681" y="815083"/>
                  <a:pt x="492419" y="816360"/>
                  <a:pt x="483133" y="821932"/>
                </a:cubicBezTo>
                <a:cubicBezTo>
                  <a:pt x="474827" y="826916"/>
                  <a:pt x="471488" y="838665"/>
                  <a:pt x="462584" y="842481"/>
                </a:cubicBezTo>
                <a:cubicBezTo>
                  <a:pt x="446533" y="849360"/>
                  <a:pt x="428337" y="849330"/>
                  <a:pt x="411213" y="852755"/>
                </a:cubicBezTo>
                <a:cubicBezTo>
                  <a:pt x="400939" y="859604"/>
                  <a:pt x="391435" y="867781"/>
                  <a:pt x="380391" y="873303"/>
                </a:cubicBezTo>
                <a:cubicBezTo>
                  <a:pt x="328712" y="899142"/>
                  <a:pt x="352714" y="859884"/>
                  <a:pt x="287924" y="924674"/>
                </a:cubicBezTo>
                <a:cubicBezTo>
                  <a:pt x="277650" y="934948"/>
                  <a:pt x="266022" y="944028"/>
                  <a:pt x="257101" y="955497"/>
                </a:cubicBezTo>
                <a:cubicBezTo>
                  <a:pt x="175772" y="1060061"/>
                  <a:pt x="247139" y="986004"/>
                  <a:pt x="195456" y="1037690"/>
                </a:cubicBezTo>
                <a:cubicBezTo>
                  <a:pt x="188607" y="1058238"/>
                  <a:pt x="178469" y="1077970"/>
                  <a:pt x="174908" y="1099335"/>
                </a:cubicBezTo>
                <a:cubicBezTo>
                  <a:pt x="170962" y="1123010"/>
                  <a:pt x="167006" y="1166510"/>
                  <a:pt x="154360" y="1191802"/>
                </a:cubicBezTo>
                <a:cubicBezTo>
                  <a:pt x="148838" y="1202847"/>
                  <a:pt x="140661" y="1212351"/>
                  <a:pt x="133811" y="1222625"/>
                </a:cubicBezTo>
                <a:cubicBezTo>
                  <a:pt x="126962" y="1321942"/>
                  <a:pt x="108528" y="1421135"/>
                  <a:pt x="113263" y="1520575"/>
                </a:cubicBezTo>
                <a:cubicBezTo>
                  <a:pt x="116688" y="1592494"/>
                  <a:pt x="115586" y="1664772"/>
                  <a:pt x="123537" y="1736332"/>
                </a:cubicBezTo>
                <a:cubicBezTo>
                  <a:pt x="125929" y="1757859"/>
                  <a:pt x="144085" y="1797977"/>
                  <a:pt x="144085" y="1797977"/>
                </a:cubicBezTo>
                <a:cubicBezTo>
                  <a:pt x="140660" y="1859622"/>
                  <a:pt x="139664" y="1921450"/>
                  <a:pt x="133811" y="1982912"/>
                </a:cubicBezTo>
                <a:cubicBezTo>
                  <a:pt x="132784" y="1993693"/>
                  <a:pt x="130302" y="2005278"/>
                  <a:pt x="123537" y="2013735"/>
                </a:cubicBezTo>
                <a:cubicBezTo>
                  <a:pt x="115823" y="2023377"/>
                  <a:pt x="102989" y="2027434"/>
                  <a:pt x="92715" y="2034283"/>
                </a:cubicBezTo>
                <a:cubicBezTo>
                  <a:pt x="33826" y="2122615"/>
                  <a:pt x="104427" y="2010858"/>
                  <a:pt x="61892" y="2095928"/>
                </a:cubicBezTo>
                <a:cubicBezTo>
                  <a:pt x="48931" y="2121849"/>
                  <a:pt x="39908" y="2128186"/>
                  <a:pt x="20795" y="2147299"/>
                </a:cubicBezTo>
                <a:cubicBezTo>
                  <a:pt x="17370" y="2157573"/>
                  <a:pt x="12301" y="2167439"/>
                  <a:pt x="10521" y="2178121"/>
                </a:cubicBezTo>
                <a:cubicBezTo>
                  <a:pt x="706" y="2237011"/>
                  <a:pt x="-7179" y="2268859"/>
                  <a:pt x="10521" y="2321959"/>
                </a:cubicBezTo>
                <a:cubicBezTo>
                  <a:pt x="15364" y="2336489"/>
                  <a:pt x="21265" y="2351290"/>
                  <a:pt x="31070" y="2363056"/>
                </a:cubicBezTo>
                <a:cubicBezTo>
                  <a:pt x="38975" y="2372542"/>
                  <a:pt x="52250" y="2375890"/>
                  <a:pt x="61892" y="2383604"/>
                </a:cubicBezTo>
                <a:cubicBezTo>
                  <a:pt x="102187" y="2415841"/>
                  <a:pt x="59734" y="2396585"/>
                  <a:pt x="113263" y="2414427"/>
                </a:cubicBezTo>
                <a:cubicBezTo>
                  <a:pt x="140661" y="2411002"/>
                  <a:pt x="172988" y="2420202"/>
                  <a:pt x="195456" y="2404153"/>
                </a:cubicBezTo>
                <a:cubicBezTo>
                  <a:pt x="217547" y="2388373"/>
                  <a:pt x="171353" y="2349227"/>
                  <a:pt x="164634" y="234250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133339" y="3352800"/>
            <a:ext cx="1744988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856831" y="5710412"/>
            <a:ext cx="1650532" cy="646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75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Find location of the element to be deleted</a:t>
            </a:r>
          </a:p>
          <a:p>
            <a:endParaRPr lang="en-US" altLang="en-US" dirty="0" smtClean="0"/>
          </a:p>
        </p:txBody>
      </p:sp>
      <p:sp>
        <p:nvSpPr>
          <p:cNvPr id="2560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</a:t>
            </a:r>
          </a:p>
        </p:txBody>
      </p:sp>
      <p:sp>
        <p:nvSpPr>
          <p:cNvPr id="25612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25613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25615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25606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607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16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9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Deletions (2)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Change the connections so that the element to be deleted is no longer a part of the list (by-passed).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2623511" y="459066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Alice</a:t>
            </a:r>
          </a:p>
        </p:txBody>
      </p:sp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5222285" y="4598066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Charlie</a:t>
            </a:r>
          </a:p>
        </p:txBody>
      </p:sp>
      <p:sp>
        <p:nvSpPr>
          <p:cNvPr id="38" name="TextBox 13"/>
          <p:cNvSpPr txBox="1">
            <a:spLocks noChangeArrowheads="1"/>
          </p:cNvSpPr>
          <p:nvPr/>
        </p:nvSpPr>
        <p:spPr bwMode="auto">
          <a:xfrm>
            <a:off x="3981930" y="4611435"/>
            <a:ext cx="926952" cy="2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dirty="0">
                <a:latin typeface="Arial" panose="020B0604020202020204" pitchFamily="34" charset="0"/>
              </a:rPr>
              <a:t>Bob</a:t>
            </a:r>
          </a:p>
        </p:txBody>
      </p: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1392238" y="3592513"/>
            <a:ext cx="2438400" cy="1041400"/>
            <a:chOff x="1392287" y="3591966"/>
            <a:chExt cx="2438400" cy="1041469"/>
          </a:xfrm>
        </p:grpSpPr>
        <p:cxnSp>
          <p:nvCxnSpPr>
            <p:cNvPr id="40" name="Straight Arrow Connector 15"/>
            <p:cNvCxnSpPr>
              <a:cxnSpLocks noChangeShapeType="1"/>
            </p:cNvCxnSpPr>
            <p:nvPr/>
          </p:nvCxnSpPr>
          <p:spPr bwMode="auto">
            <a:xfrm>
              <a:off x="2446714" y="3906940"/>
              <a:ext cx="329546" cy="726495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 type="none" w="sm" len="sm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TextBox 16"/>
            <p:cNvSpPr txBox="1">
              <a:spLocks noChangeArrowheads="1"/>
            </p:cNvSpPr>
            <p:nvPr/>
          </p:nvSpPr>
          <p:spPr bwMode="auto">
            <a:xfrm>
              <a:off x="1392287" y="3591966"/>
              <a:ext cx="2438400" cy="807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CC3300"/>
                  </a:solidFill>
                  <a:latin typeface="Arial" panose="020B0604020202020204" pitchFamily="34" charset="0"/>
                </a:rPr>
                <a:t>Remove this element </a:t>
              </a:r>
            </a:p>
          </p:txBody>
        </p:sp>
      </p:grpSp>
      <p:pic>
        <p:nvPicPr>
          <p:cNvPr id="42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r="53285" b="80434"/>
          <a:stretch/>
        </p:blipFill>
        <p:spPr bwMode="auto">
          <a:xfrm>
            <a:off x="993329" y="4823996"/>
            <a:ext cx="1292329" cy="57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2307919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80435"/>
          <a:stretch/>
        </p:blipFill>
        <p:spPr bwMode="auto">
          <a:xfrm>
            <a:off x="6149237" y="4686245"/>
            <a:ext cx="1383207" cy="7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614967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898608" y="4904183"/>
            <a:ext cx="1256243" cy="49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2156684" y="5280917"/>
            <a:ext cx="1511190" cy="606175"/>
          </a:xfrm>
          <a:custGeom>
            <a:avLst/>
            <a:gdLst>
              <a:gd name="connsiteX0" fmla="*/ 72808 w 1511190"/>
              <a:gd name="connsiteY0" fmla="*/ 0 h 606175"/>
              <a:gd name="connsiteX1" fmla="*/ 124179 w 1511190"/>
              <a:gd name="connsiteY1" fmla="*/ 10274 h 606175"/>
              <a:gd name="connsiteX2" fmla="*/ 144727 w 1511190"/>
              <a:gd name="connsiteY2" fmla="*/ 41096 h 606175"/>
              <a:gd name="connsiteX3" fmla="*/ 165276 w 1511190"/>
              <a:gd name="connsiteY3" fmla="*/ 61645 h 606175"/>
              <a:gd name="connsiteX4" fmla="*/ 155001 w 1511190"/>
              <a:gd name="connsiteY4" fmla="*/ 184935 h 606175"/>
              <a:gd name="connsiteX5" fmla="*/ 144727 w 1511190"/>
              <a:gd name="connsiteY5" fmla="*/ 215757 h 606175"/>
              <a:gd name="connsiteX6" fmla="*/ 113905 w 1511190"/>
              <a:gd name="connsiteY6" fmla="*/ 226031 h 606175"/>
              <a:gd name="connsiteX7" fmla="*/ 83082 w 1511190"/>
              <a:gd name="connsiteY7" fmla="*/ 256854 h 606175"/>
              <a:gd name="connsiteX8" fmla="*/ 62534 w 1511190"/>
              <a:gd name="connsiteY8" fmla="*/ 287676 h 606175"/>
              <a:gd name="connsiteX9" fmla="*/ 31712 w 1511190"/>
              <a:gd name="connsiteY9" fmla="*/ 297950 h 606175"/>
              <a:gd name="connsiteX10" fmla="*/ 21437 w 1511190"/>
              <a:gd name="connsiteY10" fmla="*/ 328773 h 606175"/>
              <a:gd name="connsiteX11" fmla="*/ 889 w 1511190"/>
              <a:gd name="connsiteY11" fmla="*/ 359595 h 606175"/>
              <a:gd name="connsiteX12" fmla="*/ 11163 w 1511190"/>
              <a:gd name="connsiteY12" fmla="*/ 513708 h 606175"/>
              <a:gd name="connsiteX13" fmla="*/ 31712 w 1511190"/>
              <a:gd name="connsiteY13" fmla="*/ 534256 h 606175"/>
              <a:gd name="connsiteX14" fmla="*/ 62534 w 1511190"/>
              <a:gd name="connsiteY14" fmla="*/ 554804 h 606175"/>
              <a:gd name="connsiteX15" fmla="*/ 175550 w 1511190"/>
              <a:gd name="connsiteY15" fmla="*/ 575353 h 606175"/>
              <a:gd name="connsiteX16" fmla="*/ 206372 w 1511190"/>
              <a:gd name="connsiteY16" fmla="*/ 585627 h 606175"/>
              <a:gd name="connsiteX17" fmla="*/ 545419 w 1511190"/>
              <a:gd name="connsiteY17" fmla="*/ 606175 h 606175"/>
              <a:gd name="connsiteX18" fmla="*/ 709806 w 1511190"/>
              <a:gd name="connsiteY18" fmla="*/ 595901 h 606175"/>
              <a:gd name="connsiteX19" fmla="*/ 740628 w 1511190"/>
              <a:gd name="connsiteY19" fmla="*/ 585627 h 606175"/>
              <a:gd name="connsiteX20" fmla="*/ 853644 w 1511190"/>
              <a:gd name="connsiteY20" fmla="*/ 575353 h 606175"/>
              <a:gd name="connsiteX21" fmla="*/ 1131046 w 1511190"/>
              <a:gd name="connsiteY21" fmla="*/ 554804 h 606175"/>
              <a:gd name="connsiteX22" fmla="*/ 1254336 w 1511190"/>
              <a:gd name="connsiteY22" fmla="*/ 534256 h 606175"/>
              <a:gd name="connsiteX23" fmla="*/ 1285159 w 1511190"/>
              <a:gd name="connsiteY23" fmla="*/ 523982 h 606175"/>
              <a:gd name="connsiteX24" fmla="*/ 1387900 w 1511190"/>
              <a:gd name="connsiteY24" fmla="*/ 503434 h 606175"/>
              <a:gd name="connsiteX25" fmla="*/ 1439271 w 1511190"/>
              <a:gd name="connsiteY25" fmla="*/ 452063 h 606175"/>
              <a:gd name="connsiteX26" fmla="*/ 1459819 w 1511190"/>
              <a:gd name="connsiteY26" fmla="*/ 431514 h 606175"/>
              <a:gd name="connsiteX27" fmla="*/ 1480368 w 1511190"/>
              <a:gd name="connsiteY27" fmla="*/ 297950 h 606175"/>
              <a:gd name="connsiteX28" fmla="*/ 1470094 w 1511190"/>
              <a:gd name="connsiteY28" fmla="*/ 184935 h 606175"/>
              <a:gd name="connsiteX29" fmla="*/ 1449545 w 1511190"/>
              <a:gd name="connsiteY29" fmla="*/ 123290 h 606175"/>
              <a:gd name="connsiteX30" fmla="*/ 1459819 w 1511190"/>
              <a:gd name="connsiteY30" fmla="*/ 30822 h 606175"/>
              <a:gd name="connsiteX31" fmla="*/ 1511190 w 1511190"/>
              <a:gd name="connsiteY31" fmla="*/ 20548 h 60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11190" h="606175">
                <a:moveTo>
                  <a:pt x="72808" y="0"/>
                </a:moveTo>
                <a:cubicBezTo>
                  <a:pt x="89932" y="3425"/>
                  <a:pt x="109017" y="1610"/>
                  <a:pt x="124179" y="10274"/>
                </a:cubicBezTo>
                <a:cubicBezTo>
                  <a:pt x="134900" y="16400"/>
                  <a:pt x="137013" y="31454"/>
                  <a:pt x="144727" y="41096"/>
                </a:cubicBezTo>
                <a:cubicBezTo>
                  <a:pt x="150778" y="48660"/>
                  <a:pt x="158426" y="54795"/>
                  <a:pt x="165276" y="61645"/>
                </a:cubicBezTo>
                <a:cubicBezTo>
                  <a:pt x="161851" y="102742"/>
                  <a:pt x="160452" y="144058"/>
                  <a:pt x="155001" y="184935"/>
                </a:cubicBezTo>
                <a:cubicBezTo>
                  <a:pt x="153570" y="195670"/>
                  <a:pt x="152385" y="208099"/>
                  <a:pt x="144727" y="215757"/>
                </a:cubicBezTo>
                <a:cubicBezTo>
                  <a:pt x="137069" y="223415"/>
                  <a:pt x="124179" y="222606"/>
                  <a:pt x="113905" y="226031"/>
                </a:cubicBezTo>
                <a:cubicBezTo>
                  <a:pt x="103631" y="236305"/>
                  <a:pt x="92384" y="245692"/>
                  <a:pt x="83082" y="256854"/>
                </a:cubicBezTo>
                <a:cubicBezTo>
                  <a:pt x="75177" y="266340"/>
                  <a:pt x="72176" y="279962"/>
                  <a:pt x="62534" y="287676"/>
                </a:cubicBezTo>
                <a:cubicBezTo>
                  <a:pt x="54077" y="294441"/>
                  <a:pt x="41986" y="294525"/>
                  <a:pt x="31712" y="297950"/>
                </a:cubicBezTo>
                <a:cubicBezTo>
                  <a:pt x="28287" y="308224"/>
                  <a:pt x="26280" y="319086"/>
                  <a:pt x="21437" y="328773"/>
                </a:cubicBezTo>
                <a:cubicBezTo>
                  <a:pt x="15915" y="339817"/>
                  <a:pt x="1574" y="347266"/>
                  <a:pt x="889" y="359595"/>
                </a:cubicBezTo>
                <a:cubicBezTo>
                  <a:pt x="-1967" y="411001"/>
                  <a:pt x="2216" y="463006"/>
                  <a:pt x="11163" y="513708"/>
                </a:cubicBezTo>
                <a:cubicBezTo>
                  <a:pt x="12846" y="523247"/>
                  <a:pt x="24148" y="528205"/>
                  <a:pt x="31712" y="534256"/>
                </a:cubicBezTo>
                <a:cubicBezTo>
                  <a:pt x="41354" y="541970"/>
                  <a:pt x="51185" y="549940"/>
                  <a:pt x="62534" y="554804"/>
                </a:cubicBezTo>
                <a:cubicBezTo>
                  <a:pt x="86759" y="565186"/>
                  <a:pt x="158877" y="572971"/>
                  <a:pt x="175550" y="575353"/>
                </a:cubicBezTo>
                <a:cubicBezTo>
                  <a:pt x="185824" y="578778"/>
                  <a:pt x="195562" y="584972"/>
                  <a:pt x="206372" y="585627"/>
                </a:cubicBezTo>
                <a:cubicBezTo>
                  <a:pt x="557325" y="606897"/>
                  <a:pt x="413712" y="562273"/>
                  <a:pt x="545419" y="606175"/>
                </a:cubicBezTo>
                <a:cubicBezTo>
                  <a:pt x="600215" y="602750"/>
                  <a:pt x="655205" y="601648"/>
                  <a:pt x="709806" y="595901"/>
                </a:cubicBezTo>
                <a:cubicBezTo>
                  <a:pt x="720576" y="594767"/>
                  <a:pt x="729907" y="587159"/>
                  <a:pt x="740628" y="585627"/>
                </a:cubicBezTo>
                <a:cubicBezTo>
                  <a:pt x="778075" y="580277"/>
                  <a:pt x="815928" y="578254"/>
                  <a:pt x="853644" y="575353"/>
                </a:cubicBezTo>
                <a:cubicBezTo>
                  <a:pt x="901678" y="571658"/>
                  <a:pt x="1074376" y="561888"/>
                  <a:pt x="1131046" y="554804"/>
                </a:cubicBezTo>
                <a:cubicBezTo>
                  <a:pt x="1172388" y="549636"/>
                  <a:pt x="1214810" y="547431"/>
                  <a:pt x="1254336" y="534256"/>
                </a:cubicBezTo>
                <a:cubicBezTo>
                  <a:pt x="1264610" y="530831"/>
                  <a:pt x="1274606" y="526417"/>
                  <a:pt x="1285159" y="523982"/>
                </a:cubicBezTo>
                <a:cubicBezTo>
                  <a:pt x="1319190" y="516129"/>
                  <a:pt x="1387900" y="503434"/>
                  <a:pt x="1387900" y="503434"/>
                </a:cubicBezTo>
                <a:lnTo>
                  <a:pt x="1439271" y="452063"/>
                </a:lnTo>
                <a:lnTo>
                  <a:pt x="1459819" y="431514"/>
                </a:lnTo>
                <a:cubicBezTo>
                  <a:pt x="1472228" y="381881"/>
                  <a:pt x="1480368" y="357123"/>
                  <a:pt x="1480368" y="297950"/>
                </a:cubicBezTo>
                <a:cubicBezTo>
                  <a:pt x="1480368" y="260123"/>
                  <a:pt x="1476668" y="222186"/>
                  <a:pt x="1470094" y="184935"/>
                </a:cubicBezTo>
                <a:cubicBezTo>
                  <a:pt x="1466330" y="163605"/>
                  <a:pt x="1449545" y="123290"/>
                  <a:pt x="1449545" y="123290"/>
                </a:cubicBezTo>
                <a:cubicBezTo>
                  <a:pt x="1452970" y="92467"/>
                  <a:pt x="1443863" y="57415"/>
                  <a:pt x="1459819" y="30822"/>
                </a:cubicBezTo>
                <a:cubicBezTo>
                  <a:pt x="1468803" y="15848"/>
                  <a:pt x="1511190" y="20548"/>
                  <a:pt x="1511190" y="2054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8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Elements: Nodes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745717" y="1467615"/>
            <a:ext cx="3798795" cy="699531"/>
            <a:chOff x="2745717" y="1467615"/>
            <a:chExt cx="3798795" cy="699531"/>
          </a:xfrm>
        </p:grpSpPr>
        <p:sp>
          <p:nvSpPr>
            <p:cNvPr id="27662" name="Line 7"/>
            <p:cNvSpPr>
              <a:spLocks noChangeShapeType="1"/>
            </p:cNvSpPr>
            <p:nvPr/>
          </p:nvSpPr>
          <p:spPr bwMode="auto">
            <a:xfrm flipH="1">
              <a:off x="2745717" y="1621503"/>
              <a:ext cx="1741394" cy="545643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3" name="Text Box 8"/>
            <p:cNvSpPr txBox="1">
              <a:spLocks noChangeArrowheads="1"/>
            </p:cNvSpPr>
            <p:nvPr/>
          </p:nvSpPr>
          <p:spPr bwMode="auto">
            <a:xfrm>
              <a:off x="4255711" y="1467615"/>
              <a:ext cx="22888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Freight “data”</a:t>
              </a:r>
            </a:p>
          </p:txBody>
        </p:sp>
      </p:grpSp>
      <p:grpSp>
        <p:nvGrpSpPr>
          <p:cNvPr id="27664" name="Group 9"/>
          <p:cNvGrpSpPr>
            <a:grpSpLocks/>
          </p:cNvGrpSpPr>
          <p:nvPr/>
        </p:nvGrpSpPr>
        <p:grpSpPr bwMode="auto">
          <a:xfrm>
            <a:off x="2813424" y="2051977"/>
            <a:ext cx="3028576" cy="699531"/>
            <a:chOff x="2016" y="3024"/>
            <a:chExt cx="1824" cy="480"/>
          </a:xfrm>
        </p:grpSpPr>
        <p:sp>
          <p:nvSpPr>
            <p:cNvPr id="27665" name="Line 10"/>
            <p:cNvSpPr>
              <a:spLocks noChangeShapeType="1"/>
            </p:cNvSpPr>
            <p:nvPr/>
          </p:nvSpPr>
          <p:spPr bwMode="auto">
            <a:xfrm flipH="1">
              <a:off x="2016" y="3168"/>
              <a:ext cx="1056" cy="336"/>
            </a:xfrm>
            <a:prstGeom prst="line">
              <a:avLst/>
            </a:prstGeom>
            <a:noFill/>
            <a:ln w="63500">
              <a:solidFill>
                <a:srgbClr val="CC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66" name="Text Box 11"/>
            <p:cNvSpPr txBox="1">
              <a:spLocks noChangeArrowheads="1"/>
            </p:cNvSpPr>
            <p:nvPr/>
          </p:nvSpPr>
          <p:spPr bwMode="auto">
            <a:xfrm>
              <a:off x="3024" y="3024"/>
              <a:ext cx="816" cy="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Connector</a:t>
              </a: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825500" y="4597400"/>
            <a:ext cx="4165600" cy="622300"/>
            <a:chOff x="520" y="2896"/>
            <a:chExt cx="2624" cy="392"/>
          </a:xfrm>
        </p:grpSpPr>
        <p:sp>
          <p:nvSpPr>
            <p:cNvPr id="27659" name="AutoShape 18"/>
            <p:cNvSpPr>
              <a:spLocks/>
            </p:cNvSpPr>
            <p:nvPr/>
          </p:nvSpPr>
          <p:spPr bwMode="auto">
            <a:xfrm rot="-5400000">
              <a:off x="1716" y="1700"/>
              <a:ext cx="232" cy="2624"/>
            </a:xfrm>
            <a:prstGeom prst="leftBrace">
              <a:avLst>
                <a:gd name="adj1" fmla="val 94253"/>
                <a:gd name="adj2" fmla="val 50000"/>
              </a:avLst>
            </a:prstGeom>
            <a:noFill/>
            <a:ln w="381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60" name="Text Box 19"/>
            <p:cNvSpPr txBox="1">
              <a:spLocks noChangeArrowheads="1"/>
            </p:cNvSpPr>
            <p:nvPr/>
          </p:nvSpPr>
          <p:spPr bwMode="auto">
            <a:xfrm>
              <a:off x="1464" y="3096"/>
              <a:ext cx="72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CC3300"/>
                  </a:solidFill>
                  <a:latin typeface="Arial" panose="020B0604020202020204" pitchFamily="34" charset="0"/>
                </a:rPr>
                <a:t>Node</a:t>
              </a:r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749300" y="3492500"/>
            <a:ext cx="5092700" cy="1117600"/>
            <a:chOff x="472" y="2200"/>
            <a:chExt cx="3208" cy="704"/>
          </a:xfrm>
        </p:grpSpPr>
        <p:sp>
          <p:nvSpPr>
            <p:cNvPr id="27654" name="Rectangle 13"/>
            <p:cNvSpPr>
              <a:spLocks noChangeArrowheads="1"/>
            </p:cNvSpPr>
            <p:nvPr/>
          </p:nvSpPr>
          <p:spPr bwMode="auto">
            <a:xfrm>
              <a:off x="472" y="2200"/>
              <a:ext cx="2760" cy="70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7655" name="Line 14"/>
            <p:cNvSpPr>
              <a:spLocks noChangeShapeType="1"/>
            </p:cNvSpPr>
            <p:nvPr/>
          </p:nvSpPr>
          <p:spPr bwMode="auto">
            <a:xfrm>
              <a:off x="1895" y="2200"/>
              <a:ext cx="0" cy="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7656" name="Rectangle 15"/>
            <p:cNvSpPr>
              <a:spLocks noChangeArrowheads="1"/>
            </p:cNvSpPr>
            <p:nvPr/>
          </p:nvSpPr>
          <p:spPr bwMode="auto">
            <a:xfrm>
              <a:off x="574" y="2464"/>
              <a:ext cx="121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Data (e.g., Book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7" name="Rectangle 16"/>
            <p:cNvSpPr>
              <a:spLocks noChangeArrowheads="1"/>
            </p:cNvSpPr>
            <p:nvPr/>
          </p:nvSpPr>
          <p:spPr bwMode="auto">
            <a:xfrm>
              <a:off x="1950" y="2272"/>
              <a:ext cx="1127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Pointer/reference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b="0" dirty="0">
                  <a:latin typeface="Arial" panose="020B0604020202020204" pitchFamily="34" charset="0"/>
                </a:rPr>
                <a:t>(connector</a:t>
              </a:r>
              <a:r>
                <a:rPr lang="en-CA" altLang="en-US" sz="1800" dirty="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27658" name="Line 21"/>
            <p:cNvSpPr>
              <a:spLocks noChangeShapeType="1"/>
            </p:cNvSpPr>
            <p:nvPr/>
          </p:nvSpPr>
          <p:spPr bwMode="auto">
            <a:xfrm>
              <a:off x="3096" y="2544"/>
              <a:ext cx="5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pic>
        <p:nvPicPr>
          <p:cNvPr id="19" name="Picture 18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304800" y="2097806"/>
            <a:ext cx="2427125" cy="95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74475" y="2637208"/>
            <a:ext cx="287619" cy="228600"/>
          </a:xfrm>
          <a:prstGeom prst="rect">
            <a:avLst/>
          </a:prstGeom>
          <a:solidFill>
            <a:srgbClr val="CC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6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Lists: Important Details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Unlike arrays, many details must be manually and explicitly specified by the programmer: </a:t>
            </a:r>
            <a:r>
              <a:rPr lang="en-US" altLang="en-US" b="1" dirty="0" smtClean="0">
                <a:solidFill>
                  <a:schemeClr val="accent3">
                    <a:lumMod val="75000"/>
                  </a:schemeClr>
                </a:solidFill>
              </a:rPr>
              <a:t>start of the list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FFC000"/>
                </a:solidFill>
              </a:rPr>
              <a:t>connections between elements</a:t>
            </a:r>
            <a:r>
              <a:rPr lang="en-US" altLang="en-US" dirty="0" smtClean="0"/>
              <a:t>, </a:t>
            </a:r>
            <a:r>
              <a:rPr lang="en-US" altLang="en-US" b="1" dirty="0" smtClean="0">
                <a:solidFill>
                  <a:srgbClr val="0070C0"/>
                </a:solidFill>
              </a:rPr>
              <a:t>end of the list</a:t>
            </a:r>
            <a:r>
              <a:rPr lang="en-US" altLang="en-US" dirty="0" smtClean="0"/>
              <a:t>.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Caution! Take care to ensure the reference to the first element is never lost.</a:t>
            </a:r>
          </a:p>
          <a:p>
            <a:pPr lvl="1"/>
            <a:r>
              <a:rPr lang="en-US" altLang="en-US" dirty="0" smtClean="0"/>
              <a:t>Otherwise the entire list is lost</a:t>
            </a:r>
          </a:p>
          <a:p>
            <a:endParaRPr lang="en-US" altLang="en-US" dirty="0" smtClean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092200" y="2971800"/>
            <a:ext cx="6400800" cy="990600"/>
            <a:chOff x="688" y="1872"/>
            <a:chExt cx="4032" cy="624"/>
          </a:xfrm>
        </p:grpSpPr>
        <p:grpSp>
          <p:nvGrpSpPr>
            <p:cNvPr id="28685" name="Group 4"/>
            <p:cNvGrpSpPr>
              <a:grpSpLocks/>
            </p:cNvGrpSpPr>
            <p:nvPr/>
          </p:nvGrpSpPr>
          <p:grpSpPr bwMode="auto">
            <a:xfrm>
              <a:off x="688" y="1872"/>
              <a:ext cx="960" cy="384"/>
              <a:chOff x="480" y="1920"/>
              <a:chExt cx="960" cy="384"/>
            </a:xfrm>
          </p:grpSpPr>
          <p:sp>
            <p:nvSpPr>
              <p:cNvPr id="28703" name="Rectangle 5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8704" name="Line 6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705" name="Rectangle 7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28706" name="Rectangle 8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28686" name="Group 12"/>
            <p:cNvGrpSpPr>
              <a:grpSpLocks/>
            </p:cNvGrpSpPr>
            <p:nvPr/>
          </p:nvGrpSpPr>
          <p:grpSpPr bwMode="auto">
            <a:xfrm>
              <a:off x="1552" y="1872"/>
              <a:ext cx="3168" cy="624"/>
              <a:chOff x="1632" y="1968"/>
              <a:chExt cx="3168" cy="624"/>
            </a:xfrm>
          </p:grpSpPr>
          <p:grpSp>
            <p:nvGrpSpPr>
              <p:cNvPr id="28687" name="Group 13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28699" name="Rectangle 14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700" name="Line 15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701" name="Rectangle 16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702" name="Rectangle 17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28688" name="Group 18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28695" name="Rectangle 19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8696" name="Line 20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8697" name="Rectangle 21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8698" name="Rectangle 22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28689" name="AutoShape 23"/>
              <p:cNvCxnSpPr>
                <a:cxnSpLocks noChangeShapeType="1"/>
                <a:stCxn id="28698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rgbClr val="0070C0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8690" name="Line 24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1" name="Line 25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2" name="Line 26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3" name="Line 27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28694" name="Line 28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1219200" y="3962400"/>
            <a:ext cx="6019800" cy="965200"/>
            <a:chOff x="576" y="2704"/>
            <a:chExt cx="3792" cy="608"/>
          </a:xfrm>
        </p:grpSpPr>
        <p:sp>
          <p:nvSpPr>
            <p:cNvPr id="28683" name="AutoShape 30"/>
            <p:cNvSpPr>
              <a:spLocks/>
            </p:cNvSpPr>
            <p:nvPr/>
          </p:nvSpPr>
          <p:spPr bwMode="auto">
            <a:xfrm rot="16200000">
              <a:off x="2360" y="920"/>
              <a:ext cx="224" cy="3792"/>
            </a:xfrm>
            <a:prstGeom prst="leftBrace">
              <a:avLst>
                <a:gd name="adj1" fmla="val 219444"/>
                <a:gd name="adj2" fmla="val 50000"/>
              </a:avLst>
            </a:prstGeom>
            <a:noFill/>
            <a:ln w="25400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8684" name="Text Box 31"/>
            <p:cNvSpPr txBox="1">
              <a:spLocks noChangeArrowheads="1"/>
            </p:cNvSpPr>
            <p:nvPr/>
          </p:nvSpPr>
          <p:spPr bwMode="auto">
            <a:xfrm>
              <a:off x="2256" y="2928"/>
              <a:ext cx="7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Linked List</a:t>
              </a:r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558800" y="2362200"/>
            <a:ext cx="838200" cy="609600"/>
            <a:chOff x="144" y="1536"/>
            <a:chExt cx="528" cy="384"/>
          </a:xfrm>
        </p:grpSpPr>
        <p:sp>
          <p:nvSpPr>
            <p:cNvPr id="28681" name="Line 33"/>
            <p:cNvSpPr>
              <a:spLocks noChangeShapeType="1"/>
            </p:cNvSpPr>
            <p:nvPr/>
          </p:nvSpPr>
          <p:spPr bwMode="auto">
            <a:xfrm>
              <a:off x="384" y="172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8682" name="Text Box 34"/>
            <p:cNvSpPr txBox="1">
              <a:spLocks noChangeArrowheads="1"/>
            </p:cNvSpPr>
            <p:nvPr/>
          </p:nvSpPr>
          <p:spPr bwMode="auto">
            <a:xfrm>
              <a:off x="144" y="1536"/>
              <a:ext cx="52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sp>
        <p:nvSpPr>
          <p:cNvPr id="316451" name="Text Box 35"/>
          <p:cNvSpPr txBox="1">
            <a:spLocks noChangeArrowheads="1"/>
          </p:cNvSpPr>
          <p:nvPr/>
        </p:nvSpPr>
        <p:spPr bwMode="auto">
          <a:xfrm>
            <a:off x="0" y="6553200"/>
            <a:ext cx="7213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1 The approximate equivalent of a pointer (“ptr”) in Java is a reference.</a:t>
            </a:r>
          </a:p>
        </p:txBody>
      </p:sp>
      <p:sp>
        <p:nvSpPr>
          <p:cNvPr id="30755" name="Text Box 35"/>
          <p:cNvSpPr txBox="1">
            <a:spLocks noChangeArrowheads="1"/>
          </p:cNvSpPr>
          <p:nvPr/>
        </p:nvSpPr>
        <p:spPr bwMode="auto">
          <a:xfrm>
            <a:off x="1295400" y="23114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start)</a:t>
            </a:r>
          </a:p>
        </p:txBody>
      </p:sp>
    </p:spTree>
    <p:extLst>
      <p:ext uri="{BB962C8B-B14F-4D97-AF65-F5344CB8AC3E}">
        <p14:creationId xmlns:p14="http://schemas.microsoft.com/office/powerpoint/2010/main" val="350167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19" grpId="0" uiExpand="1" build="p"/>
      <p:bldP spid="316451" grpId="0"/>
      <p:bldP spid="30755" grpId="0" uiExpan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More On Connections: </a:t>
            </a:r>
            <a:r>
              <a:rPr lang="en-US" altLang="en-US" b="1" dirty="0" smtClean="0"/>
              <a:t>The Next Pointer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A special marker is needed for the end of the list.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The ‘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next</a:t>
            </a:r>
            <a:r>
              <a:rPr lang="en-US" altLang="en-US" dirty="0" smtClean="0"/>
              <a:t>’ attribute of a node will either:</a:t>
            </a:r>
          </a:p>
          <a:p>
            <a:pPr marL="627063" lvl="1" indent="-284163">
              <a:buFont typeface="+mj-lt"/>
              <a:buAutoNum type="arabicPeriod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70C0"/>
                </a:solidFill>
              </a:rPr>
              <a:t>reference/address</a:t>
            </a:r>
            <a:r>
              <a:rPr lang="en-US" altLang="en-US" dirty="0" smtClean="0"/>
              <a:t> of the next node in the list.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marL="627063" lvl="1" indent="-284163">
              <a:buFont typeface="+mj-lt"/>
              <a:buAutoNum type="arabicPeriod" startAt="2"/>
              <a:defRPr/>
            </a:pPr>
            <a:r>
              <a:rPr lang="en-US" altLang="en-US" dirty="0" smtClean="0"/>
              <a:t>Contain a </a:t>
            </a:r>
            <a:r>
              <a:rPr lang="en-US" altLang="en-US" b="1" dirty="0" smtClean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lang="en-US" altLang="en-US" dirty="0" smtClean="0"/>
              <a:t> value.</a:t>
            </a:r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 lvl="1">
              <a:buFont typeface="Arial" charset="0"/>
              <a:buChar char="–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(That means once there is a reference to the start of the list (copy of the “head”), the next pointer of each element can be used to traverse the list). 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901700" y="4191000"/>
            <a:ext cx="2120900" cy="939800"/>
            <a:chOff x="568" y="2640"/>
            <a:chExt cx="1336" cy="592"/>
          </a:xfrm>
        </p:grpSpPr>
        <p:sp>
          <p:nvSpPr>
            <p:cNvPr id="29717" name="Rectangle 17"/>
            <p:cNvSpPr>
              <a:spLocks noChangeArrowheads="1"/>
            </p:cNvSpPr>
            <p:nvPr/>
          </p:nvSpPr>
          <p:spPr bwMode="auto">
            <a:xfrm>
              <a:off x="568" y="2640"/>
              <a:ext cx="960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29718" name="Line 18"/>
            <p:cNvSpPr>
              <a:spLocks noChangeShapeType="1"/>
            </p:cNvSpPr>
            <p:nvPr/>
          </p:nvSpPr>
          <p:spPr bwMode="auto">
            <a:xfrm>
              <a:off x="1096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19" name="Rectangle 19"/>
            <p:cNvSpPr>
              <a:spLocks noChangeArrowheads="1"/>
            </p:cNvSpPr>
            <p:nvPr/>
          </p:nvSpPr>
          <p:spPr bwMode="auto">
            <a:xfrm>
              <a:off x="648" y="2736"/>
              <a:ext cx="3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Data</a:t>
              </a:r>
            </a:p>
          </p:txBody>
        </p:sp>
        <p:sp>
          <p:nvSpPr>
            <p:cNvPr id="29720" name="Rectangle 20"/>
            <p:cNvSpPr>
              <a:spLocks noChangeArrowheads="1"/>
            </p:cNvSpPr>
            <p:nvPr/>
          </p:nvSpPr>
          <p:spPr bwMode="auto">
            <a:xfrm>
              <a:off x="1128" y="2745"/>
              <a:ext cx="2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800" dirty="0">
                  <a:latin typeface="Arial" panose="020B0604020202020204" pitchFamily="34" charset="0"/>
                </a:rPr>
                <a:t>Next</a:t>
              </a:r>
            </a:p>
          </p:txBody>
        </p:sp>
        <p:sp>
          <p:nvSpPr>
            <p:cNvPr id="29721" name="Line 21"/>
            <p:cNvSpPr>
              <a:spLocks noChangeShapeType="1"/>
            </p:cNvSpPr>
            <p:nvPr/>
          </p:nvSpPr>
          <p:spPr bwMode="auto">
            <a:xfrm>
              <a:off x="1760" y="2840"/>
              <a:ext cx="0" cy="20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9722" name="Line 23"/>
            <p:cNvSpPr>
              <a:spLocks noChangeShapeType="1"/>
            </p:cNvSpPr>
            <p:nvPr/>
          </p:nvSpPr>
          <p:spPr bwMode="auto">
            <a:xfrm>
              <a:off x="1464" y="2840"/>
              <a:ext cx="29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3" name="Line 24"/>
            <p:cNvSpPr>
              <a:spLocks noChangeShapeType="1"/>
            </p:cNvSpPr>
            <p:nvPr/>
          </p:nvSpPr>
          <p:spPr bwMode="auto">
            <a:xfrm>
              <a:off x="1600" y="3056"/>
              <a:ext cx="304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4" name="Line 25"/>
            <p:cNvSpPr>
              <a:spLocks noChangeShapeType="1"/>
            </p:cNvSpPr>
            <p:nvPr/>
          </p:nvSpPr>
          <p:spPr bwMode="auto">
            <a:xfrm>
              <a:off x="1616" y="3144"/>
              <a:ext cx="256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9725" name="Line 26"/>
            <p:cNvSpPr>
              <a:spLocks noChangeShapeType="1"/>
            </p:cNvSpPr>
            <p:nvPr/>
          </p:nvSpPr>
          <p:spPr bwMode="auto">
            <a:xfrm>
              <a:off x="1664" y="3232"/>
              <a:ext cx="160" cy="0"/>
            </a:xfrm>
            <a:prstGeom prst="line">
              <a:avLst/>
            </a:prstGeom>
            <a:noFill/>
            <a:ln w="9525">
              <a:solidFill>
                <a:srgbClr val="00B05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927100" y="2794000"/>
            <a:ext cx="4940300" cy="647700"/>
            <a:chOff x="584" y="1760"/>
            <a:chExt cx="3112" cy="408"/>
          </a:xfrm>
        </p:grpSpPr>
        <p:grpSp>
          <p:nvGrpSpPr>
            <p:cNvPr id="29703" name="Group 22"/>
            <p:cNvGrpSpPr>
              <a:grpSpLocks/>
            </p:cNvGrpSpPr>
            <p:nvPr/>
          </p:nvGrpSpPr>
          <p:grpSpPr bwMode="auto">
            <a:xfrm>
              <a:off x="584" y="1760"/>
              <a:ext cx="2664" cy="408"/>
              <a:chOff x="584" y="1760"/>
              <a:chExt cx="2664" cy="408"/>
            </a:xfrm>
          </p:grpSpPr>
          <p:grpSp>
            <p:nvGrpSpPr>
              <p:cNvPr id="29705" name="Group 4"/>
              <p:cNvGrpSpPr>
                <a:grpSpLocks/>
              </p:cNvGrpSpPr>
              <p:nvPr/>
            </p:nvGrpSpPr>
            <p:grpSpPr bwMode="auto">
              <a:xfrm>
                <a:off x="584" y="1760"/>
                <a:ext cx="1328" cy="384"/>
                <a:chOff x="1008" y="1824"/>
                <a:chExt cx="1328" cy="384"/>
              </a:xfrm>
            </p:grpSpPr>
            <p:sp>
              <p:nvSpPr>
                <p:cNvPr id="29712" name="Rectangle 5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13" name="Line 6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14" name="Rectangle 7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5" name="Rectangle 8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6" name="Line 9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29706" name="Group 10"/>
              <p:cNvGrpSpPr>
                <a:grpSpLocks/>
              </p:cNvGrpSpPr>
              <p:nvPr/>
            </p:nvGrpSpPr>
            <p:grpSpPr bwMode="auto">
              <a:xfrm>
                <a:off x="1920" y="1784"/>
                <a:ext cx="1328" cy="384"/>
                <a:chOff x="1008" y="1824"/>
                <a:chExt cx="1328" cy="384"/>
              </a:xfrm>
            </p:grpSpPr>
            <p:sp>
              <p:nvSpPr>
                <p:cNvPr id="29707" name="Rectangle 11"/>
                <p:cNvSpPr>
                  <a:spLocks noChangeArrowheads="1"/>
                </p:cNvSpPr>
                <p:nvPr/>
              </p:nvSpPr>
              <p:spPr bwMode="auto">
                <a:xfrm>
                  <a:off x="1008" y="1824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9708" name="Line 12"/>
                <p:cNvSpPr>
                  <a:spLocks noChangeShapeType="1"/>
                </p:cNvSpPr>
                <p:nvPr/>
              </p:nvSpPr>
              <p:spPr bwMode="auto">
                <a:xfrm>
                  <a:off x="1536" y="1824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29709" name="Rectangle 13"/>
                <p:cNvSpPr>
                  <a:spLocks noChangeArrowheads="1"/>
                </p:cNvSpPr>
                <p:nvPr/>
              </p:nvSpPr>
              <p:spPr bwMode="auto">
                <a:xfrm>
                  <a:off x="1088" y="1920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29710" name="Rectangle 14"/>
                <p:cNvSpPr>
                  <a:spLocks noChangeArrowheads="1"/>
                </p:cNvSpPr>
                <p:nvPr/>
              </p:nvSpPr>
              <p:spPr bwMode="auto">
                <a:xfrm>
                  <a:off x="1568" y="1904"/>
                  <a:ext cx="296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Next</a:t>
                  </a:r>
                </a:p>
              </p:txBody>
            </p:sp>
            <p:sp>
              <p:nvSpPr>
                <p:cNvPr id="29711" name="Line 15"/>
                <p:cNvSpPr>
                  <a:spLocks noChangeShapeType="1"/>
                </p:cNvSpPr>
                <p:nvPr/>
              </p:nvSpPr>
              <p:spPr bwMode="auto">
                <a:xfrm>
                  <a:off x="1904" y="2016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</p:grpSp>
        <p:sp>
          <p:nvSpPr>
            <p:cNvPr id="29704" name="Text Box 28"/>
            <p:cNvSpPr txBox="1">
              <a:spLocks noChangeArrowheads="1"/>
            </p:cNvSpPr>
            <p:nvPr/>
          </p:nvSpPr>
          <p:spPr bwMode="auto">
            <a:xfrm>
              <a:off x="3264" y="1872"/>
              <a:ext cx="4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000" dirty="0">
                  <a:latin typeface="Arial" panose="020B0604020202020204" pitchFamily="34" charset="0"/>
                </a:rPr>
                <a:t>...</a:t>
              </a:r>
            </a:p>
          </p:txBody>
        </p:sp>
      </p:grpSp>
      <p:sp>
        <p:nvSpPr>
          <p:cNvPr id="31774" name="Text Box 30"/>
          <p:cNvSpPr txBox="1">
            <a:spLocks noChangeArrowheads="1"/>
          </p:cNvSpPr>
          <p:nvPr/>
        </p:nvSpPr>
        <p:spPr bwMode="auto">
          <a:xfrm>
            <a:off x="2870200" y="4318000"/>
            <a:ext cx="233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Arial" panose="020B0604020202020204" pitchFamily="34" charset="0"/>
              </a:rPr>
              <a:t>(Marks the end)</a:t>
            </a:r>
          </a:p>
        </p:txBody>
      </p:sp>
    </p:spTree>
    <p:extLst>
      <p:ext uri="{BB962C8B-B14F-4D97-AF65-F5344CB8AC3E}">
        <p14:creationId xmlns:p14="http://schemas.microsoft.com/office/powerpoint/2010/main" val="707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9" grpId="0" build="p" bldLvl="2"/>
      <p:bldP spid="317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Location Of The Full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Due to the complexity of this program it will be decomposed into sections : 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List operation e.g., adding elements, removing elements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The sections may have sub-sections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Sub-cases of list operations e.g., removing first element, removing any element except for the first etc.</a:t>
            </a:r>
          </a:p>
          <a:p>
            <a:pPr marL="455612" indent="-346075">
              <a:buFont typeface="Arial" charset="0"/>
              <a:buChar char="•"/>
              <a:defRPr/>
            </a:pPr>
            <a:r>
              <a:rPr lang="en-US" dirty="0" smtClean="0"/>
              <a:t>Full example:</a:t>
            </a:r>
          </a:p>
          <a:p>
            <a:pPr marL="688975" lvl="1" indent="-346075">
              <a:buFont typeface="Arial" charset="0"/>
              <a:buChar char="–"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/home/219/examples/linkedLists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4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5080000" y="4333875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317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Outline Of The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2971800" cy="1524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4175" y="1524000"/>
            <a:ext cx="29686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‘freight’, the data stored in each list element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books only have a title attribute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1219200"/>
            <a:ext cx="3733800" cy="1752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BookNode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194175" y="1524000"/>
            <a:ext cx="37306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5425" indent="-112713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The ‘train cars’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In the example a node has two attributes: 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b="0" dirty="0"/>
              <a:t>A book (data/’freight’)</a:t>
            </a:r>
          </a:p>
          <a:p>
            <a:pPr lvl="1" eaLnBrk="1" hangingPunct="1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en-US" sz="1600" dirty="0">
                <a:solidFill>
                  <a:srgbClr val="FF0000"/>
                </a:solidFill>
              </a:rPr>
              <a:t>Next reference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513092" y="3018898"/>
            <a:ext cx="269875" cy="1524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74650" y="4495800"/>
            <a:ext cx="3733800" cy="12192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38150" y="4832350"/>
            <a:ext cx="3176588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0" dirty="0"/>
              <a:t>Implements all the list operations: insertions, removals, display of elements etc.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393308" y="4832352"/>
            <a:ext cx="1293492" cy="1352692"/>
            <a:chOff x="7258370" y="4077125"/>
            <a:chExt cx="1071242" cy="1197872"/>
          </a:xfrm>
        </p:grpSpPr>
        <p:pic>
          <p:nvPicPr>
            <p:cNvPr id="1026" name="Picture 2" descr="https://scontent.xx.fbcdn.net/hphotos-prn2/v/t1.0-9/224563_10150255259411836_3707176_n.jpg?oh=de4914dfa205130929989ec208fd5231&amp;oe=559DCCD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89" t="18667" r="31510" b="22738"/>
            <a:stretch/>
          </p:blipFill>
          <p:spPr bwMode="auto">
            <a:xfrm>
              <a:off x="7258370" y="4077125"/>
              <a:ext cx="1071242" cy="11978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7496743" y="4920681"/>
              <a:ext cx="663675" cy="354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>
                  <a:solidFill>
                    <a:schemeClr val="bg1"/>
                  </a:solidFill>
                </a:rPr>
                <a:t>Curtesy: James Tam</a:t>
              </a:r>
              <a:endParaRPr lang="en-US" sz="1000">
                <a:solidFill>
                  <a:schemeClr val="bg1"/>
                </a:solidFill>
              </a:endParaRPr>
            </a:p>
          </p:txBody>
        </p:sp>
      </p:grpSp>
      <p:pic>
        <p:nvPicPr>
          <p:cNvPr id="21" name="Picture 20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6612732" y="2608298"/>
            <a:ext cx="1901716" cy="74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6840992" y="2366061"/>
            <a:ext cx="1413801" cy="654451"/>
            <a:chOff x="6840992" y="2366061"/>
            <a:chExt cx="1413801" cy="654451"/>
          </a:xfrm>
        </p:grpSpPr>
        <p:pic>
          <p:nvPicPr>
            <p:cNvPr id="22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099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0342" y="2366061"/>
              <a:ext cx="654451" cy="6544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2659293" y="2517495"/>
            <a:ext cx="1346573" cy="1343366"/>
            <a:chOff x="2659293" y="2517495"/>
            <a:chExt cx="1346573" cy="1343366"/>
          </a:xfrm>
        </p:grpSpPr>
        <p:grpSp>
          <p:nvGrpSpPr>
            <p:cNvPr id="16" name="Group 15"/>
            <p:cNvGrpSpPr/>
            <p:nvPr/>
          </p:nvGrpSpPr>
          <p:grpSpPr>
            <a:xfrm>
              <a:off x="2667000" y="2517495"/>
              <a:ext cx="1094406" cy="1094406"/>
              <a:chOff x="2667000" y="2517495"/>
              <a:chExt cx="1094406" cy="1094406"/>
            </a:xfrm>
          </p:grpSpPr>
          <p:pic>
            <p:nvPicPr>
              <p:cNvPr id="19" name="Picture 2" descr="C:\Users\tamj\AppData\Local\Microsoft\Windows\Temporary Internet Files\Content.IE5\GG8X2L6I\COLOURBOX2356686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517495"/>
                <a:ext cx="1094406" cy="1094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2909403" y="3018898"/>
                <a:ext cx="609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smtClean="0"/>
                  <a:t>Tao of Poo</a:t>
                </a:r>
                <a:endParaRPr lang="en-US" sz="1200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2659293" y="3599251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363074" y="5341938"/>
            <a:ext cx="1575639" cy="1361355"/>
            <a:chOff x="3363074" y="5341938"/>
            <a:chExt cx="1575639" cy="1361355"/>
          </a:xfrm>
        </p:grpSpPr>
        <p:pic>
          <p:nvPicPr>
            <p:cNvPr id="151559" name="Picture 7" descr="C:\Users\tamj\AppData\Local\Microsoft\Windows\Temporary Internet Files\Content.IE5\NXE19V4B\MC90009056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8838" y="5341938"/>
              <a:ext cx="1539875" cy="1125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3363074" y="6441683"/>
              <a:ext cx="1346573" cy="261610"/>
            </a:xfrm>
            <a:prstGeom prst="rect">
              <a:avLst/>
            </a:prstGeom>
            <a:noFill/>
          </p:spPr>
          <p:txBody>
            <a:bodyPr wrap="square" lIns="0" tIns="0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402246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 animBg="1"/>
      <p:bldP spid="5" grpId="0" uiExpand="1" build="p"/>
      <p:bldP spid="8" grpId="0" animBg="1"/>
      <p:bldP spid="9" grpId="0" uiExpand="1" build="p" bldLvl="2"/>
      <p:bldP spid="11" grpId="0" uiExpand="1" animBg="1"/>
      <p:bldP spid="15" grpId="0" animBg="1"/>
      <p:bldP spid="20" grpId="0" build="p" bldLvl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Defining The Data: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String name;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getName()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setName(String aName)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22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Tip For Success: Reminder</a:t>
            </a:r>
          </a:p>
        </p:txBody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Look through the examples and notes before class.</a:t>
            </a:r>
          </a:p>
          <a:p>
            <a:r>
              <a:rPr lang="en-US" altLang="en-US" dirty="0" smtClean="0"/>
              <a:t>This is especially important for this section because the execution of this programs will not be in sequential order.</a:t>
            </a:r>
          </a:p>
          <a:p>
            <a:r>
              <a:rPr lang="en-US" altLang="en-US" dirty="0" smtClean="0"/>
              <a:t>Instead execution will appear to ‘jump around’ so it will be harder to understand the concepts and follow the examples illustrating those concepts if you don’t do a little preparatory work.</a:t>
            </a:r>
          </a:p>
          <a:p>
            <a:r>
              <a:rPr lang="en-US" altLang="en-US" dirty="0" smtClean="0"/>
              <a:t>Also the program code is more complex than most other examples.</a:t>
            </a:r>
          </a:p>
          <a:p>
            <a:r>
              <a:rPr lang="en-US" altLang="en-US" dirty="0" smtClean="0"/>
              <a:t>For these reasons tracing the code in this section is more challenging</a:t>
            </a:r>
          </a:p>
        </p:txBody>
      </p:sp>
    </p:spTree>
    <p:extLst>
      <p:ext uri="{BB962C8B-B14F-4D97-AF65-F5344CB8AC3E}">
        <p14:creationId xmlns:p14="http://schemas.microsoft.com/office/powerpoint/2010/main" val="160805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Example: Defining A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Node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087438"/>
            <a:ext cx="8229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 {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>
              <a:buFontTx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352800" y="777876"/>
            <a:ext cx="5930900" cy="863600"/>
            <a:chOff x="1688" y="728"/>
            <a:chExt cx="3736" cy="544"/>
          </a:xfrm>
        </p:grpSpPr>
        <p:sp>
          <p:nvSpPr>
            <p:cNvPr id="33803" name="Line 4"/>
            <p:cNvSpPr>
              <a:spLocks noChangeShapeType="1"/>
            </p:cNvSpPr>
            <p:nvPr/>
          </p:nvSpPr>
          <p:spPr bwMode="auto">
            <a:xfrm flipH="1">
              <a:off x="1688" y="880"/>
              <a:ext cx="944" cy="3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4" name="Text Box 6"/>
            <p:cNvSpPr txBox="1">
              <a:spLocks noChangeArrowheads="1"/>
            </p:cNvSpPr>
            <p:nvPr/>
          </p:nvSpPr>
          <p:spPr bwMode="auto">
            <a:xfrm>
              <a:off x="2600" y="728"/>
              <a:ext cx="28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Information stored by each element</a:t>
              </a: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794125" y="1179513"/>
            <a:ext cx="4664075" cy="923925"/>
            <a:chOff x="3794125" y="1213163"/>
            <a:chExt cx="4664074" cy="923330"/>
          </a:xfrm>
        </p:grpSpPr>
        <p:sp>
          <p:nvSpPr>
            <p:cNvPr id="33801" name="Line 5"/>
            <p:cNvSpPr>
              <a:spLocks noChangeShapeType="1"/>
            </p:cNvSpPr>
            <p:nvPr/>
          </p:nvSpPr>
          <p:spPr bwMode="auto">
            <a:xfrm flipH="1">
              <a:off x="3794125" y="1378263"/>
              <a:ext cx="1498600" cy="6223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802" name="Text Box 7"/>
            <p:cNvSpPr txBox="1">
              <a:spLocks noChangeArrowheads="1"/>
            </p:cNvSpPr>
            <p:nvPr/>
          </p:nvSpPr>
          <p:spPr bwMode="auto">
            <a:xfrm>
              <a:off x="5216524" y="1213163"/>
              <a:ext cx="324167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Arial" panose="020B0604020202020204" pitchFamily="34" charset="0"/>
                </a:rPr>
                <a:t>Connects list elements = null or address of next element</a:t>
              </a:r>
            </a:p>
          </p:txBody>
        </p:sp>
      </p:grpSp>
      <p:sp>
        <p:nvSpPr>
          <p:cNvPr id="12" name="Rectangle 11"/>
          <p:cNvSpPr/>
          <p:nvPr/>
        </p:nvSpPr>
        <p:spPr>
          <a:xfrm>
            <a:off x="8435493" y="3386931"/>
            <a:ext cx="485775" cy="3937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 descr="C:\Users\tamj\AppData\Local\Microsoft\Windows\Temporary Internet Files\Content.IE5\NXE19V4B\COLOURBOX11534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3" t="45942" r="52206" b="40725"/>
          <a:stretch/>
        </p:blipFill>
        <p:spPr bwMode="auto">
          <a:xfrm>
            <a:off x="4777141" y="2667000"/>
            <a:ext cx="3698183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216524" y="2125707"/>
            <a:ext cx="3048000" cy="1458074"/>
            <a:chOff x="5216524" y="2125707"/>
            <a:chExt cx="3048000" cy="1458074"/>
          </a:xfrm>
        </p:grpSpPr>
        <p:pic>
          <p:nvPicPr>
            <p:cNvPr id="14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6524" y="2135981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tamj\AppData\Local\Microsoft\Windows\Temporary Internet Files\Content.IE5\GG8X2L6I\COLOURBOX2356686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724" y="2125707"/>
              <a:ext cx="1447800" cy="1447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23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uiExpand="1" build="p"/>
      <p:bldP spid="12" grpId="0" uiExpan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BookNode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 data;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BookNode next;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BookNode(Book someData, BookNode nextNode)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setData(someData);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setNext(nextNode);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5570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Class </a:t>
            </a:r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</a:t>
            </a:r>
            <a:r>
              <a:rPr lang="en-US" altLang="en-US" dirty="0" smtClean="0">
                <a:cs typeface="Consolas" panose="020B0609020204030204" pitchFamily="49" charset="0"/>
              </a:rPr>
              <a:t> (2)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 getData() {  return(data);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BookNode getNext() { return(next);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setData(Book someData) {  data = someData;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setNext(BookNode nextNode) { next = nextNode;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return(data.toString());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67200" y="4191000"/>
            <a:ext cx="4867275" cy="26670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Book.toString()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String toString()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String temp;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if (name != null)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" + name;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    temp = "Book name: No-name";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return(temp);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19400" y="3886200"/>
            <a:ext cx="1981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72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Creating A New Manager (And New List)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17526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Manager aManager = new Manager();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manager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...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048000" y="2514600"/>
            <a:ext cx="16002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09600" y="2819400"/>
            <a:ext cx="6781800" cy="16002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public class Manager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{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private BookNode head; 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Recall: marks start of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public Manager ()  {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	head = null;  </a:t>
            </a:r>
            <a:r>
              <a:rPr lang="en-US" altLang="en-US" sz="1600" b="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New (empty) list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grpSp>
        <p:nvGrpSpPr>
          <p:cNvPr id="17" name="Group 37"/>
          <p:cNvGrpSpPr>
            <a:grpSpLocks/>
          </p:cNvGrpSpPr>
          <p:nvPr/>
        </p:nvGrpSpPr>
        <p:grpSpPr bwMode="auto">
          <a:xfrm>
            <a:off x="590550" y="4676775"/>
            <a:ext cx="1714500" cy="1366838"/>
            <a:chOff x="400" y="1992"/>
            <a:chExt cx="1080" cy="861"/>
          </a:xfrm>
        </p:grpSpPr>
        <p:sp>
          <p:nvSpPr>
            <p:cNvPr id="36876" name="Text Box 4"/>
            <p:cNvSpPr txBox="1">
              <a:spLocks noChangeArrowheads="1"/>
            </p:cNvSpPr>
            <p:nvPr/>
          </p:nvSpPr>
          <p:spPr bwMode="auto">
            <a:xfrm>
              <a:off x="400" y="1992"/>
              <a:ext cx="97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1: Empty list</a:t>
              </a:r>
            </a:p>
          </p:txBody>
        </p:sp>
        <p:sp>
          <p:nvSpPr>
            <p:cNvPr id="36877" name="Text Box 6"/>
            <p:cNvSpPr txBox="1">
              <a:spLocks noChangeArrowheads="1"/>
            </p:cNvSpPr>
            <p:nvPr/>
          </p:nvSpPr>
          <p:spPr bwMode="auto">
            <a:xfrm>
              <a:off x="40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8" name="Line 7"/>
            <p:cNvSpPr>
              <a:spLocks noChangeShapeType="1"/>
            </p:cNvSpPr>
            <p:nvPr/>
          </p:nvSpPr>
          <p:spPr bwMode="auto">
            <a:xfrm>
              <a:off x="784" y="2536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9" name="Text Box 8"/>
            <p:cNvSpPr txBox="1">
              <a:spLocks noChangeArrowheads="1"/>
            </p:cNvSpPr>
            <p:nvPr/>
          </p:nvSpPr>
          <p:spPr bwMode="auto">
            <a:xfrm>
              <a:off x="864" y="2640"/>
              <a:ext cx="61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null</a:t>
              </a:r>
            </a:p>
          </p:txBody>
        </p:sp>
      </p:grpSp>
      <p:grpSp>
        <p:nvGrpSpPr>
          <p:cNvPr id="22" name="Group 38"/>
          <p:cNvGrpSpPr>
            <a:grpSpLocks/>
          </p:cNvGrpSpPr>
          <p:nvPr/>
        </p:nvGrpSpPr>
        <p:grpSpPr bwMode="auto">
          <a:xfrm>
            <a:off x="4159250" y="4600575"/>
            <a:ext cx="2057400" cy="1752600"/>
            <a:chOff x="2648" y="1944"/>
            <a:chExt cx="1296" cy="1104"/>
          </a:xfrm>
        </p:grpSpPr>
        <p:sp>
          <p:nvSpPr>
            <p:cNvPr id="36872" name="Text Box 5"/>
            <p:cNvSpPr txBox="1">
              <a:spLocks noChangeArrowheads="1"/>
            </p:cNvSpPr>
            <p:nvPr/>
          </p:nvSpPr>
          <p:spPr bwMode="auto">
            <a:xfrm>
              <a:off x="2656" y="1944"/>
              <a:ext cx="119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Case 2: Non-empty list</a:t>
              </a:r>
            </a:p>
          </p:txBody>
        </p:sp>
        <p:sp>
          <p:nvSpPr>
            <p:cNvPr id="36873" name="Text Box 9"/>
            <p:cNvSpPr txBox="1">
              <a:spLocks noChangeArrowheads="1"/>
            </p:cNvSpPr>
            <p:nvPr/>
          </p:nvSpPr>
          <p:spPr bwMode="auto">
            <a:xfrm>
              <a:off x="2648" y="2400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36874" name="Line 11"/>
            <p:cNvSpPr>
              <a:spLocks noChangeShapeType="1"/>
            </p:cNvSpPr>
            <p:nvPr/>
          </p:nvSpPr>
          <p:spPr bwMode="auto">
            <a:xfrm>
              <a:off x="3040" y="2528"/>
              <a:ext cx="152" cy="1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875" name="Rectangle 35"/>
            <p:cNvSpPr>
              <a:spLocks noChangeArrowheads="1"/>
            </p:cNvSpPr>
            <p:nvPr/>
          </p:nvSpPr>
          <p:spPr bwMode="auto">
            <a:xfrm>
              <a:off x="3184" y="2704"/>
              <a:ext cx="760" cy="3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600" b="0" dirty="0">
                  <a:latin typeface="Arial" panose="020B0604020202020204" pitchFamily="34" charset="0"/>
                </a:rPr>
                <a:t>First node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761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 More Detailed Outline Of Class Manager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class Manager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add()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Add new node to end of the list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Iterative: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 {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Recursive: in-order display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eraseList() { ...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public void remove() {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Search and remove node 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}</a:t>
            </a:r>
          </a:p>
        </p:txBody>
      </p:sp>
    </p:spTree>
    <p:extLst>
      <p:ext uri="{BB962C8B-B14F-4D97-AF65-F5344CB8AC3E}">
        <p14:creationId xmlns:p14="http://schemas.microsoft.com/office/powerpoint/2010/main" val="8244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(Display)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A temporary pointer/reference is used when successively displaying the elements of the list.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When the temporary pointer is null, the end of the list has been reached.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Graphical illustration of the algorithm:</a:t>
            </a:r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Pseudo code algorithm: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(temp != null)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display node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temp = address of next node</a:t>
            </a:r>
          </a:p>
        </p:txBody>
      </p:sp>
      <p:grpSp>
        <p:nvGrpSpPr>
          <p:cNvPr id="2" name="Group 92"/>
          <p:cNvGrpSpPr>
            <a:grpSpLocks/>
          </p:cNvGrpSpPr>
          <p:nvPr/>
        </p:nvGrpSpPr>
        <p:grpSpPr bwMode="auto">
          <a:xfrm>
            <a:off x="831850" y="3517900"/>
            <a:ext cx="6400800" cy="990600"/>
            <a:chOff x="496" y="3032"/>
            <a:chExt cx="4032" cy="624"/>
          </a:xfrm>
        </p:grpSpPr>
        <p:grpSp>
          <p:nvGrpSpPr>
            <p:cNvPr id="38932" name="Group 51"/>
            <p:cNvGrpSpPr>
              <a:grpSpLocks/>
            </p:cNvGrpSpPr>
            <p:nvPr/>
          </p:nvGrpSpPr>
          <p:grpSpPr bwMode="auto">
            <a:xfrm>
              <a:off x="496" y="3032"/>
              <a:ext cx="960" cy="384"/>
              <a:chOff x="480" y="1920"/>
              <a:chExt cx="960" cy="384"/>
            </a:xfrm>
          </p:grpSpPr>
          <p:sp>
            <p:nvSpPr>
              <p:cNvPr id="38950" name="Rectangle 52"/>
              <p:cNvSpPr>
                <a:spLocks noChangeArrowheads="1"/>
              </p:cNvSpPr>
              <p:nvPr/>
            </p:nvSpPr>
            <p:spPr bwMode="auto">
              <a:xfrm>
                <a:off x="480" y="1920"/>
                <a:ext cx="960" cy="3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38951" name="Line 53"/>
              <p:cNvSpPr>
                <a:spLocks noChangeShapeType="1"/>
              </p:cNvSpPr>
              <p:nvPr/>
            </p:nvSpPr>
            <p:spPr bwMode="auto">
              <a:xfrm>
                <a:off x="1104" y="1920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52" name="Rectangle 54"/>
              <p:cNvSpPr>
                <a:spLocks noChangeArrowheads="1"/>
              </p:cNvSpPr>
              <p:nvPr/>
            </p:nvSpPr>
            <p:spPr bwMode="auto">
              <a:xfrm>
                <a:off x="672" y="2016"/>
                <a:ext cx="30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Data</a:t>
                </a:r>
              </a:p>
            </p:txBody>
          </p:sp>
          <p:sp>
            <p:nvSpPr>
              <p:cNvPr id="38953" name="Rectangle 55"/>
              <p:cNvSpPr>
                <a:spLocks noChangeArrowheads="1"/>
              </p:cNvSpPr>
              <p:nvPr/>
            </p:nvSpPr>
            <p:spPr bwMode="auto">
              <a:xfrm>
                <a:off x="1152" y="2016"/>
                <a:ext cx="184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CA" altLang="en-US" sz="1800" dirty="0">
                    <a:latin typeface="Arial" panose="020B0604020202020204" pitchFamily="34" charset="0"/>
                  </a:rPr>
                  <a:t>Ptr</a:t>
                </a:r>
              </a:p>
            </p:txBody>
          </p:sp>
        </p:grpSp>
        <p:grpSp>
          <p:nvGrpSpPr>
            <p:cNvPr id="38933" name="Group 56"/>
            <p:cNvGrpSpPr>
              <a:grpSpLocks/>
            </p:cNvGrpSpPr>
            <p:nvPr/>
          </p:nvGrpSpPr>
          <p:grpSpPr bwMode="auto">
            <a:xfrm>
              <a:off x="1360" y="3032"/>
              <a:ext cx="3168" cy="624"/>
              <a:chOff x="1632" y="1968"/>
              <a:chExt cx="3168" cy="624"/>
            </a:xfrm>
          </p:grpSpPr>
          <p:grpSp>
            <p:nvGrpSpPr>
              <p:cNvPr id="38934" name="Group 57"/>
              <p:cNvGrpSpPr>
                <a:grpSpLocks/>
              </p:cNvGrpSpPr>
              <p:nvPr/>
            </p:nvGrpSpPr>
            <p:grpSpPr bwMode="auto">
              <a:xfrm>
                <a:off x="2064" y="1968"/>
                <a:ext cx="960" cy="384"/>
                <a:chOff x="480" y="1920"/>
                <a:chExt cx="960" cy="384"/>
              </a:xfrm>
            </p:grpSpPr>
            <p:sp>
              <p:nvSpPr>
                <p:cNvPr id="38946" name="Rectangle 58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7" name="Line 59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8" name="Rectangle 60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9" name="Rectangle 61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38935" name="Group 62"/>
              <p:cNvGrpSpPr>
                <a:grpSpLocks/>
              </p:cNvGrpSpPr>
              <p:nvPr/>
            </p:nvGrpSpPr>
            <p:grpSpPr bwMode="auto">
              <a:xfrm>
                <a:off x="3360" y="1968"/>
                <a:ext cx="960" cy="384"/>
                <a:chOff x="480" y="1920"/>
                <a:chExt cx="960" cy="384"/>
              </a:xfrm>
            </p:grpSpPr>
            <p:sp>
              <p:nvSpPr>
                <p:cNvPr id="38942" name="Rectangle 63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943" name="Line 64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38944" name="Rectangle 65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38945" name="Rectangle 66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cxnSp>
            <p:nvCxnSpPr>
              <p:cNvPr id="38936" name="AutoShape 67"/>
              <p:cNvCxnSpPr>
                <a:cxnSpLocks noChangeShapeType="1"/>
                <a:stCxn id="38945" idx="3"/>
              </p:cNvCxnSpPr>
              <p:nvPr/>
            </p:nvCxnSpPr>
            <p:spPr bwMode="auto">
              <a:xfrm>
                <a:off x="4216" y="2151"/>
                <a:ext cx="440" cy="345"/>
              </a:xfrm>
              <a:prstGeom prst="bentConnector3">
                <a:avLst>
                  <a:gd name="adj1" fmla="val 10090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8937" name="Line 68"/>
              <p:cNvSpPr>
                <a:spLocks noChangeShapeType="1"/>
              </p:cNvSpPr>
              <p:nvPr/>
            </p:nvSpPr>
            <p:spPr bwMode="auto">
              <a:xfrm>
                <a:off x="1632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8" name="Line 69"/>
              <p:cNvSpPr>
                <a:spLocks noChangeShapeType="1"/>
              </p:cNvSpPr>
              <p:nvPr/>
            </p:nvSpPr>
            <p:spPr bwMode="auto">
              <a:xfrm>
                <a:off x="2928" y="2160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39" name="Line 70"/>
              <p:cNvSpPr>
                <a:spLocks noChangeShapeType="1"/>
              </p:cNvSpPr>
              <p:nvPr/>
            </p:nvSpPr>
            <p:spPr bwMode="auto">
              <a:xfrm>
                <a:off x="4512" y="2496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0" name="Line 71"/>
              <p:cNvSpPr>
                <a:spLocks noChangeShapeType="1"/>
              </p:cNvSpPr>
              <p:nvPr/>
            </p:nvSpPr>
            <p:spPr bwMode="auto">
              <a:xfrm>
                <a:off x="4560" y="254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38941" name="Line 72"/>
              <p:cNvSpPr>
                <a:spLocks noChangeShapeType="1"/>
              </p:cNvSpPr>
              <p:nvPr/>
            </p:nvSpPr>
            <p:spPr bwMode="auto">
              <a:xfrm>
                <a:off x="4608" y="2592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endParaRPr lang="en-CA" dirty="0"/>
              </a:p>
            </p:txBody>
          </p:sp>
        </p:grp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4692650" y="2997200"/>
            <a:ext cx="977900" cy="609600"/>
            <a:chOff x="440" y="2952"/>
            <a:chExt cx="616" cy="384"/>
          </a:xfrm>
        </p:grpSpPr>
        <p:sp>
          <p:nvSpPr>
            <p:cNvPr id="38930" name="Line 73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31" name="Text Box 74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8" name="Group 77"/>
          <p:cNvGrpSpPr>
            <a:grpSpLocks/>
          </p:cNvGrpSpPr>
          <p:nvPr/>
        </p:nvGrpSpPr>
        <p:grpSpPr bwMode="auto">
          <a:xfrm>
            <a:off x="2724150" y="2997200"/>
            <a:ext cx="977900" cy="609600"/>
            <a:chOff x="440" y="2952"/>
            <a:chExt cx="616" cy="384"/>
          </a:xfrm>
        </p:grpSpPr>
        <p:sp>
          <p:nvSpPr>
            <p:cNvPr id="38928" name="Line 78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9" name="Text Box 79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9" name="Group 80"/>
          <p:cNvGrpSpPr>
            <a:grpSpLocks/>
          </p:cNvGrpSpPr>
          <p:nvPr/>
        </p:nvGrpSpPr>
        <p:grpSpPr bwMode="auto">
          <a:xfrm>
            <a:off x="819150" y="3124200"/>
            <a:ext cx="977900" cy="609600"/>
            <a:chOff x="440" y="2952"/>
            <a:chExt cx="616" cy="384"/>
          </a:xfrm>
        </p:grpSpPr>
        <p:sp>
          <p:nvSpPr>
            <p:cNvPr id="38926" name="Line 81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7" name="Text Box 82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6508750" y="3251200"/>
            <a:ext cx="977900" cy="609600"/>
            <a:chOff x="440" y="2952"/>
            <a:chExt cx="616" cy="384"/>
          </a:xfrm>
        </p:grpSpPr>
        <p:sp>
          <p:nvSpPr>
            <p:cNvPr id="38924" name="Line 84"/>
            <p:cNvSpPr>
              <a:spLocks noChangeShapeType="1"/>
            </p:cNvSpPr>
            <p:nvPr/>
          </p:nvSpPr>
          <p:spPr bwMode="auto">
            <a:xfrm>
              <a:off x="672" y="3120"/>
              <a:ext cx="48" cy="21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5" name="Text Box 85"/>
            <p:cNvSpPr txBox="1">
              <a:spLocks noChangeArrowheads="1"/>
            </p:cNvSpPr>
            <p:nvPr/>
          </p:nvSpPr>
          <p:spPr bwMode="auto">
            <a:xfrm>
              <a:off x="440" y="2952"/>
              <a:ext cx="61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808000"/>
                  </a:solidFill>
                  <a:latin typeface="Arial" panose="020B0604020202020204" pitchFamily="34" charset="0"/>
                </a:rPr>
                <a:t>Temp</a:t>
              </a:r>
            </a:p>
          </p:txBody>
        </p:sp>
      </p:grpSp>
      <p:grpSp>
        <p:nvGrpSpPr>
          <p:cNvPr id="11" name="Group 89"/>
          <p:cNvGrpSpPr>
            <a:grpSpLocks/>
          </p:cNvGrpSpPr>
          <p:nvPr/>
        </p:nvGrpSpPr>
        <p:grpSpPr bwMode="auto">
          <a:xfrm>
            <a:off x="438150" y="4051300"/>
            <a:ext cx="1130300" cy="633413"/>
            <a:chOff x="352" y="2016"/>
            <a:chExt cx="712" cy="399"/>
          </a:xfrm>
        </p:grpSpPr>
        <p:sp>
          <p:nvSpPr>
            <p:cNvPr id="38922" name="Line 90"/>
            <p:cNvSpPr>
              <a:spLocks noChangeShapeType="1"/>
            </p:cNvSpPr>
            <p:nvPr/>
          </p:nvSpPr>
          <p:spPr bwMode="auto">
            <a:xfrm flipV="1">
              <a:off x="576" y="2016"/>
              <a:ext cx="168" cy="2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923" name="Text Box 91"/>
            <p:cNvSpPr txBox="1">
              <a:spLocks noChangeArrowheads="1"/>
            </p:cNvSpPr>
            <p:nvPr/>
          </p:nvSpPr>
          <p:spPr bwMode="auto">
            <a:xfrm>
              <a:off x="352" y="2184"/>
              <a:ext cx="7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094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5" grpId="0" build="p" bldLvl="2"/>
      <p:bldP spid="320515" grpI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1</a:t>
            </a:r>
            <a:r>
              <a:rPr lang="en-US" dirty="0" smtClean="0"/>
              <a:t>: 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Manager listManager = new Manager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listManager.display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// Manager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void display()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int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count = 1;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BookNode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temp = head;</a:t>
            </a:r>
          </a:p>
          <a:p>
            <a:pPr marL="0" indent="0"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System.out.println(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LIST_HEADER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(int i = 0; i &lt; LIST_HEADER.length(); i++)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("-");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if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(temp == null)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("\tList is empty: nothing to display</a:t>
            </a: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");</a:t>
            </a: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9200" y="2133600"/>
            <a:ext cx="3886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private String LIST_HEADER = "DISPLAYING LIST";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267200" y="2457450"/>
            <a:ext cx="2895600" cy="188595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61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(Empty) </a:t>
            </a:r>
          </a:p>
        </p:txBody>
      </p:sp>
      <p:grpSp>
        <p:nvGrpSpPr>
          <p:cNvPr id="40963" name="Group 15"/>
          <p:cNvGrpSpPr>
            <a:grpSpLocks/>
          </p:cNvGrpSpPr>
          <p:nvPr/>
        </p:nvGrpSpPr>
        <p:grpSpPr bwMode="auto">
          <a:xfrm>
            <a:off x="469900" y="5448300"/>
            <a:ext cx="2070100" cy="900113"/>
            <a:chOff x="296" y="3432"/>
            <a:chExt cx="1304" cy="567"/>
          </a:xfrm>
        </p:grpSpPr>
        <p:sp>
          <p:nvSpPr>
            <p:cNvPr id="40971" name="Text Box 4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72" name="Text Box 5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40973" name="Line 6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0964" name="Group 14"/>
          <p:cNvGrpSpPr>
            <a:grpSpLocks/>
          </p:cNvGrpSpPr>
          <p:nvPr/>
        </p:nvGrpSpPr>
        <p:grpSpPr bwMode="auto">
          <a:xfrm>
            <a:off x="4356100" y="5346700"/>
            <a:ext cx="1498600" cy="1079500"/>
            <a:chOff x="2744" y="3456"/>
            <a:chExt cx="944" cy="680"/>
          </a:xfrm>
        </p:grpSpPr>
        <p:sp>
          <p:nvSpPr>
            <p:cNvPr id="40965" name="Text Box 7"/>
            <p:cNvSpPr txBox="1">
              <a:spLocks noChangeArrowheads="1"/>
            </p:cNvSpPr>
            <p:nvPr/>
          </p:nvSpPr>
          <p:spPr bwMode="auto">
            <a:xfrm>
              <a:off x="2744" y="3456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40966" name="Line 9"/>
            <p:cNvSpPr>
              <a:spLocks noChangeShapeType="1"/>
            </p:cNvSpPr>
            <p:nvPr/>
          </p:nvSpPr>
          <p:spPr bwMode="auto">
            <a:xfrm>
              <a:off x="3080" y="3632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7" name="Line 10"/>
            <p:cNvSpPr>
              <a:spLocks noChangeShapeType="1"/>
            </p:cNvSpPr>
            <p:nvPr/>
          </p:nvSpPr>
          <p:spPr bwMode="auto">
            <a:xfrm>
              <a:off x="3352" y="3904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8" name="Line 11"/>
            <p:cNvSpPr>
              <a:spLocks noChangeShapeType="1"/>
            </p:cNvSpPr>
            <p:nvPr/>
          </p:nvSpPr>
          <p:spPr bwMode="auto">
            <a:xfrm>
              <a:off x="3384" y="3984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69" name="Line 12"/>
            <p:cNvSpPr>
              <a:spLocks noChangeShapeType="1"/>
            </p:cNvSpPr>
            <p:nvPr/>
          </p:nvSpPr>
          <p:spPr bwMode="auto">
            <a:xfrm flipV="1">
              <a:off x="3424" y="4056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970" name="Line 13"/>
            <p:cNvSpPr>
              <a:spLocks noChangeShapeType="1"/>
            </p:cNvSpPr>
            <p:nvPr/>
          </p:nvSpPr>
          <p:spPr bwMode="auto">
            <a:xfrm flipV="1">
              <a:off x="3456" y="413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025650" y="3619500"/>
            <a:ext cx="3568700" cy="2545556"/>
            <a:chOff x="2025650" y="3619500"/>
            <a:chExt cx="3568700" cy="2545556"/>
          </a:xfrm>
        </p:grpSpPr>
        <p:sp>
          <p:nvSpPr>
            <p:cNvPr id="2" name="TextBox 1"/>
            <p:cNvSpPr txBox="1"/>
            <p:nvPr/>
          </p:nvSpPr>
          <p:spPr>
            <a:xfrm>
              <a:off x="3746500" y="3619500"/>
              <a:ext cx="7493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  <a:latin typeface="Consolas" pitchFamily="49" charset="0"/>
                  <a:cs typeface="Consolas" pitchFamily="49" charset="0"/>
                </a:rPr>
                <a:t>temp</a:t>
              </a:r>
              <a:endPara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2025650" y="4000500"/>
              <a:ext cx="2089150" cy="21645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4114800" y="4000500"/>
              <a:ext cx="1479550" cy="191135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45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First List Operation: Display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b="1" dirty="0" smtClean="0"/>
              <a:t>Case 2</a:t>
            </a:r>
            <a:r>
              <a:rPr lang="en-US" dirty="0" smtClean="0"/>
              <a:t>: Non-empty list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29372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Manager.Display()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678863" cy="5410200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int count =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System.out.println("LIST_HEADER");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display");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while (temp !=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System.out.println("\t#" + count + ": "+temp);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//temp.toString()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temp = temp.getNext();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count = count + 1;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System.out.println();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93" t="50159" r="38400" b="34383"/>
          <a:stretch>
            <a:fillRect/>
          </a:stretch>
        </p:blipFill>
        <p:spPr bwMode="auto">
          <a:xfrm>
            <a:off x="4716463" y="4495800"/>
            <a:ext cx="44196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83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Data that only includes one attribute or dimension</a:t>
            </a:r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Example data with one-dimension</a:t>
            </a:r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Tracking grades for a </a:t>
            </a:r>
            <a:r>
              <a:rPr lang="en-US" altLang="en-US" dirty="0" smtClean="0"/>
              <a:t>class</a:t>
            </a:r>
            <a:endParaRPr lang="en-US" altLang="en-US" dirty="0"/>
          </a:p>
          <a:p>
            <a:pPr marL="482600" lvl="1" indent="-101600">
              <a:lnSpc>
                <a:spcPct val="90000"/>
              </a:lnSpc>
              <a:buFont typeface="Arial" charset="0"/>
              <a:buChar char="–"/>
              <a:defRPr/>
            </a:pPr>
            <a:r>
              <a:rPr lang="en-US" altLang="en-US" dirty="0"/>
              <a:t>Each cell contains the grade for a student i.e., </a:t>
            </a:r>
            <a:r>
              <a:rPr lang="en-US" altLang="en-US" dirty="0">
                <a:latin typeface="Consolas" pitchFamily="49" charset="0"/>
                <a:cs typeface="Consolas" pitchFamily="49" charset="0"/>
              </a:rPr>
              <a:t>grades[i]</a:t>
            </a:r>
          </a:p>
          <a:p>
            <a:pPr lvl="1">
              <a:buFont typeface="Arial" charset="0"/>
              <a:buChar char="–"/>
              <a:defRPr/>
            </a:pPr>
            <a:r>
              <a:rPr lang="en-US" altLang="en-US" dirty="0"/>
              <a:t>There is one dimension that specifies which student’s grades are being accessed</a:t>
            </a:r>
          </a:p>
          <a:p>
            <a:pPr lvl="1">
              <a:buFont typeface="Arial" charset="0"/>
              <a:buChar char="–"/>
              <a:defRPr/>
            </a:pPr>
            <a:endParaRPr lang="en-US" dirty="0" smtClean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  <a:p>
            <a:pPr lvl="1">
              <a:buFont typeface="Arial" charset="0"/>
              <a:buChar char="–"/>
              <a:defRPr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38225" y="3362325"/>
            <a:ext cx="3810000" cy="838200"/>
            <a:chOff x="4504" y="1120"/>
            <a:chExt cx="2400" cy="528"/>
          </a:xfrm>
        </p:grpSpPr>
        <p:sp>
          <p:nvSpPr>
            <p:cNvPr id="15365" name="Line 5"/>
            <p:cNvSpPr>
              <a:spLocks noChangeShapeType="1"/>
            </p:cNvSpPr>
            <p:nvPr/>
          </p:nvSpPr>
          <p:spPr bwMode="auto">
            <a:xfrm>
              <a:off x="4504" y="1360"/>
              <a:ext cx="2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504" y="1120"/>
              <a:ext cx="201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600" dirty="0" smtClean="0">
                  <a:latin typeface="+mn-lt"/>
                  <a:cs typeface="Arial" charset="0"/>
                </a:rPr>
                <a:t>One dimension (which student)</a:t>
              </a:r>
            </a:p>
          </p:txBody>
        </p:sp>
        <p:sp>
          <p:nvSpPr>
            <p:cNvPr id="15367" name="Rectangle 7"/>
            <p:cNvSpPr>
              <a:spLocks noChangeArrowheads="1"/>
            </p:cNvSpPr>
            <p:nvPr/>
          </p:nvSpPr>
          <p:spPr bwMode="auto">
            <a:xfrm>
              <a:off x="66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8" name="Rectangle 8"/>
            <p:cNvSpPr>
              <a:spLocks noChangeArrowheads="1"/>
            </p:cNvSpPr>
            <p:nvPr/>
          </p:nvSpPr>
          <p:spPr bwMode="auto">
            <a:xfrm>
              <a:off x="64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69" name="Rectangle 9"/>
            <p:cNvSpPr>
              <a:spLocks noChangeArrowheads="1"/>
            </p:cNvSpPr>
            <p:nvPr/>
          </p:nvSpPr>
          <p:spPr bwMode="auto">
            <a:xfrm>
              <a:off x="61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0" name="Rectangle 10"/>
            <p:cNvSpPr>
              <a:spLocks noChangeArrowheads="1"/>
            </p:cNvSpPr>
            <p:nvPr/>
          </p:nvSpPr>
          <p:spPr bwMode="auto">
            <a:xfrm>
              <a:off x="59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1" name="Rectangle 11"/>
            <p:cNvSpPr>
              <a:spLocks noChangeArrowheads="1"/>
            </p:cNvSpPr>
            <p:nvPr/>
          </p:nvSpPr>
          <p:spPr bwMode="auto">
            <a:xfrm>
              <a:off x="57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2" name="Rectangle 12"/>
            <p:cNvSpPr>
              <a:spLocks noChangeArrowheads="1"/>
            </p:cNvSpPr>
            <p:nvPr/>
          </p:nvSpPr>
          <p:spPr bwMode="auto">
            <a:xfrm>
              <a:off x="546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auto">
            <a:xfrm>
              <a:off x="522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auto">
            <a:xfrm>
              <a:off x="498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5" name="Rectangle 15"/>
            <p:cNvSpPr>
              <a:spLocks noChangeArrowheads="1"/>
            </p:cNvSpPr>
            <p:nvPr/>
          </p:nvSpPr>
          <p:spPr bwMode="auto">
            <a:xfrm>
              <a:off x="474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6" name="Rectangle 16"/>
            <p:cNvSpPr>
              <a:spLocks noChangeArrowheads="1"/>
            </p:cNvSpPr>
            <p:nvPr/>
          </p:nvSpPr>
          <p:spPr bwMode="auto">
            <a:xfrm>
              <a:off x="4504" y="1408"/>
              <a:ext cx="240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  <a:buFontTx/>
                <a:buChar char="•"/>
              </a:pPr>
              <a:endParaRPr lang="en-CA" altLang="en-US" sz="20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7" name="Line 17"/>
            <p:cNvSpPr>
              <a:spLocks noChangeShapeType="1"/>
            </p:cNvSpPr>
            <p:nvPr/>
          </p:nvSpPr>
          <p:spPr bwMode="auto">
            <a:xfrm>
              <a:off x="4504" y="140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8" name="Line 18"/>
            <p:cNvSpPr>
              <a:spLocks noChangeShapeType="1"/>
            </p:cNvSpPr>
            <p:nvPr/>
          </p:nvSpPr>
          <p:spPr bwMode="auto">
            <a:xfrm>
              <a:off x="4504" y="1648"/>
              <a:ext cx="2400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79" name="Line 19"/>
            <p:cNvSpPr>
              <a:spLocks noChangeShapeType="1"/>
            </p:cNvSpPr>
            <p:nvPr/>
          </p:nvSpPr>
          <p:spPr bwMode="auto">
            <a:xfrm>
              <a:off x="45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0" name="Line 20"/>
            <p:cNvSpPr>
              <a:spLocks noChangeShapeType="1"/>
            </p:cNvSpPr>
            <p:nvPr/>
          </p:nvSpPr>
          <p:spPr bwMode="auto">
            <a:xfrm>
              <a:off x="47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1" name="Line 21"/>
            <p:cNvSpPr>
              <a:spLocks noChangeShapeType="1"/>
            </p:cNvSpPr>
            <p:nvPr/>
          </p:nvSpPr>
          <p:spPr bwMode="auto">
            <a:xfrm>
              <a:off x="49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2" name="Line 22"/>
            <p:cNvSpPr>
              <a:spLocks noChangeShapeType="1"/>
            </p:cNvSpPr>
            <p:nvPr/>
          </p:nvSpPr>
          <p:spPr bwMode="auto">
            <a:xfrm>
              <a:off x="52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3" name="Line 23"/>
            <p:cNvSpPr>
              <a:spLocks noChangeShapeType="1"/>
            </p:cNvSpPr>
            <p:nvPr/>
          </p:nvSpPr>
          <p:spPr bwMode="auto">
            <a:xfrm>
              <a:off x="54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4" name="Line 24"/>
            <p:cNvSpPr>
              <a:spLocks noChangeShapeType="1"/>
            </p:cNvSpPr>
            <p:nvPr/>
          </p:nvSpPr>
          <p:spPr bwMode="auto">
            <a:xfrm>
              <a:off x="570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5" name="Line 25"/>
            <p:cNvSpPr>
              <a:spLocks noChangeShapeType="1"/>
            </p:cNvSpPr>
            <p:nvPr/>
          </p:nvSpPr>
          <p:spPr bwMode="auto">
            <a:xfrm>
              <a:off x="594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6" name="Line 26"/>
            <p:cNvSpPr>
              <a:spLocks noChangeShapeType="1"/>
            </p:cNvSpPr>
            <p:nvPr/>
          </p:nvSpPr>
          <p:spPr bwMode="auto">
            <a:xfrm>
              <a:off x="618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7" name="Line 27"/>
            <p:cNvSpPr>
              <a:spLocks noChangeShapeType="1"/>
            </p:cNvSpPr>
            <p:nvPr/>
          </p:nvSpPr>
          <p:spPr bwMode="auto">
            <a:xfrm>
              <a:off x="642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8" name="Line 28"/>
            <p:cNvSpPr>
              <a:spLocks noChangeShapeType="1"/>
            </p:cNvSpPr>
            <p:nvPr/>
          </p:nvSpPr>
          <p:spPr bwMode="auto">
            <a:xfrm>
              <a:off x="6664" y="1408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  <p:sp>
          <p:nvSpPr>
            <p:cNvPr id="15389" name="Line 29"/>
            <p:cNvSpPr>
              <a:spLocks noChangeShapeType="1"/>
            </p:cNvSpPr>
            <p:nvPr/>
          </p:nvSpPr>
          <p:spPr bwMode="auto">
            <a:xfrm>
              <a:off x="6904" y="1408"/>
              <a:ext cx="0" cy="24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CA" dirty="0"/>
            </a:p>
          </p:txBody>
        </p:sp>
      </p:grpSp>
    </p:spTree>
    <p:extLst>
      <p:ext uri="{BB962C8B-B14F-4D97-AF65-F5344CB8AC3E}">
        <p14:creationId xmlns:p14="http://schemas.microsoft.com/office/powerpoint/2010/main" val="252369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z="3200" dirty="0" smtClean="0"/>
              <a:t>Displaying The List: Iterative Implementation (Non-Empty)</a:t>
            </a: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0" y="1485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44036" name="Line 7"/>
          <p:cNvSpPr>
            <a:spLocks noChangeShapeType="1"/>
          </p:cNvSpPr>
          <p:nvPr/>
        </p:nvSpPr>
        <p:spPr bwMode="auto">
          <a:xfrm>
            <a:off x="342900" y="1803400"/>
            <a:ext cx="203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7" name="Rectangle 10"/>
          <p:cNvSpPr>
            <a:spLocks noChangeArrowheads="1"/>
          </p:cNvSpPr>
          <p:nvPr/>
        </p:nvSpPr>
        <p:spPr bwMode="auto">
          <a:xfrm>
            <a:off x="431800" y="21082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44038" name="Line 11"/>
          <p:cNvSpPr>
            <a:spLocks noChangeShapeType="1"/>
          </p:cNvSpPr>
          <p:nvPr/>
        </p:nvSpPr>
        <p:spPr bwMode="auto">
          <a:xfrm>
            <a:off x="1562100" y="21209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39" name="Rectangle 12"/>
          <p:cNvSpPr>
            <a:spLocks noChangeArrowheads="1"/>
          </p:cNvSpPr>
          <p:nvPr/>
        </p:nvSpPr>
        <p:spPr bwMode="auto">
          <a:xfrm>
            <a:off x="2006600" y="2120900"/>
            <a:ext cx="14859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SILENT HILL: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44040" name="Line 13"/>
          <p:cNvSpPr>
            <a:spLocks noChangeShapeType="1"/>
          </p:cNvSpPr>
          <p:nvPr/>
        </p:nvSpPr>
        <p:spPr bwMode="auto">
          <a:xfrm>
            <a:off x="3327400" y="2133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1" name="Line 17"/>
          <p:cNvSpPr>
            <a:spLocks noChangeShapeType="1"/>
          </p:cNvSpPr>
          <p:nvPr/>
        </p:nvSpPr>
        <p:spPr bwMode="auto">
          <a:xfrm>
            <a:off x="16637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2" name="Line 21"/>
          <p:cNvSpPr>
            <a:spLocks noChangeShapeType="1"/>
          </p:cNvSpPr>
          <p:nvPr/>
        </p:nvSpPr>
        <p:spPr bwMode="auto">
          <a:xfrm flipH="1">
            <a:off x="5664200" y="24003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44043" name="Group 27"/>
          <p:cNvGrpSpPr>
            <a:grpSpLocks/>
          </p:cNvGrpSpPr>
          <p:nvPr/>
        </p:nvGrpSpPr>
        <p:grpSpPr bwMode="auto">
          <a:xfrm>
            <a:off x="5448300" y="2578100"/>
            <a:ext cx="406400" cy="330200"/>
            <a:chOff x="4248" y="3080"/>
            <a:chExt cx="256" cy="208"/>
          </a:xfrm>
        </p:grpSpPr>
        <p:sp>
          <p:nvSpPr>
            <p:cNvPr id="44048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49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0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4051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4044" name="Line 28"/>
          <p:cNvSpPr>
            <a:spLocks noChangeShapeType="1"/>
          </p:cNvSpPr>
          <p:nvPr/>
        </p:nvSpPr>
        <p:spPr bwMode="auto">
          <a:xfrm>
            <a:off x="4953000" y="23876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5" name="Rectangle 10"/>
          <p:cNvSpPr>
            <a:spLocks noChangeArrowheads="1"/>
          </p:cNvSpPr>
          <p:nvPr/>
        </p:nvSpPr>
        <p:spPr bwMode="auto">
          <a:xfrm>
            <a:off x="3730625" y="20955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WAR AND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PEACE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44046" name="Line 17"/>
          <p:cNvSpPr>
            <a:spLocks noChangeShapeType="1"/>
          </p:cNvSpPr>
          <p:nvPr/>
        </p:nvSpPr>
        <p:spPr bwMode="auto">
          <a:xfrm>
            <a:off x="3416300" y="24003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047" name="Line 13"/>
          <p:cNvSpPr>
            <a:spLocks noChangeShapeType="1"/>
          </p:cNvSpPr>
          <p:nvPr/>
        </p:nvSpPr>
        <p:spPr bwMode="auto">
          <a:xfrm>
            <a:off x="4876800" y="2108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445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marL="533400" indent="-533400"/>
            <a:r>
              <a:rPr lang="en-CA" altLang="en-US" sz="3200" dirty="0" smtClean="0"/>
              <a:t>Traversing The List: Display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tabLst>
                <a:tab pos="228600" algn="l"/>
              </a:tabLst>
            </a:pPr>
            <a:r>
              <a:rPr lang="en-CA" altLang="en-US" sz="2400" b="1" dirty="0" smtClean="0"/>
              <a:t>Study guide:</a:t>
            </a:r>
          </a:p>
          <a:p>
            <a:pPr>
              <a:tabLst>
                <a:tab pos="228600" algn="l"/>
              </a:tabLst>
            </a:pPr>
            <a:r>
              <a:rPr lang="en-CA" altLang="en-US" sz="2400" dirty="0" smtClean="0"/>
              <a:t>Steps (traversing the list to </a:t>
            </a:r>
            <a:r>
              <a:rPr lang="en-CA" altLang="en-US" sz="2400" i="1" dirty="0" smtClean="0"/>
              <a:t>display</a:t>
            </a:r>
            <a:r>
              <a:rPr lang="en-CA" altLang="en-US" sz="2400" dirty="0" smtClean="0"/>
              <a:t> the data portion of each node onscreen)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Start by initializing a temporary reference to the beginning of the list.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If the reference is ‘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’ then display a message onscreen indicating that there are no nodes to display and stop otherwise proceed to next step.</a:t>
            </a:r>
          </a:p>
          <a:p>
            <a:pPr marL="685800" lvl="1" indent="-342900">
              <a:buFontTx/>
              <a:buAutoNum type="arabicPeriod"/>
              <a:tabLst>
                <a:tab pos="228600" algn="l"/>
              </a:tabLst>
            </a:pPr>
            <a:r>
              <a:rPr lang="en-CA" altLang="en-US" sz="2000" dirty="0" smtClean="0"/>
              <a:t>While the temporary reference is not </a:t>
            </a:r>
            <a:r>
              <a:rPr lang="en-CA" altLang="en-US" sz="2000" dirty="0" smtClean="0">
                <a:latin typeface="Consolas" pitchFamily="49" charset="0"/>
                <a:cs typeface="Consolas" pitchFamily="49" charset="0"/>
              </a:rPr>
              <a:t>null</a:t>
            </a:r>
            <a:r>
              <a:rPr lang="en-CA" altLang="en-US" sz="2000" dirty="0" smtClean="0"/>
              <a:t>: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Process the node (e.g., display the data onscreen).</a:t>
            </a:r>
          </a:p>
          <a:p>
            <a:pPr marL="1257300" lvl="2" indent="-342900">
              <a:buFontTx/>
              <a:buAutoNum type="alphaLcParenR"/>
              <a:tabLst>
                <a:tab pos="228600" algn="l"/>
              </a:tabLst>
            </a:pPr>
            <a:r>
              <a:rPr lang="en-CA" altLang="en-US" sz="1800" dirty="0" smtClean="0"/>
              <a:t>Move to the next node by following the current node's next reference (set the temp reference to refer to the next node).</a:t>
            </a:r>
          </a:p>
        </p:txBody>
      </p:sp>
    </p:spTree>
    <p:extLst>
      <p:ext uri="{BB962C8B-B14F-4D97-AF65-F5344CB8AC3E}">
        <p14:creationId xmlns:p14="http://schemas.microsoft.com/office/powerpoint/2010/main" val="36492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Second List Operation: Destroying List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eraseList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head = null;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47763" y="1676400"/>
            <a:ext cx="2286000" cy="1371600"/>
          </a:xfrm>
          <a:prstGeom prst="roundRect">
            <a:avLst/>
          </a:prstGeom>
          <a:solidFill>
            <a:srgbClr val="FF8585">
              <a:alpha val="60000"/>
            </a:srgbClr>
          </a:solidFill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3200400" y="2743200"/>
            <a:ext cx="17526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3000" y="3295650"/>
            <a:ext cx="4038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12713" indent="-112713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Caution! </a:t>
            </a:r>
            <a:r>
              <a:rPr lang="en-US" altLang="en-US" sz="1800" b="0" dirty="0" smtClean="0">
                <a:solidFill>
                  <a:srgbClr val="FF0000"/>
                </a:solidFill>
              </a:rPr>
              <a:t>This works </a:t>
            </a:r>
            <a:r>
              <a:rPr lang="en-US" altLang="en-US" sz="1800" b="0" dirty="0">
                <a:solidFill>
                  <a:srgbClr val="FF0000"/>
                </a:solidFill>
              </a:rPr>
              <a:t>in Java because of automatic garbage collection.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1800" b="0" dirty="0">
                <a:solidFill>
                  <a:srgbClr val="FF0000"/>
                </a:solidFill>
              </a:rPr>
              <a:t>Be aware that you would have to manually free up the memory for each node prior to this step with other languages. </a:t>
            </a:r>
          </a:p>
        </p:txBody>
      </p:sp>
    </p:spTree>
    <p:extLst>
      <p:ext uri="{BB962C8B-B14F-4D97-AF65-F5344CB8AC3E}">
        <p14:creationId xmlns:p14="http://schemas.microsoft.com/office/powerpoint/2010/main" val="115534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(Search)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is similar to displaying list elements except that there must be an additional check to see if a match has occurred.</a:t>
            </a:r>
          </a:p>
          <a:p>
            <a:r>
              <a:rPr lang="en-US" altLang="en-US" dirty="0" smtClean="0"/>
              <a:t>Conditions that may stop the search:</a:t>
            </a:r>
          </a:p>
          <a:p>
            <a:endParaRPr lang="en-US" altLang="en-US" dirty="0" smtClean="0"/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717550" y="3132138"/>
            <a:ext cx="6604000" cy="1687512"/>
            <a:chOff x="360" y="1480"/>
            <a:chExt cx="4160" cy="1063"/>
          </a:xfrm>
        </p:grpSpPr>
        <p:grpSp>
          <p:nvGrpSpPr>
            <p:cNvPr id="47110" name="Group 26"/>
            <p:cNvGrpSpPr>
              <a:grpSpLocks/>
            </p:cNvGrpSpPr>
            <p:nvPr/>
          </p:nvGrpSpPr>
          <p:grpSpPr bwMode="auto">
            <a:xfrm>
              <a:off x="1736" y="1480"/>
              <a:ext cx="616" cy="384"/>
              <a:chOff x="440" y="2952"/>
              <a:chExt cx="616" cy="384"/>
            </a:xfrm>
          </p:grpSpPr>
          <p:sp>
            <p:nvSpPr>
              <p:cNvPr id="47137" name="Line 27"/>
              <p:cNvSpPr>
                <a:spLocks noChangeShapeType="1"/>
              </p:cNvSpPr>
              <p:nvPr/>
            </p:nvSpPr>
            <p:spPr bwMode="auto">
              <a:xfrm>
                <a:off x="672" y="3120"/>
                <a:ext cx="48" cy="21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7138" name="Text Box 28"/>
              <p:cNvSpPr txBox="1">
                <a:spLocks noChangeArrowheads="1"/>
              </p:cNvSpPr>
              <p:nvPr/>
            </p:nvSpPr>
            <p:spPr bwMode="auto">
              <a:xfrm>
                <a:off x="440" y="2952"/>
                <a:ext cx="61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400" dirty="0">
                    <a:solidFill>
                      <a:srgbClr val="808000"/>
                    </a:solidFill>
                    <a:latin typeface="Arial" panose="020B0604020202020204" pitchFamily="34" charset="0"/>
                  </a:rPr>
                  <a:t>Temp</a:t>
                </a:r>
              </a:p>
            </p:txBody>
          </p:sp>
        </p:grpSp>
        <p:grpSp>
          <p:nvGrpSpPr>
            <p:cNvPr id="47111" name="Group 41"/>
            <p:cNvGrpSpPr>
              <a:grpSpLocks/>
            </p:cNvGrpSpPr>
            <p:nvPr/>
          </p:nvGrpSpPr>
          <p:grpSpPr bwMode="auto">
            <a:xfrm>
              <a:off x="360" y="1800"/>
              <a:ext cx="4160" cy="743"/>
              <a:chOff x="352" y="1672"/>
              <a:chExt cx="4160" cy="743"/>
            </a:xfrm>
          </p:grpSpPr>
          <p:grpSp>
            <p:nvGrpSpPr>
              <p:cNvPr id="47112" name="Group 4"/>
              <p:cNvGrpSpPr>
                <a:grpSpLocks/>
              </p:cNvGrpSpPr>
              <p:nvPr/>
            </p:nvGrpSpPr>
            <p:grpSpPr bwMode="auto">
              <a:xfrm>
                <a:off x="480" y="1672"/>
                <a:ext cx="960" cy="384"/>
                <a:chOff x="480" y="1920"/>
                <a:chExt cx="960" cy="384"/>
              </a:xfrm>
            </p:grpSpPr>
            <p:sp>
              <p:nvSpPr>
                <p:cNvPr id="47133" name="Rectangle 5"/>
                <p:cNvSpPr>
                  <a:spLocks noChangeArrowheads="1"/>
                </p:cNvSpPr>
                <p:nvPr/>
              </p:nvSpPr>
              <p:spPr bwMode="auto">
                <a:xfrm>
                  <a:off x="480" y="1920"/>
                  <a:ext cx="960" cy="384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 anchor="ctr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endParaRPr lang="en-CA" altLang="en-US" sz="14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7134" name="Line 6"/>
                <p:cNvSpPr>
                  <a:spLocks noChangeShapeType="1"/>
                </p:cNvSpPr>
                <p:nvPr/>
              </p:nvSpPr>
              <p:spPr bwMode="auto">
                <a:xfrm>
                  <a:off x="1104" y="1920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35" name="Rectangle 7"/>
                <p:cNvSpPr>
                  <a:spLocks noChangeArrowheads="1"/>
                </p:cNvSpPr>
                <p:nvPr/>
              </p:nvSpPr>
              <p:spPr bwMode="auto">
                <a:xfrm>
                  <a:off x="672" y="2016"/>
                  <a:ext cx="30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Data</a:t>
                  </a:r>
                </a:p>
              </p:txBody>
            </p:sp>
            <p:sp>
              <p:nvSpPr>
                <p:cNvPr id="47136" name="Rectangle 8"/>
                <p:cNvSpPr>
                  <a:spLocks noChangeArrowheads="1"/>
                </p:cNvSpPr>
                <p:nvPr/>
              </p:nvSpPr>
              <p:spPr bwMode="auto">
                <a:xfrm>
                  <a:off x="1152" y="2016"/>
                  <a:ext cx="184" cy="17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CA" altLang="en-US" sz="1800" b="0" dirty="0">
                      <a:latin typeface="Arial" panose="020B0604020202020204" pitchFamily="34" charset="0"/>
                    </a:rPr>
                    <a:t>Ptr</a:t>
                  </a:r>
                </a:p>
              </p:txBody>
            </p:sp>
          </p:grpSp>
          <p:grpSp>
            <p:nvGrpSpPr>
              <p:cNvPr id="47113" name="Group 9"/>
              <p:cNvGrpSpPr>
                <a:grpSpLocks/>
              </p:cNvGrpSpPr>
              <p:nvPr/>
            </p:nvGrpSpPr>
            <p:grpSpPr bwMode="auto">
              <a:xfrm>
                <a:off x="1344" y="1672"/>
                <a:ext cx="3168" cy="624"/>
                <a:chOff x="1632" y="1968"/>
                <a:chExt cx="3168" cy="624"/>
              </a:xfrm>
            </p:grpSpPr>
            <p:grpSp>
              <p:nvGrpSpPr>
                <p:cNvPr id="47117" name="Group 10"/>
                <p:cNvGrpSpPr>
                  <a:grpSpLocks/>
                </p:cNvGrpSpPr>
                <p:nvPr/>
              </p:nvGrpSpPr>
              <p:grpSpPr bwMode="auto">
                <a:xfrm>
                  <a:off x="2064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9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30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31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3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grpSp>
              <p:nvGrpSpPr>
                <p:cNvPr id="47118" name="Group 15"/>
                <p:cNvGrpSpPr>
                  <a:grpSpLocks/>
                </p:cNvGrpSpPr>
                <p:nvPr/>
              </p:nvGrpSpPr>
              <p:grpSpPr bwMode="auto">
                <a:xfrm>
                  <a:off x="3360" y="1968"/>
                  <a:ext cx="960" cy="384"/>
                  <a:chOff x="480" y="1920"/>
                  <a:chExt cx="960" cy="384"/>
                </a:xfrm>
              </p:grpSpPr>
              <p:sp>
                <p:nvSpPr>
                  <p:cNvPr id="4712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480" y="1920"/>
                    <a:ext cx="960" cy="384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lIns="0" tIns="0" rIns="0" bIns="0" anchor="ctr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endParaRPr lang="en-CA" altLang="en-US" sz="1400" dirty="0"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47126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104" y="1920"/>
                    <a:ext cx="0" cy="38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>
                    <a:spAutoFit/>
                  </a:bodyPr>
                  <a:lstStyle/>
                  <a:p>
                    <a:endParaRPr lang="en-CA" dirty="0"/>
                  </a:p>
                </p:txBody>
              </p:sp>
              <p:sp>
                <p:nvSpPr>
                  <p:cNvPr id="47127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16"/>
                    <a:ext cx="30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Data</a:t>
                    </a:r>
                  </a:p>
                </p:txBody>
              </p:sp>
              <p:sp>
                <p:nvSpPr>
                  <p:cNvPr id="4712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2016"/>
                    <a:ext cx="184" cy="1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16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Calibri" panose="020F050202020403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CA" altLang="en-US" sz="1800" b="0" dirty="0">
                        <a:latin typeface="Arial" panose="020B0604020202020204" pitchFamily="34" charset="0"/>
                      </a:rPr>
                      <a:t>Ptr</a:t>
                    </a:r>
                  </a:p>
                </p:txBody>
              </p:sp>
            </p:grpSp>
            <p:cxnSp>
              <p:nvCxnSpPr>
                <p:cNvPr id="47119" name="AutoShape 20"/>
                <p:cNvCxnSpPr>
                  <a:cxnSpLocks noChangeShapeType="1"/>
                  <a:stCxn id="47128" idx="3"/>
                </p:cNvCxnSpPr>
                <p:nvPr/>
              </p:nvCxnSpPr>
              <p:spPr bwMode="auto">
                <a:xfrm>
                  <a:off x="4216" y="2151"/>
                  <a:ext cx="440" cy="345"/>
                </a:xfrm>
                <a:prstGeom prst="bentConnector3">
                  <a:avLst>
                    <a:gd name="adj1" fmla="val 100907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7120" name="Line 21"/>
                <p:cNvSpPr>
                  <a:spLocks noChangeShapeType="1"/>
                </p:cNvSpPr>
                <p:nvPr/>
              </p:nvSpPr>
              <p:spPr bwMode="auto">
                <a:xfrm>
                  <a:off x="1632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1" name="Line 22"/>
                <p:cNvSpPr>
                  <a:spLocks noChangeShapeType="1"/>
                </p:cNvSpPr>
                <p:nvPr/>
              </p:nvSpPr>
              <p:spPr bwMode="auto">
                <a:xfrm>
                  <a:off x="2928" y="2160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2" name="Line 23"/>
                <p:cNvSpPr>
                  <a:spLocks noChangeShapeType="1"/>
                </p:cNvSpPr>
                <p:nvPr/>
              </p:nvSpPr>
              <p:spPr bwMode="auto">
                <a:xfrm>
                  <a:off x="4512" y="249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3" name="Line 24"/>
                <p:cNvSpPr>
                  <a:spLocks noChangeShapeType="1"/>
                </p:cNvSpPr>
                <p:nvPr/>
              </p:nvSpPr>
              <p:spPr bwMode="auto">
                <a:xfrm>
                  <a:off x="4560" y="2544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  <p:sp>
              <p:nvSpPr>
                <p:cNvPr id="47124" name="Line 25"/>
                <p:cNvSpPr>
                  <a:spLocks noChangeShapeType="1"/>
                </p:cNvSpPr>
                <p:nvPr/>
              </p:nvSpPr>
              <p:spPr bwMode="auto">
                <a:xfrm>
                  <a:off x="4608" y="259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>
                  <a:spAutoFit/>
                </a:bodyPr>
                <a:lstStyle/>
                <a:p>
                  <a:endParaRPr lang="en-CA" dirty="0"/>
                </a:p>
              </p:txBody>
            </p:sp>
          </p:grpSp>
          <p:grpSp>
            <p:nvGrpSpPr>
              <p:cNvPr id="47114" name="Group 40"/>
              <p:cNvGrpSpPr>
                <a:grpSpLocks/>
              </p:cNvGrpSpPr>
              <p:nvPr/>
            </p:nvGrpSpPr>
            <p:grpSpPr bwMode="auto">
              <a:xfrm>
                <a:off x="352" y="2016"/>
                <a:ext cx="712" cy="399"/>
                <a:chOff x="352" y="2016"/>
                <a:chExt cx="712" cy="399"/>
              </a:xfrm>
            </p:grpSpPr>
            <p:sp>
              <p:nvSpPr>
                <p:cNvPr id="47115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576" y="2016"/>
                  <a:ext cx="168" cy="24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 dirty="0"/>
                </a:p>
              </p:txBody>
            </p:sp>
            <p:sp>
              <p:nvSpPr>
                <p:cNvPr id="47116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352" y="2184"/>
                  <a:ext cx="712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16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en-US" sz="1800" dirty="0">
                      <a:latin typeface="Arial" panose="020B0604020202020204" pitchFamily="34" charset="0"/>
                    </a:rPr>
                    <a:t>Head</a:t>
                  </a:r>
                </a:p>
              </p:txBody>
            </p:sp>
          </p:grpSp>
        </p:grpSp>
      </p:grpSp>
      <p:sp>
        <p:nvSpPr>
          <p:cNvPr id="322629" name="Text Box 69"/>
          <p:cNvSpPr txBox="1">
            <a:spLocks noChangeArrowheads="1"/>
          </p:cNvSpPr>
          <p:nvPr/>
        </p:nvSpPr>
        <p:spPr bwMode="auto">
          <a:xfrm>
            <a:off x="3536950" y="2713038"/>
            <a:ext cx="30734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Temp = null (end)?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n-US" altLang="en-US" sz="1600" b="0" dirty="0">
                <a:latin typeface="Consolas" panose="020B0609020204030204" pitchFamily="49" charset="0"/>
                <a:cs typeface="Consolas" panose="020B0609020204030204" pitchFamily="49" charset="0"/>
              </a:rPr>
              <a:t>Data match?</a:t>
            </a:r>
          </a:p>
        </p:txBody>
      </p:sp>
    </p:spTree>
    <p:extLst>
      <p:ext uri="{BB962C8B-B14F-4D97-AF65-F5344CB8AC3E}">
        <p14:creationId xmlns:p14="http://schemas.microsoft.com/office/powerpoint/2010/main" val="348817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563" grpId="0" build="p"/>
      <p:bldP spid="32262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(Search: 2)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Pseudo code algorithm: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Temp refers to beginning of the list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If (temp is referring to an empty list)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display error message “Empty list cannot be searched”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anose="02020603050405020304" pitchFamily="18" charset="0"/>
              <a:buNone/>
            </a:pPr>
            <a:r>
              <a:rPr lang="en-US" altLang="en-US" sz="1800" dirty="0" smtClean="0">
                <a:latin typeface="Comic Sans MS" panose="030F0702030302020204" pitchFamily="66" charset="0"/>
              </a:rPr>
              <a:t>          temp refers to next element </a:t>
            </a:r>
          </a:p>
          <a:p>
            <a:pPr lvl="1">
              <a:buFont typeface="Times New Roman" panose="02020603050405020304" pitchFamily="18" charset="0"/>
              <a:buNone/>
            </a:pPr>
            <a:endParaRPr lang="en-US" altLang="en-US" sz="1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 That Change List Membership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These two operations (add/remove) change the number of elements in a list.</a:t>
            </a:r>
          </a:p>
          <a:p>
            <a:r>
              <a:rPr lang="en-US" altLang="en-US" dirty="0" smtClean="0"/>
              <a:t>The first step is to find the point in the list where the node is to be added or deleted (typically requires a search even if the search is just for the end of the list).</a:t>
            </a:r>
          </a:p>
          <a:p>
            <a:r>
              <a:rPr lang="en-US" altLang="en-US" dirty="0" smtClean="0"/>
              <a:t>Once that point in the list has been found, changing list membership is merely a reassignment of pointers/references.</a:t>
            </a:r>
          </a:p>
          <a:p>
            <a:pPr lvl="1"/>
            <a:r>
              <a:rPr lang="en-US" altLang="en-US" dirty="0" smtClean="0"/>
              <a:t>Again: unlike the case with arrays, no shifting is needed.</a:t>
            </a:r>
          </a:p>
        </p:txBody>
      </p:sp>
    </p:spTree>
    <p:extLst>
      <p:ext uri="{BB962C8B-B14F-4D97-AF65-F5344CB8AC3E}">
        <p14:creationId xmlns:p14="http://schemas.microsoft.com/office/powerpoint/2010/main" val="193148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1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(Insertion)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0180" name="Group 26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0183" name="Group 4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0202" name="Rectangle 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3" name="Line 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4" name="Line 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4" name="Group 8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0199" name="Rectangle 9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200" name="Line 10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201" name="Line 11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5" name="Group 12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0196" name="Rectangle 13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7" name="Line 14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8" name="Line 15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0186" name="Group 16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0193" name="Rectangle 1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4" name="Line 1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0195" name="Line 1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7" name="Text Box 20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0188" name="Group 21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0191" name="Rectangle 22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0192" name="Line 23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0189" name="Text Box 24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0190" name="Text Box 25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0181" name="Text Box 27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0182" name="Line 28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35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2)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1204" name="Group 4"/>
          <p:cNvGrpSpPr>
            <a:grpSpLocks/>
          </p:cNvGrpSpPr>
          <p:nvPr/>
        </p:nvGrpSpPr>
        <p:grpSpPr bwMode="auto">
          <a:xfrm>
            <a:off x="685800" y="1790700"/>
            <a:ext cx="6796088" cy="1970088"/>
            <a:chOff x="432" y="1128"/>
            <a:chExt cx="4281" cy="1241"/>
          </a:xfrm>
        </p:grpSpPr>
        <p:grpSp>
          <p:nvGrpSpPr>
            <p:cNvPr id="51208" name="Group 5"/>
            <p:cNvGrpSpPr>
              <a:grpSpLocks/>
            </p:cNvGrpSpPr>
            <p:nvPr/>
          </p:nvGrpSpPr>
          <p:grpSpPr bwMode="auto">
            <a:xfrm>
              <a:off x="433" y="1325"/>
              <a:ext cx="953" cy="409"/>
              <a:chOff x="476" y="1842"/>
              <a:chExt cx="953" cy="409"/>
            </a:xfrm>
          </p:grpSpPr>
          <p:sp>
            <p:nvSpPr>
              <p:cNvPr id="51227" name="Rectangle 6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8" name="Line 7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9" name="Line 8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09" name="Group 9"/>
            <p:cNvGrpSpPr>
              <a:grpSpLocks/>
            </p:cNvGrpSpPr>
            <p:nvPr/>
          </p:nvGrpSpPr>
          <p:grpSpPr bwMode="auto">
            <a:xfrm>
              <a:off x="1386" y="1325"/>
              <a:ext cx="953" cy="409"/>
              <a:chOff x="476" y="1842"/>
              <a:chExt cx="953" cy="409"/>
            </a:xfrm>
          </p:grpSpPr>
          <p:sp>
            <p:nvSpPr>
              <p:cNvPr id="51224" name="Rectangle 10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5" name="Line 11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6" name="Line 12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0" name="Group 13"/>
            <p:cNvGrpSpPr>
              <a:grpSpLocks/>
            </p:cNvGrpSpPr>
            <p:nvPr/>
          </p:nvGrpSpPr>
          <p:grpSpPr bwMode="auto">
            <a:xfrm>
              <a:off x="2338" y="1325"/>
              <a:ext cx="953" cy="409"/>
              <a:chOff x="476" y="1842"/>
              <a:chExt cx="953" cy="409"/>
            </a:xfrm>
          </p:grpSpPr>
          <p:sp>
            <p:nvSpPr>
              <p:cNvPr id="51221" name="Rectangle 14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22" name="Line 15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3" name="Line 16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51211" name="Group 17"/>
            <p:cNvGrpSpPr>
              <a:grpSpLocks/>
            </p:cNvGrpSpPr>
            <p:nvPr/>
          </p:nvGrpSpPr>
          <p:grpSpPr bwMode="auto">
            <a:xfrm>
              <a:off x="3291" y="1325"/>
              <a:ext cx="953" cy="409"/>
              <a:chOff x="476" y="1842"/>
              <a:chExt cx="953" cy="409"/>
            </a:xfrm>
          </p:grpSpPr>
          <p:sp>
            <p:nvSpPr>
              <p:cNvPr id="51218" name="Rectangle 18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9" name="Line 19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51220" name="Line 20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2" name="Text Box 21"/>
            <p:cNvSpPr txBox="1">
              <a:spLocks noChangeArrowheads="1"/>
            </p:cNvSpPr>
            <p:nvPr/>
          </p:nvSpPr>
          <p:spPr bwMode="auto">
            <a:xfrm>
              <a:off x="4233" y="1400"/>
              <a:ext cx="48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grpSp>
          <p:nvGrpSpPr>
            <p:cNvPr id="51213" name="Group 22"/>
            <p:cNvGrpSpPr>
              <a:grpSpLocks/>
            </p:cNvGrpSpPr>
            <p:nvPr/>
          </p:nvGrpSpPr>
          <p:grpSpPr bwMode="auto">
            <a:xfrm>
              <a:off x="1930" y="1960"/>
              <a:ext cx="726" cy="409"/>
              <a:chOff x="1429" y="3113"/>
              <a:chExt cx="726" cy="409"/>
            </a:xfrm>
          </p:grpSpPr>
          <p:sp>
            <p:nvSpPr>
              <p:cNvPr id="51216" name="Rectangle 23"/>
              <p:cNvSpPr>
                <a:spLocks noChangeArrowheads="1"/>
              </p:cNvSpPr>
              <p:nvPr/>
            </p:nvSpPr>
            <p:spPr bwMode="auto">
              <a:xfrm>
                <a:off x="1429" y="3113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CA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51217" name="Line 24"/>
              <p:cNvSpPr>
                <a:spLocks noChangeShapeType="1"/>
              </p:cNvSpPr>
              <p:nvPr/>
            </p:nvSpPr>
            <p:spPr bwMode="auto">
              <a:xfrm>
                <a:off x="1973" y="3113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51214" name="Text Box 25"/>
            <p:cNvSpPr txBox="1">
              <a:spLocks noChangeArrowheads="1"/>
            </p:cNvSpPr>
            <p:nvPr/>
          </p:nvSpPr>
          <p:spPr bwMode="auto">
            <a:xfrm>
              <a:off x="432" y="1128"/>
              <a:ext cx="53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51215" name="Text Box 26"/>
            <p:cNvSpPr txBox="1">
              <a:spLocks noChangeArrowheads="1"/>
            </p:cNvSpPr>
            <p:nvPr/>
          </p:nvSpPr>
          <p:spPr bwMode="auto">
            <a:xfrm>
              <a:off x="1264" y="2016"/>
              <a:ext cx="74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NEW ELEMENT</a:t>
              </a:r>
            </a:p>
          </p:txBody>
        </p:sp>
      </p:grpSp>
      <p:sp>
        <p:nvSpPr>
          <p:cNvPr id="51205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206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1207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643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3)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algorithm: </a:t>
            </a:r>
          </a:p>
        </p:txBody>
      </p:sp>
      <p:grpSp>
        <p:nvGrpSpPr>
          <p:cNvPr id="52228" name="Group 5"/>
          <p:cNvGrpSpPr>
            <a:grpSpLocks/>
          </p:cNvGrpSpPr>
          <p:nvPr/>
        </p:nvGrpSpPr>
        <p:grpSpPr bwMode="auto">
          <a:xfrm>
            <a:off x="687388" y="2103438"/>
            <a:ext cx="1512887" cy="649287"/>
            <a:chOff x="476" y="1842"/>
            <a:chExt cx="953" cy="409"/>
          </a:xfrm>
        </p:grpSpPr>
        <p:sp>
          <p:nvSpPr>
            <p:cNvPr id="52249" name="Rectangle 6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50" name="Line 7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51" name="Line 8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29" name="Rectangle 10"/>
          <p:cNvSpPr>
            <a:spLocks noChangeArrowheads="1"/>
          </p:cNvSpPr>
          <p:nvPr/>
        </p:nvSpPr>
        <p:spPr bwMode="auto">
          <a:xfrm>
            <a:off x="2200275" y="21034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2230" name="Line 11"/>
          <p:cNvSpPr>
            <a:spLocks noChangeShapeType="1"/>
          </p:cNvSpPr>
          <p:nvPr/>
        </p:nvSpPr>
        <p:spPr bwMode="auto">
          <a:xfrm>
            <a:off x="3063875" y="21034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2231" name="Line 12"/>
          <p:cNvSpPr>
            <a:spLocks noChangeShapeType="1"/>
          </p:cNvSpPr>
          <p:nvPr/>
        </p:nvSpPr>
        <p:spPr bwMode="auto">
          <a:xfrm>
            <a:off x="3208338" y="2392363"/>
            <a:ext cx="9525" cy="71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52232" name="Group 13"/>
          <p:cNvGrpSpPr>
            <a:grpSpLocks/>
          </p:cNvGrpSpPr>
          <p:nvPr/>
        </p:nvGrpSpPr>
        <p:grpSpPr bwMode="auto">
          <a:xfrm>
            <a:off x="3711575" y="2103438"/>
            <a:ext cx="1512888" cy="649287"/>
            <a:chOff x="476" y="1842"/>
            <a:chExt cx="953" cy="409"/>
          </a:xfrm>
        </p:grpSpPr>
        <p:sp>
          <p:nvSpPr>
            <p:cNvPr id="52246" name="Rectangle 14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7" name="Line 15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8" name="Line 16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52233" name="Group 17"/>
          <p:cNvGrpSpPr>
            <a:grpSpLocks/>
          </p:cNvGrpSpPr>
          <p:nvPr/>
        </p:nvGrpSpPr>
        <p:grpSpPr bwMode="auto">
          <a:xfrm>
            <a:off x="5224463" y="2103438"/>
            <a:ext cx="1512887" cy="649287"/>
            <a:chOff x="476" y="1842"/>
            <a:chExt cx="953" cy="409"/>
          </a:xfrm>
        </p:grpSpPr>
        <p:sp>
          <p:nvSpPr>
            <p:cNvPr id="52243" name="Rectangle 18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4" name="Line 19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2245" name="Line 20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4" name="Text Box 21"/>
          <p:cNvSpPr txBox="1">
            <a:spLocks noChangeArrowheads="1"/>
          </p:cNvSpPr>
          <p:nvPr/>
        </p:nvSpPr>
        <p:spPr bwMode="auto">
          <a:xfrm>
            <a:off x="6719888" y="22225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grpSp>
        <p:nvGrpSpPr>
          <p:cNvPr id="52235" name="Group 22"/>
          <p:cNvGrpSpPr>
            <a:grpSpLocks/>
          </p:cNvGrpSpPr>
          <p:nvPr/>
        </p:nvGrpSpPr>
        <p:grpSpPr bwMode="auto">
          <a:xfrm>
            <a:off x="3063875" y="3111500"/>
            <a:ext cx="1152525" cy="649288"/>
            <a:chOff x="1429" y="3113"/>
            <a:chExt cx="726" cy="409"/>
          </a:xfrm>
        </p:grpSpPr>
        <p:sp>
          <p:nvSpPr>
            <p:cNvPr id="52241" name="Rectangle 23"/>
            <p:cNvSpPr>
              <a:spLocks noChangeArrowheads="1"/>
            </p:cNvSpPr>
            <p:nvPr/>
          </p:nvSpPr>
          <p:spPr bwMode="auto">
            <a:xfrm>
              <a:off x="1429" y="3113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CA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2242" name="Line 24"/>
            <p:cNvSpPr>
              <a:spLocks noChangeShapeType="1"/>
            </p:cNvSpPr>
            <p:nvPr/>
          </p:nvSpPr>
          <p:spPr bwMode="auto">
            <a:xfrm>
              <a:off x="1973" y="3113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52236" name="Text Box 25"/>
          <p:cNvSpPr txBox="1">
            <a:spLocks noChangeArrowheads="1"/>
          </p:cNvSpPr>
          <p:nvPr/>
        </p:nvSpPr>
        <p:spPr bwMode="auto">
          <a:xfrm>
            <a:off x="685800" y="17907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2237" name="Text Box 26"/>
          <p:cNvSpPr txBox="1">
            <a:spLocks noChangeArrowheads="1"/>
          </p:cNvSpPr>
          <p:nvPr/>
        </p:nvSpPr>
        <p:spPr bwMode="auto">
          <a:xfrm>
            <a:off x="2006600" y="3200400"/>
            <a:ext cx="11811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NEW ELEMENT</a:t>
            </a:r>
          </a:p>
        </p:txBody>
      </p:sp>
      <p:sp>
        <p:nvSpPr>
          <p:cNvPr id="52238" name="Line 27"/>
          <p:cNvSpPr>
            <a:spLocks noChangeShapeType="1"/>
          </p:cNvSpPr>
          <p:nvPr/>
        </p:nvSpPr>
        <p:spPr bwMode="auto">
          <a:xfrm flipV="1">
            <a:off x="4064000" y="2768600"/>
            <a:ext cx="0" cy="469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239" name="Text Box 28"/>
          <p:cNvSpPr txBox="1">
            <a:spLocks noChangeArrowheads="1"/>
          </p:cNvSpPr>
          <p:nvPr/>
        </p:nvSpPr>
        <p:spPr bwMode="auto">
          <a:xfrm>
            <a:off x="2324100" y="1473200"/>
            <a:ext cx="749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Temp</a:t>
            </a:r>
          </a:p>
        </p:txBody>
      </p:sp>
      <p:sp>
        <p:nvSpPr>
          <p:cNvPr id="52240" name="Line 29"/>
          <p:cNvSpPr>
            <a:spLocks noChangeShapeType="1"/>
          </p:cNvSpPr>
          <p:nvPr/>
        </p:nvSpPr>
        <p:spPr bwMode="auto">
          <a:xfrm>
            <a:off x="2590800" y="1701800"/>
            <a:ext cx="279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4158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List Operations: Linked Lists (Insertion: 4)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altLang="en-US" dirty="0" smtClean="0"/>
              <a:t>Pseudo code algorithm (requires a search to be performed to find the insertion point even if the insertion occurs at the end of the list).</a:t>
            </a:r>
          </a:p>
          <a:p>
            <a:pPr marL="0" indent="0">
              <a:buFont typeface="Arial" charset="0"/>
              <a:buNone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Search: use two references (one eventually points to the match</a:t>
            </a:r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 #  while the other points to the node immediately prior).</a:t>
            </a:r>
            <a:endParaRPr lang="en-US" altLang="en-US" sz="1800" dirty="0">
              <a:solidFill>
                <a:srgbClr val="FF00FF"/>
              </a:solidFill>
              <a:latin typeface="Comic Sans MS" panose="030F0702030302020204" pitchFamily="66" charset="0"/>
            </a:endParaRP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While (not end of list AND match not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if (match found)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 stop search or do something with the match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else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>
                <a:latin typeface="Comic Sans MS" panose="030F0702030302020204" pitchFamily="66" charset="0"/>
              </a:rPr>
              <a:t>          temp refers to next element 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  <a:p>
            <a:pPr>
              <a:buFont typeface="Arial" charset="0"/>
              <a:buChar char="•"/>
              <a:defRPr/>
            </a:pPr>
            <a:r>
              <a:rPr lang="en-US" altLang="en-US" sz="1800" dirty="0">
                <a:solidFill>
                  <a:srgbClr val="FF00FF"/>
                </a:solidFill>
                <a:latin typeface="Comic Sans MS" panose="030F0702030302020204" pitchFamily="66" charset="0"/>
              </a:rPr>
              <a:t>  </a:t>
            </a:r>
            <a:r>
              <a:rPr lang="en-US" altLang="en-US" sz="1800" dirty="0" smtClean="0">
                <a:solidFill>
                  <a:srgbClr val="FF00FF"/>
                </a:solidFill>
                <a:latin typeface="Comic Sans MS" panose="030F0702030302020204" pitchFamily="66" charset="0"/>
              </a:rPr>
              <a:t># Insert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to be inserted refers to node after insertion point</a:t>
            </a:r>
          </a:p>
          <a:p>
            <a:pPr lvl="1">
              <a:buFont typeface="Times New Roman" pitchFamily="18" charset="0"/>
              <a:buNone/>
              <a:defRPr/>
            </a:pPr>
            <a:r>
              <a:rPr lang="en-US" altLang="en-US" sz="1800" dirty="0" smtClean="0">
                <a:latin typeface="Comic Sans MS" panose="030F0702030302020204" pitchFamily="66" charset="0"/>
                <a:cs typeface="Consolas" panose="020B0609020204030204" pitchFamily="49" charset="0"/>
              </a:rPr>
              <a:t>Node at insertion point refers to the node to be inserted</a:t>
            </a:r>
          </a:p>
          <a:p>
            <a:pPr>
              <a:buFont typeface="Arial" charset="0"/>
              <a:buChar char="•"/>
              <a:defRPr/>
            </a:pPr>
            <a:endParaRPr lang="en-US" altLang="en-US" dirty="0" smtClean="0"/>
          </a:p>
        </p:txBody>
      </p:sp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30924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275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55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Array Implementation Of A List: Advantage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Ease of use: arrays are a simple structure</a:t>
            </a:r>
          </a:p>
        </p:txBody>
      </p:sp>
    </p:spTree>
    <p:extLst>
      <p:ext uri="{BB962C8B-B14F-4D97-AF65-F5344CB8AC3E}">
        <p14:creationId xmlns:p14="http://schemas.microsoft.com/office/powerpoint/2010/main" val="119110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Third List Operation: Add/Insert At End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Driver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Empty list at this point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listManager.add();</a:t>
            </a:r>
          </a:p>
        </p:txBody>
      </p:sp>
    </p:spTree>
    <p:extLst>
      <p:ext uri="{BB962C8B-B14F-4D97-AF65-F5344CB8AC3E}">
        <p14:creationId xmlns:p14="http://schemas.microsoft.com/office/powerpoint/2010/main" val="27235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public void add()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String title;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 newBook;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BookNode newNode;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System.out.println("Adding a new book");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System.out.print("\tBook title: 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title = in.nextLine();  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title from user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newBook = new Book(title);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newNode = new BookNode(newBook,null);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//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List empty: new node becomes first node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head = newNode;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7128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Manager.Add()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sz="16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</a:t>
            </a: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Node not empty, find insertion point (end of list)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current = head;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BookNode previous = null;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while 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(current != null)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{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previous = current;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current = current.getNext();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previous.setNext(newNode);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Adds node to end: since a node’s next field is already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6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set to null at creation nothing else need be done.</a:t>
            </a:r>
            <a:endParaRPr lang="en-US" sz="16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>
              <a:buFont typeface="Arial" charset="0"/>
              <a:buChar char="•"/>
              <a:defRPr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06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Empty List</a:t>
            </a:r>
          </a:p>
        </p:txBody>
      </p:sp>
      <p:grpSp>
        <p:nvGrpSpPr>
          <p:cNvPr id="57347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57359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57360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</a:t>
              </a:r>
              <a:r>
                <a:rPr lang="en-US" altLang="en-US" sz="1800" dirty="0">
                  <a:latin typeface="Arial" panose="020B0604020202020204" pitchFamily="34" charset="0"/>
                </a:rPr>
                <a:t>l</a:t>
              </a:r>
            </a:p>
          </p:txBody>
        </p:sp>
        <p:sp>
          <p:nvSpPr>
            <p:cNvPr id="57361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48" name="Rectangle 10"/>
          <p:cNvSpPr>
            <a:spLocks noChangeArrowheads="1"/>
          </p:cNvSpPr>
          <p:nvPr/>
        </p:nvSpPr>
        <p:spPr bwMode="auto">
          <a:xfrm>
            <a:off x="3200400" y="2311400"/>
            <a:ext cx="13335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BORED OF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THE RINGS</a:t>
            </a:r>
          </a:p>
        </p:txBody>
      </p:sp>
      <p:sp>
        <p:nvSpPr>
          <p:cNvPr id="57349" name="Line 11"/>
          <p:cNvSpPr>
            <a:spLocks noChangeShapeType="1"/>
          </p:cNvSpPr>
          <p:nvPr/>
        </p:nvSpPr>
        <p:spPr bwMode="auto">
          <a:xfrm>
            <a:off x="4330700" y="2324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0" name="Line 21"/>
          <p:cNvSpPr>
            <a:spLocks noChangeShapeType="1"/>
          </p:cNvSpPr>
          <p:nvPr/>
        </p:nvSpPr>
        <p:spPr bwMode="auto">
          <a:xfrm flipH="1">
            <a:off x="5130800" y="259238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7351" name="Group 27"/>
          <p:cNvGrpSpPr>
            <a:grpSpLocks/>
          </p:cNvGrpSpPr>
          <p:nvPr/>
        </p:nvGrpSpPr>
        <p:grpSpPr bwMode="auto">
          <a:xfrm>
            <a:off x="4914900" y="2770188"/>
            <a:ext cx="406400" cy="330200"/>
            <a:chOff x="4248" y="3080"/>
            <a:chExt cx="256" cy="208"/>
          </a:xfrm>
        </p:grpSpPr>
        <p:sp>
          <p:nvSpPr>
            <p:cNvPr id="57355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6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7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7358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352" name="Line 28"/>
          <p:cNvSpPr>
            <a:spLocks noChangeShapeType="1"/>
          </p:cNvSpPr>
          <p:nvPr/>
        </p:nvSpPr>
        <p:spPr bwMode="auto">
          <a:xfrm>
            <a:off x="4419600" y="257968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7353" name="TextBox 1"/>
          <p:cNvSpPr txBox="1">
            <a:spLocks noChangeArrowheads="1"/>
          </p:cNvSpPr>
          <p:nvPr/>
        </p:nvSpPr>
        <p:spPr bwMode="auto">
          <a:xfrm>
            <a:off x="2413000" y="1714500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7354" name="Line 7"/>
          <p:cNvSpPr>
            <a:spLocks noChangeShapeType="1"/>
          </p:cNvSpPr>
          <p:nvPr/>
        </p:nvSpPr>
        <p:spPr bwMode="auto">
          <a:xfrm>
            <a:off x="2908300" y="2027238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47256" y="1218684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first node to empty list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4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Adding A Node To The End Of The List: Non-Empty List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9053" y="4992268"/>
            <a:ext cx="4343400" cy="1409700"/>
            <a:chOff x="789007" y="3796879"/>
            <a:chExt cx="4343400" cy="1409700"/>
          </a:xfrm>
        </p:grpSpPr>
        <p:sp>
          <p:nvSpPr>
            <p:cNvPr id="58372" name="TextBox 1"/>
            <p:cNvSpPr txBox="1">
              <a:spLocks noChangeArrowheads="1"/>
            </p:cNvSpPr>
            <p:nvPr/>
          </p:nvSpPr>
          <p:spPr bwMode="auto">
            <a:xfrm>
              <a:off x="789007" y="3796879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58373" name="Line 7"/>
            <p:cNvSpPr>
              <a:spLocks noChangeShapeType="1"/>
            </p:cNvSpPr>
            <p:nvPr/>
          </p:nvSpPr>
          <p:spPr bwMode="auto">
            <a:xfrm>
              <a:off x="1195407" y="4088979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4" name="Rectangle 10"/>
            <p:cNvSpPr>
              <a:spLocks noChangeArrowheads="1"/>
            </p:cNvSpPr>
            <p:nvPr/>
          </p:nvSpPr>
          <p:spPr bwMode="auto">
            <a:xfrm>
              <a:off x="1284307" y="4393779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58375" name="Line 11"/>
            <p:cNvSpPr>
              <a:spLocks noChangeShapeType="1"/>
            </p:cNvSpPr>
            <p:nvPr/>
          </p:nvSpPr>
          <p:spPr bwMode="auto">
            <a:xfrm>
              <a:off x="2414607" y="44064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6" name="Rectangle 12"/>
            <p:cNvSpPr>
              <a:spLocks noChangeArrowheads="1"/>
            </p:cNvSpPr>
            <p:nvPr/>
          </p:nvSpPr>
          <p:spPr bwMode="auto">
            <a:xfrm>
              <a:off x="2859107" y="4406479"/>
              <a:ext cx="14859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SILENT HILL: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DYING INSIDE</a:t>
              </a:r>
            </a:p>
          </p:txBody>
        </p:sp>
        <p:sp>
          <p:nvSpPr>
            <p:cNvPr id="58377" name="Line 13"/>
            <p:cNvSpPr>
              <a:spLocks noChangeShapeType="1"/>
            </p:cNvSpPr>
            <p:nvPr/>
          </p:nvSpPr>
          <p:spPr bwMode="auto">
            <a:xfrm>
              <a:off x="4179907" y="4419179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8" name="Line 17"/>
            <p:cNvSpPr>
              <a:spLocks noChangeShapeType="1"/>
            </p:cNvSpPr>
            <p:nvPr/>
          </p:nvSpPr>
          <p:spPr bwMode="auto">
            <a:xfrm>
              <a:off x="2516207" y="4685879"/>
              <a:ext cx="3429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8379" name="Line 21"/>
            <p:cNvSpPr>
              <a:spLocks noChangeShapeType="1"/>
            </p:cNvSpPr>
            <p:nvPr/>
          </p:nvSpPr>
          <p:spPr bwMode="auto">
            <a:xfrm flipH="1">
              <a:off x="4941907" y="4698579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58380" name="Group 27"/>
            <p:cNvGrpSpPr>
              <a:grpSpLocks/>
            </p:cNvGrpSpPr>
            <p:nvPr/>
          </p:nvGrpSpPr>
          <p:grpSpPr bwMode="auto">
            <a:xfrm>
              <a:off x="4726007" y="4876379"/>
              <a:ext cx="406400" cy="330200"/>
              <a:chOff x="4248" y="3080"/>
              <a:chExt cx="256" cy="208"/>
            </a:xfrm>
          </p:grpSpPr>
          <p:sp>
            <p:nvSpPr>
              <p:cNvPr id="58385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6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7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58388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58381" name="Line 28"/>
            <p:cNvSpPr>
              <a:spLocks noChangeShapeType="1"/>
            </p:cNvSpPr>
            <p:nvPr/>
          </p:nvSpPr>
          <p:spPr bwMode="auto">
            <a:xfrm>
              <a:off x="4230707" y="4685879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146550" y="4229728"/>
            <a:ext cx="2908300" cy="1385888"/>
            <a:chOff x="765858" y="5291138"/>
            <a:chExt cx="2908300" cy="1385888"/>
          </a:xfrm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1553258" y="5888038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THE ART OF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 smtClean="0">
                  <a:latin typeface="Arial" panose="020B0604020202020204" pitchFamily="34" charset="0"/>
                </a:rPr>
                <a:t>WAR</a:t>
              </a: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>
              <a:off x="2715308" y="5889626"/>
              <a:ext cx="0" cy="571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 flipH="1">
              <a:off x="3483658" y="6169026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27" name="Group 27"/>
            <p:cNvGrpSpPr>
              <a:grpSpLocks/>
            </p:cNvGrpSpPr>
            <p:nvPr/>
          </p:nvGrpSpPr>
          <p:grpSpPr bwMode="auto">
            <a:xfrm>
              <a:off x="3267758" y="6346826"/>
              <a:ext cx="406400" cy="330200"/>
              <a:chOff x="4248" y="3080"/>
              <a:chExt cx="256" cy="208"/>
            </a:xfrm>
          </p:grpSpPr>
          <p:sp>
            <p:nvSpPr>
              <p:cNvPr id="28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29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0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31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>
              <a:off x="2772458" y="6156326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TextBox 1"/>
            <p:cNvSpPr txBox="1">
              <a:spLocks noChangeArrowheads="1"/>
            </p:cNvSpPr>
            <p:nvPr/>
          </p:nvSpPr>
          <p:spPr bwMode="auto">
            <a:xfrm>
              <a:off x="765858" y="5291138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/>
                <a:t>newNode</a:t>
              </a:r>
            </a:p>
          </p:txBody>
        </p:sp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1261158" y="5603876"/>
              <a:ext cx="444500" cy="284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89053" y="2236778"/>
            <a:ext cx="2588710" cy="1386290"/>
            <a:chOff x="651558" y="1310060"/>
            <a:chExt cx="2588710" cy="1386290"/>
          </a:xfrm>
        </p:grpSpPr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651558" y="1310060"/>
              <a:ext cx="12192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 smtClean="0"/>
                <a:t>head</a:t>
              </a:r>
              <a:endParaRPr lang="en-US" altLang="en-US" sz="1800" dirty="0"/>
            </a:p>
          </p:txBody>
        </p:sp>
        <p:sp>
          <p:nvSpPr>
            <p:cNvPr id="36" name="Line 7"/>
            <p:cNvSpPr>
              <a:spLocks noChangeShapeType="1"/>
            </p:cNvSpPr>
            <p:nvPr/>
          </p:nvSpPr>
          <p:spPr bwMode="auto">
            <a:xfrm>
              <a:off x="1057958" y="1602160"/>
              <a:ext cx="203200" cy="368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146858" y="1906960"/>
              <a:ext cx="1333500" cy="584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BORED OF </a:t>
              </a:r>
            </a:p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b="0" dirty="0">
                  <a:latin typeface="Arial" panose="020B0604020202020204" pitchFamily="34" charset="0"/>
                </a:rPr>
                <a:t>THE RINGS</a:t>
              </a:r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277158" y="1919660"/>
              <a:ext cx="0" cy="558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40" name="Line 21"/>
            <p:cNvSpPr>
              <a:spLocks noChangeShapeType="1"/>
            </p:cNvSpPr>
            <p:nvPr/>
          </p:nvSpPr>
          <p:spPr bwMode="auto">
            <a:xfrm flipH="1">
              <a:off x="3049768" y="2188350"/>
              <a:ext cx="0" cy="190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grpSp>
          <p:nvGrpSpPr>
            <p:cNvPr id="41" name="Group 27"/>
            <p:cNvGrpSpPr>
              <a:grpSpLocks/>
            </p:cNvGrpSpPr>
            <p:nvPr/>
          </p:nvGrpSpPr>
          <p:grpSpPr bwMode="auto">
            <a:xfrm>
              <a:off x="2833868" y="2366150"/>
              <a:ext cx="406400" cy="330200"/>
              <a:chOff x="4248" y="3080"/>
              <a:chExt cx="256" cy="208"/>
            </a:xfrm>
          </p:grpSpPr>
          <p:sp>
            <p:nvSpPr>
              <p:cNvPr id="42" name="Line 23"/>
              <p:cNvSpPr>
                <a:spLocks noChangeShapeType="1"/>
              </p:cNvSpPr>
              <p:nvPr/>
            </p:nvSpPr>
            <p:spPr bwMode="auto">
              <a:xfrm>
                <a:off x="4248" y="3080"/>
                <a:ext cx="2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3" name="Line 24"/>
              <p:cNvSpPr>
                <a:spLocks noChangeShapeType="1"/>
              </p:cNvSpPr>
              <p:nvPr/>
            </p:nvSpPr>
            <p:spPr bwMode="auto">
              <a:xfrm flipV="1">
                <a:off x="4288" y="3152"/>
                <a:ext cx="17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4" name="Line 25"/>
              <p:cNvSpPr>
                <a:spLocks noChangeShapeType="1"/>
              </p:cNvSpPr>
              <p:nvPr/>
            </p:nvSpPr>
            <p:spPr bwMode="auto">
              <a:xfrm flipV="1">
                <a:off x="4320" y="3232"/>
                <a:ext cx="1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  <p:sp>
            <p:nvSpPr>
              <p:cNvPr id="45" name="Line 26"/>
              <p:cNvSpPr>
                <a:spLocks noChangeShapeType="1"/>
              </p:cNvSpPr>
              <p:nvPr/>
            </p:nvSpPr>
            <p:spPr bwMode="auto">
              <a:xfrm>
                <a:off x="4360" y="3288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 dirty="0"/>
              </a:p>
            </p:txBody>
          </p:sp>
        </p:grpSp>
        <p:sp>
          <p:nvSpPr>
            <p:cNvPr id="46" name="Line 28"/>
            <p:cNvSpPr>
              <a:spLocks noChangeShapeType="1"/>
            </p:cNvSpPr>
            <p:nvPr/>
          </p:nvSpPr>
          <p:spPr bwMode="auto">
            <a:xfrm>
              <a:off x="2338568" y="2175650"/>
              <a:ext cx="711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141307" y="105508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second node to list with one node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49" name="Rectangle 10"/>
          <p:cNvSpPr>
            <a:spLocks noChangeArrowheads="1"/>
          </p:cNvSpPr>
          <p:nvPr/>
        </p:nvSpPr>
        <p:spPr bwMode="auto">
          <a:xfrm>
            <a:off x="2735643" y="2059561"/>
            <a:ext cx="1495064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SILENT HILL: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DYING INSIDE</a:t>
            </a:r>
          </a:p>
        </p:txBody>
      </p:sp>
      <p:sp>
        <p:nvSpPr>
          <p:cNvPr id="50" name="Line 11"/>
          <p:cNvSpPr>
            <a:spLocks noChangeShapeType="1"/>
          </p:cNvSpPr>
          <p:nvPr/>
        </p:nvSpPr>
        <p:spPr bwMode="auto">
          <a:xfrm>
            <a:off x="4038600" y="2057692"/>
            <a:ext cx="0" cy="58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H="1">
            <a:off x="4840307" y="2349792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52" name="Group 27"/>
          <p:cNvGrpSpPr>
            <a:grpSpLocks/>
          </p:cNvGrpSpPr>
          <p:nvPr/>
        </p:nvGrpSpPr>
        <p:grpSpPr bwMode="auto">
          <a:xfrm>
            <a:off x="4624407" y="2527592"/>
            <a:ext cx="406400" cy="330200"/>
            <a:chOff x="4248" y="3080"/>
            <a:chExt cx="256" cy="208"/>
          </a:xfrm>
        </p:grpSpPr>
        <p:sp>
          <p:nvSpPr>
            <p:cNvPr id="53" name="Line 23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4" name="Line 24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56" name="Line 26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57" name="Line 28"/>
          <p:cNvSpPr>
            <a:spLocks noChangeShapeType="1"/>
          </p:cNvSpPr>
          <p:nvPr/>
        </p:nvSpPr>
        <p:spPr bwMode="auto">
          <a:xfrm>
            <a:off x="4129107" y="2337092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8" name="TextBox 1"/>
          <p:cNvSpPr txBox="1">
            <a:spLocks noChangeArrowheads="1"/>
          </p:cNvSpPr>
          <p:nvPr/>
        </p:nvSpPr>
        <p:spPr bwMode="auto">
          <a:xfrm>
            <a:off x="1948243" y="1462661"/>
            <a:ext cx="1219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/>
              <a:t>newNode</a:t>
            </a:r>
          </a:p>
        </p:txBody>
      </p:sp>
      <p:sp>
        <p:nvSpPr>
          <p:cNvPr id="59" name="Line 7"/>
          <p:cNvSpPr>
            <a:spLocks noChangeShapeType="1"/>
          </p:cNvSpPr>
          <p:nvPr/>
        </p:nvSpPr>
        <p:spPr bwMode="auto">
          <a:xfrm>
            <a:off x="2443543" y="1775399"/>
            <a:ext cx="444500" cy="284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2" name="TextBox 61"/>
          <p:cNvSpPr txBox="1"/>
          <p:nvPr/>
        </p:nvSpPr>
        <p:spPr>
          <a:xfrm>
            <a:off x="101600" y="4344199"/>
            <a:ext cx="499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Adding third node to list with two nodes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1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Elements)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2009775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  <a:p>
            <a:r>
              <a:rPr lang="en-US" altLang="en-US" dirty="0" smtClean="0"/>
              <a:t>(Note that the search algorithm must first be used to find the location of the node to be removed)</a:t>
            </a:r>
          </a:p>
          <a:p>
            <a:pPr lvl="1"/>
            <a:r>
              <a:rPr lang="en-US" altLang="en-US" dirty="0" smtClean="0"/>
              <a:t>Current: marks the node to be removed</a:t>
            </a:r>
          </a:p>
          <a:p>
            <a:pPr lvl="1"/>
            <a:r>
              <a:rPr lang="en-US" altLang="en-US" dirty="0" smtClean="0"/>
              <a:t>Previous: marks the node prior to the node to be removed</a:t>
            </a:r>
          </a:p>
        </p:txBody>
      </p:sp>
      <p:grpSp>
        <p:nvGrpSpPr>
          <p:cNvPr id="41988" name="Group 4"/>
          <p:cNvGrpSpPr>
            <a:grpSpLocks/>
          </p:cNvGrpSpPr>
          <p:nvPr/>
        </p:nvGrpSpPr>
        <p:grpSpPr bwMode="auto">
          <a:xfrm>
            <a:off x="838200" y="3490913"/>
            <a:ext cx="1512888" cy="649287"/>
            <a:chOff x="476" y="1842"/>
            <a:chExt cx="953" cy="409"/>
          </a:xfrm>
        </p:grpSpPr>
        <p:sp>
          <p:nvSpPr>
            <p:cNvPr id="59416" name="Rectangle 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7" name="Line 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8" name="Line 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89" name="Group 8"/>
          <p:cNvGrpSpPr>
            <a:grpSpLocks/>
          </p:cNvGrpSpPr>
          <p:nvPr/>
        </p:nvGrpSpPr>
        <p:grpSpPr bwMode="auto">
          <a:xfrm>
            <a:off x="2351088" y="3490913"/>
            <a:ext cx="1512887" cy="649287"/>
            <a:chOff x="476" y="1842"/>
            <a:chExt cx="953" cy="409"/>
          </a:xfrm>
        </p:grpSpPr>
        <p:sp>
          <p:nvSpPr>
            <p:cNvPr id="59413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4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5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0" name="Group 12"/>
          <p:cNvGrpSpPr>
            <a:grpSpLocks/>
          </p:cNvGrpSpPr>
          <p:nvPr/>
        </p:nvGrpSpPr>
        <p:grpSpPr bwMode="auto">
          <a:xfrm>
            <a:off x="3862388" y="3490913"/>
            <a:ext cx="1512887" cy="649287"/>
            <a:chOff x="476" y="1842"/>
            <a:chExt cx="953" cy="409"/>
          </a:xfrm>
        </p:grpSpPr>
        <p:sp>
          <p:nvSpPr>
            <p:cNvPr id="59410" name="Rectangle 13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11" name="Line 14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12" name="Line 15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41991" name="Group 16"/>
          <p:cNvGrpSpPr>
            <a:grpSpLocks/>
          </p:cNvGrpSpPr>
          <p:nvPr/>
        </p:nvGrpSpPr>
        <p:grpSpPr bwMode="auto">
          <a:xfrm>
            <a:off x="5375275" y="3490913"/>
            <a:ext cx="1512888" cy="649287"/>
            <a:chOff x="476" y="1842"/>
            <a:chExt cx="953" cy="409"/>
          </a:xfrm>
        </p:grpSpPr>
        <p:sp>
          <p:nvSpPr>
            <p:cNvPr id="59407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59408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59409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1992" name="Text Box 20"/>
          <p:cNvSpPr txBox="1">
            <a:spLocks noChangeArrowheads="1"/>
          </p:cNvSpPr>
          <p:nvPr/>
        </p:nvSpPr>
        <p:spPr bwMode="auto">
          <a:xfrm>
            <a:off x="6870700" y="3609975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1993" name="Text Box 21"/>
          <p:cNvSpPr txBox="1">
            <a:spLocks noChangeArrowheads="1"/>
          </p:cNvSpPr>
          <p:nvPr/>
        </p:nvSpPr>
        <p:spPr bwMode="auto">
          <a:xfrm>
            <a:off x="836613" y="3178175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41994" name="Rectangle 22"/>
          <p:cNvSpPr>
            <a:spLocks noChangeArrowheads="1"/>
          </p:cNvSpPr>
          <p:nvPr/>
        </p:nvSpPr>
        <p:spPr bwMode="auto">
          <a:xfrm>
            <a:off x="2894013" y="3152775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2395538" y="40132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1989138" y="45339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935038" y="39751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03238" y="45085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</p:spTree>
    <p:extLst>
      <p:ext uri="{BB962C8B-B14F-4D97-AF65-F5344CB8AC3E}">
        <p14:creationId xmlns:p14="http://schemas.microsoft.com/office/powerpoint/2010/main" val="347148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bldLvl="2"/>
      <p:bldP spid="41992" grpId="0"/>
      <p:bldP spid="41993" grpId="0"/>
      <p:bldP spid="41994" grpId="0" animBg="1"/>
      <p:bldP spid="23" grpId="0" animBg="1"/>
      <p:bldP spid="24" grpId="0"/>
      <p:bldP spid="25" grpId="0" animBg="1"/>
      <p:bldP spid="2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9900" y="1066800"/>
            <a:ext cx="8229600" cy="5410200"/>
          </a:xfrm>
        </p:spPr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1" name="Line 6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2" name="Group 8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0438" name="Rectangle 9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9" name="Line 10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40" name="Line 11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3" name="Rectangle 13"/>
          <p:cNvSpPr>
            <a:spLocks noChangeArrowheads="1"/>
          </p:cNvSpPr>
          <p:nvPr/>
        </p:nvSpPr>
        <p:spPr bwMode="auto">
          <a:xfrm>
            <a:off x="3800475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0424" name="Line 14"/>
          <p:cNvSpPr>
            <a:spLocks noChangeShapeType="1"/>
          </p:cNvSpPr>
          <p:nvPr/>
        </p:nvSpPr>
        <p:spPr bwMode="auto">
          <a:xfrm>
            <a:off x="4664075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0425" name="Line 15"/>
          <p:cNvSpPr>
            <a:spLocks noChangeShapeType="1"/>
          </p:cNvSpPr>
          <p:nvPr/>
        </p:nvSpPr>
        <p:spPr bwMode="auto">
          <a:xfrm>
            <a:off x="4808538" y="24558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0426" name="Group 16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0435" name="Rectangle 1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0436" name="Line 1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0437" name="Line 1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0427" name="Text Box 20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0428" name="Text Box 21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0429" name="Rectangle 22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0430" name="Line 23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1" name="Text Box 24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0432" name="Line 25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0433" name="Text Box 26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0434" name="Line 15"/>
          <p:cNvSpPr>
            <a:spLocks noChangeShapeType="1"/>
          </p:cNvSpPr>
          <p:nvPr/>
        </p:nvSpPr>
        <p:spPr bwMode="auto">
          <a:xfrm>
            <a:off x="1784350" y="24685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2252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2)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Graphical illustration of the algorithm</a:t>
            </a:r>
          </a:p>
        </p:txBody>
      </p:sp>
      <p:sp>
        <p:nvSpPr>
          <p:cNvPr id="61444" name="Rectangle 4"/>
          <p:cNvSpPr>
            <a:spLocks noChangeArrowheads="1"/>
          </p:cNvSpPr>
          <p:nvPr/>
        </p:nvSpPr>
        <p:spPr bwMode="auto">
          <a:xfrm>
            <a:off x="776288" y="21669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1639888" y="21669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2289175" y="2166938"/>
            <a:ext cx="1512888" cy="649287"/>
            <a:chOff x="476" y="1842"/>
            <a:chExt cx="953" cy="409"/>
          </a:xfrm>
        </p:grpSpPr>
        <p:sp>
          <p:nvSpPr>
            <p:cNvPr id="61466" name="Rectangle 7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7" name="Line 8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8" name="Line 9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7" name="Group 10"/>
          <p:cNvGrpSpPr>
            <a:grpSpLocks/>
          </p:cNvGrpSpPr>
          <p:nvPr/>
        </p:nvGrpSpPr>
        <p:grpSpPr bwMode="auto">
          <a:xfrm>
            <a:off x="3800475" y="2166938"/>
            <a:ext cx="1512888" cy="649287"/>
            <a:chOff x="476" y="1842"/>
            <a:chExt cx="953" cy="409"/>
          </a:xfrm>
        </p:grpSpPr>
        <p:sp>
          <p:nvSpPr>
            <p:cNvPr id="61463" name="Rectangle 11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4" name="Line 12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5" name="Line 13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grpSp>
        <p:nvGrpSpPr>
          <p:cNvPr id="61448" name="Group 14"/>
          <p:cNvGrpSpPr>
            <a:grpSpLocks/>
          </p:cNvGrpSpPr>
          <p:nvPr/>
        </p:nvGrpSpPr>
        <p:grpSpPr bwMode="auto">
          <a:xfrm>
            <a:off x="5313363" y="2166938"/>
            <a:ext cx="1512887" cy="649287"/>
            <a:chOff x="476" y="1842"/>
            <a:chExt cx="953" cy="409"/>
          </a:xfrm>
        </p:grpSpPr>
        <p:sp>
          <p:nvSpPr>
            <p:cNvPr id="61460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1461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1462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61449" name="Text Box 18"/>
          <p:cNvSpPr txBox="1">
            <a:spLocks noChangeArrowheads="1"/>
          </p:cNvSpPr>
          <p:nvPr/>
        </p:nvSpPr>
        <p:spPr bwMode="auto">
          <a:xfrm>
            <a:off x="6808788" y="22860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61450" name="Text Box 19"/>
          <p:cNvSpPr txBox="1">
            <a:spLocks noChangeArrowheads="1"/>
          </p:cNvSpPr>
          <p:nvPr/>
        </p:nvSpPr>
        <p:spPr bwMode="auto">
          <a:xfrm>
            <a:off x="774700" y="18542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61451" name="Rectangle 20"/>
          <p:cNvSpPr>
            <a:spLocks noChangeArrowheads="1"/>
          </p:cNvSpPr>
          <p:nvPr/>
        </p:nvSpPr>
        <p:spPr bwMode="auto">
          <a:xfrm>
            <a:off x="2832100" y="182880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61452" name="Line 21"/>
          <p:cNvSpPr>
            <a:spLocks noChangeShapeType="1"/>
          </p:cNvSpPr>
          <p:nvPr/>
        </p:nvSpPr>
        <p:spPr bwMode="auto">
          <a:xfrm flipV="1">
            <a:off x="2362200" y="26924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3" name="Text Box 22"/>
          <p:cNvSpPr txBox="1">
            <a:spLocks noChangeArrowheads="1"/>
          </p:cNvSpPr>
          <p:nvPr/>
        </p:nvSpPr>
        <p:spPr bwMode="auto">
          <a:xfrm>
            <a:off x="1955800" y="32131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61454" name="Line 23"/>
          <p:cNvSpPr>
            <a:spLocks noChangeShapeType="1"/>
          </p:cNvSpPr>
          <p:nvPr/>
        </p:nvSpPr>
        <p:spPr bwMode="auto">
          <a:xfrm flipV="1">
            <a:off x="901700" y="2654300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5" name="Text Box 24"/>
          <p:cNvSpPr txBox="1">
            <a:spLocks noChangeArrowheads="1"/>
          </p:cNvSpPr>
          <p:nvPr/>
        </p:nvSpPr>
        <p:spPr bwMode="auto">
          <a:xfrm>
            <a:off x="469900" y="3187700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61456" name="Line 25"/>
          <p:cNvSpPr>
            <a:spLocks noChangeShapeType="1"/>
          </p:cNvSpPr>
          <p:nvPr/>
        </p:nvSpPr>
        <p:spPr bwMode="auto">
          <a:xfrm flipV="1">
            <a:off x="3854450" y="2824163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61457" name="Line 26"/>
          <p:cNvSpPr>
            <a:spLocks noChangeShapeType="1"/>
          </p:cNvSpPr>
          <p:nvPr/>
        </p:nvSpPr>
        <p:spPr bwMode="auto">
          <a:xfrm>
            <a:off x="1739900" y="2730500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61458" name="Text Box 27"/>
          <p:cNvSpPr txBox="1">
            <a:spLocks noChangeArrowheads="1"/>
          </p:cNvSpPr>
          <p:nvPr/>
        </p:nvSpPr>
        <p:spPr bwMode="auto">
          <a:xfrm>
            <a:off x="1270000" y="3822700"/>
            <a:ext cx="3457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Node to be removed has been bypassed (effectively deleted from the list)</a:t>
            </a:r>
          </a:p>
        </p:txBody>
      </p:sp>
      <p:cxnSp>
        <p:nvCxnSpPr>
          <p:cNvPr id="61459" name="AutoShape 28"/>
          <p:cNvCxnSpPr>
            <a:cxnSpLocks noChangeShapeType="1"/>
            <a:stCxn id="61457" idx="1"/>
            <a:endCxn id="61456" idx="0"/>
          </p:cNvCxnSpPr>
          <p:nvPr/>
        </p:nvCxnSpPr>
        <p:spPr bwMode="auto">
          <a:xfrm>
            <a:off x="1739900" y="3733800"/>
            <a:ext cx="2114550" cy="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342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3)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algorithm should work with the removal of any node</a:t>
            </a:r>
          </a:p>
          <a:p>
            <a:pPr lvl="1"/>
            <a:r>
              <a:rPr lang="en-US" altLang="en-US" dirty="0" smtClean="0"/>
              <a:t>First node</a:t>
            </a:r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endParaRPr lang="en-US" altLang="en-US" dirty="0" smtClean="0"/>
          </a:p>
          <a:p>
            <a:pPr lvl="1"/>
            <a:r>
              <a:rPr lang="en-US" altLang="en-US" dirty="0" smtClean="0"/>
              <a:t>Last node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200275" y="2809875"/>
            <a:ext cx="1016000" cy="838200"/>
            <a:chOff x="2199865" y="2810339"/>
            <a:chExt cx="1016000" cy="838200"/>
          </a:xfrm>
        </p:grpSpPr>
        <p:sp>
          <p:nvSpPr>
            <p:cNvPr id="62513" name="Line 23"/>
            <p:cNvSpPr>
              <a:spLocks noChangeShapeType="1"/>
            </p:cNvSpPr>
            <p:nvPr/>
          </p:nvSpPr>
          <p:spPr bwMode="auto">
            <a:xfrm flipV="1">
              <a:off x="2631665" y="2810339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4" name="Text Box 24"/>
            <p:cNvSpPr txBox="1">
              <a:spLocks noChangeArrowheads="1"/>
            </p:cNvSpPr>
            <p:nvPr/>
          </p:nvSpPr>
          <p:spPr bwMode="auto">
            <a:xfrm>
              <a:off x="2199865" y="3343739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55650" y="2806700"/>
            <a:ext cx="1016000" cy="838200"/>
            <a:chOff x="755650" y="2806700"/>
            <a:chExt cx="1016000" cy="838200"/>
          </a:xfrm>
        </p:grpSpPr>
        <p:sp>
          <p:nvSpPr>
            <p:cNvPr id="62511" name="Line 23"/>
            <p:cNvSpPr>
              <a:spLocks noChangeShapeType="1"/>
            </p:cNvSpPr>
            <p:nvPr/>
          </p:nvSpPr>
          <p:spPr bwMode="auto">
            <a:xfrm flipV="1">
              <a:off x="1187450" y="2806700"/>
              <a:ext cx="393700" cy="5842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62512" name="Text Box 24"/>
            <p:cNvSpPr txBox="1">
              <a:spLocks noChangeArrowheads="1"/>
            </p:cNvSpPr>
            <p:nvPr/>
          </p:nvSpPr>
          <p:spPr bwMode="auto">
            <a:xfrm>
              <a:off x="755650" y="3340100"/>
              <a:ext cx="10160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solidFill>
                    <a:srgbClr val="996633"/>
                  </a:solidFill>
                  <a:latin typeface="Arial" panose="020B0604020202020204" pitchFamily="34" charset="0"/>
                </a:rPr>
                <a:t>Head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1060450" y="2006600"/>
            <a:ext cx="6796088" cy="962025"/>
            <a:chOff x="1060450" y="2006600"/>
            <a:chExt cx="6796088" cy="962025"/>
          </a:xfrm>
        </p:grpSpPr>
        <p:sp>
          <p:nvSpPr>
            <p:cNvPr id="62494" name="Rectangle 4"/>
            <p:cNvSpPr>
              <a:spLocks noChangeArrowheads="1"/>
            </p:cNvSpPr>
            <p:nvPr/>
          </p:nvSpPr>
          <p:spPr bwMode="auto">
            <a:xfrm>
              <a:off x="1062038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5" name="Line 5"/>
            <p:cNvSpPr>
              <a:spLocks noChangeShapeType="1"/>
            </p:cNvSpPr>
            <p:nvPr/>
          </p:nvSpPr>
          <p:spPr bwMode="auto">
            <a:xfrm>
              <a:off x="1925638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496" name="Group 6"/>
            <p:cNvGrpSpPr>
              <a:grpSpLocks/>
            </p:cNvGrpSpPr>
            <p:nvPr/>
          </p:nvGrpSpPr>
          <p:grpSpPr bwMode="auto">
            <a:xfrm>
              <a:off x="2574925" y="2319338"/>
              <a:ext cx="1512888" cy="649287"/>
              <a:chOff x="476" y="1842"/>
              <a:chExt cx="953" cy="409"/>
            </a:xfrm>
          </p:grpSpPr>
          <p:sp>
            <p:nvSpPr>
              <p:cNvPr id="62508" name="Rectangle 7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9" name="Line 8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10" name="Line 9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497" name="Rectangle 11"/>
            <p:cNvSpPr>
              <a:spLocks noChangeArrowheads="1"/>
            </p:cNvSpPr>
            <p:nvPr/>
          </p:nvSpPr>
          <p:spPr bwMode="auto">
            <a:xfrm>
              <a:off x="4086225" y="2319338"/>
              <a:ext cx="1152525" cy="6477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8" name="Line 12"/>
            <p:cNvSpPr>
              <a:spLocks noChangeShapeType="1"/>
            </p:cNvSpPr>
            <p:nvPr/>
          </p:nvSpPr>
          <p:spPr bwMode="auto">
            <a:xfrm>
              <a:off x="4949825" y="2319338"/>
              <a:ext cx="0" cy="649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9" name="Line 13"/>
            <p:cNvSpPr>
              <a:spLocks noChangeShapeType="1"/>
            </p:cNvSpPr>
            <p:nvPr/>
          </p:nvSpPr>
          <p:spPr bwMode="auto">
            <a:xfrm>
              <a:off x="5094288" y="2608263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grpSp>
          <p:nvGrpSpPr>
            <p:cNvPr id="62500" name="Group 14"/>
            <p:cNvGrpSpPr>
              <a:grpSpLocks/>
            </p:cNvGrpSpPr>
            <p:nvPr/>
          </p:nvGrpSpPr>
          <p:grpSpPr bwMode="auto">
            <a:xfrm>
              <a:off x="5599113" y="2319338"/>
              <a:ext cx="1512887" cy="649287"/>
              <a:chOff x="476" y="1842"/>
              <a:chExt cx="953" cy="409"/>
            </a:xfrm>
          </p:grpSpPr>
          <p:sp>
            <p:nvSpPr>
              <p:cNvPr id="62505" name="Rectangle 15"/>
              <p:cNvSpPr>
                <a:spLocks noChangeArrowheads="1"/>
              </p:cNvSpPr>
              <p:nvPr/>
            </p:nvSpPr>
            <p:spPr bwMode="auto">
              <a:xfrm>
                <a:off x="476" y="1842"/>
                <a:ext cx="726" cy="408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93600" tIns="46800" rIns="93600" bIns="46800" anchor="ctr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en-US" sz="1400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62506" name="Line 16"/>
              <p:cNvSpPr>
                <a:spLocks noChangeShapeType="1"/>
              </p:cNvSpPr>
              <p:nvPr/>
            </p:nvSpPr>
            <p:spPr bwMode="auto">
              <a:xfrm>
                <a:off x="1020" y="1842"/>
                <a:ext cx="0" cy="40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  <p:sp>
            <p:nvSpPr>
              <p:cNvPr id="62507" name="Line 17"/>
              <p:cNvSpPr>
                <a:spLocks noChangeShapeType="1"/>
              </p:cNvSpPr>
              <p:nvPr/>
            </p:nvSpPr>
            <p:spPr bwMode="auto">
              <a:xfrm>
                <a:off x="1111" y="2024"/>
                <a:ext cx="31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3600" tIns="46800" rIns="93600" bIns="46800">
                <a:spAutoFit/>
              </a:bodyPr>
              <a:lstStyle/>
              <a:p>
                <a:endParaRPr lang="en-CA" dirty="0"/>
              </a:p>
            </p:txBody>
          </p:sp>
        </p:grpSp>
        <p:sp>
          <p:nvSpPr>
            <p:cNvPr id="62501" name="Text Box 18"/>
            <p:cNvSpPr txBox="1">
              <a:spLocks noChangeArrowheads="1"/>
            </p:cNvSpPr>
            <p:nvPr/>
          </p:nvSpPr>
          <p:spPr bwMode="auto">
            <a:xfrm>
              <a:off x="7094538" y="2438400"/>
              <a:ext cx="762000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3600" tIns="46800" rIns="93600" bIns="4680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NULL</a:t>
              </a:r>
              <a:endParaRPr lang="en-US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62502" name="Text Box 19"/>
            <p:cNvSpPr txBox="1">
              <a:spLocks noChangeArrowheads="1"/>
            </p:cNvSpPr>
            <p:nvPr/>
          </p:nvSpPr>
          <p:spPr bwMode="auto">
            <a:xfrm>
              <a:off x="1060450" y="2006600"/>
              <a:ext cx="8509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LIST</a:t>
              </a:r>
            </a:p>
          </p:txBody>
        </p:sp>
        <p:sp>
          <p:nvSpPr>
            <p:cNvPr id="62503" name="Rectangle 20"/>
            <p:cNvSpPr>
              <a:spLocks noChangeArrowheads="1"/>
            </p:cNvSpPr>
            <p:nvPr/>
          </p:nvSpPr>
          <p:spPr bwMode="auto">
            <a:xfrm>
              <a:off x="1771650" y="2006600"/>
              <a:ext cx="800100" cy="393700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400" dirty="0">
                  <a:latin typeface="Arial" panose="020B0604020202020204" pitchFamily="34" charset="0"/>
                </a:rPr>
                <a:t>Remove</a:t>
              </a:r>
            </a:p>
          </p:txBody>
        </p:sp>
        <p:sp>
          <p:nvSpPr>
            <p:cNvPr id="62504" name="Line 13"/>
            <p:cNvSpPr>
              <a:spLocks noChangeShapeType="1"/>
            </p:cNvSpPr>
            <p:nvPr/>
          </p:nvSpPr>
          <p:spPr bwMode="auto">
            <a:xfrm>
              <a:off x="2066925" y="2643981"/>
              <a:ext cx="5048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1062038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1925638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7" name="Rectangle 7"/>
          <p:cNvSpPr>
            <a:spLocks noChangeArrowheads="1"/>
          </p:cNvSpPr>
          <p:nvPr/>
        </p:nvSpPr>
        <p:spPr bwMode="auto">
          <a:xfrm>
            <a:off x="25749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34385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35829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4086225" y="4808538"/>
            <a:ext cx="1152525" cy="647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3600" tIns="46800" rIns="93600" bIns="4680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4949825" y="4808538"/>
            <a:ext cx="0" cy="6492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094288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grpSp>
        <p:nvGrpSpPr>
          <p:cNvPr id="44" name="Group 14"/>
          <p:cNvGrpSpPr>
            <a:grpSpLocks/>
          </p:cNvGrpSpPr>
          <p:nvPr/>
        </p:nvGrpSpPr>
        <p:grpSpPr bwMode="auto">
          <a:xfrm>
            <a:off x="5599113" y="4808538"/>
            <a:ext cx="1512887" cy="649287"/>
            <a:chOff x="476" y="1842"/>
            <a:chExt cx="953" cy="409"/>
          </a:xfrm>
        </p:grpSpPr>
        <p:sp>
          <p:nvSpPr>
            <p:cNvPr id="62491" name="Rectangle 15"/>
            <p:cNvSpPr>
              <a:spLocks noChangeArrowheads="1"/>
            </p:cNvSpPr>
            <p:nvPr/>
          </p:nvSpPr>
          <p:spPr bwMode="auto">
            <a:xfrm>
              <a:off x="476" y="1842"/>
              <a:ext cx="726" cy="40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93600" tIns="46800" rIns="93600" bIns="46800" anchor="ctr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en-US" altLang="en-US" sz="1400" dirty="0">
                <a:latin typeface="Arial" panose="020B0604020202020204" pitchFamily="34" charset="0"/>
              </a:endParaRPr>
            </a:p>
          </p:txBody>
        </p:sp>
        <p:sp>
          <p:nvSpPr>
            <p:cNvPr id="62492" name="Line 16"/>
            <p:cNvSpPr>
              <a:spLocks noChangeShapeType="1"/>
            </p:cNvSpPr>
            <p:nvPr/>
          </p:nvSpPr>
          <p:spPr bwMode="auto">
            <a:xfrm>
              <a:off x="1020" y="1842"/>
              <a:ext cx="0" cy="40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  <p:sp>
          <p:nvSpPr>
            <p:cNvPr id="62493" name="Line 17"/>
            <p:cNvSpPr>
              <a:spLocks noChangeShapeType="1"/>
            </p:cNvSpPr>
            <p:nvPr/>
          </p:nvSpPr>
          <p:spPr bwMode="auto">
            <a:xfrm>
              <a:off x="1111" y="2024"/>
              <a:ext cx="31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3600" tIns="46800" rIns="93600" bIns="46800">
              <a:spAutoFit/>
            </a:bodyPr>
            <a:lstStyle/>
            <a:p>
              <a:endParaRPr lang="en-CA" dirty="0"/>
            </a:p>
          </p:txBody>
        </p:sp>
      </p:grp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7094538" y="492760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NULL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49" name="Text Box 19"/>
          <p:cNvSpPr txBox="1">
            <a:spLocks noChangeArrowheads="1"/>
          </p:cNvSpPr>
          <p:nvPr/>
        </p:nvSpPr>
        <p:spPr bwMode="auto">
          <a:xfrm>
            <a:off x="1060450" y="4495800"/>
            <a:ext cx="850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LIST</a:t>
            </a:r>
          </a:p>
        </p:txBody>
      </p:sp>
      <p:sp>
        <p:nvSpPr>
          <p:cNvPr id="50" name="Rectangle 20"/>
          <p:cNvSpPr>
            <a:spLocks noChangeArrowheads="1"/>
          </p:cNvSpPr>
          <p:nvPr/>
        </p:nvSpPr>
        <p:spPr bwMode="auto">
          <a:xfrm>
            <a:off x="6459538" y="4502150"/>
            <a:ext cx="800100" cy="393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Remove</a:t>
            </a:r>
          </a:p>
        </p:txBody>
      </p:sp>
      <p:sp>
        <p:nvSpPr>
          <p:cNvPr id="51" name="Line 21"/>
          <p:cNvSpPr>
            <a:spLocks noChangeShapeType="1"/>
          </p:cNvSpPr>
          <p:nvPr/>
        </p:nvSpPr>
        <p:spPr bwMode="auto">
          <a:xfrm flipV="1">
            <a:off x="5781675" y="518318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2" name="Text Box 22"/>
          <p:cNvSpPr txBox="1">
            <a:spLocks noChangeArrowheads="1"/>
          </p:cNvSpPr>
          <p:nvPr/>
        </p:nvSpPr>
        <p:spPr bwMode="auto">
          <a:xfrm>
            <a:off x="5375275" y="5703888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Current</a:t>
            </a:r>
          </a:p>
        </p:txBody>
      </p:sp>
      <p:sp>
        <p:nvSpPr>
          <p:cNvPr id="53" name="Line 23"/>
          <p:cNvSpPr>
            <a:spLocks noChangeShapeType="1"/>
          </p:cNvSpPr>
          <p:nvPr/>
        </p:nvSpPr>
        <p:spPr bwMode="auto">
          <a:xfrm flipV="1">
            <a:off x="4268788" y="5164138"/>
            <a:ext cx="393700" cy="584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3836988" y="5697538"/>
            <a:ext cx="1016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dirty="0">
                <a:solidFill>
                  <a:srgbClr val="996633"/>
                </a:solidFill>
                <a:latin typeface="Arial" panose="020B0604020202020204" pitchFamily="34" charset="0"/>
              </a:rPr>
              <a:t>Previous</a:t>
            </a:r>
          </a:p>
        </p:txBody>
      </p:sp>
      <p:sp>
        <p:nvSpPr>
          <p:cNvPr id="55" name="Line 25"/>
          <p:cNvSpPr>
            <a:spLocks noChangeShapeType="1"/>
          </p:cNvSpPr>
          <p:nvPr/>
        </p:nvSpPr>
        <p:spPr bwMode="auto">
          <a:xfrm flipV="1">
            <a:off x="7466013" y="5168900"/>
            <a:ext cx="9525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>
            <a:off x="5094288" y="5097463"/>
            <a:ext cx="0" cy="1003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cxnSp>
        <p:nvCxnSpPr>
          <p:cNvPr id="58" name="AutoShape 28"/>
          <p:cNvCxnSpPr>
            <a:cxnSpLocks noChangeShapeType="1"/>
            <a:stCxn id="56" idx="1"/>
          </p:cNvCxnSpPr>
          <p:nvPr/>
        </p:nvCxnSpPr>
        <p:spPr bwMode="auto">
          <a:xfrm>
            <a:off x="5094288" y="6100763"/>
            <a:ext cx="23812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Line 9"/>
          <p:cNvSpPr>
            <a:spLocks noChangeShapeType="1"/>
          </p:cNvSpPr>
          <p:nvPr/>
        </p:nvSpPr>
        <p:spPr bwMode="auto">
          <a:xfrm>
            <a:off x="2066925" y="5097463"/>
            <a:ext cx="5048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3600" tIns="46800" rIns="93600" bIns="46800">
            <a:spAutoFit/>
          </a:bodyPr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107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bldLvl="2"/>
      <p:bldP spid="34" grpId="0" animBg="1"/>
      <p:bldP spid="35" grpId="0" animBg="1"/>
      <p:bldP spid="37" grpId="0" animBg="1"/>
      <p:bldP spid="38" grpId="0" animBg="1"/>
      <p:bldP spid="39" grpId="0" animBg="1"/>
      <p:bldP spid="41" grpId="0" animBg="1"/>
      <p:bldP spid="42" grpId="0" animBg="1"/>
      <p:bldP spid="43" grpId="0" animBg="1"/>
      <p:bldP spid="43" grpId="1" animBg="1"/>
      <p:bldP spid="48" grpId="0"/>
      <p:bldP spid="49" grpId="0"/>
      <p:bldP spid="50" grpId="0" animBg="1"/>
      <p:bldP spid="51" grpId="0" animBg="1"/>
      <p:bldP spid="52" grpId="0"/>
      <p:bldP spid="53" grpId="0" animBg="1"/>
      <p:bldP spid="54" grpId="0"/>
      <p:bldP spid="55" grpId="0" animBg="1"/>
      <p:bldP spid="56" grpId="0" animBg="1"/>
      <p:bldP spid="6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List Operations: Linked Lists (Removing </a:t>
            </a:r>
            <a:br>
              <a:rPr lang="en-US" altLang="en-US" dirty="0" smtClean="0"/>
            </a:br>
            <a:r>
              <a:rPr lang="en-US" altLang="en-US" dirty="0" smtClean="0"/>
              <a:t>Elements: 4)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The search algorithm will find the node to be deleted and mark it with a reference</a:t>
            </a:r>
          </a:p>
          <a:p>
            <a:r>
              <a:rPr lang="en-US" altLang="en-US" dirty="0" smtClean="0"/>
              <a:t>The node prior to the node to be deleted must also be marked.</a:t>
            </a:r>
          </a:p>
          <a:p>
            <a:r>
              <a:rPr lang="en-US" altLang="en-US" dirty="0" smtClean="0"/>
              <a:t>Pseudo code algorithm (removal)</a:t>
            </a:r>
          </a:p>
          <a:p>
            <a:pPr marL="339725" lvl="1" indent="3175">
              <a:buFont typeface="Times New Roman" panose="02020603050405020304" pitchFamily="18" charset="0"/>
              <a:buNone/>
            </a:pPr>
            <a:r>
              <a:rPr lang="en-US" altLang="en-US" dirty="0" smtClean="0">
                <a:latin typeface="Comic Sans MS" panose="030F0702030302020204" pitchFamily="66" charset="0"/>
              </a:rPr>
              <a:t>Previous node refers to the node referred by current node </a:t>
            </a:r>
            <a:r>
              <a:rPr lang="en-US" altLang="en-US" smtClean="0">
                <a:latin typeface="Comic Sans MS" panose="030F0702030302020204" pitchFamily="66" charset="0"/>
              </a:rPr>
              <a:t>(</a:t>
            </a:r>
            <a:r>
              <a:rPr lang="en-US" altLang="en-US" smtClean="0">
                <a:latin typeface="Comic Sans MS" panose="030F0702030302020204" pitchFamily="66" charset="0"/>
              </a:rPr>
              <a:t>by- </a:t>
            </a:r>
            <a:r>
              <a:rPr lang="en-US" altLang="en-US" dirty="0" smtClean="0">
                <a:latin typeface="Comic Sans MS" panose="030F0702030302020204" pitchFamily="66" charset="0"/>
              </a:rPr>
              <a:t>pass the node to be deleted)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90600" y="3429000"/>
            <a:ext cx="4192588" cy="2286000"/>
            <a:chOff x="990600" y="3429000"/>
            <a:chExt cx="4192588" cy="2286000"/>
          </a:xfrm>
        </p:grpSpPr>
        <p:pic>
          <p:nvPicPr>
            <p:cNvPr id="1546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3429000"/>
              <a:ext cx="3582988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4573588" y="3921909"/>
              <a:ext cx="609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0" dirty="0" smtClean="0">
                  <a:latin typeface="Consolas" pitchFamily="49" charset="0"/>
                  <a:cs typeface="Consolas" pitchFamily="49" charset="0"/>
                </a:rPr>
                <a:t>null</a:t>
              </a:r>
              <a:endParaRPr lang="en-US" sz="1400" b="0" dirty="0">
                <a:latin typeface="Consolas" pitchFamily="49" charset="0"/>
                <a:cs typeface="Consolas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56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Array Implementation Of A List: Disadvantage (Waste)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dirty="0" smtClean="0"/>
              <a:t>Some array implementations cannot be automatically resized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E.g., </a:t>
            </a:r>
          </a:p>
          <a:p>
            <a:pPr marL="342900" lvl="1" indent="0"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array = new int[10];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  <a:p>
            <a:pPr>
              <a:buFont typeface="Arial" charset="0"/>
              <a:buChar char="•"/>
              <a:defRPr/>
            </a:pPr>
            <a:r>
              <a:rPr lang="en-US" dirty="0" smtClean="0"/>
              <a:t>Adding more elements requires the creation of a new array and the copying of existing data into the new array</a:t>
            </a:r>
          </a:p>
          <a:p>
            <a:pPr lvl="1">
              <a:buFont typeface="Arial" charset="0"/>
              <a:buChar char="–"/>
              <a:defRPr/>
            </a:pPr>
            <a:r>
              <a:rPr lang="en-US" dirty="0" smtClean="0"/>
              <a:t>E.g. 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int [] bigger = new int[20];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nt i; = 0;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w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hile (i &lt; array.length)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bigger[i] = array[i];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i++;</a:t>
            </a:r>
          </a:p>
          <a:p>
            <a:pPr marL="342900" lvl="1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>
              <a:defRPr/>
            </a:pPr>
            <a:r>
              <a:rPr lang="en-US" dirty="0" smtClean="0">
                <a:cs typeface="Consolas" panose="020B0609020204030204" pitchFamily="49" charset="0"/>
              </a:rPr>
              <a:t>That means that the array must be made larger than is typically needed.</a:t>
            </a:r>
            <a:endParaRPr lang="en-US" dirty="0"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3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Manager.Remove()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remove ()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1: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EMPTY LIST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(head == null)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System.out.println("List is already empty: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Nothing to remove");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2: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NON-EMPTY LIST  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removeNonempty();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 </a:t>
            </a:r>
          </a:p>
        </p:txBody>
      </p:sp>
    </p:spTree>
    <p:extLst>
      <p:ext uri="{BB962C8B-B14F-4D97-AF65-F5344CB8AC3E}">
        <p14:creationId xmlns:p14="http://schemas.microsoft.com/office/powerpoint/2010/main" val="28410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</a:rPr>
              <a:t>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 &amp; 3: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removeNonempty()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BookNode previous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BookNode current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searchName = null;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boolean isFound = false;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String currentName;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Scanner in = new Scanner(System.in);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System.out.print("Enter name of book to remove: 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searchName = in.nextLine();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User selects name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1982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2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Determine if match exists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current points to node to delete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// previous is one node prior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while ((current != null) &amp;&amp; (isFound == false))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currentName = current.getData().getName();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(searchName.compareToIgnoreCase(currentName) ==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MATCH)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isFound = true;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Match found, stop traversal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No match: move onto next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 = current;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 current = current.getNext();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46213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Manager.RemoveNonempty()</a:t>
            </a:r>
            <a:r>
              <a:rPr lang="en-US" altLang="en-US" dirty="0" smtClean="0">
                <a:cs typeface="Consolas" panose="020B0609020204030204" pitchFamily="49" charset="0"/>
              </a:rPr>
              <a:t> : 3</a:t>
            </a:r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CASE 2A OR 2B: MATCH FOUND (REMOVE A NODE)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(isFound == true)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System.out.println("Removing book called "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searchName);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2A: REMOVE THE FIRST NODE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if (previous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head = head.getNext();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 // CASE 2B: REMOVE ANY NODE EXCEPT FOR THE FIRST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    previous.setNext(current.getNext());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// CASE 3: NO MATCHES FOUND (NOTHING TO REMOVE).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else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isFound == false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    System.out.println("No book called " + searchName +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	        " in the collection.");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1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listManager.eraseList();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Reminder: Blows away entire list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   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Trying to remove element from empty</a:t>
            </a:r>
          </a:p>
        </p:txBody>
      </p:sp>
    </p:spTree>
    <p:extLst>
      <p:ext uri="{BB962C8B-B14F-4D97-AF65-F5344CB8AC3E}">
        <p14:creationId xmlns:p14="http://schemas.microsoft.com/office/powerpoint/2010/main" val="22960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An Empty List (2)</a:t>
            </a:r>
            <a:endParaRPr lang="en-US" altLang="en-US" dirty="0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b="1" dirty="0" smtClean="0"/>
              <a:t>Case 1</a:t>
            </a:r>
            <a:r>
              <a:rPr lang="en-US" altLang="en-US" dirty="0" smtClean="0"/>
              <a:t>: Empty List</a:t>
            </a:r>
          </a:p>
        </p:txBody>
      </p:sp>
      <p:grpSp>
        <p:nvGrpSpPr>
          <p:cNvPr id="70660" name="Group 4"/>
          <p:cNvGrpSpPr>
            <a:grpSpLocks/>
          </p:cNvGrpSpPr>
          <p:nvPr/>
        </p:nvGrpSpPr>
        <p:grpSpPr bwMode="auto">
          <a:xfrm>
            <a:off x="342900" y="1866900"/>
            <a:ext cx="2070100" cy="900113"/>
            <a:chOff x="296" y="3432"/>
            <a:chExt cx="1304" cy="567"/>
          </a:xfrm>
        </p:grpSpPr>
        <p:sp>
          <p:nvSpPr>
            <p:cNvPr id="70665" name="Text Box 5"/>
            <p:cNvSpPr txBox="1">
              <a:spLocks noChangeArrowheads="1"/>
            </p:cNvSpPr>
            <p:nvPr/>
          </p:nvSpPr>
          <p:spPr bwMode="auto">
            <a:xfrm>
              <a:off x="296" y="3432"/>
              <a:ext cx="55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dirty="0">
                  <a:latin typeface="Arial" panose="020B0604020202020204" pitchFamily="34" charset="0"/>
                </a:rPr>
                <a:t>head</a:t>
              </a:r>
            </a:p>
          </p:txBody>
        </p:sp>
        <p:sp>
          <p:nvSpPr>
            <p:cNvPr id="70666" name="Text Box 6"/>
            <p:cNvSpPr txBox="1">
              <a:spLocks noChangeArrowheads="1"/>
            </p:cNvSpPr>
            <p:nvPr/>
          </p:nvSpPr>
          <p:spPr bwMode="auto">
            <a:xfrm>
              <a:off x="952" y="3768"/>
              <a:ext cx="6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0" dirty="0">
                  <a:latin typeface="Arial" panose="020B0604020202020204" pitchFamily="34" charset="0"/>
                </a:rPr>
                <a:t>null</a:t>
              </a:r>
            </a:p>
          </p:txBody>
        </p:sp>
        <p:sp>
          <p:nvSpPr>
            <p:cNvPr id="70667" name="Line 7"/>
            <p:cNvSpPr>
              <a:spLocks noChangeShapeType="1"/>
            </p:cNvSpPr>
            <p:nvPr/>
          </p:nvSpPr>
          <p:spPr bwMode="auto">
            <a:xfrm>
              <a:off x="632" y="3608"/>
              <a:ext cx="368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0661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0662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130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0663" name="Rectangle 10"/>
          <p:cNvSpPr>
            <a:spLocks noChangeArrowheads="1"/>
          </p:cNvSpPr>
          <p:nvPr/>
        </p:nvSpPr>
        <p:spPr bwMode="auto">
          <a:xfrm>
            <a:off x="1873250" y="55245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0664" name="Rectangle 11"/>
          <p:cNvSpPr>
            <a:spLocks noChangeArrowheads="1"/>
          </p:cNvSpPr>
          <p:nvPr/>
        </p:nvSpPr>
        <p:spPr bwMode="auto">
          <a:xfrm>
            <a:off x="1846769" y="6069013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93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 Node From A Non-Empty List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2A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8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2A: </a:t>
            </a:r>
            <a:r>
              <a:rPr lang="en-US" altLang="en-US" sz="2400" b="0" dirty="0" smtClean="0">
                <a:latin typeface="+mn-lt"/>
                <a:cs typeface="Arial" charset="0"/>
              </a:rPr>
              <a:t>Remove first element</a:t>
            </a: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Non-Empty List: Remove</a:t>
            </a:r>
            <a:endParaRPr lang="en-US" altLang="en-US" dirty="0" smtClean="0"/>
          </a:p>
        </p:txBody>
      </p:sp>
      <p:sp>
        <p:nvSpPr>
          <p:cNvPr id="71684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71685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86" name="Text Box 8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1687" name="Text Box 9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1688" name="Rectangle 10"/>
          <p:cNvSpPr>
            <a:spLocks noChangeArrowheads="1"/>
          </p:cNvSpPr>
          <p:nvPr/>
        </p:nvSpPr>
        <p:spPr bwMode="auto">
          <a:xfrm>
            <a:off x="175260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89" name="Rectangle 11"/>
          <p:cNvSpPr>
            <a:spLocks noChangeArrowheads="1"/>
          </p:cNvSpPr>
          <p:nvPr/>
        </p:nvSpPr>
        <p:spPr bwMode="auto">
          <a:xfrm>
            <a:off x="17399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71690" name="Rectangle 14"/>
          <p:cNvSpPr>
            <a:spLocks noChangeArrowheads="1"/>
          </p:cNvSpPr>
          <p:nvPr/>
        </p:nvSpPr>
        <p:spPr bwMode="auto">
          <a:xfrm>
            <a:off x="1384300" y="24511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71691" name="Line 15"/>
          <p:cNvSpPr>
            <a:spLocks noChangeShapeType="1"/>
          </p:cNvSpPr>
          <p:nvPr/>
        </p:nvSpPr>
        <p:spPr bwMode="auto">
          <a:xfrm>
            <a:off x="2679700" y="24511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2" name="Rectangle 16"/>
          <p:cNvSpPr>
            <a:spLocks noChangeArrowheads="1"/>
          </p:cNvSpPr>
          <p:nvPr/>
        </p:nvSpPr>
        <p:spPr bwMode="auto">
          <a:xfrm>
            <a:off x="5562600" y="24892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71693" name="Line 17"/>
          <p:cNvSpPr>
            <a:spLocks noChangeShapeType="1"/>
          </p:cNvSpPr>
          <p:nvPr/>
        </p:nvSpPr>
        <p:spPr bwMode="auto">
          <a:xfrm>
            <a:off x="7086600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4" name="Line 18"/>
          <p:cNvSpPr>
            <a:spLocks noChangeShapeType="1"/>
          </p:cNvSpPr>
          <p:nvPr/>
        </p:nvSpPr>
        <p:spPr bwMode="auto">
          <a:xfrm>
            <a:off x="2819400" y="2743200"/>
            <a:ext cx="342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5" name="Line 19"/>
          <p:cNvSpPr>
            <a:spLocks noChangeShapeType="1"/>
          </p:cNvSpPr>
          <p:nvPr/>
        </p:nvSpPr>
        <p:spPr bwMode="auto">
          <a:xfrm flipV="1">
            <a:off x="5168900" y="27432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6" name="Line 20"/>
          <p:cNvSpPr>
            <a:spLocks noChangeShapeType="1"/>
          </p:cNvSpPr>
          <p:nvPr/>
        </p:nvSpPr>
        <p:spPr bwMode="auto">
          <a:xfrm flipH="1">
            <a:off x="7937500" y="273050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71697" name="Group 21"/>
          <p:cNvGrpSpPr>
            <a:grpSpLocks/>
          </p:cNvGrpSpPr>
          <p:nvPr/>
        </p:nvGrpSpPr>
        <p:grpSpPr bwMode="auto">
          <a:xfrm>
            <a:off x="7721600" y="2908300"/>
            <a:ext cx="406400" cy="330200"/>
            <a:chOff x="4248" y="3080"/>
            <a:chExt cx="256" cy="208"/>
          </a:xfrm>
        </p:grpSpPr>
        <p:sp>
          <p:nvSpPr>
            <p:cNvPr id="71701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2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3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71704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71698" name="Line 26"/>
          <p:cNvSpPr>
            <a:spLocks noChangeShapeType="1"/>
          </p:cNvSpPr>
          <p:nvPr/>
        </p:nvSpPr>
        <p:spPr bwMode="auto">
          <a:xfrm>
            <a:off x="7226300" y="2717800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71699" name="Rectangle 29"/>
          <p:cNvSpPr>
            <a:spLocks noChangeArrowheads="1"/>
          </p:cNvSpPr>
          <p:nvPr/>
        </p:nvSpPr>
        <p:spPr bwMode="auto">
          <a:xfrm>
            <a:off x="3162300" y="24638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71700" name="Line 30"/>
          <p:cNvSpPr>
            <a:spLocks noChangeShapeType="1"/>
          </p:cNvSpPr>
          <p:nvPr/>
        </p:nvSpPr>
        <p:spPr bwMode="auto">
          <a:xfrm>
            <a:off x="4978400" y="24892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762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 smtClean="0"/>
              <a:t>Removing Any Node Except The First</a:t>
            </a:r>
            <a:endParaRPr lang="en-US" altLang="en-US" dirty="0" smtClean="0"/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Main(), </a:t>
            </a:r>
            <a:r>
              <a:rPr lang="en-US" altLang="en-US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2B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	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listManager.add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//e.g., add back “White Ninja”</a:t>
            </a:r>
            <a:endParaRPr lang="en-CA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 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1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/>
              <a:t>Non-Empty List: Remove (2)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cs typeface="Arial" charset="0"/>
              </a:rPr>
              <a:t>Case 2B</a:t>
            </a:r>
            <a:r>
              <a:rPr lang="en-US" altLang="en-US" dirty="0">
                <a:cs typeface="Arial" charset="0"/>
              </a:rPr>
              <a:t>: Remove any node except for the first</a:t>
            </a:r>
          </a:p>
          <a:p>
            <a:endParaRPr lang="en-CA" dirty="0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841500" y="5524499"/>
            <a:ext cx="1410022" cy="341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 smtClean="0">
                <a:latin typeface="Arial" panose="020B0604020202020204" pitchFamily="34" charset="0"/>
              </a:rPr>
              <a:t>PRINCE OF LIES</a:t>
            </a:r>
            <a:endParaRPr lang="en-US" altLang="en-US" sz="1400" b="0" dirty="0">
              <a:latin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82880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Rectangle 16"/>
          <p:cNvSpPr>
            <a:spLocks noChangeArrowheads="1"/>
          </p:cNvSpPr>
          <p:nvPr/>
        </p:nvSpPr>
        <p:spPr bwMode="auto">
          <a:xfrm>
            <a:off x="3835722" y="2514600"/>
            <a:ext cx="1752600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PRINCE OF LIES</a:t>
            </a:r>
          </a:p>
        </p:txBody>
      </p:sp>
      <p:sp>
        <p:nvSpPr>
          <p:cNvPr id="30" name="Line 17"/>
          <p:cNvSpPr>
            <a:spLocks noChangeShapeType="1"/>
          </p:cNvSpPr>
          <p:nvPr/>
        </p:nvSpPr>
        <p:spPr bwMode="auto">
          <a:xfrm>
            <a:off x="5359722" y="25400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>
            <a:off x="8018684" y="28571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4" name="Group 21"/>
          <p:cNvGrpSpPr>
            <a:grpSpLocks/>
          </p:cNvGrpSpPr>
          <p:nvPr/>
        </p:nvGrpSpPr>
        <p:grpSpPr bwMode="auto">
          <a:xfrm>
            <a:off x="7802784" y="3034978"/>
            <a:ext cx="406400" cy="330200"/>
            <a:chOff x="4248" y="3080"/>
            <a:chExt cx="256" cy="208"/>
          </a:xfrm>
        </p:grpSpPr>
        <p:sp>
          <p:nvSpPr>
            <p:cNvPr id="35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9" name="Line 26"/>
          <p:cNvSpPr>
            <a:spLocks noChangeShapeType="1"/>
          </p:cNvSpPr>
          <p:nvPr/>
        </p:nvSpPr>
        <p:spPr bwMode="auto">
          <a:xfrm>
            <a:off x="7307484" y="28444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0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2" name="Rectangle 14"/>
          <p:cNvSpPr>
            <a:spLocks noChangeArrowheads="1"/>
          </p:cNvSpPr>
          <p:nvPr/>
        </p:nvSpPr>
        <p:spPr bwMode="auto">
          <a:xfrm>
            <a:off x="5918522" y="25146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>
            <a:off x="72139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44" name="Line 19"/>
          <p:cNvSpPr>
            <a:spLocks noChangeShapeType="1"/>
          </p:cNvSpPr>
          <p:nvPr/>
        </p:nvSpPr>
        <p:spPr bwMode="auto">
          <a:xfrm flipV="1">
            <a:off x="5512122" y="27940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0573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</a:t>
            </a:r>
            <a:r>
              <a:rPr lang="en-US" dirty="0" smtClean="0"/>
              <a:t>Disadvantage (Inefficient)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Inserting new elements to an ordered lists can be inefficient: requires ‘shifting’ of elements</a:t>
            </a:r>
          </a:p>
        </p:txBody>
      </p:sp>
      <p:sp>
        <p:nvSpPr>
          <p:cNvPr id="19460" name="Rectangle 27"/>
          <p:cNvSpPr>
            <a:spLocks noChangeArrowheads="1"/>
          </p:cNvSpPr>
          <p:nvPr/>
        </p:nvSpPr>
        <p:spPr bwMode="auto">
          <a:xfrm>
            <a:off x="1357313" y="2027238"/>
            <a:ext cx="13716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19461" name="Line 28"/>
          <p:cNvSpPr>
            <a:spLocks noChangeShapeType="1"/>
          </p:cNvSpPr>
          <p:nvPr/>
        </p:nvSpPr>
        <p:spPr bwMode="auto">
          <a:xfrm>
            <a:off x="1357313" y="5456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2" name="Line 29"/>
          <p:cNvSpPr>
            <a:spLocks noChangeShapeType="1"/>
          </p:cNvSpPr>
          <p:nvPr/>
        </p:nvSpPr>
        <p:spPr bwMode="auto">
          <a:xfrm>
            <a:off x="1357313" y="5075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3" name="Line 30"/>
          <p:cNvSpPr>
            <a:spLocks noChangeShapeType="1"/>
          </p:cNvSpPr>
          <p:nvPr/>
        </p:nvSpPr>
        <p:spPr bwMode="auto">
          <a:xfrm>
            <a:off x="1357313" y="4694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4" name="Line 31"/>
          <p:cNvSpPr>
            <a:spLocks noChangeShapeType="1"/>
          </p:cNvSpPr>
          <p:nvPr/>
        </p:nvSpPr>
        <p:spPr bwMode="auto">
          <a:xfrm>
            <a:off x="1357313" y="240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5" name="Line 32"/>
          <p:cNvSpPr>
            <a:spLocks noChangeShapeType="1"/>
          </p:cNvSpPr>
          <p:nvPr/>
        </p:nvSpPr>
        <p:spPr bwMode="auto">
          <a:xfrm>
            <a:off x="1357313" y="2789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6" name="Line 33"/>
          <p:cNvSpPr>
            <a:spLocks noChangeShapeType="1"/>
          </p:cNvSpPr>
          <p:nvPr/>
        </p:nvSpPr>
        <p:spPr bwMode="auto">
          <a:xfrm>
            <a:off x="1357313" y="3170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7" name="Line 34"/>
          <p:cNvSpPr>
            <a:spLocks noChangeShapeType="1"/>
          </p:cNvSpPr>
          <p:nvPr/>
        </p:nvSpPr>
        <p:spPr bwMode="auto">
          <a:xfrm>
            <a:off x="1357313" y="3551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8" name="Line 35"/>
          <p:cNvSpPr>
            <a:spLocks noChangeShapeType="1"/>
          </p:cNvSpPr>
          <p:nvPr/>
        </p:nvSpPr>
        <p:spPr bwMode="auto">
          <a:xfrm>
            <a:off x="1357313" y="3932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69" name="Line 36"/>
          <p:cNvSpPr>
            <a:spLocks noChangeShapeType="1"/>
          </p:cNvSpPr>
          <p:nvPr/>
        </p:nvSpPr>
        <p:spPr bwMode="auto">
          <a:xfrm>
            <a:off x="1357313" y="4313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0" name="Line 37"/>
          <p:cNvSpPr>
            <a:spLocks noChangeShapeType="1"/>
          </p:cNvSpPr>
          <p:nvPr/>
        </p:nvSpPr>
        <p:spPr bwMode="auto">
          <a:xfrm>
            <a:off x="1357313" y="6218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1" name="Line 38"/>
          <p:cNvSpPr>
            <a:spLocks noChangeShapeType="1"/>
          </p:cNvSpPr>
          <p:nvPr/>
        </p:nvSpPr>
        <p:spPr bwMode="auto">
          <a:xfrm>
            <a:off x="1357313" y="58372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9472" name="Text Box 39"/>
          <p:cNvSpPr txBox="1">
            <a:spLocks noChangeArrowheads="1"/>
          </p:cNvSpPr>
          <p:nvPr/>
        </p:nvSpPr>
        <p:spPr bwMode="auto">
          <a:xfrm>
            <a:off x="1585913" y="217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9473" name="Text Box 40"/>
          <p:cNvSpPr txBox="1">
            <a:spLocks noChangeArrowheads="1"/>
          </p:cNvSpPr>
          <p:nvPr/>
        </p:nvSpPr>
        <p:spPr bwMode="auto">
          <a:xfrm>
            <a:off x="1585913" y="2560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9474" name="Text Box 41"/>
          <p:cNvSpPr txBox="1">
            <a:spLocks noChangeArrowheads="1"/>
          </p:cNvSpPr>
          <p:nvPr/>
        </p:nvSpPr>
        <p:spPr bwMode="auto">
          <a:xfrm>
            <a:off x="1585913" y="2941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9475" name="Text Box 42"/>
          <p:cNvSpPr txBox="1">
            <a:spLocks noChangeArrowheads="1"/>
          </p:cNvSpPr>
          <p:nvPr/>
        </p:nvSpPr>
        <p:spPr bwMode="auto">
          <a:xfrm>
            <a:off x="1585913" y="3322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9476" name="Text Box 43"/>
          <p:cNvSpPr txBox="1">
            <a:spLocks noChangeArrowheads="1"/>
          </p:cNvSpPr>
          <p:nvPr/>
        </p:nvSpPr>
        <p:spPr bwMode="auto">
          <a:xfrm>
            <a:off x="1585913" y="3703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477" name="Text Box 44"/>
          <p:cNvSpPr txBox="1">
            <a:spLocks noChangeArrowheads="1"/>
          </p:cNvSpPr>
          <p:nvPr/>
        </p:nvSpPr>
        <p:spPr bwMode="auto">
          <a:xfrm>
            <a:off x="1585913" y="4084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19478" name="Text Box 45"/>
          <p:cNvSpPr txBox="1">
            <a:spLocks noChangeArrowheads="1"/>
          </p:cNvSpPr>
          <p:nvPr/>
        </p:nvSpPr>
        <p:spPr bwMode="auto">
          <a:xfrm>
            <a:off x="1585913" y="4465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79" name="Text Box 46"/>
          <p:cNvSpPr txBox="1">
            <a:spLocks noChangeArrowheads="1"/>
          </p:cNvSpPr>
          <p:nvPr/>
        </p:nvSpPr>
        <p:spPr bwMode="auto">
          <a:xfrm>
            <a:off x="1585913" y="4846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19480" name="Text Box 47"/>
          <p:cNvSpPr txBox="1">
            <a:spLocks noChangeArrowheads="1"/>
          </p:cNvSpPr>
          <p:nvPr/>
        </p:nvSpPr>
        <p:spPr bwMode="auto">
          <a:xfrm>
            <a:off x="1585913" y="5227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169</a:t>
            </a:r>
          </a:p>
        </p:txBody>
      </p:sp>
      <p:sp>
        <p:nvSpPr>
          <p:cNvPr id="19481" name="Text Box 48"/>
          <p:cNvSpPr txBox="1">
            <a:spLocks noChangeArrowheads="1"/>
          </p:cNvSpPr>
          <p:nvPr/>
        </p:nvSpPr>
        <p:spPr bwMode="auto">
          <a:xfrm>
            <a:off x="1585913" y="5608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177</a:t>
            </a:r>
          </a:p>
        </p:txBody>
      </p:sp>
      <p:sp>
        <p:nvSpPr>
          <p:cNvPr id="19482" name="Text Box 49"/>
          <p:cNvSpPr txBox="1">
            <a:spLocks noChangeArrowheads="1"/>
          </p:cNvSpPr>
          <p:nvPr/>
        </p:nvSpPr>
        <p:spPr bwMode="auto">
          <a:xfrm>
            <a:off x="1585913" y="5989638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178</a:t>
            </a:r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2728913" y="3932238"/>
            <a:ext cx="1600200" cy="244475"/>
            <a:chOff x="1728" y="2352"/>
            <a:chExt cx="1008" cy="154"/>
          </a:xfrm>
        </p:grpSpPr>
        <p:sp>
          <p:nvSpPr>
            <p:cNvPr id="19492" name="Line 51"/>
            <p:cNvSpPr>
              <a:spLocks noChangeShapeType="1"/>
            </p:cNvSpPr>
            <p:nvPr/>
          </p:nvSpPr>
          <p:spPr bwMode="auto">
            <a:xfrm flipH="1">
              <a:off x="1728" y="2448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19493" name="Text Box 52"/>
            <p:cNvSpPr txBox="1">
              <a:spLocks noChangeArrowheads="1"/>
            </p:cNvSpPr>
            <p:nvPr/>
          </p:nvSpPr>
          <p:spPr bwMode="auto">
            <a:xfrm>
              <a:off x="2448" y="2352"/>
              <a:ext cx="28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165</a:t>
              </a:r>
            </a:p>
          </p:txBody>
        </p:sp>
      </p:grpSp>
      <p:cxnSp>
        <p:nvCxnSpPr>
          <p:cNvPr id="30" name="AutoShape 53"/>
          <p:cNvCxnSpPr>
            <a:cxnSpLocks noChangeShapeType="1"/>
          </p:cNvCxnSpPr>
          <p:nvPr/>
        </p:nvCxnSpPr>
        <p:spPr bwMode="auto">
          <a:xfrm>
            <a:off x="1966913" y="6065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AutoShape 54"/>
          <p:cNvCxnSpPr>
            <a:cxnSpLocks noChangeShapeType="1"/>
          </p:cNvCxnSpPr>
          <p:nvPr/>
        </p:nvCxnSpPr>
        <p:spPr bwMode="auto">
          <a:xfrm>
            <a:off x="1966913" y="5684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55"/>
          <p:cNvCxnSpPr>
            <a:cxnSpLocks noChangeShapeType="1"/>
          </p:cNvCxnSpPr>
          <p:nvPr/>
        </p:nvCxnSpPr>
        <p:spPr bwMode="auto">
          <a:xfrm>
            <a:off x="1966913" y="5303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56"/>
          <p:cNvCxnSpPr>
            <a:cxnSpLocks noChangeShapeType="1"/>
          </p:cNvCxnSpPr>
          <p:nvPr/>
        </p:nvCxnSpPr>
        <p:spPr bwMode="auto">
          <a:xfrm>
            <a:off x="1966913" y="4922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7"/>
          <p:cNvCxnSpPr>
            <a:cxnSpLocks noChangeShapeType="1"/>
          </p:cNvCxnSpPr>
          <p:nvPr/>
        </p:nvCxnSpPr>
        <p:spPr bwMode="auto">
          <a:xfrm>
            <a:off x="1966913" y="4541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8"/>
          <p:cNvCxnSpPr>
            <a:cxnSpLocks noChangeShapeType="1"/>
          </p:cNvCxnSpPr>
          <p:nvPr/>
        </p:nvCxnSpPr>
        <p:spPr bwMode="auto">
          <a:xfrm>
            <a:off x="1966913" y="4160838"/>
            <a:ext cx="1587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90" name="Text Box 59"/>
          <p:cNvSpPr txBox="1">
            <a:spLocks noChangeArrowheads="1"/>
          </p:cNvSpPr>
          <p:nvPr/>
        </p:nvSpPr>
        <p:spPr bwMode="auto">
          <a:xfrm>
            <a:off x="812800" y="2043113"/>
            <a:ext cx="649288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[9]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[11]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876800" y="1952625"/>
            <a:ext cx="3733800" cy="13716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JT: If the size of each element is large (e.g., array of objects and not an array of references) then program speed can be degraded </a:t>
            </a:r>
          </a:p>
        </p:txBody>
      </p:sp>
    </p:spTree>
    <p:extLst>
      <p:ext uri="{BB962C8B-B14F-4D97-AF65-F5344CB8AC3E}">
        <p14:creationId xmlns:p14="http://schemas.microsoft.com/office/powerpoint/2010/main" val="339015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Removing Non-Existent Node</a:t>
            </a:r>
          </a:p>
        </p:txBody>
      </p:sp>
      <p:sp>
        <p:nvSpPr>
          <p:cNvPr id="69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Main() </a:t>
            </a:r>
            <a:r>
              <a:rPr lang="en-CA" sz="18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Case </a:t>
            </a:r>
            <a:r>
              <a:rPr lang="en-CA" sz="1800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3: </a:t>
            </a:r>
            <a:r>
              <a:rPr lang="en-CA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</a:t>
            </a:r>
            <a:r>
              <a:rPr lang="en-CA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match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listManager.remove();</a:t>
            </a:r>
          </a:p>
          <a:p>
            <a:pPr marL="0" indent="0">
              <a:buNone/>
            </a:pPr>
            <a:r>
              <a:rPr lang="en-CA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listManager.display</a:t>
            </a: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endParaRPr lang="en-US" altLang="en-US" sz="1800" dirty="0" smtClean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3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3: </a:t>
            </a:r>
            <a:r>
              <a:rPr lang="en-US" altLang="en-US" sz="2400" b="0" dirty="0" smtClean="0">
                <a:latin typeface="+mn-lt"/>
                <a:cs typeface="Arial" charset="0"/>
              </a:rPr>
              <a:t>No match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CA" altLang="en-US" dirty="0"/>
              <a:t>Non-Empty List: </a:t>
            </a:r>
            <a:r>
              <a:rPr lang="en-CA" altLang="en-US" dirty="0" smtClean="0"/>
              <a:t>Trying To Remove Non-Existent Node</a:t>
            </a:r>
            <a:endParaRPr lang="en-US" altLang="en-US" dirty="0" smtClean="0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15900" y="5499100"/>
            <a:ext cx="17145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searchName: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228600" y="6007100"/>
            <a:ext cx="121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isFound: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1822450" y="5524500"/>
            <a:ext cx="12192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MOBY DICK</a:t>
            </a:r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1809750" y="6108700"/>
            <a:ext cx="1079500" cy="30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047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Related Material: Recursion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990600"/>
          </a:xfrm>
        </p:spPr>
        <p:txBody>
          <a:bodyPr/>
          <a:lstStyle/>
          <a:p>
            <a:r>
              <a:rPr lang="en-US" altLang="en-US" dirty="0" smtClean="0">
                <a:cs typeface="Consolas" panose="020B0609020204030204" pitchFamily="49" charset="0"/>
              </a:rPr>
              <a:t>“</a:t>
            </a:r>
            <a:r>
              <a:rPr lang="en-US" altLang="en-US" i="1" dirty="0" smtClean="0">
                <a:cs typeface="Consolas" panose="020B0609020204030204" pitchFamily="49" charset="0"/>
              </a:rPr>
              <a:t>A programming technique whereby a function or method calls itself either directly or indirectly</a:t>
            </a:r>
            <a:r>
              <a:rPr lang="en-US" altLang="en-US" dirty="0" smtClean="0">
                <a:cs typeface="Consolas" panose="020B0609020204030204" pitchFamily="49" charset="0"/>
              </a:rPr>
              <a:t>.”</a:t>
            </a:r>
          </a:p>
          <a:p>
            <a:endParaRPr lang="en-US" alt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2057400"/>
            <a:ext cx="2819400" cy="4572000"/>
            <a:chOff x="685800" y="2057400"/>
            <a:chExt cx="2819400" cy="4572000"/>
          </a:xfrm>
        </p:grpSpPr>
        <p:sp>
          <p:nvSpPr>
            <p:cNvPr id="2" name="Rectangle 1"/>
            <p:cNvSpPr/>
            <p:nvPr/>
          </p:nvSpPr>
          <p:spPr>
            <a:xfrm>
              <a:off x="685800" y="2057400"/>
              <a:ext cx="2819400" cy="4572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86" y="2286000"/>
              <a:ext cx="2340456" cy="426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295400" y="4191000"/>
            <a:ext cx="1409700" cy="2209800"/>
            <a:chOff x="1295400" y="4191000"/>
            <a:chExt cx="1409700" cy="2209800"/>
          </a:xfrm>
        </p:grpSpPr>
        <p:sp>
          <p:nvSpPr>
            <p:cNvPr id="7" name="Rectangle 6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8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662891" y="5219700"/>
            <a:ext cx="674614" cy="933450"/>
            <a:chOff x="1662891" y="5219700"/>
            <a:chExt cx="674614" cy="933450"/>
          </a:xfrm>
        </p:grpSpPr>
        <p:sp>
          <p:nvSpPr>
            <p:cNvPr id="9" name="Rectangle 8"/>
            <p:cNvSpPr/>
            <p:nvPr/>
          </p:nvSpPr>
          <p:spPr>
            <a:xfrm>
              <a:off x="1662891" y="5219700"/>
              <a:ext cx="674614" cy="93345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0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384" y="5295900"/>
              <a:ext cx="459732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1848280" y="5746012"/>
            <a:ext cx="287068" cy="314324"/>
            <a:chOff x="1295400" y="4191000"/>
            <a:chExt cx="1409700" cy="2209800"/>
          </a:xfrm>
        </p:grpSpPr>
        <p:sp>
          <p:nvSpPr>
            <p:cNvPr id="14" name="Rectangle 13"/>
            <p:cNvSpPr/>
            <p:nvPr/>
          </p:nvSpPr>
          <p:spPr>
            <a:xfrm>
              <a:off x="1295400" y="4191000"/>
              <a:ext cx="1409700" cy="22098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pic>
          <p:nvPicPr>
            <p:cNvPr id="15" name="Picture 2" descr="C:\Users\tamj\AppData\Local\Microsoft\Windows\Temporary Internet Files\Content.IE5\1N767HQ6\COLOURBOX1268746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5136" y="4267200"/>
              <a:ext cx="1170228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685800" y="6612276"/>
            <a:ext cx="2133600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1200" smtClean="0"/>
              <a:t>‘Tardi’ images: colourbox.com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9180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3200400"/>
            <a:ext cx="1981200" cy="1295400"/>
            <a:chOff x="288" y="3360"/>
            <a:chExt cx="864" cy="38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88" y="3456"/>
              <a:ext cx="86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function</a:t>
              </a:r>
            </a:p>
          </p:txBody>
        </p:sp>
        <p:cxnSp>
          <p:nvCxnSpPr>
            <p:cNvPr id="6" name="AutoShape 5"/>
            <p:cNvCxnSpPr>
              <a:cxnSpLocks noChangeShapeType="1"/>
              <a:endCxn id="5" idx="2"/>
            </p:cNvCxnSpPr>
            <p:nvPr/>
          </p:nvCxnSpPr>
          <p:spPr bwMode="auto">
            <a:xfrm rot="5400000">
              <a:off x="552" y="3528"/>
              <a:ext cx="384" cy="48"/>
            </a:xfrm>
            <a:prstGeom prst="curvedConnector5">
              <a:avLst>
                <a:gd name="adj1" fmla="val -69273"/>
                <a:gd name="adj2" fmla="val -1804167"/>
                <a:gd name="adj3" fmla="val 20572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410200" y="2362200"/>
            <a:ext cx="21336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...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 b="0" dirty="0">
                <a:latin typeface="Consolas" pitchFamily="49" charset="0"/>
                <a:cs typeface="Consolas" pitchFamily="49" charset="0"/>
              </a:rPr>
              <a:t>   </a:t>
            </a:r>
            <a:r>
              <a:rPr lang="en-US" altLang="en-US" sz="2000" b="0" dirty="0" smtClean="0">
                <a:latin typeface="Consolas" pitchFamily="49" charset="0"/>
                <a:cs typeface="Consolas" pitchFamily="49" charset="0"/>
              </a:rPr>
              <a:t>fun();</a:t>
            </a:r>
            <a:endParaRPr lang="en-US" altLang="en-US" sz="2000" b="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8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8" name="AutoShape 6"/>
          <p:cNvCxnSpPr>
            <a:cxnSpLocks noChangeShapeType="1"/>
            <a:stCxn id="6" idx="2"/>
            <a:endCxn id="5" idx="2"/>
          </p:cNvCxnSpPr>
          <p:nvPr/>
        </p:nvCxnSpPr>
        <p:spPr bwMode="auto">
          <a:xfrm rot="16200000" flipV="1">
            <a:off x="1257300" y="1943100"/>
            <a:ext cx="914400" cy="2057400"/>
          </a:xfrm>
          <a:prstGeom prst="curvedConnector3">
            <a:avLst>
              <a:gd name="adj1" fmla="val -25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36144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Indirect Call</a:t>
            </a:r>
            <a:endParaRPr lang="en-CA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" y="2057400"/>
            <a:ext cx="2971800" cy="1371600"/>
            <a:chOff x="144" y="1296"/>
            <a:chExt cx="1872" cy="864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44" y="1296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1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1440" y="1872"/>
              <a:ext cx="5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2</a:t>
              </a:r>
            </a:p>
          </p:txBody>
        </p:sp>
        <p:cxnSp>
          <p:nvCxnSpPr>
            <p:cNvPr id="7" name="AutoShape 6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V="1">
              <a:off x="864" y="864"/>
              <a:ext cx="720" cy="1584"/>
            </a:xfrm>
            <a:prstGeom prst="curvedConnector4">
              <a:avLst>
                <a:gd name="adj1" fmla="val -20000"/>
                <a:gd name="adj2" fmla="val 10909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2743200" y="2971800"/>
            <a:ext cx="2006600" cy="1066800"/>
            <a:chOff x="2304" y="2208"/>
            <a:chExt cx="1264" cy="672"/>
          </a:xfrm>
        </p:grpSpPr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3172" y="2592"/>
              <a:ext cx="24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3</a:t>
              </a:r>
            </a:p>
          </p:txBody>
        </p:sp>
        <p:cxnSp>
          <p:nvCxnSpPr>
            <p:cNvPr id="10" name="AutoShape 10"/>
            <p:cNvCxnSpPr>
              <a:cxnSpLocks noChangeShapeType="1"/>
              <a:stCxn id="6" idx="0"/>
              <a:endCxn id="9" idx="3"/>
            </p:cNvCxnSpPr>
            <p:nvPr/>
          </p:nvCxnSpPr>
          <p:spPr bwMode="auto">
            <a:xfrm rot="5400000" flipV="1">
              <a:off x="2672" y="1840"/>
              <a:ext cx="528" cy="1264"/>
            </a:xfrm>
            <a:prstGeom prst="curvedConnector4">
              <a:avLst>
                <a:gd name="adj1" fmla="val -27273"/>
                <a:gd name="adj2" fmla="val 11139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4749800" y="3810000"/>
            <a:ext cx="1117600" cy="990600"/>
            <a:chOff x="3568" y="2736"/>
            <a:chExt cx="704" cy="624"/>
          </a:xfrm>
        </p:grpSpPr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792" y="3072"/>
              <a:ext cx="48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…</a:t>
              </a:r>
            </a:p>
          </p:txBody>
        </p:sp>
        <p:cxnSp>
          <p:nvCxnSpPr>
            <p:cNvPr id="13" name="AutoShape 13"/>
            <p:cNvCxnSpPr>
              <a:cxnSpLocks noChangeShapeType="1"/>
              <a:stCxn id="9" idx="3"/>
              <a:endCxn id="12" idx="3"/>
            </p:cNvCxnSpPr>
            <p:nvPr/>
          </p:nvCxnSpPr>
          <p:spPr bwMode="auto">
            <a:xfrm>
              <a:off x="3568" y="2736"/>
              <a:ext cx="704" cy="480"/>
            </a:xfrm>
            <a:prstGeom prst="curvedConnector3">
              <a:avLst>
                <a:gd name="adj1" fmla="val 12045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4" name="Group 14"/>
          <p:cNvGrpSpPr>
            <a:grpSpLocks/>
          </p:cNvGrpSpPr>
          <p:nvPr/>
        </p:nvGrpSpPr>
        <p:grpSpPr bwMode="auto">
          <a:xfrm>
            <a:off x="5867400" y="4572000"/>
            <a:ext cx="1009650" cy="1143000"/>
            <a:chOff x="3696" y="2880"/>
            <a:chExt cx="636" cy="720"/>
          </a:xfrm>
        </p:grpSpPr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3984" y="3312"/>
              <a:ext cx="2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>
                  <a:latin typeface="Tahoma" panose="020B0604030504040204" pitchFamily="34" charset="0"/>
                </a:rPr>
                <a:t>f</a:t>
              </a:r>
              <a:r>
                <a:rPr lang="en-US" altLang="en-US" baseline="30000" dirty="0">
                  <a:latin typeface="Tahoma" panose="020B0604030504040204" pitchFamily="34" charset="0"/>
                </a:rPr>
                <a:t>n</a:t>
              </a:r>
            </a:p>
          </p:txBody>
        </p:sp>
        <p:cxnSp>
          <p:nvCxnSpPr>
            <p:cNvPr id="16" name="AutoShape 16"/>
            <p:cNvCxnSpPr>
              <a:cxnSpLocks noChangeShapeType="1"/>
              <a:stCxn id="12" idx="3"/>
              <a:endCxn id="15" idx="3"/>
            </p:cNvCxnSpPr>
            <p:nvPr/>
          </p:nvCxnSpPr>
          <p:spPr bwMode="auto">
            <a:xfrm>
              <a:off x="3696" y="2880"/>
              <a:ext cx="636" cy="576"/>
            </a:xfrm>
            <a:prstGeom prst="curvedConnector3">
              <a:avLst>
                <a:gd name="adj1" fmla="val 122644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17" name="AutoShape 17"/>
          <p:cNvCxnSpPr>
            <a:cxnSpLocks noChangeShapeType="1"/>
            <a:stCxn id="15" idx="2"/>
            <a:endCxn id="5" idx="2"/>
          </p:cNvCxnSpPr>
          <p:nvPr/>
        </p:nvCxnSpPr>
        <p:spPr bwMode="auto">
          <a:xfrm rot="16200000" flipV="1">
            <a:off x="2003425" y="1196975"/>
            <a:ext cx="3200400" cy="5835650"/>
          </a:xfrm>
          <a:prstGeom prst="curvedConnector3">
            <a:avLst>
              <a:gd name="adj1" fmla="val -714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41612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Programs</a:t>
            </a:r>
          </a:p>
        </p:txBody>
      </p:sp>
      <p:sp>
        <p:nvSpPr>
          <p:cNvPr id="788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Location of full examples:</a:t>
            </a:r>
          </a:p>
          <a:p>
            <a:pPr lvl="1"/>
            <a:r>
              <a:rPr lang="en-US" altLang="en-US" dirty="0" smtClean="0">
                <a:latin typeface="Consolas" pitchFamily="49" charset="0"/>
                <a:cs typeface="Consolas" pitchFamily="49" charset="0"/>
              </a:rPr>
              <a:t>/home/219/examples/linkedList/recursion</a:t>
            </a:r>
          </a:p>
          <a:p>
            <a:pPr lvl="1"/>
            <a:endParaRPr lang="en-US" altLang="en-US" dirty="0"/>
          </a:p>
          <a:p>
            <a:pPr lvl="2"/>
            <a:endParaRPr lang="en-US" altLang="en-US" dirty="0" smtClean="0"/>
          </a:p>
          <a:p>
            <a:pPr lvl="2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3429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Types </a:t>
            </a:r>
            <a:r>
              <a:rPr lang="en-US" altLang="en-US" dirty="0" smtClean="0"/>
              <a:t>Of Recursion: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b="1" dirty="0"/>
              <a:t>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Aside from a return </a:t>
            </a:r>
            <a:r>
              <a:rPr lang="en-US" altLang="en-US" dirty="0" smtClean="0"/>
              <a:t>statement, </a:t>
            </a:r>
            <a:r>
              <a:rPr lang="en-US" altLang="en-US" dirty="0"/>
              <a:t>the last instruction in the recursive function or method is another recursive call.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System.out.println(x);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if 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</a:t>
            </a: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 fun(++x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); </a:t>
            </a:r>
            <a:r>
              <a:rPr lang="en-US" altLang="en-US" sz="1600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Last real instruction (implicit return)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recursion can easily be replaced with a loop</a:t>
            </a:r>
            <a:r>
              <a:rPr lang="en-US" altLang="en-US" dirty="0" smtClean="0"/>
              <a:t>.</a:t>
            </a:r>
            <a:endParaRPr lang="en-US" altLang="en-US" dirty="0"/>
          </a:p>
          <a:p>
            <a:pPr lvl="1"/>
            <a:r>
              <a:rPr lang="en-US" altLang="en-US" b="1" dirty="0"/>
              <a:t>Non-tail recursion</a:t>
            </a:r>
            <a:r>
              <a:rPr lang="en-US" altLang="en-US" dirty="0"/>
              <a:t>: </a:t>
            </a:r>
          </a:p>
          <a:p>
            <a:pPr lvl="2"/>
            <a:r>
              <a:rPr lang="en-US" altLang="en-US" dirty="0"/>
              <a:t>The last instruction in the recursive function or method is NOT another recursive call e.g., an output </a:t>
            </a:r>
            <a:r>
              <a:rPr lang="en-US" altLang="en-US" dirty="0" smtClean="0"/>
              <a:t>message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fun(int x) {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if 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(x &lt; 10)</a:t>
            </a: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fun</a:t>
            </a:r>
            <a:r>
              <a:rPr lang="en-US" alt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(++x); </a:t>
            </a:r>
            <a:endParaRPr lang="en-US" altLang="en-US" sz="16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sz="16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6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System.out.println(x</a:t>
            </a:r>
            <a:r>
              <a:rPr lang="en-US" altLang="en-US" b="1" dirty="0" smtClean="0"/>
              <a:t>); 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</a:t>
            </a:r>
            <a:r>
              <a:rPr lang="en-US" altLang="en-US" b="1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Last </a:t>
            </a:r>
            <a:r>
              <a:rPr lang="en-US" altLang="en-US" b="1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instruction</a:t>
            </a:r>
            <a:endParaRPr lang="en-US" altLang="en-US" dirty="0"/>
          </a:p>
          <a:p>
            <a:pPr marL="571500" lvl="2" indent="0">
              <a:spcBef>
                <a:spcPts val="0"/>
              </a:spcBef>
              <a:buNone/>
            </a:pPr>
            <a:r>
              <a:rPr lang="en-US" altLang="en-US" dirty="0" smtClean="0"/>
              <a:t>}</a:t>
            </a:r>
            <a:endParaRPr lang="en-US" alt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2"/>
            <a:r>
              <a:rPr lang="en-US" altLang="en-US" dirty="0"/>
              <a:t>This form of </a:t>
            </a:r>
            <a:r>
              <a:rPr lang="en-US" altLang="en-US" dirty="0" smtClean="0"/>
              <a:t>recursion is difficult to replace with </a:t>
            </a:r>
            <a:r>
              <a:rPr lang="en-US" altLang="en-US" dirty="0"/>
              <a:t>a </a:t>
            </a:r>
            <a:r>
              <a:rPr lang="en-US" altLang="en-US" dirty="0" smtClean="0"/>
              <a:t>loop (stopping condition occurs BEFORE the real work begins).</a:t>
            </a:r>
            <a:endParaRPr lang="en-US" alt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61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Simple Counting Example</a:t>
            </a:r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First example: can be directly implemented as a loop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DriverTail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tail (int no)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&lt;= 3)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System.out.println(no);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tail(no+1);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endParaRPr lang="en-US" alt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tail(1);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spcBef>
                <a:spcPts val="0"/>
              </a:spcBef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342900" lvl="1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4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‘Reversed’ Counting Example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public class DriverNonTail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nonTail(int no)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if (no &lt; 3)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    nonTail(no+1);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System.out.println(no);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return;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endParaRPr lang="en-CA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public static void main (String [] args)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    nonTail(1);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  <a:p>
            <a:pPr marL="342900" lvl="1" indent="0">
              <a:buNone/>
            </a:pPr>
            <a:r>
              <a:rPr lang="en-CA" sz="1800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2907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Array Implementation Of A List: Disadvantage </a:t>
            </a:r>
            <a:r>
              <a:rPr lang="en-US" dirty="0" smtClean="0"/>
              <a:t>(Inefficient)</a:t>
            </a:r>
            <a:endParaRPr lang="en-US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Similarly removing elements from an ordered lists can be inefficient: requires ‘shifting’ of elements</a:t>
            </a:r>
          </a:p>
          <a:p>
            <a:endParaRPr lang="en-US" altLang="en-US" dirty="0" smtClean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65250" y="2076450"/>
            <a:ext cx="1371600" cy="342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CA" altLang="en-US" sz="1400" dirty="0">
              <a:latin typeface="Arial" panose="020B0604020202020204" pitchFamily="34" charset="0"/>
            </a:endParaRPr>
          </a:p>
        </p:txBody>
      </p:sp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365250" y="5505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1365250" y="5124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365250" y="4743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365250" y="2457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365250" y="2838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365250" y="3219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365250" y="3600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365250" y="3981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1365250" y="436245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>
            <a:spAutoFit/>
          </a:bodyPr>
          <a:lstStyle/>
          <a:p>
            <a:endParaRPr lang="en-CA" dirty="0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593850" y="2228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123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593850" y="2609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125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1593850" y="2990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135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1593850" y="3371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155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1593850" y="3752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161</a:t>
            </a: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593850" y="4133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166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1593850" y="4514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1593850" y="4895850"/>
            <a:ext cx="381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167</a:t>
            </a:r>
          </a:p>
        </p:txBody>
      </p:sp>
      <p:grpSp>
        <p:nvGrpSpPr>
          <p:cNvPr id="22" name="Group 37"/>
          <p:cNvGrpSpPr>
            <a:grpSpLocks/>
          </p:cNvGrpSpPr>
          <p:nvPr/>
        </p:nvGrpSpPr>
        <p:grpSpPr bwMode="auto">
          <a:xfrm>
            <a:off x="2736850" y="4019550"/>
            <a:ext cx="2108200" cy="244475"/>
            <a:chOff x="1646" y="3008"/>
            <a:chExt cx="1328" cy="154"/>
          </a:xfrm>
        </p:grpSpPr>
        <p:sp>
          <p:nvSpPr>
            <p:cNvPr id="20506" name="Line 28"/>
            <p:cNvSpPr>
              <a:spLocks noChangeShapeType="1"/>
            </p:cNvSpPr>
            <p:nvPr/>
          </p:nvSpPr>
          <p:spPr bwMode="auto">
            <a:xfrm flipH="1">
              <a:off x="1646" y="3080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>
              <a:spAutoFit/>
            </a:bodyPr>
            <a:lstStyle/>
            <a:p>
              <a:endParaRPr lang="en-CA" dirty="0"/>
            </a:p>
          </p:txBody>
        </p:sp>
        <p:sp>
          <p:nvSpPr>
            <p:cNvPr id="20507" name="Text Box 29"/>
            <p:cNvSpPr txBox="1">
              <a:spLocks noChangeArrowheads="1"/>
            </p:cNvSpPr>
            <p:nvPr/>
          </p:nvSpPr>
          <p:spPr bwMode="auto">
            <a:xfrm>
              <a:off x="2366" y="3008"/>
              <a:ext cx="6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16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CA" altLang="en-US" sz="1600" dirty="0">
                  <a:latin typeface="Arial" panose="020B0604020202020204" pitchFamily="34" charset="0"/>
                </a:rPr>
                <a:t>Remove</a:t>
              </a:r>
            </a:p>
          </p:txBody>
        </p:sp>
      </p:grpSp>
      <p:sp>
        <p:nvSpPr>
          <p:cNvPr id="25" name="Text Box 36"/>
          <p:cNvSpPr txBox="1">
            <a:spLocks noChangeArrowheads="1"/>
          </p:cNvSpPr>
          <p:nvPr/>
        </p:nvSpPr>
        <p:spPr bwMode="auto">
          <a:xfrm>
            <a:off x="820738" y="2092325"/>
            <a:ext cx="649287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00" tIns="46800" rIns="93600" bIns="46800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[0]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[1]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[2]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[3]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[4]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[5]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[6]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[7]</a:t>
            </a:r>
          </a:p>
          <a:p>
            <a:pPr>
              <a:spcBef>
                <a:spcPct val="50000"/>
              </a:spcBef>
              <a:spcAft>
                <a:spcPct val="5000"/>
              </a:spcAft>
              <a:buFontTx/>
              <a:buNone/>
            </a:pPr>
            <a:r>
              <a:rPr lang="en-CA" altLang="en-US" sz="1600" dirty="0">
                <a:latin typeface="Arial" panose="020B0604020202020204" pitchFamily="34" charset="0"/>
              </a:rPr>
              <a:t>[8]</a:t>
            </a:r>
            <a:endParaRPr lang="en-US" altLang="en-US" sz="1600" dirty="0">
              <a:latin typeface="Arial" panose="020B0604020202020204" pitchFamily="34" charset="0"/>
            </a:endParaRPr>
          </a:p>
        </p:txBody>
      </p:sp>
      <p:cxnSp>
        <p:nvCxnSpPr>
          <p:cNvPr id="26" name="AutoShape 38"/>
          <p:cNvCxnSpPr>
            <a:cxnSpLocks noChangeShapeType="1"/>
            <a:stCxn id="20" idx="3"/>
            <a:endCxn id="19" idx="3"/>
          </p:cNvCxnSpPr>
          <p:nvPr/>
        </p:nvCxnSpPr>
        <p:spPr bwMode="auto">
          <a:xfrm flipV="1">
            <a:off x="1974850" y="4256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39"/>
          <p:cNvCxnSpPr>
            <a:cxnSpLocks noChangeShapeType="1"/>
          </p:cNvCxnSpPr>
          <p:nvPr/>
        </p:nvCxnSpPr>
        <p:spPr bwMode="auto">
          <a:xfrm flipV="1">
            <a:off x="1936750" y="4637088"/>
            <a:ext cx="1588" cy="381000"/>
          </a:xfrm>
          <a:prstGeom prst="curvedConnector3">
            <a:avLst>
              <a:gd name="adj1" fmla="val 1440000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815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Recursive List Display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The pseudo code and the diagrammatic trace are the same as the iterative solution.</a:t>
            </a:r>
          </a:p>
          <a:p>
            <a:r>
              <a:rPr lang="en-US" altLang="en-US" dirty="0" smtClean="0"/>
              <a:t>The difference is that repetition occurs with repeated calls to a recursive method instead of a loop.</a:t>
            </a:r>
          </a:p>
          <a:p>
            <a:pPr lvl="1"/>
            <a:r>
              <a:rPr lang="en-US" altLang="en-US" dirty="0" smtClean="0"/>
              <a:t>Calls: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Driver.main()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 -&gt; </a:t>
            </a:r>
          </a:p>
          <a:p>
            <a:pPr lvl="2"/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  <a:p>
            <a:pPr lvl="2"/>
            <a:endParaRPr lang="en-US" altLang="en-US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first method called will be used for statements that only </a:t>
            </a:r>
            <a:r>
              <a:rPr lang="en-US" altLang="en-US" i="1" dirty="0" smtClean="0">
                <a:cs typeface="Consolas" panose="020B0609020204030204" pitchFamily="49" charset="0"/>
              </a:rPr>
              <a:t>execute once each time the list is displayed</a:t>
            </a:r>
            <a:r>
              <a:rPr lang="en-US" altLang="en-US" dirty="0" smtClean="0">
                <a:cs typeface="Consolas" panose="020B0609020204030204" pitchFamily="49" charset="0"/>
              </a:rPr>
              <a:t> (e.g., a header with underlining)</a:t>
            </a:r>
          </a:p>
          <a:p>
            <a:pPr lvl="1"/>
            <a:r>
              <a:rPr lang="en-US" altLang="en-US" dirty="0" smtClean="0">
                <a:cs typeface="Consolas" panose="020B0609020204030204" pitchFamily="49" charset="0"/>
              </a:rPr>
              <a:t>The second method called will be used to display a node at a time. After displaying the node the program moves onto the next node and calls the method again.</a:t>
            </a:r>
          </a:p>
        </p:txBody>
      </p:sp>
    </p:spTree>
    <p:extLst>
      <p:ext uri="{BB962C8B-B14F-4D97-AF65-F5344CB8AC3E}">
        <p14:creationId xmlns:p14="http://schemas.microsoft.com/office/powerpoint/2010/main" val="103643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Manager.DisplayRecursive()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534400" cy="5410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public void displayRecursive()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BookNode temp = head;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System.out.println("DISPLAYING LIST (R)");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Display once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for (int i = 0; i &lt; LIST_HEADER.length(); i++)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System.out.print("-");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if (temp == null)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1: Empty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System.out.println("\tList is empty: nothing to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display");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 </a:t>
            </a: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Case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2: Non-empty</a:t>
            </a:r>
            <a:endParaRPr lang="en-US" altLang="en-US" sz="18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int count =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System.out.println();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363487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Manager.DisplayAndRecurse()</a:t>
            </a:r>
          </a:p>
        </p:txBody>
      </p:sp>
      <p:sp>
        <p:nvSpPr>
          <p:cNvPr id="82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private void displayAndRecurse(BookNode temp, int count)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// Stop when end of list reached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if (temp == null)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return;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else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// Display data and move onto next element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System.out.println("\t#" + count + ": " + temp);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temp = temp.getNext();  </a:t>
            </a: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// Get address of next node</a:t>
            </a:r>
            <a:endParaRPr lang="en-US" altLang="en-US" sz="1800" dirty="0">
              <a:solidFill>
                <a:srgbClr val="FF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FF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       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count = count + 1;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displayAndRecurse(temp,count);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sz="1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</a:p>
        </p:txBody>
      </p:sp>
    </p:spTree>
    <p:extLst>
      <p:ext uri="{BB962C8B-B14F-4D97-AF65-F5344CB8AC3E}">
        <p14:creationId xmlns:p14="http://schemas.microsoft.com/office/powerpoint/2010/main" val="283521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1: </a:t>
            </a:r>
            <a:r>
              <a:rPr lang="en-US" altLang="en-US" sz="2400" b="0" dirty="0">
                <a:latin typeface="+mn-lt"/>
              </a:rPr>
              <a:t>E</a:t>
            </a:r>
            <a:r>
              <a:rPr lang="en-US" altLang="en-US" sz="2400" b="0" dirty="0" smtClean="0">
                <a:latin typeface="+mn-lt"/>
                <a:cs typeface="Arial" charset="0"/>
              </a:rPr>
              <a:t>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1298535" y="2573069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88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1108075"/>
            <a:ext cx="81788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11125" indent="-111125"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buFontTx/>
              <a:buChar char="•"/>
              <a:defRPr/>
            </a:pPr>
            <a:r>
              <a:rPr lang="en-US" altLang="en-US" sz="2400" dirty="0" smtClean="0">
                <a:latin typeface="+mn-lt"/>
                <a:cs typeface="Arial" charset="0"/>
              </a:rPr>
              <a:t>Case 2: </a:t>
            </a:r>
            <a:r>
              <a:rPr lang="en-US" altLang="en-US" sz="2400" b="0" dirty="0" smtClean="0">
                <a:latin typeface="+mn-lt"/>
                <a:cs typeface="Arial" charset="0"/>
              </a:rPr>
              <a:t>Non-em</a:t>
            </a:r>
            <a:r>
              <a:rPr lang="en-US" altLang="en-US" sz="2400" b="0" dirty="0" smtClean="0">
                <a:latin typeface="+mn-lt"/>
              </a:rPr>
              <a:t>pty</a:t>
            </a:r>
            <a:r>
              <a:rPr lang="en-US" altLang="en-US" sz="2400" b="0" dirty="0" smtClean="0">
                <a:latin typeface="+mn-lt"/>
                <a:cs typeface="Arial" charset="0"/>
              </a:rPr>
              <a:t> list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CA" altLang="en-US" dirty="0" smtClean="0"/>
              <a:t>Recursive Display Of List</a:t>
            </a:r>
            <a:endParaRPr lang="en-US" altLang="en-US" dirty="0" smtClean="0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42900" y="1866900"/>
            <a:ext cx="876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head</a:t>
            </a:r>
          </a:p>
        </p:txBody>
      </p:sp>
      <p:sp>
        <p:nvSpPr>
          <p:cNvPr id="26" name="Line 7"/>
          <p:cNvSpPr>
            <a:spLocks noChangeShapeType="1"/>
          </p:cNvSpPr>
          <p:nvPr/>
        </p:nvSpPr>
        <p:spPr bwMode="auto">
          <a:xfrm>
            <a:off x="876300" y="2146300"/>
            <a:ext cx="584200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V="1">
            <a:off x="3442022" y="2768600"/>
            <a:ext cx="4064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0" name="Line 20"/>
          <p:cNvSpPr>
            <a:spLocks noChangeShapeType="1"/>
          </p:cNvSpPr>
          <p:nvPr/>
        </p:nvSpPr>
        <p:spPr bwMode="auto">
          <a:xfrm flipH="1">
            <a:off x="5948584" y="2819078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grpSp>
        <p:nvGrpSpPr>
          <p:cNvPr id="31" name="Group 21"/>
          <p:cNvGrpSpPr>
            <a:grpSpLocks/>
          </p:cNvGrpSpPr>
          <p:nvPr/>
        </p:nvGrpSpPr>
        <p:grpSpPr bwMode="auto">
          <a:xfrm>
            <a:off x="5732684" y="2996878"/>
            <a:ext cx="406400" cy="330200"/>
            <a:chOff x="4248" y="3080"/>
            <a:chExt cx="256" cy="208"/>
          </a:xfrm>
        </p:grpSpPr>
        <p:sp>
          <p:nvSpPr>
            <p:cNvPr id="32" name="Line 22"/>
            <p:cNvSpPr>
              <a:spLocks noChangeShapeType="1"/>
            </p:cNvSpPr>
            <p:nvPr/>
          </p:nvSpPr>
          <p:spPr bwMode="auto">
            <a:xfrm>
              <a:off x="4248" y="3080"/>
              <a:ext cx="2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3" name="Line 23"/>
            <p:cNvSpPr>
              <a:spLocks noChangeShapeType="1"/>
            </p:cNvSpPr>
            <p:nvPr/>
          </p:nvSpPr>
          <p:spPr bwMode="auto">
            <a:xfrm flipV="1">
              <a:off x="4288" y="315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4" name="Line 24"/>
            <p:cNvSpPr>
              <a:spLocks noChangeShapeType="1"/>
            </p:cNvSpPr>
            <p:nvPr/>
          </p:nvSpPr>
          <p:spPr bwMode="auto">
            <a:xfrm flipV="1">
              <a:off x="4320" y="3232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  <p:sp>
          <p:nvSpPr>
            <p:cNvPr id="35" name="Line 25"/>
            <p:cNvSpPr>
              <a:spLocks noChangeShapeType="1"/>
            </p:cNvSpPr>
            <p:nvPr/>
          </p:nvSpPr>
          <p:spPr bwMode="auto">
            <a:xfrm>
              <a:off x="4360" y="3288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 dirty="0"/>
            </a:p>
          </p:txBody>
        </p:sp>
      </p:grpSp>
      <p:sp>
        <p:nvSpPr>
          <p:cNvPr id="36" name="Line 26"/>
          <p:cNvSpPr>
            <a:spLocks noChangeShapeType="1"/>
          </p:cNvSpPr>
          <p:nvPr/>
        </p:nvSpPr>
        <p:spPr bwMode="auto">
          <a:xfrm>
            <a:off x="5237384" y="2806378"/>
            <a:ext cx="71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1435422" y="2489200"/>
            <a:ext cx="20701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I AM AN AMERICAN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SOLDIER TOO</a:t>
            </a:r>
          </a:p>
        </p:txBody>
      </p:sp>
      <p:sp>
        <p:nvSpPr>
          <p:cNvPr id="38" name="Line 30"/>
          <p:cNvSpPr>
            <a:spLocks noChangeShapeType="1"/>
          </p:cNvSpPr>
          <p:nvPr/>
        </p:nvSpPr>
        <p:spPr bwMode="auto">
          <a:xfrm>
            <a:off x="3251522" y="25146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39" name="Rectangle 14"/>
          <p:cNvSpPr>
            <a:spLocks noChangeArrowheads="1"/>
          </p:cNvSpPr>
          <p:nvPr/>
        </p:nvSpPr>
        <p:spPr bwMode="auto">
          <a:xfrm>
            <a:off x="3848422" y="2476500"/>
            <a:ext cx="1536700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 b="0" dirty="0">
                <a:latin typeface="Arial" panose="020B0604020202020204" pitchFamily="34" charset="0"/>
              </a:rPr>
              <a:t>WHITE NINJA</a:t>
            </a:r>
          </a:p>
        </p:txBody>
      </p:sp>
      <p:sp>
        <p:nvSpPr>
          <p:cNvPr id="40" name="Line 15"/>
          <p:cNvSpPr>
            <a:spLocks noChangeShapeType="1"/>
          </p:cNvSpPr>
          <p:nvPr/>
        </p:nvSpPr>
        <p:spPr bwMode="auto">
          <a:xfrm>
            <a:off x="5143822" y="2476500"/>
            <a:ext cx="0" cy="55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876300" y="366081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temp</a:t>
            </a:r>
            <a:endParaRPr lang="en-CA" dirty="0"/>
          </a:p>
        </p:txBody>
      </p:sp>
      <p:sp>
        <p:nvSpPr>
          <p:cNvPr id="24" name="TextBox 23"/>
          <p:cNvSpPr txBox="1"/>
          <p:nvPr/>
        </p:nvSpPr>
        <p:spPr>
          <a:xfrm>
            <a:off x="920670" y="4248230"/>
            <a:ext cx="75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count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1828800" y="4267200"/>
            <a:ext cx="609600" cy="38100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3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After This Section You Should Now Know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What is a linked list and how it differs from an array implementation</a:t>
            </a:r>
          </a:p>
          <a:p>
            <a:r>
              <a:rPr lang="en-US" altLang="en-US" dirty="0" smtClean="0"/>
              <a:t>How to implement basic list operations using a linked list</a:t>
            </a:r>
          </a:p>
          <a:p>
            <a:pPr lvl="1"/>
            <a:r>
              <a:rPr lang="en-US" altLang="en-US" dirty="0" smtClean="0"/>
              <a:t>Creation of new empty list</a:t>
            </a:r>
          </a:p>
          <a:p>
            <a:pPr lvl="1"/>
            <a:r>
              <a:rPr lang="en-US" altLang="en-US" dirty="0" smtClean="0"/>
              <a:t>Destruction of the entire list</a:t>
            </a:r>
          </a:p>
          <a:p>
            <a:pPr lvl="1"/>
            <a:r>
              <a:rPr lang="en-US" altLang="en-US" dirty="0" smtClean="0"/>
              <a:t>Display of list elements (iterative and recursive)</a:t>
            </a:r>
          </a:p>
          <a:p>
            <a:pPr lvl="1"/>
            <a:r>
              <a:rPr lang="en-US" altLang="en-US" dirty="0" smtClean="0"/>
              <a:t>Searching the list</a:t>
            </a:r>
          </a:p>
          <a:p>
            <a:pPr lvl="1"/>
            <a:r>
              <a:rPr lang="en-US" altLang="en-US" dirty="0" smtClean="0"/>
              <a:t>Inserting new elements</a:t>
            </a:r>
          </a:p>
          <a:p>
            <a:pPr lvl="1"/>
            <a:r>
              <a:rPr lang="en-US" altLang="en-US" dirty="0" smtClean="0"/>
              <a:t>Removing existing elements</a:t>
            </a:r>
          </a:p>
          <a:p>
            <a:r>
              <a:rPr lang="en-US" altLang="en-US" dirty="0" smtClean="0"/>
              <a:t>How to write a recursive equivalent of an iterative solution</a:t>
            </a:r>
          </a:p>
          <a:p>
            <a:r>
              <a:rPr lang="en-US" altLang="en-US" dirty="0" smtClean="0"/>
              <a:t>How to trace a recursive program</a:t>
            </a:r>
          </a:p>
        </p:txBody>
      </p:sp>
    </p:spTree>
    <p:extLst>
      <p:ext uri="{BB962C8B-B14F-4D97-AF65-F5344CB8AC3E}">
        <p14:creationId xmlns:p14="http://schemas.microsoft.com/office/powerpoint/2010/main" val="248815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An alternate implementation of a list.</a:t>
            </a:r>
          </a:p>
          <a:p>
            <a:pPr lvl="1"/>
            <a:r>
              <a:rPr lang="en-US" altLang="en-US" dirty="0" smtClean="0"/>
              <a:t>As the name implies, unlike an array the linked list has explicit connections between elements</a:t>
            </a:r>
          </a:p>
          <a:p>
            <a:pPr lvl="1"/>
            <a:r>
              <a:rPr lang="en-US" altLang="en-US" dirty="0" smtClean="0"/>
              <a:t>This connection is </a:t>
            </a:r>
            <a:r>
              <a:rPr lang="en-US" altLang="en-US" b="1" dirty="0" smtClean="0"/>
              <a:t>the only thing </a:t>
            </a:r>
            <a:r>
              <a:rPr lang="en-US" altLang="en-US" dirty="0" smtClean="0"/>
              <a:t>that holds the list together.</a:t>
            </a:r>
          </a:p>
          <a:p>
            <a:pPr lvl="2"/>
            <a:r>
              <a:rPr lang="en-US" altLang="en-US" dirty="0" smtClean="0"/>
              <a:t>Removing a connection to an element makes the element inaccessible.</a:t>
            </a:r>
          </a:p>
          <a:p>
            <a:pPr lvl="2"/>
            <a:r>
              <a:rPr lang="en-US" altLang="en-US" dirty="0" smtClean="0"/>
              <a:t>Adding a connection to an element makes the element a part of the list.</a:t>
            </a:r>
          </a:p>
          <a:p>
            <a:r>
              <a:rPr lang="en-US" altLang="en-US" dirty="0" smtClean="0"/>
              <a:t>The program code is more complex but some operations are more efficient (e.g., additions and deletions don’t require shifting of elements).</a:t>
            </a:r>
          </a:p>
          <a:p>
            <a:pPr lvl="1"/>
            <a:r>
              <a:rPr lang="en-US" altLang="en-US" dirty="0" smtClean="0"/>
              <a:t>Just change some connections.</a:t>
            </a:r>
          </a:p>
          <a:p>
            <a:r>
              <a:rPr lang="en-US" altLang="en-US" dirty="0" smtClean="0"/>
              <a:t>Also linked lists tend to be more memory efficient that arrays.</a:t>
            </a:r>
          </a:p>
          <a:p>
            <a:pPr lvl="1"/>
            <a:r>
              <a:rPr lang="en-US" altLang="en-US" dirty="0" smtClean="0"/>
              <a:t>Again: the typical approach with an array is to make the array larger than needed. (Unused elements wastes space in memory).</a:t>
            </a:r>
          </a:p>
          <a:p>
            <a:pPr lvl="1"/>
            <a:r>
              <a:rPr lang="en-US" altLang="en-US" dirty="0" smtClean="0"/>
              <a:t>With a linked list implementation, elements only take up space in memory as they’re needed.</a:t>
            </a:r>
          </a:p>
          <a:p>
            <a:endParaRPr lang="en-US" alt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6510120" y="0"/>
            <a:ext cx="2625943" cy="1027608"/>
            <a:chOff x="6510120" y="0"/>
            <a:chExt cx="2625943" cy="1027608"/>
          </a:xfrm>
        </p:grpSpPr>
        <p:grpSp>
          <p:nvGrpSpPr>
            <p:cNvPr id="2" name="Group 1"/>
            <p:cNvGrpSpPr/>
            <p:nvPr/>
          </p:nvGrpSpPr>
          <p:grpSpPr>
            <a:xfrm>
              <a:off x="6640034" y="0"/>
              <a:ext cx="2496029" cy="721179"/>
              <a:chOff x="6640034" y="0"/>
              <a:chExt cx="2496029" cy="721179"/>
            </a:xfrm>
          </p:grpSpPr>
          <p:sp>
            <p:nvSpPr>
              <p:cNvPr id="21514" name="Text Box 15"/>
              <p:cNvSpPr txBox="1">
                <a:spLocks noChangeArrowheads="1"/>
              </p:cNvSpPr>
              <p:nvPr/>
            </p:nvSpPr>
            <p:spPr bwMode="auto">
              <a:xfrm>
                <a:off x="66976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Start</a:t>
                </a:r>
              </a:p>
            </p:txBody>
          </p:sp>
          <p:sp>
            <p:nvSpPr>
              <p:cNvPr id="21512" name="Text Box 18"/>
              <p:cNvSpPr txBox="1">
                <a:spLocks noChangeArrowheads="1"/>
              </p:cNvSpPr>
              <p:nvPr/>
            </p:nvSpPr>
            <p:spPr bwMode="auto">
              <a:xfrm>
                <a:off x="8450263" y="0"/>
                <a:ext cx="685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6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2000" dirty="0">
                    <a:latin typeface="Arial" panose="020B0604020202020204" pitchFamily="34" charset="0"/>
                  </a:rPr>
                  <a:t>End</a:t>
                </a:r>
              </a:p>
            </p:txBody>
          </p:sp>
          <p:pic>
            <p:nvPicPr>
              <p:cNvPr id="11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059" r="53285" b="80434"/>
              <a:stretch/>
            </p:blipFill>
            <p:spPr bwMode="auto">
              <a:xfrm>
                <a:off x="6640034" y="357458"/>
                <a:ext cx="818726" cy="3623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83" t="45942" r="52206" b="40725"/>
              <a:stretch/>
            </p:blipFill>
            <p:spPr bwMode="auto">
              <a:xfrm>
                <a:off x="7458760" y="409606"/>
                <a:ext cx="795866" cy="3115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2" descr="C:\Users\tamj\AppData\Local\Microsoft\Windows\Temporary Internet Files\Content.IE5\NXE19V4B\COLOURBOX11534496.jpg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000" b="80435"/>
              <a:stretch/>
            </p:blipFill>
            <p:spPr bwMode="auto">
              <a:xfrm>
                <a:off x="8241783" y="262631"/>
                <a:ext cx="876300" cy="457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6510120" y="719831"/>
              <a:ext cx="13465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smtClean="0"/>
                <a:t>Colourbox.com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13641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08075"/>
            <a:ext cx="8178800" cy="1660525"/>
          </a:xfrm>
        </p:spPr>
        <p:txBody>
          <a:bodyPr/>
          <a:lstStyle/>
          <a:p>
            <a:r>
              <a:rPr lang="en-US" altLang="en-US" dirty="0" smtClean="0"/>
              <a:t>Insertions and removal of elements can be faster and more efficient because no shifting is required.</a:t>
            </a:r>
          </a:p>
          <a:p>
            <a:r>
              <a:rPr lang="en-US" altLang="en-US" dirty="0" smtClean="0"/>
              <a:t>Elements need only be linked into the proper place (insertions) or bypassed (deletions)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Linked Lists</a:t>
            </a:r>
          </a:p>
        </p:txBody>
      </p:sp>
    </p:spTree>
    <p:extLst>
      <p:ext uri="{BB962C8B-B14F-4D97-AF65-F5344CB8AC3E}">
        <p14:creationId xmlns:p14="http://schemas.microsoft.com/office/powerpoint/2010/main" val="424197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71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CC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35983</TotalTime>
  <Words>3634</Words>
  <Application>Microsoft Office PowerPoint</Application>
  <PresentationFormat>On-screen Show (4:3)</PresentationFormat>
  <Paragraphs>825</Paragraphs>
  <Slides>75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Linked Lists</vt:lpstr>
      <vt:lpstr>Tip For Success: Reminder</vt:lpstr>
      <vt:lpstr>Lists</vt:lpstr>
      <vt:lpstr>Array Implementation Of A List: Advantage</vt:lpstr>
      <vt:lpstr>Array Implementation Of A List: Disadvantage (Waste)</vt:lpstr>
      <vt:lpstr>Array Implementation Of A List: Disadvantage (Inefficient)</vt:lpstr>
      <vt:lpstr>Array Implementation Of A List: Disadvantage (Inefficient)</vt:lpstr>
      <vt:lpstr>Linked Lists</vt:lpstr>
      <vt:lpstr>Linked Lists</vt:lpstr>
      <vt:lpstr>Insertion</vt:lpstr>
      <vt:lpstr>Insertion (2)</vt:lpstr>
      <vt:lpstr>Deletions</vt:lpstr>
      <vt:lpstr>Deletions (2)</vt:lpstr>
      <vt:lpstr>List Elements: Nodes</vt:lpstr>
      <vt:lpstr>Linked Lists: Important Details</vt:lpstr>
      <vt:lpstr>More On Connections: The Next Pointer</vt:lpstr>
      <vt:lpstr>Location Of The Full Example</vt:lpstr>
      <vt:lpstr>Outline Of The Example</vt:lpstr>
      <vt:lpstr>Defining The Data: A Book</vt:lpstr>
      <vt:lpstr>Example: Defining A Node</vt:lpstr>
      <vt:lpstr>Class BookNode</vt:lpstr>
      <vt:lpstr>Class BookNode (2)</vt:lpstr>
      <vt:lpstr>Creating A New Manager (And New List)</vt:lpstr>
      <vt:lpstr>A More Detailed Outline Of Class Manager</vt:lpstr>
      <vt:lpstr>List Operations: Linked Lists (Display)</vt:lpstr>
      <vt:lpstr>First List Operation: Display</vt:lpstr>
      <vt:lpstr>Displaying The List: Iterative Implementation (Empty) </vt:lpstr>
      <vt:lpstr>First List Operation: Display (2)</vt:lpstr>
      <vt:lpstr>Manager.Display()</vt:lpstr>
      <vt:lpstr>Displaying The List: Iterative Implementation (Non-Empty)</vt:lpstr>
      <vt:lpstr>Traversing The List: Display</vt:lpstr>
      <vt:lpstr>Second List Operation: Destroying List</vt:lpstr>
      <vt:lpstr>List Operations: Linked Lists (Search)</vt:lpstr>
      <vt:lpstr>List Operations: Linked Lists (Search: 2)</vt:lpstr>
      <vt:lpstr>List Operations That Change List Membership</vt:lpstr>
      <vt:lpstr>List Operations: Linked Lists (Insertion)</vt:lpstr>
      <vt:lpstr>List Operations: Linked Lists (Insertion: 2)</vt:lpstr>
      <vt:lpstr>List Operations: Linked Lists (Insertion: 3)</vt:lpstr>
      <vt:lpstr>List Operations: Linked Lists (Insertion: 4)</vt:lpstr>
      <vt:lpstr>Third List Operation: Add/Insert At End</vt:lpstr>
      <vt:lpstr>Manager.Add()</vt:lpstr>
      <vt:lpstr>Manager.Add() : 2</vt:lpstr>
      <vt:lpstr>Adding A Node To The End Of The List: Empty List</vt:lpstr>
      <vt:lpstr>Adding A Node To The End Of The List: Non-Empty List</vt:lpstr>
      <vt:lpstr>List Operations: Linked Lists (Removing Elements)</vt:lpstr>
      <vt:lpstr>List Operations: Linked Lists (Removing  Elements: 2)</vt:lpstr>
      <vt:lpstr>List Operations: Linked Lists (Removing  Elements: 2)</vt:lpstr>
      <vt:lpstr>List Operations: Linked Lists (Removing  Elements: 3)</vt:lpstr>
      <vt:lpstr>List Operations: Linked Lists (Removing  Elements: 4)</vt:lpstr>
      <vt:lpstr>Manager.Remove()</vt:lpstr>
      <vt:lpstr>Manager.RemoveNonempty()</vt:lpstr>
      <vt:lpstr>Manager.RemoveNonempty() : 2</vt:lpstr>
      <vt:lpstr>Manager.RemoveNonempty() : 3</vt:lpstr>
      <vt:lpstr>Removing A Node From An Empty List</vt:lpstr>
      <vt:lpstr>Removing A Node From An Empty List (2)</vt:lpstr>
      <vt:lpstr>Removing A Node From A Non-Empty List</vt:lpstr>
      <vt:lpstr>Non-Empty List: Remove</vt:lpstr>
      <vt:lpstr>Removing Any Node Except The First</vt:lpstr>
      <vt:lpstr>Non-Empty List: Remove (2)</vt:lpstr>
      <vt:lpstr>Removing Non-Existent Node</vt:lpstr>
      <vt:lpstr>Non-Empty List: Trying To Remove Non-Existent Node</vt:lpstr>
      <vt:lpstr>Related Material: Recursion</vt:lpstr>
      <vt:lpstr>Direct Call</vt:lpstr>
      <vt:lpstr>Indirect Call</vt:lpstr>
      <vt:lpstr>Indirect Call</vt:lpstr>
      <vt:lpstr>Recursive Programs</vt:lpstr>
      <vt:lpstr>Types Of Recursion:</vt:lpstr>
      <vt:lpstr>Simple Counting Example</vt:lpstr>
      <vt:lpstr>‘Reversed’ Counting Example</vt:lpstr>
      <vt:lpstr>Recursive List Display</vt:lpstr>
      <vt:lpstr>Manager.DisplayRecursive()</vt:lpstr>
      <vt:lpstr>Manager.DisplayAndRecurse()</vt:lpstr>
      <vt:lpstr>Recursive Display Of List</vt:lpstr>
      <vt:lpstr>Recursive Display Of List</vt:lpstr>
      <vt:lpstr>After This Section You Should Now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 lists, recursion</dc:title>
  <dc:creator>James Tam</dc:creator>
  <cp:keywords>Linked lists;recursion;functions calling themselves;pointers;data structures</cp:keywords>
  <cp:lastModifiedBy>James Tam</cp:lastModifiedBy>
  <cp:revision>765</cp:revision>
  <dcterms:created xsi:type="dcterms:W3CDTF">2013-08-26T22:54:00Z</dcterms:created>
  <dcterms:modified xsi:type="dcterms:W3CDTF">2015-04-08T00:34:43Z</dcterms:modified>
</cp:coreProperties>
</file>