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87"/>
  </p:notesMasterIdLst>
  <p:handoutMasterIdLst>
    <p:handoutMasterId r:id="rId88"/>
  </p:handoutMasterIdLst>
  <p:sldIdLst>
    <p:sldId id="256" r:id="rId2"/>
    <p:sldId id="257" r:id="rId3"/>
    <p:sldId id="339" r:id="rId4"/>
    <p:sldId id="259" r:id="rId5"/>
    <p:sldId id="260" r:id="rId6"/>
    <p:sldId id="261" r:id="rId7"/>
    <p:sldId id="34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40" r:id="rId86"/>
  </p:sldIdLst>
  <p:sldSz cx="9144000" cy="6858000" type="screen4x3"/>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a:srgbClr val="66FFCC"/>
    <a:srgbClr val="808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449" autoAdjust="0"/>
    <p:restoredTop sz="90000" autoAdjust="0"/>
  </p:normalViewPr>
  <p:slideViewPr>
    <p:cSldViewPr snapToGrid="0">
      <p:cViewPr>
        <p:scale>
          <a:sx n="71" d="100"/>
          <a:sy n="71" d="100"/>
        </p:scale>
        <p:origin x="-1746" y="-4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444" y="1506"/>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Arial" charset="0"/>
              </a:defRPr>
            </a:lvl1pPr>
          </a:lstStyle>
          <a:p>
            <a:pPr>
              <a:defRPr/>
            </a:pPr>
            <a:r>
              <a:rPr lang="en-US" dirty="0"/>
              <a:t>CPSC </a:t>
            </a:r>
            <a:r>
              <a:rPr lang="en-US" dirty="0" smtClean="0"/>
              <a:t>219: </a:t>
            </a:r>
            <a:r>
              <a:rPr lang="en-US" dirty="0"/>
              <a:t>Administrative </a:t>
            </a:r>
            <a:r>
              <a:rPr lang="en-US" dirty="0" smtClean="0"/>
              <a:t>information</a:t>
            </a:r>
            <a:endParaRPr lang="en-US" dirty="0"/>
          </a:p>
        </p:txBody>
      </p:sp>
      <p:sp>
        <p:nvSpPr>
          <p:cNvPr id="3077" name="Rectangle 5"/>
          <p:cNvSpPr>
            <a:spLocks noGrp="1" noChangeArrowheads="1"/>
          </p:cNvSpPr>
          <p:nvPr>
            <p:ph type="sldNum" sz="quarter" idx="3"/>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Arial" charset="0"/>
              </a:defRPr>
            </a:lvl1pPr>
          </a:lstStyle>
          <a:p>
            <a:pPr>
              <a:defRPr/>
            </a:pPr>
            <a:fld id="{2289C6B7-9301-44DE-8D81-9A819A8A842B}" type="slidenum">
              <a:rPr lang="en-US"/>
              <a:pPr>
                <a:defRPr/>
              </a:pPr>
              <a:t>‹#›</a:t>
            </a:fld>
            <a:endParaRPr lang="en-US" dirty="0"/>
          </a:p>
        </p:txBody>
      </p:sp>
    </p:spTree>
    <p:extLst>
      <p:ext uri="{BB962C8B-B14F-4D97-AF65-F5344CB8AC3E}">
        <p14:creationId xmlns:p14="http://schemas.microsoft.com/office/powerpoint/2010/main" val="1420227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Times New Roman" pitchFamily="18" charset="0"/>
              </a:defRPr>
            </a:lvl1pPr>
          </a:lstStyle>
          <a:p>
            <a:pPr>
              <a:defRPr/>
            </a:pPr>
            <a:fld id="{43A8DCC8-54E2-4CF7-A726-5D6F93D5C1E4}" type="slidenum">
              <a:rPr lang="en-US"/>
              <a:pPr>
                <a:defRPr/>
              </a:pPr>
              <a:t>‹#›</a:t>
            </a:fld>
            <a:endParaRPr lang="en-US" dirty="0"/>
          </a:p>
        </p:txBody>
      </p:sp>
      <p:sp>
        <p:nvSpPr>
          <p:cNvPr id="41990" name="Rectangle 6"/>
          <p:cNvSpPr>
            <a:spLocks noChangeArrowheads="1"/>
          </p:cNvSpPr>
          <p:nvPr/>
        </p:nvSpPr>
        <p:spPr bwMode="auto">
          <a:xfrm>
            <a:off x="3136900" y="8853488"/>
            <a:ext cx="7350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64" tIns="46123" rIns="89064" bIns="46123">
            <a:spAutoFit/>
          </a:bodyPr>
          <a:lstStyle>
            <a:lvl1pPr defTabSz="901700" eaLnBrk="0" hangingPunct="0">
              <a:defRPr sz="1400">
                <a:solidFill>
                  <a:schemeClr val="tx1"/>
                </a:solidFill>
                <a:latin typeface="Arial" charset="0"/>
              </a:defRPr>
            </a:lvl1pPr>
            <a:lvl2pPr marL="742950" indent="-285750" defTabSz="901700" eaLnBrk="0" hangingPunct="0">
              <a:defRPr sz="1400">
                <a:solidFill>
                  <a:schemeClr val="tx1"/>
                </a:solidFill>
                <a:latin typeface="Arial" charset="0"/>
              </a:defRPr>
            </a:lvl2pPr>
            <a:lvl3pPr marL="1143000" indent="-228600" defTabSz="901700" eaLnBrk="0" hangingPunct="0">
              <a:defRPr sz="1400">
                <a:solidFill>
                  <a:schemeClr val="tx1"/>
                </a:solidFill>
                <a:latin typeface="Arial" charset="0"/>
              </a:defRPr>
            </a:lvl3pPr>
            <a:lvl4pPr marL="1600200" indent="-228600" defTabSz="901700" eaLnBrk="0" hangingPunct="0">
              <a:defRPr sz="1400">
                <a:solidFill>
                  <a:schemeClr val="tx1"/>
                </a:solidFill>
                <a:latin typeface="Arial" charset="0"/>
              </a:defRPr>
            </a:lvl4pPr>
            <a:lvl5pPr marL="2057400" indent="-228600" defTabSz="901700" eaLnBrk="0" hangingPunct="0">
              <a:defRPr sz="1400">
                <a:solidFill>
                  <a:schemeClr val="tx1"/>
                </a:solidFill>
                <a:latin typeface="Arial" charset="0"/>
              </a:defRPr>
            </a:lvl5pPr>
            <a:lvl6pPr marL="2514600" indent="-228600" defTabSz="901700" eaLnBrk="0" fontAlgn="base" hangingPunct="0">
              <a:spcBef>
                <a:spcPct val="0"/>
              </a:spcBef>
              <a:spcAft>
                <a:spcPct val="0"/>
              </a:spcAft>
              <a:defRPr sz="1400">
                <a:solidFill>
                  <a:schemeClr val="tx1"/>
                </a:solidFill>
                <a:latin typeface="Arial" charset="0"/>
              </a:defRPr>
            </a:lvl6pPr>
            <a:lvl7pPr marL="2971800" indent="-228600" defTabSz="901700" eaLnBrk="0" fontAlgn="base" hangingPunct="0">
              <a:spcBef>
                <a:spcPct val="0"/>
              </a:spcBef>
              <a:spcAft>
                <a:spcPct val="0"/>
              </a:spcAft>
              <a:defRPr sz="1400">
                <a:solidFill>
                  <a:schemeClr val="tx1"/>
                </a:solidFill>
                <a:latin typeface="Arial" charset="0"/>
              </a:defRPr>
            </a:lvl7pPr>
            <a:lvl8pPr marL="3429000" indent="-228600" defTabSz="901700" eaLnBrk="0" fontAlgn="base" hangingPunct="0">
              <a:spcBef>
                <a:spcPct val="0"/>
              </a:spcBef>
              <a:spcAft>
                <a:spcPct val="0"/>
              </a:spcAft>
              <a:defRPr sz="1400">
                <a:solidFill>
                  <a:schemeClr val="tx1"/>
                </a:solidFill>
                <a:latin typeface="Arial" charset="0"/>
              </a:defRPr>
            </a:lvl8pPr>
            <a:lvl9pPr marL="3886200" indent="-228600" defTabSz="901700" eaLnBrk="0" fontAlgn="base" hangingPunct="0">
              <a:spcBef>
                <a:spcPct val="0"/>
              </a:spcBef>
              <a:spcAft>
                <a:spcPct val="0"/>
              </a:spcAft>
              <a:defRPr sz="1400">
                <a:solidFill>
                  <a:schemeClr val="tx1"/>
                </a:solidFill>
                <a:latin typeface="Arial" charset="0"/>
              </a:defRPr>
            </a:lvl9pPr>
          </a:lstStyle>
          <a:p>
            <a:pPr algn="ctr">
              <a:lnSpc>
                <a:spcPct val="90000"/>
              </a:lnSpc>
              <a:defRPr/>
            </a:pPr>
            <a:r>
              <a:rPr lang="en-US" altLang="en-US" sz="1200" dirty="0" smtClean="0"/>
              <a:t>Page </a:t>
            </a:r>
            <a:fld id="{A42003A9-B7A6-4B6D-B0EE-60CE0DF16ED0}" type="slidenum">
              <a:rPr lang="en-US" altLang="en-US" sz="1200" smtClean="0"/>
              <a:pPr algn="ctr">
                <a:lnSpc>
                  <a:spcPct val="90000"/>
                </a:lnSpc>
                <a:defRPr/>
              </a:pPr>
              <a:t>‹#›</a:t>
            </a:fld>
            <a:endParaRPr lang="en-US" altLang="en-US" sz="1200" dirty="0" smtClean="0"/>
          </a:p>
        </p:txBody>
      </p:sp>
      <p:sp>
        <p:nvSpPr>
          <p:cNvPr id="43015" name="Rectangle 7"/>
          <p:cNvSpPr>
            <a:spLocks noGrp="1" noRot="1" noChangeAspect="1" noChangeArrowheads="1" noTextEdit="1"/>
          </p:cNvSpPr>
          <p:nvPr>
            <p:ph type="sldImg" idx="2"/>
          </p:nvPr>
        </p:nvSpPr>
        <p:spPr bwMode="auto">
          <a:xfrm>
            <a:off x="1192213" y="703263"/>
            <a:ext cx="4629150" cy="3471862"/>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836" tIns="47713" rIns="93836" bIns="47713" numCol="1" anchor="t" anchorCtr="0" compatLnSpc="1">
            <a:prstTxWarp prst="textNoShape">
              <a:avLst/>
            </a:prstTxWarp>
          </a:bodyPr>
          <a:lstStyle/>
          <a:p>
            <a:pPr lvl="0"/>
            <a:r>
              <a:rPr lang="en-US" noProof="0" smtClean="0"/>
              <a:t>Body Text</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519008895"/>
      </p:ext>
    </p:extLst>
  </p:cSld>
  <p:clrMap bg1="lt1" tx1="dk1" bg2="lt2" tx2="dk2" accent1="accent1" accent2="accent2" accent3="accent3" accent4="accent4" accent5="accent5" accent6="accent6" hlink="hlink" folHlink="folHlink"/>
  <p:notesStyle>
    <a:lvl1pPr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742950" indent="-28575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11430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6002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20574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txBox="1">
            <a:spLocks noGrp="1" noChangeArrowheads="1"/>
          </p:cNvSpPr>
          <p:nvPr/>
        </p:nvSpPr>
        <p:spPr bwMode="auto">
          <a:xfrm>
            <a:off x="3971925"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84" tIns="0" rIns="19084" bIns="0" anchor="b"/>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gn="r">
              <a:lnSpc>
                <a:spcPct val="100000"/>
              </a:lnSpc>
              <a:spcBef>
                <a:spcPct val="0"/>
              </a:spcBef>
            </a:pPr>
            <a:fld id="{FEE52278-24A8-44FE-9D19-F63BBB29684B}" type="slidenum">
              <a:rPr lang="en-US" altLang="en-US" sz="1000" i="1">
                <a:latin typeface="Times New Roman" pitchFamily="18" charset="0"/>
              </a:rPr>
              <a:pPr algn="r">
                <a:lnSpc>
                  <a:spcPct val="100000"/>
                </a:lnSpc>
                <a:spcBef>
                  <a:spcPct val="0"/>
                </a:spcBef>
              </a:pPr>
              <a:t>1</a:t>
            </a:fld>
            <a:endParaRPr lang="en-US" altLang="en-US" sz="1000" i="1">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81100" y="696913"/>
            <a:ext cx="4648200" cy="3486150"/>
          </a:xfrm>
          <a:ln/>
        </p:spPr>
      </p:sp>
      <p:sp>
        <p:nvSpPr>
          <p:cNvPr id="9625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60BED2B9-787E-4634-945E-77056AA76D8E}" type="slidenum">
              <a:rPr lang="en-US" altLang="en-US" sz="1000" smtClean="0">
                <a:latin typeface="Times New Roman" pitchFamily="18" charset="0"/>
              </a:rPr>
              <a:pPr>
                <a:lnSpc>
                  <a:spcPct val="100000"/>
                </a:lnSpc>
                <a:spcBef>
                  <a:spcPct val="0"/>
                </a:spcBef>
              </a:pPr>
              <a:t>31</a:t>
            </a:fld>
            <a:endParaRPr lang="en-US" altLang="en-US" sz="100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81100" y="696913"/>
            <a:ext cx="4648200" cy="3486150"/>
          </a:xfrm>
          <a:ln/>
        </p:spPr>
      </p:sp>
      <p:sp>
        <p:nvSpPr>
          <p:cNvPr id="9830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81100" y="696913"/>
            <a:ext cx="4648200" cy="3486150"/>
          </a:xfrm>
          <a:ln/>
        </p:spPr>
      </p:sp>
      <p:sp>
        <p:nvSpPr>
          <p:cNvPr id="9933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81100" y="696913"/>
            <a:ext cx="4648200" cy="3486150"/>
          </a:xfrm>
          <a:ln/>
        </p:spPr>
      </p:sp>
      <p:sp>
        <p:nvSpPr>
          <p:cNvPr id="10035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81100" y="696913"/>
            <a:ext cx="4648200" cy="3486150"/>
          </a:xfrm>
          <a:ln/>
        </p:spPr>
      </p:sp>
      <p:sp>
        <p:nvSpPr>
          <p:cNvPr id="10137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81100" y="696913"/>
            <a:ext cx="4648200" cy="3486150"/>
          </a:xfrm>
          <a:ln/>
        </p:spPr>
      </p:sp>
      <p:sp>
        <p:nvSpPr>
          <p:cNvPr id="10240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81100" y="696913"/>
            <a:ext cx="4648200" cy="3486150"/>
          </a:xfrm>
          <a:ln/>
        </p:spPr>
      </p:sp>
      <p:sp>
        <p:nvSpPr>
          <p:cNvPr id="10342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81100" y="696913"/>
            <a:ext cx="4648200" cy="3486150"/>
          </a:xfrm>
          <a:ln/>
        </p:spPr>
      </p:sp>
      <p:sp>
        <p:nvSpPr>
          <p:cNvPr id="10445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81100" y="696913"/>
            <a:ext cx="4648200" cy="3486150"/>
          </a:xfrm>
          <a:ln/>
        </p:spPr>
      </p:sp>
      <p:sp>
        <p:nvSpPr>
          <p:cNvPr id="10547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0FBB6B82-4D51-4259-8FDA-78BBFE3E7FC8}" type="slidenum">
              <a:rPr lang="en-US" altLang="en-US" sz="1000" smtClean="0">
                <a:latin typeface="Times New Roman" pitchFamily="18" charset="0"/>
              </a:rPr>
              <a:pPr>
                <a:lnSpc>
                  <a:spcPct val="100000"/>
                </a:lnSpc>
                <a:spcBef>
                  <a:spcPct val="0"/>
                </a:spcBef>
              </a:pPr>
              <a:t>2</a:t>
            </a:fld>
            <a:endParaRPr lang="en-US" altLang="en-US" sz="100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81100" y="696913"/>
            <a:ext cx="4648200" cy="3486150"/>
          </a:xfrm>
          <a:ln/>
        </p:spPr>
      </p:sp>
      <p:sp>
        <p:nvSpPr>
          <p:cNvPr id="10649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81100" y="696913"/>
            <a:ext cx="4648200" cy="3486150"/>
          </a:xfrm>
          <a:ln/>
        </p:spPr>
      </p:sp>
      <p:sp>
        <p:nvSpPr>
          <p:cNvPr id="10957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81100" y="696913"/>
            <a:ext cx="4648200" cy="3486150"/>
          </a:xfrm>
          <a:ln/>
        </p:spPr>
      </p:sp>
      <p:sp>
        <p:nvSpPr>
          <p:cNvPr id="11059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81100" y="696913"/>
            <a:ext cx="4648200" cy="3486150"/>
          </a:xfrm>
          <a:ln/>
        </p:spPr>
      </p:sp>
      <p:sp>
        <p:nvSpPr>
          <p:cNvPr id="11161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81100" y="696913"/>
            <a:ext cx="4648200" cy="3486150"/>
          </a:xfrm>
          <a:ln/>
        </p:spPr>
      </p:sp>
      <p:sp>
        <p:nvSpPr>
          <p:cNvPr id="11264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81100" y="696913"/>
            <a:ext cx="4648200" cy="3486150"/>
          </a:xfrm>
          <a:ln/>
        </p:spPr>
      </p:sp>
      <p:sp>
        <p:nvSpPr>
          <p:cNvPr id="11366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81100" y="696913"/>
            <a:ext cx="4648200" cy="3486150"/>
          </a:xfrm>
          <a:ln/>
        </p:spPr>
      </p:sp>
      <p:sp>
        <p:nvSpPr>
          <p:cNvPr id="11469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81100" y="696913"/>
            <a:ext cx="4648200" cy="3486150"/>
          </a:xfrm>
          <a:ln/>
        </p:spPr>
      </p:sp>
      <p:sp>
        <p:nvSpPr>
          <p:cNvPr id="11571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0FBB6B82-4D51-4259-8FDA-78BBFE3E7FC8}" type="slidenum">
              <a:rPr lang="en-US" altLang="en-US" sz="1000" smtClean="0">
                <a:latin typeface="Times New Roman" pitchFamily="18" charset="0"/>
              </a:rPr>
              <a:pPr>
                <a:lnSpc>
                  <a:spcPct val="100000"/>
                </a:lnSpc>
                <a:spcBef>
                  <a:spcPct val="0"/>
                </a:spcBef>
              </a:pPr>
              <a:t>3</a:t>
            </a:fld>
            <a:endParaRPr lang="en-US" altLang="en-US" sz="1000"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n-NO" altLang="en-US" smtClean="0"/>
              <a:t> for (i = 1; i &lt;= 100; i = i * 5)</a:t>
            </a:r>
          </a:p>
          <a:p>
            <a:r>
              <a:rPr lang="nn-NO" altLang="en-US" smtClean="0"/>
              <a:t>Because there is an assignment statement the update can be the result of a mathematical function</a:t>
            </a:r>
            <a:endParaRPr lang="en-US" alt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09135D35-0721-4AF4-810A-1E891A6D9420}" type="slidenum">
              <a:rPr lang="en-US" altLang="en-US" sz="1000" smtClean="0">
                <a:latin typeface="Times New Roman" pitchFamily="18" charset="0"/>
              </a:rPr>
              <a:pPr>
                <a:lnSpc>
                  <a:spcPct val="100000"/>
                </a:lnSpc>
                <a:spcBef>
                  <a:spcPct val="0"/>
                </a:spcBef>
              </a:pPr>
              <a:t>71</a:t>
            </a:fld>
            <a:endParaRPr lang="en-US" altLang="en-US" sz="100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81100" y="696913"/>
            <a:ext cx="4648200" cy="3486150"/>
          </a:xfrm>
          <a:ln/>
        </p:spPr>
      </p:sp>
      <p:sp>
        <p:nvSpPr>
          <p:cNvPr id="9113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81100" y="696913"/>
            <a:ext cx="4648200" cy="3486150"/>
          </a:xfrm>
          <a:ln/>
        </p:spPr>
      </p:sp>
      <p:sp>
        <p:nvSpPr>
          <p:cNvPr id="9216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81100" y="696913"/>
            <a:ext cx="4648200" cy="3486150"/>
          </a:xfrm>
          <a:ln/>
        </p:spPr>
      </p:sp>
      <p:sp>
        <p:nvSpPr>
          <p:cNvPr id="9318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1100" y="696913"/>
            <a:ext cx="4648200" cy="3486150"/>
          </a:xfrm>
          <a:ln/>
        </p:spPr>
      </p:sp>
      <p:sp>
        <p:nvSpPr>
          <p:cNvPr id="9421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81100" y="696913"/>
            <a:ext cx="4648200" cy="3486150"/>
          </a:xfrm>
          <a:ln/>
        </p:spPr>
      </p:sp>
      <p:sp>
        <p:nvSpPr>
          <p:cNvPr id="9523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5" name="Rectangle 4"/>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
        <p:nvSpPr>
          <p:cNvPr id="23555" name="Rectangle 3"/>
          <p:cNvSpPr>
            <a:spLocks noGrp="1" noChangeArrowheads="1"/>
          </p:cNvSpPr>
          <p:nvPr>
            <p:ph type="ctrTitle"/>
          </p:nvPr>
        </p:nvSpPr>
        <p:spPr>
          <a:xfrm>
            <a:off x="685800" y="2286000"/>
            <a:ext cx="7772400" cy="1143000"/>
          </a:xfrm>
        </p:spPr>
        <p:txBody>
          <a:bodyPr/>
          <a:lstStyle>
            <a:lvl1pPr>
              <a:defRPr sz="4800"/>
            </a:lvl1pPr>
          </a:lstStyle>
          <a:p>
            <a:r>
              <a:rPr lang="en-US" dirty="0"/>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algn="ctr">
              <a:defRPr sz="3200"/>
            </a:lvl1pPr>
          </a:lstStyle>
          <a:p>
            <a:r>
              <a:rPr lang="en-US" dirty="0"/>
              <a:t>Click to edit Master subtitle style</a:t>
            </a:r>
          </a:p>
        </p:txBody>
      </p:sp>
    </p:spTree>
    <p:extLst>
      <p:ext uri="{BB962C8B-B14F-4D97-AF65-F5344CB8AC3E}">
        <p14:creationId xmlns:p14="http://schemas.microsoft.com/office/powerpoint/2010/main" val="256098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303213"/>
            <a:ext cx="2051050" cy="617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03213"/>
            <a:ext cx="6000750" cy="617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20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8687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28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78311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08075"/>
            <a:ext cx="8178800" cy="5368925"/>
          </a:xfrm>
        </p:spPr>
        <p:txBody>
          <a:bodyPr/>
          <a:lstStyle/>
          <a:p>
            <a:pPr lvl="0"/>
            <a:endParaRPr lang="en-US" noProof="0" dirty="0"/>
          </a:p>
        </p:txBody>
      </p:sp>
    </p:spTree>
    <p:extLst>
      <p:ext uri="{BB962C8B-B14F-4D97-AF65-F5344CB8AC3E}">
        <p14:creationId xmlns:p14="http://schemas.microsoft.com/office/powerpoint/2010/main" val="3420691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186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34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521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695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8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905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949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337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1800" y="303213"/>
            <a:ext cx="816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Slide Title</a:t>
            </a:r>
          </a:p>
        </p:txBody>
      </p:sp>
      <p:sp>
        <p:nvSpPr>
          <p:cNvPr id="1027" name="Rectangle 4"/>
          <p:cNvSpPr>
            <a:spLocks noGrp="1" noChangeArrowheads="1"/>
          </p:cNvSpPr>
          <p:nvPr>
            <p:ph type="body" idx="1"/>
          </p:nvPr>
        </p:nvSpPr>
        <p:spPr bwMode="auto">
          <a:xfrm>
            <a:off x="457200" y="1108075"/>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smtClean="0"/>
              <a:t>Body Text</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1028" name="Rectangle 5"/>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1029" name="Rectangle 6"/>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Tree>
  </p:cSld>
  <p:clrMap bg1="lt1" tx1="dk1" bg2="lt2" tx2="dk2" accent1="accent1" accent2="accent2" accent3="accent3" accent4="accent4" accent5="accent5" accent6="accent6" hlink="hlink" folHlink="folHlink"/>
  <p:sldLayoutIdLst>
    <p:sldLayoutId id="2147484610"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9" r:id="rId11"/>
    <p:sldLayoutId id="2147484611" r:id="rId12"/>
    <p:sldLayoutId id="2147484612" r:id="rId13"/>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200" b="1" u="sng">
          <a:solidFill>
            <a:schemeClr val="tx2"/>
          </a:solidFill>
          <a:latin typeface="Calibri" panose="020F0502020204030204" pitchFamily="34" charset="0"/>
          <a:ea typeface="+mj-ea"/>
          <a:cs typeface="+mj-cs"/>
        </a:defRPr>
      </a:lvl1pPr>
      <a:lvl2pPr algn="ctr" rtl="0" eaLnBrk="0" fontAlgn="base" hangingPunct="0">
        <a:lnSpc>
          <a:spcPct val="90000"/>
        </a:lnSpc>
        <a:spcBef>
          <a:spcPct val="0"/>
        </a:spcBef>
        <a:spcAft>
          <a:spcPct val="0"/>
        </a:spcAft>
        <a:defRPr sz="3200" b="1" u="sng">
          <a:solidFill>
            <a:schemeClr val="tx2"/>
          </a:solidFill>
          <a:latin typeface="Calibri" pitchFamily="34" charset="0"/>
        </a:defRPr>
      </a:lvl2pPr>
      <a:lvl3pPr algn="ctr" rtl="0" eaLnBrk="0" fontAlgn="base" hangingPunct="0">
        <a:lnSpc>
          <a:spcPct val="90000"/>
        </a:lnSpc>
        <a:spcBef>
          <a:spcPct val="0"/>
        </a:spcBef>
        <a:spcAft>
          <a:spcPct val="0"/>
        </a:spcAft>
        <a:defRPr sz="3200" b="1" u="sng">
          <a:solidFill>
            <a:schemeClr val="tx2"/>
          </a:solidFill>
          <a:latin typeface="Calibri" pitchFamily="34" charset="0"/>
        </a:defRPr>
      </a:lvl3pPr>
      <a:lvl4pPr algn="ctr" rtl="0" eaLnBrk="0" fontAlgn="base" hangingPunct="0">
        <a:lnSpc>
          <a:spcPct val="90000"/>
        </a:lnSpc>
        <a:spcBef>
          <a:spcPct val="0"/>
        </a:spcBef>
        <a:spcAft>
          <a:spcPct val="0"/>
        </a:spcAft>
        <a:defRPr sz="3200" b="1" u="sng">
          <a:solidFill>
            <a:schemeClr val="tx2"/>
          </a:solidFill>
          <a:latin typeface="Calibri" pitchFamily="34" charset="0"/>
        </a:defRPr>
      </a:lvl4pPr>
      <a:lvl5pPr algn="ctr" rtl="0" eaLnBrk="0" fontAlgn="base" hangingPunct="0">
        <a:lnSpc>
          <a:spcPct val="90000"/>
        </a:lnSpc>
        <a:spcBef>
          <a:spcPct val="0"/>
        </a:spcBef>
        <a:spcAft>
          <a:spcPct val="0"/>
        </a:spcAft>
        <a:defRPr sz="3200" b="1" u="sng">
          <a:solidFill>
            <a:schemeClr val="tx2"/>
          </a:solidFill>
          <a:latin typeface="Calibri" pitchFamily="34" charset="0"/>
        </a:defRPr>
      </a:lvl5pPr>
      <a:lvl6pPr marL="457200" algn="ctr" rtl="0" eaLnBrk="0" fontAlgn="base" hangingPunct="0">
        <a:lnSpc>
          <a:spcPct val="90000"/>
        </a:lnSpc>
        <a:spcBef>
          <a:spcPct val="0"/>
        </a:spcBef>
        <a:spcAft>
          <a:spcPct val="0"/>
        </a:spcAft>
        <a:defRPr sz="2800" b="1" u="sng">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2800" b="1" u="sng">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2800" b="1" u="sng">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2800" b="1" u="sng">
          <a:solidFill>
            <a:schemeClr val="tx2"/>
          </a:solidFill>
          <a:latin typeface="Times New Roman" pitchFamily="18" charset="0"/>
        </a:defRPr>
      </a:lvl9pPr>
    </p:titleStyle>
    <p:bodyStyle>
      <a:lvl1pPr marL="111125" indent="-111125" algn="l" rtl="0" eaLnBrk="0" fontAlgn="base" hangingPunct="0">
        <a:spcBef>
          <a:spcPct val="30000"/>
        </a:spcBef>
        <a:spcAft>
          <a:spcPct val="0"/>
        </a:spcAft>
        <a:buChar char="•"/>
        <a:defRPr sz="2400">
          <a:solidFill>
            <a:schemeClr val="tx1"/>
          </a:solidFill>
          <a:latin typeface="Calibri" panose="020F0502020204030204" pitchFamily="34" charset="0"/>
          <a:ea typeface="+mn-ea"/>
          <a:cs typeface="+mn-cs"/>
        </a:defRPr>
      </a:lvl1pPr>
      <a:lvl2pPr marL="346075" indent="-120650" algn="l" rtl="0" eaLnBrk="0" fontAlgn="base" hangingPunct="0">
        <a:spcBef>
          <a:spcPct val="10000"/>
        </a:spcBef>
        <a:spcAft>
          <a:spcPct val="0"/>
        </a:spcAft>
        <a:buSzPct val="100000"/>
        <a:buFont typeface="Times New Roman" pitchFamily="18" charset="0"/>
        <a:buChar char="-"/>
        <a:defRPr sz="2000">
          <a:solidFill>
            <a:schemeClr val="tx1"/>
          </a:solidFill>
          <a:latin typeface="Calibri" panose="020F0502020204030204" pitchFamily="34" charset="0"/>
        </a:defRPr>
      </a:lvl2pPr>
      <a:lvl3pPr marL="568325" indent="-107950" algn="l" rtl="0" eaLnBrk="0" fontAlgn="base" hangingPunct="0">
        <a:lnSpc>
          <a:spcPct val="90000"/>
        </a:lnSpc>
        <a:spcBef>
          <a:spcPct val="10000"/>
        </a:spcBef>
        <a:spcAft>
          <a:spcPct val="0"/>
        </a:spcAft>
        <a:buSzPct val="100000"/>
        <a:buChar char="•"/>
        <a:defRPr>
          <a:solidFill>
            <a:schemeClr val="tx1"/>
          </a:solidFill>
          <a:latin typeface="Calibri" panose="020F0502020204030204" pitchFamily="34" charset="0"/>
        </a:defRPr>
      </a:lvl3pPr>
      <a:lvl4pPr marL="800100" indent="-114300" algn="l" rtl="0" eaLnBrk="0" fontAlgn="base" hangingPunct="0">
        <a:spcBef>
          <a:spcPct val="10000"/>
        </a:spcBef>
        <a:spcAft>
          <a:spcPct val="0"/>
        </a:spcAft>
        <a:defRPr>
          <a:solidFill>
            <a:schemeClr val="tx1"/>
          </a:solidFill>
          <a:latin typeface="Calibri" panose="020F0502020204030204" pitchFamily="34" charset="0"/>
        </a:defRPr>
      </a:lvl4pPr>
      <a:lvl5pPr marL="1028700" indent="-114300" algn="l" rtl="0" eaLnBrk="0" fontAlgn="base" hangingPunct="0">
        <a:spcBef>
          <a:spcPct val="10000"/>
        </a:spcBef>
        <a:spcAft>
          <a:spcPct val="0"/>
        </a:spcAft>
        <a:defRPr>
          <a:solidFill>
            <a:schemeClr val="tx1"/>
          </a:solidFill>
          <a:latin typeface="Calibri" panose="020F0502020204030204" pitchFamily="34" charset="0"/>
        </a:defRPr>
      </a:lvl5pPr>
      <a:lvl6pPr marL="1485900" indent="-114300" algn="l" rtl="0" eaLnBrk="0" fontAlgn="base" hangingPunct="0">
        <a:spcBef>
          <a:spcPct val="10000"/>
        </a:spcBef>
        <a:spcAft>
          <a:spcPct val="0"/>
        </a:spcAft>
        <a:defRPr>
          <a:solidFill>
            <a:schemeClr val="tx1"/>
          </a:solidFill>
          <a:latin typeface="+mn-lt"/>
        </a:defRPr>
      </a:lvl6pPr>
      <a:lvl7pPr marL="1943100" indent="-114300" algn="l" rtl="0" eaLnBrk="0" fontAlgn="base" hangingPunct="0">
        <a:spcBef>
          <a:spcPct val="10000"/>
        </a:spcBef>
        <a:spcAft>
          <a:spcPct val="0"/>
        </a:spcAft>
        <a:defRPr>
          <a:solidFill>
            <a:schemeClr val="tx1"/>
          </a:solidFill>
          <a:latin typeface="+mn-lt"/>
        </a:defRPr>
      </a:lvl7pPr>
      <a:lvl8pPr marL="2400300" indent="-114300" algn="l" rtl="0" eaLnBrk="0" fontAlgn="base" hangingPunct="0">
        <a:spcBef>
          <a:spcPct val="10000"/>
        </a:spcBef>
        <a:spcAft>
          <a:spcPct val="0"/>
        </a:spcAft>
        <a:defRPr>
          <a:solidFill>
            <a:schemeClr val="tx1"/>
          </a:solidFill>
          <a:latin typeface="+mn-lt"/>
        </a:defRPr>
      </a:lvl8pPr>
      <a:lvl9pPr marL="2857500" indent="-114300" algn="l" rtl="0" eaLnBrk="0" fontAlgn="base" hangingPunct="0">
        <a:spcBef>
          <a:spcPct val="1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java.sun.com/j2se/1.4.2/install-windows.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homepage.mac.com/aberfield/dmj/"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kunfupanda.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clipse.org/download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java.sun.com/javase/7/docs/api/"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85800" y="2286000"/>
            <a:ext cx="7772400" cy="1143000"/>
          </a:xfrm>
        </p:spPr>
        <p:txBody>
          <a:bodyPr/>
          <a:lstStyle/>
          <a:p>
            <a:r>
              <a:rPr lang="en-US" altLang="en-US" sz="3600" smtClean="0"/>
              <a:t>Introduction To Java Programming</a:t>
            </a:r>
          </a:p>
        </p:txBody>
      </p:sp>
      <p:sp>
        <p:nvSpPr>
          <p:cNvPr id="2051" name="Text Box 4"/>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endParaRPr lang="en-CA" altLang="en-US" sz="1800" baseline="30000">
              <a:latin typeface="Arial" charset="0"/>
            </a:endParaRPr>
          </a:p>
        </p:txBody>
      </p:sp>
      <p:sp>
        <p:nvSpPr>
          <p:cNvPr id="2052" name="Text Box 9"/>
          <p:cNvSpPr txBox="1">
            <a:spLocks noChangeArrowheads="1"/>
          </p:cNvSpPr>
          <p:nvPr/>
        </p:nvSpPr>
        <p:spPr bwMode="auto">
          <a:xfrm>
            <a:off x="1227138" y="3617913"/>
            <a:ext cx="67691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50000"/>
              </a:spcBef>
              <a:buFontTx/>
              <a:buNone/>
            </a:pPr>
            <a:r>
              <a:rPr lang="en-US" altLang="en-US" sz="2800">
                <a:latin typeface="Arial" charset="0"/>
              </a:rPr>
              <a:t>You will learn about the process of creating Java programs and constructs for input, output, branching, looping and arrays.</a:t>
            </a:r>
          </a:p>
        </p:txBody>
      </p:sp>
    </p:spTree>
    <p:extLst>
      <p:ext uri="{BB962C8B-B14F-4D97-AF65-F5344CB8AC3E}">
        <p14:creationId xmlns:p14="http://schemas.microsoft.com/office/powerpoint/2010/main" val="2814878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t>A High Level View Of Translating/Executing Java Programs</a:t>
            </a:r>
          </a:p>
        </p:txBody>
      </p:sp>
      <p:grpSp>
        <p:nvGrpSpPr>
          <p:cNvPr id="3" name="Group 3"/>
          <p:cNvGrpSpPr>
            <a:grpSpLocks/>
          </p:cNvGrpSpPr>
          <p:nvPr/>
        </p:nvGrpSpPr>
        <p:grpSpPr bwMode="auto">
          <a:xfrm>
            <a:off x="2159000" y="2438400"/>
            <a:ext cx="3263900" cy="1843088"/>
            <a:chOff x="1360" y="1536"/>
            <a:chExt cx="2056" cy="1161"/>
          </a:xfrm>
        </p:grpSpPr>
        <p:sp>
          <p:nvSpPr>
            <p:cNvPr id="10252" name="AutoShape 4"/>
            <p:cNvSpPr>
              <a:spLocks noChangeArrowheads="1"/>
            </p:cNvSpPr>
            <p:nvPr/>
          </p:nvSpPr>
          <p:spPr bwMode="auto">
            <a:xfrm>
              <a:off x="2117" y="1977"/>
              <a:ext cx="1152" cy="720"/>
            </a:xfrm>
            <a:prstGeom prst="irregularSeal1">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a:latin typeface="Arial" charset="0"/>
              </a:endParaRPr>
            </a:p>
          </p:txBody>
        </p:sp>
        <p:sp>
          <p:nvSpPr>
            <p:cNvPr id="10253" name="Text Box 5"/>
            <p:cNvSpPr txBox="1">
              <a:spLocks noChangeArrowheads="1"/>
            </p:cNvSpPr>
            <p:nvPr/>
          </p:nvSpPr>
          <p:spPr bwMode="auto">
            <a:xfrm>
              <a:off x="2144" y="1536"/>
              <a:ext cx="127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a:latin typeface="Arial" charset="0"/>
                </a:rPr>
                <a:t>Java compiler “</a:t>
              </a:r>
              <a:r>
                <a:rPr lang="en-US" altLang="en-US" sz="2000">
                  <a:latin typeface="Consolas" pitchFamily="49" charset="0"/>
                  <a:cs typeface="Consolas" pitchFamily="49" charset="0"/>
                </a:rPr>
                <a:t>javac</a:t>
              </a:r>
              <a:r>
                <a:rPr lang="en-US" altLang="en-US" sz="2000">
                  <a:latin typeface="Arial" charset="0"/>
                </a:rPr>
                <a:t>”</a:t>
              </a:r>
            </a:p>
          </p:txBody>
        </p:sp>
        <p:sp>
          <p:nvSpPr>
            <p:cNvPr id="10254" name="Line 6"/>
            <p:cNvSpPr>
              <a:spLocks noChangeShapeType="1"/>
            </p:cNvSpPr>
            <p:nvPr/>
          </p:nvSpPr>
          <p:spPr bwMode="auto">
            <a:xfrm>
              <a:off x="1360" y="2280"/>
              <a:ext cx="74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7"/>
          <p:cNvGrpSpPr>
            <a:grpSpLocks/>
          </p:cNvGrpSpPr>
          <p:nvPr/>
        </p:nvGrpSpPr>
        <p:grpSpPr bwMode="auto">
          <a:xfrm>
            <a:off x="381000" y="2362200"/>
            <a:ext cx="1968500" cy="2001838"/>
            <a:chOff x="240" y="1488"/>
            <a:chExt cx="1240" cy="1261"/>
          </a:xfrm>
        </p:grpSpPr>
        <p:sp>
          <p:nvSpPr>
            <p:cNvPr id="10250" name="Rectangle 3"/>
            <p:cNvSpPr>
              <a:spLocks noChangeArrowheads="1"/>
            </p:cNvSpPr>
            <p:nvPr/>
          </p:nvSpPr>
          <p:spPr bwMode="auto">
            <a:xfrm>
              <a:off x="243" y="1722"/>
              <a:ext cx="1103" cy="10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70000"/>
                </a:lnSpc>
                <a:spcBef>
                  <a:spcPct val="70000"/>
                </a:spcBef>
                <a:buFontTx/>
                <a:buNone/>
              </a:pPr>
              <a:r>
                <a:rPr lang="en-CA" altLang="en-US" sz="2000" b="1">
                  <a:latin typeface="Times New Roman" pitchFamily="18" charset="0"/>
                </a:rPr>
                <a:t>Java program</a:t>
              </a:r>
            </a:p>
          </p:txBody>
        </p:sp>
        <p:sp>
          <p:nvSpPr>
            <p:cNvPr id="10251" name="Text Box 9"/>
            <p:cNvSpPr txBox="1">
              <a:spLocks noChangeArrowheads="1"/>
            </p:cNvSpPr>
            <p:nvPr/>
          </p:nvSpPr>
          <p:spPr bwMode="auto">
            <a:xfrm>
              <a:off x="240" y="1488"/>
              <a:ext cx="1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i="1">
                  <a:latin typeface="Arial" charset="0"/>
                </a:rPr>
                <a:t>Filename</a:t>
              </a:r>
              <a:r>
                <a:rPr lang="en-US" altLang="en-US" sz="1800">
                  <a:latin typeface="Arial" charset="0"/>
                </a:rPr>
                <a:t>.java</a:t>
              </a:r>
            </a:p>
          </p:txBody>
        </p:sp>
      </p:grpSp>
      <p:grpSp>
        <p:nvGrpSpPr>
          <p:cNvPr id="5" name="Group 10"/>
          <p:cNvGrpSpPr>
            <a:grpSpLocks/>
          </p:cNvGrpSpPr>
          <p:nvPr/>
        </p:nvGrpSpPr>
        <p:grpSpPr bwMode="auto">
          <a:xfrm>
            <a:off x="5232400" y="2374900"/>
            <a:ext cx="3340100" cy="2027238"/>
            <a:chOff x="3296" y="1496"/>
            <a:chExt cx="2104" cy="1277"/>
          </a:xfrm>
        </p:grpSpPr>
        <p:sp>
          <p:nvSpPr>
            <p:cNvPr id="10247" name="Line 11"/>
            <p:cNvSpPr>
              <a:spLocks noChangeShapeType="1"/>
            </p:cNvSpPr>
            <p:nvPr/>
          </p:nvSpPr>
          <p:spPr bwMode="auto">
            <a:xfrm>
              <a:off x="3296" y="2264"/>
              <a:ext cx="84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8" name="Rectangle 3"/>
            <p:cNvSpPr>
              <a:spLocks noChangeArrowheads="1"/>
            </p:cNvSpPr>
            <p:nvPr/>
          </p:nvSpPr>
          <p:spPr bwMode="auto">
            <a:xfrm>
              <a:off x="4163" y="1746"/>
              <a:ext cx="1103" cy="10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70000"/>
                </a:spcBef>
                <a:buFontTx/>
                <a:buNone/>
              </a:pPr>
              <a:r>
                <a:rPr lang="en-US" altLang="en-US" sz="1800" b="1">
                  <a:latin typeface="Arial" charset="0"/>
                </a:rPr>
                <a:t>Java byte code (generic binary)</a:t>
              </a:r>
              <a:endParaRPr lang="en-CA" altLang="en-US" sz="1800" b="1">
                <a:latin typeface="Arial" charset="0"/>
              </a:endParaRPr>
            </a:p>
          </p:txBody>
        </p:sp>
        <p:sp>
          <p:nvSpPr>
            <p:cNvPr id="10249" name="Text Box 13"/>
            <p:cNvSpPr txBox="1">
              <a:spLocks noChangeArrowheads="1"/>
            </p:cNvSpPr>
            <p:nvPr/>
          </p:nvSpPr>
          <p:spPr bwMode="auto">
            <a:xfrm>
              <a:off x="4160" y="1496"/>
              <a:ext cx="1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i="1">
                  <a:latin typeface="Arial" charset="0"/>
                </a:rPr>
                <a:t>Filename</a:t>
              </a:r>
              <a:r>
                <a:rPr lang="en-US" altLang="en-US" sz="1800">
                  <a:latin typeface="Arial" charset="0"/>
                </a:rPr>
                <a:t>.class</a:t>
              </a:r>
            </a:p>
          </p:txBody>
        </p:sp>
      </p:grpSp>
      <p:sp>
        <p:nvSpPr>
          <p:cNvPr id="10246" name="Text Box 16"/>
          <p:cNvSpPr txBox="1">
            <a:spLocks noChangeArrowheads="1"/>
          </p:cNvSpPr>
          <p:nvPr/>
        </p:nvSpPr>
        <p:spPr bwMode="auto">
          <a:xfrm>
            <a:off x="406400" y="1358900"/>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b="1">
                <a:latin typeface="Arial" charset="0"/>
              </a:rPr>
              <a:t>Stage 1: Compilation</a:t>
            </a:r>
          </a:p>
        </p:txBody>
      </p:sp>
    </p:spTree>
    <p:extLst>
      <p:ext uri="{BB962C8B-B14F-4D97-AF65-F5344CB8AC3E}">
        <p14:creationId xmlns:p14="http://schemas.microsoft.com/office/powerpoint/2010/main" val="1344204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t>A High Level View Of Translating/Executing Java Programs (2)</a:t>
            </a:r>
          </a:p>
        </p:txBody>
      </p:sp>
      <p:grpSp>
        <p:nvGrpSpPr>
          <p:cNvPr id="2" name="Group 3"/>
          <p:cNvGrpSpPr>
            <a:grpSpLocks/>
          </p:cNvGrpSpPr>
          <p:nvPr/>
        </p:nvGrpSpPr>
        <p:grpSpPr bwMode="auto">
          <a:xfrm>
            <a:off x="2159000" y="2438400"/>
            <a:ext cx="3263900" cy="1843088"/>
            <a:chOff x="1360" y="1536"/>
            <a:chExt cx="2056" cy="1161"/>
          </a:xfrm>
        </p:grpSpPr>
        <p:sp>
          <p:nvSpPr>
            <p:cNvPr id="11282" name="AutoShape 4"/>
            <p:cNvSpPr>
              <a:spLocks noChangeArrowheads="1"/>
            </p:cNvSpPr>
            <p:nvPr/>
          </p:nvSpPr>
          <p:spPr bwMode="auto">
            <a:xfrm>
              <a:off x="2117" y="1977"/>
              <a:ext cx="1152" cy="720"/>
            </a:xfrm>
            <a:prstGeom prst="irregularSeal1">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a:latin typeface="Arial" charset="0"/>
              </a:endParaRPr>
            </a:p>
          </p:txBody>
        </p:sp>
        <p:sp>
          <p:nvSpPr>
            <p:cNvPr id="11283" name="Text Box 5"/>
            <p:cNvSpPr txBox="1">
              <a:spLocks noChangeArrowheads="1"/>
            </p:cNvSpPr>
            <p:nvPr/>
          </p:nvSpPr>
          <p:spPr bwMode="auto">
            <a:xfrm>
              <a:off x="2144" y="1536"/>
              <a:ext cx="127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a:latin typeface="Arial" charset="0"/>
                </a:rPr>
                <a:t>Java interpreter “</a:t>
              </a:r>
              <a:r>
                <a:rPr lang="en-US" altLang="en-US" sz="2000">
                  <a:latin typeface="Consolas" pitchFamily="49" charset="0"/>
                  <a:cs typeface="Consolas" pitchFamily="49" charset="0"/>
                </a:rPr>
                <a:t>java</a:t>
              </a:r>
              <a:r>
                <a:rPr lang="en-US" altLang="en-US" sz="2000">
                  <a:latin typeface="Arial" charset="0"/>
                </a:rPr>
                <a:t>”</a:t>
              </a:r>
            </a:p>
          </p:txBody>
        </p:sp>
        <p:sp>
          <p:nvSpPr>
            <p:cNvPr id="11284" name="Line 6"/>
            <p:cNvSpPr>
              <a:spLocks noChangeShapeType="1"/>
            </p:cNvSpPr>
            <p:nvPr/>
          </p:nvSpPr>
          <p:spPr bwMode="auto">
            <a:xfrm>
              <a:off x="1360" y="2280"/>
              <a:ext cx="74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1268" name="Group 7"/>
          <p:cNvGrpSpPr>
            <a:grpSpLocks/>
          </p:cNvGrpSpPr>
          <p:nvPr/>
        </p:nvGrpSpPr>
        <p:grpSpPr bwMode="auto">
          <a:xfrm>
            <a:off x="381000" y="2362200"/>
            <a:ext cx="1968500" cy="2001838"/>
            <a:chOff x="240" y="1488"/>
            <a:chExt cx="1240" cy="1261"/>
          </a:xfrm>
        </p:grpSpPr>
        <p:sp>
          <p:nvSpPr>
            <p:cNvPr id="11280" name="Rectangle 3"/>
            <p:cNvSpPr>
              <a:spLocks noChangeArrowheads="1"/>
            </p:cNvSpPr>
            <p:nvPr/>
          </p:nvSpPr>
          <p:spPr bwMode="auto">
            <a:xfrm>
              <a:off x="243" y="1722"/>
              <a:ext cx="1103" cy="10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70000"/>
                </a:spcBef>
                <a:buFontTx/>
                <a:buNone/>
              </a:pPr>
              <a:r>
                <a:rPr lang="en-US" altLang="en-US" sz="1800" b="1">
                  <a:latin typeface="Arial" charset="0"/>
                </a:rPr>
                <a:t>Java byte code (generic binary)</a:t>
              </a:r>
              <a:endParaRPr lang="en-CA" altLang="en-US" sz="1800" b="1">
                <a:latin typeface="Arial" charset="0"/>
              </a:endParaRPr>
            </a:p>
          </p:txBody>
        </p:sp>
        <p:sp>
          <p:nvSpPr>
            <p:cNvPr id="11281" name="Text Box 9"/>
            <p:cNvSpPr txBox="1">
              <a:spLocks noChangeArrowheads="1"/>
            </p:cNvSpPr>
            <p:nvPr/>
          </p:nvSpPr>
          <p:spPr bwMode="auto">
            <a:xfrm>
              <a:off x="240" y="1488"/>
              <a:ext cx="1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i="1">
                  <a:latin typeface="Arial" charset="0"/>
                </a:rPr>
                <a:t>Filename</a:t>
              </a:r>
              <a:r>
                <a:rPr lang="en-US" altLang="en-US" sz="1800">
                  <a:latin typeface="Arial" charset="0"/>
                </a:rPr>
                <a:t>.class</a:t>
              </a:r>
            </a:p>
          </p:txBody>
        </p:sp>
      </p:grpSp>
      <p:grpSp>
        <p:nvGrpSpPr>
          <p:cNvPr id="4" name="Group 10"/>
          <p:cNvGrpSpPr>
            <a:grpSpLocks/>
          </p:cNvGrpSpPr>
          <p:nvPr/>
        </p:nvGrpSpPr>
        <p:grpSpPr bwMode="auto">
          <a:xfrm>
            <a:off x="4800600" y="1524000"/>
            <a:ext cx="4343400" cy="2876550"/>
            <a:chOff x="3024" y="960"/>
            <a:chExt cx="2736" cy="1812"/>
          </a:xfrm>
        </p:grpSpPr>
        <p:grpSp>
          <p:nvGrpSpPr>
            <p:cNvPr id="11271" name="Group 11"/>
            <p:cNvGrpSpPr>
              <a:grpSpLocks/>
            </p:cNvGrpSpPr>
            <p:nvPr/>
          </p:nvGrpSpPr>
          <p:grpSpPr bwMode="auto">
            <a:xfrm>
              <a:off x="3064" y="960"/>
              <a:ext cx="2696" cy="1216"/>
              <a:chOff x="3064" y="960"/>
              <a:chExt cx="2696" cy="1216"/>
            </a:xfrm>
          </p:grpSpPr>
          <p:sp>
            <p:nvSpPr>
              <p:cNvPr id="11278" name="Line 12"/>
              <p:cNvSpPr>
                <a:spLocks noChangeShapeType="1"/>
              </p:cNvSpPr>
              <p:nvPr/>
            </p:nvSpPr>
            <p:spPr bwMode="auto">
              <a:xfrm flipV="1">
                <a:off x="3064" y="1208"/>
                <a:ext cx="1192" cy="96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9" name="Text Box 13"/>
              <p:cNvSpPr txBox="1">
                <a:spLocks noChangeArrowheads="1"/>
              </p:cNvSpPr>
              <p:nvPr/>
            </p:nvSpPr>
            <p:spPr bwMode="auto">
              <a:xfrm>
                <a:off x="4248" y="960"/>
                <a:ext cx="15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a:latin typeface="Arial" charset="0"/>
                  </a:rPr>
                  <a:t>Machine language instruction (UNIX)</a:t>
                </a:r>
              </a:p>
            </p:txBody>
          </p:sp>
        </p:grpSp>
        <p:grpSp>
          <p:nvGrpSpPr>
            <p:cNvPr id="11272" name="Group 14"/>
            <p:cNvGrpSpPr>
              <a:grpSpLocks/>
            </p:cNvGrpSpPr>
            <p:nvPr/>
          </p:nvGrpSpPr>
          <p:grpSpPr bwMode="auto">
            <a:xfrm>
              <a:off x="3120" y="1608"/>
              <a:ext cx="2640" cy="728"/>
              <a:chOff x="3120" y="1608"/>
              <a:chExt cx="2640" cy="728"/>
            </a:xfrm>
          </p:grpSpPr>
          <p:sp>
            <p:nvSpPr>
              <p:cNvPr id="11276" name="Line 15"/>
              <p:cNvSpPr>
                <a:spLocks noChangeShapeType="1"/>
              </p:cNvSpPr>
              <p:nvPr/>
            </p:nvSpPr>
            <p:spPr bwMode="auto">
              <a:xfrm flipV="1">
                <a:off x="3120" y="1856"/>
                <a:ext cx="1136" cy="4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7" name="Text Box 16"/>
              <p:cNvSpPr txBox="1">
                <a:spLocks noChangeArrowheads="1"/>
              </p:cNvSpPr>
              <p:nvPr/>
            </p:nvSpPr>
            <p:spPr bwMode="auto">
              <a:xfrm>
                <a:off x="4248" y="1608"/>
                <a:ext cx="15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a:latin typeface="Arial" charset="0"/>
                  </a:rPr>
                  <a:t>Machine language instruction (Windows)</a:t>
                </a:r>
              </a:p>
            </p:txBody>
          </p:sp>
        </p:grpSp>
        <p:grpSp>
          <p:nvGrpSpPr>
            <p:cNvPr id="11273" name="Group 17"/>
            <p:cNvGrpSpPr>
              <a:grpSpLocks/>
            </p:cNvGrpSpPr>
            <p:nvPr/>
          </p:nvGrpSpPr>
          <p:grpSpPr bwMode="auto">
            <a:xfrm>
              <a:off x="3024" y="2368"/>
              <a:ext cx="2736" cy="404"/>
              <a:chOff x="3024" y="2368"/>
              <a:chExt cx="2736" cy="404"/>
            </a:xfrm>
          </p:grpSpPr>
          <p:sp>
            <p:nvSpPr>
              <p:cNvPr id="11274" name="Line 18"/>
              <p:cNvSpPr>
                <a:spLocks noChangeShapeType="1"/>
              </p:cNvSpPr>
              <p:nvPr/>
            </p:nvSpPr>
            <p:spPr bwMode="auto">
              <a:xfrm>
                <a:off x="3024" y="2416"/>
                <a:ext cx="1232" cy="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5" name="Text Box 19"/>
              <p:cNvSpPr txBox="1">
                <a:spLocks noChangeArrowheads="1"/>
              </p:cNvSpPr>
              <p:nvPr/>
            </p:nvSpPr>
            <p:spPr bwMode="auto">
              <a:xfrm>
                <a:off x="4248" y="2368"/>
                <a:ext cx="15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a:latin typeface="Arial" charset="0"/>
                  </a:rPr>
                  <a:t>Machine language instruction (Apple)</a:t>
                </a:r>
              </a:p>
            </p:txBody>
          </p:sp>
        </p:grpSp>
      </p:grpSp>
      <p:sp>
        <p:nvSpPr>
          <p:cNvPr id="11270" name="Text Box 22"/>
          <p:cNvSpPr txBox="1">
            <a:spLocks noChangeArrowheads="1"/>
          </p:cNvSpPr>
          <p:nvPr/>
        </p:nvSpPr>
        <p:spPr bwMode="auto">
          <a:xfrm>
            <a:off x="406400" y="1358900"/>
            <a:ext cx="627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b="1">
                <a:latin typeface="Arial" charset="0"/>
              </a:rPr>
              <a:t>Stage 2: Final translation and execution of the byte code</a:t>
            </a:r>
          </a:p>
        </p:txBody>
      </p:sp>
    </p:spTree>
    <p:extLst>
      <p:ext uri="{BB962C8B-B14F-4D97-AF65-F5344CB8AC3E}">
        <p14:creationId xmlns:p14="http://schemas.microsoft.com/office/powerpoint/2010/main" val="806318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Which Java?</a:t>
            </a:r>
          </a:p>
        </p:txBody>
      </p:sp>
      <p:sp>
        <p:nvSpPr>
          <p:cNvPr id="19459" name="Rectangle 3"/>
          <p:cNvSpPr>
            <a:spLocks noGrp="1" noChangeArrowheads="1"/>
          </p:cNvSpPr>
          <p:nvPr>
            <p:ph type="body" idx="1"/>
          </p:nvPr>
        </p:nvSpPr>
        <p:spPr>
          <a:xfrm>
            <a:off x="457200" y="1006475"/>
            <a:ext cx="8178800" cy="5368925"/>
          </a:xfrm>
        </p:spPr>
        <p:txBody>
          <a:bodyPr/>
          <a:lstStyle/>
          <a:p>
            <a:pPr marL="228600" indent="-228600">
              <a:tabLst>
                <a:tab pos="622300" algn="l"/>
              </a:tabLst>
              <a:defRPr/>
            </a:pPr>
            <a:r>
              <a:rPr lang="en-US" dirty="0" smtClean="0"/>
              <a:t>Java JDK (Java Development Kit), Standard Edition includes:  </a:t>
            </a:r>
          </a:p>
          <a:p>
            <a:pPr marL="622300" lvl="1" indent="-241300">
              <a:tabLst>
                <a:tab pos="622300" algn="l"/>
              </a:tabLst>
              <a:defRPr/>
            </a:pPr>
            <a:r>
              <a:rPr lang="en-US" dirty="0" smtClean="0"/>
              <a:t>J</a:t>
            </a:r>
            <a:r>
              <a:rPr lang="en-US" i="1" u="sng" dirty="0" smtClean="0"/>
              <a:t>D</a:t>
            </a:r>
            <a:r>
              <a:rPr lang="en-US" dirty="0" smtClean="0"/>
              <a:t>K (Java development kit) – for </a:t>
            </a:r>
            <a:r>
              <a:rPr lang="en-US" i="1" dirty="0" smtClean="0"/>
              <a:t>developing</a:t>
            </a:r>
            <a:r>
              <a:rPr lang="en-US" dirty="0" smtClean="0"/>
              <a:t> Java software (creating Java programs).</a:t>
            </a:r>
          </a:p>
          <a:p>
            <a:pPr marL="622300" lvl="1" indent="-241300">
              <a:tabLst>
                <a:tab pos="622300" algn="l"/>
              </a:tabLst>
              <a:defRPr/>
            </a:pPr>
            <a:r>
              <a:rPr lang="en-US" dirty="0" smtClean="0"/>
              <a:t>J</a:t>
            </a:r>
            <a:r>
              <a:rPr lang="en-US" i="1" u="sng" dirty="0" smtClean="0"/>
              <a:t>R</a:t>
            </a:r>
            <a:r>
              <a:rPr lang="en-US" dirty="0" smtClean="0"/>
              <a:t>E (Java Runtime environment) –for </a:t>
            </a:r>
            <a:r>
              <a:rPr lang="en-US" i="1" dirty="0" smtClean="0"/>
              <a:t>running</a:t>
            </a:r>
            <a:r>
              <a:rPr lang="en-US" dirty="0" smtClean="0"/>
              <a:t> pre-created Java programs.</a:t>
            </a:r>
          </a:p>
          <a:p>
            <a:pPr marL="892175" lvl="2" indent="-90488">
              <a:tabLst>
                <a:tab pos="622300" algn="l"/>
              </a:tabLst>
              <a:defRPr/>
            </a:pPr>
            <a:r>
              <a:rPr lang="en-US" dirty="0" smtClean="0"/>
              <a:t>Java Plug-in – a special version of the JRE designed to run through web browsers.</a:t>
            </a:r>
          </a:p>
          <a:p>
            <a:pPr marL="228600" indent="-228600">
              <a:tabLst>
                <a:tab pos="622300" algn="l"/>
              </a:tabLst>
              <a:defRPr/>
            </a:pPr>
            <a:r>
              <a:rPr lang="en-US" dirty="0" smtClean="0"/>
              <a:t>For consistency/fairness: Your graded work will be based on the version of Java installed on the CPSC network</a:t>
            </a:r>
          </a:p>
          <a:p>
            <a:pPr marL="463550" lvl="1" indent="-228600">
              <a:tabLst>
                <a:tab pos="622300" algn="l"/>
              </a:tabLst>
              <a:defRPr/>
            </a:pPr>
            <a:r>
              <a:rPr lang="en-US" dirty="0" smtClean="0"/>
              <a:t>Only run your program using a remote connection program (e.g., SSH to a CPSC Linux computer) or test your code periodically on the network to make sure it’s compatible.</a:t>
            </a:r>
          </a:p>
          <a:p>
            <a:pPr marL="463550" lvl="1" indent="-228600">
              <a:tabLst>
                <a:tab pos="622300" algn="l"/>
              </a:tabLst>
              <a:defRPr/>
            </a:pPr>
            <a:r>
              <a:rPr lang="en-US" dirty="0" smtClean="0"/>
              <a:t>It’s your responsibility to ensure compatibility.</a:t>
            </a:r>
          </a:p>
          <a:p>
            <a:pPr marL="463550" lvl="1" indent="-228600">
              <a:tabLst>
                <a:tab pos="622300" algn="l"/>
              </a:tabLst>
              <a:defRPr/>
            </a:pPr>
            <a:r>
              <a:rPr lang="en-US" dirty="0" smtClean="0"/>
              <a:t>If the program doesn’t work on the Lunix computers in the lab then it will only receive partial marks (at most).</a:t>
            </a:r>
          </a:p>
          <a:p>
            <a:pPr marL="228600" indent="-228600">
              <a:tabLst>
                <a:tab pos="622300" algn="l"/>
              </a:tabLst>
              <a:defRPr/>
            </a:pPr>
            <a:endParaRPr lang="en-US" dirty="0" smtClean="0"/>
          </a:p>
        </p:txBody>
      </p:sp>
      <p:sp>
        <p:nvSpPr>
          <p:cNvPr id="12292" name="Text Box 4"/>
          <p:cNvSpPr txBox="1">
            <a:spLocks noChangeArrowheads="1"/>
          </p:cNvSpPr>
          <p:nvPr/>
        </p:nvSpPr>
        <p:spPr bwMode="auto">
          <a:xfrm>
            <a:off x="0" y="0"/>
            <a:ext cx="3919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US" altLang="en-US" sz="1400">
                <a:latin typeface="Arial" charset="0"/>
              </a:rPr>
              <a:t>http://java.sun.com/javase/downloads/index.jsp</a:t>
            </a:r>
          </a:p>
        </p:txBody>
      </p:sp>
    </p:spTree>
    <p:extLst>
      <p:ext uri="{BB962C8B-B14F-4D97-AF65-F5344CB8AC3E}">
        <p14:creationId xmlns:p14="http://schemas.microsoft.com/office/powerpoint/2010/main" val="2103619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t>Location Of Online Examples For This Section</a:t>
            </a:r>
          </a:p>
        </p:txBody>
      </p:sp>
      <p:sp>
        <p:nvSpPr>
          <p:cNvPr id="13315" name="Rectangle 3"/>
          <p:cNvSpPr>
            <a:spLocks noGrp="1" noChangeArrowheads="1"/>
          </p:cNvSpPr>
          <p:nvPr>
            <p:ph type="body" idx="1"/>
          </p:nvPr>
        </p:nvSpPr>
        <p:spPr/>
        <p:txBody>
          <a:bodyPr/>
          <a:lstStyle/>
          <a:p>
            <a:r>
              <a:rPr lang="en-US" altLang="en-US" dirty="0" smtClean="0"/>
              <a:t>Course website:</a:t>
            </a:r>
          </a:p>
          <a:p>
            <a:pPr lvl="1"/>
            <a:r>
              <a:rPr lang="en-US" altLang="en-US" dirty="0" smtClean="0">
                <a:latin typeface="Consolas" pitchFamily="49" charset="0"/>
              </a:rPr>
              <a:t>www.cpsc.ucalgary.ca/~tamj/219/examples/intro</a:t>
            </a:r>
          </a:p>
          <a:p>
            <a:endParaRPr lang="en-US" altLang="en-US" dirty="0" smtClean="0"/>
          </a:p>
          <a:p>
            <a:r>
              <a:rPr lang="en-US" altLang="en-US" dirty="0" smtClean="0"/>
              <a:t>UNIX directory:</a:t>
            </a:r>
          </a:p>
          <a:p>
            <a:pPr lvl="1"/>
            <a:r>
              <a:rPr lang="en-US" altLang="en-US" dirty="0" smtClean="0">
                <a:latin typeface="Consolas" pitchFamily="49" charset="0"/>
              </a:rPr>
              <a:t>/home/219/examples/intro</a:t>
            </a:r>
          </a:p>
        </p:txBody>
      </p:sp>
    </p:spTree>
    <p:extLst>
      <p:ext uri="{BB962C8B-B14F-4D97-AF65-F5344CB8AC3E}">
        <p14:creationId xmlns:p14="http://schemas.microsoft.com/office/powerpoint/2010/main" val="2635689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CA" altLang="en-US" smtClean="0"/>
              <a:t>Smallest Compilable And Executable Java Program</a:t>
            </a:r>
          </a:p>
        </p:txBody>
      </p:sp>
      <p:sp>
        <p:nvSpPr>
          <p:cNvPr id="14339" name="Rectangle 3"/>
          <p:cNvSpPr>
            <a:spLocks noGrp="1" noChangeArrowheads="1"/>
          </p:cNvSpPr>
          <p:nvPr>
            <p:ph type="body" idx="1"/>
          </p:nvPr>
        </p:nvSpPr>
        <p:spPr>
          <a:xfrm>
            <a:off x="457200" y="1108075"/>
            <a:ext cx="5664200" cy="5368925"/>
          </a:xfrm>
        </p:spPr>
        <p:txBody>
          <a:bodyPr/>
          <a:lstStyle/>
          <a:p>
            <a:pPr marL="0" indent="0">
              <a:buFontTx/>
              <a:buNone/>
            </a:pPr>
            <a:r>
              <a:rPr lang="en-CA" altLang="en-US" smtClean="0"/>
              <a:t>The name of the online example is:</a:t>
            </a:r>
            <a:r>
              <a:rPr lang="en-CA" altLang="en-US" sz="2000" smtClean="0">
                <a:latin typeface="Arial" charset="0"/>
              </a:rPr>
              <a:t> </a:t>
            </a:r>
            <a:r>
              <a:rPr lang="en-CA" altLang="en-US" sz="2000" smtClean="0">
                <a:latin typeface="Consolas" pitchFamily="49" charset="0"/>
                <a:cs typeface="Consolas" pitchFamily="49" charset="0"/>
              </a:rPr>
              <a:t>Smallest.java</a:t>
            </a:r>
            <a:r>
              <a:rPr lang="en-CA" altLang="en-US" sz="2000" smtClean="0">
                <a:latin typeface="Arial" charset="0"/>
              </a:rPr>
              <a:t> (</a:t>
            </a:r>
            <a:r>
              <a:rPr lang="en-CA" altLang="en-US" sz="2000" i="1" smtClean="0">
                <a:latin typeface="Arial" charset="0"/>
              </a:rPr>
              <a:t>Important note: the file name must match the word after the keyword ‘class’ below</a:t>
            </a:r>
            <a:r>
              <a:rPr lang="en-CA" altLang="en-US" sz="2000" smtClean="0">
                <a:latin typeface="Arial" charset="0"/>
              </a:rPr>
              <a:t>).</a:t>
            </a:r>
          </a:p>
          <a:p>
            <a:pPr marL="0" indent="0">
              <a:buFontTx/>
              <a:buNone/>
            </a:pPr>
            <a:endParaRPr lang="en-CA" altLang="en-US" sz="2000" smtClean="0">
              <a:latin typeface="Arial" charset="0"/>
            </a:endParaRPr>
          </a:p>
          <a:p>
            <a:pPr marL="0" indent="0">
              <a:buFontTx/>
              <a:buNone/>
            </a:pPr>
            <a:r>
              <a:rPr lang="en-CA" altLang="en-US" sz="1800" smtClean="0">
                <a:latin typeface="Consolas" pitchFamily="49" charset="0"/>
                <a:cs typeface="Consolas" pitchFamily="49" charset="0"/>
              </a:rPr>
              <a:t>public class </a:t>
            </a:r>
            <a:r>
              <a:rPr lang="en-CA" altLang="en-US" sz="1800" i="1" smtClean="0">
                <a:latin typeface="Consolas" pitchFamily="49" charset="0"/>
                <a:cs typeface="Consolas" pitchFamily="49" charset="0"/>
              </a:rPr>
              <a:t>Smallest</a:t>
            </a:r>
          </a:p>
          <a:p>
            <a:pPr marL="0" indent="0">
              <a:buFontTx/>
              <a:buNone/>
            </a:pPr>
            <a:r>
              <a:rPr lang="en-CA" altLang="en-US" sz="1800" smtClean="0">
                <a:latin typeface="Consolas" pitchFamily="49" charset="0"/>
                <a:cs typeface="Consolas" pitchFamily="49" charset="0"/>
              </a:rPr>
              <a:t>{</a:t>
            </a:r>
          </a:p>
          <a:p>
            <a:pPr marL="0" indent="0">
              <a:buFontTx/>
              <a:buNone/>
            </a:pPr>
            <a:r>
              <a:rPr lang="en-CA" altLang="en-US" sz="1800" smtClean="0">
                <a:latin typeface="Consolas" pitchFamily="49" charset="0"/>
                <a:cs typeface="Consolas" pitchFamily="49" charset="0"/>
              </a:rPr>
              <a:t>    public static void main (String[] args)</a:t>
            </a:r>
          </a:p>
          <a:p>
            <a:pPr marL="0" indent="0">
              <a:buFontTx/>
              <a:buNone/>
            </a:pPr>
            <a:r>
              <a:rPr lang="en-CA" altLang="en-US" sz="1800" smtClean="0">
                <a:latin typeface="Consolas" pitchFamily="49" charset="0"/>
                <a:cs typeface="Consolas" pitchFamily="49" charset="0"/>
              </a:rPr>
              <a:t>    {</a:t>
            </a:r>
          </a:p>
          <a:p>
            <a:pPr marL="0" indent="0">
              <a:buFontTx/>
              <a:buNone/>
            </a:pPr>
            <a:r>
              <a:rPr lang="en-CA" altLang="en-US" sz="1800" smtClean="0">
                <a:latin typeface="Consolas" pitchFamily="49" charset="0"/>
                <a:cs typeface="Consolas" pitchFamily="49" charset="0"/>
              </a:rPr>
              <a:t>    }</a:t>
            </a:r>
          </a:p>
          <a:p>
            <a:pPr marL="0" indent="0">
              <a:buFontTx/>
              <a:buNone/>
            </a:pPr>
            <a:r>
              <a:rPr lang="en-CA" altLang="en-US" sz="1800" smtClean="0">
                <a:latin typeface="Consolas" pitchFamily="49" charset="0"/>
                <a:cs typeface="Consolas" pitchFamily="49" charset="0"/>
              </a:rPr>
              <a:t>}</a:t>
            </a:r>
          </a:p>
          <a:p>
            <a:pPr marL="0" indent="0"/>
            <a:endParaRPr lang="en-CA" altLang="en-US" sz="2000" smtClean="0">
              <a:latin typeface="Arial" charset="0"/>
            </a:endParaRPr>
          </a:p>
        </p:txBody>
      </p:sp>
      <p:sp>
        <p:nvSpPr>
          <p:cNvPr id="14340" name="Rectangle 1"/>
          <p:cNvSpPr>
            <a:spLocks noChangeArrowheads="1"/>
          </p:cNvSpPr>
          <p:nvPr/>
        </p:nvSpPr>
        <p:spPr bwMode="auto">
          <a:xfrm>
            <a:off x="6781800" y="2959100"/>
            <a:ext cx="2108200" cy="3022600"/>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CA" altLang="en-US" sz="1600">
                <a:latin typeface="Consolas" pitchFamily="49" charset="0"/>
                <a:cs typeface="Consolas" pitchFamily="49" charset="0"/>
              </a:rPr>
              <a:t>public class </a:t>
            </a:r>
            <a:r>
              <a:rPr lang="en-CA" altLang="en-US" sz="1600" i="1">
                <a:latin typeface="Consolas" pitchFamily="49" charset="0"/>
                <a:cs typeface="Consolas" pitchFamily="49" charset="0"/>
              </a:rPr>
              <a:t>Smallest</a:t>
            </a:r>
          </a:p>
          <a:p>
            <a:pPr eaLnBrk="1" hangingPunct="1">
              <a:spcBef>
                <a:spcPct val="0"/>
              </a:spcBef>
              <a:buFontTx/>
              <a:buNone/>
            </a:pPr>
            <a:r>
              <a:rPr lang="en-CA" altLang="en-US" sz="1600">
                <a:latin typeface="Consolas" pitchFamily="49" charset="0"/>
                <a:cs typeface="Consolas" pitchFamily="49" charset="0"/>
              </a:rPr>
              <a:t>{</a:t>
            </a:r>
          </a:p>
          <a:p>
            <a:pPr eaLnBrk="1" hangingPunct="1">
              <a:spcBef>
                <a:spcPct val="0"/>
              </a:spcBef>
              <a:buFontTx/>
              <a:buNone/>
            </a:pPr>
            <a:endParaRPr lang="en-CA" altLang="en-US" sz="1600">
              <a:latin typeface="Consolas" pitchFamily="49" charset="0"/>
              <a:cs typeface="Consolas" pitchFamily="49" charset="0"/>
            </a:endParaRPr>
          </a:p>
          <a:p>
            <a:pPr eaLnBrk="1" hangingPunct="1">
              <a:spcBef>
                <a:spcPct val="0"/>
              </a:spcBef>
              <a:buFontTx/>
              <a:buNone/>
            </a:pPr>
            <a:r>
              <a:rPr lang="en-CA" altLang="en-US" sz="1600">
                <a:latin typeface="Consolas" pitchFamily="49" charset="0"/>
                <a:cs typeface="Consolas" pitchFamily="49" charset="0"/>
              </a:rPr>
              <a:t>}</a:t>
            </a:r>
          </a:p>
        </p:txBody>
      </p:sp>
      <p:sp>
        <p:nvSpPr>
          <p:cNvPr id="14341" name="TextBox 2"/>
          <p:cNvSpPr txBox="1">
            <a:spLocks noChangeArrowheads="1"/>
          </p:cNvSpPr>
          <p:nvPr/>
        </p:nvSpPr>
        <p:spPr bwMode="auto">
          <a:xfrm>
            <a:off x="6781800" y="2501900"/>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a:latin typeface="Consolas" pitchFamily="49" charset="0"/>
                <a:cs typeface="Consolas" pitchFamily="49" charset="0"/>
              </a:rPr>
              <a:t>Smallest.java</a:t>
            </a:r>
          </a:p>
        </p:txBody>
      </p:sp>
    </p:spTree>
    <p:extLst>
      <p:ext uri="{BB962C8B-B14F-4D97-AF65-F5344CB8AC3E}">
        <p14:creationId xmlns:p14="http://schemas.microsoft.com/office/powerpoint/2010/main" val="1054197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CA" altLang="en-US" smtClean="0"/>
              <a:t>Creating, Compiling And Running Java Programs On The Computer Science Network</a:t>
            </a:r>
          </a:p>
        </p:txBody>
      </p:sp>
      <p:grpSp>
        <p:nvGrpSpPr>
          <p:cNvPr id="2" name="Group 3"/>
          <p:cNvGrpSpPr>
            <a:grpSpLocks/>
          </p:cNvGrpSpPr>
          <p:nvPr/>
        </p:nvGrpSpPr>
        <p:grpSpPr bwMode="auto">
          <a:xfrm>
            <a:off x="1547813" y="2852738"/>
            <a:ext cx="2535237" cy="1150937"/>
            <a:chOff x="975" y="1797"/>
            <a:chExt cx="1597" cy="725"/>
          </a:xfrm>
        </p:grpSpPr>
        <p:sp>
          <p:nvSpPr>
            <p:cNvPr id="15385" name="AutoShape 4"/>
            <p:cNvSpPr>
              <a:spLocks noChangeArrowheads="1"/>
            </p:cNvSpPr>
            <p:nvPr/>
          </p:nvSpPr>
          <p:spPr bwMode="auto">
            <a:xfrm>
              <a:off x="1655" y="2114"/>
              <a:ext cx="862" cy="408"/>
            </a:xfrm>
            <a:prstGeom prst="irregularSeal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a:lnSpc>
                  <a:spcPct val="70000"/>
                </a:lnSpc>
                <a:spcBef>
                  <a:spcPct val="70000"/>
                </a:spcBef>
                <a:buFontTx/>
                <a:buNone/>
              </a:pPr>
              <a:r>
                <a:rPr lang="en-CA" altLang="en-US" sz="1800">
                  <a:latin typeface="Times New Roman" pitchFamily="18" charset="0"/>
                </a:rPr>
                <a:t>javac</a:t>
              </a:r>
            </a:p>
          </p:txBody>
        </p:sp>
        <p:sp>
          <p:nvSpPr>
            <p:cNvPr id="15386" name="Text Box 5"/>
            <p:cNvSpPr txBox="1">
              <a:spLocks noChangeArrowheads="1"/>
            </p:cNvSpPr>
            <p:nvPr/>
          </p:nvSpPr>
          <p:spPr bwMode="auto">
            <a:xfrm>
              <a:off x="1565" y="1933"/>
              <a:ext cx="10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a:lnSpc>
                  <a:spcPct val="70000"/>
                </a:lnSpc>
                <a:spcBef>
                  <a:spcPct val="50000"/>
                </a:spcBef>
                <a:buFontTx/>
                <a:buNone/>
              </a:pPr>
              <a:r>
                <a:rPr lang="en-CA" altLang="en-US" sz="1800">
                  <a:latin typeface="Times New Roman" pitchFamily="18" charset="0"/>
                </a:rPr>
                <a:t>Java compiler</a:t>
              </a:r>
            </a:p>
          </p:txBody>
        </p:sp>
        <p:sp>
          <p:nvSpPr>
            <p:cNvPr id="15387" name="Line 6"/>
            <p:cNvSpPr>
              <a:spLocks noChangeShapeType="1"/>
            </p:cNvSpPr>
            <p:nvPr/>
          </p:nvSpPr>
          <p:spPr bwMode="auto">
            <a:xfrm>
              <a:off x="975" y="1797"/>
              <a:ext cx="680" cy="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3" name="Group 7"/>
          <p:cNvGrpSpPr>
            <a:grpSpLocks/>
          </p:cNvGrpSpPr>
          <p:nvPr/>
        </p:nvGrpSpPr>
        <p:grpSpPr bwMode="auto">
          <a:xfrm>
            <a:off x="3505200" y="3789363"/>
            <a:ext cx="2595563" cy="1074737"/>
            <a:chOff x="2208" y="2387"/>
            <a:chExt cx="1635" cy="677"/>
          </a:xfrm>
        </p:grpSpPr>
        <p:sp>
          <p:nvSpPr>
            <p:cNvPr id="15381" name="Line 8"/>
            <p:cNvSpPr>
              <a:spLocks noChangeShapeType="1"/>
            </p:cNvSpPr>
            <p:nvPr/>
          </p:nvSpPr>
          <p:spPr bwMode="auto">
            <a:xfrm>
              <a:off x="2208" y="2400"/>
              <a:ext cx="576"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5382" name="Group 9"/>
            <p:cNvGrpSpPr>
              <a:grpSpLocks/>
            </p:cNvGrpSpPr>
            <p:nvPr/>
          </p:nvGrpSpPr>
          <p:grpSpPr bwMode="auto">
            <a:xfrm>
              <a:off x="2777" y="2387"/>
              <a:ext cx="1066" cy="677"/>
              <a:chOff x="2777" y="2387"/>
              <a:chExt cx="1066" cy="677"/>
            </a:xfrm>
          </p:grpSpPr>
          <p:sp>
            <p:nvSpPr>
              <p:cNvPr id="15383" name="Text Box 10"/>
              <p:cNvSpPr txBox="1">
                <a:spLocks noChangeArrowheads="1"/>
              </p:cNvSpPr>
              <p:nvPr/>
            </p:nvSpPr>
            <p:spPr bwMode="auto">
              <a:xfrm>
                <a:off x="2789" y="2387"/>
                <a:ext cx="105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nSpc>
                    <a:spcPct val="70000"/>
                  </a:lnSpc>
                  <a:spcBef>
                    <a:spcPct val="50000"/>
                  </a:spcBef>
                  <a:buFontTx/>
                  <a:buNone/>
                </a:pPr>
                <a:r>
                  <a:rPr lang="en-CA" altLang="en-US" sz="1800">
                    <a:latin typeface="Arial" charset="0"/>
                  </a:rPr>
                  <a:t>Java byte code</a:t>
                </a:r>
              </a:p>
            </p:txBody>
          </p:sp>
          <p:sp>
            <p:nvSpPr>
              <p:cNvPr id="15384" name="Rectangle 11"/>
              <p:cNvSpPr>
                <a:spLocks noChangeArrowheads="1"/>
              </p:cNvSpPr>
              <p:nvPr/>
            </p:nvSpPr>
            <p:spPr bwMode="auto">
              <a:xfrm>
                <a:off x="2777" y="2556"/>
                <a:ext cx="958" cy="5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a:lnSpc>
                    <a:spcPct val="75000"/>
                  </a:lnSpc>
                  <a:spcBef>
                    <a:spcPct val="75000"/>
                  </a:spcBef>
                  <a:buFontTx/>
                  <a:buNone/>
                </a:pPr>
                <a:r>
                  <a:rPr lang="en-CA" altLang="en-US" sz="1800" i="1">
                    <a:latin typeface="Times New Roman" pitchFamily="18" charset="0"/>
                  </a:rPr>
                  <a:t>filename.class </a:t>
                </a:r>
              </a:p>
              <a:p>
                <a:pPr algn="ctr">
                  <a:lnSpc>
                    <a:spcPct val="75000"/>
                  </a:lnSpc>
                  <a:spcBef>
                    <a:spcPct val="75000"/>
                  </a:spcBef>
                  <a:buFontTx/>
                  <a:buNone/>
                </a:pPr>
                <a:r>
                  <a:rPr lang="en-CA" altLang="en-US" sz="1800" i="1">
                    <a:latin typeface="Times New Roman" pitchFamily="18" charset="0"/>
                  </a:rPr>
                  <a:t>(UNIX file)</a:t>
                </a:r>
              </a:p>
            </p:txBody>
          </p:sp>
        </p:grpSp>
      </p:grpSp>
      <p:grpSp>
        <p:nvGrpSpPr>
          <p:cNvPr id="5" name="Group 12"/>
          <p:cNvGrpSpPr>
            <a:grpSpLocks/>
          </p:cNvGrpSpPr>
          <p:nvPr/>
        </p:nvGrpSpPr>
        <p:grpSpPr bwMode="auto">
          <a:xfrm>
            <a:off x="468313" y="3789363"/>
            <a:ext cx="3149600" cy="1533525"/>
            <a:chOff x="295" y="2387"/>
            <a:chExt cx="1984" cy="966"/>
          </a:xfrm>
        </p:grpSpPr>
        <p:sp>
          <p:nvSpPr>
            <p:cNvPr id="15379" name="Text Box 13"/>
            <p:cNvSpPr txBox="1">
              <a:spLocks noChangeArrowheads="1"/>
            </p:cNvSpPr>
            <p:nvPr/>
          </p:nvSpPr>
          <p:spPr bwMode="auto">
            <a:xfrm>
              <a:off x="295" y="2795"/>
              <a:ext cx="1984"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CA" altLang="en-US" sz="1600" b="1">
                  <a:solidFill>
                    <a:schemeClr val="accent2"/>
                  </a:solidFill>
                  <a:latin typeface="Arial" charset="0"/>
                </a:rPr>
                <a:t>To compile the program at the command line type "</a:t>
              </a:r>
              <a:r>
                <a:rPr lang="en-CA" altLang="en-US" sz="1800" b="1">
                  <a:solidFill>
                    <a:schemeClr val="accent2"/>
                  </a:solidFill>
                  <a:latin typeface="Consolas" pitchFamily="49" charset="0"/>
                  <a:cs typeface="Consolas" pitchFamily="49" charset="0"/>
                </a:rPr>
                <a:t>javac filename.java</a:t>
              </a:r>
              <a:r>
                <a:rPr lang="en-CA" altLang="en-US" sz="1600" b="1">
                  <a:solidFill>
                    <a:schemeClr val="accent2"/>
                  </a:solidFill>
                  <a:latin typeface="Arial" charset="0"/>
                </a:rPr>
                <a:t>"</a:t>
              </a:r>
            </a:p>
          </p:txBody>
        </p:sp>
        <p:sp>
          <p:nvSpPr>
            <p:cNvPr id="15380" name="Line 14"/>
            <p:cNvSpPr>
              <a:spLocks noChangeShapeType="1"/>
            </p:cNvSpPr>
            <p:nvPr/>
          </p:nvSpPr>
          <p:spPr bwMode="auto">
            <a:xfrm flipH="1">
              <a:off x="748" y="2387"/>
              <a:ext cx="1010" cy="453"/>
            </a:xfrm>
            <a:prstGeom prst="line">
              <a:avLst/>
            </a:prstGeom>
            <a:noFill/>
            <a:ln w="19050">
              <a:solidFill>
                <a:schemeClr val="accent2"/>
              </a:solidFill>
              <a:prstDash val="lg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6" name="Group 15"/>
          <p:cNvGrpSpPr>
            <a:grpSpLocks/>
          </p:cNvGrpSpPr>
          <p:nvPr/>
        </p:nvGrpSpPr>
        <p:grpSpPr bwMode="auto">
          <a:xfrm>
            <a:off x="3276600" y="5876925"/>
            <a:ext cx="3671888" cy="1074738"/>
            <a:chOff x="2064" y="3702"/>
            <a:chExt cx="2313" cy="677"/>
          </a:xfrm>
        </p:grpSpPr>
        <p:sp>
          <p:nvSpPr>
            <p:cNvPr id="15377" name="Text Box 16"/>
            <p:cNvSpPr txBox="1">
              <a:spLocks noChangeArrowheads="1"/>
            </p:cNvSpPr>
            <p:nvPr/>
          </p:nvSpPr>
          <p:spPr bwMode="auto">
            <a:xfrm>
              <a:off x="2064" y="3840"/>
              <a:ext cx="1783"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CA" altLang="en-US" sz="1600" b="1">
                  <a:solidFill>
                    <a:schemeClr val="accent2"/>
                  </a:solidFill>
                  <a:latin typeface="Arial" charset="0"/>
                </a:rPr>
                <a:t>To run the interpreter, at the command line type "</a:t>
              </a:r>
              <a:r>
                <a:rPr lang="en-CA" altLang="en-US" sz="1800" b="1">
                  <a:solidFill>
                    <a:schemeClr val="accent2"/>
                  </a:solidFill>
                  <a:latin typeface="Consolas" pitchFamily="49" charset="0"/>
                  <a:cs typeface="Consolas" pitchFamily="49" charset="0"/>
                </a:rPr>
                <a:t>java filename</a:t>
              </a:r>
              <a:r>
                <a:rPr lang="en-CA" altLang="en-US" sz="1600" b="1">
                  <a:solidFill>
                    <a:schemeClr val="accent2"/>
                  </a:solidFill>
                  <a:latin typeface="Arial" charset="0"/>
                </a:rPr>
                <a:t>"</a:t>
              </a:r>
            </a:p>
          </p:txBody>
        </p:sp>
        <p:sp>
          <p:nvSpPr>
            <p:cNvPr id="15378" name="Line 17"/>
            <p:cNvSpPr>
              <a:spLocks noChangeShapeType="1"/>
            </p:cNvSpPr>
            <p:nvPr/>
          </p:nvSpPr>
          <p:spPr bwMode="auto">
            <a:xfrm flipH="1">
              <a:off x="3696" y="3702"/>
              <a:ext cx="681" cy="272"/>
            </a:xfrm>
            <a:prstGeom prst="line">
              <a:avLst/>
            </a:prstGeom>
            <a:noFill/>
            <a:ln w="19050">
              <a:solidFill>
                <a:schemeClr val="accent2"/>
              </a:solidFill>
              <a:prstDash val="lg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4" name="Group 3"/>
          <p:cNvGrpSpPr>
            <a:grpSpLocks/>
          </p:cNvGrpSpPr>
          <p:nvPr/>
        </p:nvGrpSpPr>
        <p:grpSpPr bwMode="auto">
          <a:xfrm>
            <a:off x="5292725" y="4868863"/>
            <a:ext cx="3343275" cy="1449387"/>
            <a:chOff x="5292725" y="4868863"/>
            <a:chExt cx="3343275" cy="1449581"/>
          </a:xfrm>
        </p:grpSpPr>
        <p:sp>
          <p:nvSpPr>
            <p:cNvPr id="15374" name="AutoShape 19"/>
            <p:cNvSpPr>
              <a:spLocks noChangeArrowheads="1"/>
            </p:cNvSpPr>
            <p:nvPr/>
          </p:nvSpPr>
          <p:spPr bwMode="auto">
            <a:xfrm>
              <a:off x="6877050" y="5508432"/>
              <a:ext cx="1314450" cy="810012"/>
            </a:xfrm>
            <a:prstGeom prst="irregularSeal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a:lnSpc>
                  <a:spcPct val="70000"/>
                </a:lnSpc>
                <a:spcBef>
                  <a:spcPct val="70000"/>
                </a:spcBef>
                <a:buFontTx/>
                <a:buNone/>
              </a:pPr>
              <a:r>
                <a:rPr lang="en-CA" altLang="en-US" sz="1800">
                  <a:latin typeface="Times New Roman" pitchFamily="18" charset="0"/>
                </a:rPr>
                <a:t>java</a:t>
              </a:r>
            </a:p>
          </p:txBody>
        </p:sp>
        <p:sp>
          <p:nvSpPr>
            <p:cNvPr id="15375" name="Text Box 20"/>
            <p:cNvSpPr txBox="1">
              <a:spLocks noChangeArrowheads="1"/>
            </p:cNvSpPr>
            <p:nvPr/>
          </p:nvSpPr>
          <p:spPr bwMode="auto">
            <a:xfrm>
              <a:off x="6877050" y="5300663"/>
              <a:ext cx="17589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nSpc>
                  <a:spcPct val="70000"/>
                </a:lnSpc>
                <a:spcBef>
                  <a:spcPct val="50000"/>
                </a:spcBef>
                <a:buFontTx/>
                <a:buNone/>
              </a:pPr>
              <a:r>
                <a:rPr lang="en-CA" altLang="en-US" sz="1800">
                  <a:latin typeface="Arial" charset="0"/>
                </a:rPr>
                <a:t>Java Interpreter</a:t>
              </a:r>
            </a:p>
          </p:txBody>
        </p:sp>
        <p:sp>
          <p:nvSpPr>
            <p:cNvPr id="15376" name="Line 21"/>
            <p:cNvSpPr>
              <a:spLocks noChangeShapeType="1"/>
            </p:cNvSpPr>
            <p:nvPr/>
          </p:nvSpPr>
          <p:spPr bwMode="auto">
            <a:xfrm>
              <a:off x="5292725" y="4868863"/>
              <a:ext cx="1655763" cy="774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8" name="Group 22"/>
          <p:cNvGrpSpPr>
            <a:grpSpLocks/>
          </p:cNvGrpSpPr>
          <p:nvPr/>
        </p:nvGrpSpPr>
        <p:grpSpPr bwMode="auto">
          <a:xfrm>
            <a:off x="1954213" y="1628775"/>
            <a:ext cx="5497512" cy="831850"/>
            <a:chOff x="1231" y="1026"/>
            <a:chExt cx="3463" cy="524"/>
          </a:xfrm>
        </p:grpSpPr>
        <p:sp>
          <p:nvSpPr>
            <p:cNvPr id="15372" name="Text Box 23"/>
            <p:cNvSpPr txBox="1">
              <a:spLocks noChangeArrowheads="1"/>
            </p:cNvSpPr>
            <p:nvPr/>
          </p:nvSpPr>
          <p:spPr bwMode="auto">
            <a:xfrm>
              <a:off x="1970" y="1026"/>
              <a:ext cx="27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CA" altLang="en-US" sz="1600" b="1">
                  <a:solidFill>
                    <a:schemeClr val="accent2"/>
                  </a:solidFill>
                  <a:latin typeface="Arial" charset="0"/>
                </a:rPr>
                <a:t>Type it in with the text editor of your choice</a:t>
              </a:r>
            </a:p>
          </p:txBody>
        </p:sp>
        <p:cxnSp>
          <p:nvCxnSpPr>
            <p:cNvPr id="15373" name="AutoShape 24"/>
            <p:cNvCxnSpPr>
              <a:cxnSpLocks noChangeShapeType="1"/>
              <a:stCxn id="15372" idx="1"/>
              <a:endCxn id="15370" idx="3"/>
            </p:cNvCxnSpPr>
            <p:nvPr/>
          </p:nvCxnSpPr>
          <p:spPr bwMode="auto">
            <a:xfrm flipH="1">
              <a:off x="1231" y="1132"/>
              <a:ext cx="739" cy="418"/>
            </a:xfrm>
            <a:prstGeom prst="straightConnector1">
              <a:avLst/>
            </a:prstGeom>
            <a:noFill/>
            <a:ln w="19050">
              <a:solidFill>
                <a:schemeClr val="accent2"/>
              </a:solidFill>
              <a:prstDash val="lgDash"/>
              <a:round/>
              <a:headEnd/>
              <a:tailEnd/>
            </a:ln>
            <a:extLst>
              <a:ext uri="{909E8E84-426E-40DD-AFC4-6F175D3DCCD1}">
                <a14:hiddenFill xmlns:a14="http://schemas.microsoft.com/office/drawing/2010/main">
                  <a:noFill/>
                </a14:hiddenFill>
              </a:ext>
            </a:extLst>
          </p:spPr>
        </p:cxnSp>
      </p:grpSp>
      <p:grpSp>
        <p:nvGrpSpPr>
          <p:cNvPr id="9" name="Group 25"/>
          <p:cNvGrpSpPr>
            <a:grpSpLocks/>
          </p:cNvGrpSpPr>
          <p:nvPr/>
        </p:nvGrpSpPr>
        <p:grpSpPr bwMode="auto">
          <a:xfrm>
            <a:off x="228600" y="1773238"/>
            <a:ext cx="1725613" cy="1090612"/>
            <a:chOff x="144" y="1117"/>
            <a:chExt cx="1087" cy="687"/>
          </a:xfrm>
        </p:grpSpPr>
        <p:sp>
          <p:nvSpPr>
            <p:cNvPr id="15370" name="Rectangle 26"/>
            <p:cNvSpPr>
              <a:spLocks noChangeArrowheads="1"/>
            </p:cNvSpPr>
            <p:nvPr/>
          </p:nvSpPr>
          <p:spPr bwMode="auto">
            <a:xfrm>
              <a:off x="144" y="1296"/>
              <a:ext cx="1087" cy="5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a:lnSpc>
                  <a:spcPct val="75000"/>
                </a:lnSpc>
                <a:spcBef>
                  <a:spcPct val="75000"/>
                </a:spcBef>
                <a:buFontTx/>
                <a:buNone/>
              </a:pPr>
              <a:r>
                <a:rPr lang="en-CA" altLang="en-US" sz="1800" i="1">
                  <a:latin typeface="Times New Roman" pitchFamily="18" charset="0"/>
                </a:rPr>
                <a:t>filename.java </a:t>
              </a:r>
            </a:p>
            <a:p>
              <a:pPr algn="ctr">
                <a:lnSpc>
                  <a:spcPct val="75000"/>
                </a:lnSpc>
                <a:spcBef>
                  <a:spcPct val="75000"/>
                </a:spcBef>
                <a:buFontTx/>
                <a:buNone/>
              </a:pPr>
              <a:r>
                <a:rPr lang="en-CA" altLang="en-US" sz="1800" i="1">
                  <a:latin typeface="Times New Roman" pitchFamily="18" charset="0"/>
                </a:rPr>
                <a:t>(Unix file)</a:t>
              </a:r>
            </a:p>
          </p:txBody>
        </p:sp>
        <p:sp>
          <p:nvSpPr>
            <p:cNvPr id="15371" name="Text Box 27"/>
            <p:cNvSpPr txBox="1">
              <a:spLocks noChangeArrowheads="1"/>
            </p:cNvSpPr>
            <p:nvPr/>
          </p:nvSpPr>
          <p:spPr bwMode="auto">
            <a:xfrm>
              <a:off x="158" y="1117"/>
              <a:ext cx="95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nSpc>
                  <a:spcPct val="70000"/>
                </a:lnSpc>
                <a:spcBef>
                  <a:spcPct val="50000"/>
                </a:spcBef>
                <a:buFontTx/>
                <a:buNone/>
              </a:pPr>
              <a:r>
                <a:rPr lang="en-CA" altLang="en-US" sz="1800">
                  <a:latin typeface="Arial" charset="0"/>
                </a:rPr>
                <a:t>Java program</a:t>
              </a:r>
            </a:p>
          </p:txBody>
        </p:sp>
      </p:grpSp>
    </p:spTree>
    <p:extLst>
      <p:ext uri="{BB962C8B-B14F-4D97-AF65-F5344CB8AC3E}">
        <p14:creationId xmlns:p14="http://schemas.microsoft.com/office/powerpoint/2010/main" val="294799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Compiling The </a:t>
            </a:r>
            <a:r>
              <a:rPr lang="en-US" altLang="en-US" smtClean="0">
                <a:latin typeface="Consolas" pitchFamily="49" charset="0"/>
                <a:cs typeface="Consolas" pitchFamily="49" charset="0"/>
              </a:rPr>
              <a:t>Smallest.java</a:t>
            </a:r>
            <a:r>
              <a:rPr lang="en-US" altLang="en-US" smtClean="0"/>
              <a:t> Program</a:t>
            </a:r>
          </a:p>
        </p:txBody>
      </p:sp>
      <p:grpSp>
        <p:nvGrpSpPr>
          <p:cNvPr id="2" name="Group 3"/>
          <p:cNvGrpSpPr>
            <a:grpSpLocks/>
          </p:cNvGrpSpPr>
          <p:nvPr/>
        </p:nvGrpSpPr>
        <p:grpSpPr bwMode="auto">
          <a:xfrm>
            <a:off x="684213" y="1773238"/>
            <a:ext cx="3816350" cy="2201862"/>
            <a:chOff x="476" y="890"/>
            <a:chExt cx="2404" cy="1387"/>
          </a:xfrm>
        </p:grpSpPr>
        <p:sp>
          <p:nvSpPr>
            <p:cNvPr id="16399" name="Text Box 4"/>
            <p:cNvSpPr txBox="1">
              <a:spLocks noChangeArrowheads="1"/>
            </p:cNvSpPr>
            <p:nvPr/>
          </p:nvSpPr>
          <p:spPr bwMode="auto">
            <a:xfrm>
              <a:off x="476" y="1163"/>
              <a:ext cx="2404" cy="111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nSpc>
                  <a:spcPct val="80000"/>
                </a:lnSpc>
                <a:spcBef>
                  <a:spcPct val="60000"/>
                </a:spcBef>
                <a:buFontTx/>
                <a:buNone/>
              </a:pPr>
              <a:r>
                <a:rPr lang="en-CA" altLang="en-US" sz="1600">
                  <a:latin typeface="Arial" charset="0"/>
                </a:rPr>
                <a:t>public class </a:t>
              </a:r>
              <a:r>
                <a:rPr lang="en-CA" altLang="en-US" sz="1600" i="1">
                  <a:latin typeface="Arial" charset="0"/>
                </a:rPr>
                <a:t>Smallest</a:t>
              </a:r>
            </a:p>
            <a:p>
              <a:pPr>
                <a:lnSpc>
                  <a:spcPct val="70000"/>
                </a:lnSpc>
                <a:spcBef>
                  <a:spcPct val="50000"/>
                </a:spcBef>
                <a:buFontTx/>
                <a:buNone/>
              </a:pPr>
              <a:r>
                <a:rPr lang="en-CA" altLang="en-US" sz="1600">
                  <a:latin typeface="Arial" charset="0"/>
                </a:rPr>
                <a:t>{</a:t>
              </a:r>
            </a:p>
            <a:p>
              <a:pPr>
                <a:lnSpc>
                  <a:spcPct val="70000"/>
                </a:lnSpc>
                <a:spcBef>
                  <a:spcPct val="50000"/>
                </a:spcBef>
                <a:buFontTx/>
                <a:buNone/>
              </a:pPr>
              <a:r>
                <a:rPr lang="en-CA" altLang="en-US" sz="1600">
                  <a:latin typeface="Arial" charset="0"/>
                </a:rPr>
                <a:t>    public static void main (String[] args)</a:t>
              </a:r>
            </a:p>
            <a:p>
              <a:pPr>
                <a:lnSpc>
                  <a:spcPct val="70000"/>
                </a:lnSpc>
                <a:spcBef>
                  <a:spcPct val="50000"/>
                </a:spcBef>
                <a:buFontTx/>
                <a:buNone/>
              </a:pPr>
              <a:r>
                <a:rPr lang="en-CA" altLang="en-US" sz="1600">
                  <a:latin typeface="Arial" charset="0"/>
                </a:rPr>
                <a:t>    {</a:t>
              </a:r>
            </a:p>
            <a:p>
              <a:pPr>
                <a:lnSpc>
                  <a:spcPct val="70000"/>
                </a:lnSpc>
                <a:spcBef>
                  <a:spcPct val="50000"/>
                </a:spcBef>
                <a:buFontTx/>
                <a:buNone/>
              </a:pPr>
              <a:r>
                <a:rPr lang="en-CA" altLang="en-US" sz="1600">
                  <a:latin typeface="Arial" charset="0"/>
                </a:rPr>
                <a:t>    }</a:t>
              </a:r>
            </a:p>
            <a:p>
              <a:pPr>
                <a:lnSpc>
                  <a:spcPct val="70000"/>
                </a:lnSpc>
                <a:spcBef>
                  <a:spcPct val="50000"/>
                </a:spcBef>
                <a:buFontTx/>
                <a:buNone/>
              </a:pPr>
              <a:r>
                <a:rPr lang="en-CA" altLang="en-US" sz="1600">
                  <a:latin typeface="Arial" charset="0"/>
                </a:rPr>
                <a:t>}</a:t>
              </a:r>
              <a:endParaRPr lang="en-US" altLang="en-US" sz="1600">
                <a:latin typeface="Arial" charset="0"/>
              </a:endParaRPr>
            </a:p>
          </p:txBody>
        </p:sp>
        <p:sp>
          <p:nvSpPr>
            <p:cNvPr id="16400" name="Text Box 5"/>
            <p:cNvSpPr txBox="1">
              <a:spLocks noChangeArrowheads="1"/>
            </p:cNvSpPr>
            <p:nvPr/>
          </p:nvSpPr>
          <p:spPr bwMode="auto">
            <a:xfrm>
              <a:off x="476" y="890"/>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US" altLang="en-US" sz="1800">
                  <a:latin typeface="Arial" charset="0"/>
                </a:rPr>
                <a:t>Smallest.java</a:t>
              </a:r>
            </a:p>
          </p:txBody>
        </p:sp>
      </p:grpSp>
      <p:grpSp>
        <p:nvGrpSpPr>
          <p:cNvPr id="3" name="Group 6"/>
          <p:cNvGrpSpPr>
            <a:grpSpLocks/>
          </p:cNvGrpSpPr>
          <p:nvPr/>
        </p:nvGrpSpPr>
        <p:grpSpPr bwMode="auto">
          <a:xfrm>
            <a:off x="4500563" y="4005263"/>
            <a:ext cx="1779587" cy="1020762"/>
            <a:chOff x="2835" y="2523"/>
            <a:chExt cx="1121" cy="643"/>
          </a:xfrm>
        </p:grpSpPr>
        <p:sp>
          <p:nvSpPr>
            <p:cNvPr id="16397" name="AutoShape 7"/>
            <p:cNvSpPr>
              <a:spLocks noChangeArrowheads="1"/>
            </p:cNvSpPr>
            <p:nvPr/>
          </p:nvSpPr>
          <p:spPr bwMode="auto">
            <a:xfrm>
              <a:off x="3083" y="2751"/>
              <a:ext cx="873" cy="415"/>
            </a:xfrm>
            <a:prstGeom prst="irregularSeal2">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a:spcBef>
                  <a:spcPct val="50000"/>
                </a:spcBef>
                <a:buFontTx/>
                <a:buNone/>
              </a:pPr>
              <a:r>
                <a:rPr lang="en-US" altLang="en-US" sz="1600" b="1">
                  <a:latin typeface="Arial" charset="0"/>
                </a:rPr>
                <a:t>javac</a:t>
              </a:r>
            </a:p>
          </p:txBody>
        </p:sp>
        <p:sp>
          <p:nvSpPr>
            <p:cNvPr id="16398" name="Line 8"/>
            <p:cNvSpPr>
              <a:spLocks noChangeShapeType="1"/>
            </p:cNvSpPr>
            <p:nvPr/>
          </p:nvSpPr>
          <p:spPr bwMode="auto">
            <a:xfrm>
              <a:off x="2835" y="2523"/>
              <a:ext cx="453" cy="317"/>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4" name="Group 9"/>
          <p:cNvGrpSpPr>
            <a:grpSpLocks/>
          </p:cNvGrpSpPr>
          <p:nvPr/>
        </p:nvGrpSpPr>
        <p:grpSpPr bwMode="auto">
          <a:xfrm>
            <a:off x="5795963" y="4868863"/>
            <a:ext cx="3097212" cy="1536700"/>
            <a:chOff x="3651" y="3067"/>
            <a:chExt cx="1951" cy="968"/>
          </a:xfrm>
        </p:grpSpPr>
        <p:grpSp>
          <p:nvGrpSpPr>
            <p:cNvPr id="16393" name="Group 10"/>
            <p:cNvGrpSpPr>
              <a:grpSpLocks/>
            </p:cNvGrpSpPr>
            <p:nvPr/>
          </p:nvGrpSpPr>
          <p:grpSpPr bwMode="auto">
            <a:xfrm>
              <a:off x="4105" y="3067"/>
              <a:ext cx="1497" cy="968"/>
              <a:chOff x="4150" y="2750"/>
              <a:chExt cx="1497" cy="968"/>
            </a:xfrm>
          </p:grpSpPr>
          <p:sp>
            <p:nvSpPr>
              <p:cNvPr id="16395" name="Text Box 11"/>
              <p:cNvSpPr txBox="1">
                <a:spLocks noChangeArrowheads="1"/>
              </p:cNvSpPr>
              <p:nvPr/>
            </p:nvSpPr>
            <p:spPr bwMode="auto">
              <a:xfrm>
                <a:off x="4150" y="2976"/>
                <a:ext cx="1497" cy="74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nSpc>
                    <a:spcPct val="80000"/>
                  </a:lnSpc>
                  <a:spcBef>
                    <a:spcPct val="60000"/>
                  </a:spcBef>
                  <a:buFontTx/>
                  <a:buNone/>
                </a:pPr>
                <a:r>
                  <a:rPr lang="en-US" altLang="en-US" sz="1600">
                    <a:latin typeface="Arial" charset="0"/>
                  </a:rPr>
                  <a:t>(Java byte code)</a:t>
                </a:r>
              </a:p>
              <a:p>
                <a:pPr>
                  <a:lnSpc>
                    <a:spcPct val="80000"/>
                  </a:lnSpc>
                  <a:spcBef>
                    <a:spcPct val="60000"/>
                  </a:spcBef>
                  <a:buFontTx/>
                  <a:buNone/>
                </a:pPr>
                <a:r>
                  <a:rPr lang="en-US" altLang="en-US" sz="1600">
                    <a:latin typeface="Courier New" pitchFamily="49" charset="0"/>
                  </a:rPr>
                  <a:t>10000100000001000 00100100000001001</a:t>
                </a:r>
              </a:p>
              <a:p>
                <a:pPr>
                  <a:lnSpc>
                    <a:spcPct val="80000"/>
                  </a:lnSpc>
                  <a:spcBef>
                    <a:spcPct val="60000"/>
                  </a:spcBef>
                  <a:buFontTx/>
                  <a:buNone/>
                </a:pPr>
                <a:r>
                  <a:rPr lang="en-US" altLang="en-US" sz="1600">
                    <a:latin typeface="Arial" charset="0"/>
                  </a:rPr>
                  <a:t>      :                :</a:t>
                </a:r>
              </a:p>
            </p:txBody>
          </p:sp>
          <p:sp>
            <p:nvSpPr>
              <p:cNvPr id="16396" name="Text Box 12"/>
              <p:cNvSpPr txBox="1">
                <a:spLocks noChangeArrowheads="1"/>
              </p:cNvSpPr>
              <p:nvPr/>
            </p:nvSpPr>
            <p:spPr bwMode="auto">
              <a:xfrm>
                <a:off x="4150" y="2750"/>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US" altLang="en-US" sz="1800">
                    <a:latin typeface="Arial" charset="0"/>
                  </a:rPr>
                  <a:t>Smallest.class</a:t>
                </a:r>
              </a:p>
            </p:txBody>
          </p:sp>
        </p:grpSp>
        <p:sp>
          <p:nvSpPr>
            <p:cNvPr id="16394" name="Line 13"/>
            <p:cNvSpPr>
              <a:spLocks noChangeShapeType="1"/>
            </p:cNvSpPr>
            <p:nvPr/>
          </p:nvSpPr>
          <p:spPr bwMode="auto">
            <a:xfrm>
              <a:off x="3651" y="3113"/>
              <a:ext cx="453" cy="317"/>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16403" name="Group 19"/>
          <p:cNvGrpSpPr>
            <a:grpSpLocks/>
          </p:cNvGrpSpPr>
          <p:nvPr/>
        </p:nvGrpSpPr>
        <p:grpSpPr bwMode="auto">
          <a:xfrm>
            <a:off x="5518150" y="2276475"/>
            <a:ext cx="3433763" cy="2147888"/>
            <a:chOff x="3476" y="1434"/>
            <a:chExt cx="2163" cy="1353"/>
          </a:xfrm>
        </p:grpSpPr>
        <p:sp>
          <p:nvSpPr>
            <p:cNvPr id="16391" name="Text Box 15"/>
            <p:cNvSpPr txBox="1">
              <a:spLocks noChangeArrowheads="1"/>
            </p:cNvSpPr>
            <p:nvPr/>
          </p:nvSpPr>
          <p:spPr bwMode="auto">
            <a:xfrm>
              <a:off x="4332" y="1434"/>
              <a:ext cx="130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US" altLang="en-US" sz="1600" b="1">
                  <a:solidFill>
                    <a:schemeClr val="accent2"/>
                  </a:solidFill>
                  <a:latin typeface="Arial" charset="0"/>
                </a:rPr>
                <a:t>Type “</a:t>
              </a:r>
              <a:r>
                <a:rPr lang="en-US" altLang="en-US" sz="1800" b="1">
                  <a:solidFill>
                    <a:schemeClr val="accent2"/>
                  </a:solidFill>
                  <a:latin typeface="Consolas" pitchFamily="49" charset="0"/>
                  <a:cs typeface="Consolas" pitchFamily="49" charset="0"/>
                </a:rPr>
                <a:t>javac Smallest.java</a:t>
              </a:r>
              <a:r>
                <a:rPr lang="en-US" altLang="en-US" sz="1600" b="1">
                  <a:solidFill>
                    <a:schemeClr val="accent2"/>
                  </a:solidFill>
                  <a:latin typeface="Arial" charset="0"/>
                </a:rPr>
                <a:t>”</a:t>
              </a:r>
            </a:p>
          </p:txBody>
        </p:sp>
        <p:cxnSp>
          <p:nvCxnSpPr>
            <p:cNvPr id="16392" name="AutoShape 16"/>
            <p:cNvCxnSpPr>
              <a:cxnSpLocks noChangeShapeType="1"/>
              <a:stCxn id="16391" idx="1"/>
              <a:endCxn id="16397" idx="0"/>
            </p:cNvCxnSpPr>
            <p:nvPr/>
          </p:nvCxnSpPr>
          <p:spPr bwMode="auto">
            <a:xfrm flipH="1">
              <a:off x="3476" y="1636"/>
              <a:ext cx="856" cy="1151"/>
            </a:xfrm>
            <a:prstGeom prst="straightConnector1">
              <a:avLst/>
            </a:prstGeom>
            <a:noFill/>
            <a:ln w="19050">
              <a:solidFill>
                <a:schemeClr val="accent2"/>
              </a:solidFill>
              <a:prstDash val="dash"/>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934646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4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t>Running The </a:t>
            </a:r>
            <a:r>
              <a:rPr lang="en-US" altLang="en-US" smtClean="0">
                <a:latin typeface="Consolas" pitchFamily="49" charset="0"/>
                <a:cs typeface="Consolas" pitchFamily="49" charset="0"/>
              </a:rPr>
              <a:t>Smallest.java </a:t>
            </a:r>
            <a:r>
              <a:rPr lang="en-US" altLang="en-US" smtClean="0"/>
              <a:t>Program</a:t>
            </a:r>
          </a:p>
        </p:txBody>
      </p:sp>
      <p:grpSp>
        <p:nvGrpSpPr>
          <p:cNvPr id="2" name="Group 3"/>
          <p:cNvGrpSpPr>
            <a:grpSpLocks/>
          </p:cNvGrpSpPr>
          <p:nvPr/>
        </p:nvGrpSpPr>
        <p:grpSpPr bwMode="auto">
          <a:xfrm>
            <a:off x="755650" y="1628775"/>
            <a:ext cx="2376488" cy="1536700"/>
            <a:chOff x="4150" y="2750"/>
            <a:chExt cx="1497" cy="968"/>
          </a:xfrm>
        </p:grpSpPr>
        <p:sp>
          <p:nvSpPr>
            <p:cNvPr id="17420" name="Text Box 4"/>
            <p:cNvSpPr txBox="1">
              <a:spLocks noChangeArrowheads="1"/>
            </p:cNvSpPr>
            <p:nvPr/>
          </p:nvSpPr>
          <p:spPr bwMode="auto">
            <a:xfrm>
              <a:off x="4150" y="2976"/>
              <a:ext cx="1497" cy="74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nSpc>
                  <a:spcPct val="80000"/>
                </a:lnSpc>
                <a:spcBef>
                  <a:spcPct val="60000"/>
                </a:spcBef>
                <a:buFontTx/>
                <a:buNone/>
              </a:pPr>
              <a:r>
                <a:rPr lang="en-US" altLang="en-US" sz="1600">
                  <a:latin typeface="Arial" charset="0"/>
                </a:rPr>
                <a:t>(Java byte code)</a:t>
              </a:r>
            </a:p>
            <a:p>
              <a:pPr>
                <a:lnSpc>
                  <a:spcPct val="80000"/>
                </a:lnSpc>
                <a:spcBef>
                  <a:spcPct val="60000"/>
                </a:spcBef>
                <a:buFontTx/>
                <a:buNone/>
              </a:pPr>
              <a:r>
                <a:rPr lang="en-US" altLang="en-US" sz="1600">
                  <a:latin typeface="Courier New" pitchFamily="49" charset="0"/>
                </a:rPr>
                <a:t>10000100000001000 00100100000001001</a:t>
              </a:r>
            </a:p>
            <a:p>
              <a:pPr>
                <a:lnSpc>
                  <a:spcPct val="80000"/>
                </a:lnSpc>
                <a:spcBef>
                  <a:spcPct val="60000"/>
                </a:spcBef>
                <a:buFontTx/>
                <a:buNone/>
              </a:pPr>
              <a:r>
                <a:rPr lang="en-US" altLang="en-US" sz="1600">
                  <a:latin typeface="Arial" charset="0"/>
                </a:rPr>
                <a:t>      :                :</a:t>
              </a:r>
            </a:p>
          </p:txBody>
        </p:sp>
        <p:sp>
          <p:nvSpPr>
            <p:cNvPr id="17421" name="Text Box 5"/>
            <p:cNvSpPr txBox="1">
              <a:spLocks noChangeArrowheads="1"/>
            </p:cNvSpPr>
            <p:nvPr/>
          </p:nvSpPr>
          <p:spPr bwMode="auto">
            <a:xfrm>
              <a:off x="4150" y="2750"/>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US" altLang="en-US" sz="1800">
                  <a:latin typeface="Arial" charset="0"/>
                </a:rPr>
                <a:t>Smallest.class</a:t>
              </a:r>
            </a:p>
          </p:txBody>
        </p:sp>
      </p:grpSp>
      <p:grpSp>
        <p:nvGrpSpPr>
          <p:cNvPr id="3" name="Group 6"/>
          <p:cNvGrpSpPr>
            <a:grpSpLocks/>
          </p:cNvGrpSpPr>
          <p:nvPr/>
        </p:nvGrpSpPr>
        <p:grpSpPr bwMode="auto">
          <a:xfrm>
            <a:off x="3132138" y="3213100"/>
            <a:ext cx="1638300" cy="1022350"/>
            <a:chOff x="1973" y="2024"/>
            <a:chExt cx="1032" cy="644"/>
          </a:xfrm>
        </p:grpSpPr>
        <p:sp>
          <p:nvSpPr>
            <p:cNvPr id="17418" name="AutoShape 7"/>
            <p:cNvSpPr>
              <a:spLocks noChangeArrowheads="1"/>
            </p:cNvSpPr>
            <p:nvPr/>
          </p:nvSpPr>
          <p:spPr bwMode="auto">
            <a:xfrm>
              <a:off x="2298" y="2253"/>
              <a:ext cx="707" cy="415"/>
            </a:xfrm>
            <a:prstGeom prst="irregularSeal2">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a:spcBef>
                  <a:spcPct val="50000"/>
                </a:spcBef>
                <a:buFontTx/>
                <a:buNone/>
              </a:pPr>
              <a:r>
                <a:rPr lang="en-US" altLang="en-US" sz="1600" b="1">
                  <a:latin typeface="Arial" charset="0"/>
                </a:rPr>
                <a:t>java</a:t>
              </a:r>
            </a:p>
          </p:txBody>
        </p:sp>
        <p:sp>
          <p:nvSpPr>
            <p:cNvPr id="17419" name="Line 8"/>
            <p:cNvSpPr>
              <a:spLocks noChangeShapeType="1"/>
            </p:cNvSpPr>
            <p:nvPr/>
          </p:nvSpPr>
          <p:spPr bwMode="auto">
            <a:xfrm>
              <a:off x="1973" y="2024"/>
              <a:ext cx="453" cy="317"/>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4" name="Group 9"/>
          <p:cNvGrpSpPr>
            <a:grpSpLocks/>
          </p:cNvGrpSpPr>
          <p:nvPr/>
        </p:nvGrpSpPr>
        <p:grpSpPr bwMode="auto">
          <a:xfrm>
            <a:off x="971550" y="4076700"/>
            <a:ext cx="2809875" cy="1641475"/>
            <a:chOff x="612" y="2499"/>
            <a:chExt cx="1770" cy="1034"/>
          </a:xfrm>
        </p:grpSpPr>
        <p:sp>
          <p:nvSpPr>
            <p:cNvPr id="17416" name="Text Box 10"/>
            <p:cNvSpPr txBox="1">
              <a:spLocks noChangeArrowheads="1"/>
            </p:cNvSpPr>
            <p:nvPr/>
          </p:nvSpPr>
          <p:spPr bwMode="auto">
            <a:xfrm>
              <a:off x="612" y="3158"/>
              <a:ext cx="1452"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US" altLang="en-US" sz="1600" b="1">
                  <a:solidFill>
                    <a:schemeClr val="accent2"/>
                  </a:solidFill>
                  <a:latin typeface="Arial" charset="0"/>
                </a:rPr>
                <a:t>Type “</a:t>
              </a:r>
              <a:r>
                <a:rPr lang="en-US" altLang="en-US" sz="1800" b="1">
                  <a:solidFill>
                    <a:schemeClr val="accent2"/>
                  </a:solidFill>
                  <a:latin typeface="Consolas" pitchFamily="49" charset="0"/>
                  <a:cs typeface="Consolas" pitchFamily="49" charset="0"/>
                </a:rPr>
                <a:t>java Smallest</a:t>
              </a:r>
              <a:r>
                <a:rPr lang="en-US" altLang="en-US" sz="1600" b="1">
                  <a:solidFill>
                    <a:schemeClr val="accent2"/>
                  </a:solidFill>
                  <a:latin typeface="Arial" charset="0"/>
                </a:rPr>
                <a:t>”</a:t>
              </a:r>
            </a:p>
          </p:txBody>
        </p:sp>
        <p:cxnSp>
          <p:nvCxnSpPr>
            <p:cNvPr id="17417" name="AutoShape 11"/>
            <p:cNvCxnSpPr>
              <a:cxnSpLocks noChangeShapeType="1"/>
              <a:stCxn id="17416" idx="0"/>
            </p:cNvCxnSpPr>
            <p:nvPr/>
          </p:nvCxnSpPr>
          <p:spPr bwMode="auto">
            <a:xfrm flipV="1">
              <a:off x="1338" y="2499"/>
              <a:ext cx="1044" cy="659"/>
            </a:xfrm>
            <a:prstGeom prst="straightConnector1">
              <a:avLst/>
            </a:prstGeom>
            <a:noFill/>
            <a:ln w="19050">
              <a:solidFill>
                <a:schemeClr val="accent2"/>
              </a:solidFill>
              <a:prstDash val="lgDash"/>
              <a:round/>
              <a:headEnd/>
              <a:tailEnd/>
            </a:ln>
            <a:extLst>
              <a:ext uri="{909E8E84-426E-40DD-AFC4-6F175D3DCCD1}">
                <a14:hiddenFill xmlns:a14="http://schemas.microsoft.com/office/drawing/2010/main">
                  <a:noFill/>
                </a14:hiddenFill>
              </a:ext>
            </a:extLst>
          </p:spPr>
        </p:cxnSp>
      </p:grpSp>
      <p:sp>
        <p:nvSpPr>
          <p:cNvPr id="23567" name="Text Box 4"/>
          <p:cNvSpPr txBox="1">
            <a:spLocks noChangeArrowheads="1"/>
          </p:cNvSpPr>
          <p:nvPr/>
        </p:nvSpPr>
        <p:spPr bwMode="auto">
          <a:xfrm>
            <a:off x="3168650" y="5035550"/>
            <a:ext cx="4192588" cy="11779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nSpc>
                <a:spcPct val="80000"/>
              </a:lnSpc>
              <a:spcBef>
                <a:spcPct val="60000"/>
              </a:spcBef>
              <a:buFontTx/>
              <a:buNone/>
            </a:pPr>
            <a:r>
              <a:rPr lang="en-US" altLang="en-US" sz="1600">
                <a:latin typeface="Arial" charset="0"/>
              </a:rPr>
              <a:t>(Platform/Operating specific binary</a:t>
            </a:r>
          </a:p>
          <a:p>
            <a:pPr>
              <a:lnSpc>
                <a:spcPct val="80000"/>
              </a:lnSpc>
              <a:spcBef>
                <a:spcPct val="60000"/>
              </a:spcBef>
              <a:buFontTx/>
              <a:buNone/>
            </a:pPr>
            <a:r>
              <a:rPr lang="en-US" altLang="en-US" sz="1600">
                <a:latin typeface="Courier New" pitchFamily="49" charset="0"/>
              </a:rPr>
              <a:t>10100111000001000 00100111001111001</a:t>
            </a:r>
          </a:p>
          <a:p>
            <a:pPr>
              <a:lnSpc>
                <a:spcPct val="80000"/>
              </a:lnSpc>
              <a:spcBef>
                <a:spcPct val="60000"/>
              </a:spcBef>
              <a:buFontTx/>
              <a:buNone/>
            </a:pPr>
            <a:r>
              <a:rPr lang="en-US" altLang="en-US" sz="1600">
                <a:latin typeface="Arial" charset="0"/>
              </a:rPr>
              <a:t>      :                :</a:t>
            </a:r>
          </a:p>
        </p:txBody>
      </p:sp>
      <p:pic>
        <p:nvPicPr>
          <p:cNvPr id="23570" name="Picture 18" descr="MP90034136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7850" y="4359275"/>
            <a:ext cx="6778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130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6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3570"/>
                                        </p:tgtEl>
                                        <p:attrNameLst>
                                          <p:attrName>style.visibility</p:attrName>
                                        </p:attrNameLst>
                                      </p:cBhvr>
                                      <p:to>
                                        <p:strVal val="visible"/>
                                      </p:to>
                                    </p:set>
                                    <p:animEffect transition="in" filter="blinds(horizontal)">
                                      <p:cBhvr>
                                        <p:cTn id="23" dur="500"/>
                                        <p:tgtEl>
                                          <p:spTgt spid="23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Running The Java Compiler At Home</a:t>
            </a:r>
          </a:p>
        </p:txBody>
      </p:sp>
      <p:sp>
        <p:nvSpPr>
          <p:cNvPr id="267267" name="Rectangle 3"/>
          <p:cNvSpPr>
            <a:spLocks noGrp="1" noChangeArrowheads="1"/>
          </p:cNvSpPr>
          <p:nvPr>
            <p:ph type="body" idx="1"/>
          </p:nvPr>
        </p:nvSpPr>
        <p:spPr/>
        <p:txBody>
          <a:bodyPr/>
          <a:lstStyle/>
          <a:p>
            <a:r>
              <a:rPr lang="en-US" altLang="en-US" smtClean="0"/>
              <a:t>After installing Java you will need to indicate to the operating system where the java compiler has been installed (‘setting the path’).</a:t>
            </a:r>
          </a:p>
          <a:p>
            <a:pPr lvl="1"/>
            <a:r>
              <a:rPr lang="en-US" altLang="en-US" smtClean="0"/>
              <a:t>This is similar to Python.</a:t>
            </a:r>
          </a:p>
          <a:p>
            <a:r>
              <a:rPr lang="en-US" altLang="en-US" smtClean="0"/>
              <a:t>For details of how to set your path variable for your particular operating system try the Sun or Java website.</a:t>
            </a:r>
          </a:p>
          <a:p>
            <a:r>
              <a:rPr lang="en-US" altLang="en-US" smtClean="0"/>
              <a:t>Example of how to set the path in Windows:</a:t>
            </a:r>
          </a:p>
          <a:p>
            <a:pPr lvl="1"/>
            <a:r>
              <a:rPr lang="en-US" altLang="en-US" smtClean="0">
                <a:hlinkClick r:id="rId2"/>
              </a:rPr>
              <a:t>http://java.sun.com/j2se/1.4.2/install-windows.html</a:t>
            </a:r>
            <a:r>
              <a:rPr lang="en-US" altLang="en-US" smtClean="0"/>
              <a:t> (see step 5 on the web link)</a:t>
            </a:r>
          </a:p>
          <a:p>
            <a:r>
              <a:rPr lang="en-US" altLang="en-US" smtClean="0"/>
              <a:t>Alternatively: create your Java programs in the same location as the Java compiler.</a:t>
            </a:r>
          </a:p>
        </p:txBody>
      </p:sp>
    </p:spTree>
    <p:extLst>
      <p:ext uri="{BB962C8B-B14F-4D97-AF65-F5344CB8AC3E}">
        <p14:creationId xmlns:p14="http://schemas.microsoft.com/office/powerpoint/2010/main" val="3377661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72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726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726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726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7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CA" altLang="en-US" smtClean="0"/>
              <a:t>Documentation / Comments</a:t>
            </a:r>
            <a:endParaRPr lang="en-US" altLang="en-US" smtClean="0"/>
          </a:p>
        </p:txBody>
      </p:sp>
      <p:sp>
        <p:nvSpPr>
          <p:cNvPr id="181251" name="Rectangle 3"/>
          <p:cNvSpPr>
            <a:spLocks noGrp="1" noChangeArrowheads="1"/>
          </p:cNvSpPr>
          <p:nvPr>
            <p:ph type="body" idx="1"/>
          </p:nvPr>
        </p:nvSpPr>
        <p:spPr/>
        <p:txBody>
          <a:bodyPr/>
          <a:lstStyle/>
          <a:p>
            <a:pPr>
              <a:buFontTx/>
              <a:buNone/>
              <a:tabLst>
                <a:tab pos="476250" algn="l"/>
              </a:tabLst>
            </a:pPr>
            <a:r>
              <a:rPr lang="en-CA" altLang="en-US" smtClean="0"/>
              <a:t>Multi-line documentation</a:t>
            </a:r>
          </a:p>
          <a:p>
            <a:pPr marL="482600" lvl="1" indent="-177800">
              <a:buFont typeface="Times New Roman" pitchFamily="18" charset="0"/>
              <a:buNone/>
              <a:tabLst>
                <a:tab pos="476250" algn="l"/>
              </a:tabLst>
            </a:pPr>
            <a:r>
              <a:rPr lang="en-CA" altLang="en-US" smtClean="0">
                <a:latin typeface="Consolas" pitchFamily="49" charset="0"/>
                <a:cs typeface="Consolas" pitchFamily="49" charset="0"/>
              </a:rPr>
              <a:t>/*  Start of documentation</a:t>
            </a:r>
          </a:p>
          <a:p>
            <a:pPr marL="482600" lvl="1" indent="-177800">
              <a:buFont typeface="Times New Roman" pitchFamily="18" charset="0"/>
              <a:buNone/>
              <a:tabLst>
                <a:tab pos="476250" algn="l"/>
              </a:tabLst>
            </a:pPr>
            <a:r>
              <a:rPr lang="en-CA" altLang="en-US" smtClean="0">
                <a:latin typeface="Consolas" pitchFamily="49" charset="0"/>
                <a:cs typeface="Consolas" pitchFamily="49" charset="0"/>
              </a:rPr>
              <a:t>*/  End of documentation</a:t>
            </a:r>
          </a:p>
          <a:p>
            <a:pPr marL="482600" lvl="1" indent="-177800">
              <a:buFont typeface="Times New Roman" pitchFamily="18" charset="0"/>
              <a:buNone/>
              <a:tabLst>
                <a:tab pos="476250" algn="l"/>
              </a:tabLst>
            </a:pPr>
            <a:endParaRPr lang="en-CA" altLang="en-US" smtClean="0">
              <a:latin typeface="Arial" charset="0"/>
            </a:endParaRPr>
          </a:p>
          <a:p>
            <a:pPr>
              <a:buFontTx/>
              <a:buNone/>
              <a:tabLst>
                <a:tab pos="476250" algn="l"/>
              </a:tabLst>
            </a:pPr>
            <a:r>
              <a:rPr lang="en-CA" altLang="en-US" smtClean="0"/>
              <a:t>Documentation for a single line</a:t>
            </a:r>
          </a:p>
          <a:p>
            <a:pPr marL="482600" lvl="1" indent="-177800">
              <a:buFont typeface="Times New Roman" pitchFamily="18" charset="0"/>
              <a:buNone/>
              <a:tabLst>
                <a:tab pos="476250" algn="l"/>
              </a:tabLst>
            </a:pPr>
            <a:r>
              <a:rPr lang="en-CA" altLang="en-US" smtClean="0">
                <a:latin typeface="Consolas" pitchFamily="49" charset="0"/>
                <a:cs typeface="Consolas" pitchFamily="49" charset="0"/>
              </a:rPr>
              <a:t>//Everything until the end of the line is a comment</a:t>
            </a:r>
            <a:endParaRPr lang="en-US" altLang="en-US" smtClean="0">
              <a:latin typeface="Consolas" pitchFamily="49" charset="0"/>
              <a:cs typeface="Consolas" pitchFamily="49" charset="0"/>
            </a:endParaRPr>
          </a:p>
        </p:txBody>
      </p:sp>
    </p:spTree>
    <p:extLst>
      <p:ext uri="{BB962C8B-B14F-4D97-AF65-F5344CB8AC3E}">
        <p14:creationId xmlns:p14="http://schemas.microsoft.com/office/powerpoint/2010/main" val="3843239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12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12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25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1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CA" altLang="en-US" smtClean="0"/>
              <a:t>Java: Write Once, Run Anywhere</a:t>
            </a:r>
          </a:p>
        </p:txBody>
      </p:sp>
      <p:sp>
        <p:nvSpPr>
          <p:cNvPr id="3075" name="Rectangle 3"/>
          <p:cNvSpPr>
            <a:spLocks noGrp="1" noChangeArrowheads="1"/>
          </p:cNvSpPr>
          <p:nvPr>
            <p:ph type="body" sz="half" idx="1"/>
          </p:nvPr>
        </p:nvSpPr>
        <p:spPr>
          <a:xfrm>
            <a:off x="457200" y="1108075"/>
            <a:ext cx="4008438" cy="5368925"/>
          </a:xfrm>
        </p:spPr>
        <p:txBody>
          <a:bodyPr/>
          <a:lstStyle/>
          <a:p>
            <a:pPr>
              <a:tabLst>
                <a:tab pos="476250" algn="l"/>
              </a:tabLst>
            </a:pPr>
            <a:r>
              <a:rPr lang="en-CA" altLang="en-US" sz="2000" smtClean="0"/>
              <a:t>Consequence of Java’s history (coming later): platform-independence</a:t>
            </a:r>
          </a:p>
          <a:p>
            <a:pPr>
              <a:tabLst>
                <a:tab pos="476250" algn="l"/>
              </a:tabLst>
            </a:pPr>
            <a:endParaRPr lang="en-CA" altLang="en-US" sz="2000" smtClean="0"/>
          </a:p>
          <a:p>
            <a:pPr>
              <a:tabLst>
                <a:tab pos="476250" algn="l"/>
              </a:tabLst>
            </a:pPr>
            <a:endParaRPr lang="en-CA" altLang="en-US" sz="2000" smtClean="0"/>
          </a:p>
          <a:p>
            <a:pPr>
              <a:tabLst>
                <a:tab pos="476250" algn="l"/>
              </a:tabLst>
            </a:pPr>
            <a:endParaRPr lang="en-CA" altLang="en-US" sz="2000" smtClean="0"/>
          </a:p>
          <a:p>
            <a:pPr>
              <a:tabLst>
                <a:tab pos="476250" algn="l"/>
              </a:tabLst>
            </a:pPr>
            <a:endParaRPr lang="en-CA" altLang="en-US" sz="2000" smtClean="0"/>
          </a:p>
          <a:p>
            <a:pPr>
              <a:tabLst>
                <a:tab pos="476250" algn="l"/>
              </a:tabLst>
            </a:pPr>
            <a:endParaRPr lang="en-CA" altLang="en-US" sz="2000" smtClean="0"/>
          </a:p>
          <a:p>
            <a:pPr>
              <a:tabLst>
                <a:tab pos="476250" algn="l"/>
              </a:tabLst>
            </a:pPr>
            <a:endParaRPr lang="en-CA" altLang="en-US" sz="2000" smtClean="0"/>
          </a:p>
        </p:txBody>
      </p:sp>
      <p:grpSp>
        <p:nvGrpSpPr>
          <p:cNvPr id="3076" name="Group 4"/>
          <p:cNvGrpSpPr>
            <a:grpSpLocks/>
          </p:cNvGrpSpPr>
          <p:nvPr/>
        </p:nvGrpSpPr>
        <p:grpSpPr bwMode="auto">
          <a:xfrm>
            <a:off x="7678738" y="2571750"/>
            <a:ext cx="5180012" cy="0"/>
            <a:chOff x="0" y="0"/>
            <a:chExt cx="3263" cy="0"/>
          </a:xfrm>
        </p:grpSpPr>
        <p:sp>
          <p:nvSpPr>
            <p:cNvPr id="3092" name="Rectangle 5"/>
            <p:cNvSpPr>
              <a:spLocks noChangeArrowheads="1"/>
            </p:cNvSpPr>
            <p:nvPr/>
          </p:nvSpPr>
          <p:spPr bwMode="auto">
            <a:xfrm>
              <a:off x="0" y="0"/>
              <a:ext cx="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a:latin typeface="Arial" charset="0"/>
              </a:endParaRPr>
            </a:p>
          </p:txBody>
        </p:sp>
        <p:sp>
          <p:nvSpPr>
            <p:cNvPr id="3093" name="Rectangle 6"/>
            <p:cNvSpPr>
              <a:spLocks noChangeArrowheads="1"/>
            </p:cNvSpPr>
            <p:nvPr/>
          </p:nvSpPr>
          <p:spPr bwMode="auto">
            <a:xfrm>
              <a:off x="0" y="0"/>
              <a:ext cx="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a:latin typeface="Arial" charset="0"/>
              </a:endParaRPr>
            </a:p>
          </p:txBody>
        </p:sp>
      </p:grpSp>
      <p:sp>
        <p:nvSpPr>
          <p:cNvPr id="3080" name="Text Box 10"/>
          <p:cNvSpPr txBox="1">
            <a:spLocks noChangeArrowheads="1"/>
          </p:cNvSpPr>
          <p:nvPr/>
        </p:nvSpPr>
        <p:spPr bwMode="auto">
          <a:xfrm>
            <a:off x="838200" y="3505200"/>
            <a:ext cx="2157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600">
                <a:latin typeface="Arial" charset="0"/>
              </a:rPr>
              <a:t>Mac user running Safari</a:t>
            </a:r>
          </a:p>
        </p:txBody>
      </p:sp>
      <p:sp>
        <p:nvSpPr>
          <p:cNvPr id="3081" name="Text Box 11"/>
          <p:cNvSpPr txBox="1">
            <a:spLocks noChangeArrowheads="1"/>
          </p:cNvSpPr>
          <p:nvPr/>
        </p:nvSpPr>
        <p:spPr bwMode="auto">
          <a:xfrm>
            <a:off x="805656" y="5813425"/>
            <a:ext cx="3113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Windows user running Internet Explorer</a:t>
            </a:r>
          </a:p>
        </p:txBody>
      </p:sp>
      <p:sp>
        <p:nvSpPr>
          <p:cNvPr id="3082" name="Text Box 12"/>
          <p:cNvSpPr txBox="1">
            <a:spLocks noChangeArrowheads="1"/>
          </p:cNvSpPr>
          <p:nvPr/>
        </p:nvSpPr>
        <p:spPr bwMode="auto">
          <a:xfrm>
            <a:off x="6372225" y="3644900"/>
            <a:ext cx="2541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a:latin typeface="Arial" charset="0"/>
              </a:rPr>
              <a:t>Web page stored on Unix server</a:t>
            </a:r>
          </a:p>
        </p:txBody>
      </p:sp>
      <p:grpSp>
        <p:nvGrpSpPr>
          <p:cNvPr id="3" name="Group 13"/>
          <p:cNvGrpSpPr>
            <a:grpSpLocks/>
          </p:cNvGrpSpPr>
          <p:nvPr/>
        </p:nvGrpSpPr>
        <p:grpSpPr bwMode="auto">
          <a:xfrm>
            <a:off x="1905000" y="2819400"/>
            <a:ext cx="4800600" cy="1219200"/>
            <a:chOff x="1200" y="1776"/>
            <a:chExt cx="3024" cy="768"/>
          </a:xfrm>
        </p:grpSpPr>
        <p:sp>
          <p:nvSpPr>
            <p:cNvPr id="3090" name="Line 14"/>
            <p:cNvSpPr>
              <a:spLocks noChangeShapeType="1"/>
            </p:cNvSpPr>
            <p:nvPr/>
          </p:nvSpPr>
          <p:spPr bwMode="auto">
            <a:xfrm>
              <a:off x="1200" y="1872"/>
              <a:ext cx="3024" cy="6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3091" name="Text Box 15"/>
            <p:cNvSpPr txBox="1">
              <a:spLocks noChangeArrowheads="1"/>
            </p:cNvSpPr>
            <p:nvPr/>
          </p:nvSpPr>
          <p:spPr bwMode="auto">
            <a:xfrm>
              <a:off x="1488" y="1776"/>
              <a:ext cx="10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a:latin typeface="Arial" charset="0"/>
                </a:rPr>
                <a:t>Click on link to Applet</a:t>
              </a:r>
            </a:p>
          </p:txBody>
        </p:sp>
      </p:grpSp>
      <p:grpSp>
        <p:nvGrpSpPr>
          <p:cNvPr id="4" name="Group 16"/>
          <p:cNvGrpSpPr>
            <a:grpSpLocks/>
          </p:cNvGrpSpPr>
          <p:nvPr/>
        </p:nvGrpSpPr>
        <p:grpSpPr bwMode="auto">
          <a:xfrm>
            <a:off x="1828800" y="3124200"/>
            <a:ext cx="4867275" cy="1279525"/>
            <a:chOff x="1152" y="1968"/>
            <a:chExt cx="3066" cy="806"/>
          </a:xfrm>
        </p:grpSpPr>
        <p:sp>
          <p:nvSpPr>
            <p:cNvPr id="3088" name="Line 17"/>
            <p:cNvSpPr>
              <a:spLocks noChangeShapeType="1"/>
            </p:cNvSpPr>
            <p:nvPr/>
          </p:nvSpPr>
          <p:spPr bwMode="auto">
            <a:xfrm flipH="1" flipV="1">
              <a:off x="1152" y="1968"/>
              <a:ext cx="3024" cy="6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3089" name="Text Box 18"/>
            <p:cNvSpPr txBox="1">
              <a:spLocks noChangeArrowheads="1"/>
            </p:cNvSpPr>
            <p:nvPr/>
          </p:nvSpPr>
          <p:spPr bwMode="auto">
            <a:xfrm>
              <a:off x="2976" y="2640"/>
              <a:ext cx="124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a:latin typeface="Arial" charset="0"/>
                </a:rPr>
                <a:t>Byte code is downloaded</a:t>
              </a:r>
            </a:p>
          </p:txBody>
        </p:sp>
      </p:grpSp>
      <p:sp>
        <p:nvSpPr>
          <p:cNvPr id="165907" name="Rectangle 19"/>
          <p:cNvSpPr>
            <a:spLocks noChangeArrowheads="1"/>
          </p:cNvSpPr>
          <p:nvPr/>
        </p:nvSpPr>
        <p:spPr bwMode="auto">
          <a:xfrm>
            <a:off x="838200" y="3733800"/>
            <a:ext cx="3200400" cy="838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2000" tIns="0" rIns="0" bIns="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a:latin typeface="Arial" charset="0"/>
              </a:rPr>
              <a:t>Virtual machine translates byte code to </a:t>
            </a:r>
          </a:p>
          <a:p>
            <a:pPr eaLnBrk="1" hangingPunct="1">
              <a:spcBef>
                <a:spcPct val="50000"/>
              </a:spcBef>
              <a:buFontTx/>
              <a:buNone/>
            </a:pPr>
            <a:r>
              <a:rPr lang="en-CA" altLang="en-US" sz="1400">
                <a:latin typeface="Arial" charset="0"/>
              </a:rPr>
              <a:t>native Mac code and the Applet is run</a:t>
            </a:r>
          </a:p>
        </p:txBody>
      </p:sp>
      <p:sp>
        <p:nvSpPr>
          <p:cNvPr id="3086" name="Text Box 20"/>
          <p:cNvSpPr txBox="1">
            <a:spLocks noChangeArrowheads="1"/>
          </p:cNvSpPr>
          <p:nvPr/>
        </p:nvSpPr>
        <p:spPr bwMode="auto">
          <a:xfrm>
            <a:off x="6732588" y="5661025"/>
            <a:ext cx="13668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CA" altLang="en-US" sz="1400" dirty="0">
                <a:latin typeface="Arial" charset="0"/>
              </a:rPr>
              <a:t>Byte code (part of web page)</a:t>
            </a:r>
            <a:endParaRPr lang="en-US" altLang="en-US" sz="1400" dirty="0">
              <a:latin typeface="Arial" charset="0"/>
            </a:endParaRPr>
          </a:p>
        </p:txBody>
      </p:sp>
      <p:sp>
        <p:nvSpPr>
          <p:cNvPr id="2" name="server"/>
          <p:cNvSpPr>
            <a:spLocks noEditPoints="1" noChangeArrowheads="1"/>
          </p:cNvSpPr>
          <p:nvPr/>
        </p:nvSpPr>
        <p:spPr bwMode="auto">
          <a:xfrm>
            <a:off x="6629400" y="1740741"/>
            <a:ext cx="1809750" cy="180975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computr4"/>
          <p:cNvSpPr>
            <a:spLocks noEditPoints="1" noChangeArrowheads="1"/>
          </p:cNvSpPr>
          <p:nvPr/>
        </p:nvSpPr>
        <p:spPr bwMode="auto">
          <a:xfrm>
            <a:off x="838200" y="2393577"/>
            <a:ext cx="990600" cy="103845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3509 w 21600"/>
              <a:gd name="T9" fmla="*/ 2414 h 21600"/>
              <a:gd name="T10" fmla="*/ 18090 w 21600"/>
              <a:gd name="T11" fmla="*/ 11028 h 21600"/>
            </a:gdLst>
            <a:ahLst/>
            <a:cxnLst>
              <a:cxn ang="0">
                <a:pos x="T0" y="T1"/>
              </a:cxn>
              <a:cxn ang="0">
                <a:pos x="T2" y="T3"/>
              </a:cxn>
              <a:cxn ang="0">
                <a:pos x="T4" y="T5"/>
              </a:cxn>
              <a:cxn ang="0">
                <a:pos x="T6" y="T7"/>
              </a:cxn>
            </a:cxnLst>
            <a:rect l="T8" t="T9" r="T10" b="T11"/>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computr1"/>
          <p:cNvSpPr>
            <a:spLocks noEditPoints="1" noChangeArrowheads="1"/>
          </p:cNvSpPr>
          <p:nvPr/>
        </p:nvSpPr>
        <p:spPr bwMode="auto">
          <a:xfrm>
            <a:off x="805656" y="4805782"/>
            <a:ext cx="904875" cy="1011237"/>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655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5960" y="3857625"/>
            <a:ext cx="1683190" cy="15303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158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5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07"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Review: What Should You Document</a:t>
            </a:r>
          </a:p>
        </p:txBody>
      </p:sp>
      <p:sp>
        <p:nvSpPr>
          <p:cNvPr id="20483" name="Rectangle 3"/>
          <p:cNvSpPr>
            <a:spLocks noGrp="1" noChangeArrowheads="1"/>
          </p:cNvSpPr>
          <p:nvPr>
            <p:ph type="body" idx="1"/>
          </p:nvPr>
        </p:nvSpPr>
        <p:spPr/>
        <p:txBody>
          <a:bodyPr/>
          <a:lstStyle/>
          <a:p>
            <a:r>
              <a:rPr lang="en-CA" altLang="en-US" smtClean="0"/>
              <a:t>Program (or that portion of the program) author</a:t>
            </a:r>
          </a:p>
          <a:p>
            <a:r>
              <a:rPr lang="en-CA" altLang="en-US" smtClean="0"/>
              <a:t>What does the program as a while do e.g., tax program.</a:t>
            </a:r>
          </a:p>
          <a:p>
            <a:r>
              <a:rPr lang="en-CA" altLang="en-US" smtClean="0"/>
              <a:t>What are the specific features of the program e.g., it calculates personal or small business tax.</a:t>
            </a:r>
          </a:p>
          <a:p>
            <a:r>
              <a:rPr lang="en-CA" altLang="en-US" smtClean="0"/>
              <a:t>What are it’s limitations e.g., it only follows Canadian tax laws and cannot be used in the US. In Canada it doesn’t calculate taxes for organizations with yearly gross earnings over $1 billion.</a:t>
            </a:r>
          </a:p>
          <a:p>
            <a:r>
              <a:rPr lang="en-CA" altLang="en-US" smtClean="0"/>
              <a:t>What is the version of the program</a:t>
            </a:r>
          </a:p>
          <a:p>
            <a:pPr lvl="1"/>
            <a:r>
              <a:rPr lang="en-CA" altLang="en-US" smtClean="0"/>
              <a:t>If you don’t use numbers for the different versions of your program then consider using dates (tie versions with program features).</a:t>
            </a:r>
          </a:p>
          <a:p>
            <a:endParaRPr lang="en-US" altLang="en-US" smtClean="0"/>
          </a:p>
        </p:txBody>
      </p:sp>
    </p:spTree>
    <p:extLst>
      <p:ext uri="{BB962C8B-B14F-4D97-AF65-F5344CB8AC3E}">
        <p14:creationId xmlns:p14="http://schemas.microsoft.com/office/powerpoint/2010/main" val="2011937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t>Important Note</a:t>
            </a:r>
          </a:p>
        </p:txBody>
      </p:sp>
      <p:sp>
        <p:nvSpPr>
          <p:cNvPr id="21507" name="Rectangle 3"/>
          <p:cNvSpPr>
            <a:spLocks noGrp="1" noChangeArrowheads="1"/>
          </p:cNvSpPr>
          <p:nvPr>
            <p:ph type="body" idx="1"/>
          </p:nvPr>
        </p:nvSpPr>
        <p:spPr/>
        <p:txBody>
          <a:bodyPr/>
          <a:lstStyle/>
          <a:p>
            <a:r>
              <a:rPr lang="en-US" altLang="en-US" smtClean="0"/>
              <a:t>Each Java instruction must be followed by a semi-colon!</a:t>
            </a:r>
          </a:p>
        </p:txBody>
      </p:sp>
      <p:sp>
        <p:nvSpPr>
          <p:cNvPr id="21508" name="Text Box 4"/>
          <p:cNvSpPr txBox="1">
            <a:spLocks noChangeArrowheads="1"/>
          </p:cNvSpPr>
          <p:nvPr/>
        </p:nvSpPr>
        <p:spPr bwMode="auto">
          <a:xfrm>
            <a:off x="673100" y="1790700"/>
            <a:ext cx="2743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b="1">
                <a:latin typeface="Arial" charset="0"/>
              </a:rPr>
              <a:t>General format</a:t>
            </a:r>
          </a:p>
          <a:p>
            <a:pPr eaLnBrk="1" hangingPunct="1">
              <a:spcBef>
                <a:spcPct val="50000"/>
              </a:spcBef>
              <a:buFontTx/>
              <a:buNone/>
            </a:pPr>
            <a:r>
              <a:rPr lang="en-US" altLang="en-US" sz="2000">
                <a:latin typeface="Consolas" pitchFamily="49" charset="0"/>
                <a:cs typeface="Consolas" pitchFamily="49" charset="0"/>
              </a:rPr>
              <a:t>Instruction1;</a:t>
            </a:r>
          </a:p>
          <a:p>
            <a:pPr eaLnBrk="1" hangingPunct="1">
              <a:spcBef>
                <a:spcPct val="50000"/>
              </a:spcBef>
              <a:buFontTx/>
              <a:buNone/>
            </a:pPr>
            <a:r>
              <a:rPr lang="en-US" altLang="en-US" sz="2000">
                <a:latin typeface="Consolas" pitchFamily="49" charset="0"/>
                <a:cs typeface="Consolas" pitchFamily="49" charset="0"/>
              </a:rPr>
              <a:t>Instruction2;</a:t>
            </a:r>
          </a:p>
          <a:p>
            <a:pPr eaLnBrk="1" hangingPunct="1">
              <a:spcBef>
                <a:spcPct val="50000"/>
              </a:spcBef>
              <a:buFontTx/>
              <a:buNone/>
            </a:pPr>
            <a:r>
              <a:rPr lang="en-US" altLang="en-US" sz="2000">
                <a:latin typeface="Consolas" pitchFamily="49" charset="0"/>
                <a:cs typeface="Consolas" pitchFamily="49" charset="0"/>
              </a:rPr>
              <a:t>Instruction3;</a:t>
            </a:r>
          </a:p>
          <a:p>
            <a:pPr eaLnBrk="1" hangingPunct="1">
              <a:spcBef>
                <a:spcPct val="50000"/>
              </a:spcBef>
              <a:buFontTx/>
              <a:buNone/>
            </a:pPr>
            <a:r>
              <a:rPr lang="en-US" altLang="en-US" sz="2000">
                <a:latin typeface="Consolas" pitchFamily="49" charset="0"/>
                <a:cs typeface="Consolas" pitchFamily="49" charset="0"/>
              </a:rPr>
              <a:t>   :        :</a:t>
            </a:r>
          </a:p>
        </p:txBody>
      </p:sp>
      <p:sp>
        <p:nvSpPr>
          <p:cNvPr id="21509" name="Text Box 5"/>
          <p:cNvSpPr txBox="1">
            <a:spLocks noChangeArrowheads="1"/>
          </p:cNvSpPr>
          <p:nvPr/>
        </p:nvSpPr>
        <p:spPr bwMode="auto">
          <a:xfrm>
            <a:off x="3860800" y="1765300"/>
            <a:ext cx="41402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b="1">
                <a:latin typeface="Arial" charset="0"/>
              </a:rPr>
              <a:t>Examples</a:t>
            </a:r>
          </a:p>
          <a:p>
            <a:pPr eaLnBrk="1" hangingPunct="1">
              <a:spcBef>
                <a:spcPct val="50000"/>
              </a:spcBef>
              <a:buFontTx/>
              <a:buNone/>
            </a:pPr>
            <a:r>
              <a:rPr lang="en-US" altLang="en-US" sz="2000">
                <a:latin typeface="Consolas" pitchFamily="49" charset="0"/>
                <a:cs typeface="Consolas" pitchFamily="49" charset="0"/>
              </a:rPr>
              <a:t>int num = 0;</a:t>
            </a:r>
          </a:p>
          <a:p>
            <a:pPr eaLnBrk="1" hangingPunct="1">
              <a:spcBef>
                <a:spcPct val="50000"/>
              </a:spcBef>
              <a:buFontTx/>
              <a:buNone/>
            </a:pPr>
            <a:r>
              <a:rPr lang="en-US" altLang="en-US" sz="2000">
                <a:latin typeface="Consolas" pitchFamily="49" charset="0"/>
                <a:cs typeface="Consolas" pitchFamily="49" charset="0"/>
              </a:rPr>
              <a:t>System.out.println(num);</a:t>
            </a:r>
          </a:p>
          <a:p>
            <a:pPr eaLnBrk="1" hangingPunct="1">
              <a:spcBef>
                <a:spcPct val="50000"/>
              </a:spcBef>
              <a:buFontTx/>
              <a:buNone/>
            </a:pPr>
            <a:r>
              <a:rPr lang="en-US" altLang="en-US" sz="2000">
                <a:latin typeface="Arial" charset="0"/>
              </a:rPr>
              <a:t>   :        :</a:t>
            </a:r>
          </a:p>
        </p:txBody>
      </p:sp>
    </p:spTree>
    <p:extLst>
      <p:ext uri="{BB962C8B-B14F-4D97-AF65-F5344CB8AC3E}">
        <p14:creationId xmlns:p14="http://schemas.microsoft.com/office/powerpoint/2010/main" val="2240668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altLang="en-US" smtClean="0"/>
              <a:t>Java Output</a:t>
            </a:r>
          </a:p>
        </p:txBody>
      </p:sp>
      <p:sp>
        <p:nvSpPr>
          <p:cNvPr id="22531" name="Rectangle 3"/>
          <p:cNvSpPr>
            <a:spLocks noGrp="1" noChangeArrowheads="1"/>
          </p:cNvSpPr>
          <p:nvPr>
            <p:ph type="body" idx="1"/>
          </p:nvPr>
        </p:nvSpPr>
        <p:spPr/>
        <p:txBody>
          <a:bodyPr/>
          <a:lstStyle/>
          <a:p>
            <a:pPr marL="0" indent="0">
              <a:lnSpc>
                <a:spcPct val="80000"/>
              </a:lnSpc>
              <a:tabLst>
                <a:tab pos="406400" algn="l"/>
              </a:tabLst>
            </a:pPr>
            <a:r>
              <a:rPr lang="en-CA" altLang="en-US" b="1" smtClean="0"/>
              <a:t>Format:</a:t>
            </a:r>
          </a:p>
          <a:p>
            <a:pPr marL="406400" lvl="1" indent="0">
              <a:lnSpc>
                <a:spcPct val="80000"/>
              </a:lnSpc>
              <a:buFont typeface="Times New Roman" pitchFamily="18" charset="0"/>
              <a:buNone/>
              <a:tabLst>
                <a:tab pos="406400" algn="l"/>
              </a:tabLst>
            </a:pPr>
            <a:r>
              <a:rPr lang="en-CA" altLang="en-US" sz="1800" smtClean="0">
                <a:latin typeface="Consolas" pitchFamily="49" charset="0"/>
                <a:cs typeface="Consolas" pitchFamily="49" charset="0"/>
              </a:rPr>
              <a:t>System.out.print(&lt;</a:t>
            </a:r>
            <a:r>
              <a:rPr lang="en-CA" altLang="en-US" sz="1800" i="1" smtClean="0">
                <a:latin typeface="Consolas" pitchFamily="49" charset="0"/>
                <a:cs typeface="Consolas" pitchFamily="49" charset="0"/>
              </a:rPr>
              <a:t>string or variable name one</a:t>
            </a:r>
            <a:r>
              <a:rPr lang="en-CA" altLang="en-US" sz="1800" smtClean="0">
                <a:latin typeface="Consolas" pitchFamily="49" charset="0"/>
                <a:cs typeface="Consolas" pitchFamily="49" charset="0"/>
              </a:rPr>
              <a:t>&gt; + &lt;</a:t>
            </a:r>
            <a:r>
              <a:rPr lang="en-CA" altLang="en-US" sz="1800" i="1" smtClean="0">
                <a:latin typeface="Consolas" pitchFamily="49" charset="0"/>
                <a:cs typeface="Consolas" pitchFamily="49" charset="0"/>
              </a:rPr>
              <a:t>string or variable name two</a:t>
            </a:r>
            <a:r>
              <a:rPr lang="en-CA" altLang="en-US" sz="1800" smtClean="0">
                <a:latin typeface="Consolas" pitchFamily="49" charset="0"/>
                <a:cs typeface="Consolas" pitchFamily="49" charset="0"/>
              </a:rPr>
              <a:t>&gt;..);</a:t>
            </a:r>
          </a:p>
          <a:p>
            <a:pPr marL="406400" lvl="1" indent="0">
              <a:lnSpc>
                <a:spcPct val="80000"/>
              </a:lnSpc>
              <a:buFont typeface="Times New Roman" pitchFamily="18" charset="0"/>
              <a:buNone/>
              <a:tabLst>
                <a:tab pos="406400" algn="l"/>
              </a:tabLst>
            </a:pPr>
            <a:r>
              <a:rPr lang="en-CA" altLang="en-US" sz="1800" smtClean="0">
                <a:latin typeface="Consolas" pitchFamily="49" charset="0"/>
                <a:cs typeface="Consolas" pitchFamily="49" charset="0"/>
              </a:rPr>
              <a:t>OR</a:t>
            </a:r>
          </a:p>
          <a:p>
            <a:pPr marL="406400" lvl="1" indent="0">
              <a:lnSpc>
                <a:spcPct val="80000"/>
              </a:lnSpc>
              <a:buFont typeface="Times New Roman" pitchFamily="18" charset="0"/>
              <a:buNone/>
              <a:tabLst>
                <a:tab pos="406400" algn="l"/>
              </a:tabLst>
            </a:pPr>
            <a:r>
              <a:rPr lang="en-CA" altLang="en-US" sz="1800" smtClean="0">
                <a:latin typeface="Consolas" pitchFamily="49" charset="0"/>
                <a:cs typeface="Consolas" pitchFamily="49" charset="0"/>
              </a:rPr>
              <a:t>System.out.println(&lt;</a:t>
            </a:r>
            <a:r>
              <a:rPr lang="en-CA" altLang="en-US" sz="1800" i="1" smtClean="0">
                <a:latin typeface="Consolas" pitchFamily="49" charset="0"/>
                <a:cs typeface="Consolas" pitchFamily="49" charset="0"/>
              </a:rPr>
              <a:t>string or variable name one</a:t>
            </a:r>
            <a:r>
              <a:rPr lang="en-CA" altLang="en-US" sz="1800" smtClean="0">
                <a:latin typeface="Consolas" pitchFamily="49" charset="0"/>
                <a:cs typeface="Consolas" pitchFamily="49" charset="0"/>
              </a:rPr>
              <a:t>&gt; + &lt;</a:t>
            </a:r>
            <a:r>
              <a:rPr lang="en-CA" altLang="en-US" sz="1800" i="1" smtClean="0">
                <a:latin typeface="Consolas" pitchFamily="49" charset="0"/>
                <a:cs typeface="Consolas" pitchFamily="49" charset="0"/>
              </a:rPr>
              <a:t>string or variable name two</a:t>
            </a:r>
            <a:r>
              <a:rPr lang="en-CA" altLang="en-US" sz="1800" smtClean="0">
                <a:latin typeface="Consolas" pitchFamily="49" charset="0"/>
                <a:cs typeface="Consolas" pitchFamily="49" charset="0"/>
              </a:rPr>
              <a:t>&gt;..);</a:t>
            </a:r>
          </a:p>
          <a:p>
            <a:pPr marL="406400" lvl="1" indent="0">
              <a:lnSpc>
                <a:spcPct val="80000"/>
              </a:lnSpc>
              <a:buFont typeface="Times New Roman" pitchFamily="18" charset="0"/>
              <a:buNone/>
              <a:tabLst>
                <a:tab pos="406400" algn="l"/>
              </a:tabLst>
            </a:pPr>
            <a:endParaRPr lang="en-CA" altLang="en-US" sz="1800" smtClean="0">
              <a:latin typeface="Arial" charset="0"/>
            </a:endParaRPr>
          </a:p>
          <a:p>
            <a:pPr marL="0" indent="0">
              <a:lnSpc>
                <a:spcPct val="80000"/>
              </a:lnSpc>
              <a:tabLst>
                <a:tab pos="406400" algn="l"/>
              </a:tabLst>
            </a:pPr>
            <a:r>
              <a:rPr lang="en-CA" altLang="en-US" b="1" smtClean="0"/>
              <a:t>Examples (online program called “</a:t>
            </a:r>
            <a:r>
              <a:rPr lang="en-CA" altLang="en-US" sz="2000" b="1" smtClean="0">
                <a:latin typeface="Consolas" pitchFamily="49" charset="0"/>
                <a:cs typeface="Consolas" pitchFamily="49" charset="0"/>
              </a:rPr>
              <a:t>OutputExample1.java</a:t>
            </a:r>
            <a:r>
              <a:rPr lang="en-CA" altLang="en-US" b="1" smtClean="0"/>
              <a:t>”)</a:t>
            </a:r>
            <a:endParaRPr lang="en-CA" altLang="en-US" smtClean="0"/>
          </a:p>
          <a:p>
            <a:pPr marL="0" indent="0">
              <a:lnSpc>
                <a:spcPct val="80000"/>
              </a:lnSpc>
              <a:buFontTx/>
              <a:buNone/>
              <a:tabLst>
                <a:tab pos="406400" algn="l"/>
              </a:tabLst>
            </a:pPr>
            <a:endParaRPr lang="en-CA" altLang="en-US" sz="2000" smtClean="0">
              <a:latin typeface="Arial" charset="0"/>
            </a:endParaRPr>
          </a:p>
          <a:p>
            <a:pPr marL="0" indent="0">
              <a:lnSpc>
                <a:spcPct val="80000"/>
              </a:lnSpc>
              <a:buFontTx/>
              <a:buNone/>
              <a:tabLst>
                <a:tab pos="406400" algn="l"/>
              </a:tabLst>
            </a:pPr>
            <a:r>
              <a:rPr lang="en-CA" altLang="en-US" sz="1800" smtClean="0">
                <a:latin typeface="Consolas" pitchFamily="49" charset="0"/>
                <a:cs typeface="Consolas" pitchFamily="49" charset="0"/>
              </a:rPr>
              <a:t>public class OutputExample1</a:t>
            </a:r>
          </a:p>
          <a:p>
            <a:pPr marL="0" indent="0">
              <a:lnSpc>
                <a:spcPct val="80000"/>
              </a:lnSpc>
              <a:buFontTx/>
              <a:buNone/>
              <a:tabLst>
                <a:tab pos="406400" algn="l"/>
              </a:tabLst>
            </a:pPr>
            <a:r>
              <a:rPr lang="en-CA" altLang="en-US" sz="1800" smtClean="0">
                <a:latin typeface="Consolas" pitchFamily="49" charset="0"/>
                <a:cs typeface="Consolas" pitchFamily="49" charset="0"/>
              </a:rPr>
              <a:t>{</a:t>
            </a:r>
          </a:p>
          <a:p>
            <a:pPr marL="0" indent="0">
              <a:lnSpc>
                <a:spcPct val="80000"/>
              </a:lnSpc>
              <a:buFontTx/>
              <a:buNone/>
              <a:tabLst>
                <a:tab pos="406400" algn="l"/>
              </a:tabLst>
            </a:pPr>
            <a:r>
              <a:rPr lang="en-CA" altLang="en-US" sz="1800" smtClean="0">
                <a:latin typeface="Consolas" pitchFamily="49" charset="0"/>
                <a:cs typeface="Consolas" pitchFamily="49" charset="0"/>
              </a:rPr>
              <a:t>    public static void main(String [] args)</a:t>
            </a:r>
          </a:p>
          <a:p>
            <a:pPr marL="0" indent="0">
              <a:lnSpc>
                <a:spcPct val="80000"/>
              </a:lnSpc>
              <a:buFontTx/>
              <a:buNone/>
              <a:tabLst>
                <a:tab pos="406400" algn="l"/>
              </a:tabLst>
            </a:pPr>
            <a:r>
              <a:rPr lang="en-CA" altLang="en-US" sz="1800" smtClean="0">
                <a:latin typeface="Consolas" pitchFamily="49" charset="0"/>
                <a:cs typeface="Consolas" pitchFamily="49" charset="0"/>
              </a:rPr>
              <a:t>    {</a:t>
            </a:r>
          </a:p>
          <a:p>
            <a:pPr marL="0" indent="0">
              <a:lnSpc>
                <a:spcPct val="80000"/>
              </a:lnSpc>
              <a:buFontTx/>
              <a:buNone/>
              <a:tabLst>
                <a:tab pos="406400" algn="l"/>
              </a:tabLst>
            </a:pPr>
            <a:r>
              <a:rPr lang="en-CA" altLang="en-US" sz="1800" smtClean="0">
                <a:latin typeface="Consolas" pitchFamily="49" charset="0"/>
                <a:cs typeface="Consolas" pitchFamily="49" charset="0"/>
              </a:rPr>
              <a:t>        int num = 123;   // More on this shortly</a:t>
            </a:r>
          </a:p>
          <a:p>
            <a:pPr marL="406400" lvl="1" indent="0">
              <a:lnSpc>
                <a:spcPct val="80000"/>
              </a:lnSpc>
              <a:buFont typeface="Times New Roman" pitchFamily="18" charset="0"/>
              <a:buNone/>
              <a:tabLst>
                <a:tab pos="406400" algn="l"/>
              </a:tabLst>
            </a:pPr>
            <a:r>
              <a:rPr lang="en-CA" altLang="en-US" sz="1800" smtClean="0">
                <a:latin typeface="Consolas" pitchFamily="49" charset="0"/>
                <a:cs typeface="Consolas" pitchFamily="49" charset="0"/>
              </a:rPr>
              <a:t>     System.out.println("Good-night gracie!");</a:t>
            </a:r>
          </a:p>
          <a:p>
            <a:pPr marL="406400" lvl="1" indent="0">
              <a:lnSpc>
                <a:spcPct val="80000"/>
              </a:lnSpc>
              <a:buFont typeface="Times New Roman" pitchFamily="18" charset="0"/>
              <a:buNone/>
              <a:tabLst>
                <a:tab pos="406400" algn="l"/>
              </a:tabLst>
            </a:pPr>
            <a:r>
              <a:rPr lang="en-CA" altLang="en-US" sz="1800" smtClean="0">
                <a:latin typeface="Consolas" pitchFamily="49" charset="0"/>
                <a:cs typeface="Consolas" pitchFamily="49" charset="0"/>
              </a:rPr>
              <a:t>     System.out.print(num);    </a:t>
            </a:r>
          </a:p>
          <a:p>
            <a:pPr marL="406400" lvl="1" indent="0">
              <a:lnSpc>
                <a:spcPct val="80000"/>
              </a:lnSpc>
              <a:buFont typeface="Times New Roman" pitchFamily="18" charset="0"/>
              <a:buNone/>
              <a:tabLst>
                <a:tab pos="406400" algn="l"/>
              </a:tabLst>
            </a:pPr>
            <a:r>
              <a:rPr lang="en-CA" altLang="en-US" sz="1800" smtClean="0">
                <a:latin typeface="Consolas" pitchFamily="49" charset="0"/>
                <a:cs typeface="Consolas" pitchFamily="49" charset="0"/>
              </a:rPr>
              <a:t>     System.out.println("num="+num);</a:t>
            </a:r>
          </a:p>
          <a:p>
            <a:pPr marL="406400" lvl="1" indent="0">
              <a:lnSpc>
                <a:spcPct val="80000"/>
              </a:lnSpc>
              <a:buFont typeface="Times New Roman" pitchFamily="18" charset="0"/>
              <a:buNone/>
              <a:tabLst>
                <a:tab pos="406400" algn="l"/>
              </a:tabLst>
            </a:pPr>
            <a:r>
              <a:rPr lang="en-CA" altLang="en-US" sz="1800" smtClean="0">
                <a:latin typeface="Consolas" pitchFamily="49" charset="0"/>
                <a:cs typeface="Consolas" pitchFamily="49" charset="0"/>
              </a:rPr>
              <a:t> }</a:t>
            </a:r>
          </a:p>
          <a:p>
            <a:pPr marL="0" indent="0">
              <a:lnSpc>
                <a:spcPct val="80000"/>
              </a:lnSpc>
              <a:buFontTx/>
              <a:buNone/>
              <a:tabLst>
                <a:tab pos="406400" algn="l"/>
              </a:tabLst>
            </a:pPr>
            <a:r>
              <a:rPr lang="en-CA" altLang="en-US" sz="1800" smtClean="0">
                <a:latin typeface="Consolas" pitchFamily="49" charset="0"/>
                <a:cs typeface="Consolas" pitchFamily="49" charset="0"/>
              </a:rPr>
              <a:t>}</a:t>
            </a:r>
          </a:p>
        </p:txBody>
      </p:sp>
    </p:spTree>
    <p:extLst>
      <p:ext uri="{BB962C8B-B14F-4D97-AF65-F5344CB8AC3E}">
        <p14:creationId xmlns:p14="http://schemas.microsoft.com/office/powerpoint/2010/main" val="1074055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CA" altLang="en-US" smtClean="0"/>
              <a:t>Output : Some Escape Sequences For Formatting</a:t>
            </a:r>
            <a:endParaRPr lang="en-US" altLang="en-US" smtClean="0"/>
          </a:p>
        </p:txBody>
      </p:sp>
      <p:graphicFrame>
        <p:nvGraphicFramePr>
          <p:cNvPr id="184348" name="Group 28"/>
          <p:cNvGraphicFramePr>
            <a:graphicFrameLocks noGrp="1"/>
          </p:cNvGraphicFramePr>
          <p:nvPr>
            <p:ph idx="1"/>
          </p:nvPr>
        </p:nvGraphicFramePr>
        <p:xfrm>
          <a:off x="2055813" y="1450975"/>
          <a:ext cx="5076825" cy="3736977"/>
        </p:xfrm>
        <a:graphic>
          <a:graphicData uri="http://schemas.openxmlformats.org/drawingml/2006/table">
            <a:tbl>
              <a:tblPr/>
              <a:tblGrid>
                <a:gridCol w="2540000"/>
                <a:gridCol w="2536825"/>
              </a:tblGrid>
              <a:tr h="747713">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2000" b="1" i="0" u="none" strike="noStrike" cap="none" normalizeH="0" baseline="0" dirty="0" smtClean="0">
                          <a:ln>
                            <a:noFill/>
                          </a:ln>
                          <a:solidFill>
                            <a:schemeClr val="tx1"/>
                          </a:solidFill>
                          <a:effectLst/>
                          <a:latin typeface="Arial" charset="0"/>
                        </a:rPr>
                        <a:t>Escape sequence</a:t>
                      </a:r>
                      <a:endParaRPr kumimoji="0" lang="en-US" sz="2000" b="1" i="0" u="none" strike="noStrike" cap="none" normalizeH="0" baseline="0" dirty="0" smtClean="0">
                        <a:ln>
                          <a:noFill/>
                        </a:ln>
                        <a:solidFill>
                          <a:schemeClr val="tx1"/>
                        </a:solidFill>
                        <a:effectLst/>
                        <a:latin typeface="Arial"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2000" b="1" i="0" u="none" strike="noStrike" cap="none" normalizeH="0" baseline="0" dirty="0" smtClean="0">
                          <a:ln>
                            <a:noFill/>
                          </a:ln>
                          <a:solidFill>
                            <a:schemeClr val="tx1"/>
                          </a:solidFill>
                          <a:effectLst/>
                          <a:latin typeface="Arial" charset="0"/>
                        </a:rPr>
                        <a:t>Description</a:t>
                      </a:r>
                      <a:endParaRPr kumimoji="0" lang="en-US" sz="2000" b="1" i="0" u="none" strike="noStrike" cap="none" normalizeH="0" baseline="0" dirty="0" smtClean="0">
                        <a:ln>
                          <a:noFill/>
                        </a:ln>
                        <a:solidFill>
                          <a:schemeClr val="tx1"/>
                        </a:solidFill>
                        <a:effectLst/>
                        <a:latin typeface="Arial"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747713">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\t</a:t>
                      </a: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0" i="0" u="none" strike="noStrike" cap="none" normalizeH="0" baseline="0" dirty="0" smtClean="0">
                          <a:ln>
                            <a:noFill/>
                          </a:ln>
                          <a:solidFill>
                            <a:schemeClr val="tx1"/>
                          </a:solidFill>
                          <a:effectLst/>
                          <a:latin typeface="Arial" charset="0"/>
                        </a:rPr>
                        <a:t>Horizontal tab</a:t>
                      </a:r>
                      <a:endParaRPr kumimoji="0" lang="en-US" sz="1800" b="0" i="0" u="none" strike="noStrike" cap="none" normalizeH="0" baseline="0" dirty="0" smtClean="0">
                        <a:ln>
                          <a:noFill/>
                        </a:ln>
                        <a:solidFill>
                          <a:schemeClr val="tx1"/>
                        </a:solidFill>
                        <a:effectLst/>
                        <a:latin typeface="Arial"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\n</a:t>
                      </a: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0" i="0" u="none" strike="noStrike" cap="none" normalizeH="0" baseline="0" dirty="0" smtClean="0">
                          <a:ln>
                            <a:noFill/>
                          </a:ln>
                          <a:solidFill>
                            <a:schemeClr val="tx1"/>
                          </a:solidFill>
                          <a:effectLst/>
                          <a:latin typeface="Arial" charset="0"/>
                        </a:rPr>
                        <a:t>New line</a:t>
                      </a:r>
                      <a:endParaRPr kumimoji="0" lang="en-US" sz="1800" b="0" i="0" u="none" strike="noStrike" cap="none" normalizeH="0" baseline="0" dirty="0" smtClean="0">
                        <a:ln>
                          <a:noFill/>
                        </a:ln>
                        <a:solidFill>
                          <a:schemeClr val="tx1"/>
                        </a:solidFill>
                        <a:effectLst/>
                        <a:latin typeface="Arial"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0" i="0" u="none" strike="noStrike" cap="none" normalizeH="0" baseline="0" dirty="0" smtClean="0">
                          <a:ln>
                            <a:noFill/>
                          </a:ln>
                          <a:solidFill>
                            <a:schemeClr val="tx1"/>
                          </a:solidFill>
                          <a:effectLst/>
                          <a:latin typeface="Arial" charset="0"/>
                        </a:rPr>
                        <a:t>Double quote</a:t>
                      </a:r>
                      <a:endParaRPr kumimoji="0" lang="en-US" sz="1800" b="0" i="0" u="none" strike="noStrike" cap="none" normalizeH="0" baseline="0" dirty="0" smtClean="0">
                        <a:ln>
                          <a:noFill/>
                        </a:ln>
                        <a:solidFill>
                          <a:schemeClr val="tx1"/>
                        </a:solidFill>
                        <a:effectLst/>
                        <a:latin typeface="Arial"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0" i="0" u="none" strike="noStrike" cap="none" normalizeH="0" baseline="0" dirty="0" smtClean="0">
                          <a:ln>
                            <a:noFill/>
                          </a:ln>
                          <a:solidFill>
                            <a:schemeClr val="tx1"/>
                          </a:solidFill>
                          <a:effectLst/>
                          <a:latin typeface="Arial" charset="0"/>
                        </a:rPr>
                        <a:t>Backslash</a:t>
                      </a:r>
                      <a:endParaRPr kumimoji="0" lang="en-US" sz="1800" b="0" i="0" u="none" strike="noStrike" cap="none" normalizeH="0" baseline="0" dirty="0" smtClean="0">
                        <a:ln>
                          <a:noFill/>
                        </a:ln>
                        <a:solidFill>
                          <a:schemeClr val="tx1"/>
                        </a:solidFill>
                        <a:effectLst/>
                        <a:latin typeface="Arial"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31493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t>Variables</a:t>
            </a:r>
          </a:p>
        </p:txBody>
      </p:sp>
      <p:sp>
        <p:nvSpPr>
          <p:cNvPr id="242691" name="Rectangle 3"/>
          <p:cNvSpPr>
            <a:spLocks noGrp="1" noChangeArrowheads="1"/>
          </p:cNvSpPr>
          <p:nvPr>
            <p:ph type="body" idx="1"/>
          </p:nvPr>
        </p:nvSpPr>
        <p:spPr/>
        <p:txBody>
          <a:bodyPr/>
          <a:lstStyle/>
          <a:p>
            <a:r>
              <a:rPr lang="en-US" altLang="en-US" smtClean="0"/>
              <a:t>Unlike Python variables must be declared before they can be used.</a:t>
            </a:r>
          </a:p>
          <a:p>
            <a:r>
              <a:rPr lang="en-US" altLang="en-US" smtClean="0"/>
              <a:t>Variable declaration:</a:t>
            </a:r>
          </a:p>
          <a:p>
            <a:pPr lvl="1"/>
            <a:r>
              <a:rPr lang="en-US" altLang="en-US" smtClean="0"/>
              <a:t>Creates a variable in memory.</a:t>
            </a:r>
          </a:p>
          <a:p>
            <a:pPr lvl="1"/>
            <a:r>
              <a:rPr lang="en-US" altLang="en-US" smtClean="0"/>
              <a:t>Specify the name of the variable as well as the type of information that it will store.</a:t>
            </a:r>
          </a:p>
          <a:p>
            <a:pPr lvl="1"/>
            <a:r>
              <a:rPr lang="en-US" altLang="en-US" smtClean="0"/>
              <a:t>E.g. </a:t>
            </a:r>
            <a:r>
              <a:rPr lang="en-US" altLang="en-US" sz="1800" smtClean="0">
                <a:latin typeface="Consolas" pitchFamily="49" charset="0"/>
                <a:cs typeface="Consolas" pitchFamily="49" charset="0"/>
              </a:rPr>
              <a:t>int num</a:t>
            </a:r>
            <a:r>
              <a:rPr lang="en-US" altLang="en-US" smtClean="0">
                <a:latin typeface="Consolas" pitchFamily="49" charset="0"/>
                <a:cs typeface="Consolas" pitchFamily="49" charset="0"/>
              </a:rPr>
              <a:t>;</a:t>
            </a:r>
          </a:p>
          <a:p>
            <a:pPr lvl="1"/>
            <a:r>
              <a:rPr lang="en-US" altLang="en-US" smtClean="0"/>
              <a:t>Although requiring variables to be explicitly declared appears to be an unnecessary chore it can actually be useful for minimizing insidious logic errors (example to follow shortly).</a:t>
            </a:r>
          </a:p>
          <a:p>
            <a:r>
              <a:rPr lang="en-US" altLang="en-US" smtClean="0"/>
              <a:t>Using variables</a:t>
            </a:r>
          </a:p>
          <a:p>
            <a:pPr lvl="1"/>
            <a:r>
              <a:rPr lang="en-US" altLang="en-US" smtClean="0"/>
              <a:t>Only after a variable has been declared can it be used (e.g., assignment)</a:t>
            </a:r>
          </a:p>
          <a:p>
            <a:pPr lvl="1"/>
            <a:r>
              <a:rPr lang="en-US" altLang="en-US" smtClean="0"/>
              <a:t>E.g., </a:t>
            </a:r>
            <a:r>
              <a:rPr lang="en-US" altLang="en-US" sz="1800" smtClean="0">
                <a:latin typeface="Consolas" pitchFamily="49" charset="0"/>
                <a:cs typeface="Consolas" pitchFamily="49" charset="0"/>
              </a:rPr>
              <a:t>num = 12;</a:t>
            </a:r>
          </a:p>
        </p:txBody>
      </p:sp>
    </p:spTree>
    <p:extLst>
      <p:ext uri="{BB962C8B-B14F-4D97-AF65-F5344CB8AC3E}">
        <p14:creationId xmlns:p14="http://schemas.microsoft.com/office/powerpoint/2010/main" val="1641096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6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6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26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269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269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269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26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Using Variables: A Contrast</a:t>
            </a:r>
          </a:p>
        </p:txBody>
      </p:sp>
      <p:sp>
        <p:nvSpPr>
          <p:cNvPr id="25603" name="Text Placeholder 2"/>
          <p:cNvSpPr>
            <a:spLocks noGrp="1"/>
          </p:cNvSpPr>
          <p:nvPr>
            <p:ph type="body" idx="1"/>
          </p:nvPr>
        </p:nvSpPr>
        <p:spPr/>
        <p:txBody>
          <a:bodyPr/>
          <a:lstStyle/>
          <a:p>
            <a:r>
              <a:rPr lang="en-US" altLang="en-US" smtClean="0"/>
              <a:t>Python</a:t>
            </a:r>
          </a:p>
        </p:txBody>
      </p:sp>
      <p:sp>
        <p:nvSpPr>
          <p:cNvPr id="4" name="Content Placeholder 3"/>
          <p:cNvSpPr>
            <a:spLocks noGrp="1"/>
          </p:cNvSpPr>
          <p:nvPr>
            <p:ph sz="half" idx="2"/>
          </p:nvPr>
        </p:nvSpPr>
        <p:spPr>
          <a:xfrm>
            <a:off x="469900" y="2174875"/>
            <a:ext cx="4040188" cy="2820988"/>
          </a:xfrm>
        </p:spPr>
        <p:txBody>
          <a:bodyPr/>
          <a:lstStyle/>
          <a:p>
            <a:r>
              <a:rPr lang="en-US" altLang="en-US" sz="2000" smtClean="0"/>
              <a:t>Variables do not need to be declared before being used.</a:t>
            </a:r>
          </a:p>
          <a:p>
            <a:r>
              <a:rPr lang="en-US" altLang="en-US" sz="2000" smtClean="0"/>
              <a:t>Easy to start programming.</a:t>
            </a:r>
          </a:p>
          <a:p>
            <a:r>
              <a:rPr lang="en-US" altLang="en-US" sz="2000" smtClean="0"/>
              <a:t>Easy to make logic errors!</a:t>
            </a:r>
          </a:p>
          <a:p>
            <a:endParaRPr lang="en-US" altLang="en-US" sz="2000" smtClean="0"/>
          </a:p>
          <a:p>
            <a:pPr>
              <a:buFontTx/>
              <a:buNone/>
            </a:pPr>
            <a:r>
              <a:rPr lang="en-US" altLang="en-US" sz="1600" smtClean="0">
                <a:latin typeface="Consolas" pitchFamily="49" charset="0"/>
                <a:cs typeface="Consolas" pitchFamily="49" charset="0"/>
              </a:rPr>
              <a:t>incomeTam = 25000</a:t>
            </a:r>
          </a:p>
          <a:p>
            <a:pPr>
              <a:buFontTx/>
              <a:buNone/>
            </a:pPr>
            <a:r>
              <a:rPr lang="en-US" altLang="en-US" sz="1600" smtClean="0">
                <a:latin typeface="Consolas" pitchFamily="49" charset="0"/>
                <a:cs typeface="Consolas" pitchFamily="49" charset="0"/>
              </a:rPr>
              <a:t>if (winLottery):</a:t>
            </a:r>
          </a:p>
          <a:p>
            <a:pPr>
              <a:buFontTx/>
              <a:buNone/>
            </a:pPr>
            <a:r>
              <a:rPr lang="en-US" altLang="en-US" sz="1600" smtClean="0">
                <a:latin typeface="Consolas" pitchFamily="49" charset="0"/>
                <a:cs typeface="Consolas" pitchFamily="49" charset="0"/>
              </a:rPr>
              <a:t>     incomeSmith = 1000000</a:t>
            </a:r>
          </a:p>
        </p:txBody>
      </p:sp>
      <p:sp>
        <p:nvSpPr>
          <p:cNvPr id="6" name="Content Placeholder 5"/>
          <p:cNvSpPr>
            <a:spLocks noGrp="1"/>
          </p:cNvSpPr>
          <p:nvPr>
            <p:ph sz="quarter" idx="4"/>
          </p:nvPr>
        </p:nvSpPr>
        <p:spPr>
          <a:xfrm>
            <a:off x="4645025" y="2174875"/>
            <a:ext cx="4041775" cy="3179763"/>
          </a:xfrm>
        </p:spPr>
        <p:txBody>
          <a:bodyPr/>
          <a:lstStyle/>
          <a:p>
            <a:r>
              <a:rPr lang="en-US" altLang="en-US" sz="2000" smtClean="0"/>
              <a:t>Syntactically variables must always be declared prior to use.</a:t>
            </a:r>
          </a:p>
          <a:p>
            <a:r>
              <a:rPr lang="en-US" altLang="en-US" sz="2000" smtClean="0"/>
              <a:t>A little more work to get started.</a:t>
            </a:r>
          </a:p>
          <a:p>
            <a:r>
              <a:rPr lang="en-US" altLang="en-US" sz="2000" smtClean="0"/>
              <a:t>Some logic errors may be prevented.</a:t>
            </a:r>
          </a:p>
          <a:p>
            <a:endParaRPr lang="en-US" altLang="en-US" sz="2000" smtClean="0"/>
          </a:p>
          <a:p>
            <a:pPr>
              <a:buFontTx/>
              <a:buNone/>
            </a:pPr>
            <a:r>
              <a:rPr lang="en-US" altLang="en-US" sz="1600" smtClean="0">
                <a:latin typeface="Consolas" pitchFamily="49" charset="0"/>
                <a:cs typeface="Consolas" pitchFamily="49" charset="0"/>
              </a:rPr>
              <a:t>int incomeTam = 25000;</a:t>
            </a:r>
          </a:p>
          <a:p>
            <a:pPr>
              <a:buFontTx/>
              <a:buNone/>
            </a:pPr>
            <a:r>
              <a:rPr lang="en-US" altLang="en-US" sz="1600" smtClean="0">
                <a:latin typeface="Consolas" pitchFamily="49" charset="0"/>
                <a:cs typeface="Consolas" pitchFamily="49" charset="0"/>
              </a:rPr>
              <a:t>if (winLottery)</a:t>
            </a:r>
          </a:p>
          <a:p>
            <a:pPr>
              <a:buFontTx/>
              <a:buNone/>
            </a:pPr>
            <a:r>
              <a:rPr lang="en-US" altLang="en-US" sz="1600" smtClean="0">
                <a:latin typeface="Consolas" pitchFamily="49" charset="0"/>
                <a:cs typeface="Consolas" pitchFamily="49" charset="0"/>
              </a:rPr>
              <a:t>     incomeSmith = 1000000;</a:t>
            </a:r>
          </a:p>
          <a:p>
            <a:pPr>
              <a:buFontTx/>
              <a:buNone/>
            </a:pPr>
            <a:endParaRPr lang="en-US" altLang="en-US" sz="1800" smtClean="0">
              <a:latin typeface="Arial" charset="0"/>
              <a:cs typeface="Arial" charset="0"/>
            </a:endParaRPr>
          </a:p>
          <a:p>
            <a:pPr>
              <a:buFontTx/>
              <a:buNone/>
            </a:pPr>
            <a:endParaRPr lang="en-US" altLang="en-US" sz="1800" smtClean="0">
              <a:latin typeface="Arial" charset="0"/>
              <a:cs typeface="Arial" charset="0"/>
            </a:endParaRPr>
          </a:p>
        </p:txBody>
      </p:sp>
      <p:sp>
        <p:nvSpPr>
          <p:cNvPr id="25606" name="Text Placeholder 4"/>
          <p:cNvSpPr>
            <a:spLocks noGrp="1"/>
          </p:cNvSpPr>
          <p:nvPr>
            <p:ph type="body" sz="quarter" idx="3"/>
          </p:nvPr>
        </p:nvSpPr>
        <p:spPr/>
        <p:txBody>
          <a:bodyPr/>
          <a:lstStyle/>
          <a:p>
            <a:r>
              <a:rPr lang="en-US" altLang="en-US" smtClean="0"/>
              <a:t>Java</a:t>
            </a:r>
          </a:p>
        </p:txBody>
      </p:sp>
      <p:grpSp>
        <p:nvGrpSpPr>
          <p:cNvPr id="25632" name="Group 32"/>
          <p:cNvGrpSpPr>
            <a:grpSpLocks/>
          </p:cNvGrpSpPr>
          <p:nvPr/>
        </p:nvGrpSpPr>
        <p:grpSpPr bwMode="auto">
          <a:xfrm>
            <a:off x="1079500" y="4660900"/>
            <a:ext cx="3378200" cy="1882775"/>
            <a:chOff x="0" y="3488"/>
            <a:chExt cx="2128" cy="1186"/>
          </a:xfrm>
        </p:grpSpPr>
        <p:sp>
          <p:nvSpPr>
            <p:cNvPr id="25613" name="Oval 6"/>
            <p:cNvSpPr>
              <a:spLocks noChangeArrowheads="1"/>
            </p:cNvSpPr>
            <p:nvPr/>
          </p:nvSpPr>
          <p:spPr bwMode="auto">
            <a:xfrm>
              <a:off x="0" y="3488"/>
              <a:ext cx="840" cy="252"/>
            </a:xfrm>
            <a:prstGeom prst="ellipse">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600">
                <a:latin typeface="Arial" charset="0"/>
              </a:endParaRPr>
            </a:p>
          </p:txBody>
        </p:sp>
        <p:cxnSp>
          <p:nvCxnSpPr>
            <p:cNvPr id="25614" name="Straight Arrow Connector 8"/>
            <p:cNvCxnSpPr>
              <a:cxnSpLocks noChangeShapeType="1"/>
              <a:stCxn id="25615" idx="1"/>
            </p:cNvCxnSpPr>
            <p:nvPr/>
          </p:nvCxnSpPr>
          <p:spPr bwMode="auto">
            <a:xfrm flipH="1" flipV="1">
              <a:off x="400" y="3712"/>
              <a:ext cx="160" cy="608"/>
            </a:xfrm>
            <a:prstGeom prst="straightConnector1">
              <a:avLst/>
            </a:prstGeom>
            <a:noFill/>
            <a:ln w="381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sp>
          <p:nvSpPr>
            <p:cNvPr id="25615" name="TextBox 9"/>
            <p:cNvSpPr txBox="1">
              <a:spLocks noChangeArrowheads="1"/>
            </p:cNvSpPr>
            <p:nvPr/>
          </p:nvSpPr>
          <p:spPr bwMode="auto">
            <a:xfrm>
              <a:off x="560" y="3966"/>
              <a:ext cx="1568"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b="1">
                  <a:solidFill>
                    <a:srgbClr val="FF0000"/>
                  </a:solidFill>
                  <a:latin typeface="Arial" charset="0"/>
                </a:rPr>
                <a:t>Logic error: can be tricky to catch in a real (large and complex) program</a:t>
              </a:r>
            </a:p>
          </p:txBody>
        </p:sp>
      </p:grpSp>
      <p:grpSp>
        <p:nvGrpSpPr>
          <p:cNvPr id="25630" name="Group 30"/>
          <p:cNvGrpSpPr>
            <a:grpSpLocks/>
          </p:cNvGrpSpPr>
          <p:nvPr/>
        </p:nvGrpSpPr>
        <p:grpSpPr bwMode="auto">
          <a:xfrm>
            <a:off x="5168900" y="4930775"/>
            <a:ext cx="3975100" cy="1927225"/>
            <a:chOff x="3256" y="3106"/>
            <a:chExt cx="2504" cy="1214"/>
          </a:xfrm>
        </p:grpSpPr>
        <p:sp>
          <p:nvSpPr>
            <p:cNvPr id="25609" name="Oval 11"/>
            <p:cNvSpPr>
              <a:spLocks noChangeArrowheads="1"/>
            </p:cNvSpPr>
            <p:nvPr/>
          </p:nvSpPr>
          <p:spPr bwMode="auto">
            <a:xfrm>
              <a:off x="3256" y="3106"/>
              <a:ext cx="888" cy="252"/>
            </a:xfrm>
            <a:prstGeom prst="ellipse">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600">
                <a:latin typeface="Arial" charset="0"/>
              </a:endParaRPr>
            </a:p>
          </p:txBody>
        </p:sp>
        <p:grpSp>
          <p:nvGrpSpPr>
            <p:cNvPr id="25610" name="Group 27"/>
            <p:cNvGrpSpPr>
              <a:grpSpLocks/>
            </p:cNvGrpSpPr>
            <p:nvPr/>
          </p:nvGrpSpPr>
          <p:grpSpPr bwMode="auto">
            <a:xfrm>
              <a:off x="3700" y="3370"/>
              <a:ext cx="2060" cy="950"/>
              <a:chOff x="3700" y="3370"/>
              <a:chExt cx="2060" cy="950"/>
            </a:xfrm>
          </p:grpSpPr>
          <p:sp>
            <p:nvSpPr>
              <p:cNvPr id="25611" name="TextBox 13"/>
              <p:cNvSpPr txBox="1">
                <a:spLocks noChangeArrowheads="1"/>
              </p:cNvSpPr>
              <p:nvPr/>
            </p:nvSpPr>
            <p:spPr bwMode="auto">
              <a:xfrm>
                <a:off x="3928" y="3612"/>
                <a:ext cx="1832"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b="1">
                    <a:solidFill>
                      <a:srgbClr val="FF0000"/>
                    </a:solidFill>
                    <a:latin typeface="Arial" charset="0"/>
                  </a:rPr>
                  <a:t>Syntax error: compiler points out the source of the problem</a:t>
                </a:r>
              </a:p>
            </p:txBody>
          </p:sp>
          <p:cxnSp>
            <p:nvCxnSpPr>
              <p:cNvPr id="25612" name="Straight Arrow Connector 12"/>
              <p:cNvCxnSpPr>
                <a:cxnSpLocks noChangeShapeType="1"/>
              </p:cNvCxnSpPr>
              <p:nvPr/>
            </p:nvCxnSpPr>
            <p:spPr bwMode="auto">
              <a:xfrm flipH="1" flipV="1">
                <a:off x="3700" y="3370"/>
                <a:ext cx="228" cy="382"/>
              </a:xfrm>
              <a:prstGeom prst="straightConnector1">
                <a:avLst/>
              </a:prstGeom>
              <a:noFill/>
              <a:ln w="381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635180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63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563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5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t>Declaring Variables: Syntax</a:t>
            </a:r>
          </a:p>
        </p:txBody>
      </p:sp>
      <p:sp>
        <p:nvSpPr>
          <p:cNvPr id="26627" name="Rectangle 3"/>
          <p:cNvSpPr>
            <a:spLocks noGrp="1" noChangeArrowheads="1"/>
          </p:cNvSpPr>
          <p:nvPr>
            <p:ph type="body" idx="1"/>
          </p:nvPr>
        </p:nvSpPr>
        <p:spPr/>
        <p:txBody>
          <a:bodyPr/>
          <a:lstStyle/>
          <a:p>
            <a:r>
              <a:rPr lang="en-US" altLang="en-US" b="1" smtClean="0"/>
              <a:t>Format</a:t>
            </a:r>
            <a:r>
              <a:rPr lang="en-US" altLang="en-US" smtClean="0"/>
              <a:t>:</a:t>
            </a:r>
          </a:p>
          <a:p>
            <a:pPr lvl="1">
              <a:buFont typeface="Times New Roman" pitchFamily="18" charset="0"/>
              <a:buNone/>
            </a:pPr>
            <a:r>
              <a:rPr lang="en-US" altLang="en-US" sz="1800" smtClean="0">
                <a:latin typeface="Consolas" pitchFamily="49" charset="0"/>
                <a:cs typeface="Consolas" pitchFamily="49" charset="0"/>
              </a:rPr>
              <a:t>&lt;</a:t>
            </a:r>
            <a:r>
              <a:rPr lang="en-US" altLang="en-US" sz="1800" i="1" smtClean="0">
                <a:latin typeface="Consolas" pitchFamily="49" charset="0"/>
                <a:cs typeface="Consolas" pitchFamily="49" charset="0"/>
              </a:rPr>
              <a:t>type of information</a:t>
            </a:r>
            <a:r>
              <a:rPr lang="en-US" altLang="en-US" sz="1800" smtClean="0">
                <a:latin typeface="Consolas" pitchFamily="49" charset="0"/>
                <a:cs typeface="Consolas" pitchFamily="49" charset="0"/>
              </a:rPr>
              <a:t>&gt; &lt;</a:t>
            </a:r>
            <a:r>
              <a:rPr lang="en-US" altLang="en-US" sz="1800" i="1" smtClean="0">
                <a:latin typeface="Consolas" pitchFamily="49" charset="0"/>
                <a:cs typeface="Consolas" pitchFamily="49" charset="0"/>
              </a:rPr>
              <a:t>name of variable</a:t>
            </a:r>
            <a:r>
              <a:rPr lang="en-US" altLang="en-US" sz="1800" smtClean="0">
                <a:latin typeface="Consolas" pitchFamily="49" charset="0"/>
                <a:cs typeface="Consolas" pitchFamily="49" charset="0"/>
              </a:rPr>
              <a:t>&gt;;</a:t>
            </a:r>
          </a:p>
          <a:p>
            <a:endParaRPr lang="en-US" altLang="en-US" sz="1800" smtClean="0">
              <a:latin typeface="Arial" charset="0"/>
            </a:endParaRPr>
          </a:p>
          <a:p>
            <a:r>
              <a:rPr lang="en-US" altLang="en-US" b="1" smtClean="0"/>
              <a:t>Example</a:t>
            </a:r>
            <a:r>
              <a:rPr lang="en-US" altLang="en-US" smtClean="0"/>
              <a:t>:</a:t>
            </a:r>
          </a:p>
          <a:p>
            <a:pPr lvl="1">
              <a:buFont typeface="Times New Roman" pitchFamily="18" charset="0"/>
              <a:buNone/>
            </a:pPr>
            <a:r>
              <a:rPr lang="en-US" altLang="en-US" sz="1800" smtClean="0">
                <a:latin typeface="Consolas" pitchFamily="49" charset="0"/>
                <a:cs typeface="Consolas" pitchFamily="49" charset="0"/>
              </a:rPr>
              <a:t>char firstInitial;</a:t>
            </a:r>
          </a:p>
          <a:p>
            <a:pPr lvl="1"/>
            <a:endParaRPr lang="en-US" altLang="en-US" sz="1800" smtClean="0">
              <a:latin typeface="Arial" charset="0"/>
            </a:endParaRPr>
          </a:p>
          <a:p>
            <a:r>
              <a:rPr lang="en-US" altLang="en-US" smtClean="0"/>
              <a:t>Variables can be initialized (set to a starting value) as they’re declared:</a:t>
            </a:r>
          </a:p>
          <a:p>
            <a:pPr lvl="1">
              <a:buFont typeface="Times New Roman" pitchFamily="18" charset="0"/>
              <a:buNone/>
            </a:pPr>
            <a:r>
              <a:rPr lang="en-US" altLang="en-US" sz="1800" smtClean="0">
                <a:latin typeface="Consolas" pitchFamily="49" charset="0"/>
                <a:cs typeface="Consolas" pitchFamily="49" charset="0"/>
              </a:rPr>
              <a:t>char firstInitial = </a:t>
            </a:r>
            <a:r>
              <a:rPr lang="en-US" altLang="en-US" sz="1800" smtClean="0"/>
              <a:t>'</a:t>
            </a:r>
            <a:r>
              <a:rPr lang="en-US" altLang="en-US" sz="1800" smtClean="0">
                <a:latin typeface="Consolas" pitchFamily="49" charset="0"/>
                <a:cs typeface="Consolas" pitchFamily="49" charset="0"/>
              </a:rPr>
              <a:t>j</a:t>
            </a:r>
            <a:r>
              <a:rPr lang="en-US" altLang="en-US" sz="1800" smtClean="0"/>
              <a:t>'</a:t>
            </a:r>
            <a:r>
              <a:rPr lang="en-US" altLang="en-US" sz="1800" smtClean="0">
                <a:latin typeface="Consolas" pitchFamily="49" charset="0"/>
                <a:cs typeface="Consolas" pitchFamily="49" charset="0"/>
              </a:rPr>
              <a:t>;</a:t>
            </a:r>
          </a:p>
          <a:p>
            <a:pPr lvl="1">
              <a:buFont typeface="Times New Roman" pitchFamily="18" charset="0"/>
              <a:buNone/>
            </a:pPr>
            <a:r>
              <a:rPr lang="en-US" altLang="en-US" sz="1800" smtClean="0">
                <a:latin typeface="Consolas" pitchFamily="49" charset="0"/>
                <a:cs typeface="Consolas" pitchFamily="49" charset="0"/>
              </a:rPr>
              <a:t>int age = 30;</a:t>
            </a:r>
          </a:p>
        </p:txBody>
      </p:sp>
    </p:spTree>
    <p:extLst>
      <p:ext uri="{BB962C8B-B14F-4D97-AF65-F5344CB8AC3E}">
        <p14:creationId xmlns:p14="http://schemas.microsoft.com/office/powerpoint/2010/main" val="33509043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CA" altLang="en-US" smtClean="0"/>
              <a:t>Some Built-In Types Of Variables In Java</a:t>
            </a:r>
            <a:endParaRPr lang="en-US" altLang="en-US" smtClean="0"/>
          </a:p>
        </p:txBody>
      </p:sp>
      <p:graphicFrame>
        <p:nvGraphicFramePr>
          <p:cNvPr id="27687" name="Group 39"/>
          <p:cNvGraphicFramePr>
            <a:graphicFrameLocks noGrp="1"/>
          </p:cNvGraphicFramePr>
          <p:nvPr>
            <p:ph sz="half" idx="2"/>
          </p:nvPr>
        </p:nvGraphicFramePr>
        <p:xfrm>
          <a:off x="1525588" y="1341438"/>
          <a:ext cx="6049962" cy="5348289"/>
        </p:xfrm>
        <a:graphic>
          <a:graphicData uri="http://schemas.openxmlformats.org/drawingml/2006/table">
            <a:tbl>
              <a:tblPr/>
              <a:tblGrid>
                <a:gridCol w="1441450"/>
                <a:gridCol w="4608512"/>
              </a:tblGrid>
              <a:tr h="503238">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2000" b="1" i="0" u="none" strike="noStrike" cap="none" normalizeH="0" baseline="0" dirty="0" smtClean="0">
                          <a:ln>
                            <a:noFill/>
                          </a:ln>
                          <a:solidFill>
                            <a:schemeClr val="tx1"/>
                          </a:solidFill>
                          <a:effectLst/>
                          <a:latin typeface="Arial" charset="0"/>
                        </a:rPr>
                        <a:t>Type</a:t>
                      </a:r>
                      <a:endParaRPr kumimoji="0" lang="en-US" altLang="en-US" sz="2000" b="1"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2000" b="1" i="0" u="none" strike="noStrike" cap="none" normalizeH="0" baseline="0" smtClean="0">
                          <a:ln>
                            <a:noFill/>
                          </a:ln>
                          <a:solidFill>
                            <a:schemeClr val="tx1"/>
                          </a:solidFill>
                          <a:effectLst/>
                          <a:latin typeface="Arial" charset="0"/>
                        </a:rPr>
                        <a:t>Description</a:t>
                      </a:r>
                      <a:endParaRPr kumimoji="0" lang="en-US" altLang="en-US" sz="2000" b="1" i="0" u="none" strike="noStrike" cap="none" normalizeH="0" baseline="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503238">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smtClean="0">
                          <a:ln>
                            <a:noFill/>
                          </a:ln>
                          <a:solidFill>
                            <a:schemeClr val="tx1"/>
                          </a:solidFill>
                          <a:effectLst/>
                          <a:latin typeface="Arial" charset="0"/>
                        </a:rPr>
                        <a:t>byte</a:t>
                      </a:r>
                      <a:endParaRPr kumimoji="0" lang="en-US" altLang="en-US" sz="1800" b="0" i="0" u="none" strike="noStrike" cap="none" normalizeH="0" baseline="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smtClean="0">
                          <a:ln>
                            <a:noFill/>
                          </a:ln>
                          <a:solidFill>
                            <a:schemeClr val="tx1"/>
                          </a:solidFill>
                          <a:effectLst/>
                          <a:latin typeface="Arial" charset="0"/>
                        </a:rPr>
                        <a:t>8 bit signed integer</a:t>
                      </a:r>
                      <a:endParaRPr kumimoji="0" lang="en-US" altLang="en-US" sz="1800" b="0" i="0" u="none" strike="noStrike" cap="none" normalizeH="0" baseline="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smtClean="0">
                          <a:ln>
                            <a:noFill/>
                          </a:ln>
                          <a:solidFill>
                            <a:schemeClr val="tx1"/>
                          </a:solidFill>
                          <a:effectLst/>
                          <a:latin typeface="Arial" charset="0"/>
                        </a:rPr>
                        <a:t>short</a:t>
                      </a:r>
                      <a:endParaRPr kumimoji="0" lang="en-US" altLang="en-US" sz="1800" b="0" i="0" u="none" strike="noStrike" cap="none" normalizeH="0" baseline="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smtClean="0">
                          <a:ln>
                            <a:noFill/>
                          </a:ln>
                          <a:solidFill>
                            <a:schemeClr val="tx1"/>
                          </a:solidFill>
                          <a:effectLst/>
                          <a:latin typeface="Arial" charset="0"/>
                        </a:rPr>
                        <a:t>16 but signed integer</a:t>
                      </a:r>
                      <a:endParaRPr kumimoji="0" lang="en-US" altLang="en-US" sz="1800" b="0" i="0" u="none" strike="noStrike" cap="none" normalizeH="0" baseline="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smtClean="0">
                          <a:ln>
                            <a:noFill/>
                          </a:ln>
                          <a:solidFill>
                            <a:schemeClr val="tx1"/>
                          </a:solidFill>
                          <a:effectLst/>
                          <a:latin typeface="Arial" charset="0"/>
                        </a:rPr>
                        <a:t>int</a:t>
                      </a:r>
                      <a:endParaRPr kumimoji="0" lang="en-US" altLang="en-US" sz="1800" b="0" i="0" u="none" strike="noStrike" cap="none" normalizeH="0" baseline="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smtClean="0">
                          <a:ln>
                            <a:noFill/>
                          </a:ln>
                          <a:solidFill>
                            <a:schemeClr val="tx1"/>
                          </a:solidFill>
                          <a:effectLst/>
                          <a:latin typeface="Arial" charset="0"/>
                        </a:rPr>
                        <a:t>32 bit signed integer</a:t>
                      </a:r>
                      <a:endParaRPr kumimoji="0" lang="en-US" altLang="en-US" sz="1800" b="0" i="0" u="none" strike="noStrike" cap="none" normalizeH="0" baseline="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smtClean="0">
                          <a:ln>
                            <a:noFill/>
                          </a:ln>
                          <a:solidFill>
                            <a:schemeClr val="tx1"/>
                          </a:solidFill>
                          <a:effectLst/>
                          <a:latin typeface="Arial" charset="0"/>
                        </a:rPr>
                        <a:t>long</a:t>
                      </a:r>
                      <a:endParaRPr kumimoji="0" lang="en-US" altLang="en-US" sz="1800" b="0" i="0" u="none" strike="noStrike" cap="none" normalizeH="0" baseline="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smtClean="0">
                          <a:ln>
                            <a:noFill/>
                          </a:ln>
                          <a:solidFill>
                            <a:schemeClr val="tx1"/>
                          </a:solidFill>
                          <a:effectLst/>
                          <a:latin typeface="Arial" charset="0"/>
                        </a:rPr>
                        <a:t>64 bit signed integer</a:t>
                      </a:r>
                      <a:endParaRPr kumimoji="0" lang="en-US" altLang="en-US" sz="1800" b="0" i="0" u="none" strike="noStrike" cap="none" normalizeH="0" baseline="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smtClean="0">
                          <a:ln>
                            <a:noFill/>
                          </a:ln>
                          <a:solidFill>
                            <a:schemeClr val="tx1"/>
                          </a:solidFill>
                          <a:effectLst/>
                          <a:latin typeface="Arial" charset="0"/>
                        </a:rPr>
                        <a:t>float</a:t>
                      </a:r>
                      <a:endParaRPr kumimoji="0" lang="en-US" altLang="en-US" sz="1800" b="0" i="0" u="none" strike="noStrike" cap="none" normalizeH="0" baseline="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smtClean="0">
                          <a:ln>
                            <a:noFill/>
                          </a:ln>
                          <a:solidFill>
                            <a:schemeClr val="tx1"/>
                          </a:solidFill>
                          <a:effectLst/>
                          <a:latin typeface="Arial" charset="0"/>
                        </a:rPr>
                        <a:t>32 bit signed real number (rare)</a:t>
                      </a:r>
                      <a:endParaRPr kumimoji="0" lang="en-US" altLang="en-US" sz="1800" b="0" i="0" u="none" strike="noStrike" cap="none" normalizeH="0" baseline="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smtClean="0">
                          <a:ln>
                            <a:noFill/>
                          </a:ln>
                          <a:solidFill>
                            <a:schemeClr val="tx1"/>
                          </a:solidFill>
                          <a:effectLst/>
                          <a:latin typeface="Arial" charset="0"/>
                        </a:rPr>
                        <a:t>double</a:t>
                      </a:r>
                      <a:endParaRPr kumimoji="0" lang="en-US" altLang="en-US" sz="1800" b="0" i="0" u="none" strike="noStrike" cap="none" normalizeH="0" baseline="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smtClean="0">
                          <a:ln>
                            <a:noFill/>
                          </a:ln>
                          <a:solidFill>
                            <a:schemeClr val="tx1"/>
                          </a:solidFill>
                          <a:effectLst/>
                          <a:latin typeface="Arial" charset="0"/>
                        </a:rPr>
                        <a:t>64 bit signed real number (compiler default)</a:t>
                      </a:r>
                      <a:endParaRPr kumimoji="0" lang="en-US" altLang="en-US" sz="1800" b="0" i="0" u="none" strike="noStrike" cap="none" normalizeH="0" baseline="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38">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smtClean="0">
                          <a:ln>
                            <a:noFill/>
                          </a:ln>
                          <a:solidFill>
                            <a:schemeClr val="tx1"/>
                          </a:solidFill>
                          <a:effectLst/>
                          <a:latin typeface="Arial" charset="0"/>
                        </a:rPr>
                        <a:t>char</a:t>
                      </a:r>
                      <a:endParaRPr kumimoji="0" lang="en-US" altLang="en-US" sz="1800" b="0" i="0" u="none" strike="noStrike" cap="none" normalizeH="0" baseline="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smtClean="0">
                          <a:ln>
                            <a:noFill/>
                          </a:ln>
                          <a:solidFill>
                            <a:schemeClr val="tx1"/>
                          </a:solidFill>
                          <a:effectLst/>
                          <a:latin typeface="Arial" charset="0"/>
                        </a:rPr>
                        <a:t>16 bit Unicode character (ASCII values and beyond)</a:t>
                      </a:r>
                      <a:endParaRPr kumimoji="0" lang="en-US" altLang="en-US" sz="1800" b="0" i="0" u="none" strike="noStrike" cap="none" normalizeH="0" baseline="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smtClean="0">
                          <a:ln>
                            <a:noFill/>
                          </a:ln>
                          <a:solidFill>
                            <a:schemeClr val="tx1"/>
                          </a:solidFill>
                          <a:effectLst/>
                          <a:latin typeface="Arial" charset="0"/>
                        </a:rPr>
                        <a:t>boolean</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smtClean="0">
                          <a:ln>
                            <a:noFill/>
                          </a:ln>
                          <a:solidFill>
                            <a:schemeClr val="tx1"/>
                          </a:solidFill>
                          <a:effectLst/>
                          <a:latin typeface="Arial" charset="0"/>
                        </a:rPr>
                        <a:t>True or false value</a:t>
                      </a:r>
                      <a:endParaRPr kumimoji="0" lang="en-US" altLang="en-US" sz="1800" b="0" i="0" u="none" strike="noStrike" cap="none" normalizeH="0" baseline="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100">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smtClean="0">
                          <a:ln>
                            <a:noFill/>
                          </a:ln>
                          <a:solidFill>
                            <a:schemeClr val="tx1"/>
                          </a:solidFill>
                          <a:effectLst/>
                          <a:latin typeface="Arial" charset="0"/>
                        </a:rPr>
                        <a:t>String</a:t>
                      </a:r>
                      <a:endParaRPr kumimoji="0" lang="en-US" altLang="en-US" sz="1800" b="0" i="0" u="none" strike="noStrike" cap="none" normalizeH="0" baseline="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smtClean="0">
                          <a:ln>
                            <a:noFill/>
                          </a:ln>
                          <a:solidFill>
                            <a:schemeClr val="tx1"/>
                          </a:solidFill>
                          <a:effectLst/>
                          <a:latin typeface="Arial" charset="0"/>
                        </a:rPr>
                        <a:t>A sequence of characters between </a:t>
                      </a:r>
                      <a:r>
                        <a:rPr kumimoji="0" lang="en-CA" altLang="en-US" sz="1800" b="1" i="0" u="none" strike="noStrike" cap="none" normalizeH="0" baseline="0" smtClean="0">
                          <a:ln>
                            <a:noFill/>
                          </a:ln>
                          <a:solidFill>
                            <a:schemeClr val="tx1"/>
                          </a:solidFill>
                          <a:effectLst/>
                          <a:latin typeface="Arial" charset="0"/>
                        </a:rPr>
                        <a:t>double quotes</a:t>
                      </a:r>
                      <a:r>
                        <a:rPr kumimoji="0" lang="en-CA" altLang="en-US" sz="1800" b="0" i="0" u="none" strike="noStrike" cap="none" normalizeH="0" baseline="0" smtClean="0">
                          <a:ln>
                            <a:noFill/>
                          </a:ln>
                          <a:solidFill>
                            <a:schemeClr val="tx1"/>
                          </a:solidFill>
                          <a:effectLst/>
                          <a:latin typeface="Arial" charset="0"/>
                        </a:rPr>
                        <a:t> (</a:t>
                      </a:r>
                      <a:r>
                        <a:rPr kumimoji="0" lang="en-CA" altLang="en-US" sz="2000" b="0" i="0" u="none" strike="noStrike" cap="none" normalizeH="0" baseline="0" smtClean="0">
                          <a:ln>
                            <a:noFill/>
                          </a:ln>
                          <a:solidFill>
                            <a:schemeClr val="tx1"/>
                          </a:solidFill>
                          <a:effectLst/>
                          <a:latin typeface="Times New Roman" pitchFamily="18" charset="0"/>
                        </a:rPr>
                        <a:t>""</a:t>
                      </a:r>
                      <a:r>
                        <a:rPr kumimoji="0" lang="en-CA" altLang="en-US" sz="1800" b="0" i="0" u="none" strike="noStrike" cap="none" normalizeH="0" baseline="0" smtClean="0">
                          <a:ln>
                            <a:noFill/>
                          </a:ln>
                          <a:solidFill>
                            <a:schemeClr val="tx1"/>
                          </a:solidFill>
                          <a:effectLst/>
                          <a:latin typeface="Arial" charset="0"/>
                        </a:rPr>
                        <a:t>)</a:t>
                      </a:r>
                      <a:endParaRPr kumimoji="0" lang="en-US" altLang="en-US" sz="1800" b="0" i="0" u="none" strike="noStrike" cap="none" normalizeH="0" baseline="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53844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CA" altLang="en-US" smtClean="0"/>
              <a:t>Location Of Variable Declarations</a:t>
            </a:r>
            <a:endParaRPr lang="en-US" altLang="en-US" smtClean="0"/>
          </a:p>
        </p:txBody>
      </p:sp>
      <p:sp>
        <p:nvSpPr>
          <p:cNvPr id="28675" name="Rectangle 3"/>
          <p:cNvSpPr>
            <a:spLocks noGrp="1" noChangeArrowheads="1"/>
          </p:cNvSpPr>
          <p:nvPr>
            <p:ph type="body" idx="1"/>
          </p:nvPr>
        </p:nvSpPr>
        <p:spPr/>
        <p:txBody>
          <a:bodyPr/>
          <a:lstStyle/>
          <a:p>
            <a:pPr>
              <a:buFontTx/>
              <a:buNone/>
            </a:pPr>
            <a:r>
              <a:rPr lang="en-CA" altLang="en-US" sz="1800" smtClean="0">
                <a:latin typeface="Consolas" pitchFamily="49" charset="0"/>
                <a:cs typeface="Consolas" pitchFamily="49" charset="0"/>
              </a:rPr>
              <a:t>public class &lt;</a:t>
            </a:r>
            <a:r>
              <a:rPr lang="en-CA" altLang="en-US" sz="1800" i="1" smtClean="0">
                <a:latin typeface="Consolas" pitchFamily="49" charset="0"/>
                <a:cs typeface="Consolas" pitchFamily="49" charset="0"/>
              </a:rPr>
              <a:t>name of class</a:t>
            </a:r>
            <a:r>
              <a:rPr lang="en-CA" altLang="en-US" sz="1800" smtClean="0">
                <a:latin typeface="Consolas" pitchFamily="49" charset="0"/>
                <a:cs typeface="Consolas" pitchFamily="49" charset="0"/>
              </a:rPr>
              <a:t>&gt;</a:t>
            </a:r>
          </a:p>
          <a:p>
            <a:pPr>
              <a:buFontTx/>
              <a:buNone/>
            </a:pPr>
            <a:r>
              <a:rPr lang="en-CA" altLang="en-US" sz="1800" smtClean="0">
                <a:latin typeface="Consolas" pitchFamily="49" charset="0"/>
                <a:cs typeface="Consolas" pitchFamily="49" charset="0"/>
              </a:rPr>
              <a:t>{</a:t>
            </a:r>
          </a:p>
          <a:p>
            <a:pPr>
              <a:buFontTx/>
              <a:buNone/>
            </a:pPr>
            <a:r>
              <a:rPr lang="en-CA" altLang="en-US" sz="1800" smtClean="0">
                <a:latin typeface="Consolas" pitchFamily="49" charset="0"/>
                <a:cs typeface="Consolas" pitchFamily="49" charset="0"/>
              </a:rPr>
              <a:t>    public static void main (String[] args)</a:t>
            </a:r>
          </a:p>
          <a:p>
            <a:pPr>
              <a:buFontTx/>
              <a:buNone/>
            </a:pPr>
            <a:r>
              <a:rPr lang="en-CA" altLang="en-US" sz="1800" smtClean="0">
                <a:latin typeface="Consolas" pitchFamily="49" charset="0"/>
                <a:cs typeface="Consolas" pitchFamily="49" charset="0"/>
              </a:rPr>
              <a:t>    {</a:t>
            </a:r>
          </a:p>
          <a:p>
            <a:pPr>
              <a:buFontTx/>
              <a:buNone/>
            </a:pPr>
            <a:r>
              <a:rPr lang="en-CA" altLang="en-US" sz="1800" b="1" smtClean="0">
                <a:latin typeface="Consolas" pitchFamily="49" charset="0"/>
                <a:cs typeface="Consolas" pitchFamily="49" charset="0"/>
              </a:rPr>
              <a:t>		// Local variable declarations occur here</a:t>
            </a:r>
          </a:p>
          <a:p>
            <a:pPr>
              <a:buFontTx/>
              <a:buNone/>
            </a:pPr>
            <a:endParaRPr lang="en-CA" altLang="en-US" sz="1800" smtClean="0">
              <a:latin typeface="Consolas" pitchFamily="49" charset="0"/>
              <a:cs typeface="Consolas" pitchFamily="49" charset="0"/>
            </a:endParaRPr>
          </a:p>
          <a:p>
            <a:pPr>
              <a:buFontTx/>
              <a:buNone/>
            </a:pPr>
            <a:r>
              <a:rPr lang="en-CA" altLang="en-US" sz="1800" smtClean="0">
                <a:latin typeface="Consolas" pitchFamily="49" charset="0"/>
                <a:cs typeface="Consolas" pitchFamily="49" charset="0"/>
              </a:rPr>
              <a:t>		&lt;&lt; Program statements &gt;&gt;</a:t>
            </a:r>
          </a:p>
          <a:p>
            <a:pPr>
              <a:buFontTx/>
              <a:buNone/>
            </a:pPr>
            <a:r>
              <a:rPr lang="en-CA" altLang="en-US" sz="1800" smtClean="0">
                <a:latin typeface="Consolas" pitchFamily="49" charset="0"/>
                <a:cs typeface="Consolas" pitchFamily="49" charset="0"/>
              </a:rPr>
              <a:t>		          :	             :</a:t>
            </a:r>
          </a:p>
          <a:p>
            <a:pPr>
              <a:buFontTx/>
              <a:buNone/>
            </a:pPr>
            <a:endParaRPr lang="en-CA" altLang="en-US" sz="1800" smtClean="0">
              <a:latin typeface="Consolas" pitchFamily="49" charset="0"/>
              <a:cs typeface="Consolas" pitchFamily="49" charset="0"/>
            </a:endParaRPr>
          </a:p>
          <a:p>
            <a:pPr>
              <a:buFontTx/>
              <a:buNone/>
            </a:pPr>
            <a:r>
              <a:rPr lang="en-CA" altLang="en-US" sz="1800" smtClean="0">
                <a:latin typeface="Consolas" pitchFamily="49" charset="0"/>
                <a:cs typeface="Consolas" pitchFamily="49" charset="0"/>
              </a:rPr>
              <a:t>    }   </a:t>
            </a:r>
          </a:p>
          <a:p>
            <a:pPr>
              <a:buFontTx/>
              <a:buNone/>
            </a:pPr>
            <a:r>
              <a:rPr lang="en-CA" altLang="en-US" sz="1800" smtClean="0">
                <a:latin typeface="Consolas" pitchFamily="49" charset="0"/>
                <a:cs typeface="Consolas" pitchFamily="49" charset="0"/>
              </a:rPr>
              <a:t>}</a:t>
            </a:r>
          </a:p>
          <a:p>
            <a:pPr>
              <a:buFontTx/>
              <a:buNone/>
            </a:pPr>
            <a:endParaRPr lang="en-US" altLang="en-US" sz="2000" smtClean="0">
              <a:latin typeface="Arial" charset="0"/>
            </a:endParaRPr>
          </a:p>
        </p:txBody>
      </p:sp>
    </p:spTree>
    <p:extLst>
      <p:ext uri="{BB962C8B-B14F-4D97-AF65-F5344CB8AC3E}">
        <p14:creationId xmlns:p14="http://schemas.microsoft.com/office/powerpoint/2010/main" val="1188665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t>Style Hint: Initializing Variables</a:t>
            </a:r>
          </a:p>
        </p:txBody>
      </p:sp>
      <p:sp>
        <p:nvSpPr>
          <p:cNvPr id="29699" name="Rectangle 3"/>
          <p:cNvSpPr>
            <a:spLocks noGrp="1" noChangeArrowheads="1"/>
          </p:cNvSpPr>
          <p:nvPr>
            <p:ph type="body" idx="1"/>
          </p:nvPr>
        </p:nvSpPr>
        <p:spPr/>
        <p:txBody>
          <a:bodyPr/>
          <a:lstStyle/>
          <a:p>
            <a:r>
              <a:rPr lang="en-US" altLang="en-US" smtClean="0"/>
              <a:t>Always initialize your variables prior to using them!</a:t>
            </a:r>
          </a:p>
          <a:p>
            <a:pPr lvl="1"/>
            <a:r>
              <a:rPr lang="en-US" altLang="en-US" smtClean="0"/>
              <a:t>Do this whether it is syntactically required or not.</a:t>
            </a:r>
          </a:p>
          <a:p>
            <a:r>
              <a:rPr lang="en-US" altLang="en-US" smtClean="0"/>
              <a:t>Example how not to approach (with some languages it’s a logic and not a syntax error):</a:t>
            </a:r>
          </a:p>
          <a:p>
            <a:endParaRPr lang="en-US" altLang="en-US" smtClean="0"/>
          </a:p>
          <a:p>
            <a:pPr lvl="1">
              <a:buFont typeface="Times New Roman" pitchFamily="18" charset="0"/>
              <a:buNone/>
            </a:pPr>
            <a:r>
              <a:rPr lang="en-US" altLang="en-US" sz="1800" smtClean="0">
                <a:latin typeface="Consolas" pitchFamily="49" charset="0"/>
                <a:cs typeface="Consolas" pitchFamily="49" charset="0"/>
              </a:rPr>
              <a:t>public class OutputExample1</a:t>
            </a:r>
          </a:p>
          <a:p>
            <a:pPr lvl="1">
              <a:buFont typeface="Times New Roman" pitchFamily="18" charset="0"/>
              <a:buNone/>
            </a:pPr>
            <a:r>
              <a:rPr lang="en-US" altLang="en-US" sz="1800" smtClean="0">
                <a:latin typeface="Consolas" pitchFamily="49" charset="0"/>
                <a:cs typeface="Consolas" pitchFamily="49" charset="0"/>
              </a:rPr>
              <a:t>{</a:t>
            </a:r>
          </a:p>
          <a:p>
            <a:pPr lvl="1">
              <a:buFont typeface="Times New Roman" pitchFamily="18" charset="0"/>
              <a:buNone/>
            </a:pPr>
            <a:r>
              <a:rPr lang="en-US" altLang="en-US" sz="1800" smtClean="0">
                <a:latin typeface="Consolas" pitchFamily="49" charset="0"/>
                <a:cs typeface="Consolas" pitchFamily="49" charset="0"/>
              </a:rPr>
              <a:t>   public static void main (String [] args)</a:t>
            </a:r>
          </a:p>
          <a:p>
            <a:pPr lvl="1">
              <a:buFont typeface="Times New Roman" pitchFamily="18" charset="0"/>
              <a:buNone/>
            </a:pPr>
            <a:r>
              <a:rPr lang="en-US" altLang="en-US" sz="1800" smtClean="0">
                <a:latin typeface="Consolas" pitchFamily="49" charset="0"/>
                <a:cs typeface="Consolas" pitchFamily="49" charset="0"/>
              </a:rPr>
              <a:t>   {</a:t>
            </a:r>
          </a:p>
          <a:p>
            <a:pPr lvl="1">
              <a:buFont typeface="Times New Roman" pitchFamily="18" charset="0"/>
              <a:buNone/>
            </a:pPr>
            <a:r>
              <a:rPr lang="en-US" altLang="en-US" sz="1800" smtClean="0">
                <a:latin typeface="Consolas" pitchFamily="49" charset="0"/>
                <a:cs typeface="Consolas" pitchFamily="49" charset="0"/>
              </a:rPr>
              <a:t>       int num;</a:t>
            </a:r>
          </a:p>
          <a:p>
            <a:pPr lvl="1">
              <a:buFont typeface="Times New Roman" pitchFamily="18" charset="0"/>
              <a:buNone/>
            </a:pPr>
            <a:r>
              <a:rPr lang="en-US" altLang="en-US" sz="1800" smtClean="0">
                <a:latin typeface="Consolas" pitchFamily="49" charset="0"/>
                <a:cs typeface="Consolas" pitchFamily="49" charset="0"/>
              </a:rPr>
              <a:t>       System.out.print(num);    </a:t>
            </a:r>
          </a:p>
          <a:p>
            <a:pPr lvl="1">
              <a:buFont typeface="Times New Roman" pitchFamily="18" charset="0"/>
              <a:buNone/>
            </a:pPr>
            <a:r>
              <a:rPr lang="en-US" altLang="en-US" sz="1800" smtClean="0">
                <a:latin typeface="Consolas" pitchFamily="49" charset="0"/>
                <a:cs typeface="Consolas" pitchFamily="49" charset="0"/>
              </a:rPr>
              <a:t>    }</a:t>
            </a:r>
          </a:p>
          <a:p>
            <a:pPr lvl="1">
              <a:buFont typeface="Times New Roman" pitchFamily="18" charset="0"/>
              <a:buNone/>
            </a:pPr>
            <a:r>
              <a:rPr lang="en-US" altLang="en-US" sz="1800" smtClean="0">
                <a:latin typeface="Consolas" pitchFamily="49" charset="0"/>
                <a:cs typeface="Consolas" pitchFamily="49" charset="0"/>
              </a:rPr>
              <a:t>}</a:t>
            </a:r>
          </a:p>
          <a:p>
            <a:endParaRPr lang="en-US" altLang="en-US" sz="1800" smtClean="0">
              <a:latin typeface="Consolas" pitchFamily="49" charset="0"/>
              <a:cs typeface="Consolas" pitchFamily="49" charset="0"/>
            </a:endParaRPr>
          </a:p>
        </p:txBody>
      </p:sp>
      <p:grpSp>
        <p:nvGrpSpPr>
          <p:cNvPr id="2" name="Group 1"/>
          <p:cNvGrpSpPr>
            <a:grpSpLocks/>
          </p:cNvGrpSpPr>
          <p:nvPr/>
        </p:nvGrpSpPr>
        <p:grpSpPr bwMode="auto">
          <a:xfrm>
            <a:off x="4127500" y="4940300"/>
            <a:ext cx="4838700" cy="2041525"/>
            <a:chOff x="2006600" y="4584701"/>
            <a:chExt cx="4838700" cy="2041526"/>
          </a:xfrm>
        </p:grpSpPr>
        <p:sp>
          <p:nvSpPr>
            <p:cNvPr id="29701" name="Rectangle 4"/>
            <p:cNvSpPr>
              <a:spLocks noChangeArrowheads="1"/>
            </p:cNvSpPr>
            <p:nvPr/>
          </p:nvSpPr>
          <p:spPr bwMode="auto">
            <a:xfrm>
              <a:off x="2273300" y="5497514"/>
              <a:ext cx="45720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b="1">
                  <a:solidFill>
                    <a:schemeClr val="hlink"/>
                  </a:solidFill>
                  <a:latin typeface="Arial" charset="0"/>
                </a:rPr>
                <a:t>OutputExample1.java:7: error: variable num might not have been initialized</a:t>
              </a:r>
            </a:p>
            <a:p>
              <a:pPr eaLnBrk="1" hangingPunct="1">
                <a:spcBef>
                  <a:spcPct val="0"/>
                </a:spcBef>
                <a:buFontTx/>
                <a:buNone/>
              </a:pPr>
              <a:r>
                <a:rPr lang="en-US" altLang="en-US" sz="1800" b="1">
                  <a:solidFill>
                    <a:schemeClr val="hlink"/>
                  </a:solidFill>
                  <a:latin typeface="Arial" charset="0"/>
                </a:rPr>
                <a:t>System.out.print(num);</a:t>
              </a:r>
            </a:p>
            <a:p>
              <a:pPr eaLnBrk="1" hangingPunct="1">
                <a:spcBef>
                  <a:spcPct val="0"/>
                </a:spcBef>
                <a:buFontTx/>
                <a:buNone/>
              </a:pPr>
              <a:r>
                <a:rPr lang="en-US" altLang="en-US" sz="1400">
                  <a:latin typeface="Arial" charset="0"/>
                </a:rPr>
                <a:t>                        ^</a:t>
              </a:r>
            </a:p>
          </p:txBody>
        </p:sp>
        <p:sp>
          <p:nvSpPr>
            <p:cNvPr id="29702" name="Line 5"/>
            <p:cNvSpPr>
              <a:spLocks noChangeShapeType="1"/>
            </p:cNvSpPr>
            <p:nvPr/>
          </p:nvSpPr>
          <p:spPr bwMode="auto">
            <a:xfrm flipH="1" flipV="1">
              <a:off x="2006600" y="4584701"/>
              <a:ext cx="558800" cy="9779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439036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CA" altLang="en-US" smtClean="0"/>
              <a:t>Java: Write Once, Run Anywhere</a:t>
            </a:r>
          </a:p>
        </p:txBody>
      </p:sp>
      <p:sp>
        <p:nvSpPr>
          <p:cNvPr id="3075" name="Rectangle 3"/>
          <p:cNvSpPr>
            <a:spLocks noGrp="1" noChangeArrowheads="1"/>
          </p:cNvSpPr>
          <p:nvPr>
            <p:ph type="body" sz="half" idx="1"/>
          </p:nvPr>
        </p:nvSpPr>
        <p:spPr>
          <a:xfrm>
            <a:off x="457200" y="1108075"/>
            <a:ext cx="4008438" cy="5368925"/>
          </a:xfrm>
        </p:spPr>
        <p:txBody>
          <a:bodyPr/>
          <a:lstStyle/>
          <a:p>
            <a:pPr>
              <a:tabLst>
                <a:tab pos="476250" algn="l"/>
              </a:tabLst>
            </a:pPr>
            <a:r>
              <a:rPr lang="en-CA" altLang="en-US" sz="2000" smtClean="0"/>
              <a:t>Consequence of Java’s history (coming later): platform-independence</a:t>
            </a:r>
          </a:p>
          <a:p>
            <a:pPr>
              <a:tabLst>
                <a:tab pos="476250" algn="l"/>
              </a:tabLst>
            </a:pPr>
            <a:endParaRPr lang="en-CA" altLang="en-US" sz="2000" smtClean="0"/>
          </a:p>
          <a:p>
            <a:pPr>
              <a:tabLst>
                <a:tab pos="476250" algn="l"/>
              </a:tabLst>
            </a:pPr>
            <a:endParaRPr lang="en-CA" altLang="en-US" sz="2000" smtClean="0"/>
          </a:p>
          <a:p>
            <a:pPr>
              <a:tabLst>
                <a:tab pos="476250" algn="l"/>
              </a:tabLst>
            </a:pPr>
            <a:endParaRPr lang="en-CA" altLang="en-US" sz="2000" smtClean="0"/>
          </a:p>
          <a:p>
            <a:pPr>
              <a:tabLst>
                <a:tab pos="476250" algn="l"/>
              </a:tabLst>
            </a:pPr>
            <a:endParaRPr lang="en-CA" altLang="en-US" sz="2000" smtClean="0"/>
          </a:p>
          <a:p>
            <a:pPr>
              <a:tabLst>
                <a:tab pos="476250" algn="l"/>
              </a:tabLst>
            </a:pPr>
            <a:endParaRPr lang="en-CA" altLang="en-US" sz="2000" smtClean="0"/>
          </a:p>
          <a:p>
            <a:pPr>
              <a:tabLst>
                <a:tab pos="476250" algn="l"/>
              </a:tabLst>
            </a:pPr>
            <a:endParaRPr lang="en-CA" altLang="en-US" sz="2000" smtClean="0"/>
          </a:p>
        </p:txBody>
      </p:sp>
      <p:grpSp>
        <p:nvGrpSpPr>
          <p:cNvPr id="3076" name="Group 4"/>
          <p:cNvGrpSpPr>
            <a:grpSpLocks/>
          </p:cNvGrpSpPr>
          <p:nvPr/>
        </p:nvGrpSpPr>
        <p:grpSpPr bwMode="auto">
          <a:xfrm>
            <a:off x="7678738" y="2571750"/>
            <a:ext cx="5180012" cy="0"/>
            <a:chOff x="0" y="0"/>
            <a:chExt cx="3263" cy="0"/>
          </a:xfrm>
        </p:grpSpPr>
        <p:sp>
          <p:nvSpPr>
            <p:cNvPr id="3092" name="Rectangle 5"/>
            <p:cNvSpPr>
              <a:spLocks noChangeArrowheads="1"/>
            </p:cNvSpPr>
            <p:nvPr/>
          </p:nvSpPr>
          <p:spPr bwMode="auto">
            <a:xfrm>
              <a:off x="0" y="0"/>
              <a:ext cx="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a:latin typeface="Arial" charset="0"/>
              </a:endParaRPr>
            </a:p>
          </p:txBody>
        </p:sp>
        <p:sp>
          <p:nvSpPr>
            <p:cNvPr id="3093" name="Rectangle 6"/>
            <p:cNvSpPr>
              <a:spLocks noChangeArrowheads="1"/>
            </p:cNvSpPr>
            <p:nvPr/>
          </p:nvSpPr>
          <p:spPr bwMode="auto">
            <a:xfrm>
              <a:off x="0" y="0"/>
              <a:ext cx="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a:latin typeface="Arial" charset="0"/>
              </a:endParaRPr>
            </a:p>
          </p:txBody>
        </p:sp>
      </p:grpSp>
      <p:sp>
        <p:nvSpPr>
          <p:cNvPr id="3080" name="Text Box 10"/>
          <p:cNvSpPr txBox="1">
            <a:spLocks noChangeArrowheads="1"/>
          </p:cNvSpPr>
          <p:nvPr/>
        </p:nvSpPr>
        <p:spPr bwMode="auto">
          <a:xfrm>
            <a:off x="838200" y="3505200"/>
            <a:ext cx="2157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600">
                <a:latin typeface="Arial" charset="0"/>
              </a:rPr>
              <a:t>Mac user running Safari</a:t>
            </a:r>
          </a:p>
        </p:txBody>
      </p:sp>
      <p:sp>
        <p:nvSpPr>
          <p:cNvPr id="3081" name="Text Box 11"/>
          <p:cNvSpPr txBox="1">
            <a:spLocks noChangeArrowheads="1"/>
          </p:cNvSpPr>
          <p:nvPr/>
        </p:nvSpPr>
        <p:spPr bwMode="auto">
          <a:xfrm>
            <a:off x="805656" y="5813425"/>
            <a:ext cx="3113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Windows user running Internet Explorer</a:t>
            </a:r>
          </a:p>
        </p:txBody>
      </p:sp>
      <p:sp>
        <p:nvSpPr>
          <p:cNvPr id="3082" name="Text Box 12"/>
          <p:cNvSpPr txBox="1">
            <a:spLocks noChangeArrowheads="1"/>
          </p:cNvSpPr>
          <p:nvPr/>
        </p:nvSpPr>
        <p:spPr bwMode="auto">
          <a:xfrm>
            <a:off x="6372225" y="3644900"/>
            <a:ext cx="2541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a:latin typeface="Arial" charset="0"/>
              </a:rPr>
              <a:t>Web page stored on Unix server</a:t>
            </a:r>
          </a:p>
        </p:txBody>
      </p:sp>
      <p:grpSp>
        <p:nvGrpSpPr>
          <p:cNvPr id="8" name="Group 7"/>
          <p:cNvGrpSpPr/>
          <p:nvPr/>
        </p:nvGrpSpPr>
        <p:grpSpPr>
          <a:xfrm>
            <a:off x="1640214" y="2393577"/>
            <a:ext cx="4989185" cy="2886448"/>
            <a:chOff x="1640214" y="2393577"/>
            <a:chExt cx="4989185" cy="2886448"/>
          </a:xfrm>
        </p:grpSpPr>
        <p:sp>
          <p:nvSpPr>
            <p:cNvPr id="3090" name="Line 14"/>
            <p:cNvSpPr>
              <a:spLocks noChangeShapeType="1"/>
            </p:cNvSpPr>
            <p:nvPr/>
          </p:nvSpPr>
          <p:spPr bwMode="auto">
            <a:xfrm flipV="1">
              <a:off x="1710530" y="2393577"/>
              <a:ext cx="4918869" cy="288644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0" tIns="0" rIns="0" bIns="0">
              <a:spAutoFit/>
            </a:bodyPr>
            <a:lstStyle/>
            <a:p>
              <a:endParaRPr lang="en-US"/>
            </a:p>
          </p:txBody>
        </p:sp>
        <p:sp>
          <p:nvSpPr>
            <p:cNvPr id="3091" name="Text Box 15"/>
            <p:cNvSpPr txBox="1">
              <a:spLocks noChangeArrowheads="1"/>
            </p:cNvSpPr>
            <p:nvPr/>
          </p:nvSpPr>
          <p:spPr bwMode="auto">
            <a:xfrm>
              <a:off x="1640214" y="4178019"/>
              <a:ext cx="16970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Click on link to Applet</a:t>
              </a:r>
            </a:p>
          </p:txBody>
        </p:sp>
      </p:grpSp>
      <p:sp>
        <p:nvSpPr>
          <p:cNvPr id="165907" name="Rectangle 19"/>
          <p:cNvSpPr>
            <a:spLocks noChangeArrowheads="1"/>
          </p:cNvSpPr>
          <p:nvPr/>
        </p:nvSpPr>
        <p:spPr bwMode="auto">
          <a:xfrm>
            <a:off x="762187" y="6026150"/>
            <a:ext cx="3200400" cy="838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2000" tIns="0" rIns="0" bIns="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Virtual machine translates byte code to </a:t>
            </a:r>
          </a:p>
          <a:p>
            <a:pPr eaLnBrk="1" hangingPunct="1">
              <a:spcBef>
                <a:spcPct val="50000"/>
              </a:spcBef>
              <a:buFontTx/>
              <a:buNone/>
            </a:pPr>
            <a:r>
              <a:rPr lang="en-CA" altLang="en-US" sz="1400" dirty="0">
                <a:latin typeface="Arial" charset="0"/>
              </a:rPr>
              <a:t>n</a:t>
            </a:r>
            <a:r>
              <a:rPr lang="en-CA" altLang="en-US" sz="1400" dirty="0" smtClean="0">
                <a:latin typeface="Arial" charset="0"/>
              </a:rPr>
              <a:t>ative Windows </a:t>
            </a:r>
            <a:r>
              <a:rPr lang="en-CA" altLang="en-US" sz="1400" dirty="0">
                <a:latin typeface="Arial" charset="0"/>
              </a:rPr>
              <a:t>code and the Applet is run</a:t>
            </a:r>
          </a:p>
        </p:txBody>
      </p:sp>
      <p:grpSp>
        <p:nvGrpSpPr>
          <p:cNvPr id="10" name="Group 9"/>
          <p:cNvGrpSpPr/>
          <p:nvPr/>
        </p:nvGrpSpPr>
        <p:grpSpPr>
          <a:xfrm>
            <a:off x="1828799" y="2645616"/>
            <a:ext cx="4800599" cy="2847134"/>
            <a:chOff x="1828799" y="2645616"/>
            <a:chExt cx="4800599" cy="2847134"/>
          </a:xfrm>
        </p:grpSpPr>
        <p:sp>
          <p:nvSpPr>
            <p:cNvPr id="3089" name="Text Box 18"/>
            <p:cNvSpPr txBox="1">
              <a:spLocks noChangeArrowheads="1"/>
            </p:cNvSpPr>
            <p:nvPr/>
          </p:nvSpPr>
          <p:spPr bwMode="auto">
            <a:xfrm>
              <a:off x="3184126" y="4628967"/>
              <a:ext cx="19716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Byte code is downloaded</a:t>
              </a:r>
            </a:p>
          </p:txBody>
        </p:sp>
        <p:sp>
          <p:nvSpPr>
            <p:cNvPr id="3088" name="Line 17"/>
            <p:cNvSpPr>
              <a:spLocks noChangeShapeType="1"/>
            </p:cNvSpPr>
            <p:nvPr/>
          </p:nvSpPr>
          <p:spPr bwMode="auto">
            <a:xfrm flipH="1">
              <a:off x="1828799" y="2645616"/>
              <a:ext cx="4800599" cy="284713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0" tIns="0" rIns="0" bIns="0">
              <a:spAutoFit/>
            </a:bodyPr>
            <a:lstStyle/>
            <a:p>
              <a:endParaRPr lang="en-US"/>
            </a:p>
          </p:txBody>
        </p:sp>
      </p:grpSp>
      <p:sp>
        <p:nvSpPr>
          <p:cNvPr id="2" name="server"/>
          <p:cNvSpPr>
            <a:spLocks noEditPoints="1" noChangeArrowheads="1"/>
          </p:cNvSpPr>
          <p:nvPr/>
        </p:nvSpPr>
        <p:spPr bwMode="auto">
          <a:xfrm>
            <a:off x="6629400" y="1740741"/>
            <a:ext cx="1809750" cy="180975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computr4"/>
          <p:cNvSpPr>
            <a:spLocks noEditPoints="1" noChangeArrowheads="1"/>
          </p:cNvSpPr>
          <p:nvPr/>
        </p:nvSpPr>
        <p:spPr bwMode="auto">
          <a:xfrm>
            <a:off x="838200" y="2393577"/>
            <a:ext cx="990600" cy="103845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3509 w 21600"/>
              <a:gd name="T9" fmla="*/ 2414 h 21600"/>
              <a:gd name="T10" fmla="*/ 18090 w 21600"/>
              <a:gd name="T11" fmla="*/ 11028 h 21600"/>
            </a:gdLst>
            <a:ahLst/>
            <a:cxnLst>
              <a:cxn ang="0">
                <a:pos x="T0" y="T1"/>
              </a:cxn>
              <a:cxn ang="0">
                <a:pos x="T2" y="T3"/>
              </a:cxn>
              <a:cxn ang="0">
                <a:pos x="T4" y="T5"/>
              </a:cxn>
              <a:cxn ang="0">
                <a:pos x="T6" y="T7"/>
              </a:cxn>
            </a:cxnLst>
            <a:rect l="T8" t="T9" r="T10" b="T11"/>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computr1"/>
          <p:cNvSpPr>
            <a:spLocks noEditPoints="1" noChangeArrowheads="1"/>
          </p:cNvSpPr>
          <p:nvPr/>
        </p:nvSpPr>
        <p:spPr bwMode="auto">
          <a:xfrm>
            <a:off x="805656" y="4805782"/>
            <a:ext cx="904875" cy="1011237"/>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655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5960" y="3857625"/>
            <a:ext cx="1683190" cy="15303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Text Box 20"/>
          <p:cNvSpPr txBox="1">
            <a:spLocks noChangeArrowheads="1"/>
          </p:cNvSpPr>
          <p:nvPr/>
        </p:nvSpPr>
        <p:spPr bwMode="auto">
          <a:xfrm>
            <a:off x="6732588" y="5661025"/>
            <a:ext cx="13668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CA" altLang="en-US" sz="1400" dirty="0">
                <a:latin typeface="Arial" charset="0"/>
              </a:rPr>
              <a:t>Byte code (part of web page)</a:t>
            </a:r>
            <a:endParaRPr lang="en-US" altLang="en-US" sz="1400" dirty="0">
              <a:latin typeface="Arial" charset="0"/>
            </a:endParaRPr>
          </a:p>
        </p:txBody>
      </p:sp>
    </p:spTree>
    <p:extLst>
      <p:ext uri="{BB962C8B-B14F-4D97-AF65-F5344CB8AC3E}">
        <p14:creationId xmlns:p14="http://schemas.microsoft.com/office/powerpoint/2010/main" val="133878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5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07"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Formatting Output</a:t>
            </a:r>
          </a:p>
        </p:txBody>
      </p:sp>
      <p:sp>
        <p:nvSpPr>
          <p:cNvPr id="3" name="Content Placeholder 2"/>
          <p:cNvSpPr>
            <a:spLocks noGrp="1"/>
          </p:cNvSpPr>
          <p:nvPr>
            <p:ph idx="1"/>
          </p:nvPr>
        </p:nvSpPr>
        <p:spPr/>
        <p:txBody>
          <a:bodyPr/>
          <a:lstStyle/>
          <a:p>
            <a:pPr>
              <a:defRPr/>
            </a:pPr>
            <a:r>
              <a:rPr lang="en-US" dirty="0" smtClean="0"/>
              <a:t>It’s somewhat similar to Python.</a:t>
            </a:r>
          </a:p>
          <a:p>
            <a:pPr>
              <a:defRPr/>
            </a:pPr>
            <a:r>
              <a:rPr lang="en-US" dirty="0" smtClean="0"/>
              <a:t>The field width and places of precision (float point) can be specified.</a:t>
            </a:r>
          </a:p>
          <a:p>
            <a:pPr>
              <a:defRPr/>
            </a:pPr>
            <a:r>
              <a:rPr lang="en-US" b="1" dirty="0" smtClean="0"/>
              <a:t>Format (‘</a:t>
            </a:r>
            <a:r>
              <a:rPr lang="en-US" b="1" dirty="0" err="1" smtClean="0"/>
              <a:t>System.out</a:t>
            </a:r>
            <a:r>
              <a:rPr lang="en-US" b="1" dirty="0" smtClean="0"/>
              <a:t>.’ requirement excluded for brevity)</a:t>
            </a:r>
            <a:r>
              <a:rPr lang="en-US" dirty="0" smtClean="0"/>
              <a:t>:</a:t>
            </a:r>
          </a:p>
          <a:p>
            <a:pPr marL="225425" lvl="1" indent="0">
              <a:buFont typeface="Times New Roman" pitchFamily="18" charset="0"/>
              <a:buNone/>
              <a:defRPr/>
            </a:pPr>
            <a:r>
              <a:rPr lang="en-US" sz="1600" smtClean="0">
                <a:latin typeface="Consolas" panose="020B0609020204030204" pitchFamily="49" charset="0"/>
                <a:cs typeface="Consolas" panose="020B0609020204030204" pitchFamily="49" charset="0"/>
              </a:rPr>
              <a:t>printf</a:t>
            </a:r>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field width</a:t>
            </a:r>
            <a:r>
              <a:rPr lang="en-US" sz="1600" dirty="0" smtClean="0">
                <a:latin typeface="Consolas" panose="020B0609020204030204" pitchFamily="49" charset="0"/>
                <a:cs typeface="Consolas" panose="020B0609020204030204" pitchFamily="49" charset="0"/>
              </a:rPr>
              <a:t>&gt;d", price);	// Integer</a:t>
            </a:r>
          </a:p>
          <a:p>
            <a:pPr marL="225425" lvl="1" indent="0">
              <a:buFont typeface="Times New Roman" pitchFamily="18" charset="0"/>
              <a:buNone/>
              <a:defRPr/>
            </a:pPr>
            <a:r>
              <a:rPr lang="en-US" sz="1600" dirty="0" err="1" smtClean="0">
                <a:latin typeface="Consolas" panose="020B0609020204030204" pitchFamily="49" charset="0"/>
                <a:cs typeface="Consolas" panose="020B0609020204030204" pitchFamily="49" charset="0"/>
              </a:rPr>
              <a:t>printf</a:t>
            </a:r>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field width</a:t>
            </a:r>
            <a:r>
              <a:rPr lang="en-US" sz="1600" dirty="0" smtClean="0">
                <a:latin typeface="Consolas" panose="020B0609020204030204" pitchFamily="49" charset="0"/>
                <a:cs typeface="Consolas" panose="020B0609020204030204" pitchFamily="49" charset="0"/>
              </a:rPr>
              <a:t>&gt;s", price);	// String</a:t>
            </a:r>
          </a:p>
          <a:p>
            <a:pPr marL="225425" lvl="1" indent="0">
              <a:buFont typeface="Times New Roman" pitchFamily="18" charset="0"/>
              <a:buNone/>
              <a:defRPr/>
            </a:pPr>
            <a:r>
              <a:rPr lang="en-US" sz="1600" dirty="0" err="1" smtClean="0">
                <a:latin typeface="Consolas" panose="020B0609020204030204" pitchFamily="49" charset="0"/>
                <a:cs typeface="Consolas" panose="020B0609020204030204" pitchFamily="49" charset="0"/>
              </a:rPr>
              <a:t>printf</a:t>
            </a:r>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field width</a:t>
            </a:r>
            <a:r>
              <a:rPr lang="en-US" sz="1600" dirty="0" smtClean="0">
                <a:latin typeface="Consolas" panose="020B0609020204030204" pitchFamily="49" charset="0"/>
                <a:cs typeface="Consolas" panose="020B0609020204030204" pitchFamily="49" charset="0"/>
              </a:rPr>
              <a:t>&gt;.&lt;precision&gt;f", price);	// Floating point</a:t>
            </a:r>
          </a:p>
          <a:p>
            <a:pPr lvl="1">
              <a:defRPr/>
            </a:pPr>
            <a:endParaRPr lang="en-US" dirty="0"/>
          </a:p>
          <a:p>
            <a:pPr>
              <a:defRPr/>
            </a:pPr>
            <a:r>
              <a:rPr lang="en-US" dirty="0" smtClean="0"/>
              <a:t>If field width greater than the size of the data:</a:t>
            </a:r>
          </a:p>
          <a:p>
            <a:pPr lvl="1">
              <a:defRPr/>
            </a:pPr>
            <a:r>
              <a:rPr lang="en-US" dirty="0" smtClean="0"/>
              <a:t>A positive field width will result in leading spaces (right justify).</a:t>
            </a:r>
          </a:p>
          <a:p>
            <a:pPr lvl="1">
              <a:defRPr/>
            </a:pPr>
            <a:r>
              <a:rPr lang="en-US" dirty="0" smtClean="0"/>
              <a:t>A negative field width will result in trailing spaces (left justify).</a:t>
            </a:r>
            <a:endParaRPr lang="en-US" dirty="0"/>
          </a:p>
        </p:txBody>
      </p:sp>
    </p:spTree>
    <p:extLst>
      <p:ext uri="{BB962C8B-B14F-4D97-AF65-F5344CB8AC3E}">
        <p14:creationId xmlns:p14="http://schemas.microsoft.com/office/powerpoint/2010/main" val="2558568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Formatting Output (2)</a:t>
            </a:r>
          </a:p>
        </p:txBody>
      </p:sp>
      <p:sp>
        <p:nvSpPr>
          <p:cNvPr id="31747" name="Content Placeholder 2"/>
          <p:cNvSpPr>
            <a:spLocks noGrp="1"/>
          </p:cNvSpPr>
          <p:nvPr>
            <p:ph idx="1"/>
          </p:nvPr>
        </p:nvSpPr>
        <p:spPr/>
        <p:txBody>
          <a:bodyPr/>
          <a:lstStyle/>
          <a:p>
            <a:r>
              <a:rPr lang="en-US" altLang="en-US" smtClean="0"/>
              <a:t>Name of the online example: </a:t>
            </a:r>
            <a:r>
              <a:rPr lang="en-US" altLang="en-US" sz="2000" smtClean="0">
                <a:latin typeface="Consolas" pitchFamily="49" charset="0"/>
                <a:cs typeface="Consolas" pitchFamily="49" charset="0"/>
              </a:rPr>
              <a:t>FormatttingOutput.java</a:t>
            </a:r>
          </a:p>
          <a:p>
            <a:endParaRPr lang="en-US" altLang="en-US" smtClean="0"/>
          </a:p>
          <a:p>
            <a:pPr marL="225425" lvl="1" indent="0">
              <a:buFont typeface="Times New Roman" pitchFamily="18" charset="0"/>
              <a:buNone/>
            </a:pPr>
            <a:r>
              <a:rPr lang="en-US" altLang="en-US" sz="1800" smtClean="0">
                <a:latin typeface="Consolas" pitchFamily="49" charset="0"/>
                <a:cs typeface="Consolas" pitchFamily="49" charset="0"/>
              </a:rPr>
              <a:t>public class FormattingExample</a:t>
            </a:r>
          </a:p>
          <a:p>
            <a:pPr marL="225425" lvl="1" indent="0">
              <a:buFont typeface="Times New Roman" pitchFamily="18" charset="0"/>
              <a:buNone/>
            </a:pPr>
            <a:r>
              <a:rPr lang="en-US" altLang="en-US" sz="1800" smtClean="0">
                <a:latin typeface="Consolas" pitchFamily="49" charset="0"/>
                <a:cs typeface="Consolas" pitchFamily="49" charset="0"/>
              </a:rPr>
              <a:t>{</a:t>
            </a:r>
          </a:p>
          <a:p>
            <a:pPr marL="225425" lvl="1" indent="0">
              <a:buFont typeface="Times New Roman" pitchFamily="18" charset="0"/>
              <a:buNone/>
            </a:pPr>
            <a:r>
              <a:rPr lang="en-US" altLang="en-US" sz="1800" smtClean="0">
                <a:latin typeface="Consolas" pitchFamily="49" charset="0"/>
                <a:cs typeface="Consolas" pitchFamily="49" charset="0"/>
              </a:rPr>
              <a:t>    public static void main(String [] args)</a:t>
            </a:r>
          </a:p>
          <a:p>
            <a:pPr marL="225425" lvl="1" indent="0">
              <a:buFont typeface="Times New Roman" pitchFamily="18" charset="0"/>
              <a:buNone/>
            </a:pPr>
            <a:r>
              <a:rPr lang="en-US" altLang="en-US" sz="1800" smtClean="0">
                <a:latin typeface="Consolas" pitchFamily="49" charset="0"/>
                <a:cs typeface="Consolas" pitchFamily="49" charset="0"/>
              </a:rPr>
              <a:t>    {</a:t>
            </a:r>
          </a:p>
          <a:p>
            <a:pPr marL="225425" lvl="1" indent="0">
              <a:buFont typeface="Times New Roman" pitchFamily="18" charset="0"/>
              <a:buNone/>
            </a:pPr>
            <a:r>
              <a:rPr lang="en-US" altLang="en-US" sz="1800" smtClean="0">
                <a:latin typeface="Consolas" pitchFamily="49" charset="0"/>
                <a:cs typeface="Consolas" pitchFamily="49" charset="0"/>
              </a:rPr>
              <a:t>        String str = "123";</a:t>
            </a:r>
          </a:p>
          <a:p>
            <a:pPr marL="225425" lvl="1" indent="0">
              <a:buFont typeface="Times New Roman" pitchFamily="18" charset="0"/>
              <a:buNone/>
            </a:pPr>
            <a:r>
              <a:rPr lang="en-US" altLang="en-US" sz="1800" smtClean="0">
                <a:latin typeface="Consolas" pitchFamily="49" charset="0"/>
                <a:cs typeface="Consolas" pitchFamily="49" charset="0"/>
              </a:rPr>
              <a:t>        int num = 123;</a:t>
            </a:r>
          </a:p>
          <a:p>
            <a:pPr marL="225425" lvl="1" indent="0">
              <a:buFont typeface="Times New Roman" pitchFamily="18" charset="0"/>
              <a:buNone/>
            </a:pPr>
            <a:r>
              <a:rPr lang="en-US" altLang="en-US" sz="1800" smtClean="0">
                <a:latin typeface="Consolas" pitchFamily="49" charset="0"/>
                <a:cs typeface="Consolas" pitchFamily="49" charset="0"/>
              </a:rPr>
              <a:t>        double price = 1.999;</a:t>
            </a:r>
          </a:p>
          <a:p>
            <a:pPr marL="225425" lvl="1" indent="0">
              <a:buFont typeface="Times New Roman" pitchFamily="18" charset="0"/>
              <a:buNone/>
            </a:pPr>
            <a:r>
              <a:rPr lang="en-US" altLang="en-US" sz="1800" smtClean="0">
                <a:latin typeface="Consolas" pitchFamily="49" charset="0"/>
                <a:cs typeface="Consolas" pitchFamily="49" charset="0"/>
              </a:rPr>
              <a:t>        System.out.printf("%-4s", str);</a:t>
            </a:r>
          </a:p>
          <a:p>
            <a:pPr marL="225425" lvl="1" indent="0">
              <a:buFont typeface="Times New Roman" pitchFamily="18" charset="0"/>
              <a:buNone/>
            </a:pPr>
            <a:r>
              <a:rPr lang="en-US" altLang="en-US" sz="1800" smtClean="0">
                <a:latin typeface="Consolas" pitchFamily="49" charset="0"/>
                <a:cs typeface="Consolas" pitchFamily="49" charset="0"/>
              </a:rPr>
              <a:t>        System.out.printf("%5d", num);</a:t>
            </a:r>
          </a:p>
          <a:p>
            <a:pPr marL="225425" lvl="1" indent="0">
              <a:buFont typeface="Times New Roman" pitchFamily="18" charset="0"/>
              <a:buNone/>
            </a:pPr>
            <a:r>
              <a:rPr lang="en-US" altLang="en-US" sz="1800" smtClean="0">
                <a:latin typeface="Consolas" pitchFamily="49" charset="0"/>
                <a:cs typeface="Consolas" pitchFamily="49" charset="0"/>
              </a:rPr>
              <a:t>        System.out.printf("%6.2f", price);</a:t>
            </a:r>
          </a:p>
          <a:p>
            <a:pPr marL="225425" lvl="1" indent="0">
              <a:buFont typeface="Times New Roman" pitchFamily="18" charset="0"/>
              <a:buNone/>
            </a:pPr>
            <a:r>
              <a:rPr lang="en-US" altLang="en-US" sz="1800" smtClean="0">
                <a:latin typeface="Consolas" pitchFamily="49" charset="0"/>
                <a:cs typeface="Consolas" pitchFamily="49" charset="0"/>
              </a:rPr>
              <a:t>    }</a:t>
            </a:r>
          </a:p>
          <a:p>
            <a:pPr marL="225425" lvl="1" indent="0">
              <a:buFont typeface="Times New Roman" pitchFamily="18" charset="0"/>
              <a:buNone/>
            </a:pPr>
            <a:r>
              <a:rPr lang="en-US" altLang="en-US" sz="1800" smtClean="0">
                <a:latin typeface="Consolas" pitchFamily="49" charset="0"/>
                <a:cs typeface="Consolas" pitchFamily="49" charset="0"/>
              </a:rPr>
              <a:t>}</a:t>
            </a:r>
          </a:p>
          <a:p>
            <a:pPr marL="225425" lvl="1" indent="0">
              <a:buFont typeface="Times New Roman" pitchFamily="18" charset="0"/>
              <a:buNone/>
            </a:pPr>
            <a:endParaRPr lang="en-US" altLang="en-US" sz="1800" smtClean="0">
              <a:latin typeface="Arial" charset="0"/>
              <a:cs typeface="Arial" charset="0"/>
            </a:endParaRPr>
          </a:p>
        </p:txBody>
      </p:sp>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r="7803"/>
          <a:stretch>
            <a:fillRect/>
          </a:stretch>
        </p:blipFill>
        <p:spPr bwMode="auto">
          <a:xfrm>
            <a:off x="6040438" y="5435600"/>
            <a:ext cx="2532062"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2765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CA" altLang="en-US" smtClean="0"/>
              <a:t>Java Constants</a:t>
            </a:r>
            <a:r>
              <a:rPr lang="en-US" altLang="en-US" smtClean="0"/>
              <a:t> (“</a:t>
            </a:r>
            <a:r>
              <a:rPr lang="en-US" altLang="en-US" smtClean="0">
                <a:latin typeface="Consolas" pitchFamily="49" charset="0"/>
                <a:cs typeface="Consolas" pitchFamily="49" charset="0"/>
              </a:rPr>
              <a:t>Final</a:t>
            </a:r>
            <a:r>
              <a:rPr lang="en-US" altLang="en-US" smtClean="0"/>
              <a:t>”)</a:t>
            </a:r>
          </a:p>
        </p:txBody>
      </p:sp>
      <p:sp>
        <p:nvSpPr>
          <p:cNvPr id="32771" name="Rectangle 3"/>
          <p:cNvSpPr>
            <a:spLocks noGrp="1" noChangeArrowheads="1"/>
          </p:cNvSpPr>
          <p:nvPr>
            <p:ph type="body" idx="1"/>
          </p:nvPr>
        </p:nvSpPr>
        <p:spPr/>
        <p:txBody>
          <a:bodyPr/>
          <a:lstStyle/>
          <a:p>
            <a:pPr marL="0" indent="0">
              <a:buFontTx/>
              <a:buNone/>
            </a:pPr>
            <a:r>
              <a:rPr lang="en-CA" altLang="en-US" smtClean="0"/>
              <a:t>Reminder: constants are like variables in that they have a name and store a certain type of information but unlike variables they CANNOT change. (Unlike Python this is syntactically enforced…hurrah!).</a:t>
            </a:r>
          </a:p>
          <a:p>
            <a:pPr marL="0" indent="0">
              <a:lnSpc>
                <a:spcPct val="80000"/>
              </a:lnSpc>
              <a:buFontTx/>
              <a:buNone/>
            </a:pPr>
            <a:endParaRPr lang="en-CA" altLang="en-US" smtClean="0"/>
          </a:p>
          <a:p>
            <a:pPr marL="0" indent="0">
              <a:lnSpc>
                <a:spcPct val="80000"/>
              </a:lnSpc>
              <a:buFontTx/>
              <a:buNone/>
            </a:pPr>
            <a:r>
              <a:rPr lang="en-CA" altLang="en-US" b="1" smtClean="0"/>
              <a:t>Format:</a:t>
            </a:r>
          </a:p>
          <a:p>
            <a:pPr lvl="1">
              <a:lnSpc>
                <a:spcPct val="80000"/>
              </a:lnSpc>
              <a:buFont typeface="Times New Roman" pitchFamily="18" charset="0"/>
              <a:buNone/>
            </a:pPr>
            <a:r>
              <a:rPr lang="en-CA" altLang="en-US" sz="1800" smtClean="0">
                <a:latin typeface="Consolas" pitchFamily="49" charset="0"/>
                <a:cs typeface="Consolas" pitchFamily="49" charset="0"/>
              </a:rPr>
              <a:t>   final &lt;</a:t>
            </a:r>
            <a:r>
              <a:rPr lang="en-CA" altLang="en-US" sz="1800" i="1" smtClean="0">
                <a:latin typeface="Consolas" pitchFamily="49" charset="0"/>
                <a:cs typeface="Consolas" pitchFamily="49" charset="0"/>
              </a:rPr>
              <a:t>constant type</a:t>
            </a:r>
            <a:r>
              <a:rPr lang="en-CA" altLang="en-US" sz="1800" smtClean="0">
                <a:latin typeface="Consolas" pitchFamily="49" charset="0"/>
                <a:cs typeface="Consolas" pitchFamily="49" charset="0"/>
              </a:rPr>
              <a:t>&gt; &lt;</a:t>
            </a:r>
            <a:r>
              <a:rPr lang="en-CA" altLang="en-US" sz="1800" i="1" smtClean="0">
                <a:latin typeface="Consolas" pitchFamily="49" charset="0"/>
                <a:cs typeface="Consolas" pitchFamily="49" charset="0"/>
              </a:rPr>
              <a:t>CONSTANT NAME</a:t>
            </a:r>
            <a:r>
              <a:rPr lang="en-CA" altLang="en-US" sz="1800" smtClean="0">
                <a:latin typeface="Consolas" pitchFamily="49" charset="0"/>
                <a:cs typeface="Consolas" pitchFamily="49" charset="0"/>
              </a:rPr>
              <a:t>&gt; = &lt;</a:t>
            </a:r>
            <a:r>
              <a:rPr lang="en-CA" altLang="en-US" sz="1800" i="1" smtClean="0">
                <a:latin typeface="Consolas" pitchFamily="49" charset="0"/>
                <a:cs typeface="Consolas" pitchFamily="49" charset="0"/>
              </a:rPr>
              <a:t>value</a:t>
            </a:r>
            <a:r>
              <a:rPr lang="en-CA" altLang="en-US" sz="1800" smtClean="0">
                <a:latin typeface="Consolas" pitchFamily="49" charset="0"/>
                <a:cs typeface="Consolas" pitchFamily="49" charset="0"/>
              </a:rPr>
              <a:t>&gt;;</a:t>
            </a:r>
          </a:p>
          <a:p>
            <a:pPr lvl="1">
              <a:lnSpc>
                <a:spcPct val="80000"/>
              </a:lnSpc>
              <a:buFont typeface="Times New Roman" pitchFamily="18" charset="0"/>
              <a:buNone/>
            </a:pPr>
            <a:endParaRPr lang="en-CA" altLang="en-US" sz="1800" smtClean="0">
              <a:latin typeface="Arial" charset="0"/>
            </a:endParaRPr>
          </a:p>
          <a:p>
            <a:pPr marL="0" indent="0">
              <a:lnSpc>
                <a:spcPct val="80000"/>
              </a:lnSpc>
              <a:buFontTx/>
              <a:buNone/>
            </a:pPr>
            <a:r>
              <a:rPr lang="en-CA" altLang="en-US" b="1" smtClean="0"/>
              <a:t>Example:</a:t>
            </a:r>
          </a:p>
          <a:p>
            <a:pPr marL="0" indent="0">
              <a:lnSpc>
                <a:spcPct val="80000"/>
              </a:lnSpc>
              <a:buFontTx/>
              <a:buNone/>
            </a:pPr>
            <a:r>
              <a:rPr lang="en-CA" altLang="en-US" sz="1800" smtClean="0">
                <a:latin typeface="Consolas" pitchFamily="49" charset="0"/>
                <a:cs typeface="Consolas" pitchFamily="49" charset="0"/>
              </a:rPr>
              <a:t>     final int SIZE = 100;</a:t>
            </a:r>
            <a:endParaRPr lang="en-US" altLang="en-US" sz="1800" smtClean="0">
              <a:latin typeface="Consolas" pitchFamily="49" charset="0"/>
              <a:cs typeface="Consolas" pitchFamily="49" charset="0"/>
            </a:endParaRPr>
          </a:p>
        </p:txBody>
      </p:sp>
    </p:spTree>
    <p:extLst>
      <p:ext uri="{BB962C8B-B14F-4D97-AF65-F5344CB8AC3E}">
        <p14:creationId xmlns:p14="http://schemas.microsoft.com/office/powerpoint/2010/main" val="27006555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CA" altLang="en-US" smtClean="0"/>
              <a:t>Location Of Constant Declarations</a:t>
            </a:r>
            <a:endParaRPr lang="en-US" altLang="en-US" smtClean="0"/>
          </a:p>
        </p:txBody>
      </p:sp>
      <p:sp>
        <p:nvSpPr>
          <p:cNvPr id="33795" name="Rectangle 3"/>
          <p:cNvSpPr>
            <a:spLocks noGrp="1" noChangeArrowheads="1"/>
          </p:cNvSpPr>
          <p:nvPr>
            <p:ph type="body" idx="1"/>
          </p:nvPr>
        </p:nvSpPr>
        <p:spPr/>
        <p:txBody>
          <a:bodyPr/>
          <a:lstStyle/>
          <a:p>
            <a:pPr>
              <a:lnSpc>
                <a:spcPct val="90000"/>
              </a:lnSpc>
              <a:buFontTx/>
              <a:buNone/>
            </a:pPr>
            <a:r>
              <a:rPr lang="en-CA" altLang="en-US" sz="1800" smtClean="0">
                <a:latin typeface="Consolas" pitchFamily="49" charset="0"/>
                <a:cs typeface="Consolas" pitchFamily="49" charset="0"/>
              </a:rPr>
              <a:t>public class &lt;</a:t>
            </a:r>
            <a:r>
              <a:rPr lang="en-CA" altLang="en-US" sz="1800" i="1" smtClean="0">
                <a:latin typeface="Consolas" pitchFamily="49" charset="0"/>
                <a:cs typeface="Consolas" pitchFamily="49" charset="0"/>
              </a:rPr>
              <a:t>name of class</a:t>
            </a:r>
            <a:r>
              <a:rPr lang="en-CA" altLang="en-US" sz="1800" smtClean="0">
                <a:latin typeface="Consolas" pitchFamily="49" charset="0"/>
                <a:cs typeface="Consolas" pitchFamily="49" charset="0"/>
              </a:rPr>
              <a:t>&gt;</a:t>
            </a:r>
          </a:p>
          <a:p>
            <a:pPr>
              <a:lnSpc>
                <a:spcPct val="90000"/>
              </a:lnSpc>
              <a:buFontTx/>
              <a:buNone/>
            </a:pPr>
            <a:r>
              <a:rPr lang="en-CA" altLang="en-US" sz="1800" smtClean="0">
                <a:latin typeface="Consolas" pitchFamily="49" charset="0"/>
                <a:cs typeface="Consolas" pitchFamily="49" charset="0"/>
              </a:rPr>
              <a:t>{</a:t>
            </a:r>
          </a:p>
          <a:p>
            <a:pPr>
              <a:lnSpc>
                <a:spcPct val="90000"/>
              </a:lnSpc>
              <a:buFontTx/>
              <a:buNone/>
            </a:pPr>
            <a:r>
              <a:rPr lang="en-CA" altLang="en-US" sz="1800" smtClean="0">
                <a:latin typeface="Consolas" pitchFamily="49" charset="0"/>
                <a:cs typeface="Consolas" pitchFamily="49" charset="0"/>
              </a:rPr>
              <a:t>    public static void main (String[] args)</a:t>
            </a:r>
          </a:p>
          <a:p>
            <a:pPr>
              <a:lnSpc>
                <a:spcPct val="90000"/>
              </a:lnSpc>
              <a:buFontTx/>
              <a:buNone/>
            </a:pPr>
            <a:r>
              <a:rPr lang="en-CA" altLang="en-US" sz="1800" smtClean="0">
                <a:latin typeface="Consolas" pitchFamily="49" charset="0"/>
                <a:cs typeface="Consolas" pitchFamily="49" charset="0"/>
              </a:rPr>
              <a:t>    {</a:t>
            </a:r>
          </a:p>
          <a:p>
            <a:pPr>
              <a:lnSpc>
                <a:spcPct val="90000"/>
              </a:lnSpc>
              <a:buFontTx/>
              <a:buNone/>
            </a:pPr>
            <a:r>
              <a:rPr lang="en-CA" altLang="en-US" sz="1800" b="1" smtClean="0">
                <a:latin typeface="Consolas" pitchFamily="49" charset="0"/>
                <a:cs typeface="Consolas" pitchFamily="49" charset="0"/>
              </a:rPr>
              <a:t>		// Local constant declarations occur here (for now)</a:t>
            </a:r>
          </a:p>
          <a:p>
            <a:pPr>
              <a:lnSpc>
                <a:spcPct val="90000"/>
              </a:lnSpc>
              <a:buFontTx/>
              <a:buNone/>
            </a:pPr>
            <a:r>
              <a:rPr lang="en-CA" altLang="en-US" sz="1800" smtClean="0">
                <a:latin typeface="Consolas" pitchFamily="49" charset="0"/>
                <a:cs typeface="Consolas" pitchFamily="49" charset="0"/>
              </a:rPr>
              <a:t>		// Local variable declarations</a:t>
            </a:r>
          </a:p>
          <a:p>
            <a:pPr>
              <a:lnSpc>
                <a:spcPct val="90000"/>
              </a:lnSpc>
              <a:buFontTx/>
              <a:buNone/>
            </a:pPr>
            <a:endParaRPr lang="en-CA" altLang="en-US" sz="1800" smtClean="0">
              <a:latin typeface="Consolas" pitchFamily="49" charset="0"/>
              <a:cs typeface="Consolas" pitchFamily="49" charset="0"/>
            </a:endParaRPr>
          </a:p>
          <a:p>
            <a:pPr>
              <a:lnSpc>
                <a:spcPct val="90000"/>
              </a:lnSpc>
              <a:buFontTx/>
              <a:buNone/>
            </a:pPr>
            <a:r>
              <a:rPr lang="en-CA" altLang="en-US" sz="1800" smtClean="0">
                <a:latin typeface="Consolas" pitchFamily="49" charset="0"/>
                <a:cs typeface="Consolas" pitchFamily="49" charset="0"/>
              </a:rPr>
              <a:t>		&lt; Program statements &gt;&gt;</a:t>
            </a:r>
          </a:p>
          <a:p>
            <a:pPr>
              <a:lnSpc>
                <a:spcPct val="90000"/>
              </a:lnSpc>
              <a:buFontTx/>
              <a:buNone/>
            </a:pPr>
            <a:r>
              <a:rPr lang="en-CA" altLang="en-US" sz="1800" smtClean="0">
                <a:latin typeface="Consolas" pitchFamily="49" charset="0"/>
                <a:cs typeface="Consolas" pitchFamily="49" charset="0"/>
              </a:rPr>
              <a:t>	           :	             :</a:t>
            </a:r>
          </a:p>
          <a:p>
            <a:pPr>
              <a:lnSpc>
                <a:spcPct val="90000"/>
              </a:lnSpc>
              <a:buFontTx/>
              <a:buNone/>
            </a:pPr>
            <a:endParaRPr lang="en-CA" altLang="en-US" sz="1800" smtClean="0">
              <a:latin typeface="Consolas" pitchFamily="49" charset="0"/>
              <a:cs typeface="Consolas" pitchFamily="49" charset="0"/>
            </a:endParaRPr>
          </a:p>
          <a:p>
            <a:pPr>
              <a:lnSpc>
                <a:spcPct val="90000"/>
              </a:lnSpc>
              <a:buFontTx/>
              <a:buNone/>
            </a:pPr>
            <a:r>
              <a:rPr lang="en-CA" altLang="en-US" sz="1800" smtClean="0">
                <a:latin typeface="Consolas" pitchFamily="49" charset="0"/>
                <a:cs typeface="Consolas" pitchFamily="49" charset="0"/>
              </a:rPr>
              <a:t>    }   </a:t>
            </a:r>
          </a:p>
          <a:p>
            <a:pPr>
              <a:lnSpc>
                <a:spcPct val="90000"/>
              </a:lnSpc>
              <a:buFontTx/>
              <a:buNone/>
            </a:pPr>
            <a:r>
              <a:rPr lang="en-CA" altLang="en-US" sz="1800" smtClean="0">
                <a:latin typeface="Consolas" pitchFamily="49" charset="0"/>
                <a:cs typeface="Consolas" pitchFamily="49" charset="0"/>
              </a:rPr>
              <a:t>}</a:t>
            </a:r>
            <a:endParaRPr lang="en-US" altLang="en-US" sz="1800" smtClean="0">
              <a:latin typeface="Consolas" pitchFamily="49" charset="0"/>
              <a:cs typeface="Consolas" pitchFamily="49" charset="0"/>
            </a:endParaRPr>
          </a:p>
        </p:txBody>
      </p:sp>
    </p:spTree>
    <p:extLst>
      <p:ext uri="{BB962C8B-B14F-4D97-AF65-F5344CB8AC3E}">
        <p14:creationId xmlns:p14="http://schemas.microsoft.com/office/powerpoint/2010/main" val="41322221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t>Variable Naming Conventions In Java</a:t>
            </a:r>
          </a:p>
        </p:txBody>
      </p:sp>
      <p:sp>
        <p:nvSpPr>
          <p:cNvPr id="244739" name="Rectangle 3"/>
          <p:cNvSpPr>
            <a:spLocks noGrp="1" noChangeArrowheads="1"/>
          </p:cNvSpPr>
          <p:nvPr>
            <p:ph type="body" idx="1"/>
          </p:nvPr>
        </p:nvSpPr>
        <p:spPr/>
        <p:txBody>
          <a:bodyPr/>
          <a:lstStyle/>
          <a:p>
            <a:pPr marL="190500" indent="-190500">
              <a:tabLst>
                <a:tab pos="690563" algn="l"/>
              </a:tabLst>
            </a:pPr>
            <a:r>
              <a:rPr lang="en-US" altLang="en-US" smtClean="0"/>
              <a:t>Compiler requirements</a:t>
            </a:r>
          </a:p>
          <a:p>
            <a:pPr marL="630238" lvl="1" indent="-249238">
              <a:tabLst>
                <a:tab pos="690563" algn="l"/>
              </a:tabLst>
            </a:pPr>
            <a:r>
              <a:rPr lang="en-US" altLang="en-US" smtClean="0"/>
              <a:t>Can’t be a keyword nor can the names of the special constants: </a:t>
            </a:r>
            <a:r>
              <a:rPr lang="en-US" altLang="en-US" sz="1800" smtClean="0">
                <a:latin typeface="Arial" charset="0"/>
              </a:rPr>
              <a:t>true, false or null be used</a:t>
            </a:r>
          </a:p>
          <a:p>
            <a:pPr marL="630238" lvl="1" indent="-249238">
              <a:tabLst>
                <a:tab pos="690563" algn="l"/>
              </a:tabLst>
            </a:pPr>
            <a:r>
              <a:rPr lang="en-US" altLang="en-US" smtClean="0"/>
              <a:t>Can be any combination of letters, numbers, underscore or dollar sign (first character must be a letter or underscore)</a:t>
            </a:r>
          </a:p>
          <a:p>
            <a:pPr marL="630238" lvl="1" indent="-249238">
              <a:buFont typeface="Times New Roman" pitchFamily="18" charset="0"/>
              <a:buNone/>
              <a:tabLst>
                <a:tab pos="690563" algn="l"/>
              </a:tabLst>
            </a:pPr>
            <a:endParaRPr lang="en-US" altLang="en-US" smtClean="0"/>
          </a:p>
          <a:p>
            <a:pPr marL="190500" indent="-190500">
              <a:tabLst>
                <a:tab pos="690563" algn="l"/>
              </a:tabLst>
            </a:pPr>
            <a:r>
              <a:rPr lang="en-US" altLang="en-US" smtClean="0"/>
              <a:t>Common stylistic conventions</a:t>
            </a:r>
          </a:p>
          <a:p>
            <a:pPr marL="630238" lvl="1" indent="-249238">
              <a:tabLst>
                <a:tab pos="690563" algn="l"/>
              </a:tabLst>
            </a:pPr>
            <a:r>
              <a:rPr lang="en-US" altLang="en-US" smtClean="0"/>
              <a:t>The name should describe the purpose of the variable</a:t>
            </a:r>
          </a:p>
          <a:p>
            <a:pPr marL="630238" lvl="1" indent="-249238">
              <a:tabLst>
                <a:tab pos="690563" algn="l"/>
              </a:tabLst>
            </a:pPr>
            <a:r>
              <a:rPr lang="en-US" altLang="en-US" smtClean="0"/>
              <a:t>Avoid using the dollar sign</a:t>
            </a:r>
          </a:p>
          <a:p>
            <a:pPr marL="630238" lvl="1" indent="-249238">
              <a:tabLst>
                <a:tab pos="690563" algn="l"/>
              </a:tabLst>
            </a:pPr>
            <a:r>
              <a:rPr lang="en-US" altLang="en-US" smtClean="0"/>
              <a:t>With single word variable names, all characters are lower case </a:t>
            </a:r>
          </a:p>
          <a:p>
            <a:pPr marL="835025" lvl="2" indent="-90488">
              <a:tabLst>
                <a:tab pos="690563" algn="l"/>
              </a:tabLst>
            </a:pPr>
            <a:r>
              <a:rPr lang="en-US" altLang="en-US" smtClean="0"/>
              <a:t>e.g., </a:t>
            </a:r>
            <a:r>
              <a:rPr lang="en-US" altLang="en-US" sz="1600" smtClean="0">
                <a:latin typeface="Arial" charset="0"/>
              </a:rPr>
              <a:t>double grades;</a:t>
            </a:r>
          </a:p>
          <a:p>
            <a:pPr marL="630238" lvl="1" indent="-249238">
              <a:tabLst>
                <a:tab pos="690563" algn="l"/>
              </a:tabLst>
            </a:pPr>
            <a:r>
              <a:rPr lang="en-US" altLang="en-US" smtClean="0"/>
              <a:t>Multiple words are separated by capitalizing the first letter of each word except for the first word</a:t>
            </a:r>
          </a:p>
          <a:p>
            <a:pPr marL="835025" lvl="2" indent="-90488">
              <a:tabLst>
                <a:tab pos="690563" algn="l"/>
              </a:tabLst>
            </a:pPr>
            <a:r>
              <a:rPr lang="en-US" altLang="en-US" smtClean="0"/>
              <a:t>e.g., </a:t>
            </a:r>
            <a:r>
              <a:rPr lang="en-US" altLang="en-US" sz="1600" smtClean="0">
                <a:latin typeface="Arial" charset="0"/>
              </a:rPr>
              <a:t>String firstName = “James”;</a:t>
            </a:r>
          </a:p>
        </p:txBody>
      </p:sp>
    </p:spTree>
    <p:extLst>
      <p:ext uri="{BB962C8B-B14F-4D97-AF65-F5344CB8AC3E}">
        <p14:creationId xmlns:p14="http://schemas.microsoft.com/office/powerpoint/2010/main" val="1679250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47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47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473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473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473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473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473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473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47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t>Java Keywords</a:t>
            </a:r>
          </a:p>
        </p:txBody>
      </p:sp>
      <p:graphicFrame>
        <p:nvGraphicFramePr>
          <p:cNvPr id="195587" name="Group 3"/>
          <p:cNvGraphicFramePr>
            <a:graphicFrameLocks noGrp="1"/>
          </p:cNvGraphicFramePr>
          <p:nvPr>
            <p:ph idx="1"/>
          </p:nvPr>
        </p:nvGraphicFramePr>
        <p:xfrm>
          <a:off x="179388" y="1600200"/>
          <a:ext cx="8713787" cy="4953001"/>
        </p:xfrm>
        <a:graphic>
          <a:graphicData uri="http://schemas.openxmlformats.org/drawingml/2006/table">
            <a:tbl>
              <a:tblPr/>
              <a:tblGrid>
                <a:gridCol w="1246187"/>
                <a:gridCol w="1243013"/>
                <a:gridCol w="1246187"/>
                <a:gridCol w="1470025"/>
                <a:gridCol w="1019175"/>
                <a:gridCol w="1243013"/>
                <a:gridCol w="1246187"/>
              </a:tblGrid>
              <a:tr h="708025">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abstract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boolean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break</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byte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case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catch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char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class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const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continue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default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do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double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else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025">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extends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final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finally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float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for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goto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if</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025">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implements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import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instanceof</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interface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long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native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025">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new</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package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private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protected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public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return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short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static</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super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switch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synchronized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this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throw</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throws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025">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transient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try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void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volatile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while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941630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mtClean="0"/>
              <a:t>Common Java Operators / Operator Precedence</a:t>
            </a:r>
          </a:p>
        </p:txBody>
      </p:sp>
      <p:graphicFrame>
        <p:nvGraphicFramePr>
          <p:cNvPr id="36890" name="Group 26"/>
          <p:cNvGraphicFramePr>
            <a:graphicFrameLocks noGrp="1"/>
          </p:cNvGraphicFramePr>
          <p:nvPr>
            <p:ph idx="1"/>
          </p:nvPr>
        </p:nvGraphicFramePr>
        <p:xfrm>
          <a:off x="539750" y="1270000"/>
          <a:ext cx="7791450" cy="4879975"/>
        </p:xfrm>
        <a:graphic>
          <a:graphicData uri="http://schemas.openxmlformats.org/drawingml/2006/table">
            <a:tbl>
              <a:tblPr/>
              <a:tblGrid>
                <a:gridCol w="2168525"/>
                <a:gridCol w="1984375"/>
                <a:gridCol w="3638550"/>
              </a:tblGrid>
              <a:tr h="1077913">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2000" b="1" i="0" u="none" strike="noStrike" cap="none" normalizeH="0" baseline="0" smtClean="0">
                          <a:ln>
                            <a:noFill/>
                          </a:ln>
                          <a:solidFill>
                            <a:schemeClr val="tx1"/>
                          </a:solidFill>
                          <a:effectLst/>
                          <a:latin typeface="Arial" charset="0"/>
                        </a:rPr>
                        <a:t>Precedence level</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2000" b="1" i="0" u="none" strike="noStrike" cap="none" normalizeH="0" baseline="0" smtClean="0">
                          <a:ln>
                            <a:noFill/>
                          </a:ln>
                          <a:solidFill>
                            <a:schemeClr val="tx1"/>
                          </a:solidFill>
                          <a:effectLst/>
                          <a:latin typeface="Arial" charset="0"/>
                        </a:rPr>
                        <a:t>Operator</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2000" b="1" i="0" u="none" strike="noStrike" cap="none" normalizeH="0" baseline="0" smtClean="0">
                          <a:ln>
                            <a:noFill/>
                          </a:ln>
                          <a:solidFill>
                            <a:schemeClr val="tx1"/>
                          </a:solidFill>
                          <a:effectLst/>
                          <a:latin typeface="Arial" charset="0"/>
                        </a:rPr>
                        <a:t>Description</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r>
              <a:tr h="931863">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1</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expression++</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expression--</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Post-increment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Post-decrement</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0199">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2</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++expression</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--expression</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(type)</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Pre-increment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Pre-decrement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Unary plus</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Unary minus</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Logical negation</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Bitwise complement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Cast</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705445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t>Common Java Operators / Operator Precedence</a:t>
            </a:r>
          </a:p>
        </p:txBody>
      </p:sp>
      <p:graphicFrame>
        <p:nvGraphicFramePr>
          <p:cNvPr id="37919" name="Group 31"/>
          <p:cNvGraphicFramePr>
            <a:graphicFrameLocks noGrp="1"/>
          </p:cNvGraphicFramePr>
          <p:nvPr>
            <p:ph idx="1"/>
          </p:nvPr>
        </p:nvGraphicFramePr>
        <p:xfrm>
          <a:off x="323850" y="1333500"/>
          <a:ext cx="8280400" cy="4257727"/>
        </p:xfrm>
        <a:graphic>
          <a:graphicData uri="http://schemas.openxmlformats.org/drawingml/2006/table">
            <a:tbl>
              <a:tblPr/>
              <a:tblGrid>
                <a:gridCol w="2182813"/>
                <a:gridCol w="2230437"/>
                <a:gridCol w="3867150"/>
              </a:tblGrid>
              <a:tr h="1014331">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2000" b="1" i="0" u="none" strike="noStrike" cap="none" normalizeH="0" baseline="0" smtClean="0">
                          <a:ln>
                            <a:noFill/>
                          </a:ln>
                          <a:solidFill>
                            <a:schemeClr val="tx1"/>
                          </a:solidFill>
                          <a:effectLst/>
                          <a:latin typeface="Arial" charset="0"/>
                        </a:rPr>
                        <a:t>Precedence level</a:t>
                      </a:r>
                    </a:p>
                  </a:txBody>
                  <a:tcPr marL="93600" marR="93600" marT="46790" marB="467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2000" b="1" i="0" u="none" strike="noStrike" cap="none" normalizeH="0" baseline="0" smtClean="0">
                          <a:ln>
                            <a:noFill/>
                          </a:ln>
                          <a:solidFill>
                            <a:schemeClr val="tx1"/>
                          </a:solidFill>
                          <a:effectLst/>
                          <a:latin typeface="Arial" charset="0"/>
                        </a:rPr>
                        <a:t>Operator</a:t>
                      </a:r>
                    </a:p>
                  </a:txBody>
                  <a:tcPr marL="93600" marR="93600" marT="46790" marB="467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2000" b="1" i="0" u="none" strike="noStrike" cap="none" normalizeH="0" baseline="0" smtClean="0">
                          <a:ln>
                            <a:noFill/>
                          </a:ln>
                          <a:solidFill>
                            <a:schemeClr val="tx1"/>
                          </a:solidFill>
                          <a:effectLst/>
                          <a:latin typeface="Arial" charset="0"/>
                        </a:rPr>
                        <a:t>Description</a:t>
                      </a:r>
                    </a:p>
                  </a:txBody>
                  <a:tcPr marL="93600" marR="93600" marT="46790" marB="467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r>
              <a:tr h="108111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3</a:t>
                      </a:r>
                    </a:p>
                  </a:txBody>
                  <a:tcPr marL="93600" marR="93600" marT="46790" marB="467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t>
                      </a:r>
                    </a:p>
                  </a:txBody>
                  <a:tcPr marL="93600" marR="93600" marT="46790" marB="467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Multiplication</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Division</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Remainder/modulus</a:t>
                      </a:r>
                    </a:p>
                  </a:txBody>
                  <a:tcPr marL="93600" marR="93600" marT="46790" marB="467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111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4</a:t>
                      </a:r>
                    </a:p>
                  </a:txBody>
                  <a:tcPr marL="93600" marR="93600" marT="46790" marB="467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endParaRPr kumimoji="0" lang="en-US" altLang="en-US" sz="18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t>
                      </a:r>
                    </a:p>
                  </a:txBody>
                  <a:tcPr marL="93600" marR="93600" marT="46790" marB="467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Addition or String concatenation</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Subtraction</a:t>
                      </a:r>
                    </a:p>
                  </a:txBody>
                  <a:tcPr marL="93600" marR="93600" marT="46790" marB="467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111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5</a:t>
                      </a:r>
                    </a:p>
                  </a:txBody>
                  <a:tcPr marL="93600" marR="93600" marT="46790" marB="467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&lt;&lt;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&gt;&gt;</a:t>
                      </a:r>
                    </a:p>
                  </a:txBody>
                  <a:tcPr marL="93600" marR="93600" marT="46790" marB="467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Left bitwise shift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Right bitwise shift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endParaRPr kumimoji="0" lang="en-US" altLang="en-US" sz="1800" b="0" i="0" u="none" strike="noStrike" cap="none" normalizeH="0" baseline="0" smtClean="0">
                        <a:ln>
                          <a:noFill/>
                        </a:ln>
                        <a:solidFill>
                          <a:schemeClr val="tx1"/>
                        </a:solidFill>
                        <a:effectLst/>
                        <a:latin typeface="Arial" charset="0"/>
                      </a:endParaRPr>
                    </a:p>
                  </a:txBody>
                  <a:tcPr marL="93600" marR="93600" marT="46790" marB="467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831955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t>Common Java Operators / Operator Precedence</a:t>
            </a:r>
          </a:p>
        </p:txBody>
      </p:sp>
      <p:graphicFrame>
        <p:nvGraphicFramePr>
          <p:cNvPr id="38948" name="Group 36"/>
          <p:cNvGraphicFramePr>
            <a:graphicFrameLocks noGrp="1"/>
          </p:cNvGraphicFramePr>
          <p:nvPr>
            <p:ph idx="1"/>
          </p:nvPr>
        </p:nvGraphicFramePr>
        <p:xfrm>
          <a:off x="395288" y="1295400"/>
          <a:ext cx="8232775" cy="4989513"/>
        </p:xfrm>
        <a:graphic>
          <a:graphicData uri="http://schemas.openxmlformats.org/drawingml/2006/table">
            <a:tbl>
              <a:tblPr/>
              <a:tblGrid>
                <a:gridCol w="2168525"/>
                <a:gridCol w="2219325"/>
                <a:gridCol w="3844925"/>
              </a:tblGrid>
              <a:tr h="1125538">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2000" b="1" i="0" u="none" strike="noStrike" cap="none" normalizeH="0" baseline="0" smtClean="0">
                          <a:ln>
                            <a:noFill/>
                          </a:ln>
                          <a:solidFill>
                            <a:schemeClr val="tx1"/>
                          </a:solidFill>
                          <a:effectLst/>
                          <a:latin typeface="Arial" charset="0"/>
                        </a:rPr>
                        <a:t>Precedence level</a:t>
                      </a:r>
                    </a:p>
                  </a:txBody>
                  <a:tcPr marL="93600" marR="93600" marT="46805" marB="468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2000" b="1" i="0" u="none" strike="noStrike" cap="none" normalizeH="0" baseline="0" smtClean="0">
                          <a:ln>
                            <a:noFill/>
                          </a:ln>
                          <a:solidFill>
                            <a:schemeClr val="tx1"/>
                          </a:solidFill>
                          <a:effectLst/>
                          <a:latin typeface="Arial" charset="0"/>
                        </a:rPr>
                        <a:t>Operator</a:t>
                      </a:r>
                    </a:p>
                  </a:txBody>
                  <a:tcPr marL="93600" marR="93600" marT="46805" marB="468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2000" b="1" i="0" u="none" strike="noStrike" cap="none" normalizeH="0" baseline="0" smtClean="0">
                          <a:ln>
                            <a:noFill/>
                          </a:ln>
                          <a:solidFill>
                            <a:schemeClr val="tx1"/>
                          </a:solidFill>
                          <a:effectLst/>
                          <a:latin typeface="Arial" charset="0"/>
                        </a:rPr>
                        <a:t>Description</a:t>
                      </a:r>
                    </a:p>
                  </a:txBody>
                  <a:tcPr marL="93600" marR="93600" marT="46805" marB="468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r>
              <a:tr h="143827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6</a:t>
                      </a:r>
                    </a:p>
                  </a:txBody>
                  <a:tcPr marL="93600" marR="93600" marT="46805" marB="468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&lt;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&lt;=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&gt;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&gt;=</a:t>
                      </a:r>
                    </a:p>
                  </a:txBody>
                  <a:tcPr marL="93600" marR="93600" marT="46805" marB="468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Less than</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Less than, equal to</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Greater than</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Greater than, equal to</a:t>
                      </a:r>
                    </a:p>
                  </a:txBody>
                  <a:tcPr marL="93600" marR="93600" marT="46805" marB="468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3750">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7</a:t>
                      </a:r>
                    </a:p>
                  </a:txBody>
                  <a:tcPr marL="93600" marR="93600" marT="46805" marB="468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t>
                      </a:r>
                    </a:p>
                  </a:txBody>
                  <a:tcPr marL="93600" marR="93600" marT="46805" marB="468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Equal to</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Not equal to</a:t>
                      </a:r>
                    </a:p>
                  </a:txBody>
                  <a:tcPr marL="93600" marR="93600" marT="46805" marB="468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597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8</a:t>
                      </a:r>
                    </a:p>
                  </a:txBody>
                  <a:tcPr marL="93600" marR="93600" marT="46805" marB="468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&amp;</a:t>
                      </a:r>
                    </a:p>
                  </a:txBody>
                  <a:tcPr marL="93600" marR="93600" marT="46805" marB="468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Bitwise AND</a:t>
                      </a:r>
                    </a:p>
                  </a:txBody>
                  <a:tcPr marL="93600" marR="93600" marT="46805" marB="468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597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9</a:t>
                      </a:r>
                    </a:p>
                  </a:txBody>
                  <a:tcPr marL="93600" marR="93600" marT="46805" marB="468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t>
                      </a:r>
                    </a:p>
                  </a:txBody>
                  <a:tcPr marL="93600" marR="93600" marT="46805" marB="468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Bitwise exclusive OR</a:t>
                      </a:r>
                    </a:p>
                  </a:txBody>
                  <a:tcPr marL="93600" marR="93600" marT="46805" marB="468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847524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mtClean="0"/>
              <a:t>Common Java Operators / Operator Precedence</a:t>
            </a:r>
          </a:p>
        </p:txBody>
      </p:sp>
      <p:graphicFrame>
        <p:nvGraphicFramePr>
          <p:cNvPr id="39967" name="Group 31"/>
          <p:cNvGraphicFramePr>
            <a:graphicFrameLocks noGrp="1"/>
          </p:cNvGraphicFramePr>
          <p:nvPr>
            <p:ph idx="1"/>
          </p:nvPr>
        </p:nvGraphicFramePr>
        <p:xfrm>
          <a:off x="442913" y="1331913"/>
          <a:ext cx="8131175" cy="3219451"/>
        </p:xfrm>
        <a:graphic>
          <a:graphicData uri="http://schemas.openxmlformats.org/drawingml/2006/table">
            <a:tbl>
              <a:tblPr/>
              <a:tblGrid>
                <a:gridCol w="2141537"/>
                <a:gridCol w="2192338"/>
                <a:gridCol w="3797300"/>
              </a:tblGrid>
              <a:tr h="703263">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2000" b="1" i="0" u="none" strike="noStrike" cap="none" normalizeH="0" baseline="0" smtClean="0">
                          <a:ln>
                            <a:noFill/>
                          </a:ln>
                          <a:solidFill>
                            <a:schemeClr val="tx1"/>
                          </a:solidFill>
                          <a:effectLst/>
                          <a:latin typeface="Arial" charset="0"/>
                        </a:rPr>
                        <a:t>Precedence level</a:t>
                      </a:r>
                    </a:p>
                  </a:txBody>
                  <a:tcPr marL="93600" marR="936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2000" b="1" i="0" u="none" strike="noStrike" cap="none" normalizeH="0" baseline="0" smtClean="0">
                          <a:ln>
                            <a:noFill/>
                          </a:ln>
                          <a:solidFill>
                            <a:schemeClr val="tx1"/>
                          </a:solidFill>
                          <a:effectLst/>
                          <a:latin typeface="Arial" charset="0"/>
                        </a:rPr>
                        <a:t>Operator</a:t>
                      </a:r>
                    </a:p>
                  </a:txBody>
                  <a:tcPr marL="93600" marR="936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2000" b="1" i="0" u="none" strike="noStrike" cap="none" normalizeH="0" baseline="0" smtClean="0">
                          <a:ln>
                            <a:noFill/>
                          </a:ln>
                          <a:solidFill>
                            <a:schemeClr val="tx1"/>
                          </a:solidFill>
                          <a:effectLst/>
                          <a:latin typeface="Arial" charset="0"/>
                        </a:rPr>
                        <a:t>Description</a:t>
                      </a:r>
                    </a:p>
                  </a:txBody>
                  <a:tcPr marL="93600" marR="936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r>
              <a:tr h="906463">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10</a:t>
                      </a:r>
                    </a:p>
                  </a:txBody>
                  <a:tcPr marL="93600" marR="936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t>
                      </a:r>
                    </a:p>
                  </a:txBody>
                  <a:tcPr marL="93600" marR="936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Bitwise OR</a:t>
                      </a:r>
                    </a:p>
                  </a:txBody>
                  <a:tcPr marL="93600" marR="936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3750">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11</a:t>
                      </a:r>
                    </a:p>
                  </a:txBody>
                  <a:tcPr marL="93600" marR="936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&amp;&amp;</a:t>
                      </a:r>
                    </a:p>
                  </a:txBody>
                  <a:tcPr marL="93600" marR="936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Logical AND</a:t>
                      </a:r>
                    </a:p>
                  </a:txBody>
                  <a:tcPr marL="93600" marR="936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597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12</a:t>
                      </a:r>
                    </a:p>
                  </a:txBody>
                  <a:tcPr marL="93600" marR="936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t>
                      </a:r>
                    </a:p>
                  </a:txBody>
                  <a:tcPr marL="93600" marR="936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Logical OR</a:t>
                      </a:r>
                    </a:p>
                  </a:txBody>
                  <a:tcPr marL="93600" marR="936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89747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CA" altLang="en-US" smtClean="0"/>
              <a:t>Java: Write Once, Run Anywhere (2)</a:t>
            </a:r>
          </a:p>
        </p:txBody>
      </p:sp>
      <p:sp>
        <p:nvSpPr>
          <p:cNvPr id="5123" name="Rectangle 3"/>
          <p:cNvSpPr>
            <a:spLocks noGrp="1" noChangeArrowheads="1"/>
          </p:cNvSpPr>
          <p:nvPr>
            <p:ph type="body" idx="1"/>
          </p:nvPr>
        </p:nvSpPr>
        <p:spPr/>
        <p:txBody>
          <a:bodyPr/>
          <a:lstStyle/>
          <a:p>
            <a:r>
              <a:rPr lang="en-CA" altLang="en-US" smtClean="0"/>
              <a:t>But Java can also create standard (non-web based) programs</a:t>
            </a:r>
          </a:p>
        </p:txBody>
      </p:sp>
      <p:grpSp>
        <p:nvGrpSpPr>
          <p:cNvPr id="14349" name="Group 13"/>
          <p:cNvGrpSpPr>
            <a:grpSpLocks/>
          </p:cNvGrpSpPr>
          <p:nvPr/>
        </p:nvGrpSpPr>
        <p:grpSpPr bwMode="auto">
          <a:xfrm>
            <a:off x="647700" y="1666875"/>
            <a:ext cx="3413125" cy="3756026"/>
            <a:chOff x="416" y="1026"/>
            <a:chExt cx="2150" cy="2366"/>
          </a:xfrm>
        </p:grpSpPr>
        <p:pic>
          <p:nvPicPr>
            <p:cNvPr id="5129"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 y="1026"/>
              <a:ext cx="2138" cy="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5"/>
            <p:cNvSpPr>
              <a:spLocks noChangeArrowheads="1"/>
            </p:cNvSpPr>
            <p:nvPr/>
          </p:nvSpPr>
          <p:spPr bwMode="auto">
            <a:xfrm>
              <a:off x="416" y="2933"/>
              <a:ext cx="207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nSpc>
                  <a:spcPct val="70000"/>
                </a:lnSpc>
                <a:buFontTx/>
                <a:buNone/>
              </a:pPr>
              <a:r>
                <a:rPr lang="en-CA" altLang="en-US" sz="1600" dirty="0">
                  <a:latin typeface="Arial" charset="0"/>
                </a:rPr>
                <a:t>Dungeon Master (Java version) </a:t>
              </a:r>
              <a:endParaRPr lang="en-CA" altLang="en-US" sz="1600" dirty="0" smtClean="0">
                <a:latin typeface="Arial" charset="0"/>
              </a:endParaRPr>
            </a:p>
            <a:p>
              <a:pPr>
                <a:lnSpc>
                  <a:spcPct val="70000"/>
                </a:lnSpc>
                <a:buFontTx/>
                <a:buNone/>
              </a:pPr>
              <a:r>
                <a:rPr lang="en-CA" altLang="en-US" sz="1600" dirty="0" smtClean="0">
                  <a:latin typeface="Arial" charset="0"/>
                </a:rPr>
                <a:t>Accessed 2013</a:t>
              </a:r>
              <a:endParaRPr lang="en-CA" altLang="en-US" sz="1600" dirty="0">
                <a:latin typeface="Arial" charset="0"/>
              </a:endParaRPr>
            </a:p>
            <a:p>
              <a:pPr>
                <a:lnSpc>
                  <a:spcPct val="70000"/>
                </a:lnSpc>
                <a:buFontTx/>
                <a:buNone/>
              </a:pPr>
              <a:r>
                <a:rPr lang="en-CA" altLang="en-US" sz="1400" dirty="0">
                  <a:latin typeface="Arial" charset="0"/>
                  <a:hlinkClick r:id="rId3"/>
                </a:rPr>
                <a:t>http://homepage.mac.com/aberfield/dmj/</a:t>
              </a:r>
              <a:endParaRPr lang="en-CA" altLang="en-US" sz="1400" dirty="0">
                <a:latin typeface="Arial" charset="0"/>
              </a:endParaRPr>
            </a:p>
          </p:txBody>
        </p:sp>
      </p:grpSp>
      <p:sp>
        <p:nvSpPr>
          <p:cNvPr id="5125" name="Rectangle 11"/>
          <p:cNvSpPr>
            <a:spLocks noChangeArrowheads="1"/>
          </p:cNvSpPr>
          <p:nvPr/>
        </p:nvSpPr>
        <p:spPr bwMode="auto">
          <a:xfrm>
            <a:off x="0" y="6553200"/>
            <a:ext cx="600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a:latin typeface="Arial" charset="0"/>
              </a:rPr>
              <a:t>Some examples of mobile Java games: http://www.mobilegamesarena.net</a:t>
            </a:r>
          </a:p>
        </p:txBody>
      </p:sp>
      <p:grpSp>
        <p:nvGrpSpPr>
          <p:cNvPr id="2" name="Group 1"/>
          <p:cNvGrpSpPr>
            <a:grpSpLocks/>
          </p:cNvGrpSpPr>
          <p:nvPr/>
        </p:nvGrpSpPr>
        <p:grpSpPr bwMode="auto">
          <a:xfrm>
            <a:off x="4711700" y="1666875"/>
            <a:ext cx="3883025" cy="3292412"/>
            <a:chOff x="4711700" y="1666874"/>
            <a:chExt cx="3882651" cy="3292413"/>
          </a:xfrm>
        </p:grpSpPr>
        <p:sp>
          <p:nvSpPr>
            <p:cNvPr id="5127" name="Rectangle 5"/>
            <p:cNvSpPr>
              <a:spLocks noChangeArrowheads="1"/>
            </p:cNvSpPr>
            <p:nvPr/>
          </p:nvSpPr>
          <p:spPr bwMode="auto">
            <a:xfrm>
              <a:off x="4711700" y="4283075"/>
              <a:ext cx="3247052" cy="6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nSpc>
                  <a:spcPct val="70000"/>
                </a:lnSpc>
                <a:buFontTx/>
                <a:buNone/>
              </a:pPr>
              <a:r>
                <a:rPr lang="en-CA" altLang="en-US" sz="1400" dirty="0">
                  <a:latin typeface="Arial" charset="0"/>
                </a:rPr>
                <a:t>Kung Fu Panda: </a:t>
              </a:r>
              <a:endParaRPr lang="en-CA" altLang="en-US" sz="1400" dirty="0" smtClean="0">
                <a:latin typeface="Arial" charset="0"/>
              </a:endParaRPr>
            </a:p>
            <a:p>
              <a:pPr>
                <a:lnSpc>
                  <a:spcPct val="70000"/>
                </a:lnSpc>
                <a:buFontTx/>
                <a:buNone/>
              </a:pPr>
              <a:r>
                <a:rPr lang="en-CA" altLang="en-US" sz="1400" dirty="0" smtClean="0">
                  <a:latin typeface="Arial" charset="0"/>
                </a:rPr>
                <a:t>Accessed 2013</a:t>
              </a:r>
              <a:endParaRPr lang="en-CA" altLang="en-US" sz="1400" dirty="0">
                <a:latin typeface="Arial" charset="0"/>
              </a:endParaRPr>
            </a:p>
            <a:p>
              <a:pPr>
                <a:lnSpc>
                  <a:spcPct val="70000"/>
                </a:lnSpc>
                <a:buFontTx/>
                <a:buNone/>
              </a:pPr>
              <a:r>
                <a:rPr lang="en-CA" altLang="en-US" sz="1400" dirty="0">
                  <a:latin typeface="Arial" charset="0"/>
                </a:rPr>
                <a:t>screen grab from </a:t>
              </a:r>
              <a:r>
                <a:rPr lang="en-CA" altLang="en-US" sz="1400" dirty="0">
                  <a:latin typeface="Arial" charset="0"/>
                  <a:hlinkClick r:id="rId4"/>
                </a:rPr>
                <a:t>www.kunfupanda.com</a:t>
              </a:r>
              <a:endParaRPr lang="en-CA" altLang="en-US" sz="1400" dirty="0">
                <a:latin typeface="Arial" charset="0"/>
              </a:endParaRPr>
            </a:p>
          </p:txBody>
        </p:sp>
        <p:pic>
          <p:nvPicPr>
            <p:cNvPr id="5128" name="Picture 11"/>
            <p:cNvPicPr>
              <a:picLocks noChangeAspect="1" noChangeArrowheads="1"/>
            </p:cNvPicPr>
            <p:nvPr/>
          </p:nvPicPr>
          <p:blipFill>
            <a:blip r:embed="rId5">
              <a:extLst>
                <a:ext uri="{28A0092B-C50C-407E-A947-70E740481C1C}">
                  <a14:useLocalDpi xmlns:a14="http://schemas.microsoft.com/office/drawing/2010/main" val="0"/>
                </a:ext>
              </a:extLst>
            </a:blip>
            <a:srcRect l="30396" t="12064" r="28571" b="43968"/>
            <a:stretch>
              <a:fillRect/>
            </a:stretch>
          </p:blipFill>
          <p:spPr bwMode="auto">
            <a:xfrm>
              <a:off x="4711700" y="1666874"/>
              <a:ext cx="3882651"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65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mtClean="0"/>
              <a:t>Common Java Operators / Operator Precedence</a:t>
            </a:r>
          </a:p>
        </p:txBody>
      </p:sp>
      <p:graphicFrame>
        <p:nvGraphicFramePr>
          <p:cNvPr id="40981" name="Group 21"/>
          <p:cNvGraphicFramePr>
            <a:graphicFrameLocks noGrp="1"/>
          </p:cNvGraphicFramePr>
          <p:nvPr>
            <p:ph idx="1"/>
          </p:nvPr>
        </p:nvGraphicFramePr>
        <p:xfrm>
          <a:off x="395288" y="1217613"/>
          <a:ext cx="8231187" cy="5353050"/>
        </p:xfrm>
        <a:graphic>
          <a:graphicData uri="http://schemas.openxmlformats.org/drawingml/2006/table">
            <a:tbl>
              <a:tblPr/>
              <a:tblGrid>
                <a:gridCol w="2143125"/>
                <a:gridCol w="2192337"/>
                <a:gridCol w="3895725"/>
              </a:tblGrid>
              <a:tr h="903288">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2000" b="1" i="0" u="none" strike="noStrike" cap="none" normalizeH="0" baseline="0" smtClean="0">
                          <a:ln>
                            <a:noFill/>
                          </a:ln>
                          <a:solidFill>
                            <a:schemeClr val="tx1"/>
                          </a:solidFill>
                          <a:effectLst/>
                          <a:latin typeface="Arial" charset="0"/>
                        </a:rPr>
                        <a:t>Precedence level</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2000" b="1" i="0" u="none" strike="noStrike" cap="none" normalizeH="0" baseline="0" smtClean="0">
                          <a:ln>
                            <a:noFill/>
                          </a:ln>
                          <a:solidFill>
                            <a:schemeClr val="tx1"/>
                          </a:solidFill>
                          <a:effectLst/>
                          <a:latin typeface="Arial" charset="0"/>
                        </a:rPr>
                        <a:t>Operator</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2000" b="1" i="0" u="none" strike="noStrike" cap="none" normalizeH="0" baseline="0" smtClean="0">
                          <a:ln>
                            <a:noFill/>
                          </a:ln>
                          <a:solidFill>
                            <a:schemeClr val="tx1"/>
                          </a:solidFill>
                          <a:effectLst/>
                          <a:latin typeface="Arial" charset="0"/>
                        </a:rPr>
                        <a:t>Description</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r>
              <a:tr h="4449762">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13</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&amp;=</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&lt;&lt;=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&gt;&gt;=</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Assignment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Add, assignment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Subtract, assignment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Multiply, assignment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Division, assignment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Remainder, assignment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Bitwise AND, assignment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Bitwise XOR, assignment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Bitwise OR, assignment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Left shift, assignment</a:t>
                      </a:r>
                    </a:p>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800" b="0" i="0" u="none" strike="noStrike" cap="none" normalizeH="0" baseline="0" smtClean="0">
                          <a:ln>
                            <a:noFill/>
                          </a:ln>
                          <a:solidFill>
                            <a:schemeClr val="tx1"/>
                          </a:solidFill>
                          <a:effectLst/>
                          <a:latin typeface="Arial" charset="0"/>
                        </a:rPr>
                        <a:t>Right shift, assignment</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536141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mtClean="0"/>
              <a:t>Post/Pre Operators</a:t>
            </a:r>
          </a:p>
        </p:txBody>
      </p:sp>
      <p:sp>
        <p:nvSpPr>
          <p:cNvPr id="41987" name="Rectangle 3"/>
          <p:cNvSpPr>
            <a:spLocks noGrp="1" noChangeArrowheads="1"/>
          </p:cNvSpPr>
          <p:nvPr>
            <p:ph type="body" idx="1"/>
          </p:nvPr>
        </p:nvSpPr>
        <p:spPr/>
        <p:txBody>
          <a:bodyPr/>
          <a:lstStyle/>
          <a:p>
            <a:pPr>
              <a:lnSpc>
                <a:spcPct val="80000"/>
              </a:lnSpc>
              <a:buFontTx/>
              <a:buNone/>
            </a:pPr>
            <a:r>
              <a:rPr lang="en-CA" altLang="en-US" smtClean="0"/>
              <a:t>The name of the online example is:</a:t>
            </a:r>
            <a:r>
              <a:rPr lang="en-CA" altLang="en-US" sz="1800" smtClean="0">
                <a:latin typeface="Arial" charset="0"/>
              </a:rPr>
              <a:t> </a:t>
            </a:r>
            <a:r>
              <a:rPr lang="en-CA" altLang="en-US" sz="2000" smtClean="0">
                <a:latin typeface="Consolas" pitchFamily="49" charset="0"/>
                <a:cs typeface="Consolas" pitchFamily="49" charset="0"/>
              </a:rPr>
              <a:t>Order1.java</a:t>
            </a:r>
            <a:endParaRPr lang="en-US" altLang="en-US" sz="2000" smtClean="0">
              <a:latin typeface="Consolas" pitchFamily="49" charset="0"/>
              <a:cs typeface="Consolas" pitchFamily="49" charset="0"/>
            </a:endParaRPr>
          </a:p>
          <a:p>
            <a:pPr>
              <a:lnSpc>
                <a:spcPct val="80000"/>
              </a:lnSpc>
              <a:buFontTx/>
              <a:buNone/>
            </a:pPr>
            <a:endParaRPr lang="en-US" altLang="en-US" sz="1800" smtClean="0">
              <a:latin typeface="Arial" charset="0"/>
            </a:endParaRPr>
          </a:p>
          <a:p>
            <a:pPr>
              <a:lnSpc>
                <a:spcPct val="80000"/>
              </a:lnSpc>
              <a:buFontTx/>
              <a:buNone/>
            </a:pPr>
            <a:r>
              <a:rPr lang="en-US" altLang="en-US" sz="1800" smtClean="0">
                <a:latin typeface="Consolas" pitchFamily="49" charset="0"/>
                <a:cs typeface="Consolas" pitchFamily="49" charset="0"/>
              </a:rPr>
              <a:t>public class Order1</a:t>
            </a:r>
          </a:p>
          <a:p>
            <a:pPr>
              <a:lnSpc>
                <a:spcPct val="80000"/>
              </a:lnSpc>
              <a:buFontTx/>
              <a:buNone/>
            </a:pPr>
            <a:r>
              <a:rPr lang="en-US" altLang="en-US" sz="1800" smtClean="0">
                <a:latin typeface="Consolas" pitchFamily="49" charset="0"/>
                <a:cs typeface="Consolas" pitchFamily="49" charset="0"/>
              </a:rPr>
              <a:t>{</a:t>
            </a:r>
          </a:p>
          <a:p>
            <a:pPr>
              <a:lnSpc>
                <a:spcPct val="80000"/>
              </a:lnSpc>
              <a:buFontTx/>
              <a:buNone/>
            </a:pPr>
            <a:r>
              <a:rPr lang="en-US" altLang="en-US" sz="1800" smtClean="0">
                <a:latin typeface="Consolas" pitchFamily="49" charset="0"/>
                <a:cs typeface="Consolas" pitchFamily="49" charset="0"/>
              </a:rPr>
              <a:t>    public static void main (String [] args)</a:t>
            </a:r>
          </a:p>
          <a:p>
            <a:pPr>
              <a:lnSpc>
                <a:spcPct val="80000"/>
              </a:lnSpc>
              <a:buFontTx/>
              <a:buNone/>
            </a:pPr>
            <a:r>
              <a:rPr lang="en-US" altLang="en-US" sz="1800" smtClean="0">
                <a:latin typeface="Consolas" pitchFamily="49" charset="0"/>
                <a:cs typeface="Consolas" pitchFamily="49" charset="0"/>
              </a:rPr>
              <a:t>    {</a:t>
            </a:r>
          </a:p>
          <a:p>
            <a:pPr>
              <a:lnSpc>
                <a:spcPct val="80000"/>
              </a:lnSpc>
              <a:buFontTx/>
              <a:buNone/>
            </a:pPr>
            <a:r>
              <a:rPr lang="en-US" altLang="en-US" sz="1800" smtClean="0">
                <a:latin typeface="Consolas" pitchFamily="49" charset="0"/>
                <a:cs typeface="Consolas" pitchFamily="49" charset="0"/>
              </a:rPr>
              <a:t>        int num = 5;</a:t>
            </a:r>
          </a:p>
          <a:p>
            <a:pPr>
              <a:lnSpc>
                <a:spcPct val="80000"/>
              </a:lnSpc>
              <a:buFontTx/>
              <a:buNone/>
            </a:pPr>
            <a:r>
              <a:rPr lang="en-US" altLang="en-US" sz="1800" smtClean="0">
                <a:latin typeface="Consolas" pitchFamily="49" charset="0"/>
                <a:cs typeface="Consolas" pitchFamily="49" charset="0"/>
              </a:rPr>
              <a:t>        System.out.println(num);</a:t>
            </a:r>
          </a:p>
          <a:p>
            <a:pPr>
              <a:lnSpc>
                <a:spcPct val="80000"/>
              </a:lnSpc>
              <a:buFontTx/>
              <a:buNone/>
            </a:pPr>
            <a:r>
              <a:rPr lang="en-US" altLang="en-US" sz="1800" smtClean="0">
                <a:latin typeface="Consolas" pitchFamily="49" charset="0"/>
                <a:cs typeface="Consolas" pitchFamily="49" charset="0"/>
              </a:rPr>
              <a:t>        num++;</a:t>
            </a:r>
          </a:p>
          <a:p>
            <a:pPr>
              <a:lnSpc>
                <a:spcPct val="80000"/>
              </a:lnSpc>
              <a:buFontTx/>
              <a:buNone/>
            </a:pPr>
            <a:r>
              <a:rPr lang="en-US" altLang="en-US" sz="1800" smtClean="0">
                <a:latin typeface="Consolas" pitchFamily="49" charset="0"/>
                <a:cs typeface="Consolas" pitchFamily="49" charset="0"/>
              </a:rPr>
              <a:t>        System.out.println(num);</a:t>
            </a:r>
          </a:p>
          <a:p>
            <a:pPr>
              <a:lnSpc>
                <a:spcPct val="80000"/>
              </a:lnSpc>
              <a:buFontTx/>
              <a:buNone/>
            </a:pPr>
            <a:r>
              <a:rPr lang="en-US" altLang="en-US" sz="1800" smtClean="0">
                <a:latin typeface="Consolas" pitchFamily="49" charset="0"/>
                <a:cs typeface="Consolas" pitchFamily="49" charset="0"/>
              </a:rPr>
              <a:t>        ++num;</a:t>
            </a:r>
          </a:p>
          <a:p>
            <a:pPr>
              <a:lnSpc>
                <a:spcPct val="80000"/>
              </a:lnSpc>
              <a:buFontTx/>
              <a:buNone/>
            </a:pPr>
            <a:r>
              <a:rPr lang="en-US" altLang="en-US" sz="1800" smtClean="0">
                <a:latin typeface="Consolas" pitchFamily="49" charset="0"/>
                <a:cs typeface="Consolas" pitchFamily="49" charset="0"/>
              </a:rPr>
              <a:t>        System.out.println(num);</a:t>
            </a:r>
          </a:p>
          <a:p>
            <a:pPr>
              <a:lnSpc>
                <a:spcPct val="80000"/>
              </a:lnSpc>
              <a:buFontTx/>
              <a:buNone/>
            </a:pPr>
            <a:r>
              <a:rPr lang="en-US" altLang="en-US" sz="1800" smtClean="0">
                <a:latin typeface="Consolas" pitchFamily="49" charset="0"/>
                <a:cs typeface="Consolas" pitchFamily="49" charset="0"/>
              </a:rPr>
              <a:t>        System.out.println(++num);</a:t>
            </a:r>
          </a:p>
          <a:p>
            <a:pPr>
              <a:lnSpc>
                <a:spcPct val="80000"/>
              </a:lnSpc>
              <a:buFontTx/>
              <a:buNone/>
            </a:pPr>
            <a:r>
              <a:rPr lang="en-US" altLang="en-US" sz="1800" smtClean="0">
                <a:latin typeface="Consolas" pitchFamily="49" charset="0"/>
                <a:cs typeface="Consolas" pitchFamily="49" charset="0"/>
              </a:rPr>
              <a:t>        System.out.println(num++);</a:t>
            </a:r>
          </a:p>
          <a:p>
            <a:pPr>
              <a:lnSpc>
                <a:spcPct val="80000"/>
              </a:lnSpc>
              <a:buFontTx/>
              <a:buNone/>
            </a:pPr>
            <a:r>
              <a:rPr lang="en-US" altLang="en-US" sz="1800" smtClean="0">
                <a:latin typeface="Consolas" pitchFamily="49" charset="0"/>
                <a:cs typeface="Consolas" pitchFamily="49" charset="0"/>
              </a:rPr>
              <a:t>    }</a:t>
            </a:r>
          </a:p>
          <a:p>
            <a:pPr>
              <a:lnSpc>
                <a:spcPct val="80000"/>
              </a:lnSpc>
              <a:buFontTx/>
              <a:buNone/>
            </a:pPr>
            <a:r>
              <a:rPr lang="en-US" altLang="en-US" sz="1800" smtClean="0">
                <a:latin typeface="Consolas" pitchFamily="49" charset="0"/>
                <a:cs typeface="Consolas" pitchFamily="49" charset="0"/>
              </a:rPr>
              <a:t>}</a:t>
            </a:r>
          </a:p>
          <a:p>
            <a:pPr>
              <a:lnSpc>
                <a:spcPct val="80000"/>
              </a:lnSpc>
              <a:buFontTx/>
              <a:buNone/>
            </a:pPr>
            <a:endParaRPr lang="en-US" altLang="en-US" sz="1800" smtClean="0">
              <a:latin typeface="Arial" charset="0"/>
            </a:endParaRPr>
          </a:p>
        </p:txBody>
      </p:sp>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3397250"/>
            <a:ext cx="1055688" cy="202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956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mtClean="0"/>
              <a:t>Post/Pre Operators (2)</a:t>
            </a:r>
          </a:p>
        </p:txBody>
      </p:sp>
      <p:sp>
        <p:nvSpPr>
          <p:cNvPr id="43011" name="Rectangle 3"/>
          <p:cNvSpPr>
            <a:spLocks noGrp="1" noChangeArrowheads="1"/>
          </p:cNvSpPr>
          <p:nvPr>
            <p:ph type="body" idx="1"/>
          </p:nvPr>
        </p:nvSpPr>
        <p:spPr/>
        <p:txBody>
          <a:bodyPr/>
          <a:lstStyle/>
          <a:p>
            <a:pPr>
              <a:lnSpc>
                <a:spcPct val="90000"/>
              </a:lnSpc>
              <a:buFontTx/>
              <a:buNone/>
            </a:pPr>
            <a:r>
              <a:rPr lang="en-CA" altLang="en-US" smtClean="0"/>
              <a:t>The name of the online example is: </a:t>
            </a:r>
            <a:r>
              <a:rPr lang="en-CA" altLang="en-US" sz="2000" smtClean="0">
                <a:latin typeface="Consolas" pitchFamily="49" charset="0"/>
                <a:cs typeface="Consolas" pitchFamily="49" charset="0"/>
              </a:rPr>
              <a:t>Order2.java</a:t>
            </a:r>
            <a:endParaRPr lang="en-US" altLang="en-US" sz="2000" smtClean="0">
              <a:latin typeface="Consolas" pitchFamily="49" charset="0"/>
              <a:cs typeface="Consolas" pitchFamily="49" charset="0"/>
            </a:endParaRPr>
          </a:p>
          <a:p>
            <a:pPr>
              <a:lnSpc>
                <a:spcPct val="90000"/>
              </a:lnSpc>
              <a:buFontTx/>
              <a:buNone/>
            </a:pPr>
            <a:endParaRPr lang="en-US" altLang="en-US" sz="2000" smtClean="0">
              <a:latin typeface="Arial" charset="0"/>
            </a:endParaRPr>
          </a:p>
          <a:p>
            <a:pPr>
              <a:lnSpc>
                <a:spcPct val="90000"/>
              </a:lnSpc>
              <a:buFontTx/>
              <a:buNone/>
            </a:pPr>
            <a:r>
              <a:rPr lang="en-US" altLang="en-US" sz="2000" smtClean="0">
                <a:latin typeface="Consolas" pitchFamily="49" charset="0"/>
                <a:cs typeface="Consolas" pitchFamily="49" charset="0"/>
              </a:rPr>
              <a:t>public class Order2</a:t>
            </a:r>
          </a:p>
          <a:p>
            <a:pPr>
              <a:lnSpc>
                <a:spcPct val="90000"/>
              </a:lnSpc>
              <a:buFontTx/>
              <a:buNone/>
            </a:pPr>
            <a:r>
              <a:rPr lang="en-US" altLang="en-US" sz="2000" smtClean="0">
                <a:latin typeface="Consolas" pitchFamily="49" charset="0"/>
                <a:cs typeface="Consolas" pitchFamily="49" charset="0"/>
              </a:rPr>
              <a:t>{</a:t>
            </a:r>
          </a:p>
          <a:p>
            <a:pPr>
              <a:lnSpc>
                <a:spcPct val="90000"/>
              </a:lnSpc>
              <a:buFontTx/>
              <a:buNone/>
            </a:pPr>
            <a:r>
              <a:rPr lang="en-US" altLang="en-US" sz="2000" smtClean="0">
                <a:latin typeface="Consolas" pitchFamily="49" charset="0"/>
                <a:cs typeface="Consolas" pitchFamily="49" charset="0"/>
              </a:rPr>
              <a:t>    public static void main (String [] args)</a:t>
            </a:r>
          </a:p>
          <a:p>
            <a:pPr>
              <a:lnSpc>
                <a:spcPct val="90000"/>
              </a:lnSpc>
              <a:buFontTx/>
              <a:buNone/>
            </a:pPr>
            <a:r>
              <a:rPr lang="en-US" altLang="en-US" sz="2000" smtClean="0">
                <a:latin typeface="Consolas" pitchFamily="49" charset="0"/>
                <a:cs typeface="Consolas" pitchFamily="49" charset="0"/>
              </a:rPr>
              <a:t>    {</a:t>
            </a:r>
          </a:p>
          <a:p>
            <a:pPr>
              <a:lnSpc>
                <a:spcPct val="90000"/>
              </a:lnSpc>
              <a:buFontTx/>
              <a:buNone/>
            </a:pPr>
            <a:r>
              <a:rPr lang="en-US" altLang="en-US" sz="2000" smtClean="0">
                <a:latin typeface="Consolas" pitchFamily="49" charset="0"/>
                <a:cs typeface="Consolas" pitchFamily="49" charset="0"/>
              </a:rPr>
              <a:t>        int num1;</a:t>
            </a:r>
          </a:p>
          <a:p>
            <a:pPr>
              <a:lnSpc>
                <a:spcPct val="90000"/>
              </a:lnSpc>
              <a:buFontTx/>
              <a:buNone/>
            </a:pPr>
            <a:r>
              <a:rPr lang="en-US" altLang="en-US" sz="2000" smtClean="0">
                <a:latin typeface="Consolas" pitchFamily="49" charset="0"/>
                <a:cs typeface="Consolas" pitchFamily="49" charset="0"/>
              </a:rPr>
              <a:t>        int num2;</a:t>
            </a:r>
          </a:p>
          <a:p>
            <a:pPr>
              <a:lnSpc>
                <a:spcPct val="90000"/>
              </a:lnSpc>
              <a:buFontTx/>
              <a:buNone/>
            </a:pPr>
            <a:r>
              <a:rPr lang="en-US" altLang="en-US" sz="2000" smtClean="0">
                <a:latin typeface="Consolas" pitchFamily="49" charset="0"/>
                <a:cs typeface="Consolas" pitchFamily="49" charset="0"/>
              </a:rPr>
              <a:t>        num1 = 5;</a:t>
            </a:r>
          </a:p>
          <a:p>
            <a:pPr>
              <a:lnSpc>
                <a:spcPct val="90000"/>
              </a:lnSpc>
              <a:buFontTx/>
              <a:buNone/>
            </a:pPr>
            <a:r>
              <a:rPr lang="en-US" altLang="en-US" sz="2000" smtClean="0">
                <a:latin typeface="Consolas" pitchFamily="49" charset="0"/>
                <a:cs typeface="Consolas" pitchFamily="49" charset="0"/>
              </a:rPr>
              <a:t>        num2 = ++num1 * num1++;</a:t>
            </a:r>
          </a:p>
          <a:p>
            <a:pPr>
              <a:lnSpc>
                <a:spcPct val="90000"/>
              </a:lnSpc>
              <a:buFontTx/>
              <a:buNone/>
            </a:pPr>
            <a:r>
              <a:rPr lang="en-US" altLang="en-US" sz="2000" smtClean="0">
                <a:latin typeface="Consolas" pitchFamily="49" charset="0"/>
                <a:cs typeface="Consolas" pitchFamily="49" charset="0"/>
              </a:rPr>
              <a:t>        System.out.println("num1=" + num1);</a:t>
            </a:r>
          </a:p>
          <a:p>
            <a:pPr>
              <a:lnSpc>
                <a:spcPct val="90000"/>
              </a:lnSpc>
              <a:buFontTx/>
              <a:buNone/>
            </a:pPr>
            <a:r>
              <a:rPr lang="en-US" altLang="en-US" sz="2000" smtClean="0">
                <a:latin typeface="Consolas" pitchFamily="49" charset="0"/>
                <a:cs typeface="Consolas" pitchFamily="49" charset="0"/>
              </a:rPr>
              <a:t>        System.out.println("num2=" + num2);</a:t>
            </a:r>
          </a:p>
          <a:p>
            <a:pPr>
              <a:lnSpc>
                <a:spcPct val="90000"/>
              </a:lnSpc>
              <a:buFontTx/>
              <a:buNone/>
            </a:pPr>
            <a:r>
              <a:rPr lang="en-US" altLang="en-US" sz="2000" smtClean="0">
                <a:latin typeface="Consolas" pitchFamily="49" charset="0"/>
                <a:cs typeface="Consolas" pitchFamily="49" charset="0"/>
              </a:rPr>
              <a:t>    }</a:t>
            </a:r>
          </a:p>
          <a:p>
            <a:pPr>
              <a:lnSpc>
                <a:spcPct val="90000"/>
              </a:lnSpc>
              <a:buFontTx/>
              <a:buNone/>
            </a:pPr>
            <a:r>
              <a:rPr lang="en-US" altLang="en-US" sz="2000" smtClean="0">
                <a:latin typeface="Consolas" pitchFamily="49" charset="0"/>
                <a:cs typeface="Consolas" pitchFamily="49" charset="0"/>
              </a:rPr>
              <a:t>}</a:t>
            </a:r>
          </a:p>
        </p:txBody>
      </p:sp>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700" y="5803900"/>
            <a:ext cx="1362075" cy="55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779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t>Unary Operator/Order/Associativity</a:t>
            </a:r>
          </a:p>
        </p:txBody>
      </p:sp>
      <p:sp>
        <p:nvSpPr>
          <p:cNvPr id="44035" name="Rectangle 3"/>
          <p:cNvSpPr>
            <a:spLocks noGrp="1" noChangeArrowheads="1"/>
          </p:cNvSpPr>
          <p:nvPr>
            <p:ph type="body" idx="1"/>
          </p:nvPr>
        </p:nvSpPr>
        <p:spPr/>
        <p:txBody>
          <a:bodyPr/>
          <a:lstStyle/>
          <a:p>
            <a:pPr>
              <a:lnSpc>
                <a:spcPct val="90000"/>
              </a:lnSpc>
              <a:buFontTx/>
              <a:buNone/>
            </a:pPr>
            <a:r>
              <a:rPr lang="en-CA" altLang="en-US" smtClean="0"/>
              <a:t>The name of the online example:</a:t>
            </a:r>
            <a:r>
              <a:rPr lang="en-CA" altLang="en-US" sz="3200" smtClean="0"/>
              <a:t> </a:t>
            </a:r>
            <a:r>
              <a:rPr lang="en-CA" altLang="en-US" sz="2000" smtClean="0">
                <a:latin typeface="Consolas" pitchFamily="49" charset="0"/>
                <a:cs typeface="Consolas" pitchFamily="49" charset="0"/>
              </a:rPr>
              <a:t>Unary_Order3.java</a:t>
            </a:r>
            <a:endParaRPr lang="en-US" altLang="en-US" sz="2000" smtClean="0">
              <a:latin typeface="Consolas" pitchFamily="49" charset="0"/>
              <a:cs typeface="Consolas" pitchFamily="49" charset="0"/>
            </a:endParaRPr>
          </a:p>
          <a:p>
            <a:pPr>
              <a:lnSpc>
                <a:spcPct val="90000"/>
              </a:lnSpc>
              <a:buFontTx/>
              <a:buNone/>
            </a:pPr>
            <a:endParaRPr lang="en-US" altLang="en-US" sz="2800" smtClean="0">
              <a:latin typeface="Arial" charset="0"/>
            </a:endParaRPr>
          </a:p>
          <a:p>
            <a:pPr>
              <a:lnSpc>
                <a:spcPct val="90000"/>
              </a:lnSpc>
              <a:buFontTx/>
              <a:buNone/>
            </a:pPr>
            <a:r>
              <a:rPr lang="en-US" altLang="en-US" sz="2000" smtClean="0">
                <a:latin typeface="Consolas" pitchFamily="49" charset="0"/>
                <a:cs typeface="Consolas" pitchFamily="49" charset="0"/>
              </a:rPr>
              <a:t>public class Unary_Order3.java</a:t>
            </a:r>
          </a:p>
          <a:p>
            <a:pPr>
              <a:lnSpc>
                <a:spcPct val="90000"/>
              </a:lnSpc>
              <a:buFontTx/>
              <a:buNone/>
            </a:pPr>
            <a:r>
              <a:rPr lang="en-US" altLang="en-US" sz="2000" smtClean="0">
                <a:latin typeface="Consolas" pitchFamily="49" charset="0"/>
                <a:cs typeface="Consolas" pitchFamily="49" charset="0"/>
              </a:rPr>
              <a:t>{</a:t>
            </a:r>
          </a:p>
          <a:p>
            <a:pPr>
              <a:lnSpc>
                <a:spcPct val="90000"/>
              </a:lnSpc>
              <a:buFontTx/>
              <a:buNone/>
            </a:pPr>
            <a:r>
              <a:rPr lang="en-US" altLang="en-US" sz="2000" smtClean="0">
                <a:latin typeface="Consolas" pitchFamily="49" charset="0"/>
                <a:cs typeface="Consolas" pitchFamily="49" charset="0"/>
              </a:rPr>
              <a:t>    public static void main (String [] args)</a:t>
            </a:r>
          </a:p>
          <a:p>
            <a:pPr>
              <a:lnSpc>
                <a:spcPct val="90000"/>
              </a:lnSpc>
              <a:buFontTx/>
              <a:buNone/>
            </a:pPr>
            <a:r>
              <a:rPr lang="en-US" altLang="en-US" sz="2000" smtClean="0">
                <a:latin typeface="Consolas" pitchFamily="49" charset="0"/>
                <a:cs typeface="Consolas" pitchFamily="49" charset="0"/>
              </a:rPr>
              <a:t>    {</a:t>
            </a:r>
          </a:p>
          <a:p>
            <a:pPr>
              <a:lnSpc>
                <a:spcPct val="90000"/>
              </a:lnSpc>
              <a:buFontTx/>
              <a:buNone/>
            </a:pPr>
            <a:r>
              <a:rPr lang="en-US" altLang="en-US" sz="2000" smtClean="0">
                <a:latin typeface="Consolas" pitchFamily="49" charset="0"/>
                <a:cs typeface="Consolas" pitchFamily="49" charset="0"/>
              </a:rPr>
              <a:t>        int num = 5;</a:t>
            </a:r>
          </a:p>
          <a:p>
            <a:pPr>
              <a:lnSpc>
                <a:spcPct val="90000"/>
              </a:lnSpc>
              <a:buFontTx/>
              <a:buNone/>
            </a:pPr>
            <a:r>
              <a:rPr lang="en-US" altLang="en-US" sz="2000" smtClean="0">
                <a:latin typeface="Consolas" pitchFamily="49" charset="0"/>
                <a:cs typeface="Consolas" pitchFamily="49" charset="0"/>
              </a:rPr>
              <a:t>        System.out.println(num);</a:t>
            </a:r>
          </a:p>
          <a:p>
            <a:pPr>
              <a:lnSpc>
                <a:spcPct val="90000"/>
              </a:lnSpc>
              <a:buFontTx/>
              <a:buNone/>
            </a:pPr>
            <a:r>
              <a:rPr lang="en-US" altLang="en-US" sz="2000" smtClean="0">
                <a:latin typeface="Consolas" pitchFamily="49" charset="0"/>
                <a:cs typeface="Consolas" pitchFamily="49" charset="0"/>
              </a:rPr>
              <a:t>        num = num * -num;</a:t>
            </a:r>
          </a:p>
          <a:p>
            <a:pPr>
              <a:lnSpc>
                <a:spcPct val="90000"/>
              </a:lnSpc>
              <a:buFontTx/>
              <a:buNone/>
            </a:pPr>
            <a:r>
              <a:rPr lang="en-US" altLang="en-US" sz="2000" smtClean="0">
                <a:latin typeface="Consolas" pitchFamily="49" charset="0"/>
                <a:cs typeface="Consolas" pitchFamily="49" charset="0"/>
              </a:rPr>
              <a:t>        System.out.println(num);</a:t>
            </a:r>
          </a:p>
          <a:p>
            <a:pPr>
              <a:lnSpc>
                <a:spcPct val="90000"/>
              </a:lnSpc>
              <a:buFontTx/>
              <a:buNone/>
            </a:pPr>
            <a:r>
              <a:rPr lang="en-US" altLang="en-US" sz="2000" smtClean="0">
                <a:latin typeface="Consolas" pitchFamily="49" charset="0"/>
                <a:cs typeface="Consolas" pitchFamily="49" charset="0"/>
              </a:rPr>
              <a:t>    }</a:t>
            </a:r>
          </a:p>
          <a:p>
            <a:pPr>
              <a:lnSpc>
                <a:spcPct val="90000"/>
              </a:lnSpc>
              <a:buFontTx/>
              <a:buNone/>
            </a:pPr>
            <a:r>
              <a:rPr lang="en-US" altLang="en-US" sz="2000" smtClean="0">
                <a:latin typeface="Consolas" pitchFamily="49" charset="0"/>
                <a:cs typeface="Consolas" pitchFamily="49" charset="0"/>
              </a:rPr>
              <a:t>}</a:t>
            </a:r>
          </a:p>
        </p:txBody>
      </p:sp>
      <p:pic>
        <p:nvPicPr>
          <p:cNvPr id="44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8613" y="5562600"/>
            <a:ext cx="935037" cy="78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819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Casting: Converting Between Types</a:t>
            </a:r>
          </a:p>
        </p:txBody>
      </p:sp>
      <p:sp>
        <p:nvSpPr>
          <p:cNvPr id="3" name="Content Placeholder 2"/>
          <p:cNvSpPr>
            <a:spLocks noGrp="1"/>
          </p:cNvSpPr>
          <p:nvPr>
            <p:ph idx="1"/>
          </p:nvPr>
        </p:nvSpPr>
        <p:spPr/>
        <p:txBody>
          <a:bodyPr/>
          <a:lstStyle/>
          <a:p>
            <a:pPr>
              <a:defRPr/>
            </a:pPr>
            <a:r>
              <a:rPr lang="en-US" dirty="0" smtClean="0"/>
              <a:t>Casting: the ability to convert between types.</a:t>
            </a:r>
            <a:endParaRPr lang="en-US" dirty="0"/>
          </a:p>
          <a:p>
            <a:pPr lvl="1">
              <a:defRPr/>
            </a:pPr>
            <a:r>
              <a:rPr lang="en-US" dirty="0" smtClean="0"/>
              <a:t>Of course the conversion between types must be logical otherwise an error will result.</a:t>
            </a:r>
          </a:p>
          <a:p>
            <a:pPr>
              <a:defRPr/>
            </a:pPr>
            <a:r>
              <a:rPr lang="en-US" dirty="0" smtClean="0"/>
              <a:t>In Java unlike Python the conversion isn’t just limited to a limited number of functions.</a:t>
            </a:r>
          </a:p>
          <a:p>
            <a:pPr lvl="1">
              <a:defRPr/>
            </a:pPr>
            <a:r>
              <a:rPr lang="en-US" dirty="0" smtClean="0"/>
              <a:t>Consequently Python doesn’t have true ‘casting’ ability.</a:t>
            </a:r>
          </a:p>
          <a:p>
            <a:pPr>
              <a:defRPr/>
            </a:pPr>
            <a:r>
              <a:rPr lang="en-US" b="1" dirty="0" smtClean="0"/>
              <a:t>Format</a:t>
            </a:r>
            <a:r>
              <a:rPr lang="en-US" dirty="0" smtClean="0"/>
              <a:t>:</a:t>
            </a:r>
          </a:p>
          <a:p>
            <a:pPr marL="225425" lvl="1" indent="0">
              <a:buFont typeface="Times New Roman" pitchFamily="18" charset="0"/>
              <a:buNone/>
              <a:defRPr/>
            </a:pPr>
            <a:r>
              <a:rPr lang="en-US" sz="1800" dirty="0" smtClean="0">
                <a:latin typeface="Consolas" panose="020B0609020204030204" pitchFamily="49" charset="0"/>
                <a:cs typeface="Consolas" panose="020B0609020204030204" pitchFamily="49" charset="0"/>
              </a:rPr>
              <a:t>&lt;Variable name&gt; = (type to convert to) &lt;Variable name&gt;;</a:t>
            </a:r>
          </a:p>
          <a:p>
            <a:pPr lvl="1">
              <a:defRPr/>
            </a:pPr>
            <a:endParaRPr lang="en-US" dirty="0" smtClean="0"/>
          </a:p>
        </p:txBody>
      </p:sp>
    </p:spTree>
    <p:extLst>
      <p:ext uri="{BB962C8B-B14F-4D97-AF65-F5344CB8AC3E}">
        <p14:creationId xmlns:p14="http://schemas.microsoft.com/office/powerpoint/2010/main" val="715367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Casting: Structure And Examples</a:t>
            </a:r>
          </a:p>
        </p:txBody>
      </p:sp>
      <p:sp>
        <p:nvSpPr>
          <p:cNvPr id="46083" name="Content Placeholder 2"/>
          <p:cNvSpPr>
            <a:spLocks noGrp="1"/>
          </p:cNvSpPr>
          <p:nvPr>
            <p:ph idx="1"/>
          </p:nvPr>
        </p:nvSpPr>
        <p:spPr/>
        <p:txBody>
          <a:bodyPr/>
          <a:lstStyle/>
          <a:p>
            <a:pPr>
              <a:lnSpc>
                <a:spcPct val="90000"/>
              </a:lnSpc>
              <a:buFontTx/>
              <a:buNone/>
            </a:pPr>
            <a:r>
              <a:rPr lang="en-CA" altLang="en-US" smtClean="0"/>
              <a:t>The name of the online example:</a:t>
            </a:r>
            <a:r>
              <a:rPr lang="en-CA" altLang="en-US" sz="3200" smtClean="0"/>
              <a:t> </a:t>
            </a:r>
            <a:r>
              <a:rPr lang="en-CA" altLang="en-US" sz="2000" smtClean="0">
                <a:latin typeface="Arial" charset="0"/>
              </a:rPr>
              <a:t>Casting.java</a:t>
            </a:r>
            <a:endParaRPr lang="en-US" altLang="en-US" sz="2000" smtClean="0">
              <a:latin typeface="Arial" charset="0"/>
            </a:endParaRPr>
          </a:p>
          <a:p>
            <a:pPr>
              <a:lnSpc>
                <a:spcPct val="90000"/>
              </a:lnSpc>
              <a:buFontTx/>
              <a:buNone/>
            </a:pPr>
            <a:endParaRPr lang="en-US" altLang="en-US" sz="2800" smtClean="0">
              <a:latin typeface="Arial" charset="0"/>
            </a:endParaRPr>
          </a:p>
          <a:p>
            <a:pPr>
              <a:lnSpc>
                <a:spcPct val="90000"/>
              </a:lnSpc>
              <a:buFontTx/>
              <a:buNone/>
            </a:pPr>
            <a:r>
              <a:rPr lang="en-US" altLang="en-US" sz="1600" smtClean="0">
                <a:latin typeface="Consolas" pitchFamily="49" charset="0"/>
                <a:cs typeface="Consolas" pitchFamily="49" charset="0"/>
              </a:rPr>
              <a:t>public class Casting {</a:t>
            </a:r>
          </a:p>
          <a:p>
            <a:pPr>
              <a:lnSpc>
                <a:spcPct val="90000"/>
              </a:lnSpc>
              <a:buFontTx/>
              <a:buNone/>
            </a:pPr>
            <a:r>
              <a:rPr lang="en-US" altLang="en-US" sz="1600" smtClean="0">
                <a:latin typeface="Consolas" pitchFamily="49" charset="0"/>
                <a:cs typeface="Consolas" pitchFamily="49" charset="0"/>
              </a:rPr>
              <a:t>    public static void main(String [] args) {</a:t>
            </a:r>
          </a:p>
          <a:p>
            <a:pPr>
              <a:lnSpc>
                <a:spcPct val="90000"/>
              </a:lnSpc>
              <a:buFontTx/>
              <a:buNone/>
            </a:pPr>
            <a:r>
              <a:rPr lang="en-US" altLang="en-US" sz="1600" smtClean="0">
                <a:latin typeface="Consolas" pitchFamily="49" charset="0"/>
                <a:cs typeface="Consolas" pitchFamily="49" charset="0"/>
              </a:rPr>
              <a:t>        int num1;</a:t>
            </a:r>
          </a:p>
          <a:p>
            <a:pPr>
              <a:lnSpc>
                <a:spcPct val="90000"/>
              </a:lnSpc>
              <a:buFontTx/>
              <a:buNone/>
            </a:pPr>
            <a:r>
              <a:rPr lang="en-US" altLang="en-US" sz="1600" smtClean="0">
                <a:latin typeface="Consolas" pitchFamily="49" charset="0"/>
                <a:cs typeface="Consolas" pitchFamily="49" charset="0"/>
              </a:rPr>
              <a:t>        double num2;</a:t>
            </a:r>
          </a:p>
          <a:p>
            <a:pPr>
              <a:lnSpc>
                <a:spcPct val="90000"/>
              </a:lnSpc>
              <a:buFontTx/>
              <a:buNone/>
            </a:pPr>
            <a:r>
              <a:rPr lang="en-US" altLang="en-US" sz="1600" smtClean="0">
                <a:latin typeface="Consolas" pitchFamily="49" charset="0"/>
                <a:cs typeface="Consolas" pitchFamily="49" charset="0"/>
              </a:rPr>
              <a:t>        String str1;</a:t>
            </a:r>
          </a:p>
          <a:p>
            <a:pPr>
              <a:lnSpc>
                <a:spcPct val="90000"/>
              </a:lnSpc>
              <a:buFontTx/>
              <a:buNone/>
            </a:pPr>
            <a:r>
              <a:rPr lang="en-US" altLang="en-US" sz="1600" smtClean="0">
                <a:latin typeface="Consolas" pitchFamily="49" charset="0"/>
                <a:cs typeface="Consolas" pitchFamily="49" charset="0"/>
              </a:rPr>
              <a:t>        num2 = 1.9;</a:t>
            </a:r>
          </a:p>
          <a:p>
            <a:pPr>
              <a:lnSpc>
                <a:spcPct val="90000"/>
              </a:lnSpc>
              <a:buFontTx/>
              <a:buNone/>
            </a:pPr>
            <a:r>
              <a:rPr lang="en-US" altLang="en-US" sz="1600" smtClean="0">
                <a:latin typeface="Consolas" pitchFamily="49" charset="0"/>
                <a:cs typeface="Consolas" pitchFamily="49" charset="0"/>
              </a:rPr>
              <a:t>        str1 = "123";</a:t>
            </a:r>
          </a:p>
          <a:p>
            <a:pPr>
              <a:lnSpc>
                <a:spcPct val="90000"/>
              </a:lnSpc>
              <a:buFontTx/>
              <a:buNone/>
            </a:pPr>
            <a:r>
              <a:rPr lang="en-US" altLang="en-US" sz="1600" smtClean="0">
                <a:latin typeface="Consolas" pitchFamily="49" charset="0"/>
                <a:cs typeface="Consolas" pitchFamily="49" charset="0"/>
              </a:rPr>
              <a:t>        num1 = (int) num2;   // Cast needed to explicitly convert                                                </a:t>
            </a:r>
          </a:p>
          <a:p>
            <a:pPr>
              <a:lnSpc>
                <a:spcPct val="90000"/>
              </a:lnSpc>
              <a:buFontTx/>
              <a:buNone/>
            </a:pPr>
            <a:r>
              <a:rPr lang="en-US" altLang="en-US" sz="1600" smtClean="0">
                <a:latin typeface="Consolas" pitchFamily="49" charset="0"/>
                <a:cs typeface="Consolas" pitchFamily="49" charset="0"/>
              </a:rPr>
              <a:t>        System.out.println(num1 + " " + num2);</a:t>
            </a:r>
          </a:p>
          <a:p>
            <a:pPr>
              <a:lnSpc>
                <a:spcPct val="90000"/>
              </a:lnSpc>
              <a:buFontTx/>
              <a:buNone/>
            </a:pPr>
            <a:r>
              <a:rPr lang="en-US" altLang="en-US" sz="1600" smtClean="0">
                <a:latin typeface="Consolas" pitchFamily="49" charset="0"/>
                <a:cs typeface="Consolas" pitchFamily="49" charset="0"/>
              </a:rPr>
              <a:t>        num2 = num1;  // Cast not needed: going from less to more                                                </a:t>
            </a:r>
          </a:p>
          <a:p>
            <a:pPr>
              <a:lnSpc>
                <a:spcPct val="90000"/>
              </a:lnSpc>
              <a:buFontTx/>
              <a:buNone/>
            </a:pPr>
            <a:r>
              <a:rPr lang="en-US" altLang="en-US" sz="1600" smtClean="0">
                <a:latin typeface="Consolas" pitchFamily="49" charset="0"/>
                <a:cs typeface="Consolas" pitchFamily="49" charset="0"/>
              </a:rPr>
              <a:t>        System.out.println(num1 + " " + num2);</a:t>
            </a:r>
          </a:p>
          <a:p>
            <a:pPr>
              <a:lnSpc>
                <a:spcPct val="90000"/>
              </a:lnSpc>
              <a:buFontTx/>
              <a:buNone/>
            </a:pPr>
            <a:r>
              <a:rPr lang="en-US" altLang="en-US" sz="1600" smtClean="0">
                <a:latin typeface="Consolas" pitchFamily="49" charset="0"/>
                <a:cs typeface="Consolas" pitchFamily="49" charset="0"/>
              </a:rPr>
              <a:t>    }</a:t>
            </a:r>
          </a:p>
          <a:p>
            <a:pPr>
              <a:lnSpc>
                <a:spcPct val="90000"/>
              </a:lnSpc>
              <a:buFontTx/>
              <a:buNone/>
            </a:pPr>
            <a:r>
              <a:rPr lang="en-US" altLang="en-US" sz="1600" smtClean="0">
                <a:latin typeface="Consolas" pitchFamily="49" charset="0"/>
                <a:cs typeface="Consolas" pitchFamily="49" charset="0"/>
              </a:rPr>
              <a:t>}</a:t>
            </a:r>
          </a:p>
          <a:p>
            <a:pPr marL="225425" lvl="1" indent="0">
              <a:buFont typeface="Times New Roman" pitchFamily="18" charset="0"/>
              <a:buNone/>
            </a:pPr>
            <a:endParaRPr lang="en-US" altLang="en-US" sz="1800" smtClean="0"/>
          </a:p>
        </p:txBody>
      </p:sp>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9700" y="5559425"/>
            <a:ext cx="1038225"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957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t>Accessing Pre-Created Java Libraries</a:t>
            </a:r>
          </a:p>
        </p:txBody>
      </p:sp>
      <p:sp>
        <p:nvSpPr>
          <p:cNvPr id="47107" name="Rectangle 3"/>
          <p:cNvSpPr>
            <a:spLocks noGrp="1" noChangeArrowheads="1"/>
          </p:cNvSpPr>
          <p:nvPr>
            <p:ph type="body" idx="1"/>
          </p:nvPr>
        </p:nvSpPr>
        <p:spPr/>
        <p:txBody>
          <a:bodyPr/>
          <a:lstStyle/>
          <a:p>
            <a:r>
              <a:rPr lang="en-US" altLang="en-US" smtClean="0"/>
              <a:t>It’s accomplished by placing an ‘</a:t>
            </a:r>
            <a:r>
              <a:rPr lang="en-US" altLang="en-US" smtClean="0">
                <a:latin typeface="Consolas" pitchFamily="49" charset="0"/>
              </a:rPr>
              <a:t>import</a:t>
            </a:r>
            <a:r>
              <a:rPr lang="en-US" altLang="en-US" smtClean="0"/>
              <a:t>’ of the appropriate library at the top of your program.</a:t>
            </a:r>
          </a:p>
          <a:p>
            <a:r>
              <a:rPr lang="en-US" altLang="en-US" b="1" smtClean="0"/>
              <a:t>Syntax:</a:t>
            </a:r>
          </a:p>
          <a:p>
            <a:pPr lvl="1">
              <a:buFont typeface="Times New Roman" pitchFamily="18" charset="0"/>
              <a:buNone/>
            </a:pPr>
            <a:r>
              <a:rPr lang="en-US" altLang="en-US" smtClean="0">
                <a:latin typeface="Consolas" pitchFamily="49" charset="0"/>
                <a:cs typeface="Consolas" pitchFamily="49" charset="0"/>
              </a:rPr>
              <a:t>import &lt;</a:t>
            </a:r>
            <a:r>
              <a:rPr lang="en-US" altLang="en-US" i="1" smtClean="0">
                <a:latin typeface="Consolas" pitchFamily="49" charset="0"/>
                <a:cs typeface="Consolas" pitchFamily="49" charset="0"/>
              </a:rPr>
              <a:t>Full library name</a:t>
            </a:r>
            <a:r>
              <a:rPr lang="en-US" altLang="en-US" smtClean="0">
                <a:latin typeface="Consolas" pitchFamily="49" charset="0"/>
                <a:cs typeface="Consolas" pitchFamily="49" charset="0"/>
              </a:rPr>
              <a:t>&gt;;</a:t>
            </a:r>
          </a:p>
          <a:p>
            <a:pPr lvl="1">
              <a:buFont typeface="Times New Roman" pitchFamily="18" charset="0"/>
              <a:buNone/>
            </a:pPr>
            <a:endParaRPr lang="en-US" altLang="en-US" smtClean="0">
              <a:latin typeface="Arial" charset="0"/>
            </a:endParaRPr>
          </a:p>
          <a:p>
            <a:r>
              <a:rPr lang="en-US" altLang="en-US" b="1" smtClean="0"/>
              <a:t>Example:</a:t>
            </a:r>
          </a:p>
          <a:p>
            <a:pPr lvl="1" eaLnBrk="1" hangingPunct="1">
              <a:spcBef>
                <a:spcPct val="0"/>
              </a:spcBef>
              <a:buFont typeface="Times New Roman" pitchFamily="18" charset="0"/>
              <a:buNone/>
            </a:pPr>
            <a:r>
              <a:rPr lang="en-US" altLang="en-US" smtClean="0">
                <a:latin typeface="Consolas" pitchFamily="49" charset="0"/>
                <a:cs typeface="Consolas" pitchFamily="49" charset="0"/>
              </a:rPr>
              <a:t>import java.util.Scanner;</a:t>
            </a:r>
          </a:p>
          <a:p>
            <a:endParaRPr lang="en-US" altLang="en-US" smtClean="0">
              <a:latin typeface="Arial" charset="0"/>
            </a:endParaRPr>
          </a:p>
        </p:txBody>
      </p:sp>
    </p:spTree>
    <p:extLst>
      <p:ext uri="{BB962C8B-B14F-4D97-AF65-F5344CB8AC3E}">
        <p14:creationId xmlns:p14="http://schemas.microsoft.com/office/powerpoint/2010/main" val="1954495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mtClean="0"/>
              <a:t>Getting Text Input</a:t>
            </a:r>
          </a:p>
        </p:txBody>
      </p:sp>
      <p:sp>
        <p:nvSpPr>
          <p:cNvPr id="48131" name="Rectangle 3"/>
          <p:cNvSpPr>
            <a:spLocks noGrp="1" noChangeArrowheads="1"/>
          </p:cNvSpPr>
          <p:nvPr>
            <p:ph type="body" idx="1"/>
          </p:nvPr>
        </p:nvSpPr>
        <p:spPr/>
        <p:txBody>
          <a:bodyPr/>
          <a:lstStyle/>
          <a:p>
            <a:r>
              <a:rPr lang="en-US" altLang="en-US" smtClean="0"/>
              <a:t>You can use the pre-written methods (functions) in the </a:t>
            </a:r>
            <a:r>
              <a:rPr lang="en-US" altLang="en-US" smtClean="0">
                <a:latin typeface="Consolas" pitchFamily="49" charset="0"/>
              </a:rPr>
              <a:t>Scanner</a:t>
            </a:r>
            <a:r>
              <a:rPr lang="en-US" altLang="en-US" smtClean="0"/>
              <a:t> class.</a:t>
            </a:r>
          </a:p>
          <a:p>
            <a:r>
              <a:rPr lang="en-US" altLang="en-US" b="1" smtClean="0"/>
              <a:t>General structure</a:t>
            </a:r>
            <a:r>
              <a:rPr lang="en-US" altLang="en-US" smtClean="0"/>
              <a:t>:</a:t>
            </a:r>
          </a:p>
        </p:txBody>
      </p:sp>
      <p:sp>
        <p:nvSpPr>
          <p:cNvPr id="48132" name="Rectangle 4"/>
          <p:cNvSpPr>
            <a:spLocks noChangeArrowheads="1"/>
          </p:cNvSpPr>
          <p:nvPr/>
        </p:nvSpPr>
        <p:spPr bwMode="auto">
          <a:xfrm>
            <a:off x="749300" y="2413000"/>
            <a:ext cx="7620000" cy="41275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a:latin typeface="Consolas" pitchFamily="49" charset="0"/>
                <a:cs typeface="Consolas" pitchFamily="49" charset="0"/>
              </a:rPr>
              <a:t>import java.util.Scanner;</a:t>
            </a:r>
          </a:p>
          <a:p>
            <a:pPr eaLnBrk="1" hangingPunct="1">
              <a:spcBef>
                <a:spcPct val="0"/>
              </a:spcBef>
              <a:buFontTx/>
              <a:buNone/>
            </a:pPr>
            <a:endParaRPr lang="en-US" altLang="en-US" sz="1800">
              <a:latin typeface="Consolas" pitchFamily="49" charset="0"/>
              <a:cs typeface="Consolas" pitchFamily="49" charset="0"/>
            </a:endParaRPr>
          </a:p>
          <a:p>
            <a:pPr eaLnBrk="1" hangingPunct="1">
              <a:spcBef>
                <a:spcPct val="0"/>
              </a:spcBef>
              <a:buFontTx/>
              <a:buNone/>
            </a:pPr>
            <a:endParaRPr lang="en-US" altLang="en-US" sz="1800">
              <a:latin typeface="Consolas" pitchFamily="49" charset="0"/>
              <a:cs typeface="Consolas" pitchFamily="49" charset="0"/>
            </a:endParaRPr>
          </a:p>
          <a:p>
            <a:pPr eaLnBrk="1" hangingPunct="1">
              <a:spcBef>
                <a:spcPct val="0"/>
              </a:spcBef>
              <a:buFontTx/>
              <a:buNone/>
            </a:pPr>
            <a:r>
              <a:rPr lang="en-US" altLang="en-US" sz="1800">
                <a:latin typeface="Consolas" pitchFamily="49" charset="0"/>
                <a:cs typeface="Consolas" pitchFamily="49" charset="0"/>
              </a:rPr>
              <a:t>main (String [] args)</a:t>
            </a:r>
          </a:p>
          <a:p>
            <a:pPr eaLnBrk="1" hangingPunct="1">
              <a:spcBef>
                <a:spcPct val="0"/>
              </a:spcBef>
              <a:buFontTx/>
              <a:buNone/>
            </a:pPr>
            <a:r>
              <a:rPr lang="en-US" altLang="en-US" sz="1800">
                <a:latin typeface="Consolas" pitchFamily="49" charset="0"/>
                <a:cs typeface="Consolas" pitchFamily="49" charset="0"/>
              </a:rPr>
              <a:t>{</a:t>
            </a:r>
          </a:p>
          <a:p>
            <a:pPr eaLnBrk="1" hangingPunct="1">
              <a:spcBef>
                <a:spcPct val="0"/>
              </a:spcBef>
              <a:buFontTx/>
              <a:buNone/>
            </a:pPr>
            <a:r>
              <a:rPr lang="en-US" altLang="en-US" sz="1800">
                <a:latin typeface="Consolas" pitchFamily="49" charset="0"/>
                <a:cs typeface="Consolas" pitchFamily="49" charset="0"/>
              </a:rPr>
              <a:t>    Scanner &lt;</a:t>
            </a:r>
            <a:r>
              <a:rPr lang="en-US" altLang="en-US" sz="1800" i="1">
                <a:latin typeface="Consolas" pitchFamily="49" charset="0"/>
                <a:cs typeface="Consolas" pitchFamily="49" charset="0"/>
              </a:rPr>
              <a:t>name of scanner</a:t>
            </a:r>
            <a:r>
              <a:rPr lang="en-US" altLang="en-US" sz="1800">
                <a:latin typeface="Consolas" pitchFamily="49" charset="0"/>
                <a:cs typeface="Consolas" pitchFamily="49" charset="0"/>
              </a:rPr>
              <a:t>&gt; = new Scanner (System.in);</a:t>
            </a:r>
          </a:p>
          <a:p>
            <a:pPr eaLnBrk="1" hangingPunct="1">
              <a:spcBef>
                <a:spcPct val="0"/>
              </a:spcBef>
              <a:buFontTx/>
              <a:buNone/>
            </a:pPr>
            <a:r>
              <a:rPr lang="en-US" altLang="en-US" sz="1800">
                <a:latin typeface="Consolas" pitchFamily="49" charset="0"/>
                <a:cs typeface="Consolas" pitchFamily="49" charset="0"/>
              </a:rPr>
              <a:t>    &lt;</a:t>
            </a:r>
            <a:r>
              <a:rPr lang="en-US" altLang="en-US" sz="1800" i="1">
                <a:latin typeface="Consolas" pitchFamily="49" charset="0"/>
                <a:cs typeface="Consolas" pitchFamily="49" charset="0"/>
              </a:rPr>
              <a:t>variable</a:t>
            </a:r>
            <a:r>
              <a:rPr lang="en-US" altLang="en-US" sz="1800">
                <a:latin typeface="Consolas" pitchFamily="49" charset="0"/>
                <a:cs typeface="Consolas" pitchFamily="49" charset="0"/>
              </a:rPr>
              <a:t>&gt; = &lt;</a:t>
            </a:r>
            <a:r>
              <a:rPr lang="en-US" altLang="en-US" sz="1800" i="1">
                <a:latin typeface="Consolas" pitchFamily="49" charset="0"/>
                <a:cs typeface="Consolas" pitchFamily="49" charset="0"/>
              </a:rPr>
              <a:t>name of scanner</a:t>
            </a:r>
            <a:r>
              <a:rPr lang="en-US" altLang="en-US" sz="1800">
                <a:latin typeface="Consolas" pitchFamily="49" charset="0"/>
                <a:cs typeface="Consolas" pitchFamily="49" charset="0"/>
              </a:rPr>
              <a:t>&gt;.&lt;</a:t>
            </a:r>
            <a:r>
              <a:rPr lang="en-US" altLang="en-US" sz="1800" i="1">
                <a:latin typeface="Consolas" pitchFamily="49" charset="0"/>
                <a:cs typeface="Consolas" pitchFamily="49" charset="0"/>
              </a:rPr>
              <a:t>method</a:t>
            </a:r>
            <a:r>
              <a:rPr lang="en-US" altLang="en-US" sz="1800">
                <a:latin typeface="Consolas" pitchFamily="49" charset="0"/>
                <a:cs typeface="Consolas" pitchFamily="49" charset="0"/>
              </a:rPr>
              <a:t>&gt; (); </a:t>
            </a:r>
          </a:p>
          <a:p>
            <a:pPr eaLnBrk="1" hangingPunct="1">
              <a:spcBef>
                <a:spcPct val="0"/>
              </a:spcBef>
              <a:buFontTx/>
              <a:buNone/>
            </a:pPr>
            <a:r>
              <a:rPr lang="en-US" altLang="en-US" sz="1800">
                <a:latin typeface="Consolas" pitchFamily="49" charset="0"/>
                <a:cs typeface="Consolas" pitchFamily="49" charset="0"/>
              </a:rPr>
              <a:t>}</a:t>
            </a:r>
          </a:p>
        </p:txBody>
      </p:sp>
    </p:spTree>
    <p:extLst>
      <p:ext uri="{BB962C8B-B14F-4D97-AF65-F5344CB8AC3E}">
        <p14:creationId xmlns:p14="http://schemas.microsoft.com/office/powerpoint/2010/main" val="25412021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mtClean="0"/>
              <a:t>Getting Text Input (2)</a:t>
            </a:r>
          </a:p>
        </p:txBody>
      </p:sp>
      <p:sp>
        <p:nvSpPr>
          <p:cNvPr id="49155" name="Rectangle 3"/>
          <p:cNvSpPr>
            <a:spLocks noGrp="1" noChangeArrowheads="1"/>
          </p:cNvSpPr>
          <p:nvPr>
            <p:ph type="body" idx="1"/>
          </p:nvPr>
        </p:nvSpPr>
        <p:spPr/>
        <p:txBody>
          <a:bodyPr/>
          <a:lstStyle/>
          <a:p>
            <a:pPr>
              <a:lnSpc>
                <a:spcPct val="80000"/>
              </a:lnSpc>
              <a:buFontTx/>
              <a:buNone/>
            </a:pPr>
            <a:r>
              <a:rPr lang="en-CA" altLang="en-US" smtClean="0"/>
              <a:t>The name of the online example</a:t>
            </a:r>
            <a:r>
              <a:rPr lang="en-CA" altLang="en-US" sz="2800" smtClean="0"/>
              <a:t>:</a:t>
            </a:r>
            <a:r>
              <a:rPr lang="en-CA" altLang="en-US" sz="2000" smtClean="0">
                <a:latin typeface="Arial" charset="0"/>
              </a:rPr>
              <a:t> </a:t>
            </a:r>
            <a:r>
              <a:rPr lang="en-CA" altLang="en-US" sz="2000" smtClean="0">
                <a:latin typeface="Consolas" pitchFamily="49" charset="0"/>
                <a:cs typeface="Consolas" pitchFamily="49" charset="0"/>
              </a:rPr>
              <a:t>MyInput.java</a:t>
            </a:r>
            <a:endParaRPr lang="en-US" altLang="en-US" sz="2000" smtClean="0">
              <a:latin typeface="Consolas" pitchFamily="49" charset="0"/>
              <a:cs typeface="Consolas" pitchFamily="49" charset="0"/>
            </a:endParaRPr>
          </a:p>
          <a:p>
            <a:pPr lvl="1">
              <a:lnSpc>
                <a:spcPct val="80000"/>
              </a:lnSpc>
              <a:buFont typeface="Times New Roman" pitchFamily="18" charset="0"/>
              <a:buNone/>
            </a:pPr>
            <a:endParaRPr lang="en-US" altLang="en-US" smtClean="0">
              <a:latin typeface="Arial" charset="0"/>
            </a:endParaRPr>
          </a:p>
          <a:p>
            <a:pPr lvl="1">
              <a:lnSpc>
                <a:spcPct val="80000"/>
              </a:lnSpc>
              <a:buFont typeface="Times New Roman" pitchFamily="18" charset="0"/>
              <a:buNone/>
            </a:pPr>
            <a:r>
              <a:rPr lang="en-US" altLang="en-US" sz="1800" smtClean="0">
                <a:latin typeface="Consolas" pitchFamily="49" charset="0"/>
                <a:cs typeface="Consolas" pitchFamily="49" charset="0"/>
              </a:rPr>
              <a:t>import java.util.Scanner;</a:t>
            </a:r>
          </a:p>
          <a:p>
            <a:pPr lvl="1">
              <a:lnSpc>
                <a:spcPct val="80000"/>
              </a:lnSpc>
              <a:buFont typeface="Times New Roman" pitchFamily="18" charset="0"/>
              <a:buNone/>
            </a:pPr>
            <a:endParaRPr lang="en-US" altLang="en-US" sz="1800" smtClean="0">
              <a:latin typeface="Consolas" pitchFamily="49" charset="0"/>
              <a:cs typeface="Consolas" pitchFamily="49" charset="0"/>
            </a:endParaRPr>
          </a:p>
          <a:p>
            <a:pPr lvl="1">
              <a:lnSpc>
                <a:spcPct val="80000"/>
              </a:lnSpc>
              <a:buFont typeface="Times New Roman" pitchFamily="18" charset="0"/>
              <a:buNone/>
            </a:pPr>
            <a:r>
              <a:rPr lang="en-US" altLang="en-US" sz="1800" smtClean="0">
                <a:latin typeface="Consolas" pitchFamily="49" charset="0"/>
                <a:cs typeface="Consolas" pitchFamily="49" charset="0"/>
              </a:rPr>
              <a:t>public class MyInput</a:t>
            </a:r>
          </a:p>
          <a:p>
            <a:pPr lvl="1">
              <a:lnSpc>
                <a:spcPct val="80000"/>
              </a:lnSpc>
              <a:buFont typeface="Times New Roman" pitchFamily="18" charset="0"/>
              <a:buNone/>
            </a:pPr>
            <a:r>
              <a:rPr lang="en-US" altLang="en-US" sz="1800" smtClean="0">
                <a:latin typeface="Consolas" pitchFamily="49" charset="0"/>
                <a:cs typeface="Consolas" pitchFamily="49" charset="0"/>
              </a:rPr>
              <a:t>{</a:t>
            </a:r>
          </a:p>
          <a:p>
            <a:pPr lvl="1">
              <a:lnSpc>
                <a:spcPct val="80000"/>
              </a:lnSpc>
              <a:buFont typeface="Times New Roman" pitchFamily="18" charset="0"/>
              <a:buNone/>
            </a:pPr>
            <a:r>
              <a:rPr lang="en-US" altLang="en-US" sz="1800" smtClean="0">
                <a:latin typeface="Consolas" pitchFamily="49" charset="0"/>
                <a:cs typeface="Consolas" pitchFamily="49" charset="0"/>
              </a:rPr>
              <a:t>    public static void main (String [] args)</a:t>
            </a:r>
          </a:p>
          <a:p>
            <a:pPr lvl="1">
              <a:lnSpc>
                <a:spcPct val="80000"/>
              </a:lnSpc>
              <a:buFont typeface="Times New Roman" pitchFamily="18" charset="0"/>
              <a:buNone/>
            </a:pPr>
            <a:r>
              <a:rPr lang="en-US" altLang="en-US" sz="1800" smtClean="0">
                <a:latin typeface="Consolas" pitchFamily="49" charset="0"/>
                <a:cs typeface="Consolas" pitchFamily="49" charset="0"/>
              </a:rPr>
              <a:t>    {</a:t>
            </a:r>
          </a:p>
          <a:p>
            <a:pPr lvl="1">
              <a:lnSpc>
                <a:spcPct val="80000"/>
              </a:lnSpc>
              <a:buFont typeface="Times New Roman" pitchFamily="18" charset="0"/>
              <a:buNone/>
            </a:pPr>
            <a:r>
              <a:rPr lang="en-US" altLang="en-US" sz="1800" smtClean="0">
                <a:latin typeface="Consolas" pitchFamily="49" charset="0"/>
                <a:cs typeface="Consolas" pitchFamily="49" charset="0"/>
              </a:rPr>
              <a:t>        String name;</a:t>
            </a:r>
          </a:p>
          <a:p>
            <a:pPr lvl="1">
              <a:lnSpc>
                <a:spcPct val="80000"/>
              </a:lnSpc>
              <a:buFont typeface="Times New Roman" pitchFamily="18" charset="0"/>
              <a:buNone/>
            </a:pPr>
            <a:r>
              <a:rPr lang="en-US" altLang="en-US" sz="1800" smtClean="0">
                <a:latin typeface="Consolas" pitchFamily="49" charset="0"/>
                <a:cs typeface="Consolas" pitchFamily="49" charset="0"/>
              </a:rPr>
              <a:t>        int age;</a:t>
            </a:r>
          </a:p>
          <a:p>
            <a:pPr lvl="1">
              <a:lnSpc>
                <a:spcPct val="80000"/>
              </a:lnSpc>
              <a:buFont typeface="Times New Roman" pitchFamily="18" charset="0"/>
              <a:buNone/>
            </a:pPr>
            <a:r>
              <a:rPr lang="en-US" altLang="en-US" sz="1800" smtClean="0">
                <a:latin typeface="Consolas" pitchFamily="49" charset="0"/>
                <a:cs typeface="Consolas" pitchFamily="49" charset="0"/>
              </a:rPr>
              <a:t>        Scanner in = new Scanner (System.in);</a:t>
            </a:r>
          </a:p>
          <a:p>
            <a:pPr lvl="1">
              <a:lnSpc>
                <a:spcPct val="80000"/>
              </a:lnSpc>
              <a:buFont typeface="Times New Roman" pitchFamily="18" charset="0"/>
              <a:buNone/>
            </a:pPr>
            <a:r>
              <a:rPr lang="en-US" altLang="en-US" sz="1800" smtClean="0">
                <a:latin typeface="Consolas" pitchFamily="49" charset="0"/>
                <a:cs typeface="Consolas" pitchFamily="49" charset="0"/>
              </a:rPr>
              <a:t>        System.out.print ("Enter your age: ");</a:t>
            </a:r>
          </a:p>
          <a:p>
            <a:pPr lvl="1">
              <a:lnSpc>
                <a:spcPct val="80000"/>
              </a:lnSpc>
              <a:buFont typeface="Times New Roman" pitchFamily="18" charset="0"/>
              <a:buNone/>
            </a:pPr>
            <a:r>
              <a:rPr lang="en-US" altLang="en-US" sz="1800" smtClean="0">
                <a:latin typeface="Consolas" pitchFamily="49" charset="0"/>
                <a:cs typeface="Consolas" pitchFamily="49" charset="0"/>
              </a:rPr>
              <a:t>        age = in.nextInt ();</a:t>
            </a:r>
          </a:p>
          <a:p>
            <a:pPr lvl="1">
              <a:lnSpc>
                <a:spcPct val="80000"/>
              </a:lnSpc>
              <a:buFont typeface="Times New Roman" pitchFamily="18" charset="0"/>
              <a:buNone/>
            </a:pPr>
            <a:r>
              <a:rPr lang="en-US" altLang="en-US" sz="1800" smtClean="0">
                <a:latin typeface="Consolas" pitchFamily="49" charset="0"/>
                <a:cs typeface="Consolas" pitchFamily="49" charset="0"/>
              </a:rPr>
              <a:t>        in.nextLine ();</a:t>
            </a:r>
          </a:p>
          <a:p>
            <a:pPr lvl="1">
              <a:lnSpc>
                <a:spcPct val="80000"/>
              </a:lnSpc>
              <a:buFont typeface="Times New Roman" pitchFamily="18" charset="0"/>
              <a:buNone/>
            </a:pPr>
            <a:r>
              <a:rPr lang="en-US" altLang="en-US" sz="1800" smtClean="0">
                <a:latin typeface="Consolas" pitchFamily="49" charset="0"/>
                <a:cs typeface="Consolas" pitchFamily="49" charset="0"/>
              </a:rPr>
              <a:t>        System.out.print ("Enter your name: ");</a:t>
            </a:r>
          </a:p>
          <a:p>
            <a:pPr lvl="1">
              <a:lnSpc>
                <a:spcPct val="80000"/>
              </a:lnSpc>
              <a:buFont typeface="Times New Roman" pitchFamily="18" charset="0"/>
              <a:buNone/>
            </a:pPr>
            <a:r>
              <a:rPr lang="en-US" altLang="en-US" sz="1800" smtClean="0">
                <a:latin typeface="Consolas" pitchFamily="49" charset="0"/>
                <a:cs typeface="Consolas" pitchFamily="49" charset="0"/>
              </a:rPr>
              <a:t>        name = in.nextLine ();</a:t>
            </a:r>
          </a:p>
          <a:p>
            <a:pPr lvl="1">
              <a:lnSpc>
                <a:spcPct val="80000"/>
              </a:lnSpc>
              <a:buFont typeface="Times New Roman" pitchFamily="18" charset="0"/>
              <a:buNone/>
            </a:pPr>
            <a:r>
              <a:rPr lang="en-US" altLang="en-US" sz="1800" smtClean="0">
                <a:latin typeface="Consolas" pitchFamily="49" charset="0"/>
                <a:cs typeface="Consolas" pitchFamily="49" charset="0"/>
              </a:rPr>
              <a:t>        System.out.println ("Age: " +age +"\t Name:" + name);</a:t>
            </a:r>
          </a:p>
          <a:p>
            <a:pPr lvl="1">
              <a:lnSpc>
                <a:spcPct val="80000"/>
              </a:lnSpc>
              <a:buFont typeface="Times New Roman" pitchFamily="18" charset="0"/>
              <a:buNone/>
            </a:pPr>
            <a:r>
              <a:rPr lang="en-US" altLang="en-US" sz="1800" smtClean="0">
                <a:latin typeface="Consolas" pitchFamily="49" charset="0"/>
                <a:cs typeface="Consolas" pitchFamily="49" charset="0"/>
              </a:rPr>
              <a:t>    }</a:t>
            </a:r>
          </a:p>
          <a:p>
            <a:pPr lvl="1">
              <a:lnSpc>
                <a:spcPct val="80000"/>
              </a:lnSpc>
              <a:buFont typeface="Times New Roman" pitchFamily="18" charset="0"/>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3069005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mtClean="0"/>
              <a:t>Useful Methods Of Class Scanner</a:t>
            </a:r>
            <a:r>
              <a:rPr lang="en-US" altLang="en-US" baseline="30000" smtClean="0"/>
              <a:t>1</a:t>
            </a:r>
          </a:p>
        </p:txBody>
      </p:sp>
      <p:sp>
        <p:nvSpPr>
          <p:cNvPr id="50179" name="Rectangle 3"/>
          <p:cNvSpPr>
            <a:spLocks noGrp="1" noChangeArrowheads="1"/>
          </p:cNvSpPr>
          <p:nvPr>
            <p:ph type="body" idx="1"/>
          </p:nvPr>
        </p:nvSpPr>
        <p:spPr/>
        <p:txBody>
          <a:bodyPr/>
          <a:lstStyle/>
          <a:p>
            <a:r>
              <a:rPr lang="en-US" altLang="en-US" sz="2000" smtClean="0">
                <a:latin typeface="Consolas" pitchFamily="49" charset="0"/>
                <a:cs typeface="Consolas" pitchFamily="49" charset="0"/>
              </a:rPr>
              <a:t>nextInt()</a:t>
            </a:r>
          </a:p>
          <a:p>
            <a:r>
              <a:rPr lang="en-US" altLang="en-US" sz="2000" smtClean="0">
                <a:latin typeface="Consolas" pitchFamily="49" charset="0"/>
                <a:cs typeface="Consolas" pitchFamily="49" charset="0"/>
              </a:rPr>
              <a:t>nextLong()</a:t>
            </a:r>
          </a:p>
          <a:p>
            <a:r>
              <a:rPr lang="en-US" altLang="en-US" sz="2000" smtClean="0">
                <a:latin typeface="Consolas" pitchFamily="49" charset="0"/>
                <a:cs typeface="Consolas" pitchFamily="49" charset="0"/>
              </a:rPr>
              <a:t>nextFloat()</a:t>
            </a:r>
          </a:p>
          <a:p>
            <a:r>
              <a:rPr lang="en-US" altLang="en-US" sz="2000" smtClean="0">
                <a:latin typeface="Consolas" pitchFamily="49" charset="0"/>
                <a:cs typeface="Consolas" pitchFamily="49" charset="0"/>
              </a:rPr>
              <a:t>nextDouble()</a:t>
            </a:r>
          </a:p>
          <a:p>
            <a:r>
              <a:rPr lang="en-US" altLang="en-US" sz="2000" smtClean="0">
                <a:latin typeface="Consolas" pitchFamily="49" charset="0"/>
                <a:cs typeface="Consolas" pitchFamily="49" charset="0"/>
              </a:rPr>
              <a:t>nextLine()</a:t>
            </a:r>
          </a:p>
        </p:txBody>
      </p:sp>
      <p:sp>
        <p:nvSpPr>
          <p:cNvPr id="50180" name="Rectangle 4"/>
          <p:cNvSpPr>
            <a:spLocks noChangeArrowheads="1"/>
          </p:cNvSpPr>
          <p:nvPr/>
        </p:nvSpPr>
        <p:spPr bwMode="auto">
          <a:xfrm>
            <a:off x="0" y="6553200"/>
            <a:ext cx="54072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a:latin typeface="Arial" charset="0"/>
              </a:rPr>
              <a:t>1 Online documentation: http://</a:t>
            </a:r>
            <a:r>
              <a:rPr lang="en-US" altLang="en-US" sz="1400" dirty="0" smtClean="0">
                <a:latin typeface="Arial" charset="0"/>
              </a:rPr>
              <a:t>docs.oracle.com/javase/8/docs/api</a:t>
            </a:r>
            <a:r>
              <a:rPr lang="en-US" altLang="en-US" sz="1400" dirty="0">
                <a:latin typeface="Arial" charset="0"/>
              </a:rPr>
              <a:t>/</a:t>
            </a:r>
          </a:p>
        </p:txBody>
      </p:sp>
    </p:spTree>
    <p:extLst>
      <p:ext uri="{BB962C8B-B14F-4D97-AF65-F5344CB8AC3E}">
        <p14:creationId xmlns:p14="http://schemas.microsoft.com/office/powerpoint/2010/main" val="3020447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CA" altLang="en-US" smtClean="0"/>
              <a:t>Java: Write Once, Run Anywhere (3)</a:t>
            </a:r>
            <a:endParaRPr lang="en-US" altLang="en-US" smtClean="0"/>
          </a:p>
        </p:txBody>
      </p:sp>
      <p:sp>
        <p:nvSpPr>
          <p:cNvPr id="168963" name="Rectangle 3"/>
          <p:cNvSpPr>
            <a:spLocks noGrp="1" noChangeArrowheads="1"/>
          </p:cNvSpPr>
          <p:nvPr>
            <p:ph type="body" idx="1"/>
          </p:nvPr>
        </p:nvSpPr>
        <p:spPr/>
        <p:txBody>
          <a:bodyPr/>
          <a:lstStyle/>
          <a:p>
            <a:r>
              <a:rPr lang="en-US" altLang="en-US" smtClean="0"/>
              <a:t>Java has been used by large and reputable companies to create serious stand-alone applications.</a:t>
            </a:r>
          </a:p>
          <a:p>
            <a:r>
              <a:rPr lang="en-US" altLang="en-US" smtClean="0"/>
              <a:t>Example:</a:t>
            </a:r>
          </a:p>
          <a:p>
            <a:pPr lvl="1"/>
            <a:r>
              <a:rPr lang="en-US" altLang="en-US" smtClean="0"/>
              <a:t>Eclipse</a:t>
            </a:r>
            <a:r>
              <a:rPr lang="en-US" altLang="en-US" baseline="30000" smtClean="0"/>
              <a:t>1</a:t>
            </a:r>
            <a:r>
              <a:rPr lang="en-US" altLang="en-US" smtClean="0"/>
              <a:t>: started as a programming environment created by IBM for developing Java programs. The program Eclipse was itself written in Java.</a:t>
            </a:r>
          </a:p>
        </p:txBody>
      </p:sp>
      <p:sp>
        <p:nvSpPr>
          <p:cNvPr id="168964" name="Rectangle 4"/>
          <p:cNvSpPr>
            <a:spLocks noChangeArrowheads="1"/>
          </p:cNvSpPr>
          <p:nvPr/>
        </p:nvSpPr>
        <p:spPr bwMode="auto">
          <a:xfrm>
            <a:off x="0" y="6553200"/>
            <a:ext cx="5249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a:latin typeface="Arial" charset="0"/>
              </a:rPr>
              <a:t>1 For more information: </a:t>
            </a:r>
            <a:r>
              <a:rPr lang="en-US" altLang="en-US" sz="1400">
                <a:latin typeface="Arial" charset="0"/>
                <a:hlinkClick r:id="rId2"/>
              </a:rPr>
              <a:t>http://www.eclipse.org/downloads/</a:t>
            </a:r>
            <a:endParaRPr lang="en-US" altLang="en-US" sz="1400">
              <a:latin typeface="Arial" charset="0"/>
            </a:endParaRPr>
          </a:p>
        </p:txBody>
      </p:sp>
      <p:pic>
        <p:nvPicPr>
          <p:cNvPr id="168965" name="Picture 5" descr="strutsex3Designer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463" y="3151188"/>
            <a:ext cx="4029075"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898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896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6896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8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P spid="16896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mtClean="0"/>
              <a:t>Reading A Single Character</a:t>
            </a:r>
          </a:p>
        </p:txBody>
      </p:sp>
      <p:sp>
        <p:nvSpPr>
          <p:cNvPr id="122883" name="Rectangle 3"/>
          <p:cNvSpPr>
            <a:spLocks noGrp="1" noChangeArrowheads="1"/>
          </p:cNvSpPr>
          <p:nvPr>
            <p:ph type="body" idx="1"/>
          </p:nvPr>
        </p:nvSpPr>
        <p:spPr/>
        <p:txBody>
          <a:bodyPr/>
          <a:lstStyle/>
          <a:p>
            <a:r>
              <a:rPr lang="en-US" altLang="en-US" smtClean="0"/>
              <a:t>Text menu driven programs may require this capability.</a:t>
            </a:r>
          </a:p>
          <a:p>
            <a:r>
              <a:rPr lang="en-US" altLang="en-US" smtClean="0"/>
              <a:t>Example:</a:t>
            </a:r>
          </a:p>
          <a:p>
            <a:pPr lvl="1">
              <a:buFont typeface="Times New Roman" pitchFamily="18" charset="0"/>
              <a:buNone/>
            </a:pPr>
            <a:r>
              <a:rPr lang="en-US" altLang="en-US" sz="1800" smtClean="0">
                <a:latin typeface="Arial" charset="0"/>
              </a:rPr>
              <a:t>GAME OPTIONS</a:t>
            </a:r>
          </a:p>
          <a:p>
            <a:pPr lvl="1">
              <a:buFont typeface="Times New Roman" pitchFamily="18" charset="0"/>
              <a:buNone/>
            </a:pPr>
            <a:r>
              <a:rPr lang="en-US" altLang="en-US" sz="1800" smtClean="0">
                <a:latin typeface="Arial" charset="0"/>
              </a:rPr>
              <a:t>(a)dd a new player</a:t>
            </a:r>
          </a:p>
          <a:p>
            <a:pPr lvl="1">
              <a:buFont typeface="Times New Roman" pitchFamily="18" charset="0"/>
              <a:buNone/>
            </a:pPr>
            <a:r>
              <a:rPr lang="en-US" altLang="en-US" sz="1800" smtClean="0">
                <a:latin typeface="Arial" charset="0"/>
              </a:rPr>
              <a:t>(l)oad a saved game</a:t>
            </a:r>
          </a:p>
          <a:p>
            <a:pPr lvl="1">
              <a:buFont typeface="Times New Roman" pitchFamily="18" charset="0"/>
              <a:buNone/>
            </a:pPr>
            <a:r>
              <a:rPr lang="en-US" altLang="en-US" sz="1800" smtClean="0">
                <a:latin typeface="Arial" charset="0"/>
              </a:rPr>
              <a:t>(s)ave game</a:t>
            </a:r>
          </a:p>
          <a:p>
            <a:pPr lvl="1">
              <a:buFont typeface="Times New Roman" pitchFamily="18" charset="0"/>
              <a:buNone/>
            </a:pPr>
            <a:r>
              <a:rPr lang="en-US" altLang="en-US" sz="1800" smtClean="0">
                <a:latin typeface="Arial" charset="0"/>
              </a:rPr>
              <a:t>(q)uit game</a:t>
            </a:r>
          </a:p>
          <a:p>
            <a:r>
              <a:rPr lang="en-US" altLang="en-US" smtClean="0"/>
              <a:t>There’s different ways of handling this problem but one approach is to extract the first character from the string.</a:t>
            </a:r>
          </a:p>
          <a:p>
            <a:r>
              <a:rPr lang="en-US" altLang="en-US" smtClean="0"/>
              <a:t>Partial example:</a:t>
            </a:r>
          </a:p>
          <a:p>
            <a:pPr lvl="1">
              <a:buFont typeface="Times New Roman" pitchFamily="18" charset="0"/>
              <a:buNone/>
            </a:pPr>
            <a:r>
              <a:rPr lang="en-US" altLang="en-US" sz="1800" smtClean="0">
                <a:latin typeface="Consolas" pitchFamily="49" charset="0"/>
                <a:cs typeface="Consolas" pitchFamily="49" charset="0"/>
              </a:rPr>
              <a:t>String s = "boo";</a:t>
            </a:r>
          </a:p>
          <a:p>
            <a:pPr lvl="1">
              <a:buFont typeface="Times New Roman" pitchFamily="18" charset="0"/>
              <a:buNone/>
            </a:pPr>
            <a:r>
              <a:rPr lang="en-US" altLang="en-US" sz="1800" smtClean="0">
                <a:latin typeface="Consolas" pitchFamily="49" charset="0"/>
                <a:cs typeface="Consolas" pitchFamily="49" charset="0"/>
              </a:rPr>
              <a:t>System.out.println(s.charAt(0));</a:t>
            </a:r>
          </a:p>
        </p:txBody>
      </p:sp>
    </p:spTree>
    <p:extLst>
      <p:ext uri="{BB962C8B-B14F-4D97-AF65-F5344CB8AC3E}">
        <p14:creationId xmlns:p14="http://schemas.microsoft.com/office/powerpoint/2010/main" val="1308842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8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8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8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88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88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288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288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288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28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smtClean="0"/>
              <a:t>Reading A Single Character</a:t>
            </a:r>
          </a:p>
        </p:txBody>
      </p:sp>
      <p:sp>
        <p:nvSpPr>
          <p:cNvPr id="52227" name="Rectangle 3"/>
          <p:cNvSpPr>
            <a:spLocks noGrp="1" noChangeArrowheads="1"/>
          </p:cNvSpPr>
          <p:nvPr>
            <p:ph type="body" idx="1"/>
          </p:nvPr>
        </p:nvSpPr>
        <p:spPr/>
        <p:txBody>
          <a:bodyPr/>
          <a:lstStyle/>
          <a:p>
            <a:pPr>
              <a:lnSpc>
                <a:spcPct val="80000"/>
              </a:lnSpc>
            </a:pPr>
            <a:r>
              <a:rPr lang="en-US" altLang="en-US" smtClean="0"/>
              <a:t>Name of the (more complete example):</a:t>
            </a:r>
            <a:r>
              <a:rPr lang="en-US" altLang="en-US" sz="1800" smtClean="0"/>
              <a:t> </a:t>
            </a:r>
            <a:r>
              <a:rPr lang="en-US" altLang="en-US" sz="2000" smtClean="0">
                <a:latin typeface="Consolas" pitchFamily="49" charset="0"/>
                <a:cs typeface="Consolas" pitchFamily="49" charset="0"/>
              </a:rPr>
              <a:t>MyInputChar.java</a:t>
            </a:r>
          </a:p>
          <a:p>
            <a:pPr>
              <a:lnSpc>
                <a:spcPct val="80000"/>
              </a:lnSpc>
            </a:pPr>
            <a:endParaRPr lang="en-US" altLang="en-US" sz="2000" smtClean="0"/>
          </a:p>
          <a:p>
            <a:pPr>
              <a:lnSpc>
                <a:spcPct val="80000"/>
              </a:lnSpc>
              <a:buFontTx/>
              <a:buNone/>
            </a:pPr>
            <a:r>
              <a:rPr lang="en-US" altLang="en-US" sz="1800" smtClean="0">
                <a:latin typeface="Consolas" pitchFamily="49" charset="0"/>
                <a:cs typeface="Consolas" pitchFamily="49" charset="0"/>
              </a:rPr>
              <a:t>import java.util.Scanner;</a:t>
            </a:r>
          </a:p>
          <a:p>
            <a:pPr>
              <a:lnSpc>
                <a:spcPct val="80000"/>
              </a:lnSpc>
              <a:buFontTx/>
              <a:buNone/>
            </a:pPr>
            <a:r>
              <a:rPr lang="en-US" altLang="en-US" sz="1800" smtClean="0">
                <a:latin typeface="Consolas" pitchFamily="49" charset="0"/>
                <a:cs typeface="Consolas" pitchFamily="49" charset="0"/>
              </a:rPr>
              <a:t>public class MyInputChar</a:t>
            </a:r>
          </a:p>
          <a:p>
            <a:pPr>
              <a:lnSpc>
                <a:spcPct val="80000"/>
              </a:lnSpc>
              <a:buFontTx/>
              <a:buNone/>
            </a:pPr>
            <a:r>
              <a:rPr lang="en-US" altLang="en-US" sz="1800" smtClean="0">
                <a:latin typeface="Consolas" pitchFamily="49" charset="0"/>
                <a:cs typeface="Consolas" pitchFamily="49" charset="0"/>
              </a:rPr>
              <a:t>{</a:t>
            </a:r>
          </a:p>
          <a:p>
            <a:pPr>
              <a:lnSpc>
                <a:spcPct val="80000"/>
              </a:lnSpc>
              <a:buFontTx/>
              <a:buNone/>
            </a:pPr>
            <a:r>
              <a:rPr lang="en-US" altLang="en-US" sz="1800" smtClean="0">
                <a:latin typeface="Consolas" pitchFamily="49" charset="0"/>
                <a:cs typeface="Consolas" pitchFamily="49" charset="0"/>
              </a:rPr>
              <a:t>    public static void main (String [] args)</a:t>
            </a:r>
          </a:p>
          <a:p>
            <a:pPr>
              <a:lnSpc>
                <a:spcPct val="80000"/>
              </a:lnSpc>
              <a:buFontTx/>
              <a:buNone/>
            </a:pPr>
            <a:r>
              <a:rPr lang="en-US" altLang="en-US" sz="1800" smtClean="0">
                <a:latin typeface="Consolas" pitchFamily="49" charset="0"/>
                <a:cs typeface="Consolas" pitchFamily="49" charset="0"/>
              </a:rPr>
              <a:t>    {</a:t>
            </a:r>
          </a:p>
          <a:p>
            <a:pPr>
              <a:lnSpc>
                <a:spcPct val="80000"/>
              </a:lnSpc>
              <a:buFontTx/>
              <a:buNone/>
            </a:pPr>
            <a:r>
              <a:rPr lang="en-US" altLang="en-US" sz="1800" smtClean="0">
                <a:latin typeface="Consolas" pitchFamily="49" charset="0"/>
                <a:cs typeface="Consolas" pitchFamily="49" charset="0"/>
              </a:rPr>
              <a:t>        final int FIRST = 0;</a:t>
            </a:r>
          </a:p>
          <a:p>
            <a:pPr>
              <a:lnSpc>
                <a:spcPct val="80000"/>
              </a:lnSpc>
              <a:buFontTx/>
              <a:buNone/>
            </a:pPr>
            <a:r>
              <a:rPr lang="en-US" altLang="en-US" sz="1800" smtClean="0">
                <a:latin typeface="Consolas" pitchFamily="49" charset="0"/>
                <a:cs typeface="Consolas" pitchFamily="49" charset="0"/>
              </a:rPr>
              <a:t>        String selection;</a:t>
            </a:r>
          </a:p>
          <a:p>
            <a:pPr>
              <a:lnSpc>
                <a:spcPct val="80000"/>
              </a:lnSpc>
              <a:buFontTx/>
              <a:buNone/>
            </a:pPr>
            <a:r>
              <a:rPr lang="en-US" altLang="en-US" sz="1800" smtClean="0">
                <a:latin typeface="Consolas" pitchFamily="49" charset="0"/>
                <a:cs typeface="Consolas" pitchFamily="49" charset="0"/>
              </a:rPr>
              <a:t>        Scanner in = new Scanner (System.in);</a:t>
            </a:r>
          </a:p>
          <a:p>
            <a:pPr>
              <a:lnSpc>
                <a:spcPct val="80000"/>
              </a:lnSpc>
              <a:buFontTx/>
              <a:buNone/>
            </a:pPr>
            <a:r>
              <a:rPr lang="en-US" altLang="en-US" sz="1800" smtClean="0">
                <a:latin typeface="Consolas" pitchFamily="49" charset="0"/>
                <a:cs typeface="Consolas" pitchFamily="49" charset="0"/>
              </a:rPr>
              <a:t>        System.out.println("GAME OPTIONS");</a:t>
            </a:r>
          </a:p>
          <a:p>
            <a:pPr>
              <a:lnSpc>
                <a:spcPct val="80000"/>
              </a:lnSpc>
              <a:buFontTx/>
              <a:buNone/>
            </a:pPr>
            <a:r>
              <a:rPr lang="en-US" altLang="en-US" sz="1800" smtClean="0">
                <a:latin typeface="Consolas" pitchFamily="49" charset="0"/>
                <a:cs typeface="Consolas" pitchFamily="49" charset="0"/>
              </a:rPr>
              <a:t>        System.out.println("(a)dd a new player");</a:t>
            </a:r>
          </a:p>
          <a:p>
            <a:pPr>
              <a:lnSpc>
                <a:spcPct val="80000"/>
              </a:lnSpc>
              <a:buFontTx/>
              <a:buNone/>
            </a:pPr>
            <a:r>
              <a:rPr lang="en-US" altLang="en-US" sz="1800" smtClean="0">
                <a:latin typeface="Consolas" pitchFamily="49" charset="0"/>
                <a:cs typeface="Consolas" pitchFamily="49" charset="0"/>
              </a:rPr>
              <a:t>        System.out.println("(l)oad a saved game");</a:t>
            </a:r>
          </a:p>
          <a:p>
            <a:pPr>
              <a:lnSpc>
                <a:spcPct val="80000"/>
              </a:lnSpc>
              <a:buFontTx/>
              <a:buNone/>
            </a:pPr>
            <a:r>
              <a:rPr lang="en-US" altLang="en-US" sz="1800" smtClean="0">
                <a:latin typeface="Consolas" pitchFamily="49" charset="0"/>
                <a:cs typeface="Consolas" pitchFamily="49" charset="0"/>
              </a:rPr>
              <a:t>        System.out.println("(s)ave game");</a:t>
            </a:r>
          </a:p>
          <a:p>
            <a:pPr>
              <a:lnSpc>
                <a:spcPct val="80000"/>
              </a:lnSpc>
              <a:buFontTx/>
              <a:buNone/>
            </a:pPr>
            <a:r>
              <a:rPr lang="en-US" altLang="en-US" sz="1800" smtClean="0">
                <a:latin typeface="Consolas" pitchFamily="49" charset="0"/>
                <a:cs typeface="Consolas" pitchFamily="49" charset="0"/>
              </a:rPr>
              <a:t>        System.out.println("(q)uit game");</a:t>
            </a:r>
          </a:p>
          <a:p>
            <a:pPr>
              <a:lnSpc>
                <a:spcPct val="80000"/>
              </a:lnSpc>
              <a:buFontTx/>
              <a:buNone/>
            </a:pPr>
            <a:r>
              <a:rPr lang="en-US" altLang="en-US" sz="1800" smtClean="0">
                <a:latin typeface="Consolas" pitchFamily="49" charset="0"/>
                <a:cs typeface="Consolas" pitchFamily="49" charset="0"/>
              </a:rPr>
              <a:t>        System.out.print("Enter your selection: ");</a:t>
            </a:r>
          </a:p>
        </p:txBody>
      </p:sp>
    </p:spTree>
    <p:extLst>
      <p:ext uri="{BB962C8B-B14F-4D97-AF65-F5344CB8AC3E}">
        <p14:creationId xmlns:p14="http://schemas.microsoft.com/office/powerpoint/2010/main" val="9723717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smtClean="0"/>
              <a:t>Reading A Single Character (2)</a:t>
            </a:r>
          </a:p>
        </p:txBody>
      </p:sp>
      <p:sp>
        <p:nvSpPr>
          <p:cNvPr id="53251" name="Rectangle 3"/>
          <p:cNvSpPr>
            <a:spLocks noGrp="1" noChangeArrowheads="1"/>
          </p:cNvSpPr>
          <p:nvPr>
            <p:ph type="body" idx="1"/>
          </p:nvPr>
        </p:nvSpPr>
        <p:spPr/>
        <p:txBody>
          <a:bodyPr/>
          <a:lstStyle/>
          <a:p>
            <a:pPr>
              <a:buFontTx/>
              <a:buNone/>
            </a:pPr>
            <a:r>
              <a:rPr lang="en-US" altLang="en-US" sz="1800" smtClean="0">
                <a:latin typeface="Consolas" pitchFamily="49" charset="0"/>
                <a:cs typeface="Consolas" pitchFamily="49" charset="0"/>
              </a:rPr>
              <a:t>        selection = in.nextLine ();</a:t>
            </a:r>
          </a:p>
          <a:p>
            <a:pPr>
              <a:buFontTx/>
              <a:buNone/>
            </a:pPr>
            <a:r>
              <a:rPr lang="en-US" altLang="en-US" sz="1800" smtClean="0">
                <a:latin typeface="Consolas" pitchFamily="49" charset="0"/>
                <a:cs typeface="Consolas" pitchFamily="49" charset="0"/>
              </a:rPr>
              <a:t>        System.out.println ("Selection: " + </a:t>
            </a:r>
          </a:p>
          <a:p>
            <a:pPr>
              <a:buFontTx/>
              <a:buNone/>
            </a:pPr>
            <a:r>
              <a:rPr lang="en-US" altLang="en-US" sz="1800" smtClean="0">
                <a:latin typeface="Consolas" pitchFamily="49" charset="0"/>
                <a:cs typeface="Consolas" pitchFamily="49" charset="0"/>
              </a:rPr>
              <a:t>           selection.charAt(FIRST));</a:t>
            </a:r>
          </a:p>
          <a:p>
            <a:pPr>
              <a:buFontTx/>
              <a:buNone/>
            </a:pPr>
            <a:r>
              <a:rPr lang="en-US" altLang="en-US" sz="1800" smtClean="0">
                <a:latin typeface="Consolas" pitchFamily="49" charset="0"/>
                <a:cs typeface="Consolas" pitchFamily="49" charset="0"/>
              </a:rPr>
              <a:t>    }</a:t>
            </a:r>
          </a:p>
          <a:p>
            <a:pPr>
              <a:buFontTx/>
              <a:buNone/>
            </a:pPr>
            <a:r>
              <a:rPr lang="en-US" altLang="en-US" sz="1800" smtClean="0">
                <a:latin typeface="Consolas" pitchFamily="49" charset="0"/>
                <a:cs typeface="Consolas" pitchFamily="49" charset="0"/>
              </a:rPr>
              <a:t>}</a:t>
            </a:r>
          </a:p>
          <a:p>
            <a:endParaRPr lang="en-US" altLang="en-US" sz="1800" smtClean="0">
              <a:latin typeface="Consolas" pitchFamily="49" charset="0"/>
              <a:cs typeface="Consolas" pitchFamily="49" charset="0"/>
            </a:endParaRPr>
          </a:p>
        </p:txBody>
      </p:sp>
    </p:spTree>
    <p:extLst>
      <p:ext uri="{BB962C8B-B14F-4D97-AF65-F5344CB8AC3E}">
        <p14:creationId xmlns:p14="http://schemas.microsoft.com/office/powerpoint/2010/main" val="54954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CA" altLang="en-US" smtClean="0"/>
              <a:t>Decision Making In Java</a:t>
            </a:r>
            <a:endParaRPr lang="en-US" altLang="en-US" smtClean="0"/>
          </a:p>
        </p:txBody>
      </p:sp>
      <p:sp>
        <p:nvSpPr>
          <p:cNvPr id="54275" name="Rectangle 3"/>
          <p:cNvSpPr>
            <a:spLocks noGrp="1" noChangeArrowheads="1"/>
          </p:cNvSpPr>
          <p:nvPr>
            <p:ph type="body" idx="1"/>
          </p:nvPr>
        </p:nvSpPr>
        <p:spPr/>
        <p:txBody>
          <a:bodyPr/>
          <a:lstStyle/>
          <a:p>
            <a:r>
              <a:rPr lang="en-CA" altLang="en-US" smtClean="0"/>
              <a:t>Java decision making constructs</a:t>
            </a:r>
          </a:p>
          <a:p>
            <a:pPr lvl="1"/>
            <a:r>
              <a:rPr lang="en-CA" altLang="en-US" smtClean="0">
                <a:latin typeface="Consolas" pitchFamily="49" charset="0"/>
                <a:cs typeface="Consolas" pitchFamily="49" charset="0"/>
              </a:rPr>
              <a:t>if</a:t>
            </a:r>
          </a:p>
          <a:p>
            <a:pPr lvl="1"/>
            <a:r>
              <a:rPr lang="en-CA" altLang="en-US" smtClean="0">
                <a:latin typeface="Consolas" pitchFamily="49" charset="0"/>
                <a:cs typeface="Consolas" pitchFamily="49" charset="0"/>
              </a:rPr>
              <a:t>if, else</a:t>
            </a:r>
          </a:p>
          <a:p>
            <a:pPr lvl="1"/>
            <a:r>
              <a:rPr lang="en-CA" altLang="en-US" smtClean="0">
                <a:latin typeface="Consolas" pitchFamily="49" charset="0"/>
                <a:cs typeface="Consolas" pitchFamily="49" charset="0"/>
              </a:rPr>
              <a:t>if, else-if</a:t>
            </a:r>
          </a:p>
          <a:p>
            <a:pPr lvl="1"/>
            <a:r>
              <a:rPr lang="en-CA" altLang="en-US" smtClean="0">
                <a:latin typeface="Consolas" pitchFamily="49" charset="0"/>
                <a:cs typeface="Consolas" pitchFamily="49" charset="0"/>
              </a:rPr>
              <a:t>switch</a:t>
            </a:r>
            <a:endParaRPr lang="en-US" altLang="en-US" smtClean="0">
              <a:latin typeface="Consolas" pitchFamily="49" charset="0"/>
              <a:cs typeface="Consolas" pitchFamily="49" charset="0"/>
            </a:endParaRPr>
          </a:p>
        </p:txBody>
      </p:sp>
    </p:spTree>
    <p:extLst>
      <p:ext uri="{BB962C8B-B14F-4D97-AF65-F5344CB8AC3E}">
        <p14:creationId xmlns:p14="http://schemas.microsoft.com/office/powerpoint/2010/main" val="24133533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mtClean="0"/>
              <a:t>Decision Making: Logical Operators</a:t>
            </a:r>
          </a:p>
        </p:txBody>
      </p:sp>
      <p:graphicFrame>
        <p:nvGraphicFramePr>
          <p:cNvPr id="210970" name="Group 26"/>
          <p:cNvGraphicFramePr>
            <a:graphicFrameLocks noGrp="1"/>
          </p:cNvGraphicFramePr>
          <p:nvPr>
            <p:ph idx="1"/>
          </p:nvPr>
        </p:nvGraphicFramePr>
        <p:xfrm>
          <a:off x="1206500" y="1489075"/>
          <a:ext cx="6627813" cy="2643189"/>
        </p:xfrm>
        <a:graphic>
          <a:graphicData uri="http://schemas.openxmlformats.org/drawingml/2006/table">
            <a:tbl>
              <a:tblPr/>
              <a:tblGrid>
                <a:gridCol w="2679700"/>
                <a:gridCol w="1828800"/>
                <a:gridCol w="2119313"/>
              </a:tblGrid>
              <a:tr h="690563">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1" i="0" u="none" strike="noStrike" cap="none" normalizeH="0" baseline="0" dirty="0" smtClean="0">
                          <a:ln>
                            <a:noFill/>
                          </a:ln>
                          <a:solidFill>
                            <a:schemeClr val="tx1"/>
                          </a:solidFill>
                          <a:effectLst/>
                          <a:latin typeface="Arial" charset="0"/>
                        </a:rPr>
                        <a:t>Logical Operation</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1" i="0" u="none" strike="noStrike" cap="none" normalizeH="0" baseline="0" dirty="0" smtClean="0">
                          <a:ln>
                            <a:noFill/>
                          </a:ln>
                          <a:solidFill>
                            <a:schemeClr val="tx1"/>
                          </a:solidFill>
                          <a:effectLst/>
                          <a:latin typeface="Arial" charset="0"/>
                        </a:rPr>
                        <a:t>Python</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1" i="0" u="none" strike="noStrike" cap="none" normalizeH="0" baseline="0" dirty="0" smtClean="0">
                          <a:ln>
                            <a:noFill/>
                          </a:ln>
                          <a:solidFill>
                            <a:schemeClr val="tx1"/>
                          </a:solidFill>
                          <a:effectLst/>
                          <a:latin typeface="Arial" charset="0"/>
                        </a:rPr>
                        <a:t>Java</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66675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1800" b="0" i="0" u="none" strike="noStrike" cap="none" normalizeH="0" baseline="0" dirty="0" smtClean="0">
                          <a:ln>
                            <a:noFill/>
                          </a:ln>
                          <a:solidFill>
                            <a:schemeClr val="tx1"/>
                          </a:solidFill>
                          <a:effectLst/>
                          <a:latin typeface="Arial" charset="0"/>
                        </a:rPr>
                        <a:t>AND</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and</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&amp;&amp;</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1800" b="0" i="0" u="none" strike="noStrike" cap="none" normalizeH="0" baseline="0" dirty="0" smtClean="0">
                          <a:ln>
                            <a:noFill/>
                          </a:ln>
                          <a:solidFill>
                            <a:schemeClr val="tx1"/>
                          </a:solidFill>
                          <a:effectLst/>
                          <a:latin typeface="Arial" charset="0"/>
                        </a:rPr>
                        <a:t>OR</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or</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63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1800" b="0" i="0" u="none" strike="noStrike" cap="none" normalizeH="0" baseline="0" dirty="0" smtClean="0">
                          <a:ln>
                            <a:noFill/>
                          </a:ln>
                          <a:solidFill>
                            <a:schemeClr val="tx1"/>
                          </a:solidFill>
                          <a:effectLst/>
                          <a:latin typeface="Arial" charset="0"/>
                        </a:rPr>
                        <a:t>NOT</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not</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998921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CA" altLang="en-US" smtClean="0"/>
              <a:t>Decision Making: </a:t>
            </a:r>
            <a:r>
              <a:rPr lang="en-CA" altLang="en-US" smtClean="0">
                <a:latin typeface="Consolas" pitchFamily="49" charset="0"/>
                <a:cs typeface="Consolas" pitchFamily="49" charset="0"/>
              </a:rPr>
              <a:t>If</a:t>
            </a:r>
            <a:endParaRPr lang="en-US" altLang="en-US" smtClean="0">
              <a:latin typeface="Consolas" pitchFamily="49" charset="0"/>
              <a:cs typeface="Consolas" pitchFamily="49" charset="0"/>
            </a:endParaRPr>
          </a:p>
        </p:txBody>
      </p:sp>
      <p:sp>
        <p:nvSpPr>
          <p:cNvPr id="56323" name="Rectangle 3"/>
          <p:cNvSpPr>
            <a:spLocks noGrp="1" noChangeArrowheads="1"/>
          </p:cNvSpPr>
          <p:nvPr>
            <p:ph type="body" idx="1"/>
          </p:nvPr>
        </p:nvSpPr>
        <p:spPr/>
        <p:txBody>
          <a:bodyPr/>
          <a:lstStyle/>
          <a:p>
            <a:pPr>
              <a:lnSpc>
                <a:spcPct val="90000"/>
              </a:lnSpc>
              <a:buFontTx/>
              <a:buNone/>
            </a:pPr>
            <a:r>
              <a:rPr lang="en-CA" altLang="en-US" b="1" smtClean="0"/>
              <a:t>Format:</a:t>
            </a:r>
          </a:p>
          <a:p>
            <a:pPr>
              <a:lnSpc>
                <a:spcPct val="90000"/>
              </a:lnSpc>
              <a:buFontTx/>
              <a:buNone/>
            </a:pPr>
            <a:r>
              <a:rPr lang="en-CA" altLang="en-US" sz="1600" smtClean="0">
                <a:latin typeface="Consolas" pitchFamily="49" charset="0"/>
                <a:cs typeface="Consolas" pitchFamily="49" charset="0"/>
              </a:rPr>
              <a:t>	if(</a:t>
            </a:r>
            <a:r>
              <a:rPr lang="en-CA" altLang="en-US" sz="1600" i="1" smtClean="0">
                <a:latin typeface="Consolas" pitchFamily="49" charset="0"/>
                <a:cs typeface="Consolas" pitchFamily="49" charset="0"/>
              </a:rPr>
              <a:t>Boolean Expression</a:t>
            </a:r>
            <a:r>
              <a:rPr lang="en-CA" altLang="en-US" sz="1600" smtClean="0">
                <a:latin typeface="Consolas" pitchFamily="49" charset="0"/>
                <a:cs typeface="Consolas" pitchFamily="49" charset="0"/>
              </a:rPr>
              <a:t>)</a:t>
            </a:r>
          </a:p>
          <a:p>
            <a:pPr>
              <a:lnSpc>
                <a:spcPct val="90000"/>
              </a:lnSpc>
              <a:buFontTx/>
              <a:buNone/>
            </a:pPr>
            <a:r>
              <a:rPr lang="en-CA" altLang="en-US" sz="1600" smtClean="0">
                <a:latin typeface="Consolas" pitchFamily="49" charset="0"/>
                <a:cs typeface="Consolas" pitchFamily="49" charset="0"/>
              </a:rPr>
              <a:t>	</a:t>
            </a:r>
            <a:r>
              <a:rPr lang="en-US" altLang="en-US" sz="1600" smtClean="0">
                <a:latin typeface="Consolas" pitchFamily="49" charset="0"/>
                <a:cs typeface="Consolas" pitchFamily="49" charset="0"/>
              </a:rPr>
              <a:t>    </a:t>
            </a:r>
            <a:r>
              <a:rPr lang="en-CA" altLang="en-US" sz="1600" i="1" smtClean="0">
                <a:latin typeface="Consolas" pitchFamily="49" charset="0"/>
                <a:cs typeface="Consolas" pitchFamily="49" charset="0"/>
              </a:rPr>
              <a:t>Body</a:t>
            </a:r>
          </a:p>
          <a:p>
            <a:pPr>
              <a:lnSpc>
                <a:spcPct val="90000"/>
              </a:lnSpc>
              <a:buFontTx/>
              <a:buNone/>
            </a:pPr>
            <a:endParaRPr lang="en-CA" altLang="en-US" sz="1800" smtClean="0">
              <a:latin typeface="Arial" charset="0"/>
            </a:endParaRPr>
          </a:p>
          <a:p>
            <a:pPr>
              <a:lnSpc>
                <a:spcPct val="90000"/>
              </a:lnSpc>
              <a:buFontTx/>
              <a:buNone/>
            </a:pPr>
            <a:r>
              <a:rPr lang="en-CA" altLang="en-US" b="1" smtClean="0"/>
              <a:t>Example:</a:t>
            </a:r>
          </a:p>
          <a:p>
            <a:pPr>
              <a:lnSpc>
                <a:spcPct val="90000"/>
              </a:lnSpc>
              <a:buFontTx/>
              <a:buNone/>
            </a:pPr>
            <a:r>
              <a:rPr lang="en-CA" altLang="en-US" sz="1800" smtClean="0">
                <a:latin typeface="Consolas" pitchFamily="49" charset="0"/>
                <a:cs typeface="Consolas" pitchFamily="49" charset="0"/>
              </a:rPr>
              <a:t>	</a:t>
            </a:r>
            <a:r>
              <a:rPr lang="en-CA" altLang="en-US" sz="1600" smtClean="0">
                <a:latin typeface="Consolas" pitchFamily="49" charset="0"/>
                <a:cs typeface="Consolas" pitchFamily="49" charset="0"/>
              </a:rPr>
              <a:t>if(x != y) </a:t>
            </a:r>
          </a:p>
          <a:p>
            <a:pPr>
              <a:lnSpc>
                <a:spcPct val="90000"/>
              </a:lnSpc>
              <a:buFontTx/>
              <a:buNone/>
            </a:pPr>
            <a:r>
              <a:rPr lang="en-CA" altLang="en-US" sz="1600" smtClean="0">
                <a:latin typeface="Consolas" pitchFamily="49" charset="0"/>
                <a:cs typeface="Consolas" pitchFamily="49" charset="0"/>
              </a:rPr>
              <a:t>	    System.out.println("X and Y are not equal");</a:t>
            </a:r>
          </a:p>
          <a:p>
            <a:pPr>
              <a:lnSpc>
                <a:spcPct val="90000"/>
              </a:lnSpc>
              <a:buFontTx/>
              <a:buNone/>
            </a:pPr>
            <a:endParaRPr lang="en-CA" altLang="en-US" sz="1600" smtClean="0">
              <a:latin typeface="Consolas" pitchFamily="49" charset="0"/>
              <a:cs typeface="Consolas" pitchFamily="49" charset="0"/>
            </a:endParaRPr>
          </a:p>
          <a:p>
            <a:pPr>
              <a:lnSpc>
                <a:spcPct val="90000"/>
              </a:lnSpc>
              <a:buFontTx/>
              <a:buNone/>
            </a:pPr>
            <a:r>
              <a:rPr lang="en-CA" altLang="en-US" sz="1600" smtClean="0">
                <a:latin typeface="Consolas" pitchFamily="49" charset="0"/>
                <a:cs typeface="Consolas" pitchFamily="49" charset="0"/>
              </a:rPr>
              <a:t>  if ((x &gt; 0) &amp;&amp; (y &gt; 0))</a:t>
            </a:r>
          </a:p>
          <a:p>
            <a:pPr>
              <a:lnSpc>
                <a:spcPct val="90000"/>
              </a:lnSpc>
              <a:buFontTx/>
              <a:buNone/>
            </a:pPr>
            <a:r>
              <a:rPr lang="en-CA" altLang="en-US" sz="1600" smtClean="0">
                <a:latin typeface="Consolas" pitchFamily="49" charset="0"/>
                <a:cs typeface="Consolas" pitchFamily="49" charset="0"/>
              </a:rPr>
              <a:t>  {</a:t>
            </a:r>
          </a:p>
          <a:p>
            <a:pPr>
              <a:lnSpc>
                <a:spcPct val="90000"/>
              </a:lnSpc>
              <a:buFontTx/>
              <a:buNone/>
            </a:pPr>
            <a:r>
              <a:rPr lang="en-CA" altLang="en-US" sz="1600" smtClean="0">
                <a:latin typeface="Consolas" pitchFamily="49" charset="0"/>
                <a:cs typeface="Consolas" pitchFamily="49" charset="0"/>
              </a:rPr>
              <a:t>     System.out.println("X and Y are positive");</a:t>
            </a:r>
          </a:p>
          <a:p>
            <a:pPr>
              <a:lnSpc>
                <a:spcPct val="90000"/>
              </a:lnSpc>
              <a:buFontTx/>
              <a:buNone/>
            </a:pPr>
            <a:r>
              <a:rPr lang="en-CA" altLang="en-US" sz="1600" smtClean="0">
                <a:latin typeface="Consolas" pitchFamily="49" charset="0"/>
                <a:cs typeface="Consolas" pitchFamily="49" charset="0"/>
              </a:rPr>
              <a:t>  }</a:t>
            </a:r>
          </a:p>
        </p:txBody>
      </p:sp>
      <p:grpSp>
        <p:nvGrpSpPr>
          <p:cNvPr id="2" name="Group 6"/>
          <p:cNvGrpSpPr>
            <a:grpSpLocks/>
          </p:cNvGrpSpPr>
          <p:nvPr/>
        </p:nvGrpSpPr>
        <p:grpSpPr bwMode="auto">
          <a:xfrm>
            <a:off x="5613400" y="1308100"/>
            <a:ext cx="3467100" cy="4478338"/>
            <a:chOff x="3352" y="776"/>
            <a:chExt cx="2184" cy="2821"/>
          </a:xfrm>
        </p:grpSpPr>
        <p:sp>
          <p:nvSpPr>
            <p:cNvPr id="56325" name="AutoShape 4"/>
            <p:cNvSpPr>
              <a:spLocks/>
            </p:cNvSpPr>
            <p:nvPr/>
          </p:nvSpPr>
          <p:spPr bwMode="auto">
            <a:xfrm>
              <a:off x="3352" y="816"/>
              <a:ext cx="552" cy="2464"/>
            </a:xfrm>
            <a:prstGeom prst="rightBrace">
              <a:avLst>
                <a:gd name="adj1" fmla="val 37198"/>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a:latin typeface="Arial" charset="0"/>
              </a:endParaRPr>
            </a:p>
          </p:txBody>
        </p:sp>
        <p:sp>
          <p:nvSpPr>
            <p:cNvPr id="56326" name="Text Box 5"/>
            <p:cNvSpPr txBox="1">
              <a:spLocks noChangeArrowheads="1"/>
            </p:cNvSpPr>
            <p:nvPr/>
          </p:nvSpPr>
          <p:spPr bwMode="auto">
            <a:xfrm>
              <a:off x="3896" y="776"/>
              <a:ext cx="1640" cy="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spcBef>
                  <a:spcPct val="30000"/>
                </a:spcBef>
                <a:buChar char="•"/>
                <a:defRPr sz="2400">
                  <a:solidFill>
                    <a:schemeClr val="tx1"/>
                  </a:solidFill>
                  <a:latin typeface="Calibri" pitchFamily="34" charset="0"/>
                </a:defRPr>
              </a:lvl1pPr>
              <a:lvl2pPr indent="-16510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pPr>
              <a:r>
                <a:rPr lang="en-US" altLang="en-US" sz="1800">
                  <a:latin typeface="Arial" charset="0"/>
                </a:rPr>
                <a:t>Indenting the body of the branch is an important stylistic requirement of Java but unlike Python it is not enforced by the syntax of the language.</a:t>
              </a:r>
            </a:p>
            <a:p>
              <a:pPr eaLnBrk="1" hangingPunct="1">
                <a:spcBef>
                  <a:spcPct val="50000"/>
                </a:spcBef>
              </a:pPr>
              <a:r>
                <a:rPr lang="en-US" altLang="en-US" sz="1800">
                  <a:latin typeface="Arial" charset="0"/>
                </a:rPr>
                <a:t>What distinguishes the body is either:</a:t>
              </a:r>
            </a:p>
            <a:p>
              <a:pPr lvl="1" eaLnBrk="1" hangingPunct="1">
                <a:spcBef>
                  <a:spcPct val="50000"/>
                </a:spcBef>
                <a:buSzTx/>
                <a:buFontTx/>
                <a:buAutoNum type="arabicPeriod"/>
              </a:pPr>
              <a:r>
                <a:rPr lang="en-US" altLang="en-US" sz="1600">
                  <a:latin typeface="Arial" charset="0"/>
                </a:rPr>
                <a:t>A semi colon (single statement branch)</a:t>
              </a:r>
            </a:p>
            <a:p>
              <a:pPr lvl="1" eaLnBrk="1" hangingPunct="1">
                <a:spcBef>
                  <a:spcPct val="50000"/>
                </a:spcBef>
                <a:buSzTx/>
                <a:buFontTx/>
                <a:buAutoNum type="arabicPeriod"/>
              </a:pPr>
              <a:r>
                <a:rPr lang="en-US" altLang="en-US" sz="1600">
                  <a:latin typeface="Arial" charset="0"/>
                </a:rPr>
                <a:t>Braces (a body that consists of single or multiple statements)</a:t>
              </a:r>
            </a:p>
          </p:txBody>
        </p:sp>
      </p:grpSp>
    </p:spTree>
    <p:extLst>
      <p:ext uri="{BB962C8B-B14F-4D97-AF65-F5344CB8AC3E}">
        <p14:creationId xmlns:p14="http://schemas.microsoft.com/office/powerpoint/2010/main" val="3941154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CA" altLang="en-US" smtClean="0"/>
              <a:t>Decision Making: </a:t>
            </a:r>
            <a:r>
              <a:rPr lang="en-CA" altLang="en-US" smtClean="0">
                <a:latin typeface="Consolas" pitchFamily="49" charset="0"/>
                <a:cs typeface="Consolas" pitchFamily="49" charset="0"/>
              </a:rPr>
              <a:t>If</a:t>
            </a:r>
            <a:r>
              <a:rPr lang="en-CA" altLang="en-US" smtClean="0"/>
              <a:t>, </a:t>
            </a:r>
            <a:r>
              <a:rPr lang="en-CA" altLang="en-US" smtClean="0">
                <a:latin typeface="Consolas" pitchFamily="49" charset="0"/>
                <a:cs typeface="Consolas" pitchFamily="49" charset="0"/>
              </a:rPr>
              <a:t>Else</a:t>
            </a:r>
            <a:endParaRPr lang="en-US" altLang="en-US" smtClean="0">
              <a:latin typeface="Consolas" pitchFamily="49" charset="0"/>
              <a:cs typeface="Consolas" pitchFamily="49" charset="0"/>
            </a:endParaRPr>
          </a:p>
        </p:txBody>
      </p:sp>
      <p:sp>
        <p:nvSpPr>
          <p:cNvPr id="57347" name="Rectangle 3"/>
          <p:cNvSpPr>
            <a:spLocks noGrp="1" noChangeArrowheads="1"/>
          </p:cNvSpPr>
          <p:nvPr>
            <p:ph type="body" idx="1"/>
          </p:nvPr>
        </p:nvSpPr>
        <p:spPr/>
        <p:txBody>
          <a:bodyPr/>
          <a:lstStyle/>
          <a:p>
            <a:pPr>
              <a:buFontTx/>
              <a:buNone/>
            </a:pPr>
            <a:r>
              <a:rPr lang="en-CA" altLang="en-US" b="1" smtClean="0"/>
              <a:t>Format</a:t>
            </a:r>
            <a:r>
              <a:rPr lang="en-CA" altLang="en-US" smtClean="0"/>
              <a:t>:</a:t>
            </a:r>
          </a:p>
          <a:p>
            <a:pPr>
              <a:buFontTx/>
              <a:buNone/>
            </a:pPr>
            <a:r>
              <a:rPr lang="en-CA" altLang="en-US" sz="1800" smtClean="0">
                <a:latin typeface="Consolas" pitchFamily="49" charset="0"/>
                <a:cs typeface="Consolas" pitchFamily="49" charset="0"/>
              </a:rPr>
              <a:t>	if(</a:t>
            </a:r>
            <a:r>
              <a:rPr lang="en-CA" altLang="en-US" sz="1800" i="1" smtClean="0">
                <a:latin typeface="Consolas" pitchFamily="49" charset="0"/>
                <a:cs typeface="Consolas" pitchFamily="49" charset="0"/>
              </a:rPr>
              <a:t>Boolean expression</a:t>
            </a:r>
            <a:r>
              <a:rPr lang="en-CA" altLang="en-US" sz="1800" smtClean="0">
                <a:latin typeface="Consolas" pitchFamily="49" charset="0"/>
                <a:cs typeface="Consolas" pitchFamily="49" charset="0"/>
              </a:rPr>
              <a:t>)</a:t>
            </a:r>
          </a:p>
          <a:p>
            <a:pPr>
              <a:buFontTx/>
              <a:buNone/>
            </a:pPr>
            <a:r>
              <a:rPr lang="en-CA" altLang="en-US" sz="1800" i="1" smtClean="0">
                <a:latin typeface="Consolas" pitchFamily="49" charset="0"/>
                <a:cs typeface="Consolas" pitchFamily="49" charset="0"/>
              </a:rPr>
              <a:t>	    Body of if</a:t>
            </a:r>
          </a:p>
          <a:p>
            <a:pPr>
              <a:buFontTx/>
              <a:buNone/>
            </a:pPr>
            <a:r>
              <a:rPr lang="en-CA" altLang="en-US" sz="1800" smtClean="0">
                <a:latin typeface="Consolas" pitchFamily="49" charset="0"/>
                <a:cs typeface="Consolas" pitchFamily="49" charset="0"/>
              </a:rPr>
              <a:t>	else</a:t>
            </a:r>
          </a:p>
          <a:p>
            <a:pPr>
              <a:buFontTx/>
              <a:buNone/>
            </a:pPr>
            <a:r>
              <a:rPr lang="en-CA" altLang="en-US" sz="1800" i="1" smtClean="0">
                <a:latin typeface="Consolas" pitchFamily="49" charset="0"/>
                <a:cs typeface="Consolas" pitchFamily="49" charset="0"/>
              </a:rPr>
              <a:t>     Body of else</a:t>
            </a:r>
          </a:p>
          <a:p>
            <a:pPr>
              <a:buFontTx/>
              <a:buNone/>
            </a:pPr>
            <a:endParaRPr lang="en-CA" altLang="en-US" i="1" smtClean="0"/>
          </a:p>
          <a:p>
            <a:pPr>
              <a:buFontTx/>
              <a:buNone/>
            </a:pPr>
            <a:r>
              <a:rPr lang="en-CA" altLang="en-US" b="1" smtClean="0"/>
              <a:t>Example</a:t>
            </a:r>
            <a:r>
              <a:rPr lang="en-CA" altLang="en-US" smtClean="0"/>
              <a:t>:</a:t>
            </a:r>
          </a:p>
          <a:p>
            <a:pPr>
              <a:buFontTx/>
              <a:buNone/>
            </a:pPr>
            <a:r>
              <a:rPr lang="en-CA" altLang="en-US" sz="1800" smtClean="0">
                <a:latin typeface="Consolas" pitchFamily="49" charset="0"/>
                <a:cs typeface="Consolas" pitchFamily="49" charset="0"/>
              </a:rPr>
              <a:t>	if (x &lt; 0) </a:t>
            </a:r>
          </a:p>
          <a:p>
            <a:pPr>
              <a:buFontTx/>
              <a:buNone/>
            </a:pPr>
            <a:r>
              <a:rPr lang="en-CA" altLang="en-US" sz="1800" smtClean="0">
                <a:latin typeface="Consolas" pitchFamily="49" charset="0"/>
                <a:cs typeface="Consolas" pitchFamily="49" charset="0"/>
              </a:rPr>
              <a:t>	    System.out.println("X is negative");</a:t>
            </a:r>
          </a:p>
          <a:p>
            <a:pPr>
              <a:buFontTx/>
              <a:buNone/>
            </a:pPr>
            <a:r>
              <a:rPr lang="en-CA" altLang="en-US" sz="1800" smtClean="0">
                <a:latin typeface="Consolas" pitchFamily="49" charset="0"/>
                <a:cs typeface="Consolas" pitchFamily="49" charset="0"/>
              </a:rPr>
              <a:t>	else</a:t>
            </a:r>
          </a:p>
          <a:p>
            <a:pPr>
              <a:buFontTx/>
              <a:buNone/>
            </a:pPr>
            <a:r>
              <a:rPr lang="en-CA" altLang="en-US" sz="1800" smtClean="0">
                <a:latin typeface="Consolas" pitchFamily="49" charset="0"/>
                <a:cs typeface="Consolas" pitchFamily="49" charset="0"/>
              </a:rPr>
              <a:t>	    System.out.println("X is non-negative");</a:t>
            </a:r>
            <a:endParaRPr lang="en-US" altLang="en-US" sz="1800" smtClean="0">
              <a:latin typeface="Consolas" pitchFamily="49" charset="0"/>
              <a:cs typeface="Consolas" pitchFamily="49" charset="0"/>
            </a:endParaRPr>
          </a:p>
        </p:txBody>
      </p:sp>
    </p:spTree>
    <p:extLst>
      <p:ext uri="{BB962C8B-B14F-4D97-AF65-F5344CB8AC3E}">
        <p14:creationId xmlns:p14="http://schemas.microsoft.com/office/powerpoint/2010/main" val="30440629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58800" y="0"/>
            <a:ext cx="8166100" cy="1016000"/>
          </a:xfrm>
        </p:spPr>
        <p:txBody>
          <a:bodyPr/>
          <a:lstStyle/>
          <a:p>
            <a:r>
              <a:rPr lang="en-CA" altLang="en-US" smtClean="0">
                <a:latin typeface="Consolas" pitchFamily="49" charset="0"/>
                <a:cs typeface="Consolas" pitchFamily="49" charset="0"/>
              </a:rPr>
              <a:t>If</a:t>
            </a:r>
            <a:r>
              <a:rPr lang="en-CA" altLang="en-US" smtClean="0"/>
              <a:t>, </a:t>
            </a:r>
            <a:r>
              <a:rPr lang="en-CA" altLang="en-US" smtClean="0">
                <a:latin typeface="Consolas" pitchFamily="49" charset="0"/>
                <a:cs typeface="Consolas" pitchFamily="49" charset="0"/>
              </a:rPr>
              <a:t>Else-If</a:t>
            </a:r>
            <a:r>
              <a:rPr lang="en-CA" altLang="en-US" smtClean="0">
                <a:cs typeface="Consolas" pitchFamily="49" charset="0"/>
              </a:rPr>
              <a:t> (Java)</a:t>
            </a:r>
            <a:br>
              <a:rPr lang="en-CA" altLang="en-US" smtClean="0">
                <a:cs typeface="Consolas" pitchFamily="49" charset="0"/>
              </a:rPr>
            </a:br>
            <a:r>
              <a:rPr lang="en-CA" altLang="en-US" smtClean="0">
                <a:latin typeface="Consolas" pitchFamily="49" charset="0"/>
                <a:cs typeface="Consolas" pitchFamily="49" charset="0"/>
              </a:rPr>
              <a:t>If</a:t>
            </a:r>
            <a:r>
              <a:rPr lang="en-CA" altLang="en-US" smtClean="0">
                <a:cs typeface="Consolas" pitchFamily="49" charset="0"/>
              </a:rPr>
              <a:t>, </a:t>
            </a:r>
            <a:r>
              <a:rPr lang="en-CA" altLang="en-US" smtClean="0">
                <a:latin typeface="Consolas" pitchFamily="49" charset="0"/>
                <a:cs typeface="Consolas" pitchFamily="49" charset="0"/>
              </a:rPr>
              <a:t>Elif</a:t>
            </a:r>
            <a:r>
              <a:rPr lang="en-CA" altLang="en-US" smtClean="0">
                <a:cs typeface="Consolas" pitchFamily="49" charset="0"/>
              </a:rPr>
              <a:t> (Python)</a:t>
            </a:r>
            <a:endParaRPr lang="en-US" altLang="en-US" smtClean="0">
              <a:cs typeface="Consolas" pitchFamily="49" charset="0"/>
            </a:endParaRPr>
          </a:p>
        </p:txBody>
      </p:sp>
      <p:sp>
        <p:nvSpPr>
          <p:cNvPr id="58371" name="Rectangle 3"/>
          <p:cNvSpPr>
            <a:spLocks noGrp="1" noChangeArrowheads="1"/>
          </p:cNvSpPr>
          <p:nvPr>
            <p:ph type="body" idx="1"/>
          </p:nvPr>
        </p:nvSpPr>
        <p:spPr/>
        <p:txBody>
          <a:bodyPr/>
          <a:lstStyle/>
          <a:p>
            <a:pPr>
              <a:buFontTx/>
              <a:buNone/>
            </a:pPr>
            <a:r>
              <a:rPr lang="en-CA" altLang="en-US" b="1" smtClean="0"/>
              <a:t>Format</a:t>
            </a:r>
            <a:r>
              <a:rPr lang="en-CA" altLang="en-US" smtClean="0"/>
              <a:t>:</a:t>
            </a:r>
          </a:p>
          <a:p>
            <a:pPr>
              <a:buFontTx/>
              <a:buNone/>
            </a:pPr>
            <a:r>
              <a:rPr lang="en-CA" altLang="en-US" sz="2000" smtClean="0"/>
              <a:t>	if (</a:t>
            </a:r>
            <a:r>
              <a:rPr lang="en-CA" altLang="en-US" sz="2000" i="1" smtClean="0"/>
              <a:t>Boolean expression</a:t>
            </a:r>
            <a:r>
              <a:rPr lang="en-CA" altLang="en-US" sz="2000" smtClean="0"/>
              <a:t>)</a:t>
            </a:r>
          </a:p>
          <a:p>
            <a:pPr>
              <a:buFontTx/>
              <a:buNone/>
            </a:pPr>
            <a:r>
              <a:rPr lang="en-CA" altLang="en-US" sz="2000" smtClean="0"/>
              <a:t>	</a:t>
            </a:r>
            <a:r>
              <a:rPr lang="en-CA" altLang="en-US" sz="2000" i="1" smtClean="0"/>
              <a:t>     Body of if</a:t>
            </a:r>
          </a:p>
          <a:p>
            <a:pPr>
              <a:buFontTx/>
              <a:buNone/>
            </a:pPr>
            <a:r>
              <a:rPr lang="en-CA" altLang="en-US" sz="2000" smtClean="0"/>
              <a:t>	else if (</a:t>
            </a:r>
            <a:r>
              <a:rPr lang="en-CA" altLang="en-US" sz="2000" i="1" smtClean="0"/>
              <a:t>Boolean expression</a:t>
            </a:r>
            <a:r>
              <a:rPr lang="en-CA" altLang="en-US" sz="2000" smtClean="0"/>
              <a:t>)</a:t>
            </a:r>
          </a:p>
          <a:p>
            <a:pPr>
              <a:buFontTx/>
              <a:buNone/>
            </a:pPr>
            <a:r>
              <a:rPr lang="en-CA" altLang="en-US" sz="2000" i="1" smtClean="0"/>
              <a:t>      Body of first else-if</a:t>
            </a:r>
          </a:p>
          <a:p>
            <a:pPr>
              <a:buFontTx/>
              <a:buNone/>
            </a:pPr>
            <a:r>
              <a:rPr lang="en-CA" altLang="en-US" sz="2000" smtClean="0"/>
              <a:t>	        :	      :	:</a:t>
            </a:r>
          </a:p>
          <a:p>
            <a:pPr>
              <a:buFontTx/>
              <a:buNone/>
            </a:pPr>
            <a:r>
              <a:rPr lang="en-CA" altLang="en-US" sz="2000" smtClean="0"/>
              <a:t>	else if (</a:t>
            </a:r>
            <a:r>
              <a:rPr lang="en-CA" altLang="en-US" sz="2000" i="1" smtClean="0"/>
              <a:t>Boolean expression</a:t>
            </a:r>
            <a:r>
              <a:rPr lang="en-CA" altLang="en-US" sz="2000" smtClean="0"/>
              <a:t>)</a:t>
            </a:r>
          </a:p>
          <a:p>
            <a:pPr>
              <a:buFontTx/>
              <a:buNone/>
            </a:pPr>
            <a:r>
              <a:rPr lang="en-CA" altLang="en-US" sz="2000" i="1" smtClean="0"/>
              <a:t>      Body of last else-if</a:t>
            </a:r>
          </a:p>
          <a:p>
            <a:pPr>
              <a:buFontTx/>
              <a:buNone/>
            </a:pPr>
            <a:r>
              <a:rPr lang="en-CA" altLang="en-US" sz="2000" smtClean="0"/>
              <a:t>	else</a:t>
            </a:r>
          </a:p>
          <a:p>
            <a:pPr>
              <a:buFontTx/>
              <a:buNone/>
            </a:pPr>
            <a:r>
              <a:rPr lang="en-CA" altLang="en-US" sz="2000" i="1" smtClean="0"/>
              <a:t>	    Body of else</a:t>
            </a:r>
          </a:p>
        </p:txBody>
      </p:sp>
    </p:spTree>
    <p:extLst>
      <p:ext uri="{BB962C8B-B14F-4D97-AF65-F5344CB8AC3E}">
        <p14:creationId xmlns:p14="http://schemas.microsoft.com/office/powerpoint/2010/main" val="35650990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CA" altLang="en-US" smtClean="0">
                <a:latin typeface="Consolas" pitchFamily="49" charset="0"/>
                <a:cs typeface="Consolas" pitchFamily="49" charset="0"/>
              </a:rPr>
              <a:t>If</a:t>
            </a:r>
            <a:r>
              <a:rPr lang="en-CA" altLang="en-US" smtClean="0"/>
              <a:t>, </a:t>
            </a:r>
            <a:r>
              <a:rPr lang="en-CA" altLang="en-US" smtClean="0">
                <a:latin typeface="Consolas" pitchFamily="49" charset="0"/>
                <a:cs typeface="Consolas" pitchFamily="49" charset="0"/>
              </a:rPr>
              <a:t>Else-If</a:t>
            </a:r>
            <a:r>
              <a:rPr lang="en-CA" altLang="en-US" smtClean="0"/>
              <a:t> (2)</a:t>
            </a:r>
            <a:endParaRPr lang="en-US" altLang="en-US" smtClean="0"/>
          </a:p>
        </p:txBody>
      </p:sp>
      <p:sp>
        <p:nvSpPr>
          <p:cNvPr id="59395" name="Rectangle 3"/>
          <p:cNvSpPr>
            <a:spLocks noGrp="1" noChangeArrowheads="1"/>
          </p:cNvSpPr>
          <p:nvPr>
            <p:ph type="body" idx="1"/>
          </p:nvPr>
        </p:nvSpPr>
        <p:spPr/>
        <p:txBody>
          <a:bodyPr/>
          <a:lstStyle/>
          <a:p>
            <a:pPr>
              <a:buFontTx/>
              <a:buNone/>
            </a:pPr>
            <a:r>
              <a:rPr lang="en-CA" altLang="en-US" b="1" smtClean="0"/>
              <a:t>Example</a:t>
            </a:r>
            <a:r>
              <a:rPr lang="en-CA" altLang="en-US" smtClean="0"/>
              <a:t>: </a:t>
            </a:r>
            <a:r>
              <a:rPr lang="en-US" altLang="en-US" smtClean="0">
                <a:latin typeface="Consolas" pitchFamily="49" charset="0"/>
                <a:cs typeface="Consolas" pitchFamily="49" charset="0"/>
              </a:rPr>
              <a:t>SwitchExample.java</a:t>
            </a:r>
            <a:endParaRPr lang="en-CA" altLang="en-US" smtClean="0"/>
          </a:p>
          <a:p>
            <a:pPr>
              <a:buFontTx/>
              <a:buNone/>
            </a:pPr>
            <a:r>
              <a:rPr lang="en-CA" altLang="en-US" sz="1800" smtClean="0">
                <a:latin typeface="Arial" charset="0"/>
              </a:rPr>
              <a:t>	    </a:t>
            </a:r>
            <a:r>
              <a:rPr lang="en-CA" altLang="en-US" sz="1800" smtClean="0">
                <a:latin typeface="Consolas" pitchFamily="49" charset="0"/>
                <a:cs typeface="Consolas" pitchFamily="49" charset="0"/>
              </a:rPr>
              <a:t>if (gpa == 4)</a:t>
            </a:r>
          </a:p>
          <a:p>
            <a:pPr>
              <a:buFontTx/>
              <a:buNone/>
            </a:pPr>
            <a:r>
              <a:rPr lang="en-CA" altLang="en-US" sz="1800" smtClean="0">
                <a:latin typeface="Consolas" pitchFamily="49" charset="0"/>
                <a:cs typeface="Consolas" pitchFamily="49" charset="0"/>
              </a:rPr>
              <a:t>   {</a:t>
            </a:r>
          </a:p>
          <a:p>
            <a:pPr>
              <a:buFontTx/>
              <a:buNone/>
            </a:pPr>
            <a:r>
              <a:rPr lang="en-CA" altLang="en-US" sz="1800" smtClean="0">
                <a:latin typeface="Consolas" pitchFamily="49" charset="0"/>
                <a:cs typeface="Consolas" pitchFamily="49" charset="0"/>
              </a:rPr>
              <a:t>       System.out.println("A");</a:t>
            </a:r>
          </a:p>
          <a:p>
            <a:pPr>
              <a:buFontTx/>
              <a:buNone/>
            </a:pPr>
            <a:r>
              <a:rPr lang="en-CA" altLang="en-US" sz="1800" smtClean="0">
                <a:latin typeface="Consolas" pitchFamily="49" charset="0"/>
                <a:cs typeface="Consolas" pitchFamily="49" charset="0"/>
              </a:rPr>
              <a:t>   }</a:t>
            </a:r>
          </a:p>
          <a:p>
            <a:pPr>
              <a:buFontTx/>
              <a:buNone/>
            </a:pPr>
            <a:r>
              <a:rPr lang="en-CA" altLang="en-US" sz="1800" smtClean="0">
                <a:latin typeface="Consolas" pitchFamily="49" charset="0"/>
                <a:cs typeface="Consolas" pitchFamily="49" charset="0"/>
              </a:rPr>
              <a:t>   else if (gpa == 3)</a:t>
            </a:r>
          </a:p>
          <a:p>
            <a:pPr>
              <a:buFontTx/>
              <a:buNone/>
            </a:pPr>
            <a:r>
              <a:rPr lang="en-CA" altLang="en-US" sz="1800" smtClean="0">
                <a:latin typeface="Consolas" pitchFamily="49" charset="0"/>
                <a:cs typeface="Consolas" pitchFamily="49" charset="0"/>
              </a:rPr>
              <a:t>   {</a:t>
            </a:r>
          </a:p>
          <a:p>
            <a:pPr>
              <a:buFontTx/>
              <a:buNone/>
            </a:pPr>
            <a:r>
              <a:rPr lang="en-CA" altLang="en-US" sz="1800" smtClean="0">
                <a:latin typeface="Consolas" pitchFamily="49" charset="0"/>
                <a:cs typeface="Consolas" pitchFamily="49" charset="0"/>
              </a:rPr>
              <a:t>       System.out.println("B");</a:t>
            </a:r>
          </a:p>
          <a:p>
            <a:pPr>
              <a:buFontTx/>
              <a:buNone/>
            </a:pPr>
            <a:r>
              <a:rPr lang="en-CA" altLang="en-US" sz="1800" smtClean="0">
                <a:latin typeface="Consolas" pitchFamily="49" charset="0"/>
                <a:cs typeface="Consolas" pitchFamily="49" charset="0"/>
              </a:rPr>
              <a:t>   }</a:t>
            </a:r>
          </a:p>
          <a:p>
            <a:pPr>
              <a:buFontTx/>
              <a:buNone/>
            </a:pPr>
            <a:r>
              <a:rPr lang="en-CA" altLang="en-US" sz="1800" smtClean="0">
                <a:latin typeface="Consolas" pitchFamily="49" charset="0"/>
                <a:cs typeface="Consolas" pitchFamily="49" charset="0"/>
              </a:rPr>
              <a:t>   else if (gpa == 2)</a:t>
            </a:r>
          </a:p>
          <a:p>
            <a:pPr>
              <a:buFontTx/>
              <a:buNone/>
            </a:pPr>
            <a:r>
              <a:rPr lang="en-CA" altLang="en-US" sz="1800" smtClean="0">
                <a:latin typeface="Consolas" pitchFamily="49" charset="0"/>
                <a:cs typeface="Consolas" pitchFamily="49" charset="0"/>
              </a:rPr>
              <a:t>   {</a:t>
            </a:r>
          </a:p>
          <a:p>
            <a:pPr>
              <a:buFontTx/>
              <a:buNone/>
            </a:pPr>
            <a:r>
              <a:rPr lang="en-CA" altLang="en-US" sz="1800" smtClean="0">
                <a:latin typeface="Consolas" pitchFamily="49" charset="0"/>
                <a:cs typeface="Consolas" pitchFamily="49" charset="0"/>
              </a:rPr>
              <a:t>       System.out.println("C");</a:t>
            </a:r>
          </a:p>
          <a:p>
            <a:pPr>
              <a:buFontTx/>
              <a:buNone/>
            </a:pPr>
            <a:r>
              <a:rPr lang="en-CA" altLang="en-US" sz="1800" smtClean="0">
                <a:latin typeface="Consolas" pitchFamily="49" charset="0"/>
                <a:cs typeface="Consolas" pitchFamily="49" charset="0"/>
              </a:rPr>
              <a:t>   }</a:t>
            </a:r>
          </a:p>
        </p:txBody>
      </p:sp>
    </p:spTree>
    <p:extLst>
      <p:ext uri="{BB962C8B-B14F-4D97-AF65-F5344CB8AC3E}">
        <p14:creationId xmlns:p14="http://schemas.microsoft.com/office/powerpoint/2010/main" val="37933902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CA" altLang="en-US" smtClean="0"/>
              <a:t>If, Else-If (2)</a:t>
            </a:r>
            <a:endParaRPr lang="en-US" altLang="en-US" smtClean="0"/>
          </a:p>
        </p:txBody>
      </p:sp>
      <p:sp>
        <p:nvSpPr>
          <p:cNvPr id="60419" name="Rectangle 3"/>
          <p:cNvSpPr>
            <a:spLocks noGrp="1" noChangeArrowheads="1"/>
          </p:cNvSpPr>
          <p:nvPr>
            <p:ph type="body" idx="1"/>
          </p:nvPr>
        </p:nvSpPr>
        <p:spPr/>
        <p:txBody>
          <a:bodyPr/>
          <a:lstStyle/>
          <a:p>
            <a:pPr>
              <a:buFontTx/>
              <a:buNone/>
            </a:pPr>
            <a:r>
              <a:rPr lang="en-CA" altLang="en-US" sz="1800" smtClean="0">
                <a:latin typeface="Consolas" pitchFamily="49" charset="0"/>
                <a:cs typeface="Consolas" pitchFamily="49" charset="0"/>
              </a:rPr>
              <a:t>    else if (gpa == 1)</a:t>
            </a:r>
          </a:p>
          <a:p>
            <a:pPr>
              <a:buFontTx/>
              <a:buNone/>
            </a:pPr>
            <a:r>
              <a:rPr lang="en-CA" altLang="en-US" sz="1800" smtClean="0">
                <a:latin typeface="Consolas" pitchFamily="49" charset="0"/>
                <a:cs typeface="Consolas" pitchFamily="49" charset="0"/>
              </a:rPr>
              <a:t>    {</a:t>
            </a:r>
          </a:p>
          <a:p>
            <a:pPr>
              <a:buFontTx/>
              <a:buNone/>
            </a:pPr>
            <a:r>
              <a:rPr lang="en-CA" altLang="en-US" sz="1800" smtClean="0">
                <a:latin typeface="Consolas" pitchFamily="49" charset="0"/>
                <a:cs typeface="Consolas" pitchFamily="49" charset="0"/>
              </a:rPr>
              <a:t>       System.out.println("D");</a:t>
            </a:r>
          </a:p>
          <a:p>
            <a:pPr>
              <a:buFontTx/>
              <a:buNone/>
            </a:pPr>
            <a:r>
              <a:rPr lang="en-CA" altLang="en-US" sz="1800" smtClean="0">
                <a:latin typeface="Consolas" pitchFamily="49" charset="0"/>
                <a:cs typeface="Consolas" pitchFamily="49" charset="0"/>
              </a:rPr>
              <a:t>    }</a:t>
            </a:r>
          </a:p>
          <a:p>
            <a:pPr>
              <a:buFontTx/>
              <a:buNone/>
            </a:pPr>
            <a:r>
              <a:rPr lang="en-CA" altLang="en-US" sz="1800" smtClean="0">
                <a:latin typeface="Consolas" pitchFamily="49" charset="0"/>
                <a:cs typeface="Consolas" pitchFamily="49" charset="0"/>
              </a:rPr>
              <a:t>    else if (gpa == 0)</a:t>
            </a:r>
          </a:p>
          <a:p>
            <a:pPr>
              <a:buFontTx/>
              <a:buNone/>
            </a:pPr>
            <a:r>
              <a:rPr lang="en-CA" altLang="en-US" sz="1800" smtClean="0">
                <a:latin typeface="Consolas" pitchFamily="49" charset="0"/>
                <a:cs typeface="Consolas" pitchFamily="49" charset="0"/>
              </a:rPr>
              <a:t>    {</a:t>
            </a:r>
          </a:p>
          <a:p>
            <a:pPr>
              <a:buFontTx/>
              <a:buNone/>
            </a:pPr>
            <a:r>
              <a:rPr lang="en-CA" altLang="en-US" sz="1800" smtClean="0">
                <a:latin typeface="Consolas" pitchFamily="49" charset="0"/>
                <a:cs typeface="Consolas" pitchFamily="49" charset="0"/>
              </a:rPr>
              <a:t>   	System.out.println(“F");</a:t>
            </a:r>
          </a:p>
          <a:p>
            <a:pPr>
              <a:buFontTx/>
              <a:buNone/>
            </a:pPr>
            <a:r>
              <a:rPr lang="en-CA" altLang="en-US" sz="1800" smtClean="0">
                <a:latin typeface="Consolas" pitchFamily="49" charset="0"/>
                <a:cs typeface="Consolas" pitchFamily="49" charset="0"/>
              </a:rPr>
              <a:t>    }</a:t>
            </a:r>
          </a:p>
          <a:p>
            <a:pPr>
              <a:buFontTx/>
              <a:buNone/>
            </a:pPr>
            <a:r>
              <a:rPr lang="en-CA" altLang="en-US" sz="1800" smtClean="0">
                <a:latin typeface="Consolas" pitchFamily="49" charset="0"/>
                <a:cs typeface="Consolas" pitchFamily="49" charset="0"/>
              </a:rPr>
              <a:t>    else</a:t>
            </a:r>
          </a:p>
          <a:p>
            <a:pPr>
              <a:buFontTx/>
              <a:buNone/>
            </a:pPr>
            <a:r>
              <a:rPr lang="en-CA" altLang="en-US" sz="1800" smtClean="0">
                <a:latin typeface="Consolas" pitchFamily="49" charset="0"/>
                <a:cs typeface="Consolas" pitchFamily="49" charset="0"/>
              </a:rPr>
              <a:t>    {</a:t>
            </a:r>
          </a:p>
          <a:p>
            <a:pPr>
              <a:buFontTx/>
              <a:buNone/>
            </a:pPr>
            <a:r>
              <a:rPr lang="en-CA" altLang="en-US" sz="1800" smtClean="0">
                <a:latin typeface="Consolas" pitchFamily="49" charset="0"/>
                <a:cs typeface="Consolas" pitchFamily="49" charset="0"/>
              </a:rPr>
              <a:t>     	System.out.println("Invalid gpa");</a:t>
            </a:r>
          </a:p>
          <a:p>
            <a:pPr>
              <a:buFontTx/>
              <a:buNone/>
            </a:pPr>
            <a:r>
              <a:rPr lang="en-CA" altLang="en-US" sz="1800" smtClean="0">
                <a:latin typeface="Consolas" pitchFamily="49" charset="0"/>
                <a:cs typeface="Consolas" pitchFamily="49" charset="0"/>
              </a:rPr>
              <a:t>    }</a:t>
            </a:r>
          </a:p>
          <a:p>
            <a:pPr>
              <a:buFontTx/>
              <a:buNone/>
            </a:pPr>
            <a:endParaRPr lang="en-US" altLang="en-US" sz="1800" b="1" smtClean="0">
              <a:latin typeface="Arial" charset="0"/>
            </a:endParaRPr>
          </a:p>
        </p:txBody>
      </p:sp>
    </p:spTree>
    <p:extLst>
      <p:ext uri="{BB962C8B-B14F-4D97-AF65-F5344CB8AC3E}">
        <p14:creationId xmlns:p14="http://schemas.microsoft.com/office/powerpoint/2010/main" val="633568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JT’s Note: IDE’s</a:t>
            </a:r>
          </a:p>
        </p:txBody>
      </p:sp>
      <p:sp>
        <p:nvSpPr>
          <p:cNvPr id="3" name="Content Placeholder 2"/>
          <p:cNvSpPr>
            <a:spLocks noGrp="1"/>
          </p:cNvSpPr>
          <p:nvPr>
            <p:ph idx="1"/>
          </p:nvPr>
        </p:nvSpPr>
        <p:spPr/>
        <p:txBody>
          <a:bodyPr/>
          <a:lstStyle/>
          <a:p>
            <a:r>
              <a:rPr lang="en-US" altLang="en-US" smtClean="0"/>
              <a:t>There are many graphical development environments available for Java (e.g., Eclipse).</a:t>
            </a:r>
          </a:p>
          <a:p>
            <a:r>
              <a:rPr lang="en-US" altLang="en-US" smtClean="0"/>
              <a:t>Learning one or more these environments prior to embarking on employment would be a valuable experience.</a:t>
            </a:r>
          </a:p>
          <a:p>
            <a:r>
              <a:rPr lang="en-US" altLang="en-US" smtClean="0"/>
              <a:t>However it is not recommended that you use them for this course.</a:t>
            </a:r>
          </a:p>
          <a:p>
            <a:pPr lvl="1"/>
            <a:r>
              <a:rPr lang="en-US" altLang="en-US" smtClean="0"/>
              <a:t>You may have drastic problems configuring the environment (e.g., if you have to use example starting code).</a:t>
            </a:r>
          </a:p>
          <a:p>
            <a:pPr lvl="1"/>
            <a:r>
              <a:rPr lang="en-US" altLang="en-US" smtClean="0"/>
              <a:t>It’s easier programming without an IDE and then learning one later than the opposite (not all development teams can/will use them).</a:t>
            </a:r>
          </a:p>
          <a:p>
            <a:pPr lvl="1"/>
            <a:r>
              <a:rPr lang="en-US" altLang="en-US" smtClean="0"/>
              <a:t>With the size of the programs you will see in this class it would be a good learning experience to ‘work without a net’. </a:t>
            </a:r>
          </a:p>
          <a:p>
            <a:pPr lvl="2"/>
            <a:r>
              <a:rPr lang="en-US" altLang="en-US" smtClean="0"/>
              <a:t>Because you have to do it all yourself you will likely learn things better.</a:t>
            </a:r>
          </a:p>
          <a:p>
            <a:r>
              <a:rPr lang="en-US" altLang="en-US" smtClean="0"/>
              <a:t>Bottom line: if you have problems with the IDE then you will likely be on your own.</a:t>
            </a:r>
          </a:p>
        </p:txBody>
      </p:sp>
    </p:spTree>
    <p:extLst>
      <p:ext uri="{BB962C8B-B14F-4D97-AF65-F5344CB8AC3E}">
        <p14:creationId xmlns:p14="http://schemas.microsoft.com/office/powerpoint/2010/main" val="1130921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CA" altLang="en-US" smtClean="0"/>
              <a:t>Alternative To Multiple Else-If’s: Switch</a:t>
            </a:r>
            <a:endParaRPr lang="en-US" altLang="en-US" smtClean="0"/>
          </a:p>
        </p:txBody>
      </p:sp>
      <p:sp>
        <p:nvSpPr>
          <p:cNvPr id="61443" name="Rectangle 3"/>
          <p:cNvSpPr>
            <a:spLocks noGrp="1" noChangeArrowheads="1"/>
          </p:cNvSpPr>
          <p:nvPr>
            <p:ph type="body" idx="1"/>
          </p:nvPr>
        </p:nvSpPr>
        <p:spPr>
          <a:xfrm>
            <a:off x="684213" y="1412875"/>
            <a:ext cx="7772400" cy="5184775"/>
          </a:xfrm>
          <a:noFill/>
        </p:spPr>
        <p:txBody>
          <a:bodyPr wrap="none"/>
          <a:lstStyle/>
          <a:p>
            <a:pPr>
              <a:lnSpc>
                <a:spcPct val="80000"/>
              </a:lnSpc>
              <a:buFontTx/>
              <a:buNone/>
            </a:pPr>
            <a:r>
              <a:rPr lang="en-CA" altLang="en-US" b="1" smtClean="0"/>
              <a:t>Format (character-based switch):</a:t>
            </a:r>
          </a:p>
          <a:p>
            <a:pPr>
              <a:lnSpc>
                <a:spcPct val="80000"/>
              </a:lnSpc>
              <a:buFontTx/>
              <a:buNone/>
            </a:pPr>
            <a:r>
              <a:rPr lang="en-CA" altLang="en-US" sz="1800" smtClean="0">
                <a:latin typeface="Consolas" pitchFamily="49" charset="0"/>
                <a:cs typeface="Consolas" pitchFamily="49" charset="0"/>
              </a:rPr>
              <a:t>switch (</a:t>
            </a:r>
            <a:r>
              <a:rPr lang="en-CA" altLang="en-US" sz="1800" i="1" smtClean="0">
                <a:latin typeface="Consolas" pitchFamily="49" charset="0"/>
                <a:cs typeface="Consolas" pitchFamily="49" charset="0"/>
              </a:rPr>
              <a:t>character variable name</a:t>
            </a:r>
            <a:r>
              <a:rPr lang="en-CA" altLang="en-US" sz="1800" smtClean="0">
                <a:latin typeface="Consolas" pitchFamily="49" charset="0"/>
                <a:cs typeface="Consolas" pitchFamily="49" charset="0"/>
              </a:rPr>
              <a:t>)</a:t>
            </a:r>
          </a:p>
          <a:p>
            <a:pPr>
              <a:lnSpc>
                <a:spcPct val="80000"/>
              </a:lnSpc>
              <a:buFontTx/>
              <a:buNone/>
            </a:pPr>
            <a:r>
              <a:rPr lang="en-CA" altLang="en-US" sz="1800" smtClean="0">
                <a:latin typeface="Consolas" pitchFamily="49" charset="0"/>
                <a:cs typeface="Consolas" pitchFamily="49" charset="0"/>
              </a:rPr>
              <a:t>{</a:t>
            </a:r>
          </a:p>
          <a:p>
            <a:pPr>
              <a:lnSpc>
                <a:spcPct val="80000"/>
              </a:lnSpc>
              <a:buFontTx/>
              <a:buNone/>
            </a:pPr>
            <a:r>
              <a:rPr lang="en-CA" altLang="en-US" sz="1800" smtClean="0">
                <a:latin typeface="Consolas" pitchFamily="49" charset="0"/>
                <a:cs typeface="Consolas" pitchFamily="49" charset="0"/>
              </a:rPr>
              <a:t>	   case '&lt;</a:t>
            </a:r>
            <a:r>
              <a:rPr lang="en-CA" altLang="en-US" sz="1800" i="1" smtClean="0">
                <a:latin typeface="Consolas" pitchFamily="49" charset="0"/>
                <a:cs typeface="Consolas" pitchFamily="49" charset="0"/>
              </a:rPr>
              <a:t>character value</a:t>
            </a:r>
            <a:r>
              <a:rPr lang="en-CA" altLang="en-US" sz="1800" smtClean="0">
                <a:latin typeface="Consolas" pitchFamily="49" charset="0"/>
                <a:cs typeface="Consolas" pitchFamily="49" charset="0"/>
              </a:rPr>
              <a:t>&gt;':</a:t>
            </a:r>
          </a:p>
          <a:p>
            <a:pPr>
              <a:lnSpc>
                <a:spcPct val="80000"/>
              </a:lnSpc>
              <a:buFontTx/>
              <a:buNone/>
            </a:pPr>
            <a:r>
              <a:rPr lang="en-CA" altLang="en-US" sz="1800" i="1" smtClean="0">
                <a:latin typeface="Consolas" pitchFamily="49" charset="0"/>
                <a:cs typeface="Consolas" pitchFamily="49" charset="0"/>
              </a:rPr>
              <a:t>	        Body</a:t>
            </a:r>
          </a:p>
          <a:p>
            <a:pPr>
              <a:lnSpc>
                <a:spcPct val="80000"/>
              </a:lnSpc>
              <a:buFontTx/>
              <a:buNone/>
            </a:pPr>
            <a:r>
              <a:rPr lang="en-CA" altLang="en-US" sz="1800" smtClean="0">
                <a:latin typeface="Consolas" pitchFamily="49" charset="0"/>
                <a:cs typeface="Consolas" pitchFamily="49" charset="0"/>
              </a:rPr>
              <a:t>	        break;</a:t>
            </a:r>
          </a:p>
          <a:p>
            <a:pPr>
              <a:lnSpc>
                <a:spcPct val="80000"/>
              </a:lnSpc>
              <a:buFontTx/>
              <a:buNone/>
            </a:pPr>
            <a:endParaRPr lang="en-CA" altLang="en-US" sz="1800" smtClean="0">
              <a:latin typeface="Consolas" pitchFamily="49" charset="0"/>
              <a:cs typeface="Consolas" pitchFamily="49" charset="0"/>
            </a:endParaRPr>
          </a:p>
          <a:p>
            <a:pPr>
              <a:lnSpc>
                <a:spcPct val="80000"/>
              </a:lnSpc>
              <a:buFontTx/>
              <a:buNone/>
            </a:pPr>
            <a:r>
              <a:rPr lang="en-CA" altLang="en-US" sz="1800" smtClean="0">
                <a:latin typeface="Consolas" pitchFamily="49" charset="0"/>
                <a:cs typeface="Consolas" pitchFamily="49" charset="0"/>
              </a:rPr>
              <a:t>	   case '&lt;</a:t>
            </a:r>
            <a:r>
              <a:rPr lang="en-CA" altLang="en-US" sz="1800" i="1" smtClean="0">
                <a:latin typeface="Consolas" pitchFamily="49" charset="0"/>
                <a:cs typeface="Consolas" pitchFamily="49" charset="0"/>
              </a:rPr>
              <a:t>character value</a:t>
            </a:r>
            <a:r>
              <a:rPr lang="en-CA" altLang="en-US" sz="1800" smtClean="0">
                <a:latin typeface="Consolas" pitchFamily="49" charset="0"/>
                <a:cs typeface="Consolas" pitchFamily="49" charset="0"/>
              </a:rPr>
              <a:t>&gt;':</a:t>
            </a:r>
          </a:p>
          <a:p>
            <a:pPr>
              <a:lnSpc>
                <a:spcPct val="80000"/>
              </a:lnSpc>
              <a:buFontTx/>
              <a:buNone/>
            </a:pPr>
            <a:r>
              <a:rPr lang="en-CA" altLang="en-US" sz="1800" smtClean="0">
                <a:latin typeface="Consolas" pitchFamily="49" charset="0"/>
                <a:cs typeface="Consolas" pitchFamily="49" charset="0"/>
              </a:rPr>
              <a:t>	        </a:t>
            </a:r>
            <a:r>
              <a:rPr lang="en-CA" altLang="en-US" sz="1800" i="1" smtClean="0">
                <a:latin typeface="Consolas" pitchFamily="49" charset="0"/>
                <a:cs typeface="Consolas" pitchFamily="49" charset="0"/>
              </a:rPr>
              <a:t>Body</a:t>
            </a:r>
          </a:p>
          <a:p>
            <a:pPr>
              <a:lnSpc>
                <a:spcPct val="80000"/>
              </a:lnSpc>
              <a:buFontTx/>
              <a:buNone/>
            </a:pPr>
            <a:r>
              <a:rPr lang="en-CA" altLang="en-US" sz="1800" i="1" smtClean="0">
                <a:latin typeface="Consolas" pitchFamily="49" charset="0"/>
                <a:cs typeface="Consolas" pitchFamily="49" charset="0"/>
              </a:rPr>
              <a:t>	        </a:t>
            </a:r>
            <a:r>
              <a:rPr lang="en-CA" altLang="en-US" sz="1800" smtClean="0">
                <a:latin typeface="Consolas" pitchFamily="49" charset="0"/>
                <a:cs typeface="Consolas" pitchFamily="49" charset="0"/>
              </a:rPr>
              <a:t>break;</a:t>
            </a:r>
          </a:p>
          <a:p>
            <a:pPr>
              <a:lnSpc>
                <a:spcPct val="80000"/>
              </a:lnSpc>
              <a:buFontTx/>
              <a:buNone/>
            </a:pPr>
            <a:r>
              <a:rPr lang="en-CA" altLang="en-US" sz="1800" smtClean="0">
                <a:latin typeface="Consolas" pitchFamily="49" charset="0"/>
                <a:cs typeface="Consolas" pitchFamily="49" charset="0"/>
              </a:rPr>
              <a:t>		:</a:t>
            </a:r>
          </a:p>
          <a:p>
            <a:pPr>
              <a:lnSpc>
                <a:spcPct val="80000"/>
              </a:lnSpc>
              <a:buFontTx/>
              <a:buNone/>
            </a:pPr>
            <a:r>
              <a:rPr lang="en-CA" altLang="en-US" sz="1800" smtClean="0">
                <a:latin typeface="Consolas" pitchFamily="49" charset="0"/>
                <a:cs typeface="Consolas" pitchFamily="49" charset="0"/>
              </a:rPr>
              <a:t>	  default:</a:t>
            </a:r>
          </a:p>
          <a:p>
            <a:pPr>
              <a:lnSpc>
                <a:spcPct val="80000"/>
              </a:lnSpc>
              <a:buFontTx/>
              <a:buNone/>
            </a:pPr>
            <a:r>
              <a:rPr lang="en-CA" altLang="en-US" sz="1800" smtClean="0">
                <a:latin typeface="Consolas" pitchFamily="49" charset="0"/>
                <a:cs typeface="Consolas" pitchFamily="49" charset="0"/>
              </a:rPr>
              <a:t>	       </a:t>
            </a:r>
            <a:r>
              <a:rPr lang="en-CA" altLang="en-US" sz="1800" i="1" smtClean="0">
                <a:latin typeface="Consolas" pitchFamily="49" charset="0"/>
                <a:cs typeface="Consolas" pitchFamily="49" charset="0"/>
              </a:rPr>
              <a:t>Body</a:t>
            </a:r>
            <a:endParaRPr lang="en-CA" altLang="en-US" sz="1800" smtClean="0">
              <a:latin typeface="Consolas" pitchFamily="49" charset="0"/>
              <a:cs typeface="Consolas" pitchFamily="49" charset="0"/>
            </a:endParaRPr>
          </a:p>
          <a:p>
            <a:pPr>
              <a:lnSpc>
                <a:spcPct val="80000"/>
              </a:lnSpc>
              <a:buFontTx/>
              <a:buNone/>
            </a:pPr>
            <a:r>
              <a:rPr lang="en-CA" altLang="en-US" sz="1800" smtClean="0">
                <a:latin typeface="Consolas" pitchFamily="49" charset="0"/>
                <a:cs typeface="Consolas" pitchFamily="49" charset="0"/>
              </a:rPr>
              <a:t>}</a:t>
            </a:r>
          </a:p>
          <a:p>
            <a:pPr>
              <a:lnSpc>
                <a:spcPct val="80000"/>
              </a:lnSpc>
              <a:buFontTx/>
              <a:buNone/>
            </a:pPr>
            <a:endParaRPr lang="en-CA" altLang="en-US" sz="1800" smtClean="0">
              <a:latin typeface="Arial" charset="0"/>
            </a:endParaRPr>
          </a:p>
          <a:p>
            <a:pPr>
              <a:lnSpc>
                <a:spcPct val="80000"/>
              </a:lnSpc>
              <a:buFontTx/>
              <a:buNone/>
            </a:pPr>
            <a:r>
              <a:rPr lang="en-CA" altLang="en-US" sz="2000" baseline="30000" smtClean="0"/>
              <a:t>1 The type of variable in the brackets can be a byte, char, short, int or long</a:t>
            </a:r>
            <a:endParaRPr lang="en-US" altLang="en-US" sz="2000" baseline="30000" smtClean="0"/>
          </a:p>
        </p:txBody>
      </p:sp>
      <p:grpSp>
        <p:nvGrpSpPr>
          <p:cNvPr id="2" name="Group 1"/>
          <p:cNvGrpSpPr>
            <a:grpSpLocks/>
          </p:cNvGrpSpPr>
          <p:nvPr/>
        </p:nvGrpSpPr>
        <p:grpSpPr bwMode="auto">
          <a:xfrm>
            <a:off x="2501900" y="2082800"/>
            <a:ext cx="6121400" cy="3187700"/>
            <a:chOff x="1879600" y="2082800"/>
            <a:chExt cx="6121400" cy="3187700"/>
          </a:xfrm>
        </p:grpSpPr>
        <p:sp>
          <p:nvSpPr>
            <p:cNvPr id="61445" name="Text Box 6"/>
            <p:cNvSpPr txBox="1">
              <a:spLocks noChangeArrowheads="1"/>
            </p:cNvSpPr>
            <p:nvPr/>
          </p:nvSpPr>
          <p:spPr bwMode="auto">
            <a:xfrm>
              <a:off x="5207000" y="2082800"/>
              <a:ext cx="2794000" cy="29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b="1">
                  <a:solidFill>
                    <a:srgbClr val="FF0000"/>
                  </a:solidFill>
                  <a:latin typeface="Arial" charset="0"/>
                </a:rPr>
                <a:t>Important! The break is mandatory to separate Boolean expressions (must be used in all but the last).</a:t>
              </a:r>
            </a:p>
            <a:p>
              <a:pPr eaLnBrk="1" hangingPunct="1">
                <a:spcBef>
                  <a:spcPct val="50000"/>
                </a:spcBef>
                <a:buFontTx/>
                <a:buNone/>
              </a:pPr>
              <a:r>
                <a:rPr lang="en-US" altLang="en-US" sz="1800" b="1">
                  <a:solidFill>
                    <a:srgbClr val="FF0000"/>
                  </a:solidFill>
                  <a:latin typeface="Arial" charset="0"/>
                </a:rPr>
                <a:t>The break transfers execution out of the switch construct, otherwise cases will ‘fall-through’</a:t>
              </a:r>
            </a:p>
          </p:txBody>
        </p:sp>
        <p:sp>
          <p:nvSpPr>
            <p:cNvPr id="61446" name="Line 7"/>
            <p:cNvSpPr>
              <a:spLocks noChangeShapeType="1"/>
            </p:cNvSpPr>
            <p:nvPr/>
          </p:nvSpPr>
          <p:spPr bwMode="auto">
            <a:xfrm flipH="1">
              <a:off x="2032000" y="2705100"/>
              <a:ext cx="3225800" cy="431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7" name="Line 8"/>
            <p:cNvSpPr>
              <a:spLocks noChangeShapeType="1"/>
            </p:cNvSpPr>
            <p:nvPr/>
          </p:nvSpPr>
          <p:spPr bwMode="auto">
            <a:xfrm flipH="1">
              <a:off x="2032000" y="2717800"/>
              <a:ext cx="3200400" cy="16383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8" name="Line 9"/>
            <p:cNvSpPr>
              <a:spLocks noChangeShapeType="1"/>
            </p:cNvSpPr>
            <p:nvPr/>
          </p:nvSpPr>
          <p:spPr bwMode="auto">
            <a:xfrm flipH="1">
              <a:off x="1879600" y="2730500"/>
              <a:ext cx="3352800" cy="2540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889039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CA" altLang="en-US" smtClean="0"/>
              <a:t>Alternative To Multiple Else-If’s: Switch (2)</a:t>
            </a:r>
            <a:endParaRPr lang="en-US" altLang="en-US" smtClean="0"/>
          </a:p>
        </p:txBody>
      </p:sp>
      <p:sp>
        <p:nvSpPr>
          <p:cNvPr id="62467" name="Rectangle 3"/>
          <p:cNvSpPr>
            <a:spLocks noGrp="1" noChangeArrowheads="1"/>
          </p:cNvSpPr>
          <p:nvPr>
            <p:ph type="body" idx="1"/>
          </p:nvPr>
        </p:nvSpPr>
        <p:spPr>
          <a:xfrm>
            <a:off x="684213" y="1412875"/>
            <a:ext cx="7772400" cy="5184775"/>
          </a:xfrm>
          <a:noFill/>
        </p:spPr>
        <p:txBody>
          <a:bodyPr wrap="none"/>
          <a:lstStyle/>
          <a:p>
            <a:pPr>
              <a:lnSpc>
                <a:spcPct val="80000"/>
              </a:lnSpc>
              <a:buFontTx/>
              <a:buNone/>
            </a:pPr>
            <a:r>
              <a:rPr lang="en-CA" altLang="en-US" b="1" smtClean="0"/>
              <a:t>Format (integer based switch):</a:t>
            </a:r>
          </a:p>
          <a:p>
            <a:pPr>
              <a:lnSpc>
                <a:spcPct val="80000"/>
              </a:lnSpc>
              <a:buFontTx/>
              <a:buNone/>
            </a:pPr>
            <a:r>
              <a:rPr lang="en-CA" altLang="en-US" sz="1800" smtClean="0">
                <a:latin typeface="Consolas" pitchFamily="49" charset="0"/>
                <a:cs typeface="Consolas" pitchFamily="49" charset="0"/>
              </a:rPr>
              <a:t>switch (</a:t>
            </a:r>
            <a:r>
              <a:rPr lang="en-CA" altLang="en-US" sz="1800" i="1" smtClean="0">
                <a:latin typeface="Consolas" pitchFamily="49" charset="0"/>
                <a:cs typeface="Consolas" pitchFamily="49" charset="0"/>
              </a:rPr>
              <a:t>integer variable name</a:t>
            </a:r>
            <a:r>
              <a:rPr lang="en-CA" altLang="en-US" sz="1800" smtClean="0">
                <a:latin typeface="Consolas" pitchFamily="49" charset="0"/>
                <a:cs typeface="Consolas" pitchFamily="49" charset="0"/>
              </a:rPr>
              <a:t>)</a:t>
            </a:r>
          </a:p>
          <a:p>
            <a:pPr>
              <a:lnSpc>
                <a:spcPct val="80000"/>
              </a:lnSpc>
              <a:buFontTx/>
              <a:buNone/>
            </a:pPr>
            <a:r>
              <a:rPr lang="en-CA" altLang="en-US" sz="1800" smtClean="0">
                <a:latin typeface="Consolas" pitchFamily="49" charset="0"/>
                <a:cs typeface="Consolas" pitchFamily="49" charset="0"/>
              </a:rPr>
              <a:t>{</a:t>
            </a:r>
          </a:p>
          <a:p>
            <a:pPr>
              <a:lnSpc>
                <a:spcPct val="80000"/>
              </a:lnSpc>
              <a:buFontTx/>
              <a:buNone/>
            </a:pPr>
            <a:r>
              <a:rPr lang="en-CA" altLang="en-US" sz="1800" smtClean="0">
                <a:latin typeface="Consolas" pitchFamily="49" charset="0"/>
                <a:cs typeface="Consolas" pitchFamily="49" charset="0"/>
              </a:rPr>
              <a:t>	   case &lt;</a:t>
            </a:r>
            <a:r>
              <a:rPr lang="en-CA" altLang="en-US" sz="1800" i="1" smtClean="0">
                <a:latin typeface="Consolas" pitchFamily="49" charset="0"/>
                <a:cs typeface="Consolas" pitchFamily="49" charset="0"/>
              </a:rPr>
              <a:t>integer value</a:t>
            </a:r>
            <a:r>
              <a:rPr lang="en-CA" altLang="en-US" sz="1800" smtClean="0">
                <a:latin typeface="Consolas" pitchFamily="49" charset="0"/>
                <a:cs typeface="Consolas" pitchFamily="49" charset="0"/>
              </a:rPr>
              <a:t>&gt;:</a:t>
            </a:r>
          </a:p>
          <a:p>
            <a:pPr>
              <a:lnSpc>
                <a:spcPct val="80000"/>
              </a:lnSpc>
              <a:buFontTx/>
              <a:buNone/>
            </a:pPr>
            <a:r>
              <a:rPr lang="en-CA" altLang="en-US" sz="1800" i="1" smtClean="0">
                <a:latin typeface="Consolas" pitchFamily="49" charset="0"/>
                <a:cs typeface="Consolas" pitchFamily="49" charset="0"/>
              </a:rPr>
              <a:t>	        Body</a:t>
            </a:r>
          </a:p>
          <a:p>
            <a:pPr>
              <a:lnSpc>
                <a:spcPct val="80000"/>
              </a:lnSpc>
              <a:buFontTx/>
              <a:buNone/>
            </a:pPr>
            <a:r>
              <a:rPr lang="en-CA" altLang="en-US" sz="1800" smtClean="0">
                <a:latin typeface="Consolas" pitchFamily="49" charset="0"/>
                <a:cs typeface="Consolas" pitchFamily="49" charset="0"/>
              </a:rPr>
              <a:t>	        break;</a:t>
            </a:r>
          </a:p>
          <a:p>
            <a:pPr>
              <a:lnSpc>
                <a:spcPct val="80000"/>
              </a:lnSpc>
              <a:buFontTx/>
              <a:buNone/>
            </a:pPr>
            <a:endParaRPr lang="en-CA" altLang="en-US" sz="1800" smtClean="0">
              <a:latin typeface="Consolas" pitchFamily="49" charset="0"/>
              <a:cs typeface="Consolas" pitchFamily="49" charset="0"/>
            </a:endParaRPr>
          </a:p>
          <a:p>
            <a:pPr>
              <a:lnSpc>
                <a:spcPct val="80000"/>
              </a:lnSpc>
              <a:buFontTx/>
              <a:buNone/>
            </a:pPr>
            <a:r>
              <a:rPr lang="en-CA" altLang="en-US" sz="1800" smtClean="0">
                <a:latin typeface="Consolas" pitchFamily="49" charset="0"/>
                <a:cs typeface="Consolas" pitchFamily="49" charset="0"/>
              </a:rPr>
              <a:t>	   case &lt;</a:t>
            </a:r>
            <a:r>
              <a:rPr lang="en-CA" altLang="en-US" sz="1800" i="1" smtClean="0">
                <a:latin typeface="Consolas" pitchFamily="49" charset="0"/>
                <a:cs typeface="Consolas" pitchFamily="49" charset="0"/>
              </a:rPr>
              <a:t>integer value</a:t>
            </a:r>
            <a:r>
              <a:rPr lang="en-CA" altLang="en-US" sz="1800" smtClean="0">
                <a:latin typeface="Consolas" pitchFamily="49" charset="0"/>
                <a:cs typeface="Consolas" pitchFamily="49" charset="0"/>
              </a:rPr>
              <a:t>&gt;:</a:t>
            </a:r>
          </a:p>
          <a:p>
            <a:pPr>
              <a:lnSpc>
                <a:spcPct val="80000"/>
              </a:lnSpc>
              <a:buFontTx/>
              <a:buNone/>
            </a:pPr>
            <a:r>
              <a:rPr lang="en-CA" altLang="en-US" sz="1800" smtClean="0">
                <a:latin typeface="Consolas" pitchFamily="49" charset="0"/>
                <a:cs typeface="Consolas" pitchFamily="49" charset="0"/>
              </a:rPr>
              <a:t>	        </a:t>
            </a:r>
            <a:r>
              <a:rPr lang="en-CA" altLang="en-US" sz="1800" i="1" smtClean="0">
                <a:latin typeface="Consolas" pitchFamily="49" charset="0"/>
                <a:cs typeface="Consolas" pitchFamily="49" charset="0"/>
              </a:rPr>
              <a:t>Body</a:t>
            </a:r>
          </a:p>
          <a:p>
            <a:pPr>
              <a:lnSpc>
                <a:spcPct val="80000"/>
              </a:lnSpc>
              <a:buFontTx/>
              <a:buNone/>
            </a:pPr>
            <a:r>
              <a:rPr lang="en-CA" altLang="en-US" sz="1800" i="1" smtClean="0">
                <a:latin typeface="Consolas" pitchFamily="49" charset="0"/>
                <a:cs typeface="Consolas" pitchFamily="49" charset="0"/>
              </a:rPr>
              <a:t>	        </a:t>
            </a:r>
            <a:r>
              <a:rPr lang="en-CA" altLang="en-US" sz="1800" smtClean="0">
                <a:latin typeface="Consolas" pitchFamily="49" charset="0"/>
                <a:cs typeface="Consolas" pitchFamily="49" charset="0"/>
              </a:rPr>
              <a:t>break;</a:t>
            </a:r>
          </a:p>
          <a:p>
            <a:pPr>
              <a:lnSpc>
                <a:spcPct val="80000"/>
              </a:lnSpc>
              <a:buFontTx/>
              <a:buNone/>
            </a:pPr>
            <a:r>
              <a:rPr lang="en-CA" altLang="en-US" sz="1800" smtClean="0">
                <a:latin typeface="Consolas" pitchFamily="49" charset="0"/>
                <a:cs typeface="Consolas" pitchFamily="49" charset="0"/>
              </a:rPr>
              <a:t>		:</a:t>
            </a:r>
          </a:p>
          <a:p>
            <a:pPr>
              <a:lnSpc>
                <a:spcPct val="80000"/>
              </a:lnSpc>
              <a:buFontTx/>
              <a:buNone/>
            </a:pPr>
            <a:r>
              <a:rPr lang="en-CA" altLang="en-US" sz="1800" smtClean="0">
                <a:latin typeface="Consolas" pitchFamily="49" charset="0"/>
                <a:cs typeface="Consolas" pitchFamily="49" charset="0"/>
              </a:rPr>
              <a:t>	  default:</a:t>
            </a:r>
          </a:p>
          <a:p>
            <a:pPr>
              <a:lnSpc>
                <a:spcPct val="80000"/>
              </a:lnSpc>
              <a:buFontTx/>
              <a:buNone/>
            </a:pPr>
            <a:r>
              <a:rPr lang="en-CA" altLang="en-US" sz="1800" smtClean="0">
                <a:latin typeface="Consolas" pitchFamily="49" charset="0"/>
                <a:cs typeface="Consolas" pitchFamily="49" charset="0"/>
              </a:rPr>
              <a:t>	       </a:t>
            </a:r>
            <a:r>
              <a:rPr lang="en-CA" altLang="en-US" sz="1800" i="1" smtClean="0">
                <a:latin typeface="Consolas" pitchFamily="49" charset="0"/>
                <a:cs typeface="Consolas" pitchFamily="49" charset="0"/>
              </a:rPr>
              <a:t>Body</a:t>
            </a:r>
            <a:endParaRPr lang="en-CA" altLang="en-US" sz="1800" smtClean="0">
              <a:latin typeface="Consolas" pitchFamily="49" charset="0"/>
              <a:cs typeface="Consolas" pitchFamily="49" charset="0"/>
            </a:endParaRPr>
          </a:p>
          <a:p>
            <a:pPr>
              <a:lnSpc>
                <a:spcPct val="80000"/>
              </a:lnSpc>
              <a:buFontTx/>
              <a:buNone/>
            </a:pPr>
            <a:r>
              <a:rPr lang="en-CA" altLang="en-US" sz="1800" smtClean="0">
                <a:latin typeface="Consolas" pitchFamily="49" charset="0"/>
                <a:cs typeface="Consolas" pitchFamily="49" charset="0"/>
              </a:rPr>
              <a:t>}</a:t>
            </a:r>
          </a:p>
          <a:p>
            <a:pPr>
              <a:lnSpc>
                <a:spcPct val="80000"/>
              </a:lnSpc>
              <a:buFontTx/>
              <a:buNone/>
            </a:pPr>
            <a:endParaRPr lang="en-CA" altLang="en-US" sz="1800" smtClean="0">
              <a:latin typeface="Arial" charset="0"/>
            </a:endParaRPr>
          </a:p>
          <a:p>
            <a:pPr>
              <a:lnSpc>
                <a:spcPct val="80000"/>
              </a:lnSpc>
              <a:buFontTx/>
              <a:buNone/>
            </a:pPr>
            <a:r>
              <a:rPr lang="en-CA" altLang="en-US" sz="2000" baseline="30000" smtClean="0"/>
              <a:t>1 The type of variable in the brackets can be a byte, char, short, int or long</a:t>
            </a:r>
            <a:endParaRPr lang="en-US" altLang="en-US" sz="2000" baseline="30000" smtClean="0"/>
          </a:p>
        </p:txBody>
      </p:sp>
    </p:spTree>
    <p:extLst>
      <p:ext uri="{BB962C8B-B14F-4D97-AF65-F5344CB8AC3E}">
        <p14:creationId xmlns:p14="http://schemas.microsoft.com/office/powerpoint/2010/main" val="24194066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t>The ‘Break’ Statement</a:t>
            </a:r>
          </a:p>
        </p:txBody>
      </p:sp>
      <p:sp>
        <p:nvSpPr>
          <p:cNvPr id="63491" name="Content Placeholder 2"/>
          <p:cNvSpPr>
            <a:spLocks noGrp="1"/>
          </p:cNvSpPr>
          <p:nvPr>
            <p:ph idx="1"/>
          </p:nvPr>
        </p:nvSpPr>
        <p:spPr/>
        <p:txBody>
          <a:bodyPr/>
          <a:lstStyle/>
          <a:p>
            <a:r>
              <a:rPr lang="en-US" altLang="en-US" smtClean="0"/>
              <a:t>‘Break’s is mandatory if cases are to be separated.</a:t>
            </a:r>
          </a:p>
          <a:p>
            <a:r>
              <a:rPr lang="en-US" altLang="en-US" smtClean="0"/>
              <a:t>Example: </a:t>
            </a:r>
            <a:endParaRPr lang="en-US" altLang="en-US" smtClean="0">
              <a:latin typeface="Consolas" pitchFamily="49" charset="0"/>
              <a:cs typeface="Consolas" pitchFamily="49" charset="0"/>
            </a:endParaRPr>
          </a:p>
          <a:p>
            <a:pPr marL="225425" lvl="1" indent="0">
              <a:buFont typeface="Times New Roman" pitchFamily="18" charset="0"/>
              <a:buNone/>
            </a:pPr>
            <a:r>
              <a:rPr lang="en-US" altLang="en-US" sz="1800" smtClean="0">
                <a:latin typeface="Consolas" pitchFamily="49" charset="0"/>
                <a:cs typeface="Consolas" pitchFamily="49" charset="0"/>
              </a:rPr>
              <a:t> int gpa = 3;</a:t>
            </a:r>
          </a:p>
          <a:p>
            <a:pPr marL="225425" lvl="1" indent="0">
              <a:buFont typeface="Times New Roman" pitchFamily="18" charset="0"/>
              <a:buNone/>
            </a:pPr>
            <a:r>
              <a:rPr lang="en-US" altLang="en-US" sz="1800" smtClean="0">
                <a:latin typeface="Consolas" pitchFamily="49" charset="0"/>
                <a:cs typeface="Consolas" pitchFamily="49" charset="0"/>
              </a:rPr>
              <a:t> char letter = ' ';</a:t>
            </a:r>
          </a:p>
          <a:p>
            <a:pPr marL="225425" lvl="1" indent="0">
              <a:buFont typeface="Times New Roman" pitchFamily="18" charset="0"/>
              <a:buNone/>
            </a:pPr>
            <a:r>
              <a:rPr lang="en-US" altLang="en-US" sz="1800" smtClean="0">
                <a:latin typeface="Consolas" pitchFamily="49" charset="0"/>
                <a:cs typeface="Consolas" pitchFamily="49" charset="0"/>
              </a:rPr>
              <a:t> switch (gpa) {</a:t>
            </a:r>
          </a:p>
          <a:p>
            <a:pPr marL="225425" lvl="1" indent="0">
              <a:buFont typeface="Times New Roman" pitchFamily="18" charset="0"/>
              <a:buNone/>
            </a:pPr>
            <a:r>
              <a:rPr lang="en-US" altLang="en-US" sz="1800" smtClean="0">
                <a:latin typeface="Consolas" pitchFamily="49" charset="0"/>
                <a:cs typeface="Consolas" pitchFamily="49" charset="0"/>
              </a:rPr>
              <a:t>     case 4:</a:t>
            </a:r>
          </a:p>
          <a:p>
            <a:pPr marL="225425" lvl="1" indent="0">
              <a:buFont typeface="Times New Roman" pitchFamily="18" charset="0"/>
              <a:buNone/>
            </a:pPr>
            <a:r>
              <a:rPr lang="en-US" altLang="en-US" sz="1800" smtClean="0">
                <a:latin typeface="Consolas" pitchFamily="49" charset="0"/>
                <a:cs typeface="Consolas" pitchFamily="49" charset="0"/>
              </a:rPr>
              <a:t>       letter = 'a';</a:t>
            </a:r>
          </a:p>
          <a:p>
            <a:pPr marL="225425" lvl="1" indent="0">
              <a:buFont typeface="Times New Roman" pitchFamily="18" charset="0"/>
              <a:buNone/>
            </a:pPr>
            <a:r>
              <a:rPr lang="en-US" altLang="en-US" sz="1800" smtClean="0">
                <a:latin typeface="Consolas" pitchFamily="49" charset="0"/>
                <a:cs typeface="Consolas" pitchFamily="49" charset="0"/>
              </a:rPr>
              <a:t>     case 3:</a:t>
            </a:r>
          </a:p>
          <a:p>
            <a:pPr marL="225425" lvl="1" indent="0">
              <a:buFont typeface="Times New Roman" pitchFamily="18" charset="0"/>
              <a:buNone/>
            </a:pPr>
            <a:r>
              <a:rPr lang="en-US" altLang="en-US" sz="1800" smtClean="0">
                <a:latin typeface="Consolas" pitchFamily="49" charset="0"/>
                <a:cs typeface="Consolas" pitchFamily="49" charset="0"/>
              </a:rPr>
              <a:t>       letter = 'b';</a:t>
            </a:r>
          </a:p>
          <a:p>
            <a:pPr marL="225425" lvl="1" indent="0">
              <a:buFont typeface="Times New Roman" pitchFamily="18" charset="0"/>
              <a:buNone/>
            </a:pPr>
            <a:r>
              <a:rPr lang="en-US" altLang="en-US" sz="1800" smtClean="0">
                <a:latin typeface="Consolas" pitchFamily="49" charset="0"/>
                <a:cs typeface="Consolas" pitchFamily="49" charset="0"/>
              </a:rPr>
              <a:t>     case 2:</a:t>
            </a:r>
          </a:p>
          <a:p>
            <a:pPr marL="225425" lvl="1" indent="0">
              <a:buFont typeface="Times New Roman" pitchFamily="18" charset="0"/>
              <a:buNone/>
            </a:pPr>
            <a:r>
              <a:rPr lang="en-US" altLang="en-US" sz="1800" smtClean="0">
                <a:latin typeface="Consolas" pitchFamily="49" charset="0"/>
                <a:cs typeface="Consolas" pitchFamily="49" charset="0"/>
              </a:rPr>
              <a:t>       letter = 'c';</a:t>
            </a:r>
          </a:p>
          <a:p>
            <a:pPr marL="225425" lvl="1" indent="0">
              <a:buFont typeface="Times New Roman" pitchFamily="18" charset="0"/>
              <a:buNone/>
            </a:pPr>
            <a:r>
              <a:rPr lang="en-US" altLang="en-US" sz="1800" smtClean="0">
                <a:latin typeface="Consolas" pitchFamily="49" charset="0"/>
                <a:cs typeface="Consolas" pitchFamily="49" charset="0"/>
              </a:rPr>
              <a:t>     case 1:</a:t>
            </a:r>
          </a:p>
          <a:p>
            <a:pPr marL="225425" lvl="1" indent="0">
              <a:buFont typeface="Times New Roman" pitchFamily="18" charset="0"/>
              <a:buNone/>
            </a:pPr>
            <a:r>
              <a:rPr lang="en-US" altLang="en-US" sz="1800" smtClean="0">
                <a:latin typeface="Consolas" pitchFamily="49" charset="0"/>
                <a:cs typeface="Consolas" pitchFamily="49" charset="0"/>
              </a:rPr>
              <a:t>       letter = 'd';</a:t>
            </a:r>
          </a:p>
          <a:p>
            <a:pPr marL="225425" lvl="1" indent="0">
              <a:buFont typeface="Times New Roman" pitchFamily="18" charset="0"/>
              <a:buNone/>
            </a:pPr>
            <a:r>
              <a:rPr lang="en-US" altLang="en-US" sz="1800" smtClean="0">
                <a:latin typeface="Consolas" pitchFamily="49" charset="0"/>
                <a:cs typeface="Consolas" pitchFamily="49" charset="0"/>
              </a:rPr>
              <a:t>     case 0:</a:t>
            </a:r>
          </a:p>
          <a:p>
            <a:pPr marL="225425" lvl="1" indent="0">
              <a:buFont typeface="Times New Roman" pitchFamily="18" charset="0"/>
              <a:buNone/>
            </a:pPr>
            <a:r>
              <a:rPr lang="en-US" altLang="en-US" sz="1800" smtClean="0">
                <a:latin typeface="Consolas" pitchFamily="49" charset="0"/>
                <a:cs typeface="Consolas" pitchFamily="49" charset="0"/>
              </a:rPr>
              <a:t>       letter = 'f';</a:t>
            </a:r>
          </a:p>
          <a:p>
            <a:pPr marL="225425" lvl="1" indent="0">
              <a:buFont typeface="Times New Roman" pitchFamily="18" charset="0"/>
              <a:buNone/>
            </a:pPr>
            <a:r>
              <a:rPr lang="en-US" altLang="en-US" sz="1800" smtClean="0">
                <a:latin typeface="Consolas" pitchFamily="49" charset="0"/>
                <a:cs typeface="Consolas" pitchFamily="49" charset="0"/>
              </a:rPr>
              <a:t>     // Student receives an 'f'!                                      </a:t>
            </a:r>
          </a:p>
          <a:p>
            <a:pPr marL="225425" lvl="1" indent="0">
              <a:buFont typeface="Times New Roman" pitchFamily="18" charset="0"/>
              <a:buNone/>
            </a:pPr>
            <a:r>
              <a:rPr lang="en-US" altLang="en-US" sz="1800" smtClean="0">
                <a:latin typeface="Consolas" pitchFamily="49" charset="0"/>
                <a:cs typeface="Consolas" pitchFamily="49" charset="0"/>
              </a:rPr>
              <a:t> }</a:t>
            </a:r>
          </a:p>
        </p:txBody>
      </p:sp>
      <p:sp>
        <p:nvSpPr>
          <p:cNvPr id="4" name="TextBox 3"/>
          <p:cNvSpPr txBox="1">
            <a:spLocks noChangeArrowheads="1"/>
          </p:cNvSpPr>
          <p:nvPr/>
        </p:nvSpPr>
        <p:spPr bwMode="auto">
          <a:xfrm>
            <a:off x="6362700" y="4597400"/>
            <a:ext cx="2514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marL="0" lvl="1" eaLnBrk="1" hangingPunct="1">
              <a:spcBef>
                <a:spcPct val="0"/>
              </a:spcBef>
              <a:buSzTx/>
              <a:buFontTx/>
              <a:buNone/>
            </a:pPr>
            <a:r>
              <a:rPr lang="en-US" altLang="en-US" sz="1800" b="1">
                <a:solidFill>
                  <a:srgbClr val="CC3300"/>
                </a:solidFill>
                <a:latin typeface="Arial" charset="0"/>
              </a:rPr>
              <a:t>As mentioned without a break the switch will execute the first true case and all other cases will ‘fall through’</a:t>
            </a:r>
          </a:p>
          <a:p>
            <a:pPr eaLnBrk="1" hangingPunct="1">
              <a:spcBef>
                <a:spcPct val="0"/>
              </a:spcBef>
              <a:buFontTx/>
              <a:buNone/>
            </a:pPr>
            <a:endParaRPr lang="en-US" altLang="en-US" sz="1800">
              <a:solidFill>
                <a:srgbClr val="CC3300"/>
              </a:solidFill>
              <a:latin typeface="Arial" charset="0"/>
            </a:endParaRPr>
          </a:p>
        </p:txBody>
      </p:sp>
      <p:sp>
        <p:nvSpPr>
          <p:cNvPr id="2" name="Freeform 1"/>
          <p:cNvSpPr/>
          <p:nvPr/>
        </p:nvSpPr>
        <p:spPr bwMode="auto">
          <a:xfrm>
            <a:off x="2608729" y="2500887"/>
            <a:ext cx="1102659" cy="512040"/>
          </a:xfrm>
          <a:custGeom>
            <a:avLst/>
            <a:gdLst>
              <a:gd name="connsiteX0" fmla="*/ 632012 w 1102659"/>
              <a:gd name="connsiteY0" fmla="*/ 54054 h 512040"/>
              <a:gd name="connsiteX1" fmla="*/ 847165 w 1102659"/>
              <a:gd name="connsiteY1" fmla="*/ 266 h 512040"/>
              <a:gd name="connsiteX2" fmla="*/ 954742 w 1102659"/>
              <a:gd name="connsiteY2" fmla="*/ 13713 h 512040"/>
              <a:gd name="connsiteX3" fmla="*/ 1035424 w 1102659"/>
              <a:gd name="connsiteY3" fmla="*/ 40607 h 512040"/>
              <a:gd name="connsiteX4" fmla="*/ 1102659 w 1102659"/>
              <a:gd name="connsiteY4" fmla="*/ 107842 h 512040"/>
              <a:gd name="connsiteX5" fmla="*/ 1089212 w 1102659"/>
              <a:gd name="connsiteY5" fmla="*/ 228866 h 512040"/>
              <a:gd name="connsiteX6" fmla="*/ 968189 w 1102659"/>
              <a:gd name="connsiteY6" fmla="*/ 296101 h 512040"/>
              <a:gd name="connsiteX7" fmla="*/ 914400 w 1102659"/>
              <a:gd name="connsiteY7" fmla="*/ 309548 h 512040"/>
              <a:gd name="connsiteX8" fmla="*/ 726142 w 1102659"/>
              <a:gd name="connsiteY8" fmla="*/ 363337 h 512040"/>
              <a:gd name="connsiteX9" fmla="*/ 618565 w 1102659"/>
              <a:gd name="connsiteY9" fmla="*/ 390231 h 512040"/>
              <a:gd name="connsiteX10" fmla="*/ 510989 w 1102659"/>
              <a:gd name="connsiteY10" fmla="*/ 430572 h 512040"/>
              <a:gd name="connsiteX11" fmla="*/ 416859 w 1102659"/>
              <a:gd name="connsiteY11" fmla="*/ 444019 h 512040"/>
              <a:gd name="connsiteX12" fmla="*/ 336177 w 1102659"/>
              <a:gd name="connsiteY12" fmla="*/ 470913 h 512040"/>
              <a:gd name="connsiteX13" fmla="*/ 94130 w 1102659"/>
              <a:gd name="connsiteY13" fmla="*/ 497807 h 512040"/>
              <a:gd name="connsiteX14" fmla="*/ 0 w 1102659"/>
              <a:gd name="connsiteY14" fmla="*/ 511254 h 5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2659" h="512040">
                <a:moveTo>
                  <a:pt x="632012" y="54054"/>
                </a:moveTo>
                <a:cubicBezTo>
                  <a:pt x="678938" y="40647"/>
                  <a:pt x="804386" y="2782"/>
                  <a:pt x="847165" y="266"/>
                </a:cubicBezTo>
                <a:cubicBezTo>
                  <a:pt x="883241" y="-1856"/>
                  <a:pt x="918883" y="9231"/>
                  <a:pt x="954742" y="13713"/>
                </a:cubicBezTo>
                <a:cubicBezTo>
                  <a:pt x="981636" y="22678"/>
                  <a:pt x="1019699" y="17019"/>
                  <a:pt x="1035424" y="40607"/>
                </a:cubicBezTo>
                <a:cubicBezTo>
                  <a:pt x="1071283" y="94395"/>
                  <a:pt x="1048871" y="71983"/>
                  <a:pt x="1102659" y="107842"/>
                </a:cubicBezTo>
                <a:cubicBezTo>
                  <a:pt x="1098177" y="148183"/>
                  <a:pt x="1108455" y="193128"/>
                  <a:pt x="1089212" y="228866"/>
                </a:cubicBezTo>
                <a:cubicBezTo>
                  <a:pt x="1071700" y="261388"/>
                  <a:pt x="1006320" y="285207"/>
                  <a:pt x="968189" y="296101"/>
                </a:cubicBezTo>
                <a:cubicBezTo>
                  <a:pt x="950419" y="301178"/>
                  <a:pt x="932330" y="305066"/>
                  <a:pt x="914400" y="309548"/>
                </a:cubicBezTo>
                <a:cubicBezTo>
                  <a:pt x="854942" y="398735"/>
                  <a:pt x="912375" y="335401"/>
                  <a:pt x="726142" y="363337"/>
                </a:cubicBezTo>
                <a:cubicBezTo>
                  <a:pt x="689588" y="368820"/>
                  <a:pt x="652884" y="376503"/>
                  <a:pt x="618565" y="390231"/>
                </a:cubicBezTo>
                <a:cubicBezTo>
                  <a:pt x="609966" y="393671"/>
                  <a:pt x="532069" y="426356"/>
                  <a:pt x="510989" y="430572"/>
                </a:cubicBezTo>
                <a:cubicBezTo>
                  <a:pt x="479909" y="436788"/>
                  <a:pt x="448236" y="439537"/>
                  <a:pt x="416859" y="444019"/>
                </a:cubicBezTo>
                <a:cubicBezTo>
                  <a:pt x="389965" y="452984"/>
                  <a:pt x="364140" y="466253"/>
                  <a:pt x="336177" y="470913"/>
                </a:cubicBezTo>
                <a:cubicBezTo>
                  <a:pt x="256103" y="484259"/>
                  <a:pt x="94130" y="497807"/>
                  <a:pt x="94130" y="497807"/>
                </a:cubicBezTo>
                <a:cubicBezTo>
                  <a:pt x="36779" y="516924"/>
                  <a:pt x="67963" y="511254"/>
                  <a:pt x="0" y="511254"/>
                </a:cubicBezTo>
              </a:path>
            </a:pathLst>
          </a:custGeom>
          <a:noFill/>
          <a:ln w="38100" cap="flat" cmpd="sng" algn="ctr">
            <a:solidFill>
              <a:schemeClr val="tx1"/>
            </a:solidFill>
            <a:prstDash val="solid"/>
            <a:round/>
            <a:headEnd type="none" w="sm" len="sm"/>
            <a:tailEnd type="none"/>
          </a:ln>
          <a:effectLst/>
        </p:spPr>
        <p:txBody>
          <a:bodyPr rtlCol="0" anchor="ctr"/>
          <a:lstStyle/>
          <a:p>
            <a:pPr algn="ctr"/>
            <a:endParaRPr lang="en-US"/>
          </a:p>
        </p:txBody>
      </p:sp>
      <p:sp>
        <p:nvSpPr>
          <p:cNvPr id="3" name="Freeform 2"/>
          <p:cNvSpPr/>
          <p:nvPr/>
        </p:nvSpPr>
        <p:spPr bwMode="auto">
          <a:xfrm>
            <a:off x="2608729" y="3039035"/>
            <a:ext cx="1398495" cy="632012"/>
          </a:xfrm>
          <a:custGeom>
            <a:avLst/>
            <a:gdLst>
              <a:gd name="connsiteX0" fmla="*/ 147918 w 1398495"/>
              <a:gd name="connsiteY0" fmla="*/ 53789 h 632012"/>
              <a:gd name="connsiteX1" fmla="*/ 605118 w 1398495"/>
              <a:gd name="connsiteY1" fmla="*/ 0 h 632012"/>
              <a:gd name="connsiteX2" fmla="*/ 1237130 w 1398495"/>
              <a:gd name="connsiteY2" fmla="*/ 13447 h 632012"/>
              <a:gd name="connsiteX3" fmla="*/ 1277471 w 1398495"/>
              <a:gd name="connsiteY3" fmla="*/ 40341 h 632012"/>
              <a:gd name="connsiteX4" fmla="*/ 1317812 w 1398495"/>
              <a:gd name="connsiteY4" fmla="*/ 53789 h 632012"/>
              <a:gd name="connsiteX5" fmla="*/ 1385047 w 1398495"/>
              <a:gd name="connsiteY5" fmla="*/ 134471 h 632012"/>
              <a:gd name="connsiteX6" fmla="*/ 1398495 w 1398495"/>
              <a:gd name="connsiteY6" fmla="*/ 174812 h 632012"/>
              <a:gd name="connsiteX7" fmla="*/ 1385047 w 1398495"/>
              <a:gd name="connsiteY7" fmla="*/ 268941 h 632012"/>
              <a:gd name="connsiteX8" fmla="*/ 1317812 w 1398495"/>
              <a:gd name="connsiteY8" fmla="*/ 336177 h 632012"/>
              <a:gd name="connsiteX9" fmla="*/ 1196789 w 1398495"/>
              <a:gd name="connsiteY9" fmla="*/ 389965 h 632012"/>
              <a:gd name="connsiteX10" fmla="*/ 1102659 w 1398495"/>
              <a:gd name="connsiteY10" fmla="*/ 416859 h 632012"/>
              <a:gd name="connsiteX11" fmla="*/ 981636 w 1398495"/>
              <a:gd name="connsiteY11" fmla="*/ 457200 h 632012"/>
              <a:gd name="connsiteX12" fmla="*/ 941295 w 1398495"/>
              <a:gd name="connsiteY12" fmla="*/ 470647 h 632012"/>
              <a:gd name="connsiteX13" fmla="*/ 753036 w 1398495"/>
              <a:gd name="connsiteY13" fmla="*/ 510989 h 632012"/>
              <a:gd name="connsiteX14" fmla="*/ 645459 w 1398495"/>
              <a:gd name="connsiteY14" fmla="*/ 537883 h 632012"/>
              <a:gd name="connsiteX15" fmla="*/ 605118 w 1398495"/>
              <a:gd name="connsiteY15" fmla="*/ 551330 h 632012"/>
              <a:gd name="connsiteX16" fmla="*/ 403412 w 1398495"/>
              <a:gd name="connsiteY16" fmla="*/ 564777 h 632012"/>
              <a:gd name="connsiteX17" fmla="*/ 309283 w 1398495"/>
              <a:gd name="connsiteY17" fmla="*/ 578224 h 632012"/>
              <a:gd name="connsiteX18" fmla="*/ 268942 w 1398495"/>
              <a:gd name="connsiteY18" fmla="*/ 591671 h 632012"/>
              <a:gd name="connsiteX19" fmla="*/ 107577 w 1398495"/>
              <a:gd name="connsiteY19" fmla="*/ 605118 h 632012"/>
              <a:gd name="connsiteX20" fmla="*/ 0 w 1398495"/>
              <a:gd name="connsiteY20" fmla="*/ 632012 h 6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8495" h="632012">
                <a:moveTo>
                  <a:pt x="147918" y="53789"/>
                </a:moveTo>
                <a:cubicBezTo>
                  <a:pt x="251966" y="38925"/>
                  <a:pt x="480675" y="0"/>
                  <a:pt x="605118" y="0"/>
                </a:cubicBezTo>
                <a:cubicBezTo>
                  <a:pt x="815836" y="0"/>
                  <a:pt x="1026459" y="8965"/>
                  <a:pt x="1237130" y="13447"/>
                </a:cubicBezTo>
                <a:cubicBezTo>
                  <a:pt x="1250577" y="22412"/>
                  <a:pt x="1263016" y="33113"/>
                  <a:pt x="1277471" y="40341"/>
                </a:cubicBezTo>
                <a:cubicBezTo>
                  <a:pt x="1290149" y="46680"/>
                  <a:pt x="1306018" y="45926"/>
                  <a:pt x="1317812" y="53789"/>
                </a:cubicBezTo>
                <a:cubicBezTo>
                  <a:pt x="1340117" y="68659"/>
                  <a:pt x="1372643" y="109664"/>
                  <a:pt x="1385047" y="134471"/>
                </a:cubicBezTo>
                <a:cubicBezTo>
                  <a:pt x="1391386" y="147149"/>
                  <a:pt x="1394012" y="161365"/>
                  <a:pt x="1398495" y="174812"/>
                </a:cubicBezTo>
                <a:cubicBezTo>
                  <a:pt x="1394012" y="206188"/>
                  <a:pt x="1394155" y="238583"/>
                  <a:pt x="1385047" y="268941"/>
                </a:cubicBezTo>
                <a:cubicBezTo>
                  <a:pt x="1374845" y="302946"/>
                  <a:pt x="1345944" y="320102"/>
                  <a:pt x="1317812" y="336177"/>
                </a:cubicBezTo>
                <a:cubicBezTo>
                  <a:pt x="1285010" y="354921"/>
                  <a:pt x="1231368" y="378439"/>
                  <a:pt x="1196789" y="389965"/>
                </a:cubicBezTo>
                <a:cubicBezTo>
                  <a:pt x="1165831" y="400284"/>
                  <a:pt x="1133806" y="407126"/>
                  <a:pt x="1102659" y="416859"/>
                </a:cubicBezTo>
                <a:cubicBezTo>
                  <a:pt x="1062071" y="429543"/>
                  <a:pt x="1021977" y="443753"/>
                  <a:pt x="981636" y="457200"/>
                </a:cubicBezTo>
                <a:cubicBezTo>
                  <a:pt x="968189" y="461682"/>
                  <a:pt x="955277" y="468317"/>
                  <a:pt x="941295" y="470647"/>
                </a:cubicBezTo>
                <a:cubicBezTo>
                  <a:pt x="824147" y="490171"/>
                  <a:pt x="887071" y="477480"/>
                  <a:pt x="753036" y="510989"/>
                </a:cubicBezTo>
                <a:cubicBezTo>
                  <a:pt x="753033" y="510990"/>
                  <a:pt x="645463" y="537882"/>
                  <a:pt x="645459" y="537883"/>
                </a:cubicBezTo>
                <a:cubicBezTo>
                  <a:pt x="632012" y="542365"/>
                  <a:pt x="619206" y="549765"/>
                  <a:pt x="605118" y="551330"/>
                </a:cubicBezTo>
                <a:cubicBezTo>
                  <a:pt x="538146" y="558771"/>
                  <a:pt x="470647" y="560295"/>
                  <a:pt x="403412" y="564777"/>
                </a:cubicBezTo>
                <a:cubicBezTo>
                  <a:pt x="372036" y="569259"/>
                  <a:pt x="340362" y="572008"/>
                  <a:pt x="309283" y="578224"/>
                </a:cubicBezTo>
                <a:cubicBezTo>
                  <a:pt x="295384" y="581004"/>
                  <a:pt x="282992" y="589798"/>
                  <a:pt x="268942" y="591671"/>
                </a:cubicBezTo>
                <a:cubicBezTo>
                  <a:pt x="215441" y="598804"/>
                  <a:pt x="161365" y="600636"/>
                  <a:pt x="107577" y="605118"/>
                </a:cubicBezTo>
                <a:cubicBezTo>
                  <a:pt x="17008" y="620213"/>
                  <a:pt x="51282" y="606372"/>
                  <a:pt x="0" y="632012"/>
                </a:cubicBezTo>
              </a:path>
            </a:pathLst>
          </a:custGeom>
          <a:noFill/>
          <a:ln w="38100" cap="flat" cmpd="sng" algn="ctr">
            <a:solidFill>
              <a:schemeClr val="tx1"/>
            </a:solidFill>
            <a:prstDash val="solid"/>
            <a:round/>
            <a:headEnd type="none" w="sm" len="sm"/>
            <a:tailEnd type="none"/>
          </a:ln>
          <a:effectLst/>
        </p:spPr>
        <p:txBody>
          <a:bodyPr rtlCol="0" anchor="ctr"/>
          <a:lstStyle/>
          <a:p>
            <a:pPr algn="ctr"/>
            <a:endParaRPr lang="en-US"/>
          </a:p>
        </p:txBody>
      </p:sp>
    </p:spTree>
    <p:extLst>
      <p:ext uri="{BB962C8B-B14F-4D97-AF65-F5344CB8AC3E}">
        <p14:creationId xmlns:p14="http://schemas.microsoft.com/office/powerpoint/2010/main" val="3121856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smtClean="0"/>
              <a:t>Switch: When To Use/When Not To Use</a:t>
            </a:r>
          </a:p>
        </p:txBody>
      </p:sp>
      <p:sp>
        <p:nvSpPr>
          <p:cNvPr id="64515" name="Rectangle 3"/>
          <p:cNvSpPr>
            <a:spLocks noGrp="1" noChangeArrowheads="1"/>
          </p:cNvSpPr>
          <p:nvPr>
            <p:ph type="body" idx="1"/>
          </p:nvPr>
        </p:nvSpPr>
        <p:spPr/>
        <p:txBody>
          <a:bodyPr/>
          <a:lstStyle/>
          <a:p>
            <a:r>
              <a:rPr lang="en-US" altLang="en-US" smtClean="0"/>
              <a:t>Benefit (when to use):</a:t>
            </a:r>
          </a:p>
          <a:p>
            <a:pPr lvl="1"/>
            <a:r>
              <a:rPr lang="en-US" altLang="en-US" smtClean="0"/>
              <a:t>It may produce simpler code than using an if, else-if (e.g., if there are multiple compound conditions)</a:t>
            </a:r>
          </a:p>
          <a:p>
            <a:pPr lvl="1"/>
            <a:r>
              <a:rPr lang="en-US" altLang="en-US" smtClean="0"/>
              <a:t>Contrast</a:t>
            </a:r>
          </a:p>
        </p:txBody>
      </p:sp>
      <p:sp>
        <p:nvSpPr>
          <p:cNvPr id="64516" name="Rectangle 2"/>
          <p:cNvSpPr>
            <a:spLocks noChangeArrowheads="1"/>
          </p:cNvSpPr>
          <p:nvPr/>
        </p:nvSpPr>
        <p:spPr bwMode="auto">
          <a:xfrm>
            <a:off x="0" y="2606675"/>
            <a:ext cx="44958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30000"/>
              </a:spcBef>
              <a:buChar char="•"/>
              <a:defRPr sz="2400">
                <a:solidFill>
                  <a:schemeClr val="tx1"/>
                </a:solidFill>
                <a:latin typeface="Calibri" pitchFamily="34" charset="0"/>
              </a:defRPr>
            </a:lvl1pPr>
            <a:lvl2pPr marL="225425"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lvl="1" eaLnBrk="1" hangingPunct="1">
              <a:spcBef>
                <a:spcPct val="0"/>
              </a:spcBef>
              <a:buSzTx/>
              <a:buFontTx/>
              <a:buNone/>
            </a:pPr>
            <a:r>
              <a:rPr lang="en-US" altLang="en-US" sz="1800">
                <a:latin typeface="Consolas" pitchFamily="49" charset="0"/>
                <a:cs typeface="Consolas" pitchFamily="49" charset="0"/>
              </a:rPr>
              <a:t>// Using if</a:t>
            </a:r>
          </a:p>
          <a:p>
            <a:pPr lvl="1" eaLnBrk="1" hangingPunct="1">
              <a:spcBef>
                <a:spcPct val="0"/>
              </a:spcBef>
              <a:buSzTx/>
              <a:buFontTx/>
              <a:buNone/>
            </a:pPr>
            <a:r>
              <a:rPr lang="en-US" altLang="en-US" sz="1800">
                <a:latin typeface="Consolas" pitchFamily="49" charset="0"/>
                <a:cs typeface="Consolas" pitchFamily="49" charset="0"/>
              </a:rPr>
              <a:t>If ((menu == ‘a’) || </a:t>
            </a:r>
          </a:p>
          <a:p>
            <a:pPr lvl="1" eaLnBrk="1" hangingPunct="1">
              <a:spcBef>
                <a:spcPct val="0"/>
              </a:spcBef>
              <a:buSzTx/>
              <a:buFontTx/>
              <a:buNone/>
            </a:pPr>
            <a:r>
              <a:rPr lang="en-US" altLang="en-US" sz="1800">
                <a:latin typeface="Consolas" pitchFamily="49" charset="0"/>
                <a:cs typeface="Consolas" pitchFamily="49" charset="0"/>
              </a:rPr>
              <a:t>    (menu == ‘A’) ||</a:t>
            </a:r>
          </a:p>
          <a:p>
            <a:pPr lvl="1" eaLnBrk="1" hangingPunct="1">
              <a:spcBef>
                <a:spcPct val="0"/>
              </a:spcBef>
              <a:buSzTx/>
              <a:buFontTx/>
              <a:buNone/>
            </a:pPr>
            <a:r>
              <a:rPr lang="en-US" altLang="en-US" sz="1800">
                <a:latin typeface="Consolas" pitchFamily="49" charset="0"/>
                <a:cs typeface="Consolas" pitchFamily="49" charset="0"/>
              </a:rPr>
              <a:t>    (menu == ‘N’) ||</a:t>
            </a:r>
          </a:p>
          <a:p>
            <a:pPr lvl="1" eaLnBrk="1" hangingPunct="1">
              <a:spcBef>
                <a:spcPct val="0"/>
              </a:spcBef>
              <a:buSzTx/>
              <a:buFontTx/>
              <a:buNone/>
            </a:pPr>
            <a:r>
              <a:rPr lang="en-US" altLang="en-US" sz="1800">
                <a:latin typeface="Consolas" pitchFamily="49" charset="0"/>
                <a:cs typeface="Consolas" pitchFamily="49" charset="0"/>
              </a:rPr>
              <a:t>    (menu == ‘n’))</a:t>
            </a:r>
          </a:p>
          <a:p>
            <a:pPr lvl="1" eaLnBrk="1" hangingPunct="1">
              <a:spcBef>
                <a:spcPct val="0"/>
              </a:spcBef>
              <a:buSzTx/>
              <a:buFontTx/>
              <a:buNone/>
            </a:pPr>
            <a:r>
              <a:rPr lang="en-US" altLang="en-US" sz="1800">
                <a:latin typeface="Consolas" pitchFamily="49" charset="0"/>
                <a:cs typeface="Consolas" pitchFamily="49" charset="0"/>
              </a:rPr>
              <a:t>    System.out.println(“New player added”);</a:t>
            </a:r>
          </a:p>
          <a:p>
            <a:pPr lvl="1" eaLnBrk="1" hangingPunct="1">
              <a:spcBef>
                <a:spcPct val="0"/>
              </a:spcBef>
              <a:buSzTx/>
              <a:buFontTx/>
              <a:buNone/>
            </a:pPr>
            <a:r>
              <a:rPr lang="en-US" altLang="en-US" sz="1800">
                <a:latin typeface="Consolas" pitchFamily="49" charset="0"/>
                <a:cs typeface="Consolas" pitchFamily="49" charset="0"/>
              </a:rPr>
              <a:t>else if ((menu == ‘q’) ||</a:t>
            </a:r>
          </a:p>
          <a:p>
            <a:pPr lvl="1" eaLnBrk="1" hangingPunct="1">
              <a:spcBef>
                <a:spcPct val="0"/>
              </a:spcBef>
              <a:buSzTx/>
              <a:buFontTx/>
              <a:buNone/>
            </a:pPr>
            <a:r>
              <a:rPr lang="en-US" altLang="en-US" sz="1800">
                <a:latin typeface="Consolas" pitchFamily="49" charset="0"/>
                <a:cs typeface="Consolas" pitchFamily="49" charset="0"/>
              </a:rPr>
              <a:t>         (menu == ‘Q’)) </a:t>
            </a:r>
          </a:p>
        </p:txBody>
      </p:sp>
      <p:sp>
        <p:nvSpPr>
          <p:cNvPr id="64517" name="Rectangle 5"/>
          <p:cNvSpPr>
            <a:spLocks noChangeArrowheads="1"/>
          </p:cNvSpPr>
          <p:nvPr/>
        </p:nvSpPr>
        <p:spPr bwMode="auto">
          <a:xfrm>
            <a:off x="4368800" y="2435225"/>
            <a:ext cx="49530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80000"/>
              </a:lnSpc>
              <a:spcBef>
                <a:spcPct val="0"/>
              </a:spcBef>
              <a:buFontTx/>
              <a:buNone/>
            </a:pPr>
            <a:r>
              <a:rPr lang="en-CA" altLang="en-US" sz="1600">
                <a:latin typeface="Consolas" pitchFamily="49" charset="0"/>
                <a:cs typeface="Consolas" pitchFamily="49" charset="0"/>
              </a:rPr>
              <a:t>switch(menu)</a:t>
            </a:r>
            <a:br>
              <a:rPr lang="en-CA" altLang="en-US" sz="1600">
                <a:latin typeface="Consolas" pitchFamily="49" charset="0"/>
                <a:cs typeface="Consolas" pitchFamily="49" charset="0"/>
              </a:rPr>
            </a:br>
            <a:r>
              <a:rPr lang="en-CA" altLang="en-US" sz="1600">
                <a:latin typeface="Consolas" pitchFamily="49" charset="0"/>
                <a:cs typeface="Consolas" pitchFamily="49" charset="0"/>
              </a:rPr>
              <a:t>{</a:t>
            </a:r>
          </a:p>
          <a:p>
            <a:pPr eaLnBrk="1" hangingPunct="1">
              <a:lnSpc>
                <a:spcPct val="80000"/>
              </a:lnSpc>
              <a:spcBef>
                <a:spcPct val="0"/>
              </a:spcBef>
              <a:buFontTx/>
              <a:buNone/>
            </a:pPr>
            <a:r>
              <a:rPr lang="en-CA" altLang="en-US" sz="1600">
                <a:latin typeface="Consolas" pitchFamily="49" charset="0"/>
                <a:cs typeface="Consolas" pitchFamily="49" charset="0"/>
              </a:rPr>
              <a:t>  case ‘a’:</a:t>
            </a:r>
          </a:p>
          <a:p>
            <a:pPr eaLnBrk="1" hangingPunct="1">
              <a:lnSpc>
                <a:spcPct val="80000"/>
              </a:lnSpc>
              <a:spcBef>
                <a:spcPct val="0"/>
              </a:spcBef>
              <a:buFontTx/>
              <a:buNone/>
            </a:pPr>
            <a:r>
              <a:rPr lang="en-CA" altLang="en-US" sz="1600" i="1">
                <a:latin typeface="Consolas" pitchFamily="49" charset="0"/>
                <a:cs typeface="Consolas" pitchFamily="49" charset="0"/>
              </a:rPr>
              <a:t>  </a:t>
            </a:r>
            <a:r>
              <a:rPr lang="en-CA" altLang="en-US" sz="1600">
                <a:latin typeface="Consolas" pitchFamily="49" charset="0"/>
                <a:cs typeface="Consolas" pitchFamily="49" charset="0"/>
              </a:rPr>
              <a:t>case ‘A’:</a:t>
            </a:r>
          </a:p>
          <a:p>
            <a:pPr eaLnBrk="1" hangingPunct="1">
              <a:lnSpc>
                <a:spcPct val="80000"/>
              </a:lnSpc>
              <a:spcBef>
                <a:spcPct val="0"/>
              </a:spcBef>
              <a:buFontTx/>
              <a:buNone/>
            </a:pPr>
            <a:r>
              <a:rPr lang="en-CA" altLang="en-US" sz="1600">
                <a:latin typeface="Consolas" pitchFamily="49" charset="0"/>
                <a:cs typeface="Consolas" pitchFamily="49" charset="0"/>
              </a:rPr>
              <a:t>  case ‘N’:</a:t>
            </a:r>
          </a:p>
          <a:p>
            <a:pPr eaLnBrk="1" hangingPunct="1">
              <a:lnSpc>
                <a:spcPct val="80000"/>
              </a:lnSpc>
              <a:spcBef>
                <a:spcPct val="0"/>
              </a:spcBef>
              <a:buFontTx/>
              <a:buNone/>
            </a:pPr>
            <a:r>
              <a:rPr lang="en-CA" altLang="en-US" sz="1600">
                <a:latin typeface="Consolas" pitchFamily="49" charset="0"/>
                <a:cs typeface="Consolas" pitchFamily="49" charset="0"/>
              </a:rPr>
              <a:t>  case ‘n’:</a:t>
            </a:r>
            <a:r>
              <a:rPr lang="en-CA" altLang="en-US" sz="1600" i="1">
                <a:latin typeface="Consolas" pitchFamily="49" charset="0"/>
                <a:cs typeface="Consolas" pitchFamily="49" charset="0"/>
              </a:rPr>
              <a:t>   </a:t>
            </a:r>
          </a:p>
          <a:p>
            <a:pPr eaLnBrk="1" hangingPunct="1">
              <a:lnSpc>
                <a:spcPct val="80000"/>
              </a:lnSpc>
              <a:spcBef>
                <a:spcPct val="0"/>
              </a:spcBef>
              <a:buFontTx/>
              <a:buNone/>
            </a:pPr>
            <a:r>
              <a:rPr lang="en-US" altLang="en-US" sz="1600">
                <a:latin typeface="Consolas" pitchFamily="49" charset="0"/>
                <a:cs typeface="Consolas" pitchFamily="49" charset="0"/>
              </a:rPr>
              <a:t>    System.out.println(“New player \</a:t>
            </a:r>
          </a:p>
          <a:p>
            <a:pPr eaLnBrk="1" hangingPunct="1">
              <a:lnSpc>
                <a:spcPct val="80000"/>
              </a:lnSpc>
              <a:spcBef>
                <a:spcPct val="0"/>
              </a:spcBef>
              <a:buFontTx/>
              <a:buNone/>
            </a:pPr>
            <a:r>
              <a:rPr lang="en-US" altLang="en-US" sz="1600">
                <a:latin typeface="Consolas" pitchFamily="49" charset="0"/>
                <a:cs typeface="Consolas" pitchFamily="49" charset="0"/>
              </a:rPr>
              <a:t>       added”);</a:t>
            </a:r>
            <a:endParaRPr lang="en-CA" altLang="en-US" sz="1600" i="1">
              <a:latin typeface="Consolas" pitchFamily="49" charset="0"/>
              <a:cs typeface="Consolas" pitchFamily="49" charset="0"/>
            </a:endParaRPr>
          </a:p>
          <a:p>
            <a:pPr eaLnBrk="1" hangingPunct="1">
              <a:lnSpc>
                <a:spcPct val="80000"/>
              </a:lnSpc>
              <a:spcBef>
                <a:spcPct val="0"/>
              </a:spcBef>
              <a:buFontTx/>
              <a:buNone/>
            </a:pPr>
            <a:r>
              <a:rPr lang="en-CA" altLang="en-US" sz="1600">
                <a:latin typeface="Consolas" pitchFamily="49" charset="0"/>
                <a:cs typeface="Consolas" pitchFamily="49" charset="0"/>
              </a:rPr>
              <a:t>    break;</a:t>
            </a:r>
          </a:p>
          <a:p>
            <a:pPr eaLnBrk="1" hangingPunct="1">
              <a:lnSpc>
                <a:spcPct val="80000"/>
              </a:lnSpc>
              <a:spcBef>
                <a:spcPct val="0"/>
              </a:spcBef>
              <a:buFontTx/>
              <a:buNone/>
            </a:pPr>
            <a:endParaRPr lang="en-CA" altLang="en-US" sz="1600">
              <a:latin typeface="Consolas" pitchFamily="49" charset="0"/>
              <a:cs typeface="Consolas" pitchFamily="49" charset="0"/>
            </a:endParaRPr>
          </a:p>
          <a:p>
            <a:pPr eaLnBrk="1" hangingPunct="1">
              <a:lnSpc>
                <a:spcPct val="80000"/>
              </a:lnSpc>
              <a:spcBef>
                <a:spcPct val="0"/>
              </a:spcBef>
              <a:buFontTx/>
              <a:buNone/>
            </a:pPr>
            <a:r>
              <a:rPr lang="en-CA" altLang="en-US" sz="1600">
                <a:latin typeface="Consolas" pitchFamily="49" charset="0"/>
                <a:cs typeface="Consolas" pitchFamily="49" charset="0"/>
              </a:rPr>
              <a:t>  case ‘Q’:</a:t>
            </a:r>
          </a:p>
          <a:p>
            <a:pPr eaLnBrk="1" hangingPunct="1">
              <a:lnSpc>
                <a:spcPct val="80000"/>
              </a:lnSpc>
              <a:spcBef>
                <a:spcPct val="0"/>
              </a:spcBef>
              <a:buFontTx/>
              <a:buNone/>
            </a:pPr>
            <a:r>
              <a:rPr lang="en-CA" altLang="en-US" sz="1600">
                <a:latin typeface="Consolas" pitchFamily="49" charset="0"/>
                <a:cs typeface="Consolas" pitchFamily="49" charset="0"/>
              </a:rPr>
              <a:t>  case ‘q’:</a:t>
            </a:r>
            <a:r>
              <a:rPr lang="en-CA" altLang="en-US" sz="1600" i="1">
                <a:latin typeface="Consolas" pitchFamily="49" charset="0"/>
                <a:cs typeface="Consolas" pitchFamily="49" charset="0"/>
              </a:rPr>
              <a:t>   </a:t>
            </a:r>
          </a:p>
          <a:p>
            <a:pPr eaLnBrk="1" hangingPunct="1">
              <a:lnSpc>
                <a:spcPct val="80000"/>
              </a:lnSpc>
              <a:spcBef>
                <a:spcPct val="0"/>
              </a:spcBef>
              <a:buFontTx/>
              <a:buNone/>
            </a:pPr>
            <a:endParaRPr lang="en-CA" altLang="en-US" sz="1600">
              <a:latin typeface="Consolas" pitchFamily="49" charset="0"/>
              <a:cs typeface="Consolas" pitchFamily="49" charset="0"/>
            </a:endParaRPr>
          </a:p>
          <a:p>
            <a:pPr eaLnBrk="1" hangingPunct="1">
              <a:lnSpc>
                <a:spcPct val="80000"/>
              </a:lnSpc>
              <a:spcBef>
                <a:spcPct val="0"/>
              </a:spcBef>
              <a:buFontTx/>
              <a:buNone/>
            </a:pPr>
            <a:r>
              <a:rPr lang="en-CA" altLang="en-US" sz="1600">
                <a:latin typeface="Consolas" pitchFamily="49" charset="0"/>
                <a:cs typeface="Consolas" pitchFamily="49" charset="0"/>
              </a:rPr>
              <a:t>	</a:t>
            </a:r>
          </a:p>
        </p:txBody>
      </p:sp>
      <p:sp>
        <p:nvSpPr>
          <p:cNvPr id="2" name="TextBox 1"/>
          <p:cNvSpPr txBox="1"/>
          <p:nvPr/>
        </p:nvSpPr>
        <p:spPr>
          <a:xfrm>
            <a:off x="5822577" y="2682686"/>
            <a:ext cx="2366682" cy="524435"/>
          </a:xfrm>
          <a:prstGeom prst="rect">
            <a:avLst/>
          </a:prstGeom>
          <a:noFill/>
          <a:ln w="0">
            <a:noFill/>
          </a:ln>
        </p:spPr>
        <p:txBody>
          <a:bodyPr wrap="square" lIns="0" rtlCol="0">
            <a:noAutofit/>
          </a:bodyPr>
          <a:lstStyle/>
          <a:p>
            <a:r>
              <a:rPr lang="en-US" sz="1800" smtClean="0"/>
              <a:t>User enters a, A, N, n</a:t>
            </a:r>
            <a:endParaRPr lang="en-US" sz="1800" dirty="0" smtClean="0"/>
          </a:p>
        </p:txBody>
      </p:sp>
      <p:sp>
        <p:nvSpPr>
          <p:cNvPr id="3" name="Freeform 2"/>
          <p:cNvSpPr/>
          <p:nvPr/>
        </p:nvSpPr>
        <p:spPr bwMode="auto">
          <a:xfrm>
            <a:off x="4208929" y="2743200"/>
            <a:ext cx="1452283" cy="995082"/>
          </a:xfrm>
          <a:custGeom>
            <a:avLst/>
            <a:gdLst>
              <a:gd name="connsiteX0" fmla="*/ 1452283 w 1452283"/>
              <a:gd name="connsiteY0" fmla="*/ 134471 h 995082"/>
              <a:gd name="connsiteX1" fmla="*/ 1385047 w 1452283"/>
              <a:gd name="connsiteY1" fmla="*/ 94129 h 995082"/>
              <a:gd name="connsiteX2" fmla="*/ 1089212 w 1452283"/>
              <a:gd name="connsiteY2" fmla="*/ 26894 h 995082"/>
              <a:gd name="connsiteX3" fmla="*/ 1048871 w 1452283"/>
              <a:gd name="connsiteY3" fmla="*/ 13447 h 995082"/>
              <a:gd name="connsiteX4" fmla="*/ 981636 w 1452283"/>
              <a:gd name="connsiteY4" fmla="*/ 0 h 995082"/>
              <a:gd name="connsiteX5" fmla="*/ 403412 w 1452283"/>
              <a:gd name="connsiteY5" fmla="*/ 13447 h 995082"/>
              <a:gd name="connsiteX6" fmla="*/ 349624 w 1452283"/>
              <a:gd name="connsiteY6" fmla="*/ 40341 h 995082"/>
              <a:gd name="connsiteX7" fmla="*/ 242047 w 1452283"/>
              <a:gd name="connsiteY7" fmla="*/ 134471 h 995082"/>
              <a:gd name="connsiteX8" fmla="*/ 201706 w 1452283"/>
              <a:gd name="connsiteY8" fmla="*/ 174812 h 995082"/>
              <a:gd name="connsiteX9" fmla="*/ 121024 w 1452283"/>
              <a:gd name="connsiteY9" fmla="*/ 242047 h 995082"/>
              <a:gd name="connsiteX10" fmla="*/ 94130 w 1452283"/>
              <a:gd name="connsiteY10" fmla="*/ 282388 h 995082"/>
              <a:gd name="connsiteX11" fmla="*/ 26895 w 1452283"/>
              <a:gd name="connsiteY11" fmla="*/ 363071 h 995082"/>
              <a:gd name="connsiteX12" fmla="*/ 13447 w 1452283"/>
              <a:gd name="connsiteY12" fmla="*/ 497541 h 995082"/>
              <a:gd name="connsiteX13" fmla="*/ 0 w 1452283"/>
              <a:gd name="connsiteY13" fmla="*/ 537882 h 995082"/>
              <a:gd name="connsiteX14" fmla="*/ 40342 w 1452283"/>
              <a:gd name="connsiteY14" fmla="*/ 739588 h 995082"/>
              <a:gd name="connsiteX15" fmla="*/ 67236 w 1452283"/>
              <a:gd name="connsiteY15" fmla="*/ 779929 h 995082"/>
              <a:gd name="connsiteX16" fmla="*/ 188259 w 1452283"/>
              <a:gd name="connsiteY16" fmla="*/ 833718 h 995082"/>
              <a:gd name="connsiteX17" fmla="*/ 228600 w 1452283"/>
              <a:gd name="connsiteY17" fmla="*/ 847165 h 995082"/>
              <a:gd name="connsiteX18" fmla="*/ 416859 w 1452283"/>
              <a:gd name="connsiteY18" fmla="*/ 887506 h 995082"/>
              <a:gd name="connsiteX19" fmla="*/ 497542 w 1452283"/>
              <a:gd name="connsiteY19" fmla="*/ 900953 h 995082"/>
              <a:gd name="connsiteX20" fmla="*/ 537883 w 1452283"/>
              <a:gd name="connsiteY20" fmla="*/ 927847 h 995082"/>
              <a:gd name="connsiteX21" fmla="*/ 578224 w 1452283"/>
              <a:gd name="connsiteY21" fmla="*/ 941294 h 995082"/>
              <a:gd name="connsiteX22" fmla="*/ 605118 w 1452283"/>
              <a:gd name="connsiteY22" fmla="*/ 981635 h 995082"/>
              <a:gd name="connsiteX23" fmla="*/ 645459 w 1452283"/>
              <a:gd name="connsiteY23" fmla="*/ 995082 h 99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2283" h="995082">
                <a:moveTo>
                  <a:pt x="1452283" y="134471"/>
                </a:moveTo>
                <a:cubicBezTo>
                  <a:pt x="1429871" y="121024"/>
                  <a:pt x="1409520" y="103306"/>
                  <a:pt x="1385047" y="94129"/>
                </a:cubicBezTo>
                <a:cubicBezTo>
                  <a:pt x="1272846" y="52053"/>
                  <a:pt x="1204980" y="51701"/>
                  <a:pt x="1089212" y="26894"/>
                </a:cubicBezTo>
                <a:cubicBezTo>
                  <a:pt x="1075352" y="23924"/>
                  <a:pt x="1062622" y="16885"/>
                  <a:pt x="1048871" y="13447"/>
                </a:cubicBezTo>
                <a:cubicBezTo>
                  <a:pt x="1026698" y="7904"/>
                  <a:pt x="1004048" y="4482"/>
                  <a:pt x="981636" y="0"/>
                </a:cubicBezTo>
                <a:cubicBezTo>
                  <a:pt x="788895" y="4482"/>
                  <a:pt x="595814" y="1166"/>
                  <a:pt x="403412" y="13447"/>
                </a:cubicBezTo>
                <a:cubicBezTo>
                  <a:pt x="383407" y="14724"/>
                  <a:pt x="367028" y="30396"/>
                  <a:pt x="349624" y="40341"/>
                </a:cubicBezTo>
                <a:cubicBezTo>
                  <a:pt x="297736" y="69991"/>
                  <a:pt x="291636" y="84882"/>
                  <a:pt x="242047" y="134471"/>
                </a:cubicBezTo>
                <a:cubicBezTo>
                  <a:pt x="228600" y="147918"/>
                  <a:pt x="217529" y="164263"/>
                  <a:pt x="201706" y="174812"/>
                </a:cubicBezTo>
                <a:cubicBezTo>
                  <a:pt x="162040" y="201256"/>
                  <a:pt x="153379" y="203220"/>
                  <a:pt x="121024" y="242047"/>
                </a:cubicBezTo>
                <a:cubicBezTo>
                  <a:pt x="110678" y="254462"/>
                  <a:pt x="103524" y="269237"/>
                  <a:pt x="94130" y="282388"/>
                </a:cubicBezTo>
                <a:cubicBezTo>
                  <a:pt x="54174" y="338326"/>
                  <a:pt x="65115" y="324850"/>
                  <a:pt x="26895" y="363071"/>
                </a:cubicBezTo>
                <a:cubicBezTo>
                  <a:pt x="22412" y="407894"/>
                  <a:pt x="20297" y="453018"/>
                  <a:pt x="13447" y="497541"/>
                </a:cubicBezTo>
                <a:cubicBezTo>
                  <a:pt x="11292" y="511551"/>
                  <a:pt x="0" y="523708"/>
                  <a:pt x="0" y="537882"/>
                </a:cubicBezTo>
                <a:cubicBezTo>
                  <a:pt x="0" y="623971"/>
                  <a:pt x="5209" y="669323"/>
                  <a:pt x="40342" y="739588"/>
                </a:cubicBezTo>
                <a:cubicBezTo>
                  <a:pt x="47570" y="754043"/>
                  <a:pt x="55808" y="768501"/>
                  <a:pt x="67236" y="779929"/>
                </a:cubicBezTo>
                <a:cubicBezTo>
                  <a:pt x="99202" y="811895"/>
                  <a:pt x="148310" y="820402"/>
                  <a:pt x="188259" y="833718"/>
                </a:cubicBezTo>
                <a:lnTo>
                  <a:pt x="228600" y="847165"/>
                </a:lnTo>
                <a:cubicBezTo>
                  <a:pt x="294939" y="913501"/>
                  <a:pt x="237423" y="867569"/>
                  <a:pt x="416859" y="887506"/>
                </a:cubicBezTo>
                <a:cubicBezTo>
                  <a:pt x="443958" y="890517"/>
                  <a:pt x="470648" y="896471"/>
                  <a:pt x="497542" y="900953"/>
                </a:cubicBezTo>
                <a:cubicBezTo>
                  <a:pt x="510989" y="909918"/>
                  <a:pt x="523428" y="920619"/>
                  <a:pt x="537883" y="927847"/>
                </a:cubicBezTo>
                <a:cubicBezTo>
                  <a:pt x="550561" y="934186"/>
                  <a:pt x="567156" y="932439"/>
                  <a:pt x="578224" y="941294"/>
                </a:cubicBezTo>
                <a:cubicBezTo>
                  <a:pt x="590844" y="951390"/>
                  <a:pt x="592498" y="971539"/>
                  <a:pt x="605118" y="981635"/>
                </a:cubicBezTo>
                <a:cubicBezTo>
                  <a:pt x="616186" y="990490"/>
                  <a:pt x="645459" y="995082"/>
                  <a:pt x="645459" y="995082"/>
                </a:cubicBezTo>
              </a:path>
            </a:pathLst>
          </a:custGeom>
          <a:noFill/>
          <a:ln w="38100" cap="flat" cmpd="sng" algn="ctr">
            <a:solidFill>
              <a:schemeClr val="tx1"/>
            </a:solidFill>
            <a:prstDash val="solid"/>
            <a:round/>
            <a:headEnd type="none" w="sm" len="sm"/>
            <a:tailEnd type="none"/>
          </a:ln>
          <a:effectLst/>
        </p:spPr>
        <p:txBody>
          <a:bodyPr rtlCol="0" anchor="ctr"/>
          <a:lstStyle/>
          <a:p>
            <a:pPr algn="ctr"/>
            <a:endParaRPr lang="en-US"/>
          </a:p>
        </p:txBody>
      </p:sp>
      <p:sp>
        <p:nvSpPr>
          <p:cNvPr id="4" name="Freeform 3"/>
          <p:cNvSpPr/>
          <p:nvPr/>
        </p:nvSpPr>
        <p:spPr bwMode="auto">
          <a:xfrm>
            <a:off x="3926220" y="4208929"/>
            <a:ext cx="981956" cy="1614889"/>
          </a:xfrm>
          <a:custGeom>
            <a:avLst/>
            <a:gdLst>
              <a:gd name="connsiteX0" fmla="*/ 981956 w 981956"/>
              <a:gd name="connsiteY0" fmla="*/ 0 h 1614889"/>
              <a:gd name="connsiteX1" fmla="*/ 739909 w 981956"/>
              <a:gd name="connsiteY1" fmla="*/ 53789 h 1614889"/>
              <a:gd name="connsiteX2" fmla="*/ 632333 w 981956"/>
              <a:gd name="connsiteY2" fmla="*/ 107577 h 1614889"/>
              <a:gd name="connsiteX3" fmla="*/ 538204 w 981956"/>
              <a:gd name="connsiteY3" fmla="*/ 147918 h 1614889"/>
              <a:gd name="connsiteX4" fmla="*/ 417180 w 981956"/>
              <a:gd name="connsiteY4" fmla="*/ 228600 h 1614889"/>
              <a:gd name="connsiteX5" fmla="*/ 376839 w 981956"/>
              <a:gd name="connsiteY5" fmla="*/ 255495 h 1614889"/>
              <a:gd name="connsiteX6" fmla="*/ 309604 w 981956"/>
              <a:gd name="connsiteY6" fmla="*/ 322730 h 1614889"/>
              <a:gd name="connsiteX7" fmla="*/ 255815 w 981956"/>
              <a:gd name="connsiteY7" fmla="*/ 403412 h 1614889"/>
              <a:gd name="connsiteX8" fmla="*/ 242368 w 981956"/>
              <a:gd name="connsiteY8" fmla="*/ 443753 h 1614889"/>
              <a:gd name="connsiteX9" fmla="*/ 202027 w 981956"/>
              <a:gd name="connsiteY9" fmla="*/ 470647 h 1614889"/>
              <a:gd name="connsiteX10" fmla="*/ 121345 w 981956"/>
              <a:gd name="connsiteY10" fmla="*/ 564777 h 1614889"/>
              <a:gd name="connsiteX11" fmla="*/ 67556 w 981956"/>
              <a:gd name="connsiteY11" fmla="*/ 753036 h 1614889"/>
              <a:gd name="connsiteX12" fmla="*/ 54109 w 981956"/>
              <a:gd name="connsiteY12" fmla="*/ 793377 h 1614889"/>
              <a:gd name="connsiteX13" fmla="*/ 40662 w 981956"/>
              <a:gd name="connsiteY13" fmla="*/ 847165 h 1614889"/>
              <a:gd name="connsiteX14" fmla="*/ 13768 w 981956"/>
              <a:gd name="connsiteY14" fmla="*/ 887506 h 1614889"/>
              <a:gd name="connsiteX15" fmla="*/ 321 w 981956"/>
              <a:gd name="connsiteY15" fmla="*/ 941295 h 1614889"/>
              <a:gd name="connsiteX16" fmla="*/ 13768 w 981956"/>
              <a:gd name="connsiteY16" fmla="*/ 1519518 h 1614889"/>
              <a:gd name="connsiteX17" fmla="*/ 54109 w 981956"/>
              <a:gd name="connsiteY17" fmla="*/ 1546412 h 1614889"/>
              <a:gd name="connsiteX18" fmla="*/ 134792 w 981956"/>
              <a:gd name="connsiteY18" fmla="*/ 1573306 h 1614889"/>
              <a:gd name="connsiteX19" fmla="*/ 202027 w 981956"/>
              <a:gd name="connsiteY19" fmla="*/ 1586753 h 1614889"/>
              <a:gd name="connsiteX20" fmla="*/ 336498 w 981956"/>
              <a:gd name="connsiteY20" fmla="*/ 1613647 h 1614889"/>
              <a:gd name="connsiteX21" fmla="*/ 470968 w 981956"/>
              <a:gd name="connsiteY21" fmla="*/ 1613647 h 16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1956" h="1614889">
                <a:moveTo>
                  <a:pt x="981956" y="0"/>
                </a:moveTo>
                <a:cubicBezTo>
                  <a:pt x="884195" y="13966"/>
                  <a:pt x="842682" y="15925"/>
                  <a:pt x="739909" y="53789"/>
                </a:cubicBezTo>
                <a:cubicBezTo>
                  <a:pt x="702290" y="67649"/>
                  <a:pt x="670367" y="94899"/>
                  <a:pt x="632333" y="107577"/>
                </a:cubicBezTo>
                <a:cubicBezTo>
                  <a:pt x="590599" y="121488"/>
                  <a:pt x="579746" y="122993"/>
                  <a:pt x="538204" y="147918"/>
                </a:cubicBezTo>
                <a:cubicBezTo>
                  <a:pt x="538200" y="147920"/>
                  <a:pt x="437353" y="215151"/>
                  <a:pt x="417180" y="228600"/>
                </a:cubicBezTo>
                <a:lnTo>
                  <a:pt x="376839" y="255495"/>
                </a:lnTo>
                <a:cubicBezTo>
                  <a:pt x="269267" y="416853"/>
                  <a:pt x="435105" y="179302"/>
                  <a:pt x="309604" y="322730"/>
                </a:cubicBezTo>
                <a:cubicBezTo>
                  <a:pt x="288319" y="347055"/>
                  <a:pt x="273745" y="376518"/>
                  <a:pt x="255815" y="403412"/>
                </a:cubicBezTo>
                <a:cubicBezTo>
                  <a:pt x="247952" y="415206"/>
                  <a:pt x="251223" y="432685"/>
                  <a:pt x="242368" y="443753"/>
                </a:cubicBezTo>
                <a:cubicBezTo>
                  <a:pt x="232272" y="456373"/>
                  <a:pt x="214297" y="460129"/>
                  <a:pt x="202027" y="470647"/>
                </a:cubicBezTo>
                <a:cubicBezTo>
                  <a:pt x="178104" y="491153"/>
                  <a:pt x="135986" y="531836"/>
                  <a:pt x="121345" y="564777"/>
                </a:cubicBezTo>
                <a:cubicBezTo>
                  <a:pt x="97096" y="619338"/>
                  <a:pt x="82638" y="697736"/>
                  <a:pt x="67556" y="753036"/>
                </a:cubicBezTo>
                <a:cubicBezTo>
                  <a:pt x="63826" y="766711"/>
                  <a:pt x="58003" y="779748"/>
                  <a:pt x="54109" y="793377"/>
                </a:cubicBezTo>
                <a:cubicBezTo>
                  <a:pt x="49032" y="811147"/>
                  <a:pt x="47942" y="830178"/>
                  <a:pt x="40662" y="847165"/>
                </a:cubicBezTo>
                <a:cubicBezTo>
                  <a:pt x="34296" y="862020"/>
                  <a:pt x="22733" y="874059"/>
                  <a:pt x="13768" y="887506"/>
                </a:cubicBezTo>
                <a:cubicBezTo>
                  <a:pt x="9286" y="905436"/>
                  <a:pt x="321" y="922814"/>
                  <a:pt x="321" y="941295"/>
                </a:cubicBezTo>
                <a:cubicBezTo>
                  <a:pt x="321" y="1134088"/>
                  <a:pt x="-3302" y="1327482"/>
                  <a:pt x="13768" y="1519518"/>
                </a:cubicBezTo>
                <a:cubicBezTo>
                  <a:pt x="15199" y="1535616"/>
                  <a:pt x="39341" y="1539848"/>
                  <a:pt x="54109" y="1546412"/>
                </a:cubicBezTo>
                <a:cubicBezTo>
                  <a:pt x="80015" y="1557926"/>
                  <a:pt x="107442" y="1565847"/>
                  <a:pt x="134792" y="1573306"/>
                </a:cubicBezTo>
                <a:cubicBezTo>
                  <a:pt x="156842" y="1579320"/>
                  <a:pt x="179716" y="1581795"/>
                  <a:pt x="202027" y="1586753"/>
                </a:cubicBezTo>
                <a:cubicBezTo>
                  <a:pt x="252496" y="1597968"/>
                  <a:pt x="281505" y="1610210"/>
                  <a:pt x="336498" y="1613647"/>
                </a:cubicBezTo>
                <a:cubicBezTo>
                  <a:pt x="381234" y="1616443"/>
                  <a:pt x="426145" y="1613647"/>
                  <a:pt x="470968" y="1613647"/>
                </a:cubicBezTo>
              </a:path>
            </a:pathLst>
          </a:custGeom>
          <a:noFill/>
          <a:ln w="38100" cap="flat" cmpd="sng" algn="ctr">
            <a:solidFill>
              <a:schemeClr val="tx1"/>
            </a:solidFill>
            <a:prstDash val="solid"/>
            <a:round/>
            <a:headEnd type="none" w="sm" len="sm"/>
            <a:tailEnd type="none"/>
          </a:ln>
          <a:effectLst/>
        </p:spPr>
        <p:txBody>
          <a:bodyPr rtlCol="0" anchor="ctr"/>
          <a:lstStyle/>
          <a:p>
            <a:pPr algn="ctr"/>
            <a:endParaRPr lang="en-US"/>
          </a:p>
        </p:txBody>
      </p:sp>
      <p:sp>
        <p:nvSpPr>
          <p:cNvPr id="9" name="TextBox 8"/>
          <p:cNvSpPr txBox="1"/>
          <p:nvPr/>
        </p:nvSpPr>
        <p:spPr>
          <a:xfrm>
            <a:off x="2742879" y="5823818"/>
            <a:ext cx="2366682" cy="524435"/>
          </a:xfrm>
          <a:prstGeom prst="rect">
            <a:avLst/>
          </a:prstGeom>
          <a:noFill/>
          <a:ln w="0">
            <a:noFill/>
          </a:ln>
        </p:spPr>
        <p:txBody>
          <a:bodyPr wrap="square" lIns="0" rtlCol="0">
            <a:noAutofit/>
          </a:bodyPr>
          <a:lstStyle/>
          <a:p>
            <a:r>
              <a:rPr lang="en-US" sz="1800" smtClean="0"/>
              <a:t>Outside of switch</a:t>
            </a:r>
            <a:endParaRPr lang="en-US" sz="1800" dirty="0" smtClean="0"/>
          </a:p>
        </p:txBody>
      </p:sp>
    </p:spTree>
    <p:extLst>
      <p:ext uri="{BB962C8B-B14F-4D97-AF65-F5344CB8AC3E}">
        <p14:creationId xmlns:p14="http://schemas.microsoft.com/office/powerpoint/2010/main" val="33034993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smtClean="0"/>
              <a:t>Switch: When To Use/When Not To Use (2)</a:t>
            </a:r>
          </a:p>
        </p:txBody>
      </p:sp>
      <p:sp>
        <p:nvSpPr>
          <p:cNvPr id="65539" name="Rectangle 3"/>
          <p:cNvSpPr>
            <a:spLocks noGrp="1" noChangeArrowheads="1"/>
          </p:cNvSpPr>
          <p:nvPr>
            <p:ph type="body" idx="1"/>
          </p:nvPr>
        </p:nvSpPr>
        <p:spPr/>
        <p:txBody>
          <a:bodyPr/>
          <a:lstStyle/>
          <a:p>
            <a:r>
              <a:rPr lang="en-US" altLang="en-US" smtClean="0"/>
              <a:t>Name of the online example: </a:t>
            </a:r>
            <a:r>
              <a:rPr lang="en-US" altLang="en-US" smtClean="0">
                <a:latin typeface="Consolas" pitchFamily="49" charset="0"/>
                <a:cs typeface="Consolas" pitchFamily="49" charset="0"/>
              </a:rPr>
              <a:t>SwitchExample.java</a:t>
            </a:r>
            <a:r>
              <a:rPr lang="en-US" altLang="en-US" smtClean="0"/>
              <a:t> (When to use)</a:t>
            </a:r>
          </a:p>
          <a:p>
            <a:pPr>
              <a:buFontTx/>
              <a:buNone/>
            </a:pPr>
            <a:endParaRPr lang="en-US" altLang="en-US" sz="2000" smtClean="0">
              <a:latin typeface="Arial" charset="0"/>
            </a:endParaRPr>
          </a:p>
          <a:p>
            <a:pPr lvl="1">
              <a:buFont typeface="Times New Roman" pitchFamily="18" charset="0"/>
              <a:buNone/>
            </a:pPr>
            <a:r>
              <a:rPr lang="en-US" altLang="en-US" sz="1800" smtClean="0">
                <a:latin typeface="Consolas" pitchFamily="49" charset="0"/>
                <a:cs typeface="Consolas" pitchFamily="49" charset="0"/>
              </a:rPr>
              <a:t>import java.util.Scanner;</a:t>
            </a:r>
          </a:p>
          <a:p>
            <a:pPr lvl="1">
              <a:buFont typeface="Times New Roman" pitchFamily="18" charset="0"/>
              <a:buNone/>
            </a:pPr>
            <a:endParaRPr lang="en-US" altLang="en-US" sz="1800" smtClean="0">
              <a:latin typeface="Consolas" pitchFamily="49" charset="0"/>
              <a:cs typeface="Consolas" pitchFamily="49" charset="0"/>
            </a:endParaRPr>
          </a:p>
          <a:p>
            <a:pPr lvl="1">
              <a:buFont typeface="Times New Roman" pitchFamily="18" charset="0"/>
              <a:buNone/>
            </a:pPr>
            <a:r>
              <a:rPr lang="en-US" altLang="en-US" sz="1800" smtClean="0">
                <a:latin typeface="Consolas" pitchFamily="49" charset="0"/>
                <a:cs typeface="Consolas" pitchFamily="49" charset="0"/>
              </a:rPr>
              <a:t>public class SwitchExample</a:t>
            </a:r>
          </a:p>
          <a:p>
            <a:pPr lvl="1">
              <a:buFont typeface="Times New Roman" pitchFamily="18" charset="0"/>
              <a:buNone/>
            </a:pPr>
            <a:r>
              <a:rPr lang="en-US" altLang="en-US" sz="1800" smtClean="0">
                <a:latin typeface="Consolas" pitchFamily="49" charset="0"/>
                <a:cs typeface="Consolas" pitchFamily="49" charset="0"/>
              </a:rPr>
              <a:t>{</a:t>
            </a:r>
          </a:p>
          <a:p>
            <a:pPr lvl="1">
              <a:buFont typeface="Times New Roman" pitchFamily="18" charset="0"/>
              <a:buNone/>
            </a:pPr>
            <a:r>
              <a:rPr lang="en-US" altLang="en-US" sz="1800" smtClean="0">
                <a:latin typeface="Consolas" pitchFamily="49" charset="0"/>
                <a:cs typeface="Consolas" pitchFamily="49" charset="0"/>
              </a:rPr>
              <a:t>    public static void main (String [] args)</a:t>
            </a:r>
          </a:p>
          <a:p>
            <a:pPr lvl="1">
              <a:buFont typeface="Times New Roman" pitchFamily="18" charset="0"/>
              <a:buNone/>
            </a:pPr>
            <a:r>
              <a:rPr lang="en-US" altLang="en-US" sz="1800" smtClean="0">
                <a:latin typeface="Consolas" pitchFamily="49" charset="0"/>
                <a:cs typeface="Consolas" pitchFamily="49" charset="0"/>
              </a:rPr>
              <a:t>    {</a:t>
            </a:r>
          </a:p>
          <a:p>
            <a:pPr lvl="1">
              <a:buFont typeface="Times New Roman" pitchFamily="18" charset="0"/>
              <a:buNone/>
            </a:pPr>
            <a:r>
              <a:rPr lang="en-US" altLang="en-US" sz="1800" smtClean="0">
                <a:latin typeface="Consolas" pitchFamily="49" charset="0"/>
                <a:cs typeface="Consolas" pitchFamily="49" charset="0"/>
              </a:rPr>
              <a:t>        final int FIRST = 0;</a:t>
            </a:r>
          </a:p>
          <a:p>
            <a:pPr lvl="1">
              <a:buFont typeface="Times New Roman" pitchFamily="18" charset="0"/>
              <a:buNone/>
            </a:pPr>
            <a:r>
              <a:rPr lang="en-US" altLang="en-US" sz="1800" smtClean="0">
                <a:latin typeface="Consolas" pitchFamily="49" charset="0"/>
                <a:cs typeface="Consolas" pitchFamily="49" charset="0"/>
              </a:rPr>
              <a:t>        String line;</a:t>
            </a:r>
          </a:p>
          <a:p>
            <a:pPr lvl="1">
              <a:buFont typeface="Times New Roman" pitchFamily="18" charset="0"/>
              <a:buNone/>
            </a:pPr>
            <a:r>
              <a:rPr lang="en-US" altLang="en-US" sz="1800" smtClean="0">
                <a:latin typeface="Consolas" pitchFamily="49" charset="0"/>
                <a:cs typeface="Consolas" pitchFamily="49" charset="0"/>
              </a:rPr>
              <a:t>        char letter;</a:t>
            </a:r>
          </a:p>
          <a:p>
            <a:pPr lvl="1">
              <a:buFont typeface="Times New Roman" pitchFamily="18" charset="0"/>
              <a:buNone/>
            </a:pPr>
            <a:r>
              <a:rPr lang="en-US" altLang="en-US" sz="1800" smtClean="0">
                <a:latin typeface="Consolas" pitchFamily="49" charset="0"/>
                <a:cs typeface="Consolas" pitchFamily="49" charset="0"/>
              </a:rPr>
              <a:t>        int gpa;</a:t>
            </a:r>
          </a:p>
          <a:p>
            <a:pPr lvl="1">
              <a:buFont typeface="Times New Roman" pitchFamily="18" charset="0"/>
              <a:buNone/>
            </a:pPr>
            <a:r>
              <a:rPr lang="en-US" altLang="en-US" sz="1800" smtClean="0">
                <a:latin typeface="Consolas" pitchFamily="49" charset="0"/>
                <a:cs typeface="Consolas" pitchFamily="49" charset="0"/>
              </a:rPr>
              <a:t>        Scanner in = new Scanner (System.in);</a:t>
            </a:r>
          </a:p>
          <a:p>
            <a:pPr lvl="1">
              <a:buFont typeface="Times New Roman" pitchFamily="18" charset="0"/>
              <a:buNone/>
            </a:pPr>
            <a:r>
              <a:rPr lang="en-US" altLang="en-US" sz="1800" smtClean="0">
                <a:latin typeface="Consolas" pitchFamily="49" charset="0"/>
                <a:cs typeface="Consolas" pitchFamily="49" charset="0"/>
              </a:rPr>
              <a:t>        System.out.print("Enter letter grade: ");</a:t>
            </a:r>
          </a:p>
          <a:p>
            <a:pPr>
              <a:buFontTx/>
              <a:buNone/>
            </a:pPr>
            <a:r>
              <a:rPr lang="en-US" altLang="en-US" sz="1800" smtClean="0">
                <a:latin typeface="Consolas" pitchFamily="49" charset="0"/>
                <a:cs typeface="Consolas" pitchFamily="49" charset="0"/>
              </a:rPr>
              <a:t>     </a:t>
            </a:r>
          </a:p>
        </p:txBody>
      </p:sp>
    </p:spTree>
    <p:extLst>
      <p:ext uri="{BB962C8B-B14F-4D97-AF65-F5344CB8AC3E}">
        <p14:creationId xmlns:p14="http://schemas.microsoft.com/office/powerpoint/2010/main" val="38326949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smtClean="0"/>
              <a:t>Switch: When To Use/When Not To Use (3)</a:t>
            </a:r>
          </a:p>
        </p:txBody>
      </p:sp>
      <p:sp>
        <p:nvSpPr>
          <p:cNvPr id="66563" name="Rectangle 3"/>
          <p:cNvSpPr>
            <a:spLocks noGrp="1" noChangeArrowheads="1"/>
          </p:cNvSpPr>
          <p:nvPr>
            <p:ph type="body" idx="1"/>
          </p:nvPr>
        </p:nvSpPr>
        <p:spPr/>
        <p:txBody>
          <a:bodyPr/>
          <a:lstStyle/>
          <a:p>
            <a:pPr>
              <a:lnSpc>
                <a:spcPct val="80000"/>
              </a:lnSpc>
              <a:buFontTx/>
              <a:buNone/>
            </a:pPr>
            <a:r>
              <a:rPr lang="en-US" altLang="en-US" sz="1800" smtClean="0">
                <a:latin typeface="Consolas" pitchFamily="49" charset="0"/>
                <a:cs typeface="Consolas" pitchFamily="49" charset="0"/>
              </a:rPr>
              <a:t>        line = in.nextLine ();</a:t>
            </a:r>
          </a:p>
          <a:p>
            <a:pPr>
              <a:lnSpc>
                <a:spcPct val="80000"/>
              </a:lnSpc>
              <a:buFontTx/>
              <a:buNone/>
            </a:pPr>
            <a:r>
              <a:rPr lang="en-US" altLang="en-US" sz="1800" smtClean="0">
                <a:latin typeface="Consolas" pitchFamily="49" charset="0"/>
                <a:cs typeface="Consolas" pitchFamily="49" charset="0"/>
              </a:rPr>
              <a:t>        letter = line.charAt(FIRST);</a:t>
            </a:r>
          </a:p>
          <a:p>
            <a:pPr>
              <a:lnSpc>
                <a:spcPct val="80000"/>
              </a:lnSpc>
              <a:buFontTx/>
              <a:buNone/>
            </a:pPr>
            <a:r>
              <a:rPr lang="en-US" altLang="en-US" sz="1800" smtClean="0">
                <a:latin typeface="Consolas" pitchFamily="49" charset="0"/>
                <a:cs typeface="Consolas" pitchFamily="49" charset="0"/>
              </a:rPr>
              <a:t>        switch (letter)</a:t>
            </a:r>
          </a:p>
          <a:p>
            <a:pPr>
              <a:lnSpc>
                <a:spcPct val="80000"/>
              </a:lnSpc>
              <a:buFontTx/>
              <a:buNone/>
            </a:pPr>
            <a:r>
              <a:rPr lang="en-US" altLang="en-US" sz="1800" smtClean="0">
                <a:latin typeface="Consolas" pitchFamily="49" charset="0"/>
                <a:cs typeface="Consolas" pitchFamily="49" charset="0"/>
              </a:rPr>
              <a:t>        {</a:t>
            </a:r>
          </a:p>
          <a:p>
            <a:pPr>
              <a:lnSpc>
                <a:spcPct val="80000"/>
              </a:lnSpc>
              <a:buFontTx/>
              <a:buNone/>
            </a:pPr>
            <a:r>
              <a:rPr lang="en-US" altLang="en-US" sz="1800" smtClean="0">
                <a:latin typeface="Consolas" pitchFamily="49" charset="0"/>
                <a:cs typeface="Consolas" pitchFamily="49" charset="0"/>
              </a:rPr>
              <a:t>           case 'A':</a:t>
            </a:r>
          </a:p>
          <a:p>
            <a:pPr>
              <a:lnSpc>
                <a:spcPct val="80000"/>
              </a:lnSpc>
              <a:buFontTx/>
              <a:buNone/>
            </a:pPr>
            <a:r>
              <a:rPr lang="en-US" altLang="en-US" sz="1800" smtClean="0">
                <a:latin typeface="Consolas" pitchFamily="49" charset="0"/>
                <a:cs typeface="Consolas" pitchFamily="49" charset="0"/>
              </a:rPr>
              <a:t>           case 'a':</a:t>
            </a:r>
          </a:p>
          <a:p>
            <a:pPr>
              <a:lnSpc>
                <a:spcPct val="80000"/>
              </a:lnSpc>
              <a:buFontTx/>
              <a:buNone/>
            </a:pPr>
            <a:r>
              <a:rPr lang="en-US" altLang="en-US" sz="1800" smtClean="0">
                <a:latin typeface="Consolas" pitchFamily="49" charset="0"/>
                <a:cs typeface="Consolas" pitchFamily="49" charset="0"/>
              </a:rPr>
              <a:t>              gpa = 4;</a:t>
            </a:r>
          </a:p>
          <a:p>
            <a:pPr>
              <a:lnSpc>
                <a:spcPct val="80000"/>
              </a:lnSpc>
              <a:buFontTx/>
              <a:buNone/>
            </a:pPr>
            <a:r>
              <a:rPr lang="en-US" altLang="en-US" sz="1800" smtClean="0">
                <a:latin typeface="Consolas" pitchFamily="49" charset="0"/>
                <a:cs typeface="Consolas" pitchFamily="49" charset="0"/>
              </a:rPr>
              <a:t>              break;</a:t>
            </a:r>
          </a:p>
          <a:p>
            <a:pPr>
              <a:lnSpc>
                <a:spcPct val="80000"/>
              </a:lnSpc>
              <a:buFontTx/>
              <a:buNone/>
            </a:pPr>
            <a:endParaRPr lang="en-US" altLang="en-US" sz="1800" smtClean="0">
              <a:latin typeface="Consolas" pitchFamily="49" charset="0"/>
              <a:cs typeface="Consolas" pitchFamily="49" charset="0"/>
            </a:endParaRPr>
          </a:p>
          <a:p>
            <a:pPr>
              <a:lnSpc>
                <a:spcPct val="80000"/>
              </a:lnSpc>
              <a:buFontTx/>
              <a:buNone/>
            </a:pPr>
            <a:r>
              <a:rPr lang="en-US" altLang="en-US" sz="1800" smtClean="0">
                <a:latin typeface="Consolas" pitchFamily="49" charset="0"/>
                <a:cs typeface="Consolas" pitchFamily="49" charset="0"/>
              </a:rPr>
              <a:t>           case 'B':</a:t>
            </a:r>
          </a:p>
          <a:p>
            <a:pPr>
              <a:lnSpc>
                <a:spcPct val="80000"/>
              </a:lnSpc>
              <a:buFontTx/>
              <a:buNone/>
            </a:pPr>
            <a:r>
              <a:rPr lang="en-US" altLang="en-US" sz="1800" smtClean="0">
                <a:latin typeface="Consolas" pitchFamily="49" charset="0"/>
                <a:cs typeface="Consolas" pitchFamily="49" charset="0"/>
              </a:rPr>
              <a:t>           case 'b':</a:t>
            </a:r>
          </a:p>
          <a:p>
            <a:pPr>
              <a:lnSpc>
                <a:spcPct val="80000"/>
              </a:lnSpc>
              <a:buFontTx/>
              <a:buNone/>
            </a:pPr>
            <a:r>
              <a:rPr lang="en-US" altLang="en-US" sz="1800" smtClean="0">
                <a:latin typeface="Consolas" pitchFamily="49" charset="0"/>
                <a:cs typeface="Consolas" pitchFamily="49" charset="0"/>
              </a:rPr>
              <a:t>              gpa = 3;</a:t>
            </a:r>
          </a:p>
          <a:p>
            <a:pPr>
              <a:lnSpc>
                <a:spcPct val="80000"/>
              </a:lnSpc>
              <a:buFontTx/>
              <a:buNone/>
            </a:pPr>
            <a:r>
              <a:rPr lang="en-US" altLang="en-US" sz="1800" smtClean="0">
                <a:latin typeface="Consolas" pitchFamily="49" charset="0"/>
                <a:cs typeface="Consolas" pitchFamily="49" charset="0"/>
              </a:rPr>
              <a:t>              break;</a:t>
            </a:r>
          </a:p>
          <a:p>
            <a:pPr>
              <a:lnSpc>
                <a:spcPct val="80000"/>
              </a:lnSpc>
              <a:buFontTx/>
              <a:buNone/>
            </a:pPr>
            <a:endParaRPr lang="en-US" altLang="en-US" sz="1800" smtClean="0">
              <a:latin typeface="Consolas" pitchFamily="49" charset="0"/>
              <a:cs typeface="Consolas" pitchFamily="49" charset="0"/>
            </a:endParaRPr>
          </a:p>
          <a:p>
            <a:pPr>
              <a:lnSpc>
                <a:spcPct val="80000"/>
              </a:lnSpc>
              <a:buFontTx/>
              <a:buNone/>
            </a:pPr>
            <a:r>
              <a:rPr lang="en-US" altLang="en-US" sz="1800" smtClean="0">
                <a:latin typeface="Consolas" pitchFamily="49" charset="0"/>
                <a:cs typeface="Consolas" pitchFamily="49" charset="0"/>
              </a:rPr>
              <a:t>           case 'C':</a:t>
            </a:r>
          </a:p>
          <a:p>
            <a:pPr>
              <a:lnSpc>
                <a:spcPct val="80000"/>
              </a:lnSpc>
              <a:buFontTx/>
              <a:buNone/>
            </a:pPr>
            <a:r>
              <a:rPr lang="en-US" altLang="en-US" sz="1800" smtClean="0">
                <a:latin typeface="Consolas" pitchFamily="49" charset="0"/>
                <a:cs typeface="Consolas" pitchFamily="49" charset="0"/>
              </a:rPr>
              <a:t>           case 'c':</a:t>
            </a:r>
          </a:p>
          <a:p>
            <a:pPr>
              <a:lnSpc>
                <a:spcPct val="80000"/>
              </a:lnSpc>
              <a:buFontTx/>
              <a:buNone/>
            </a:pPr>
            <a:r>
              <a:rPr lang="en-US" altLang="en-US" sz="1800" smtClean="0">
                <a:latin typeface="Consolas" pitchFamily="49" charset="0"/>
                <a:cs typeface="Consolas" pitchFamily="49" charset="0"/>
              </a:rPr>
              <a:t>              gpa = 2;</a:t>
            </a:r>
          </a:p>
          <a:p>
            <a:pPr>
              <a:lnSpc>
                <a:spcPct val="80000"/>
              </a:lnSpc>
              <a:buFontTx/>
              <a:buNone/>
            </a:pPr>
            <a:r>
              <a:rPr lang="en-US" altLang="en-US" sz="1800" smtClean="0">
                <a:latin typeface="Consolas" pitchFamily="49" charset="0"/>
                <a:cs typeface="Consolas" pitchFamily="49" charset="0"/>
              </a:rPr>
              <a:t>              break;</a:t>
            </a:r>
          </a:p>
        </p:txBody>
      </p:sp>
    </p:spTree>
    <p:extLst>
      <p:ext uri="{BB962C8B-B14F-4D97-AF65-F5344CB8AC3E}">
        <p14:creationId xmlns:p14="http://schemas.microsoft.com/office/powerpoint/2010/main" val="21152847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mtClean="0"/>
              <a:t>Switch: When To Use/When Not To Use (4)</a:t>
            </a:r>
          </a:p>
        </p:txBody>
      </p:sp>
      <p:sp>
        <p:nvSpPr>
          <p:cNvPr id="67587" name="Rectangle 3"/>
          <p:cNvSpPr>
            <a:spLocks noGrp="1" noChangeArrowheads="1"/>
          </p:cNvSpPr>
          <p:nvPr>
            <p:ph type="body" idx="1"/>
          </p:nvPr>
        </p:nvSpPr>
        <p:spPr/>
        <p:txBody>
          <a:bodyPr/>
          <a:lstStyle/>
          <a:p>
            <a:pPr>
              <a:lnSpc>
                <a:spcPct val="80000"/>
              </a:lnSpc>
              <a:buFontTx/>
              <a:buNone/>
            </a:pPr>
            <a:r>
              <a:rPr lang="en-US" altLang="en-US" sz="1800" smtClean="0">
                <a:latin typeface="Arial" charset="0"/>
              </a:rPr>
              <a:t>                      </a:t>
            </a:r>
            <a:r>
              <a:rPr lang="en-US" altLang="en-US" sz="1800" smtClean="0">
                <a:latin typeface="Consolas" pitchFamily="49" charset="0"/>
                <a:cs typeface="Consolas" pitchFamily="49" charset="0"/>
              </a:rPr>
              <a:t>case 'D':</a:t>
            </a:r>
          </a:p>
          <a:p>
            <a:pPr>
              <a:lnSpc>
                <a:spcPct val="80000"/>
              </a:lnSpc>
              <a:buFontTx/>
              <a:buNone/>
            </a:pPr>
            <a:r>
              <a:rPr lang="en-US" altLang="en-US" sz="1800" smtClean="0">
                <a:latin typeface="Consolas" pitchFamily="49" charset="0"/>
                <a:cs typeface="Consolas" pitchFamily="49" charset="0"/>
              </a:rPr>
              <a:t>           case 'd':</a:t>
            </a:r>
          </a:p>
          <a:p>
            <a:pPr>
              <a:lnSpc>
                <a:spcPct val="80000"/>
              </a:lnSpc>
              <a:buFontTx/>
              <a:buNone/>
            </a:pPr>
            <a:r>
              <a:rPr lang="en-US" altLang="en-US" sz="1800" smtClean="0">
                <a:latin typeface="Consolas" pitchFamily="49" charset="0"/>
                <a:cs typeface="Consolas" pitchFamily="49" charset="0"/>
              </a:rPr>
              <a:t>              gpa = 1;</a:t>
            </a:r>
          </a:p>
          <a:p>
            <a:pPr>
              <a:lnSpc>
                <a:spcPct val="80000"/>
              </a:lnSpc>
              <a:buFontTx/>
              <a:buNone/>
            </a:pPr>
            <a:r>
              <a:rPr lang="en-US" altLang="en-US" sz="1800" smtClean="0">
                <a:latin typeface="Consolas" pitchFamily="49" charset="0"/>
                <a:cs typeface="Consolas" pitchFamily="49" charset="0"/>
              </a:rPr>
              <a:t>              break;</a:t>
            </a:r>
          </a:p>
          <a:p>
            <a:pPr>
              <a:lnSpc>
                <a:spcPct val="80000"/>
              </a:lnSpc>
              <a:buFontTx/>
              <a:buNone/>
            </a:pPr>
            <a:endParaRPr lang="en-US" altLang="en-US" sz="1800" smtClean="0">
              <a:latin typeface="Consolas" pitchFamily="49" charset="0"/>
              <a:cs typeface="Consolas" pitchFamily="49" charset="0"/>
            </a:endParaRPr>
          </a:p>
          <a:p>
            <a:pPr>
              <a:lnSpc>
                <a:spcPct val="80000"/>
              </a:lnSpc>
              <a:buFontTx/>
              <a:buNone/>
            </a:pPr>
            <a:r>
              <a:rPr lang="en-US" altLang="en-US" sz="1800" smtClean="0">
                <a:latin typeface="Consolas" pitchFamily="49" charset="0"/>
                <a:cs typeface="Consolas" pitchFamily="49" charset="0"/>
              </a:rPr>
              <a:t>           case 'F':</a:t>
            </a:r>
          </a:p>
          <a:p>
            <a:pPr>
              <a:lnSpc>
                <a:spcPct val="80000"/>
              </a:lnSpc>
              <a:buFontTx/>
              <a:buNone/>
            </a:pPr>
            <a:r>
              <a:rPr lang="en-US" altLang="en-US" sz="1800" smtClean="0">
                <a:latin typeface="Consolas" pitchFamily="49" charset="0"/>
                <a:cs typeface="Consolas" pitchFamily="49" charset="0"/>
              </a:rPr>
              <a:t>           case 'f':</a:t>
            </a:r>
          </a:p>
          <a:p>
            <a:pPr>
              <a:lnSpc>
                <a:spcPct val="80000"/>
              </a:lnSpc>
              <a:buFontTx/>
              <a:buNone/>
            </a:pPr>
            <a:r>
              <a:rPr lang="en-US" altLang="en-US" sz="1800" smtClean="0">
                <a:latin typeface="Consolas" pitchFamily="49" charset="0"/>
                <a:cs typeface="Consolas" pitchFamily="49" charset="0"/>
              </a:rPr>
              <a:t>              gpa = 0;</a:t>
            </a:r>
          </a:p>
          <a:p>
            <a:pPr>
              <a:lnSpc>
                <a:spcPct val="80000"/>
              </a:lnSpc>
              <a:buFontTx/>
              <a:buNone/>
            </a:pPr>
            <a:r>
              <a:rPr lang="en-US" altLang="en-US" sz="1800" smtClean="0">
                <a:latin typeface="Consolas" pitchFamily="49" charset="0"/>
                <a:cs typeface="Consolas" pitchFamily="49" charset="0"/>
              </a:rPr>
              <a:t>              break;</a:t>
            </a:r>
          </a:p>
          <a:p>
            <a:pPr>
              <a:lnSpc>
                <a:spcPct val="80000"/>
              </a:lnSpc>
              <a:buFontTx/>
              <a:buNone/>
            </a:pPr>
            <a:endParaRPr lang="en-US" altLang="en-US" sz="1800" smtClean="0">
              <a:latin typeface="Consolas" pitchFamily="49" charset="0"/>
              <a:cs typeface="Consolas" pitchFamily="49" charset="0"/>
            </a:endParaRPr>
          </a:p>
          <a:p>
            <a:pPr>
              <a:lnSpc>
                <a:spcPct val="80000"/>
              </a:lnSpc>
              <a:buFontTx/>
              <a:buNone/>
            </a:pPr>
            <a:r>
              <a:rPr lang="en-US" altLang="en-US" sz="1800" smtClean="0">
                <a:latin typeface="Consolas" pitchFamily="49" charset="0"/>
                <a:cs typeface="Consolas" pitchFamily="49" charset="0"/>
              </a:rPr>
              <a:t>           default:</a:t>
            </a:r>
          </a:p>
          <a:p>
            <a:pPr>
              <a:lnSpc>
                <a:spcPct val="80000"/>
              </a:lnSpc>
              <a:buFontTx/>
              <a:buNone/>
            </a:pPr>
            <a:r>
              <a:rPr lang="en-US" altLang="en-US" sz="1800" smtClean="0">
                <a:latin typeface="Consolas" pitchFamily="49" charset="0"/>
                <a:cs typeface="Consolas" pitchFamily="49" charset="0"/>
              </a:rPr>
              <a:t>              gpa = -1;</a:t>
            </a:r>
          </a:p>
          <a:p>
            <a:pPr>
              <a:lnSpc>
                <a:spcPct val="80000"/>
              </a:lnSpc>
              <a:buFontTx/>
              <a:buNone/>
            </a:pPr>
            <a:endParaRPr lang="en-US" altLang="en-US" sz="1800" smtClean="0">
              <a:latin typeface="Consolas" pitchFamily="49" charset="0"/>
              <a:cs typeface="Consolas" pitchFamily="49" charset="0"/>
            </a:endParaRPr>
          </a:p>
          <a:p>
            <a:pPr>
              <a:lnSpc>
                <a:spcPct val="80000"/>
              </a:lnSpc>
              <a:buFontTx/>
              <a:buNone/>
            </a:pPr>
            <a:r>
              <a:rPr lang="en-US" altLang="en-US" sz="1800" smtClean="0">
                <a:latin typeface="Consolas" pitchFamily="49" charset="0"/>
                <a:cs typeface="Consolas" pitchFamily="49" charset="0"/>
              </a:rPr>
              <a:t>        }  // End of switch (determining GPA)</a:t>
            </a:r>
          </a:p>
          <a:p>
            <a:pPr>
              <a:lnSpc>
                <a:spcPct val="80000"/>
              </a:lnSpc>
              <a:buFontTx/>
              <a:buNone/>
            </a:pPr>
            <a:r>
              <a:rPr lang="en-US" altLang="en-US" sz="1800" smtClean="0">
                <a:latin typeface="Consolas" pitchFamily="49" charset="0"/>
                <a:cs typeface="Consolas" pitchFamily="49" charset="0"/>
              </a:rPr>
              <a:t>        System.out.println("Letter grade: " + letter);</a:t>
            </a:r>
          </a:p>
          <a:p>
            <a:pPr>
              <a:lnSpc>
                <a:spcPct val="80000"/>
              </a:lnSpc>
              <a:buFontTx/>
              <a:buNone/>
            </a:pPr>
            <a:r>
              <a:rPr lang="en-US" altLang="en-US" sz="1800" smtClean="0">
                <a:latin typeface="Consolas" pitchFamily="49" charset="0"/>
                <a:cs typeface="Consolas" pitchFamily="49" charset="0"/>
              </a:rPr>
              <a:t>        System.out.println("Grade point: " + gpa);</a:t>
            </a:r>
          </a:p>
          <a:p>
            <a:pPr>
              <a:lnSpc>
                <a:spcPct val="80000"/>
              </a:lnSpc>
              <a:buFontTx/>
              <a:buNone/>
            </a:pPr>
            <a:r>
              <a:rPr lang="en-US" altLang="en-US" sz="1800" smtClean="0">
                <a:latin typeface="Consolas" pitchFamily="49" charset="0"/>
                <a:cs typeface="Consolas" pitchFamily="49" charset="0"/>
              </a:rPr>
              <a:t>    }</a:t>
            </a:r>
          </a:p>
          <a:p>
            <a:pPr>
              <a:lnSpc>
                <a:spcPct val="80000"/>
              </a:lnSpc>
              <a:buFontTx/>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38573820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smtClean="0"/>
              <a:t>Switch: When To Use/When Not To Use (5)</a:t>
            </a:r>
          </a:p>
        </p:txBody>
      </p:sp>
      <p:sp>
        <p:nvSpPr>
          <p:cNvPr id="130051" name="Rectangle 3"/>
          <p:cNvSpPr>
            <a:spLocks noGrp="1" noChangeArrowheads="1"/>
          </p:cNvSpPr>
          <p:nvPr>
            <p:ph type="body" idx="1"/>
          </p:nvPr>
        </p:nvSpPr>
        <p:spPr/>
        <p:txBody>
          <a:bodyPr/>
          <a:lstStyle/>
          <a:p>
            <a:r>
              <a:rPr lang="en-US" altLang="en-US" dirty="0" smtClean="0"/>
              <a:t>When a switch can’t be used:</a:t>
            </a:r>
          </a:p>
          <a:p>
            <a:pPr lvl="1"/>
            <a:r>
              <a:rPr lang="en-US" altLang="en-US" dirty="0" smtClean="0"/>
              <a:t>For data types other than characters or integers (Java 1.6 and earlier)</a:t>
            </a:r>
          </a:p>
          <a:p>
            <a:pPr lvl="1"/>
            <a:r>
              <a:rPr lang="en-US" altLang="en-US" dirty="0" smtClean="0"/>
              <a:t>Boolean expressions that aren’t mutually exclusive:</a:t>
            </a:r>
          </a:p>
          <a:p>
            <a:pPr lvl="2"/>
            <a:r>
              <a:rPr lang="en-US" altLang="en-US" dirty="0" smtClean="0"/>
              <a:t>As shown a switch can sometimes replace an ‘</a:t>
            </a:r>
            <a:r>
              <a:rPr lang="en-US" altLang="en-US" dirty="0" smtClean="0">
                <a:latin typeface="Consolas" pitchFamily="49" charset="0"/>
              </a:rPr>
              <a:t>if</a:t>
            </a:r>
            <a:r>
              <a:rPr lang="en-US" altLang="en-US" dirty="0" smtClean="0"/>
              <a:t>, </a:t>
            </a:r>
            <a:r>
              <a:rPr lang="en-US" altLang="en-US" dirty="0" smtClean="0">
                <a:latin typeface="Consolas" pitchFamily="49" charset="0"/>
              </a:rPr>
              <a:t>else-if</a:t>
            </a:r>
            <a:r>
              <a:rPr lang="en-US" altLang="en-US" dirty="0" smtClean="0"/>
              <a:t>’ construct</a:t>
            </a:r>
          </a:p>
          <a:p>
            <a:pPr lvl="2"/>
            <a:r>
              <a:rPr lang="en-US" altLang="en-US" dirty="0" smtClean="0"/>
              <a:t>A switch usually cannot replace a series of ‘</a:t>
            </a:r>
            <a:r>
              <a:rPr lang="en-US" altLang="en-US" dirty="0" smtClean="0">
                <a:latin typeface="Consolas" pitchFamily="49" charset="0"/>
              </a:rPr>
              <a:t>if</a:t>
            </a:r>
            <a:r>
              <a:rPr lang="en-US" altLang="en-US" dirty="0" smtClean="0"/>
              <a:t>’ branches).</a:t>
            </a:r>
          </a:p>
          <a:p>
            <a:pPr lvl="1"/>
            <a:r>
              <a:rPr lang="en-US" altLang="en-US" dirty="0" smtClean="0"/>
              <a:t>Example when not to use a switch:</a:t>
            </a:r>
          </a:p>
          <a:p>
            <a:pPr lvl="2">
              <a:buFontTx/>
              <a:buNone/>
            </a:pPr>
            <a:r>
              <a:rPr lang="en-US" altLang="en-US" sz="1600" dirty="0" smtClean="0">
                <a:latin typeface="Consolas" pitchFamily="49" charset="0"/>
              </a:rPr>
              <a:t>if (x &gt; 0)</a:t>
            </a:r>
          </a:p>
          <a:p>
            <a:pPr lvl="2">
              <a:buFontTx/>
              <a:buNone/>
            </a:pPr>
            <a:r>
              <a:rPr lang="en-US" altLang="en-US" sz="1600" dirty="0" smtClean="0">
                <a:latin typeface="Consolas" pitchFamily="49" charset="0"/>
              </a:rPr>
              <a:t>    </a:t>
            </a:r>
            <a:r>
              <a:rPr lang="en-US" altLang="en-US" sz="1600" dirty="0" err="1" smtClean="0">
                <a:latin typeface="Consolas" pitchFamily="49" charset="0"/>
              </a:rPr>
              <a:t>System.out.print</a:t>
            </a:r>
            <a:r>
              <a:rPr lang="en-US" altLang="en-US" sz="1600" dirty="0" smtClean="0">
                <a:latin typeface="Consolas" pitchFamily="49" charset="0"/>
              </a:rPr>
              <a:t>(“X coordinate right of the origin”);</a:t>
            </a:r>
          </a:p>
          <a:p>
            <a:pPr lvl="2">
              <a:buFontTx/>
              <a:buNone/>
            </a:pPr>
            <a:r>
              <a:rPr lang="en-US" altLang="en-US" sz="1600" dirty="0" smtClean="0">
                <a:latin typeface="Consolas" pitchFamily="49" charset="0"/>
              </a:rPr>
              <a:t>if (y  &gt; 0)</a:t>
            </a:r>
          </a:p>
          <a:p>
            <a:pPr lvl="2">
              <a:buFontTx/>
              <a:buNone/>
            </a:pPr>
            <a:r>
              <a:rPr lang="en-US" altLang="en-US" sz="1600" dirty="0" smtClean="0">
                <a:latin typeface="Consolas" pitchFamily="49" charset="0"/>
              </a:rPr>
              <a:t>    </a:t>
            </a:r>
            <a:r>
              <a:rPr lang="en-US" altLang="en-US" sz="1600" dirty="0" err="1" smtClean="0">
                <a:latin typeface="Consolas" pitchFamily="49" charset="0"/>
              </a:rPr>
              <a:t>System.out.print</a:t>
            </a:r>
            <a:r>
              <a:rPr lang="en-US" altLang="en-US" sz="1600" dirty="0" smtClean="0">
                <a:latin typeface="Consolas" pitchFamily="49" charset="0"/>
              </a:rPr>
              <a:t>(“Y coordinate above the origin”);</a:t>
            </a:r>
          </a:p>
          <a:p>
            <a:pPr lvl="1"/>
            <a:r>
              <a:rPr lang="en-US" altLang="en-US" dirty="0" smtClean="0"/>
              <a:t>Example of when not to use a switch (Java 1.6 and earlier):</a:t>
            </a:r>
          </a:p>
          <a:p>
            <a:pPr lvl="2">
              <a:buFontTx/>
              <a:buNone/>
            </a:pPr>
            <a:r>
              <a:rPr lang="en-US" altLang="en-US" dirty="0" smtClean="0">
                <a:latin typeface="Consolas" pitchFamily="49" charset="0"/>
              </a:rPr>
              <a:t>String name = </a:t>
            </a:r>
            <a:r>
              <a:rPr lang="en-US" altLang="en-US" dirty="0" err="1" smtClean="0">
                <a:latin typeface="Consolas" pitchFamily="49" charset="0"/>
              </a:rPr>
              <a:t>in.readLine</a:t>
            </a:r>
            <a:r>
              <a:rPr lang="en-US" altLang="en-US" dirty="0" smtClean="0">
                <a:latin typeface="Consolas" pitchFamily="49" charset="0"/>
              </a:rPr>
              <a:t>()</a:t>
            </a:r>
          </a:p>
          <a:p>
            <a:pPr lvl="2">
              <a:buFontTx/>
              <a:buNone/>
            </a:pPr>
            <a:r>
              <a:rPr lang="en-US" altLang="en-US" dirty="0" smtClean="0">
                <a:latin typeface="Consolas" pitchFamily="49" charset="0"/>
              </a:rPr>
              <a:t>switch (name)</a:t>
            </a:r>
          </a:p>
          <a:p>
            <a:pPr lvl="2">
              <a:buFontTx/>
              <a:buNone/>
            </a:pPr>
            <a:r>
              <a:rPr lang="en-US" altLang="en-US" dirty="0" smtClean="0">
                <a:latin typeface="Consolas" pitchFamily="49" charset="0"/>
              </a:rPr>
              <a:t>{</a:t>
            </a:r>
          </a:p>
          <a:p>
            <a:pPr lvl="2">
              <a:buFontTx/>
              <a:buNone/>
            </a:pPr>
            <a:endParaRPr lang="en-US" altLang="en-US" dirty="0" smtClean="0">
              <a:latin typeface="Consolas" pitchFamily="49" charset="0"/>
            </a:endParaRPr>
          </a:p>
          <a:p>
            <a:pPr lvl="2">
              <a:buFontTx/>
              <a:buNone/>
            </a:pPr>
            <a:r>
              <a:rPr lang="en-US" altLang="en-US" dirty="0" smtClean="0">
                <a:latin typeface="Consolas" pitchFamily="49" charset="0"/>
              </a:rPr>
              <a:t>}</a:t>
            </a:r>
          </a:p>
          <a:p>
            <a:endParaRPr lang="en-US" altLang="en-US" sz="1800" dirty="0" smtClean="0">
              <a:latin typeface="Consolas" pitchFamily="49" charset="0"/>
            </a:endParaRPr>
          </a:p>
        </p:txBody>
      </p:sp>
    </p:spTree>
    <p:extLst>
      <p:ext uri="{BB962C8B-B14F-4D97-AF65-F5344CB8AC3E}">
        <p14:creationId xmlns:p14="http://schemas.microsoft.com/office/powerpoint/2010/main" val="300154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05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005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00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005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005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005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005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0051">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0051">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0051">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0051">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0051">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005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bldLvl="2"/>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CA" altLang="en-US" smtClean="0"/>
              <a:t>Loops</a:t>
            </a:r>
            <a:endParaRPr lang="en-US" altLang="en-US" smtClean="0"/>
          </a:p>
        </p:txBody>
      </p:sp>
      <p:sp>
        <p:nvSpPr>
          <p:cNvPr id="69635" name="Rectangle 3"/>
          <p:cNvSpPr>
            <a:spLocks noGrp="1" noChangeArrowheads="1"/>
          </p:cNvSpPr>
          <p:nvPr>
            <p:ph type="body" idx="1"/>
          </p:nvPr>
        </p:nvSpPr>
        <p:spPr/>
        <p:txBody>
          <a:bodyPr/>
          <a:lstStyle/>
          <a:p>
            <a:pPr>
              <a:buFontTx/>
              <a:buNone/>
            </a:pPr>
            <a:r>
              <a:rPr lang="en-CA" altLang="en-US" smtClean="0"/>
              <a:t>Python loops</a:t>
            </a:r>
          </a:p>
          <a:p>
            <a:pPr lvl="1">
              <a:buFontTx/>
              <a:buChar char="•"/>
            </a:pPr>
            <a:r>
              <a:rPr lang="en-CA" altLang="en-US" smtClean="0"/>
              <a:t>Pre-test loops: </a:t>
            </a:r>
            <a:r>
              <a:rPr lang="en-CA" altLang="en-US" smtClean="0">
                <a:latin typeface="Consolas" pitchFamily="49" charset="0"/>
              </a:rPr>
              <a:t>for</a:t>
            </a:r>
            <a:r>
              <a:rPr lang="en-CA" altLang="en-US" smtClean="0"/>
              <a:t>, </a:t>
            </a:r>
            <a:r>
              <a:rPr lang="en-CA" altLang="en-US" smtClean="0">
                <a:latin typeface="Consolas" pitchFamily="49" charset="0"/>
              </a:rPr>
              <a:t>while</a:t>
            </a:r>
          </a:p>
          <a:p>
            <a:pPr>
              <a:buFontTx/>
              <a:buNone/>
            </a:pPr>
            <a:r>
              <a:rPr lang="en-CA" altLang="en-US" smtClean="0"/>
              <a:t>Java Pre-test loops</a:t>
            </a:r>
          </a:p>
          <a:p>
            <a:pPr lvl="1">
              <a:buFontTx/>
              <a:buChar char="•"/>
            </a:pPr>
            <a:r>
              <a:rPr lang="en-CA" altLang="en-US" smtClean="0">
                <a:latin typeface="Consolas" pitchFamily="49" charset="0"/>
              </a:rPr>
              <a:t>For</a:t>
            </a:r>
          </a:p>
          <a:p>
            <a:pPr lvl="1">
              <a:buFontTx/>
              <a:buChar char="•"/>
            </a:pPr>
            <a:r>
              <a:rPr lang="en-CA" altLang="en-US" smtClean="0">
                <a:latin typeface="Consolas" pitchFamily="49" charset="0"/>
              </a:rPr>
              <a:t>While</a:t>
            </a:r>
          </a:p>
          <a:p>
            <a:pPr>
              <a:buFontTx/>
              <a:buNone/>
            </a:pPr>
            <a:r>
              <a:rPr lang="en-CA" altLang="en-US" smtClean="0"/>
              <a:t>Java Post-test loop</a:t>
            </a:r>
          </a:p>
          <a:p>
            <a:pPr lvl="1">
              <a:buFontTx/>
              <a:buChar char="•"/>
            </a:pPr>
            <a:r>
              <a:rPr lang="en-CA" altLang="en-US" smtClean="0">
                <a:latin typeface="Consolas" pitchFamily="49" charset="0"/>
              </a:rPr>
              <a:t>Do-while</a:t>
            </a:r>
          </a:p>
        </p:txBody>
      </p:sp>
    </p:spTree>
    <p:extLst>
      <p:ext uri="{BB962C8B-B14F-4D97-AF65-F5344CB8AC3E}">
        <p14:creationId xmlns:p14="http://schemas.microsoft.com/office/powerpoint/2010/main" val="31896115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CA" altLang="en-US" smtClean="0"/>
              <a:t>While Loops</a:t>
            </a:r>
            <a:endParaRPr lang="en-US" altLang="en-US" smtClean="0"/>
          </a:p>
        </p:txBody>
      </p:sp>
      <p:sp>
        <p:nvSpPr>
          <p:cNvPr id="70659" name="Rectangle 3"/>
          <p:cNvSpPr>
            <a:spLocks noGrp="1" noChangeArrowheads="1"/>
          </p:cNvSpPr>
          <p:nvPr>
            <p:ph type="body" idx="1"/>
          </p:nvPr>
        </p:nvSpPr>
        <p:spPr>
          <a:xfrm>
            <a:off x="457200" y="1108075"/>
            <a:ext cx="4368800" cy="5368925"/>
          </a:xfrm>
        </p:spPr>
        <p:txBody>
          <a:bodyPr/>
          <a:lstStyle/>
          <a:p>
            <a:pPr marL="190500" indent="-190500">
              <a:lnSpc>
                <a:spcPct val="90000"/>
              </a:lnSpc>
              <a:buFontTx/>
              <a:buNone/>
              <a:tabLst>
                <a:tab pos="476250" algn="l"/>
                <a:tab pos="914400" algn="l"/>
              </a:tabLst>
            </a:pPr>
            <a:r>
              <a:rPr lang="en-CA" altLang="en-US" b="1" smtClean="0"/>
              <a:t>Format</a:t>
            </a:r>
            <a:r>
              <a:rPr lang="en-US" altLang="en-US" smtClean="0"/>
              <a:t>:</a:t>
            </a:r>
            <a:endParaRPr lang="en-CA" altLang="en-US" smtClean="0"/>
          </a:p>
          <a:p>
            <a:pPr marL="482600" lvl="1" indent="-101600">
              <a:lnSpc>
                <a:spcPct val="90000"/>
              </a:lnSpc>
              <a:buFont typeface="Times New Roman" pitchFamily="18" charset="0"/>
              <a:buNone/>
              <a:tabLst>
                <a:tab pos="476250" algn="l"/>
                <a:tab pos="914400" algn="l"/>
              </a:tabLst>
            </a:pPr>
            <a:r>
              <a:rPr lang="en-CA" altLang="en-US" sz="1800" smtClean="0">
                <a:latin typeface="Consolas" pitchFamily="49" charset="0"/>
                <a:cs typeface="Consolas" pitchFamily="49" charset="0"/>
              </a:rPr>
              <a:t>While (</a:t>
            </a:r>
            <a:r>
              <a:rPr lang="en-CA" altLang="en-US" sz="1800" i="1" smtClean="0">
                <a:latin typeface="Consolas" pitchFamily="49" charset="0"/>
                <a:cs typeface="Consolas" pitchFamily="49" charset="0"/>
              </a:rPr>
              <a:t>Boolean expression</a:t>
            </a:r>
            <a:r>
              <a:rPr lang="en-CA" altLang="en-US" sz="1800" smtClean="0">
                <a:latin typeface="Consolas" pitchFamily="49" charset="0"/>
                <a:cs typeface="Consolas" pitchFamily="49" charset="0"/>
              </a:rPr>
              <a:t>)</a:t>
            </a:r>
          </a:p>
          <a:p>
            <a:pPr marL="482600" lvl="1" indent="-101600">
              <a:lnSpc>
                <a:spcPct val="90000"/>
              </a:lnSpc>
              <a:buFont typeface="Times New Roman" pitchFamily="18" charset="0"/>
              <a:buNone/>
              <a:tabLst>
                <a:tab pos="476250" algn="l"/>
                <a:tab pos="914400" algn="l"/>
              </a:tabLst>
            </a:pPr>
            <a:r>
              <a:rPr lang="en-CA" altLang="en-US" sz="1800" smtClean="0">
                <a:latin typeface="Consolas" pitchFamily="49" charset="0"/>
                <a:cs typeface="Consolas" pitchFamily="49" charset="0"/>
              </a:rPr>
              <a:t>{</a:t>
            </a:r>
          </a:p>
          <a:p>
            <a:pPr marL="482600" lvl="1" indent="-101600">
              <a:lnSpc>
                <a:spcPct val="90000"/>
              </a:lnSpc>
              <a:buFont typeface="Times New Roman" pitchFamily="18" charset="0"/>
              <a:buNone/>
              <a:tabLst>
                <a:tab pos="476250" algn="l"/>
                <a:tab pos="914400" algn="l"/>
              </a:tabLst>
            </a:pPr>
            <a:r>
              <a:rPr lang="en-CA" altLang="en-US" sz="1800" smtClean="0">
                <a:latin typeface="Consolas" pitchFamily="49" charset="0"/>
                <a:cs typeface="Consolas" pitchFamily="49" charset="0"/>
              </a:rPr>
              <a:t>    Body</a:t>
            </a:r>
          </a:p>
          <a:p>
            <a:pPr marL="190500" indent="-190500">
              <a:lnSpc>
                <a:spcPct val="90000"/>
              </a:lnSpc>
              <a:buFontTx/>
              <a:buNone/>
              <a:tabLst>
                <a:tab pos="476250" algn="l"/>
                <a:tab pos="914400" algn="l"/>
              </a:tabLst>
            </a:pPr>
            <a:r>
              <a:rPr lang="en-CA" altLang="en-US" sz="1800" smtClean="0">
                <a:latin typeface="Consolas" pitchFamily="49" charset="0"/>
                <a:cs typeface="Consolas" pitchFamily="49" charset="0"/>
              </a:rPr>
              <a:t>   }</a:t>
            </a:r>
          </a:p>
          <a:p>
            <a:pPr marL="190500" indent="-190500">
              <a:lnSpc>
                <a:spcPct val="90000"/>
              </a:lnSpc>
              <a:buFontTx/>
              <a:buNone/>
              <a:tabLst>
                <a:tab pos="476250" algn="l"/>
                <a:tab pos="914400" algn="l"/>
              </a:tabLst>
            </a:pPr>
            <a:endParaRPr lang="en-CA" altLang="en-US" sz="1800" smtClean="0">
              <a:latin typeface="Consolas" pitchFamily="49" charset="0"/>
              <a:cs typeface="Consolas" pitchFamily="49" charset="0"/>
            </a:endParaRPr>
          </a:p>
          <a:p>
            <a:pPr marL="190500" indent="-190500">
              <a:lnSpc>
                <a:spcPct val="90000"/>
              </a:lnSpc>
              <a:buFontTx/>
              <a:buNone/>
              <a:tabLst>
                <a:tab pos="476250" algn="l"/>
                <a:tab pos="914400" algn="l"/>
              </a:tabLst>
            </a:pPr>
            <a:r>
              <a:rPr lang="en-CA" altLang="en-US" b="1" smtClean="0"/>
              <a:t>Example:</a:t>
            </a:r>
            <a:endParaRPr lang="en-CA" altLang="en-US" smtClean="0"/>
          </a:p>
          <a:p>
            <a:pPr marL="190500" indent="-190500">
              <a:lnSpc>
                <a:spcPct val="90000"/>
              </a:lnSpc>
              <a:buFontTx/>
              <a:buNone/>
              <a:tabLst>
                <a:tab pos="476250" algn="l"/>
                <a:tab pos="914400" algn="l"/>
              </a:tabLst>
            </a:pPr>
            <a:r>
              <a:rPr lang="en-CA" altLang="en-US" sz="1800" smtClean="0">
                <a:latin typeface="Consolas" pitchFamily="49" charset="0"/>
                <a:cs typeface="Consolas" pitchFamily="49" charset="0"/>
              </a:rPr>
              <a:t>		int i = 1;</a:t>
            </a:r>
          </a:p>
          <a:p>
            <a:pPr marL="190500" indent="-190500">
              <a:lnSpc>
                <a:spcPct val="90000"/>
              </a:lnSpc>
              <a:buFontTx/>
              <a:buNone/>
              <a:tabLst>
                <a:tab pos="476250" algn="l"/>
                <a:tab pos="914400" algn="l"/>
              </a:tabLst>
            </a:pPr>
            <a:r>
              <a:rPr lang="en-CA" altLang="en-US" sz="1800" smtClean="0">
                <a:latin typeface="Consolas" pitchFamily="49" charset="0"/>
                <a:cs typeface="Consolas" pitchFamily="49" charset="0"/>
              </a:rPr>
              <a:t>		while (i &lt;= 10)</a:t>
            </a:r>
          </a:p>
          <a:p>
            <a:pPr marL="190500" indent="-190500">
              <a:lnSpc>
                <a:spcPct val="90000"/>
              </a:lnSpc>
              <a:buFontTx/>
              <a:buNone/>
              <a:tabLst>
                <a:tab pos="476250" algn="l"/>
                <a:tab pos="914400" algn="l"/>
              </a:tabLst>
            </a:pPr>
            <a:r>
              <a:rPr lang="en-CA" altLang="en-US" sz="1800" smtClean="0">
                <a:latin typeface="Consolas" pitchFamily="49" charset="0"/>
                <a:cs typeface="Consolas" pitchFamily="49" charset="0"/>
              </a:rPr>
              <a:t>		{</a:t>
            </a:r>
          </a:p>
          <a:p>
            <a:pPr marL="190500" indent="-190500">
              <a:lnSpc>
                <a:spcPct val="90000"/>
              </a:lnSpc>
              <a:buFontTx/>
              <a:buNone/>
              <a:tabLst>
                <a:tab pos="476250" algn="l"/>
                <a:tab pos="914400" algn="l"/>
              </a:tabLst>
            </a:pPr>
            <a:r>
              <a:rPr lang="en-CA" altLang="en-US" sz="1800" smtClean="0">
                <a:latin typeface="Consolas" pitchFamily="49" charset="0"/>
                <a:cs typeface="Consolas" pitchFamily="49" charset="0"/>
              </a:rPr>
              <a:t>	     System.out.println(i);</a:t>
            </a:r>
          </a:p>
          <a:p>
            <a:pPr marL="190500" indent="-190500">
              <a:lnSpc>
                <a:spcPct val="90000"/>
              </a:lnSpc>
              <a:buFontTx/>
              <a:buNone/>
              <a:tabLst>
                <a:tab pos="476250" algn="l"/>
                <a:tab pos="914400" algn="l"/>
              </a:tabLst>
            </a:pPr>
            <a:r>
              <a:rPr lang="en-CA" altLang="en-US" sz="1800" smtClean="0">
                <a:latin typeface="Consolas" pitchFamily="49" charset="0"/>
                <a:cs typeface="Consolas" pitchFamily="49" charset="0"/>
              </a:rPr>
              <a:t>		    i = i + 1;</a:t>
            </a:r>
          </a:p>
          <a:p>
            <a:pPr marL="190500" indent="-190500">
              <a:lnSpc>
                <a:spcPct val="90000"/>
              </a:lnSpc>
              <a:buFontTx/>
              <a:buNone/>
              <a:tabLst>
                <a:tab pos="476250" algn="l"/>
                <a:tab pos="914400" algn="l"/>
              </a:tabLst>
            </a:pPr>
            <a:r>
              <a:rPr lang="en-CA" altLang="en-US" sz="1800" smtClean="0">
                <a:latin typeface="Consolas" pitchFamily="49" charset="0"/>
                <a:cs typeface="Consolas" pitchFamily="49" charset="0"/>
              </a:rPr>
              <a:t>		}</a:t>
            </a:r>
            <a:endParaRPr lang="en-US" altLang="en-US" sz="1800" smtClean="0">
              <a:latin typeface="Consolas" pitchFamily="49" charset="0"/>
              <a:cs typeface="Consolas" pitchFamily="49" charset="0"/>
            </a:endParaRPr>
          </a:p>
        </p:txBody>
      </p:sp>
      <p:sp>
        <p:nvSpPr>
          <p:cNvPr id="70660" name="TextBox 1"/>
          <p:cNvSpPr txBox="1">
            <a:spLocks noChangeArrowheads="1"/>
          </p:cNvSpPr>
          <p:nvPr/>
        </p:nvSpPr>
        <p:spPr bwMode="auto">
          <a:xfrm>
            <a:off x="5257800" y="3416300"/>
            <a:ext cx="3340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a:latin typeface="Consolas" pitchFamily="49" charset="0"/>
                <a:cs typeface="Consolas" pitchFamily="49" charset="0"/>
              </a:rPr>
              <a:t>i = 0</a:t>
            </a:r>
          </a:p>
          <a:p>
            <a:pPr eaLnBrk="1" hangingPunct="1">
              <a:spcBef>
                <a:spcPct val="0"/>
              </a:spcBef>
              <a:buFontTx/>
              <a:buNone/>
            </a:pPr>
            <a:r>
              <a:rPr lang="en-US" altLang="en-US" sz="1800">
                <a:latin typeface="Consolas" pitchFamily="49" charset="0"/>
                <a:cs typeface="Consolas" pitchFamily="49" charset="0"/>
              </a:rPr>
              <a:t>while (i &lt; 10):</a:t>
            </a:r>
          </a:p>
          <a:p>
            <a:pPr eaLnBrk="1" hangingPunct="1">
              <a:spcBef>
                <a:spcPct val="0"/>
              </a:spcBef>
              <a:buFontTx/>
              <a:buNone/>
            </a:pPr>
            <a:r>
              <a:rPr lang="en-US" altLang="en-US" sz="1800">
                <a:latin typeface="Consolas" pitchFamily="49" charset="0"/>
                <a:cs typeface="Consolas" pitchFamily="49" charset="0"/>
              </a:rPr>
              <a:t>    print(i)</a:t>
            </a:r>
          </a:p>
          <a:p>
            <a:pPr eaLnBrk="1" hangingPunct="1">
              <a:spcBef>
                <a:spcPct val="0"/>
              </a:spcBef>
              <a:buFontTx/>
              <a:buNone/>
            </a:pPr>
            <a:r>
              <a:rPr lang="en-US" altLang="en-US" sz="1800">
                <a:latin typeface="Consolas" pitchFamily="49" charset="0"/>
                <a:cs typeface="Consolas" pitchFamily="49" charset="0"/>
              </a:rPr>
              <a:t>    i = i + 1</a:t>
            </a:r>
          </a:p>
          <a:p>
            <a:pPr eaLnBrk="1" hangingPunct="1">
              <a:spcBef>
                <a:spcPct val="0"/>
              </a:spcBef>
              <a:buFontTx/>
              <a:buNone/>
            </a:pPr>
            <a:r>
              <a:rPr lang="en-US" altLang="en-US" sz="1800">
                <a:latin typeface="Arial" charset="0"/>
              </a:rPr>
              <a:t>     </a:t>
            </a:r>
          </a:p>
        </p:txBody>
      </p:sp>
    </p:spTree>
    <p:extLst>
      <p:ext uri="{BB962C8B-B14F-4D97-AF65-F5344CB8AC3E}">
        <p14:creationId xmlns:p14="http://schemas.microsoft.com/office/powerpoint/2010/main" val="3291874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Online Documentation</a:t>
            </a:r>
            <a:endParaRPr lang="en-US" dirty="0"/>
          </a:p>
        </p:txBody>
      </p:sp>
      <p:sp>
        <p:nvSpPr>
          <p:cNvPr id="3" name="Content Placeholder 2"/>
          <p:cNvSpPr>
            <a:spLocks noGrp="1"/>
          </p:cNvSpPr>
          <p:nvPr>
            <p:ph idx="1"/>
          </p:nvPr>
        </p:nvSpPr>
        <p:spPr/>
        <p:txBody>
          <a:bodyPr/>
          <a:lstStyle/>
          <a:p>
            <a:r>
              <a:rPr lang="en-US" dirty="0" smtClean="0"/>
              <a:t>“Getting started” tutorials:</a:t>
            </a:r>
          </a:p>
          <a:p>
            <a:pPr lvl="1"/>
            <a:r>
              <a:rPr lang="en-US" dirty="0"/>
              <a:t>http://docs.oracle.com/javase/tutorial/</a:t>
            </a:r>
          </a:p>
        </p:txBody>
      </p:sp>
    </p:spTree>
    <p:extLst>
      <p:ext uri="{BB962C8B-B14F-4D97-AF65-F5344CB8AC3E}">
        <p14:creationId xmlns:p14="http://schemas.microsoft.com/office/powerpoint/2010/main" val="20979539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CA" altLang="en-US" smtClean="0"/>
              <a:t>For Loops</a:t>
            </a:r>
            <a:endParaRPr lang="en-US" altLang="en-US" smtClean="0"/>
          </a:p>
        </p:txBody>
      </p:sp>
      <p:sp>
        <p:nvSpPr>
          <p:cNvPr id="71683" name="Rectangle 3"/>
          <p:cNvSpPr>
            <a:spLocks noGrp="1" noChangeArrowheads="1"/>
          </p:cNvSpPr>
          <p:nvPr>
            <p:ph type="body" idx="1"/>
          </p:nvPr>
        </p:nvSpPr>
        <p:spPr>
          <a:xfrm>
            <a:off x="457200" y="1108075"/>
            <a:ext cx="8204200" cy="5368925"/>
          </a:xfrm>
        </p:spPr>
        <p:txBody>
          <a:bodyPr/>
          <a:lstStyle/>
          <a:p>
            <a:pPr marL="457200" indent="-457200">
              <a:buFontTx/>
              <a:buNone/>
              <a:tabLst>
                <a:tab pos="476250" algn="l"/>
                <a:tab pos="914400" algn="l"/>
              </a:tabLst>
            </a:pPr>
            <a:r>
              <a:rPr lang="en-CA" altLang="en-US" b="1" smtClean="0"/>
              <a:t>Format</a:t>
            </a:r>
            <a:r>
              <a:rPr lang="en-CA" altLang="en-US" smtClean="0"/>
              <a:t>:</a:t>
            </a:r>
          </a:p>
          <a:p>
            <a:pPr marL="457200" indent="-457200">
              <a:buFontTx/>
              <a:buNone/>
              <a:tabLst>
                <a:tab pos="476250" algn="l"/>
                <a:tab pos="914400" algn="l"/>
              </a:tabLst>
            </a:pPr>
            <a:r>
              <a:rPr lang="en-US" altLang="en-US" sz="1800" smtClean="0">
                <a:latin typeface="Consolas" pitchFamily="49" charset="0"/>
                <a:cs typeface="Consolas" pitchFamily="49" charset="0"/>
              </a:rPr>
              <a:t>  </a:t>
            </a:r>
            <a:r>
              <a:rPr lang="en-CA" altLang="en-US" sz="1800" smtClean="0">
                <a:latin typeface="Consolas" pitchFamily="49" charset="0"/>
                <a:cs typeface="Consolas" pitchFamily="49" charset="0"/>
              </a:rPr>
              <a:t>for (</a:t>
            </a:r>
            <a:r>
              <a:rPr lang="en-CA" altLang="en-US" sz="1800" i="1" smtClean="0">
                <a:latin typeface="Consolas" pitchFamily="49" charset="0"/>
                <a:cs typeface="Consolas" pitchFamily="49" charset="0"/>
              </a:rPr>
              <a:t>initialization</a:t>
            </a:r>
            <a:r>
              <a:rPr lang="en-CA" altLang="en-US" sz="1800" smtClean="0">
                <a:latin typeface="Consolas" pitchFamily="49" charset="0"/>
                <a:cs typeface="Consolas" pitchFamily="49" charset="0"/>
              </a:rPr>
              <a:t>; </a:t>
            </a:r>
            <a:r>
              <a:rPr lang="en-CA" altLang="en-US" sz="1800" i="1" smtClean="0">
                <a:latin typeface="Consolas" pitchFamily="49" charset="0"/>
                <a:cs typeface="Consolas" pitchFamily="49" charset="0"/>
              </a:rPr>
              <a:t>Boolean expression</a:t>
            </a:r>
            <a:r>
              <a:rPr lang="en-CA" altLang="en-US" sz="1800" smtClean="0">
                <a:latin typeface="Consolas" pitchFamily="49" charset="0"/>
                <a:cs typeface="Consolas" pitchFamily="49" charset="0"/>
              </a:rPr>
              <a:t>; </a:t>
            </a:r>
            <a:r>
              <a:rPr lang="en-CA" altLang="en-US" sz="1800" i="1" smtClean="0">
                <a:latin typeface="Consolas" pitchFamily="49" charset="0"/>
                <a:cs typeface="Consolas" pitchFamily="49" charset="0"/>
              </a:rPr>
              <a:t>update control</a:t>
            </a:r>
            <a:r>
              <a:rPr lang="en-CA" altLang="en-US" sz="1800" smtClean="0">
                <a:latin typeface="Consolas" pitchFamily="49" charset="0"/>
                <a:cs typeface="Consolas" pitchFamily="49" charset="0"/>
              </a:rPr>
              <a:t>)</a:t>
            </a:r>
          </a:p>
          <a:p>
            <a:pPr marL="457200" indent="-457200">
              <a:buFontTx/>
              <a:buNone/>
              <a:tabLst>
                <a:tab pos="476250" algn="l"/>
                <a:tab pos="914400" algn="l"/>
              </a:tabLst>
            </a:pPr>
            <a:r>
              <a:rPr lang="en-CA" altLang="en-US" sz="1800" smtClean="0">
                <a:latin typeface="Consolas" pitchFamily="49" charset="0"/>
                <a:cs typeface="Consolas" pitchFamily="49" charset="0"/>
              </a:rPr>
              <a:t>  {</a:t>
            </a:r>
          </a:p>
          <a:p>
            <a:pPr marL="457200" indent="-457200">
              <a:buFontTx/>
              <a:buNone/>
              <a:tabLst>
                <a:tab pos="476250" algn="l"/>
                <a:tab pos="914400" algn="l"/>
              </a:tabLst>
            </a:pPr>
            <a:r>
              <a:rPr lang="en-CA" altLang="en-US" sz="1800" i="1" smtClean="0">
                <a:latin typeface="Consolas" pitchFamily="49" charset="0"/>
                <a:cs typeface="Consolas" pitchFamily="49" charset="0"/>
              </a:rPr>
              <a:t>		  Body</a:t>
            </a:r>
          </a:p>
          <a:p>
            <a:pPr marL="457200" indent="-457200">
              <a:buFontTx/>
              <a:buNone/>
              <a:tabLst>
                <a:tab pos="476250" algn="l"/>
                <a:tab pos="914400" algn="l"/>
              </a:tabLst>
            </a:pPr>
            <a:r>
              <a:rPr lang="en-CA" altLang="en-US" sz="1800" smtClean="0">
                <a:latin typeface="Consolas" pitchFamily="49" charset="0"/>
                <a:cs typeface="Consolas" pitchFamily="49" charset="0"/>
              </a:rPr>
              <a:t>  }</a:t>
            </a:r>
          </a:p>
          <a:p>
            <a:pPr marL="457200" indent="-457200">
              <a:buFontTx/>
              <a:buNone/>
              <a:tabLst>
                <a:tab pos="476250" algn="l"/>
                <a:tab pos="914400" algn="l"/>
              </a:tabLst>
            </a:pPr>
            <a:r>
              <a:rPr lang="en-CA" altLang="en-US" b="1" smtClean="0"/>
              <a:t>Example</a:t>
            </a:r>
            <a:endParaRPr lang="en-CA" altLang="en-US" smtClean="0"/>
          </a:p>
          <a:p>
            <a:pPr marL="457200" indent="-457200">
              <a:buFontTx/>
              <a:buNone/>
              <a:tabLst>
                <a:tab pos="476250" algn="l"/>
                <a:tab pos="914400" algn="l"/>
              </a:tabLst>
            </a:pPr>
            <a:r>
              <a:rPr lang="en-CA" altLang="en-US" sz="1800" smtClean="0">
                <a:latin typeface="Consolas" pitchFamily="49" charset="0"/>
                <a:cs typeface="Consolas" pitchFamily="49" charset="0"/>
              </a:rPr>
              <a:t>	for (i = 1; i &lt;= 10; i++)</a:t>
            </a:r>
          </a:p>
          <a:p>
            <a:pPr marL="457200" indent="-457200">
              <a:buFontTx/>
              <a:buNone/>
              <a:tabLst>
                <a:tab pos="476250" algn="l"/>
                <a:tab pos="914400" algn="l"/>
              </a:tabLst>
            </a:pPr>
            <a:r>
              <a:rPr lang="en-CA" altLang="en-US" sz="1800" smtClean="0">
                <a:latin typeface="Consolas" pitchFamily="49" charset="0"/>
                <a:cs typeface="Consolas" pitchFamily="49" charset="0"/>
              </a:rPr>
              <a:t>	{</a:t>
            </a:r>
          </a:p>
          <a:p>
            <a:pPr marL="457200" indent="-457200">
              <a:buFontTx/>
              <a:buNone/>
              <a:tabLst>
                <a:tab pos="476250" algn="l"/>
                <a:tab pos="914400" algn="l"/>
              </a:tabLst>
            </a:pPr>
            <a:r>
              <a:rPr lang="en-CA" altLang="en-US" sz="1800" smtClean="0">
                <a:latin typeface="Consolas" pitchFamily="49" charset="0"/>
                <a:cs typeface="Consolas" pitchFamily="49" charset="0"/>
              </a:rPr>
              <a:t>	    System.out.println(i);</a:t>
            </a:r>
          </a:p>
          <a:p>
            <a:pPr marL="457200" indent="-457200">
              <a:buFontTx/>
              <a:buNone/>
              <a:tabLst>
                <a:tab pos="476250" algn="l"/>
                <a:tab pos="914400" algn="l"/>
              </a:tabLst>
            </a:pPr>
            <a:r>
              <a:rPr lang="en-CA" altLang="en-US" sz="1800" smtClean="0">
                <a:latin typeface="Consolas" pitchFamily="49" charset="0"/>
                <a:cs typeface="Consolas" pitchFamily="49" charset="0"/>
              </a:rPr>
              <a:t>	}</a:t>
            </a:r>
          </a:p>
          <a:p>
            <a:pPr marL="457200" indent="-457200">
              <a:buFontTx/>
              <a:buNone/>
              <a:tabLst>
                <a:tab pos="476250" algn="l"/>
                <a:tab pos="914400" algn="l"/>
              </a:tabLst>
            </a:pPr>
            <a:endParaRPr lang="en-CA" altLang="en-US" sz="1800" smtClean="0">
              <a:latin typeface="Consolas" pitchFamily="49" charset="0"/>
              <a:cs typeface="Consolas" pitchFamily="49" charset="0"/>
            </a:endParaRPr>
          </a:p>
          <a:p>
            <a:pPr marL="457200" indent="-457200">
              <a:buFontTx/>
              <a:buNone/>
              <a:tabLst>
                <a:tab pos="476250" algn="l"/>
                <a:tab pos="914400" algn="l"/>
              </a:tabLst>
            </a:pPr>
            <a:r>
              <a:rPr lang="en-CA" altLang="en-US" sz="1800" smtClean="0">
                <a:latin typeface="Consolas" pitchFamily="49" charset="0"/>
                <a:cs typeface="Consolas" pitchFamily="49" charset="0"/>
              </a:rPr>
              <a:t>	for i in range (1, 11, 1):</a:t>
            </a:r>
          </a:p>
          <a:p>
            <a:pPr marL="457200" indent="-457200">
              <a:buFontTx/>
              <a:buNone/>
              <a:tabLst>
                <a:tab pos="476250" algn="l"/>
                <a:tab pos="914400" algn="l"/>
              </a:tabLst>
            </a:pPr>
            <a:r>
              <a:rPr lang="en-CA" altLang="en-US" sz="1800" smtClean="0">
                <a:latin typeface="Consolas" pitchFamily="49" charset="0"/>
                <a:cs typeface="Consolas" pitchFamily="49" charset="0"/>
              </a:rPr>
              <a:t>      print(i)</a:t>
            </a:r>
            <a:endParaRPr lang="en-US" altLang="en-US" sz="1800" smtClean="0">
              <a:latin typeface="Consolas" pitchFamily="49" charset="0"/>
              <a:cs typeface="Consolas" pitchFamily="49" charset="0"/>
            </a:endParaRPr>
          </a:p>
        </p:txBody>
      </p:sp>
    </p:spTree>
    <p:extLst>
      <p:ext uri="{BB962C8B-B14F-4D97-AF65-F5344CB8AC3E}">
        <p14:creationId xmlns:p14="http://schemas.microsoft.com/office/powerpoint/2010/main" val="41609768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mtClean="0"/>
              <a:t>For Loops: Java Vs. Python</a:t>
            </a:r>
          </a:p>
        </p:txBody>
      </p:sp>
      <p:sp>
        <p:nvSpPr>
          <p:cNvPr id="72707" name="Content Placeholder 2"/>
          <p:cNvSpPr>
            <a:spLocks noGrp="1"/>
          </p:cNvSpPr>
          <p:nvPr>
            <p:ph idx="1"/>
          </p:nvPr>
        </p:nvSpPr>
        <p:spPr/>
        <p:txBody>
          <a:bodyPr/>
          <a:lstStyle/>
          <a:p>
            <a:r>
              <a:rPr lang="en-US" altLang="en-US" smtClean="0"/>
              <a:t>Unlike Python with most languages for loops are generally used as counting (e.g., up down).</a:t>
            </a:r>
          </a:p>
          <a:p>
            <a:r>
              <a:rPr lang="en-US" altLang="en-US" smtClean="0"/>
              <a:t>Iterating through other series (such as lines in a file) is not possible.</a:t>
            </a:r>
          </a:p>
          <a:p>
            <a:r>
              <a:rPr lang="en-US" altLang="en-US" smtClean="0"/>
              <a:t>Python example not possible in other languages</a:t>
            </a:r>
          </a:p>
          <a:p>
            <a:pPr marL="225425" lvl="1" indent="0">
              <a:buFont typeface="Times New Roman" pitchFamily="18" charset="0"/>
              <a:buNone/>
            </a:pPr>
            <a:r>
              <a:rPr lang="en-US" altLang="en-US" smtClean="0">
                <a:latin typeface="Consolas" pitchFamily="49" charset="0"/>
                <a:cs typeface="Consolas" pitchFamily="49" charset="0"/>
              </a:rPr>
              <a:t>inputFile = open(“input.txt”,”r”)</a:t>
            </a:r>
          </a:p>
          <a:p>
            <a:pPr marL="225425" lvl="1" indent="0">
              <a:buFont typeface="Times New Roman" pitchFamily="18" charset="0"/>
              <a:buNone/>
            </a:pPr>
            <a:r>
              <a:rPr lang="en-US" altLang="en-US" smtClean="0">
                <a:latin typeface="Consolas" pitchFamily="49" charset="0"/>
                <a:cs typeface="Consolas" pitchFamily="49" charset="0"/>
              </a:rPr>
              <a:t>for line in inputFile:</a:t>
            </a:r>
          </a:p>
          <a:p>
            <a:pPr marL="225425" lvl="1" indent="0">
              <a:buFont typeface="Times New Roman" pitchFamily="18" charset="0"/>
              <a:buNone/>
            </a:pPr>
            <a:r>
              <a:rPr lang="en-US" altLang="en-US" smtClean="0">
                <a:latin typeface="Consolas" pitchFamily="49" charset="0"/>
                <a:cs typeface="Consolas" pitchFamily="49" charset="0"/>
              </a:rPr>
              <a:t>    print(line)</a:t>
            </a:r>
          </a:p>
          <a:p>
            <a:r>
              <a:rPr lang="en-US" altLang="en-US" smtClean="0">
                <a:cs typeface="Consolas" pitchFamily="49" charset="0"/>
              </a:rPr>
              <a:t>In Java however the loop control can be updated by most any mathematical expression (even randomly assigned).</a:t>
            </a:r>
          </a:p>
          <a:p>
            <a:pPr marL="225425" lvl="1" indent="0">
              <a:buFont typeface="Times New Roman" pitchFamily="18" charset="0"/>
              <a:buNone/>
            </a:pPr>
            <a:r>
              <a:rPr lang="nn-NO" altLang="en-US" smtClean="0">
                <a:latin typeface="Consolas" pitchFamily="49" charset="0"/>
                <a:cs typeface="Consolas" pitchFamily="49" charset="0"/>
              </a:rPr>
              <a:t> for (i = 1; i &lt;= 100; i = i * 5)</a:t>
            </a:r>
            <a:endParaRPr lang="en-CA" altLang="en-US" smtClean="0">
              <a:latin typeface="Consolas" pitchFamily="49" charset="0"/>
              <a:cs typeface="Consolas" pitchFamily="49" charset="0"/>
            </a:endParaRPr>
          </a:p>
          <a:p>
            <a:endParaRPr lang="en-US" altLang="en-US" smtClean="0">
              <a:cs typeface="Consolas" pitchFamily="49" charset="0"/>
            </a:endParaRPr>
          </a:p>
        </p:txBody>
      </p:sp>
    </p:spTree>
    <p:extLst>
      <p:ext uri="{BB962C8B-B14F-4D97-AF65-F5344CB8AC3E}">
        <p14:creationId xmlns:p14="http://schemas.microsoft.com/office/powerpoint/2010/main" val="11008570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smtClean="0"/>
              <a:t>For Loops: Java Vs. Python (2)</a:t>
            </a:r>
          </a:p>
        </p:txBody>
      </p:sp>
      <p:sp>
        <p:nvSpPr>
          <p:cNvPr id="73731" name="Content Placeholder 2"/>
          <p:cNvSpPr>
            <a:spLocks noGrp="1"/>
          </p:cNvSpPr>
          <p:nvPr>
            <p:ph idx="1"/>
          </p:nvPr>
        </p:nvSpPr>
        <p:spPr/>
        <p:txBody>
          <a:bodyPr/>
          <a:lstStyle/>
          <a:p>
            <a:pPr marL="187325" indent="-196850"/>
            <a:r>
              <a:rPr lang="en-US" altLang="en-US" smtClean="0">
                <a:cs typeface="Consolas" pitchFamily="49" charset="0"/>
              </a:rPr>
              <a:t>Also note in Java that the stopping boundary is explicit.</a:t>
            </a:r>
          </a:p>
          <a:p>
            <a:pPr marL="225425" lvl="1" indent="0">
              <a:buFont typeface="Times New Roman" pitchFamily="18" charset="0"/>
              <a:buNone/>
            </a:pPr>
            <a:r>
              <a:rPr lang="en-CA" altLang="en-US" sz="1800" smtClean="0">
                <a:latin typeface="Consolas" pitchFamily="49" charset="0"/>
                <a:cs typeface="Consolas" pitchFamily="49" charset="0"/>
              </a:rPr>
              <a:t>for (i = 1; i &lt;= 10; i++)</a:t>
            </a:r>
          </a:p>
          <a:p>
            <a:pPr marL="225425" lvl="1" indent="0"/>
            <a:r>
              <a:rPr lang="en-CA" altLang="en-US" smtClean="0">
                <a:latin typeface="Consolas" pitchFamily="49" charset="0"/>
                <a:cs typeface="Consolas" pitchFamily="49" charset="0"/>
              </a:rPr>
              <a:t>Vs.</a:t>
            </a:r>
          </a:p>
          <a:p>
            <a:pPr marL="225425" lvl="1" indent="0">
              <a:buFont typeface="Times New Roman" pitchFamily="18" charset="0"/>
              <a:buNone/>
            </a:pPr>
            <a:r>
              <a:rPr lang="en-CA" altLang="en-US" sz="1800" smtClean="0">
                <a:latin typeface="Consolas" pitchFamily="49" charset="0"/>
                <a:cs typeface="Consolas" pitchFamily="49" charset="0"/>
              </a:rPr>
              <a:t>for i in range (1, 11, 1):</a:t>
            </a:r>
          </a:p>
          <a:p>
            <a:pPr marL="187325" indent="-196850"/>
            <a:endParaRPr lang="en-CA" altLang="en-US" smtClean="0">
              <a:latin typeface="Consolas" pitchFamily="49" charset="0"/>
              <a:cs typeface="Consolas" pitchFamily="49" charset="0"/>
            </a:endParaRPr>
          </a:p>
          <a:p>
            <a:pPr marL="187325" indent="-196850"/>
            <a:endParaRPr lang="en-US" altLang="en-US" smtClean="0">
              <a:cs typeface="Consolas" pitchFamily="49" charset="0"/>
            </a:endParaRPr>
          </a:p>
        </p:txBody>
      </p:sp>
    </p:spTree>
    <p:extLst>
      <p:ext uri="{BB962C8B-B14F-4D97-AF65-F5344CB8AC3E}">
        <p14:creationId xmlns:p14="http://schemas.microsoft.com/office/powerpoint/2010/main" val="2987016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mtClean="0"/>
              <a:t>Post-Test Loop: Do-While</a:t>
            </a:r>
          </a:p>
        </p:txBody>
      </p:sp>
      <p:sp>
        <p:nvSpPr>
          <p:cNvPr id="132099" name="Rectangle 3"/>
          <p:cNvSpPr>
            <a:spLocks noGrp="1" noChangeArrowheads="1"/>
          </p:cNvSpPr>
          <p:nvPr>
            <p:ph type="body" idx="1"/>
          </p:nvPr>
        </p:nvSpPr>
        <p:spPr/>
        <p:txBody>
          <a:bodyPr/>
          <a:lstStyle/>
          <a:p>
            <a:r>
              <a:rPr lang="en-US" altLang="en-US" smtClean="0"/>
              <a:t>Recall Pre-test loops generally execute zero or more times.</a:t>
            </a:r>
          </a:p>
          <a:p>
            <a:r>
              <a:rPr lang="en-US" altLang="en-US" smtClean="0"/>
              <a:t>Example:</a:t>
            </a:r>
          </a:p>
          <a:p>
            <a:pPr marL="225425" lvl="1" indent="0">
              <a:buFont typeface="Times New Roman" pitchFamily="18" charset="0"/>
              <a:buNone/>
            </a:pPr>
            <a:r>
              <a:rPr lang="en-US" altLang="en-US" smtClean="0"/>
              <a:t>i = 100</a:t>
            </a:r>
          </a:p>
          <a:p>
            <a:pPr marL="225425" lvl="1" indent="0">
              <a:buFont typeface="Times New Roman" pitchFamily="18" charset="0"/>
              <a:buNone/>
            </a:pPr>
            <a:r>
              <a:rPr lang="en-US" altLang="en-US" smtClean="0"/>
              <a:t>while (i &lt; 10) {</a:t>
            </a:r>
          </a:p>
          <a:p>
            <a:pPr marL="225425" lvl="1" indent="0">
              <a:buFont typeface="Times New Roman" pitchFamily="18" charset="0"/>
              <a:buNone/>
            </a:pPr>
            <a:r>
              <a:rPr lang="en-US" altLang="en-US" smtClean="0"/>
              <a:t>    // Body never executes</a:t>
            </a:r>
          </a:p>
          <a:p>
            <a:pPr marL="225425" lvl="1" indent="0">
              <a:buFont typeface="Times New Roman" pitchFamily="18" charset="0"/>
              <a:buNone/>
            </a:pPr>
            <a:r>
              <a:rPr lang="en-US" altLang="en-US" smtClean="0"/>
              <a:t>}</a:t>
            </a:r>
          </a:p>
          <a:p>
            <a:r>
              <a:rPr lang="en-US" altLang="en-US" smtClean="0"/>
              <a:t>Post-test loops evaluate the Boolean expression after the body of the loop has executed.</a:t>
            </a:r>
          </a:p>
          <a:p>
            <a:r>
              <a:rPr lang="en-US" altLang="en-US" smtClean="0"/>
              <a:t>This means that post test loops will execute one or more times.</a:t>
            </a:r>
          </a:p>
          <a:p>
            <a:r>
              <a:rPr lang="en-US" altLang="en-US" smtClean="0"/>
              <a:t>General structure:</a:t>
            </a:r>
          </a:p>
          <a:p>
            <a:pPr marL="225425" lvl="1" indent="0">
              <a:buFont typeface="Times New Roman" pitchFamily="18" charset="0"/>
              <a:buNone/>
            </a:pPr>
            <a:r>
              <a:rPr lang="en-US" altLang="en-US" smtClean="0">
                <a:latin typeface="Consolas" pitchFamily="49" charset="0"/>
                <a:cs typeface="Consolas" pitchFamily="49" charset="0"/>
              </a:rPr>
              <a:t>i = Start value</a:t>
            </a:r>
          </a:p>
          <a:p>
            <a:pPr marL="225425" lvl="1" indent="0">
              <a:buFont typeface="Times New Roman" pitchFamily="18" charset="0"/>
              <a:buNone/>
            </a:pPr>
            <a:r>
              <a:rPr lang="en-US" altLang="en-US" smtClean="0">
                <a:latin typeface="Consolas" pitchFamily="49" charset="0"/>
                <a:cs typeface="Consolas" pitchFamily="49" charset="0"/>
              </a:rPr>
              <a:t>do </a:t>
            </a:r>
          </a:p>
          <a:p>
            <a:pPr marL="225425" lvl="1" indent="0">
              <a:buFont typeface="Times New Roman" pitchFamily="18" charset="0"/>
              <a:buNone/>
            </a:pPr>
            <a:r>
              <a:rPr lang="en-US" altLang="en-US" smtClean="0">
                <a:latin typeface="Consolas" pitchFamily="49" charset="0"/>
                <a:cs typeface="Consolas" pitchFamily="49" charset="0"/>
              </a:rPr>
              <a:t>    Body</a:t>
            </a:r>
          </a:p>
          <a:p>
            <a:pPr marL="225425" lvl="1" indent="0">
              <a:buFont typeface="Times New Roman" pitchFamily="18" charset="0"/>
              <a:buNone/>
            </a:pPr>
            <a:r>
              <a:rPr lang="en-US" altLang="en-US" smtClean="0">
                <a:latin typeface="Consolas" pitchFamily="49" charset="0"/>
                <a:cs typeface="Consolas" pitchFamily="49" charset="0"/>
              </a:rPr>
              <a:t>} while(condition)</a:t>
            </a:r>
          </a:p>
          <a:p>
            <a:endParaRPr lang="en-US" altLang="en-US" smtClean="0"/>
          </a:p>
          <a:p>
            <a:endParaRPr lang="en-US" altLang="en-US" smtClean="0"/>
          </a:p>
        </p:txBody>
      </p:sp>
    </p:spTree>
    <p:extLst>
      <p:ext uri="{BB962C8B-B14F-4D97-AF65-F5344CB8AC3E}">
        <p14:creationId xmlns:p14="http://schemas.microsoft.com/office/powerpoint/2010/main" val="1830458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0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20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20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20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209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209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209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2099">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2099">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2099">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2099">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209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CA" altLang="en-US" smtClean="0"/>
              <a:t>Do-While Loops</a:t>
            </a:r>
            <a:endParaRPr lang="en-US" altLang="en-US" smtClean="0"/>
          </a:p>
        </p:txBody>
      </p:sp>
      <p:sp>
        <p:nvSpPr>
          <p:cNvPr id="75779" name="Rectangle 3"/>
          <p:cNvSpPr>
            <a:spLocks noGrp="1" noChangeArrowheads="1"/>
          </p:cNvSpPr>
          <p:nvPr>
            <p:ph type="body" idx="1"/>
          </p:nvPr>
        </p:nvSpPr>
        <p:spPr/>
        <p:txBody>
          <a:bodyPr/>
          <a:lstStyle/>
          <a:p>
            <a:pPr>
              <a:buFontTx/>
              <a:buNone/>
            </a:pPr>
            <a:r>
              <a:rPr lang="en-CA" altLang="en-US" b="1" smtClean="0"/>
              <a:t>Format</a:t>
            </a:r>
            <a:r>
              <a:rPr lang="en-CA" altLang="en-US" smtClean="0"/>
              <a:t>:</a:t>
            </a:r>
          </a:p>
          <a:p>
            <a:pPr>
              <a:buFontTx/>
              <a:buNone/>
            </a:pPr>
            <a:r>
              <a:rPr lang="en-CA" altLang="en-US" sz="2000" smtClean="0">
                <a:latin typeface="Consolas" pitchFamily="49" charset="0"/>
                <a:cs typeface="Consolas" pitchFamily="49" charset="0"/>
              </a:rPr>
              <a:t>	do {</a:t>
            </a:r>
          </a:p>
          <a:p>
            <a:pPr>
              <a:buFontTx/>
              <a:buNone/>
            </a:pPr>
            <a:r>
              <a:rPr lang="en-CA" altLang="en-US" sz="2000" smtClean="0">
                <a:latin typeface="Consolas" pitchFamily="49" charset="0"/>
                <a:cs typeface="Consolas" pitchFamily="49" charset="0"/>
              </a:rPr>
              <a:t>	    </a:t>
            </a:r>
            <a:r>
              <a:rPr lang="en-CA" altLang="en-US" sz="2000" i="1" smtClean="0">
                <a:latin typeface="Consolas" pitchFamily="49" charset="0"/>
                <a:cs typeface="Consolas" pitchFamily="49" charset="0"/>
              </a:rPr>
              <a:t>Body</a:t>
            </a:r>
          </a:p>
          <a:p>
            <a:pPr>
              <a:buFontTx/>
              <a:buNone/>
            </a:pPr>
            <a:r>
              <a:rPr lang="en-CA" altLang="en-US" sz="2000" smtClean="0">
                <a:latin typeface="Consolas" pitchFamily="49" charset="0"/>
                <a:cs typeface="Consolas" pitchFamily="49" charset="0"/>
              </a:rPr>
              <a:t> }</a:t>
            </a:r>
          </a:p>
          <a:p>
            <a:pPr>
              <a:buFontTx/>
              <a:buNone/>
            </a:pPr>
            <a:r>
              <a:rPr lang="en-CA" altLang="en-US" sz="2000" smtClean="0">
                <a:latin typeface="Consolas" pitchFamily="49" charset="0"/>
                <a:cs typeface="Consolas" pitchFamily="49" charset="0"/>
              </a:rPr>
              <a:t>	while (</a:t>
            </a:r>
            <a:r>
              <a:rPr lang="en-CA" altLang="en-US" sz="2000" i="1" smtClean="0">
                <a:latin typeface="Consolas" pitchFamily="49" charset="0"/>
                <a:cs typeface="Consolas" pitchFamily="49" charset="0"/>
              </a:rPr>
              <a:t>Boolean expression</a:t>
            </a:r>
            <a:r>
              <a:rPr lang="en-CA" altLang="en-US" sz="2000" smtClean="0">
                <a:latin typeface="Consolas" pitchFamily="49" charset="0"/>
                <a:cs typeface="Consolas" pitchFamily="49" charset="0"/>
              </a:rPr>
              <a:t>);</a:t>
            </a:r>
          </a:p>
          <a:p>
            <a:pPr>
              <a:buFontTx/>
              <a:buNone/>
            </a:pPr>
            <a:endParaRPr lang="en-CA" altLang="en-US" sz="2000" smtClean="0">
              <a:latin typeface="Arial" charset="0"/>
            </a:endParaRPr>
          </a:p>
          <a:p>
            <a:pPr>
              <a:buFontTx/>
              <a:buNone/>
            </a:pPr>
            <a:r>
              <a:rPr lang="en-CA" altLang="en-US" b="1" smtClean="0"/>
              <a:t>Example</a:t>
            </a:r>
            <a:r>
              <a:rPr lang="en-CA" altLang="en-US" smtClean="0"/>
              <a:t>:</a:t>
            </a:r>
          </a:p>
          <a:p>
            <a:pPr>
              <a:buFontTx/>
              <a:buNone/>
            </a:pPr>
            <a:r>
              <a:rPr lang="en-US" altLang="en-US" sz="2000" smtClean="0">
                <a:latin typeface="Consolas" pitchFamily="49" charset="0"/>
                <a:cs typeface="Consolas" pitchFamily="49" charset="0"/>
              </a:rPr>
              <a:t>  int i = 1;</a:t>
            </a:r>
          </a:p>
          <a:p>
            <a:pPr>
              <a:buFontTx/>
              <a:buNone/>
            </a:pPr>
            <a:r>
              <a:rPr lang="en-US" altLang="en-US" sz="2000" smtClean="0">
                <a:latin typeface="Consolas" pitchFamily="49" charset="0"/>
                <a:cs typeface="Consolas" pitchFamily="49" charset="0"/>
              </a:rPr>
              <a:t>  do {</a:t>
            </a:r>
          </a:p>
          <a:p>
            <a:pPr>
              <a:buFontTx/>
              <a:buNone/>
            </a:pPr>
            <a:r>
              <a:rPr lang="en-US" altLang="en-US" sz="2000" smtClean="0">
                <a:latin typeface="Consolas" pitchFamily="49" charset="0"/>
                <a:cs typeface="Consolas" pitchFamily="49" charset="0"/>
              </a:rPr>
              <a:t>      System.out.println(i);</a:t>
            </a:r>
          </a:p>
          <a:p>
            <a:pPr>
              <a:buFontTx/>
              <a:buNone/>
            </a:pPr>
            <a:r>
              <a:rPr lang="en-US" altLang="en-US" sz="2000" smtClean="0">
                <a:latin typeface="Consolas" pitchFamily="49" charset="0"/>
                <a:cs typeface="Consolas" pitchFamily="49" charset="0"/>
              </a:rPr>
              <a:t>      i++;</a:t>
            </a:r>
          </a:p>
          <a:p>
            <a:pPr>
              <a:buFontTx/>
              <a:buNone/>
            </a:pPr>
            <a:r>
              <a:rPr lang="en-US" altLang="en-US" sz="2000" smtClean="0">
                <a:latin typeface="Consolas" pitchFamily="49" charset="0"/>
                <a:cs typeface="Consolas" pitchFamily="49" charset="0"/>
              </a:rPr>
              <a:t>  }</a:t>
            </a:r>
          </a:p>
          <a:p>
            <a:pPr>
              <a:buFontTx/>
              <a:buNone/>
            </a:pPr>
            <a:r>
              <a:rPr lang="en-US" altLang="en-US" sz="2000" smtClean="0">
                <a:latin typeface="Consolas" pitchFamily="49" charset="0"/>
                <a:cs typeface="Consolas" pitchFamily="49" charset="0"/>
              </a:rPr>
              <a:t>  while (i &lt;= 10);</a:t>
            </a:r>
          </a:p>
          <a:p>
            <a:pPr>
              <a:buFontTx/>
              <a:buNone/>
            </a:pPr>
            <a:endParaRPr lang="en-US" altLang="en-US" sz="2000" smtClean="0">
              <a:latin typeface="Arial" charset="0"/>
            </a:endParaRPr>
          </a:p>
        </p:txBody>
      </p:sp>
    </p:spTree>
    <p:extLst>
      <p:ext uri="{BB962C8B-B14F-4D97-AF65-F5344CB8AC3E}">
        <p14:creationId xmlns:p14="http://schemas.microsoft.com/office/powerpoint/2010/main" val="7329726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t>When To Use Post-Test (Do-While) Loops</a:t>
            </a:r>
          </a:p>
        </p:txBody>
      </p:sp>
      <p:sp>
        <p:nvSpPr>
          <p:cNvPr id="3" name="Content Placeholder 2"/>
          <p:cNvSpPr>
            <a:spLocks noGrp="1"/>
          </p:cNvSpPr>
          <p:nvPr>
            <p:ph idx="1"/>
          </p:nvPr>
        </p:nvSpPr>
        <p:spPr/>
        <p:txBody>
          <a:bodyPr/>
          <a:lstStyle/>
          <a:p>
            <a:pPr>
              <a:defRPr/>
            </a:pPr>
            <a:r>
              <a:rPr lang="en-US" dirty="0" smtClean="0"/>
              <a:t>Useful when you need to guarantee execution occurring at least once.</a:t>
            </a:r>
          </a:p>
          <a:p>
            <a:pPr>
              <a:defRPr/>
            </a:pPr>
            <a:r>
              <a:rPr lang="en-US" dirty="0" smtClean="0"/>
              <a:t>Example: the loop body encloses the whole program</a:t>
            </a:r>
          </a:p>
          <a:p>
            <a:pPr marL="225425" lvl="1" indent="0">
              <a:buFont typeface="Times New Roman" pitchFamily="18" charset="0"/>
              <a:buNone/>
              <a:defRPr/>
            </a:pPr>
            <a:r>
              <a:rPr lang="en-US" dirty="0">
                <a:latin typeface="Consolas" panose="020B0609020204030204" pitchFamily="49" charset="0"/>
                <a:cs typeface="Consolas" panose="020B0609020204030204" pitchFamily="49" charset="0"/>
              </a:rPr>
              <a:t>d</a:t>
            </a:r>
            <a:r>
              <a:rPr lang="en-US" dirty="0" smtClean="0">
                <a:latin typeface="Consolas" panose="020B0609020204030204" pitchFamily="49" charset="0"/>
                <a:cs typeface="Consolas" panose="020B0609020204030204" pitchFamily="49" charset="0"/>
              </a:rPr>
              <a:t>o </a:t>
            </a:r>
          </a:p>
          <a:p>
            <a:pPr marL="225425" lvl="1" indent="0">
              <a:buFont typeface="Times New Roman" pitchFamily="18" charset="0"/>
              <a:buNone/>
              <a:defRPr/>
            </a:pPr>
            <a:r>
              <a:rPr lang="en-US" dirty="0" smtClean="0">
                <a:latin typeface="Consolas" panose="020B0609020204030204" pitchFamily="49" charset="0"/>
                <a:cs typeface="Consolas" panose="020B0609020204030204" pitchFamily="49" charset="0"/>
              </a:rPr>
              <a:t>{</a:t>
            </a:r>
          </a:p>
          <a:p>
            <a:pPr marL="234950" lvl="1" indent="0">
              <a:buFont typeface="Times New Roman" pitchFamily="18" charset="0"/>
              <a:buNone/>
              <a:defRPr/>
            </a:pPr>
            <a:r>
              <a:rPr lang="en-US" dirty="0" smtClean="0">
                <a:latin typeface="Consolas" panose="020B0609020204030204" pitchFamily="49" charset="0"/>
                <a:cs typeface="Consolas" panose="020B0609020204030204" pitchFamily="49" charset="0"/>
              </a:rPr>
              <a:t>    // Play game</a:t>
            </a:r>
          </a:p>
          <a:p>
            <a:pPr marL="234950" lvl="1" indent="0">
              <a:buFont typeface="Times New Roman" pitchFamily="18" charset="0"/>
              <a:buNone/>
              <a:defRPr/>
            </a:pPr>
            <a:r>
              <a:rPr lang="en-US" dirty="0" smtClean="0">
                <a:latin typeface="Consolas" panose="020B0609020204030204" pitchFamily="49" charset="0"/>
                <a:cs typeface="Consolas" panose="020B0609020204030204" pitchFamily="49" charset="0"/>
              </a:rPr>
              <a:t>} while (Player doesn’t quit)</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0797673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smtClean="0"/>
              <a:t>Common Mistake: Branches/Loops</a:t>
            </a:r>
          </a:p>
        </p:txBody>
      </p:sp>
      <p:sp>
        <p:nvSpPr>
          <p:cNvPr id="77827" name="Content Placeholder 2"/>
          <p:cNvSpPr>
            <a:spLocks noGrp="1"/>
          </p:cNvSpPr>
          <p:nvPr>
            <p:ph idx="1"/>
          </p:nvPr>
        </p:nvSpPr>
        <p:spPr/>
        <p:txBody>
          <a:bodyPr/>
          <a:lstStyle/>
          <a:p>
            <a:r>
              <a:rPr lang="en-US" altLang="en-US" smtClean="0"/>
              <a:t>Forgetting braces and that single statement bodies are specified by the first semi-colon.</a:t>
            </a:r>
          </a:p>
          <a:p>
            <a:r>
              <a:rPr lang="en-US" altLang="en-US" smtClean="0"/>
              <a:t>(Partial) examples:</a:t>
            </a:r>
          </a:p>
          <a:p>
            <a:pPr marL="225425" lvl="1" indent="0">
              <a:buFont typeface="Times New Roman" pitchFamily="18" charset="0"/>
              <a:buNone/>
            </a:pPr>
            <a:r>
              <a:rPr lang="en-US" altLang="en-US" sz="1800" smtClean="0">
                <a:latin typeface="Arial" charset="0"/>
                <a:cs typeface="Arial" charset="0"/>
              </a:rPr>
              <a:t>while (i &lt; 10)</a:t>
            </a:r>
          </a:p>
          <a:p>
            <a:pPr marL="225425" lvl="1" indent="0">
              <a:buFont typeface="Times New Roman" pitchFamily="18" charset="0"/>
              <a:buNone/>
            </a:pPr>
            <a:r>
              <a:rPr lang="en-US" altLang="en-US" sz="1800" smtClean="0">
                <a:latin typeface="Arial" charset="0"/>
                <a:cs typeface="Arial" charset="0"/>
              </a:rPr>
              <a:t>     System.out.println(i);</a:t>
            </a:r>
          </a:p>
          <a:p>
            <a:pPr marL="225425" lvl="1" indent="0">
              <a:buFont typeface="Times New Roman" pitchFamily="18" charset="0"/>
              <a:buNone/>
            </a:pPr>
            <a:r>
              <a:rPr lang="en-US" altLang="en-US" sz="1800" smtClean="0">
                <a:latin typeface="Arial" charset="0"/>
                <a:cs typeface="Arial" charset="0"/>
              </a:rPr>
              <a:t>     i = i + 1;</a:t>
            </a:r>
          </a:p>
          <a:p>
            <a:pPr marL="225425" lvl="1" indent="0">
              <a:buFont typeface="Times New Roman" pitchFamily="18" charset="0"/>
              <a:buNone/>
            </a:pPr>
            <a:endParaRPr lang="en-US" altLang="en-US" sz="1800" smtClean="0">
              <a:latin typeface="Arial" charset="0"/>
              <a:cs typeface="Arial" charset="0"/>
            </a:endParaRPr>
          </a:p>
          <a:p>
            <a:pPr marL="225425" lvl="1" indent="0">
              <a:buFont typeface="Times New Roman" pitchFamily="18" charset="0"/>
              <a:buNone/>
            </a:pPr>
            <a:r>
              <a:rPr lang="en-US" altLang="en-US" sz="1800" smtClean="0">
                <a:latin typeface="Arial" charset="0"/>
                <a:cs typeface="Arial" charset="0"/>
              </a:rPr>
              <a:t>while (i &lt; 10);</a:t>
            </a:r>
          </a:p>
          <a:p>
            <a:pPr marL="225425" lvl="1" indent="0">
              <a:buFont typeface="Times New Roman" pitchFamily="18" charset="0"/>
              <a:buNone/>
            </a:pPr>
            <a:r>
              <a:rPr lang="en-US" altLang="en-US" sz="1800" smtClean="0">
                <a:latin typeface="Arial" charset="0"/>
                <a:cs typeface="Arial" charset="0"/>
              </a:rPr>
              <a:t>{</a:t>
            </a:r>
          </a:p>
          <a:p>
            <a:pPr marL="225425" lvl="1" indent="0">
              <a:buFont typeface="Times New Roman" pitchFamily="18" charset="0"/>
              <a:buNone/>
            </a:pPr>
            <a:r>
              <a:rPr lang="en-US" altLang="en-US" sz="1800" smtClean="0">
                <a:latin typeface="Arial" charset="0"/>
                <a:cs typeface="Arial" charset="0"/>
              </a:rPr>
              <a:t>     System.out.println(i);</a:t>
            </a:r>
          </a:p>
          <a:p>
            <a:pPr marL="225425" lvl="1" indent="0">
              <a:buFont typeface="Times New Roman" pitchFamily="18" charset="0"/>
              <a:buNone/>
            </a:pPr>
            <a:r>
              <a:rPr lang="en-US" altLang="en-US" sz="1800" smtClean="0">
                <a:latin typeface="Arial" charset="0"/>
                <a:cs typeface="Arial" charset="0"/>
              </a:rPr>
              <a:t>     i = i + 1;</a:t>
            </a:r>
          </a:p>
          <a:p>
            <a:pPr marL="225425" lvl="1" indent="0">
              <a:buFont typeface="Times New Roman" pitchFamily="18" charset="0"/>
              <a:buNone/>
            </a:pPr>
            <a:r>
              <a:rPr lang="en-US" altLang="en-US" sz="1800" smtClean="0">
                <a:latin typeface="Arial" charset="0"/>
                <a:cs typeface="Arial" charset="0"/>
              </a:rPr>
              <a:t>}</a:t>
            </a:r>
          </a:p>
        </p:txBody>
      </p:sp>
      <p:sp>
        <p:nvSpPr>
          <p:cNvPr id="77828" name="Right Brace 1"/>
          <p:cNvSpPr>
            <a:spLocks/>
          </p:cNvSpPr>
          <p:nvPr/>
        </p:nvSpPr>
        <p:spPr bwMode="auto">
          <a:xfrm>
            <a:off x="3276600" y="2743200"/>
            <a:ext cx="279400" cy="247650"/>
          </a:xfrm>
          <a:prstGeom prst="rightBrace">
            <a:avLst>
              <a:gd name="adj1" fmla="val 8333"/>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400">
              <a:latin typeface="Arial" charset="0"/>
            </a:endParaRPr>
          </a:p>
        </p:txBody>
      </p:sp>
      <p:sp>
        <p:nvSpPr>
          <p:cNvPr id="77829" name="TextBox 2"/>
          <p:cNvSpPr txBox="1">
            <a:spLocks noChangeArrowheads="1"/>
          </p:cNvSpPr>
          <p:nvPr/>
        </p:nvSpPr>
        <p:spPr bwMode="auto">
          <a:xfrm>
            <a:off x="3644900" y="2695575"/>
            <a:ext cx="1346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b="1">
                <a:solidFill>
                  <a:srgbClr val="FF0000"/>
                </a:solidFill>
                <a:latin typeface="Arial" charset="0"/>
              </a:rPr>
              <a:t>Body</a:t>
            </a:r>
          </a:p>
        </p:txBody>
      </p:sp>
      <p:grpSp>
        <p:nvGrpSpPr>
          <p:cNvPr id="77830" name="Group 3"/>
          <p:cNvGrpSpPr>
            <a:grpSpLocks/>
          </p:cNvGrpSpPr>
          <p:nvPr/>
        </p:nvGrpSpPr>
        <p:grpSpPr bwMode="auto">
          <a:xfrm>
            <a:off x="3340100" y="3975100"/>
            <a:ext cx="1752600" cy="1016000"/>
            <a:chOff x="3340100" y="3975100"/>
            <a:chExt cx="1752600" cy="1016000"/>
          </a:xfrm>
        </p:grpSpPr>
        <p:sp>
          <p:nvSpPr>
            <p:cNvPr id="77831" name="Right Brace 5"/>
            <p:cNvSpPr>
              <a:spLocks/>
            </p:cNvSpPr>
            <p:nvPr/>
          </p:nvSpPr>
          <p:spPr bwMode="auto">
            <a:xfrm>
              <a:off x="3340100" y="3975100"/>
              <a:ext cx="304800" cy="1016000"/>
            </a:xfrm>
            <a:prstGeom prst="rightBrace">
              <a:avLst>
                <a:gd name="adj1" fmla="val 8333"/>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400">
                <a:latin typeface="Arial" charset="0"/>
              </a:endParaRPr>
            </a:p>
          </p:txBody>
        </p:sp>
        <p:sp>
          <p:nvSpPr>
            <p:cNvPr id="77832" name="TextBox 6"/>
            <p:cNvSpPr txBox="1">
              <a:spLocks noChangeArrowheads="1"/>
            </p:cNvSpPr>
            <p:nvPr/>
          </p:nvSpPr>
          <p:spPr bwMode="auto">
            <a:xfrm>
              <a:off x="3746500" y="4267200"/>
              <a:ext cx="1346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b="1">
                  <a:solidFill>
                    <a:srgbClr val="FF0000"/>
                  </a:solidFill>
                  <a:latin typeface="Arial" charset="0"/>
                </a:rPr>
                <a:t>Body</a:t>
              </a:r>
            </a:p>
          </p:txBody>
        </p:sp>
      </p:grpSp>
    </p:spTree>
    <p:extLst>
      <p:ext uri="{BB962C8B-B14F-4D97-AF65-F5344CB8AC3E}">
        <p14:creationId xmlns:p14="http://schemas.microsoft.com/office/powerpoint/2010/main" val="29132818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smtClean="0"/>
              <a:t>Many Pre-Created Classes Have Been Created</a:t>
            </a:r>
          </a:p>
        </p:txBody>
      </p:sp>
      <p:sp>
        <p:nvSpPr>
          <p:cNvPr id="230403" name="Rectangle 3"/>
          <p:cNvSpPr>
            <a:spLocks noGrp="1" noChangeArrowheads="1"/>
          </p:cNvSpPr>
          <p:nvPr>
            <p:ph type="body" idx="1"/>
          </p:nvPr>
        </p:nvSpPr>
        <p:spPr/>
        <p:txBody>
          <a:bodyPr/>
          <a:lstStyle/>
          <a:p>
            <a:r>
              <a:rPr lang="en-US" altLang="en-US" dirty="0" smtClean="0"/>
              <a:t>Rule of thumb of real life: Before writing new program code to implement the features of your program you should check to see if a class has already been written with the features that you need.</a:t>
            </a:r>
          </a:p>
          <a:p>
            <a:r>
              <a:rPr lang="en-US" altLang="en-US" dirty="0" smtClean="0"/>
              <a:t>Note: for some assignments you may have to implement all features yourself rather than use pre-written code.</a:t>
            </a:r>
          </a:p>
          <a:p>
            <a:pPr lvl="1"/>
            <a:r>
              <a:rPr lang="en-US" altLang="en-US" dirty="0" smtClean="0"/>
              <a:t>You may receive little or no credit otherwise.</a:t>
            </a:r>
          </a:p>
          <a:p>
            <a:r>
              <a:rPr lang="en-US" altLang="en-US" dirty="0" smtClean="0"/>
              <a:t>The Java API is Sun Microsystems's collection of pre-built Java classes:</a:t>
            </a:r>
          </a:p>
          <a:p>
            <a:pPr lvl="1"/>
            <a:r>
              <a:rPr lang="en-US" altLang="en-US" dirty="0" smtClean="0">
                <a:hlinkClick r:id="rId2"/>
              </a:rPr>
              <a:t>http://java.sun.com/javase/7/docs/api/</a:t>
            </a:r>
            <a:endParaRPr lang="en-US" altLang="en-US" dirty="0" smtClean="0"/>
          </a:p>
        </p:txBody>
      </p:sp>
    </p:spTree>
    <p:extLst>
      <p:ext uri="{BB962C8B-B14F-4D97-AF65-F5344CB8AC3E}">
        <p14:creationId xmlns:p14="http://schemas.microsoft.com/office/powerpoint/2010/main" val="4202665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40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040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040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0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idx="4294967295"/>
          </p:nvPr>
        </p:nvSpPr>
        <p:spPr/>
        <p:txBody>
          <a:bodyPr/>
          <a:lstStyle/>
          <a:p>
            <a:r>
              <a:rPr lang="en-US" altLang="en-US" smtClean="0"/>
              <a:t>Example: Generating Random Numbers (Probabilities)</a:t>
            </a:r>
          </a:p>
        </p:txBody>
      </p:sp>
      <p:sp>
        <p:nvSpPr>
          <p:cNvPr id="79875" name="Content Placeholder 2"/>
          <p:cNvSpPr>
            <a:spLocks noGrp="1"/>
          </p:cNvSpPr>
          <p:nvPr>
            <p:ph idx="4294967295"/>
          </p:nvPr>
        </p:nvSpPr>
        <p:spPr/>
        <p:txBody>
          <a:bodyPr/>
          <a:lstStyle/>
          <a:p>
            <a:r>
              <a:rPr lang="en-US" altLang="en-US" smtClean="0"/>
              <a:t>Name of the (more complete example):</a:t>
            </a:r>
            <a:r>
              <a:rPr lang="en-US" altLang="en-US" sz="1800" smtClean="0"/>
              <a:t> </a:t>
            </a:r>
            <a:r>
              <a:rPr lang="en-US" altLang="en-US" sz="2000" smtClean="0">
                <a:latin typeface="Consolas" pitchFamily="49" charset="0"/>
                <a:cs typeface="Consolas" pitchFamily="49" charset="0"/>
              </a:rPr>
              <a:t>DiceExample.java</a:t>
            </a:r>
          </a:p>
          <a:p>
            <a:endParaRPr lang="en-US" altLang="en-US" sz="2000" smtClean="0">
              <a:latin typeface="Consolas" pitchFamily="49" charset="0"/>
              <a:cs typeface="Consolas" pitchFamily="49" charset="0"/>
            </a:endParaRPr>
          </a:p>
          <a:p>
            <a:pPr marL="225425" lvl="1" indent="0">
              <a:buFont typeface="Times New Roman" pitchFamily="18" charset="0"/>
              <a:buNone/>
            </a:pPr>
            <a:r>
              <a:rPr lang="en-US" altLang="en-US" sz="1800" smtClean="0">
                <a:latin typeface="Consolas" pitchFamily="49" charset="0"/>
                <a:cs typeface="Consolas" pitchFamily="49" charset="0"/>
              </a:rPr>
              <a:t>public class DiceExample</a:t>
            </a:r>
          </a:p>
          <a:p>
            <a:pPr marL="225425" lvl="1" indent="0">
              <a:buFont typeface="Times New Roman" pitchFamily="18" charset="0"/>
              <a:buNone/>
            </a:pPr>
            <a:r>
              <a:rPr lang="en-US" altLang="en-US" sz="1800" smtClean="0">
                <a:latin typeface="Consolas" pitchFamily="49" charset="0"/>
                <a:cs typeface="Consolas" pitchFamily="49" charset="0"/>
              </a:rPr>
              <a:t>{</a:t>
            </a:r>
          </a:p>
          <a:p>
            <a:pPr marL="225425" lvl="1" indent="0">
              <a:buFont typeface="Times New Roman" pitchFamily="18" charset="0"/>
              <a:buNone/>
            </a:pPr>
            <a:r>
              <a:rPr lang="en-US" altLang="en-US" sz="1800" smtClean="0">
                <a:latin typeface="Consolas" pitchFamily="49" charset="0"/>
                <a:cs typeface="Consolas" pitchFamily="49" charset="0"/>
              </a:rPr>
              <a:t>    public static void main(String [] args)</a:t>
            </a:r>
          </a:p>
          <a:p>
            <a:pPr marL="225425" lvl="1" indent="0">
              <a:buFont typeface="Times New Roman" pitchFamily="18" charset="0"/>
              <a:buNone/>
            </a:pPr>
            <a:r>
              <a:rPr lang="en-US" altLang="en-US" sz="1800" smtClean="0">
                <a:latin typeface="Consolas" pitchFamily="49" charset="0"/>
                <a:cs typeface="Consolas" pitchFamily="49" charset="0"/>
              </a:rPr>
              <a:t>    {</a:t>
            </a:r>
          </a:p>
          <a:p>
            <a:pPr marL="225425" lvl="1" indent="0">
              <a:buFont typeface="Times New Roman" pitchFamily="18" charset="0"/>
              <a:buNone/>
            </a:pPr>
            <a:r>
              <a:rPr lang="en-US" altLang="en-US" sz="1800" smtClean="0">
                <a:latin typeface="Consolas" pitchFamily="49" charset="0"/>
                <a:cs typeface="Consolas" pitchFamily="49" charset="0"/>
              </a:rPr>
              <a:t>        final int SIDES = 6;</a:t>
            </a:r>
          </a:p>
          <a:p>
            <a:pPr marL="225425" lvl="1" indent="0">
              <a:buFont typeface="Times New Roman" pitchFamily="18" charset="0"/>
              <a:buNone/>
            </a:pPr>
            <a:r>
              <a:rPr lang="en-US" altLang="en-US" sz="1800" smtClean="0">
                <a:latin typeface="Consolas" pitchFamily="49" charset="0"/>
                <a:cs typeface="Consolas" pitchFamily="49" charset="0"/>
              </a:rPr>
              <a:t>        Random generator = new Random();</a:t>
            </a:r>
          </a:p>
          <a:p>
            <a:pPr marL="225425" lvl="1" indent="0">
              <a:buFont typeface="Times New Roman" pitchFamily="18" charset="0"/>
              <a:buNone/>
            </a:pPr>
            <a:r>
              <a:rPr lang="en-US" altLang="en-US" sz="1800" smtClean="0">
                <a:latin typeface="Consolas" pitchFamily="49" charset="0"/>
                <a:cs typeface="Consolas" pitchFamily="49" charset="0"/>
              </a:rPr>
              <a:t>        int result = -1;</a:t>
            </a:r>
          </a:p>
          <a:p>
            <a:pPr marL="225425" lvl="1" indent="0">
              <a:buFont typeface="Times New Roman" pitchFamily="18" charset="0"/>
              <a:buNone/>
            </a:pPr>
            <a:r>
              <a:rPr lang="en-US" altLang="en-US" sz="1800" smtClean="0">
                <a:latin typeface="Consolas" pitchFamily="49" charset="0"/>
                <a:cs typeface="Consolas" pitchFamily="49" charset="0"/>
              </a:rPr>
              <a:t>        result = generator.nextInt(SIDES) + 1;</a:t>
            </a:r>
          </a:p>
          <a:p>
            <a:pPr marL="225425" lvl="1" indent="0">
              <a:buFont typeface="Times New Roman" pitchFamily="18" charset="0"/>
              <a:buNone/>
            </a:pPr>
            <a:r>
              <a:rPr lang="en-US" altLang="en-US" sz="1800" smtClean="0">
                <a:latin typeface="Consolas" pitchFamily="49" charset="0"/>
                <a:cs typeface="Consolas" pitchFamily="49" charset="0"/>
              </a:rPr>
              <a:t>        System.out.println("1d6: " + result);</a:t>
            </a:r>
          </a:p>
          <a:p>
            <a:pPr marL="225425" lvl="1" indent="0">
              <a:buFont typeface="Times New Roman" pitchFamily="18" charset="0"/>
              <a:buNone/>
            </a:pPr>
            <a:endParaRPr lang="en-US" altLang="en-US" sz="1800" smtClean="0">
              <a:latin typeface="Consolas" pitchFamily="49" charset="0"/>
              <a:cs typeface="Consolas" pitchFamily="49" charset="0"/>
            </a:endParaRPr>
          </a:p>
          <a:p>
            <a:pPr marL="225425" lvl="1" indent="0">
              <a:buFont typeface="Times New Roman" pitchFamily="18" charset="0"/>
              <a:buNone/>
            </a:pPr>
            <a:r>
              <a:rPr lang="en-US" altLang="en-US" sz="1800" smtClean="0">
                <a:latin typeface="Consolas" pitchFamily="49" charset="0"/>
                <a:cs typeface="Consolas" pitchFamily="49" charset="0"/>
              </a:rPr>
              <a:t>        result = generator.nextInt(SIDES) + 1;</a:t>
            </a:r>
          </a:p>
          <a:p>
            <a:pPr marL="225425" lvl="1" indent="0">
              <a:buFont typeface="Times New Roman" pitchFamily="18" charset="0"/>
              <a:buNone/>
            </a:pPr>
            <a:r>
              <a:rPr lang="en-US" altLang="en-US" sz="1800" smtClean="0">
                <a:latin typeface="Consolas" pitchFamily="49" charset="0"/>
                <a:cs typeface="Consolas" pitchFamily="49" charset="0"/>
              </a:rPr>
              <a:t>        result = result + generator.nextInt(SIDES) + 1;</a:t>
            </a:r>
          </a:p>
          <a:p>
            <a:pPr marL="225425" lvl="1" indent="0">
              <a:buFont typeface="Times New Roman" pitchFamily="18" charset="0"/>
              <a:buNone/>
            </a:pPr>
            <a:r>
              <a:rPr lang="en-US" altLang="en-US" sz="1800" smtClean="0">
                <a:latin typeface="Consolas" pitchFamily="49" charset="0"/>
                <a:cs typeface="Consolas" pitchFamily="49" charset="0"/>
              </a:rPr>
              <a:t>        result = result + generator.nextInt(SIDES) + 1;</a:t>
            </a:r>
          </a:p>
          <a:p>
            <a:pPr marL="225425" lvl="1" indent="0">
              <a:buFont typeface="Times New Roman" pitchFamily="18" charset="0"/>
              <a:buNone/>
            </a:pPr>
            <a:r>
              <a:rPr lang="en-US" altLang="en-US" sz="1800" smtClean="0">
                <a:latin typeface="Consolas" pitchFamily="49" charset="0"/>
                <a:cs typeface="Consolas" pitchFamily="49" charset="0"/>
              </a:rPr>
              <a:t>        System.out.println("3d6: " + result);</a:t>
            </a:r>
          </a:p>
          <a:p>
            <a:pPr marL="225425" lvl="1" indent="0">
              <a:buFont typeface="Times New Roman" pitchFamily="18" charset="0"/>
              <a:buNone/>
            </a:pPr>
            <a:r>
              <a:rPr lang="en-US" altLang="en-US" sz="1800" smtClean="0">
                <a:latin typeface="Consolas" pitchFamily="49" charset="0"/>
                <a:cs typeface="Consolas" pitchFamily="49" charset="0"/>
              </a:rPr>
              <a:t>    }</a:t>
            </a:r>
          </a:p>
          <a:p>
            <a:pPr marL="225425" lvl="1" indent="0">
              <a:buFont typeface="Times New Roman" pitchFamily="18" charset="0"/>
              <a:buNone/>
            </a:pPr>
            <a:r>
              <a:rPr lang="en-US" altLang="en-US" sz="1800" smtClean="0">
                <a:latin typeface="Consolas" pitchFamily="49" charset="0"/>
                <a:cs typeface="Consolas" pitchFamily="49" charset="0"/>
              </a:rPr>
              <a:t>}</a:t>
            </a:r>
          </a:p>
          <a:p>
            <a:endParaRPr lang="en-US" altLang="en-US" sz="1800" smtClean="0">
              <a:latin typeface="Consolas" pitchFamily="49" charset="0"/>
              <a:cs typeface="Consolas" pitchFamily="49" charset="0"/>
            </a:endParaRPr>
          </a:p>
          <a:p>
            <a:endParaRPr lang="en-US" altLang="en-US" smtClean="0"/>
          </a:p>
        </p:txBody>
      </p:sp>
    </p:spTree>
    <p:extLst>
      <p:ext uri="{BB962C8B-B14F-4D97-AF65-F5344CB8AC3E}">
        <p14:creationId xmlns:p14="http://schemas.microsoft.com/office/powerpoint/2010/main" val="33096449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smtClean="0"/>
              <a:t>Arrays</a:t>
            </a:r>
          </a:p>
        </p:txBody>
      </p:sp>
      <p:sp>
        <p:nvSpPr>
          <p:cNvPr id="3" name="Content Placeholder 2"/>
          <p:cNvSpPr>
            <a:spLocks noGrp="1"/>
          </p:cNvSpPr>
          <p:nvPr>
            <p:ph idx="1"/>
          </p:nvPr>
        </p:nvSpPr>
        <p:spPr/>
        <p:txBody>
          <a:bodyPr/>
          <a:lstStyle/>
          <a:p>
            <a:r>
              <a:rPr lang="en-US" altLang="en-US" smtClean="0"/>
              <a:t>They are similar to Python lists.</a:t>
            </a:r>
          </a:p>
          <a:p>
            <a:pPr lvl="1"/>
            <a:r>
              <a:rPr lang="en-US" altLang="en-US" smtClean="0"/>
              <a:t>Specified with square brackets</a:t>
            </a:r>
          </a:p>
          <a:p>
            <a:pPr lvl="1"/>
            <a:r>
              <a:rPr lang="en-US" altLang="en-US" smtClean="0"/>
              <a:t>Indexed from 0 to (number elements-1)</a:t>
            </a:r>
          </a:p>
          <a:p>
            <a:r>
              <a:rPr lang="en-US" altLang="en-US" smtClean="0"/>
              <a:t>Some differences:</a:t>
            </a:r>
          </a:p>
          <a:p>
            <a:pPr lvl="1"/>
            <a:r>
              <a:rPr lang="en-US" altLang="en-US" smtClean="0"/>
              <a:t>All elements must be of the same type e.g., array of integers cannot mix and match with floats</a:t>
            </a:r>
          </a:p>
          <a:p>
            <a:pPr lvl="1"/>
            <a:r>
              <a:rPr lang="en-US" altLang="en-US" smtClean="0"/>
              <a:t>Python has methods associated with lists although an array in Java has a ‘</a:t>
            </a:r>
            <a:r>
              <a:rPr lang="en-US" altLang="en-US" smtClean="0">
                <a:latin typeface="Consolas" pitchFamily="49" charset="0"/>
              </a:rPr>
              <a:t>length</a:t>
            </a:r>
            <a:r>
              <a:rPr lang="en-US" altLang="en-US" smtClean="0"/>
              <a:t>’ attribute associated with it.</a:t>
            </a:r>
          </a:p>
          <a:p>
            <a:pPr lvl="1"/>
            <a:r>
              <a:rPr lang="en-US" altLang="en-US" smtClean="0"/>
              <a:t>Arrays cannot be dynamically resized (new array must be created).</a:t>
            </a:r>
          </a:p>
        </p:txBody>
      </p:sp>
    </p:spTree>
    <p:extLst>
      <p:ext uri="{BB962C8B-B14F-4D97-AF65-F5344CB8AC3E}">
        <p14:creationId xmlns:p14="http://schemas.microsoft.com/office/powerpoint/2010/main" val="1359520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Compilation</a:t>
            </a:r>
          </a:p>
        </p:txBody>
      </p:sp>
      <p:sp>
        <p:nvSpPr>
          <p:cNvPr id="8195" name="Content Placeholder 2"/>
          <p:cNvSpPr>
            <a:spLocks noGrp="1"/>
          </p:cNvSpPr>
          <p:nvPr>
            <p:ph idx="1"/>
          </p:nvPr>
        </p:nvSpPr>
        <p:spPr/>
        <p:txBody>
          <a:bodyPr/>
          <a:lstStyle/>
          <a:p>
            <a:r>
              <a:rPr lang="en-US" altLang="en-US" smtClean="0"/>
              <a:t>Translating from a high level programming language such as Java or C++ to low level machine language (binary).</a:t>
            </a:r>
          </a:p>
          <a:p>
            <a:r>
              <a:rPr lang="en-US" altLang="en-US" smtClean="0"/>
              <a:t>Python:</a:t>
            </a:r>
          </a:p>
          <a:p>
            <a:pPr lvl="1"/>
            <a:r>
              <a:rPr lang="en-US" altLang="en-US" smtClean="0"/>
              <a:t>One stage translation process from Python to machine.</a:t>
            </a:r>
          </a:p>
          <a:p>
            <a:pPr lvl="1"/>
            <a:r>
              <a:rPr lang="en-US" altLang="en-US" smtClean="0"/>
              <a:t>The translated instructions remain in memory.</a:t>
            </a:r>
          </a:p>
          <a:p>
            <a:r>
              <a:rPr lang="en-US" altLang="en-US" smtClean="0"/>
              <a:t>Java</a:t>
            </a:r>
          </a:p>
          <a:p>
            <a:pPr lvl="1"/>
            <a:r>
              <a:rPr lang="en-US" altLang="en-US" smtClean="0"/>
              <a:t>Two stage process: 1) one time translation occurs Java to a generic binary that is common to many computers and many electronic devices (this creates a file)  2) when the program is run the generic binary is translated to machine language that is specific to the device.</a:t>
            </a:r>
          </a:p>
        </p:txBody>
      </p:sp>
    </p:spTree>
    <p:extLst>
      <p:ext uri="{BB962C8B-B14F-4D97-AF65-F5344CB8AC3E}">
        <p14:creationId xmlns:p14="http://schemas.microsoft.com/office/powerpoint/2010/main" val="3945373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mtClean="0"/>
              <a:t>Creating An Array</a:t>
            </a:r>
          </a:p>
        </p:txBody>
      </p:sp>
      <p:sp>
        <p:nvSpPr>
          <p:cNvPr id="81923" name="Content Placeholder 2"/>
          <p:cNvSpPr>
            <a:spLocks noGrp="1"/>
          </p:cNvSpPr>
          <p:nvPr>
            <p:ph idx="1"/>
          </p:nvPr>
        </p:nvSpPr>
        <p:spPr/>
        <p:txBody>
          <a:bodyPr/>
          <a:lstStyle/>
          <a:p>
            <a:r>
              <a:rPr lang="en-US" altLang="en-US" b="1" smtClean="0"/>
              <a:t>Format</a:t>
            </a:r>
            <a:r>
              <a:rPr lang="en-US" altLang="en-US" smtClean="0"/>
              <a:t>:</a:t>
            </a:r>
          </a:p>
          <a:p>
            <a:pPr lvl="1"/>
            <a:r>
              <a:rPr lang="en-US" altLang="en-US" smtClean="0"/>
              <a:t>&lt;</a:t>
            </a:r>
            <a:r>
              <a:rPr lang="en-US" altLang="en-US" i="1" smtClean="0"/>
              <a:t>type</a:t>
            </a:r>
            <a:r>
              <a:rPr lang="en-US" altLang="en-US" smtClean="0"/>
              <a:t>&gt; []</a:t>
            </a:r>
            <a:r>
              <a:rPr lang="en-US" altLang="en-US" baseline="-25000" smtClean="0"/>
              <a:t>1 </a:t>
            </a:r>
            <a:r>
              <a:rPr lang="en-US" altLang="en-US" smtClean="0"/>
              <a:t> &lt;</a:t>
            </a:r>
            <a:r>
              <a:rPr lang="en-US" altLang="en-US" i="1" smtClean="0"/>
              <a:t>name</a:t>
            </a:r>
            <a:r>
              <a:rPr lang="en-US" altLang="en-US" smtClean="0"/>
              <a:t>&gt; = new &lt;</a:t>
            </a:r>
            <a:r>
              <a:rPr lang="en-US" altLang="en-US" i="1" smtClean="0"/>
              <a:t>type</a:t>
            </a:r>
            <a:r>
              <a:rPr lang="en-US" altLang="en-US" smtClean="0"/>
              <a:t>&gt; [&lt;</a:t>
            </a:r>
            <a:r>
              <a:rPr lang="en-US" altLang="en-US" i="1" smtClean="0"/>
              <a:t>Number of elements</a:t>
            </a:r>
            <a:r>
              <a:rPr lang="en-US" altLang="en-US" smtClean="0"/>
              <a:t>&gt;];</a:t>
            </a:r>
          </a:p>
          <a:p>
            <a:endParaRPr lang="en-US" altLang="en-US" smtClean="0"/>
          </a:p>
          <a:p>
            <a:r>
              <a:rPr lang="en-US" altLang="en-US" b="1" smtClean="0"/>
              <a:t>Example (common approach)</a:t>
            </a:r>
            <a:r>
              <a:rPr lang="en-US" altLang="en-US" smtClean="0"/>
              <a:t>:</a:t>
            </a:r>
          </a:p>
          <a:p>
            <a:pPr lvl="1">
              <a:buFont typeface="Times New Roman" pitchFamily="18" charset="0"/>
              <a:buNone/>
            </a:pPr>
            <a:r>
              <a:rPr lang="en-US" altLang="en-US" smtClean="0">
                <a:latin typeface="Consolas" pitchFamily="49" charset="0"/>
                <a:cs typeface="Consolas" pitchFamily="49" charset="0"/>
              </a:rPr>
              <a:t>final int MAX = 100;</a:t>
            </a:r>
          </a:p>
          <a:p>
            <a:pPr lvl="1">
              <a:buFont typeface="Times New Roman" pitchFamily="18" charset="0"/>
              <a:buNone/>
            </a:pPr>
            <a:r>
              <a:rPr lang="en-US" altLang="en-US" smtClean="0">
                <a:latin typeface="Consolas" pitchFamily="49" charset="0"/>
                <a:cs typeface="Consolas" pitchFamily="49" charset="0"/>
              </a:rPr>
              <a:t>int [] grades = new int [MAX];</a:t>
            </a:r>
          </a:p>
          <a:p>
            <a:pPr lvl="1">
              <a:buFont typeface="Times New Roman" pitchFamily="18" charset="0"/>
              <a:buNone/>
            </a:pPr>
            <a:endParaRPr lang="en-US" altLang="en-US" smtClean="0">
              <a:latin typeface="Consolas" pitchFamily="49" charset="0"/>
              <a:cs typeface="Consolas" pitchFamily="49" charset="0"/>
            </a:endParaRPr>
          </a:p>
          <a:p>
            <a:r>
              <a:rPr lang="en-US" altLang="en-US" b="1" smtClean="0"/>
              <a:t>Example (Fixed size array declared and initialized – rarely used approach)</a:t>
            </a:r>
            <a:r>
              <a:rPr lang="en-US" altLang="en-US" smtClean="0"/>
              <a:t>:</a:t>
            </a:r>
            <a:endParaRPr lang="en-US" altLang="en-US" smtClean="0">
              <a:latin typeface="Consolas" pitchFamily="49" charset="0"/>
              <a:cs typeface="Consolas" pitchFamily="49" charset="0"/>
            </a:endParaRPr>
          </a:p>
          <a:p>
            <a:pPr lvl="1">
              <a:buFont typeface="Times New Roman" pitchFamily="18" charset="0"/>
              <a:buNone/>
            </a:pPr>
            <a:r>
              <a:rPr lang="en-US" altLang="en-US" smtClean="0">
                <a:latin typeface="Consolas" pitchFamily="49" charset="0"/>
              </a:rPr>
              <a:t>int [] array = {1,2,3};</a:t>
            </a:r>
          </a:p>
          <a:p>
            <a:pPr lvl="1">
              <a:buFont typeface="Times New Roman" pitchFamily="18" charset="0"/>
              <a:buNone/>
            </a:pPr>
            <a:endParaRPr lang="en-US" altLang="en-US" smtClean="0">
              <a:latin typeface="Consolas" pitchFamily="49" charset="0"/>
              <a:cs typeface="Consolas" pitchFamily="49" charset="0"/>
            </a:endParaRPr>
          </a:p>
        </p:txBody>
      </p:sp>
      <p:sp>
        <p:nvSpPr>
          <p:cNvPr id="81924" name="TextBox 3"/>
          <p:cNvSpPr txBox="1">
            <a:spLocks noChangeArrowheads="1"/>
          </p:cNvSpPr>
          <p:nvPr/>
        </p:nvSpPr>
        <p:spPr bwMode="auto">
          <a:xfrm>
            <a:off x="165100" y="6337300"/>
            <a:ext cx="7848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200">
                <a:latin typeface="Arial" charset="0"/>
              </a:rPr>
              <a:t>1 Each dimension must be specified by a set of square brackets e.g., two dimensional array requires two sets of brackets</a:t>
            </a:r>
          </a:p>
        </p:txBody>
      </p:sp>
    </p:spTree>
    <p:extLst>
      <p:ext uri="{BB962C8B-B14F-4D97-AF65-F5344CB8AC3E}">
        <p14:creationId xmlns:p14="http://schemas.microsoft.com/office/powerpoint/2010/main" val="26708314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mtClean="0"/>
              <a:t>Arrays: Complete Example</a:t>
            </a:r>
          </a:p>
        </p:txBody>
      </p:sp>
      <p:sp>
        <p:nvSpPr>
          <p:cNvPr id="82947" name="Content Placeholder 2"/>
          <p:cNvSpPr>
            <a:spLocks noGrp="1"/>
          </p:cNvSpPr>
          <p:nvPr>
            <p:ph idx="1"/>
          </p:nvPr>
        </p:nvSpPr>
        <p:spPr/>
        <p:txBody>
          <a:bodyPr/>
          <a:lstStyle/>
          <a:p>
            <a:r>
              <a:rPr lang="en-US" altLang="en-US" smtClean="0"/>
              <a:t>Name of the (more complete example):</a:t>
            </a:r>
            <a:r>
              <a:rPr lang="en-US" altLang="en-US" sz="1800" smtClean="0"/>
              <a:t> </a:t>
            </a:r>
            <a:r>
              <a:rPr lang="en-US" altLang="en-US" sz="2000" smtClean="0">
                <a:latin typeface="Consolas" pitchFamily="49" charset="0"/>
                <a:cs typeface="Consolas" pitchFamily="49" charset="0"/>
              </a:rPr>
              <a:t>GradesExample.java</a:t>
            </a:r>
          </a:p>
          <a:p>
            <a:pPr marL="225425" lvl="1" indent="0">
              <a:buFont typeface="Times New Roman" pitchFamily="18" charset="0"/>
              <a:buNone/>
            </a:pPr>
            <a:r>
              <a:rPr lang="en-US" altLang="en-US" sz="1800" smtClean="0">
                <a:latin typeface="Consolas" pitchFamily="49" charset="0"/>
                <a:cs typeface="Consolas" pitchFamily="49" charset="0"/>
              </a:rPr>
              <a:t>public class GradesExample</a:t>
            </a:r>
          </a:p>
          <a:p>
            <a:pPr marL="225425" lvl="1" indent="0">
              <a:buFont typeface="Times New Roman" pitchFamily="18" charset="0"/>
              <a:buNone/>
            </a:pPr>
            <a:r>
              <a:rPr lang="en-US" altLang="en-US" sz="1800" smtClean="0">
                <a:latin typeface="Consolas" pitchFamily="49" charset="0"/>
                <a:cs typeface="Consolas" pitchFamily="49" charset="0"/>
              </a:rPr>
              <a:t>{</a:t>
            </a:r>
          </a:p>
          <a:p>
            <a:pPr marL="225425" lvl="1" indent="0">
              <a:buFont typeface="Times New Roman" pitchFamily="18" charset="0"/>
              <a:buNone/>
            </a:pPr>
            <a:r>
              <a:rPr lang="en-US" altLang="en-US" sz="1800" smtClean="0">
                <a:latin typeface="Consolas" pitchFamily="49" charset="0"/>
                <a:cs typeface="Consolas" pitchFamily="49" charset="0"/>
              </a:rPr>
              <a:t>    public static void main(String [] args)</a:t>
            </a:r>
          </a:p>
          <a:p>
            <a:pPr marL="225425" lvl="1" indent="0">
              <a:buFont typeface="Times New Roman" pitchFamily="18" charset="0"/>
              <a:buNone/>
            </a:pPr>
            <a:r>
              <a:rPr lang="en-US" altLang="en-US" sz="1800" smtClean="0">
                <a:latin typeface="Consolas" pitchFamily="49" charset="0"/>
                <a:cs typeface="Consolas" pitchFamily="49" charset="0"/>
              </a:rPr>
              <a:t>    {</a:t>
            </a:r>
          </a:p>
          <a:p>
            <a:pPr marL="225425" lvl="1" indent="0">
              <a:buFont typeface="Times New Roman" pitchFamily="18" charset="0"/>
              <a:buNone/>
            </a:pPr>
            <a:r>
              <a:rPr lang="en-US" altLang="en-US" sz="1800" smtClean="0">
                <a:latin typeface="Consolas" pitchFamily="49" charset="0"/>
                <a:cs typeface="Consolas" pitchFamily="49" charset="0"/>
              </a:rPr>
              <a:t>        final int MAX = 10;</a:t>
            </a:r>
          </a:p>
          <a:p>
            <a:pPr marL="225425" lvl="1" indent="0">
              <a:buFont typeface="Times New Roman" pitchFamily="18" charset="0"/>
              <a:buNone/>
            </a:pPr>
            <a:r>
              <a:rPr lang="en-US" altLang="en-US" sz="1800" smtClean="0">
                <a:latin typeface="Consolas" pitchFamily="49" charset="0"/>
                <a:cs typeface="Consolas" pitchFamily="49" charset="0"/>
              </a:rPr>
              <a:t>        int [] grades = new int [MAX];</a:t>
            </a:r>
          </a:p>
          <a:p>
            <a:pPr marL="225425" lvl="1" indent="0">
              <a:buFont typeface="Times New Roman" pitchFamily="18" charset="0"/>
              <a:buNone/>
            </a:pPr>
            <a:r>
              <a:rPr lang="en-US" altLang="en-US" sz="1800" smtClean="0">
                <a:latin typeface="Consolas" pitchFamily="49" charset="0"/>
                <a:cs typeface="Consolas" pitchFamily="49" charset="0"/>
              </a:rPr>
              <a:t>        int i = 0;</a:t>
            </a:r>
          </a:p>
          <a:p>
            <a:pPr marL="225425" lvl="1" indent="0">
              <a:buFont typeface="Times New Roman" pitchFamily="18" charset="0"/>
              <a:buNone/>
            </a:pPr>
            <a:r>
              <a:rPr lang="en-US" altLang="en-US" sz="1800" smtClean="0">
                <a:latin typeface="Consolas" pitchFamily="49" charset="0"/>
                <a:cs typeface="Consolas" pitchFamily="49" charset="0"/>
              </a:rPr>
              <a:t>        Random generator = new Random();</a:t>
            </a:r>
          </a:p>
        </p:txBody>
      </p:sp>
    </p:spTree>
    <p:extLst>
      <p:ext uri="{BB962C8B-B14F-4D97-AF65-F5344CB8AC3E}">
        <p14:creationId xmlns:p14="http://schemas.microsoft.com/office/powerpoint/2010/main" val="13730961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smtClean="0"/>
              <a:t>Arrays: Complete Example (2)</a:t>
            </a:r>
          </a:p>
        </p:txBody>
      </p:sp>
      <p:sp>
        <p:nvSpPr>
          <p:cNvPr id="83971" name="Content Placeholder 2"/>
          <p:cNvSpPr>
            <a:spLocks noGrp="1"/>
          </p:cNvSpPr>
          <p:nvPr>
            <p:ph idx="1"/>
          </p:nvPr>
        </p:nvSpPr>
        <p:spPr/>
        <p:txBody>
          <a:bodyPr/>
          <a:lstStyle/>
          <a:p>
            <a:pPr marL="225425" lvl="1" indent="0">
              <a:buFont typeface="Times New Roman" pitchFamily="18" charset="0"/>
              <a:buNone/>
            </a:pPr>
            <a:endParaRPr lang="en-US" altLang="en-US" sz="1800" smtClean="0">
              <a:latin typeface="Consolas" pitchFamily="49" charset="0"/>
              <a:cs typeface="Consolas" pitchFamily="49" charset="0"/>
            </a:endParaRPr>
          </a:p>
          <a:p>
            <a:pPr marL="225425" lvl="1" indent="0">
              <a:buFont typeface="Times New Roman" pitchFamily="18" charset="0"/>
              <a:buNone/>
            </a:pPr>
            <a:r>
              <a:rPr lang="en-US" altLang="en-US" sz="1800" smtClean="0">
                <a:latin typeface="Consolas" pitchFamily="49" charset="0"/>
                <a:cs typeface="Consolas" pitchFamily="49" charset="0"/>
              </a:rPr>
              <a:t>        for (i = 0; i &lt; MAX; i++)</a:t>
            </a:r>
          </a:p>
          <a:p>
            <a:pPr marL="225425" lvl="1" indent="0">
              <a:buFont typeface="Times New Roman" pitchFamily="18" charset="0"/>
              <a:buNone/>
            </a:pPr>
            <a:r>
              <a:rPr lang="en-US" altLang="en-US" sz="1800" smtClean="0">
                <a:latin typeface="Consolas" pitchFamily="49" charset="0"/>
                <a:cs typeface="Consolas" pitchFamily="49" charset="0"/>
              </a:rPr>
              <a:t>        {</a:t>
            </a:r>
          </a:p>
          <a:p>
            <a:pPr marL="225425" lvl="1" indent="0">
              <a:buFont typeface="Times New Roman" pitchFamily="18" charset="0"/>
              <a:buNone/>
            </a:pPr>
            <a:r>
              <a:rPr lang="en-US" altLang="en-US" sz="1800" smtClean="0">
                <a:latin typeface="Consolas" pitchFamily="49" charset="0"/>
                <a:cs typeface="Consolas" pitchFamily="49" charset="0"/>
              </a:rPr>
              <a:t>            grades[i] = generator.nextInt(101);</a:t>
            </a:r>
          </a:p>
          <a:p>
            <a:pPr marL="225425" lvl="1" indent="0">
              <a:buFont typeface="Times New Roman" pitchFamily="18" charset="0"/>
              <a:buNone/>
            </a:pPr>
            <a:r>
              <a:rPr lang="en-US" altLang="en-US" sz="1800" smtClean="0">
                <a:latin typeface="Consolas" pitchFamily="49" charset="0"/>
                <a:cs typeface="Consolas" pitchFamily="49" charset="0"/>
              </a:rPr>
              <a:t>        }</a:t>
            </a:r>
          </a:p>
          <a:p>
            <a:pPr marL="225425" lvl="1" indent="0">
              <a:buFont typeface="Times New Roman" pitchFamily="18" charset="0"/>
              <a:buNone/>
            </a:pPr>
            <a:endParaRPr lang="en-US" altLang="en-US" sz="1800" smtClean="0">
              <a:latin typeface="Consolas" pitchFamily="49" charset="0"/>
              <a:cs typeface="Consolas" pitchFamily="49" charset="0"/>
            </a:endParaRPr>
          </a:p>
          <a:p>
            <a:pPr marL="225425" lvl="1" indent="0">
              <a:buFont typeface="Times New Roman" pitchFamily="18" charset="0"/>
              <a:buNone/>
            </a:pPr>
            <a:r>
              <a:rPr lang="en-US" altLang="en-US" sz="1800" smtClean="0">
                <a:latin typeface="Consolas" pitchFamily="49" charset="0"/>
                <a:cs typeface="Consolas" pitchFamily="49" charset="0"/>
              </a:rPr>
              <a:t>        for (i = 0; i &lt; grades.length; i++)</a:t>
            </a:r>
          </a:p>
          <a:p>
            <a:pPr marL="225425" lvl="1" indent="0">
              <a:buFont typeface="Times New Roman" pitchFamily="18" charset="0"/>
              <a:buNone/>
            </a:pPr>
            <a:r>
              <a:rPr lang="en-US" altLang="en-US" sz="1800" smtClean="0">
                <a:latin typeface="Consolas" pitchFamily="49" charset="0"/>
                <a:cs typeface="Consolas" pitchFamily="49" charset="0"/>
              </a:rPr>
              <a:t>        {</a:t>
            </a:r>
          </a:p>
          <a:p>
            <a:pPr marL="225425" lvl="1" indent="0">
              <a:buFont typeface="Times New Roman" pitchFamily="18" charset="0"/>
              <a:buNone/>
            </a:pPr>
            <a:r>
              <a:rPr lang="en-US" altLang="en-US" sz="1800" smtClean="0">
                <a:latin typeface="Consolas" pitchFamily="49" charset="0"/>
                <a:cs typeface="Consolas" pitchFamily="49" charset="0"/>
              </a:rPr>
              <a:t>            System.out.println("Element #" + i + " grade " + </a:t>
            </a:r>
          </a:p>
          <a:p>
            <a:pPr marL="225425" lvl="1" indent="0">
              <a:buFont typeface="Times New Roman" pitchFamily="18" charset="0"/>
              <a:buNone/>
            </a:pPr>
            <a:r>
              <a:rPr lang="en-US" altLang="en-US" sz="1800" smtClean="0">
                <a:latin typeface="Consolas" pitchFamily="49" charset="0"/>
                <a:cs typeface="Consolas" pitchFamily="49" charset="0"/>
              </a:rPr>
              <a:t>              grades[i]);</a:t>
            </a:r>
          </a:p>
          <a:p>
            <a:pPr marL="225425" lvl="1" indent="0">
              <a:buFont typeface="Times New Roman" pitchFamily="18" charset="0"/>
              <a:buNone/>
            </a:pPr>
            <a:r>
              <a:rPr lang="en-US" altLang="en-US" sz="1800" smtClean="0">
                <a:latin typeface="Consolas" pitchFamily="49" charset="0"/>
                <a:cs typeface="Consolas" pitchFamily="49" charset="0"/>
              </a:rPr>
              <a:t>        }</a:t>
            </a:r>
          </a:p>
          <a:p>
            <a:pPr marL="225425" lvl="1" indent="0">
              <a:buFont typeface="Times New Roman" pitchFamily="18" charset="0"/>
              <a:buNone/>
            </a:pPr>
            <a:r>
              <a:rPr lang="en-US" altLang="en-US" sz="1800" smtClean="0">
                <a:latin typeface="Consolas" pitchFamily="49" charset="0"/>
                <a:cs typeface="Consolas" pitchFamily="49" charset="0"/>
              </a:rPr>
              <a:t>    }</a:t>
            </a:r>
          </a:p>
          <a:p>
            <a:pPr marL="225425" lvl="1" indent="0">
              <a:buFont typeface="Times New Roman" pitchFamily="18" charset="0"/>
              <a:buNone/>
            </a:pPr>
            <a:r>
              <a:rPr lang="en-US" altLang="en-US" sz="1800" smtClean="0">
                <a:latin typeface="Consolas" pitchFamily="49" charset="0"/>
                <a:cs typeface="Consolas" pitchFamily="49" charset="0"/>
              </a:rPr>
              <a:t>}</a:t>
            </a:r>
          </a:p>
          <a:p>
            <a:pPr marL="225425" lvl="1" indent="0">
              <a:buFont typeface="Times New Roman" pitchFamily="18" charset="0"/>
              <a:buNone/>
            </a:pPr>
            <a:endParaRPr lang="en-US" altLang="en-US" sz="1800" smtClean="0">
              <a:latin typeface="Consolas" pitchFamily="49" charset="0"/>
              <a:cs typeface="Consolas" pitchFamily="49" charset="0"/>
            </a:endParaRPr>
          </a:p>
          <a:p>
            <a:pPr marL="225425" lvl="1" indent="0">
              <a:buFont typeface="Times New Roman" pitchFamily="18" charset="0"/>
              <a:buNone/>
            </a:pPr>
            <a:endParaRPr lang="en-US" altLang="en-US" sz="1800" smtClean="0"/>
          </a:p>
          <a:p>
            <a:endParaRPr lang="en-US" altLang="en-US" smtClean="0"/>
          </a:p>
        </p:txBody>
      </p:sp>
    </p:spTree>
    <p:extLst>
      <p:ext uri="{BB962C8B-B14F-4D97-AF65-F5344CB8AC3E}">
        <p14:creationId xmlns:p14="http://schemas.microsoft.com/office/powerpoint/2010/main" val="1998586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smtClean="0"/>
              <a:t>After This Section You Should Now Know</a:t>
            </a:r>
          </a:p>
        </p:txBody>
      </p:sp>
      <p:sp>
        <p:nvSpPr>
          <p:cNvPr id="84995" name="Rectangle 3"/>
          <p:cNvSpPr>
            <a:spLocks noGrp="1" noChangeArrowheads="1"/>
          </p:cNvSpPr>
          <p:nvPr>
            <p:ph type="body" idx="1"/>
          </p:nvPr>
        </p:nvSpPr>
        <p:spPr/>
        <p:txBody>
          <a:bodyPr/>
          <a:lstStyle/>
          <a:p>
            <a:r>
              <a:rPr lang="en-US" altLang="en-US" smtClean="0"/>
              <a:t>The basic structure required for creating a simple Java program as well as how to compile and run programs</a:t>
            </a:r>
          </a:p>
          <a:p>
            <a:r>
              <a:rPr lang="en-US" altLang="en-US" smtClean="0"/>
              <a:t>How to document a Java program</a:t>
            </a:r>
          </a:p>
          <a:p>
            <a:r>
              <a:rPr lang="en-US" altLang="en-US" smtClean="0"/>
              <a:t>How to perform text based input and output in Java</a:t>
            </a:r>
          </a:p>
          <a:p>
            <a:r>
              <a:rPr lang="en-US" altLang="en-US" smtClean="0"/>
              <a:t>The declaration of constants and variables</a:t>
            </a:r>
          </a:p>
          <a:p>
            <a:r>
              <a:rPr lang="en-US" altLang="en-US" smtClean="0"/>
              <a:t>Formatting output with the field width, precision and escape codes</a:t>
            </a:r>
          </a:p>
          <a:p>
            <a:r>
              <a:rPr lang="en-US" altLang="en-US" smtClean="0"/>
              <a:t>Converting between types using the casting operator</a:t>
            </a:r>
          </a:p>
          <a:p>
            <a:r>
              <a:rPr lang="en-US" altLang="en-US" smtClean="0"/>
              <a:t>What are the common Java operators and how they work</a:t>
            </a:r>
          </a:p>
          <a:p>
            <a:r>
              <a:rPr lang="en-US" altLang="en-US" smtClean="0"/>
              <a:t>The structure and syntax of decision making and looping constructs</a:t>
            </a:r>
          </a:p>
        </p:txBody>
      </p:sp>
    </p:spTree>
    <p:extLst>
      <p:ext uri="{BB962C8B-B14F-4D97-AF65-F5344CB8AC3E}">
        <p14:creationId xmlns:p14="http://schemas.microsoft.com/office/powerpoint/2010/main" val="32992916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smtClean="0"/>
              <a:t>After This Section You Should Now Know (2)</a:t>
            </a:r>
          </a:p>
        </p:txBody>
      </p:sp>
      <p:sp>
        <p:nvSpPr>
          <p:cNvPr id="86019" name="Content Placeholder 2"/>
          <p:cNvSpPr>
            <a:spLocks noGrp="1"/>
          </p:cNvSpPr>
          <p:nvPr>
            <p:ph idx="1"/>
          </p:nvPr>
        </p:nvSpPr>
        <p:spPr/>
        <p:txBody>
          <a:bodyPr/>
          <a:lstStyle/>
          <a:p>
            <a:r>
              <a:rPr lang="en-US" altLang="en-US" smtClean="0"/>
              <a:t>How to generate random numbers</a:t>
            </a:r>
          </a:p>
          <a:p>
            <a:r>
              <a:rPr lang="en-US" altLang="en-US" smtClean="0"/>
              <a:t>How to create and work with Java arrays</a:t>
            </a:r>
          </a:p>
          <a:p>
            <a:endParaRPr lang="en-US" altLang="en-US" smtClean="0"/>
          </a:p>
        </p:txBody>
      </p:sp>
    </p:spTree>
    <p:extLst>
      <p:ext uri="{BB962C8B-B14F-4D97-AF65-F5344CB8AC3E}">
        <p14:creationId xmlns:p14="http://schemas.microsoft.com/office/powerpoint/2010/main" val="9630730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ea typeface="ＭＳ Ｐゴシック" pitchFamily="34" charset="-128"/>
              </a:rPr>
              <a:t>Copyright Notification</a:t>
            </a:r>
          </a:p>
        </p:txBody>
      </p:sp>
      <p:sp>
        <p:nvSpPr>
          <p:cNvPr id="44035" name="Content Placeholder 2"/>
          <p:cNvSpPr>
            <a:spLocks noGrp="1"/>
          </p:cNvSpPr>
          <p:nvPr>
            <p:ph idx="1"/>
          </p:nvPr>
        </p:nvSpPr>
        <p:spPr/>
        <p:txBody>
          <a:bodyPr/>
          <a:lstStyle/>
          <a:p>
            <a:r>
              <a:rPr lang="en-US" altLang="en-US" dirty="0" smtClean="0">
                <a:ea typeface="ＭＳ Ｐゴシック" pitchFamily="34" charset="-128"/>
              </a:rPr>
              <a:t>“Unless otherwise indicated, all images in this presentation are  used with permission from Microsoft.”</a:t>
            </a:r>
          </a:p>
        </p:txBody>
      </p:sp>
      <p:sp>
        <p:nvSpPr>
          <p:cNvPr id="44036"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900" dirty="0" smtClean="0">
                <a:solidFill>
                  <a:srgbClr val="898989"/>
                </a:solidFill>
                <a:latin typeface="Arial" charset="0"/>
              </a:rPr>
              <a:t>slide </a:t>
            </a:r>
            <a:fld id="{EE00C841-22E5-43E9-8D3D-9E5687F501B7}" type="slidenum">
              <a:rPr lang="en-US" altLang="en-US" sz="900" smtClean="0">
                <a:solidFill>
                  <a:srgbClr val="898989"/>
                </a:solidFill>
                <a:latin typeface="Arial" charset="0"/>
              </a:rPr>
              <a:pPr eaLnBrk="1" hangingPunct="1">
                <a:spcBef>
                  <a:spcPct val="0"/>
                </a:spcBef>
                <a:buFontTx/>
                <a:buNone/>
              </a:pPr>
              <a:t>85</a:t>
            </a:fld>
            <a:endParaRPr lang="en-US" altLang="en-US" sz="900" dirty="0" smtClean="0">
              <a:solidFill>
                <a:srgbClr val="898989"/>
              </a:solidFill>
              <a:latin typeface="Arial" charset="0"/>
            </a:endParaRPr>
          </a:p>
        </p:txBody>
      </p:sp>
    </p:spTree>
    <p:extLst>
      <p:ext uri="{BB962C8B-B14F-4D97-AF65-F5344CB8AC3E}">
        <p14:creationId xmlns:p14="http://schemas.microsoft.com/office/powerpoint/2010/main" val="1884474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58800" y="361950"/>
            <a:ext cx="7945438" cy="869950"/>
          </a:xfrm>
        </p:spPr>
        <p:txBody>
          <a:bodyPr lIns="91440" tIns="45720" rIns="91440" bIns="45720"/>
          <a:lstStyle/>
          <a:p>
            <a:pPr eaLnBrk="1" hangingPunct="1"/>
            <a:r>
              <a:rPr lang="en-CA" altLang="en-US" smtClean="0"/>
              <a:t>Compiled Programs With Different </a:t>
            </a:r>
            <a:br>
              <a:rPr lang="en-CA" altLang="en-US" smtClean="0"/>
            </a:br>
            <a:r>
              <a:rPr lang="en-CA" altLang="en-US" smtClean="0"/>
              <a:t>Operating Systems: Multiple Compilers Needed</a:t>
            </a:r>
          </a:p>
        </p:txBody>
      </p:sp>
      <p:grpSp>
        <p:nvGrpSpPr>
          <p:cNvPr id="2" name="Group 29"/>
          <p:cNvGrpSpPr>
            <a:grpSpLocks/>
          </p:cNvGrpSpPr>
          <p:nvPr/>
        </p:nvGrpSpPr>
        <p:grpSpPr bwMode="auto">
          <a:xfrm>
            <a:off x="1908175" y="1412875"/>
            <a:ext cx="6596063" cy="2376488"/>
            <a:chOff x="1908175" y="1412875"/>
            <a:chExt cx="6595744" cy="2376489"/>
          </a:xfrm>
        </p:grpSpPr>
        <p:grpSp>
          <p:nvGrpSpPr>
            <p:cNvPr id="9236" name="Group 28"/>
            <p:cNvGrpSpPr>
              <a:grpSpLocks/>
            </p:cNvGrpSpPr>
            <p:nvPr/>
          </p:nvGrpSpPr>
          <p:grpSpPr bwMode="auto">
            <a:xfrm>
              <a:off x="1908175" y="1916113"/>
              <a:ext cx="6595744" cy="1873251"/>
              <a:chOff x="1908175" y="1916113"/>
              <a:chExt cx="6595744" cy="1873251"/>
            </a:xfrm>
          </p:grpSpPr>
          <p:sp>
            <p:nvSpPr>
              <p:cNvPr id="9238" name="AutoShape 6"/>
              <p:cNvSpPr>
                <a:spLocks noChangeArrowheads="1"/>
              </p:cNvSpPr>
              <p:nvPr/>
            </p:nvSpPr>
            <p:spPr bwMode="auto">
              <a:xfrm>
                <a:off x="3416300" y="2398713"/>
                <a:ext cx="812800" cy="654050"/>
              </a:xfrm>
              <a:prstGeom prst="irregularSeal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800"/>
              </a:p>
            </p:txBody>
          </p:sp>
          <p:sp>
            <p:nvSpPr>
              <p:cNvPr id="9239" name="Text Box 7"/>
              <p:cNvSpPr txBox="1">
                <a:spLocks noChangeArrowheads="1"/>
              </p:cNvSpPr>
              <p:nvPr/>
            </p:nvSpPr>
            <p:spPr bwMode="auto">
              <a:xfrm>
                <a:off x="3348038" y="1916113"/>
                <a:ext cx="1203325" cy="48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70000"/>
                  </a:lnSpc>
                  <a:spcBef>
                    <a:spcPct val="0"/>
                  </a:spcBef>
                  <a:buFontTx/>
                  <a:buNone/>
                </a:pPr>
                <a:r>
                  <a:rPr lang="en-CA" altLang="en-US" sz="1800">
                    <a:latin typeface="Arial" charset="0"/>
                    <a:cs typeface="Arial" charset="0"/>
                  </a:rPr>
                  <a:t>Windows compiler</a:t>
                </a:r>
              </a:p>
            </p:txBody>
          </p:sp>
          <p:sp>
            <p:nvSpPr>
              <p:cNvPr id="9240" name="Rectangle 8"/>
              <p:cNvSpPr>
                <a:spLocks noChangeArrowheads="1"/>
              </p:cNvSpPr>
              <p:nvPr/>
            </p:nvSpPr>
            <p:spPr bwMode="auto">
              <a:xfrm>
                <a:off x="5795962" y="2492376"/>
                <a:ext cx="270795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70000"/>
                  </a:lnSpc>
                  <a:spcBef>
                    <a:spcPct val="70000"/>
                  </a:spcBef>
                  <a:buFontTx/>
                  <a:buNone/>
                </a:pPr>
                <a:r>
                  <a:rPr lang="en-US" altLang="en-US" sz="1800">
                    <a:latin typeface="Arial" charset="0"/>
                    <a:cs typeface="Arial" charset="0"/>
                  </a:rPr>
                  <a:t>Executable (Windows)</a:t>
                </a:r>
                <a:endParaRPr lang="en-CA" altLang="en-US" sz="1800">
                  <a:latin typeface="Arial" charset="0"/>
                  <a:cs typeface="Arial" charset="0"/>
                </a:endParaRPr>
              </a:p>
            </p:txBody>
          </p:sp>
          <p:sp>
            <p:nvSpPr>
              <p:cNvPr id="9241" name="Line 9"/>
              <p:cNvSpPr>
                <a:spLocks noChangeShapeType="1"/>
              </p:cNvSpPr>
              <p:nvPr/>
            </p:nvSpPr>
            <p:spPr bwMode="auto">
              <a:xfrm flipV="1">
                <a:off x="1908175" y="2708276"/>
                <a:ext cx="1584325" cy="1081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9242" name="Line 10"/>
              <p:cNvSpPr>
                <a:spLocks noChangeShapeType="1"/>
              </p:cNvSpPr>
              <p:nvPr/>
            </p:nvSpPr>
            <p:spPr bwMode="auto">
              <a:xfrm>
                <a:off x="4140200" y="2708276"/>
                <a:ext cx="16557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pic>
          <p:nvPicPr>
            <p:cNvPr id="9237" name="Picture 11" descr="sblade100-1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412875"/>
              <a:ext cx="8858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1"/>
          <p:cNvGrpSpPr>
            <a:grpSpLocks/>
          </p:cNvGrpSpPr>
          <p:nvPr/>
        </p:nvGrpSpPr>
        <p:grpSpPr bwMode="auto">
          <a:xfrm>
            <a:off x="1835150" y="3789363"/>
            <a:ext cx="5895975" cy="2638425"/>
            <a:chOff x="1156" y="2387"/>
            <a:chExt cx="3714" cy="1662"/>
          </a:xfrm>
        </p:grpSpPr>
        <p:sp>
          <p:nvSpPr>
            <p:cNvPr id="9230" name="AutoShape 14"/>
            <p:cNvSpPr>
              <a:spLocks noChangeArrowheads="1"/>
            </p:cNvSpPr>
            <p:nvPr/>
          </p:nvSpPr>
          <p:spPr bwMode="auto">
            <a:xfrm>
              <a:off x="2293" y="3637"/>
              <a:ext cx="512" cy="412"/>
            </a:xfrm>
            <a:prstGeom prst="irregularSeal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800"/>
            </a:p>
          </p:txBody>
        </p:sp>
        <p:sp>
          <p:nvSpPr>
            <p:cNvPr id="9231" name="Text Box 15"/>
            <p:cNvSpPr txBox="1">
              <a:spLocks noChangeArrowheads="1"/>
            </p:cNvSpPr>
            <p:nvPr/>
          </p:nvSpPr>
          <p:spPr bwMode="auto">
            <a:xfrm>
              <a:off x="2200" y="3339"/>
              <a:ext cx="858"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70000"/>
                </a:lnSpc>
                <a:spcBef>
                  <a:spcPct val="0"/>
                </a:spcBef>
                <a:buFontTx/>
                <a:buNone/>
              </a:pPr>
              <a:r>
                <a:rPr lang="en-CA" altLang="en-US" sz="1800">
                  <a:latin typeface="Arial" charset="0"/>
                  <a:cs typeface="Arial" charset="0"/>
                </a:rPr>
                <a:t>UNIX compiler</a:t>
              </a:r>
            </a:p>
          </p:txBody>
        </p:sp>
        <p:sp>
          <p:nvSpPr>
            <p:cNvPr id="9232" name="Rectangle 16"/>
            <p:cNvSpPr>
              <a:spLocks noChangeArrowheads="1"/>
            </p:cNvSpPr>
            <p:nvPr/>
          </p:nvSpPr>
          <p:spPr bwMode="auto">
            <a:xfrm>
              <a:off x="3696" y="3748"/>
              <a:ext cx="117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lnSpc>
                  <a:spcPct val="70000"/>
                </a:lnSpc>
                <a:spcBef>
                  <a:spcPct val="70000"/>
                </a:spcBef>
                <a:buFontTx/>
                <a:buNone/>
              </a:pPr>
              <a:r>
                <a:rPr lang="en-US" altLang="en-US" sz="1800">
                  <a:latin typeface="Arial" charset="0"/>
                  <a:cs typeface="Arial" charset="0"/>
                </a:rPr>
                <a:t>Executable (UNIX)</a:t>
              </a:r>
              <a:endParaRPr lang="en-CA" altLang="en-US" sz="1800">
                <a:latin typeface="Arial" charset="0"/>
                <a:cs typeface="Arial" charset="0"/>
              </a:endParaRPr>
            </a:p>
          </p:txBody>
        </p:sp>
        <p:sp>
          <p:nvSpPr>
            <p:cNvPr id="9233" name="Line 17"/>
            <p:cNvSpPr>
              <a:spLocks noChangeShapeType="1"/>
            </p:cNvSpPr>
            <p:nvPr/>
          </p:nvSpPr>
          <p:spPr bwMode="auto">
            <a:xfrm>
              <a:off x="1156" y="2387"/>
              <a:ext cx="1134" cy="14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9234" name="Line 18"/>
            <p:cNvSpPr>
              <a:spLocks noChangeShapeType="1"/>
            </p:cNvSpPr>
            <p:nvPr/>
          </p:nvSpPr>
          <p:spPr bwMode="auto">
            <a:xfrm>
              <a:off x="2789" y="3884"/>
              <a:ext cx="90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pic>
          <p:nvPicPr>
            <p:cNvPr id="9235" name="Picture 19" descr="A4000T"/>
            <p:cNvPicPr>
              <a:picLocks noChangeAspect="1" noChangeArrowheads="1"/>
            </p:cNvPicPr>
            <p:nvPr/>
          </p:nvPicPr>
          <p:blipFill>
            <a:blip r:embed="rId4" cstate="print">
              <a:extLst>
                <a:ext uri="{28A0092B-C50C-407E-A947-70E740481C1C}">
                  <a14:useLocalDpi xmlns:a14="http://schemas.microsoft.com/office/drawing/2010/main" val="0"/>
                </a:ext>
              </a:extLst>
            </a:blip>
            <a:srcRect l="4662" t="4849" r="7458" b="5455"/>
            <a:stretch>
              <a:fillRect/>
            </a:stretch>
          </p:blipFill>
          <p:spPr bwMode="auto">
            <a:xfrm>
              <a:off x="3696" y="3113"/>
              <a:ext cx="754"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8"/>
          <p:cNvGrpSpPr>
            <a:grpSpLocks/>
          </p:cNvGrpSpPr>
          <p:nvPr/>
        </p:nvGrpSpPr>
        <p:grpSpPr bwMode="auto">
          <a:xfrm>
            <a:off x="1835150" y="3284538"/>
            <a:ext cx="5649913" cy="1316037"/>
            <a:chOff x="1156" y="2069"/>
            <a:chExt cx="3559" cy="829"/>
          </a:xfrm>
        </p:grpSpPr>
        <p:grpSp>
          <p:nvGrpSpPr>
            <p:cNvPr id="9223" name="Group 30"/>
            <p:cNvGrpSpPr>
              <a:grpSpLocks/>
            </p:cNvGrpSpPr>
            <p:nvPr/>
          </p:nvGrpSpPr>
          <p:grpSpPr bwMode="auto">
            <a:xfrm>
              <a:off x="1156" y="2205"/>
              <a:ext cx="3559" cy="693"/>
              <a:chOff x="1835150" y="3500438"/>
              <a:chExt cx="5649913" cy="1100137"/>
            </a:xfrm>
          </p:grpSpPr>
          <p:sp>
            <p:nvSpPr>
              <p:cNvPr id="9225" name="AutoShape 22"/>
              <p:cNvSpPr>
                <a:spLocks noChangeArrowheads="1"/>
              </p:cNvSpPr>
              <p:nvPr/>
            </p:nvSpPr>
            <p:spPr bwMode="auto">
              <a:xfrm>
                <a:off x="3511550" y="3946525"/>
                <a:ext cx="812800" cy="654050"/>
              </a:xfrm>
              <a:prstGeom prst="irregularSeal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800"/>
              </a:p>
            </p:txBody>
          </p:sp>
          <p:sp>
            <p:nvSpPr>
              <p:cNvPr id="9226" name="Text Box 23"/>
              <p:cNvSpPr txBox="1">
                <a:spLocks noChangeArrowheads="1"/>
              </p:cNvSpPr>
              <p:nvPr/>
            </p:nvSpPr>
            <p:spPr bwMode="auto">
              <a:xfrm>
                <a:off x="3348038" y="3500438"/>
                <a:ext cx="1203325" cy="48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70000"/>
                  </a:lnSpc>
                  <a:spcBef>
                    <a:spcPct val="0"/>
                  </a:spcBef>
                  <a:buFontTx/>
                  <a:buNone/>
                </a:pPr>
                <a:r>
                  <a:rPr lang="en-CA" altLang="en-US" sz="1800">
                    <a:latin typeface="Arial" charset="0"/>
                    <a:cs typeface="Arial" charset="0"/>
                  </a:rPr>
                  <a:t>Mac OS compiler</a:t>
                </a:r>
              </a:p>
            </p:txBody>
          </p:sp>
          <p:sp>
            <p:nvSpPr>
              <p:cNvPr id="9227" name="Rectangle 24"/>
              <p:cNvSpPr>
                <a:spLocks noChangeArrowheads="1"/>
              </p:cNvSpPr>
              <p:nvPr/>
            </p:nvSpPr>
            <p:spPr bwMode="auto">
              <a:xfrm>
                <a:off x="5795963" y="4076700"/>
                <a:ext cx="168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lnSpc>
                    <a:spcPct val="70000"/>
                  </a:lnSpc>
                  <a:spcBef>
                    <a:spcPct val="70000"/>
                  </a:spcBef>
                  <a:buFontTx/>
                  <a:buNone/>
                </a:pPr>
                <a:r>
                  <a:rPr lang="en-CA" altLang="en-US" sz="1800">
                    <a:latin typeface="Arial" charset="0"/>
                    <a:cs typeface="Arial" charset="0"/>
                  </a:rPr>
                  <a:t>Executable (Mac)</a:t>
                </a:r>
              </a:p>
            </p:txBody>
          </p:sp>
          <p:sp>
            <p:nvSpPr>
              <p:cNvPr id="9228" name="Line 25"/>
              <p:cNvSpPr>
                <a:spLocks noChangeShapeType="1"/>
              </p:cNvSpPr>
              <p:nvPr/>
            </p:nvSpPr>
            <p:spPr bwMode="auto">
              <a:xfrm>
                <a:off x="1835150" y="3789363"/>
                <a:ext cx="1800225"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9229" name="Line 26"/>
              <p:cNvSpPr>
                <a:spLocks noChangeShapeType="1"/>
              </p:cNvSpPr>
              <p:nvPr/>
            </p:nvSpPr>
            <p:spPr bwMode="auto">
              <a:xfrm>
                <a:off x="4284663" y="4292600"/>
                <a:ext cx="14938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pic>
          <p:nvPicPr>
            <p:cNvPr id="9224" name="Picture 27"/>
            <p:cNvPicPr>
              <a:picLocks noChangeAspect="1" noChangeArrowheads="1"/>
            </p:cNvPicPr>
            <p:nvPr/>
          </p:nvPicPr>
          <p:blipFill>
            <a:blip r:embed="rId5">
              <a:extLst>
                <a:ext uri="{28A0092B-C50C-407E-A947-70E740481C1C}">
                  <a14:useLocalDpi xmlns:a14="http://schemas.microsoft.com/office/drawing/2010/main" val="0"/>
                </a:ext>
              </a:extLst>
            </a:blip>
            <a:srcRect t="4555" b="6831"/>
            <a:stretch>
              <a:fillRect/>
            </a:stretch>
          </p:blipFill>
          <p:spPr bwMode="auto">
            <a:xfrm>
              <a:off x="3651" y="2069"/>
              <a:ext cx="721"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sp>
        <p:nvSpPr>
          <p:cNvPr id="226307" name="Rectangle 3"/>
          <p:cNvSpPr>
            <a:spLocks noChangeArrowheads="1"/>
          </p:cNvSpPr>
          <p:nvPr/>
        </p:nvSpPr>
        <p:spPr bwMode="auto">
          <a:xfrm>
            <a:off x="706438" y="3040063"/>
            <a:ext cx="1344612" cy="1630362"/>
          </a:xfrm>
          <a:prstGeom prst="rect">
            <a:avLst/>
          </a:prstGeom>
          <a:solidFill>
            <a:srgbClr val="FFFFFF"/>
          </a:solidFill>
          <a:ln w="9525">
            <a:solidFill>
              <a:schemeClr val="tx1"/>
            </a:solidFill>
            <a:miter lim="800000"/>
            <a:headEnd/>
            <a:tailEnd/>
          </a:ln>
        </p:spPr>
        <p:txBody>
          <a:bodyPr lIns="9360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lnSpc>
                <a:spcPct val="70000"/>
              </a:lnSpc>
              <a:spcBef>
                <a:spcPct val="70000"/>
              </a:spcBef>
              <a:buFontTx/>
              <a:buNone/>
            </a:pPr>
            <a:r>
              <a:rPr lang="en-CA" altLang="en-US" sz="1800">
                <a:latin typeface="Arial" charset="0"/>
                <a:cs typeface="Arial" charset="0"/>
              </a:rPr>
              <a:t>Computer program</a:t>
            </a:r>
          </a:p>
        </p:txBody>
      </p:sp>
    </p:spTree>
    <p:extLst>
      <p:ext uri="{BB962C8B-B14F-4D97-AF65-F5344CB8AC3E}">
        <p14:creationId xmlns:p14="http://schemas.microsoft.com/office/powerpoint/2010/main" val="1712307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63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animBg="1" autoUpdateAnimBg="0"/>
    </p:bldLst>
  </p:timing>
</p:sld>
</file>

<file path=ppt/theme/theme1.xml><?xml version="1.0" encoding="utf-8"?>
<a:theme xmlns:a="http://schemas.openxmlformats.org/drawingml/2006/main" name="evaluation_intro">
  <a:themeElements>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sm" len="sm"/>
          <a:tailEnd type="none"/>
        </a:ln>
        <a:effectLst/>
      </a:spPr>
      <a:bodyPr rtlCol="0" anchor="t" anchorCtr="0"/>
      <a:lstStyle>
        <a:defPPr algn="ctr">
          <a:defRPr sz="1600" dirty="0" smtClean="0"/>
        </a:defPPr>
      </a:lstStyle>
    </a:spDef>
    <a:lnDef>
      <a:spPr bwMode="auto">
        <a:noFill/>
        <a:ln w="38100" cap="flat" cmpd="sng" algn="ctr">
          <a:solidFill>
            <a:schemeClr val="tx1"/>
          </a:solidFill>
          <a:prstDash val="solid"/>
          <a:round/>
          <a:headEnd type="none" w="sm" len="sm"/>
          <a:tailEnd type="none"/>
        </a:ln>
        <a:effectLst/>
      </a:spPr>
      <a:bodyPr/>
      <a:lstStyle/>
    </a:lnDef>
    <a:txDef>
      <a:spPr>
        <a:noFill/>
        <a:ln w="0">
          <a:noFill/>
        </a:ln>
      </a:spPr>
      <a:bodyPr wrap="square" lIns="0" rtlCol="0">
        <a:noAutofit/>
      </a:bodyPr>
      <a:lstStyle>
        <a:defPPr>
          <a:defRPr sz="1800" dirty="0" smtClean="0"/>
        </a:defPPr>
      </a:lstStyle>
    </a:txDef>
  </a:objectDefaults>
  <a:extraClrSchemeLst>
    <a:extraClrScheme>
      <a:clrScheme name="evaluation_intr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aluation_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valuation_intro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aluation_intro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aluation_intro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aluation_intro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valuation_intro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D:\@Courses\CPSC_481\PRESENT\evaluation_intro.ppt</Template>
  <TotalTime>30807</TotalTime>
  <Pages>8</Pages>
  <Words>4955</Words>
  <Application>Microsoft Office PowerPoint</Application>
  <PresentationFormat>On-screen Show (4:3)</PresentationFormat>
  <Paragraphs>1102</Paragraphs>
  <Slides>85</Slides>
  <Notes>30</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evaluation_intro</vt:lpstr>
      <vt:lpstr>Introduction To Java Programming</vt:lpstr>
      <vt:lpstr>Java: Write Once, Run Anywhere</vt:lpstr>
      <vt:lpstr>Java: Write Once, Run Anywhere</vt:lpstr>
      <vt:lpstr>Java: Write Once, Run Anywhere (2)</vt:lpstr>
      <vt:lpstr>Java: Write Once, Run Anywhere (3)</vt:lpstr>
      <vt:lpstr>JT’s Note: IDE’s</vt:lpstr>
      <vt:lpstr>Official Online Documentation</vt:lpstr>
      <vt:lpstr>Compilation</vt:lpstr>
      <vt:lpstr>Compiled Programs With Different  Operating Systems: Multiple Compilers Needed</vt:lpstr>
      <vt:lpstr>A High Level View Of Translating/Executing Java Programs</vt:lpstr>
      <vt:lpstr>A High Level View Of Translating/Executing Java Programs (2)</vt:lpstr>
      <vt:lpstr>Which Java?</vt:lpstr>
      <vt:lpstr>Location Of Online Examples For This Section</vt:lpstr>
      <vt:lpstr>Smallest Compilable And Executable Java Program</vt:lpstr>
      <vt:lpstr>Creating, Compiling And Running Java Programs On The Computer Science Network</vt:lpstr>
      <vt:lpstr>Compiling The Smallest.java Program</vt:lpstr>
      <vt:lpstr>Running The Smallest.java Program</vt:lpstr>
      <vt:lpstr>Running The Java Compiler At Home</vt:lpstr>
      <vt:lpstr>Documentation / Comments</vt:lpstr>
      <vt:lpstr>Review: What Should You Document</vt:lpstr>
      <vt:lpstr>Important Note</vt:lpstr>
      <vt:lpstr>Java Output</vt:lpstr>
      <vt:lpstr>Output : Some Escape Sequences For Formatting</vt:lpstr>
      <vt:lpstr>Variables</vt:lpstr>
      <vt:lpstr>Using Variables: A Contrast</vt:lpstr>
      <vt:lpstr>Declaring Variables: Syntax</vt:lpstr>
      <vt:lpstr>Some Built-In Types Of Variables In Java</vt:lpstr>
      <vt:lpstr>Location Of Variable Declarations</vt:lpstr>
      <vt:lpstr>Style Hint: Initializing Variables</vt:lpstr>
      <vt:lpstr>Formatting Output</vt:lpstr>
      <vt:lpstr>Formatting Output (2)</vt:lpstr>
      <vt:lpstr>Java Constants (“Final”)</vt:lpstr>
      <vt:lpstr>Location Of Constant Declarations</vt:lpstr>
      <vt:lpstr>Variable Naming Conventions In Java</vt:lpstr>
      <vt:lpstr>Java Keywords</vt:lpstr>
      <vt:lpstr>Common Java Operators / Operator Precedence</vt:lpstr>
      <vt:lpstr>Common Java Operators / Operator Precedence</vt:lpstr>
      <vt:lpstr>Common Java Operators / Operator Precedence</vt:lpstr>
      <vt:lpstr>Common Java Operators / Operator Precedence</vt:lpstr>
      <vt:lpstr>Common Java Operators / Operator Precedence</vt:lpstr>
      <vt:lpstr>Post/Pre Operators</vt:lpstr>
      <vt:lpstr>Post/Pre Operators (2)</vt:lpstr>
      <vt:lpstr>Unary Operator/Order/Associativity</vt:lpstr>
      <vt:lpstr>Casting: Converting Between Types</vt:lpstr>
      <vt:lpstr>Casting: Structure And Examples</vt:lpstr>
      <vt:lpstr>Accessing Pre-Created Java Libraries</vt:lpstr>
      <vt:lpstr>Getting Text Input</vt:lpstr>
      <vt:lpstr>Getting Text Input (2)</vt:lpstr>
      <vt:lpstr>Useful Methods Of Class Scanner1</vt:lpstr>
      <vt:lpstr>Reading A Single Character</vt:lpstr>
      <vt:lpstr>Reading A Single Character</vt:lpstr>
      <vt:lpstr>Reading A Single Character (2)</vt:lpstr>
      <vt:lpstr>Decision Making In Java</vt:lpstr>
      <vt:lpstr>Decision Making: Logical Operators</vt:lpstr>
      <vt:lpstr>Decision Making: If</vt:lpstr>
      <vt:lpstr>Decision Making: If, Else</vt:lpstr>
      <vt:lpstr>If, Else-If (Java) If, Elif (Python)</vt:lpstr>
      <vt:lpstr>If, Else-If (2)</vt:lpstr>
      <vt:lpstr>If, Else-If (2)</vt:lpstr>
      <vt:lpstr>Alternative To Multiple Else-If’s: Switch</vt:lpstr>
      <vt:lpstr>Alternative To Multiple Else-If’s: Switch (2)</vt:lpstr>
      <vt:lpstr>The ‘Break’ Statement</vt:lpstr>
      <vt:lpstr>Switch: When To Use/When Not To Use</vt:lpstr>
      <vt:lpstr>Switch: When To Use/When Not To Use (2)</vt:lpstr>
      <vt:lpstr>Switch: When To Use/When Not To Use (3)</vt:lpstr>
      <vt:lpstr>Switch: When To Use/When Not To Use (4)</vt:lpstr>
      <vt:lpstr>Switch: When To Use/When Not To Use (5)</vt:lpstr>
      <vt:lpstr>Loops</vt:lpstr>
      <vt:lpstr>While Loops</vt:lpstr>
      <vt:lpstr>For Loops</vt:lpstr>
      <vt:lpstr>For Loops: Java Vs. Python</vt:lpstr>
      <vt:lpstr>For Loops: Java Vs. Python (2)</vt:lpstr>
      <vt:lpstr>Post-Test Loop: Do-While</vt:lpstr>
      <vt:lpstr>Do-While Loops</vt:lpstr>
      <vt:lpstr>When To Use Post-Test (Do-While) Loops</vt:lpstr>
      <vt:lpstr>Common Mistake: Branches/Loops</vt:lpstr>
      <vt:lpstr>Many Pre-Created Classes Have Been Created</vt:lpstr>
      <vt:lpstr>Example: Generating Random Numbers (Probabilities)</vt:lpstr>
      <vt:lpstr>Arrays</vt:lpstr>
      <vt:lpstr>Creating An Array</vt:lpstr>
      <vt:lpstr>Arrays: Complete Example</vt:lpstr>
      <vt:lpstr>Arrays: Complete Example (2)</vt:lpstr>
      <vt:lpstr>After This Section You Should Now Know</vt:lpstr>
      <vt:lpstr>After This Section You Should Now Know (2)</vt:lpstr>
      <vt:lpstr>Copyright Notification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 programming introduction</dc:title>
  <dc:creator>James Tam</dc:creator>
  <cp:keywords>Getting started;creating Java programs;Basic java programming</cp:keywords>
  <cp:lastModifiedBy>James Tam</cp:lastModifiedBy>
  <cp:revision>3017</cp:revision>
  <cp:lastPrinted>1998-08-16T21:06:56Z</cp:lastPrinted>
  <dcterms:created xsi:type="dcterms:W3CDTF">1995-08-18T10:27:02Z</dcterms:created>
  <dcterms:modified xsi:type="dcterms:W3CDTF">2015-09-18T17:09:49Z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saul@cpsc.ucalgary.ca</vt:lpwstr>
  </property>
  <property fmtid="{D5CDD505-2E9C-101B-9397-08002B2CF9AE}" pid="8" name="HomePage">
    <vt:lpwstr>http://www.cpsc.ucalgary.ca/~saul</vt:lpwstr>
  </property>
  <property fmtid="{D5CDD505-2E9C-101B-9397-08002B2CF9AE}" pid="9" name="Other">
    <vt:lpwstr>Saul Greenberg, _x000d_
Department of Computer Science, _x000d_
University of Calgary,  _x000d_
Calgary, Alberta CANADA_x000d_
T2N 1N4</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D:\@www\grouplab\saul\481\topics</vt:lpwstr>
  </property>
</Properties>
</file>