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7"/>
  </p:notesMasterIdLst>
  <p:handoutMasterIdLst>
    <p:handoutMasterId r:id="rId128"/>
  </p:handoutMasterIdLst>
  <p:sldIdLst>
    <p:sldId id="256" r:id="rId2"/>
    <p:sldId id="494" r:id="rId3"/>
    <p:sldId id="501" r:id="rId4"/>
    <p:sldId id="495" r:id="rId5"/>
    <p:sldId id="496" r:id="rId6"/>
    <p:sldId id="497" r:id="rId7"/>
    <p:sldId id="498" r:id="rId8"/>
    <p:sldId id="499" r:id="rId9"/>
    <p:sldId id="500" r:id="rId10"/>
    <p:sldId id="502" r:id="rId11"/>
    <p:sldId id="348" r:id="rId12"/>
    <p:sldId id="351" r:id="rId13"/>
    <p:sldId id="350" r:id="rId14"/>
    <p:sldId id="347" r:id="rId15"/>
    <p:sldId id="352" r:id="rId16"/>
    <p:sldId id="353" r:id="rId17"/>
    <p:sldId id="354" r:id="rId18"/>
    <p:sldId id="356" r:id="rId19"/>
    <p:sldId id="355" r:id="rId20"/>
    <p:sldId id="358" r:id="rId21"/>
    <p:sldId id="359" r:id="rId22"/>
    <p:sldId id="360" r:id="rId23"/>
    <p:sldId id="357" r:id="rId24"/>
    <p:sldId id="361" r:id="rId25"/>
    <p:sldId id="362" r:id="rId26"/>
    <p:sldId id="363" r:id="rId27"/>
    <p:sldId id="364" r:id="rId28"/>
    <p:sldId id="365" r:id="rId29"/>
    <p:sldId id="366" r:id="rId30"/>
    <p:sldId id="367" r:id="rId31"/>
    <p:sldId id="368" r:id="rId32"/>
    <p:sldId id="407" r:id="rId33"/>
    <p:sldId id="408" r:id="rId34"/>
    <p:sldId id="409" r:id="rId35"/>
    <p:sldId id="410" r:id="rId36"/>
    <p:sldId id="411" r:id="rId37"/>
    <p:sldId id="412" r:id="rId38"/>
    <p:sldId id="401" r:id="rId39"/>
    <p:sldId id="416" r:id="rId40"/>
    <p:sldId id="403" r:id="rId41"/>
    <p:sldId id="404" r:id="rId42"/>
    <p:sldId id="415" r:id="rId43"/>
    <p:sldId id="417" r:id="rId44"/>
    <p:sldId id="418" r:id="rId45"/>
    <p:sldId id="419" r:id="rId46"/>
    <p:sldId id="425" r:id="rId47"/>
    <p:sldId id="421" r:id="rId48"/>
    <p:sldId id="420" r:id="rId49"/>
    <p:sldId id="414" r:id="rId50"/>
    <p:sldId id="422" r:id="rId51"/>
    <p:sldId id="423" r:id="rId52"/>
    <p:sldId id="424" r:id="rId53"/>
    <p:sldId id="427" r:id="rId54"/>
    <p:sldId id="426" r:id="rId55"/>
    <p:sldId id="428" r:id="rId56"/>
    <p:sldId id="429" r:id="rId57"/>
    <p:sldId id="430" r:id="rId58"/>
    <p:sldId id="442" r:id="rId59"/>
    <p:sldId id="443" r:id="rId60"/>
    <p:sldId id="444" r:id="rId61"/>
    <p:sldId id="431" r:id="rId62"/>
    <p:sldId id="432" r:id="rId63"/>
    <p:sldId id="436" r:id="rId64"/>
    <p:sldId id="437" r:id="rId65"/>
    <p:sldId id="438" r:id="rId66"/>
    <p:sldId id="439" r:id="rId67"/>
    <p:sldId id="440" r:id="rId68"/>
    <p:sldId id="441" r:id="rId69"/>
    <p:sldId id="375" r:id="rId70"/>
    <p:sldId id="376" r:id="rId71"/>
    <p:sldId id="378" r:id="rId72"/>
    <p:sldId id="382" r:id="rId73"/>
    <p:sldId id="383" r:id="rId74"/>
    <p:sldId id="384" r:id="rId75"/>
    <p:sldId id="385" r:id="rId76"/>
    <p:sldId id="386" r:id="rId77"/>
    <p:sldId id="346" r:id="rId78"/>
    <p:sldId id="345" r:id="rId79"/>
    <p:sldId id="452" r:id="rId80"/>
    <p:sldId id="457" r:id="rId81"/>
    <p:sldId id="456" r:id="rId82"/>
    <p:sldId id="454" r:id="rId83"/>
    <p:sldId id="455" r:id="rId84"/>
    <p:sldId id="458" r:id="rId85"/>
    <p:sldId id="459" r:id="rId86"/>
    <p:sldId id="460" r:id="rId87"/>
    <p:sldId id="465" r:id="rId88"/>
    <p:sldId id="466" r:id="rId89"/>
    <p:sldId id="467" r:id="rId90"/>
    <p:sldId id="468" r:id="rId91"/>
    <p:sldId id="469" r:id="rId92"/>
    <p:sldId id="470" r:id="rId93"/>
    <p:sldId id="471" r:id="rId94"/>
    <p:sldId id="461" r:id="rId95"/>
    <p:sldId id="462" r:id="rId96"/>
    <p:sldId id="463" r:id="rId97"/>
    <p:sldId id="464" r:id="rId98"/>
    <p:sldId id="489" r:id="rId99"/>
    <p:sldId id="388" r:id="rId100"/>
    <p:sldId id="389" r:id="rId101"/>
    <p:sldId id="390" r:id="rId102"/>
    <p:sldId id="391" r:id="rId103"/>
    <p:sldId id="392" r:id="rId104"/>
    <p:sldId id="490" r:id="rId105"/>
    <p:sldId id="472" r:id="rId106"/>
    <p:sldId id="473" r:id="rId107"/>
    <p:sldId id="474" r:id="rId108"/>
    <p:sldId id="475" r:id="rId109"/>
    <p:sldId id="476" r:id="rId110"/>
    <p:sldId id="477" r:id="rId111"/>
    <p:sldId id="479" r:id="rId112"/>
    <p:sldId id="480" r:id="rId113"/>
    <p:sldId id="481" r:id="rId114"/>
    <p:sldId id="482" r:id="rId115"/>
    <p:sldId id="483" r:id="rId116"/>
    <p:sldId id="484" r:id="rId117"/>
    <p:sldId id="485" r:id="rId118"/>
    <p:sldId id="486" r:id="rId119"/>
    <p:sldId id="487" r:id="rId120"/>
    <p:sldId id="488" r:id="rId121"/>
    <p:sldId id="338" r:id="rId122"/>
    <p:sldId id="491" r:id="rId123"/>
    <p:sldId id="492" r:id="rId124"/>
    <p:sldId id="493" r:id="rId125"/>
    <p:sldId id="503" r:id="rId1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sman" initials="s" lastIdx="1" clrIdx="0"/>
  <p:cmAuthor id="2" name="James Tam" initials="J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CC3300"/>
    <a:srgbClr val="FF00FF"/>
    <a:srgbClr val="808000"/>
    <a:srgbClr val="993300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89413" autoAdjust="0"/>
  </p:normalViewPr>
  <p:slideViewPr>
    <p:cSldViewPr>
      <p:cViewPr>
        <p:scale>
          <a:sx n="71" d="100"/>
          <a:sy n="71" d="100"/>
        </p:scale>
        <p:origin x="-864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1674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20T11:14:18.693" idx="1">
    <p:pos x="10" y="10"/>
    <p:text>talk about static before final because constants are class constants not instance constants
they need to know static to know about proper use of final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D22AF60A-A6DA-43AA-85D0-90C2B448E41D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Advanced Java concepts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8C871AB5-C662-4D60-9308-B1160D6E9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9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92E02D61-BD11-45B1-AC55-4EFED240AE73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fld id="{3EEC6B3D-88E9-4375-B50C-DFD65853CA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096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5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8663" indent="-2794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0775" indent="-22383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70038" indent="-22383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17713" indent="-22383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749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21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93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465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C6F899-0A01-48B3-B30A-BC138B93CDED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676629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A8CBB4C-C0C9-410E-84C1-81B6EF4A3480}" type="slidenum">
              <a:rPr lang="en-US" altLang="en-US" b="0"/>
              <a:pPr eaLnBrk="1" hangingPunct="1"/>
              <a:t>48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46102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132FDA-6088-4382-8EAF-2F6042690784}" type="slidenum">
              <a:rPr lang="en-US" altLang="en-US" b="0"/>
              <a:pPr eaLnBrk="1" hangingPunct="1"/>
              <a:t>53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618760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B4DD7E-2733-4600-A0BD-623DF496865B}" type="slidenum">
              <a:rPr lang="en-US" altLang="en-US" b="0"/>
              <a:pPr eaLnBrk="1" hangingPunct="1"/>
              <a:t>54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593054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5EADB1-1D18-4AED-A4DD-45DAB2739794}" type="slidenum">
              <a:rPr lang="en-US" altLang="en-US" b="0"/>
              <a:pPr eaLnBrk="1" hangingPunct="1"/>
              <a:t>55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6656856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43935D-74BF-4F84-AB08-3265189AC4BA}" type="slidenum">
              <a:rPr lang="en-US" altLang="en-US" b="0"/>
              <a:pPr eaLnBrk="1" hangingPunct="1"/>
              <a:t>56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263223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3648936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9989459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67285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72155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199573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6B3D-88E9-4375-B50C-DFD65853CAE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706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0454610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92367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29123273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81" tIns="46821" rIns="92081" bIns="46821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4316028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8308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68639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65169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01158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125750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438357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286F0F05-3558-4A75-8D0B-7F876F871CE8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5318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33563086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mtClean="0"/>
          </a:p>
        </p:txBody>
      </p:sp>
    </p:spTree>
    <p:extLst>
      <p:ext uri="{BB962C8B-B14F-4D97-AF65-F5344CB8AC3E}">
        <p14:creationId xmlns:p14="http://schemas.microsoft.com/office/powerpoint/2010/main" val="6312706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15270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1813"/>
            <a:ext cx="5029200" cy="4116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7794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6B3D-88E9-4375-B50C-DFD65853CAED}" type="slidenum">
              <a:rPr lang="en-US" altLang="en-US" smtClean="0"/>
              <a:pPr/>
              <a:t>124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664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6B3D-88E9-4375-B50C-DFD65853CAED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985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DE1B12-4B86-4926-ACB0-6197033B449C}" type="slidenum">
              <a:rPr lang="en-US" altLang="en-US" b="0"/>
              <a:pPr eaLnBrk="1" hangingPunct="1"/>
              <a:t>12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883674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6862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8188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68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29057" indent="-280406" defTabSz="93468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21626" indent="-224325" defTabSz="93468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70276" indent="-224325" defTabSz="93468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18927" indent="-224325" defTabSz="934688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67577" indent="-224325" defTabSz="9346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16227" indent="-224325" defTabSz="9346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364878" indent="-224325" defTabSz="9346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13528" indent="-224325" defTabSz="9346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en-US" altLang="en-US" sz="1000" dirty="0">
                <a:latin typeface="Times New Roman" pitchFamily="18" charset="0"/>
              </a:rPr>
              <a:t>Advanced Java And Object-Oriented Concepts</a:t>
            </a:r>
          </a:p>
        </p:txBody>
      </p:sp>
      <p:sp>
        <p:nvSpPr>
          <p:cNvPr id="8601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8663" indent="-2794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0775" indent="-22383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70038" indent="-22383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17713" indent="-22383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749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21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893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46513" indent="-22383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3AE3AC-5D3E-410A-A342-5FC57C7FA690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42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2078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FD6E91-D646-45CC-AAD7-D1BEBFD68144}" type="slidenum">
              <a:rPr lang="en-US" altLang="en-US" b="0"/>
              <a:pPr eaLnBrk="1" hangingPunct="1"/>
              <a:t>43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3006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E03701AA-C9BE-4E2F-9557-836C97688489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7271B51-CCAB-44C4-934E-6BD7E675E9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61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C397A9B1-996B-4311-9194-928325BF11B1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9361189-59F5-4C3B-8567-FEFD8C2E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41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9A40095E-7125-48BA-8A1F-8B60F3110012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CD8F9F49-6217-46F0-8E8B-A03F91942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47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defRPr/>
            </a:pPr>
            <a:r>
              <a:rPr lang="en-US" sz="1200" b="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6232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5257E62C-2469-4EFB-B2C7-248DD5A500AD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75D9490-4B4B-4BCA-900C-DB3BC0570F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83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C80AF99C-757E-40BD-B284-2D3CF2DBC90D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10F5A49-D0B1-4AFA-BCED-AE7D0150CB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62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D8B12EDE-3BD3-4A56-B351-A4714E044227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CB6459B-02FB-40CD-B6F0-F61DCD47AF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39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F471F30A-831F-43C0-AFC9-9181CCEF54D4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E15AB17-EB5E-4A14-AFAF-DDD4E44F3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39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4968E8DC-00FB-4F15-B52A-3300062B2F9C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F36B7F85-2E94-4EF9-9841-092E18F500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8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F4421089-6BEF-4A3F-B626-767CA5078F24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C96B0FB2-4AF0-4613-8004-62473B6AE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29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02DD618F-08E3-44FB-8455-11BDD7BD52C7}" type="datetimeFigureOut">
              <a:rPr lang="en-US"/>
              <a:pPr>
                <a:defRPr/>
              </a:pPr>
              <a:t>2/2/2015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BC44FC7-40F6-449A-B874-E6001D34F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50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6/docs/api/java/lang/Integer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0888" y="1676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altLang="en-US" sz="4800" dirty="0"/>
              <a:t>Advanced Java Programming</a:t>
            </a:r>
            <a:endParaRPr lang="en-US" altLang="en-US" sz="4800" dirty="0" smtClean="0">
              <a:latin typeface="+mn-lt"/>
            </a:endParaRPr>
          </a:p>
        </p:txBody>
      </p:sp>
      <p:sp>
        <p:nvSpPr>
          <p:cNvPr id="13315" name="Text Box 9"/>
          <p:cNvSpPr txBox="1">
            <a:spLocks noChangeArrowheads="1"/>
          </p:cNvSpPr>
          <p:nvPr/>
        </p:nvSpPr>
        <p:spPr bwMode="auto">
          <a:xfrm>
            <a:off x="1252538" y="3884613"/>
            <a:ext cx="67691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r>
              <a:rPr lang="en-US" altLang="en-US" b="0" dirty="0">
                <a:latin typeface="Arial" panose="020B0604020202020204" pitchFamily="34" charset="0"/>
              </a:rPr>
              <a:t>After mastering the basics of Java you will now learn more complex but important programming concepts as implemented in Java.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 And Objects </a:t>
            </a:r>
            <a:r>
              <a:rPr lang="en-CA" dirty="0" smtClean="0"/>
              <a:t>(4)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Person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Person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Person("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Person("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  <a:endParaRPr lang="en-CA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028700" y="2895600"/>
            <a:ext cx="7086600" cy="2209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a typeface="MS PGothic" panose="020B0600070205080204" pitchFamily="34" charset="-128"/>
              </a:rPr>
              <a:t>Note: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0" dirty="0">
                <a:ea typeface="MS PGothic" panose="020B0600070205080204" pitchFamily="34" charset="-128"/>
              </a:rPr>
              <a:t>The </a:t>
            </a:r>
            <a:r>
              <a:rPr lang="en-US" b="0" dirty="0" smtClean="0">
                <a:ea typeface="MS PGothic" panose="020B0600070205080204" pitchFamily="34" charset="-128"/>
              </a:rPr>
              <a:t>object </a:t>
            </a:r>
            <a:r>
              <a:rPr lang="en-US" b="0" dirty="0">
                <a:ea typeface="MS PGothic" panose="020B0600070205080204" pitchFamily="34" charset="-128"/>
              </a:rPr>
              <a:t>and the reference to the </a:t>
            </a:r>
            <a:r>
              <a:rPr lang="en-US" b="0" dirty="0" smtClean="0">
                <a:ea typeface="MS PGothic" panose="020B0600070205080204" pitchFamily="34" charset="-128"/>
              </a:rPr>
              <a:t>object </a:t>
            </a:r>
            <a:r>
              <a:rPr lang="en-US" b="0" dirty="0">
                <a:ea typeface="MS PGothic" panose="020B0600070205080204" pitchFamily="34" charset="-128"/>
              </a:rPr>
              <a:t>are separate e.g., </a:t>
            </a:r>
            <a:r>
              <a:rPr lang="en-US" b="0" dirty="0" smtClean="0">
                <a:ea typeface="MS PGothic" panose="020B0600070205080204" pitchFamily="34" charset="-128"/>
              </a:rPr>
              <a:t>‘</a:t>
            </a:r>
            <a:r>
              <a:rPr lang="en-US" b="0" dirty="0" err="1" smtClean="0">
                <a:ea typeface="MS PGothic" panose="020B0600070205080204" pitchFamily="34" charset="-128"/>
              </a:rPr>
              <a:t>bart</a:t>
            </a:r>
            <a:r>
              <a:rPr lang="en-US" b="0" dirty="0" smtClean="0">
                <a:ea typeface="MS PGothic" panose="020B0600070205080204" pitchFamily="34" charset="-128"/>
              </a:rPr>
              <a:t>’ originally referenced the ‘</a:t>
            </a:r>
            <a:r>
              <a:rPr lang="en-US" b="0" dirty="0" err="1" smtClean="0">
                <a:ea typeface="MS PGothic" panose="020B0600070205080204" pitchFamily="34" charset="-128"/>
              </a:rPr>
              <a:t>bart</a:t>
            </a:r>
            <a:r>
              <a:rPr lang="en-US" b="0" dirty="0" smtClean="0">
                <a:ea typeface="MS PGothic" panose="020B0600070205080204" pitchFamily="34" charset="-128"/>
              </a:rPr>
              <a:t> object’ later it referenced the ‘</a:t>
            </a:r>
            <a:r>
              <a:rPr lang="en-US" b="0" dirty="0" err="1" smtClean="0">
                <a:ea typeface="MS PGothic" panose="020B0600070205080204" pitchFamily="34" charset="-128"/>
              </a:rPr>
              <a:t>lisa</a:t>
            </a:r>
            <a:r>
              <a:rPr lang="en-US" b="0" dirty="0" smtClean="0">
                <a:ea typeface="MS PGothic" panose="020B0600070205080204" pitchFamily="34" charset="-128"/>
              </a:rPr>
              <a:t> object’</a:t>
            </a:r>
            <a:endParaRPr lang="en-US" b="0" dirty="0">
              <a:ea typeface="MS PGothic" panose="020B0600070205080204" pitchFamily="34" charset="-128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0" dirty="0">
                <a:ea typeface="MS PGothic" panose="020B0600070205080204" pitchFamily="34" charset="-128"/>
              </a:rPr>
              <a:t>The only way to access </a:t>
            </a:r>
            <a:r>
              <a:rPr lang="en-US" b="0" dirty="0" smtClean="0">
                <a:ea typeface="MS PGothic" panose="020B0600070205080204" pitchFamily="34" charset="-128"/>
              </a:rPr>
              <a:t>the object is </a:t>
            </a:r>
            <a:r>
              <a:rPr lang="en-US" b="0" dirty="0">
                <a:ea typeface="MS PGothic" panose="020B0600070205080204" pitchFamily="34" charset="-128"/>
              </a:rPr>
              <a:t>through the </a:t>
            </a:r>
            <a:r>
              <a:rPr lang="en-US" b="0" dirty="0" smtClean="0">
                <a:ea typeface="MS PGothic" panose="020B0600070205080204" pitchFamily="34" charset="-128"/>
              </a:rPr>
              <a:t>reference.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0" dirty="0" smtClean="0">
                <a:ea typeface="MS PGothic" panose="020B0600070205080204" pitchFamily="34" charset="-128"/>
              </a:rPr>
              <a:t>These same points applies for all references (arrays included)</a:t>
            </a:r>
            <a:endParaRPr lang="en-US" b="0" dirty="0">
              <a:ea typeface="MS PGothic" panose="020B0600070205080204" pitchFamily="34" charset="-128"/>
            </a:endParaRPr>
          </a:p>
        </p:txBody>
      </p:sp>
      <p:pic>
        <p:nvPicPr>
          <p:cNvPr id="5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5322888"/>
            <a:ext cx="5729287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22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Finalize()</a:t>
            </a:r>
            <a:r>
              <a:rPr lang="en-US" altLang="en-US" sz="3200" smtClean="0"/>
              <a:t> Method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7878763" cy="5368925"/>
          </a:xfrm>
        </p:spPr>
        <p:txBody>
          <a:bodyPr/>
          <a:lstStyle/>
          <a:p>
            <a:r>
              <a:rPr lang="en-US" altLang="en-US" sz="2400" smtClean="0"/>
              <a:t>Example sequence: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class Foo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int num;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Foo() { num = 1; }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Foo(int aValue) { num = aValue;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	     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Foo f1 = new Foo();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f1 = new Foo(10);</a:t>
            </a:r>
          </a:p>
          <a:p>
            <a:endParaRPr lang="en-US" altLang="en-US" sz="1800" smtClean="0"/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5724525" y="1844675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5795963" y="2205038"/>
            <a:ext cx="3603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0598" name="Oval 6"/>
          <p:cNvSpPr>
            <a:spLocks noChangeArrowheads="1"/>
          </p:cNvSpPr>
          <p:nvPr/>
        </p:nvSpPr>
        <p:spPr bwMode="auto">
          <a:xfrm>
            <a:off x="5940425" y="227647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>
            <a:off x="6011863" y="2349500"/>
            <a:ext cx="1584325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grpSp>
        <p:nvGrpSpPr>
          <p:cNvPr id="110600" name="Group 8"/>
          <p:cNvGrpSpPr>
            <a:grpSpLocks/>
          </p:cNvGrpSpPr>
          <p:nvPr/>
        </p:nvGrpSpPr>
        <p:grpSpPr bwMode="auto">
          <a:xfrm>
            <a:off x="7596188" y="2133600"/>
            <a:ext cx="1150937" cy="719138"/>
            <a:chOff x="4740" y="1344"/>
            <a:chExt cx="725" cy="453"/>
          </a:xfrm>
        </p:grpSpPr>
        <p:sp>
          <p:nvSpPr>
            <p:cNvPr id="110605" name="Rectangle 9"/>
            <p:cNvSpPr>
              <a:spLocks noChangeArrowheads="1"/>
            </p:cNvSpPr>
            <p:nvPr/>
          </p:nvSpPr>
          <p:spPr bwMode="auto">
            <a:xfrm>
              <a:off x="4740" y="1344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10606" name="Group 10"/>
            <p:cNvGrpSpPr>
              <a:grpSpLocks/>
            </p:cNvGrpSpPr>
            <p:nvPr/>
          </p:nvGrpSpPr>
          <p:grpSpPr bwMode="auto">
            <a:xfrm>
              <a:off x="4740" y="1434"/>
              <a:ext cx="725" cy="220"/>
              <a:chOff x="4740" y="1434"/>
              <a:chExt cx="725" cy="220"/>
            </a:xfrm>
          </p:grpSpPr>
          <p:sp>
            <p:nvSpPr>
              <p:cNvPr id="110607" name="Text Box 11"/>
              <p:cNvSpPr txBox="1">
                <a:spLocks noChangeArrowheads="1"/>
              </p:cNvSpPr>
              <p:nvPr/>
            </p:nvSpPr>
            <p:spPr bwMode="auto">
              <a:xfrm>
                <a:off x="4740" y="1434"/>
                <a:ext cx="72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b="0">
                    <a:latin typeface="Arial" panose="020B0604020202020204" pitchFamily="34" charset="0"/>
                  </a:rPr>
                  <a:t>num</a:t>
                </a:r>
              </a:p>
            </p:txBody>
          </p:sp>
          <p:sp>
            <p:nvSpPr>
              <p:cNvPr id="110608" name="Rectangle 12"/>
              <p:cNvSpPr>
                <a:spLocks noChangeArrowheads="1"/>
              </p:cNvSpPr>
              <p:nvPr/>
            </p:nvSpPr>
            <p:spPr bwMode="auto">
              <a:xfrm>
                <a:off x="5057" y="1434"/>
                <a:ext cx="197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110601" name="Group 13"/>
          <p:cNvGrpSpPr>
            <a:grpSpLocks/>
          </p:cNvGrpSpPr>
          <p:nvPr/>
        </p:nvGrpSpPr>
        <p:grpSpPr bwMode="auto">
          <a:xfrm>
            <a:off x="7596188" y="3284538"/>
            <a:ext cx="1150937" cy="719137"/>
            <a:chOff x="4785" y="2069"/>
            <a:chExt cx="725" cy="453"/>
          </a:xfrm>
        </p:grpSpPr>
        <p:sp>
          <p:nvSpPr>
            <p:cNvPr id="110602" name="Rectangle 14"/>
            <p:cNvSpPr>
              <a:spLocks noChangeArrowheads="1"/>
            </p:cNvSpPr>
            <p:nvPr/>
          </p:nvSpPr>
          <p:spPr bwMode="auto">
            <a:xfrm>
              <a:off x="4785" y="2069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10603" name="Text Box 15"/>
            <p:cNvSpPr txBox="1">
              <a:spLocks noChangeArrowheads="1"/>
            </p:cNvSpPr>
            <p:nvPr/>
          </p:nvSpPr>
          <p:spPr bwMode="auto">
            <a:xfrm>
              <a:off x="4785" y="2159"/>
              <a:ext cx="7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Arial" panose="020B0604020202020204" pitchFamily="34" charset="0"/>
                </a:rPr>
                <a:t>num</a:t>
              </a:r>
            </a:p>
          </p:txBody>
        </p:sp>
        <p:sp>
          <p:nvSpPr>
            <p:cNvPr id="110604" name="Rectangle 16"/>
            <p:cNvSpPr>
              <a:spLocks noChangeArrowheads="1"/>
            </p:cNvSpPr>
            <p:nvPr/>
          </p:nvSpPr>
          <p:spPr bwMode="auto">
            <a:xfrm>
              <a:off x="5103" y="2160"/>
              <a:ext cx="268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Finalize()</a:t>
            </a:r>
            <a:r>
              <a:rPr lang="en-US" altLang="en-US" sz="3200" smtClean="0"/>
              <a:t> Method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7878763" cy="5368925"/>
          </a:xfrm>
        </p:spPr>
        <p:txBody>
          <a:bodyPr/>
          <a:lstStyle/>
          <a:p>
            <a:r>
              <a:rPr lang="en-US" altLang="en-US" sz="2400" smtClean="0"/>
              <a:t>Example sequence:</a:t>
            </a:r>
          </a:p>
          <a:p>
            <a:pPr>
              <a:buFontTx/>
              <a:buNone/>
            </a:pPr>
            <a:r>
              <a:rPr lang="en-US" altLang="en-US" sz="1800" smtClean="0"/>
              <a:t>	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Foo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int num;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Foo() { num = 1; }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Foo(int aValue) { num = aValue;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Foo f1 = new Foo();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f1 = new Foo(10);</a:t>
            </a:r>
          </a:p>
          <a:p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sz="20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5724525" y="1844675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5795963" y="2205038"/>
            <a:ext cx="3603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1622" name="Oval 6"/>
          <p:cNvSpPr>
            <a:spLocks noChangeArrowheads="1"/>
          </p:cNvSpPr>
          <p:nvPr/>
        </p:nvSpPr>
        <p:spPr bwMode="auto">
          <a:xfrm>
            <a:off x="5940425" y="227647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>
            <a:off x="6011863" y="2349500"/>
            <a:ext cx="1584325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grpSp>
        <p:nvGrpSpPr>
          <p:cNvPr id="111624" name="Group 8"/>
          <p:cNvGrpSpPr>
            <a:grpSpLocks/>
          </p:cNvGrpSpPr>
          <p:nvPr/>
        </p:nvGrpSpPr>
        <p:grpSpPr bwMode="auto">
          <a:xfrm>
            <a:off x="7596188" y="2133600"/>
            <a:ext cx="1150937" cy="719138"/>
            <a:chOff x="4740" y="1344"/>
            <a:chExt cx="725" cy="453"/>
          </a:xfrm>
        </p:grpSpPr>
        <p:sp>
          <p:nvSpPr>
            <p:cNvPr id="111632" name="Rectangle 9"/>
            <p:cNvSpPr>
              <a:spLocks noChangeArrowheads="1"/>
            </p:cNvSpPr>
            <p:nvPr/>
          </p:nvSpPr>
          <p:spPr bwMode="auto">
            <a:xfrm>
              <a:off x="4740" y="1344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11633" name="Group 10"/>
            <p:cNvGrpSpPr>
              <a:grpSpLocks/>
            </p:cNvGrpSpPr>
            <p:nvPr/>
          </p:nvGrpSpPr>
          <p:grpSpPr bwMode="auto">
            <a:xfrm>
              <a:off x="4740" y="1434"/>
              <a:ext cx="725" cy="220"/>
              <a:chOff x="4740" y="1434"/>
              <a:chExt cx="725" cy="220"/>
            </a:xfrm>
          </p:grpSpPr>
          <p:sp>
            <p:nvSpPr>
              <p:cNvPr id="111634" name="Text Box 11"/>
              <p:cNvSpPr txBox="1">
                <a:spLocks noChangeArrowheads="1"/>
              </p:cNvSpPr>
              <p:nvPr/>
            </p:nvSpPr>
            <p:spPr bwMode="auto">
              <a:xfrm>
                <a:off x="4740" y="1434"/>
                <a:ext cx="72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b="0">
                    <a:latin typeface="Arial" panose="020B0604020202020204" pitchFamily="34" charset="0"/>
                  </a:rPr>
                  <a:t>num</a:t>
                </a:r>
              </a:p>
            </p:txBody>
          </p:sp>
          <p:sp>
            <p:nvSpPr>
              <p:cNvPr id="111635" name="Rectangle 12"/>
              <p:cNvSpPr>
                <a:spLocks noChangeArrowheads="1"/>
              </p:cNvSpPr>
              <p:nvPr/>
            </p:nvSpPr>
            <p:spPr bwMode="auto">
              <a:xfrm>
                <a:off x="5057" y="1434"/>
                <a:ext cx="197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111625" name="Group 13"/>
          <p:cNvGrpSpPr>
            <a:grpSpLocks/>
          </p:cNvGrpSpPr>
          <p:nvPr/>
        </p:nvGrpSpPr>
        <p:grpSpPr bwMode="auto">
          <a:xfrm>
            <a:off x="7596188" y="3284538"/>
            <a:ext cx="1150937" cy="719137"/>
            <a:chOff x="4785" y="2069"/>
            <a:chExt cx="725" cy="453"/>
          </a:xfrm>
        </p:grpSpPr>
        <p:sp>
          <p:nvSpPr>
            <p:cNvPr id="111629" name="Rectangle 14"/>
            <p:cNvSpPr>
              <a:spLocks noChangeArrowheads="1"/>
            </p:cNvSpPr>
            <p:nvPr/>
          </p:nvSpPr>
          <p:spPr bwMode="auto">
            <a:xfrm>
              <a:off x="4785" y="2069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11630" name="Text Box 15"/>
            <p:cNvSpPr txBox="1">
              <a:spLocks noChangeArrowheads="1"/>
            </p:cNvSpPr>
            <p:nvPr/>
          </p:nvSpPr>
          <p:spPr bwMode="auto">
            <a:xfrm>
              <a:off x="4785" y="2159"/>
              <a:ext cx="7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Arial" panose="020B0604020202020204" pitchFamily="34" charset="0"/>
                </a:rPr>
                <a:t>num</a:t>
              </a:r>
            </a:p>
          </p:txBody>
        </p:sp>
        <p:sp>
          <p:nvSpPr>
            <p:cNvPr id="111631" name="Rectangle 16"/>
            <p:cNvSpPr>
              <a:spLocks noChangeArrowheads="1"/>
            </p:cNvSpPr>
            <p:nvPr/>
          </p:nvSpPr>
          <p:spPr bwMode="auto">
            <a:xfrm>
              <a:off x="5103" y="2160"/>
              <a:ext cx="268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934200" y="4238625"/>
            <a:ext cx="1905000" cy="2170367"/>
            <a:chOff x="6934200" y="4238625"/>
            <a:chExt cx="1905000" cy="217036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6934200" y="4238625"/>
              <a:ext cx="1905000" cy="1944688"/>
              <a:chOff x="6934200" y="4239287"/>
              <a:chExt cx="1905000" cy="1944133"/>
            </a:xfrm>
          </p:grpSpPr>
          <p:pic>
            <p:nvPicPr>
              <p:cNvPr id="111627" name="Picture 23" descr="C:\Users\tamj\AppData\Local\Microsoft\Windows\Temporary Internet Files\Content.IE5\Z6TBLP53\MC900360035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34200" y="4608619"/>
                <a:ext cx="1574801" cy="15748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1628" name="TextBox 1"/>
              <p:cNvSpPr txBox="1">
                <a:spLocks noChangeArrowheads="1"/>
              </p:cNvSpPr>
              <p:nvPr/>
            </p:nvSpPr>
            <p:spPr bwMode="auto">
              <a:xfrm>
                <a:off x="6934200" y="4239287"/>
                <a:ext cx="1905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Don’t know when</a:t>
                </a: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6962775" y="6193548"/>
              <a:ext cx="1350963" cy="215444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sz="800" dirty="0" smtClean="0"/>
                <a:t>Image copyright unknown</a:t>
              </a:r>
              <a:endParaRPr lang="en-US" sz="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Finalize()</a:t>
            </a:r>
            <a:r>
              <a:rPr lang="en-US" altLang="en-US" sz="3200" smtClean="0"/>
              <a:t> Method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7878763" cy="5368925"/>
          </a:xfrm>
        </p:spPr>
        <p:txBody>
          <a:bodyPr/>
          <a:lstStyle/>
          <a:p>
            <a:r>
              <a:rPr lang="en-US" altLang="en-US" sz="2400" smtClean="0"/>
              <a:t>Example sequence:</a:t>
            </a:r>
          </a:p>
          <a:p>
            <a:pPr>
              <a:buFontTx/>
              <a:buNone/>
            </a:pPr>
            <a:r>
              <a:rPr lang="en-US" altLang="en-US" sz="1800" smtClean="0"/>
              <a:t>	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Foo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int num;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Foo() { num = 1;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Foo(int aValue) { num = aValue;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Foo f1 = new Foo();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f1 = new Foo(10);</a:t>
            </a:r>
          </a:p>
          <a:p>
            <a:endParaRPr lang="en-US" altLang="en-US" sz="1800" smtClean="0"/>
          </a:p>
          <a:p>
            <a:endParaRPr lang="en-US" altLang="en-US" sz="2000" smtClean="0">
              <a:latin typeface="Times New Roman" panose="02020603050405020304" pitchFamily="18" charset="0"/>
            </a:endParaRP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5724525" y="1844675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5795963" y="2205038"/>
            <a:ext cx="3603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5940425" y="227647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>
            <a:off x="6011863" y="2349500"/>
            <a:ext cx="1584325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grpSp>
        <p:nvGrpSpPr>
          <p:cNvPr id="112648" name="Group 8"/>
          <p:cNvGrpSpPr>
            <a:grpSpLocks/>
          </p:cNvGrpSpPr>
          <p:nvPr/>
        </p:nvGrpSpPr>
        <p:grpSpPr bwMode="auto">
          <a:xfrm>
            <a:off x="7596188" y="2133600"/>
            <a:ext cx="1150937" cy="719138"/>
            <a:chOff x="4740" y="1344"/>
            <a:chExt cx="725" cy="453"/>
          </a:xfrm>
        </p:grpSpPr>
        <p:sp>
          <p:nvSpPr>
            <p:cNvPr id="112658" name="Rectangle 9"/>
            <p:cNvSpPr>
              <a:spLocks noChangeArrowheads="1"/>
            </p:cNvSpPr>
            <p:nvPr/>
          </p:nvSpPr>
          <p:spPr bwMode="auto">
            <a:xfrm>
              <a:off x="4740" y="1344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12659" name="Group 10"/>
            <p:cNvGrpSpPr>
              <a:grpSpLocks/>
            </p:cNvGrpSpPr>
            <p:nvPr/>
          </p:nvGrpSpPr>
          <p:grpSpPr bwMode="auto">
            <a:xfrm>
              <a:off x="4740" y="1434"/>
              <a:ext cx="725" cy="220"/>
              <a:chOff x="4740" y="1434"/>
              <a:chExt cx="725" cy="220"/>
            </a:xfrm>
          </p:grpSpPr>
          <p:sp>
            <p:nvSpPr>
              <p:cNvPr id="112660" name="Text Box 11"/>
              <p:cNvSpPr txBox="1">
                <a:spLocks noChangeArrowheads="1"/>
              </p:cNvSpPr>
              <p:nvPr/>
            </p:nvSpPr>
            <p:spPr bwMode="auto">
              <a:xfrm>
                <a:off x="4740" y="1434"/>
                <a:ext cx="72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b="0">
                    <a:latin typeface="Arial" panose="020B0604020202020204" pitchFamily="34" charset="0"/>
                  </a:rPr>
                  <a:t>num</a:t>
                </a:r>
              </a:p>
            </p:txBody>
          </p:sp>
          <p:sp>
            <p:nvSpPr>
              <p:cNvPr id="112661" name="Rectangle 12"/>
              <p:cNvSpPr>
                <a:spLocks noChangeArrowheads="1"/>
              </p:cNvSpPr>
              <p:nvPr/>
            </p:nvSpPr>
            <p:spPr bwMode="auto">
              <a:xfrm>
                <a:off x="5057" y="1434"/>
                <a:ext cx="197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112649" name="Group 13"/>
          <p:cNvGrpSpPr>
            <a:grpSpLocks/>
          </p:cNvGrpSpPr>
          <p:nvPr/>
        </p:nvGrpSpPr>
        <p:grpSpPr bwMode="auto">
          <a:xfrm>
            <a:off x="7596188" y="3284538"/>
            <a:ext cx="1150937" cy="719137"/>
            <a:chOff x="4785" y="2069"/>
            <a:chExt cx="725" cy="453"/>
          </a:xfrm>
        </p:grpSpPr>
        <p:sp>
          <p:nvSpPr>
            <p:cNvPr id="112655" name="Rectangle 14"/>
            <p:cNvSpPr>
              <a:spLocks noChangeArrowheads="1"/>
            </p:cNvSpPr>
            <p:nvPr/>
          </p:nvSpPr>
          <p:spPr bwMode="auto">
            <a:xfrm>
              <a:off x="4785" y="2069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12656" name="Text Box 15"/>
            <p:cNvSpPr txBox="1">
              <a:spLocks noChangeArrowheads="1"/>
            </p:cNvSpPr>
            <p:nvPr/>
          </p:nvSpPr>
          <p:spPr bwMode="auto">
            <a:xfrm>
              <a:off x="4785" y="2159"/>
              <a:ext cx="7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Arial" panose="020B0604020202020204" pitchFamily="34" charset="0"/>
                </a:rPr>
                <a:t>num</a:t>
              </a:r>
            </a:p>
          </p:txBody>
        </p:sp>
        <p:sp>
          <p:nvSpPr>
            <p:cNvPr id="112657" name="Rectangle 16"/>
            <p:cNvSpPr>
              <a:spLocks noChangeArrowheads="1"/>
            </p:cNvSpPr>
            <p:nvPr/>
          </p:nvSpPr>
          <p:spPr bwMode="auto">
            <a:xfrm>
              <a:off x="5103" y="2160"/>
              <a:ext cx="268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12650" name="Text Box 18"/>
          <p:cNvSpPr txBox="1">
            <a:spLocks noChangeArrowheads="1"/>
          </p:cNvSpPr>
          <p:nvPr/>
        </p:nvSpPr>
        <p:spPr bwMode="auto">
          <a:xfrm>
            <a:off x="4284663" y="6237288"/>
            <a:ext cx="20161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f1.finalize()</a:t>
            </a:r>
          </a:p>
        </p:txBody>
      </p:sp>
      <p:cxnSp>
        <p:nvCxnSpPr>
          <p:cNvPr id="112651" name="AutoShape 19"/>
          <p:cNvCxnSpPr>
            <a:cxnSpLocks noChangeShapeType="1"/>
            <a:endCxn id="112650" idx="0"/>
          </p:cNvCxnSpPr>
          <p:nvPr/>
        </p:nvCxnSpPr>
        <p:spPr bwMode="auto">
          <a:xfrm flipH="1">
            <a:off x="5292725" y="5661025"/>
            <a:ext cx="1654175" cy="576263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2652" name="Group 19"/>
          <p:cNvGrpSpPr>
            <a:grpSpLocks/>
          </p:cNvGrpSpPr>
          <p:nvPr/>
        </p:nvGrpSpPr>
        <p:grpSpPr bwMode="auto">
          <a:xfrm>
            <a:off x="6934200" y="4238625"/>
            <a:ext cx="1905000" cy="1944688"/>
            <a:chOff x="6934200" y="4239287"/>
            <a:chExt cx="1905000" cy="1944133"/>
          </a:xfrm>
        </p:grpSpPr>
        <p:pic>
          <p:nvPicPr>
            <p:cNvPr id="112653" name="Picture 23" descr="C:\Users\tamj\AppData\Local\Microsoft\Windows\Temporary Internet Files\Content.IE5\Z6TBLP53\MC900360035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4608619"/>
              <a:ext cx="1574801" cy="1574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654" name="TextBox 21"/>
            <p:cNvSpPr txBox="1">
              <a:spLocks noChangeArrowheads="1"/>
            </p:cNvSpPr>
            <p:nvPr/>
          </p:nvSpPr>
          <p:spPr bwMode="auto">
            <a:xfrm>
              <a:off x="6934200" y="4239287"/>
              <a:ext cx="1905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Don’t know when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920706" y="6192500"/>
            <a:ext cx="1350963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800" dirty="0" smtClean="0"/>
              <a:t>Image copyright unknown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Consolas" pitchFamily="49" charset="0"/>
                <a:cs typeface="Consolas" pitchFamily="49" charset="0"/>
              </a:rPr>
              <a:t>The</a:t>
            </a:r>
            <a:r>
              <a:rPr lang="en-US" altLang="en-US" sz="3200" dirty="0" smtClean="0">
                <a:latin typeface="+mn-lt"/>
                <a:cs typeface="Consolas" pitchFamily="49" charset="0"/>
              </a:rPr>
              <a:t> </a:t>
            </a:r>
            <a:r>
              <a:rPr lang="en-US" altLang="en-US" sz="3200" dirty="0" smtClean="0">
                <a:latin typeface="Consolas" pitchFamily="49" charset="0"/>
                <a:cs typeface="Consolas" pitchFamily="49" charset="0"/>
              </a:rPr>
              <a:t>Finalize() Method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7878763" cy="5368925"/>
          </a:xfrm>
        </p:spPr>
        <p:txBody>
          <a:bodyPr/>
          <a:lstStyle/>
          <a:p>
            <a:r>
              <a:rPr lang="en-US" altLang="en-US" sz="2400" smtClean="0"/>
              <a:t>Example sequence:</a:t>
            </a:r>
          </a:p>
          <a:p>
            <a:pPr>
              <a:buFontTx/>
              <a:buNone/>
            </a:pPr>
            <a:r>
              <a:rPr lang="en-US" altLang="en-US" sz="1800" smtClean="0"/>
              <a:t>	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Foo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int num;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Foo() { num = 1;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Foo(int aValue) { num = aValue;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Foo f1 = new Foo();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f1 = new Foo(10);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endParaRPr lang="en-US" altLang="en-US" sz="2000" smtClean="0"/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5724525" y="1844675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5795963" y="2205038"/>
            <a:ext cx="3603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3670" name="Oval 6"/>
          <p:cNvSpPr>
            <a:spLocks noChangeArrowheads="1"/>
          </p:cNvSpPr>
          <p:nvPr/>
        </p:nvSpPr>
        <p:spPr bwMode="auto">
          <a:xfrm>
            <a:off x="5940425" y="227647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>
            <a:off x="6011863" y="2349500"/>
            <a:ext cx="1584325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grpSp>
        <p:nvGrpSpPr>
          <p:cNvPr id="113672" name="Group 8"/>
          <p:cNvGrpSpPr>
            <a:grpSpLocks/>
          </p:cNvGrpSpPr>
          <p:nvPr/>
        </p:nvGrpSpPr>
        <p:grpSpPr bwMode="auto">
          <a:xfrm>
            <a:off x="7596188" y="2133600"/>
            <a:ext cx="1150937" cy="719138"/>
            <a:chOff x="4740" y="1344"/>
            <a:chExt cx="725" cy="453"/>
          </a:xfrm>
        </p:grpSpPr>
        <p:sp>
          <p:nvSpPr>
            <p:cNvPr id="113685" name="Rectangle 9"/>
            <p:cNvSpPr>
              <a:spLocks noChangeArrowheads="1"/>
            </p:cNvSpPr>
            <p:nvPr/>
          </p:nvSpPr>
          <p:spPr bwMode="auto">
            <a:xfrm>
              <a:off x="4740" y="1344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13686" name="Group 10"/>
            <p:cNvGrpSpPr>
              <a:grpSpLocks/>
            </p:cNvGrpSpPr>
            <p:nvPr/>
          </p:nvGrpSpPr>
          <p:grpSpPr bwMode="auto">
            <a:xfrm>
              <a:off x="4740" y="1434"/>
              <a:ext cx="725" cy="220"/>
              <a:chOff x="4740" y="1434"/>
              <a:chExt cx="725" cy="220"/>
            </a:xfrm>
          </p:grpSpPr>
          <p:sp>
            <p:nvSpPr>
              <p:cNvPr id="113687" name="Text Box 11"/>
              <p:cNvSpPr txBox="1">
                <a:spLocks noChangeArrowheads="1"/>
              </p:cNvSpPr>
              <p:nvPr/>
            </p:nvSpPr>
            <p:spPr bwMode="auto">
              <a:xfrm>
                <a:off x="4740" y="1434"/>
                <a:ext cx="72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b="0">
                    <a:latin typeface="Arial" panose="020B0604020202020204" pitchFamily="34" charset="0"/>
                  </a:rPr>
                  <a:t>num</a:t>
                </a:r>
              </a:p>
            </p:txBody>
          </p:sp>
          <p:sp>
            <p:nvSpPr>
              <p:cNvPr id="113688" name="Rectangle 12"/>
              <p:cNvSpPr>
                <a:spLocks noChangeArrowheads="1"/>
              </p:cNvSpPr>
              <p:nvPr/>
            </p:nvSpPr>
            <p:spPr bwMode="auto">
              <a:xfrm>
                <a:off x="5057" y="1434"/>
                <a:ext cx="197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  <p:grpSp>
        <p:nvGrpSpPr>
          <p:cNvPr id="113673" name="Group 13"/>
          <p:cNvGrpSpPr>
            <a:grpSpLocks/>
          </p:cNvGrpSpPr>
          <p:nvPr/>
        </p:nvGrpSpPr>
        <p:grpSpPr bwMode="auto">
          <a:xfrm>
            <a:off x="7596188" y="3284538"/>
            <a:ext cx="1150937" cy="719137"/>
            <a:chOff x="4785" y="2069"/>
            <a:chExt cx="725" cy="453"/>
          </a:xfrm>
        </p:grpSpPr>
        <p:sp>
          <p:nvSpPr>
            <p:cNvPr id="113682" name="Rectangle 14"/>
            <p:cNvSpPr>
              <a:spLocks noChangeArrowheads="1"/>
            </p:cNvSpPr>
            <p:nvPr/>
          </p:nvSpPr>
          <p:spPr bwMode="auto">
            <a:xfrm>
              <a:off x="4785" y="2069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13683" name="Text Box 15"/>
            <p:cNvSpPr txBox="1">
              <a:spLocks noChangeArrowheads="1"/>
            </p:cNvSpPr>
            <p:nvPr/>
          </p:nvSpPr>
          <p:spPr bwMode="auto">
            <a:xfrm>
              <a:off x="4785" y="2159"/>
              <a:ext cx="7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Arial" panose="020B0604020202020204" pitchFamily="34" charset="0"/>
                </a:rPr>
                <a:t>num</a:t>
              </a:r>
            </a:p>
          </p:txBody>
        </p:sp>
        <p:sp>
          <p:nvSpPr>
            <p:cNvPr id="113684" name="Rectangle 16"/>
            <p:cNvSpPr>
              <a:spLocks noChangeArrowheads="1"/>
            </p:cNvSpPr>
            <p:nvPr/>
          </p:nvSpPr>
          <p:spPr bwMode="auto">
            <a:xfrm>
              <a:off x="5103" y="2160"/>
              <a:ext cx="268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113674" name="Group 20"/>
          <p:cNvGrpSpPr>
            <a:grpSpLocks/>
          </p:cNvGrpSpPr>
          <p:nvPr/>
        </p:nvGrpSpPr>
        <p:grpSpPr bwMode="auto">
          <a:xfrm>
            <a:off x="7451725" y="2133600"/>
            <a:ext cx="1441450" cy="720725"/>
            <a:chOff x="4649" y="1344"/>
            <a:chExt cx="908" cy="454"/>
          </a:xfrm>
        </p:grpSpPr>
        <p:sp>
          <p:nvSpPr>
            <p:cNvPr id="113680" name="Line 21"/>
            <p:cNvSpPr>
              <a:spLocks noChangeShapeType="1"/>
            </p:cNvSpPr>
            <p:nvPr/>
          </p:nvSpPr>
          <p:spPr bwMode="auto">
            <a:xfrm flipV="1">
              <a:off x="4649" y="1344"/>
              <a:ext cx="907" cy="45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13681" name="Line 22"/>
            <p:cNvSpPr>
              <a:spLocks noChangeShapeType="1"/>
            </p:cNvSpPr>
            <p:nvPr/>
          </p:nvSpPr>
          <p:spPr bwMode="auto">
            <a:xfrm>
              <a:off x="4649" y="1344"/>
              <a:ext cx="908" cy="45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</p:grpSp>
      <p:sp>
        <p:nvSpPr>
          <p:cNvPr id="113675" name="Text Box 18"/>
          <p:cNvSpPr txBox="1">
            <a:spLocks noChangeArrowheads="1"/>
          </p:cNvSpPr>
          <p:nvPr/>
        </p:nvSpPr>
        <p:spPr bwMode="auto">
          <a:xfrm>
            <a:off x="4284663" y="6237288"/>
            <a:ext cx="201612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Consolas" panose="020B0609020204030204" pitchFamily="49" charset="0"/>
                <a:cs typeface="Consolas" panose="020B0609020204030204" pitchFamily="49" charset="0"/>
              </a:rPr>
              <a:t>f1.finalize()</a:t>
            </a:r>
          </a:p>
        </p:txBody>
      </p:sp>
      <p:cxnSp>
        <p:nvCxnSpPr>
          <p:cNvPr id="113676" name="AutoShape 19"/>
          <p:cNvCxnSpPr>
            <a:cxnSpLocks noChangeShapeType="1"/>
            <a:endCxn id="113675" idx="0"/>
          </p:cNvCxnSpPr>
          <p:nvPr/>
        </p:nvCxnSpPr>
        <p:spPr bwMode="auto">
          <a:xfrm flipH="1">
            <a:off x="5292725" y="5661025"/>
            <a:ext cx="1654175" cy="576263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3677" name="Group 24"/>
          <p:cNvGrpSpPr>
            <a:grpSpLocks/>
          </p:cNvGrpSpPr>
          <p:nvPr/>
        </p:nvGrpSpPr>
        <p:grpSpPr bwMode="auto">
          <a:xfrm>
            <a:off x="6934200" y="4238625"/>
            <a:ext cx="1905000" cy="1944688"/>
            <a:chOff x="6934200" y="4239287"/>
            <a:chExt cx="1905000" cy="1944133"/>
          </a:xfrm>
        </p:grpSpPr>
        <p:pic>
          <p:nvPicPr>
            <p:cNvPr id="113678" name="Picture 23" descr="C:\Users\tamj\AppData\Local\Microsoft\Windows\Temporary Internet Files\Content.IE5\Z6TBLP53\MC900360035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200" y="4608619"/>
              <a:ext cx="1574801" cy="1574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79" name="TextBox 26"/>
            <p:cNvSpPr txBox="1">
              <a:spLocks noChangeArrowheads="1"/>
            </p:cNvSpPr>
            <p:nvPr/>
          </p:nvSpPr>
          <p:spPr bwMode="auto">
            <a:xfrm>
              <a:off x="6934200" y="4239287"/>
              <a:ext cx="1905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Don’t know when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922060" y="6192500"/>
            <a:ext cx="1350963" cy="21544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800" dirty="0" smtClean="0"/>
              <a:t>Image copyright unknown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altLang="en-US" sz="3200" smtClean="0"/>
              <a:t>Example Application Of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finalize()</a:t>
            </a:r>
          </a:p>
        </p:txBody>
      </p:sp>
      <p:sp>
        <p:nvSpPr>
          <p:cNvPr id="1146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en-US" sz="2400" smtClean="0"/>
              <a:t>As a sheep object gets de-allocated from memory (memory is freed up because the object is no longer referenced) the 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finalize() </a:t>
            </a:r>
            <a:r>
              <a:rPr lang="en-US" altLang="en-US" sz="2400" smtClean="0"/>
              <a:t>method could update the sheep count.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Sheep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flockSize = 0;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Sheep() 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flockSize++;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…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finalize() 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flockSize--;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Displaying The Current State Of Objects</a:t>
            </a:r>
            <a:endParaRPr lang="en-CA" altLang="en-US" sz="3200" smtClean="0"/>
          </a:p>
        </p:txBody>
      </p:sp>
      <p:sp>
        <p:nvSpPr>
          <p:cNvPr id="1710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The </a:t>
            </a:r>
            <a:r>
              <a:rPr lang="en-US" altLang="en-US" sz="2400" dirty="0" err="1" smtClean="0">
                <a:latin typeface="Consolas" panose="020B0609020204030204" pitchFamily="49" charset="0"/>
              </a:rPr>
              <a:t>toString</a:t>
            </a:r>
            <a:r>
              <a:rPr lang="en-US" altLang="en-US" sz="2400" dirty="0" smtClean="0">
                <a:latin typeface="Consolas" panose="020B0609020204030204" pitchFamily="49" charset="0"/>
              </a:rPr>
              <a:t>()</a:t>
            </a:r>
            <a:r>
              <a:rPr lang="en-US" altLang="en-US" sz="2400" dirty="0" smtClean="0"/>
              <a:t> method is commonly implemented to allow determination of the state of a particular object (contents of important attributes).</a:t>
            </a:r>
          </a:p>
          <a:p>
            <a:r>
              <a:rPr lang="en-US" altLang="en-US" sz="2400" dirty="0" smtClean="0"/>
              <a:t>This method returns a string representation of the state of an object.</a:t>
            </a:r>
          </a:p>
          <a:p>
            <a:r>
              <a:rPr lang="en-US" altLang="en-US" sz="2400" dirty="0" smtClean="0"/>
              <a:t>It will automatically be called whenever a reference to an object is passed as a parameter is passed to the “</a:t>
            </a:r>
            <a:r>
              <a:rPr lang="en-US" altLang="en-US" sz="2400" dirty="0" smtClean="0">
                <a:latin typeface="Consolas" panose="020B0609020204030204" pitchFamily="49" charset="0"/>
              </a:rPr>
              <a:t>print()/</a:t>
            </a:r>
            <a:r>
              <a:rPr lang="en-US" altLang="en-US" sz="2400" dirty="0" err="1" smtClean="0">
                <a:latin typeface="Consolas" panose="020B0609020204030204" pitchFamily="49" charset="0"/>
              </a:rPr>
              <a:t>println</a:t>
            </a:r>
            <a:r>
              <a:rPr lang="en-US" altLang="en-US" sz="2400" dirty="0" smtClean="0">
                <a:latin typeface="Consolas" panose="020B0609020204030204" pitchFamily="49" charset="0"/>
              </a:rPr>
              <a:t>()</a:t>
            </a:r>
            <a:r>
              <a:rPr lang="en-US" altLang="en-US" sz="2400" dirty="0" smtClean="0"/>
              <a:t>” method.</a:t>
            </a:r>
          </a:p>
          <a:p>
            <a:endParaRPr lang="en-CA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>
                <a:latin typeface="Consolas" panose="020B0609020204030204" pitchFamily="49" charset="0"/>
              </a:rPr>
              <a:t>toString()</a:t>
            </a:r>
            <a:r>
              <a:rPr lang="en-CA" altLang="en-US" sz="3200" smtClean="0"/>
              <a:t> Example</a:t>
            </a:r>
          </a:p>
        </p:txBody>
      </p:sp>
      <p:sp>
        <p:nvSpPr>
          <p:cNvPr id="1167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Location of the full example:</a:t>
            </a:r>
          </a:p>
          <a:p>
            <a:pPr lvl="1"/>
            <a:r>
              <a:rPr lang="en-CA" altLang="en-US" sz="1800" dirty="0" smtClean="0">
                <a:latin typeface="Consolas" panose="020B0609020204030204" pitchFamily="49" charset="0"/>
              </a:rPr>
              <a:t>/home/219/examples/advanced/7toString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Class </a:t>
            </a:r>
            <a:r>
              <a:rPr lang="en-CA" altLang="en-US" sz="3200" smtClean="0">
                <a:latin typeface="Consolas" panose="020B0609020204030204" pitchFamily="49" charset="0"/>
              </a:rPr>
              <a:t>Person</a:t>
            </a:r>
          </a:p>
        </p:txBody>
      </p:sp>
      <p:sp>
        <p:nvSpPr>
          <p:cNvPr id="1177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Person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int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int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String name;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Person(String name, int height, int weight)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this.name = name;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this.height =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this.weight =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Class </a:t>
            </a:r>
            <a:r>
              <a:rPr lang="en-CA" altLang="en-US" sz="3200" smtClean="0">
                <a:latin typeface="Consolas" panose="020B0609020204030204" pitchFamily="49" charset="0"/>
              </a:rPr>
              <a:t>Person (2)</a:t>
            </a:r>
          </a:p>
        </p:txBody>
      </p:sp>
      <p:sp>
        <p:nvSpPr>
          <p:cNvPr id="1187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String getName()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return(name);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int getHeight()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return(height);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int getWeight()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return(weight);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Class </a:t>
            </a:r>
            <a:r>
              <a:rPr lang="en-CA" altLang="en-US" sz="3200" smtClean="0">
                <a:latin typeface="Consolas" panose="020B0609020204030204" pitchFamily="49" charset="0"/>
              </a:rPr>
              <a:t>Person (3)</a:t>
            </a:r>
          </a:p>
        </p:txBody>
      </p:sp>
      <p:sp>
        <p:nvSpPr>
          <p:cNvPr id="1198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String toString()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 = "Name: " + name + "\t";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 = s + "Height: " + height + "\t";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 = s + "Weight: " + weight + "\t";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return(s);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Shallow Copy Vs. Deep Copies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Shallow copy (new term, concept should be review)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Copy the address from one reference into another reference</a:t>
            </a:r>
          </a:p>
          <a:p>
            <a:pPr lvl="1"/>
            <a:r>
              <a:rPr lang="en-US" altLang="en-US" smtClean="0"/>
              <a:t>Both references point to the same location in memory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75" y="2689225"/>
            <a:ext cx="3881438" cy="180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470400" y="1735138"/>
            <a:ext cx="4368800" cy="1816100"/>
            <a:chOff x="4470400" y="1735138"/>
            <a:chExt cx="4368800" cy="1816100"/>
          </a:xfrm>
        </p:grpSpPr>
        <p:sp>
          <p:nvSpPr>
            <p:cNvPr id="17414" name="TextBox 1"/>
            <p:cNvSpPr txBox="1">
              <a:spLocks noChangeArrowheads="1"/>
            </p:cNvSpPr>
            <p:nvPr/>
          </p:nvSpPr>
          <p:spPr bwMode="auto">
            <a:xfrm>
              <a:off x="6375400" y="1735138"/>
              <a:ext cx="2463800" cy="1816100"/>
            </a:xfrm>
            <a:prstGeom prst="rect">
              <a:avLst/>
            </a:prstGeom>
            <a:solidFill>
              <a:srgbClr val="FFFFCC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96600"/>
                  </a:solidFill>
                  <a:latin typeface="Arial" panose="020B0604020202020204" pitchFamily="34" charset="0"/>
                </a:rPr>
                <a:t>A shortcut (‘link’ in UNIX) is similar to a shallow copy. Multiple things that refer to the same item (document)</a:t>
              </a:r>
            </a:p>
          </p:txBody>
        </p:sp>
        <p:cxnSp>
          <p:nvCxnSpPr>
            <p:cNvPr id="17415" name="Straight Connector 3"/>
            <p:cNvCxnSpPr>
              <a:cxnSpLocks noChangeShapeType="1"/>
            </p:cNvCxnSpPr>
            <p:nvPr/>
          </p:nvCxnSpPr>
          <p:spPr bwMode="auto">
            <a:xfrm flipH="1">
              <a:off x="4470400" y="2089150"/>
              <a:ext cx="1905000" cy="1276350"/>
            </a:xfrm>
            <a:prstGeom prst="line">
              <a:avLst/>
            </a:prstGeom>
            <a:noFill/>
            <a:ln w="38100" algn="ctr">
              <a:solidFill>
                <a:srgbClr val="CC3300"/>
              </a:solidFill>
              <a:prstDash val="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 bldLvl="2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</a:t>
            </a:r>
          </a:p>
        </p:txBody>
      </p:sp>
      <p:sp>
        <p:nvSpPr>
          <p:cNvPr id="1208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305800" cy="5029200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static void main(String [] args)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Person jim = new Person("Jim",69,160);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System.out.println("Atrributes via accessors()");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System.out.println("\t" + jim.getName() + " " +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                jim.getHeight() +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               " " + jim.getWeight());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System.out.println("Atrributes via toString()");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System.out.println(jim);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" b="-787"/>
          <a:stretch>
            <a:fillRect/>
          </a:stretch>
        </p:blipFill>
        <p:spPr bwMode="auto">
          <a:xfrm>
            <a:off x="5562600" y="41148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55"/>
          <a:stretch>
            <a:fillRect/>
          </a:stretch>
        </p:blipFill>
        <p:spPr bwMode="auto">
          <a:xfrm>
            <a:off x="3352800" y="6021388"/>
            <a:ext cx="57912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Comparing Objects</a:t>
            </a:r>
          </a:p>
        </p:txBody>
      </p:sp>
      <p:sp>
        <p:nvSpPr>
          <p:cNvPr id="1781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/>
              <a:t>Recall from the discussion of parameter passing (pass by reference) that a reference contains the address of an object or array.</a:t>
            </a:r>
          </a:p>
          <a:p>
            <a:r>
              <a:rPr lang="en-CA" altLang="en-US" sz="2400" smtClean="0"/>
              <a:t>Using the comparison operator on the references ‘</a:t>
            </a:r>
            <a:r>
              <a:rPr lang="en-CA" altLang="en-US" sz="2400" smtClean="0">
                <a:latin typeface="Consolas" panose="020B0609020204030204" pitchFamily="49" charset="0"/>
              </a:rPr>
              <a:t>==</a:t>
            </a:r>
            <a:r>
              <a:rPr lang="en-CA" altLang="en-US" sz="2400" smtClean="0"/>
              <a:t>‘ will only determine if the address (and not data) is the same.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String s1 = “hi”;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String s2 = “hi”;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if (s1 == s2)</a:t>
            </a:r>
          </a:p>
          <a:p>
            <a:endParaRPr lang="en-CA" altLang="en-US" sz="1800" smtClean="0">
              <a:latin typeface="Consolas" panose="020B0609020204030204" pitchFamily="49" charset="0"/>
            </a:endParaRPr>
          </a:p>
        </p:txBody>
      </p:sp>
      <p:grpSp>
        <p:nvGrpSpPr>
          <p:cNvPr id="178195" name="Group 19"/>
          <p:cNvGrpSpPr>
            <a:grpSpLocks/>
          </p:cNvGrpSpPr>
          <p:nvPr/>
        </p:nvGrpSpPr>
        <p:grpSpPr bwMode="auto">
          <a:xfrm>
            <a:off x="5105400" y="3733800"/>
            <a:ext cx="3810000" cy="762000"/>
            <a:chOff x="3216" y="2352"/>
            <a:chExt cx="2400" cy="480"/>
          </a:xfrm>
        </p:grpSpPr>
        <p:sp>
          <p:nvSpPr>
            <p:cNvPr id="121868" name="Text Box 4"/>
            <p:cNvSpPr txBox="1">
              <a:spLocks noChangeArrowheads="1"/>
            </p:cNvSpPr>
            <p:nvPr/>
          </p:nvSpPr>
          <p:spPr bwMode="auto">
            <a:xfrm>
              <a:off x="3216" y="2496"/>
              <a:ext cx="31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s1</a:t>
              </a:r>
            </a:p>
          </p:txBody>
        </p:sp>
        <p:sp>
          <p:nvSpPr>
            <p:cNvPr id="121869" name="Rectangle 5"/>
            <p:cNvSpPr>
              <a:spLocks noChangeArrowheads="1"/>
            </p:cNvSpPr>
            <p:nvPr/>
          </p:nvSpPr>
          <p:spPr bwMode="auto">
            <a:xfrm>
              <a:off x="3456" y="2496"/>
              <a:ext cx="275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21870" name="Oval 6"/>
            <p:cNvSpPr>
              <a:spLocks noChangeArrowheads="1"/>
            </p:cNvSpPr>
            <p:nvPr/>
          </p:nvSpPr>
          <p:spPr bwMode="auto">
            <a:xfrm>
              <a:off x="3504" y="2544"/>
              <a:ext cx="174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21871" name="Line 7"/>
            <p:cNvSpPr>
              <a:spLocks noChangeShapeType="1"/>
            </p:cNvSpPr>
            <p:nvPr/>
          </p:nvSpPr>
          <p:spPr bwMode="auto">
            <a:xfrm>
              <a:off x="3648" y="259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21872" name="Text Box 11"/>
            <p:cNvSpPr txBox="1">
              <a:spLocks noChangeArrowheads="1"/>
            </p:cNvSpPr>
            <p:nvPr/>
          </p:nvSpPr>
          <p:spPr bwMode="auto">
            <a:xfrm>
              <a:off x="4560" y="2352"/>
              <a:ext cx="1056" cy="48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Arial" panose="020B0604020202020204" pitchFamily="34" charset="0"/>
                </a:rPr>
                <a:t>String object</a:t>
              </a:r>
            </a:p>
          </p:txBody>
        </p:sp>
        <p:sp>
          <p:nvSpPr>
            <p:cNvPr id="121873" name="Rectangle 12"/>
            <p:cNvSpPr>
              <a:spLocks noChangeArrowheads="1"/>
            </p:cNvSpPr>
            <p:nvPr/>
          </p:nvSpPr>
          <p:spPr bwMode="auto">
            <a:xfrm>
              <a:off x="4656" y="2592"/>
              <a:ext cx="432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“hi”</a:t>
              </a:r>
            </a:p>
          </p:txBody>
        </p:sp>
      </p:grpSp>
      <p:grpSp>
        <p:nvGrpSpPr>
          <p:cNvPr id="178196" name="Group 20"/>
          <p:cNvGrpSpPr>
            <a:grpSpLocks/>
          </p:cNvGrpSpPr>
          <p:nvPr/>
        </p:nvGrpSpPr>
        <p:grpSpPr bwMode="auto">
          <a:xfrm>
            <a:off x="5105400" y="4800600"/>
            <a:ext cx="3810000" cy="762000"/>
            <a:chOff x="3216" y="3024"/>
            <a:chExt cx="2400" cy="480"/>
          </a:xfrm>
        </p:grpSpPr>
        <p:sp>
          <p:nvSpPr>
            <p:cNvPr id="121862" name="Text Box 4"/>
            <p:cNvSpPr txBox="1">
              <a:spLocks noChangeArrowheads="1"/>
            </p:cNvSpPr>
            <p:nvPr/>
          </p:nvSpPr>
          <p:spPr bwMode="auto">
            <a:xfrm>
              <a:off x="3216" y="3168"/>
              <a:ext cx="31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s2</a:t>
              </a:r>
            </a:p>
          </p:txBody>
        </p:sp>
        <p:sp>
          <p:nvSpPr>
            <p:cNvPr id="121863" name="Rectangle 5"/>
            <p:cNvSpPr>
              <a:spLocks noChangeArrowheads="1"/>
            </p:cNvSpPr>
            <p:nvPr/>
          </p:nvSpPr>
          <p:spPr bwMode="auto">
            <a:xfrm>
              <a:off x="3456" y="3168"/>
              <a:ext cx="275" cy="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21864" name="Oval 6"/>
            <p:cNvSpPr>
              <a:spLocks noChangeArrowheads="1"/>
            </p:cNvSpPr>
            <p:nvPr/>
          </p:nvSpPr>
          <p:spPr bwMode="auto">
            <a:xfrm>
              <a:off x="3504" y="3216"/>
              <a:ext cx="174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21865" name="Line 7"/>
            <p:cNvSpPr>
              <a:spLocks noChangeShapeType="1"/>
            </p:cNvSpPr>
            <p:nvPr/>
          </p:nvSpPr>
          <p:spPr bwMode="auto">
            <a:xfrm>
              <a:off x="3648" y="3264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121866" name="Text Box 11"/>
            <p:cNvSpPr txBox="1">
              <a:spLocks noChangeArrowheads="1"/>
            </p:cNvSpPr>
            <p:nvPr/>
          </p:nvSpPr>
          <p:spPr bwMode="auto">
            <a:xfrm>
              <a:off x="4560" y="3024"/>
              <a:ext cx="1056" cy="48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Arial" panose="020B0604020202020204" pitchFamily="34" charset="0"/>
                </a:rPr>
                <a:t>String object</a:t>
              </a:r>
            </a:p>
          </p:txBody>
        </p:sp>
        <p:sp>
          <p:nvSpPr>
            <p:cNvPr id="121867" name="Rectangle 12"/>
            <p:cNvSpPr>
              <a:spLocks noChangeArrowheads="1"/>
            </p:cNvSpPr>
            <p:nvPr/>
          </p:nvSpPr>
          <p:spPr bwMode="auto">
            <a:xfrm>
              <a:off x="4656" y="3264"/>
              <a:ext cx="432" cy="22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“hi”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build="p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Comparing Objects (2)</a:t>
            </a:r>
          </a:p>
        </p:txBody>
      </p:sp>
      <p:sp>
        <p:nvSpPr>
          <p:cNvPr id="179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Either each attribute of each object must be manually compared or else some form of </a:t>
            </a:r>
            <a:r>
              <a:rPr lang="en-CA" altLang="en-US" sz="2400" dirty="0" smtClean="0">
                <a:latin typeface="Consolas" panose="020B0609020204030204" pitchFamily="49" charset="0"/>
              </a:rPr>
              <a:t>equals()</a:t>
            </a:r>
            <a:r>
              <a:rPr lang="en-CA" altLang="en-US" sz="2400" dirty="0" smtClean="0"/>
              <a:t> method must be implemented.</a:t>
            </a:r>
          </a:p>
          <a:p>
            <a:r>
              <a:rPr lang="en-CA" altLang="en-US" sz="2400" dirty="0" smtClean="0"/>
              <a:t>Class String has two methods: </a:t>
            </a:r>
          </a:p>
          <a:p>
            <a:pPr lvl="1"/>
            <a:r>
              <a:rPr lang="en-CA" altLang="en-US" sz="1800" dirty="0" err="1" smtClean="0">
                <a:latin typeface="Consolas" panose="020B0609020204030204" pitchFamily="49" charset="0"/>
              </a:rPr>
              <a:t>compareTo</a:t>
            </a:r>
            <a:r>
              <a:rPr lang="en-CA" altLang="en-US" sz="1800" dirty="0" smtClean="0">
                <a:latin typeface="Consolas" panose="020B0609020204030204" pitchFamily="49" charset="0"/>
              </a:rPr>
              <a:t>()               </a:t>
            </a:r>
            <a:r>
              <a:rPr lang="en-CA" altLang="en-US" sz="1800" dirty="0" smtClean="0">
                <a:solidFill>
                  <a:srgbClr val="FF00FF"/>
                </a:solidFill>
                <a:latin typeface="Consolas" panose="020B0609020204030204" pitchFamily="49" charset="0"/>
              </a:rPr>
              <a:t># ABC not same as </a:t>
            </a:r>
            <a:r>
              <a:rPr lang="en-CA" altLang="en-US" sz="1800" dirty="0" err="1" smtClean="0">
                <a:solidFill>
                  <a:srgbClr val="FF00FF"/>
                </a:solidFill>
                <a:latin typeface="Consolas" panose="020B0609020204030204" pitchFamily="49" charset="0"/>
              </a:rPr>
              <a:t>Abc</a:t>
            </a:r>
            <a:endParaRPr lang="en-CA" altLang="en-US" sz="1800" dirty="0" smtClean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pPr lvl="1"/>
            <a:r>
              <a:rPr lang="en-CA" altLang="en-US" sz="1800" dirty="0" err="1" smtClean="0">
                <a:latin typeface="Consolas" panose="020B0609020204030204" pitchFamily="49" charset="0"/>
              </a:rPr>
              <a:t>compareToIgnoreCase</a:t>
            </a:r>
            <a:r>
              <a:rPr lang="en-CA" altLang="en-US" sz="1800" dirty="0" smtClean="0">
                <a:latin typeface="Consolas" panose="020B0609020204030204" pitchFamily="49" charset="0"/>
              </a:rPr>
              <a:t>()     </a:t>
            </a:r>
            <a:r>
              <a:rPr lang="en-CA" altLang="en-US" sz="1800" dirty="0" smtClean="0">
                <a:solidFill>
                  <a:srgbClr val="FF00FF"/>
                </a:solidFill>
                <a:latin typeface="Consolas" panose="020B0609020204030204" pitchFamily="49" charset="0"/>
              </a:rPr>
              <a:t># ABC same as </a:t>
            </a:r>
            <a:r>
              <a:rPr lang="en-CA" altLang="en-US" sz="1800" dirty="0" err="1" smtClean="0">
                <a:solidFill>
                  <a:srgbClr val="FF00FF"/>
                </a:solidFill>
                <a:latin typeface="Consolas" panose="020B0609020204030204" pitchFamily="49" charset="0"/>
              </a:rPr>
              <a:t>abc</a:t>
            </a:r>
            <a:endParaRPr lang="en-CA" altLang="en-US" sz="1800" dirty="0" smtClean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endParaRPr lang="en-CA" altLang="en-US" sz="1800" dirty="0" smtClean="0">
              <a:solidFill>
                <a:srgbClr val="FF00FF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Implementing </a:t>
            </a:r>
            <a:r>
              <a:rPr lang="en-CA" altLang="en-US" sz="3200" smtClean="0">
                <a:latin typeface="Consolas" panose="020B0609020204030204" pitchFamily="49" charset="0"/>
              </a:rPr>
              <a:t>Equals()</a:t>
            </a:r>
          </a:p>
        </p:txBody>
      </p:sp>
      <p:sp>
        <p:nvSpPr>
          <p:cNvPr id="1239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Location of the full example:</a:t>
            </a:r>
          </a:p>
          <a:p>
            <a:pPr lvl="1"/>
            <a:r>
              <a:rPr lang="en-CA" altLang="en-US" sz="1800" dirty="0" smtClean="0">
                <a:latin typeface="Consolas" panose="020B0609020204030204" pitchFamily="49" charset="0"/>
              </a:rPr>
              <a:t>/home/219/examples/advanced/8equals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Class </a:t>
            </a:r>
            <a:r>
              <a:rPr lang="en-CA" altLang="en-US" sz="3200" smtClean="0">
                <a:latin typeface="Consolas" panose="020B0609020204030204" pitchFamily="49" charset="0"/>
              </a:rPr>
              <a:t>Person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Person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int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int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Person(int height, int weight)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this.height =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this.weight =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int getHeight()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return(height);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int getWeight()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return(weight);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Class </a:t>
            </a:r>
            <a:r>
              <a:rPr lang="en-CA" altLang="en-US" sz="3200" smtClean="0">
                <a:latin typeface="Consolas" panose="020B0609020204030204" pitchFamily="49" charset="0"/>
              </a:rPr>
              <a:t>Person</a:t>
            </a:r>
            <a:r>
              <a:rPr lang="en-CA" altLang="en-US" sz="3200" smtClean="0"/>
              <a:t> (2)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void setHeight(int height)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this.height = height;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void setWeight(int weight)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this.weight = weight;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boolean equals(Person 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compareTo</a:t>
            </a:r>
            <a:r>
              <a:rPr lang="en-CA" altLang="en-US" sz="1800" smtClean="0">
                <a:latin typeface="Consolas" panose="020B0609020204030204" pitchFamily="49" charset="0"/>
              </a:rPr>
              <a:t>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boolean flag = true;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this</a:t>
            </a:r>
            <a:r>
              <a:rPr lang="en-CA" altLang="en-US" sz="1800" smtClean="0">
                <a:latin typeface="Consolas" panose="020B0609020204030204" pitchFamily="49" charset="0"/>
              </a:rPr>
              <a:t>.height != 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compareTo</a:t>
            </a:r>
            <a:r>
              <a:rPr lang="en-CA" altLang="en-US" sz="1800" smtClean="0">
                <a:latin typeface="Consolas" panose="020B0609020204030204" pitchFamily="49" charset="0"/>
              </a:rPr>
              <a:t>.getHeight() ||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this</a:t>
            </a:r>
            <a:r>
              <a:rPr lang="en-CA" altLang="en-US" sz="1800" smtClean="0">
                <a:latin typeface="Consolas" panose="020B0609020204030204" pitchFamily="49" charset="0"/>
              </a:rPr>
              <a:t>.weight != 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compareTo</a:t>
            </a:r>
            <a:r>
              <a:rPr lang="en-CA" altLang="en-US" sz="1800" smtClean="0">
                <a:latin typeface="Consolas" panose="020B0609020204030204" pitchFamily="49" charset="0"/>
              </a:rPr>
              <a:t>.getWeight())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flag = false;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return(flag);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828800" y="3733800"/>
            <a:ext cx="15240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/>
              <a:t>Implicit: </a:t>
            </a:r>
            <a:r>
              <a:rPr lang="en-CA" altLang="en-US" sz="1800">
                <a:solidFill>
                  <a:srgbClr val="CC3300"/>
                </a:solidFill>
              </a:rPr>
              <a:t>Jim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4876800" y="3733800"/>
            <a:ext cx="15240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/>
              <a:t>Explicit: </a:t>
            </a:r>
            <a:r>
              <a:rPr lang="en-CA" altLang="en-US" sz="1800">
                <a:solidFill>
                  <a:srgbClr val="993300"/>
                </a:solidFill>
              </a:rPr>
              <a:t>Bob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</a:t>
            </a:r>
          </a:p>
        </p:txBody>
      </p:sp>
      <p:sp>
        <p:nvSpPr>
          <p:cNvPr id="1269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static void main(String [] args)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Person 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jim</a:t>
            </a:r>
            <a:r>
              <a:rPr lang="en-CA" altLang="en-US" sz="1800" smtClean="0">
                <a:latin typeface="Consolas" panose="020B0609020204030204" pitchFamily="49" charset="0"/>
              </a:rPr>
              <a:t> = new Person(69,160);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Person 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bob</a:t>
            </a:r>
            <a:r>
              <a:rPr lang="en-CA" altLang="en-US" sz="1800" smtClean="0">
                <a:latin typeface="Consolas" panose="020B0609020204030204" pitchFamily="49" charset="0"/>
              </a:rPr>
              <a:t> = new Person(72,175);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 (2)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System.out.println("Different data,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System.out.println("Compare data via accessors()");                 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(jim.getHeight() == bob.getHeight() &amp;&amp;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jim.getWeight() == bob.getWeight())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System.out.println("Compare data via equals()");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jim</a:t>
            </a:r>
            <a:r>
              <a:rPr lang="en-CA" altLang="en-US" sz="1800" smtClean="0">
                <a:latin typeface="Consolas" panose="020B0609020204030204" pitchFamily="49" charset="0"/>
              </a:rPr>
              <a:t>.equals(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bob</a:t>
            </a:r>
            <a:r>
              <a:rPr lang="en-CA" altLang="en-US" sz="1800" smtClean="0">
                <a:latin typeface="Consolas" panose="020B0609020204030204" pitchFamily="49" charset="0"/>
              </a:rPr>
              <a:t>) == true)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System.out.println("Compare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pic>
        <p:nvPicPr>
          <p:cNvPr id="1843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62" b="56950"/>
          <a:stretch>
            <a:fillRect/>
          </a:stretch>
        </p:blipFill>
        <p:spPr bwMode="auto">
          <a:xfrm>
            <a:off x="5772150" y="3124200"/>
            <a:ext cx="337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50" b="30045"/>
          <a:stretch>
            <a:fillRect/>
          </a:stretch>
        </p:blipFill>
        <p:spPr bwMode="auto">
          <a:xfrm>
            <a:off x="5772150" y="4191000"/>
            <a:ext cx="3371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55"/>
          <a:stretch>
            <a:fillRect/>
          </a:stretch>
        </p:blipFill>
        <p:spPr bwMode="auto">
          <a:xfrm>
            <a:off x="0" y="6432550"/>
            <a:ext cx="337185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0" y="0"/>
            <a:ext cx="2514600" cy="132873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Consolas" panose="020B0609020204030204" pitchFamily="49" charset="0"/>
              </a:rPr>
              <a:t>new Person(69,160);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Consolas" panose="020B0609020204030204" pitchFamily="49" charset="0"/>
              </a:rPr>
              <a:t>new Person(72,175);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 (3)</a:t>
            </a:r>
          </a:p>
        </p:txBody>
      </p:sp>
      <p:sp>
        <p:nvSpPr>
          <p:cNvPr id="12902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System.out.println("Same data, 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jim.setHeight(72);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jim.setWeight(175);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jim</a:t>
            </a:r>
            <a:r>
              <a:rPr lang="en-CA" altLang="en-US" sz="1800" smtClean="0">
                <a:latin typeface="Consolas" panose="020B0609020204030204" pitchFamily="49" charset="0"/>
              </a:rPr>
              <a:t>.equals(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bob</a:t>
            </a:r>
            <a:r>
              <a:rPr lang="en-CA" altLang="en-US" sz="1800" smtClean="0">
                <a:latin typeface="Consolas" panose="020B0609020204030204" pitchFamily="49" charset="0"/>
              </a:rPr>
              <a:t>) == true)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System.out.println("Compare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sp>
        <p:nvSpPr>
          <p:cNvPr id="129028" name="Rectangle 7"/>
          <p:cNvSpPr>
            <a:spLocks noChangeArrowheads="1"/>
          </p:cNvSpPr>
          <p:nvPr/>
        </p:nvSpPr>
        <p:spPr bwMode="auto">
          <a:xfrm>
            <a:off x="0" y="0"/>
            <a:ext cx="2667000" cy="77946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/>
              <a:t>Person(72,175); # via set()</a:t>
            </a:r>
            <a:endParaRPr lang="en-CA" altLang="en-US" sz="180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Consolas" panose="020B0609020204030204" pitchFamily="49" charset="0"/>
              </a:rPr>
              <a:t>Person(72,175);</a:t>
            </a:r>
          </a:p>
        </p:txBody>
      </p:sp>
      <p:pic>
        <p:nvPicPr>
          <p:cNvPr id="12902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69"/>
          <a:stretch>
            <a:fillRect/>
          </a:stretch>
        </p:blipFill>
        <p:spPr bwMode="auto">
          <a:xfrm>
            <a:off x="5410200" y="1905000"/>
            <a:ext cx="3733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03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1"/>
          <a:stretch>
            <a:fillRect/>
          </a:stretch>
        </p:blipFill>
        <p:spPr bwMode="auto">
          <a:xfrm>
            <a:off x="5410200" y="6248400"/>
            <a:ext cx="373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 (4)</a:t>
            </a:r>
          </a:p>
        </p:txBody>
      </p:sp>
      <p:sp>
        <p:nvSpPr>
          <p:cNvPr id="13005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System.out.println("Same data, 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jim.setHeight(72);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jim.setWeight(175);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(jim.equals(bob) == true)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System.out.println("\tObjects same data");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System.out.println("\tNot equal");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System.out.println("Compare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0"/>
            <a:ext cx="2667000" cy="77946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/>
              <a:t>Person(72,175); # via set()</a:t>
            </a:r>
            <a:endParaRPr lang="en-CA" altLang="en-US" sz="1800">
              <a:latin typeface="Consolas" panose="020B06090202040302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Consolas" panose="020B0609020204030204" pitchFamily="49" charset="0"/>
              </a:rPr>
              <a:t>Person(72,175);</a:t>
            </a:r>
          </a:p>
        </p:txBody>
      </p:sp>
      <p:pic>
        <p:nvPicPr>
          <p:cNvPr id="130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69"/>
          <a:stretch>
            <a:fillRect/>
          </a:stretch>
        </p:blipFill>
        <p:spPr bwMode="auto">
          <a:xfrm>
            <a:off x="5410200" y="1905000"/>
            <a:ext cx="3733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1"/>
          <a:stretch>
            <a:fillRect/>
          </a:stretch>
        </p:blipFill>
        <p:spPr bwMode="auto">
          <a:xfrm>
            <a:off x="5410200" y="6248400"/>
            <a:ext cx="373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Shallow Copy Vs. Deep Copies (2)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838200"/>
          </a:xfrm>
        </p:spPr>
        <p:txBody>
          <a:bodyPr/>
          <a:lstStyle/>
          <a:p>
            <a:r>
              <a:rPr lang="en-US" altLang="en-US" dirty="0" smtClean="0"/>
              <a:t>Shallow copy, full example under: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/home/219/examples/advanced/1shallowDeep</a:t>
            </a:r>
          </a:p>
          <a:p>
            <a:endParaRPr lang="en-US" altLang="en-US" dirty="0" smtClean="0"/>
          </a:p>
        </p:txBody>
      </p:sp>
      <p:pic>
        <p:nvPicPr>
          <p:cNvPr id="1095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05" b="42970"/>
          <a:stretch>
            <a:fillRect/>
          </a:stretch>
        </p:blipFill>
        <p:spPr bwMode="auto">
          <a:xfrm>
            <a:off x="5410200" y="2667000"/>
            <a:ext cx="114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55663" y="4914900"/>
            <a:ext cx="1887537" cy="307975"/>
            <a:chOff x="4343401" y="3147157"/>
            <a:chExt cx="1888330" cy="307777"/>
          </a:xfrm>
        </p:grpSpPr>
        <p:sp>
          <p:nvSpPr>
            <p:cNvPr id="18455" name="TextBox 3"/>
            <p:cNvSpPr txBox="1">
              <a:spLocks noChangeArrowheads="1"/>
            </p:cNvSpPr>
            <p:nvPr/>
          </p:nvSpPr>
          <p:spPr bwMode="auto">
            <a:xfrm>
              <a:off x="4343401" y="3147157"/>
              <a:ext cx="7328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mary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77025" y="3223308"/>
              <a:ext cx="1354706" cy="23162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defRPr/>
              </a:pP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7" idx="3"/>
            <a:endCxn id="8" idx="3"/>
          </p:cNvCxnSpPr>
          <p:nvPr/>
        </p:nvCxnSpPr>
        <p:spPr>
          <a:xfrm flipV="1">
            <a:off x="2743200" y="5106988"/>
            <a:ext cx="990600" cy="0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59" name="Group 27"/>
          <p:cNvGrpSpPr>
            <a:grpSpLocks/>
          </p:cNvGrpSpPr>
          <p:nvPr/>
        </p:nvGrpSpPr>
        <p:grpSpPr bwMode="auto">
          <a:xfrm>
            <a:off x="914400" y="5562600"/>
            <a:ext cx="3962400" cy="609600"/>
            <a:chOff x="576" y="3936"/>
            <a:chExt cx="2496" cy="384"/>
          </a:xfrm>
        </p:grpSpPr>
        <p:grpSp>
          <p:nvGrpSpPr>
            <p:cNvPr id="18446" name="Group 17"/>
            <p:cNvGrpSpPr>
              <a:grpSpLocks/>
            </p:cNvGrpSpPr>
            <p:nvPr/>
          </p:nvGrpSpPr>
          <p:grpSpPr bwMode="auto">
            <a:xfrm>
              <a:off x="576" y="3984"/>
              <a:ext cx="1189" cy="194"/>
              <a:chOff x="4343401" y="3147157"/>
              <a:chExt cx="1888330" cy="307777"/>
            </a:xfrm>
          </p:grpSpPr>
          <p:sp>
            <p:nvSpPr>
              <p:cNvPr id="18451" name="TextBox 3"/>
              <p:cNvSpPr txBox="1">
                <a:spLocks noChangeArrowheads="1"/>
              </p:cNvSpPr>
              <p:nvPr/>
            </p:nvSpPr>
            <p:spPr bwMode="auto">
              <a:xfrm>
                <a:off x="4343401" y="3147157"/>
                <a:ext cx="732145" cy="3046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latin typeface="Arial" panose="020B0604020202020204" pitchFamily="34" charset="0"/>
                  </a:rPr>
                  <a:t>bob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877025" y="3223308"/>
                <a:ext cx="1354706" cy="23162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endParaRPr lang="en-US" sz="1400" b="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2" name="Elbow Connector 21"/>
            <p:cNvCxnSpPr>
              <a:stCxn id="20" idx="3"/>
              <a:endCxn id="21" idx="3"/>
            </p:cNvCxnSpPr>
            <p:nvPr/>
          </p:nvCxnSpPr>
          <p:spPr>
            <a:xfrm flipV="1">
              <a:off x="1754" y="4112"/>
              <a:ext cx="587" cy="0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448" name="Group 23"/>
            <p:cNvGrpSpPr>
              <a:grpSpLocks/>
            </p:cNvGrpSpPr>
            <p:nvPr/>
          </p:nvGrpSpPr>
          <p:grpSpPr bwMode="auto">
            <a:xfrm>
              <a:off x="2352" y="3936"/>
              <a:ext cx="720" cy="384"/>
              <a:chOff x="3674851" y="5551477"/>
              <a:chExt cx="1143000" cy="609600"/>
            </a:xfrm>
          </p:grpSpPr>
          <p:sp>
            <p:nvSpPr>
              <p:cNvPr id="21" name="Rectangle 20"/>
              <p:cNvSpPr/>
              <p:nvPr/>
            </p:nvSpPr>
            <p:spPr bwMode="auto">
              <a:xfrm flipH="1">
                <a:off x="3674851" y="5551477"/>
                <a:ext cx="114300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Age 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170151" y="5722927"/>
                <a:ext cx="495300" cy="249238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</p:grpSp>
      </p:grpSp>
      <p:sp>
        <p:nvSpPr>
          <p:cNvPr id="26" name="Rectangle 25"/>
          <p:cNvSpPr/>
          <p:nvPr/>
        </p:nvSpPr>
        <p:spPr>
          <a:xfrm>
            <a:off x="2743200" y="4994275"/>
            <a:ext cx="990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28" name="Elbow Connector 27"/>
          <p:cNvCxnSpPr/>
          <p:nvPr/>
        </p:nvCxnSpPr>
        <p:spPr>
          <a:xfrm>
            <a:off x="2773363" y="5130800"/>
            <a:ext cx="930275" cy="592138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246563" y="5722938"/>
            <a:ext cx="554037" cy="2492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66</a:t>
            </a:r>
          </a:p>
        </p:txBody>
      </p:sp>
      <p:sp>
        <p:nvSpPr>
          <p:cNvPr id="109568" name="TextBox 109567"/>
          <p:cNvSpPr txBox="1">
            <a:spLocks noChangeArrowheads="1"/>
          </p:cNvSpPr>
          <p:nvPr/>
        </p:nvSpPr>
        <p:spPr bwMode="auto">
          <a:xfrm>
            <a:off x="381000" y="2044700"/>
            <a:ext cx="60960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Person mary = new Person(21);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Person bob = new Person(12);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System.out.println(mary.age + " " +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   bob.age);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mary = bob;   </a:t>
            </a:r>
            <a:r>
              <a:rPr lang="en-US" altLang="en-US" sz="1800" b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Shallow;                             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bob.age = 66;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System.out.println(mary.age + " " +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   bob.age);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30"/>
          <a:stretch>
            <a:fillRect/>
          </a:stretch>
        </p:blipFill>
        <p:spPr bwMode="auto">
          <a:xfrm>
            <a:off x="5410200" y="4038600"/>
            <a:ext cx="114300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3733800" y="4802188"/>
            <a:ext cx="1143000" cy="609600"/>
            <a:chOff x="3733800" y="4802182"/>
            <a:chExt cx="1143000" cy="609600"/>
          </a:xfrm>
        </p:grpSpPr>
        <p:sp>
          <p:nvSpPr>
            <p:cNvPr id="8" name="Rectangle 7"/>
            <p:cNvSpPr/>
            <p:nvPr/>
          </p:nvSpPr>
          <p:spPr bwMode="auto">
            <a:xfrm flipH="1">
              <a:off x="3733800" y="4802182"/>
              <a:ext cx="1143000" cy="609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spcBef>
                  <a:spcPct val="0"/>
                </a:spcBef>
                <a:defRPr/>
              </a:pPr>
              <a:r>
                <a:rPr lang="en-US" b="0" dirty="0">
                  <a:solidFill>
                    <a:schemeClr val="tx1"/>
                  </a:solidFill>
                </a:rPr>
                <a:t>Age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229100" y="4973632"/>
              <a:ext cx="495300" cy="24923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defRPr/>
              </a:pPr>
              <a:r>
                <a:rPr lang="en-US" b="0" dirty="0">
                  <a:solidFill>
                    <a:schemeClr val="tx1"/>
                  </a:solidFill>
                </a:rPr>
                <a:t>21</a:t>
              </a:r>
            </a:p>
          </p:txBody>
        </p:sp>
      </p:grpSp>
      <p:sp>
        <p:nvSpPr>
          <p:cNvPr id="3" name="Cloud Callout 2"/>
          <p:cNvSpPr/>
          <p:nvPr/>
        </p:nvSpPr>
        <p:spPr>
          <a:xfrm>
            <a:off x="5981700" y="4421982"/>
            <a:ext cx="2019300" cy="760412"/>
          </a:xfrm>
          <a:prstGeom prst="cloudCallout">
            <a:avLst>
              <a:gd name="adj1" fmla="val -103408"/>
              <a:gd name="adj2" fmla="val 58963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leak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animBg="1"/>
      <p:bldP spid="31" grpId="0" uiExpand="1" animBg="1"/>
      <p:bldP spid="109568" grpId="0" uiExpand="1" build="p" bldLvl="2"/>
      <p:bldP spid="3" grpId="0" animBg="1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 (5)</a:t>
            </a:r>
          </a:p>
        </p:txBody>
      </p:sp>
      <p:sp>
        <p:nvSpPr>
          <p:cNvPr id="13107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System.out.println("Same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jim = bob;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if (jim == bob)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System.out.println("\tSame address");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else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    System.out.println("\tDifferent addresses");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0"/>
            <a:ext cx="266700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/>
              <a:t> jim = bob;</a:t>
            </a:r>
            <a:endParaRPr lang="en-CA" altLang="en-US" sz="1800">
              <a:latin typeface="Consolas" panose="020B0609020204030204" pitchFamily="49" charset="0"/>
            </a:endParaRPr>
          </a:p>
        </p:txBody>
      </p:sp>
      <p:pic>
        <p:nvPicPr>
          <p:cNvPr id="1873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00200"/>
            <a:ext cx="2819400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2400" dirty="0" smtClean="0"/>
              <a:t>References</a:t>
            </a:r>
            <a:endParaRPr lang="en-US" altLang="en-US" sz="2400" dirty="0" smtClean="0"/>
          </a:p>
          <a:p>
            <a:pPr lvl="1"/>
            <a:r>
              <a:rPr lang="en-CA" altLang="en-US" sz="2000" dirty="0" smtClean="0"/>
              <a:t>How references and objects are related</a:t>
            </a:r>
            <a:endParaRPr lang="en-US" altLang="en-US" sz="2000" dirty="0" smtClean="0"/>
          </a:p>
          <a:p>
            <a:pPr lvl="1"/>
            <a:r>
              <a:rPr lang="en-CA" altLang="en-US" sz="2000" dirty="0" smtClean="0"/>
              <a:t>The difference between a deep vs. shallow copy</a:t>
            </a:r>
            <a:endParaRPr lang="en-US" altLang="en-US" sz="2000" dirty="0" smtClean="0"/>
          </a:p>
          <a:p>
            <a:pPr lvl="1"/>
            <a:r>
              <a:rPr lang="en-CA" altLang="en-US" sz="2000" dirty="0" smtClean="0"/>
              <a:t>How to check for if objects are identical (on a field-by-field basis and by implementing an </a:t>
            </a:r>
            <a:r>
              <a:rPr lang="en-CA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equals()</a:t>
            </a:r>
            <a:r>
              <a:rPr lang="en-CA" altLang="en-US" sz="2000" dirty="0" smtClean="0"/>
              <a:t> method</a:t>
            </a:r>
            <a:endParaRPr lang="en-US" altLang="en-US" sz="2000" dirty="0" smtClean="0"/>
          </a:p>
          <a:p>
            <a:pPr lvl="1"/>
            <a:r>
              <a:rPr lang="en-CA" altLang="en-US" sz="2000" dirty="0" smtClean="0"/>
              <a:t>What is the difference between comparing references vs. objects</a:t>
            </a:r>
            <a:endParaRPr lang="en-US" altLang="en-US" sz="2400" dirty="0" smtClean="0"/>
          </a:p>
          <a:p>
            <a:r>
              <a:rPr lang="en-CA" altLang="en-US" sz="2400" dirty="0" smtClean="0"/>
              <a:t>How the two methods of parameter passing work, what types are passed using each mechanism</a:t>
            </a:r>
            <a:endParaRPr lang="en-US" altLang="en-US" sz="2400" dirty="0" smtClean="0"/>
          </a:p>
          <a:p>
            <a:r>
              <a:rPr lang="en-CA" altLang="en-US" sz="2400" dirty="0" smtClean="0"/>
              <a:t>What are the benefits of employing the indirect mechanism of references-data vs. just data variables</a:t>
            </a:r>
            <a:endParaRPr lang="en-US" altLang="en-US" sz="2400" dirty="0" smtClean="0"/>
          </a:p>
          <a:p>
            <a:r>
              <a:rPr lang="en-CA" altLang="en-US" sz="2400" dirty="0" smtClean="0"/>
              <a:t>What is a wrapper class and what is its purpose</a:t>
            </a:r>
            <a:endParaRPr lang="en-US" altLang="en-US" sz="2400" dirty="0" smtClean="0"/>
          </a:p>
          <a:p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After This Section You Should Now Know (2)</a:t>
            </a:r>
          </a:p>
        </p:txBody>
      </p:sp>
      <p:sp>
        <p:nvSpPr>
          <p:cNvPr id="133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/>
              <a:t>How to pass arrays as parameters and return them from methods</a:t>
            </a:r>
            <a:endParaRPr lang="en-US" altLang="en-US" dirty="0" smtClean="0"/>
          </a:p>
          <a:p>
            <a:r>
              <a:rPr lang="en-CA" altLang="en-US" dirty="0" smtClean="0"/>
              <a:t>Arrays of 'objects‘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Why they are really arrays of references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How to declare such an array, create and access elements</a:t>
            </a:r>
            <a:endParaRPr lang="en-US" altLang="en-US" dirty="0" smtClean="0"/>
          </a:p>
          <a:p>
            <a:r>
              <a:rPr lang="en-CA" altLang="en-US" dirty="0" smtClean="0"/>
              <a:t>How could a simple simulation be implemented using an array of references</a:t>
            </a:r>
            <a:endParaRPr lang="en-US" altLang="en-US" dirty="0" smtClean="0"/>
          </a:p>
          <a:p>
            <a:r>
              <a:rPr lang="en-CA" altLang="en-US" dirty="0" smtClean="0"/>
              <a:t>How to declare class constants</a:t>
            </a:r>
            <a:endParaRPr lang="en-US" altLang="en-US" dirty="0" smtClean="0"/>
          </a:p>
          <a:p>
            <a:r>
              <a:rPr lang="en-CA" altLang="en-US" dirty="0" smtClean="0"/>
              <a:t>Static attributes and methods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How to create statics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How to access statics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When something should be static vs. non-static (instance)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The difference between static and final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After This Section You Should Now Know (3)</a:t>
            </a:r>
          </a:p>
        </p:txBody>
      </p:sp>
      <p:sp>
        <p:nvSpPr>
          <p:cNvPr id="134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Design issues</a:t>
            </a:r>
            <a:endParaRPr lang="en-US" altLang="en-US" dirty="0"/>
          </a:p>
          <a:p>
            <a:pPr lvl="1"/>
            <a:r>
              <a:rPr lang="en-CA" altLang="en-US" dirty="0"/>
              <a:t>When should something be declared as local vs. an attribute</a:t>
            </a:r>
            <a:endParaRPr lang="en-US" altLang="en-US" dirty="0"/>
          </a:p>
          <a:p>
            <a:pPr lvl="1"/>
            <a:r>
              <a:rPr lang="en-CA" altLang="en-US"/>
              <a:t>How to determine which attributes and methods should be part of which </a:t>
            </a:r>
            <a:r>
              <a:rPr lang="en-CA" altLang="en-US" smtClean="0"/>
              <a:t>classes</a:t>
            </a:r>
          </a:p>
          <a:p>
            <a:r>
              <a:rPr lang="en-CA" altLang="en-US" dirty="0" smtClean="0"/>
              <a:t>What is the '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CA" altLang="en-US" dirty="0" smtClean="0"/>
              <a:t>' reference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When it is and is not an implicit parameter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What's the difference between implicit and explicit parameters</a:t>
            </a:r>
            <a:endParaRPr lang="en-US" altLang="en-US" dirty="0" smtClean="0"/>
          </a:p>
          <a:p>
            <a:pPr lvl="1"/>
            <a:r>
              <a:rPr lang="en-CA" altLang="en-US" dirty="0" smtClean="0"/>
              <a:t>What are the benefits of having a</a:t>
            </a:r>
            <a:r>
              <a:rPr lang="en-CA" altLang="en-US" dirty="0" smtClean="0">
                <a:cs typeface="Consolas" panose="020B0609020204030204" pitchFamily="49" charset="0"/>
              </a:rPr>
              <a:t> </a:t>
            </a:r>
            <a:r>
              <a:rPr lang="en-CA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CA" altLang="en-US" dirty="0" smtClean="0">
                <a:cs typeface="Consolas" panose="020B0609020204030204" pitchFamily="49" charset="0"/>
              </a:rPr>
              <a:t> </a:t>
            </a:r>
            <a:r>
              <a:rPr lang="en-CA" altLang="en-US" dirty="0" smtClean="0"/>
              <a:t>parameter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After This Section You Should Now Know (4)</a:t>
            </a:r>
          </a:p>
        </p:txBody>
      </p:sp>
      <p:sp>
        <p:nvSpPr>
          <p:cNvPr id="135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smtClean="0"/>
              <a:t>Mutable vs. immutable types</a:t>
            </a:r>
            <a:endParaRPr lang="en-US" altLang="en-US" smtClean="0"/>
          </a:p>
          <a:p>
            <a:pPr lvl="1"/>
            <a:r>
              <a:rPr lang="en-CA" altLang="en-US" smtClean="0"/>
              <a:t>What is the difference</a:t>
            </a:r>
            <a:endParaRPr lang="en-US" altLang="en-US" smtClean="0"/>
          </a:p>
          <a:p>
            <a:pPr lvl="1"/>
            <a:r>
              <a:rPr lang="en-CA" altLang="en-US" smtClean="0"/>
              <a:t>What is the advantage of each type</a:t>
            </a:r>
          </a:p>
          <a:p>
            <a:pPr lvl="1"/>
            <a:r>
              <a:rPr lang="en-CA" altLang="en-US" smtClean="0"/>
              <a:t>What is automatic garbage collection</a:t>
            </a:r>
            <a:endParaRPr lang="en-US" altLang="en-US" smtClean="0"/>
          </a:p>
          <a:p>
            <a:r>
              <a:rPr lang="en-CA" altLang="en-US" smtClean="0"/>
              <a:t>The </a:t>
            </a:r>
            <a:r>
              <a:rPr lang="en-CA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finalize()</a:t>
            </a:r>
            <a:r>
              <a:rPr lang="en-CA" altLang="en-US" smtClean="0"/>
              <a:t> method</a:t>
            </a:r>
            <a:endParaRPr lang="en-US" altLang="en-US" smtClean="0"/>
          </a:p>
          <a:p>
            <a:pPr lvl="1"/>
            <a:r>
              <a:rPr lang="en-CA" altLang="en-US" smtClean="0"/>
              <a:t>How to define one</a:t>
            </a:r>
            <a:endParaRPr lang="en-US" altLang="en-US" smtClean="0"/>
          </a:p>
          <a:p>
            <a:pPr lvl="1"/>
            <a:r>
              <a:rPr lang="en-CA" altLang="en-US" smtClean="0"/>
              <a:t>When is it called</a:t>
            </a:r>
            <a:endParaRPr lang="en-US" altLang="en-US" smtClean="0"/>
          </a:p>
          <a:p>
            <a:pPr lvl="1"/>
            <a:r>
              <a:rPr lang="en-CA" altLang="en-US" smtClean="0"/>
              <a:t>What are common uses for this method</a:t>
            </a:r>
            <a:endParaRPr lang="en-US" altLang="en-US" smtClean="0"/>
          </a:p>
          <a:p>
            <a:pPr lvl="1"/>
            <a:r>
              <a:rPr lang="en-CA" altLang="en-US" smtClean="0"/>
              <a:t>How is it related to automatic garbage collection</a:t>
            </a:r>
            <a:endParaRPr lang="en-US" altLang="en-US" smtClean="0"/>
          </a:p>
          <a:p>
            <a:r>
              <a:rPr lang="en-CA" altLang="en-US" smtClean="0"/>
              <a:t>How to display the current state of an object by implementing a </a:t>
            </a:r>
            <a:r>
              <a:rPr lang="en-CA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toString()</a:t>
            </a:r>
            <a:r>
              <a:rPr lang="en-CA" altLang="en-US" smtClean="0"/>
              <a:t> method</a:t>
            </a: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Copyright Notification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itchFamily="18" charset="0"/>
              <a:buChar char="-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smtClean="0">
                <a:solidFill>
                  <a:srgbClr val="898989"/>
                </a:solidFill>
                <a:latin typeface="Arial" charset="0"/>
              </a:rPr>
              <a:t>slide </a:t>
            </a:r>
            <a:fld id="{EE00C841-22E5-43E9-8D3D-9E5687F501B7}" type="slidenum">
              <a:rPr lang="en-US" altLang="en-US" sz="900" smtClean="0">
                <a:solidFill>
                  <a:srgbClr val="89898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125</a:t>
            </a:fld>
            <a:endParaRPr lang="en-US" altLang="en-US" sz="900" dirty="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9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Shallow Copy Vs. Deep Copies (3)</a:t>
            </a:r>
          </a:p>
        </p:txBody>
      </p:sp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32000"/>
            <a:ext cx="3556000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56300" y="1711325"/>
            <a:ext cx="2463800" cy="1816100"/>
          </a:xfrm>
          <a:prstGeom prst="rect">
            <a:avLst/>
          </a:prstGeom>
          <a:solidFill>
            <a:srgbClr val="FFFFCC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Making an actual physical copy is similar to a deep copy.</a:t>
            </a:r>
          </a:p>
        </p:txBody>
      </p:sp>
      <p:cxnSp>
        <p:nvCxnSpPr>
          <p:cNvPr id="6" name="Straight Connector 5"/>
          <p:cNvCxnSpPr>
            <a:cxnSpLocks noChangeShapeType="1"/>
            <a:stCxn id="5" idx="1"/>
          </p:cNvCxnSpPr>
          <p:nvPr/>
        </p:nvCxnSpPr>
        <p:spPr bwMode="auto">
          <a:xfrm flipH="1">
            <a:off x="4051300" y="2619375"/>
            <a:ext cx="1905000" cy="1276350"/>
          </a:xfrm>
          <a:prstGeom prst="line">
            <a:avLst/>
          </a:prstGeom>
          <a:noFill/>
          <a:ln w="38100" algn="ctr">
            <a:solidFill>
              <a:srgbClr val="CC3300"/>
            </a:solidFill>
            <a:prstDash val="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15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7429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9715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400" b="0"/>
              <a:t>Deep copy (new term, concept should be review)</a:t>
            </a:r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endParaRPr lang="en-US" altLang="en-US" sz="2000" b="0"/>
          </a:p>
          <a:p>
            <a:pPr lvl="1"/>
            <a:r>
              <a:rPr lang="en-US" altLang="en-US" sz="2000" b="0"/>
              <a:t>Don’t copy addresses stored in the references</a:t>
            </a:r>
          </a:p>
          <a:p>
            <a:pPr lvl="1"/>
            <a:r>
              <a:rPr lang="en-US" altLang="en-US" sz="2000" b="0"/>
              <a:t>Instead the data referred to by the references are copied</a:t>
            </a:r>
          </a:p>
          <a:p>
            <a:pPr lvl="1"/>
            <a:r>
              <a:rPr lang="en-US" altLang="en-US" sz="2000" b="0"/>
              <a:t>After the copy each reference still refers to a different address (data variable)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Shallow Copy Vs. Deep Copies (4)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Deep copy, full example under: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/home/219/examples/advanced/1shallowDeep</a:t>
            </a:r>
          </a:p>
          <a:p>
            <a:endParaRPr lang="en-US" alt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62000" y="2044700"/>
            <a:ext cx="6096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Mary still 66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bob = new Person(77);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mary.age = bob.age;    </a:t>
            </a:r>
            <a:r>
              <a:rPr lang="en-US" altLang="en-US" sz="1800" b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Deep 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bob.age = 144;</a:t>
            </a:r>
            <a:r>
              <a:rPr lang="en-US" altLang="en-US" sz="1800" b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         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System.out.println(mary.age + " " + 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   bob.age);</a:t>
            </a:r>
            <a:endParaRPr lang="en-US" altLang="en-US" sz="1800" b="0"/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1292225" y="3810000"/>
            <a:ext cx="4021138" cy="609600"/>
            <a:chOff x="1291802" y="3810000"/>
            <a:chExt cx="4021349" cy="609600"/>
          </a:xfrm>
        </p:grpSpPr>
        <p:grpSp>
          <p:nvGrpSpPr>
            <p:cNvPr id="20498" name="Group 4"/>
            <p:cNvGrpSpPr>
              <a:grpSpLocks/>
            </p:cNvGrpSpPr>
            <p:nvPr/>
          </p:nvGrpSpPr>
          <p:grpSpPr bwMode="auto">
            <a:xfrm>
              <a:off x="1291802" y="3922714"/>
              <a:ext cx="1888331" cy="307975"/>
              <a:chOff x="4343401" y="3147157"/>
              <a:chExt cx="1888330" cy="307777"/>
            </a:xfrm>
          </p:grpSpPr>
          <p:sp>
            <p:nvSpPr>
              <p:cNvPr id="20503" name="TextBox 3"/>
              <p:cNvSpPr txBox="1">
                <a:spLocks noChangeArrowheads="1"/>
              </p:cNvSpPr>
              <p:nvPr/>
            </p:nvSpPr>
            <p:spPr bwMode="auto">
              <a:xfrm>
                <a:off x="4343401" y="3147157"/>
                <a:ext cx="7328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latin typeface="Arial" panose="020B0604020202020204" pitchFamily="34" charset="0"/>
                  </a:rPr>
                  <a:t>mary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4876829" y="3223307"/>
                <a:ext cx="1354208" cy="23162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endParaRPr lang="en-US" sz="1400" b="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" name="Elbow Connector 7"/>
            <p:cNvCxnSpPr>
              <a:stCxn id="7" idx="3"/>
              <a:endCxn id="10" idx="3"/>
            </p:cNvCxnSpPr>
            <p:nvPr/>
          </p:nvCxnSpPr>
          <p:spPr>
            <a:xfrm flipV="1">
              <a:off x="3179439" y="4114800"/>
              <a:ext cx="990652" cy="0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00" name="Group 8"/>
            <p:cNvGrpSpPr>
              <a:grpSpLocks/>
            </p:cNvGrpSpPr>
            <p:nvPr/>
          </p:nvGrpSpPr>
          <p:grpSpPr bwMode="auto">
            <a:xfrm>
              <a:off x="4170151" y="3810000"/>
              <a:ext cx="1143000" cy="609600"/>
              <a:chOff x="3733800" y="4802182"/>
              <a:chExt cx="1143000" cy="609600"/>
            </a:xfrm>
          </p:grpSpPr>
          <p:sp>
            <p:nvSpPr>
              <p:cNvPr id="10" name="Rectangle 9"/>
              <p:cNvSpPr/>
              <p:nvPr/>
            </p:nvSpPr>
            <p:spPr bwMode="auto">
              <a:xfrm flipH="1">
                <a:off x="3733740" y="4802182"/>
                <a:ext cx="114306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Age 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229066" y="4973632"/>
                <a:ext cx="495326" cy="249238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66</a:t>
                </a:r>
              </a:p>
            </p:txBody>
          </p:sp>
        </p:grp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376363" y="4724400"/>
            <a:ext cx="3962400" cy="609600"/>
            <a:chOff x="1376151" y="4724400"/>
            <a:chExt cx="3962400" cy="609600"/>
          </a:xfrm>
        </p:grpSpPr>
        <p:grpSp>
          <p:nvGrpSpPr>
            <p:cNvPr id="20491" name="Group 11"/>
            <p:cNvGrpSpPr>
              <a:grpSpLocks/>
            </p:cNvGrpSpPr>
            <p:nvPr/>
          </p:nvGrpSpPr>
          <p:grpSpPr bwMode="auto">
            <a:xfrm>
              <a:off x="1376151" y="4837114"/>
              <a:ext cx="1888331" cy="307975"/>
              <a:chOff x="4343401" y="3147157"/>
              <a:chExt cx="1888330" cy="307777"/>
            </a:xfrm>
          </p:grpSpPr>
          <p:sp>
            <p:nvSpPr>
              <p:cNvPr id="20496" name="TextBox 3"/>
              <p:cNvSpPr txBox="1">
                <a:spLocks noChangeArrowheads="1"/>
              </p:cNvSpPr>
              <p:nvPr/>
            </p:nvSpPr>
            <p:spPr bwMode="auto">
              <a:xfrm>
                <a:off x="4343401" y="3147157"/>
                <a:ext cx="7328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latin typeface="Arial" panose="020B0604020202020204" pitchFamily="34" charset="0"/>
                  </a:rPr>
                  <a:t>bob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876801" y="3223307"/>
                <a:ext cx="1354136" cy="23162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endParaRPr lang="en-US" sz="1400" b="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5" name="Elbow Connector 14"/>
            <p:cNvCxnSpPr>
              <a:stCxn id="14" idx="3"/>
              <a:endCxn id="17" idx="3"/>
            </p:cNvCxnSpPr>
            <p:nvPr/>
          </p:nvCxnSpPr>
          <p:spPr>
            <a:xfrm flipV="1">
              <a:off x="3263688" y="5029200"/>
              <a:ext cx="931863" cy="0"/>
            </a:xfrm>
            <a:prstGeom prst="bentConnector3">
              <a:avLst>
                <a:gd name="adj1" fmla="val 50000"/>
              </a:avLst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93" name="Group 15"/>
            <p:cNvGrpSpPr>
              <a:grpSpLocks/>
            </p:cNvGrpSpPr>
            <p:nvPr/>
          </p:nvGrpSpPr>
          <p:grpSpPr bwMode="auto">
            <a:xfrm>
              <a:off x="4195551" y="4724400"/>
              <a:ext cx="1143000" cy="609600"/>
              <a:chOff x="3674851" y="5551477"/>
              <a:chExt cx="1143000" cy="609600"/>
            </a:xfrm>
          </p:grpSpPr>
          <p:sp>
            <p:nvSpPr>
              <p:cNvPr id="17" name="Rectangle 16"/>
              <p:cNvSpPr/>
              <p:nvPr/>
            </p:nvSpPr>
            <p:spPr bwMode="auto">
              <a:xfrm flipH="1">
                <a:off x="3674851" y="5551477"/>
                <a:ext cx="1143000" cy="60960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Age 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170151" y="5722927"/>
                <a:ext cx="495300" cy="249238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spcBef>
                    <a:spcPct val="0"/>
                  </a:spcBef>
                  <a:defRPr/>
                </a:pPr>
                <a:r>
                  <a:rPr lang="en-US" b="0" dirty="0">
                    <a:solidFill>
                      <a:schemeClr val="tx1"/>
                    </a:solidFill>
                  </a:rPr>
                  <a:t>77</a:t>
                </a:r>
              </a:p>
            </p:txBody>
          </p:sp>
        </p:grpSp>
      </p:grpSp>
      <p:sp>
        <p:nvSpPr>
          <p:cNvPr id="21" name="Rectangle 20"/>
          <p:cNvSpPr/>
          <p:nvPr/>
        </p:nvSpPr>
        <p:spPr>
          <a:xfrm>
            <a:off x="4648200" y="4876800"/>
            <a:ext cx="673100" cy="2952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144</a:t>
            </a:r>
          </a:p>
        </p:txBody>
      </p:sp>
      <p:sp>
        <p:nvSpPr>
          <p:cNvPr id="23" name="Freeform 22"/>
          <p:cNvSpPr/>
          <p:nvPr/>
        </p:nvSpPr>
        <p:spPr>
          <a:xfrm>
            <a:off x="5018088" y="4114800"/>
            <a:ext cx="660400" cy="903288"/>
          </a:xfrm>
          <a:custGeom>
            <a:avLst/>
            <a:gdLst>
              <a:gd name="connsiteX0" fmla="*/ 0 w 660400"/>
              <a:gd name="connsiteY0" fmla="*/ 903404 h 903404"/>
              <a:gd name="connsiteX1" fmla="*/ 330200 w 660400"/>
              <a:gd name="connsiteY1" fmla="*/ 878004 h 903404"/>
              <a:gd name="connsiteX2" fmla="*/ 368300 w 660400"/>
              <a:gd name="connsiteY2" fmla="*/ 865304 h 903404"/>
              <a:gd name="connsiteX3" fmla="*/ 457200 w 660400"/>
              <a:gd name="connsiteY3" fmla="*/ 839904 h 903404"/>
              <a:gd name="connsiteX4" fmla="*/ 571500 w 660400"/>
              <a:gd name="connsiteY4" fmla="*/ 776404 h 903404"/>
              <a:gd name="connsiteX5" fmla="*/ 584200 w 660400"/>
              <a:gd name="connsiteY5" fmla="*/ 738304 h 903404"/>
              <a:gd name="connsiteX6" fmla="*/ 609600 w 660400"/>
              <a:gd name="connsiteY6" fmla="*/ 700204 h 903404"/>
              <a:gd name="connsiteX7" fmla="*/ 635000 w 660400"/>
              <a:gd name="connsiteY7" fmla="*/ 624004 h 903404"/>
              <a:gd name="connsiteX8" fmla="*/ 647700 w 660400"/>
              <a:gd name="connsiteY8" fmla="*/ 585904 h 903404"/>
              <a:gd name="connsiteX9" fmla="*/ 660400 w 660400"/>
              <a:gd name="connsiteY9" fmla="*/ 547804 h 903404"/>
              <a:gd name="connsiteX10" fmla="*/ 647700 w 660400"/>
              <a:gd name="connsiteY10" fmla="*/ 255704 h 903404"/>
              <a:gd name="connsiteX11" fmla="*/ 622300 w 660400"/>
              <a:gd name="connsiteY11" fmla="*/ 217604 h 903404"/>
              <a:gd name="connsiteX12" fmla="*/ 584200 w 660400"/>
              <a:gd name="connsiteY12" fmla="*/ 204904 h 903404"/>
              <a:gd name="connsiteX13" fmla="*/ 520700 w 660400"/>
              <a:gd name="connsiteY13" fmla="*/ 154104 h 903404"/>
              <a:gd name="connsiteX14" fmla="*/ 495300 w 660400"/>
              <a:gd name="connsiteY14" fmla="*/ 116004 h 903404"/>
              <a:gd name="connsiteX15" fmla="*/ 457200 w 660400"/>
              <a:gd name="connsiteY15" fmla="*/ 103304 h 903404"/>
              <a:gd name="connsiteX16" fmla="*/ 381000 w 660400"/>
              <a:gd name="connsiteY16" fmla="*/ 52504 h 903404"/>
              <a:gd name="connsiteX17" fmla="*/ 203200 w 660400"/>
              <a:gd name="connsiteY17" fmla="*/ 27104 h 903404"/>
              <a:gd name="connsiteX18" fmla="*/ 127000 w 660400"/>
              <a:gd name="connsiteY18" fmla="*/ 1704 h 903404"/>
              <a:gd name="connsiteX19" fmla="*/ 50800 w 660400"/>
              <a:gd name="connsiteY19" fmla="*/ 27104 h 903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60400" h="903404">
                <a:moveTo>
                  <a:pt x="0" y="903404"/>
                </a:moveTo>
                <a:cubicBezTo>
                  <a:pt x="95249" y="898391"/>
                  <a:pt x="226954" y="898653"/>
                  <a:pt x="330200" y="878004"/>
                </a:cubicBezTo>
                <a:cubicBezTo>
                  <a:pt x="343327" y="875379"/>
                  <a:pt x="355428" y="868982"/>
                  <a:pt x="368300" y="865304"/>
                </a:cubicBezTo>
                <a:cubicBezTo>
                  <a:pt x="381840" y="861435"/>
                  <a:pt x="441079" y="848860"/>
                  <a:pt x="457200" y="839904"/>
                </a:cubicBezTo>
                <a:cubicBezTo>
                  <a:pt x="588208" y="767122"/>
                  <a:pt x="485289" y="805141"/>
                  <a:pt x="571500" y="776404"/>
                </a:cubicBezTo>
                <a:cubicBezTo>
                  <a:pt x="575733" y="763704"/>
                  <a:pt x="578213" y="750278"/>
                  <a:pt x="584200" y="738304"/>
                </a:cubicBezTo>
                <a:cubicBezTo>
                  <a:pt x="591026" y="724652"/>
                  <a:pt x="603401" y="714152"/>
                  <a:pt x="609600" y="700204"/>
                </a:cubicBezTo>
                <a:cubicBezTo>
                  <a:pt x="620474" y="675738"/>
                  <a:pt x="626533" y="649404"/>
                  <a:pt x="635000" y="624004"/>
                </a:cubicBezTo>
                <a:lnTo>
                  <a:pt x="647700" y="585904"/>
                </a:lnTo>
                <a:lnTo>
                  <a:pt x="660400" y="547804"/>
                </a:lnTo>
                <a:cubicBezTo>
                  <a:pt x="656167" y="450437"/>
                  <a:pt x="658871" y="352520"/>
                  <a:pt x="647700" y="255704"/>
                </a:cubicBezTo>
                <a:cubicBezTo>
                  <a:pt x="645950" y="240541"/>
                  <a:pt x="634219" y="227139"/>
                  <a:pt x="622300" y="217604"/>
                </a:cubicBezTo>
                <a:cubicBezTo>
                  <a:pt x="611847" y="209241"/>
                  <a:pt x="596900" y="209137"/>
                  <a:pt x="584200" y="204904"/>
                </a:cubicBezTo>
                <a:cubicBezTo>
                  <a:pt x="511407" y="95715"/>
                  <a:pt x="608334" y="224211"/>
                  <a:pt x="520700" y="154104"/>
                </a:cubicBezTo>
                <a:cubicBezTo>
                  <a:pt x="508781" y="144569"/>
                  <a:pt x="507219" y="125539"/>
                  <a:pt x="495300" y="116004"/>
                </a:cubicBezTo>
                <a:cubicBezTo>
                  <a:pt x="484847" y="107641"/>
                  <a:pt x="468902" y="109805"/>
                  <a:pt x="457200" y="103304"/>
                </a:cubicBezTo>
                <a:cubicBezTo>
                  <a:pt x="430515" y="88479"/>
                  <a:pt x="411112" y="57523"/>
                  <a:pt x="381000" y="52504"/>
                </a:cubicBezTo>
                <a:cubicBezTo>
                  <a:pt x="271134" y="34193"/>
                  <a:pt x="330352" y="42998"/>
                  <a:pt x="203200" y="27104"/>
                </a:cubicBezTo>
                <a:cubicBezTo>
                  <a:pt x="177800" y="18637"/>
                  <a:pt x="152400" y="-6763"/>
                  <a:pt x="127000" y="1704"/>
                </a:cubicBezTo>
                <a:lnTo>
                  <a:pt x="50800" y="27104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sp>
        <p:nvSpPr>
          <p:cNvPr id="25" name="Rectangle 24"/>
          <p:cNvSpPr/>
          <p:nvPr/>
        </p:nvSpPr>
        <p:spPr>
          <a:xfrm>
            <a:off x="4660900" y="3981450"/>
            <a:ext cx="500063" cy="24923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77</a:t>
            </a:r>
          </a:p>
        </p:txBody>
      </p:sp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488" y="2922588"/>
            <a:ext cx="11430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21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Methods Of Parameter Passing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Pass by value</a:t>
            </a:r>
          </a:p>
          <a:p>
            <a:pPr lvl="1"/>
            <a:r>
              <a:rPr lang="en-US" altLang="en-US" smtClean="0"/>
              <a:t>The data stored (the “</a:t>
            </a:r>
            <a:r>
              <a:rPr lang="en-US" altLang="en-US" i="1" smtClean="0"/>
              <a:t>value</a:t>
            </a:r>
            <a:r>
              <a:rPr lang="en-US" altLang="en-US" smtClean="0"/>
              <a:t>” stored) in the parameter is copied</a:t>
            </a:r>
          </a:p>
          <a:p>
            <a:r>
              <a:rPr lang="en-US" altLang="en-US" smtClean="0"/>
              <a:t>Pass by reference</a:t>
            </a:r>
          </a:p>
          <a:p>
            <a:pPr lvl="1"/>
            <a:r>
              <a:rPr lang="en-US" altLang="en-US" smtClean="0"/>
              <a:t>Pass the address of the parameter</a:t>
            </a:r>
          </a:p>
          <a:p>
            <a:pPr lvl="1"/>
            <a:r>
              <a:rPr lang="en-US" altLang="en-US" smtClean="0"/>
              <a:t>This allows references to the parameter inside the method (the method has a “</a:t>
            </a:r>
            <a:r>
              <a:rPr lang="en-US" altLang="en-US" i="1" smtClean="0"/>
              <a:t>reference</a:t>
            </a:r>
            <a:r>
              <a:rPr lang="en-US" altLang="en-US" smtClean="0"/>
              <a:t>” to the original parameter).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Parameters As Value Parameters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1246188" y="2133600"/>
            <a:ext cx="1519237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0" rIns="3600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CA" altLang="en-US" sz="2000" b="0">
                <a:latin typeface="Arial" panose="020B0604020202020204" pitchFamily="34" charset="0"/>
              </a:rPr>
              <a:t>method (p1);</a:t>
            </a:r>
          </a:p>
        </p:txBody>
      </p:sp>
      <p:sp>
        <p:nvSpPr>
          <p:cNvPr id="278532" name="Oval 4"/>
          <p:cNvSpPr>
            <a:spLocks noChangeArrowheads="1"/>
          </p:cNvSpPr>
          <p:nvPr/>
        </p:nvSpPr>
        <p:spPr bwMode="auto">
          <a:xfrm>
            <a:off x="2192338" y="1976438"/>
            <a:ext cx="381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39800" y="3581400"/>
            <a:ext cx="3814763" cy="1431925"/>
            <a:chOff x="1008" y="2248"/>
            <a:chExt cx="2403" cy="902"/>
          </a:xfrm>
        </p:grpSpPr>
        <p:sp>
          <p:nvSpPr>
            <p:cNvPr id="22536" name="Rectangle 6"/>
            <p:cNvSpPr>
              <a:spLocks noChangeArrowheads="1"/>
            </p:cNvSpPr>
            <p:nvPr/>
          </p:nvSpPr>
          <p:spPr bwMode="auto">
            <a:xfrm>
              <a:off x="1008" y="2376"/>
              <a:ext cx="2403" cy="7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36000" tIns="0" rIns="3600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method (&lt;parameter type&gt; &lt;p1&gt;)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}</a:t>
              </a:r>
            </a:p>
          </p:txBody>
        </p:sp>
        <p:sp>
          <p:nvSpPr>
            <p:cNvPr id="22537" name="Oval 7"/>
            <p:cNvSpPr>
              <a:spLocks noChangeArrowheads="1"/>
            </p:cNvSpPr>
            <p:nvPr/>
          </p:nvSpPr>
          <p:spPr bwMode="auto">
            <a:xfrm>
              <a:off x="3008" y="2248"/>
              <a:ext cx="240" cy="43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</p:grpSp>
      <p:sp>
        <p:nvSpPr>
          <p:cNvPr id="278536" name="Line 8"/>
          <p:cNvSpPr>
            <a:spLocks noChangeShapeType="1"/>
          </p:cNvSpPr>
          <p:nvPr/>
        </p:nvSpPr>
        <p:spPr bwMode="auto">
          <a:xfrm>
            <a:off x="2509838" y="2509838"/>
            <a:ext cx="1635125" cy="1139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/>
          </a:p>
        </p:txBody>
      </p:sp>
      <p:sp>
        <p:nvSpPr>
          <p:cNvPr id="278537" name="Text Box 9"/>
          <p:cNvSpPr txBox="1">
            <a:spLocks noChangeArrowheads="1"/>
          </p:cNvSpPr>
          <p:nvPr/>
        </p:nvSpPr>
        <p:spPr bwMode="auto">
          <a:xfrm>
            <a:off x="1768475" y="2946400"/>
            <a:ext cx="1368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>
                <a:latin typeface="Arial" panose="020B0604020202020204" pitchFamily="34" charset="0"/>
              </a:rPr>
              <a:t>Pass a copy of the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animBg="1"/>
      <p:bldP spid="278532" grpId="0" animBg="1"/>
      <p:bldP spid="278536" grpId="0" animBg="1"/>
      <p:bldP spid="2785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/>
              <a:t>Passing Parameters As Reference Parameters</a:t>
            </a: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1246188" y="2133600"/>
            <a:ext cx="1519237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0" rIns="3600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CA" altLang="en-US" sz="2000" b="0">
                <a:latin typeface="Arial" panose="020B0604020202020204" pitchFamily="34" charset="0"/>
              </a:rPr>
              <a:t>method (p1);</a:t>
            </a:r>
          </a:p>
        </p:txBody>
      </p:sp>
      <p:sp>
        <p:nvSpPr>
          <p:cNvPr id="361476" name="Oval 4"/>
          <p:cNvSpPr>
            <a:spLocks noChangeArrowheads="1"/>
          </p:cNvSpPr>
          <p:nvPr/>
        </p:nvSpPr>
        <p:spPr bwMode="auto">
          <a:xfrm>
            <a:off x="2192338" y="1976438"/>
            <a:ext cx="381000" cy="685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39800" y="3581400"/>
            <a:ext cx="3814763" cy="1431925"/>
            <a:chOff x="1008" y="2248"/>
            <a:chExt cx="2403" cy="902"/>
          </a:xfrm>
        </p:grpSpPr>
        <p:sp>
          <p:nvSpPr>
            <p:cNvPr id="23561" name="Rectangle 6"/>
            <p:cNvSpPr>
              <a:spLocks noChangeArrowheads="1"/>
            </p:cNvSpPr>
            <p:nvPr/>
          </p:nvSpPr>
          <p:spPr bwMode="auto">
            <a:xfrm>
              <a:off x="1008" y="2376"/>
              <a:ext cx="2403" cy="77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36000" tIns="0" rIns="3600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method (&lt;parameter type&gt; &lt;p1&gt;)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{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}</a:t>
              </a:r>
            </a:p>
          </p:txBody>
        </p:sp>
        <p:sp>
          <p:nvSpPr>
            <p:cNvPr id="23562" name="Oval 7"/>
            <p:cNvSpPr>
              <a:spLocks noChangeArrowheads="1"/>
            </p:cNvSpPr>
            <p:nvPr/>
          </p:nvSpPr>
          <p:spPr bwMode="auto">
            <a:xfrm>
              <a:off x="3008" y="2248"/>
              <a:ext cx="240" cy="432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509838" y="2311400"/>
            <a:ext cx="3890962" cy="1338263"/>
            <a:chOff x="1581" y="1456"/>
            <a:chExt cx="2451" cy="843"/>
          </a:xfrm>
        </p:grpSpPr>
        <p:sp>
          <p:nvSpPr>
            <p:cNvPr id="23559" name="Line 8"/>
            <p:cNvSpPr>
              <a:spLocks noChangeShapeType="1"/>
            </p:cNvSpPr>
            <p:nvPr/>
          </p:nvSpPr>
          <p:spPr bwMode="auto">
            <a:xfrm>
              <a:off x="1581" y="1581"/>
              <a:ext cx="1030" cy="7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23560" name="Text Box 9"/>
            <p:cNvSpPr txBox="1">
              <a:spLocks noChangeArrowheads="1"/>
            </p:cNvSpPr>
            <p:nvPr/>
          </p:nvSpPr>
          <p:spPr bwMode="auto">
            <a:xfrm>
              <a:off x="2138" y="1456"/>
              <a:ext cx="1894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0">
                  <a:latin typeface="Arial" panose="020B0604020202020204" pitchFamily="34" charset="0"/>
                </a:rPr>
                <a:t>Pass the address of the parameter (</a:t>
              </a:r>
              <a:r>
                <a:rPr lang="en-US" altLang="en-US" sz="1800" b="0" i="1">
                  <a:latin typeface="Arial" panose="020B0604020202020204" pitchFamily="34" charset="0"/>
                </a:rPr>
                <a:t>refer</a:t>
              </a:r>
              <a:r>
                <a:rPr lang="en-US" altLang="en-US" sz="1800" b="0">
                  <a:latin typeface="Arial" panose="020B0604020202020204" pitchFamily="34" charset="0"/>
                </a:rPr>
                <a:t> to the parameter in the method)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animBg="1"/>
      <p:bldP spid="36147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Which Parameter Passing Mechanism Is Used?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Passed by value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mtClean="0"/>
              <a:t>All ‘simple’ built in types:</a:t>
            </a:r>
          </a:p>
          <a:p>
            <a:pPr lvl="1"/>
            <a:r>
              <a:rPr lang="en-US" altLang="en-US" smtClean="0"/>
              <a:t>Integers (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byte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short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Floating point (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altLang="en-US" smtClean="0"/>
              <a:t>,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Character (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Boolean (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altLang="en-US" smtClean="0"/>
              <a:t>)</a:t>
            </a:r>
          </a:p>
        </p:txBody>
      </p:sp>
      <p:sp>
        <p:nvSpPr>
          <p:cNvPr id="24581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en-US" smtClean="0"/>
              <a:t>Pass by reference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smtClean="0"/>
              <a:t>Objects</a:t>
            </a:r>
          </a:p>
          <a:p>
            <a:r>
              <a:rPr lang="en-US" altLang="en-US" smtClean="0"/>
              <a:t>Arrays</a:t>
            </a:r>
          </a:p>
          <a:p>
            <a:r>
              <a:rPr lang="en-US" altLang="en-US" smtClean="0"/>
              <a:t>(That is anything that consists of a reference and the item referenced).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Parameter Passing Example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Full example under: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/home/219/examples/advanced/2parameters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Review: Previous Class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you have learned in your prerequisite class: some variables directly contain data: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num1 = 12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um2 = 3.5;</a:t>
            </a:r>
          </a:p>
          <a:p>
            <a:pPr marL="342900" lvl="1" indent="0">
              <a:buNone/>
            </a:pP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'a';</a:t>
            </a:r>
            <a:endParaRPr lang="en-CA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CA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What you may have learned your perquisite class: some variables ‘refer’ to other variables.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list = []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ist = [1,2,3]</a:t>
            </a:r>
          </a:p>
          <a:p>
            <a:pPr lvl="1"/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6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Person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age;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String name;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Person()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age = -1;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name = "none";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 getAge()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return(age);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String getName()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return(name);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Class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  <a:cs typeface="Consolas" panose="020B0609020204030204" pitchFamily="49" charset="0"/>
              </a:rPr>
              <a:t> (2)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void setAge(int anAge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age = anAge;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setName(String aName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name = aName;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ParameterExample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ParameterExample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modify(Person aPerson, int aNum)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aPerson.setName("Eric Cartman");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aPerson.setAge(10);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aNum = 888;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System.out.println("Person inside modify()");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System.out.println(aPerson.getName() + " "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aPerson.getAge());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System.out.println("Number inside modify()");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System.out.println(aNum);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181100" y="2387600"/>
            <a:ext cx="5016500" cy="1117600"/>
          </a:xfrm>
          <a:custGeom>
            <a:avLst/>
            <a:gdLst>
              <a:gd name="connsiteX0" fmla="*/ 4635500 w 5016597"/>
              <a:gd name="connsiteY0" fmla="*/ 215900 h 1117600"/>
              <a:gd name="connsiteX1" fmla="*/ 4457700 w 5016597"/>
              <a:gd name="connsiteY1" fmla="*/ 114300 h 1117600"/>
              <a:gd name="connsiteX2" fmla="*/ 4356100 w 5016597"/>
              <a:gd name="connsiteY2" fmla="*/ 101600 h 1117600"/>
              <a:gd name="connsiteX3" fmla="*/ 4305300 w 5016597"/>
              <a:gd name="connsiteY3" fmla="*/ 88900 h 1117600"/>
              <a:gd name="connsiteX4" fmla="*/ 4203700 w 5016597"/>
              <a:gd name="connsiteY4" fmla="*/ 76200 h 1117600"/>
              <a:gd name="connsiteX5" fmla="*/ 3340100 w 5016597"/>
              <a:gd name="connsiteY5" fmla="*/ 50800 h 1117600"/>
              <a:gd name="connsiteX6" fmla="*/ 3175000 w 5016597"/>
              <a:gd name="connsiteY6" fmla="*/ 25400 h 1117600"/>
              <a:gd name="connsiteX7" fmla="*/ 3022600 w 5016597"/>
              <a:gd name="connsiteY7" fmla="*/ 12700 h 1117600"/>
              <a:gd name="connsiteX8" fmla="*/ 2895600 w 5016597"/>
              <a:gd name="connsiteY8" fmla="*/ 0 h 1117600"/>
              <a:gd name="connsiteX9" fmla="*/ 1130300 w 5016597"/>
              <a:gd name="connsiteY9" fmla="*/ 12700 h 1117600"/>
              <a:gd name="connsiteX10" fmla="*/ 1054100 w 5016597"/>
              <a:gd name="connsiteY10" fmla="*/ 25400 h 1117600"/>
              <a:gd name="connsiteX11" fmla="*/ 901700 w 5016597"/>
              <a:gd name="connsiteY11" fmla="*/ 38100 h 1117600"/>
              <a:gd name="connsiteX12" fmla="*/ 762000 w 5016597"/>
              <a:gd name="connsiteY12" fmla="*/ 63500 h 1117600"/>
              <a:gd name="connsiteX13" fmla="*/ 660400 w 5016597"/>
              <a:gd name="connsiteY13" fmla="*/ 88900 h 1117600"/>
              <a:gd name="connsiteX14" fmla="*/ 596900 w 5016597"/>
              <a:gd name="connsiteY14" fmla="*/ 114300 h 1117600"/>
              <a:gd name="connsiteX15" fmla="*/ 381000 w 5016597"/>
              <a:gd name="connsiteY15" fmla="*/ 139700 h 1117600"/>
              <a:gd name="connsiteX16" fmla="*/ 342900 w 5016597"/>
              <a:gd name="connsiteY16" fmla="*/ 152400 h 1117600"/>
              <a:gd name="connsiteX17" fmla="*/ 266700 w 5016597"/>
              <a:gd name="connsiteY17" fmla="*/ 165100 h 1117600"/>
              <a:gd name="connsiteX18" fmla="*/ 215900 w 5016597"/>
              <a:gd name="connsiteY18" fmla="*/ 190500 h 1117600"/>
              <a:gd name="connsiteX19" fmla="*/ 165100 w 5016597"/>
              <a:gd name="connsiteY19" fmla="*/ 203200 h 1117600"/>
              <a:gd name="connsiteX20" fmla="*/ 127000 w 5016597"/>
              <a:gd name="connsiteY20" fmla="*/ 241300 h 1117600"/>
              <a:gd name="connsiteX21" fmla="*/ 88900 w 5016597"/>
              <a:gd name="connsiteY21" fmla="*/ 266700 h 1117600"/>
              <a:gd name="connsiteX22" fmla="*/ 63500 w 5016597"/>
              <a:gd name="connsiteY22" fmla="*/ 342900 h 1117600"/>
              <a:gd name="connsiteX23" fmla="*/ 25400 w 5016597"/>
              <a:gd name="connsiteY23" fmla="*/ 419100 h 1117600"/>
              <a:gd name="connsiteX24" fmla="*/ 0 w 5016597"/>
              <a:gd name="connsiteY24" fmla="*/ 457200 h 1117600"/>
              <a:gd name="connsiteX25" fmla="*/ 12700 w 5016597"/>
              <a:gd name="connsiteY25" fmla="*/ 622300 h 1117600"/>
              <a:gd name="connsiteX26" fmla="*/ 63500 w 5016597"/>
              <a:gd name="connsiteY26" fmla="*/ 749300 h 1117600"/>
              <a:gd name="connsiteX27" fmla="*/ 101600 w 5016597"/>
              <a:gd name="connsiteY27" fmla="*/ 825500 h 1117600"/>
              <a:gd name="connsiteX28" fmla="*/ 152400 w 5016597"/>
              <a:gd name="connsiteY28" fmla="*/ 863600 h 1117600"/>
              <a:gd name="connsiteX29" fmla="*/ 228600 w 5016597"/>
              <a:gd name="connsiteY29" fmla="*/ 927100 h 1117600"/>
              <a:gd name="connsiteX30" fmla="*/ 381000 w 5016597"/>
              <a:gd name="connsiteY30" fmla="*/ 965200 h 1117600"/>
              <a:gd name="connsiteX31" fmla="*/ 431800 w 5016597"/>
              <a:gd name="connsiteY31" fmla="*/ 977900 h 1117600"/>
              <a:gd name="connsiteX32" fmla="*/ 482600 w 5016597"/>
              <a:gd name="connsiteY32" fmla="*/ 1003300 h 1117600"/>
              <a:gd name="connsiteX33" fmla="*/ 558800 w 5016597"/>
              <a:gd name="connsiteY33" fmla="*/ 1054100 h 1117600"/>
              <a:gd name="connsiteX34" fmla="*/ 850900 w 5016597"/>
              <a:gd name="connsiteY34" fmla="*/ 1079500 h 1117600"/>
              <a:gd name="connsiteX35" fmla="*/ 889000 w 5016597"/>
              <a:gd name="connsiteY35" fmla="*/ 1092200 h 1117600"/>
              <a:gd name="connsiteX36" fmla="*/ 1879600 w 5016597"/>
              <a:gd name="connsiteY36" fmla="*/ 1117600 h 1117600"/>
              <a:gd name="connsiteX37" fmla="*/ 3454400 w 5016597"/>
              <a:gd name="connsiteY37" fmla="*/ 1104900 h 1117600"/>
              <a:gd name="connsiteX38" fmla="*/ 3619500 w 5016597"/>
              <a:gd name="connsiteY38" fmla="*/ 1079500 h 1117600"/>
              <a:gd name="connsiteX39" fmla="*/ 3721100 w 5016597"/>
              <a:gd name="connsiteY39" fmla="*/ 1066800 h 1117600"/>
              <a:gd name="connsiteX40" fmla="*/ 3987800 w 5016597"/>
              <a:gd name="connsiteY40" fmla="*/ 1054100 h 1117600"/>
              <a:gd name="connsiteX41" fmla="*/ 4102100 w 5016597"/>
              <a:gd name="connsiteY41" fmla="*/ 1016000 h 1117600"/>
              <a:gd name="connsiteX42" fmla="*/ 4178300 w 5016597"/>
              <a:gd name="connsiteY42" fmla="*/ 990600 h 1117600"/>
              <a:gd name="connsiteX43" fmla="*/ 4254500 w 5016597"/>
              <a:gd name="connsiteY43" fmla="*/ 952500 h 1117600"/>
              <a:gd name="connsiteX44" fmla="*/ 4292600 w 5016597"/>
              <a:gd name="connsiteY44" fmla="*/ 927100 h 1117600"/>
              <a:gd name="connsiteX45" fmla="*/ 4318000 w 5016597"/>
              <a:gd name="connsiteY45" fmla="*/ 889000 h 1117600"/>
              <a:gd name="connsiteX46" fmla="*/ 4356100 w 5016597"/>
              <a:gd name="connsiteY46" fmla="*/ 863600 h 1117600"/>
              <a:gd name="connsiteX47" fmla="*/ 4368800 w 5016597"/>
              <a:gd name="connsiteY47" fmla="*/ 825500 h 1117600"/>
              <a:gd name="connsiteX48" fmla="*/ 4394200 w 5016597"/>
              <a:gd name="connsiteY48" fmla="*/ 787400 h 1117600"/>
              <a:gd name="connsiteX49" fmla="*/ 4445000 w 5016597"/>
              <a:gd name="connsiteY49" fmla="*/ 698500 h 1117600"/>
              <a:gd name="connsiteX50" fmla="*/ 4483100 w 5016597"/>
              <a:gd name="connsiteY50" fmla="*/ 673100 h 1117600"/>
              <a:gd name="connsiteX51" fmla="*/ 4572000 w 5016597"/>
              <a:gd name="connsiteY51" fmla="*/ 622300 h 1117600"/>
              <a:gd name="connsiteX52" fmla="*/ 4635500 w 5016597"/>
              <a:gd name="connsiteY52" fmla="*/ 609600 h 1117600"/>
              <a:gd name="connsiteX53" fmla="*/ 4711700 w 5016597"/>
              <a:gd name="connsiteY53" fmla="*/ 584200 h 1117600"/>
              <a:gd name="connsiteX54" fmla="*/ 4800600 w 5016597"/>
              <a:gd name="connsiteY54" fmla="*/ 558800 h 1117600"/>
              <a:gd name="connsiteX55" fmla="*/ 4876800 w 5016597"/>
              <a:gd name="connsiteY55" fmla="*/ 533400 h 1117600"/>
              <a:gd name="connsiteX56" fmla="*/ 4953000 w 5016597"/>
              <a:gd name="connsiteY56" fmla="*/ 520700 h 1117600"/>
              <a:gd name="connsiteX57" fmla="*/ 5003800 w 5016597"/>
              <a:gd name="connsiteY57" fmla="*/ 469900 h 1117600"/>
              <a:gd name="connsiteX58" fmla="*/ 5003800 w 5016597"/>
              <a:gd name="connsiteY58" fmla="*/ 393700 h 1117600"/>
              <a:gd name="connsiteX59" fmla="*/ 4978400 w 5016597"/>
              <a:gd name="connsiteY59" fmla="*/ 355600 h 1117600"/>
              <a:gd name="connsiteX60" fmla="*/ 4940300 w 5016597"/>
              <a:gd name="connsiteY60" fmla="*/ 342900 h 1117600"/>
              <a:gd name="connsiteX61" fmla="*/ 4914900 w 5016597"/>
              <a:gd name="connsiteY61" fmla="*/ 304800 h 1117600"/>
              <a:gd name="connsiteX62" fmla="*/ 4800600 w 5016597"/>
              <a:gd name="connsiteY62" fmla="*/ 215900 h 1117600"/>
              <a:gd name="connsiteX63" fmla="*/ 4724400 w 5016597"/>
              <a:gd name="connsiteY63" fmla="*/ 190500 h 1117600"/>
              <a:gd name="connsiteX64" fmla="*/ 4584700 w 5016597"/>
              <a:gd name="connsiteY64" fmla="*/ 19050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016597" h="1117600">
                <a:moveTo>
                  <a:pt x="4635500" y="215900"/>
                </a:moveTo>
                <a:cubicBezTo>
                  <a:pt x="4566310" y="160548"/>
                  <a:pt x="4555444" y="143048"/>
                  <a:pt x="4457700" y="114300"/>
                </a:cubicBezTo>
                <a:cubicBezTo>
                  <a:pt x="4424957" y="104670"/>
                  <a:pt x="4389766" y="107211"/>
                  <a:pt x="4356100" y="101600"/>
                </a:cubicBezTo>
                <a:cubicBezTo>
                  <a:pt x="4338883" y="98731"/>
                  <a:pt x="4322517" y="91769"/>
                  <a:pt x="4305300" y="88900"/>
                </a:cubicBezTo>
                <a:cubicBezTo>
                  <a:pt x="4271634" y="83289"/>
                  <a:pt x="4237567" y="80433"/>
                  <a:pt x="4203700" y="76200"/>
                </a:cubicBezTo>
                <a:cubicBezTo>
                  <a:pt x="3902921" y="-24060"/>
                  <a:pt x="4211924" y="74686"/>
                  <a:pt x="3340100" y="50800"/>
                </a:cubicBezTo>
                <a:cubicBezTo>
                  <a:pt x="3210219" y="47242"/>
                  <a:pt x="3276307" y="37318"/>
                  <a:pt x="3175000" y="25400"/>
                </a:cubicBezTo>
                <a:cubicBezTo>
                  <a:pt x="3124373" y="19444"/>
                  <a:pt x="3073367" y="17315"/>
                  <a:pt x="3022600" y="12700"/>
                </a:cubicBezTo>
                <a:lnTo>
                  <a:pt x="2895600" y="0"/>
                </a:lnTo>
                <a:lnTo>
                  <a:pt x="1130300" y="12700"/>
                </a:lnTo>
                <a:cubicBezTo>
                  <a:pt x="1104552" y="13055"/>
                  <a:pt x="1079693" y="22556"/>
                  <a:pt x="1054100" y="25400"/>
                </a:cubicBezTo>
                <a:cubicBezTo>
                  <a:pt x="1003436" y="31029"/>
                  <a:pt x="952364" y="32471"/>
                  <a:pt x="901700" y="38100"/>
                </a:cubicBezTo>
                <a:cubicBezTo>
                  <a:pt x="876696" y="40878"/>
                  <a:pt x="789985" y="57042"/>
                  <a:pt x="762000" y="63500"/>
                </a:cubicBezTo>
                <a:cubicBezTo>
                  <a:pt x="727985" y="71350"/>
                  <a:pt x="692812" y="75935"/>
                  <a:pt x="660400" y="88900"/>
                </a:cubicBezTo>
                <a:cubicBezTo>
                  <a:pt x="639233" y="97367"/>
                  <a:pt x="619113" y="109174"/>
                  <a:pt x="596900" y="114300"/>
                </a:cubicBezTo>
                <a:cubicBezTo>
                  <a:pt x="580692" y="118040"/>
                  <a:pt x="390587" y="138635"/>
                  <a:pt x="381000" y="139700"/>
                </a:cubicBezTo>
                <a:cubicBezTo>
                  <a:pt x="368300" y="143933"/>
                  <a:pt x="355968" y="149496"/>
                  <a:pt x="342900" y="152400"/>
                </a:cubicBezTo>
                <a:cubicBezTo>
                  <a:pt x="317763" y="157986"/>
                  <a:pt x="291364" y="157701"/>
                  <a:pt x="266700" y="165100"/>
                </a:cubicBezTo>
                <a:cubicBezTo>
                  <a:pt x="248566" y="170540"/>
                  <a:pt x="233627" y="183853"/>
                  <a:pt x="215900" y="190500"/>
                </a:cubicBezTo>
                <a:cubicBezTo>
                  <a:pt x="199557" y="196629"/>
                  <a:pt x="182033" y="198967"/>
                  <a:pt x="165100" y="203200"/>
                </a:cubicBezTo>
                <a:cubicBezTo>
                  <a:pt x="152400" y="215900"/>
                  <a:pt x="140798" y="229802"/>
                  <a:pt x="127000" y="241300"/>
                </a:cubicBezTo>
                <a:cubicBezTo>
                  <a:pt x="115274" y="251071"/>
                  <a:pt x="96990" y="253757"/>
                  <a:pt x="88900" y="266700"/>
                </a:cubicBezTo>
                <a:cubicBezTo>
                  <a:pt x="74710" y="289404"/>
                  <a:pt x="78352" y="320623"/>
                  <a:pt x="63500" y="342900"/>
                </a:cubicBezTo>
                <a:cubicBezTo>
                  <a:pt x="-9293" y="452089"/>
                  <a:pt x="77980" y="313940"/>
                  <a:pt x="25400" y="419100"/>
                </a:cubicBezTo>
                <a:cubicBezTo>
                  <a:pt x="18574" y="432752"/>
                  <a:pt x="8467" y="444500"/>
                  <a:pt x="0" y="457200"/>
                </a:cubicBezTo>
                <a:cubicBezTo>
                  <a:pt x="4233" y="512233"/>
                  <a:pt x="4092" y="567780"/>
                  <a:pt x="12700" y="622300"/>
                </a:cubicBezTo>
                <a:cubicBezTo>
                  <a:pt x="22336" y="683326"/>
                  <a:pt x="41507" y="697982"/>
                  <a:pt x="63500" y="749300"/>
                </a:cubicBezTo>
                <a:cubicBezTo>
                  <a:pt x="78994" y="785452"/>
                  <a:pt x="71092" y="794992"/>
                  <a:pt x="101600" y="825500"/>
                </a:cubicBezTo>
                <a:cubicBezTo>
                  <a:pt x="116567" y="840467"/>
                  <a:pt x="136329" y="849825"/>
                  <a:pt x="152400" y="863600"/>
                </a:cubicBezTo>
                <a:cubicBezTo>
                  <a:pt x="177120" y="884789"/>
                  <a:pt x="196099" y="915281"/>
                  <a:pt x="228600" y="927100"/>
                </a:cubicBezTo>
                <a:lnTo>
                  <a:pt x="381000" y="965200"/>
                </a:lnTo>
                <a:cubicBezTo>
                  <a:pt x="397933" y="969433"/>
                  <a:pt x="416188" y="970094"/>
                  <a:pt x="431800" y="977900"/>
                </a:cubicBezTo>
                <a:cubicBezTo>
                  <a:pt x="448733" y="986367"/>
                  <a:pt x="466366" y="993560"/>
                  <a:pt x="482600" y="1003300"/>
                </a:cubicBezTo>
                <a:cubicBezTo>
                  <a:pt x="508777" y="1019006"/>
                  <a:pt x="528363" y="1051759"/>
                  <a:pt x="558800" y="1054100"/>
                </a:cubicBezTo>
                <a:cubicBezTo>
                  <a:pt x="766319" y="1070063"/>
                  <a:pt x="668978" y="1061308"/>
                  <a:pt x="850900" y="1079500"/>
                </a:cubicBezTo>
                <a:cubicBezTo>
                  <a:pt x="863600" y="1083733"/>
                  <a:pt x="875622" y="1091705"/>
                  <a:pt x="889000" y="1092200"/>
                </a:cubicBezTo>
                <a:cubicBezTo>
                  <a:pt x="1219082" y="1104425"/>
                  <a:pt x="1879600" y="1117600"/>
                  <a:pt x="1879600" y="1117600"/>
                </a:cubicBezTo>
                <a:lnTo>
                  <a:pt x="3454400" y="1104900"/>
                </a:lnTo>
                <a:cubicBezTo>
                  <a:pt x="3531006" y="1103739"/>
                  <a:pt x="3551887" y="1089902"/>
                  <a:pt x="3619500" y="1079500"/>
                </a:cubicBezTo>
                <a:cubicBezTo>
                  <a:pt x="3653233" y="1074310"/>
                  <a:pt x="3687051" y="1069148"/>
                  <a:pt x="3721100" y="1066800"/>
                </a:cubicBezTo>
                <a:cubicBezTo>
                  <a:pt x="3809890" y="1060677"/>
                  <a:pt x="3898900" y="1058333"/>
                  <a:pt x="3987800" y="1054100"/>
                </a:cubicBezTo>
                <a:cubicBezTo>
                  <a:pt x="4159394" y="1025501"/>
                  <a:pt x="3994954" y="1063620"/>
                  <a:pt x="4102100" y="1016000"/>
                </a:cubicBezTo>
                <a:cubicBezTo>
                  <a:pt x="4126566" y="1005126"/>
                  <a:pt x="4156023" y="1005452"/>
                  <a:pt x="4178300" y="990600"/>
                </a:cubicBezTo>
                <a:cubicBezTo>
                  <a:pt x="4287489" y="917807"/>
                  <a:pt x="4149340" y="1005080"/>
                  <a:pt x="4254500" y="952500"/>
                </a:cubicBezTo>
                <a:cubicBezTo>
                  <a:pt x="4268152" y="945674"/>
                  <a:pt x="4279900" y="935567"/>
                  <a:pt x="4292600" y="927100"/>
                </a:cubicBezTo>
                <a:cubicBezTo>
                  <a:pt x="4301067" y="914400"/>
                  <a:pt x="4307207" y="899793"/>
                  <a:pt x="4318000" y="889000"/>
                </a:cubicBezTo>
                <a:cubicBezTo>
                  <a:pt x="4328793" y="878207"/>
                  <a:pt x="4346565" y="875519"/>
                  <a:pt x="4356100" y="863600"/>
                </a:cubicBezTo>
                <a:cubicBezTo>
                  <a:pt x="4364463" y="853147"/>
                  <a:pt x="4362813" y="837474"/>
                  <a:pt x="4368800" y="825500"/>
                </a:cubicBezTo>
                <a:cubicBezTo>
                  <a:pt x="4375626" y="811848"/>
                  <a:pt x="4387374" y="801052"/>
                  <a:pt x="4394200" y="787400"/>
                </a:cubicBezTo>
                <a:cubicBezTo>
                  <a:pt x="4423261" y="729277"/>
                  <a:pt x="4383581" y="759919"/>
                  <a:pt x="4445000" y="698500"/>
                </a:cubicBezTo>
                <a:cubicBezTo>
                  <a:pt x="4455793" y="687707"/>
                  <a:pt x="4470012" y="680953"/>
                  <a:pt x="4483100" y="673100"/>
                </a:cubicBezTo>
                <a:cubicBezTo>
                  <a:pt x="4512366" y="655540"/>
                  <a:pt x="4540495" y="635427"/>
                  <a:pt x="4572000" y="622300"/>
                </a:cubicBezTo>
                <a:cubicBezTo>
                  <a:pt x="4591925" y="613998"/>
                  <a:pt x="4614675" y="615280"/>
                  <a:pt x="4635500" y="609600"/>
                </a:cubicBezTo>
                <a:cubicBezTo>
                  <a:pt x="4661331" y="602555"/>
                  <a:pt x="4686110" y="592074"/>
                  <a:pt x="4711700" y="584200"/>
                </a:cubicBezTo>
                <a:cubicBezTo>
                  <a:pt x="4741156" y="575137"/>
                  <a:pt x="4771144" y="567863"/>
                  <a:pt x="4800600" y="558800"/>
                </a:cubicBezTo>
                <a:cubicBezTo>
                  <a:pt x="4826190" y="550926"/>
                  <a:pt x="4850825" y="539894"/>
                  <a:pt x="4876800" y="533400"/>
                </a:cubicBezTo>
                <a:cubicBezTo>
                  <a:pt x="4901782" y="527155"/>
                  <a:pt x="4927600" y="524933"/>
                  <a:pt x="4953000" y="520700"/>
                </a:cubicBezTo>
                <a:cubicBezTo>
                  <a:pt x="4969933" y="503767"/>
                  <a:pt x="4989881" y="489387"/>
                  <a:pt x="5003800" y="469900"/>
                </a:cubicBezTo>
                <a:cubicBezTo>
                  <a:pt x="5023722" y="442010"/>
                  <a:pt x="5017745" y="421590"/>
                  <a:pt x="5003800" y="393700"/>
                </a:cubicBezTo>
                <a:cubicBezTo>
                  <a:pt x="4996974" y="380048"/>
                  <a:pt x="4990319" y="365135"/>
                  <a:pt x="4978400" y="355600"/>
                </a:cubicBezTo>
                <a:cubicBezTo>
                  <a:pt x="4967947" y="347237"/>
                  <a:pt x="4953000" y="347133"/>
                  <a:pt x="4940300" y="342900"/>
                </a:cubicBezTo>
                <a:cubicBezTo>
                  <a:pt x="4931833" y="330200"/>
                  <a:pt x="4924671" y="316526"/>
                  <a:pt x="4914900" y="304800"/>
                </a:cubicBezTo>
                <a:cubicBezTo>
                  <a:pt x="4889613" y="274455"/>
                  <a:pt x="4833278" y="226793"/>
                  <a:pt x="4800600" y="215900"/>
                </a:cubicBezTo>
                <a:cubicBezTo>
                  <a:pt x="4775200" y="207433"/>
                  <a:pt x="4751174" y="190500"/>
                  <a:pt x="4724400" y="190500"/>
                </a:cubicBezTo>
                <a:lnTo>
                  <a:pt x="4584700" y="190500"/>
                </a:lnTo>
              </a:path>
            </a:pathLst>
          </a:cu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5943600" y="2117725"/>
            <a:ext cx="1752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Modifies parameters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mtClean="0"/>
              <a:t> Class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13;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Person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Person();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ParameterExample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ParameterExample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("Person in main() before edit");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aPerson.getName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+ " "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aPerson.getAge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("Number inside main() before edit");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("----------");</a:t>
            </a:r>
          </a:p>
        </p:txBody>
      </p:sp>
      <p:pic>
        <p:nvPicPr>
          <p:cNvPr id="1116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5791200"/>
            <a:ext cx="4673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mtClean="0"/>
              <a:t> Class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pe.modify(aPerson,num);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System.out.println("----------");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System.out.println("Person in main() after edit");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System.out.println(aPerson.getName() + " " +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aPerson.getAge());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System.out.println("Number inside main() after edit");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System.out.println(num);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71" r="11852" b="13766"/>
          <a:stretch>
            <a:fillRect/>
          </a:stretch>
        </p:blipFill>
        <p:spPr bwMode="auto">
          <a:xfrm>
            <a:off x="5181600" y="1997075"/>
            <a:ext cx="40370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97075"/>
            <a:ext cx="4687888" cy="1431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26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213" y="5791200"/>
            <a:ext cx="46497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Previous Example: Analysis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Why did the parameter that was passed by reference change and the simple type (passed by value) did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Benefits Of Employing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References require a bit more complexity but provide several benefits over directly working with objects and arrays.</a:t>
            </a:r>
          </a:p>
          <a:p>
            <a:r>
              <a:rPr lang="en-US" altLang="en-US" smtClean="0"/>
              <a:t>Benefit 1: As you have just seen a reference contains the address of ‘something’ (object, array).</a:t>
            </a:r>
          </a:p>
          <a:p>
            <a:pPr lvl="1"/>
            <a:r>
              <a:rPr lang="en-US" altLang="en-US" smtClean="0"/>
              <a:t>As long as the address of the object or array is retained changes made inside the method will persist.</a:t>
            </a:r>
          </a:p>
          <a:p>
            <a:pPr lvl="1"/>
            <a:r>
              <a:rPr lang="en-US" altLang="en-US" smtClean="0"/>
              <a:t>Recall that functions or methods can only return zero or one things (passing out of a function after it ends).</a:t>
            </a:r>
          </a:p>
          <a:p>
            <a:pPr lvl="1"/>
            <a:r>
              <a:rPr lang="en-US" altLang="en-US" smtClean="0"/>
              <a:t>Passing by reference (passing into the function just as it starts executing) allows more than one change to persist after the function has ended: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fun (refernce1, reference2, reference3…etc.)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Benefits Of Employing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Benefit 2: If an array or object is large then it may be much more memory efficient to pass a reference instead.</a:t>
            </a:r>
          </a:p>
          <a:p>
            <a:r>
              <a:rPr lang="en-US" altLang="en-US" smtClean="0"/>
              <a:t>Example:</a:t>
            </a:r>
          </a:p>
          <a:p>
            <a:pPr lvl="1"/>
            <a:r>
              <a:rPr lang="en-US" altLang="en-US" smtClean="0"/>
              <a:t>References are typically 32 or 64 bits in size.</a:t>
            </a:r>
          </a:p>
          <a:p>
            <a:pPr lvl="1"/>
            <a:r>
              <a:rPr lang="en-US" altLang="en-US" smtClean="0"/>
              <a:t>An array or object will almost always be larger.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char [] array1 = new char[1000000]; // 2 MB</a:t>
            </a:r>
          </a:p>
          <a:p>
            <a:pPr marL="571500" lvl="2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class SocialNetworkUser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    // attribute for images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    // attribute for videos</a:t>
            </a:r>
          </a:p>
          <a:p>
            <a:pPr marL="571500" lvl="2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Modifying Simple Types (Parameters)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Only one thing to be changed: return the updated value after the method ends)</a:t>
            </a:r>
          </a:p>
          <a:p>
            <a:r>
              <a:rPr lang="en-US" altLang="en-US" dirty="0" smtClean="0"/>
              <a:t>More than one thing to be changed:</a:t>
            </a:r>
          </a:p>
          <a:p>
            <a:pPr lvl="1"/>
            <a:r>
              <a:rPr lang="en-US" altLang="en-US" dirty="0" smtClean="0"/>
              <a:t>Pass an array (e.g., three integers must be modified in a method then pass an array of integers with 3 elements).</a:t>
            </a:r>
          </a:p>
          <a:p>
            <a:pPr lvl="1"/>
            <a:r>
              <a:rPr lang="en-US" altLang="en-US" dirty="0" smtClean="0"/>
              <a:t>Employ a wrapper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71800" y="3055938"/>
            <a:ext cx="900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/>
              <a:t>(class).</a:t>
            </a:r>
          </a:p>
        </p:txBody>
      </p:sp>
      <p:pic>
        <p:nvPicPr>
          <p:cNvPr id="7" name="Picture 6" descr="C:\Users\tamj\AppData\Local\Microsoft\Windows\Temporary Internet Files\Content.IE5\OQ95EO6L\MC9000836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3562350"/>
            <a:ext cx="116681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" y="6627168"/>
            <a:ext cx="14993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copyright unknown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Wrapper Class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class definition built around a simple type</a:t>
            </a:r>
          </a:p>
          <a:p>
            <a:pPr marL="342900" lvl="1" indent="0">
              <a:buFontTx/>
              <a:buNone/>
            </a:pPr>
            <a:r>
              <a:rPr lang="en-US" altLang="en-US" smtClean="0">
                <a:cs typeface="Arial" panose="020B0604020202020204" pitchFamily="34" charset="0"/>
              </a:rPr>
              <a:t>e.g.,</a:t>
            </a:r>
          </a:p>
          <a:p>
            <a:pPr marL="342900" lvl="1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IntegerWrapper</a:t>
            </a:r>
          </a:p>
          <a:p>
            <a:pPr marL="342900" lvl="1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private int num;</a:t>
            </a:r>
          </a:p>
          <a:p>
            <a:pPr marL="342900" lvl="1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int getNum () { return num; }</a:t>
            </a:r>
          </a:p>
          <a:p>
            <a:pPr marL="342900" lvl="1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void setNum (int newNum) { num = newNum; } </a:t>
            </a:r>
          </a:p>
          <a:p>
            <a:pPr marL="342900" lvl="1" indent="0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>
              <a:buFontTx/>
              <a:buNone/>
            </a:pPr>
            <a:endParaRPr lang="en-US" altLang="en-US" sz="18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mtClean="0">
                <a:cs typeface="Arial" panose="020B0604020202020204" pitchFamily="34" charset="0"/>
              </a:rPr>
              <a:t>Also Wrapper classes are also used to provide class-like capabilities (i.e., methods) to simple variable types e.g., 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</a:p>
          <a:p>
            <a:pPr marL="342900" lvl="1" indent="0"/>
            <a:r>
              <a:rPr lang="en-US" altLang="en-US" sz="1600" smtClean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http://docs.oracle.com/javase/6/docs/api/java/lang/Integer.html</a:t>
            </a:r>
            <a:endParaRPr lang="en-US" altLang="en-US" sz="16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/>
            <a:r>
              <a:rPr lang="en-US" altLang="en-US" sz="1600" smtClean="0">
                <a:cs typeface="Consolas" panose="020B0609020204030204" pitchFamily="49" charset="0"/>
              </a:rPr>
              <a:t>Example useful method </a:t>
            </a:r>
            <a:r>
              <a:rPr lang="en-US" altLang="en-US" sz="1600" smtClean="0">
                <a:latin typeface="Consolas" panose="020B0609020204030204" pitchFamily="49" charset="0"/>
                <a:cs typeface="Consolas" panose="020B0609020204030204" pitchFamily="49" charset="0"/>
              </a:rPr>
              <a:t>parseInt(String)</a:t>
            </a:r>
            <a:r>
              <a:rPr lang="en-US" altLang="en-US" sz="1600" smtClean="0">
                <a:cs typeface="Consolas" panose="020B0609020204030204" pitchFamily="49" charset="0"/>
              </a:rPr>
              <a:t>: converting strings to integers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  <a:cs typeface="Consolas" panose="020B0609020204030204" pitchFamily="49" charset="0"/>
              </a:rPr>
              <a:t>int num = Integer.parseInt(“123”);  </a:t>
            </a:r>
            <a:r>
              <a:rPr lang="en-US" altLang="en-US" sz="16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More on this later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Review: This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Java when you use objects and arrays there are two things involved:</a:t>
            </a:r>
          </a:p>
          <a:p>
            <a:pPr lvl="1"/>
            <a:r>
              <a:rPr lang="en-US" altLang="en-US" smtClean="0"/>
              <a:t>Reference</a:t>
            </a:r>
          </a:p>
          <a:p>
            <a:pPr lvl="1"/>
            <a:r>
              <a:rPr lang="en-US" altLang="en-US" smtClean="0"/>
              <a:t>Object (or array)</a:t>
            </a:r>
          </a:p>
          <a:p>
            <a:r>
              <a:rPr lang="en-US" altLang="en-US" smtClean="0"/>
              <a:t>Example with an object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 charlie;   </a:t>
            </a:r>
            <a:r>
              <a:rPr lang="en-US" altLang="en-US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reference to object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charlie = new Person(“Sheen”);  </a:t>
            </a:r>
            <a:r>
              <a:rPr lang="en-US" altLang="en-US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object</a:t>
            </a:r>
          </a:p>
          <a:p>
            <a:r>
              <a:rPr lang="en-US" altLang="en-US" smtClean="0"/>
              <a:t>Example with an array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double [] salaries; </a:t>
            </a:r>
            <a:r>
              <a:rPr lang="en-US" altLang="en-US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reference to array</a:t>
            </a:r>
            <a:endParaRPr lang="en-US" altLang="en-US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salaries = new double[100];  </a:t>
            </a:r>
            <a:r>
              <a:rPr lang="en-US" altLang="en-US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array</a:t>
            </a:r>
          </a:p>
        </p:txBody>
      </p:sp>
    </p:spTree>
    <p:extLst>
      <p:ext uri="{BB962C8B-B14F-4D97-AF65-F5344CB8AC3E}">
        <p14:creationId xmlns:p14="http://schemas.microsoft.com/office/powerpoint/2010/main" val="339490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Arrays: Parameters And Return Values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Full example under: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/home/219/examples/advanced/3arrayParameters</a:t>
            </a:r>
          </a:p>
          <a:p>
            <a:endParaRPr lang="en-US" altLang="en-US" dirty="0" smtClean="0"/>
          </a:p>
          <a:p>
            <a:r>
              <a:rPr lang="en-US" altLang="en-US" b="1" dirty="0" smtClean="0"/>
              <a:t>Format, method call</a:t>
            </a:r>
            <a:r>
              <a:rPr lang="en-US" altLang="en-US" dirty="0" smtClean="0"/>
              <a:t>:</a:t>
            </a:r>
          </a:p>
          <a:p>
            <a:pPr marL="342900" lvl="1" indent="0"/>
            <a:r>
              <a:rPr lang="en-US" altLang="en-US" dirty="0" smtClean="0"/>
              <a:t>When the method is called, passing an array as a parameter and storing a return value appears no different as other types.</a:t>
            </a:r>
          </a:p>
          <a:p>
            <a:pPr marL="342900" lvl="1" indent="0"/>
            <a:r>
              <a:rPr lang="en-US" altLang="en-US" dirty="0" smtClean="0"/>
              <a:t>Example (</a:t>
            </a:r>
            <a:r>
              <a:rPr lang="en-US" altLang="en-US" dirty="0" smtClean="0">
                <a:latin typeface="Consolas" panose="020B0609020204030204" pitchFamily="49" charset="0"/>
              </a:rPr>
              <a:t>list1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nsolas" panose="020B0609020204030204" pitchFamily="49" charset="0"/>
              </a:rPr>
              <a:t>list2</a:t>
            </a:r>
            <a:r>
              <a:rPr lang="en-US" altLang="en-US" dirty="0" smtClean="0"/>
              <a:t> are arrays)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list2 = </a:t>
            </a:r>
            <a:r>
              <a:rPr lang="en-US" altLang="en-US" dirty="0" err="1" smtClean="0">
                <a:latin typeface="Consolas" panose="020B0609020204030204" pitchFamily="49" charset="0"/>
              </a:rPr>
              <a:t>ape.oneDimensional</a:t>
            </a:r>
            <a:r>
              <a:rPr lang="en-US" altLang="en-US" dirty="0" smtClean="0">
                <a:latin typeface="Consolas" panose="020B0609020204030204" pitchFamily="49" charset="0"/>
              </a:rPr>
              <a:t>(list1);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Arrays: Parameters And Return Values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Format, method definition</a:t>
            </a:r>
            <a:r>
              <a:rPr lang="en-US" altLang="en-US" smtClean="0"/>
              <a:t>:</a:t>
            </a:r>
          </a:p>
          <a:p>
            <a:pPr lvl="1"/>
            <a:r>
              <a:rPr lang="en-US" altLang="en-US" smtClean="0"/>
              <a:t>Use ‘square brackets’ to indicate that the return value or parameter is an array.</a:t>
            </a:r>
          </a:p>
          <a:p>
            <a:pPr lvl="1"/>
            <a:r>
              <a:rPr lang="en-US" altLang="en-US" smtClean="0"/>
              <a:t>Each dimension requires an additional square bracket.</a:t>
            </a:r>
          </a:p>
          <a:p>
            <a:pPr lvl="1"/>
            <a:r>
              <a:rPr lang="en-US" altLang="en-US" smtClean="0"/>
              <a:t>One dimensional: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 public int [] oneDimensional(int [] array1)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Two dimensional: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 public char [][] twoDimensional(char [][] array1)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Of ‘Objects’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Although referred to as an array of objects they are actually arrays of references to objects.</a:t>
            </a:r>
          </a:p>
          <a:p>
            <a:r>
              <a:rPr lang="en-US" altLang="en-US" smtClean="0"/>
              <a:t>Recall for arrays 2 steps are involved to create array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int [] array;        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Reference to array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array = new int[3];  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array of integers</a:t>
            </a:r>
          </a:p>
          <a:p>
            <a:endParaRPr lang="en-US" altLang="en-US" smtClean="0"/>
          </a:p>
          <a:p>
            <a:r>
              <a:rPr lang="en-US" altLang="en-US" smtClean="0"/>
              <a:t>Recall for objects 2 steps are also required to create object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Person jim;        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Reference to Person object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jim = new Person();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Creates object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Of ‘Objects’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An array of objects is actually an array of references to objects.</a:t>
            </a:r>
          </a:p>
          <a:p>
            <a:r>
              <a:rPr lang="en-US" altLang="en-US" smtClean="0"/>
              <a:t>So 3 steps are usually required</a:t>
            </a:r>
          </a:p>
          <a:p>
            <a:pPr lvl="1"/>
            <a:r>
              <a:rPr lang="en-US" altLang="en-US" smtClean="0"/>
              <a:t>Two steps are still needed to create the array 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Step 1: create reference to array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 [] somePeople;</a:t>
            </a:r>
          </a:p>
          <a:p>
            <a:pPr marL="571500" lvl="2" indent="0"/>
            <a:endParaRPr lang="en-US" altLang="en-US" smtClean="0"/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Step 2: create array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somePeople = new Person[3];</a:t>
            </a:r>
          </a:p>
          <a:p>
            <a:pPr marL="571500" lvl="2" indent="0"/>
            <a:r>
              <a:rPr lang="en-US" altLang="en-US" smtClean="0"/>
              <a:t>In Java after these two steps each array element be null.</a:t>
            </a:r>
          </a:p>
          <a:p>
            <a:pPr marL="571500" lvl="2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 somePeople[0].setAge(10);  </a:t>
            </a:r>
            <a:r>
              <a:rPr lang="en-US" altLang="en-US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Null pointer exception</a:t>
            </a:r>
          </a:p>
          <a:p>
            <a:pPr marL="571500" lvl="2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altLang="en-US" smtClean="0"/>
              <a:t>The third step requires traversal through array elements (as needed): create a new object and have the array element refer to that object.</a:t>
            </a:r>
          </a:p>
          <a:p>
            <a:pPr marL="571500" lvl="2" indent="0"/>
            <a:r>
              <a:rPr lang="en-US" altLang="en-US" smtClean="0"/>
              <a:t>(The third step can typically be skipped for array elements that are supposed to be ‘empty’)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Of ‘Objects’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mtClean="0"/>
              <a:t>(Step 3: creating objects continued)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for (i = 0; i &lt; 3; i++)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// Create object, array element refers to that object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somePeople[i] = new Person(); 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// Now that array element refers to an object, a method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// can be called.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somePeople[i].setAge(i);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Of Objects: Example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example:</a:t>
            </a:r>
          </a:p>
          <a:p>
            <a:pPr lvl="1"/>
            <a:r>
              <a:rPr lang="en-US" altLang="en-US" dirty="0" smtClean="0"/>
              <a:t>/home/219/examples/advanced/4arrayReferences/simple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Person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age;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Person()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age = 0;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 getAge()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return(age);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setAge(int anAge)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age = anAge;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mtClean="0"/>
              <a:t> Class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Person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somePeople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Reference to array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somePeople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Person[3];  </a:t>
            </a:r>
            <a:r>
              <a:rPr lang="en-US" alt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 array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 3;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// Create object, each element refers to a newly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// created object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somePeople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new Person();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somePeople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].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setAge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("Age: " +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somePeople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].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getAge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Design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Suppose we wanted to simulate a 2D universe in the form of a numbered grid (‘World’)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class World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    private [][] Tardis grid;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 smtClean="0"/>
              <a:t>Each cell in the grid was either an empty void or contained the object that traveled the grid (‘Tardis’)</a:t>
            </a:r>
            <a:r>
              <a:rPr lang="en-US" altLang="en-US" baseline="30000" smtClean="0"/>
              <a:t>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class Tardis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09600" y="62484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/>
              <a:t>1 Tardis and “Doctor Who” © BBC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Description Of Program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‘world/universe’ is largely empty.</a:t>
            </a:r>
          </a:p>
          <a:p>
            <a:r>
              <a:rPr lang="en-US" altLang="en-US" smtClean="0"/>
              <a:t>Only one cell contains the Tardis.</a:t>
            </a:r>
          </a:p>
          <a:p>
            <a:r>
              <a:rPr lang="en-US" altLang="en-US" smtClean="0"/>
              <a:t>The Tardis can randomly move from cell to cell in the grid.</a:t>
            </a:r>
          </a:p>
          <a:p>
            <a:r>
              <a:rPr lang="en-US" altLang="en-US" smtClean="0"/>
              <a:t>Each movement of Tardis uses up one unit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Addresses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Real life metaphor: to determine the location that you need to reach the ‘address’ must be stored (electronic, paper, human memory)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Think of the delivery address as something that is a ‘reference’ to the location that you wish to reach.</a:t>
            </a:r>
          </a:p>
          <a:p>
            <a:pPr lvl="1"/>
            <a:r>
              <a:rPr lang="en-US" altLang="en-US" dirty="0" smtClean="0"/>
              <a:t>Lose the reference (electronic, paper, memory) and you can’t ‘access’ (go to) the desired location.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344738"/>
            <a:ext cx="4532313" cy="1309687"/>
            <a:chOff x="838200" y="2344221"/>
            <a:chExt cx="4532001" cy="1310855"/>
          </a:xfrm>
        </p:grpSpPr>
        <p:pic>
          <p:nvPicPr>
            <p:cNvPr id="15373" name="Picture 4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7000" y="2350718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4" name="Picture 5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362200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5" name="Picture 6" descr="C:\Program Files (x86)\Microsoft Office\MEDIA\CAGCAT10\j0185604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7571" y="2344221"/>
              <a:ext cx="922630" cy="923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3"/>
            <p:cNvSpPr txBox="1">
              <a:spLocks noChangeArrowheads="1"/>
            </p:cNvSpPr>
            <p:nvPr/>
          </p:nvSpPr>
          <p:spPr bwMode="auto">
            <a:xfrm>
              <a:off x="1031653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121</a:t>
              </a:r>
            </a:p>
          </p:txBody>
        </p:sp>
        <p:sp>
          <p:nvSpPr>
            <p:cNvPr id="15377" name="TextBox 9"/>
            <p:cNvSpPr txBox="1">
              <a:spLocks noChangeArrowheads="1"/>
            </p:cNvSpPr>
            <p:nvPr/>
          </p:nvSpPr>
          <p:spPr bwMode="auto">
            <a:xfrm>
              <a:off x="2860453" y="3253478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122</a:t>
              </a:r>
            </a:p>
          </p:txBody>
        </p:sp>
        <p:sp>
          <p:nvSpPr>
            <p:cNvPr id="15378" name="TextBox 10"/>
            <p:cNvSpPr txBox="1">
              <a:spLocks noChangeArrowheads="1"/>
            </p:cNvSpPr>
            <p:nvPr/>
          </p:nvSpPr>
          <p:spPr bwMode="auto">
            <a:xfrm>
              <a:off x="4641024" y="3285744"/>
              <a:ext cx="5357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/>
                <a:t>123</a:t>
              </a:r>
            </a:p>
          </p:txBody>
        </p:sp>
      </p:grpSp>
      <p:pic>
        <p:nvPicPr>
          <p:cNvPr id="140296" name="Picture 8" descr="C:\Users\tamj\AppData\Local\Microsoft\Windows\Temporary Internet Files\Content.IE5\BXRWTSP3\MC9000596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287713"/>
            <a:ext cx="8064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67438" y="3540125"/>
            <a:ext cx="534987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123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7431088" y="2344738"/>
            <a:ext cx="1103312" cy="908050"/>
          </a:xfrm>
          <a:prstGeom prst="cloudCallout">
            <a:avLst>
              <a:gd name="adj1" fmla="val -77789"/>
              <a:gd name="adj2" fmla="val 56215"/>
            </a:avLst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???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667000" y="5938838"/>
            <a:ext cx="2184400" cy="919162"/>
            <a:chOff x="2667000" y="5939542"/>
            <a:chExt cx="2183821" cy="918458"/>
          </a:xfrm>
        </p:grpSpPr>
        <p:pic>
          <p:nvPicPr>
            <p:cNvPr id="15371" name="Picture 8" descr="C:\Users\tamj\AppData\Local\Microsoft\Windows\Temporary Internet Files\Content.IE5\BXRWTSP3\MC90005967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320" y="5974232"/>
              <a:ext cx="806501" cy="883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2" name="TextBox 18"/>
            <p:cNvSpPr txBox="1">
              <a:spLocks noChangeArrowheads="1"/>
            </p:cNvSpPr>
            <p:nvPr/>
          </p:nvSpPr>
          <p:spPr bwMode="auto">
            <a:xfrm>
              <a:off x="2667000" y="5939542"/>
              <a:ext cx="1455844" cy="6900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/>
                <a:t>Reference = </a:t>
              </a:r>
            </a:p>
            <a:p>
              <a:pPr eaLnBrk="1" hangingPunct="1"/>
              <a:r>
                <a:rPr lang="en-US" altLang="en-US" b="1" dirty="0"/>
                <a:t>123</a:t>
              </a:r>
            </a:p>
          </p:txBody>
        </p:sp>
      </p:grp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162675" y="3525838"/>
            <a:ext cx="539750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73074" y="5920174"/>
            <a:ext cx="1644082" cy="760069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09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6" grpId="0" animBg="1"/>
      <p:bldP spid="22" grpId="0" animBg="1"/>
      <p:bldP spid="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altLang="en-US" sz="3200" smtClean="0"/>
              <a:t>Designing The World</a:t>
            </a:r>
          </a:p>
        </p:txBody>
      </p:sp>
      <p:sp>
        <p:nvSpPr>
          <p:cNvPr id="47107" name="Text Placeholder 2"/>
          <p:cNvSpPr>
            <a:spLocks noGrp="1"/>
          </p:cNvSpPr>
          <p:nvPr>
            <p:ph type="body" idx="1"/>
          </p:nvPr>
        </p:nvSpPr>
        <p:spPr>
          <a:xfrm>
            <a:off x="384175" y="1143000"/>
            <a:ext cx="4040188" cy="639763"/>
          </a:xfrm>
        </p:spPr>
        <p:txBody>
          <a:bodyPr/>
          <a:lstStyle/>
          <a:p>
            <a:r>
              <a:rPr lang="en-US" altLang="en-US" smtClean="0"/>
              <a:t>Class World</a:t>
            </a:r>
          </a:p>
        </p:txBody>
      </p:sp>
      <p:sp>
        <p:nvSpPr>
          <p:cNvPr id="47108" name="Content Placeholder 3"/>
          <p:cNvSpPr>
            <a:spLocks noGrp="1"/>
          </p:cNvSpPr>
          <p:nvPr>
            <p:ph sz="half" idx="2"/>
          </p:nvPr>
        </p:nvSpPr>
        <p:spPr>
          <a:xfrm>
            <a:off x="384175" y="1782763"/>
            <a:ext cx="4040188" cy="4770437"/>
          </a:xfrm>
        </p:spPr>
        <p:txBody>
          <a:bodyPr/>
          <a:lstStyle/>
          <a:p>
            <a:r>
              <a:rPr lang="en-US" altLang="en-US" smtClean="0"/>
              <a:t>Attributes?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Methods?</a:t>
            </a:r>
          </a:p>
        </p:txBody>
      </p:sp>
      <p:sp>
        <p:nvSpPr>
          <p:cNvPr id="4710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143000"/>
            <a:ext cx="4041775" cy="639763"/>
          </a:xfrm>
        </p:spPr>
        <p:txBody>
          <a:bodyPr/>
          <a:lstStyle/>
          <a:p>
            <a:r>
              <a:rPr lang="en-US" altLang="en-US" smtClean="0"/>
              <a:t>Class Tardis</a:t>
            </a:r>
          </a:p>
        </p:txBody>
      </p:sp>
      <p:sp>
        <p:nvSpPr>
          <p:cNvPr id="47110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782763"/>
            <a:ext cx="4041775" cy="4770437"/>
          </a:xfrm>
        </p:spPr>
        <p:txBody>
          <a:bodyPr/>
          <a:lstStyle/>
          <a:p>
            <a:r>
              <a:rPr lang="en-US" altLang="en-US" smtClean="0"/>
              <a:t>Attributes?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Methods?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CAUTION: STOP READING AHEAD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JT’s note: Normally you are supposed to read ahead so you are prepared for class.</a:t>
            </a:r>
          </a:p>
          <a:p>
            <a:r>
              <a:rPr lang="en-US" altLang="en-US" smtClean="0"/>
              <a:t>In this case you will get more out of the design exercise if you don’t read ahead and see the answer beforehand.</a:t>
            </a:r>
          </a:p>
          <a:p>
            <a:r>
              <a:rPr lang="en-US" altLang="en-US" smtClean="0"/>
              <a:t>That will force you to actually think about the problem yourself (and hopefully get a better feel for some design issues).</a:t>
            </a:r>
          </a:p>
          <a:p>
            <a:r>
              <a:rPr lang="en-US" altLang="en-US" smtClean="0"/>
              <a:t>So for now skip reading the slides that follow this one up to the one that has a corresponding ‘go’ symbol all over it.</a:t>
            </a:r>
          </a:p>
          <a:p>
            <a:r>
              <a:rPr lang="en-US" altLang="en-US" smtClean="0"/>
              <a:t>After we have completed the design exercise in class you should go back and look through those slides (and the source code).</a:t>
            </a:r>
          </a:p>
        </p:txBody>
      </p:sp>
      <p:pic>
        <p:nvPicPr>
          <p:cNvPr id="48132" name="Picture 2" descr="C:\Users\tamj\AppData\Local\Microsoft\Windows\Temporary Internet Files\Content.IE5\Z6TBLP53\MC90043480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-127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2" descr="C:\Users\tamj\AppData\Local\Microsoft\Windows\Temporary Internet Files\Content.IE5\Z6TBLP53\MC90043480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-762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4" name="Picture 2" descr="C:\Users\tamj\AppData\Local\Microsoft\Windows\Temporary Internet Files\Content.IE5\Z6TBLP53\MC90043480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100" y="5562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2" descr="C:\Users\tamj\AppData\Local\Microsoft\Windows\Temporary Internet Files\Content.IE5\Z6TBLP53\MC90043480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56896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38600" y="661416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copyright unknown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  <a:cs typeface="Consolas" panose="020B0609020204030204" pitchFamily="49" charset="0"/>
              </a:rPr>
              <a:t>Tardis</a:t>
            </a:r>
            <a:endParaRPr lang="en-US" dirty="0">
              <a:latin typeface="+mn-lt"/>
              <a:cs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Attributes</a:t>
            </a:r>
          </a:p>
          <a:p>
            <a:pPr lvl="1"/>
            <a:r>
              <a:rPr lang="en-US" altLang="en-US" smtClean="0"/>
              <a:t>Current energy level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Methods:</a:t>
            </a:r>
          </a:p>
          <a:p>
            <a:pPr lvl="1"/>
            <a:r>
              <a:rPr lang="en-US" altLang="en-US" smtClean="0"/>
              <a:t>Randomly generating movement:</a:t>
            </a:r>
          </a:p>
          <a:p>
            <a:pPr lvl="2"/>
            <a:r>
              <a:rPr lang="en-US" altLang="en-US" smtClean="0"/>
              <a:t>Some method must reduce the energy level as the Tardis moves</a:t>
            </a:r>
          </a:p>
          <a:p>
            <a:pPr lvl="2"/>
            <a:r>
              <a:rPr lang="en-US" altLang="en-US" smtClean="0"/>
              <a:t>The actual ‘movement’ from square to square in the grid will be a responsibility of  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 because the grid is an attribute of the world.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Attributes</a:t>
            </a:r>
          </a:p>
          <a:p>
            <a:pPr lvl="1"/>
            <a:r>
              <a:rPr lang="en-US" altLang="en-US" smtClean="0"/>
              <a:t>A 2D array that stores information about the ‘universe’</a:t>
            </a:r>
          </a:p>
          <a:p>
            <a:pPr lvl="1"/>
            <a:r>
              <a:rPr lang="en-US" altLang="en-US" smtClean="0"/>
              <a:t>Most array elements will be empty (</a:t>
            </a:r>
            <a:r>
              <a:rPr lang="en-US" altLang="en-US" smtClean="0">
                <a:latin typeface="Consolas" panose="020B0609020204030204" pitchFamily="49" charset="0"/>
              </a:rPr>
              <a:t>null</a:t>
            </a:r>
            <a:r>
              <a:rPr lang="en-US" altLang="en-US" smtClean="0"/>
              <a:t>)</a:t>
            </a:r>
          </a:p>
          <a:p>
            <a:pPr lvl="1"/>
            <a:r>
              <a:rPr lang="en-US" altLang="en-US" smtClean="0"/>
              <a:t>One element will refer to the Tardis object</a:t>
            </a:r>
          </a:p>
          <a:p>
            <a:pPr lvl="1"/>
            <a:r>
              <a:rPr lang="en-US" altLang="en-US" smtClean="0"/>
              <a:t>The maximum number of rows and columns </a:t>
            </a:r>
          </a:p>
          <a:p>
            <a:pPr lvl="1"/>
            <a:r>
              <a:rPr lang="en-US" altLang="en-US" smtClean="0"/>
              <a:t>The current location (row/column ) of the Tardis </a:t>
            </a:r>
          </a:p>
          <a:p>
            <a:pPr lvl="2"/>
            <a:r>
              <a:rPr lang="en-US" altLang="en-US" smtClean="0"/>
              <a:t>Needed to ‘move’ the Tardis from source cell to destination cell</a:t>
            </a:r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2"/>
            <a:endParaRPr lang="en-US" altLang="en-US" smtClean="0"/>
          </a:p>
          <a:p>
            <a:pPr lvl="1"/>
            <a:r>
              <a:rPr lang="en-US" altLang="en-US" smtClean="0"/>
              <a:t>Theoretically the (row/col) could be (int, int) but because at most one item can be returned from a method the location will be tracked as 1D integer array (details in code):</a:t>
            </a:r>
          </a:p>
          <a:p>
            <a:pPr lvl="2"/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World.move()-&gt;Tardis.calculateCoordinates()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  <a:cs typeface="Consolas" panose="020B0609020204030204" pitchFamily="49" charset="0"/>
              </a:rPr>
              <a:t>World</a:t>
            </a:r>
            <a:endParaRPr lang="en-US" dirty="0">
              <a:latin typeface="+mn-lt"/>
              <a:cs typeface="Consolas" panose="020B06090202040302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3886200"/>
          <a:ext cx="1752600" cy="10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3886200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7" name="Freeform 6"/>
          <p:cNvSpPr/>
          <p:nvPr/>
        </p:nvSpPr>
        <p:spPr>
          <a:xfrm>
            <a:off x="2794000" y="4152900"/>
            <a:ext cx="838200" cy="342900"/>
          </a:xfrm>
          <a:custGeom>
            <a:avLst/>
            <a:gdLst>
              <a:gd name="connsiteX0" fmla="*/ 0 w 838200"/>
              <a:gd name="connsiteY0" fmla="*/ 342975 h 342975"/>
              <a:gd name="connsiteX1" fmla="*/ 38100 w 838200"/>
              <a:gd name="connsiteY1" fmla="*/ 190575 h 342975"/>
              <a:gd name="connsiteX2" fmla="*/ 114300 w 838200"/>
              <a:gd name="connsiteY2" fmla="*/ 127075 h 342975"/>
              <a:gd name="connsiteX3" fmla="*/ 152400 w 838200"/>
              <a:gd name="connsiteY3" fmla="*/ 88975 h 342975"/>
              <a:gd name="connsiteX4" fmla="*/ 228600 w 838200"/>
              <a:gd name="connsiteY4" fmla="*/ 63575 h 342975"/>
              <a:gd name="connsiteX5" fmla="*/ 266700 w 838200"/>
              <a:gd name="connsiteY5" fmla="*/ 50875 h 342975"/>
              <a:gd name="connsiteX6" fmla="*/ 444500 w 838200"/>
              <a:gd name="connsiteY6" fmla="*/ 25475 h 342975"/>
              <a:gd name="connsiteX7" fmla="*/ 546100 w 838200"/>
              <a:gd name="connsiteY7" fmla="*/ 12775 h 342975"/>
              <a:gd name="connsiteX8" fmla="*/ 838200 w 838200"/>
              <a:gd name="connsiteY8" fmla="*/ 75 h 3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200" h="342975">
                <a:moveTo>
                  <a:pt x="0" y="342975"/>
                </a:moveTo>
                <a:cubicBezTo>
                  <a:pt x="4197" y="317791"/>
                  <a:pt x="17974" y="210701"/>
                  <a:pt x="38100" y="190575"/>
                </a:cubicBezTo>
                <a:cubicBezTo>
                  <a:pt x="149410" y="79265"/>
                  <a:pt x="8212" y="215482"/>
                  <a:pt x="114300" y="127075"/>
                </a:cubicBezTo>
                <a:cubicBezTo>
                  <a:pt x="128098" y="115577"/>
                  <a:pt x="136700" y="97697"/>
                  <a:pt x="152400" y="88975"/>
                </a:cubicBezTo>
                <a:cubicBezTo>
                  <a:pt x="175805" y="75972"/>
                  <a:pt x="203200" y="72042"/>
                  <a:pt x="228600" y="63575"/>
                </a:cubicBezTo>
                <a:cubicBezTo>
                  <a:pt x="241300" y="59342"/>
                  <a:pt x="253573" y="53500"/>
                  <a:pt x="266700" y="50875"/>
                </a:cubicBezTo>
                <a:cubicBezTo>
                  <a:pt x="373857" y="29444"/>
                  <a:pt x="297972" y="42714"/>
                  <a:pt x="444500" y="25475"/>
                </a:cubicBezTo>
                <a:cubicBezTo>
                  <a:pt x="478396" y="21487"/>
                  <a:pt x="512088" y="15609"/>
                  <a:pt x="546100" y="12775"/>
                </a:cubicBezTo>
                <a:cubicBezTo>
                  <a:pt x="720682" y="-1773"/>
                  <a:pt x="706845" y="75"/>
                  <a:pt x="838200" y="75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105400" y="3927475"/>
          <a:ext cx="1752600" cy="109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618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618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618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73" marB="4577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315200" y="5029200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6578600" y="4864100"/>
            <a:ext cx="711200" cy="406400"/>
          </a:xfrm>
          <a:custGeom>
            <a:avLst/>
            <a:gdLst>
              <a:gd name="connsiteX0" fmla="*/ 0 w 711200"/>
              <a:gd name="connsiteY0" fmla="*/ 0 h 406401"/>
              <a:gd name="connsiteX1" fmla="*/ 38100 w 711200"/>
              <a:gd name="connsiteY1" fmla="*/ 165100 h 406401"/>
              <a:gd name="connsiteX2" fmla="*/ 50800 w 711200"/>
              <a:gd name="connsiteY2" fmla="*/ 203200 h 406401"/>
              <a:gd name="connsiteX3" fmla="*/ 127000 w 711200"/>
              <a:gd name="connsiteY3" fmla="*/ 266700 h 406401"/>
              <a:gd name="connsiteX4" fmla="*/ 190500 w 711200"/>
              <a:gd name="connsiteY4" fmla="*/ 317500 h 406401"/>
              <a:gd name="connsiteX5" fmla="*/ 266700 w 711200"/>
              <a:gd name="connsiteY5" fmla="*/ 381000 h 406401"/>
              <a:gd name="connsiteX6" fmla="*/ 304800 w 711200"/>
              <a:gd name="connsiteY6" fmla="*/ 393700 h 406401"/>
              <a:gd name="connsiteX7" fmla="*/ 711200 w 711200"/>
              <a:gd name="connsiteY7" fmla="*/ 406400 h 406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1200" h="406401">
                <a:moveTo>
                  <a:pt x="0" y="0"/>
                </a:moveTo>
                <a:cubicBezTo>
                  <a:pt x="16486" y="115405"/>
                  <a:pt x="3234" y="60502"/>
                  <a:pt x="38100" y="165100"/>
                </a:cubicBezTo>
                <a:cubicBezTo>
                  <a:pt x="42333" y="177800"/>
                  <a:pt x="41334" y="193734"/>
                  <a:pt x="50800" y="203200"/>
                </a:cubicBezTo>
                <a:cubicBezTo>
                  <a:pt x="99693" y="252093"/>
                  <a:pt x="73956" y="231337"/>
                  <a:pt x="127000" y="266700"/>
                </a:cubicBezTo>
                <a:cubicBezTo>
                  <a:pt x="183806" y="351909"/>
                  <a:pt x="116888" y="268425"/>
                  <a:pt x="190500" y="317500"/>
                </a:cubicBezTo>
                <a:cubicBezTo>
                  <a:pt x="274762" y="373675"/>
                  <a:pt x="183598" y="339449"/>
                  <a:pt x="266700" y="381000"/>
                </a:cubicBezTo>
                <a:cubicBezTo>
                  <a:pt x="278674" y="386987"/>
                  <a:pt x="291439" y="392865"/>
                  <a:pt x="304800" y="393700"/>
                </a:cubicBezTo>
                <a:cubicBezTo>
                  <a:pt x="515003" y="406838"/>
                  <a:pt x="567918" y="406400"/>
                  <a:pt x="711200" y="406400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Consolas" panose="020B0609020204030204" pitchFamily="49" charset="0"/>
              </a:rPr>
              <a:t>World (2)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Methods</a:t>
            </a:r>
          </a:p>
          <a:p>
            <a:pPr lvl="1"/>
            <a:r>
              <a:rPr lang="en-US" altLang="en-US" smtClean="0"/>
              <a:t>Constructor(s) to create the world</a:t>
            </a:r>
          </a:p>
          <a:p>
            <a:pPr lvl="1"/>
            <a:r>
              <a:rPr lang="en-US" altLang="en-US" smtClean="0"/>
              <a:t>Methods that modify the world (e.g., making sure each array element is truly null: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wipe()</a:t>
            </a:r>
            <a:endParaRPr lang="en-US" altLang="en-US" smtClean="0"/>
          </a:p>
          <a:p>
            <a:pPr lvl="1"/>
            <a:r>
              <a:rPr lang="en-US" altLang="en-US" smtClean="0"/>
              <a:t>Displaying the world: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display()</a:t>
            </a:r>
          </a:p>
          <a:p>
            <a:pPr lvl="1"/>
            <a:r>
              <a:rPr lang="en-US" altLang="en-US" smtClean="0"/>
              <a:t>Changing the contents of the objects in the world (e.g., editing the world or moving objects):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move()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Manager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It is responsible for things like determining how long the simulation runs.</a:t>
            </a:r>
          </a:p>
          <a:p>
            <a:r>
              <a:rPr lang="en-US" altLang="en-US" smtClean="0"/>
              <a:t>For very simple programs it may be a part of the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 class (in this case it’s part of the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mtClean="0"/>
              <a:t>).</a:t>
            </a:r>
          </a:p>
          <a:p>
            <a:r>
              <a:rPr lang="en-US" altLang="en-US" smtClean="0"/>
              <a:t>But more complex programs (e.g., need to track many pieces of information like multiple players, current scores etc. and simulation rules) may require a separate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Manager</a:t>
            </a:r>
            <a:r>
              <a:rPr lang="en-US" altLang="en-US" smtClean="0"/>
              <a:t> class.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smtClean="0">
                <a:latin typeface="Consolas" panose="020B0609020204030204" pitchFamily="49" charset="0"/>
              </a:rPr>
              <a:t>Driver</a:t>
            </a:r>
            <a:r>
              <a:rPr lang="en-US" altLang="en-US" smtClean="0"/>
              <a:t> will then likely be responsible for instantiating a </a:t>
            </a:r>
            <a:r>
              <a:rPr lang="en-US" altLang="en-US" smtClean="0">
                <a:latin typeface="Consolas" panose="020B0609020204030204" pitchFamily="49" charset="0"/>
              </a:rPr>
              <a:t>Manager</a:t>
            </a:r>
            <a:r>
              <a:rPr lang="en-US" altLang="en-US" smtClean="0"/>
              <a:t> object and calling some method of the manager to start the simulation.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END SECTION: Proceed Reading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You can continue reading ahead to the slides that follow this one.</a:t>
            </a:r>
          </a:p>
          <a:p>
            <a:pPr lvl="1"/>
            <a:r>
              <a:rPr lang="en-US" altLang="en-US" smtClean="0"/>
              <a:t>JT: Thank you for your understanding and co-operation.</a:t>
            </a:r>
          </a:p>
        </p:txBody>
      </p:sp>
      <p:sp>
        <p:nvSpPr>
          <p:cNvPr id="3" name="Octagon 2"/>
          <p:cNvSpPr/>
          <p:nvPr/>
        </p:nvSpPr>
        <p:spPr>
          <a:xfrm>
            <a:off x="30480" y="0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GO!</a:t>
            </a:r>
          </a:p>
        </p:txBody>
      </p:sp>
      <p:sp>
        <p:nvSpPr>
          <p:cNvPr id="10" name="Octagon 9"/>
          <p:cNvSpPr/>
          <p:nvPr/>
        </p:nvSpPr>
        <p:spPr>
          <a:xfrm>
            <a:off x="30480" y="5934457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GO!</a:t>
            </a:r>
          </a:p>
        </p:txBody>
      </p:sp>
      <p:sp>
        <p:nvSpPr>
          <p:cNvPr id="11" name="Octagon 10"/>
          <p:cNvSpPr/>
          <p:nvPr/>
        </p:nvSpPr>
        <p:spPr>
          <a:xfrm>
            <a:off x="8001000" y="6096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GO!</a:t>
            </a:r>
          </a:p>
        </p:txBody>
      </p:sp>
      <p:sp>
        <p:nvSpPr>
          <p:cNvPr id="12" name="Octagon 11"/>
          <p:cNvSpPr/>
          <p:nvPr/>
        </p:nvSpPr>
        <p:spPr>
          <a:xfrm>
            <a:off x="7976616" y="5943600"/>
            <a:ext cx="1143000" cy="914400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GO!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Source Code: Design Exercise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Location of the full source code: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/home/219/examples/advanced/4arrayReferences/doctor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Tardis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int energy;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Tardis(int startEnergy)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energy = startEnergy;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max row and column define the size of the world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int[] calculateCoordinates(int maxRow, int maxColumn)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Random aGenerator = new Random();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[] newCoordinates = new int[2];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newCoordinates[0] = aGenerator.nextInt(maxRow);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newCoordinates[1] = aGenerator.nextInt(maxColumn);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energy--;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return(newCoordinates);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52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Tardis</a:t>
            </a:r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990600"/>
            <a:ext cx="2219325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Box 3"/>
          <p:cNvSpPr txBox="1">
            <a:spLocks noChangeArrowheads="1"/>
          </p:cNvSpPr>
          <p:nvPr/>
        </p:nvSpPr>
        <p:spPr bwMode="auto">
          <a:xfrm>
            <a:off x="7086600" y="620713"/>
            <a:ext cx="229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0 1 2 3 4 5 6</a:t>
            </a:r>
          </a:p>
        </p:txBody>
      </p:sp>
      <p:sp>
        <p:nvSpPr>
          <p:cNvPr id="55302" name="TextBox 5"/>
          <p:cNvSpPr txBox="1">
            <a:spLocks noChangeArrowheads="1"/>
          </p:cNvSpPr>
          <p:nvPr/>
        </p:nvSpPr>
        <p:spPr bwMode="auto">
          <a:xfrm>
            <a:off x="6477000" y="1087438"/>
            <a:ext cx="304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0 1 2 3</a:t>
            </a:r>
          </a:p>
        </p:txBody>
      </p:sp>
      <p:sp>
        <p:nvSpPr>
          <p:cNvPr id="55303" name="TextBox 4"/>
          <p:cNvSpPr txBox="1">
            <a:spLocks noChangeArrowheads="1"/>
          </p:cNvSpPr>
          <p:nvPr/>
        </p:nvSpPr>
        <p:spPr bwMode="auto">
          <a:xfrm>
            <a:off x="5715000" y="4114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e.g., = 4</a:t>
            </a:r>
          </a:p>
        </p:txBody>
      </p:sp>
      <p:sp>
        <p:nvSpPr>
          <p:cNvPr id="55304" name="TextBox 7"/>
          <p:cNvSpPr txBox="1">
            <a:spLocks noChangeArrowheads="1"/>
          </p:cNvSpPr>
          <p:nvPr/>
        </p:nvSpPr>
        <p:spPr bwMode="auto">
          <a:xfrm>
            <a:off x="7162800" y="4114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e.g., = 7</a:t>
            </a:r>
          </a:p>
        </p:txBody>
      </p:sp>
      <p:sp>
        <p:nvSpPr>
          <p:cNvPr id="55305" name="TextBox 4"/>
          <p:cNvSpPr txBox="1">
            <a:spLocks noChangeArrowheads="1"/>
          </p:cNvSpPr>
          <p:nvPr/>
        </p:nvSpPr>
        <p:spPr bwMode="auto">
          <a:xfrm>
            <a:off x="7086600" y="45720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0, 1, 2, 3</a:t>
            </a:r>
          </a:p>
        </p:txBody>
      </p:sp>
      <p:sp>
        <p:nvSpPr>
          <p:cNvPr id="55306" name="TextBox 4"/>
          <p:cNvSpPr txBox="1">
            <a:spLocks noChangeArrowheads="1"/>
          </p:cNvSpPr>
          <p:nvPr/>
        </p:nvSpPr>
        <p:spPr bwMode="auto">
          <a:xfrm>
            <a:off x="7086600" y="54102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0, 1, 2, 3, 4, 5, 6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>
                <a:cs typeface="Consolas" panose="020B0609020204030204" pitchFamily="49" charset="0"/>
              </a:rPr>
              <a:t>: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World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Tardis [][] grid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Simulated world</a:t>
            </a:r>
            <a:endParaRPr lang="en-US" sz="1800" dirty="0">
              <a:solidFill>
                <a:srgbClr val="FF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maxRow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   </a:t>
            </a:r>
            <a:r>
              <a:rPr 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Row capacity</a:t>
            </a:r>
            <a:endParaRPr lang="en-US" sz="1800" dirty="0">
              <a:solidFill>
                <a:srgbClr val="FF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int maxColumn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Column capacity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int [] currentLocation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 </a:t>
            </a:r>
            <a:r>
              <a:rPr 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(row/col) of Tardis</a:t>
            </a:r>
            <a:endParaRPr lang="en-US" sz="1800" dirty="0">
              <a:solidFill>
                <a:srgbClr val="FF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Adressesses</a:t>
            </a:r>
            <a:r>
              <a:rPr lang="en-CA" dirty="0" smtClean="0"/>
              <a:t> And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reference to an array </a:t>
            </a:r>
            <a:r>
              <a:rPr lang="en-US" altLang="en-US" dirty="0"/>
              <a:t>does not directly contain the contents of a string</a:t>
            </a:r>
          </a:p>
          <a:p>
            <a:pPr lvl="1"/>
            <a:r>
              <a:rPr lang="en-US" altLang="en-US" dirty="0"/>
              <a:t>Instead the  </a:t>
            </a:r>
            <a:r>
              <a:rPr lang="en-US" altLang="en-US" dirty="0" smtClean="0"/>
              <a:t>reference contains </a:t>
            </a:r>
            <a:r>
              <a:rPr lang="en-US" altLang="en-US" dirty="0"/>
              <a:t>the address (“refers to”) of </a:t>
            </a:r>
            <a:r>
              <a:rPr lang="en-US" altLang="en-US" dirty="0" smtClean="0"/>
              <a:t>the array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30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: Constructor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World()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Element 0: current row the tardis is located                          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Element 1: current column the tardis is located 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currentLocation = new int[2];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Scanner in = new Scanner(System.in);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System.out.print("Max rows: 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maxRow = in.nextInt();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System.out.print("Max columns: 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maxColumn = in.nextInt();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grid = new Tardis[maxRow][maxColumn];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wipe(); 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Empties the world, sets everything to null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grid[0][0] = new Tardis(10);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Tardis starts top left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currentLocation[0] = 0;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Tardis row = 0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currentLocation[1] = 0;  </a:t>
            </a: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Tardis col = 0 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  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display();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: Initialization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wipe()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r;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c;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(r = 0; r &lt; maxRow; r++)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for (c = 0; c &lt; maxColumn; c++)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grid[r][c] = null;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562600" y="4495800"/>
          <a:ext cx="2590800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600"/>
                <a:gridCol w="863600"/>
                <a:gridCol w="863600"/>
              </a:tblGrid>
              <a:tr h="36591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591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0" marB="4574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829300" y="4097338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29400" y="4097338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[1]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467600" y="4097338"/>
            <a:ext cx="533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[2]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29200" y="4589463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29200" y="49149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[1]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667000" y="4589463"/>
            <a:ext cx="236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r = 0, c = {0,1,2}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05200" y="22098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e.g., max = 2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000500" y="28956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e.g., max = 3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667000" y="4914900"/>
            <a:ext cx="2362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nsolas" panose="020B0609020204030204" pitchFamily="49" charset="0"/>
                <a:cs typeface="Consolas" panose="020B0609020204030204" pitchFamily="49" charset="0"/>
              </a:rPr>
              <a:t>r = 1, c = {0,1,2}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27700" y="4554538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04000" y="4554538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480300" y="4554538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753100" y="4911725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629400" y="4911725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505700" y="4911725"/>
            <a:ext cx="609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4" grpId="0"/>
      <p:bldP spid="5" grpId="0"/>
      <p:bldP spid="12" grpId="0"/>
      <p:bldP spid="13" grpId="0"/>
      <p:bldP spid="10" grpId="0"/>
      <p:bldP spid="15" grpId="0"/>
      <p:bldP spid="16" grpId="0"/>
      <p:bldP spid="17" grpId="0"/>
      <p:bldP spid="18" grpId="0"/>
      <p:bldP spid="1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: Display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display()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r;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c;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(r = 0; r &lt; maxRow; r++)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for (c = 0; c &lt; maxColumn; c++)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if (grid[r][c] == null)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System.out.print(".");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else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System.out.print("T");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System.out.println();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  <p:pic>
        <p:nvPicPr>
          <p:cNvPr id="593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675" y="990600"/>
            <a:ext cx="2219325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TextBox 3"/>
          <p:cNvSpPr txBox="1">
            <a:spLocks noChangeArrowheads="1"/>
          </p:cNvSpPr>
          <p:nvPr/>
        </p:nvSpPr>
        <p:spPr bwMode="auto">
          <a:xfrm>
            <a:off x="7086600" y="620713"/>
            <a:ext cx="229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0 1 2 3 4 5 6</a:t>
            </a:r>
          </a:p>
        </p:txBody>
      </p:sp>
      <p:sp>
        <p:nvSpPr>
          <p:cNvPr id="59398" name="TextBox 5"/>
          <p:cNvSpPr txBox="1">
            <a:spLocks noChangeArrowheads="1"/>
          </p:cNvSpPr>
          <p:nvPr/>
        </p:nvSpPr>
        <p:spPr bwMode="auto">
          <a:xfrm>
            <a:off x="6477000" y="1087438"/>
            <a:ext cx="3048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latin typeface="Consolas" panose="020B0609020204030204" pitchFamily="49" charset="0"/>
                <a:cs typeface="Consolas" panose="020B0609020204030204" pitchFamily="49" charset="0"/>
              </a:rPr>
              <a:t>0 1 2 3</a:t>
            </a:r>
          </a:p>
        </p:txBody>
      </p:sp>
      <p:sp>
        <p:nvSpPr>
          <p:cNvPr id="59399" name="TextBox 4"/>
          <p:cNvSpPr txBox="1">
            <a:spLocks noChangeArrowheads="1"/>
          </p:cNvSpPr>
          <p:nvPr/>
        </p:nvSpPr>
        <p:spPr bwMode="auto">
          <a:xfrm>
            <a:off x="3543300" y="2209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e.g., = 4</a:t>
            </a:r>
          </a:p>
        </p:txBody>
      </p:sp>
      <p:sp>
        <p:nvSpPr>
          <p:cNvPr id="59400" name="TextBox 7"/>
          <p:cNvSpPr txBox="1">
            <a:spLocks noChangeArrowheads="1"/>
          </p:cNvSpPr>
          <p:nvPr/>
        </p:nvSpPr>
        <p:spPr bwMode="auto">
          <a:xfrm>
            <a:off x="4191000" y="2971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e.g., = 7</a:t>
            </a:r>
          </a:p>
        </p:txBody>
      </p:sp>
      <p:sp>
        <p:nvSpPr>
          <p:cNvPr id="59401" name="TextBox 9"/>
          <p:cNvSpPr txBox="1">
            <a:spLocks noChangeArrowheads="1"/>
          </p:cNvSpPr>
          <p:nvPr/>
        </p:nvSpPr>
        <p:spPr bwMode="auto">
          <a:xfrm>
            <a:off x="4648200" y="5334000"/>
            <a:ext cx="312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Move cursor to display new row on next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To make it look like the Tardis has ‘moved’.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Set the destination (row/column) to refer to the Tardis object.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Set the source (row/column) to null</a:t>
            </a:r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72200" y="1295400"/>
            <a:ext cx="1801813" cy="684213"/>
            <a:chOff x="6172200" y="1295400"/>
            <a:chExt cx="1802594" cy="683846"/>
          </a:xfrm>
        </p:grpSpPr>
        <p:pic>
          <p:nvPicPr>
            <p:cNvPr id="6046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1295400"/>
              <a:ext cx="762000" cy="68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0464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8058" y="1295400"/>
              <a:ext cx="766736" cy="683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3687763"/>
          <a:ext cx="1752600" cy="10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200400" y="3687763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8" name="Freeform 7"/>
          <p:cNvSpPr/>
          <p:nvPr/>
        </p:nvSpPr>
        <p:spPr>
          <a:xfrm>
            <a:off x="2336800" y="3954463"/>
            <a:ext cx="838200" cy="342900"/>
          </a:xfrm>
          <a:custGeom>
            <a:avLst/>
            <a:gdLst>
              <a:gd name="connsiteX0" fmla="*/ 0 w 838200"/>
              <a:gd name="connsiteY0" fmla="*/ 342975 h 342975"/>
              <a:gd name="connsiteX1" fmla="*/ 38100 w 838200"/>
              <a:gd name="connsiteY1" fmla="*/ 190575 h 342975"/>
              <a:gd name="connsiteX2" fmla="*/ 114300 w 838200"/>
              <a:gd name="connsiteY2" fmla="*/ 127075 h 342975"/>
              <a:gd name="connsiteX3" fmla="*/ 152400 w 838200"/>
              <a:gd name="connsiteY3" fmla="*/ 88975 h 342975"/>
              <a:gd name="connsiteX4" fmla="*/ 228600 w 838200"/>
              <a:gd name="connsiteY4" fmla="*/ 63575 h 342975"/>
              <a:gd name="connsiteX5" fmla="*/ 266700 w 838200"/>
              <a:gd name="connsiteY5" fmla="*/ 50875 h 342975"/>
              <a:gd name="connsiteX6" fmla="*/ 444500 w 838200"/>
              <a:gd name="connsiteY6" fmla="*/ 25475 h 342975"/>
              <a:gd name="connsiteX7" fmla="*/ 546100 w 838200"/>
              <a:gd name="connsiteY7" fmla="*/ 12775 h 342975"/>
              <a:gd name="connsiteX8" fmla="*/ 838200 w 838200"/>
              <a:gd name="connsiteY8" fmla="*/ 75 h 3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8200" h="342975">
                <a:moveTo>
                  <a:pt x="0" y="342975"/>
                </a:moveTo>
                <a:cubicBezTo>
                  <a:pt x="4197" y="317791"/>
                  <a:pt x="17974" y="210701"/>
                  <a:pt x="38100" y="190575"/>
                </a:cubicBezTo>
                <a:cubicBezTo>
                  <a:pt x="149410" y="79265"/>
                  <a:pt x="8212" y="215482"/>
                  <a:pt x="114300" y="127075"/>
                </a:cubicBezTo>
                <a:cubicBezTo>
                  <a:pt x="128098" y="115577"/>
                  <a:pt x="136700" y="97697"/>
                  <a:pt x="152400" y="88975"/>
                </a:cubicBezTo>
                <a:cubicBezTo>
                  <a:pt x="175805" y="75972"/>
                  <a:pt x="203200" y="72042"/>
                  <a:pt x="228600" y="63575"/>
                </a:cubicBezTo>
                <a:cubicBezTo>
                  <a:pt x="241300" y="59342"/>
                  <a:pt x="253573" y="53500"/>
                  <a:pt x="266700" y="50875"/>
                </a:cubicBezTo>
                <a:cubicBezTo>
                  <a:pt x="373857" y="29444"/>
                  <a:pt x="297972" y="42714"/>
                  <a:pt x="444500" y="25475"/>
                </a:cubicBezTo>
                <a:cubicBezTo>
                  <a:pt x="478396" y="21487"/>
                  <a:pt x="512088" y="15609"/>
                  <a:pt x="546100" y="12775"/>
                </a:cubicBezTo>
                <a:cubicBezTo>
                  <a:pt x="720682" y="-1773"/>
                  <a:pt x="706845" y="75"/>
                  <a:pt x="838200" y="75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48200" y="3730625"/>
          <a:ext cx="1752600" cy="10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6565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[0]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[1]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Null</a:t>
                      </a:r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680" marB="4568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858000" y="4830763"/>
            <a:ext cx="9144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b="0" dirty="0">
                <a:solidFill>
                  <a:schemeClr val="tx1"/>
                </a:solidFill>
              </a:rPr>
              <a:t>Tardis object</a:t>
            </a:r>
          </a:p>
        </p:txBody>
      </p:sp>
      <p:sp>
        <p:nvSpPr>
          <p:cNvPr id="11" name="Freeform 10"/>
          <p:cNvSpPr/>
          <p:nvPr/>
        </p:nvSpPr>
        <p:spPr>
          <a:xfrm>
            <a:off x="6121400" y="4665663"/>
            <a:ext cx="711200" cy="406400"/>
          </a:xfrm>
          <a:custGeom>
            <a:avLst/>
            <a:gdLst>
              <a:gd name="connsiteX0" fmla="*/ 0 w 711200"/>
              <a:gd name="connsiteY0" fmla="*/ 0 h 406401"/>
              <a:gd name="connsiteX1" fmla="*/ 38100 w 711200"/>
              <a:gd name="connsiteY1" fmla="*/ 165100 h 406401"/>
              <a:gd name="connsiteX2" fmla="*/ 50800 w 711200"/>
              <a:gd name="connsiteY2" fmla="*/ 203200 h 406401"/>
              <a:gd name="connsiteX3" fmla="*/ 127000 w 711200"/>
              <a:gd name="connsiteY3" fmla="*/ 266700 h 406401"/>
              <a:gd name="connsiteX4" fmla="*/ 190500 w 711200"/>
              <a:gd name="connsiteY4" fmla="*/ 317500 h 406401"/>
              <a:gd name="connsiteX5" fmla="*/ 266700 w 711200"/>
              <a:gd name="connsiteY5" fmla="*/ 381000 h 406401"/>
              <a:gd name="connsiteX6" fmla="*/ 304800 w 711200"/>
              <a:gd name="connsiteY6" fmla="*/ 393700 h 406401"/>
              <a:gd name="connsiteX7" fmla="*/ 711200 w 711200"/>
              <a:gd name="connsiteY7" fmla="*/ 406400 h 406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1200" h="406401">
                <a:moveTo>
                  <a:pt x="0" y="0"/>
                </a:moveTo>
                <a:cubicBezTo>
                  <a:pt x="16486" y="115405"/>
                  <a:pt x="3234" y="60502"/>
                  <a:pt x="38100" y="165100"/>
                </a:cubicBezTo>
                <a:cubicBezTo>
                  <a:pt x="42333" y="177800"/>
                  <a:pt x="41334" y="193734"/>
                  <a:pt x="50800" y="203200"/>
                </a:cubicBezTo>
                <a:cubicBezTo>
                  <a:pt x="99693" y="252093"/>
                  <a:pt x="73956" y="231337"/>
                  <a:pt x="127000" y="266700"/>
                </a:cubicBezTo>
                <a:cubicBezTo>
                  <a:pt x="183806" y="351909"/>
                  <a:pt x="116888" y="268425"/>
                  <a:pt x="190500" y="317500"/>
                </a:cubicBezTo>
                <a:cubicBezTo>
                  <a:pt x="274762" y="373675"/>
                  <a:pt x="183598" y="339449"/>
                  <a:pt x="266700" y="381000"/>
                </a:cubicBezTo>
                <a:cubicBezTo>
                  <a:pt x="278674" y="386987"/>
                  <a:pt x="291439" y="392865"/>
                  <a:pt x="304800" y="393700"/>
                </a:cubicBezTo>
                <a:cubicBezTo>
                  <a:pt x="515003" y="406838"/>
                  <a:pt x="567918" y="406400"/>
                  <a:pt x="711200" y="406400"/>
                </a:cubicBezTo>
              </a:path>
            </a:pathLst>
          </a:custGeom>
          <a:noFill/>
          <a:ln>
            <a:solidFill>
              <a:schemeClr val="tx1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en-US" b="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8200" y="3275013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Before move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48200" y="3287713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After 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0" grpId="0" animBg="1"/>
      <p:bldP spid="5" grpId="0"/>
      <p:bldP spid="1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: Move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move()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// currentLocation 1D array stores Tardis location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currentRow = currentLocation[0];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currentColumn = currentLocation[1];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Keep track of where the Tardis is currently located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oldRow = currentRow;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int oldColumn = currentColumn;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// Store new (row/col) in 1D array (currentLocation)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currentLocation =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grid[currentRow][currentColumn].calculateCoordinates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(maxRow,maxColumn);</a:t>
            </a:r>
          </a:p>
        </p:txBody>
      </p:sp>
      <p:sp>
        <p:nvSpPr>
          <p:cNvPr id="61444" name="TextBox 9"/>
          <p:cNvSpPr txBox="1">
            <a:spLocks noChangeArrowheads="1"/>
          </p:cNvSpPr>
          <p:nvPr/>
        </p:nvSpPr>
        <p:spPr bwMode="auto">
          <a:xfrm>
            <a:off x="5181600" y="5667375"/>
            <a:ext cx="3733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Recall: </a:t>
            </a:r>
            <a:r>
              <a:rPr lang="en-US" altLang="en-US" sz="1800">
                <a:solidFill>
                  <a:srgbClr val="FF0000"/>
                </a:solidFill>
                <a:latin typeface="Consolas" panose="020B0609020204030204" pitchFamily="49" charset="0"/>
              </a:rPr>
              <a:t>Tardis.currentCoordinates()</a:t>
            </a:r>
            <a:r>
              <a:rPr lang="en-US" altLang="en-US" sz="1800">
                <a:solidFill>
                  <a:srgbClr val="FF0000"/>
                </a:solidFill>
              </a:rPr>
              <a:t> randomly generates a new (row/column)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3"/>
          </a:xfrm>
        </p:spPr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: Move (2)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Update temporary values with current location                         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currentRow = currentLocation[0];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currentColumn = currentLocation[1];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Copy tardis from the old location to the new one.                 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grid[currentRow][currentColumn] = grid[oldRow][oldColumn];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Check if tardis trying to move onto same square, don't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'wipe' if this is the case or tardis will be lost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(Tardis object becomes a memory leak).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if ((currentRow == oldRow) &amp;&amp;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(currentColumn == oldColumn))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System.out.println(“Same location");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else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// ‘wipe’ tardis off old location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grid[oldRow][oldColumn] = null;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World</a:t>
            </a:r>
            <a:r>
              <a:rPr lang="en-US" altLang="en-US" smtClean="0"/>
              <a:t>: Move (3)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System.out.println("Tardis re-materializing");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display();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mtClean="0"/>
              <a:t> Class (Also The “Manager”)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Scanner in = new Scanner(System.in);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World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aWorld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new World();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for 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 10;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aWorld.move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("Hit enter to continue");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in.nextLine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("\n&lt;&lt;&lt;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Tardis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is out of energy,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end simulation&gt;&gt;&gt; \n");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Universally Accessible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What you currently know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How to declare constants that are local to a method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Driver 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main() 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final int A_CONST = 10;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Consolas" panose="020B0609020204030204" pitchFamily="49" charset="0"/>
              </a:rPr>
              <a:t>If you need constants that are accessible throughout your program then declare them as class constants.</a:t>
            </a:r>
          </a:p>
          <a:p>
            <a:pPr>
              <a:buFont typeface="Arial" charset="0"/>
              <a:buChar char="•"/>
              <a:defRPr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charset="0"/>
              <a:buChar char="•"/>
              <a:defRPr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Declaring Class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cs typeface="Consolas" panose="020B0609020204030204" pitchFamily="49" charset="0"/>
              </a:rPr>
              <a:t>Format: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&lt;</a:t>
            </a:r>
            <a:r>
              <a:rPr lang="en-US" alt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final static &lt;type&gt; &lt;NAME&gt; = &lt;value&gt;;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b="1" dirty="0" smtClean="0">
                <a:cs typeface="Consolas" panose="020B0609020204030204" pitchFamily="49" charset="0"/>
              </a:rPr>
              <a:t>Example: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final static </a:t>
            </a:r>
            <a:r>
              <a:rPr lang="en-US" alt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MAX_AGE = 144;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 smtClean="0">
                <a:cs typeface="Consolas" panose="020B0609020204030204" pitchFamily="49" charset="0"/>
              </a:rPr>
              <a:t>Note: Because constants cannot change it is okay to set the access level to public.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7" name="Picture 7" descr="bi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286000"/>
            <a:ext cx="3581400" cy="316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Recap: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Variables are a ‘slot’ in memory that contains ‘one piece’ of information.</a:t>
            </a:r>
          </a:p>
          <a:p>
            <a:pPr marL="228600" lvl="2" indent="0">
              <a:buFont typeface="Arial" panose="020B0604020202020204" pitchFamily="34" charset="0"/>
              <a:buNone/>
              <a:defRPr/>
            </a:pPr>
            <a:r>
              <a:rPr lang="en-US" altLang="en-US" dirty="0" smtClean="0">
                <a:latin typeface="Consolas" pitchFamily="49" charset="0"/>
                <a:ea typeface="MS PGothic" pitchFamily="34" charset="-128"/>
                <a:cs typeface="Consolas" pitchFamily="49" charset="0"/>
              </a:rPr>
              <a:t>num = 123</a:t>
            </a: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>
              <a:ea typeface="MS PGothic" pitchFamily="34" charset="-128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endParaRPr lang="en-US" altLang="en-US" dirty="0" smtClean="0">
              <a:ea typeface="MS PGothic" pitchFamily="34" charset="-128"/>
            </a:endParaRPr>
          </a:p>
          <a:p>
            <a:pPr>
              <a:defRPr/>
            </a:pPr>
            <a:r>
              <a:rPr lang="en-US" altLang="en-US" dirty="0" smtClean="0">
                <a:ea typeface="MS PGothic" pitchFamily="34" charset="-128"/>
              </a:rPr>
              <a:t>Normally a location is accessed via the name of the variable.</a:t>
            </a:r>
          </a:p>
          <a:p>
            <a:pPr lvl="1">
              <a:defRPr/>
            </a:pPr>
            <a:r>
              <a:rPr lang="en-US" altLang="en-US" dirty="0" smtClean="0">
                <a:ea typeface="MS PGothic" pitchFamily="34" charset="-128"/>
              </a:rPr>
              <a:t>Note however that each location is also numbered!</a:t>
            </a:r>
          </a:p>
        </p:txBody>
      </p:sp>
      <p:sp>
        <p:nvSpPr>
          <p:cNvPr id="7" name="Freeform 6"/>
          <p:cNvSpPr/>
          <p:nvPr/>
        </p:nvSpPr>
        <p:spPr>
          <a:xfrm>
            <a:off x="1920875" y="3638550"/>
            <a:ext cx="390525" cy="247650"/>
          </a:xfrm>
          <a:custGeom>
            <a:avLst/>
            <a:gdLst>
              <a:gd name="connsiteX0" fmla="*/ 371475 w 390525"/>
              <a:gd name="connsiteY0" fmla="*/ 76200 h 247650"/>
              <a:gd name="connsiteX1" fmla="*/ 323850 w 390525"/>
              <a:gd name="connsiteY1" fmla="*/ 47625 h 247650"/>
              <a:gd name="connsiteX2" fmla="*/ 295275 w 390525"/>
              <a:gd name="connsiteY2" fmla="*/ 28575 h 247650"/>
              <a:gd name="connsiteX3" fmla="*/ 238125 w 390525"/>
              <a:gd name="connsiteY3" fmla="*/ 9525 h 247650"/>
              <a:gd name="connsiteX4" fmla="*/ 209550 w 390525"/>
              <a:gd name="connsiteY4" fmla="*/ 0 h 247650"/>
              <a:gd name="connsiteX5" fmla="*/ 57150 w 390525"/>
              <a:gd name="connsiteY5" fmla="*/ 19050 h 247650"/>
              <a:gd name="connsiteX6" fmla="*/ 28575 w 390525"/>
              <a:gd name="connsiteY6" fmla="*/ 38100 h 247650"/>
              <a:gd name="connsiteX7" fmla="*/ 0 w 390525"/>
              <a:gd name="connsiteY7" fmla="*/ 95250 h 247650"/>
              <a:gd name="connsiteX8" fmla="*/ 9525 w 390525"/>
              <a:gd name="connsiteY8" fmla="*/ 142875 h 247650"/>
              <a:gd name="connsiteX9" fmla="*/ 19050 w 390525"/>
              <a:gd name="connsiteY9" fmla="*/ 171450 h 247650"/>
              <a:gd name="connsiteX10" fmla="*/ 76200 w 390525"/>
              <a:gd name="connsiteY10" fmla="*/ 209550 h 247650"/>
              <a:gd name="connsiteX11" fmla="*/ 104775 w 390525"/>
              <a:gd name="connsiteY11" fmla="*/ 228600 h 247650"/>
              <a:gd name="connsiteX12" fmla="*/ 180975 w 390525"/>
              <a:gd name="connsiteY12" fmla="*/ 247650 h 247650"/>
              <a:gd name="connsiteX13" fmla="*/ 323850 w 390525"/>
              <a:gd name="connsiteY13" fmla="*/ 238125 h 247650"/>
              <a:gd name="connsiteX14" fmla="*/ 352425 w 390525"/>
              <a:gd name="connsiteY14" fmla="*/ 228600 h 247650"/>
              <a:gd name="connsiteX15" fmla="*/ 390525 w 390525"/>
              <a:gd name="connsiteY15" fmla="*/ 171450 h 247650"/>
              <a:gd name="connsiteX16" fmla="*/ 371475 w 390525"/>
              <a:gd name="connsiteY16" fmla="*/ 7620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0525" h="247650">
                <a:moveTo>
                  <a:pt x="371475" y="76200"/>
                </a:moveTo>
                <a:cubicBezTo>
                  <a:pt x="360363" y="55563"/>
                  <a:pt x="339549" y="57437"/>
                  <a:pt x="323850" y="47625"/>
                </a:cubicBezTo>
                <a:cubicBezTo>
                  <a:pt x="314142" y="41558"/>
                  <a:pt x="305736" y="33224"/>
                  <a:pt x="295275" y="28575"/>
                </a:cubicBezTo>
                <a:cubicBezTo>
                  <a:pt x="276925" y="20420"/>
                  <a:pt x="257175" y="15875"/>
                  <a:pt x="238125" y="9525"/>
                </a:cubicBezTo>
                <a:lnTo>
                  <a:pt x="209550" y="0"/>
                </a:lnTo>
                <a:cubicBezTo>
                  <a:pt x="185916" y="1818"/>
                  <a:pt x="98270" y="-1510"/>
                  <a:pt x="57150" y="19050"/>
                </a:cubicBezTo>
                <a:cubicBezTo>
                  <a:pt x="46911" y="24170"/>
                  <a:pt x="38100" y="31750"/>
                  <a:pt x="28575" y="38100"/>
                </a:cubicBezTo>
                <a:cubicBezTo>
                  <a:pt x="18943" y="52547"/>
                  <a:pt x="0" y="75532"/>
                  <a:pt x="0" y="95250"/>
                </a:cubicBezTo>
                <a:cubicBezTo>
                  <a:pt x="0" y="111439"/>
                  <a:pt x="5598" y="127169"/>
                  <a:pt x="9525" y="142875"/>
                </a:cubicBezTo>
                <a:cubicBezTo>
                  <a:pt x="11960" y="152615"/>
                  <a:pt x="11950" y="164350"/>
                  <a:pt x="19050" y="171450"/>
                </a:cubicBezTo>
                <a:cubicBezTo>
                  <a:pt x="35239" y="187639"/>
                  <a:pt x="57150" y="196850"/>
                  <a:pt x="76200" y="209550"/>
                </a:cubicBezTo>
                <a:cubicBezTo>
                  <a:pt x="85725" y="215900"/>
                  <a:pt x="93915" y="224980"/>
                  <a:pt x="104775" y="228600"/>
                </a:cubicBezTo>
                <a:cubicBezTo>
                  <a:pt x="148709" y="243245"/>
                  <a:pt x="123505" y="236156"/>
                  <a:pt x="180975" y="247650"/>
                </a:cubicBezTo>
                <a:cubicBezTo>
                  <a:pt x="228600" y="244475"/>
                  <a:pt x="276411" y="243396"/>
                  <a:pt x="323850" y="238125"/>
                </a:cubicBezTo>
                <a:cubicBezTo>
                  <a:pt x="333829" y="237016"/>
                  <a:pt x="345325" y="235700"/>
                  <a:pt x="352425" y="228600"/>
                </a:cubicBezTo>
                <a:cubicBezTo>
                  <a:pt x="368614" y="212411"/>
                  <a:pt x="390525" y="171450"/>
                  <a:pt x="390525" y="171450"/>
                </a:cubicBezTo>
                <a:cubicBezTo>
                  <a:pt x="380119" y="88205"/>
                  <a:pt x="382587" y="96837"/>
                  <a:pt x="371475" y="76200"/>
                </a:cubicBezTo>
                <a:close/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763" y="6586538"/>
            <a:ext cx="38052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/>
              <a:t>Image: Curtesy of Rob Kremer</a:t>
            </a:r>
          </a:p>
        </p:txBody>
      </p:sp>
    </p:spTree>
    <p:extLst>
      <p:ext uri="{BB962C8B-B14F-4D97-AF65-F5344CB8AC3E}">
        <p14:creationId xmlns:p14="http://schemas.microsoft.com/office/powerpoint/2010/main" val="3000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Accessing Class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b="1" dirty="0" smtClean="0"/>
              <a:t>Format</a:t>
            </a:r>
            <a:r>
              <a:rPr lang="en-US" dirty="0" smtClean="0"/>
              <a:t> (outside of the class definition)</a:t>
            </a:r>
            <a:r>
              <a:rPr lang="en-US" baseline="30000" dirty="0" smtClean="0"/>
              <a:t>1</a:t>
            </a:r>
            <a:r>
              <a:rPr lang="en-US" dirty="0" smtClean="0"/>
              <a:t>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&gt;.&lt;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constant name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&gt;;</a:t>
            </a:r>
          </a:p>
          <a:p>
            <a:pPr lvl="1">
              <a:buFont typeface="Arial" charset="0"/>
              <a:buChar char="–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 (outside of the class definition):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ain() 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System.out.println(“Max life span: “ + Person.MAX_AGE); 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buFont typeface="Arial" charset="0"/>
              <a:buChar char="•"/>
              <a:defRPr/>
            </a:pPr>
            <a:endParaRPr lang="en-US" dirty="0" smtClean="0"/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Accessing a constant inside the methods of that class do not require the name of the class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ublic class Person {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…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fun() { System.out.println(MAX_AGE); }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Introducing A New Concept With..Class </a:t>
            </a:r>
            <a:r>
              <a:rPr lang="en-US" altLang="en-US" sz="3200" smtClean="0">
                <a:latin typeface="Consolas" panose="020B0609020204030204" pitchFamily="49" charset="0"/>
              </a:rPr>
              <a:t>Sheep</a:t>
            </a:r>
            <a:r>
              <a:rPr lang="en-US" altLang="en-US" sz="3200" smtClean="0"/>
              <a:t>!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public class Sheep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	  private String name;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public Sheep()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name = "No name";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public Sheep(String aName)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setName(aName);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	  public String getName() { return name;}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public void setName(String newName) { name = newName;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We Create Several Sheep</a:t>
            </a:r>
            <a:endParaRPr lang="en-US" altLang="en-US" sz="3200" smtClean="0"/>
          </a:p>
        </p:txBody>
      </p:sp>
      <p:grpSp>
        <p:nvGrpSpPr>
          <p:cNvPr id="69635" name="Group 3"/>
          <p:cNvGrpSpPr>
            <a:grpSpLocks/>
          </p:cNvGrpSpPr>
          <p:nvPr/>
        </p:nvGrpSpPr>
        <p:grpSpPr bwMode="auto">
          <a:xfrm>
            <a:off x="971550" y="3860800"/>
            <a:ext cx="2378075" cy="2332038"/>
            <a:chOff x="612" y="2432"/>
            <a:chExt cx="1498" cy="1469"/>
          </a:xfrm>
        </p:grpSpPr>
        <p:pic>
          <p:nvPicPr>
            <p:cNvPr id="69642" name="Picture 4" descr="shee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43" name="AutoShape 5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Comic Sans MS" panose="030F0702030302020204" pitchFamily="66" charset="0"/>
                </a:rPr>
                <a:t>I’m Bill!</a:t>
              </a:r>
              <a:endParaRPr lang="en-US" altLang="en-US" sz="2000" b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636" name="Group 6"/>
          <p:cNvGrpSpPr>
            <a:grpSpLocks/>
          </p:cNvGrpSpPr>
          <p:nvPr/>
        </p:nvGrpSpPr>
        <p:grpSpPr bwMode="auto">
          <a:xfrm>
            <a:off x="5181600" y="3810000"/>
            <a:ext cx="2378075" cy="2484438"/>
            <a:chOff x="612" y="2432"/>
            <a:chExt cx="1498" cy="1469"/>
          </a:xfrm>
        </p:grpSpPr>
        <p:pic>
          <p:nvPicPr>
            <p:cNvPr id="69640" name="Picture 7" descr="shee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41" name="AutoShape 8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Comic Sans MS" panose="030F0702030302020204" pitchFamily="66" charset="0"/>
                </a:rPr>
                <a:t>I’m Nellie!</a:t>
              </a:r>
              <a:endParaRPr lang="en-US" altLang="en-US" sz="2000" b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9637" name="Group 9"/>
          <p:cNvGrpSpPr>
            <a:grpSpLocks/>
          </p:cNvGrpSpPr>
          <p:nvPr/>
        </p:nvGrpSpPr>
        <p:grpSpPr bwMode="auto">
          <a:xfrm>
            <a:off x="3581400" y="1600200"/>
            <a:ext cx="2378075" cy="2332038"/>
            <a:chOff x="612" y="2432"/>
            <a:chExt cx="1498" cy="1469"/>
          </a:xfrm>
        </p:grpSpPr>
        <p:pic>
          <p:nvPicPr>
            <p:cNvPr id="69638" name="Picture 10" descr="shee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9639" name="AutoShape 11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Comic Sans MS" panose="030F0702030302020204" pitchFamily="66" charset="0"/>
                </a:rPr>
                <a:t>I’m Jim!</a:t>
              </a:r>
              <a:endParaRPr lang="en-US" altLang="en-US" sz="2000" b="0">
                <a:latin typeface="Comic Sans MS" panose="030F0702030302020204" pitchFamily="66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0" y="6645830"/>
            <a:ext cx="218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copyright unknown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Question: Who Tracks The Size Of The Herd?</a:t>
            </a:r>
            <a:endParaRPr lang="en-US" altLang="en-US" sz="320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71550" y="3860800"/>
            <a:ext cx="2378075" cy="2332038"/>
            <a:chOff x="612" y="2432"/>
            <a:chExt cx="1498" cy="1469"/>
          </a:xfrm>
        </p:grpSpPr>
        <p:pic>
          <p:nvPicPr>
            <p:cNvPr id="70666" name="Picture 4" descr="shee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7" name="AutoShape 5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Comic Sans MS" panose="030F0702030302020204" pitchFamily="66" charset="0"/>
                </a:rPr>
                <a:t>Bill: Me!</a:t>
              </a:r>
              <a:endParaRPr lang="en-US" altLang="en-US" sz="2000" b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219700" y="3860800"/>
            <a:ext cx="2543175" cy="2405063"/>
            <a:chOff x="3288" y="2432"/>
            <a:chExt cx="1602" cy="1515"/>
          </a:xfrm>
        </p:grpSpPr>
        <p:pic>
          <p:nvPicPr>
            <p:cNvPr id="70664" name="Picture 7" descr="shee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8" y="2977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5" name="AutoShape 8"/>
            <p:cNvSpPr>
              <a:spLocks noChangeArrowheads="1"/>
            </p:cNvSpPr>
            <p:nvPr/>
          </p:nvSpPr>
          <p:spPr bwMode="auto">
            <a:xfrm>
              <a:off x="3606" y="2432"/>
              <a:ext cx="1284" cy="483"/>
            </a:xfrm>
            <a:prstGeom prst="cloudCallout">
              <a:avLst>
                <a:gd name="adj1" fmla="val -43380"/>
                <a:gd name="adj2" fmla="val 94574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Comic Sans MS" panose="030F0702030302020204" pitchFamily="66" charset="0"/>
                </a:rPr>
                <a:t>Nellie: Me!</a:t>
              </a:r>
              <a:endParaRPr lang="en-US" altLang="en-US" sz="2000" b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563938" y="1628775"/>
            <a:ext cx="2378075" cy="2332038"/>
            <a:chOff x="612" y="2432"/>
            <a:chExt cx="1498" cy="1469"/>
          </a:xfrm>
        </p:grpSpPr>
        <p:pic>
          <p:nvPicPr>
            <p:cNvPr id="70662" name="Picture 10" descr="sheep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2931"/>
              <a:ext cx="887" cy="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3" name="AutoShape 11"/>
            <p:cNvSpPr>
              <a:spLocks noChangeArrowheads="1"/>
            </p:cNvSpPr>
            <p:nvPr/>
          </p:nvSpPr>
          <p:spPr bwMode="auto">
            <a:xfrm>
              <a:off x="930" y="2432"/>
              <a:ext cx="1180" cy="453"/>
            </a:xfrm>
            <a:prstGeom prst="cloudCallout">
              <a:avLst>
                <a:gd name="adj1" fmla="val -42796"/>
                <a:gd name="adj2" fmla="val 8002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Comic Sans MS" panose="030F0702030302020204" pitchFamily="66" charset="0"/>
                </a:rPr>
                <a:t>Jim: Me!</a:t>
              </a:r>
              <a:endParaRPr lang="en-US" altLang="en-US" sz="2000" b="0">
                <a:latin typeface="Comic Sans MS" panose="030F0702030302020204" pitchFamily="66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33528" y="6611779"/>
            <a:ext cx="15728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Image copyright unknown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hee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o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Answer: None Of The Above!</a:t>
            </a:r>
            <a:endParaRPr lang="en-US" altLang="en-US" sz="3200" smtClean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5888" indent="-115888">
              <a:tabLst>
                <a:tab pos="476250" algn="l"/>
              </a:tabLst>
            </a:pPr>
            <a:r>
              <a:rPr lang="en-CA" altLang="en-US" sz="2400" smtClean="0"/>
              <a:t>Information about all instances of a class should not be tracked by an individual object.</a:t>
            </a:r>
          </a:p>
          <a:p>
            <a:pPr marL="115888" indent="-115888">
              <a:tabLst>
                <a:tab pos="476250" algn="l"/>
              </a:tabLst>
            </a:pPr>
            <a:r>
              <a:rPr lang="en-CA" altLang="en-US" sz="2400" smtClean="0"/>
              <a:t>So far we have used instance fields.</a:t>
            </a:r>
          </a:p>
          <a:p>
            <a:pPr marL="115888" indent="-115888">
              <a:tabLst>
                <a:tab pos="476250" algn="l"/>
              </a:tabLst>
            </a:pPr>
            <a:r>
              <a:rPr lang="en-CA" altLang="en-US" sz="2400" smtClean="0"/>
              <a:t>Each </a:t>
            </a:r>
            <a:r>
              <a:rPr lang="en-CA" altLang="en-US" sz="2400" i="1" smtClean="0"/>
              <a:t>instance</a:t>
            </a:r>
            <a:r>
              <a:rPr lang="en-CA" altLang="en-US" sz="2400" smtClean="0"/>
              <a:t> of an object contains </a:t>
            </a:r>
            <a:r>
              <a:rPr lang="en-CA" altLang="en-US" sz="2400" i="1" smtClean="0"/>
              <a:t>it’s own set of instance fields</a:t>
            </a:r>
            <a:r>
              <a:rPr lang="en-CA" altLang="en-US" sz="2400" smtClean="0"/>
              <a:t> which can contain information unique to the instance.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public class Sheep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{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</a:rPr>
              <a:t>  	 private String name;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CA" altLang="en-US" sz="1800" smtClean="0">
                <a:latin typeface="Consolas" panose="020B0609020204030204" pitchFamily="49" charset="0"/>
              </a:rPr>
              <a:t>	      </a:t>
            </a:r>
            <a:r>
              <a:rPr lang="en-US" altLang="en-US" sz="1800" smtClean="0">
                <a:latin typeface="Consolas" panose="020B0609020204030204" pitchFamily="49" charset="0"/>
              </a:rPr>
              <a:t>...</a:t>
            </a:r>
          </a:p>
          <a:p>
            <a:pPr marL="115888" indent="-115888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  <a:p>
            <a:pPr marL="115888" indent="-115888">
              <a:tabLst>
                <a:tab pos="476250" algn="l"/>
              </a:tabLst>
            </a:pPr>
            <a:endParaRPr lang="en-US" altLang="en-US" sz="1800" smtClean="0">
              <a:latin typeface="Consolas" panose="020B0609020204030204" pitchFamily="49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990600" y="5105400"/>
            <a:ext cx="7129463" cy="1317625"/>
            <a:chOff x="990600" y="5105400"/>
            <a:chExt cx="7129463" cy="1317625"/>
          </a:xfrm>
        </p:grpSpPr>
        <p:grpSp>
          <p:nvGrpSpPr>
            <p:cNvPr id="71685" name="Group 4"/>
            <p:cNvGrpSpPr>
              <a:grpSpLocks/>
            </p:cNvGrpSpPr>
            <p:nvPr/>
          </p:nvGrpSpPr>
          <p:grpSpPr bwMode="auto">
            <a:xfrm>
              <a:off x="990600" y="5486400"/>
              <a:ext cx="7129463" cy="936625"/>
              <a:chOff x="612" y="3475"/>
              <a:chExt cx="4491" cy="590"/>
            </a:xfrm>
          </p:grpSpPr>
          <p:sp>
            <p:nvSpPr>
              <p:cNvPr id="71689" name="Rectangle 5"/>
              <p:cNvSpPr>
                <a:spLocks noChangeArrowheads="1"/>
              </p:cNvSpPr>
              <p:nvPr/>
            </p:nvSpPr>
            <p:spPr bwMode="auto">
              <a:xfrm>
                <a:off x="2245" y="3475"/>
                <a:ext cx="1179" cy="5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  <p:sp>
            <p:nvSpPr>
              <p:cNvPr id="71690" name="Text Box 6"/>
              <p:cNvSpPr txBox="1">
                <a:spLocks noChangeArrowheads="1"/>
              </p:cNvSpPr>
              <p:nvPr/>
            </p:nvSpPr>
            <p:spPr bwMode="auto">
              <a:xfrm>
                <a:off x="2245" y="3475"/>
                <a:ext cx="117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CA" altLang="en-US" sz="2000" b="0">
                    <a:latin typeface="Arial" panose="020B0604020202020204" pitchFamily="34" charset="0"/>
                  </a:rPr>
                  <a:t>name: Jim</a:t>
                </a:r>
                <a:endParaRPr lang="en-US" altLang="en-US" sz="2000" b="0">
                  <a:latin typeface="Arial" panose="020B0604020202020204" pitchFamily="34" charset="0"/>
                </a:endParaRPr>
              </a:p>
            </p:txBody>
          </p:sp>
          <p:sp>
            <p:nvSpPr>
              <p:cNvPr id="71691" name="Rectangle 7"/>
              <p:cNvSpPr>
                <a:spLocks noChangeArrowheads="1"/>
              </p:cNvSpPr>
              <p:nvPr/>
            </p:nvSpPr>
            <p:spPr bwMode="auto">
              <a:xfrm>
                <a:off x="3923" y="3475"/>
                <a:ext cx="1179" cy="5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  <p:sp>
            <p:nvSpPr>
              <p:cNvPr id="71692" name="Text Box 8"/>
              <p:cNvSpPr txBox="1">
                <a:spLocks noChangeArrowheads="1"/>
              </p:cNvSpPr>
              <p:nvPr/>
            </p:nvSpPr>
            <p:spPr bwMode="auto">
              <a:xfrm>
                <a:off x="3923" y="3475"/>
                <a:ext cx="1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CA" altLang="en-US" sz="2000" b="0">
                    <a:latin typeface="Arial" panose="020B0604020202020204" pitchFamily="34" charset="0"/>
                  </a:rPr>
                  <a:t>name: Nellie</a:t>
                </a:r>
                <a:endParaRPr lang="en-US" altLang="en-US" sz="2000" b="0">
                  <a:latin typeface="Arial" panose="020B0604020202020204" pitchFamily="34" charset="0"/>
                </a:endParaRPr>
              </a:p>
            </p:txBody>
          </p:sp>
          <p:sp>
            <p:nvSpPr>
              <p:cNvPr id="71693" name="Rectangle 9"/>
              <p:cNvSpPr>
                <a:spLocks noChangeArrowheads="1"/>
              </p:cNvSpPr>
              <p:nvPr/>
            </p:nvSpPr>
            <p:spPr bwMode="auto">
              <a:xfrm>
                <a:off x="612" y="3475"/>
                <a:ext cx="1179" cy="59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en-US" sz="1800" b="0">
                  <a:latin typeface="Arial" panose="020B0604020202020204" pitchFamily="34" charset="0"/>
                </a:endParaRPr>
              </a:p>
            </p:txBody>
          </p:sp>
          <p:sp>
            <p:nvSpPr>
              <p:cNvPr id="71694" name="Text Box 10"/>
              <p:cNvSpPr txBox="1">
                <a:spLocks noChangeArrowheads="1"/>
              </p:cNvSpPr>
              <p:nvPr/>
            </p:nvSpPr>
            <p:spPr bwMode="auto">
              <a:xfrm>
                <a:off x="612" y="3475"/>
                <a:ext cx="117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/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CA" altLang="en-US" sz="2000" b="0">
                    <a:latin typeface="Arial" panose="020B0604020202020204" pitchFamily="34" charset="0"/>
                  </a:rPr>
                  <a:t>name: Bill</a:t>
                </a:r>
                <a:endParaRPr lang="en-US" altLang="en-US" sz="2000" b="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1686" name="Text Box 28"/>
            <p:cNvSpPr txBox="1">
              <a:spLocks noChangeArrowheads="1"/>
            </p:cNvSpPr>
            <p:nvPr/>
          </p:nvSpPr>
          <p:spPr bwMode="auto">
            <a:xfrm>
              <a:off x="1371600" y="5105400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0"/>
                <a:t>Object</a:t>
              </a:r>
            </a:p>
          </p:txBody>
        </p:sp>
        <p:sp>
          <p:nvSpPr>
            <p:cNvPr id="71687" name="Text Box 29"/>
            <p:cNvSpPr txBox="1">
              <a:spLocks noChangeArrowheads="1"/>
            </p:cNvSpPr>
            <p:nvPr/>
          </p:nvSpPr>
          <p:spPr bwMode="auto">
            <a:xfrm>
              <a:off x="4038600" y="5105400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0"/>
                <a:t>Object</a:t>
              </a:r>
            </a:p>
          </p:txBody>
        </p:sp>
        <p:sp>
          <p:nvSpPr>
            <p:cNvPr id="71688" name="Text Box 30"/>
            <p:cNvSpPr txBox="1">
              <a:spLocks noChangeArrowheads="1"/>
            </p:cNvSpPr>
            <p:nvPr/>
          </p:nvSpPr>
          <p:spPr bwMode="auto">
            <a:xfrm>
              <a:off x="6629400" y="5105400"/>
              <a:ext cx="1143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0"/>
                <a:t>Object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The Need For Static (Class Attributes)</a:t>
            </a:r>
            <a:endParaRPr lang="en-US" altLang="en-US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77800" indent="-177800">
              <a:tabLst>
                <a:tab pos="476250" algn="l"/>
              </a:tabLst>
            </a:pPr>
            <a:r>
              <a:rPr lang="en-CA" altLang="en-US" sz="2400" smtClean="0"/>
              <a:t>Static fields: One instance of the attribute exists </a:t>
            </a:r>
            <a:r>
              <a:rPr lang="en-CA" altLang="en-US" sz="2400" i="1" smtClean="0"/>
              <a:t>for the class</a:t>
            </a:r>
            <a:r>
              <a:rPr lang="en-CA" altLang="en-US" sz="2400" smtClean="0"/>
              <a:t> (not </a:t>
            </a:r>
            <a:r>
              <a:rPr lang="en-US" altLang="en-US" sz="2400" smtClean="0"/>
              <a:t>one attribute</a:t>
            </a:r>
            <a:r>
              <a:rPr lang="en-CA" altLang="en-US" sz="2400" smtClean="0"/>
              <a:t> for each instance of the class)</a:t>
            </a:r>
          </a:p>
        </p:txBody>
      </p:sp>
      <p:sp>
        <p:nvSpPr>
          <p:cNvPr id="310291" name="Rectangle 19"/>
          <p:cNvSpPr>
            <a:spLocks noChangeArrowheads="1"/>
          </p:cNvSpPr>
          <p:nvPr/>
        </p:nvSpPr>
        <p:spPr bwMode="auto">
          <a:xfrm>
            <a:off x="3276600" y="2852738"/>
            <a:ext cx="2506663" cy="1687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CA" altLang="en-US" sz="2400" b="0">
                <a:latin typeface="Arial" panose="020B0604020202020204" pitchFamily="34" charset="0"/>
              </a:rPr>
              <a:t>Class Sheep</a:t>
            </a:r>
            <a:endParaRPr lang="en-US" altLang="en-US" sz="2400" b="0">
              <a:latin typeface="Arial" panose="020B0604020202020204" pitchFamily="34" charset="0"/>
            </a:endParaRPr>
          </a:p>
        </p:txBody>
      </p:sp>
      <p:sp>
        <p:nvSpPr>
          <p:cNvPr id="72709" name="Text Box 20"/>
          <p:cNvSpPr txBox="1">
            <a:spLocks noChangeArrowheads="1"/>
          </p:cNvSpPr>
          <p:nvPr/>
        </p:nvSpPr>
        <p:spPr bwMode="auto">
          <a:xfrm>
            <a:off x="3419475" y="3213100"/>
            <a:ext cx="1457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CA" altLang="en-US" sz="1800" b="0">
                <a:latin typeface="Arial" panose="020B0604020202020204" pitchFamily="34" charset="0"/>
              </a:rPr>
              <a:t>flockSize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  <p:grpSp>
        <p:nvGrpSpPr>
          <p:cNvPr id="72710" name="Group 4"/>
          <p:cNvGrpSpPr>
            <a:grpSpLocks/>
          </p:cNvGrpSpPr>
          <p:nvPr/>
        </p:nvGrpSpPr>
        <p:grpSpPr bwMode="auto">
          <a:xfrm>
            <a:off x="990600" y="5486400"/>
            <a:ext cx="7129463" cy="936625"/>
            <a:chOff x="612" y="3475"/>
            <a:chExt cx="4491" cy="590"/>
          </a:xfrm>
        </p:grpSpPr>
        <p:sp>
          <p:nvSpPr>
            <p:cNvPr id="72714" name="Rectangle 5"/>
            <p:cNvSpPr>
              <a:spLocks noChangeArrowheads="1"/>
            </p:cNvSpPr>
            <p:nvPr/>
          </p:nvSpPr>
          <p:spPr bwMode="auto">
            <a:xfrm>
              <a:off x="2245" y="3475"/>
              <a:ext cx="1179" cy="5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72715" name="Text Box 6"/>
            <p:cNvSpPr txBox="1">
              <a:spLocks noChangeArrowheads="1"/>
            </p:cNvSpPr>
            <p:nvPr/>
          </p:nvSpPr>
          <p:spPr bwMode="auto">
            <a:xfrm>
              <a:off x="2245" y="3475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name: Jim</a:t>
              </a:r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72716" name="Rectangle 7"/>
            <p:cNvSpPr>
              <a:spLocks noChangeArrowheads="1"/>
            </p:cNvSpPr>
            <p:nvPr/>
          </p:nvSpPr>
          <p:spPr bwMode="auto">
            <a:xfrm>
              <a:off x="3923" y="3475"/>
              <a:ext cx="1179" cy="5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72717" name="Text Box 8"/>
            <p:cNvSpPr txBox="1">
              <a:spLocks noChangeArrowheads="1"/>
            </p:cNvSpPr>
            <p:nvPr/>
          </p:nvSpPr>
          <p:spPr bwMode="auto">
            <a:xfrm>
              <a:off x="3923" y="3475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name: Nellie</a:t>
              </a:r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72718" name="Rectangle 9"/>
            <p:cNvSpPr>
              <a:spLocks noChangeArrowheads="1"/>
            </p:cNvSpPr>
            <p:nvPr/>
          </p:nvSpPr>
          <p:spPr bwMode="auto">
            <a:xfrm>
              <a:off x="612" y="3475"/>
              <a:ext cx="1179" cy="5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72719" name="Text Box 10"/>
            <p:cNvSpPr txBox="1">
              <a:spLocks noChangeArrowheads="1"/>
            </p:cNvSpPr>
            <p:nvPr/>
          </p:nvSpPr>
          <p:spPr bwMode="auto">
            <a:xfrm>
              <a:off x="612" y="3475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CA" altLang="en-US" sz="2000" b="0">
                  <a:latin typeface="Arial" panose="020B0604020202020204" pitchFamily="34" charset="0"/>
                </a:rPr>
                <a:t>name: Bill</a:t>
              </a:r>
              <a:endParaRPr lang="en-US" altLang="en-US" sz="2000" b="0">
                <a:latin typeface="Arial" panose="020B0604020202020204" pitchFamily="34" charset="0"/>
              </a:endParaRPr>
            </a:p>
          </p:txBody>
        </p:sp>
      </p:grpSp>
      <p:sp>
        <p:nvSpPr>
          <p:cNvPr id="72711" name="Text Box 28"/>
          <p:cNvSpPr txBox="1">
            <a:spLocks noChangeArrowheads="1"/>
          </p:cNvSpPr>
          <p:nvPr/>
        </p:nvSpPr>
        <p:spPr bwMode="auto">
          <a:xfrm>
            <a:off x="1371600" y="5105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0"/>
              <a:t>Object</a:t>
            </a:r>
          </a:p>
        </p:txBody>
      </p:sp>
      <p:sp>
        <p:nvSpPr>
          <p:cNvPr id="72712" name="Text Box 29"/>
          <p:cNvSpPr txBox="1">
            <a:spLocks noChangeArrowheads="1"/>
          </p:cNvSpPr>
          <p:nvPr/>
        </p:nvSpPr>
        <p:spPr bwMode="auto">
          <a:xfrm>
            <a:off x="4038600" y="5105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0"/>
              <a:t>Object</a:t>
            </a:r>
          </a:p>
        </p:txBody>
      </p:sp>
      <p:sp>
        <p:nvSpPr>
          <p:cNvPr id="72713" name="Text Box 30"/>
          <p:cNvSpPr txBox="1">
            <a:spLocks noChangeArrowheads="1"/>
          </p:cNvSpPr>
          <p:nvPr/>
        </p:nvSpPr>
        <p:spPr bwMode="auto">
          <a:xfrm>
            <a:off x="6629400" y="5105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 b="0"/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91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>
                <a:latin typeface="Consolas" panose="020B0609020204030204" pitchFamily="49" charset="0"/>
              </a:rPr>
              <a:t>Static</a:t>
            </a:r>
            <a:r>
              <a:rPr lang="en-CA" altLang="en-US" sz="3200" smtClean="0"/>
              <a:t> (Class) Methods</a:t>
            </a:r>
            <a:endParaRPr lang="en-US" altLang="en-US" sz="3200" smtClean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5888" indent="-115888">
              <a:buFont typeface="Arial" charset="0"/>
              <a:buChar char="•"/>
              <a:tabLst>
                <a:tab pos="476250" algn="l"/>
              </a:tabLst>
              <a:defRPr/>
            </a:pPr>
            <a:r>
              <a:rPr lang="en-CA" altLang="en-US" sz="2400" dirty="0" smtClean="0"/>
              <a:t>Are associated with the class as a whole and not individual  instances of the class.</a:t>
            </a:r>
          </a:p>
          <a:p>
            <a:pPr marL="533400" lvl="1" indent="-177800">
              <a:buFont typeface="Arial" charset="0"/>
              <a:buChar char="–"/>
              <a:tabLst>
                <a:tab pos="476250" algn="l"/>
              </a:tabLst>
              <a:defRPr/>
            </a:pPr>
            <a:r>
              <a:rPr lang="en-CA" altLang="en-US" sz="2400" dirty="0" smtClean="0"/>
              <a:t>Can be called without having an instances (because it’s called through the class name not a reference/instance name).</a:t>
            </a:r>
          </a:p>
          <a:p>
            <a:pPr marL="533400" lvl="1" indent="-177800">
              <a:buFont typeface="Arial" charset="0"/>
              <a:buChar char="–"/>
              <a:tabLst>
                <a:tab pos="476250" algn="l"/>
              </a:tabLst>
              <a:defRPr/>
            </a:pPr>
            <a:r>
              <a:rPr lang="en-CA" altLang="en-US" sz="2400" dirty="0" smtClean="0"/>
              <a:t>Instance method:</a:t>
            </a:r>
          </a:p>
          <a:p>
            <a:pPr marL="527050" lvl="2" indent="0">
              <a:buFont typeface="Arial" charset="0"/>
              <a:buNone/>
              <a:tabLst>
                <a:tab pos="476250" algn="l"/>
              </a:tabLst>
              <a:defRPr/>
            </a:pP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Scanner in = new Scanner(System.in);</a:t>
            </a:r>
          </a:p>
          <a:p>
            <a:pPr marL="527050" lvl="2" indent="0">
              <a:buFont typeface="Arial" charset="0"/>
              <a:buNone/>
              <a:tabLst>
                <a:tab pos="476250" algn="l"/>
              </a:tabLst>
              <a:defRPr/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n.nextInt();   </a:t>
            </a:r>
            <a:r>
              <a:rPr lang="en-CA" alt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refName.method()</a:t>
            </a:r>
          </a:p>
          <a:p>
            <a:pPr marL="520700" lvl="1" indent="-165100">
              <a:buFont typeface="Arial" charset="0"/>
              <a:buChar char="–"/>
              <a:tabLst>
                <a:tab pos="476250" algn="l"/>
              </a:tabLst>
              <a:defRPr/>
            </a:pPr>
            <a:r>
              <a:rPr lang="en-CA" altLang="en-US" sz="2400" dirty="0" smtClean="0">
                <a:cs typeface="Consolas" panose="020B0609020204030204" pitchFamily="49" charset="0"/>
              </a:rPr>
              <a:t>Class Method:</a:t>
            </a:r>
          </a:p>
          <a:p>
            <a:pPr marL="527050" lvl="2" indent="0">
              <a:buFont typeface="Arial" charset="0"/>
              <a:buNone/>
              <a:tabLst>
                <a:tab pos="476250" algn="l"/>
              </a:tabLst>
              <a:defRPr/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CA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ouble squareRoot = Math.sqrt(9);  </a:t>
            </a:r>
            <a:r>
              <a:rPr lang="en-CA" altLang="en-US" sz="1800" dirty="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ClassName.method()</a:t>
            </a:r>
          </a:p>
          <a:p>
            <a:pPr marL="115888" indent="-115888">
              <a:buFont typeface="Arial" charset="0"/>
              <a:buChar char="•"/>
              <a:tabLst>
                <a:tab pos="476250" algn="l"/>
              </a:tabLst>
              <a:defRPr/>
            </a:pPr>
            <a:r>
              <a:rPr lang="en-CA" altLang="en-US" sz="2400" dirty="0" smtClean="0"/>
              <a:t>Typically implemented for classes that are never instantiated e.g., class </a:t>
            </a:r>
            <a:r>
              <a:rPr lang="en-CA" altLang="en-US" sz="2400" dirty="0" smtClean="0">
                <a:latin typeface="Consolas" pitchFamily="49" charset="0"/>
              </a:rPr>
              <a:t>Math</a:t>
            </a:r>
            <a:r>
              <a:rPr lang="en-CA" alt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bldLvl="2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Accessing Static Methods/Attributes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2400" smtClean="0"/>
              <a:t>Inside the class definition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smtClean="0">
                <a:cs typeface="Consolas" panose="020B0609020204030204" pitchFamily="49" charset="0"/>
              </a:rPr>
              <a:t>Format:</a:t>
            </a:r>
          </a:p>
          <a:p>
            <a:pPr lvl="3"/>
            <a:r>
              <a:rPr lang="en-US" altLang="en-US" b="1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i="1" smtClean="0">
                <a:latin typeface="Consolas" panose="020B0609020204030204" pitchFamily="49" charset="0"/>
                <a:cs typeface="Consolas" panose="020B0609020204030204" pitchFamily="49" charset="0"/>
              </a:rPr>
              <a:t>attribute or method name</a:t>
            </a:r>
            <a:r>
              <a:rPr lang="en-US" altLang="en-US" b="1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3"/>
            <a:endParaRPr lang="en-US" altLang="en-US" b="1" smtClean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smtClean="0"/>
              <a:t>Example: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	 public Sheep ()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        flockSize++;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Accessing Static Methods/Attributes (2)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2400" smtClean="0"/>
              <a:t>Outside the class definition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smtClean="0"/>
              <a:t>Format: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2000" i="1" smtClean="0">
                <a:latin typeface="Consolas" panose="020B0609020204030204" pitchFamily="49" charset="0"/>
                <a:cs typeface="Consolas" panose="020B0609020204030204" pitchFamily="49" charset="0"/>
              </a:rPr>
              <a:t>Class name</a:t>
            </a: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&gt;.&lt;</a:t>
            </a:r>
            <a:r>
              <a:rPr lang="en-US" altLang="en-US" sz="2000" i="1" smtClean="0">
                <a:latin typeface="Consolas" panose="020B0609020204030204" pitchFamily="49" charset="0"/>
                <a:cs typeface="Consolas" panose="020B0609020204030204" pitchFamily="49" charset="0"/>
              </a:rPr>
              <a:t>attribute or method name</a:t>
            </a: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lvl="1"/>
            <a:endParaRPr lang="en-US" altLang="en-US" sz="2000" smtClean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b="1" smtClean="0"/>
              <a:t>Example: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Sheep.getFlockSize();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 lIns="92075" tIns="46038" rIns="92075" bIns="46038"/>
          <a:lstStyle/>
          <a:p>
            <a:r>
              <a:rPr lang="en-US" altLang="en-US" sz="3200" smtClean="0">
                <a:latin typeface="Consolas" panose="020B0609020204030204" pitchFamily="49" charset="0"/>
              </a:rPr>
              <a:t>Static</a:t>
            </a:r>
            <a:r>
              <a:rPr lang="en-US" altLang="en-US" sz="3200" smtClean="0"/>
              <a:t> Data And Methods: UML Diagram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0" indent="0">
              <a:tabLst>
                <a:tab pos="476250" algn="l"/>
              </a:tabLst>
            </a:pPr>
            <a:r>
              <a:rPr lang="en-US" altLang="en-US" sz="2400" dirty="0" smtClean="0"/>
              <a:t>Location of the online example: 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  <a:cs typeface="Arial" panose="020B0604020202020204" pitchFamily="34" charset="0"/>
              </a:rPr>
              <a:t>/home/219/examples/advanced/5classAttributes</a:t>
            </a: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1116013" y="3716338"/>
            <a:ext cx="1223962" cy="863600"/>
            <a:chOff x="1202" y="2478"/>
            <a:chExt cx="771" cy="544"/>
          </a:xfrm>
        </p:grpSpPr>
        <p:sp>
          <p:nvSpPr>
            <p:cNvPr id="76818" name="Rectangle 5"/>
            <p:cNvSpPr>
              <a:spLocks noChangeArrowheads="1"/>
            </p:cNvSpPr>
            <p:nvPr/>
          </p:nvSpPr>
          <p:spPr bwMode="auto">
            <a:xfrm>
              <a:off x="1202" y="2478"/>
              <a:ext cx="771" cy="5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76819" name="Line 6"/>
            <p:cNvSpPr>
              <a:spLocks noChangeShapeType="1"/>
            </p:cNvSpPr>
            <p:nvPr/>
          </p:nvSpPr>
          <p:spPr bwMode="auto">
            <a:xfrm>
              <a:off x="1202" y="2704"/>
              <a:ext cx="7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3600" tIns="46800" rIns="93600" bIns="46800">
              <a:spAutoFit/>
            </a:bodyPr>
            <a:lstStyle/>
            <a:p>
              <a:endParaRPr lang="en-CA"/>
            </a:p>
          </p:txBody>
        </p:sp>
        <p:sp>
          <p:nvSpPr>
            <p:cNvPr id="76820" name="Text Box 7"/>
            <p:cNvSpPr txBox="1">
              <a:spLocks noChangeArrowheads="1"/>
            </p:cNvSpPr>
            <p:nvPr/>
          </p:nvSpPr>
          <p:spPr bwMode="auto">
            <a:xfrm>
              <a:off x="1202" y="2478"/>
              <a:ext cx="7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lang="en-US" altLang="en-US" sz="2400">
                  <a:latin typeface="Consolas" panose="020B0609020204030204" pitchFamily="49" charset="0"/>
                </a:rPr>
                <a:t>Driver</a:t>
              </a:r>
            </a:p>
          </p:txBody>
        </p:sp>
      </p:grpSp>
      <p:grpSp>
        <p:nvGrpSpPr>
          <p:cNvPr id="76805" name="Group 8"/>
          <p:cNvGrpSpPr>
            <a:grpSpLocks/>
          </p:cNvGrpSpPr>
          <p:nvPr/>
        </p:nvGrpSpPr>
        <p:grpSpPr bwMode="auto">
          <a:xfrm>
            <a:off x="5724525" y="2924175"/>
            <a:ext cx="2879725" cy="3716338"/>
            <a:chOff x="3606" y="1888"/>
            <a:chExt cx="1814" cy="2341"/>
          </a:xfrm>
        </p:grpSpPr>
        <p:sp>
          <p:nvSpPr>
            <p:cNvPr id="76813" name="Rectangle 9"/>
            <p:cNvSpPr>
              <a:spLocks noChangeArrowheads="1"/>
            </p:cNvSpPr>
            <p:nvPr/>
          </p:nvSpPr>
          <p:spPr bwMode="auto">
            <a:xfrm>
              <a:off x="3606" y="1888"/>
              <a:ext cx="1814" cy="234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grpSp>
          <p:nvGrpSpPr>
            <p:cNvPr id="76814" name="Group 10"/>
            <p:cNvGrpSpPr>
              <a:grpSpLocks/>
            </p:cNvGrpSpPr>
            <p:nvPr/>
          </p:nvGrpSpPr>
          <p:grpSpPr bwMode="auto">
            <a:xfrm>
              <a:off x="3606" y="1933"/>
              <a:ext cx="1814" cy="2079"/>
              <a:chOff x="3651" y="2024"/>
              <a:chExt cx="1814" cy="2079"/>
            </a:xfrm>
          </p:grpSpPr>
          <p:sp>
            <p:nvSpPr>
              <p:cNvPr id="76815" name="Line 11"/>
              <p:cNvSpPr>
                <a:spLocks noChangeShapeType="1"/>
              </p:cNvSpPr>
              <p:nvPr/>
            </p:nvSpPr>
            <p:spPr bwMode="auto">
              <a:xfrm>
                <a:off x="3651" y="2296"/>
                <a:ext cx="18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76816" name="Text Box 12"/>
              <p:cNvSpPr txBox="1">
                <a:spLocks noChangeArrowheads="1"/>
              </p:cNvSpPr>
              <p:nvPr/>
            </p:nvSpPr>
            <p:spPr bwMode="auto">
              <a:xfrm>
                <a:off x="3651" y="2024"/>
                <a:ext cx="18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2400">
                    <a:latin typeface="Consolas" panose="020B0609020204030204" pitchFamily="49" charset="0"/>
                  </a:rPr>
                  <a:t>Sheep</a:t>
                </a:r>
              </a:p>
            </p:txBody>
          </p:sp>
          <p:sp>
            <p:nvSpPr>
              <p:cNvPr id="76817" name="Text Box 13"/>
              <p:cNvSpPr txBox="1">
                <a:spLocks noChangeArrowheads="1"/>
              </p:cNvSpPr>
              <p:nvPr/>
            </p:nvSpPr>
            <p:spPr bwMode="auto">
              <a:xfrm>
                <a:off x="3651" y="2337"/>
                <a:ext cx="1814" cy="17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111125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111125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111125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111125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>
                    <a:latin typeface="Consolas" panose="020B0609020204030204" pitchFamily="49" charset="0"/>
                  </a:rPr>
                  <a:t>-</a:t>
                </a:r>
                <a:r>
                  <a:rPr lang="en-US" altLang="en-US" sz="1600" b="0" u="sng">
                    <a:latin typeface="Consolas" panose="020B0609020204030204" pitchFamily="49" charset="0"/>
                  </a:rPr>
                  <a:t>flockSize</a:t>
                </a:r>
                <a:r>
                  <a:rPr lang="en-US" altLang="en-US" sz="1600" b="0">
                    <a:latin typeface="Consolas" panose="020B0609020204030204" pitchFamily="49" charset="0"/>
                  </a:rPr>
                  <a:t>:int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>
                    <a:latin typeface="Consolas" panose="020B0609020204030204" pitchFamily="49" charset="0"/>
                  </a:rPr>
                  <a:t>-name: String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>
                    <a:latin typeface="Consolas" panose="020B0609020204030204" pitchFamily="49" charset="0"/>
                  </a:rPr>
                  <a:t>+Sheep()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>
                    <a:latin typeface="Consolas" panose="020B0609020204030204" pitchFamily="49" charset="0"/>
                  </a:rPr>
                  <a:t>+Sheep(aName:String)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>
                    <a:latin typeface="Consolas" panose="020B0609020204030204" pitchFamily="49" charset="0"/>
                  </a:rPr>
                  <a:t>+getFlockSize():int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>
                    <a:latin typeface="Consolas" panose="020B0609020204030204" pitchFamily="49" charset="0"/>
                  </a:rPr>
                  <a:t>+getName():String</a:t>
                </a:r>
              </a:p>
              <a:p>
                <a:pPr>
                  <a:spcBef>
                    <a:spcPct val="50000"/>
                  </a:spcBef>
                  <a:buFont typeface="Arial" panose="020B0604020202020204" pitchFamily="34" charset="0"/>
                  <a:buNone/>
                </a:pPr>
                <a:r>
                  <a:rPr lang="en-US" altLang="en-US" sz="1600" b="0">
                    <a:latin typeface="Consolas" panose="020B0609020204030204" pitchFamily="49" charset="0"/>
                  </a:rPr>
                  <a:t>+setName(aName:String): 	void</a:t>
                </a:r>
              </a:p>
            </p:txBody>
          </p:sp>
        </p:grpSp>
      </p:grpSp>
      <p:sp>
        <p:nvSpPr>
          <p:cNvPr id="76806" name="Line 14"/>
          <p:cNvSpPr>
            <a:spLocks noChangeShapeType="1"/>
          </p:cNvSpPr>
          <p:nvPr/>
        </p:nvSpPr>
        <p:spPr bwMode="auto">
          <a:xfrm>
            <a:off x="2339975" y="4221163"/>
            <a:ext cx="338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grpSp>
        <p:nvGrpSpPr>
          <p:cNvPr id="69655" name="Group 23"/>
          <p:cNvGrpSpPr>
            <a:grpSpLocks/>
          </p:cNvGrpSpPr>
          <p:nvPr/>
        </p:nvGrpSpPr>
        <p:grpSpPr bwMode="auto">
          <a:xfrm>
            <a:off x="2514600" y="2438400"/>
            <a:ext cx="4840288" cy="1460500"/>
            <a:chOff x="1536" y="1536"/>
            <a:chExt cx="3049" cy="920"/>
          </a:xfrm>
        </p:grpSpPr>
        <p:sp>
          <p:nvSpPr>
            <p:cNvPr id="76808" name="Rounded Rectangle 1"/>
            <p:cNvSpPr>
              <a:spLocks noChangeArrowheads="1"/>
            </p:cNvSpPr>
            <p:nvPr/>
          </p:nvSpPr>
          <p:spPr bwMode="auto">
            <a:xfrm>
              <a:off x="3600" y="2208"/>
              <a:ext cx="985" cy="248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en-US" sz="2000" b="0">
                <a:latin typeface="Arial" panose="020B0604020202020204" pitchFamily="34" charset="0"/>
              </a:endParaRPr>
            </a:p>
          </p:txBody>
        </p:sp>
        <p:sp>
          <p:nvSpPr>
            <p:cNvPr id="76809" name="Rectangle 2"/>
            <p:cNvSpPr>
              <a:spLocks noChangeArrowheads="1"/>
            </p:cNvSpPr>
            <p:nvPr/>
          </p:nvSpPr>
          <p:spPr bwMode="auto">
            <a:xfrm>
              <a:off x="1536" y="1536"/>
              <a:ext cx="1414" cy="651"/>
            </a:xfrm>
            <a:prstGeom prst="rect">
              <a:avLst/>
            </a:prstGeom>
            <a:solidFill>
              <a:srgbClr val="FFFFCC"/>
            </a:solidFill>
            <a:ln w="38100" algn="ctr">
              <a:solidFill>
                <a:srgbClr val="FF0000"/>
              </a:solidFill>
              <a:round/>
              <a:headEnd type="none" w="sm" len="sm"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2000" b="0">
                  <a:latin typeface="Arial" panose="020B0604020202020204" pitchFamily="34" charset="0"/>
                </a:rPr>
                <a:t>Static attribute is specified using underlining</a:t>
              </a:r>
            </a:p>
          </p:txBody>
        </p:sp>
        <p:cxnSp>
          <p:nvCxnSpPr>
            <p:cNvPr id="76810" name="Straight Connector 6"/>
            <p:cNvCxnSpPr>
              <a:cxnSpLocks noChangeShapeType="1"/>
            </p:cNvCxnSpPr>
            <p:nvPr/>
          </p:nvCxnSpPr>
          <p:spPr bwMode="auto">
            <a:xfrm>
              <a:off x="2976" y="1872"/>
              <a:ext cx="624" cy="48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6811" name="Rectangle 2"/>
            <p:cNvSpPr>
              <a:spLocks noChangeArrowheads="1"/>
            </p:cNvSpPr>
            <p:nvPr/>
          </p:nvSpPr>
          <p:spPr bwMode="auto">
            <a:xfrm>
              <a:off x="1536" y="1536"/>
              <a:ext cx="1414" cy="651"/>
            </a:xfrm>
            <a:prstGeom prst="rect">
              <a:avLst/>
            </a:prstGeom>
            <a:solidFill>
              <a:srgbClr val="FFFFCC"/>
            </a:solidFill>
            <a:ln w="38100" algn="ctr">
              <a:solidFill>
                <a:srgbClr val="FF0000"/>
              </a:solidFill>
              <a:round/>
              <a:headEnd type="none" w="sm" len="sm"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en-US" sz="2000" b="0">
                  <a:latin typeface="Arial" panose="020B0604020202020204" pitchFamily="34" charset="0"/>
                </a:rPr>
                <a:t>Static attribute is specified using underlining</a:t>
              </a:r>
            </a:p>
          </p:txBody>
        </p:sp>
        <p:cxnSp>
          <p:nvCxnSpPr>
            <p:cNvPr id="76812" name="Straight Connector 6"/>
            <p:cNvCxnSpPr>
              <a:cxnSpLocks noChangeShapeType="1"/>
            </p:cNvCxnSpPr>
            <p:nvPr/>
          </p:nvCxnSpPr>
          <p:spPr bwMode="auto">
            <a:xfrm>
              <a:off x="2976" y="1872"/>
              <a:ext cx="624" cy="48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References And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96200" cy="5410200"/>
          </a:xfrm>
        </p:spPr>
        <p:txBody>
          <a:bodyPr/>
          <a:lstStyle/>
          <a:p>
            <a:pPr marL="400050" lvl="2"/>
            <a:r>
              <a:rPr lang="en-US" altLang="en-US" sz="2400" dirty="0" smtClean="0"/>
              <a:t>Full example under: </a:t>
            </a:r>
            <a:r>
              <a:rPr lang="en-US" alt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“/home/219/examples/advanced/1shallowDeep/0referenceExamples”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private String 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Person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  name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"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none";  }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Person(String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  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setName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newName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String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getName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 {  return(name);  }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setName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(String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newName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name 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newName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9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>
                <a:solidFill>
                  <a:srgbClr val="993300"/>
                </a:solidFill>
              </a:rPr>
              <a:t>Static</a:t>
            </a:r>
            <a:r>
              <a:rPr lang="en-US" altLang="en-US" sz="3200" smtClean="0"/>
              <a:t> Data And Methods: 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Driver</a:t>
            </a:r>
            <a:r>
              <a:rPr lang="en-US" altLang="en-US" sz="3200" smtClean="0"/>
              <a:t> Class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Driver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void main(String [] args) {         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System.out.println("You start out with " +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</a:t>
            </a:r>
            <a:r>
              <a:rPr lang="en-US" altLang="en-US" sz="1800" smtClean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Sheep.getFlockSize()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" sheep");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System.out.println("Creating flock...");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Sheep nellie = new Sheep("Nellie");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Sheep bill = new Sheep("Bill");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Sheep jim = new Sheep();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System.out.println("Current count " +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    </a:t>
            </a:r>
            <a:r>
              <a:rPr lang="en-US" altLang="en-US" sz="1800" smtClean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Sheep.getFlockSize()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>
                <a:solidFill>
                  <a:srgbClr val="993300"/>
                </a:solidFill>
              </a:rPr>
              <a:t>Static</a:t>
            </a:r>
            <a:r>
              <a:rPr lang="en-US" altLang="en-US" sz="3200" smtClean="0"/>
              <a:t> Data And Methods: 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Sheep</a:t>
            </a:r>
            <a:r>
              <a:rPr lang="en-US" altLang="en-US" sz="3200" smtClean="0"/>
              <a:t> Class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Sheep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static int </a:t>
            </a:r>
            <a:r>
              <a:rPr lang="en-US" altLang="en-US" sz="1800" smtClean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private String name;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Sheep()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smtClean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name = "No name";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Sheep(String aName)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en-US" sz="1800" smtClean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    setName(aName);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static int </a:t>
            </a:r>
            <a:r>
              <a:rPr lang="en-US" altLang="en-US" sz="1800" smtClean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getFlockSize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() { return </a:t>
            </a:r>
            <a:r>
              <a:rPr lang="en-US" altLang="en-US" sz="1800" smtClean="0">
                <a:solidFill>
                  <a:srgbClr val="9933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flockSize</a:t>
            </a: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;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String getName() { return name;}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    public void setName(String newName) { name = newName;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Rules Of Thumb: Instance Vs. Class Fields</a:t>
            </a:r>
            <a:endParaRPr lang="en-US" altLang="en-US" sz="3200" smtClean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5888" indent="-115888">
              <a:tabLst>
                <a:tab pos="476250" algn="l"/>
              </a:tabLst>
            </a:pPr>
            <a:r>
              <a:rPr lang="en-CA" altLang="en-US" sz="2400" smtClean="0"/>
              <a:t>If a attribute can differ between instances of a class: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CA" altLang="en-US" sz="2000" smtClean="0"/>
              <a:t>The field probably should be an instance field (non-static)</a:t>
            </a:r>
          </a:p>
          <a:p>
            <a:pPr marL="482600" lvl="1" indent="-101600">
              <a:tabLst>
                <a:tab pos="476250" algn="l"/>
              </a:tabLst>
            </a:pPr>
            <a:endParaRPr lang="en-CA" altLang="en-US" sz="2000" smtClean="0"/>
          </a:p>
          <a:p>
            <a:pPr marL="115888" indent="-115888">
              <a:tabLst>
                <a:tab pos="476250" algn="l"/>
              </a:tabLst>
            </a:pPr>
            <a:r>
              <a:rPr lang="en-CA" altLang="en-US" sz="2400" smtClean="0"/>
              <a:t>If the attribute field relates to the class (rather to a particular instance) or to all instances of the class</a:t>
            </a:r>
          </a:p>
          <a:p>
            <a:pPr marL="482600" lvl="1" indent="-101600">
              <a:tabLst>
                <a:tab pos="476250" algn="l"/>
              </a:tabLst>
            </a:pPr>
            <a:r>
              <a:rPr lang="en-CA" altLang="en-US" sz="2000" smtClean="0"/>
              <a:t>The field probably should be a static field of the class</a:t>
            </a:r>
          </a:p>
          <a:p>
            <a:pPr marL="115888" indent="-115888">
              <a:tabLst>
                <a:tab pos="476250" algn="l"/>
              </a:tabLst>
            </a:pPr>
            <a:endParaRPr lang="en-CA" altLang="en-US" sz="2000" smtClean="0"/>
          </a:p>
          <a:p>
            <a:pPr marL="115888" indent="-115888">
              <a:tabLst>
                <a:tab pos="476250" algn="l"/>
              </a:tabLst>
            </a:pPr>
            <a:endParaRPr lang="en-CA" altLang="en-US" sz="2000" smtClean="0"/>
          </a:p>
          <a:p>
            <a:pPr marL="115888" indent="-115888">
              <a:tabLst>
                <a:tab pos="476250" algn="l"/>
              </a:tabLst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Rule Of Thumb: Instance Vs. Class Methods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2400" smtClean="0"/>
              <a:t>If a method can be invoked regardless of the number of instances that exist (e.g.., the method can be run when there are no instances) then it probably should be a static method.</a:t>
            </a:r>
          </a:p>
          <a:p>
            <a:r>
              <a:rPr lang="en-US" altLang="en-US" sz="2400" smtClean="0"/>
              <a:t>If it never makes sense to instantiate an instance of a class then the method should probably be a static method.</a:t>
            </a:r>
          </a:p>
          <a:p>
            <a:pPr lvl="1"/>
            <a:r>
              <a:rPr lang="en-US" altLang="en-US" sz="2000" smtClean="0"/>
              <a:t>E.g., the class doesn’t have any variable attributes only static constants such as class </a:t>
            </a:r>
            <a:r>
              <a:rPr lang="en-US" altLang="en-US" sz="2000" smtClean="0">
                <a:latin typeface="Consolas" panose="020B0609020204030204" pitchFamily="49" charset="0"/>
              </a:rPr>
              <a:t>Math</a:t>
            </a:r>
          </a:p>
          <a:p>
            <a:r>
              <a:rPr lang="en-US" altLang="en-US" sz="2400" smtClean="0"/>
              <a:t>Otherwise the method should likely be an instance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Static Vs. Final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4300" indent="-114300">
              <a:tabLst>
                <a:tab pos="476250" algn="l"/>
              </a:tabLst>
            </a:pPr>
            <a:r>
              <a:rPr lang="en-US" altLang="en-US" sz="2400" b="1" smtClean="0"/>
              <a:t>Static</a:t>
            </a:r>
            <a:r>
              <a:rPr lang="en-US" altLang="en-US" sz="2400" smtClean="0"/>
              <a:t>: Means there’s one instance of the attribute for the class (not individual instances for each instance (object) of the class)</a:t>
            </a:r>
          </a:p>
          <a:p>
            <a:pPr marL="114300" indent="-114300">
              <a:tabLst>
                <a:tab pos="476250" algn="l"/>
              </a:tabLst>
            </a:pPr>
            <a:r>
              <a:rPr lang="en-US" altLang="en-US" sz="2400" b="1" smtClean="0"/>
              <a:t>Final</a:t>
            </a:r>
            <a:r>
              <a:rPr lang="en-US" altLang="en-US" sz="2400" smtClean="0"/>
              <a:t>: Means that the attribute cannot change (it is a constant)</a:t>
            </a:r>
          </a:p>
          <a:p>
            <a:pPr marL="114300" indent="-114300">
              <a:tabLst>
                <a:tab pos="476250" algn="l"/>
              </a:tabLst>
            </a:pPr>
            <a:endParaRPr lang="en-US" altLang="en-US" smtClean="0"/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Foo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	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public static final int num1= 1;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private static int num2;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public final int num3 = 1;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   private int num4;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	:           :</a:t>
            </a:r>
          </a:p>
          <a:p>
            <a:pPr marL="482600" lvl="1" indent="-101600">
              <a:buFont typeface="Arial" panose="020B0604020202020204" pitchFamily="34" charset="0"/>
              <a:buNone/>
              <a:tabLst>
                <a:tab pos="476250" algn="l"/>
              </a:tabLst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	</a:t>
            </a:r>
          </a:p>
          <a:p>
            <a:pPr marL="114300" indent="-114300">
              <a:buFont typeface="Arial" panose="020B0604020202020204" pitchFamily="34" charset="0"/>
              <a:buNone/>
              <a:tabLst>
                <a:tab pos="476250" algn="l"/>
              </a:tabLst>
            </a:pPr>
            <a:endParaRPr lang="en-US" altLang="en-US" sz="2800" smtClean="0">
              <a:latin typeface="Arial" panose="020B0604020202020204" pitchFamily="34" charset="0"/>
            </a:endParaRPr>
          </a:p>
          <a:p>
            <a:pPr marL="114300" indent="-114300">
              <a:tabLst>
                <a:tab pos="476250" algn="l"/>
              </a:tabLst>
            </a:pPr>
            <a:endParaRPr lang="en-US" altLang="en-US" sz="2400" smtClean="0">
              <a:latin typeface="Arial" panose="020B0604020202020204" pitchFamily="34" charset="0"/>
            </a:endParaRPr>
          </a:p>
        </p:txBody>
      </p:sp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4818063" y="4821238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000" b="0" i="1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Why bother (waste) */</a:t>
            </a: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4572000" y="4419600"/>
            <a:ext cx="2016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000" b="0" i="1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 Rare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325636" grpId="0"/>
      <p:bldP spid="32563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An Example Class With A Static Implementation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public class Math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// Public constants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static final double E = 2.71…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static final double PI = 3.14…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// Public methods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static int abs (int a);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static long abs (long a);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     :	  	: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For more information about this class go to:</a:t>
            </a:r>
          </a:p>
          <a:p>
            <a:pPr lvl="1"/>
            <a:r>
              <a:rPr lang="en-US" altLang="en-US" sz="1600" smtClean="0">
                <a:latin typeface="Consolas" panose="020B0609020204030204" pitchFamily="49" charset="0"/>
                <a:cs typeface="Consolas" panose="020B0609020204030204" pitchFamily="49" charset="0"/>
              </a:rPr>
              <a:t>http://docs.oracle.com/javase/7/docs/api/java/lang/Math.html</a:t>
            </a:r>
          </a:p>
          <a:p>
            <a:endParaRPr lang="en-US" altLang="en-US" sz="180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Should A Class Be Entirely Static?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1125" indent="-111125"/>
            <a:r>
              <a:rPr lang="en-US" altLang="en-US" sz="2400" smtClean="0"/>
              <a:t>Generally it should be avoided if possible because it often bypasses many of the benefits of the Object-Oriented approach.</a:t>
            </a:r>
          </a:p>
          <a:p>
            <a:pPr marL="111125" indent="-111125"/>
            <a:r>
              <a:rPr lang="en-US" altLang="en-US" sz="2400" smtClean="0"/>
              <a:t>Usually purely static classes (cannot be instantiated) have only methods and no data (maybe some constants).</a:t>
            </a:r>
          </a:p>
          <a:p>
            <a:pPr marL="111125" indent="-111125"/>
            <a:r>
              <a:rPr lang="en-US" altLang="en-US" sz="2400" smtClean="0"/>
              <a:t>Example (purely for illustration):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Math math1 = new Math();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Math math2 = new Math();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smtClean="0">
                <a:solidFill>
                  <a:srgbClr val="FF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What’s the difference? Why bother?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nsolas" panose="020B0609020204030204" pitchFamily="49" charset="0"/>
                <a:cs typeface="Consolas" panose="020B0609020204030204" pitchFamily="49" charset="0"/>
              </a:rPr>
              <a:t>math1.abs() vs. math2.abs();</a:t>
            </a:r>
          </a:p>
          <a:p>
            <a:pPr marL="111125" indent="-111125"/>
            <a:r>
              <a:rPr lang="en-US" altLang="en-US" sz="2400" smtClean="0"/>
              <a:t>When in doubt </a:t>
            </a:r>
            <a:r>
              <a:rPr lang="en-US" altLang="en-US" sz="2400" i="1" smtClean="0"/>
              <a:t>DO NOT</a:t>
            </a:r>
            <a:r>
              <a:rPr lang="en-US" altLang="en-US" sz="2400" smtClean="0"/>
              <a:t> make attributes and methods static.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You Should Know: Attributes Vs. Locals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666633"/>
                </a:solidFill>
              </a:rPr>
              <a:t>Attributes</a:t>
            </a:r>
            <a:r>
              <a:rPr lang="en-US" altLang="en-US" smtClean="0"/>
              <a:t>: Defined inside a class definition but outside the body of a method.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class Person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private int </a:t>
            </a:r>
            <a:r>
              <a:rPr lang="en-US" altLang="en-US" smtClean="0">
                <a:solidFill>
                  <a:srgbClr val="666633"/>
                </a:solidFill>
                <a:latin typeface="Consolas" panose="020B0609020204030204" pitchFamily="49" charset="0"/>
              </a:rPr>
              <a:t>age</a:t>
            </a:r>
            <a:r>
              <a:rPr lang="en-US" altLang="en-US" smtClean="0">
                <a:latin typeface="Consolas" panose="020B0609020204030204" pitchFamily="49" charset="0"/>
              </a:rPr>
              <a:t>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}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r>
              <a:rPr lang="en-US" altLang="en-US" smtClean="0">
                <a:solidFill>
                  <a:srgbClr val="CC3300"/>
                </a:solidFill>
              </a:rPr>
              <a:t>Locals</a:t>
            </a:r>
            <a:r>
              <a:rPr lang="en-US" altLang="en-US" smtClean="0"/>
              <a:t>: Defined inside the body of a method.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class Person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public void Person(){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    Scanner </a:t>
            </a:r>
            <a:r>
              <a:rPr lang="en-US" altLang="en-US" smtClean="0">
                <a:solidFill>
                  <a:srgbClr val="CC3300"/>
                </a:solidFill>
                <a:latin typeface="Consolas" panose="020B0609020204030204" pitchFamily="49" charset="0"/>
              </a:rPr>
              <a:t>in</a:t>
            </a:r>
            <a:r>
              <a:rPr lang="en-US" altLang="en-US" smtClean="0">
                <a:latin typeface="Consolas" panose="020B0609020204030204" pitchFamily="49" charset="0"/>
              </a:rPr>
              <a:t> = new Scanner(System.in);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Reminder: Scope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Attributes</a:t>
            </a:r>
          </a:p>
          <a:p>
            <a:pPr lvl="1"/>
            <a:r>
              <a:rPr lang="en-US" altLang="en-US" smtClean="0"/>
              <a:t>Declared within the body of a class but outside a method</a:t>
            </a:r>
          </a:p>
          <a:p>
            <a:pPr lvl="1"/>
            <a:r>
              <a:rPr lang="en-US" altLang="en-US" smtClean="0"/>
              <a:t>Accessible anywhere with the class methods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class Person {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</a:t>
            </a:r>
            <a:r>
              <a:rPr lang="en-US" altLang="en-US" b="1" smtClean="0">
                <a:latin typeface="Consolas" panose="020B0609020204030204" pitchFamily="49" charset="0"/>
              </a:rPr>
              <a:t>private int age</a:t>
            </a:r>
            <a:r>
              <a:rPr lang="en-US" altLang="en-US" smtClean="0">
                <a:latin typeface="Consolas" panose="020B0609020204030204" pitchFamily="49" charset="0"/>
              </a:rPr>
              <a:t>;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public Person() { age = 12; }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...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}</a:t>
            </a:r>
          </a:p>
          <a:p>
            <a:pPr lvl="2">
              <a:buFont typeface="Arial" panose="020B0604020202020204" pitchFamily="34" charset="0"/>
              <a:buNone/>
            </a:pPr>
            <a:endParaRPr lang="en-US" altLang="en-US" smtClean="0">
              <a:latin typeface="Consolas" panose="020B0609020204030204" pitchFamily="49" charset="0"/>
            </a:endParaRPr>
          </a:p>
          <a:p>
            <a:r>
              <a:rPr lang="en-US" altLang="en-US" smtClean="0"/>
              <a:t>Local variables</a:t>
            </a:r>
          </a:p>
          <a:p>
            <a:pPr lvl="1"/>
            <a:r>
              <a:rPr lang="en-US" altLang="en-US" smtClean="0"/>
              <a:t>Declared inside the body of a method and only accessible in that method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class Person {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public Person () {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    </a:t>
            </a:r>
            <a:r>
              <a:rPr lang="en-US" altLang="en-US" b="1" smtClean="0">
                <a:latin typeface="Consolas" panose="020B0609020204030204" pitchFamily="49" charset="0"/>
              </a:rPr>
              <a:t>Scanner in = new Scanner(System.in);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    }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n-US" altLang="en-US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6020" name="AutoShape 5"/>
          <p:cNvSpPr>
            <a:spLocks/>
          </p:cNvSpPr>
          <p:nvPr/>
        </p:nvSpPr>
        <p:spPr bwMode="auto">
          <a:xfrm>
            <a:off x="5410200" y="2819400"/>
            <a:ext cx="228600" cy="1143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5638800" y="2971800"/>
            <a:ext cx="1752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>
                <a:solidFill>
                  <a:srgbClr val="CC3300"/>
                </a:solidFill>
              </a:rPr>
              <a:t>Scope of attributes and methods</a:t>
            </a:r>
          </a:p>
        </p:txBody>
      </p:sp>
      <p:sp>
        <p:nvSpPr>
          <p:cNvPr id="86022" name="AutoShape 7"/>
          <p:cNvSpPr>
            <a:spLocks/>
          </p:cNvSpPr>
          <p:nvPr/>
        </p:nvSpPr>
        <p:spPr bwMode="auto">
          <a:xfrm>
            <a:off x="6781800" y="58674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6023" name="Text Box 8"/>
          <p:cNvSpPr txBox="1">
            <a:spLocks noChangeArrowheads="1"/>
          </p:cNvSpPr>
          <p:nvPr/>
        </p:nvSpPr>
        <p:spPr bwMode="auto">
          <a:xfrm>
            <a:off x="6934200" y="60198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>
                <a:solidFill>
                  <a:srgbClr val="CC3300"/>
                </a:solidFill>
              </a:rPr>
              <a:t>Scope of locals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Self Reference: The ‘</a:t>
            </a:r>
            <a:r>
              <a:rPr lang="en-US" altLang="en-US" sz="3200" smtClean="0">
                <a:latin typeface="Consolas" panose="020B0609020204030204" pitchFamily="49" charset="0"/>
              </a:rPr>
              <a:t>This</a:t>
            </a:r>
            <a:r>
              <a:rPr lang="en-US" altLang="en-US" sz="3200" smtClean="0"/>
              <a:t>’ Reference</a:t>
            </a:r>
            <a:endParaRPr lang="en-CA" altLang="en-US" sz="3200" smtClean="0"/>
          </a:p>
        </p:txBody>
      </p:sp>
      <p:sp>
        <p:nvSpPr>
          <p:cNvPr id="1433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smtClean="0"/>
              <a:t>From every (non-static) method of an object there exists a reference to the object (called the “</a:t>
            </a:r>
            <a:r>
              <a:rPr lang="en-US" altLang="en-US" sz="2000" smtClean="0">
                <a:latin typeface="Consolas" panose="020B0609020204030204" pitchFamily="49" charset="0"/>
              </a:rPr>
              <a:t>this</a:t>
            </a:r>
            <a:r>
              <a:rPr lang="en-US" altLang="en-US" sz="2000" smtClean="0"/>
              <a:t>” reference) </a:t>
            </a:r>
            <a:r>
              <a:rPr lang="en-US" altLang="en-US" sz="2000" baseline="30000" smtClean="0"/>
              <a:t>1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000" smtClean="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main(String args [])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Person fred = new Person();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Person barney = new Person();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fred.setAge(35);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public class Person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	     private int age;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	     public void setAge(int anAge)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		   age = anAge;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	    }	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b="1" smtClean="0">
                <a:latin typeface="Consolas" panose="020B0609020204030204" pitchFamily="49" charset="0"/>
              </a:rPr>
              <a:t>		      …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}</a:t>
            </a:r>
            <a:endParaRPr lang="en-CA" altLang="en-US" sz="1600" smtClean="0">
              <a:latin typeface="Consolas" panose="020B0609020204030204" pitchFamily="49" charset="0"/>
            </a:endParaRPr>
          </a:p>
        </p:txBody>
      </p:sp>
      <p:sp>
        <p:nvSpPr>
          <p:cNvPr id="143364" name="TextBox 1"/>
          <p:cNvSpPr txBox="1">
            <a:spLocks noChangeArrowheads="1"/>
          </p:cNvSpPr>
          <p:nvPr/>
        </p:nvSpPr>
        <p:spPr bwMode="auto">
          <a:xfrm>
            <a:off x="279400" y="6477000"/>
            <a:ext cx="77851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baseline="30000">
                <a:latin typeface="Arial" panose="020B0604020202020204" pitchFamily="34" charset="0"/>
              </a:rPr>
              <a:t>1 Similar to the ‘</a:t>
            </a:r>
            <a:r>
              <a:rPr lang="en-US" altLang="en-US" sz="1800" b="0" baseline="30000">
                <a:latin typeface="Consolas" panose="020B0609020204030204" pitchFamily="49" charset="0"/>
              </a:rPr>
              <a:t>self</a:t>
            </a:r>
            <a:r>
              <a:rPr lang="en-US" altLang="en-US" sz="1800" b="0" baseline="30000">
                <a:latin typeface="Arial" panose="020B0604020202020204" pitchFamily="34" charset="0"/>
              </a:rPr>
              <a:t>’ keyword of Python except that ‘</a:t>
            </a:r>
            <a:r>
              <a:rPr lang="en-US" altLang="en-US" sz="1800" b="0" baseline="30000">
                <a:latin typeface="Consolas" panose="020B0609020204030204" pitchFamily="49" charset="0"/>
              </a:rPr>
              <a:t>this</a:t>
            </a:r>
            <a:r>
              <a:rPr lang="en-US" altLang="en-US" sz="1800" b="0" baseline="30000">
                <a:latin typeface="Arial" panose="020B0604020202020204" pitchFamily="34" charset="0"/>
              </a:rPr>
              <a:t>’ is a syntactically enforced</a:t>
            </a:r>
            <a:r>
              <a:rPr lang="en-US" altLang="en-US" sz="1800" b="0">
                <a:latin typeface="Arial" panose="020B0604020202020204" pitchFamily="34" charset="0"/>
              </a:rPr>
              <a:t> </a:t>
            </a:r>
            <a:r>
              <a:rPr lang="en-US" altLang="en-US" sz="1800" b="0" baseline="30000">
                <a:latin typeface="Arial" panose="020B0604020202020204" pitchFamily="34" charset="0"/>
              </a:rPr>
              <a:t>name.</a:t>
            </a:r>
          </a:p>
        </p:txBody>
      </p:sp>
      <p:grpSp>
        <p:nvGrpSpPr>
          <p:cNvPr id="143370" name="Group 10"/>
          <p:cNvGrpSpPr>
            <a:grpSpLocks/>
          </p:cNvGrpSpPr>
          <p:nvPr/>
        </p:nvGrpSpPr>
        <p:grpSpPr bwMode="auto">
          <a:xfrm>
            <a:off x="3962400" y="4648200"/>
            <a:ext cx="5181600" cy="1816100"/>
            <a:chOff x="2496" y="2928"/>
            <a:chExt cx="3264" cy="1144"/>
          </a:xfrm>
        </p:grpSpPr>
        <p:sp>
          <p:nvSpPr>
            <p:cNvPr id="89097" name="Line 5"/>
            <p:cNvSpPr>
              <a:spLocks noChangeShapeType="1"/>
            </p:cNvSpPr>
            <p:nvPr/>
          </p:nvSpPr>
          <p:spPr bwMode="auto">
            <a:xfrm flipH="1" flipV="1">
              <a:off x="2496" y="2928"/>
              <a:ext cx="91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/>
            </a:p>
          </p:txBody>
        </p:sp>
        <p:sp>
          <p:nvSpPr>
            <p:cNvPr id="89098" name="Text Box 6"/>
            <p:cNvSpPr txBox="1">
              <a:spLocks noChangeArrowheads="1"/>
            </p:cNvSpPr>
            <p:nvPr/>
          </p:nvSpPr>
          <p:spPr bwMode="auto">
            <a:xfrm>
              <a:off x="3360" y="2976"/>
              <a:ext cx="2400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solidFill>
                    <a:srgbClr val="CC3300"/>
                  </a:solidFill>
                </a:rPr>
                <a:t>The ‘</a:t>
              </a:r>
              <a:r>
                <a:rPr lang="en-CA" altLang="en-US" sz="1800">
                  <a:solidFill>
                    <a:srgbClr val="CC3300"/>
                  </a:solidFill>
                  <a:latin typeface="Consolas" panose="020B0609020204030204" pitchFamily="49" charset="0"/>
                </a:rPr>
                <a:t>this</a:t>
              </a:r>
              <a:r>
                <a:rPr lang="en-CA" altLang="en-US" sz="1800">
                  <a:solidFill>
                    <a:srgbClr val="CC3300"/>
                  </a:solidFill>
                </a:rPr>
                <a:t>’ reference is implicitly passed as a parameter to all non-static methods. One use of ‘</a:t>
              </a:r>
              <a:r>
                <a:rPr lang="en-CA" altLang="en-US" sz="1800">
                  <a:solidFill>
                    <a:srgbClr val="CC3300"/>
                  </a:solidFill>
                  <a:latin typeface="Consolas" panose="020B0609020204030204" pitchFamily="49" charset="0"/>
                </a:rPr>
                <a:t>this</a:t>
              </a:r>
              <a:r>
                <a:rPr lang="en-CA" altLang="en-US" sz="1800">
                  <a:solidFill>
                    <a:srgbClr val="CC3300"/>
                  </a:solidFill>
                </a:rPr>
                <a:t>’ is to distinguish which object’s method is being invoked (in this case Fred vs. Barney)</a:t>
              </a:r>
            </a:p>
          </p:txBody>
        </p:sp>
      </p:grpSp>
      <p:grpSp>
        <p:nvGrpSpPr>
          <p:cNvPr id="143371" name="Group 11"/>
          <p:cNvGrpSpPr>
            <a:grpSpLocks/>
          </p:cNvGrpSpPr>
          <p:nvPr/>
        </p:nvGrpSpPr>
        <p:grpSpPr bwMode="auto">
          <a:xfrm>
            <a:off x="1371600" y="2209800"/>
            <a:ext cx="7772400" cy="1465263"/>
            <a:chOff x="864" y="1392"/>
            <a:chExt cx="4896" cy="923"/>
          </a:xfrm>
        </p:grpSpPr>
        <p:sp>
          <p:nvSpPr>
            <p:cNvPr id="89095" name="Line 7"/>
            <p:cNvSpPr>
              <a:spLocks noChangeShapeType="1"/>
            </p:cNvSpPr>
            <p:nvPr/>
          </p:nvSpPr>
          <p:spPr bwMode="auto">
            <a:xfrm flipH="1">
              <a:off x="864" y="1680"/>
              <a:ext cx="2448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/>
            </a:p>
          </p:txBody>
        </p:sp>
        <p:sp>
          <p:nvSpPr>
            <p:cNvPr id="89096" name="Text Box 8"/>
            <p:cNvSpPr txBox="1">
              <a:spLocks noChangeArrowheads="1"/>
            </p:cNvSpPr>
            <p:nvPr/>
          </p:nvSpPr>
          <p:spPr bwMode="auto">
            <a:xfrm>
              <a:off x="3264" y="1392"/>
              <a:ext cx="2496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solidFill>
                    <a:srgbClr val="CC3300"/>
                  </a:solidFill>
                </a:rPr>
                <a:t>This is one reason why methods must be invoked via a reference name (the contents of the reference ‘fred’ will be copied into the ‘</a:t>
              </a:r>
              <a:r>
                <a:rPr lang="en-CA" altLang="en-US" sz="1800">
                  <a:solidFill>
                    <a:srgbClr val="CC3300"/>
                  </a:solidFill>
                  <a:latin typeface="Consolas" panose="020B0609020204030204" pitchFamily="49" charset="0"/>
                </a:rPr>
                <a:t>this</a:t>
              </a:r>
              <a:r>
                <a:rPr lang="en-CA" altLang="en-US" sz="1800">
                  <a:solidFill>
                    <a:srgbClr val="CC3300"/>
                  </a:solidFill>
                </a:rPr>
                <a:t>’ reference (so both point to the ‘Fred’ object).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/>
      <p:bldP spid="1433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References And </a:t>
            </a:r>
            <a:r>
              <a:rPr lang="en-US" altLang="en-US" dirty="0" smtClean="0"/>
              <a:t>Objects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  <a:r>
              <a:rPr lang="en-CA" dirty="0" smtClean="0"/>
              <a:t>:</a:t>
            </a:r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    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Person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Person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Person("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("Bart object name: " +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bart.getName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new Person("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("Bart object name: " +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bart.getName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("Lisa object name: " +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lisa.getName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b="66667"/>
          <a:stretch/>
        </p:blipFill>
        <p:spPr>
          <a:xfrm>
            <a:off x="4753675" y="2609208"/>
            <a:ext cx="3032312" cy="3143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t="34344" b="35803"/>
          <a:stretch/>
        </p:blipFill>
        <p:spPr>
          <a:xfrm>
            <a:off x="5079513" y="3962400"/>
            <a:ext cx="3362999" cy="31220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t="56566"/>
          <a:stretch/>
        </p:blipFill>
        <p:spPr>
          <a:xfrm>
            <a:off x="4753675" y="5092077"/>
            <a:ext cx="3032312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4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The ‘</a:t>
            </a:r>
            <a:r>
              <a:rPr lang="en-CA" altLang="en-US" sz="3200" smtClean="0">
                <a:latin typeface="Consolas" panose="020B0609020204030204" pitchFamily="49" charset="0"/>
              </a:rPr>
              <a:t>This</a:t>
            </a:r>
            <a:r>
              <a:rPr lang="en-CA" altLang="en-US" sz="3200" smtClean="0"/>
              <a:t>’ Reference Is Automatically Referenced Inside (Non-Static) Methods</a:t>
            </a:r>
          </a:p>
        </p:txBody>
      </p:sp>
      <p:sp>
        <p:nvSpPr>
          <p:cNvPr id="901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public class Person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	    private int age;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public void setAge(int anAge)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solidFill>
                  <a:srgbClr val="FF00FF"/>
                </a:solidFill>
                <a:latin typeface="Consolas" panose="020B0609020204030204" pitchFamily="49" charset="0"/>
              </a:rPr>
              <a:t>          // These two statements are equivalent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		   age = anAge;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this.age = anAge;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	    }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}</a:t>
            </a:r>
            <a:endParaRPr lang="en-CA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New Terminology</a:t>
            </a:r>
          </a:p>
        </p:txBody>
      </p:sp>
      <p:sp>
        <p:nvSpPr>
          <p:cNvPr id="1474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/>
              <a:t>Explicit parameter(s): explicitly passed (you can see them when the method is called and defined).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fred.setAge(10);    </a:t>
            </a:r>
            <a:r>
              <a:rPr lang="en-CA" altLang="en-US" sz="1800" smtClean="0">
                <a:solidFill>
                  <a:srgbClr val="FF00FF"/>
                </a:solidFill>
                <a:latin typeface="Consolas" panose="020B0609020204030204" pitchFamily="49" charset="0"/>
              </a:rPr>
              <a:t>// 10 explicit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barney.setAge(num);   </a:t>
            </a:r>
            <a:r>
              <a:rPr lang="en-CA" altLang="en-US" sz="1800" smtClean="0">
                <a:solidFill>
                  <a:srgbClr val="FF00FF"/>
                </a:solidFill>
                <a:latin typeface="Consolas" panose="020B0609020204030204" pitchFamily="49" charset="0"/>
              </a:rPr>
              <a:t>// num explicit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800" smtClean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void setAge(int age) { ... }    </a:t>
            </a:r>
            <a:r>
              <a:rPr lang="en-CA" altLang="en-US" sz="1800" smtClean="0">
                <a:solidFill>
                  <a:srgbClr val="FF00FF"/>
                </a:solidFill>
                <a:latin typeface="Consolas" panose="020B0609020204030204" pitchFamily="49" charset="0"/>
              </a:rPr>
              <a:t>// age explicit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800" smtClean="0">
              <a:solidFill>
                <a:srgbClr val="FF00FF"/>
              </a:solidFill>
              <a:latin typeface="Consolas" panose="020B0609020204030204" pitchFamily="49" charset="0"/>
            </a:endParaRPr>
          </a:p>
          <a:p>
            <a:r>
              <a:rPr lang="en-CA" altLang="en-US" sz="2400" smtClean="0"/>
              <a:t>Implicit parameter: implicitly passed into a method (automatically passed and cannot be explicitly passed): the ‘</a:t>
            </a:r>
            <a:r>
              <a:rPr lang="en-CA" altLang="en-US" sz="2400" smtClean="0">
                <a:latin typeface="Consolas" panose="020B0609020204030204" pitchFamily="49" charset="0"/>
              </a:rPr>
              <a:t>this</a:t>
            </a:r>
            <a:r>
              <a:rPr lang="en-CA" altLang="en-US" sz="2400" smtClean="0"/>
              <a:t>’ reference.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void setAge(int age) { ... }    </a:t>
            </a:r>
            <a:r>
              <a:rPr lang="en-CA" altLang="en-US" sz="1800" smtClean="0">
                <a:solidFill>
                  <a:srgbClr val="FF00FF"/>
                </a:solidFill>
                <a:latin typeface="Consolas" panose="020B0609020204030204" pitchFamily="49" charset="0"/>
              </a:rPr>
              <a:t>// ‘this’ is implicit</a:t>
            </a:r>
          </a:p>
          <a:p>
            <a:endParaRPr lang="en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Benefits Of ‘</a:t>
            </a:r>
            <a:r>
              <a:rPr lang="en-CA" altLang="en-US" sz="3200" smtClean="0">
                <a:latin typeface="Consolas" panose="020B0609020204030204" pitchFamily="49" charset="0"/>
              </a:rPr>
              <a:t>This</a:t>
            </a:r>
            <a:r>
              <a:rPr lang="en-CA" altLang="en-US" sz="3200" smtClean="0"/>
              <a:t>’: Attributes</a:t>
            </a:r>
          </a:p>
        </p:txBody>
      </p:sp>
      <p:sp>
        <p:nvSpPr>
          <p:cNvPr id="921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/>
              <a:t>Another side benefit is the </a:t>
            </a:r>
            <a:r>
              <a:rPr lang="en-CA" altLang="en-US" sz="2400" smtClean="0">
                <a:latin typeface="Consolas" panose="020B0609020204030204" pitchFamily="49" charset="0"/>
              </a:rPr>
              <a:t>this</a:t>
            </a:r>
            <a:r>
              <a:rPr lang="en-CA" altLang="en-US" sz="2400" smtClean="0"/>
              <a:t> reference can make it very clear which attributes are being accessed/modified.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Person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int age;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void setAge(int age)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this.age = age;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 flipH="1">
            <a:off x="4648200" y="2971800"/>
            <a:ext cx="1447800" cy="8413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CA"/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6019800" y="2514600"/>
            <a:ext cx="152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>
                <a:solidFill>
                  <a:srgbClr val="CC3300"/>
                </a:solidFill>
              </a:rPr>
              <a:t>Parameter (local variable) ‘</a:t>
            </a:r>
            <a:r>
              <a:rPr lang="en-CA" altLang="en-US" sz="1800">
                <a:solidFill>
                  <a:srgbClr val="CC3300"/>
                </a:solidFill>
                <a:latin typeface="Consolas" panose="020B0609020204030204" pitchFamily="49" charset="0"/>
              </a:rPr>
              <a:t>age</a:t>
            </a:r>
            <a:r>
              <a:rPr lang="en-CA" altLang="en-US" sz="1800">
                <a:solidFill>
                  <a:srgbClr val="CC3300"/>
                </a:solidFill>
              </a:rPr>
              <a:t>’</a:t>
            </a:r>
          </a:p>
        </p:txBody>
      </p:sp>
      <p:grpSp>
        <p:nvGrpSpPr>
          <p:cNvPr id="92166" name="Group 8"/>
          <p:cNvGrpSpPr>
            <a:grpSpLocks/>
          </p:cNvGrpSpPr>
          <p:nvPr/>
        </p:nvGrpSpPr>
        <p:grpSpPr bwMode="auto">
          <a:xfrm>
            <a:off x="2438400" y="4346575"/>
            <a:ext cx="2819400" cy="1628775"/>
            <a:chOff x="1536" y="2738"/>
            <a:chExt cx="1776" cy="1026"/>
          </a:xfrm>
        </p:grpSpPr>
        <p:sp>
          <p:nvSpPr>
            <p:cNvPr id="92167" name="Line 6"/>
            <p:cNvSpPr>
              <a:spLocks noChangeShapeType="1"/>
            </p:cNvSpPr>
            <p:nvPr/>
          </p:nvSpPr>
          <p:spPr bwMode="auto">
            <a:xfrm flipH="1" flipV="1">
              <a:off x="1536" y="2738"/>
              <a:ext cx="864" cy="76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/>
            </a:p>
          </p:txBody>
        </p:sp>
        <p:sp>
          <p:nvSpPr>
            <p:cNvPr id="92168" name="Text Box 7"/>
            <p:cNvSpPr txBox="1">
              <a:spLocks noChangeArrowheads="1"/>
            </p:cNvSpPr>
            <p:nvPr/>
          </p:nvSpPr>
          <p:spPr bwMode="auto">
            <a:xfrm>
              <a:off x="2352" y="3360"/>
              <a:ext cx="9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solidFill>
                    <a:srgbClr val="CC3300"/>
                  </a:solidFill>
                </a:rPr>
                <a:t>Attribute ‘</a:t>
              </a:r>
              <a:r>
                <a:rPr lang="en-CA" altLang="en-US" sz="1800">
                  <a:solidFill>
                    <a:srgbClr val="CC3300"/>
                  </a:solidFill>
                  <a:latin typeface="Consolas" panose="020B0609020204030204" pitchFamily="49" charset="0"/>
                </a:rPr>
                <a:t>age</a:t>
              </a:r>
              <a:r>
                <a:rPr lang="en-CA" altLang="en-US" sz="1800">
                  <a:solidFill>
                    <a:srgbClr val="CC3300"/>
                  </a:solidFill>
                </a:rPr>
                <a:t>’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Benefits Of ‘</a:t>
            </a:r>
            <a:r>
              <a:rPr lang="en-CA" altLang="en-US" sz="3200" smtClean="0">
                <a:latin typeface="Consolas" panose="020B0609020204030204" pitchFamily="49" charset="0"/>
              </a:rPr>
              <a:t>This</a:t>
            </a:r>
            <a:r>
              <a:rPr lang="en-CA" altLang="en-US" sz="3200" smtClean="0"/>
              <a:t>’: Parameters</a:t>
            </a:r>
          </a:p>
        </p:txBody>
      </p:sp>
      <p:sp>
        <p:nvSpPr>
          <p:cNvPr id="9318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CA" altLang="en-US" sz="2400" smtClean="0"/>
              <a:t>Another side benefit is the </a:t>
            </a:r>
            <a:r>
              <a:rPr lang="en-CA" altLang="en-US" sz="2400" smtClean="0">
                <a:latin typeface="Consolas" panose="020B0609020204030204" pitchFamily="49" charset="0"/>
              </a:rPr>
              <a:t>this</a:t>
            </a:r>
            <a:r>
              <a:rPr lang="en-CA" altLang="en-US" sz="2400" smtClean="0"/>
              <a:t> reference can make it clear which object is being accessed e.g., when a class method takes as a explicit parameter an instance of that class</a:t>
            </a:r>
            <a:r>
              <a:rPr lang="en-CA" altLang="en-US" sz="2400" baseline="30000" smtClean="0"/>
              <a:t>1</a:t>
            </a:r>
          </a:p>
          <a:p>
            <a:endParaRPr lang="en-CA" altLang="en-US" sz="2400" smtClean="0"/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main (String [] args)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Person 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fred</a:t>
            </a:r>
            <a:r>
              <a:rPr lang="en-CA" altLang="en-US" sz="1800" smtClean="0">
                <a:latin typeface="Consolas" panose="020B0609020204030204" pitchFamily="49" charset="0"/>
              </a:rPr>
              <a:t> = new Person();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Person 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barney</a:t>
            </a:r>
            <a:r>
              <a:rPr lang="en-CA" altLang="en-US" sz="1800" smtClean="0">
                <a:latin typeface="Consolas" panose="020B0609020204030204" pitchFamily="49" charset="0"/>
              </a:rPr>
              <a:t> = new Person();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barney</a:t>
            </a:r>
            <a:r>
              <a:rPr lang="en-CA" altLang="en-US" sz="1800" smtClean="0">
                <a:latin typeface="Consolas" panose="020B0609020204030204" pitchFamily="49" charset="0"/>
              </a:rPr>
              <a:t>.nameBestBuddy(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fred</a:t>
            </a:r>
            <a:r>
              <a:rPr lang="en-CA" altLang="en-US" sz="1800" smtClean="0">
                <a:latin typeface="Consolas" panose="020B0609020204030204" pitchFamily="49" charset="0"/>
              </a:rPr>
              <a:t>);    </a:t>
            </a:r>
            <a:r>
              <a:rPr lang="en-CA" altLang="en-US" sz="1800" smtClean="0">
                <a:solidFill>
                  <a:srgbClr val="FF00FF"/>
                </a:solidFill>
                <a:latin typeface="Consolas" panose="020B0609020204030204" pitchFamily="49" charset="0"/>
              </a:rPr>
              <a:t>// JT: Explicit? Implicit?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solidFill>
                  <a:srgbClr val="FF00FF"/>
                </a:solidFill>
                <a:latin typeface="Consolas" panose="020B0609020204030204" pitchFamily="49" charset="0"/>
              </a:rPr>
              <a:t>// JT: What will be the output?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void nameBestBuddy(Person 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aPerson</a:t>
            </a:r>
            <a:r>
              <a:rPr lang="en-CA" altLang="en-US" sz="1800" smtClean="0">
                <a:latin typeface="Consolas" panose="020B0609020204030204" pitchFamily="49" charset="0"/>
              </a:rPr>
              <a:t>) {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println(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this</a:t>
            </a:r>
            <a:r>
              <a:rPr lang="en-CA" altLang="en-US" sz="1800" smtClean="0">
                <a:latin typeface="Consolas" panose="020B0609020204030204" pitchFamily="49" charset="0"/>
              </a:rPr>
              <a:t>.name + “ best friend is “ + 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aPerson</a:t>
            </a:r>
            <a:r>
              <a:rPr lang="en-CA" altLang="en-US" sz="1800" smtClean="0">
                <a:latin typeface="Consolas" panose="020B0609020204030204" pitchFamily="49" charset="0"/>
              </a:rPr>
              <a:t>.name);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0" y="6491288"/>
            <a:ext cx="6019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/>
              <a:t>1 JT: more on this one later – see the ‘</a:t>
            </a:r>
            <a:r>
              <a:rPr lang="en-CA" altLang="en-US" sz="1800">
                <a:latin typeface="Consolas" panose="020B0609020204030204" pitchFamily="49" charset="0"/>
              </a:rPr>
              <a:t>equals()</a:t>
            </a:r>
            <a:r>
              <a:rPr lang="en-CA" altLang="en-US" sz="1800"/>
              <a:t>’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CA" altLang="en-US" sz="2400" smtClean="0"/>
              <a:t>Recall: according to scoping rules, local variables are not accessible outside of that function or method (unless returned back to the caller or passed into another method).</a:t>
            </a:r>
          </a:p>
          <a:p>
            <a:pPr>
              <a:lnSpc>
                <a:spcPct val="80000"/>
              </a:lnSpc>
            </a:pPr>
            <a:endParaRPr lang="en-CA" altLang="en-US" sz="240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main (String [] args) {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    int age = 27;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    Person jim = new Person();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    jim.setAge(age);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}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class Person {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    public void setAge(int age) {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        this.age = age;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60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421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Benefits Of ‘</a:t>
            </a:r>
            <a:r>
              <a:rPr lang="en-CA" altLang="en-US" sz="3200" smtClean="0">
                <a:latin typeface="Consolas" panose="020B0609020204030204" pitchFamily="49" charset="0"/>
              </a:rPr>
              <a:t>This</a:t>
            </a:r>
            <a:r>
              <a:rPr lang="en-CA" altLang="en-US" sz="3200" smtClean="0"/>
              <a:t>’: Scope</a:t>
            </a:r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0" y="5667375"/>
            <a:ext cx="5638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CA" altLang="en-US" sz="1800"/>
              <a:t>Normally the object referred to by the ‘</a:t>
            </a:r>
            <a:r>
              <a:rPr lang="en-CA" altLang="en-US" sz="1800">
                <a:latin typeface="Consolas" panose="020B0609020204030204" pitchFamily="49" charset="0"/>
              </a:rPr>
              <a:t>jim</a:t>
            </a:r>
            <a:r>
              <a:rPr lang="en-CA" altLang="en-US" sz="1800"/>
              <a:t>’ reference not accessible outside of </a:t>
            </a:r>
            <a:r>
              <a:rPr lang="en-CA" altLang="en-US" sz="1800">
                <a:latin typeface="Consolas" panose="020B0609020204030204" pitchFamily="49" charset="0"/>
              </a:rPr>
              <a:t>main()</a:t>
            </a:r>
            <a:r>
              <a:rPr lang="en-CA" altLang="en-US" sz="1800"/>
              <a:t> but the ‘</a:t>
            </a:r>
            <a:r>
              <a:rPr lang="en-CA" altLang="en-US" sz="1800">
                <a:latin typeface="Consolas" panose="020B0609020204030204" pitchFamily="49" charset="0"/>
              </a:rPr>
              <a:t>this</a:t>
            </a:r>
            <a:r>
              <a:rPr lang="en-CA" altLang="en-US" sz="1800"/>
              <a:t>’ reference contains it’s address (implicit pass by reference)</a:t>
            </a:r>
          </a:p>
        </p:txBody>
      </p: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6629400" y="2743200"/>
            <a:ext cx="2133600" cy="1676400"/>
            <a:chOff x="4176" y="1728"/>
            <a:chExt cx="1344" cy="1056"/>
          </a:xfrm>
        </p:grpSpPr>
        <p:sp>
          <p:nvSpPr>
            <p:cNvPr id="94240" name="Text Box 5"/>
            <p:cNvSpPr txBox="1">
              <a:spLocks noChangeArrowheads="1"/>
            </p:cNvSpPr>
            <p:nvPr/>
          </p:nvSpPr>
          <p:spPr bwMode="auto">
            <a:xfrm>
              <a:off x="4176" y="1728"/>
              <a:ext cx="7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>
                  <a:latin typeface="Consolas" panose="020B0609020204030204" pitchFamily="49" charset="0"/>
                </a:rPr>
                <a:t>main()</a:t>
              </a:r>
            </a:p>
          </p:txBody>
        </p:sp>
        <p:sp>
          <p:nvSpPr>
            <p:cNvPr id="94241" name="Rectangle 6"/>
            <p:cNvSpPr>
              <a:spLocks noChangeArrowheads="1"/>
            </p:cNvSpPr>
            <p:nvPr/>
          </p:nvSpPr>
          <p:spPr bwMode="auto">
            <a:xfrm>
              <a:off x="4224" y="1968"/>
              <a:ext cx="1296" cy="816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51585" name="Group 33"/>
          <p:cNvGrpSpPr>
            <a:grpSpLocks/>
          </p:cNvGrpSpPr>
          <p:nvPr/>
        </p:nvGrpSpPr>
        <p:grpSpPr bwMode="auto">
          <a:xfrm>
            <a:off x="6781800" y="3276600"/>
            <a:ext cx="885825" cy="379413"/>
            <a:chOff x="4272" y="2064"/>
            <a:chExt cx="558" cy="239"/>
          </a:xfrm>
        </p:grpSpPr>
        <p:sp>
          <p:nvSpPr>
            <p:cNvPr id="94238" name="Text Box 7"/>
            <p:cNvSpPr txBox="1">
              <a:spLocks noChangeArrowheads="1"/>
            </p:cNvSpPr>
            <p:nvPr/>
          </p:nvSpPr>
          <p:spPr bwMode="auto">
            <a:xfrm>
              <a:off x="4272" y="2064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>
                  <a:latin typeface="Consolas" panose="020B0609020204030204" pitchFamily="49" charset="0"/>
                </a:rPr>
                <a:t>age</a:t>
              </a:r>
            </a:p>
          </p:txBody>
        </p:sp>
        <p:sp>
          <p:nvSpPr>
            <p:cNvPr id="94239" name="Rectangle 8"/>
            <p:cNvSpPr>
              <a:spLocks noChangeArrowheads="1"/>
            </p:cNvSpPr>
            <p:nvPr/>
          </p:nvSpPr>
          <p:spPr bwMode="auto">
            <a:xfrm>
              <a:off x="4560" y="2064"/>
              <a:ext cx="270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27</a:t>
              </a:r>
            </a:p>
          </p:txBody>
        </p:sp>
      </p:grpSp>
      <p:grpSp>
        <p:nvGrpSpPr>
          <p:cNvPr id="151587" name="Group 35"/>
          <p:cNvGrpSpPr>
            <a:grpSpLocks/>
          </p:cNvGrpSpPr>
          <p:nvPr/>
        </p:nvGrpSpPr>
        <p:grpSpPr bwMode="auto">
          <a:xfrm>
            <a:off x="5715000" y="5486400"/>
            <a:ext cx="3200400" cy="1143000"/>
            <a:chOff x="3600" y="3456"/>
            <a:chExt cx="2016" cy="720"/>
          </a:xfrm>
        </p:grpSpPr>
        <p:sp>
          <p:nvSpPr>
            <p:cNvPr id="94236" name="Text Box 19"/>
            <p:cNvSpPr txBox="1">
              <a:spLocks noChangeArrowheads="1"/>
            </p:cNvSpPr>
            <p:nvPr/>
          </p:nvSpPr>
          <p:spPr bwMode="auto">
            <a:xfrm>
              <a:off x="3600" y="3456"/>
              <a:ext cx="196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2000">
                  <a:latin typeface="Consolas" panose="020B0609020204030204" pitchFamily="49" charset="0"/>
                </a:rPr>
                <a:t>jim.setAge(         )</a:t>
              </a:r>
            </a:p>
          </p:txBody>
        </p:sp>
        <p:sp>
          <p:nvSpPr>
            <p:cNvPr id="94237" name="Rectangle 20"/>
            <p:cNvSpPr>
              <a:spLocks noChangeArrowheads="1"/>
            </p:cNvSpPr>
            <p:nvPr/>
          </p:nvSpPr>
          <p:spPr bwMode="auto">
            <a:xfrm>
              <a:off x="3648" y="3696"/>
              <a:ext cx="1968" cy="48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51588" name="Group 36"/>
          <p:cNvGrpSpPr>
            <a:grpSpLocks/>
          </p:cNvGrpSpPr>
          <p:nvPr/>
        </p:nvGrpSpPr>
        <p:grpSpPr bwMode="auto">
          <a:xfrm>
            <a:off x="5410200" y="4724400"/>
            <a:ext cx="1371600" cy="914400"/>
            <a:chOff x="-312" y="1968"/>
            <a:chExt cx="864" cy="576"/>
          </a:xfrm>
        </p:grpSpPr>
        <p:sp>
          <p:nvSpPr>
            <p:cNvPr id="94234" name="Text Box 22"/>
            <p:cNvSpPr txBox="1">
              <a:spLocks noChangeArrowheads="1"/>
            </p:cNvSpPr>
            <p:nvPr/>
          </p:nvSpPr>
          <p:spPr bwMode="auto">
            <a:xfrm>
              <a:off x="-312" y="1968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jim (imp)</a:t>
              </a:r>
            </a:p>
          </p:txBody>
        </p:sp>
        <p:sp>
          <p:nvSpPr>
            <p:cNvPr id="94235" name="Line 23"/>
            <p:cNvSpPr>
              <a:spLocks noChangeShapeType="1"/>
            </p:cNvSpPr>
            <p:nvPr/>
          </p:nvSpPr>
          <p:spPr bwMode="auto">
            <a:xfrm>
              <a:off x="-120" y="2160"/>
              <a:ext cx="240" cy="38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/>
            </a:p>
          </p:txBody>
        </p:sp>
      </p:grpSp>
      <p:grpSp>
        <p:nvGrpSpPr>
          <p:cNvPr id="151598" name="Group 46"/>
          <p:cNvGrpSpPr>
            <a:grpSpLocks/>
          </p:cNvGrpSpPr>
          <p:nvPr/>
        </p:nvGrpSpPr>
        <p:grpSpPr bwMode="auto">
          <a:xfrm>
            <a:off x="7696200" y="6019800"/>
            <a:ext cx="885825" cy="379413"/>
            <a:chOff x="4512" y="3792"/>
            <a:chExt cx="558" cy="239"/>
          </a:xfrm>
        </p:grpSpPr>
        <p:sp>
          <p:nvSpPr>
            <p:cNvPr id="94232" name="Text Box 25"/>
            <p:cNvSpPr txBox="1">
              <a:spLocks noChangeArrowheads="1"/>
            </p:cNvSpPr>
            <p:nvPr/>
          </p:nvSpPr>
          <p:spPr bwMode="auto">
            <a:xfrm>
              <a:off x="4512" y="3792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>
                  <a:latin typeface="Consolas" panose="020B0609020204030204" pitchFamily="49" charset="0"/>
                </a:rPr>
                <a:t>age</a:t>
              </a:r>
            </a:p>
          </p:txBody>
        </p:sp>
        <p:sp>
          <p:nvSpPr>
            <p:cNvPr id="94233" name="Rectangle 26"/>
            <p:cNvSpPr>
              <a:spLocks noChangeArrowheads="1"/>
            </p:cNvSpPr>
            <p:nvPr/>
          </p:nvSpPr>
          <p:spPr bwMode="auto">
            <a:xfrm>
              <a:off x="4800" y="3792"/>
              <a:ext cx="270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27</a:t>
              </a:r>
            </a:p>
          </p:txBody>
        </p:sp>
      </p:grpSp>
      <p:grpSp>
        <p:nvGrpSpPr>
          <p:cNvPr id="151599" name="Group 47"/>
          <p:cNvGrpSpPr>
            <a:grpSpLocks/>
          </p:cNvGrpSpPr>
          <p:nvPr/>
        </p:nvGrpSpPr>
        <p:grpSpPr bwMode="auto">
          <a:xfrm>
            <a:off x="5867400" y="6096000"/>
            <a:ext cx="762000" cy="379413"/>
            <a:chOff x="3696" y="3840"/>
            <a:chExt cx="480" cy="239"/>
          </a:xfrm>
        </p:grpSpPr>
        <p:sp>
          <p:nvSpPr>
            <p:cNvPr id="94230" name="Rectangle 27"/>
            <p:cNvSpPr>
              <a:spLocks noChangeArrowheads="1"/>
            </p:cNvSpPr>
            <p:nvPr/>
          </p:nvSpPr>
          <p:spPr bwMode="auto">
            <a:xfrm>
              <a:off x="4080" y="3840"/>
              <a:ext cx="96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4231" name="Text Box 28"/>
            <p:cNvSpPr txBox="1">
              <a:spLocks noChangeArrowheads="1"/>
            </p:cNvSpPr>
            <p:nvPr/>
          </p:nvSpPr>
          <p:spPr bwMode="auto">
            <a:xfrm>
              <a:off x="3696" y="3840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>
                  <a:latin typeface="Consolas" panose="020B0609020204030204" pitchFamily="49" charset="0"/>
                </a:rPr>
                <a:t>this</a:t>
              </a:r>
            </a:p>
          </p:txBody>
        </p:sp>
      </p:grpSp>
      <p:sp>
        <p:nvSpPr>
          <p:cNvPr id="151581" name="Freeform 29"/>
          <p:cNvSpPr>
            <a:spLocks/>
          </p:cNvSpPr>
          <p:nvPr/>
        </p:nvSpPr>
        <p:spPr bwMode="auto">
          <a:xfrm>
            <a:off x="6553200" y="4267200"/>
            <a:ext cx="1223963" cy="2057400"/>
          </a:xfrm>
          <a:custGeom>
            <a:avLst/>
            <a:gdLst>
              <a:gd name="T0" fmla="*/ 0 w 771"/>
              <a:gd name="T1" fmla="*/ 2147483647 h 1296"/>
              <a:gd name="T2" fmla="*/ 2147483647 w 771"/>
              <a:gd name="T3" fmla="*/ 2147483647 h 1296"/>
              <a:gd name="T4" fmla="*/ 2147483647 w 771"/>
              <a:gd name="T5" fmla="*/ 2147483647 h 1296"/>
              <a:gd name="T6" fmla="*/ 2147483647 w 771"/>
              <a:gd name="T7" fmla="*/ 2147483647 h 1296"/>
              <a:gd name="T8" fmla="*/ 2147483647 w 771"/>
              <a:gd name="T9" fmla="*/ 2147483647 h 1296"/>
              <a:gd name="T10" fmla="*/ 2147483647 w 771"/>
              <a:gd name="T11" fmla="*/ 2147483647 h 1296"/>
              <a:gd name="T12" fmla="*/ 2147483647 w 771"/>
              <a:gd name="T13" fmla="*/ 2147483647 h 1296"/>
              <a:gd name="T14" fmla="*/ 2147483647 w 771"/>
              <a:gd name="T15" fmla="*/ 2147483647 h 1296"/>
              <a:gd name="T16" fmla="*/ 2147483647 w 771"/>
              <a:gd name="T17" fmla="*/ 2147483647 h 1296"/>
              <a:gd name="T18" fmla="*/ 2147483647 w 771"/>
              <a:gd name="T19" fmla="*/ 0 h 12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771" h="1296">
                <a:moveTo>
                  <a:pt x="0" y="1296"/>
                </a:moveTo>
                <a:cubicBezTo>
                  <a:pt x="57" y="1277"/>
                  <a:pt x="113" y="1265"/>
                  <a:pt x="168" y="1240"/>
                </a:cubicBezTo>
                <a:cubicBezTo>
                  <a:pt x="239" y="1207"/>
                  <a:pt x="297" y="1162"/>
                  <a:pt x="360" y="1120"/>
                </a:cubicBezTo>
                <a:cubicBezTo>
                  <a:pt x="387" y="1079"/>
                  <a:pt x="429" y="1051"/>
                  <a:pt x="464" y="1016"/>
                </a:cubicBezTo>
                <a:cubicBezTo>
                  <a:pt x="510" y="970"/>
                  <a:pt x="553" y="919"/>
                  <a:pt x="600" y="872"/>
                </a:cubicBezTo>
                <a:cubicBezTo>
                  <a:pt x="611" y="861"/>
                  <a:pt x="614" y="844"/>
                  <a:pt x="624" y="832"/>
                </a:cubicBezTo>
                <a:cubicBezTo>
                  <a:pt x="661" y="784"/>
                  <a:pt x="695" y="738"/>
                  <a:pt x="728" y="688"/>
                </a:cubicBezTo>
                <a:cubicBezTo>
                  <a:pt x="746" y="616"/>
                  <a:pt x="737" y="645"/>
                  <a:pt x="752" y="600"/>
                </a:cubicBezTo>
                <a:cubicBezTo>
                  <a:pt x="768" y="487"/>
                  <a:pt x="771" y="377"/>
                  <a:pt x="752" y="264"/>
                </a:cubicBezTo>
                <a:cubicBezTo>
                  <a:pt x="737" y="173"/>
                  <a:pt x="712" y="93"/>
                  <a:pt x="712" y="0"/>
                </a:cubicBezTo>
              </a:path>
            </a:pathLst>
          </a:custGeom>
          <a:noFill/>
          <a:ln w="12700" cap="flat" cmpd="sng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CA"/>
          </a:p>
        </p:txBody>
      </p:sp>
      <p:grpSp>
        <p:nvGrpSpPr>
          <p:cNvPr id="151586" name="Group 34"/>
          <p:cNvGrpSpPr>
            <a:grpSpLocks/>
          </p:cNvGrpSpPr>
          <p:nvPr/>
        </p:nvGrpSpPr>
        <p:grpSpPr bwMode="auto">
          <a:xfrm>
            <a:off x="6781800" y="3733800"/>
            <a:ext cx="1981200" cy="533400"/>
            <a:chOff x="4272" y="2352"/>
            <a:chExt cx="1248" cy="336"/>
          </a:xfrm>
        </p:grpSpPr>
        <p:sp>
          <p:nvSpPr>
            <p:cNvPr id="94224" name="Rectangle 16"/>
            <p:cNvSpPr>
              <a:spLocks noChangeArrowheads="1"/>
            </p:cNvSpPr>
            <p:nvPr/>
          </p:nvSpPr>
          <p:spPr bwMode="auto">
            <a:xfrm>
              <a:off x="4560" y="2448"/>
              <a:ext cx="96" cy="239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4225" name="Rectangle 10"/>
            <p:cNvSpPr>
              <a:spLocks noChangeArrowheads="1"/>
            </p:cNvSpPr>
            <p:nvPr/>
          </p:nvSpPr>
          <p:spPr bwMode="auto">
            <a:xfrm>
              <a:off x="4752" y="2352"/>
              <a:ext cx="768" cy="336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4226" name="Text Box 9"/>
            <p:cNvSpPr txBox="1">
              <a:spLocks noChangeArrowheads="1"/>
            </p:cNvSpPr>
            <p:nvPr/>
          </p:nvSpPr>
          <p:spPr bwMode="auto">
            <a:xfrm>
              <a:off x="4272" y="2448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>
                  <a:latin typeface="Consolas" panose="020B0609020204030204" pitchFamily="49" charset="0"/>
                </a:rPr>
                <a:t>jim</a:t>
              </a:r>
            </a:p>
          </p:txBody>
        </p:sp>
        <p:sp>
          <p:nvSpPr>
            <p:cNvPr id="94227" name="Text Box 15"/>
            <p:cNvSpPr txBox="1">
              <a:spLocks noChangeArrowheads="1"/>
            </p:cNvSpPr>
            <p:nvPr/>
          </p:nvSpPr>
          <p:spPr bwMode="auto">
            <a:xfrm>
              <a:off x="4800" y="2400"/>
              <a:ext cx="4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600">
                  <a:latin typeface="Consolas" panose="020B0609020204030204" pitchFamily="49" charset="0"/>
                </a:rPr>
                <a:t>.age</a:t>
              </a:r>
            </a:p>
          </p:txBody>
        </p:sp>
        <p:sp>
          <p:nvSpPr>
            <p:cNvPr id="94228" name="Rectangle 17"/>
            <p:cNvSpPr>
              <a:spLocks noChangeArrowheads="1"/>
            </p:cNvSpPr>
            <p:nvPr/>
          </p:nvSpPr>
          <p:spPr bwMode="auto">
            <a:xfrm>
              <a:off x="5184" y="2400"/>
              <a:ext cx="288" cy="240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4229" name="Line 31"/>
            <p:cNvSpPr>
              <a:spLocks noChangeShapeType="1"/>
            </p:cNvSpPr>
            <p:nvPr/>
          </p:nvSpPr>
          <p:spPr bwMode="auto">
            <a:xfrm>
              <a:off x="4608" y="2544"/>
              <a:ext cx="144" cy="0"/>
            </a:xfrm>
            <a:prstGeom prst="line">
              <a:avLst/>
            </a:prstGeom>
            <a:noFill/>
            <a:ln w="254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/>
            </a:p>
          </p:txBody>
        </p:sp>
      </p:grpSp>
      <p:grpSp>
        <p:nvGrpSpPr>
          <p:cNvPr id="151597" name="Group 45"/>
          <p:cNvGrpSpPr>
            <a:grpSpLocks/>
          </p:cNvGrpSpPr>
          <p:nvPr/>
        </p:nvGrpSpPr>
        <p:grpSpPr bwMode="auto">
          <a:xfrm>
            <a:off x="8001000" y="4876800"/>
            <a:ext cx="990600" cy="914400"/>
            <a:chOff x="4704" y="3120"/>
            <a:chExt cx="624" cy="576"/>
          </a:xfrm>
        </p:grpSpPr>
        <p:sp>
          <p:nvSpPr>
            <p:cNvPr id="94222" name="Text Box 43"/>
            <p:cNvSpPr txBox="1">
              <a:spLocks noChangeArrowheads="1"/>
            </p:cNvSpPr>
            <p:nvPr/>
          </p:nvSpPr>
          <p:spPr bwMode="auto">
            <a:xfrm>
              <a:off x="4704" y="3120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27 (exp)</a:t>
              </a:r>
            </a:p>
          </p:txBody>
        </p:sp>
        <p:sp>
          <p:nvSpPr>
            <p:cNvPr id="94223" name="Line 44"/>
            <p:cNvSpPr>
              <a:spLocks noChangeShapeType="1"/>
            </p:cNvSpPr>
            <p:nvPr/>
          </p:nvSpPr>
          <p:spPr bwMode="auto">
            <a:xfrm flipH="1">
              <a:off x="4944" y="3264"/>
              <a:ext cx="96" cy="43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1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81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smtClean="0"/>
              <a:t>Recall: </a:t>
            </a:r>
            <a:r>
              <a:rPr lang="en-CA" altLang="en-US" sz="2400" b="1" smtClean="0">
                <a:solidFill>
                  <a:srgbClr val="993300"/>
                </a:solidFill>
              </a:rPr>
              <a:t>static methods</a:t>
            </a:r>
            <a:r>
              <a:rPr lang="en-CA" altLang="en-US" sz="2400" smtClean="0"/>
              <a:t> do not require an object to be instantiated because they are invoked via the </a:t>
            </a:r>
            <a:r>
              <a:rPr lang="en-CA" altLang="en-US" sz="2400" b="1" smtClean="0">
                <a:solidFill>
                  <a:srgbClr val="CC3300"/>
                </a:solidFill>
              </a:rPr>
              <a:t>class name</a:t>
            </a:r>
            <a:r>
              <a:rPr lang="en-CA" altLang="en-US" sz="2400" smtClean="0"/>
              <a:t> not a reference name.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int result = </a:t>
            </a:r>
            <a:r>
              <a:rPr lang="en-CA" altLang="en-US" sz="1800" b="1" smtClean="0">
                <a:solidFill>
                  <a:srgbClr val="CC3300"/>
                </a:solidFill>
                <a:latin typeface="Consolas" panose="020B0609020204030204" pitchFamily="49" charset="0"/>
              </a:rPr>
              <a:t>Math</a:t>
            </a:r>
            <a:r>
              <a:rPr lang="en-CA" altLang="en-US" sz="1800" smtClean="0">
                <a:latin typeface="Consolas" panose="020B0609020204030204" pitchFamily="49" charset="0"/>
              </a:rPr>
              <a:t>.</a:t>
            </a:r>
            <a:r>
              <a:rPr lang="en-CA" altLang="en-US" sz="1800" b="1" smtClean="0">
                <a:solidFill>
                  <a:srgbClr val="993300"/>
                </a:solidFill>
                <a:latin typeface="Consolas" panose="020B0609020204030204" pitchFamily="49" charset="0"/>
              </a:rPr>
              <a:t>abs</a:t>
            </a:r>
            <a:r>
              <a:rPr lang="en-CA" altLang="en-US" sz="1800" smtClean="0">
                <a:latin typeface="Consolas" panose="020B0609020204030204" pitchFamily="49" charset="0"/>
              </a:rPr>
              <a:t>(-12);</a:t>
            </a:r>
          </a:p>
          <a:p>
            <a:pPr lvl="1"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r>
              <a:rPr lang="en-CA" altLang="en-US" sz="2400" smtClean="0"/>
              <a:t>That means static methods do not have the implicit ‘this’ parameter passed in.</a:t>
            </a:r>
          </a:p>
          <a:p>
            <a:r>
              <a:rPr lang="en-US" altLang="en-US" sz="2400" smtClean="0"/>
              <a:t>Also recall I said for now avoid [for the ‘</a:t>
            </a:r>
            <a:r>
              <a:rPr lang="en-US" altLang="en-US" sz="2400" smtClean="0">
                <a:latin typeface="Consolas" panose="020B0609020204030204" pitchFamily="49" charset="0"/>
              </a:rPr>
              <a:t>Driver</a:t>
            </a:r>
            <a:r>
              <a:rPr lang="en-US" altLang="en-US" sz="2400" smtClean="0"/>
              <a:t>’ class]:</a:t>
            </a:r>
          </a:p>
          <a:p>
            <a:pPr lvl="1"/>
            <a:r>
              <a:rPr lang="en-US" altLang="en-US" sz="2000" smtClean="0"/>
              <a:t>Defining attributes for the Driver</a:t>
            </a:r>
          </a:p>
          <a:p>
            <a:pPr lvl="1"/>
            <a:r>
              <a:rPr lang="en-US" altLang="en-US" sz="2000" smtClean="0"/>
              <a:t>Defining methods for the Driver (other than the main method)</a:t>
            </a:r>
            <a:endParaRPr lang="en-CA" altLang="en-US" sz="2000" baseline="30000" smtClean="0"/>
          </a:p>
        </p:txBody>
      </p:sp>
      <p:sp>
        <p:nvSpPr>
          <p:cNvPr id="95235" name="Rectangle 5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r>
              <a:rPr lang="en-CA" altLang="en-US" sz="3200" smtClean="0"/>
              <a:t>Static Methods: No ‘</a:t>
            </a:r>
            <a:r>
              <a:rPr lang="en-CA" altLang="en-US" sz="3200" smtClean="0">
                <a:latin typeface="Consolas" panose="020B0609020204030204" pitchFamily="49" charset="0"/>
              </a:rPr>
              <a:t>This</a:t>
            </a:r>
            <a:r>
              <a:rPr lang="en-CA" altLang="en-US" sz="3200" smtClean="0"/>
              <a:t>’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altLang="en-US" sz="3200" smtClean="0"/>
              <a:t>Static Methods: No ‘</a:t>
            </a:r>
            <a:r>
              <a:rPr lang="en-CA" altLang="en-US" sz="3200" smtClean="0">
                <a:latin typeface="Consolas" panose="020B0609020204030204" pitchFamily="49" charset="0"/>
              </a:rPr>
              <a:t>This’</a:t>
            </a:r>
            <a:r>
              <a:rPr lang="en-CA" altLang="en-US" sz="3200" smtClean="0"/>
              <a:t> Reference (2)</a:t>
            </a:r>
          </a:p>
        </p:txBody>
      </p:sp>
      <p:sp>
        <p:nvSpPr>
          <p:cNvPr id="96259" name="Rectangle 3"/>
          <p:cNvSpPr>
            <a:spLocks noGrp="1"/>
          </p:cNvSpPr>
          <p:nvPr>
            <p:ph type="body" idx="4294967295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Driver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{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int num;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static void main(String [] args)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num = 123;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  <p:grpSp>
        <p:nvGrpSpPr>
          <p:cNvPr id="154632" name="Group 8"/>
          <p:cNvGrpSpPr>
            <a:grpSpLocks/>
          </p:cNvGrpSpPr>
          <p:nvPr/>
        </p:nvGrpSpPr>
        <p:grpSpPr bwMode="auto">
          <a:xfrm>
            <a:off x="3048000" y="1219200"/>
            <a:ext cx="6096000" cy="1878013"/>
            <a:chOff x="1920" y="768"/>
            <a:chExt cx="3840" cy="1183"/>
          </a:xfrm>
        </p:grpSpPr>
        <p:sp>
          <p:nvSpPr>
            <p:cNvPr id="96262" name="Text Box 4"/>
            <p:cNvSpPr txBox="1">
              <a:spLocks noChangeArrowheads="1"/>
            </p:cNvSpPr>
            <p:nvPr/>
          </p:nvSpPr>
          <p:spPr bwMode="auto">
            <a:xfrm>
              <a:off x="4032" y="768"/>
              <a:ext cx="1728" cy="1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solidFill>
                    <a:srgbClr val="CC3300"/>
                  </a:solidFill>
                  <a:latin typeface="Consolas" panose="020B0609020204030204" pitchFamily="49" charset="0"/>
                </a:rPr>
                <a:t>Driver.java:6: error: non-static variable num cannot be referenced from a static context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800">
                <a:solidFill>
                  <a:srgbClr val="CC3300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96263" name="Line 5"/>
            <p:cNvSpPr>
              <a:spLocks noChangeShapeType="1"/>
            </p:cNvSpPr>
            <p:nvPr/>
          </p:nvSpPr>
          <p:spPr bwMode="auto">
            <a:xfrm flipH="1">
              <a:off x="1920" y="1248"/>
              <a:ext cx="2160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CA"/>
            </a:p>
          </p:txBody>
        </p:sp>
      </p:grp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0" y="3879850"/>
            <a:ext cx="9144000" cy="297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CA" altLang="en-US" sz="1800" b="0"/>
              <a:t>Main() must be static! Automatically called when the program runs via ‘</a:t>
            </a:r>
            <a:r>
              <a:rPr lang="en-CA" altLang="en-US" sz="1800" b="0">
                <a:latin typeface="Consolas" panose="020B0609020204030204" pitchFamily="49" charset="0"/>
              </a:rPr>
              <a:t>java Driver</a:t>
            </a:r>
            <a:r>
              <a:rPr lang="en-CA" altLang="en-US" sz="1800" b="0"/>
              <a:t>’ before any other code.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CA" altLang="en-US" sz="1800" b="0"/>
              <a:t>If </a:t>
            </a:r>
            <a:r>
              <a:rPr lang="en-CA" altLang="en-US" sz="1800" b="0">
                <a:latin typeface="Consolas" panose="020B0609020204030204" pitchFamily="49" charset="0"/>
              </a:rPr>
              <a:t>main()</a:t>
            </a:r>
            <a:r>
              <a:rPr lang="en-CA" altLang="en-US" sz="1800" b="0"/>
              <a:t> were non-static it would require an object to be instantiated (which must occur inside of a method).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CA" altLang="en-US" sz="1800" b="0"/>
              <a:t>But there would be no way to call that method that instantiates an object without a starting static method.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CA" altLang="en-US" sz="1800" b="0"/>
              <a:t>Because </a:t>
            </a:r>
            <a:r>
              <a:rPr lang="en-CA" altLang="en-US" sz="1800" b="0">
                <a:latin typeface="Consolas" panose="020B0609020204030204" pitchFamily="49" charset="0"/>
              </a:rPr>
              <a:t>main()</a:t>
            </a:r>
            <a:r>
              <a:rPr lang="en-CA" altLang="en-US" sz="1800" b="0"/>
              <a:t> must be static, it has no ‘</a:t>
            </a:r>
            <a:r>
              <a:rPr lang="en-CA" altLang="en-US" sz="1800" b="0">
                <a:latin typeface="Consolas" panose="020B0609020204030204" pitchFamily="49" charset="0"/>
              </a:rPr>
              <a:t>this</a:t>
            </a:r>
            <a:r>
              <a:rPr lang="en-CA" altLang="en-US" sz="1800" b="0"/>
              <a:t>’ implicit parameter which in turn means that non-static attributes like ‘</a:t>
            </a:r>
            <a:r>
              <a:rPr lang="en-CA" altLang="en-US" sz="1800" b="0">
                <a:latin typeface="Consolas" panose="020B0609020204030204" pitchFamily="49" charset="0"/>
              </a:rPr>
              <a:t>num</a:t>
            </a:r>
            <a:r>
              <a:rPr lang="en-CA" altLang="en-US" sz="1800" b="0"/>
              <a:t>’ cannot be accessed (although static attributes/methods accessible): </a:t>
            </a:r>
            <a:r>
              <a:rPr lang="en-CA" altLang="en-US" sz="1800" b="0">
                <a:latin typeface="Consolas" panose="020B0609020204030204" pitchFamily="49" charset="0"/>
              </a:rPr>
              <a:t>Driver.static_name</a:t>
            </a:r>
            <a:r>
              <a:rPr lang="en-CA" altLang="en-US" sz="1800" b="0"/>
              <a:t> or just via </a:t>
            </a:r>
            <a:r>
              <a:rPr lang="en-CA" altLang="en-US" sz="1800" b="0">
                <a:latin typeface="Consolas" panose="020B0609020204030204" pitchFamily="49" charset="0"/>
              </a:rPr>
              <a:t>static_name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0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Mutable Vs. Immutable Types</a:t>
            </a:r>
          </a:p>
        </p:txBody>
      </p:sp>
      <p:sp>
        <p:nvSpPr>
          <p:cNvPr id="16077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altLang="en-US" sz="2400" smtClean="0"/>
              <a:t>Mutable types</a:t>
            </a:r>
          </a:p>
          <a:p>
            <a:pPr lvl="1">
              <a:lnSpc>
                <a:spcPct val="90000"/>
              </a:lnSpc>
            </a:pPr>
            <a:r>
              <a:rPr lang="en-CA" altLang="en-US" sz="2000" smtClean="0"/>
              <a:t>Original memory can be modified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2000" smtClean="0">
                <a:latin typeface="Consolas" panose="020B0609020204030204" pitchFamily="49" charset="0"/>
              </a:rPr>
              <a:t>int num = 666;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2000" smtClean="0">
                <a:latin typeface="Consolas" panose="020B0609020204030204" pitchFamily="49" charset="0"/>
              </a:rPr>
              <a:t>num = 777;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endParaRPr lang="en-CA" altLang="en-US" sz="2000" smtClean="0"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en-CA" altLang="en-US" sz="2400" smtClean="0"/>
              <a:t>Immutable types</a:t>
            </a:r>
          </a:p>
          <a:p>
            <a:pPr lvl="1">
              <a:lnSpc>
                <a:spcPct val="90000"/>
              </a:lnSpc>
            </a:pPr>
            <a:r>
              <a:rPr lang="en-CA" altLang="en-US" sz="2000" smtClean="0"/>
              <a:t>The original memory location cannot be modified</a:t>
            </a:r>
          </a:p>
          <a:p>
            <a:pPr lvl="1">
              <a:lnSpc>
                <a:spcPct val="90000"/>
              </a:lnSpc>
            </a:pPr>
            <a:r>
              <a:rPr lang="en-CA" altLang="en-US" sz="2000" smtClean="0"/>
              <a:t>Assigning new values will create a new memory location and leave the original untouched.</a:t>
            </a:r>
          </a:p>
          <a:p>
            <a:pPr lvl="1">
              <a:lnSpc>
                <a:spcPct val="90000"/>
              </a:lnSpc>
            </a:pPr>
            <a:endParaRPr lang="en-CA" altLang="en-US" sz="2000" smtClean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String s1 = “abc”;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String s2 = s1;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s1 = “xyz”;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System.out.println(s1 + “ “ + s2);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Mutable Vs. Immutable</a:t>
            </a:r>
          </a:p>
        </p:txBody>
      </p:sp>
      <p:sp>
        <p:nvSpPr>
          <p:cNvPr id="16384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CA" altLang="en-US" sz="2800" smtClean="0"/>
              <a:t>Advantage of mutable types: speed</a:t>
            </a:r>
          </a:p>
        </p:txBody>
      </p:sp>
      <p:sp>
        <p:nvSpPr>
          <p:cNvPr id="163846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en-CA" altLang="en-US" sz="2800" smtClean="0"/>
              <a:t>Advantage of immutable types: ‘security’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Mutable Advantage: Speed</a:t>
            </a:r>
          </a:p>
        </p:txBody>
      </p:sp>
      <p:sp>
        <p:nvSpPr>
          <p:cNvPr id="9933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CA" altLang="en-US" sz="2400" dirty="0" smtClean="0"/>
              <a:t>Location of full examples:</a:t>
            </a:r>
          </a:p>
          <a:p>
            <a:pPr lvl="1"/>
            <a:r>
              <a:rPr lang="en-CA" altLang="en-US" sz="1800" dirty="0" smtClean="0">
                <a:latin typeface="Consolas" panose="020B0609020204030204" pitchFamily="49" charset="0"/>
              </a:rPr>
              <a:t>/home/219/examples/advanced/6mutableImmutable/speed</a:t>
            </a:r>
          </a:p>
          <a:p>
            <a:pPr lvl="1"/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99332" name="Rectangle 3"/>
          <p:cNvSpPr>
            <a:spLocks noChangeArrowheads="1"/>
          </p:cNvSpPr>
          <p:nvPr/>
        </p:nvSpPr>
        <p:spPr bwMode="auto">
          <a:xfrm>
            <a:off x="0" y="2362200"/>
            <a:ext cx="4248150" cy="359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 marL="2286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15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7429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9715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public class StringExample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	 public static void main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(String [] args)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String s = "0";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int i;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for (i = 1; i &lt; 100000; i++)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    s = s + i;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643438" y="2349500"/>
            <a:ext cx="4195762" cy="3670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111125" indent="-11112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public class StringBufferExample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	 public static void main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(String [] args) {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StringBuffer s;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int i;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s = new StringBuffer("0");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for (i = 1; i &lt; 100000; i++)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       s = s.append(i);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     }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600" b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1600" b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References And Objects 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997797" cy="2286000"/>
          </a:xfrm>
        </p:spPr>
        <p:txBody>
          <a:bodyPr/>
          <a:lstStyle/>
          <a:p>
            <a:r>
              <a:rPr lang="en-CA" dirty="0" smtClean="0"/>
              <a:t>What happened?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Person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Person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Person("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bart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 = new Person("</a:t>
            </a:r>
            <a:r>
              <a:rPr lang="en-CA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lisa</a:t>
            </a:r>
            <a:r>
              <a:rPr lang="en-CA" sz="1800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CA" dirty="0"/>
          </a:p>
        </p:txBody>
      </p:sp>
      <p:grpSp>
        <p:nvGrpSpPr>
          <p:cNvPr id="30" name="Group 29"/>
          <p:cNvGrpSpPr/>
          <p:nvPr/>
        </p:nvGrpSpPr>
        <p:grpSpPr>
          <a:xfrm>
            <a:off x="1696157" y="5281676"/>
            <a:ext cx="2152650" cy="471424"/>
            <a:chOff x="1696157" y="5281676"/>
            <a:chExt cx="2152650" cy="471424"/>
          </a:xfrm>
        </p:grpSpPr>
        <p:sp>
          <p:nvSpPr>
            <p:cNvPr id="18" name="TextBox 3"/>
            <p:cNvSpPr txBox="1">
              <a:spLocks noChangeArrowheads="1"/>
            </p:cNvSpPr>
            <p:nvPr/>
          </p:nvSpPr>
          <p:spPr bwMode="auto">
            <a:xfrm>
              <a:off x="1696157" y="5281676"/>
              <a:ext cx="759941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lisa</a:t>
              </a:r>
              <a:endParaRPr lang="en-US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1" name="TextBox 4"/>
            <p:cNvSpPr txBox="1">
              <a:spLocks noChangeArrowheads="1"/>
            </p:cNvSpPr>
            <p:nvPr/>
          </p:nvSpPr>
          <p:spPr bwMode="auto">
            <a:xfrm>
              <a:off x="2379236" y="5334000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5334000" y="2628577"/>
            <a:ext cx="1676400" cy="12811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Address = 200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(Person object)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“</a:t>
            </a:r>
            <a:r>
              <a:rPr lang="en-CA" dirty="0" err="1" smtClean="0">
                <a:solidFill>
                  <a:schemeClr val="tx1"/>
                </a:solidFill>
              </a:rPr>
              <a:t>lisa</a:t>
            </a:r>
            <a:r>
              <a:rPr lang="en-CA" dirty="0" smtClean="0">
                <a:solidFill>
                  <a:schemeClr val="tx1"/>
                </a:solidFill>
              </a:rPr>
              <a:t>”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372886" y="5162710"/>
            <a:ext cx="2954764" cy="599433"/>
            <a:chOff x="2358641" y="5177481"/>
            <a:chExt cx="2954764" cy="599433"/>
          </a:xfrm>
        </p:grpSpPr>
        <p:sp>
          <p:nvSpPr>
            <p:cNvPr id="24" name="TextBox 4"/>
            <p:cNvSpPr txBox="1">
              <a:spLocks noChangeArrowheads="1"/>
            </p:cNvSpPr>
            <p:nvPr/>
          </p:nvSpPr>
          <p:spPr bwMode="auto">
            <a:xfrm>
              <a:off x="2358641" y="5357814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867665" y="5177481"/>
              <a:ext cx="1445740" cy="445586"/>
            </a:xfrm>
            <a:custGeom>
              <a:avLst/>
              <a:gdLst>
                <a:gd name="connsiteX0" fmla="*/ 0 w 1445740"/>
                <a:gd name="connsiteY0" fmla="*/ 420130 h 445586"/>
                <a:gd name="connsiteX1" fmla="*/ 74140 w 1445740"/>
                <a:gd name="connsiteY1" fmla="*/ 444843 h 445586"/>
                <a:gd name="connsiteX2" fmla="*/ 407773 w 1445740"/>
                <a:gd name="connsiteY2" fmla="*/ 432487 h 445586"/>
                <a:gd name="connsiteX3" fmla="*/ 506627 w 1445740"/>
                <a:gd name="connsiteY3" fmla="*/ 407773 h 445586"/>
                <a:gd name="connsiteX4" fmla="*/ 593124 w 1445740"/>
                <a:gd name="connsiteY4" fmla="*/ 395416 h 445586"/>
                <a:gd name="connsiteX5" fmla="*/ 667265 w 1445740"/>
                <a:gd name="connsiteY5" fmla="*/ 370703 h 445586"/>
                <a:gd name="connsiteX6" fmla="*/ 704335 w 1445740"/>
                <a:gd name="connsiteY6" fmla="*/ 358346 h 445586"/>
                <a:gd name="connsiteX7" fmla="*/ 753762 w 1445740"/>
                <a:gd name="connsiteY7" fmla="*/ 333633 h 445586"/>
                <a:gd name="connsiteX8" fmla="*/ 827903 w 1445740"/>
                <a:gd name="connsiteY8" fmla="*/ 308919 h 445586"/>
                <a:gd name="connsiteX9" fmla="*/ 864973 w 1445740"/>
                <a:gd name="connsiteY9" fmla="*/ 296562 h 445586"/>
                <a:gd name="connsiteX10" fmla="*/ 939113 w 1445740"/>
                <a:gd name="connsiteY10" fmla="*/ 259492 h 445586"/>
                <a:gd name="connsiteX11" fmla="*/ 1013254 w 1445740"/>
                <a:gd name="connsiteY11" fmla="*/ 222422 h 445586"/>
                <a:gd name="connsiteX12" fmla="*/ 1050324 w 1445740"/>
                <a:gd name="connsiteY12" fmla="*/ 197708 h 445586"/>
                <a:gd name="connsiteX13" fmla="*/ 1075038 w 1445740"/>
                <a:gd name="connsiteY13" fmla="*/ 160638 h 445586"/>
                <a:gd name="connsiteX14" fmla="*/ 1112108 w 1445740"/>
                <a:gd name="connsiteY14" fmla="*/ 148281 h 445586"/>
                <a:gd name="connsiteX15" fmla="*/ 1223319 w 1445740"/>
                <a:gd name="connsiteY15" fmla="*/ 61784 h 445586"/>
                <a:gd name="connsiteX16" fmla="*/ 1260389 w 1445740"/>
                <a:gd name="connsiteY16" fmla="*/ 37070 h 445586"/>
                <a:gd name="connsiteX17" fmla="*/ 1334530 w 1445740"/>
                <a:gd name="connsiteY17" fmla="*/ 12357 h 445586"/>
                <a:gd name="connsiteX18" fmla="*/ 1371600 w 1445740"/>
                <a:gd name="connsiteY18" fmla="*/ 0 h 445586"/>
                <a:gd name="connsiteX19" fmla="*/ 1445740 w 1445740"/>
                <a:gd name="connsiteY19" fmla="*/ 0 h 445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45740" h="445586">
                  <a:moveTo>
                    <a:pt x="0" y="420130"/>
                  </a:moveTo>
                  <a:cubicBezTo>
                    <a:pt x="24713" y="428368"/>
                    <a:pt x="48102" y="444054"/>
                    <a:pt x="74140" y="444843"/>
                  </a:cubicBezTo>
                  <a:cubicBezTo>
                    <a:pt x="185376" y="448214"/>
                    <a:pt x="296702" y="439429"/>
                    <a:pt x="407773" y="432487"/>
                  </a:cubicBezTo>
                  <a:cubicBezTo>
                    <a:pt x="496890" y="426917"/>
                    <a:pt x="440602" y="420978"/>
                    <a:pt x="506627" y="407773"/>
                  </a:cubicBezTo>
                  <a:cubicBezTo>
                    <a:pt x="535186" y="402061"/>
                    <a:pt x="564292" y="399535"/>
                    <a:pt x="593124" y="395416"/>
                  </a:cubicBezTo>
                  <a:lnTo>
                    <a:pt x="667265" y="370703"/>
                  </a:lnTo>
                  <a:cubicBezTo>
                    <a:pt x="679622" y="366584"/>
                    <a:pt x="692685" y="364171"/>
                    <a:pt x="704335" y="358346"/>
                  </a:cubicBezTo>
                  <a:cubicBezTo>
                    <a:pt x="720811" y="350108"/>
                    <a:pt x="736659" y="340474"/>
                    <a:pt x="753762" y="333633"/>
                  </a:cubicBezTo>
                  <a:cubicBezTo>
                    <a:pt x="777949" y="323958"/>
                    <a:pt x="803189" y="317157"/>
                    <a:pt x="827903" y="308919"/>
                  </a:cubicBezTo>
                  <a:cubicBezTo>
                    <a:pt x="840260" y="304800"/>
                    <a:pt x="854135" y="303787"/>
                    <a:pt x="864973" y="296562"/>
                  </a:cubicBezTo>
                  <a:cubicBezTo>
                    <a:pt x="971215" y="225735"/>
                    <a:pt x="836792" y="310653"/>
                    <a:pt x="939113" y="259492"/>
                  </a:cubicBezTo>
                  <a:cubicBezTo>
                    <a:pt x="1034921" y="211587"/>
                    <a:pt x="920086" y="253476"/>
                    <a:pt x="1013254" y="222422"/>
                  </a:cubicBezTo>
                  <a:cubicBezTo>
                    <a:pt x="1025611" y="214184"/>
                    <a:pt x="1039823" y="208209"/>
                    <a:pt x="1050324" y="197708"/>
                  </a:cubicBezTo>
                  <a:cubicBezTo>
                    <a:pt x="1060825" y="187207"/>
                    <a:pt x="1063441" y="169915"/>
                    <a:pt x="1075038" y="160638"/>
                  </a:cubicBezTo>
                  <a:cubicBezTo>
                    <a:pt x="1085209" y="152501"/>
                    <a:pt x="1099751" y="152400"/>
                    <a:pt x="1112108" y="148281"/>
                  </a:cubicBezTo>
                  <a:cubicBezTo>
                    <a:pt x="1170182" y="90207"/>
                    <a:pt x="1134636" y="120906"/>
                    <a:pt x="1223319" y="61784"/>
                  </a:cubicBezTo>
                  <a:cubicBezTo>
                    <a:pt x="1235676" y="53546"/>
                    <a:pt x="1246300" y="41766"/>
                    <a:pt x="1260389" y="37070"/>
                  </a:cubicBezTo>
                  <a:lnTo>
                    <a:pt x="1334530" y="12357"/>
                  </a:lnTo>
                  <a:cubicBezTo>
                    <a:pt x="1346887" y="8238"/>
                    <a:pt x="1358575" y="0"/>
                    <a:pt x="1371600" y="0"/>
                  </a:cubicBezTo>
                  <a:lnTo>
                    <a:pt x="1445740" y="0"/>
                  </a:ln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696157" y="4733152"/>
            <a:ext cx="2160628" cy="419100"/>
            <a:chOff x="1696157" y="4733152"/>
            <a:chExt cx="2160628" cy="419100"/>
          </a:xfrm>
        </p:grpSpPr>
        <p:sp>
          <p:nvSpPr>
            <p:cNvPr id="5" name="TextBox 3"/>
            <p:cNvSpPr txBox="1">
              <a:spLocks noChangeArrowheads="1"/>
            </p:cNvSpPr>
            <p:nvPr/>
          </p:nvSpPr>
          <p:spPr bwMode="auto">
            <a:xfrm>
              <a:off x="1696157" y="4812763"/>
              <a:ext cx="759941" cy="193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 err="1" smtClean="0">
                  <a:latin typeface="Consolas" panose="020B0609020204030204" pitchFamily="49" charset="0"/>
                  <a:cs typeface="Consolas" panose="020B0609020204030204" pitchFamily="49" charset="0"/>
                </a:rPr>
                <a:t>bart</a:t>
              </a:r>
              <a:endParaRPr lang="en-US" altLang="en-US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19" name="TextBox 4"/>
            <p:cNvSpPr txBox="1">
              <a:spLocks noChangeArrowheads="1"/>
            </p:cNvSpPr>
            <p:nvPr/>
          </p:nvSpPr>
          <p:spPr bwMode="auto">
            <a:xfrm>
              <a:off x="2387214" y="4733152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378382" y="4743610"/>
            <a:ext cx="2959737" cy="419100"/>
            <a:chOff x="2378382" y="4743610"/>
            <a:chExt cx="2959737" cy="419100"/>
          </a:xfrm>
        </p:grpSpPr>
        <p:sp>
          <p:nvSpPr>
            <p:cNvPr id="25" name="Freeform 24"/>
            <p:cNvSpPr/>
            <p:nvPr/>
          </p:nvSpPr>
          <p:spPr>
            <a:xfrm>
              <a:off x="3855308" y="4930346"/>
              <a:ext cx="1482811" cy="24713"/>
            </a:xfrm>
            <a:custGeom>
              <a:avLst/>
              <a:gdLst>
                <a:gd name="connsiteX0" fmla="*/ 0 w 1482811"/>
                <a:gd name="connsiteY0" fmla="*/ 24713 h 24713"/>
                <a:gd name="connsiteX1" fmla="*/ 1013254 w 1482811"/>
                <a:gd name="connsiteY1" fmla="*/ 12357 h 24713"/>
                <a:gd name="connsiteX2" fmla="*/ 1482811 w 1482811"/>
                <a:gd name="connsiteY2" fmla="*/ 0 h 24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82811" h="24713">
                  <a:moveTo>
                    <a:pt x="0" y="24713"/>
                  </a:moveTo>
                  <a:lnTo>
                    <a:pt x="1013254" y="12357"/>
                  </a:lnTo>
                  <a:cubicBezTo>
                    <a:pt x="1756799" y="-353"/>
                    <a:pt x="1275927" y="0"/>
                    <a:pt x="1482811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TextBox 4"/>
            <p:cNvSpPr txBox="1">
              <a:spLocks noChangeArrowheads="1"/>
            </p:cNvSpPr>
            <p:nvPr/>
          </p:nvSpPr>
          <p:spPr bwMode="auto">
            <a:xfrm>
              <a:off x="2378382" y="4743610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@ = 100</a:t>
              </a:r>
            </a:p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376897" y="3254100"/>
            <a:ext cx="2948865" cy="1907195"/>
            <a:chOff x="2376897" y="3254100"/>
            <a:chExt cx="2948865" cy="1907195"/>
          </a:xfrm>
        </p:grpSpPr>
        <p:sp>
          <p:nvSpPr>
            <p:cNvPr id="27" name="Freeform 26"/>
            <p:cNvSpPr/>
            <p:nvPr/>
          </p:nvSpPr>
          <p:spPr>
            <a:xfrm>
              <a:off x="3842951" y="3254100"/>
              <a:ext cx="1482811" cy="1565035"/>
            </a:xfrm>
            <a:custGeom>
              <a:avLst/>
              <a:gdLst>
                <a:gd name="connsiteX0" fmla="*/ 0 w 1482811"/>
                <a:gd name="connsiteY0" fmla="*/ 1565035 h 1565035"/>
                <a:gd name="connsiteX1" fmla="*/ 284206 w 1482811"/>
                <a:gd name="connsiteY1" fmla="*/ 1540322 h 1565035"/>
                <a:gd name="connsiteX2" fmla="*/ 420130 w 1482811"/>
                <a:gd name="connsiteY2" fmla="*/ 1503251 h 1565035"/>
                <a:gd name="connsiteX3" fmla="*/ 457200 w 1482811"/>
                <a:gd name="connsiteY3" fmla="*/ 1490895 h 1565035"/>
                <a:gd name="connsiteX4" fmla="*/ 531341 w 1482811"/>
                <a:gd name="connsiteY4" fmla="*/ 1441468 h 1565035"/>
                <a:gd name="connsiteX5" fmla="*/ 568411 w 1482811"/>
                <a:gd name="connsiteY5" fmla="*/ 1416754 h 1565035"/>
                <a:gd name="connsiteX6" fmla="*/ 605481 w 1482811"/>
                <a:gd name="connsiteY6" fmla="*/ 1330257 h 1565035"/>
                <a:gd name="connsiteX7" fmla="*/ 642552 w 1482811"/>
                <a:gd name="connsiteY7" fmla="*/ 1280830 h 1565035"/>
                <a:gd name="connsiteX8" fmla="*/ 679622 w 1482811"/>
                <a:gd name="connsiteY8" fmla="*/ 1169619 h 1565035"/>
                <a:gd name="connsiteX9" fmla="*/ 691979 w 1482811"/>
                <a:gd name="connsiteY9" fmla="*/ 1132549 h 1565035"/>
                <a:gd name="connsiteX10" fmla="*/ 716692 w 1482811"/>
                <a:gd name="connsiteY10" fmla="*/ 1083122 h 1565035"/>
                <a:gd name="connsiteX11" fmla="*/ 753763 w 1482811"/>
                <a:gd name="connsiteY11" fmla="*/ 1008981 h 1565035"/>
                <a:gd name="connsiteX12" fmla="*/ 778476 w 1482811"/>
                <a:gd name="connsiteY12" fmla="*/ 922484 h 1565035"/>
                <a:gd name="connsiteX13" fmla="*/ 790833 w 1482811"/>
                <a:gd name="connsiteY13" fmla="*/ 885414 h 1565035"/>
                <a:gd name="connsiteX14" fmla="*/ 803190 w 1482811"/>
                <a:gd name="connsiteY14" fmla="*/ 798916 h 1565035"/>
                <a:gd name="connsiteX15" fmla="*/ 815546 w 1482811"/>
                <a:gd name="connsiteY15" fmla="*/ 749489 h 1565035"/>
                <a:gd name="connsiteX16" fmla="*/ 827903 w 1482811"/>
                <a:gd name="connsiteY16" fmla="*/ 638278 h 1565035"/>
                <a:gd name="connsiteX17" fmla="*/ 852617 w 1482811"/>
                <a:gd name="connsiteY17" fmla="*/ 403500 h 1565035"/>
                <a:gd name="connsiteX18" fmla="*/ 864973 w 1482811"/>
                <a:gd name="connsiteY18" fmla="*/ 366430 h 1565035"/>
                <a:gd name="connsiteX19" fmla="*/ 889687 w 1482811"/>
                <a:gd name="connsiteY19" fmla="*/ 279932 h 1565035"/>
                <a:gd name="connsiteX20" fmla="*/ 939114 w 1482811"/>
                <a:gd name="connsiteY20" fmla="*/ 205792 h 1565035"/>
                <a:gd name="connsiteX21" fmla="*/ 951471 w 1482811"/>
                <a:gd name="connsiteY21" fmla="*/ 168722 h 1565035"/>
                <a:gd name="connsiteX22" fmla="*/ 988541 w 1482811"/>
                <a:gd name="connsiteY22" fmla="*/ 131651 h 1565035"/>
                <a:gd name="connsiteX23" fmla="*/ 1099752 w 1482811"/>
                <a:gd name="connsiteY23" fmla="*/ 69868 h 1565035"/>
                <a:gd name="connsiteX24" fmla="*/ 1136822 w 1482811"/>
                <a:gd name="connsiteY24" fmla="*/ 45154 h 1565035"/>
                <a:gd name="connsiteX25" fmla="*/ 1210963 w 1482811"/>
                <a:gd name="connsiteY25" fmla="*/ 20441 h 1565035"/>
                <a:gd name="connsiteX26" fmla="*/ 1482811 w 1482811"/>
                <a:gd name="connsiteY26" fmla="*/ 8084 h 1565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82811" h="1565035">
                  <a:moveTo>
                    <a:pt x="0" y="1565035"/>
                  </a:moveTo>
                  <a:cubicBezTo>
                    <a:pt x="66189" y="1559943"/>
                    <a:pt x="211813" y="1549974"/>
                    <a:pt x="284206" y="1540322"/>
                  </a:cubicBezTo>
                  <a:cubicBezTo>
                    <a:pt x="342426" y="1532560"/>
                    <a:pt x="362169" y="1522571"/>
                    <a:pt x="420130" y="1503251"/>
                  </a:cubicBezTo>
                  <a:lnTo>
                    <a:pt x="457200" y="1490895"/>
                  </a:lnTo>
                  <a:lnTo>
                    <a:pt x="531341" y="1441468"/>
                  </a:lnTo>
                  <a:lnTo>
                    <a:pt x="568411" y="1416754"/>
                  </a:lnTo>
                  <a:cubicBezTo>
                    <a:pt x="580423" y="1380720"/>
                    <a:pt x="583670" y="1365155"/>
                    <a:pt x="605481" y="1330257"/>
                  </a:cubicBezTo>
                  <a:cubicBezTo>
                    <a:pt x="616396" y="1312793"/>
                    <a:pt x="630195" y="1297306"/>
                    <a:pt x="642552" y="1280830"/>
                  </a:cubicBezTo>
                  <a:lnTo>
                    <a:pt x="679622" y="1169619"/>
                  </a:lnTo>
                  <a:cubicBezTo>
                    <a:pt x="683741" y="1157262"/>
                    <a:pt x="686154" y="1144199"/>
                    <a:pt x="691979" y="1132549"/>
                  </a:cubicBezTo>
                  <a:cubicBezTo>
                    <a:pt x="700217" y="1116073"/>
                    <a:pt x="709436" y="1100053"/>
                    <a:pt x="716692" y="1083122"/>
                  </a:cubicBezTo>
                  <a:cubicBezTo>
                    <a:pt x="747386" y="1011502"/>
                    <a:pt x="706271" y="1080217"/>
                    <a:pt x="753763" y="1008981"/>
                  </a:cubicBezTo>
                  <a:cubicBezTo>
                    <a:pt x="783395" y="920080"/>
                    <a:pt x="747436" y="1031120"/>
                    <a:pt x="778476" y="922484"/>
                  </a:cubicBezTo>
                  <a:cubicBezTo>
                    <a:pt x="782054" y="909960"/>
                    <a:pt x="786714" y="897771"/>
                    <a:pt x="790833" y="885414"/>
                  </a:cubicBezTo>
                  <a:cubicBezTo>
                    <a:pt x="794952" y="856581"/>
                    <a:pt x="797980" y="827572"/>
                    <a:pt x="803190" y="798916"/>
                  </a:cubicBezTo>
                  <a:cubicBezTo>
                    <a:pt x="806228" y="782207"/>
                    <a:pt x="812964" y="766274"/>
                    <a:pt x="815546" y="749489"/>
                  </a:cubicBezTo>
                  <a:cubicBezTo>
                    <a:pt x="821217" y="712624"/>
                    <a:pt x="824192" y="675391"/>
                    <a:pt x="827903" y="638278"/>
                  </a:cubicBezTo>
                  <a:cubicBezTo>
                    <a:pt x="832981" y="587497"/>
                    <a:pt x="842124" y="461210"/>
                    <a:pt x="852617" y="403500"/>
                  </a:cubicBezTo>
                  <a:cubicBezTo>
                    <a:pt x="854947" y="390685"/>
                    <a:pt x="861395" y="378954"/>
                    <a:pt x="864973" y="366430"/>
                  </a:cubicBezTo>
                  <a:cubicBezTo>
                    <a:pt x="868737" y="353257"/>
                    <a:pt x="880974" y="295616"/>
                    <a:pt x="889687" y="279932"/>
                  </a:cubicBezTo>
                  <a:cubicBezTo>
                    <a:pt x="904111" y="253968"/>
                    <a:pt x="929721" y="233970"/>
                    <a:pt x="939114" y="205792"/>
                  </a:cubicBezTo>
                  <a:cubicBezTo>
                    <a:pt x="943233" y="193435"/>
                    <a:pt x="944246" y="179560"/>
                    <a:pt x="951471" y="168722"/>
                  </a:cubicBezTo>
                  <a:cubicBezTo>
                    <a:pt x="961164" y="154182"/>
                    <a:pt x="974747" y="142380"/>
                    <a:pt x="988541" y="131651"/>
                  </a:cubicBezTo>
                  <a:cubicBezTo>
                    <a:pt x="1052275" y="82080"/>
                    <a:pt x="1043819" y="88511"/>
                    <a:pt x="1099752" y="69868"/>
                  </a:cubicBezTo>
                  <a:cubicBezTo>
                    <a:pt x="1112109" y="61630"/>
                    <a:pt x="1123251" y="51186"/>
                    <a:pt x="1136822" y="45154"/>
                  </a:cubicBezTo>
                  <a:cubicBezTo>
                    <a:pt x="1160627" y="34574"/>
                    <a:pt x="1186249" y="28679"/>
                    <a:pt x="1210963" y="20441"/>
                  </a:cubicBezTo>
                  <a:cubicBezTo>
                    <a:pt x="1322280" y="-16664"/>
                    <a:pt x="1234984" y="8084"/>
                    <a:pt x="1482811" y="8084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TextBox 4"/>
            <p:cNvSpPr txBox="1">
              <a:spLocks noChangeArrowheads="1"/>
            </p:cNvSpPr>
            <p:nvPr/>
          </p:nvSpPr>
          <p:spPr bwMode="auto">
            <a:xfrm>
              <a:off x="2376897" y="4742195"/>
              <a:ext cx="1469571" cy="4191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@ = </a:t>
              </a:r>
              <a:r>
                <a:rPr lang="en-US" altLang="en-US" b="1" dirty="0" smtClean="0">
                  <a:latin typeface="Consolas" panose="020B0609020204030204" pitchFamily="49" charset="0"/>
                  <a:cs typeface="Consolas" panose="020B0609020204030204" pitchFamily="49" charset="0"/>
                </a:rPr>
                <a:t>200</a:t>
              </a:r>
              <a:endParaRPr lang="en-US" altLang="en-US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 eaLnBrk="1" hangingPunct="1"/>
              <a:endParaRPr lang="en-US" altLang="en-US" dirty="0">
                <a:cs typeface="Consolas" panose="020B0609020204030204" pitchFamily="49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872945" y="4848708"/>
            <a:ext cx="1460012" cy="13034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34000" y="4495800"/>
            <a:ext cx="1676400" cy="128111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Address = 100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(Person object)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“</a:t>
            </a:r>
            <a:r>
              <a:rPr lang="en-CA" dirty="0" err="1" smtClean="0">
                <a:solidFill>
                  <a:schemeClr val="tx1"/>
                </a:solidFill>
              </a:rPr>
              <a:t>bart</a:t>
            </a:r>
            <a:r>
              <a:rPr lang="en-CA" dirty="0" smtClean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886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3" grpId="0" animBg="1"/>
      <p:bldP spid="4" grpId="0" animBg="1"/>
      <p:bldP spid="22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Immutable Advantage: Security</a:t>
            </a:r>
          </a:p>
        </p:txBody>
      </p:sp>
      <p:sp>
        <p:nvSpPr>
          <p:cNvPr id="1003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Location of the full example:</a:t>
            </a:r>
          </a:p>
          <a:p>
            <a:pPr lvl="1"/>
            <a:r>
              <a:rPr lang="en-CA" altLang="en-US" sz="1800" dirty="0" smtClean="0">
                <a:latin typeface="Consolas" panose="020B0609020204030204" pitchFamily="49" charset="0"/>
              </a:rPr>
              <a:t>/home/219/examples/advanced/6mutableImmutable/security</a:t>
            </a:r>
          </a:p>
          <a:p>
            <a:pPr lvl="1"/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Class </a:t>
            </a:r>
            <a:r>
              <a:rPr lang="en-CA" altLang="en-US" sz="3200" smtClean="0">
                <a:latin typeface="Consolas" panose="020B0609020204030204" pitchFamily="49" charset="0"/>
              </a:rPr>
              <a:t>SecurityExample</a:t>
            </a:r>
          </a:p>
        </p:txBody>
      </p:sp>
      <p:sp>
        <p:nvSpPr>
          <p:cNvPr id="10137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SecurityExample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String s;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private StringBuffer sb;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SecurityExample()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 = new String("Original 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sb = new StringBuffer("Original sb");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String getS()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 s;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StringBuffer getSB()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return sb;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public class Driver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public static void main(String [] args)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SecurityExample se = new SecurityExample();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String s;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StringBuffer sb;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System.out.println("Originals");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System.out.println("\t" + se.getS());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System.out.println("\t" + se.getSB());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 = se.getS(); 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sb = se.getSB(); </a:t>
            </a:r>
          </a:p>
        </p:txBody>
      </p:sp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2895600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smtClean="0"/>
              <a:t>The </a:t>
            </a:r>
            <a:r>
              <a:rPr lang="en-CA" altLang="en-US" sz="3200" smtClean="0">
                <a:latin typeface="Consolas" panose="020B0609020204030204" pitchFamily="49" charset="0"/>
              </a:rPr>
              <a:t>Driver</a:t>
            </a:r>
            <a:r>
              <a:rPr lang="en-CA" altLang="en-US" sz="3200" smtClean="0"/>
              <a:t> Class (2)</a:t>
            </a:r>
          </a:p>
        </p:txBody>
      </p:sp>
      <p:sp>
        <p:nvSpPr>
          <p:cNvPr id="10342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sb.delete(0,sb.length());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sb.append("lolz! mucked ur data :P");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 = "lolz! mucked ur data :P";                                                 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System.out.println("After modfications");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System.out.println("Values of locals");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System.out.println("\t\tString=" + s);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System.out.println("\t\tStringBuffer=" + sb);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en-CA" altLang="en-US" sz="180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System.out.println("\tValues of attributes");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System.out.println("\t\tString=" + se.getS());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    System.out.println("\t\tStringBuffer=" + se.getSB());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CA" altLang="en-US" sz="1800" smtClean="0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1699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65363"/>
            <a:ext cx="45720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999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835650"/>
            <a:ext cx="4648200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Automatic Garbage Collection Of Java References</a:t>
            </a:r>
            <a:endParaRPr lang="en-US" altLang="en-US" sz="3200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4300" indent="-114300">
              <a:tabLst>
                <a:tab pos="476250" algn="l"/>
              </a:tabLst>
            </a:pPr>
            <a:r>
              <a:rPr lang="en-CA" altLang="en-US" sz="2400" smtClean="0"/>
              <a:t>Dynamically allocated memory is automatically freed up when it is no longer referenced (</a:t>
            </a:r>
            <a:r>
              <a:rPr lang="en-CA" altLang="en-US" sz="2400" smtClean="0">
                <a:latin typeface="Consolas" panose="020B0609020204030204" pitchFamily="49" charset="0"/>
              </a:rPr>
              <a:t>Foo</a:t>
            </a:r>
            <a:r>
              <a:rPr lang="en-CA" altLang="en-US" sz="2400" smtClean="0"/>
              <a:t> = a class) e.g., </a:t>
            </a:r>
            <a:r>
              <a:rPr lang="en-CA" altLang="en-US" sz="2000" smtClean="0"/>
              <a:t>Foo f1 = new Foo();</a:t>
            </a:r>
          </a:p>
          <a:p>
            <a:pPr marL="457200" lvl="1" indent="-114300">
              <a:tabLst>
                <a:tab pos="476250" algn="l"/>
              </a:tabLst>
            </a:pPr>
            <a:r>
              <a:rPr lang="en-CA" altLang="en-US" sz="2000" smtClean="0"/>
              <a:t>Foo f2 = new Foo();</a:t>
            </a:r>
          </a:p>
          <a:p>
            <a:pPr marL="457200" lvl="1" indent="-114300">
              <a:tabLst>
                <a:tab pos="476250" algn="l"/>
              </a:tabLst>
            </a:pPr>
            <a:endParaRPr lang="en-US" altLang="en-US" sz="2000" smtClean="0"/>
          </a:p>
          <a:p>
            <a:pPr marL="114300" indent="-114300">
              <a:tabLst>
                <a:tab pos="476250" algn="l"/>
              </a:tabLst>
            </a:pPr>
            <a:endParaRPr lang="en-US" altLang="en-US" sz="2400" smtClean="0">
              <a:latin typeface="Times New Roman" panose="02020603050405020304" pitchFamily="18" charset="0"/>
            </a:endParaRPr>
          </a:p>
        </p:txBody>
      </p:sp>
      <p:grpSp>
        <p:nvGrpSpPr>
          <p:cNvPr id="104452" name="Group 4"/>
          <p:cNvGrpSpPr>
            <a:grpSpLocks/>
          </p:cNvGrpSpPr>
          <p:nvPr/>
        </p:nvGrpSpPr>
        <p:grpSpPr bwMode="auto">
          <a:xfrm>
            <a:off x="827088" y="4221163"/>
            <a:ext cx="4103687" cy="576262"/>
            <a:chOff x="476" y="2341"/>
            <a:chExt cx="2585" cy="363"/>
          </a:xfrm>
        </p:grpSpPr>
        <p:sp>
          <p:nvSpPr>
            <p:cNvPr id="104466" name="Rectangle 5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04467" name="Group 6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4468" name="Line 7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04469" name="Oval 8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4453" name="Text Box 9"/>
          <p:cNvSpPr txBox="1">
            <a:spLocks noChangeArrowheads="1"/>
          </p:cNvSpPr>
          <p:nvPr/>
        </p:nvSpPr>
        <p:spPr bwMode="auto">
          <a:xfrm>
            <a:off x="755650" y="3068638"/>
            <a:ext cx="14398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References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4454" name="Text Box 10"/>
          <p:cNvSpPr txBox="1">
            <a:spLocks noChangeArrowheads="1"/>
          </p:cNvSpPr>
          <p:nvPr/>
        </p:nvSpPr>
        <p:spPr bwMode="auto">
          <a:xfrm>
            <a:off x="4787900" y="3068638"/>
            <a:ext cx="2374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Dynamic memory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104455" name="Group 11"/>
          <p:cNvGrpSpPr>
            <a:grpSpLocks/>
          </p:cNvGrpSpPr>
          <p:nvPr/>
        </p:nvGrpSpPr>
        <p:grpSpPr bwMode="auto">
          <a:xfrm>
            <a:off x="827088" y="5589588"/>
            <a:ext cx="4103687" cy="576262"/>
            <a:chOff x="476" y="2341"/>
            <a:chExt cx="2585" cy="363"/>
          </a:xfrm>
        </p:grpSpPr>
        <p:sp>
          <p:nvSpPr>
            <p:cNvPr id="104462" name="Rectangle 12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04463" name="Group 13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4464" name="Line 14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04465" name="Oval 15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4456" name="Text Box 16"/>
          <p:cNvSpPr txBox="1">
            <a:spLocks noChangeArrowheads="1"/>
          </p:cNvSpPr>
          <p:nvPr/>
        </p:nvSpPr>
        <p:spPr bwMode="auto">
          <a:xfrm>
            <a:off x="827088" y="3860800"/>
            <a:ext cx="2297112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f1(Address of a “</a:t>
            </a:r>
            <a:r>
              <a:rPr lang="en-US" altLang="en-US" sz="1800" b="0">
                <a:latin typeface="Consolas" panose="020B0609020204030204" pitchFamily="49" charset="0"/>
              </a:rPr>
              <a:t>Foo</a:t>
            </a:r>
            <a:r>
              <a:rPr lang="en-US" altLang="en-US" sz="1600" b="0">
                <a:latin typeface="Arial" panose="020B0604020202020204" pitchFamily="34" charset="0"/>
              </a:rPr>
              <a:t>”)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600" b="0">
              <a:latin typeface="Arial" panose="020B0604020202020204" pitchFamily="34" charset="0"/>
            </a:endParaRPr>
          </a:p>
        </p:txBody>
      </p:sp>
      <p:sp>
        <p:nvSpPr>
          <p:cNvPr id="104457" name="Text Box 17"/>
          <p:cNvSpPr txBox="1">
            <a:spLocks noChangeArrowheads="1"/>
          </p:cNvSpPr>
          <p:nvPr/>
        </p:nvSpPr>
        <p:spPr bwMode="auto">
          <a:xfrm>
            <a:off x="827088" y="5229225"/>
            <a:ext cx="2373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f2 (Address of a “</a:t>
            </a:r>
            <a:r>
              <a:rPr lang="en-US" altLang="en-US" sz="1800" b="0">
                <a:latin typeface="Consolas" panose="020B0609020204030204" pitchFamily="49" charset="0"/>
              </a:rPr>
              <a:t>Foo</a:t>
            </a:r>
            <a:r>
              <a:rPr lang="en-US" altLang="en-US" sz="1600" b="0">
                <a:latin typeface="Arial" panose="020B0604020202020204" pitchFamily="34" charset="0"/>
              </a:rPr>
              <a:t>”)</a:t>
            </a:r>
          </a:p>
        </p:txBody>
      </p:sp>
      <p:sp>
        <p:nvSpPr>
          <p:cNvPr id="104458" name="Rectangle 18"/>
          <p:cNvSpPr>
            <a:spLocks noChangeArrowheads="1"/>
          </p:cNvSpPr>
          <p:nvPr/>
        </p:nvSpPr>
        <p:spPr bwMode="auto">
          <a:xfrm>
            <a:off x="4932363" y="4149725"/>
            <a:ext cx="2016125" cy="792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>
              <a:latin typeface="Arial" panose="020B0604020202020204" pitchFamily="34" charset="0"/>
            </a:endParaRPr>
          </a:p>
        </p:txBody>
      </p:sp>
      <p:sp>
        <p:nvSpPr>
          <p:cNvPr id="104459" name="Text Box 19"/>
          <p:cNvSpPr txBox="1">
            <a:spLocks noChangeArrowheads="1"/>
          </p:cNvSpPr>
          <p:nvPr/>
        </p:nvSpPr>
        <p:spPr bwMode="auto">
          <a:xfrm>
            <a:off x="4932363" y="3789363"/>
            <a:ext cx="284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Object (Instance of a “</a:t>
            </a:r>
            <a:r>
              <a:rPr lang="en-US" altLang="en-US" sz="1800" b="0">
                <a:latin typeface="Consolas" panose="020B0609020204030204" pitchFamily="49" charset="0"/>
              </a:rPr>
              <a:t>Foo</a:t>
            </a:r>
            <a:r>
              <a:rPr lang="en-US" altLang="en-US" sz="1600" b="0">
                <a:latin typeface="Arial" panose="020B0604020202020204" pitchFamily="34" charset="0"/>
              </a:rPr>
              <a:t>”)</a:t>
            </a:r>
          </a:p>
        </p:txBody>
      </p:sp>
      <p:sp>
        <p:nvSpPr>
          <p:cNvPr id="104460" name="Rectangle 20"/>
          <p:cNvSpPr>
            <a:spLocks noChangeArrowheads="1"/>
          </p:cNvSpPr>
          <p:nvPr/>
        </p:nvSpPr>
        <p:spPr bwMode="auto">
          <a:xfrm>
            <a:off x="4932363" y="5518150"/>
            <a:ext cx="2016125" cy="792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>
              <a:latin typeface="Arial" panose="020B0604020202020204" pitchFamily="34" charset="0"/>
            </a:endParaRPr>
          </a:p>
        </p:txBody>
      </p:sp>
      <p:sp>
        <p:nvSpPr>
          <p:cNvPr id="104461" name="Text Box 21"/>
          <p:cNvSpPr txBox="1">
            <a:spLocks noChangeArrowheads="1"/>
          </p:cNvSpPr>
          <p:nvPr/>
        </p:nvSpPr>
        <p:spPr bwMode="auto">
          <a:xfrm>
            <a:off x="4953000" y="5181600"/>
            <a:ext cx="2840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Object (Instance of a “</a:t>
            </a:r>
            <a:r>
              <a:rPr lang="en-US" altLang="en-US" sz="1800" b="0">
                <a:latin typeface="Consolas" panose="020B0609020204030204" pitchFamily="49" charset="0"/>
              </a:rPr>
              <a:t>Foo</a:t>
            </a:r>
            <a:r>
              <a:rPr lang="en-US" altLang="en-US" sz="1600" b="0">
                <a:latin typeface="Arial" panose="020B0604020202020204" pitchFamily="34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Automatic Garbage Collection Of </a:t>
            </a:r>
            <a:br>
              <a:rPr lang="en-CA" altLang="en-US" sz="3200" smtClean="0"/>
            </a:br>
            <a:r>
              <a:rPr lang="en-CA" altLang="en-US" sz="3200" smtClean="0"/>
              <a:t>Java References (2)</a:t>
            </a:r>
            <a:endParaRPr lang="en-US" altLang="en-US" sz="3200" smtClean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marL="114300" indent="-114300">
              <a:tabLst>
                <a:tab pos="476250" algn="l"/>
              </a:tabLst>
            </a:pPr>
            <a:r>
              <a:rPr lang="en-CA" altLang="en-US" sz="2400" smtClean="0"/>
              <a:t>Dynamically allocated memory is automatically freed up when it is no longer referenced</a:t>
            </a:r>
            <a:r>
              <a:rPr lang="en-CA" altLang="en-US" sz="2400" smtClean="0">
                <a:latin typeface="Times New Roman" panose="02020603050405020304" pitchFamily="18" charset="0"/>
              </a:rPr>
              <a:t> </a:t>
            </a:r>
            <a:r>
              <a:rPr lang="en-CA" altLang="en-US" sz="2400" smtClean="0"/>
              <a:t>e.g.,</a:t>
            </a:r>
            <a:r>
              <a:rPr lang="en-CA" altLang="en-US" sz="2400" smtClean="0">
                <a:latin typeface="Times New Roman" panose="02020603050405020304" pitchFamily="18" charset="0"/>
              </a:rPr>
              <a:t> </a:t>
            </a:r>
            <a:r>
              <a:rPr lang="en-CA" altLang="en-US" sz="2400" smtClean="0">
                <a:latin typeface="Consolas" panose="020B0609020204030204" pitchFamily="49" charset="0"/>
              </a:rPr>
              <a:t>f2 = null;</a:t>
            </a:r>
            <a:endParaRPr lang="en-US" altLang="en-US" sz="2400" smtClean="0">
              <a:latin typeface="Consolas" panose="020B0609020204030204" pitchFamily="49" charset="0"/>
            </a:endParaRPr>
          </a:p>
          <a:p>
            <a:pPr marL="114300" indent="-114300">
              <a:tabLst>
                <a:tab pos="476250" algn="l"/>
              </a:tabLst>
            </a:pPr>
            <a:endParaRPr lang="en-US" altLang="en-US" sz="3600" smtClean="0"/>
          </a:p>
        </p:txBody>
      </p:sp>
      <p:grpSp>
        <p:nvGrpSpPr>
          <p:cNvPr id="105476" name="Group 4"/>
          <p:cNvGrpSpPr>
            <a:grpSpLocks/>
          </p:cNvGrpSpPr>
          <p:nvPr/>
        </p:nvGrpSpPr>
        <p:grpSpPr bwMode="auto">
          <a:xfrm>
            <a:off x="827088" y="4221163"/>
            <a:ext cx="4103687" cy="576262"/>
            <a:chOff x="476" y="2341"/>
            <a:chExt cx="2585" cy="363"/>
          </a:xfrm>
        </p:grpSpPr>
        <p:sp>
          <p:nvSpPr>
            <p:cNvPr id="105489" name="Rectangle 5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05490" name="Group 6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5491" name="Line 7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05492" name="Oval 8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5477" name="Text Box 9"/>
          <p:cNvSpPr txBox="1">
            <a:spLocks noChangeArrowheads="1"/>
          </p:cNvSpPr>
          <p:nvPr/>
        </p:nvSpPr>
        <p:spPr bwMode="auto">
          <a:xfrm>
            <a:off x="611188" y="3068638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References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5478" name="Text Box 10"/>
          <p:cNvSpPr txBox="1">
            <a:spLocks noChangeArrowheads="1"/>
          </p:cNvSpPr>
          <p:nvPr/>
        </p:nvSpPr>
        <p:spPr bwMode="auto">
          <a:xfrm>
            <a:off x="4859338" y="3141663"/>
            <a:ext cx="2374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Dynamic memory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5479" name="Rectangle 11"/>
          <p:cNvSpPr>
            <a:spLocks noChangeArrowheads="1"/>
          </p:cNvSpPr>
          <p:nvPr/>
        </p:nvSpPr>
        <p:spPr bwMode="auto">
          <a:xfrm>
            <a:off x="827088" y="5589588"/>
            <a:ext cx="576262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>
              <a:latin typeface="Arial" panose="020B0604020202020204" pitchFamily="34" charset="0"/>
            </a:endParaRPr>
          </a:p>
        </p:txBody>
      </p:sp>
      <p:sp>
        <p:nvSpPr>
          <p:cNvPr id="105480" name="Text Box 12"/>
          <p:cNvSpPr txBox="1">
            <a:spLocks noChangeArrowheads="1"/>
          </p:cNvSpPr>
          <p:nvPr/>
        </p:nvSpPr>
        <p:spPr bwMode="auto">
          <a:xfrm>
            <a:off x="827088" y="3860800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05481" name="Text Box 13"/>
          <p:cNvSpPr txBox="1">
            <a:spLocks noChangeArrowheads="1"/>
          </p:cNvSpPr>
          <p:nvPr/>
        </p:nvSpPr>
        <p:spPr bwMode="auto">
          <a:xfrm>
            <a:off x="827088" y="5229225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f2</a:t>
            </a:r>
          </a:p>
        </p:txBody>
      </p:sp>
      <p:grpSp>
        <p:nvGrpSpPr>
          <p:cNvPr id="105482" name="Group 14"/>
          <p:cNvGrpSpPr>
            <a:grpSpLocks/>
          </p:cNvGrpSpPr>
          <p:nvPr/>
        </p:nvGrpSpPr>
        <p:grpSpPr bwMode="auto">
          <a:xfrm>
            <a:off x="4932363" y="3789363"/>
            <a:ext cx="2016125" cy="1152525"/>
            <a:chOff x="3107" y="2387"/>
            <a:chExt cx="1270" cy="726"/>
          </a:xfrm>
        </p:grpSpPr>
        <p:sp>
          <p:nvSpPr>
            <p:cNvPr id="105487" name="Rectangle 15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05488" name="Text Box 16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>
                  <a:latin typeface="Consolas" panose="020B0609020204030204" pitchFamily="49" charset="0"/>
                </a:rPr>
                <a:t>Foo</a:t>
              </a:r>
              <a:r>
                <a:rPr lang="en-US" altLang="en-US" sz="1600" b="0">
                  <a:latin typeface="Arial" panose="020B0604020202020204" pitchFamily="34" charset="0"/>
                </a:rPr>
                <a:t>”)</a:t>
              </a:r>
            </a:p>
          </p:txBody>
        </p:sp>
      </p:grpSp>
      <p:grpSp>
        <p:nvGrpSpPr>
          <p:cNvPr id="105483" name="Group 17"/>
          <p:cNvGrpSpPr>
            <a:grpSpLocks/>
          </p:cNvGrpSpPr>
          <p:nvPr/>
        </p:nvGrpSpPr>
        <p:grpSpPr bwMode="auto">
          <a:xfrm>
            <a:off x="4932363" y="5157788"/>
            <a:ext cx="2016125" cy="1152525"/>
            <a:chOff x="3107" y="2387"/>
            <a:chExt cx="1270" cy="726"/>
          </a:xfrm>
        </p:grpSpPr>
        <p:sp>
          <p:nvSpPr>
            <p:cNvPr id="105485" name="Rectangle 18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05486" name="Text Box 19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>
                  <a:latin typeface="Consolas" panose="020B0609020204030204" pitchFamily="49" charset="0"/>
                </a:rPr>
                <a:t>Foo</a:t>
              </a:r>
              <a:r>
                <a:rPr lang="en-US" altLang="en-US" sz="1600" b="0">
                  <a:latin typeface="Arial" panose="020B0604020202020204" pitchFamily="34" charset="0"/>
                </a:rPr>
                <a:t>”)</a:t>
              </a:r>
            </a:p>
          </p:txBody>
        </p:sp>
      </p:grpSp>
      <p:sp>
        <p:nvSpPr>
          <p:cNvPr id="105484" name="Text Box 20"/>
          <p:cNvSpPr txBox="1">
            <a:spLocks noChangeArrowheads="1"/>
          </p:cNvSpPr>
          <p:nvPr/>
        </p:nvSpPr>
        <p:spPr bwMode="auto">
          <a:xfrm>
            <a:off x="827088" y="5734050"/>
            <a:ext cx="649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="0">
                <a:latin typeface="Consolas" panose="020B0609020204030204" pitchFamily="49" charset="0"/>
              </a:rPr>
              <a:t>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CA" altLang="en-US" sz="3200" smtClean="0"/>
              <a:t>Automatic Garbage Collection Of </a:t>
            </a:r>
            <a:br>
              <a:rPr lang="en-CA" altLang="en-US" sz="3200" smtClean="0"/>
            </a:br>
            <a:r>
              <a:rPr lang="en-CA" altLang="en-US" sz="3200" smtClean="0"/>
              <a:t>Java References (3)</a:t>
            </a:r>
            <a:endParaRPr lang="en-US" altLang="en-US" sz="3200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156575" cy="4525963"/>
          </a:xfrm>
        </p:spPr>
        <p:txBody>
          <a:bodyPr lIns="92075" tIns="46038" rIns="92075" bIns="46038"/>
          <a:lstStyle/>
          <a:p>
            <a:pPr marL="111125" indent="-111125"/>
            <a:r>
              <a:rPr lang="en-CA" altLang="en-US" sz="2400" smtClean="0"/>
              <a:t>Dynamically allocated memory is automatically freed up when it is no longer referenced e.g., </a:t>
            </a:r>
            <a:r>
              <a:rPr lang="en-CA" altLang="en-US" sz="2400" smtClean="0">
                <a:latin typeface="Consolas" panose="020B0609020204030204" pitchFamily="49" charset="0"/>
              </a:rPr>
              <a:t>f2 = null;</a:t>
            </a:r>
            <a:r>
              <a:rPr lang="en-CA" altLang="en-US" sz="2400" smtClean="0"/>
              <a:t> (recall that a </a:t>
            </a:r>
            <a:r>
              <a:rPr lang="en-CA" altLang="en-US" sz="2400" smtClean="0">
                <a:latin typeface="Consolas" panose="020B0609020204030204" pitchFamily="49" charset="0"/>
              </a:rPr>
              <a:t>null</a:t>
            </a:r>
            <a:r>
              <a:rPr lang="en-CA" altLang="en-US" sz="2400" smtClean="0"/>
              <a:t> reference means that the reference refers to nothing, it doesn’t contain an address).</a:t>
            </a:r>
            <a:endParaRPr lang="en-US" altLang="en-US" sz="2400" smtClean="0"/>
          </a:p>
        </p:txBody>
      </p:sp>
      <p:pic>
        <p:nvPicPr>
          <p:cNvPr id="218116" name="Picture 4" descr="free fla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35788" y="4719638"/>
            <a:ext cx="890587" cy="850900"/>
          </a:xfrm>
          <a:noFill/>
        </p:spPr>
      </p:pic>
      <p:grpSp>
        <p:nvGrpSpPr>
          <p:cNvPr id="106501" name="Group 5"/>
          <p:cNvGrpSpPr>
            <a:grpSpLocks/>
          </p:cNvGrpSpPr>
          <p:nvPr/>
        </p:nvGrpSpPr>
        <p:grpSpPr bwMode="auto">
          <a:xfrm>
            <a:off x="827088" y="4221163"/>
            <a:ext cx="4103687" cy="576262"/>
            <a:chOff x="476" y="2341"/>
            <a:chExt cx="2585" cy="363"/>
          </a:xfrm>
        </p:grpSpPr>
        <p:sp>
          <p:nvSpPr>
            <p:cNvPr id="106515" name="Rectangle 6"/>
            <p:cNvSpPr>
              <a:spLocks noChangeArrowheads="1"/>
            </p:cNvSpPr>
            <p:nvPr/>
          </p:nvSpPr>
          <p:spPr bwMode="auto">
            <a:xfrm>
              <a:off x="476" y="2341"/>
              <a:ext cx="363" cy="36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06516" name="Group 7"/>
            <p:cNvGrpSpPr>
              <a:grpSpLocks/>
            </p:cNvGrpSpPr>
            <p:nvPr/>
          </p:nvGrpSpPr>
          <p:grpSpPr bwMode="auto">
            <a:xfrm>
              <a:off x="566" y="2432"/>
              <a:ext cx="2495" cy="181"/>
              <a:chOff x="566" y="2432"/>
              <a:chExt cx="2495" cy="181"/>
            </a:xfrm>
          </p:grpSpPr>
          <p:sp>
            <p:nvSpPr>
              <p:cNvPr id="106517" name="Line 8"/>
              <p:cNvSpPr>
                <a:spLocks noChangeShapeType="1"/>
              </p:cNvSpPr>
              <p:nvPr/>
            </p:nvSpPr>
            <p:spPr bwMode="auto">
              <a:xfrm>
                <a:off x="657" y="2522"/>
                <a:ext cx="24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3600" tIns="46800" rIns="93600" bIns="4680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106518" name="Oval 9"/>
              <p:cNvSpPr>
                <a:spLocks noChangeArrowheads="1"/>
              </p:cNvSpPr>
              <p:nvPr/>
            </p:nvSpPr>
            <p:spPr bwMode="auto">
              <a:xfrm>
                <a:off x="566" y="2432"/>
                <a:ext cx="182" cy="181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b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106502" name="Text Box 10"/>
          <p:cNvSpPr txBox="1">
            <a:spLocks noChangeArrowheads="1"/>
          </p:cNvSpPr>
          <p:nvPr/>
        </p:nvSpPr>
        <p:spPr bwMode="auto">
          <a:xfrm>
            <a:off x="611188" y="3068638"/>
            <a:ext cx="1439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References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6503" name="Text Box 11"/>
          <p:cNvSpPr txBox="1">
            <a:spLocks noChangeArrowheads="1"/>
          </p:cNvSpPr>
          <p:nvPr/>
        </p:nvSpPr>
        <p:spPr bwMode="auto">
          <a:xfrm>
            <a:off x="4859338" y="3141663"/>
            <a:ext cx="2374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</a:rPr>
              <a:t>Dynamic memory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6504" name="Rectangle 12"/>
          <p:cNvSpPr>
            <a:spLocks noChangeArrowheads="1"/>
          </p:cNvSpPr>
          <p:nvPr/>
        </p:nvSpPr>
        <p:spPr bwMode="auto">
          <a:xfrm>
            <a:off x="827088" y="5589588"/>
            <a:ext cx="576262" cy="576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400" b="0">
              <a:latin typeface="Arial" panose="020B0604020202020204" pitchFamily="34" charset="0"/>
            </a:endParaRPr>
          </a:p>
        </p:txBody>
      </p:sp>
      <p:sp>
        <p:nvSpPr>
          <p:cNvPr id="106505" name="Text Box 13"/>
          <p:cNvSpPr txBox="1">
            <a:spLocks noChangeArrowheads="1"/>
          </p:cNvSpPr>
          <p:nvPr/>
        </p:nvSpPr>
        <p:spPr bwMode="auto">
          <a:xfrm>
            <a:off x="827088" y="3860800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06506" name="Text Box 14"/>
          <p:cNvSpPr txBox="1">
            <a:spLocks noChangeArrowheads="1"/>
          </p:cNvSpPr>
          <p:nvPr/>
        </p:nvSpPr>
        <p:spPr bwMode="auto">
          <a:xfrm>
            <a:off x="827088" y="5229225"/>
            <a:ext cx="5762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f2</a:t>
            </a:r>
          </a:p>
        </p:txBody>
      </p:sp>
      <p:grpSp>
        <p:nvGrpSpPr>
          <p:cNvPr id="106507" name="Group 15"/>
          <p:cNvGrpSpPr>
            <a:grpSpLocks/>
          </p:cNvGrpSpPr>
          <p:nvPr/>
        </p:nvGrpSpPr>
        <p:grpSpPr bwMode="auto">
          <a:xfrm>
            <a:off x="4932363" y="3789363"/>
            <a:ext cx="2016125" cy="1152525"/>
            <a:chOff x="3107" y="2387"/>
            <a:chExt cx="1270" cy="726"/>
          </a:xfrm>
        </p:grpSpPr>
        <p:sp>
          <p:nvSpPr>
            <p:cNvPr id="106513" name="Rectangle 16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06514" name="Text Box 17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>
                  <a:latin typeface="Consolas" panose="020B0609020204030204" pitchFamily="49" charset="0"/>
                </a:rPr>
                <a:t>Foo</a:t>
              </a:r>
              <a:r>
                <a:rPr lang="en-US" altLang="en-US" sz="1600" b="0">
                  <a:latin typeface="Arial" panose="020B0604020202020204" pitchFamily="34" charset="0"/>
                </a:rPr>
                <a:t>”)</a:t>
              </a:r>
            </a:p>
          </p:txBody>
        </p:sp>
      </p:grpSp>
      <p:grpSp>
        <p:nvGrpSpPr>
          <p:cNvPr id="106508" name="Group 18"/>
          <p:cNvGrpSpPr>
            <a:grpSpLocks/>
          </p:cNvGrpSpPr>
          <p:nvPr/>
        </p:nvGrpSpPr>
        <p:grpSpPr bwMode="auto">
          <a:xfrm>
            <a:off x="4932363" y="5157788"/>
            <a:ext cx="2016125" cy="1152525"/>
            <a:chOff x="3107" y="2387"/>
            <a:chExt cx="1270" cy="726"/>
          </a:xfrm>
        </p:grpSpPr>
        <p:sp>
          <p:nvSpPr>
            <p:cNvPr id="106511" name="Rectangle 19"/>
            <p:cNvSpPr>
              <a:spLocks noChangeArrowheads="1"/>
            </p:cNvSpPr>
            <p:nvPr/>
          </p:nvSpPr>
          <p:spPr bwMode="auto">
            <a:xfrm>
              <a:off x="3107" y="2614"/>
              <a:ext cx="1270" cy="4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400" b="0">
                <a:latin typeface="Arial" panose="020B0604020202020204" pitchFamily="34" charset="0"/>
              </a:endParaRPr>
            </a:p>
          </p:txBody>
        </p:sp>
        <p:sp>
          <p:nvSpPr>
            <p:cNvPr id="106512" name="Text Box 20"/>
            <p:cNvSpPr txBox="1">
              <a:spLocks noChangeArrowheads="1"/>
            </p:cNvSpPr>
            <p:nvPr/>
          </p:nvSpPr>
          <p:spPr bwMode="auto">
            <a:xfrm>
              <a:off x="3107" y="2387"/>
              <a:ext cx="11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600" b="0">
                  <a:latin typeface="Arial" panose="020B0604020202020204" pitchFamily="34" charset="0"/>
                </a:rPr>
                <a:t>Object (A “</a:t>
              </a:r>
              <a:r>
                <a:rPr lang="en-US" altLang="en-US" sz="1800" b="0">
                  <a:latin typeface="Consolas" panose="020B0609020204030204" pitchFamily="49" charset="0"/>
                </a:rPr>
                <a:t>Foo</a:t>
              </a:r>
              <a:r>
                <a:rPr lang="en-US" altLang="en-US" sz="1600" b="0">
                  <a:latin typeface="Arial" panose="020B0604020202020204" pitchFamily="34" charset="0"/>
                </a:rPr>
                <a:t>”)</a:t>
              </a:r>
            </a:p>
          </p:txBody>
        </p:sp>
      </p:grpSp>
      <p:sp>
        <p:nvSpPr>
          <p:cNvPr id="106509" name="Text Box 22"/>
          <p:cNvSpPr txBox="1">
            <a:spLocks noChangeArrowheads="1"/>
          </p:cNvSpPr>
          <p:nvPr/>
        </p:nvSpPr>
        <p:spPr bwMode="auto">
          <a:xfrm>
            <a:off x="827088" y="5734050"/>
            <a:ext cx="649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400" b="0">
                <a:latin typeface="Consolas" panose="020B0609020204030204" pitchFamily="49" charset="0"/>
              </a:rPr>
              <a:t>null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924800" y="5350331"/>
            <a:ext cx="1350963" cy="1174294"/>
            <a:chOff x="7924800" y="5350331"/>
            <a:chExt cx="1350963" cy="1174294"/>
          </a:xfrm>
        </p:grpSpPr>
        <p:pic>
          <p:nvPicPr>
            <p:cNvPr id="158743" name="Picture 23" descr="C:\Users\tamj\AppData\Local\Microsoft\Windows\Temporary Internet Files\Content.IE5\Z6TBLP53\MC900360035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1000" y="5553075"/>
              <a:ext cx="969963" cy="97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7924800" y="5350331"/>
              <a:ext cx="135096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Image copyright unknown</a:t>
              </a:r>
              <a:endParaRPr lang="en-US" sz="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8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altLang="en-US" sz="3200" smtClean="0"/>
              <a:t>Caution: Not All Languages Provide Automatic Garbage Collection!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7675"/>
            <a:ext cx="8229600" cy="4408488"/>
          </a:xfrm>
        </p:spPr>
        <p:txBody>
          <a:bodyPr lIns="92075" tIns="46038" rIns="92075" bIns="46038"/>
          <a:lstStyle/>
          <a:p>
            <a:pPr marL="111125" indent="-111125"/>
            <a:r>
              <a:rPr lang="en-US" altLang="en-US" sz="2400" smtClean="0"/>
              <a:t>Some languages do not provide automatic garbage collection (e.g., C, C++, Pascal).</a:t>
            </a:r>
          </a:p>
          <a:p>
            <a:pPr marL="111125" indent="-111125"/>
            <a:r>
              <a:rPr lang="en-US" altLang="en-US" sz="2400" smtClean="0"/>
              <a:t>In this case dynamically allocated memory must be manually freed up by the programmer.</a:t>
            </a:r>
          </a:p>
          <a:p>
            <a:pPr marL="111125" indent="-111125"/>
            <a:r>
              <a:rPr lang="en-US" altLang="en-US" sz="2400" smtClean="0"/>
              <a:t>Memory leak: memory that has been dynamically allocated (such as via the Java ‘</a:t>
            </a:r>
            <a:r>
              <a:rPr lang="en-US" altLang="en-US" sz="2400" smtClean="0">
                <a:latin typeface="Consolas" panose="020B0609020204030204" pitchFamily="49" charset="0"/>
              </a:rPr>
              <a:t>new</a:t>
            </a:r>
            <a:r>
              <a:rPr lang="en-US" altLang="en-US" sz="2400" smtClean="0"/>
              <a:t>’ keyword’) but has not been freed up after it’s no longer needed.</a:t>
            </a:r>
          </a:p>
          <a:p>
            <a:pPr marL="346075" lvl="1" indent="-120650"/>
            <a:r>
              <a:rPr lang="en-US" altLang="en-US" sz="2000" smtClean="0"/>
              <a:t>Memory leaks are a sign of poor programming style and can result in significant slowdowns.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 bldLvl="2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Finalize()</a:t>
            </a:r>
            <a:r>
              <a:rPr lang="en-US" altLang="en-US" sz="3200" smtClean="0"/>
              <a:t> Method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Java interpreter tracks what memory has been dynamically allocated via ‘</a:t>
            </a:r>
            <a:r>
              <a:rPr lang="en-US" altLang="en-US" sz="2400" smtClean="0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altLang="en-US" sz="2400" smtClean="0"/>
              <a:t>’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It also tracks when memory is no longer referenced.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When the system isn’t busy, the Automatic Garbage Collector is invoked.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If an object has a finalize method implemented then it is invoked: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The finalize is a method written by the programmer to free up non-memory resources e.g., closing and deleting temporary files created by the program, closing network connections.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This method takes no arguments and returns no values (i.e., returns void)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Dynamic memory is </a:t>
            </a:r>
            <a:r>
              <a:rPr lang="en-US" altLang="en-US" sz="2000" b="1" smtClean="0"/>
              <a:t>NOT</a:t>
            </a:r>
            <a:r>
              <a:rPr lang="en-US" altLang="en-US" sz="2000" smtClean="0"/>
              <a:t> freed up by this method.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After the finalize method finishes execution, the dynamic memory is freed up by the Automatic Garbage Collector.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5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</a:t>
            </a:r>
            <a:r>
              <a:rPr lang="en-US" altLang="en-US" sz="3200" smtClean="0">
                <a:latin typeface="Consolas" panose="020B0609020204030204" pitchFamily="49" charset="0"/>
                <a:cs typeface="Consolas" panose="020B0609020204030204" pitchFamily="49" charset="0"/>
              </a:rPr>
              <a:t>Finalize()</a:t>
            </a:r>
            <a:r>
              <a:rPr lang="en-US" altLang="en-US" sz="3200" smtClean="0"/>
              <a:t> Method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7878763" cy="5368925"/>
          </a:xfrm>
        </p:spPr>
        <p:txBody>
          <a:bodyPr/>
          <a:lstStyle/>
          <a:p>
            <a:r>
              <a:rPr lang="en-US" altLang="en-US" sz="2400" smtClean="0"/>
              <a:t>Example sequence: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public class Foo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int num;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Foo() { num = 1;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public Foo(int aValue) { num = aValue; 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	...</a:t>
            </a:r>
          </a:p>
          <a:p>
            <a:pPr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  <a:cs typeface="Consolas" panose="020B0609020204030204" pitchFamily="49" charset="0"/>
              </a:rPr>
              <a:t>	Foo f1 = new Foo ();</a:t>
            </a:r>
          </a:p>
          <a:p>
            <a:pPr>
              <a:buFontTx/>
              <a:buNone/>
            </a:pPr>
            <a:endParaRPr lang="en-US" altLang="en-US" sz="1800" smtClean="0"/>
          </a:p>
          <a:p>
            <a:endParaRPr lang="en-US" altLang="en-US" sz="2000" smtClean="0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5724525" y="1844675"/>
            <a:ext cx="504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00" tIns="46800" rIns="93600" bIns="46800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0">
                <a:latin typeface="Arial" panose="020B0604020202020204" pitchFamily="34" charset="0"/>
              </a:rPr>
              <a:t>f1</a:t>
            </a: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5795963" y="2205038"/>
            <a:ext cx="360362" cy="287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5940425" y="2276475"/>
            <a:ext cx="144463" cy="1444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3600" tIns="46800" rIns="93600" bIns="4680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b="0">
              <a:latin typeface="Arial" panose="020B0604020202020204" pitchFamily="34" charset="0"/>
            </a:endParaRPr>
          </a:p>
        </p:txBody>
      </p:sp>
      <p:sp>
        <p:nvSpPr>
          <p:cNvPr id="109575" name="Line 7"/>
          <p:cNvSpPr>
            <a:spLocks noChangeShapeType="1"/>
          </p:cNvSpPr>
          <p:nvPr/>
        </p:nvSpPr>
        <p:spPr bwMode="auto">
          <a:xfrm>
            <a:off x="6011863" y="2349500"/>
            <a:ext cx="1584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3600" tIns="46800" rIns="93600" bIns="46800">
            <a:spAutoFit/>
          </a:bodyPr>
          <a:lstStyle/>
          <a:p>
            <a:endParaRPr lang="en-CA"/>
          </a:p>
        </p:txBody>
      </p:sp>
      <p:grpSp>
        <p:nvGrpSpPr>
          <p:cNvPr id="109576" name="Group 8"/>
          <p:cNvGrpSpPr>
            <a:grpSpLocks/>
          </p:cNvGrpSpPr>
          <p:nvPr/>
        </p:nvGrpSpPr>
        <p:grpSpPr bwMode="auto">
          <a:xfrm>
            <a:off x="7596188" y="2133600"/>
            <a:ext cx="1150937" cy="719138"/>
            <a:chOff x="4740" y="1344"/>
            <a:chExt cx="725" cy="453"/>
          </a:xfrm>
        </p:grpSpPr>
        <p:sp>
          <p:nvSpPr>
            <p:cNvPr id="109577" name="Rectangle 9"/>
            <p:cNvSpPr>
              <a:spLocks noChangeArrowheads="1"/>
            </p:cNvSpPr>
            <p:nvPr/>
          </p:nvSpPr>
          <p:spPr bwMode="auto">
            <a:xfrm>
              <a:off x="4740" y="1344"/>
              <a:ext cx="725" cy="45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3600" tIns="46800" rIns="936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400" b="0">
                <a:latin typeface="Arial" panose="020B0604020202020204" pitchFamily="34" charset="0"/>
              </a:endParaRPr>
            </a:p>
          </p:txBody>
        </p:sp>
        <p:grpSp>
          <p:nvGrpSpPr>
            <p:cNvPr id="109578" name="Group 10"/>
            <p:cNvGrpSpPr>
              <a:grpSpLocks/>
            </p:cNvGrpSpPr>
            <p:nvPr/>
          </p:nvGrpSpPr>
          <p:grpSpPr bwMode="auto">
            <a:xfrm>
              <a:off x="4740" y="1434"/>
              <a:ext cx="725" cy="220"/>
              <a:chOff x="4740" y="1434"/>
              <a:chExt cx="725" cy="220"/>
            </a:xfrm>
          </p:grpSpPr>
          <p:sp>
            <p:nvSpPr>
              <p:cNvPr id="109579" name="Text Box 11"/>
              <p:cNvSpPr txBox="1">
                <a:spLocks noChangeArrowheads="1"/>
              </p:cNvSpPr>
              <p:nvPr/>
            </p:nvSpPr>
            <p:spPr bwMode="auto">
              <a:xfrm>
                <a:off x="4740" y="1434"/>
                <a:ext cx="725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400" b="0">
                    <a:latin typeface="Arial" panose="020B0604020202020204" pitchFamily="34" charset="0"/>
                  </a:rPr>
                  <a:t>num</a:t>
                </a:r>
              </a:p>
            </p:txBody>
          </p:sp>
          <p:sp>
            <p:nvSpPr>
              <p:cNvPr id="109580" name="Rectangle 12"/>
              <p:cNvSpPr>
                <a:spLocks noChangeArrowheads="1"/>
              </p:cNvSpPr>
              <p:nvPr/>
            </p:nvSpPr>
            <p:spPr bwMode="auto">
              <a:xfrm>
                <a:off x="5057" y="1434"/>
                <a:ext cx="197" cy="2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3600" tIns="46800" rIns="93600" bIns="46800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0">
                    <a:latin typeface="Arial" panose="020B0604020202020204" pitchFamily="34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18062</TotalTime>
  <Words>7789</Words>
  <Application>Microsoft Office PowerPoint</Application>
  <PresentationFormat>On-screen Show (4:3)</PresentationFormat>
  <Paragraphs>1550</Paragraphs>
  <Slides>125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125</vt:i4>
      </vt:variant>
    </vt:vector>
  </HeadingPairs>
  <TitlesOfParts>
    <vt:vector size="126" baseType="lpstr">
      <vt:lpstr>Office Theme</vt:lpstr>
      <vt:lpstr>Advanced Java Programming</vt:lpstr>
      <vt:lpstr>Review: Previous Class</vt:lpstr>
      <vt:lpstr>Review: This Class</vt:lpstr>
      <vt:lpstr>Addresses And References</vt:lpstr>
      <vt:lpstr>Adressesses And References</vt:lpstr>
      <vt:lpstr>Recap: Variables</vt:lpstr>
      <vt:lpstr>References And Objects</vt:lpstr>
      <vt:lpstr>References And Objects (2)</vt:lpstr>
      <vt:lpstr>References And Objects (3)</vt:lpstr>
      <vt:lpstr>References And Objects (4)</vt:lpstr>
      <vt:lpstr>Shallow Copy Vs. Deep Copies</vt:lpstr>
      <vt:lpstr>Shallow Copy Vs. Deep Copies (2)</vt:lpstr>
      <vt:lpstr>Shallow Copy Vs. Deep Copies (3)</vt:lpstr>
      <vt:lpstr>Shallow Copy Vs. Deep Copies (4)</vt:lpstr>
      <vt:lpstr>Methods Of Parameter Passing</vt:lpstr>
      <vt:lpstr>Passing Parameters As Value Parameters</vt:lpstr>
      <vt:lpstr>Passing Parameters As Reference Parameters</vt:lpstr>
      <vt:lpstr>Which Parameter Passing Mechanism Is Used?</vt:lpstr>
      <vt:lpstr>Parameter Passing Example</vt:lpstr>
      <vt:lpstr>Class Person</vt:lpstr>
      <vt:lpstr>Class Person (2)</vt:lpstr>
      <vt:lpstr>Class ParameterExample</vt:lpstr>
      <vt:lpstr>The Driver Class</vt:lpstr>
      <vt:lpstr>The Driver Class (2)</vt:lpstr>
      <vt:lpstr>Previous Example: Analysis</vt:lpstr>
      <vt:lpstr>Benefits Of Employing References</vt:lpstr>
      <vt:lpstr>Benefits Of Employing References (2)</vt:lpstr>
      <vt:lpstr>Modifying Simple Types (Parameters)</vt:lpstr>
      <vt:lpstr>Wrapper Class</vt:lpstr>
      <vt:lpstr>Arrays: Parameters And Return Values</vt:lpstr>
      <vt:lpstr>Arrays: Parameters And Return Values (2)</vt:lpstr>
      <vt:lpstr>Array Of ‘Objects’</vt:lpstr>
      <vt:lpstr>Array Of ‘Objects’ (2)</vt:lpstr>
      <vt:lpstr>Array Of ‘Objects’ (3)</vt:lpstr>
      <vt:lpstr>Array Of Objects: Example</vt:lpstr>
      <vt:lpstr>Class Person</vt:lpstr>
      <vt:lpstr>Driver Class</vt:lpstr>
      <vt:lpstr>Design Example</vt:lpstr>
      <vt:lpstr>General Description Of Program</vt:lpstr>
      <vt:lpstr>Designing The World</vt:lpstr>
      <vt:lpstr>CAUTION: STOP READING AHEAD</vt:lpstr>
      <vt:lpstr>Tardis</vt:lpstr>
      <vt:lpstr>World</vt:lpstr>
      <vt:lpstr>World (2)</vt:lpstr>
      <vt:lpstr>Manager</vt:lpstr>
      <vt:lpstr>END SECTION: Proceed Reading</vt:lpstr>
      <vt:lpstr>Source Code: Design Exercise</vt:lpstr>
      <vt:lpstr>Class Tardis</vt:lpstr>
      <vt:lpstr>Class World: Attributes</vt:lpstr>
      <vt:lpstr>Class World: Constructor</vt:lpstr>
      <vt:lpstr>Class World: Initialization</vt:lpstr>
      <vt:lpstr>Class World: Display</vt:lpstr>
      <vt:lpstr>Movement</vt:lpstr>
      <vt:lpstr>Class World: Move</vt:lpstr>
      <vt:lpstr>Class World: Move (2)</vt:lpstr>
      <vt:lpstr>Class World: Move (3)</vt:lpstr>
      <vt:lpstr>The Driver Class (Also The “Manager”)</vt:lpstr>
      <vt:lpstr>Universally Accessible Constants</vt:lpstr>
      <vt:lpstr>Declaring Class Constants</vt:lpstr>
      <vt:lpstr>Accessing Class Constants</vt:lpstr>
      <vt:lpstr>Introducing A New Concept With..Class Sheep!</vt:lpstr>
      <vt:lpstr>We Create Several Sheep</vt:lpstr>
      <vt:lpstr>Question: Who Tracks The Size Of The Herd?</vt:lpstr>
      <vt:lpstr>Answer: None Of The Above!</vt:lpstr>
      <vt:lpstr>The Need For Static (Class Attributes)</vt:lpstr>
      <vt:lpstr>Static (Class) Methods</vt:lpstr>
      <vt:lpstr>Accessing Static Methods/Attributes</vt:lpstr>
      <vt:lpstr>Accessing Static Methods/Attributes (2)</vt:lpstr>
      <vt:lpstr>Static Data And Methods: UML Diagram</vt:lpstr>
      <vt:lpstr>Static Data And Methods: The Driver Class</vt:lpstr>
      <vt:lpstr>Static Data And Methods: The Sheep Class</vt:lpstr>
      <vt:lpstr>Rules Of Thumb: Instance Vs. Class Fields</vt:lpstr>
      <vt:lpstr>Rule Of Thumb: Instance Vs. Class Methods</vt:lpstr>
      <vt:lpstr>Static Vs. Final</vt:lpstr>
      <vt:lpstr>An Example Class With A Static Implementation</vt:lpstr>
      <vt:lpstr>Should A Class Be Entirely Static?</vt:lpstr>
      <vt:lpstr>What You Should Know: Attributes Vs. Locals</vt:lpstr>
      <vt:lpstr>Reminder: Scope</vt:lpstr>
      <vt:lpstr>Self Reference: The ‘This’ Reference</vt:lpstr>
      <vt:lpstr>The ‘This’ Reference Is Automatically Referenced Inside (Non-Static) Methods</vt:lpstr>
      <vt:lpstr>New Terminology</vt:lpstr>
      <vt:lpstr>Benefits Of ‘This’: Attributes</vt:lpstr>
      <vt:lpstr>Benefits Of ‘This’: Parameters</vt:lpstr>
      <vt:lpstr>Benefits Of ‘This’: Scope</vt:lpstr>
      <vt:lpstr>Static Methods: No ‘This’ Reference</vt:lpstr>
      <vt:lpstr>Static Methods: No ‘This’ Reference (2)</vt:lpstr>
      <vt:lpstr>Mutable Vs. Immutable Types</vt:lpstr>
      <vt:lpstr>Mutable Vs. Immutable</vt:lpstr>
      <vt:lpstr>Mutable Advantage: Speed</vt:lpstr>
      <vt:lpstr>Immutable Advantage: Security</vt:lpstr>
      <vt:lpstr>Class SecurityExample</vt:lpstr>
      <vt:lpstr>The Driver Class</vt:lpstr>
      <vt:lpstr>The Driver Class (2)</vt:lpstr>
      <vt:lpstr>Automatic Garbage Collection Of Java References</vt:lpstr>
      <vt:lpstr>Automatic Garbage Collection Of  Java References (2)</vt:lpstr>
      <vt:lpstr>Automatic Garbage Collection Of  Java References (3)</vt:lpstr>
      <vt:lpstr>Caution: Not All Languages Provide Automatic Garbage Collection!</vt:lpstr>
      <vt:lpstr>The Finalize() Method</vt:lpstr>
      <vt:lpstr>The Finalize() Method</vt:lpstr>
      <vt:lpstr>The Finalize() Method</vt:lpstr>
      <vt:lpstr>The Finalize() Method</vt:lpstr>
      <vt:lpstr>The Finalize() Method</vt:lpstr>
      <vt:lpstr>The Finalize() Method</vt:lpstr>
      <vt:lpstr>Example Application Of finalize()</vt:lpstr>
      <vt:lpstr>Displaying The Current State Of Objects</vt:lpstr>
      <vt:lpstr>toString() Example</vt:lpstr>
      <vt:lpstr>Class Person</vt:lpstr>
      <vt:lpstr>Class Person (2)</vt:lpstr>
      <vt:lpstr>Class Person (3)</vt:lpstr>
      <vt:lpstr>The Driver Class</vt:lpstr>
      <vt:lpstr>Comparing Objects</vt:lpstr>
      <vt:lpstr>Comparing Objects (2)</vt:lpstr>
      <vt:lpstr>Implementing Equals()</vt:lpstr>
      <vt:lpstr>Class Person</vt:lpstr>
      <vt:lpstr>Class Person (2)</vt:lpstr>
      <vt:lpstr>The Driver Class</vt:lpstr>
      <vt:lpstr>The Driver Class (2)</vt:lpstr>
      <vt:lpstr>The Driver Class (3)</vt:lpstr>
      <vt:lpstr>The Driver Class (4)</vt:lpstr>
      <vt:lpstr>The Driver Class (5)</vt:lpstr>
      <vt:lpstr>After This Section You Should Now Know</vt:lpstr>
      <vt:lpstr>After This Section You Should Now Know (2)</vt:lpstr>
      <vt:lpstr>After This Section You Should Now Know (3)</vt:lpstr>
      <vt:lpstr>After This Section You Should Now Know (4)</vt:lpstr>
      <vt:lpstr>Copyright Notification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concepts in Java</dc:title>
  <dc:creator>James Tam</dc:creator>
  <cp:keywords>toString;equals;references;parameter passing;mutable;immutable</cp:keywords>
  <cp:lastModifiedBy>James Tam</cp:lastModifiedBy>
  <cp:revision>451</cp:revision>
  <dcterms:created xsi:type="dcterms:W3CDTF">2013-08-26T22:54:00Z</dcterms:created>
  <dcterms:modified xsi:type="dcterms:W3CDTF">2015-02-02T22:12:39Z</dcterms:modified>
</cp:coreProperties>
</file>