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83"/>
  </p:notesMasterIdLst>
  <p:handoutMasterIdLst>
    <p:handoutMasterId r:id="rId84"/>
  </p:handoutMasterIdLst>
  <p:sldIdLst>
    <p:sldId id="256" r:id="rId2"/>
    <p:sldId id="257" r:id="rId3"/>
    <p:sldId id="258" r:id="rId4"/>
    <p:sldId id="330"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332" r:id="rId23"/>
    <p:sldId id="277" r:id="rId24"/>
    <p:sldId id="278" r:id="rId25"/>
    <p:sldId id="279" r:id="rId26"/>
    <p:sldId id="280" r:id="rId27"/>
    <p:sldId id="281" r:id="rId28"/>
    <p:sldId id="282" r:id="rId29"/>
    <p:sldId id="283" r:id="rId30"/>
    <p:sldId id="284" r:id="rId31"/>
    <p:sldId id="344" r:id="rId32"/>
    <p:sldId id="286" r:id="rId33"/>
    <p:sldId id="345" r:id="rId34"/>
    <p:sldId id="288" r:id="rId35"/>
    <p:sldId id="333" r:id="rId36"/>
    <p:sldId id="334" r:id="rId37"/>
    <p:sldId id="289" r:id="rId38"/>
    <p:sldId id="290" r:id="rId39"/>
    <p:sldId id="291" r:id="rId40"/>
    <p:sldId id="335" r:id="rId41"/>
    <p:sldId id="336" r:id="rId42"/>
    <p:sldId id="337" r:id="rId43"/>
    <p:sldId id="295" r:id="rId44"/>
    <p:sldId id="338" r:id="rId45"/>
    <p:sldId id="339" r:id="rId46"/>
    <p:sldId id="298" r:id="rId47"/>
    <p:sldId id="299" r:id="rId48"/>
    <p:sldId id="300" r:id="rId49"/>
    <p:sldId id="301" r:id="rId50"/>
    <p:sldId id="302" r:id="rId51"/>
    <p:sldId id="303" r:id="rId52"/>
    <p:sldId id="304" r:id="rId53"/>
    <p:sldId id="305" r:id="rId54"/>
    <p:sldId id="306" r:id="rId55"/>
    <p:sldId id="340" r:id="rId56"/>
    <p:sldId id="341" r:id="rId57"/>
    <p:sldId id="342"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46" r:id="rId76"/>
    <p:sldId id="325" r:id="rId77"/>
    <p:sldId id="343" r:id="rId78"/>
    <p:sldId id="327" r:id="rId79"/>
    <p:sldId id="328" r:id="rId80"/>
    <p:sldId id="329" r:id="rId81"/>
    <p:sldId id="331" r:id="rId82"/>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Tam" initials="JT" lastIdx="2" clrIdx="0"/>
  <p:cmAuthor id="1" name="sysman" initials="s" lastIdx="6"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66FFCC"/>
    <a:srgbClr val="808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449" autoAdjust="0"/>
    <p:restoredTop sz="90000" autoAdjust="0"/>
  </p:normalViewPr>
  <p:slideViewPr>
    <p:cSldViewPr snapToGrid="0">
      <p:cViewPr>
        <p:scale>
          <a:sx n="71" d="100"/>
          <a:sy n="71" d="100"/>
        </p:scale>
        <p:origin x="-1896"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60"/>
    </p:cViewPr>
  </p:sorterViewPr>
  <p:notesViewPr>
    <p:cSldViewPr snapToGrid="0">
      <p:cViewPr>
        <p:scale>
          <a:sx n="100" d="100"/>
          <a:sy n="100" d="100"/>
        </p:scale>
        <p:origin x="-1242" y="1164"/>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defRPr>
            </a:lvl1pPr>
          </a:lstStyle>
          <a:p>
            <a:pPr>
              <a:defRPr/>
            </a:pPr>
            <a:endParaRPr lang="en-US" dirty="0"/>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Arial" charset="0"/>
              </a:defRPr>
            </a:lvl1pPr>
          </a:lstStyle>
          <a:p>
            <a:pPr>
              <a:defRPr/>
            </a:pPr>
            <a:r>
              <a:rPr lang="en-US" dirty="0"/>
              <a:t>Introduction to Object-Oriented programming</a:t>
            </a:r>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Arial" charset="0"/>
              </a:defRPr>
            </a:lvl1pPr>
          </a:lstStyle>
          <a:p>
            <a:pPr>
              <a:defRPr/>
            </a:pPr>
            <a:fld id="{2289C6B7-9301-44DE-8D81-9A819A8A842B}" type="slidenum">
              <a:rPr lang="en-US"/>
              <a:pPr>
                <a:defRPr/>
              </a:pPr>
              <a:t>‹#›</a:t>
            </a:fld>
            <a:endParaRPr lang="en-US" dirty="0"/>
          </a:p>
        </p:txBody>
      </p:sp>
    </p:spTree>
    <p:extLst>
      <p:ext uri="{BB962C8B-B14F-4D97-AF65-F5344CB8AC3E}">
        <p14:creationId xmlns:p14="http://schemas.microsoft.com/office/powerpoint/2010/main" val="1420227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Times New Roman" pitchFamily="18" charset="0"/>
              </a:defRPr>
            </a:lvl1pPr>
          </a:lstStyle>
          <a:p>
            <a:pPr>
              <a:defRPr/>
            </a:pPr>
            <a:fld id="{43A8DCC8-54E2-4CF7-A726-5D6F93D5C1E4}" type="slidenum">
              <a:rPr lang="en-US"/>
              <a:pPr>
                <a:defRPr/>
              </a:pPr>
              <a:t>‹#›</a:t>
            </a:fld>
            <a:endParaRPr lang="en-US" dirty="0"/>
          </a:p>
        </p:txBody>
      </p:sp>
      <p:sp>
        <p:nvSpPr>
          <p:cNvPr id="41990"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charset="0"/>
              </a:defRPr>
            </a:lvl1pPr>
            <a:lvl2pPr marL="742950" indent="-285750" defTabSz="901700" eaLnBrk="0" hangingPunct="0">
              <a:defRPr sz="1400">
                <a:solidFill>
                  <a:schemeClr val="tx1"/>
                </a:solidFill>
                <a:latin typeface="Arial" charset="0"/>
              </a:defRPr>
            </a:lvl2pPr>
            <a:lvl3pPr marL="1143000" indent="-228600" defTabSz="901700" eaLnBrk="0" hangingPunct="0">
              <a:defRPr sz="1400">
                <a:solidFill>
                  <a:schemeClr val="tx1"/>
                </a:solidFill>
                <a:latin typeface="Arial" charset="0"/>
              </a:defRPr>
            </a:lvl3pPr>
            <a:lvl4pPr marL="1600200" indent="-228600" defTabSz="901700" eaLnBrk="0" hangingPunct="0">
              <a:defRPr sz="1400">
                <a:solidFill>
                  <a:schemeClr val="tx1"/>
                </a:solidFill>
                <a:latin typeface="Arial" charset="0"/>
              </a:defRPr>
            </a:lvl4pPr>
            <a:lvl5pPr marL="2057400" indent="-228600" defTabSz="901700" eaLnBrk="0" hangingPunct="0">
              <a:defRPr sz="1400">
                <a:solidFill>
                  <a:schemeClr val="tx1"/>
                </a:solidFill>
                <a:latin typeface="Arial" charset="0"/>
              </a:defRPr>
            </a:lvl5pPr>
            <a:lvl6pPr marL="2514600" indent="-228600" defTabSz="901700" eaLnBrk="0" fontAlgn="base" hangingPunct="0">
              <a:spcBef>
                <a:spcPct val="0"/>
              </a:spcBef>
              <a:spcAft>
                <a:spcPct val="0"/>
              </a:spcAft>
              <a:defRPr sz="1400">
                <a:solidFill>
                  <a:schemeClr val="tx1"/>
                </a:solidFill>
                <a:latin typeface="Arial" charset="0"/>
              </a:defRPr>
            </a:lvl6pPr>
            <a:lvl7pPr marL="2971800" indent="-228600" defTabSz="901700" eaLnBrk="0" fontAlgn="base" hangingPunct="0">
              <a:spcBef>
                <a:spcPct val="0"/>
              </a:spcBef>
              <a:spcAft>
                <a:spcPct val="0"/>
              </a:spcAft>
              <a:defRPr sz="1400">
                <a:solidFill>
                  <a:schemeClr val="tx1"/>
                </a:solidFill>
                <a:latin typeface="Arial" charset="0"/>
              </a:defRPr>
            </a:lvl7pPr>
            <a:lvl8pPr marL="3429000" indent="-228600" defTabSz="901700" eaLnBrk="0" fontAlgn="base" hangingPunct="0">
              <a:spcBef>
                <a:spcPct val="0"/>
              </a:spcBef>
              <a:spcAft>
                <a:spcPct val="0"/>
              </a:spcAft>
              <a:defRPr sz="1400">
                <a:solidFill>
                  <a:schemeClr val="tx1"/>
                </a:solidFill>
                <a:latin typeface="Arial" charset="0"/>
              </a:defRPr>
            </a:lvl8pPr>
            <a:lvl9pPr marL="3886200" indent="-228600" defTabSz="901700" eaLnBrk="0" fontAlgn="base" hangingPunct="0">
              <a:spcBef>
                <a:spcPct val="0"/>
              </a:spcBef>
              <a:spcAft>
                <a:spcPct val="0"/>
              </a:spcAft>
              <a:defRPr sz="1400">
                <a:solidFill>
                  <a:schemeClr val="tx1"/>
                </a:solidFill>
                <a:latin typeface="Arial" charset="0"/>
              </a:defRPr>
            </a:lvl9pPr>
          </a:lstStyle>
          <a:p>
            <a:pPr algn="ctr">
              <a:lnSpc>
                <a:spcPct val="90000"/>
              </a:lnSpc>
              <a:defRPr/>
            </a:pPr>
            <a:r>
              <a:rPr lang="en-US" altLang="en-US" sz="1200" dirty="0" smtClean="0"/>
              <a:t>Page </a:t>
            </a:r>
            <a:fld id="{A42003A9-B7A6-4B6D-B0EE-60CE0DF16ED0}" type="slidenum">
              <a:rPr lang="en-US" altLang="en-US" sz="1200" smtClean="0"/>
              <a:pPr algn="ctr">
                <a:lnSpc>
                  <a:spcPct val="90000"/>
                </a:lnSpc>
                <a:defRPr/>
              </a:pPr>
              <a:t>‹#›</a:t>
            </a:fld>
            <a:endParaRPr lang="en-US" altLang="en-US" sz="1200" dirty="0" smtClean="0"/>
          </a:p>
        </p:txBody>
      </p:sp>
      <p:sp>
        <p:nvSpPr>
          <p:cNvPr id="43015"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519008895"/>
      </p:ext>
    </p:extLst>
  </p:cSld>
  <p:clrMap bg1="lt1" tx1="dk1" bg2="lt2" tx2="dk2" accent1="accent1" accent2="accent2" accent3="accent3" accent4="accent4" accent5="accent5" accent6="accent6" hlink="hlink" folHlink="folHlink"/>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5"/>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447" eaLnBrk="0" hangingPunct="0">
              <a:lnSpc>
                <a:spcPct val="90000"/>
              </a:lnSpc>
              <a:spcBef>
                <a:spcPct val="40000"/>
              </a:spcBef>
              <a:defRPr sz="1200">
                <a:solidFill>
                  <a:schemeClr val="tx1"/>
                </a:solidFill>
                <a:latin typeface="Arial" charset="0"/>
              </a:defRPr>
            </a:lvl1pPr>
            <a:lvl2pPr marL="742909" indent="-285734" defTabSz="952447" eaLnBrk="0" hangingPunct="0">
              <a:lnSpc>
                <a:spcPct val="90000"/>
              </a:lnSpc>
              <a:spcBef>
                <a:spcPct val="40000"/>
              </a:spcBef>
              <a:defRPr sz="1200">
                <a:solidFill>
                  <a:schemeClr val="tx1"/>
                </a:solidFill>
                <a:latin typeface="Arial" charset="0"/>
              </a:defRPr>
            </a:lvl2pPr>
            <a:lvl3pPr marL="1142937" indent="-228587" defTabSz="952447" eaLnBrk="0" hangingPunct="0">
              <a:lnSpc>
                <a:spcPct val="90000"/>
              </a:lnSpc>
              <a:spcBef>
                <a:spcPct val="40000"/>
              </a:spcBef>
              <a:defRPr sz="1200">
                <a:solidFill>
                  <a:schemeClr val="tx1"/>
                </a:solidFill>
                <a:latin typeface="Arial" charset="0"/>
              </a:defRPr>
            </a:lvl3pPr>
            <a:lvl4pPr marL="1600111" indent="-228587" defTabSz="952447" eaLnBrk="0" hangingPunct="0">
              <a:lnSpc>
                <a:spcPct val="90000"/>
              </a:lnSpc>
              <a:spcBef>
                <a:spcPct val="40000"/>
              </a:spcBef>
              <a:defRPr sz="1200">
                <a:solidFill>
                  <a:schemeClr val="tx1"/>
                </a:solidFill>
                <a:latin typeface="Arial" charset="0"/>
              </a:defRPr>
            </a:lvl4pPr>
            <a:lvl5pPr marL="2057287" indent="-228587" defTabSz="952447" eaLnBrk="0" hangingPunct="0">
              <a:lnSpc>
                <a:spcPct val="90000"/>
              </a:lnSpc>
              <a:spcBef>
                <a:spcPct val="40000"/>
              </a:spcBef>
              <a:defRPr sz="1200">
                <a:solidFill>
                  <a:schemeClr val="tx1"/>
                </a:solidFill>
                <a:latin typeface="Arial" charset="0"/>
              </a:defRPr>
            </a:lvl5pPr>
            <a:lvl6pPr marL="2514461" indent="-228587" defTabSz="952447" eaLnBrk="0" fontAlgn="base" hangingPunct="0">
              <a:lnSpc>
                <a:spcPct val="90000"/>
              </a:lnSpc>
              <a:spcBef>
                <a:spcPct val="40000"/>
              </a:spcBef>
              <a:spcAft>
                <a:spcPct val="0"/>
              </a:spcAft>
              <a:defRPr sz="1200">
                <a:solidFill>
                  <a:schemeClr val="tx1"/>
                </a:solidFill>
                <a:latin typeface="Arial" charset="0"/>
              </a:defRPr>
            </a:lvl6pPr>
            <a:lvl7pPr marL="2971635" indent="-228587" defTabSz="952447" eaLnBrk="0" fontAlgn="base" hangingPunct="0">
              <a:lnSpc>
                <a:spcPct val="90000"/>
              </a:lnSpc>
              <a:spcBef>
                <a:spcPct val="40000"/>
              </a:spcBef>
              <a:spcAft>
                <a:spcPct val="0"/>
              </a:spcAft>
              <a:defRPr sz="1200">
                <a:solidFill>
                  <a:schemeClr val="tx1"/>
                </a:solidFill>
                <a:latin typeface="Arial" charset="0"/>
              </a:defRPr>
            </a:lvl7pPr>
            <a:lvl8pPr marL="3428811" indent="-228587" defTabSz="952447" eaLnBrk="0" fontAlgn="base" hangingPunct="0">
              <a:lnSpc>
                <a:spcPct val="90000"/>
              </a:lnSpc>
              <a:spcBef>
                <a:spcPct val="40000"/>
              </a:spcBef>
              <a:spcAft>
                <a:spcPct val="0"/>
              </a:spcAft>
              <a:defRPr sz="1200">
                <a:solidFill>
                  <a:schemeClr val="tx1"/>
                </a:solidFill>
                <a:latin typeface="Arial" charset="0"/>
              </a:defRPr>
            </a:lvl8pPr>
            <a:lvl9pPr marL="3885985" indent="-228587" defTabSz="952447" eaLnBrk="0" fontAlgn="base" hangingPunct="0">
              <a:lnSpc>
                <a:spcPct val="90000"/>
              </a:lnSpc>
              <a:spcBef>
                <a:spcPct val="40000"/>
              </a:spcBef>
              <a:spcAft>
                <a:spcPct val="0"/>
              </a:spcAft>
              <a:defRPr sz="1200">
                <a:solidFill>
                  <a:schemeClr val="tx1"/>
                </a:solidFill>
                <a:latin typeface="Arial" charset="0"/>
              </a:defRPr>
            </a:lvl9pPr>
          </a:lstStyle>
          <a:p>
            <a:pPr>
              <a:lnSpc>
                <a:spcPct val="100000"/>
              </a:lnSpc>
              <a:spcBef>
                <a:spcPct val="0"/>
              </a:spcBef>
              <a:defRPr/>
            </a:pPr>
            <a:fld id="{94CFFC34-4B55-4126-A619-C546F6614E0E}" type="slidenum">
              <a:rPr lang="en-US" altLang="en-US" sz="1000">
                <a:latin typeface="Times New Roman" pitchFamily="18" charset="0"/>
              </a:rPr>
              <a:pPr>
                <a:lnSpc>
                  <a:spcPct val="100000"/>
                </a:lnSpc>
                <a:spcBef>
                  <a:spcPct val="0"/>
                </a:spcBef>
                <a:defRPr/>
              </a:pPr>
              <a:t>1</a:t>
            </a:fld>
            <a:endParaRPr lang="en-US" altLang="en-US" sz="1000">
              <a:latin typeface="Times New Roman" pitchFamily="18" charset="0"/>
            </a:endParaRPr>
          </a:p>
        </p:txBody>
      </p:sp>
      <p:sp>
        <p:nvSpPr>
          <p:cNvPr id="901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5"/>
          </p:nvPr>
        </p:nvSpPr>
        <p:spPr/>
        <p:txBody>
          <a:bodyPr/>
          <a:lstStyle/>
          <a:p>
            <a:pPr>
              <a:defRPr/>
            </a:pPr>
            <a:fld id="{D73A109F-2FFE-49EB-A41A-593C9C7D817A}" type="slidenum">
              <a:rPr lang="en-US" smtClean="0"/>
              <a:pPr>
                <a:defRPr/>
              </a:pPr>
              <a:t>7</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40</a:t>
            </a:fld>
            <a:endParaRPr lang="en-US" dirty="0"/>
          </a:p>
        </p:txBody>
      </p:sp>
    </p:spTree>
    <p:extLst>
      <p:ext uri="{BB962C8B-B14F-4D97-AF65-F5344CB8AC3E}">
        <p14:creationId xmlns:p14="http://schemas.microsoft.com/office/powerpoint/2010/main" val="934958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p>
            <a:pPr>
              <a:defRPr/>
            </a:pPr>
            <a:fld id="{03757310-4E95-4A90-89DB-50BDAD99B028}" type="slidenum">
              <a:rPr lang="en-US" smtClean="0"/>
              <a:pPr>
                <a:defRPr/>
              </a:pPr>
              <a:t>44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9826" tIns="44912" rIns="89826" bIns="44912" numCol="1" anchor="t" anchorCtr="0" compatLnSpc="1">
            <a:prstTxWarp prst="textNoShape">
              <a:avLst/>
            </a:prstTxWarp>
          </a:bodyPr>
          <a:lstStyle/>
          <a:p>
            <a:endParaRPr lang="en-CA"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Rectangle 3"/>
          <p:cNvSpPr>
            <a:spLocks noGrp="1" noChangeArrowheads="1"/>
          </p:cNvSpPr>
          <p:nvPr>
            <p:ph type="body" idx="1"/>
          </p:nvPr>
        </p:nvSpPr>
        <p:spPr bwMode="auto">
          <a:xfrm>
            <a:off x="934720" y="4414177"/>
            <a:ext cx="5140960" cy="41849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831" tIns="47711" rIns="93831" bIns="47711" numCol="1" anchor="t" anchorCtr="0" compatLnSpc="1">
            <a:prstTxWarp prst="textNoShape">
              <a:avLst/>
            </a:prstTxWarp>
          </a:bodyPr>
          <a:lstStyle/>
          <a:p>
            <a:r>
              <a:rPr lang="en-CA" altLang="en-US" smtClean="0"/>
              <a:t>Go back to previous example and show how it doesn’t protect the data even though methods are used to change fields without the fields being directly accessed.</a:t>
            </a:r>
            <a:endParaRPr lang="en-US" altLang="en-US" smtClean="0"/>
          </a:p>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4" name="Slide Number Placeholder 3"/>
          <p:cNvSpPr>
            <a:spLocks noGrp="1"/>
          </p:cNvSpPr>
          <p:nvPr>
            <p:ph type="sldNum" sz="quarter" idx="5"/>
          </p:nvPr>
        </p:nvSpPr>
        <p:spPr/>
        <p:txBody>
          <a:bodyPr/>
          <a:lstStyle/>
          <a:p>
            <a:pPr>
              <a:defRPr/>
            </a:pPr>
            <a:fld id="{B351B7A2-6F41-492D-8C75-1A50C5E3A6CA}" type="slidenum">
              <a:rPr lang="en-US" smtClean="0"/>
              <a:pPr>
                <a:defRPr/>
              </a:pPr>
              <a:t>70</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75</a:t>
            </a:fld>
            <a:endParaRPr lang="en-US" dirty="0"/>
          </a:p>
        </p:txBody>
      </p:sp>
    </p:spTree>
    <p:extLst>
      <p:ext uri="{BB962C8B-B14F-4D97-AF65-F5344CB8AC3E}">
        <p14:creationId xmlns:p14="http://schemas.microsoft.com/office/powerpoint/2010/main" val="1813881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2560985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08202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18687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182190"/>
            <a:ext cx="8166100" cy="638081"/>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008529"/>
            <a:ext cx="8178800" cy="546847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91864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8434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5215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6954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58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89059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69490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337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522287" y="144929"/>
            <a:ext cx="8166100" cy="62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Slide Title</a:t>
            </a:r>
          </a:p>
        </p:txBody>
      </p:sp>
      <p:sp>
        <p:nvSpPr>
          <p:cNvPr id="1027" name="Rectangle 4"/>
          <p:cNvSpPr>
            <a:spLocks noGrp="1" noChangeArrowheads="1"/>
          </p:cNvSpPr>
          <p:nvPr>
            <p:ph type="body" idx="1"/>
          </p:nvPr>
        </p:nvSpPr>
        <p:spPr bwMode="auto">
          <a:xfrm>
            <a:off x="509587" y="959223"/>
            <a:ext cx="8178800" cy="5670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Body Text</a:t>
            </a:r>
          </a:p>
          <a:p>
            <a:pPr lvl="1"/>
            <a:r>
              <a:rPr lang="en-US" altLang="en-US" dirty="0" smtClean="0"/>
              <a:t>Second Level</a:t>
            </a:r>
          </a:p>
          <a:p>
            <a:pPr lvl="2"/>
            <a:r>
              <a:rPr lang="en-US" altLang="en-US" dirty="0" smtClean="0"/>
              <a:t>Third Level</a:t>
            </a:r>
          </a:p>
          <a:p>
            <a:pPr lvl="3"/>
            <a:r>
              <a:rPr lang="en-US" altLang="en-US" dirty="0" smtClean="0"/>
              <a:t>Fourth Level</a:t>
            </a:r>
          </a:p>
        </p:txBody>
      </p:sp>
      <p:sp>
        <p:nvSpPr>
          <p:cNvPr id="1028" name="Rectangle 5"/>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p>
        </p:txBody>
      </p:sp>
      <p:sp>
        <p:nvSpPr>
          <p:cNvPr id="1029" name="Rectangle 6"/>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rPr>
              <a:t>James Tam</a:t>
            </a:r>
          </a:p>
        </p:txBody>
      </p:sp>
    </p:spTree>
  </p:cSld>
  <p:clrMap bg1="lt1" tx1="dk1" bg2="lt2" tx2="dk2" accent1="accent1" accent2="accent2" accent3="accent3" accent4="accent4" accent5="accent5" accent6="accent6" hlink="hlink" folHlink="folHlink"/>
  <p:sldLayoutIdLst>
    <p:sldLayoutId id="2147484610" r:id="rId1"/>
    <p:sldLayoutId id="2147484599" r:id="rId2"/>
    <p:sldLayoutId id="2147484600" r:id="rId3"/>
    <p:sldLayoutId id="2147484601" r:id="rId4"/>
    <p:sldLayoutId id="2147484602" r:id="rId5"/>
    <p:sldLayoutId id="2147484603" r:id="rId6"/>
    <p:sldLayoutId id="2147484604" r:id="rId7"/>
    <p:sldLayoutId id="2147484605" r:id="rId8"/>
    <p:sldLayoutId id="2147484606" r:id="rId9"/>
    <p:sldLayoutId id="2147484607" r:id="rId10"/>
    <p:sldLayoutId id="2147484609" r:id="rId11"/>
  </p:sldLayoutIdLst>
  <p:timing>
    <p:tnLst>
      <p:par>
        <p:cTn id="1" dur="indefinite" restart="never" nodeType="tmRoot"/>
      </p:par>
    </p:tnLst>
  </p:timing>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mj-ea"/>
          <a:cs typeface="+mj-cs"/>
        </a:defRPr>
      </a:lvl1pPr>
      <a:lvl2pPr algn="ctr" rtl="0" eaLnBrk="0" fontAlgn="base" hangingPunct="0">
        <a:lnSpc>
          <a:spcPct val="90000"/>
        </a:lnSpc>
        <a:spcBef>
          <a:spcPct val="0"/>
        </a:spcBef>
        <a:spcAft>
          <a:spcPct val="0"/>
        </a:spcAft>
        <a:defRPr sz="3200" b="1" u="sng">
          <a:solidFill>
            <a:schemeClr val="tx2"/>
          </a:solidFill>
          <a:latin typeface="Calibri" pitchFamily="34"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mn-ea"/>
          <a:cs typeface="+mn-cs"/>
        </a:defRPr>
      </a:lvl1pPr>
      <a:lvl2pPr marL="346075" indent="-120650" algn="l" rtl="0" eaLnBrk="0" fontAlgn="base" hangingPunct="0">
        <a:spcBef>
          <a:spcPct val="10000"/>
        </a:spcBef>
        <a:spcAft>
          <a:spcPct val="0"/>
        </a:spcAft>
        <a:buSzPct val="100000"/>
        <a:buFont typeface="Times New Roman" pitchFamily="18" charset="0"/>
        <a:buChar char="-"/>
        <a:defRPr sz="2000">
          <a:solidFill>
            <a:schemeClr val="tx1"/>
          </a:solidFill>
          <a:latin typeface="Calibri" panose="020F0502020204030204" pitchFamily="34"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wmf"/><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java.sun.com/j2se/1.5.0/docs/api/java/io/PrintStream.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xml"/><Relationship Id="rId5" Type="http://schemas.openxmlformats.org/officeDocument/2006/relationships/image" Target="../media/image24.png"/><Relationship Id="rId4" Type="http://schemas.openxmlformats.org/officeDocument/2006/relationships/image" Target="../media/image23.png"/></Relationships>
</file>

<file path=ppt/slides/_rels/slide6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archive.eiffel.com/doc/manuals/technology/oosc/finding/page.html" TargetMode="External"/><Relationship Id="rId2" Type="http://schemas.openxmlformats.org/officeDocument/2006/relationships/hyperlink" Target="http://docs.oracle.com/javase/tutorial/java/concepts/" TargetMode="Externa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50888" y="1676400"/>
            <a:ext cx="7772400" cy="1470025"/>
          </a:xfrm>
        </p:spPr>
        <p:txBody>
          <a:bodyPr/>
          <a:lstStyle/>
          <a:p>
            <a:pPr>
              <a:defRPr/>
            </a:pPr>
            <a:r>
              <a:rPr lang="en-US" altLang="en-US" sz="4800" dirty="0" smtClean="0"/>
              <a:t>Introduction To Object-Oriented Programming</a:t>
            </a:r>
          </a:p>
        </p:txBody>
      </p:sp>
      <p:sp>
        <p:nvSpPr>
          <p:cNvPr id="13315" name="Text Box 9"/>
          <p:cNvSpPr txBox="1">
            <a:spLocks noChangeArrowheads="1"/>
          </p:cNvSpPr>
          <p:nvPr/>
        </p:nvSpPr>
        <p:spPr bwMode="auto">
          <a:xfrm>
            <a:off x="1252538" y="3884613"/>
            <a:ext cx="6769100" cy="272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lnSpc>
                <a:spcPct val="90000"/>
              </a:lnSpc>
              <a:spcBef>
                <a:spcPct val="30000"/>
              </a:spcBef>
              <a:buFontTx/>
              <a:buNone/>
            </a:pPr>
            <a:r>
              <a:rPr lang="en-US" altLang="en-US"/>
              <a:t>This section includes introductions to fundamental object-oriented principles such as encapsulation, overloading, relationships between classes as well the object-oriented approach to design.</a:t>
            </a:r>
          </a:p>
        </p:txBody>
      </p:sp>
    </p:spTree>
    <p:extLst>
      <p:ext uri="{BB962C8B-B14F-4D97-AF65-F5344CB8AC3E}">
        <p14:creationId xmlns:p14="http://schemas.microsoft.com/office/powerpoint/2010/main" val="32813652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A Class Must Be First Defined</a:t>
            </a:r>
          </a:p>
        </p:txBody>
      </p:sp>
      <p:sp>
        <p:nvSpPr>
          <p:cNvPr id="3" name="Content Placeholder 2"/>
          <p:cNvSpPr>
            <a:spLocks noGrp="1"/>
          </p:cNvSpPr>
          <p:nvPr>
            <p:ph idx="1"/>
          </p:nvPr>
        </p:nvSpPr>
        <p:spPr/>
        <p:txBody>
          <a:bodyPr/>
          <a:lstStyle/>
          <a:p>
            <a:r>
              <a:rPr lang="en-US" altLang="en-US" smtClean="0"/>
              <a:t>A class is a new type of variable.</a:t>
            </a:r>
          </a:p>
          <a:p>
            <a:r>
              <a:rPr lang="en-US" altLang="en-US" smtClean="0"/>
              <a:t>The class definition specifies:</a:t>
            </a:r>
          </a:p>
          <a:p>
            <a:pPr lvl="1"/>
            <a:r>
              <a:rPr lang="en-US" altLang="en-US" smtClean="0"/>
              <a:t>What descriptive data is needed?</a:t>
            </a:r>
          </a:p>
          <a:p>
            <a:pPr lvl="2"/>
            <a:r>
              <a:rPr lang="en-US" altLang="en-US" smtClean="0"/>
              <a:t>Programming terminology: attributes = data (</a:t>
            </a:r>
            <a:r>
              <a:rPr lang="en-US" altLang="en-US" b="1" smtClean="0"/>
              <a:t>new definition</a:t>
            </a:r>
            <a:r>
              <a:rPr lang="en-US" altLang="en-US" smtClean="0"/>
              <a:t>)</a:t>
            </a:r>
          </a:p>
          <a:p>
            <a:pPr lvl="1"/>
            <a:r>
              <a:rPr lang="en-US" altLang="en-US" smtClean="0"/>
              <a:t>What are the possible set of actions?</a:t>
            </a:r>
          </a:p>
          <a:p>
            <a:pPr lvl="2"/>
            <a:r>
              <a:rPr lang="en-US" altLang="en-US" smtClean="0"/>
              <a:t>Programming terminology: methods = actions (</a:t>
            </a:r>
            <a:r>
              <a:rPr lang="en-US" altLang="en-US" b="1" smtClean="0"/>
              <a:t>new definition</a:t>
            </a:r>
            <a:r>
              <a:rPr lang="en-US" altLang="en-US" smtClean="0"/>
              <a:t>)</a:t>
            </a:r>
          </a:p>
          <a:p>
            <a:endParaRPr lang="en-US" altLang="en-US" sz="1800" smtClean="0"/>
          </a:p>
        </p:txBody>
      </p:sp>
    </p:spTree>
    <p:extLst>
      <p:ext uri="{BB962C8B-B14F-4D97-AF65-F5344CB8AC3E}">
        <p14:creationId xmlns:p14="http://schemas.microsoft.com/office/powerpoint/2010/main" val="31247716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CA" altLang="en-US" smtClean="0"/>
              <a:t>Defining A Java Class</a:t>
            </a:r>
            <a:endParaRPr lang="en-US" altLang="en-US" smtClean="0"/>
          </a:p>
        </p:txBody>
      </p:sp>
      <p:sp>
        <p:nvSpPr>
          <p:cNvPr id="22531" name="Content Placeholder 2"/>
          <p:cNvSpPr>
            <a:spLocks noGrp="1"/>
          </p:cNvSpPr>
          <p:nvPr>
            <p:ph idx="1"/>
          </p:nvPr>
        </p:nvSpPr>
        <p:spPr/>
        <p:txBody>
          <a:bodyPr/>
          <a:lstStyle/>
          <a:p>
            <a:pPr marL="190500" indent="-190500" defTabSz="292100">
              <a:lnSpc>
                <a:spcPct val="90000"/>
              </a:lnSpc>
              <a:buFontTx/>
              <a:buNone/>
              <a:tabLst>
                <a:tab pos="233363" algn="l"/>
                <a:tab pos="292100" algn="l"/>
              </a:tabLst>
            </a:pPr>
            <a:r>
              <a:rPr lang="en-CA" altLang="en-US" b="1" smtClean="0">
                <a:cs typeface="Consolas" pitchFamily="49" charset="0"/>
              </a:rPr>
              <a:t>Format</a:t>
            </a:r>
            <a:r>
              <a:rPr lang="en-CA" altLang="en-US" smtClean="0">
                <a:cs typeface="Consolas" pitchFamily="49" charset="0"/>
              </a:rPr>
              <a:t>:</a:t>
            </a:r>
          </a:p>
          <a:p>
            <a:pPr marL="304800" lvl="1" indent="0" defTabSz="292100">
              <a:lnSpc>
                <a:spcPct val="90000"/>
              </a:lnSpc>
              <a:buFont typeface="Times New Roman" pitchFamily="18" charset="0"/>
              <a:buNone/>
              <a:tabLst>
                <a:tab pos="233363" algn="l"/>
                <a:tab pos="292100" algn="l"/>
              </a:tabLst>
            </a:pPr>
            <a:r>
              <a:rPr lang="en-CA" altLang="en-US" sz="1800" smtClean="0">
                <a:latin typeface="Consolas" pitchFamily="49" charset="0"/>
                <a:cs typeface="Consolas" pitchFamily="49" charset="0"/>
              </a:rPr>
              <a:t>public class &lt;</a:t>
            </a:r>
            <a:r>
              <a:rPr lang="en-CA" altLang="en-US" sz="1800" i="1" smtClean="0">
                <a:latin typeface="Consolas" pitchFamily="49" charset="0"/>
                <a:cs typeface="Consolas" pitchFamily="49" charset="0"/>
              </a:rPr>
              <a:t>name of class</a:t>
            </a:r>
            <a:r>
              <a:rPr lang="en-CA" altLang="en-US" sz="1800" smtClean="0">
                <a:latin typeface="Consolas" pitchFamily="49" charset="0"/>
                <a:cs typeface="Consolas" pitchFamily="49" charset="0"/>
              </a:rPr>
              <a:t>&gt;</a:t>
            </a:r>
          </a:p>
          <a:p>
            <a:pPr marL="304800" lvl="1" indent="0" defTabSz="292100">
              <a:lnSpc>
                <a:spcPct val="90000"/>
              </a:lnSpc>
              <a:buFont typeface="Times New Roman" pitchFamily="18" charset="0"/>
              <a:buNone/>
              <a:tabLst>
                <a:tab pos="233363" algn="l"/>
                <a:tab pos="292100" algn="l"/>
              </a:tabLst>
            </a:pPr>
            <a:r>
              <a:rPr lang="en-CA" altLang="en-US" sz="1800" smtClean="0">
                <a:latin typeface="Consolas" pitchFamily="49" charset="0"/>
                <a:cs typeface="Consolas" pitchFamily="49" charset="0"/>
              </a:rPr>
              <a:t>{</a:t>
            </a:r>
          </a:p>
          <a:p>
            <a:pPr marL="304800" lvl="1" indent="0" defTabSz="292100">
              <a:lnSpc>
                <a:spcPct val="90000"/>
              </a:lnSpc>
              <a:buFont typeface="Times New Roman" pitchFamily="18" charset="0"/>
              <a:buNone/>
              <a:tabLst>
                <a:tab pos="233363" algn="l"/>
                <a:tab pos="292100" algn="l"/>
              </a:tabLst>
            </a:pPr>
            <a:r>
              <a:rPr lang="en-CA" altLang="en-US" sz="1800" i="1" smtClean="0">
                <a:latin typeface="Consolas" pitchFamily="49" charset="0"/>
                <a:cs typeface="Consolas" pitchFamily="49" charset="0"/>
              </a:rPr>
              <a:t>	attributes</a:t>
            </a:r>
          </a:p>
          <a:p>
            <a:pPr marL="304800" lvl="1" indent="0" defTabSz="292100">
              <a:lnSpc>
                <a:spcPct val="90000"/>
              </a:lnSpc>
              <a:buFont typeface="Times New Roman" pitchFamily="18" charset="0"/>
              <a:buNone/>
              <a:tabLst>
                <a:tab pos="233363" algn="l"/>
                <a:tab pos="292100" algn="l"/>
              </a:tabLst>
            </a:pPr>
            <a:r>
              <a:rPr lang="en-CA" altLang="en-US" sz="1800" i="1" smtClean="0">
                <a:latin typeface="Consolas" pitchFamily="49" charset="0"/>
                <a:cs typeface="Consolas" pitchFamily="49" charset="0"/>
              </a:rPr>
              <a:t>	methods</a:t>
            </a:r>
          </a:p>
          <a:p>
            <a:pPr marL="304800" lvl="1" indent="0" defTabSz="292100">
              <a:lnSpc>
                <a:spcPct val="90000"/>
              </a:lnSpc>
              <a:buFont typeface="Times New Roman" pitchFamily="18" charset="0"/>
              <a:buNone/>
              <a:tabLst>
                <a:tab pos="233363" algn="l"/>
                <a:tab pos="292100" algn="l"/>
              </a:tabLst>
            </a:pPr>
            <a:r>
              <a:rPr lang="en-CA" altLang="en-US" sz="1800" smtClean="0">
                <a:latin typeface="Consolas" pitchFamily="49" charset="0"/>
                <a:cs typeface="Consolas" pitchFamily="49" charset="0"/>
              </a:rPr>
              <a:t>}</a:t>
            </a:r>
          </a:p>
          <a:p>
            <a:pPr marL="304800" lvl="1" indent="0" defTabSz="292100">
              <a:lnSpc>
                <a:spcPct val="90000"/>
              </a:lnSpc>
              <a:buFont typeface="Times New Roman" pitchFamily="18" charset="0"/>
              <a:buNone/>
              <a:tabLst>
                <a:tab pos="233363" algn="l"/>
                <a:tab pos="292100" algn="l"/>
              </a:tabLst>
            </a:pPr>
            <a:endParaRPr lang="en-CA" altLang="en-US" sz="1800" smtClean="0">
              <a:latin typeface="Consolas" pitchFamily="49" charset="0"/>
              <a:cs typeface="Consolas" pitchFamily="49" charset="0"/>
            </a:endParaRPr>
          </a:p>
          <a:p>
            <a:pPr marL="190500" indent="-190500" defTabSz="292100">
              <a:lnSpc>
                <a:spcPct val="90000"/>
              </a:lnSpc>
              <a:buFontTx/>
              <a:buNone/>
              <a:tabLst>
                <a:tab pos="233363" algn="l"/>
                <a:tab pos="292100" algn="l"/>
              </a:tabLst>
            </a:pPr>
            <a:r>
              <a:rPr lang="en-CA" altLang="en-US" b="1" smtClean="0">
                <a:cs typeface="Consolas" pitchFamily="49" charset="0"/>
              </a:rPr>
              <a:t>Example (more explanations coming)</a:t>
            </a:r>
            <a:r>
              <a:rPr lang="en-CA" altLang="en-US" smtClean="0">
                <a:cs typeface="Consolas" pitchFamily="49" charset="0"/>
              </a:rPr>
              <a:t>:</a:t>
            </a:r>
          </a:p>
          <a:p>
            <a:pPr marL="190500" indent="-190500" defTabSz="292100">
              <a:lnSpc>
                <a:spcPct val="90000"/>
              </a:lnSpc>
              <a:buFontTx/>
              <a:buNone/>
              <a:tabLst>
                <a:tab pos="233363" algn="l"/>
                <a:tab pos="292100" algn="l"/>
              </a:tabLst>
            </a:pPr>
            <a:r>
              <a:rPr lang="en-CA" altLang="en-US" sz="1800" smtClean="0">
                <a:latin typeface="Consolas" pitchFamily="49" charset="0"/>
                <a:cs typeface="Consolas" pitchFamily="49" charset="0"/>
              </a:rPr>
              <a:t>	public class Person</a:t>
            </a:r>
          </a:p>
          <a:p>
            <a:pPr marL="190500" indent="-190500" defTabSz="292100">
              <a:lnSpc>
                <a:spcPct val="90000"/>
              </a:lnSpc>
              <a:buFontTx/>
              <a:buNone/>
              <a:tabLst>
                <a:tab pos="233363" algn="l"/>
                <a:tab pos="292100" algn="l"/>
              </a:tabLst>
            </a:pPr>
            <a:r>
              <a:rPr lang="en-CA" altLang="en-US" sz="1800" smtClean="0">
                <a:latin typeface="Consolas" pitchFamily="49" charset="0"/>
                <a:cs typeface="Consolas" pitchFamily="49" charset="0"/>
              </a:rPr>
              <a:t>  {</a:t>
            </a:r>
          </a:p>
          <a:p>
            <a:pPr marL="190500" indent="-190500" defTabSz="292100">
              <a:lnSpc>
                <a:spcPct val="90000"/>
              </a:lnSpc>
              <a:buFontTx/>
              <a:buNone/>
              <a:tabLst>
                <a:tab pos="233363" algn="l"/>
                <a:tab pos="292100" algn="l"/>
              </a:tabLst>
            </a:pPr>
            <a:r>
              <a:rPr lang="en-CA" altLang="en-US" sz="1800" smtClean="0">
                <a:latin typeface="Consolas" pitchFamily="49" charset="0"/>
                <a:cs typeface="Consolas" pitchFamily="49" charset="0"/>
              </a:rPr>
              <a:t>      private int age;</a:t>
            </a:r>
          </a:p>
          <a:p>
            <a:pPr marL="190500" indent="-190500" defTabSz="292100">
              <a:lnSpc>
                <a:spcPct val="90000"/>
              </a:lnSpc>
              <a:buFontTx/>
              <a:buNone/>
              <a:tabLst>
                <a:tab pos="233363" algn="l"/>
                <a:tab pos="292100" algn="l"/>
              </a:tabLst>
            </a:pPr>
            <a:r>
              <a:rPr lang="en-CA" altLang="en-US" sz="1800" smtClean="0">
                <a:latin typeface="Consolas" pitchFamily="49" charset="0"/>
                <a:cs typeface="Consolas" pitchFamily="49" charset="0"/>
              </a:rPr>
              <a:t>      public Person() {</a:t>
            </a:r>
          </a:p>
          <a:p>
            <a:pPr marL="190500" indent="-190500" defTabSz="292100">
              <a:lnSpc>
                <a:spcPct val="90000"/>
              </a:lnSpc>
              <a:buFontTx/>
              <a:buNone/>
              <a:tabLst>
                <a:tab pos="233363" algn="l"/>
                <a:tab pos="292100" algn="l"/>
              </a:tabLst>
            </a:pPr>
            <a:r>
              <a:rPr lang="en-CA" altLang="en-US" sz="1800" smtClean="0">
                <a:latin typeface="Consolas" pitchFamily="49" charset="0"/>
                <a:cs typeface="Consolas" pitchFamily="49" charset="0"/>
              </a:rPr>
              <a:t>          age = in.nextInt();</a:t>
            </a:r>
          </a:p>
          <a:p>
            <a:pPr marL="190500" indent="-190500" defTabSz="292100">
              <a:lnSpc>
                <a:spcPct val="90000"/>
              </a:lnSpc>
              <a:buFontTx/>
              <a:buNone/>
              <a:tabLst>
                <a:tab pos="233363" algn="l"/>
                <a:tab pos="292100" algn="l"/>
              </a:tabLst>
            </a:pPr>
            <a:r>
              <a:rPr lang="en-CA" altLang="en-US" sz="1800" smtClean="0">
                <a:latin typeface="Consolas" pitchFamily="49" charset="0"/>
                <a:cs typeface="Consolas" pitchFamily="49" charset="0"/>
              </a:rPr>
              <a:t>      }    </a:t>
            </a:r>
          </a:p>
          <a:p>
            <a:pPr marL="190500" indent="-190500" defTabSz="292100">
              <a:lnSpc>
                <a:spcPct val="90000"/>
              </a:lnSpc>
              <a:buFontTx/>
              <a:buNone/>
              <a:tabLst>
                <a:tab pos="233363" algn="l"/>
                <a:tab pos="292100" algn="l"/>
              </a:tabLst>
            </a:pPr>
            <a:r>
              <a:rPr lang="en-CA" altLang="en-US" sz="1800" smtClean="0">
                <a:latin typeface="Consolas" pitchFamily="49" charset="0"/>
                <a:cs typeface="Consolas" pitchFamily="49" charset="0"/>
              </a:rPr>
              <a:t>      public void sayAge () {</a:t>
            </a:r>
          </a:p>
          <a:p>
            <a:pPr marL="190500" indent="-190500" defTabSz="292100">
              <a:lnSpc>
                <a:spcPct val="90000"/>
              </a:lnSpc>
              <a:buFontTx/>
              <a:buNone/>
              <a:tabLst>
                <a:tab pos="233363" algn="l"/>
                <a:tab pos="292100" algn="l"/>
              </a:tabLst>
            </a:pPr>
            <a:r>
              <a:rPr lang="en-CA" altLang="en-US" sz="1800" smtClean="0">
                <a:latin typeface="Consolas" pitchFamily="49" charset="0"/>
                <a:cs typeface="Consolas" pitchFamily="49" charset="0"/>
              </a:rPr>
              <a:t>          System.out.println("My age is " + age);  </a:t>
            </a:r>
          </a:p>
          <a:p>
            <a:pPr marL="190500" indent="-190500" defTabSz="292100">
              <a:lnSpc>
                <a:spcPct val="90000"/>
              </a:lnSpc>
              <a:buFontTx/>
              <a:buNone/>
              <a:tabLst>
                <a:tab pos="233363" algn="l"/>
                <a:tab pos="292100" algn="l"/>
              </a:tabLst>
            </a:pPr>
            <a:r>
              <a:rPr lang="en-CA" altLang="en-US" sz="1800" smtClean="0">
                <a:latin typeface="Consolas" pitchFamily="49" charset="0"/>
                <a:cs typeface="Consolas" pitchFamily="49" charset="0"/>
              </a:rPr>
              <a:t>      }</a:t>
            </a:r>
          </a:p>
          <a:p>
            <a:pPr marL="190500" indent="-190500" defTabSz="292100">
              <a:lnSpc>
                <a:spcPct val="90000"/>
              </a:lnSpc>
              <a:buFontTx/>
              <a:buNone/>
              <a:tabLst>
                <a:tab pos="233363" algn="l"/>
                <a:tab pos="292100" algn="l"/>
              </a:tabLst>
            </a:pPr>
            <a:r>
              <a:rPr lang="en-CA" altLang="en-US" sz="1800" smtClean="0">
                <a:latin typeface="Consolas" pitchFamily="49" charset="0"/>
                <a:cs typeface="Consolas" pitchFamily="49" charset="0"/>
              </a:rPr>
              <a:t>	 }</a:t>
            </a:r>
            <a:endParaRPr lang="en-US" altLang="en-US" sz="1800" smtClean="0"/>
          </a:p>
        </p:txBody>
      </p:sp>
    </p:spTree>
    <p:extLst>
      <p:ext uri="{BB962C8B-B14F-4D97-AF65-F5344CB8AC3E}">
        <p14:creationId xmlns:p14="http://schemas.microsoft.com/office/powerpoint/2010/main" val="727476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Defining The Attributes Of A Class In Java</a:t>
            </a:r>
          </a:p>
        </p:txBody>
      </p:sp>
      <p:sp>
        <p:nvSpPr>
          <p:cNvPr id="23555" name="Content Placeholder 2"/>
          <p:cNvSpPr>
            <a:spLocks noGrp="1"/>
          </p:cNvSpPr>
          <p:nvPr>
            <p:ph idx="1"/>
          </p:nvPr>
        </p:nvSpPr>
        <p:spPr/>
        <p:txBody>
          <a:bodyPr/>
          <a:lstStyle/>
          <a:p>
            <a:r>
              <a:rPr lang="en-US" altLang="en-US" smtClean="0"/>
              <a:t>Attributes can be variable or constant (includes the ‘</a:t>
            </a:r>
            <a:r>
              <a:rPr lang="en-US" altLang="en-US" smtClean="0">
                <a:latin typeface="Consolas" pitchFamily="49" charset="0"/>
                <a:cs typeface="Consolas" pitchFamily="49" charset="0"/>
              </a:rPr>
              <a:t>final</a:t>
            </a:r>
            <a:r>
              <a:rPr lang="en-US" altLang="en-US" smtClean="0"/>
              <a:t>’ keyword), for now stick to the former.</a:t>
            </a:r>
          </a:p>
          <a:p>
            <a:r>
              <a:rPr lang="en-CA" altLang="en-US" b="1" smtClean="0"/>
              <a:t>Format</a:t>
            </a:r>
            <a:r>
              <a:rPr lang="en-CA" altLang="en-US" smtClean="0"/>
              <a:t>:</a:t>
            </a:r>
          </a:p>
          <a:p>
            <a:pPr lvl="1">
              <a:buFont typeface="Times New Roman" pitchFamily="18" charset="0"/>
              <a:buNone/>
            </a:pPr>
            <a:r>
              <a:rPr lang="en-CA" altLang="en-US" sz="1600" smtClean="0">
                <a:latin typeface="Consolas" pitchFamily="49" charset="0"/>
                <a:cs typeface="Consolas" pitchFamily="49" charset="0"/>
              </a:rPr>
              <a:t> &lt;</a:t>
            </a:r>
            <a:r>
              <a:rPr lang="en-CA" altLang="en-US" sz="1600" i="1" smtClean="0">
                <a:latin typeface="Consolas" pitchFamily="49" charset="0"/>
                <a:cs typeface="Consolas" pitchFamily="49" charset="0"/>
              </a:rPr>
              <a:t>access modifier</a:t>
            </a:r>
            <a:r>
              <a:rPr lang="en-CA" altLang="en-US" sz="1600" smtClean="0">
                <a:latin typeface="Consolas" pitchFamily="49" charset="0"/>
                <a:cs typeface="Consolas" pitchFamily="49" charset="0"/>
              </a:rPr>
              <a:t>&gt;</a:t>
            </a:r>
            <a:r>
              <a:rPr lang="en-CA" altLang="en-US" sz="1600" baseline="30000" smtClean="0">
                <a:latin typeface="Consolas" pitchFamily="49" charset="0"/>
                <a:cs typeface="Consolas" pitchFamily="49" charset="0"/>
              </a:rPr>
              <a:t>1</a:t>
            </a:r>
            <a:r>
              <a:rPr lang="en-CA" altLang="en-US" sz="1600" smtClean="0">
                <a:latin typeface="Consolas" pitchFamily="49" charset="0"/>
                <a:cs typeface="Consolas" pitchFamily="49" charset="0"/>
              </a:rPr>
              <a:t>  &lt;</a:t>
            </a:r>
            <a:r>
              <a:rPr lang="en-CA" altLang="en-US" sz="1600" i="1" smtClean="0">
                <a:latin typeface="Consolas" pitchFamily="49" charset="0"/>
                <a:cs typeface="Consolas" pitchFamily="49" charset="0"/>
              </a:rPr>
              <a:t>type of the attribute</a:t>
            </a:r>
            <a:r>
              <a:rPr lang="en-CA" altLang="en-US" sz="1600" smtClean="0">
                <a:latin typeface="Consolas" pitchFamily="49" charset="0"/>
                <a:cs typeface="Consolas" pitchFamily="49" charset="0"/>
              </a:rPr>
              <a:t>&gt; &lt;</a:t>
            </a:r>
            <a:r>
              <a:rPr lang="en-CA" altLang="en-US" sz="1600" i="1" smtClean="0">
                <a:latin typeface="Consolas" pitchFamily="49" charset="0"/>
                <a:cs typeface="Consolas" pitchFamily="49" charset="0"/>
              </a:rPr>
              <a:t>name of the attribute</a:t>
            </a:r>
            <a:r>
              <a:rPr lang="en-CA" altLang="en-US" sz="1600" smtClean="0">
                <a:latin typeface="Consolas" pitchFamily="49" charset="0"/>
                <a:cs typeface="Consolas" pitchFamily="49" charset="0"/>
              </a:rPr>
              <a:t>&gt;;</a:t>
            </a:r>
          </a:p>
          <a:p>
            <a:endParaRPr lang="en-CA" altLang="en-US" sz="1600" smtClean="0"/>
          </a:p>
          <a:p>
            <a:r>
              <a:rPr lang="en-CA" altLang="en-US" b="1" smtClean="0"/>
              <a:t>Example</a:t>
            </a:r>
            <a:r>
              <a:rPr lang="en-CA" altLang="en-US" smtClean="0"/>
              <a:t>:</a:t>
            </a:r>
          </a:p>
          <a:p>
            <a:pPr>
              <a:buFontTx/>
              <a:buNone/>
            </a:pPr>
            <a:r>
              <a:rPr lang="en-CA" altLang="en-US" sz="1600" smtClean="0">
                <a:latin typeface="Consolas" pitchFamily="49" charset="0"/>
                <a:cs typeface="Consolas" pitchFamily="49" charset="0"/>
              </a:rPr>
              <a:t>	public class Person</a:t>
            </a:r>
          </a:p>
          <a:p>
            <a:pPr>
              <a:buFontTx/>
              <a:buNone/>
            </a:pPr>
            <a:r>
              <a:rPr lang="en-CA" altLang="en-US" sz="1600" smtClean="0">
                <a:latin typeface="Consolas" pitchFamily="49" charset="0"/>
                <a:cs typeface="Consolas" pitchFamily="49" charset="0"/>
              </a:rPr>
              <a:t>  {</a:t>
            </a:r>
          </a:p>
          <a:p>
            <a:pPr lvl="1">
              <a:buFont typeface="Times New Roman" pitchFamily="18" charset="0"/>
              <a:buNone/>
            </a:pPr>
            <a:r>
              <a:rPr lang="en-US" altLang="en-US" sz="1600" smtClean="0">
                <a:latin typeface="Consolas" pitchFamily="49" charset="0"/>
                <a:cs typeface="Consolas" pitchFamily="49" charset="0"/>
              </a:rPr>
              <a:t>   private int age;</a:t>
            </a:r>
            <a:endParaRPr lang="en-CA" altLang="en-US" sz="1600" smtClean="0">
              <a:latin typeface="Consolas" pitchFamily="49" charset="0"/>
              <a:cs typeface="Consolas" pitchFamily="49" charset="0"/>
            </a:endParaRPr>
          </a:p>
          <a:p>
            <a:pPr>
              <a:buFontTx/>
              <a:buNone/>
            </a:pPr>
            <a:r>
              <a:rPr lang="en-US" altLang="en-US" sz="1600" smtClean="0">
                <a:latin typeface="Consolas" pitchFamily="49" charset="0"/>
                <a:cs typeface="Consolas" pitchFamily="49" charset="0"/>
              </a:rPr>
              <a:t>  </a:t>
            </a:r>
            <a:r>
              <a:rPr lang="en-CA" altLang="en-US" sz="1600" smtClean="0">
                <a:latin typeface="Consolas" pitchFamily="49" charset="0"/>
                <a:cs typeface="Consolas" pitchFamily="49" charset="0"/>
              </a:rPr>
              <a:t>}</a:t>
            </a:r>
          </a:p>
          <a:p>
            <a:pPr>
              <a:buFontTx/>
              <a:buNone/>
            </a:pPr>
            <a:endParaRPr lang="en-CA" altLang="en-US" sz="1600" smtClean="0">
              <a:latin typeface="Times New Roman" pitchFamily="18" charset="0"/>
            </a:endParaRPr>
          </a:p>
          <a:p>
            <a:endParaRPr lang="en-US" altLang="en-US" sz="1800" smtClean="0"/>
          </a:p>
        </p:txBody>
      </p:sp>
      <p:sp>
        <p:nvSpPr>
          <p:cNvPr id="23556" name="Text Box 4"/>
          <p:cNvSpPr txBox="1">
            <a:spLocks noChangeArrowheads="1"/>
          </p:cNvSpPr>
          <p:nvPr/>
        </p:nvSpPr>
        <p:spPr bwMode="auto">
          <a:xfrm>
            <a:off x="381000" y="6019800"/>
            <a:ext cx="7848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1400"/>
              <a:t>1) Although other options may be possible, attributes  are almost always set to private (more on this later).</a:t>
            </a:r>
          </a:p>
        </p:txBody>
      </p:sp>
    </p:spTree>
    <p:extLst>
      <p:ext uri="{BB962C8B-B14F-4D97-AF65-F5344CB8AC3E}">
        <p14:creationId xmlns:p14="http://schemas.microsoft.com/office/powerpoint/2010/main" val="1158919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What Are Attributes</a:t>
            </a:r>
          </a:p>
        </p:txBody>
      </p:sp>
      <p:sp>
        <p:nvSpPr>
          <p:cNvPr id="24579" name="Content Placeholder 2"/>
          <p:cNvSpPr>
            <a:spLocks noGrp="1"/>
          </p:cNvSpPr>
          <p:nvPr>
            <p:ph idx="1"/>
          </p:nvPr>
        </p:nvSpPr>
        <p:spPr/>
        <p:txBody>
          <a:bodyPr/>
          <a:lstStyle/>
          <a:p>
            <a:r>
              <a:rPr lang="en-US" altLang="en-US" dirty="0" smtClean="0"/>
              <a:t>Data that describes each instance or example of a class.</a:t>
            </a:r>
          </a:p>
        </p:txBody>
      </p:sp>
      <p:grpSp>
        <p:nvGrpSpPr>
          <p:cNvPr id="4" name="Group 3"/>
          <p:cNvGrpSpPr/>
          <p:nvPr/>
        </p:nvGrpSpPr>
        <p:grpSpPr>
          <a:xfrm>
            <a:off x="765302" y="1745313"/>
            <a:ext cx="6173431" cy="4123349"/>
            <a:chOff x="634856" y="2093464"/>
            <a:chExt cx="6173431" cy="4123349"/>
          </a:xfrm>
        </p:grpSpPr>
        <p:sp>
          <p:nvSpPr>
            <p:cNvPr id="24584" name="TextBox 3"/>
            <p:cNvSpPr txBox="1">
              <a:spLocks noChangeArrowheads="1"/>
            </p:cNvSpPr>
            <p:nvPr/>
          </p:nvSpPr>
          <p:spPr bwMode="auto">
            <a:xfrm>
              <a:off x="634856" y="4600247"/>
              <a:ext cx="14478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dirty="0">
                  <a:latin typeface="Consolas" pitchFamily="49" charset="0"/>
                  <a:cs typeface="Consolas" pitchFamily="49" charset="0"/>
                </a:rPr>
                <a:t>Age: 35</a:t>
              </a:r>
            </a:p>
            <a:p>
              <a:pPr eaLnBrk="1" hangingPunct="1">
                <a:spcBef>
                  <a:spcPct val="0"/>
                </a:spcBef>
                <a:buFontTx/>
                <a:buNone/>
              </a:pPr>
              <a:r>
                <a:rPr lang="en-US" altLang="en-US" sz="1600" dirty="0">
                  <a:latin typeface="Consolas" pitchFamily="49" charset="0"/>
                  <a:cs typeface="Consolas" pitchFamily="49" charset="0"/>
                </a:rPr>
                <a:t>Weight: </a:t>
              </a:r>
              <a:r>
                <a:rPr lang="en-US" altLang="en-US" sz="1600" dirty="0" smtClean="0">
                  <a:latin typeface="Consolas" pitchFamily="49" charset="0"/>
                  <a:cs typeface="Consolas" pitchFamily="49" charset="0"/>
                </a:rPr>
                <a:t>192</a:t>
              </a:r>
              <a:endParaRPr lang="en-US" altLang="en-US" sz="1600" dirty="0">
                <a:latin typeface="Consolas" pitchFamily="49" charset="0"/>
                <a:cs typeface="Consolas" pitchFamily="49" charset="0"/>
              </a:endParaRPr>
            </a:p>
          </p:txBody>
        </p:sp>
        <p:sp>
          <p:nvSpPr>
            <p:cNvPr id="24585" name="TextBox 9"/>
            <p:cNvSpPr txBox="1">
              <a:spLocks noChangeArrowheads="1"/>
            </p:cNvSpPr>
            <p:nvPr/>
          </p:nvSpPr>
          <p:spPr bwMode="auto">
            <a:xfrm>
              <a:off x="5240210" y="5635788"/>
              <a:ext cx="14478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dirty="0">
                  <a:latin typeface="Consolas" pitchFamily="49" charset="0"/>
                  <a:cs typeface="Consolas" pitchFamily="49" charset="0"/>
                </a:rPr>
                <a:t>Age: </a:t>
              </a:r>
              <a:r>
                <a:rPr lang="en-US" altLang="en-US" sz="1600" dirty="0" smtClean="0">
                  <a:latin typeface="Consolas" pitchFamily="49" charset="0"/>
                  <a:cs typeface="Consolas" pitchFamily="49" charset="0"/>
                </a:rPr>
                <a:t>50</a:t>
              </a:r>
              <a:endParaRPr lang="en-US" altLang="en-US" sz="1600" dirty="0">
                <a:latin typeface="Consolas" pitchFamily="49" charset="0"/>
                <a:cs typeface="Consolas" pitchFamily="49" charset="0"/>
              </a:endParaRPr>
            </a:p>
            <a:p>
              <a:pPr eaLnBrk="1" hangingPunct="1">
                <a:spcBef>
                  <a:spcPct val="0"/>
                </a:spcBef>
                <a:buFontTx/>
                <a:buNone/>
              </a:pPr>
              <a:r>
                <a:rPr lang="en-US" altLang="en-US" sz="1600" dirty="0">
                  <a:latin typeface="Consolas" pitchFamily="49" charset="0"/>
                  <a:cs typeface="Consolas" pitchFamily="49" charset="0"/>
                </a:rPr>
                <a:t>Weight: 125</a:t>
              </a:r>
            </a:p>
          </p:txBody>
        </p:sp>
        <p:sp>
          <p:nvSpPr>
            <p:cNvPr id="24586" name="TextBox 10"/>
            <p:cNvSpPr txBox="1">
              <a:spLocks noChangeArrowheads="1"/>
            </p:cNvSpPr>
            <p:nvPr/>
          </p:nvSpPr>
          <p:spPr bwMode="auto">
            <a:xfrm>
              <a:off x="5360487" y="3055415"/>
              <a:ext cx="14478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dirty="0">
                  <a:latin typeface="Consolas" pitchFamily="49" charset="0"/>
                  <a:cs typeface="Consolas" pitchFamily="49" charset="0"/>
                </a:rPr>
                <a:t>Age: </a:t>
              </a:r>
              <a:r>
                <a:rPr lang="en-US" altLang="en-US" sz="1600" dirty="0" smtClean="0">
                  <a:latin typeface="Consolas" pitchFamily="49" charset="0"/>
                  <a:cs typeface="Consolas" pitchFamily="49" charset="0"/>
                </a:rPr>
                <a:t>1.5</a:t>
              </a:r>
              <a:endParaRPr lang="en-US" altLang="en-US" sz="1600" dirty="0">
                <a:latin typeface="Consolas" pitchFamily="49" charset="0"/>
                <a:cs typeface="Consolas" pitchFamily="49" charset="0"/>
              </a:endParaRPr>
            </a:p>
            <a:p>
              <a:pPr eaLnBrk="1" hangingPunct="1">
                <a:spcBef>
                  <a:spcPct val="0"/>
                </a:spcBef>
                <a:buFontTx/>
                <a:buNone/>
              </a:pPr>
              <a:r>
                <a:rPr lang="en-US" altLang="en-US" sz="1600" dirty="0">
                  <a:latin typeface="Consolas" pitchFamily="49" charset="0"/>
                  <a:cs typeface="Consolas" pitchFamily="49" charset="0"/>
                </a:rPr>
                <a:t>Weight: 7</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0210" y="3806988"/>
              <a:ext cx="116205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20" descr="MPj0438847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5919" y="2093464"/>
              <a:ext cx="1398588" cy="933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rot="19982952">
              <a:off x="5475644" y="2340893"/>
              <a:ext cx="1143000" cy="213430"/>
            </a:xfrm>
            <a:prstGeom prst="rect">
              <a:avLst/>
            </a:prstGeom>
            <a:noFill/>
            <a:ln w="0">
              <a:noFill/>
            </a:ln>
          </p:spPr>
          <p:txBody>
            <a:bodyPr wrap="square" lIns="0" rtlCol="0">
              <a:noAutofit/>
            </a:bodyPr>
            <a:lstStyle/>
            <a:p>
              <a:r>
                <a:rPr lang="en-US" sz="1200" dirty="0" smtClean="0">
                  <a:solidFill>
                    <a:schemeClr val="accent5">
                      <a:lumMod val="75000"/>
                    </a:schemeClr>
                  </a:solidFill>
                </a:rPr>
                <a:t>Copyright unknown</a:t>
              </a:r>
            </a:p>
          </p:txBody>
        </p:sp>
        <p:pic>
          <p:nvPicPr>
            <p:cNvPr id="12" name="Picture 13" descr="j019581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4856" y="2339788"/>
              <a:ext cx="2226040" cy="2290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185422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Defining The Methods Of A Class In Java</a:t>
            </a:r>
          </a:p>
        </p:txBody>
      </p:sp>
      <p:sp>
        <p:nvSpPr>
          <p:cNvPr id="25603" name="Content Placeholder 2"/>
          <p:cNvSpPr>
            <a:spLocks noGrp="1"/>
          </p:cNvSpPr>
          <p:nvPr>
            <p:ph idx="1"/>
          </p:nvPr>
        </p:nvSpPr>
        <p:spPr/>
        <p:txBody>
          <a:bodyPr/>
          <a:lstStyle/>
          <a:p>
            <a:pPr>
              <a:buFontTx/>
              <a:buNone/>
            </a:pPr>
            <a:r>
              <a:rPr lang="en-CA" altLang="en-US" b="1" smtClean="0"/>
              <a:t>Format</a:t>
            </a:r>
            <a:r>
              <a:rPr lang="en-CA" altLang="en-US" smtClean="0"/>
              <a:t>:</a:t>
            </a:r>
          </a:p>
          <a:p>
            <a:pPr lvl="1">
              <a:buFont typeface="Times New Roman" pitchFamily="18" charset="0"/>
              <a:buNone/>
            </a:pPr>
            <a:r>
              <a:rPr lang="en-CA" altLang="en-US" sz="1400" smtClean="0">
                <a:latin typeface="Consolas" pitchFamily="49" charset="0"/>
                <a:cs typeface="Consolas" pitchFamily="49" charset="0"/>
              </a:rPr>
              <a:t>&lt;</a:t>
            </a:r>
            <a:r>
              <a:rPr lang="en-CA" altLang="en-US" sz="1400" i="1" smtClean="0">
                <a:latin typeface="Consolas" pitchFamily="49" charset="0"/>
                <a:cs typeface="Consolas" pitchFamily="49" charset="0"/>
              </a:rPr>
              <a:t>access modifier</a:t>
            </a:r>
            <a:r>
              <a:rPr lang="en-CA" altLang="en-US" sz="1400" smtClean="0">
                <a:latin typeface="Consolas" pitchFamily="49" charset="0"/>
                <a:cs typeface="Consolas" pitchFamily="49" charset="0"/>
              </a:rPr>
              <a:t>&gt;</a:t>
            </a:r>
            <a:r>
              <a:rPr lang="en-CA" altLang="en-US" sz="1400" baseline="30000" smtClean="0">
                <a:latin typeface="Consolas" pitchFamily="49" charset="0"/>
                <a:cs typeface="Consolas" pitchFamily="49" charset="0"/>
              </a:rPr>
              <a:t>1</a:t>
            </a:r>
            <a:r>
              <a:rPr lang="en-CA" altLang="en-US" sz="1400" smtClean="0">
                <a:latin typeface="Consolas" pitchFamily="49" charset="0"/>
                <a:cs typeface="Consolas" pitchFamily="49" charset="0"/>
              </a:rPr>
              <a:t> &lt;</a:t>
            </a:r>
            <a:r>
              <a:rPr lang="en-CA" altLang="en-US" sz="1400" i="1" smtClean="0">
                <a:latin typeface="Consolas" pitchFamily="49" charset="0"/>
                <a:cs typeface="Consolas" pitchFamily="49" charset="0"/>
              </a:rPr>
              <a:t>return type</a:t>
            </a:r>
            <a:r>
              <a:rPr lang="en-CA" altLang="en-US" sz="1400" i="1" baseline="30000" smtClean="0">
                <a:latin typeface="Consolas" pitchFamily="49" charset="0"/>
                <a:cs typeface="Consolas" pitchFamily="49" charset="0"/>
              </a:rPr>
              <a:t>2</a:t>
            </a:r>
            <a:r>
              <a:rPr lang="en-CA" altLang="en-US" sz="1400" smtClean="0">
                <a:latin typeface="Consolas" pitchFamily="49" charset="0"/>
                <a:cs typeface="Consolas" pitchFamily="49" charset="0"/>
              </a:rPr>
              <a:t>&gt; &lt;</a:t>
            </a:r>
            <a:r>
              <a:rPr lang="en-CA" altLang="en-US" sz="1400" i="1" smtClean="0">
                <a:latin typeface="Consolas" pitchFamily="49" charset="0"/>
                <a:cs typeface="Consolas" pitchFamily="49" charset="0"/>
              </a:rPr>
              <a:t>method name</a:t>
            </a:r>
            <a:r>
              <a:rPr lang="en-CA" altLang="en-US" sz="1400" smtClean="0">
                <a:latin typeface="Consolas" pitchFamily="49" charset="0"/>
                <a:cs typeface="Consolas" pitchFamily="49" charset="0"/>
              </a:rPr>
              <a:t>&gt; (&lt;</a:t>
            </a:r>
            <a:r>
              <a:rPr lang="en-CA" altLang="en-US" sz="1400" i="1" smtClean="0">
                <a:latin typeface="Consolas" pitchFamily="49" charset="0"/>
                <a:cs typeface="Consolas" pitchFamily="49" charset="0"/>
              </a:rPr>
              <a:t>p1 type</a:t>
            </a:r>
            <a:r>
              <a:rPr lang="en-CA" altLang="en-US" sz="1400" smtClean="0">
                <a:latin typeface="Consolas" pitchFamily="49" charset="0"/>
                <a:cs typeface="Consolas" pitchFamily="49" charset="0"/>
              </a:rPr>
              <a:t>&gt; &lt;</a:t>
            </a:r>
            <a:r>
              <a:rPr lang="en-CA" altLang="en-US" sz="1400" i="1" smtClean="0">
                <a:latin typeface="Consolas" pitchFamily="49" charset="0"/>
                <a:cs typeface="Consolas" pitchFamily="49" charset="0"/>
              </a:rPr>
              <a:t>p1 name</a:t>
            </a:r>
            <a:r>
              <a:rPr lang="en-CA" altLang="en-US" sz="1400" smtClean="0">
                <a:latin typeface="Consolas" pitchFamily="49" charset="0"/>
                <a:cs typeface="Consolas" pitchFamily="49" charset="0"/>
              </a:rPr>
              <a:t>&gt;, (&lt;</a:t>
            </a:r>
            <a:r>
              <a:rPr lang="en-CA" altLang="en-US" sz="1400" i="1" smtClean="0">
                <a:latin typeface="Consolas" pitchFamily="49" charset="0"/>
                <a:cs typeface="Consolas" pitchFamily="49" charset="0"/>
              </a:rPr>
              <a:t>p2 type</a:t>
            </a:r>
            <a:r>
              <a:rPr lang="en-CA" altLang="en-US" sz="1400" smtClean="0">
                <a:latin typeface="Consolas" pitchFamily="49" charset="0"/>
                <a:cs typeface="Consolas" pitchFamily="49" charset="0"/>
              </a:rPr>
              <a:t>&gt; &lt;</a:t>
            </a:r>
            <a:r>
              <a:rPr lang="en-CA" altLang="en-US" sz="1400" i="1" smtClean="0">
                <a:latin typeface="Consolas" pitchFamily="49" charset="0"/>
                <a:cs typeface="Consolas" pitchFamily="49" charset="0"/>
              </a:rPr>
              <a:t>p2 name</a:t>
            </a:r>
            <a:r>
              <a:rPr lang="en-CA" altLang="en-US" sz="1400" smtClean="0">
                <a:latin typeface="Consolas" pitchFamily="49" charset="0"/>
                <a:cs typeface="Consolas" pitchFamily="49" charset="0"/>
              </a:rPr>
              <a:t>&gt;…)</a:t>
            </a:r>
          </a:p>
          <a:p>
            <a:pPr lvl="1">
              <a:buFont typeface="Times New Roman" pitchFamily="18" charset="0"/>
              <a:buNone/>
            </a:pPr>
            <a:r>
              <a:rPr lang="en-CA" altLang="en-US" sz="1400" smtClean="0">
                <a:latin typeface="Consolas" pitchFamily="49" charset="0"/>
                <a:cs typeface="Consolas" pitchFamily="49" charset="0"/>
              </a:rPr>
              <a:t>	{</a:t>
            </a:r>
          </a:p>
          <a:p>
            <a:pPr lvl="1">
              <a:buFont typeface="Times New Roman" pitchFamily="18" charset="0"/>
              <a:buNone/>
            </a:pPr>
            <a:r>
              <a:rPr lang="en-CA" altLang="en-US" sz="1400" smtClean="0">
                <a:latin typeface="Consolas" pitchFamily="49" charset="0"/>
                <a:cs typeface="Consolas" pitchFamily="49" charset="0"/>
              </a:rPr>
              <a:t>		&lt;</a:t>
            </a:r>
            <a:r>
              <a:rPr lang="en-CA" altLang="en-US" sz="1400" i="1" smtClean="0">
                <a:latin typeface="Consolas" pitchFamily="49" charset="0"/>
                <a:cs typeface="Consolas" pitchFamily="49" charset="0"/>
              </a:rPr>
              <a:t>Body of the method</a:t>
            </a:r>
            <a:r>
              <a:rPr lang="en-CA" altLang="en-US" sz="1400" smtClean="0">
                <a:latin typeface="Consolas" pitchFamily="49" charset="0"/>
                <a:cs typeface="Consolas" pitchFamily="49" charset="0"/>
              </a:rPr>
              <a:t>&gt;</a:t>
            </a:r>
          </a:p>
          <a:p>
            <a:pPr lvl="1">
              <a:buFont typeface="Times New Roman" pitchFamily="18" charset="0"/>
              <a:buNone/>
            </a:pPr>
            <a:r>
              <a:rPr lang="en-CA" altLang="en-US" sz="1400" smtClean="0">
                <a:latin typeface="Consolas" pitchFamily="49" charset="0"/>
                <a:cs typeface="Consolas" pitchFamily="49" charset="0"/>
              </a:rPr>
              <a:t>	}</a:t>
            </a:r>
            <a:endParaRPr lang="en-US" altLang="en-US" sz="1400" smtClean="0">
              <a:latin typeface="Consolas" pitchFamily="49" charset="0"/>
              <a:cs typeface="Consolas" pitchFamily="49" charset="0"/>
            </a:endParaRPr>
          </a:p>
          <a:p>
            <a:pPr>
              <a:buFontTx/>
              <a:buNone/>
            </a:pPr>
            <a:r>
              <a:rPr lang="en-CA" altLang="en-US" b="1" smtClean="0"/>
              <a:t>Example</a:t>
            </a:r>
            <a:r>
              <a:rPr lang="en-CA" altLang="en-US" smtClean="0"/>
              <a:t>:</a:t>
            </a:r>
          </a:p>
          <a:p>
            <a:pPr>
              <a:buFontTx/>
              <a:buNone/>
            </a:pPr>
            <a:r>
              <a:rPr lang="en-CA" altLang="en-US" sz="1400" smtClean="0">
                <a:latin typeface="Consolas" pitchFamily="49" charset="0"/>
                <a:cs typeface="Consolas" pitchFamily="49" charset="0"/>
              </a:rPr>
              <a:t>	 public class Person</a:t>
            </a:r>
          </a:p>
          <a:p>
            <a:pPr>
              <a:buFontTx/>
              <a:buNone/>
            </a:pPr>
            <a:r>
              <a:rPr lang="en-CA" altLang="en-US" sz="1400" smtClean="0">
                <a:latin typeface="Consolas" pitchFamily="49" charset="0"/>
                <a:cs typeface="Consolas" pitchFamily="49" charset="0"/>
              </a:rPr>
              <a:t>   {</a:t>
            </a:r>
          </a:p>
          <a:p>
            <a:pPr>
              <a:lnSpc>
                <a:spcPct val="90000"/>
              </a:lnSpc>
              <a:buFontTx/>
              <a:buNone/>
            </a:pPr>
            <a:r>
              <a:rPr lang="en-CA" altLang="en-US" sz="1400" smtClean="0">
                <a:latin typeface="Consolas" pitchFamily="49" charset="0"/>
                <a:cs typeface="Consolas" pitchFamily="49" charset="0"/>
              </a:rPr>
              <a:t>       public void sayAge() {</a:t>
            </a:r>
          </a:p>
          <a:p>
            <a:pPr>
              <a:lnSpc>
                <a:spcPct val="90000"/>
              </a:lnSpc>
              <a:buFontTx/>
              <a:buNone/>
            </a:pPr>
            <a:r>
              <a:rPr lang="en-CA" altLang="en-US" sz="1400" smtClean="0">
                <a:latin typeface="Consolas" pitchFamily="49" charset="0"/>
                <a:cs typeface="Consolas" pitchFamily="49" charset="0"/>
              </a:rPr>
              <a:t>          System.out.println("My age is " + age);  </a:t>
            </a:r>
          </a:p>
          <a:p>
            <a:pPr>
              <a:lnSpc>
                <a:spcPct val="90000"/>
              </a:lnSpc>
              <a:buFontTx/>
              <a:buNone/>
            </a:pPr>
            <a:r>
              <a:rPr lang="en-CA" altLang="en-US" sz="1400" smtClean="0">
                <a:latin typeface="Consolas" pitchFamily="49" charset="0"/>
                <a:cs typeface="Consolas" pitchFamily="49" charset="0"/>
              </a:rPr>
              <a:t>       }	 </a:t>
            </a:r>
          </a:p>
          <a:p>
            <a:pPr>
              <a:lnSpc>
                <a:spcPct val="90000"/>
              </a:lnSpc>
              <a:buFontTx/>
              <a:buNone/>
            </a:pPr>
            <a:r>
              <a:rPr lang="en-CA" altLang="en-US" sz="1400" smtClean="0">
                <a:latin typeface="Consolas" pitchFamily="49" charset="0"/>
                <a:cs typeface="Consolas" pitchFamily="49" charset="0"/>
              </a:rPr>
              <a:t>   }</a:t>
            </a:r>
          </a:p>
          <a:p>
            <a:endParaRPr lang="en-US" altLang="en-US" sz="1400" smtClean="0"/>
          </a:p>
        </p:txBody>
      </p:sp>
      <p:sp>
        <p:nvSpPr>
          <p:cNvPr id="25604" name="Text Box 4"/>
          <p:cNvSpPr txBox="1">
            <a:spLocks noChangeArrowheads="1"/>
          </p:cNvSpPr>
          <p:nvPr/>
        </p:nvSpPr>
        <p:spPr bwMode="auto">
          <a:xfrm>
            <a:off x="266700" y="5981700"/>
            <a:ext cx="66246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1400"/>
              <a:t>1) For now set the access modifier on all your methods to ‘</a:t>
            </a:r>
            <a:r>
              <a:rPr lang="en-US" altLang="en-US" sz="1400">
                <a:latin typeface="Consolas" pitchFamily="49" charset="0"/>
                <a:cs typeface="Consolas" pitchFamily="49" charset="0"/>
              </a:rPr>
              <a:t>public</a:t>
            </a:r>
            <a:r>
              <a:rPr lang="en-US" altLang="en-US" sz="1400"/>
              <a:t>’ (more on this later).</a:t>
            </a:r>
          </a:p>
        </p:txBody>
      </p:sp>
      <p:sp>
        <p:nvSpPr>
          <p:cNvPr id="25605" name="Text Box 4"/>
          <p:cNvSpPr txBox="1">
            <a:spLocks noChangeArrowheads="1"/>
          </p:cNvSpPr>
          <p:nvPr/>
        </p:nvSpPr>
        <p:spPr bwMode="auto">
          <a:xfrm>
            <a:off x="266700" y="6235700"/>
            <a:ext cx="6624638"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1400" dirty="0"/>
              <a:t>2) Return types: includes all the built-in ‘simple’ types such as char, </a:t>
            </a:r>
            <a:r>
              <a:rPr lang="en-US" altLang="en-US" sz="1400" dirty="0" err="1"/>
              <a:t>int</a:t>
            </a:r>
            <a:r>
              <a:rPr lang="en-US" altLang="en-US" sz="1400" dirty="0"/>
              <a:t>, double…arrays and classes that have already been defined (as part of Java or third party extras)</a:t>
            </a:r>
          </a:p>
        </p:txBody>
      </p:sp>
    </p:spTree>
    <p:extLst>
      <p:ext uri="{BB962C8B-B14F-4D97-AF65-F5344CB8AC3E}">
        <p14:creationId xmlns:p14="http://schemas.microsoft.com/office/powerpoint/2010/main" val="1533821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What Are Methods</a:t>
            </a:r>
          </a:p>
        </p:txBody>
      </p:sp>
      <p:sp>
        <p:nvSpPr>
          <p:cNvPr id="26627" name="Content Placeholder 2"/>
          <p:cNvSpPr>
            <a:spLocks noGrp="1"/>
          </p:cNvSpPr>
          <p:nvPr>
            <p:ph idx="1"/>
          </p:nvPr>
        </p:nvSpPr>
        <p:spPr/>
        <p:txBody>
          <a:bodyPr/>
          <a:lstStyle/>
          <a:p>
            <a:r>
              <a:rPr lang="en-US" altLang="en-US" smtClean="0"/>
              <a:t>Possible behaviors or actions for each instance (example) of a class.</a:t>
            </a:r>
          </a:p>
        </p:txBody>
      </p:sp>
      <p:grpSp>
        <p:nvGrpSpPr>
          <p:cNvPr id="2" name="Group 1"/>
          <p:cNvGrpSpPr/>
          <p:nvPr/>
        </p:nvGrpSpPr>
        <p:grpSpPr>
          <a:xfrm>
            <a:off x="765175" y="1626453"/>
            <a:ext cx="5864225" cy="3193197"/>
            <a:chOff x="765175" y="1626453"/>
            <a:chExt cx="5864225" cy="3193197"/>
          </a:xfrm>
        </p:grpSpPr>
        <p:sp>
          <p:nvSpPr>
            <p:cNvPr id="26629" name="TextBox 3"/>
            <p:cNvSpPr txBox="1">
              <a:spLocks noChangeArrowheads="1"/>
            </p:cNvSpPr>
            <p:nvPr/>
          </p:nvSpPr>
          <p:spPr bwMode="auto">
            <a:xfrm>
              <a:off x="765175" y="3715469"/>
              <a:ext cx="1447817" cy="584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a:t>Walk()</a:t>
              </a:r>
            </a:p>
            <a:p>
              <a:pPr eaLnBrk="1" hangingPunct="1">
                <a:spcBef>
                  <a:spcPct val="0"/>
                </a:spcBef>
                <a:buFontTx/>
                <a:buNone/>
              </a:pPr>
              <a:r>
                <a:rPr lang="en-US" altLang="en-US" sz="1600"/>
                <a:t>Talk()</a:t>
              </a:r>
            </a:p>
          </p:txBody>
        </p:sp>
        <p:pic>
          <p:nvPicPr>
            <p:cNvPr id="26630" name="Picture 2" descr="C:\Program Files (x86)\Microsoft Office\MEDIA\CAGCAT10\j0186348.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5175" y="2573516"/>
              <a:ext cx="813237" cy="1141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2" name="TextBox 12"/>
            <p:cNvSpPr txBox="1">
              <a:spLocks noChangeArrowheads="1"/>
            </p:cNvSpPr>
            <p:nvPr/>
          </p:nvSpPr>
          <p:spPr bwMode="auto">
            <a:xfrm>
              <a:off x="1942234" y="3727986"/>
              <a:ext cx="1447817" cy="584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a:t>Walk()</a:t>
              </a:r>
            </a:p>
            <a:p>
              <a:pPr eaLnBrk="1" hangingPunct="1">
                <a:spcBef>
                  <a:spcPct val="0"/>
                </a:spcBef>
                <a:buFontTx/>
                <a:buNone/>
              </a:pPr>
              <a:r>
                <a:rPr lang="en-US" altLang="en-US" sz="1600"/>
                <a:t>Talk()</a:t>
              </a:r>
            </a:p>
          </p:txBody>
        </p:sp>
        <p:sp>
          <p:nvSpPr>
            <p:cNvPr id="26634" name="TextBox 14"/>
            <p:cNvSpPr txBox="1">
              <a:spLocks noChangeArrowheads="1"/>
            </p:cNvSpPr>
            <p:nvPr/>
          </p:nvSpPr>
          <p:spPr bwMode="auto">
            <a:xfrm>
              <a:off x="5181583" y="2466962"/>
              <a:ext cx="1447817"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a:t>Fly()</a:t>
              </a:r>
            </a:p>
          </p:txBody>
        </p:sp>
        <p:pic>
          <p:nvPicPr>
            <p:cNvPr id="26635" name="Picture 6" descr="C:\Users\tamj\AppData\Local\Microsoft\Windows\Temporary Internet Files\Content.IE5\OQ95EO6L\MM900356730[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062013" y="3541135"/>
              <a:ext cx="1028712" cy="93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6" name="TextBox 17"/>
            <p:cNvSpPr txBox="1">
              <a:spLocks noChangeArrowheads="1"/>
            </p:cNvSpPr>
            <p:nvPr/>
          </p:nvSpPr>
          <p:spPr bwMode="auto">
            <a:xfrm>
              <a:off x="5062013" y="4481104"/>
              <a:ext cx="1447817"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a:t>Swim()</a:t>
              </a:r>
            </a:p>
          </p:txBody>
        </p:sp>
        <p:pic>
          <p:nvPicPr>
            <p:cNvPr id="13" name="Picture 8" descr="MM900284097[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805004" y="2813586"/>
              <a:ext cx="81597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31075" y="1626453"/>
              <a:ext cx="890587" cy="890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16309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Instantiation </a:t>
            </a:r>
          </a:p>
        </p:txBody>
      </p:sp>
      <p:sp>
        <p:nvSpPr>
          <p:cNvPr id="3" name="Content Placeholder 2"/>
          <p:cNvSpPr>
            <a:spLocks noGrp="1"/>
          </p:cNvSpPr>
          <p:nvPr>
            <p:ph idx="1"/>
          </p:nvPr>
        </p:nvSpPr>
        <p:spPr/>
        <p:txBody>
          <a:bodyPr/>
          <a:lstStyle/>
          <a:p>
            <a:r>
              <a:rPr lang="en-US" altLang="en-US" b="1" smtClean="0"/>
              <a:t>Definition</a:t>
            </a:r>
            <a:r>
              <a:rPr lang="en-US" altLang="en-US" smtClean="0"/>
              <a:t>: Instantiation, creating a new instance or example of a class.</a:t>
            </a:r>
          </a:p>
          <a:p>
            <a:r>
              <a:rPr lang="en-US" altLang="en-US" smtClean="0"/>
              <a:t>Instances of a class are referred to as </a:t>
            </a:r>
            <a:r>
              <a:rPr lang="en-US" altLang="en-US" i="1" smtClean="0"/>
              <a:t>objects</a:t>
            </a:r>
            <a:r>
              <a:rPr lang="en-US" altLang="en-US" smtClean="0"/>
              <a:t>.</a:t>
            </a:r>
          </a:p>
          <a:p>
            <a:r>
              <a:rPr lang="en-US" altLang="en-US" b="1" smtClean="0"/>
              <a:t>Format</a:t>
            </a:r>
            <a:r>
              <a:rPr lang="en-US" altLang="en-US" smtClean="0"/>
              <a:t>:</a:t>
            </a:r>
          </a:p>
          <a:p>
            <a:pPr marL="342900" lvl="1" indent="0">
              <a:buFont typeface="Arial" charset="0"/>
              <a:buNone/>
            </a:pPr>
            <a:r>
              <a:rPr lang="en-CA" altLang="en-US" sz="1600" i="1" smtClean="0">
                <a:latin typeface="Consolas" pitchFamily="49" charset="0"/>
                <a:cs typeface="Consolas" pitchFamily="49" charset="0"/>
              </a:rPr>
              <a:t> &lt;class name&gt;</a:t>
            </a:r>
            <a:r>
              <a:rPr lang="en-CA" altLang="en-US" sz="1600" smtClean="0">
                <a:latin typeface="Consolas" pitchFamily="49" charset="0"/>
                <a:cs typeface="Consolas" pitchFamily="49" charset="0"/>
              </a:rPr>
              <a:t> </a:t>
            </a:r>
            <a:r>
              <a:rPr lang="en-CA" altLang="en-US" sz="1600" i="1" smtClean="0">
                <a:latin typeface="Consolas" pitchFamily="49" charset="0"/>
                <a:cs typeface="Consolas" pitchFamily="49" charset="0"/>
              </a:rPr>
              <a:t>&lt;instance name&gt;</a:t>
            </a:r>
            <a:r>
              <a:rPr lang="en-CA" altLang="en-US" sz="1600" smtClean="0">
                <a:latin typeface="Consolas" pitchFamily="49" charset="0"/>
                <a:cs typeface="Consolas" pitchFamily="49" charset="0"/>
              </a:rPr>
              <a:t> = new &lt;</a:t>
            </a:r>
            <a:r>
              <a:rPr lang="en-CA" altLang="en-US" sz="1600" i="1" smtClean="0">
                <a:latin typeface="Consolas" pitchFamily="49" charset="0"/>
                <a:cs typeface="Consolas" pitchFamily="49" charset="0"/>
              </a:rPr>
              <a:t>class name</a:t>
            </a:r>
            <a:r>
              <a:rPr lang="en-CA" altLang="en-US" sz="1600" smtClean="0">
                <a:latin typeface="Consolas" pitchFamily="49" charset="0"/>
                <a:cs typeface="Consolas" pitchFamily="49" charset="0"/>
              </a:rPr>
              <a:t>&gt;()</a:t>
            </a:r>
            <a:r>
              <a:rPr lang="en-CA" altLang="en-US" sz="1600" i="1" smtClean="0">
                <a:latin typeface="Consolas" pitchFamily="49" charset="0"/>
                <a:cs typeface="Consolas" pitchFamily="49" charset="0"/>
              </a:rPr>
              <a:t>;</a:t>
            </a:r>
          </a:p>
          <a:p>
            <a:pPr marL="342900" lvl="1" indent="0">
              <a:buFont typeface="Arial" charset="0"/>
              <a:buNone/>
            </a:pPr>
            <a:endParaRPr lang="en-US" altLang="en-US" sz="1600" smtClean="0">
              <a:latin typeface="Consolas" pitchFamily="49" charset="0"/>
              <a:cs typeface="Consolas" pitchFamily="49" charset="0"/>
            </a:endParaRPr>
          </a:p>
          <a:p>
            <a:r>
              <a:rPr lang="en-US" altLang="en-US" b="1" smtClean="0"/>
              <a:t>Examples</a:t>
            </a:r>
            <a:r>
              <a:rPr lang="en-US" altLang="en-US" smtClean="0"/>
              <a:t>:</a:t>
            </a:r>
          </a:p>
          <a:p>
            <a:pPr marL="342900" lvl="1" indent="0">
              <a:buFont typeface="Arial" charset="0"/>
              <a:buNone/>
            </a:pPr>
            <a:r>
              <a:rPr lang="en-CA" altLang="en-US" sz="1600" smtClean="0"/>
              <a:t>  </a:t>
            </a:r>
            <a:r>
              <a:rPr lang="en-CA" altLang="en-US" sz="1600" smtClean="0">
                <a:latin typeface="Consolas" pitchFamily="49" charset="0"/>
                <a:cs typeface="Consolas" pitchFamily="49" charset="0"/>
              </a:rPr>
              <a:t>Person jim = new Person();</a:t>
            </a:r>
          </a:p>
          <a:p>
            <a:pPr marL="342900" lvl="1" indent="0">
              <a:buFont typeface="Arial" charset="0"/>
              <a:buNone/>
            </a:pPr>
            <a:r>
              <a:rPr lang="en-US" altLang="en-US" sz="1600" smtClean="0">
                <a:latin typeface="Consolas" pitchFamily="49" charset="0"/>
                <a:cs typeface="Consolas" pitchFamily="49" charset="0"/>
              </a:rPr>
              <a:t> Scanner in = new Scanner(System.in);</a:t>
            </a:r>
          </a:p>
        </p:txBody>
      </p:sp>
      <p:grpSp>
        <p:nvGrpSpPr>
          <p:cNvPr id="18" name="Group 17"/>
          <p:cNvGrpSpPr>
            <a:grpSpLocks/>
          </p:cNvGrpSpPr>
          <p:nvPr/>
        </p:nvGrpSpPr>
        <p:grpSpPr bwMode="auto">
          <a:xfrm>
            <a:off x="3143250" y="3875881"/>
            <a:ext cx="5410200" cy="1509713"/>
            <a:chOff x="3048000" y="4191000"/>
            <a:chExt cx="5410200" cy="1509158"/>
          </a:xfrm>
        </p:grpSpPr>
        <p:sp>
          <p:nvSpPr>
            <p:cNvPr id="27657" name="TextBox 3"/>
            <p:cNvSpPr txBox="1">
              <a:spLocks noChangeArrowheads="1"/>
            </p:cNvSpPr>
            <p:nvPr/>
          </p:nvSpPr>
          <p:spPr bwMode="auto">
            <a:xfrm>
              <a:off x="5791200" y="5333580"/>
              <a:ext cx="2667000" cy="366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solidFill>
                    <a:srgbClr val="FF0000"/>
                  </a:solidFill>
                </a:rPr>
                <a:t>Creates new object</a:t>
              </a:r>
            </a:p>
          </p:txBody>
        </p:sp>
        <p:cxnSp>
          <p:nvCxnSpPr>
            <p:cNvPr id="6" name="Straight Arrow Connector 5"/>
            <p:cNvCxnSpPr/>
            <p:nvPr/>
          </p:nvCxnSpPr>
          <p:spPr>
            <a:xfrm flipH="1" flipV="1">
              <a:off x="3276600" y="4191000"/>
              <a:ext cx="2514600" cy="13282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flipV="1">
              <a:off x="3048000" y="4495688"/>
              <a:ext cx="2743200" cy="10235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9" name="Group 18"/>
          <p:cNvGrpSpPr>
            <a:grpSpLocks/>
          </p:cNvGrpSpPr>
          <p:nvPr/>
        </p:nvGrpSpPr>
        <p:grpSpPr bwMode="auto">
          <a:xfrm>
            <a:off x="2057400" y="3875881"/>
            <a:ext cx="3505200" cy="2662238"/>
            <a:chOff x="2057400" y="4191001"/>
            <a:chExt cx="3505200" cy="2662237"/>
          </a:xfrm>
        </p:grpSpPr>
        <p:sp>
          <p:nvSpPr>
            <p:cNvPr id="27654" name="TextBox 11"/>
            <p:cNvSpPr txBox="1">
              <a:spLocks noChangeArrowheads="1"/>
            </p:cNvSpPr>
            <p:nvPr/>
          </p:nvSpPr>
          <p:spPr bwMode="auto">
            <a:xfrm>
              <a:off x="2895600" y="6211888"/>
              <a:ext cx="2667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dirty="0">
                  <a:solidFill>
                    <a:srgbClr val="FF0000"/>
                  </a:solidFill>
                </a:rPr>
                <a:t>Variable names: ‘</a:t>
              </a:r>
              <a:r>
                <a:rPr lang="en-US" altLang="en-US" sz="1800" b="1" dirty="0" err="1">
                  <a:solidFill>
                    <a:srgbClr val="FF0000"/>
                  </a:solidFill>
                  <a:latin typeface="Consolas" pitchFamily="49" charset="0"/>
                  <a:cs typeface="Consolas" pitchFamily="49" charset="0"/>
                </a:rPr>
                <a:t>jim</a:t>
              </a:r>
              <a:r>
                <a:rPr lang="en-US" altLang="en-US" sz="1800" b="1" dirty="0">
                  <a:solidFill>
                    <a:srgbClr val="FF0000"/>
                  </a:solidFill>
                  <a:latin typeface="Consolas" pitchFamily="49" charset="0"/>
                  <a:cs typeface="Consolas" pitchFamily="49" charset="0"/>
                </a:rPr>
                <a:t>’</a:t>
              </a:r>
              <a:r>
                <a:rPr lang="en-US" altLang="en-US" sz="1800" b="1" dirty="0">
                  <a:solidFill>
                    <a:srgbClr val="FF0000"/>
                  </a:solidFill>
                </a:rPr>
                <a:t>, ‘</a:t>
              </a:r>
              <a:r>
                <a:rPr lang="en-US" altLang="en-US" sz="1800" b="1" dirty="0">
                  <a:solidFill>
                    <a:srgbClr val="FF0000"/>
                  </a:solidFill>
                  <a:latin typeface="Consolas" pitchFamily="49" charset="0"/>
                  <a:cs typeface="Consolas" pitchFamily="49" charset="0"/>
                </a:rPr>
                <a:t>in’</a:t>
              </a:r>
            </a:p>
          </p:txBody>
        </p:sp>
        <p:cxnSp>
          <p:nvCxnSpPr>
            <p:cNvPr id="13" name="Straight Arrow Connector 12"/>
            <p:cNvCxnSpPr>
              <a:stCxn id="27654" idx="0"/>
            </p:cNvCxnSpPr>
            <p:nvPr/>
          </p:nvCxnSpPr>
          <p:spPr>
            <a:xfrm flipH="1" flipV="1">
              <a:off x="2057400" y="4191001"/>
              <a:ext cx="2171700" cy="202088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27654" idx="0"/>
            </p:cNvCxnSpPr>
            <p:nvPr/>
          </p:nvCxnSpPr>
          <p:spPr>
            <a:xfrm flipH="1" flipV="1">
              <a:off x="2209800" y="4506914"/>
              <a:ext cx="2019300" cy="170497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024903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15888" indent="-115888">
              <a:tabLst>
                <a:tab pos="476250" algn="l"/>
              </a:tabLst>
            </a:pPr>
            <a:r>
              <a:rPr lang="en-CA" altLang="en-US" sz="2000" dirty="0" smtClean="0"/>
              <a:t>A special method: used to initialize the attributes of an object a</a:t>
            </a:r>
            <a:r>
              <a:rPr lang="en-US" altLang="en-US" sz="2000" dirty="0" smtClean="0"/>
              <a:t>s</a:t>
            </a:r>
            <a:r>
              <a:rPr lang="en-CA" altLang="en-US" sz="2000" dirty="0" smtClean="0"/>
              <a:t> the objects are instantiated (created).</a:t>
            </a:r>
          </a:p>
          <a:p>
            <a:pPr marL="115888" indent="-115888">
              <a:tabLst>
                <a:tab pos="476250" algn="l"/>
              </a:tabLst>
            </a:pPr>
            <a:endParaRPr lang="en-CA" altLang="en-US" sz="2000" dirty="0" smtClean="0"/>
          </a:p>
          <a:p>
            <a:pPr marL="115888" indent="-115888">
              <a:tabLst>
                <a:tab pos="476250" algn="l"/>
              </a:tabLst>
            </a:pPr>
            <a:endParaRPr lang="en-CA" altLang="en-US" sz="1800" dirty="0" smtClean="0"/>
          </a:p>
          <a:p>
            <a:pPr marL="115888" indent="-115888">
              <a:tabLst>
                <a:tab pos="476250" algn="l"/>
              </a:tabLst>
            </a:pPr>
            <a:endParaRPr lang="en-CA" altLang="en-US" sz="1800" dirty="0" smtClean="0"/>
          </a:p>
          <a:p>
            <a:pPr marL="115888" indent="-115888">
              <a:tabLst>
                <a:tab pos="476250" algn="l"/>
              </a:tabLst>
            </a:pPr>
            <a:endParaRPr lang="en-CA" altLang="en-US" sz="1800" dirty="0" smtClean="0"/>
          </a:p>
          <a:p>
            <a:pPr marL="115888" indent="-115888">
              <a:tabLst>
                <a:tab pos="476250" algn="l"/>
              </a:tabLst>
            </a:pPr>
            <a:endParaRPr lang="en-CA" altLang="en-US" sz="1800" dirty="0" smtClean="0"/>
          </a:p>
          <a:p>
            <a:pPr marL="115888" indent="-115888">
              <a:tabLst>
                <a:tab pos="476250" algn="l"/>
              </a:tabLst>
            </a:pPr>
            <a:endParaRPr lang="en-CA" altLang="en-US" sz="1800" dirty="0" smtClean="0"/>
          </a:p>
          <a:p>
            <a:pPr marL="115888" indent="-115888">
              <a:tabLst>
                <a:tab pos="476250" algn="l"/>
              </a:tabLst>
            </a:pPr>
            <a:endParaRPr lang="en-CA" altLang="en-US" sz="1800" dirty="0" smtClean="0"/>
          </a:p>
          <a:p>
            <a:pPr marL="115888" indent="-115888">
              <a:tabLst>
                <a:tab pos="476250" algn="l"/>
              </a:tabLst>
            </a:pPr>
            <a:endParaRPr lang="en-CA" altLang="en-US" sz="1800" dirty="0" smtClean="0"/>
          </a:p>
          <a:p>
            <a:pPr marL="115888" indent="-115888">
              <a:tabLst>
                <a:tab pos="476250" algn="l"/>
              </a:tabLst>
            </a:pPr>
            <a:r>
              <a:rPr lang="en-CA" altLang="en-US" sz="2000" dirty="0" smtClean="0"/>
              <a:t>The constructor is automatically invoked whenever an instance of the class is created</a:t>
            </a:r>
            <a:r>
              <a:rPr lang="en-CA" altLang="en-US" sz="1800" dirty="0" smtClean="0"/>
              <a:t> e.g., </a:t>
            </a:r>
            <a:r>
              <a:rPr lang="en-CA" altLang="en-US" sz="1800" dirty="0" smtClean="0">
                <a:latin typeface="Consolas" pitchFamily="49" charset="0"/>
                <a:cs typeface="Consolas" pitchFamily="49" charset="0"/>
              </a:rPr>
              <a:t>Person </a:t>
            </a:r>
            <a:r>
              <a:rPr lang="en-CA" altLang="en-US" sz="1800" dirty="0" err="1" smtClean="0">
                <a:latin typeface="Consolas" pitchFamily="49" charset="0"/>
                <a:cs typeface="Consolas" pitchFamily="49" charset="0"/>
              </a:rPr>
              <a:t>aPerson</a:t>
            </a:r>
            <a:r>
              <a:rPr lang="en-CA" altLang="en-US" sz="1800" dirty="0" smtClean="0">
                <a:latin typeface="Consolas" pitchFamily="49" charset="0"/>
                <a:cs typeface="Consolas" pitchFamily="49" charset="0"/>
              </a:rPr>
              <a:t> = new Person();</a:t>
            </a:r>
          </a:p>
          <a:p>
            <a:pPr marL="115888" indent="-115888">
              <a:tabLst>
                <a:tab pos="476250" algn="l"/>
              </a:tabLst>
            </a:pPr>
            <a:endParaRPr lang="en-US" altLang="en-US" sz="1800" dirty="0" smtClean="0"/>
          </a:p>
        </p:txBody>
      </p:sp>
      <p:sp>
        <p:nvSpPr>
          <p:cNvPr id="28675" name="Title 1"/>
          <p:cNvSpPr>
            <a:spLocks noGrp="1"/>
          </p:cNvSpPr>
          <p:nvPr>
            <p:ph type="title"/>
          </p:nvPr>
        </p:nvSpPr>
        <p:spPr>
          <a:xfrm>
            <a:off x="381000" y="304800"/>
            <a:ext cx="8229600" cy="639763"/>
          </a:xfrm>
        </p:spPr>
        <p:txBody>
          <a:bodyPr/>
          <a:lstStyle/>
          <a:p>
            <a:r>
              <a:rPr lang="en-US" altLang="en-US" dirty="0" smtClean="0"/>
              <a:t>Constructor</a:t>
            </a:r>
          </a:p>
        </p:txBody>
      </p:sp>
      <p:grpSp>
        <p:nvGrpSpPr>
          <p:cNvPr id="28701" name="Group 29"/>
          <p:cNvGrpSpPr>
            <a:grpSpLocks/>
          </p:cNvGrpSpPr>
          <p:nvPr/>
        </p:nvGrpSpPr>
        <p:grpSpPr bwMode="auto">
          <a:xfrm>
            <a:off x="3733800" y="1993900"/>
            <a:ext cx="1524000" cy="2273300"/>
            <a:chOff x="2352" y="1208"/>
            <a:chExt cx="960" cy="1432"/>
          </a:xfrm>
        </p:grpSpPr>
        <p:sp>
          <p:nvSpPr>
            <p:cNvPr id="28693" name="Rectangle 4"/>
            <p:cNvSpPr>
              <a:spLocks noChangeArrowheads="1"/>
            </p:cNvSpPr>
            <p:nvPr/>
          </p:nvSpPr>
          <p:spPr bwMode="auto">
            <a:xfrm>
              <a:off x="2352" y="2256"/>
              <a:ext cx="960" cy="38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600">
                  <a:latin typeface="Arial" charset="0"/>
                </a:rPr>
                <a:t>Constructor</a:t>
              </a:r>
            </a:p>
          </p:txBody>
        </p:sp>
        <p:sp>
          <p:nvSpPr>
            <p:cNvPr id="28694" name="Rectangle 5"/>
            <p:cNvSpPr>
              <a:spLocks noChangeArrowheads="1"/>
            </p:cNvSpPr>
            <p:nvPr/>
          </p:nvSpPr>
          <p:spPr bwMode="auto">
            <a:xfrm>
              <a:off x="2880" y="2064"/>
              <a:ext cx="272" cy="1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000">
                <a:latin typeface="Arial" charset="0"/>
              </a:endParaRPr>
            </a:p>
          </p:txBody>
        </p:sp>
        <p:grpSp>
          <p:nvGrpSpPr>
            <p:cNvPr id="28695" name="Group 25"/>
            <p:cNvGrpSpPr>
              <a:grpSpLocks/>
            </p:cNvGrpSpPr>
            <p:nvPr/>
          </p:nvGrpSpPr>
          <p:grpSpPr bwMode="auto">
            <a:xfrm>
              <a:off x="2805" y="1208"/>
              <a:ext cx="393" cy="862"/>
              <a:chOff x="2805" y="1208"/>
              <a:chExt cx="393" cy="862"/>
            </a:xfrm>
          </p:grpSpPr>
          <p:sp>
            <p:nvSpPr>
              <p:cNvPr id="28696" name="Freeform 6"/>
              <p:cNvSpPr>
                <a:spLocks/>
              </p:cNvSpPr>
              <p:nvPr/>
            </p:nvSpPr>
            <p:spPr bwMode="auto">
              <a:xfrm>
                <a:off x="2805" y="1208"/>
                <a:ext cx="204" cy="862"/>
              </a:xfrm>
              <a:custGeom>
                <a:avLst/>
                <a:gdLst>
                  <a:gd name="T0" fmla="*/ 2147483647 w 204"/>
                  <a:gd name="T1" fmla="*/ 2147483647 h 862"/>
                  <a:gd name="T2" fmla="*/ 2147483647 w 204"/>
                  <a:gd name="T3" fmla="*/ 2147483647 h 862"/>
                  <a:gd name="T4" fmla="*/ 2147483647 w 204"/>
                  <a:gd name="T5" fmla="*/ 2147483647 h 862"/>
                  <a:gd name="T6" fmla="*/ 2147483647 w 204"/>
                  <a:gd name="T7" fmla="*/ 2147483647 h 862"/>
                  <a:gd name="T8" fmla="*/ 2147483647 w 204"/>
                  <a:gd name="T9" fmla="*/ 2147483647 h 862"/>
                  <a:gd name="T10" fmla="*/ 2147483647 w 204"/>
                  <a:gd name="T11" fmla="*/ 2147483647 h 862"/>
                  <a:gd name="T12" fmla="*/ 2147483647 w 204"/>
                  <a:gd name="T13" fmla="*/ 2147483647 h 862"/>
                  <a:gd name="T14" fmla="*/ 2147483647 w 204"/>
                  <a:gd name="T15" fmla="*/ 0 h 862"/>
                  <a:gd name="T16" fmla="*/ 0 60000 65536"/>
                  <a:gd name="T17" fmla="*/ 0 60000 65536"/>
                  <a:gd name="T18" fmla="*/ 0 60000 65536"/>
                  <a:gd name="T19" fmla="*/ 0 60000 65536"/>
                  <a:gd name="T20" fmla="*/ 0 60000 65536"/>
                  <a:gd name="T21" fmla="*/ 0 60000 65536"/>
                  <a:gd name="T22" fmla="*/ 0 60000 65536"/>
                  <a:gd name="T23" fmla="*/ 0 60000 65536"/>
                  <a:gd name="T24" fmla="*/ 0 w 204"/>
                  <a:gd name="T25" fmla="*/ 0 h 862"/>
                  <a:gd name="T26" fmla="*/ 204 w 204"/>
                  <a:gd name="T27" fmla="*/ 862 h 86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04" h="862">
                    <a:moveTo>
                      <a:pt x="98" y="862"/>
                    </a:moveTo>
                    <a:cubicBezTo>
                      <a:pt x="49" y="775"/>
                      <a:pt x="0" y="688"/>
                      <a:pt x="8" y="635"/>
                    </a:cubicBezTo>
                    <a:cubicBezTo>
                      <a:pt x="16" y="582"/>
                      <a:pt x="144" y="582"/>
                      <a:pt x="144" y="544"/>
                    </a:cubicBezTo>
                    <a:cubicBezTo>
                      <a:pt x="144" y="506"/>
                      <a:pt x="16" y="446"/>
                      <a:pt x="8" y="408"/>
                    </a:cubicBezTo>
                    <a:cubicBezTo>
                      <a:pt x="0" y="370"/>
                      <a:pt x="68" y="340"/>
                      <a:pt x="98" y="317"/>
                    </a:cubicBezTo>
                    <a:cubicBezTo>
                      <a:pt x="128" y="294"/>
                      <a:pt x="204" y="302"/>
                      <a:pt x="189" y="272"/>
                    </a:cubicBezTo>
                    <a:cubicBezTo>
                      <a:pt x="174" y="242"/>
                      <a:pt x="8" y="181"/>
                      <a:pt x="8" y="136"/>
                    </a:cubicBezTo>
                    <a:cubicBezTo>
                      <a:pt x="8" y="91"/>
                      <a:pt x="98" y="45"/>
                      <a:pt x="189" y="0"/>
                    </a:cubicBezTo>
                  </a:path>
                </a:pathLst>
              </a:custGeom>
              <a:noFill/>
              <a:ln w="25400"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p>
                <a:endParaRPr lang="en-US"/>
              </a:p>
            </p:txBody>
          </p:sp>
          <p:sp>
            <p:nvSpPr>
              <p:cNvPr id="28697" name="Freeform 7"/>
              <p:cNvSpPr>
                <a:spLocks/>
              </p:cNvSpPr>
              <p:nvPr/>
            </p:nvSpPr>
            <p:spPr bwMode="auto">
              <a:xfrm>
                <a:off x="2994" y="1208"/>
                <a:ext cx="204" cy="862"/>
              </a:xfrm>
              <a:custGeom>
                <a:avLst/>
                <a:gdLst>
                  <a:gd name="T0" fmla="*/ 2147483647 w 204"/>
                  <a:gd name="T1" fmla="*/ 2147483647 h 862"/>
                  <a:gd name="T2" fmla="*/ 2147483647 w 204"/>
                  <a:gd name="T3" fmla="*/ 2147483647 h 862"/>
                  <a:gd name="T4" fmla="*/ 2147483647 w 204"/>
                  <a:gd name="T5" fmla="*/ 2147483647 h 862"/>
                  <a:gd name="T6" fmla="*/ 2147483647 w 204"/>
                  <a:gd name="T7" fmla="*/ 2147483647 h 862"/>
                  <a:gd name="T8" fmla="*/ 2147483647 w 204"/>
                  <a:gd name="T9" fmla="*/ 2147483647 h 862"/>
                  <a:gd name="T10" fmla="*/ 2147483647 w 204"/>
                  <a:gd name="T11" fmla="*/ 2147483647 h 862"/>
                  <a:gd name="T12" fmla="*/ 2147483647 w 204"/>
                  <a:gd name="T13" fmla="*/ 2147483647 h 862"/>
                  <a:gd name="T14" fmla="*/ 2147483647 w 204"/>
                  <a:gd name="T15" fmla="*/ 0 h 862"/>
                  <a:gd name="T16" fmla="*/ 0 60000 65536"/>
                  <a:gd name="T17" fmla="*/ 0 60000 65536"/>
                  <a:gd name="T18" fmla="*/ 0 60000 65536"/>
                  <a:gd name="T19" fmla="*/ 0 60000 65536"/>
                  <a:gd name="T20" fmla="*/ 0 60000 65536"/>
                  <a:gd name="T21" fmla="*/ 0 60000 65536"/>
                  <a:gd name="T22" fmla="*/ 0 60000 65536"/>
                  <a:gd name="T23" fmla="*/ 0 60000 65536"/>
                  <a:gd name="T24" fmla="*/ 0 w 204"/>
                  <a:gd name="T25" fmla="*/ 0 h 862"/>
                  <a:gd name="T26" fmla="*/ 204 w 204"/>
                  <a:gd name="T27" fmla="*/ 862 h 86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04" h="862">
                    <a:moveTo>
                      <a:pt x="98" y="862"/>
                    </a:moveTo>
                    <a:cubicBezTo>
                      <a:pt x="49" y="775"/>
                      <a:pt x="0" y="688"/>
                      <a:pt x="8" y="635"/>
                    </a:cubicBezTo>
                    <a:cubicBezTo>
                      <a:pt x="16" y="582"/>
                      <a:pt x="144" y="582"/>
                      <a:pt x="144" y="544"/>
                    </a:cubicBezTo>
                    <a:cubicBezTo>
                      <a:pt x="144" y="506"/>
                      <a:pt x="16" y="446"/>
                      <a:pt x="8" y="408"/>
                    </a:cubicBezTo>
                    <a:cubicBezTo>
                      <a:pt x="0" y="370"/>
                      <a:pt x="68" y="340"/>
                      <a:pt x="98" y="317"/>
                    </a:cubicBezTo>
                    <a:cubicBezTo>
                      <a:pt x="128" y="294"/>
                      <a:pt x="204" y="302"/>
                      <a:pt x="189" y="272"/>
                    </a:cubicBezTo>
                    <a:cubicBezTo>
                      <a:pt x="174" y="242"/>
                      <a:pt x="8" y="181"/>
                      <a:pt x="8" y="136"/>
                    </a:cubicBezTo>
                    <a:cubicBezTo>
                      <a:pt x="8" y="91"/>
                      <a:pt x="98" y="45"/>
                      <a:pt x="189" y="0"/>
                    </a:cubicBezTo>
                  </a:path>
                </a:pathLst>
              </a:custGeom>
              <a:noFill/>
              <a:ln w="25400"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p>
                <a:endParaRPr lang="en-US"/>
              </a:p>
            </p:txBody>
          </p:sp>
          <p:sp>
            <p:nvSpPr>
              <p:cNvPr id="28698" name="Freeform 8"/>
              <p:cNvSpPr>
                <a:spLocks/>
              </p:cNvSpPr>
              <p:nvPr/>
            </p:nvSpPr>
            <p:spPr bwMode="auto">
              <a:xfrm>
                <a:off x="2903" y="1208"/>
                <a:ext cx="204" cy="862"/>
              </a:xfrm>
              <a:custGeom>
                <a:avLst/>
                <a:gdLst>
                  <a:gd name="T0" fmla="*/ 2147483647 w 204"/>
                  <a:gd name="T1" fmla="*/ 2147483647 h 862"/>
                  <a:gd name="T2" fmla="*/ 2147483647 w 204"/>
                  <a:gd name="T3" fmla="*/ 2147483647 h 862"/>
                  <a:gd name="T4" fmla="*/ 2147483647 w 204"/>
                  <a:gd name="T5" fmla="*/ 2147483647 h 862"/>
                  <a:gd name="T6" fmla="*/ 2147483647 w 204"/>
                  <a:gd name="T7" fmla="*/ 2147483647 h 862"/>
                  <a:gd name="T8" fmla="*/ 2147483647 w 204"/>
                  <a:gd name="T9" fmla="*/ 2147483647 h 862"/>
                  <a:gd name="T10" fmla="*/ 2147483647 w 204"/>
                  <a:gd name="T11" fmla="*/ 2147483647 h 862"/>
                  <a:gd name="T12" fmla="*/ 2147483647 w 204"/>
                  <a:gd name="T13" fmla="*/ 2147483647 h 862"/>
                  <a:gd name="T14" fmla="*/ 2147483647 w 204"/>
                  <a:gd name="T15" fmla="*/ 0 h 862"/>
                  <a:gd name="T16" fmla="*/ 0 60000 65536"/>
                  <a:gd name="T17" fmla="*/ 0 60000 65536"/>
                  <a:gd name="T18" fmla="*/ 0 60000 65536"/>
                  <a:gd name="T19" fmla="*/ 0 60000 65536"/>
                  <a:gd name="T20" fmla="*/ 0 60000 65536"/>
                  <a:gd name="T21" fmla="*/ 0 60000 65536"/>
                  <a:gd name="T22" fmla="*/ 0 60000 65536"/>
                  <a:gd name="T23" fmla="*/ 0 60000 65536"/>
                  <a:gd name="T24" fmla="*/ 0 w 204"/>
                  <a:gd name="T25" fmla="*/ 0 h 862"/>
                  <a:gd name="T26" fmla="*/ 204 w 204"/>
                  <a:gd name="T27" fmla="*/ 862 h 86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04" h="862">
                    <a:moveTo>
                      <a:pt x="98" y="862"/>
                    </a:moveTo>
                    <a:cubicBezTo>
                      <a:pt x="49" y="775"/>
                      <a:pt x="0" y="688"/>
                      <a:pt x="8" y="635"/>
                    </a:cubicBezTo>
                    <a:cubicBezTo>
                      <a:pt x="16" y="582"/>
                      <a:pt x="144" y="582"/>
                      <a:pt x="144" y="544"/>
                    </a:cubicBezTo>
                    <a:cubicBezTo>
                      <a:pt x="144" y="506"/>
                      <a:pt x="16" y="446"/>
                      <a:pt x="8" y="408"/>
                    </a:cubicBezTo>
                    <a:cubicBezTo>
                      <a:pt x="0" y="370"/>
                      <a:pt x="68" y="340"/>
                      <a:pt x="98" y="317"/>
                    </a:cubicBezTo>
                    <a:cubicBezTo>
                      <a:pt x="128" y="294"/>
                      <a:pt x="204" y="302"/>
                      <a:pt x="189" y="272"/>
                    </a:cubicBezTo>
                    <a:cubicBezTo>
                      <a:pt x="174" y="242"/>
                      <a:pt x="8" y="181"/>
                      <a:pt x="8" y="136"/>
                    </a:cubicBezTo>
                    <a:cubicBezTo>
                      <a:pt x="8" y="91"/>
                      <a:pt x="98" y="45"/>
                      <a:pt x="189" y="0"/>
                    </a:cubicBezTo>
                  </a:path>
                </a:pathLst>
              </a:custGeom>
              <a:noFill/>
              <a:ln w="25400"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p>
                <a:endParaRPr lang="en-US"/>
              </a:p>
            </p:txBody>
          </p:sp>
        </p:grpSp>
      </p:grpSp>
      <p:sp>
        <p:nvSpPr>
          <p:cNvPr id="28691" name="AutoShape 10"/>
          <p:cNvSpPr>
            <a:spLocks noChangeArrowheads="1"/>
          </p:cNvSpPr>
          <p:nvPr/>
        </p:nvSpPr>
        <p:spPr bwMode="auto">
          <a:xfrm rot="894496">
            <a:off x="2133600" y="3352800"/>
            <a:ext cx="1600200" cy="409575"/>
          </a:xfrm>
          <a:prstGeom prst="rightArrow">
            <a:avLst>
              <a:gd name="adj1" fmla="val 50000"/>
              <a:gd name="adj2" fmla="val 97674"/>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000">
              <a:latin typeface="Arial" charset="0"/>
            </a:endParaRPr>
          </a:p>
        </p:txBody>
      </p:sp>
      <p:grpSp>
        <p:nvGrpSpPr>
          <p:cNvPr id="28703" name="Group 31"/>
          <p:cNvGrpSpPr>
            <a:grpSpLocks/>
          </p:cNvGrpSpPr>
          <p:nvPr/>
        </p:nvGrpSpPr>
        <p:grpSpPr bwMode="auto">
          <a:xfrm>
            <a:off x="4191000" y="5244353"/>
            <a:ext cx="1987550" cy="1198563"/>
            <a:chOff x="1584" y="3120"/>
            <a:chExt cx="1252" cy="755"/>
          </a:xfrm>
        </p:grpSpPr>
        <p:sp>
          <p:nvSpPr>
            <p:cNvPr id="21" name="Right Brace 20"/>
            <p:cNvSpPr>
              <a:spLocks/>
            </p:cNvSpPr>
            <p:nvPr/>
          </p:nvSpPr>
          <p:spPr bwMode="auto">
            <a:xfrm rot="5400000">
              <a:off x="2068" y="2736"/>
              <a:ext cx="192" cy="960"/>
            </a:xfrm>
            <a:prstGeom prst="rightBrace">
              <a:avLst>
                <a:gd name="adj1" fmla="val 8333"/>
                <a:gd name="adj2" fmla="val 50000"/>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rot="10800000" vert="eaVert" anchor="ctr"/>
            <a:lstStyle/>
            <a:p>
              <a:pPr algn="ctr">
                <a:defRPr/>
              </a:pPr>
              <a:endParaRPr lang="en-US">
                <a:latin typeface="+mn-lt"/>
                <a:cs typeface="+mn-cs"/>
              </a:endParaRPr>
            </a:p>
          </p:txBody>
        </p:sp>
        <p:sp>
          <p:nvSpPr>
            <p:cNvPr id="28692" name="TextBox 21"/>
            <p:cNvSpPr txBox="1">
              <a:spLocks noChangeArrowheads="1"/>
            </p:cNvSpPr>
            <p:nvPr/>
          </p:nvSpPr>
          <p:spPr bwMode="auto">
            <a:xfrm>
              <a:off x="1584" y="3298"/>
              <a:ext cx="1252"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solidFill>
                    <a:srgbClr val="FF0000"/>
                  </a:solidFill>
                </a:rPr>
                <a:t>Call to constructor</a:t>
              </a:r>
            </a:p>
            <a:p>
              <a:pPr eaLnBrk="1" hangingPunct="1">
                <a:spcBef>
                  <a:spcPct val="0"/>
                </a:spcBef>
                <a:buFontTx/>
                <a:buNone/>
              </a:pPr>
              <a:r>
                <a:rPr lang="en-US" altLang="en-US" sz="1800" b="1">
                  <a:solidFill>
                    <a:srgbClr val="FF0000"/>
                  </a:solidFill>
                </a:rPr>
                <a:t>(creates something ‘</a:t>
              </a:r>
              <a:r>
                <a:rPr lang="en-US" altLang="en-US" sz="1800" b="1">
                  <a:solidFill>
                    <a:srgbClr val="FF0000"/>
                  </a:solidFill>
                  <a:latin typeface="Consolas" pitchFamily="49" charset="0"/>
                </a:rPr>
                <a:t>new</a:t>
              </a:r>
              <a:r>
                <a:rPr lang="en-US" altLang="en-US" sz="1800" b="1">
                  <a:solidFill>
                    <a:srgbClr val="FF0000"/>
                  </a:solidFill>
                </a:rPr>
                <a:t>’)</a:t>
              </a:r>
            </a:p>
          </p:txBody>
        </p:sp>
      </p:grpSp>
      <p:grpSp>
        <p:nvGrpSpPr>
          <p:cNvPr id="28700" name="Group 28"/>
          <p:cNvGrpSpPr>
            <a:grpSpLocks/>
          </p:cNvGrpSpPr>
          <p:nvPr/>
        </p:nvGrpSpPr>
        <p:grpSpPr bwMode="auto">
          <a:xfrm>
            <a:off x="914400" y="1905000"/>
            <a:ext cx="1143000" cy="1981200"/>
            <a:chOff x="576" y="1152"/>
            <a:chExt cx="720" cy="1248"/>
          </a:xfrm>
        </p:grpSpPr>
        <p:sp>
          <p:nvSpPr>
            <p:cNvPr id="2" name="Oval 12"/>
            <p:cNvSpPr>
              <a:spLocks noChangeArrowheads="1"/>
            </p:cNvSpPr>
            <p:nvPr/>
          </p:nvSpPr>
          <p:spPr bwMode="auto">
            <a:xfrm>
              <a:off x="672" y="1536"/>
              <a:ext cx="289" cy="535"/>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000">
                <a:latin typeface="Arial" charset="0"/>
              </a:endParaRPr>
            </a:p>
          </p:txBody>
        </p:sp>
        <p:sp>
          <p:nvSpPr>
            <p:cNvPr id="28688" name="Text Box 13"/>
            <p:cNvSpPr txBox="1">
              <a:spLocks noChangeArrowheads="1"/>
            </p:cNvSpPr>
            <p:nvPr/>
          </p:nvSpPr>
          <p:spPr bwMode="auto">
            <a:xfrm>
              <a:off x="672" y="1152"/>
              <a:ext cx="54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1400">
                  <a:latin typeface="Arial" charset="0"/>
                </a:rPr>
                <a:t>Object</a:t>
              </a:r>
            </a:p>
          </p:txBody>
        </p:sp>
        <p:sp>
          <p:nvSpPr>
            <p:cNvPr id="28689" name="Text Box 14"/>
            <p:cNvSpPr txBox="1">
              <a:spLocks noChangeArrowheads="1"/>
            </p:cNvSpPr>
            <p:nvPr/>
          </p:nvSpPr>
          <p:spPr bwMode="auto">
            <a:xfrm>
              <a:off x="700" y="1515"/>
              <a:ext cx="544"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1200">
                  <a:latin typeface="Arial" charset="0"/>
                </a:rPr>
                <a:t>x</a:t>
              </a:r>
            </a:p>
            <a:p>
              <a:pPr>
                <a:spcBef>
                  <a:spcPct val="50000"/>
                </a:spcBef>
                <a:buFontTx/>
                <a:buNone/>
              </a:pPr>
              <a:r>
                <a:rPr lang="en-US" altLang="en-US" sz="1200">
                  <a:latin typeface="Arial" charset="0"/>
                </a:rPr>
                <a:t>y</a:t>
              </a:r>
            </a:p>
            <a:p>
              <a:pPr>
                <a:spcBef>
                  <a:spcPct val="50000"/>
                </a:spcBef>
                <a:buFontTx/>
                <a:buNone/>
              </a:pPr>
              <a:r>
                <a:rPr lang="en-US" altLang="en-US" sz="1200">
                  <a:latin typeface="Arial" charset="0"/>
                </a:rPr>
                <a:t>z</a:t>
              </a:r>
            </a:p>
          </p:txBody>
        </p:sp>
        <p:sp>
          <p:nvSpPr>
            <p:cNvPr id="28690" name="Rectangle 26"/>
            <p:cNvSpPr>
              <a:spLocks noChangeArrowheads="1"/>
            </p:cNvSpPr>
            <p:nvPr/>
          </p:nvSpPr>
          <p:spPr bwMode="auto">
            <a:xfrm>
              <a:off x="576" y="1344"/>
              <a:ext cx="720" cy="1056"/>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CA" altLang="en-US" sz="1800"/>
            </a:p>
          </p:txBody>
        </p:sp>
      </p:grpSp>
      <p:grpSp>
        <p:nvGrpSpPr>
          <p:cNvPr id="28699" name="Group 27"/>
          <p:cNvGrpSpPr>
            <a:grpSpLocks/>
          </p:cNvGrpSpPr>
          <p:nvPr/>
        </p:nvGrpSpPr>
        <p:grpSpPr bwMode="auto">
          <a:xfrm>
            <a:off x="6324600" y="2209800"/>
            <a:ext cx="1143000" cy="1981200"/>
            <a:chOff x="5040" y="1248"/>
            <a:chExt cx="720" cy="1248"/>
          </a:xfrm>
        </p:grpSpPr>
        <p:sp>
          <p:nvSpPr>
            <p:cNvPr id="28682" name="Oval 17"/>
            <p:cNvSpPr>
              <a:spLocks noChangeArrowheads="1"/>
            </p:cNvSpPr>
            <p:nvPr/>
          </p:nvSpPr>
          <p:spPr bwMode="auto">
            <a:xfrm>
              <a:off x="5184" y="1584"/>
              <a:ext cx="335" cy="672"/>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000">
                <a:latin typeface="Arial" charset="0"/>
              </a:endParaRPr>
            </a:p>
          </p:txBody>
        </p:sp>
        <p:grpSp>
          <p:nvGrpSpPr>
            <p:cNvPr id="28683" name="Group 30"/>
            <p:cNvGrpSpPr>
              <a:grpSpLocks/>
            </p:cNvGrpSpPr>
            <p:nvPr/>
          </p:nvGrpSpPr>
          <p:grpSpPr bwMode="auto">
            <a:xfrm>
              <a:off x="5040" y="1248"/>
              <a:ext cx="720" cy="1248"/>
              <a:chOff x="4224" y="1344"/>
              <a:chExt cx="720" cy="1248"/>
            </a:xfrm>
          </p:grpSpPr>
          <p:sp>
            <p:nvSpPr>
              <p:cNvPr id="28684" name="Text Box 18"/>
              <p:cNvSpPr txBox="1">
                <a:spLocks noChangeArrowheads="1"/>
              </p:cNvSpPr>
              <p:nvPr/>
            </p:nvSpPr>
            <p:spPr bwMode="auto">
              <a:xfrm>
                <a:off x="4320" y="1344"/>
                <a:ext cx="54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1400">
                    <a:latin typeface="Arial" charset="0"/>
                  </a:rPr>
                  <a:t>Object</a:t>
                </a:r>
              </a:p>
            </p:txBody>
          </p:sp>
          <p:sp>
            <p:nvSpPr>
              <p:cNvPr id="28685" name="Text Box 19"/>
              <p:cNvSpPr txBox="1">
                <a:spLocks noChangeArrowheads="1"/>
              </p:cNvSpPr>
              <p:nvPr/>
            </p:nvSpPr>
            <p:spPr bwMode="auto">
              <a:xfrm>
                <a:off x="4368" y="1728"/>
                <a:ext cx="544"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1200">
                    <a:latin typeface="Arial" charset="0"/>
                  </a:rPr>
                  <a:t>x = 1</a:t>
                </a:r>
              </a:p>
              <a:p>
                <a:pPr>
                  <a:spcBef>
                    <a:spcPct val="50000"/>
                  </a:spcBef>
                  <a:buFontTx/>
                  <a:buNone/>
                </a:pPr>
                <a:r>
                  <a:rPr lang="en-US" altLang="en-US" sz="1200">
                    <a:latin typeface="Arial" charset="0"/>
                  </a:rPr>
                  <a:t>y = 2</a:t>
                </a:r>
              </a:p>
              <a:p>
                <a:pPr>
                  <a:spcBef>
                    <a:spcPct val="50000"/>
                  </a:spcBef>
                  <a:buFontTx/>
                  <a:buNone/>
                </a:pPr>
                <a:r>
                  <a:rPr lang="en-US" altLang="en-US" sz="1200">
                    <a:latin typeface="Arial" charset="0"/>
                  </a:rPr>
                  <a:t>z = 3</a:t>
                </a:r>
              </a:p>
            </p:txBody>
          </p:sp>
          <p:sp>
            <p:nvSpPr>
              <p:cNvPr id="28686" name="Rectangle 27"/>
              <p:cNvSpPr>
                <a:spLocks noChangeArrowheads="1"/>
              </p:cNvSpPr>
              <p:nvPr/>
            </p:nvSpPr>
            <p:spPr bwMode="auto">
              <a:xfrm>
                <a:off x="4224" y="1536"/>
                <a:ext cx="720" cy="1056"/>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CA" altLang="en-US" sz="1800"/>
              </a:p>
            </p:txBody>
          </p:sp>
        </p:grpSp>
      </p:grpSp>
      <p:sp>
        <p:nvSpPr>
          <p:cNvPr id="28687" name="AutoShape 20"/>
          <p:cNvSpPr>
            <a:spLocks noChangeArrowheads="1"/>
          </p:cNvSpPr>
          <p:nvPr/>
        </p:nvSpPr>
        <p:spPr bwMode="auto">
          <a:xfrm rot="-1391484">
            <a:off x="5334000" y="3429000"/>
            <a:ext cx="1292225" cy="409575"/>
          </a:xfrm>
          <a:prstGeom prst="rightArrow">
            <a:avLst>
              <a:gd name="adj1" fmla="val 50000"/>
              <a:gd name="adj2" fmla="val 78876"/>
            </a:avLst>
          </a:prstGeom>
          <a:solidFill>
            <a:srgbClr val="FFFFFF"/>
          </a:solidFill>
          <a:ln w="12700">
            <a:solidFill>
              <a:schemeClr val="tx1"/>
            </a:solidFill>
            <a:miter lim="800000"/>
            <a:headEnd/>
            <a:tailEnd/>
          </a:ln>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000">
              <a:latin typeface="Arial" charset="0"/>
            </a:endParaRPr>
          </a:p>
        </p:txBody>
      </p:sp>
    </p:spTree>
    <p:extLst>
      <p:ext uri="{BB962C8B-B14F-4D97-AF65-F5344CB8AC3E}">
        <p14:creationId xmlns:p14="http://schemas.microsoft.com/office/powerpoint/2010/main" val="24789065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870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9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870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68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869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87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8691" grpId="0" animBg="1"/>
      <p:bldP spid="2868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Calling Methods (Outside The Class)</a:t>
            </a:r>
          </a:p>
        </p:txBody>
      </p:sp>
      <p:sp>
        <p:nvSpPr>
          <p:cNvPr id="3" name="Content Placeholder 2"/>
          <p:cNvSpPr>
            <a:spLocks noGrp="1"/>
          </p:cNvSpPr>
          <p:nvPr>
            <p:ph idx="1"/>
          </p:nvPr>
        </p:nvSpPr>
        <p:spPr/>
        <p:txBody>
          <a:bodyPr/>
          <a:lstStyle/>
          <a:p>
            <a:r>
              <a:rPr lang="en-US" altLang="en-US" sz="2000" smtClean="0"/>
              <a:t>You’ve already done this before with pre-created classes!</a:t>
            </a:r>
          </a:p>
          <a:p>
            <a:r>
              <a:rPr lang="en-US" altLang="en-US" sz="2000" smtClean="0"/>
              <a:t>First create an object (previous slides)</a:t>
            </a:r>
          </a:p>
          <a:p>
            <a:r>
              <a:rPr lang="en-US" altLang="en-US" sz="2000" smtClean="0"/>
              <a:t>Then call the method for a particular variable.</a:t>
            </a:r>
          </a:p>
          <a:p>
            <a:r>
              <a:rPr lang="en-CA" altLang="en-US" sz="2000" b="1" smtClean="0">
                <a:cs typeface="Consolas" pitchFamily="49" charset="0"/>
              </a:rPr>
              <a:t>Format</a:t>
            </a:r>
            <a:r>
              <a:rPr lang="en-CA" altLang="en-US" sz="2000" smtClean="0">
                <a:cs typeface="Consolas" pitchFamily="49" charset="0"/>
              </a:rPr>
              <a:t>:</a:t>
            </a:r>
            <a:endParaRPr lang="en-US" altLang="en-US" sz="2000" smtClean="0">
              <a:cs typeface="Consolas" pitchFamily="49" charset="0"/>
            </a:endParaRPr>
          </a:p>
          <a:p>
            <a:pPr marL="342900" lvl="1" indent="0">
              <a:buFont typeface="Arial" charset="0"/>
              <a:buNone/>
            </a:pPr>
            <a:r>
              <a:rPr lang="en-CA" altLang="en-US" sz="1600" smtClean="0">
                <a:latin typeface="Consolas" pitchFamily="49" charset="0"/>
                <a:cs typeface="Consolas" pitchFamily="49" charset="0"/>
              </a:rPr>
              <a:t>&lt;</a:t>
            </a:r>
            <a:r>
              <a:rPr lang="en-CA" altLang="en-US" sz="1600" i="1" smtClean="0">
                <a:latin typeface="Consolas" pitchFamily="49" charset="0"/>
                <a:cs typeface="Consolas" pitchFamily="49" charset="0"/>
              </a:rPr>
              <a:t>instance name</a:t>
            </a:r>
            <a:r>
              <a:rPr lang="en-CA" altLang="en-US" sz="1600" smtClean="0">
                <a:latin typeface="Consolas" pitchFamily="49" charset="0"/>
                <a:cs typeface="Consolas" pitchFamily="49" charset="0"/>
              </a:rPr>
              <a:t>&gt;.&lt;</a:t>
            </a:r>
            <a:r>
              <a:rPr lang="en-CA" altLang="en-US" sz="1600" i="1" smtClean="0">
                <a:latin typeface="Consolas" pitchFamily="49" charset="0"/>
                <a:cs typeface="Consolas" pitchFamily="49" charset="0"/>
              </a:rPr>
              <a:t>method name</a:t>
            </a:r>
            <a:r>
              <a:rPr lang="en-CA" altLang="en-US" sz="1600" smtClean="0">
                <a:latin typeface="Consolas" pitchFamily="49" charset="0"/>
                <a:cs typeface="Consolas" pitchFamily="49" charset="0"/>
              </a:rPr>
              <a:t>&gt;(&lt;</a:t>
            </a:r>
            <a:r>
              <a:rPr lang="en-CA" altLang="en-US" sz="1600" i="1" smtClean="0">
                <a:latin typeface="Consolas" pitchFamily="49" charset="0"/>
                <a:cs typeface="Consolas" pitchFamily="49" charset="0"/>
              </a:rPr>
              <a:t>p1 name</a:t>
            </a:r>
            <a:r>
              <a:rPr lang="en-CA" altLang="en-US" sz="1600" smtClean="0">
                <a:latin typeface="Consolas" pitchFamily="49" charset="0"/>
                <a:cs typeface="Consolas" pitchFamily="49" charset="0"/>
              </a:rPr>
              <a:t>&gt;, &lt;</a:t>
            </a:r>
            <a:r>
              <a:rPr lang="en-CA" altLang="en-US" sz="1600" i="1" smtClean="0">
                <a:latin typeface="Consolas" pitchFamily="49" charset="0"/>
                <a:cs typeface="Consolas" pitchFamily="49" charset="0"/>
              </a:rPr>
              <a:t>p2 name</a:t>
            </a:r>
            <a:r>
              <a:rPr lang="en-CA" altLang="en-US" sz="1600" smtClean="0">
                <a:latin typeface="Consolas" pitchFamily="49" charset="0"/>
                <a:cs typeface="Consolas" pitchFamily="49" charset="0"/>
              </a:rPr>
              <a:t>&gt;…);</a:t>
            </a:r>
          </a:p>
          <a:p>
            <a:endParaRPr lang="en-US" altLang="en-US" sz="1600" smtClean="0"/>
          </a:p>
          <a:p>
            <a:r>
              <a:rPr lang="en-US" altLang="en-US" sz="2000" b="1" smtClean="0"/>
              <a:t>Examples:</a:t>
            </a:r>
          </a:p>
          <a:p>
            <a:pPr marL="342900" lvl="1" indent="0">
              <a:buFont typeface="Arial" charset="0"/>
              <a:buNone/>
            </a:pPr>
            <a:r>
              <a:rPr lang="en-US" altLang="en-US" sz="1600" smtClean="0">
                <a:latin typeface="Consolas" pitchFamily="49" charset="0"/>
                <a:cs typeface="Consolas" pitchFamily="49" charset="0"/>
              </a:rPr>
              <a:t> Person jim = new Person();</a:t>
            </a:r>
          </a:p>
          <a:p>
            <a:pPr marL="342900" lvl="1" indent="0">
              <a:buFont typeface="Arial" charset="0"/>
              <a:buNone/>
            </a:pPr>
            <a:r>
              <a:rPr lang="en-US" altLang="en-US" sz="1600" smtClean="0">
                <a:latin typeface="Consolas" pitchFamily="49" charset="0"/>
                <a:cs typeface="Consolas" pitchFamily="49" charset="0"/>
              </a:rPr>
              <a:t> jim.sayName();</a:t>
            </a:r>
          </a:p>
          <a:p>
            <a:pPr marL="342900" lvl="1" indent="0">
              <a:buFont typeface="Arial" charset="0"/>
              <a:buNone/>
            </a:pPr>
            <a:endParaRPr lang="en-US" altLang="en-US" sz="1600" smtClean="0">
              <a:latin typeface="Consolas" pitchFamily="49" charset="0"/>
              <a:cs typeface="Consolas" pitchFamily="49" charset="0"/>
            </a:endParaRPr>
          </a:p>
          <a:p>
            <a:pPr marL="342900" lvl="1" indent="0">
              <a:buFont typeface="Arial" charset="0"/>
              <a:buNone/>
            </a:pPr>
            <a:r>
              <a:rPr lang="en-US" altLang="en-US" sz="1600" smtClean="0">
                <a:solidFill>
                  <a:srgbClr val="FF00FF"/>
                </a:solidFill>
                <a:latin typeface="Consolas" pitchFamily="49" charset="0"/>
                <a:cs typeface="Consolas" pitchFamily="49" charset="0"/>
              </a:rPr>
              <a:t>// Previously covered example</a:t>
            </a:r>
          </a:p>
          <a:p>
            <a:pPr marL="342900" lvl="1" indent="0">
              <a:lnSpc>
                <a:spcPct val="80000"/>
              </a:lnSpc>
              <a:buFont typeface="Times New Roman" pitchFamily="18" charset="0"/>
              <a:buNone/>
            </a:pPr>
            <a:r>
              <a:rPr lang="en-US" altLang="en-US" sz="1600" smtClean="0">
                <a:latin typeface="Consolas" pitchFamily="49" charset="0"/>
                <a:cs typeface="Consolas" pitchFamily="49" charset="0"/>
              </a:rPr>
              <a:t>Scanner in = new Scanner(System.in);</a:t>
            </a:r>
          </a:p>
          <a:p>
            <a:pPr marL="342900" lvl="1" indent="0">
              <a:lnSpc>
                <a:spcPct val="80000"/>
              </a:lnSpc>
              <a:buFont typeface="Times New Roman" pitchFamily="18" charset="0"/>
              <a:buNone/>
            </a:pPr>
            <a:r>
              <a:rPr lang="en-US" altLang="en-US" sz="1600" smtClean="0">
                <a:latin typeface="Consolas" pitchFamily="49" charset="0"/>
                <a:cs typeface="Consolas" pitchFamily="49" charset="0"/>
              </a:rPr>
              <a:t>System.out.print("Enter your age: ");</a:t>
            </a:r>
          </a:p>
          <a:p>
            <a:pPr marL="342900" lvl="1" indent="0">
              <a:lnSpc>
                <a:spcPct val="80000"/>
              </a:lnSpc>
              <a:buFont typeface="Times New Roman" pitchFamily="18" charset="0"/>
              <a:buNone/>
            </a:pPr>
            <a:r>
              <a:rPr lang="en-US" altLang="en-US" sz="1600" smtClean="0">
                <a:latin typeface="Consolas" pitchFamily="49" charset="0"/>
                <a:cs typeface="Consolas" pitchFamily="49" charset="0"/>
              </a:rPr>
              <a:t>age = in.nextInt();</a:t>
            </a:r>
          </a:p>
        </p:txBody>
      </p:sp>
    </p:spTree>
    <p:extLst>
      <p:ext uri="{BB962C8B-B14F-4D97-AF65-F5344CB8AC3E}">
        <p14:creationId xmlns:p14="http://schemas.microsoft.com/office/powerpoint/2010/main" val="14017268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z="2900" dirty="0" smtClean="0"/>
              <a:t>Putting It All Together: First Object-Oriented Example</a:t>
            </a:r>
          </a:p>
        </p:txBody>
      </p:sp>
      <p:sp>
        <p:nvSpPr>
          <p:cNvPr id="30723" name="Content Placeholder 2"/>
          <p:cNvSpPr>
            <a:spLocks noGrp="1"/>
          </p:cNvSpPr>
          <p:nvPr>
            <p:ph idx="1"/>
          </p:nvPr>
        </p:nvSpPr>
        <p:spPr/>
        <p:txBody>
          <a:bodyPr/>
          <a:lstStyle/>
          <a:p>
            <a:pPr marL="0" indent="0">
              <a:lnSpc>
                <a:spcPct val="90000"/>
              </a:lnSpc>
              <a:tabLst>
                <a:tab pos="476250" algn="l"/>
              </a:tabLst>
            </a:pPr>
            <a:r>
              <a:rPr lang="en-CA" altLang="en-US" dirty="0" smtClean="0"/>
              <a:t>Online example: </a:t>
            </a:r>
          </a:p>
          <a:p>
            <a:pPr marL="482600" lvl="1" indent="-101600">
              <a:lnSpc>
                <a:spcPct val="90000"/>
              </a:lnSpc>
              <a:tabLst>
                <a:tab pos="476250" algn="l"/>
              </a:tabLst>
            </a:pPr>
            <a:r>
              <a:rPr lang="en-CA" altLang="en-US" dirty="0" smtClean="0"/>
              <a:t>It resides under the path:</a:t>
            </a:r>
          </a:p>
          <a:p>
            <a:pPr marL="552450" lvl="2" indent="0">
              <a:lnSpc>
                <a:spcPct val="90000"/>
              </a:lnSpc>
              <a:buFont typeface="Arial" charset="0"/>
              <a:buNone/>
              <a:tabLst>
                <a:tab pos="476250" algn="l"/>
              </a:tabLst>
            </a:pPr>
            <a:r>
              <a:rPr lang="en-CA" altLang="en-US" dirty="0" smtClean="0">
                <a:latin typeface="Consolas" pitchFamily="49" charset="0"/>
                <a:cs typeface="Consolas" pitchFamily="49" charset="0"/>
              </a:rPr>
              <a:t>/home/219/examples/</a:t>
            </a:r>
            <a:r>
              <a:rPr lang="en-CA" altLang="en-US" dirty="0" err="1" smtClean="0">
                <a:latin typeface="Consolas" pitchFamily="49" charset="0"/>
                <a:cs typeface="Consolas" pitchFamily="49" charset="0"/>
              </a:rPr>
              <a:t>introOO</a:t>
            </a:r>
            <a:r>
              <a:rPr lang="en-CA" altLang="en-US" dirty="0" smtClean="0">
                <a:latin typeface="Consolas" pitchFamily="49" charset="0"/>
                <a:cs typeface="Consolas" pitchFamily="49" charset="0"/>
              </a:rPr>
              <a:t>/firs</a:t>
            </a:r>
            <a:r>
              <a:rPr lang="en-US" altLang="en-US" dirty="0" smtClean="0">
                <a:latin typeface="Consolas" pitchFamily="49" charset="0"/>
                <a:cs typeface="Consolas" pitchFamily="49" charset="0"/>
              </a:rPr>
              <a:t>t</a:t>
            </a:r>
            <a:endParaRPr lang="en-CA" altLang="en-US" dirty="0" smtClean="0">
              <a:latin typeface="Consolas" pitchFamily="49" charset="0"/>
              <a:cs typeface="Consolas" pitchFamily="49" charset="0"/>
            </a:endParaRPr>
          </a:p>
          <a:p>
            <a:pPr marL="482600" lvl="1" indent="-101600">
              <a:lnSpc>
                <a:spcPct val="90000"/>
              </a:lnSpc>
              <a:tabLst>
                <a:tab pos="476250" algn="l"/>
              </a:tabLst>
            </a:pPr>
            <a:r>
              <a:rPr lang="en-CA" altLang="en-US" dirty="0" smtClean="0"/>
              <a:t>There’s two Java files:</a:t>
            </a:r>
            <a:r>
              <a:rPr lang="en-CA" altLang="en-US" sz="1800" dirty="0" smtClean="0"/>
              <a:t> </a:t>
            </a:r>
            <a:r>
              <a:rPr lang="en-CA" altLang="en-US" sz="1800" dirty="0" smtClean="0">
                <a:latin typeface="Consolas" pitchFamily="49" charset="0"/>
                <a:cs typeface="Consolas" pitchFamily="49" charset="0"/>
              </a:rPr>
              <a:t>Driver.java, Person.java</a:t>
            </a:r>
          </a:p>
          <a:p>
            <a:pPr marL="482600" lvl="1" indent="-101600">
              <a:lnSpc>
                <a:spcPct val="90000"/>
              </a:lnSpc>
              <a:tabLst>
                <a:tab pos="476250" algn="l"/>
              </a:tabLst>
            </a:pPr>
            <a:endParaRPr lang="en-CA" altLang="en-US" sz="1800" dirty="0" smtClean="0"/>
          </a:p>
          <a:p>
            <a:pPr marL="0" indent="0">
              <a:tabLst>
                <a:tab pos="476250" algn="l"/>
              </a:tabLst>
            </a:pPr>
            <a:endParaRPr lang="en-US" altLang="en-US" sz="1800" dirty="0" smtClean="0"/>
          </a:p>
        </p:txBody>
      </p:sp>
    </p:spTree>
    <p:extLst>
      <p:ext uri="{BB962C8B-B14F-4D97-AF65-F5344CB8AC3E}">
        <p14:creationId xmlns:p14="http://schemas.microsoft.com/office/powerpoint/2010/main" val="2910303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r>
              <a:rPr lang="en-US" altLang="en-US" sz="3200" smtClean="0"/>
              <a:t>Reminder: What You Know</a:t>
            </a:r>
          </a:p>
        </p:txBody>
      </p:sp>
      <p:sp>
        <p:nvSpPr>
          <p:cNvPr id="162819" name="Rectangle 3"/>
          <p:cNvSpPr>
            <a:spLocks noGrp="1" noChangeArrowheads="1"/>
          </p:cNvSpPr>
          <p:nvPr>
            <p:ph type="body" idx="4294967295"/>
          </p:nvPr>
        </p:nvSpPr>
        <p:spPr/>
        <p:txBody>
          <a:bodyPr/>
          <a:lstStyle/>
          <a:p>
            <a:r>
              <a:rPr lang="en-US" altLang="en-US" sz="2400" dirty="0" smtClean="0"/>
              <a:t>There are different approaches to writing computer programs.</a:t>
            </a:r>
          </a:p>
          <a:p>
            <a:r>
              <a:rPr lang="en-US" altLang="en-US" sz="2400" dirty="0" smtClean="0"/>
              <a:t>They all involve decomposing your programs into parts.</a:t>
            </a:r>
          </a:p>
          <a:p>
            <a:r>
              <a:rPr lang="en-US" altLang="en-US" sz="2400" dirty="0" smtClean="0"/>
              <a:t>What is different between the approaches is (how the decomposition occurs)/(criteria used)</a:t>
            </a:r>
          </a:p>
          <a:p>
            <a:r>
              <a:rPr lang="en-US" altLang="en-US" sz="2400" dirty="0" smtClean="0"/>
              <a:t>There approach to decomposition you have been introduced to thus far:</a:t>
            </a:r>
          </a:p>
          <a:p>
            <a:pPr lvl="1"/>
            <a:r>
              <a:rPr lang="en-US" altLang="en-US" sz="2000" dirty="0" smtClean="0"/>
              <a:t>Procedural</a:t>
            </a:r>
          </a:p>
        </p:txBody>
      </p:sp>
    </p:spTree>
    <p:extLst>
      <p:ext uri="{BB962C8B-B14F-4D97-AF65-F5344CB8AC3E}">
        <p14:creationId xmlns:p14="http://schemas.microsoft.com/office/powerpoint/2010/main" val="15671712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28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28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2819">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28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cs typeface="Consolas" pitchFamily="49" charset="0"/>
              </a:rPr>
              <a:t>Class</a:t>
            </a:r>
            <a:r>
              <a:rPr lang="en-US" altLang="en-US" sz="2800" smtClean="0">
                <a:latin typeface="Consolas" pitchFamily="49" charset="0"/>
                <a:cs typeface="Consolas" pitchFamily="49" charset="0"/>
              </a:rPr>
              <a:t> Driver</a:t>
            </a:r>
          </a:p>
        </p:txBody>
      </p:sp>
      <p:sp>
        <p:nvSpPr>
          <p:cNvPr id="31747" name="Content Placeholder 2"/>
          <p:cNvSpPr>
            <a:spLocks noGrp="1"/>
          </p:cNvSpPr>
          <p:nvPr>
            <p:ph idx="1"/>
          </p:nvPr>
        </p:nvSpPr>
        <p:spPr>
          <a:xfrm>
            <a:off x="457200" y="1143000"/>
            <a:ext cx="8229600" cy="2438400"/>
          </a:xfrm>
        </p:spPr>
        <p:txBody>
          <a:bodyPr/>
          <a:lstStyle/>
          <a:p>
            <a:pPr marL="0" indent="0">
              <a:buFont typeface="Arial" charset="0"/>
              <a:buNone/>
            </a:pPr>
            <a:r>
              <a:rPr lang="en-US" altLang="en-US" sz="1600" smtClean="0">
                <a:latin typeface="Consolas" pitchFamily="49" charset="0"/>
                <a:cs typeface="Consolas" pitchFamily="49" charset="0"/>
              </a:rPr>
              <a:t>public class Driver</a:t>
            </a:r>
          </a:p>
          <a:p>
            <a:pPr marL="0" indent="0">
              <a:buFont typeface="Arial" charset="0"/>
              <a:buNone/>
            </a:pPr>
            <a:r>
              <a:rPr lang="en-US" altLang="en-US" sz="1600" smtClean="0">
                <a:latin typeface="Consolas" pitchFamily="49" charset="0"/>
                <a:cs typeface="Consolas" pitchFamily="49" charset="0"/>
              </a:rPr>
              <a:t>{</a:t>
            </a:r>
          </a:p>
          <a:p>
            <a:pPr marL="0" indent="0">
              <a:buFont typeface="Arial" charset="0"/>
              <a:buNone/>
            </a:pPr>
            <a:r>
              <a:rPr lang="en-US" altLang="en-US" sz="1600" smtClean="0">
                <a:latin typeface="Consolas" pitchFamily="49" charset="0"/>
                <a:cs typeface="Consolas" pitchFamily="49" charset="0"/>
              </a:rPr>
              <a:t>    public static void main(String [] args)</a:t>
            </a:r>
          </a:p>
          <a:p>
            <a:pPr marL="0" indent="0">
              <a:buFont typeface="Arial" charset="0"/>
              <a:buNone/>
            </a:pPr>
            <a:r>
              <a:rPr lang="en-US" altLang="en-US" sz="1600" smtClean="0">
                <a:latin typeface="Consolas" pitchFamily="49" charset="0"/>
                <a:cs typeface="Consolas" pitchFamily="49" charset="0"/>
              </a:rPr>
              <a:t>    {</a:t>
            </a:r>
          </a:p>
          <a:p>
            <a:pPr marL="0" indent="0">
              <a:buFont typeface="Arial" charset="0"/>
              <a:buNone/>
            </a:pPr>
            <a:r>
              <a:rPr lang="en-US" altLang="en-US" sz="1600" smtClean="0">
                <a:latin typeface="Consolas" pitchFamily="49" charset="0"/>
                <a:cs typeface="Consolas" pitchFamily="49" charset="0"/>
              </a:rPr>
              <a:t>        Person jim = new Person();</a:t>
            </a:r>
          </a:p>
          <a:p>
            <a:pPr marL="0" indent="0">
              <a:buFont typeface="Arial" charset="0"/>
              <a:buNone/>
            </a:pPr>
            <a:r>
              <a:rPr lang="en-US" altLang="en-US" sz="1600" smtClean="0">
                <a:latin typeface="Consolas" pitchFamily="49" charset="0"/>
                <a:cs typeface="Consolas" pitchFamily="49" charset="0"/>
              </a:rPr>
              <a:t>        jim.sayAge();</a:t>
            </a:r>
          </a:p>
          <a:p>
            <a:pPr marL="0" indent="0">
              <a:buFont typeface="Arial" charset="0"/>
              <a:buNone/>
            </a:pPr>
            <a:r>
              <a:rPr lang="en-US" altLang="en-US" sz="1600" smtClean="0">
                <a:latin typeface="Consolas" pitchFamily="49" charset="0"/>
                <a:cs typeface="Consolas" pitchFamily="49" charset="0"/>
              </a:rPr>
              <a:t>    }</a:t>
            </a:r>
          </a:p>
          <a:p>
            <a:pPr marL="0" indent="0">
              <a:buFont typeface="Arial" charset="0"/>
              <a:buNone/>
            </a:pPr>
            <a:r>
              <a:rPr lang="en-US" altLang="en-US" sz="1600" smtClean="0">
                <a:latin typeface="Consolas" pitchFamily="49" charset="0"/>
                <a:cs typeface="Consolas" pitchFamily="49" charset="0"/>
              </a:rPr>
              <a:t>}</a:t>
            </a:r>
          </a:p>
          <a:p>
            <a:pPr marL="0" indent="0">
              <a:buFont typeface="Arial" charset="0"/>
              <a:buNone/>
            </a:pPr>
            <a:endParaRPr lang="en-US" altLang="en-US" sz="1600" smtClean="0">
              <a:latin typeface="Consolas" pitchFamily="49" charset="0"/>
              <a:cs typeface="Consolas" pitchFamily="49" charset="0"/>
            </a:endParaRPr>
          </a:p>
        </p:txBody>
      </p:sp>
      <p:pic>
        <p:nvPicPr>
          <p:cNvPr id="3174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4800600"/>
            <a:ext cx="4613275" cy="679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749" name="Picture 3"/>
          <p:cNvPicPr>
            <a:picLocks noChangeAspect="1" noChangeArrowheads="1"/>
          </p:cNvPicPr>
          <p:nvPr/>
        </p:nvPicPr>
        <p:blipFill>
          <a:blip r:embed="rId3">
            <a:extLst>
              <a:ext uri="{28A0092B-C50C-407E-A947-70E740481C1C}">
                <a14:useLocalDpi xmlns:a14="http://schemas.microsoft.com/office/drawing/2010/main" val="0"/>
              </a:ext>
            </a:extLst>
          </a:blip>
          <a:srcRect r="3746"/>
          <a:stretch>
            <a:fillRect/>
          </a:stretch>
        </p:blipFill>
        <p:spPr bwMode="auto">
          <a:xfrm>
            <a:off x="4343400" y="5861050"/>
            <a:ext cx="4613275"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1753" name="Group 9"/>
          <p:cNvGrpSpPr>
            <a:grpSpLocks/>
          </p:cNvGrpSpPr>
          <p:nvPr/>
        </p:nvGrpSpPr>
        <p:grpSpPr bwMode="auto">
          <a:xfrm>
            <a:off x="4343400" y="2133600"/>
            <a:ext cx="4181475" cy="1285875"/>
            <a:chOff x="2736" y="1344"/>
            <a:chExt cx="2634" cy="810"/>
          </a:xfrm>
        </p:grpSpPr>
        <p:pic>
          <p:nvPicPr>
            <p:cNvPr id="31754"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64" y="1344"/>
              <a:ext cx="2106" cy="8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755" name="Line 8"/>
            <p:cNvSpPr>
              <a:spLocks noChangeShapeType="1"/>
            </p:cNvSpPr>
            <p:nvPr/>
          </p:nvSpPr>
          <p:spPr bwMode="auto">
            <a:xfrm flipV="1">
              <a:off x="2736" y="1440"/>
              <a:ext cx="528" cy="144"/>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grpSp>
      <p:grpSp>
        <p:nvGrpSpPr>
          <p:cNvPr id="31756" name="Group 12"/>
          <p:cNvGrpSpPr>
            <a:grpSpLocks/>
          </p:cNvGrpSpPr>
          <p:nvPr/>
        </p:nvGrpSpPr>
        <p:grpSpPr bwMode="auto">
          <a:xfrm>
            <a:off x="457200" y="2895600"/>
            <a:ext cx="3638550" cy="2762250"/>
            <a:chOff x="288" y="1824"/>
            <a:chExt cx="2292" cy="1740"/>
          </a:xfrm>
        </p:grpSpPr>
        <p:pic>
          <p:nvPicPr>
            <p:cNvPr id="31752"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8" y="2976"/>
              <a:ext cx="2292" cy="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Line 11"/>
            <p:cNvSpPr>
              <a:spLocks noChangeShapeType="1"/>
            </p:cNvSpPr>
            <p:nvPr/>
          </p:nvSpPr>
          <p:spPr bwMode="auto">
            <a:xfrm flipH="1">
              <a:off x="1056" y="1824"/>
              <a:ext cx="432" cy="115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grpSp>
    </p:spTree>
    <p:extLst>
      <p:ext uri="{BB962C8B-B14F-4D97-AF65-F5344CB8AC3E}">
        <p14:creationId xmlns:p14="http://schemas.microsoft.com/office/powerpoint/2010/main" val="24747120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5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17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304800"/>
            <a:ext cx="8229600" cy="639763"/>
          </a:xfrm>
        </p:spPr>
        <p:txBody>
          <a:bodyPr/>
          <a:lstStyle/>
          <a:p>
            <a:r>
              <a:rPr lang="en-US" altLang="en-US" smtClean="0">
                <a:cs typeface="Consolas" pitchFamily="49" charset="0"/>
              </a:rPr>
              <a:t>Class </a:t>
            </a:r>
            <a:r>
              <a:rPr lang="en-US" altLang="en-US" sz="2800" smtClean="0">
                <a:latin typeface="Consolas" pitchFamily="49" charset="0"/>
                <a:cs typeface="Consolas" pitchFamily="49" charset="0"/>
              </a:rPr>
              <a:t>Person</a:t>
            </a:r>
          </a:p>
        </p:txBody>
      </p:sp>
      <p:sp>
        <p:nvSpPr>
          <p:cNvPr id="32771" name="Content Placeholder 2"/>
          <p:cNvSpPr>
            <a:spLocks noGrp="1"/>
          </p:cNvSpPr>
          <p:nvPr>
            <p:ph idx="1"/>
          </p:nvPr>
        </p:nvSpPr>
        <p:spPr/>
        <p:txBody>
          <a:bodyPr/>
          <a:lstStyle/>
          <a:p>
            <a:pPr marL="0" indent="0">
              <a:buFont typeface="Arial" charset="0"/>
              <a:buNone/>
            </a:pPr>
            <a:r>
              <a:rPr lang="en-US" altLang="en-US" sz="1600" smtClean="0">
                <a:latin typeface="Consolas" pitchFamily="49" charset="0"/>
                <a:cs typeface="Consolas" pitchFamily="49" charset="0"/>
              </a:rPr>
              <a:t>public class Person</a:t>
            </a:r>
          </a:p>
          <a:p>
            <a:pPr marL="0" indent="0">
              <a:buFont typeface="Arial" charset="0"/>
              <a:buNone/>
            </a:pPr>
            <a:r>
              <a:rPr lang="en-US" altLang="en-US" sz="1600" smtClean="0">
                <a:latin typeface="Consolas" pitchFamily="49" charset="0"/>
                <a:cs typeface="Consolas" pitchFamily="49" charset="0"/>
              </a:rPr>
              <a:t>{</a:t>
            </a:r>
          </a:p>
          <a:p>
            <a:pPr marL="0" indent="0">
              <a:buFont typeface="Arial" charset="0"/>
              <a:buNone/>
            </a:pPr>
            <a:r>
              <a:rPr lang="en-US" altLang="en-US" sz="1600" smtClean="0">
                <a:latin typeface="Consolas" pitchFamily="49" charset="0"/>
                <a:cs typeface="Consolas" pitchFamily="49" charset="0"/>
              </a:rPr>
              <a:t>    private int age;</a:t>
            </a:r>
          </a:p>
          <a:p>
            <a:pPr marL="0" indent="0">
              <a:buFont typeface="Arial" charset="0"/>
              <a:buNone/>
            </a:pPr>
            <a:r>
              <a:rPr lang="en-US" altLang="en-US" sz="1600" smtClean="0">
                <a:latin typeface="Consolas" pitchFamily="49" charset="0"/>
                <a:cs typeface="Consolas" pitchFamily="49" charset="0"/>
              </a:rPr>
              <a:t>    public Person()</a:t>
            </a:r>
          </a:p>
          <a:p>
            <a:pPr marL="0" indent="0">
              <a:buFont typeface="Arial" charset="0"/>
              <a:buNone/>
            </a:pPr>
            <a:r>
              <a:rPr lang="en-US" altLang="en-US" sz="1600" smtClean="0">
                <a:latin typeface="Consolas" pitchFamily="49" charset="0"/>
                <a:cs typeface="Consolas" pitchFamily="49" charset="0"/>
              </a:rPr>
              <a:t>    {</a:t>
            </a:r>
          </a:p>
          <a:p>
            <a:pPr marL="0" indent="0">
              <a:buFont typeface="Arial" charset="0"/>
              <a:buNone/>
            </a:pPr>
            <a:r>
              <a:rPr lang="en-US" altLang="en-US" sz="1600" smtClean="0">
                <a:latin typeface="Consolas" pitchFamily="49" charset="0"/>
                <a:cs typeface="Consolas" pitchFamily="49" charset="0"/>
              </a:rPr>
              <a:t>        Scanner in = new Scanner(System.in);</a:t>
            </a:r>
          </a:p>
          <a:p>
            <a:pPr marL="0" indent="0">
              <a:buFont typeface="Arial" charset="0"/>
              <a:buNone/>
            </a:pPr>
            <a:r>
              <a:rPr lang="en-US" altLang="en-US" sz="1600" smtClean="0">
                <a:latin typeface="Consolas" pitchFamily="49" charset="0"/>
                <a:cs typeface="Consolas" pitchFamily="49" charset="0"/>
              </a:rPr>
              <a:t>        System.out.print("Enter age: ");</a:t>
            </a:r>
          </a:p>
          <a:p>
            <a:pPr marL="0" indent="0">
              <a:buFont typeface="Arial" charset="0"/>
              <a:buNone/>
            </a:pPr>
            <a:r>
              <a:rPr lang="en-US" altLang="en-US" sz="1600" smtClean="0">
                <a:latin typeface="Consolas" pitchFamily="49" charset="0"/>
                <a:cs typeface="Consolas" pitchFamily="49" charset="0"/>
              </a:rPr>
              <a:t>        age = in.nextInt();</a:t>
            </a:r>
          </a:p>
          <a:p>
            <a:pPr marL="0" indent="0">
              <a:buFont typeface="Arial" charset="0"/>
              <a:buNone/>
            </a:pPr>
            <a:r>
              <a:rPr lang="en-US" altLang="en-US" sz="1600" smtClean="0">
                <a:latin typeface="Consolas" pitchFamily="49" charset="0"/>
                <a:cs typeface="Consolas" pitchFamily="49" charset="0"/>
              </a:rPr>
              <a:t>    }</a:t>
            </a:r>
          </a:p>
          <a:p>
            <a:pPr marL="0" indent="0">
              <a:buFont typeface="Arial" charset="0"/>
              <a:buNone/>
            </a:pPr>
            <a:endParaRPr lang="en-US" altLang="en-US" sz="1600" smtClean="0">
              <a:latin typeface="Consolas" pitchFamily="49" charset="0"/>
              <a:cs typeface="Consolas" pitchFamily="49" charset="0"/>
            </a:endParaRPr>
          </a:p>
          <a:p>
            <a:pPr marL="0" indent="0">
              <a:buFont typeface="Arial" charset="0"/>
              <a:buNone/>
            </a:pPr>
            <a:r>
              <a:rPr lang="en-US" altLang="en-US" sz="1600" smtClean="0">
                <a:latin typeface="Consolas" pitchFamily="49" charset="0"/>
                <a:cs typeface="Consolas" pitchFamily="49" charset="0"/>
              </a:rPr>
              <a:t>    public void sayAge()</a:t>
            </a:r>
          </a:p>
          <a:p>
            <a:pPr marL="0" indent="0">
              <a:buFont typeface="Arial" charset="0"/>
              <a:buNone/>
            </a:pPr>
            <a:r>
              <a:rPr lang="en-US" altLang="en-US" sz="1600" smtClean="0">
                <a:latin typeface="Consolas" pitchFamily="49" charset="0"/>
                <a:cs typeface="Consolas" pitchFamily="49" charset="0"/>
              </a:rPr>
              <a:t>    {</a:t>
            </a:r>
          </a:p>
          <a:p>
            <a:pPr marL="0" indent="0">
              <a:buFont typeface="Arial" charset="0"/>
              <a:buNone/>
            </a:pPr>
            <a:r>
              <a:rPr lang="en-US" altLang="en-US" sz="1600" smtClean="0">
                <a:latin typeface="Consolas" pitchFamily="49" charset="0"/>
                <a:cs typeface="Consolas" pitchFamily="49" charset="0"/>
              </a:rPr>
              <a:t>        System.out.println("My age is " + age);</a:t>
            </a:r>
          </a:p>
          <a:p>
            <a:pPr marL="0" indent="0">
              <a:buFont typeface="Arial" charset="0"/>
              <a:buNone/>
            </a:pPr>
            <a:r>
              <a:rPr lang="en-US" altLang="en-US" sz="1600" smtClean="0">
                <a:latin typeface="Consolas" pitchFamily="49" charset="0"/>
                <a:cs typeface="Consolas" pitchFamily="49" charset="0"/>
              </a:rPr>
              <a:t>    }</a:t>
            </a:r>
          </a:p>
          <a:p>
            <a:pPr marL="0" indent="0">
              <a:buFont typeface="Arial" charset="0"/>
              <a:buNone/>
            </a:pPr>
            <a:r>
              <a:rPr lang="en-US" altLang="en-US" sz="1600" smtClean="0">
                <a:latin typeface="Consolas" pitchFamily="49" charset="0"/>
                <a:cs typeface="Consolas" pitchFamily="49" charset="0"/>
              </a:rPr>
              <a:t>}</a:t>
            </a:r>
          </a:p>
          <a:p>
            <a:pPr marL="0" indent="0">
              <a:buFont typeface="Arial" charset="0"/>
              <a:buNone/>
            </a:pPr>
            <a:endParaRPr lang="en-US" altLang="en-US" sz="1600" smtClean="0">
              <a:latin typeface="Consolas" pitchFamily="49" charset="0"/>
              <a:cs typeface="Consolas" pitchFamily="49" charset="0"/>
            </a:endParaRPr>
          </a:p>
        </p:txBody>
      </p:sp>
    </p:spTree>
    <p:extLst>
      <p:ext uri="{BB962C8B-B14F-4D97-AF65-F5344CB8AC3E}">
        <p14:creationId xmlns:p14="http://schemas.microsoft.com/office/powerpoint/2010/main" val="20243527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Creating An Object</a:t>
            </a:r>
            <a:endParaRPr lang="en-US" dirty="0"/>
          </a:p>
        </p:txBody>
      </p:sp>
      <p:sp>
        <p:nvSpPr>
          <p:cNvPr id="3" name="Content Placeholder 2"/>
          <p:cNvSpPr>
            <a:spLocks noGrp="1"/>
          </p:cNvSpPr>
          <p:nvPr>
            <p:ph idx="1"/>
          </p:nvPr>
        </p:nvSpPr>
        <p:spPr/>
        <p:txBody>
          <a:bodyPr/>
          <a:lstStyle/>
          <a:p>
            <a:r>
              <a:rPr lang="en-CA" altLang="en-US" dirty="0"/>
              <a:t>Two stages (can be combined but don’t forget a step)</a:t>
            </a:r>
          </a:p>
          <a:p>
            <a:pPr lvl="1"/>
            <a:r>
              <a:rPr lang="en-CA" altLang="en-US" dirty="0"/>
              <a:t>Create a variable that refers to an object e.g., </a:t>
            </a:r>
            <a:r>
              <a:rPr lang="en-CA" altLang="en-US" sz="1800" dirty="0">
                <a:latin typeface="Consolas" pitchFamily="49" charset="0"/>
              </a:rPr>
              <a:t>Person </a:t>
            </a:r>
            <a:r>
              <a:rPr lang="en-CA" altLang="en-US" sz="1800" dirty="0" err="1">
                <a:latin typeface="Consolas" pitchFamily="49" charset="0"/>
              </a:rPr>
              <a:t>jim</a:t>
            </a:r>
            <a:r>
              <a:rPr lang="en-CA" altLang="en-US" sz="1800" dirty="0">
                <a:latin typeface="Consolas" pitchFamily="49" charset="0"/>
              </a:rPr>
              <a:t>;</a:t>
            </a:r>
          </a:p>
          <a:p>
            <a:pPr lvl="1"/>
            <a:r>
              <a:rPr lang="en-CA" altLang="en-US" dirty="0"/>
              <a:t>Create a *new* object e.g., </a:t>
            </a:r>
            <a:r>
              <a:rPr lang="en-CA" altLang="en-US" sz="1800" dirty="0" err="1">
                <a:latin typeface="Consolas" pitchFamily="49" charset="0"/>
              </a:rPr>
              <a:t>jim</a:t>
            </a:r>
            <a:r>
              <a:rPr lang="en-CA" altLang="en-US" sz="1800" dirty="0">
                <a:latin typeface="Consolas" pitchFamily="49" charset="0"/>
              </a:rPr>
              <a:t> = new Person();</a:t>
            </a:r>
          </a:p>
          <a:p>
            <a:pPr lvl="2"/>
            <a:r>
              <a:rPr lang="en-CA" altLang="en-US" sz="1600" dirty="0">
                <a:latin typeface="Consolas" pitchFamily="49" charset="0"/>
              </a:rPr>
              <a:t>The keyword ‘new’ </a:t>
            </a:r>
            <a:r>
              <a:rPr lang="en-CA" altLang="en-US" dirty="0"/>
              <a:t>calls the constructor to create a new object in memory</a:t>
            </a:r>
          </a:p>
          <a:p>
            <a:pPr lvl="1"/>
            <a:r>
              <a:rPr lang="en-CA" altLang="en-US" dirty="0"/>
              <a:t>Observe the following</a:t>
            </a:r>
          </a:p>
          <a:p>
            <a:pPr lvl="1">
              <a:buFont typeface="Arial" charset="0"/>
              <a:buNone/>
            </a:pPr>
            <a:r>
              <a:rPr lang="en-CA" altLang="en-US" sz="1800" dirty="0">
                <a:latin typeface="Consolas" pitchFamily="49" charset="0"/>
              </a:rPr>
              <a:t>Person </a:t>
            </a:r>
            <a:r>
              <a:rPr lang="en-CA" altLang="en-US" sz="1800" dirty="0" err="1">
                <a:latin typeface="Consolas" pitchFamily="49" charset="0"/>
              </a:rPr>
              <a:t>jim</a:t>
            </a:r>
            <a:r>
              <a:rPr lang="en-CA" altLang="en-US" sz="1800" dirty="0">
                <a:latin typeface="Consolas" pitchFamily="49" charset="0"/>
              </a:rPr>
              <a:t>;</a:t>
            </a:r>
          </a:p>
          <a:p>
            <a:pPr lvl="1">
              <a:buFont typeface="Arial" charset="0"/>
              <a:buNone/>
            </a:pPr>
            <a:endParaRPr lang="en-CA" altLang="en-US" sz="1800" dirty="0">
              <a:latin typeface="Consolas" pitchFamily="49" charset="0"/>
            </a:endParaRPr>
          </a:p>
          <a:p>
            <a:pPr lvl="1">
              <a:buFont typeface="Arial" charset="0"/>
              <a:buNone/>
            </a:pPr>
            <a:endParaRPr lang="en-CA" altLang="en-US" sz="1800" dirty="0">
              <a:latin typeface="Consolas" pitchFamily="49" charset="0"/>
            </a:endParaRPr>
          </a:p>
          <a:p>
            <a:pPr lvl="1">
              <a:buFont typeface="Arial" charset="0"/>
              <a:buNone/>
            </a:pPr>
            <a:r>
              <a:rPr lang="en-CA" altLang="en-US" sz="1800" dirty="0" err="1">
                <a:latin typeface="Consolas" pitchFamily="49" charset="0"/>
              </a:rPr>
              <a:t>jim</a:t>
            </a:r>
            <a:r>
              <a:rPr lang="en-CA" altLang="en-US" sz="1800" dirty="0">
                <a:latin typeface="Consolas" pitchFamily="49" charset="0"/>
              </a:rPr>
              <a:t> = new Person(12);</a:t>
            </a:r>
          </a:p>
          <a:p>
            <a:pPr lvl="1">
              <a:buFont typeface="Arial" charset="0"/>
              <a:buNone/>
            </a:pPr>
            <a:endParaRPr lang="en-CA" altLang="en-US" sz="1800" dirty="0">
              <a:latin typeface="Consolas" pitchFamily="49" charset="0"/>
            </a:endParaRPr>
          </a:p>
          <a:p>
            <a:pPr lvl="1">
              <a:buFont typeface="Arial" charset="0"/>
              <a:buNone/>
            </a:pPr>
            <a:endParaRPr lang="en-CA" altLang="en-US" sz="1800" dirty="0">
              <a:latin typeface="Consolas" pitchFamily="49" charset="0"/>
            </a:endParaRPr>
          </a:p>
          <a:p>
            <a:pPr lvl="1">
              <a:buFont typeface="Arial" charset="0"/>
              <a:buNone/>
            </a:pPr>
            <a:r>
              <a:rPr lang="en-CA" altLang="en-US" sz="1800" dirty="0" err="1">
                <a:latin typeface="Consolas" pitchFamily="49" charset="0"/>
              </a:rPr>
              <a:t>jim</a:t>
            </a:r>
            <a:r>
              <a:rPr lang="en-CA" altLang="en-US" sz="1800" dirty="0">
                <a:latin typeface="Consolas" pitchFamily="49" charset="0"/>
              </a:rPr>
              <a:t> = new Person(22);</a:t>
            </a:r>
            <a:r>
              <a:rPr lang="en-CA" altLang="en-US" dirty="0"/>
              <a:t> </a:t>
            </a:r>
          </a:p>
          <a:p>
            <a:endParaRPr lang="en-US" dirty="0"/>
          </a:p>
        </p:txBody>
      </p:sp>
      <p:grpSp>
        <p:nvGrpSpPr>
          <p:cNvPr id="4" name="Group 18"/>
          <p:cNvGrpSpPr>
            <a:grpSpLocks/>
          </p:cNvGrpSpPr>
          <p:nvPr/>
        </p:nvGrpSpPr>
        <p:grpSpPr bwMode="auto">
          <a:xfrm>
            <a:off x="4191000" y="3544093"/>
            <a:ext cx="3276600" cy="1204913"/>
            <a:chOff x="2640" y="2208"/>
            <a:chExt cx="2064" cy="759"/>
          </a:xfrm>
        </p:grpSpPr>
        <p:sp>
          <p:nvSpPr>
            <p:cNvPr id="5" name="Text Box 4"/>
            <p:cNvSpPr txBox="1">
              <a:spLocks noChangeArrowheads="1"/>
            </p:cNvSpPr>
            <p:nvPr/>
          </p:nvSpPr>
          <p:spPr bwMode="auto">
            <a:xfrm>
              <a:off x="2640" y="2736"/>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CA" altLang="en-US" sz="1800">
                  <a:latin typeface="Consolas" pitchFamily="49" charset="0"/>
                </a:rPr>
                <a:t>jim</a:t>
              </a:r>
            </a:p>
          </p:txBody>
        </p:sp>
        <p:sp>
          <p:nvSpPr>
            <p:cNvPr id="6" name="Rectangle 5"/>
            <p:cNvSpPr>
              <a:spLocks noChangeArrowheads="1"/>
            </p:cNvSpPr>
            <p:nvPr/>
          </p:nvSpPr>
          <p:spPr bwMode="auto">
            <a:xfrm>
              <a:off x="3024" y="2736"/>
              <a:ext cx="432" cy="192"/>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800">
                  <a:latin typeface="Consolas" pitchFamily="49" charset="0"/>
                </a:rPr>
                <a:t>null</a:t>
              </a:r>
            </a:p>
          </p:txBody>
        </p:sp>
        <p:sp>
          <p:nvSpPr>
            <p:cNvPr id="7" name="Text Box 6"/>
            <p:cNvSpPr txBox="1">
              <a:spLocks noChangeArrowheads="1"/>
            </p:cNvSpPr>
            <p:nvPr/>
          </p:nvSpPr>
          <p:spPr bwMode="auto">
            <a:xfrm>
              <a:off x="2688" y="2208"/>
              <a:ext cx="201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CA" altLang="en-US" sz="1800" b="1">
                  <a:solidFill>
                    <a:srgbClr val="993300"/>
                  </a:solidFill>
                </a:rPr>
                <a:t>Jim is a reference to a Person object</a:t>
              </a:r>
            </a:p>
          </p:txBody>
        </p:sp>
      </p:grpSp>
      <p:grpSp>
        <p:nvGrpSpPr>
          <p:cNvPr id="8" name="Group 22"/>
          <p:cNvGrpSpPr>
            <a:grpSpLocks/>
          </p:cNvGrpSpPr>
          <p:nvPr/>
        </p:nvGrpSpPr>
        <p:grpSpPr bwMode="auto">
          <a:xfrm>
            <a:off x="4800600" y="4382293"/>
            <a:ext cx="2438400" cy="1219200"/>
            <a:chOff x="3744" y="2544"/>
            <a:chExt cx="1536" cy="768"/>
          </a:xfrm>
        </p:grpSpPr>
        <p:sp>
          <p:nvSpPr>
            <p:cNvPr id="9" name="Rectangle 7"/>
            <p:cNvSpPr>
              <a:spLocks noChangeArrowheads="1"/>
            </p:cNvSpPr>
            <p:nvPr/>
          </p:nvSpPr>
          <p:spPr bwMode="auto">
            <a:xfrm>
              <a:off x="4608" y="3024"/>
              <a:ext cx="672" cy="2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800">
                  <a:latin typeface="Consolas" pitchFamily="49" charset="0"/>
                </a:rPr>
                <a:t>age =12</a:t>
              </a:r>
            </a:p>
          </p:txBody>
        </p:sp>
        <p:grpSp>
          <p:nvGrpSpPr>
            <p:cNvPr id="10" name="Group 11"/>
            <p:cNvGrpSpPr>
              <a:grpSpLocks/>
            </p:cNvGrpSpPr>
            <p:nvPr/>
          </p:nvGrpSpPr>
          <p:grpSpPr bwMode="auto">
            <a:xfrm>
              <a:off x="3744" y="2544"/>
              <a:ext cx="864" cy="624"/>
              <a:chOff x="2976" y="2208"/>
              <a:chExt cx="864" cy="624"/>
            </a:xfrm>
          </p:grpSpPr>
          <p:sp>
            <p:nvSpPr>
              <p:cNvPr id="11" name="Rectangle 9"/>
              <p:cNvSpPr>
                <a:spLocks noChangeArrowheads="1"/>
              </p:cNvSpPr>
              <p:nvPr/>
            </p:nvSpPr>
            <p:spPr bwMode="auto">
              <a:xfrm>
                <a:off x="2976" y="2208"/>
                <a:ext cx="432" cy="192"/>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CA" altLang="en-US" sz="1800"/>
              </a:p>
            </p:txBody>
          </p:sp>
          <p:sp>
            <p:nvSpPr>
              <p:cNvPr id="12" name="Line 10"/>
              <p:cNvSpPr>
                <a:spLocks noChangeShapeType="1"/>
              </p:cNvSpPr>
              <p:nvPr/>
            </p:nvSpPr>
            <p:spPr bwMode="auto">
              <a:xfrm>
                <a:off x="3120" y="2304"/>
                <a:ext cx="720" cy="52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grpSp>
      </p:grpSp>
      <p:grpSp>
        <p:nvGrpSpPr>
          <p:cNvPr id="13" name="Group 21"/>
          <p:cNvGrpSpPr>
            <a:grpSpLocks/>
          </p:cNvGrpSpPr>
          <p:nvPr/>
        </p:nvGrpSpPr>
        <p:grpSpPr bwMode="auto">
          <a:xfrm>
            <a:off x="5029200" y="4534693"/>
            <a:ext cx="2209800" cy="2057400"/>
            <a:chOff x="2880" y="3024"/>
            <a:chExt cx="1392" cy="1296"/>
          </a:xfrm>
        </p:grpSpPr>
        <p:sp>
          <p:nvSpPr>
            <p:cNvPr id="14" name="Line 17"/>
            <p:cNvSpPr>
              <a:spLocks noChangeShapeType="1"/>
            </p:cNvSpPr>
            <p:nvPr/>
          </p:nvSpPr>
          <p:spPr bwMode="auto">
            <a:xfrm>
              <a:off x="2880" y="3024"/>
              <a:ext cx="720" cy="115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15" name="Rectangle 20"/>
            <p:cNvSpPr>
              <a:spLocks noChangeArrowheads="1"/>
            </p:cNvSpPr>
            <p:nvPr/>
          </p:nvSpPr>
          <p:spPr bwMode="auto">
            <a:xfrm>
              <a:off x="3600" y="4032"/>
              <a:ext cx="672" cy="2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sz="1800">
                  <a:latin typeface="Consolas" pitchFamily="49" charset="0"/>
                </a:rPr>
                <a:t>age =22</a:t>
              </a:r>
            </a:p>
          </p:txBody>
        </p:sp>
      </p:grpSp>
      <p:sp>
        <p:nvSpPr>
          <p:cNvPr id="16" name="Line 23"/>
          <p:cNvSpPr>
            <a:spLocks noChangeShapeType="1"/>
          </p:cNvSpPr>
          <p:nvPr/>
        </p:nvSpPr>
        <p:spPr bwMode="auto">
          <a:xfrm>
            <a:off x="5029200" y="4534693"/>
            <a:ext cx="1143000" cy="8382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Tree>
    <p:extLst>
      <p:ext uri="{BB962C8B-B14F-4D97-AF65-F5344CB8AC3E}">
        <p14:creationId xmlns:p14="http://schemas.microsoft.com/office/powerpoint/2010/main" val="3966624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idx="4294967295"/>
          </p:nvPr>
        </p:nvSpPr>
        <p:spPr/>
        <p:txBody>
          <a:bodyPr/>
          <a:lstStyle/>
          <a:p>
            <a:r>
              <a:rPr lang="en-CA" altLang="en-US" sz="3200" smtClean="0">
                <a:latin typeface="Consolas" pitchFamily="49" charset="0"/>
              </a:rPr>
              <a:t>main()</a:t>
            </a:r>
            <a:r>
              <a:rPr lang="en-CA" altLang="en-US" sz="3200" smtClean="0"/>
              <a:t> Method</a:t>
            </a:r>
          </a:p>
        </p:txBody>
      </p:sp>
      <p:sp>
        <p:nvSpPr>
          <p:cNvPr id="34819" name="Rectangle 3"/>
          <p:cNvSpPr>
            <a:spLocks noGrp="1"/>
          </p:cNvSpPr>
          <p:nvPr>
            <p:ph type="body" idx="4294967295"/>
          </p:nvPr>
        </p:nvSpPr>
        <p:spPr/>
        <p:txBody>
          <a:bodyPr/>
          <a:lstStyle/>
          <a:p>
            <a:r>
              <a:rPr lang="en-CA" altLang="en-US" sz="2400" smtClean="0"/>
              <a:t>Language requirement: There must be a </a:t>
            </a:r>
            <a:r>
              <a:rPr lang="en-CA" altLang="en-US" sz="2400" smtClean="0">
                <a:latin typeface="Consolas" pitchFamily="49" charset="0"/>
              </a:rPr>
              <a:t>main()</a:t>
            </a:r>
            <a:r>
              <a:rPr lang="en-CA" altLang="en-US" sz="2400" smtClean="0"/>
              <a:t> method - or equivalent – to determine the starting execution point.</a:t>
            </a:r>
          </a:p>
          <a:p>
            <a:r>
              <a:rPr lang="en-CA" altLang="en-US" sz="2400" smtClean="0"/>
              <a:t>Style requirement: the name of the class that contains </a:t>
            </a:r>
            <a:r>
              <a:rPr lang="en-CA" altLang="en-US" sz="2400" smtClean="0">
                <a:latin typeface="Consolas" pitchFamily="49" charset="0"/>
              </a:rPr>
              <a:t>main()</a:t>
            </a:r>
            <a:r>
              <a:rPr lang="en-CA" altLang="en-US" sz="2400" smtClean="0"/>
              <a:t> is often </a:t>
            </a:r>
            <a:r>
              <a:rPr lang="en-US" altLang="en-US" sz="2400" smtClean="0"/>
              <a:t>referred to as</a:t>
            </a:r>
            <a:r>
              <a:rPr lang="en-CA" altLang="en-US" sz="2400" smtClean="0"/>
              <a:t> the “</a:t>
            </a:r>
            <a:r>
              <a:rPr lang="en-CA" altLang="en-US" sz="2400" smtClean="0">
                <a:latin typeface="Consolas" pitchFamily="49" charset="0"/>
              </a:rPr>
              <a:t>Driver</a:t>
            </a:r>
            <a:r>
              <a:rPr lang="en-CA" altLang="en-US" sz="2400" smtClean="0"/>
              <a:t>” class.</a:t>
            </a:r>
          </a:p>
          <a:p>
            <a:pPr lvl="1"/>
            <a:r>
              <a:rPr lang="en-CA" altLang="en-US" sz="2000" smtClean="0"/>
              <a:t>Makes it easy to identify the starting execution point in a big program.</a:t>
            </a:r>
          </a:p>
          <a:p>
            <a:r>
              <a:rPr lang="en-US" altLang="en-US" sz="2400" smtClean="0"/>
              <a:t>Do not instantiate instances of the </a:t>
            </a:r>
            <a:r>
              <a:rPr lang="en-US" altLang="en-US" sz="2400" smtClean="0">
                <a:latin typeface="Consolas" pitchFamily="49" charset="0"/>
              </a:rPr>
              <a:t>Driver</a:t>
            </a:r>
            <a:r>
              <a:rPr lang="en-US" altLang="en-US" sz="2400" baseline="30000" smtClean="0"/>
              <a:t>1</a:t>
            </a:r>
            <a:r>
              <a:rPr lang="en-US" altLang="en-US" sz="2400" smtClean="0"/>
              <a:t> </a:t>
            </a:r>
          </a:p>
          <a:p>
            <a:r>
              <a:rPr lang="en-US" altLang="en-US" sz="2400" smtClean="0"/>
              <a:t>For now avoid:</a:t>
            </a:r>
          </a:p>
          <a:p>
            <a:pPr lvl="1"/>
            <a:r>
              <a:rPr lang="en-US" altLang="en-US" sz="2000" smtClean="0"/>
              <a:t>Defining attributes for the </a:t>
            </a:r>
            <a:r>
              <a:rPr lang="en-US" altLang="en-US" sz="2000" smtClean="0">
                <a:latin typeface="Consolas" pitchFamily="49" charset="0"/>
              </a:rPr>
              <a:t>Driver</a:t>
            </a:r>
            <a:r>
              <a:rPr lang="en-US" altLang="en-US" sz="2000" baseline="30000" smtClean="0"/>
              <a:t>1</a:t>
            </a:r>
            <a:r>
              <a:rPr lang="en-US" altLang="en-US" sz="2000" smtClean="0"/>
              <a:t>  </a:t>
            </a:r>
          </a:p>
          <a:p>
            <a:pPr lvl="1"/>
            <a:r>
              <a:rPr lang="en-US" altLang="en-US" sz="2000" smtClean="0"/>
              <a:t>Defining methods for the </a:t>
            </a:r>
            <a:r>
              <a:rPr lang="en-US" altLang="en-US" sz="2000" smtClean="0">
                <a:latin typeface="Consolas" pitchFamily="49" charset="0"/>
              </a:rPr>
              <a:t>Driver</a:t>
            </a:r>
            <a:r>
              <a:rPr lang="en-US" altLang="en-US" sz="2000" smtClean="0"/>
              <a:t> (other than the </a:t>
            </a:r>
            <a:r>
              <a:rPr lang="en-US" altLang="en-US" sz="2000" smtClean="0">
                <a:latin typeface="Consolas" pitchFamily="49" charset="0"/>
              </a:rPr>
              <a:t>main()</a:t>
            </a:r>
            <a:r>
              <a:rPr lang="en-US" altLang="en-US" sz="2000" smtClean="0"/>
              <a:t> method)</a:t>
            </a:r>
            <a:r>
              <a:rPr lang="en-US" altLang="en-US" sz="2000" baseline="30000" smtClean="0"/>
              <a:t>1</a:t>
            </a:r>
          </a:p>
          <a:p>
            <a:pPr lvl="1"/>
            <a:endParaRPr lang="en-CA" altLang="en-US" sz="2000" smtClean="0"/>
          </a:p>
        </p:txBody>
      </p:sp>
      <p:sp>
        <p:nvSpPr>
          <p:cNvPr id="36868" name="Text Box 4"/>
          <p:cNvSpPr txBox="1">
            <a:spLocks noChangeArrowheads="1"/>
          </p:cNvSpPr>
          <p:nvPr/>
        </p:nvSpPr>
        <p:spPr bwMode="auto">
          <a:xfrm>
            <a:off x="0" y="6597650"/>
            <a:ext cx="568801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US" altLang="en-US" sz="2000" baseline="30000"/>
              <a:t>1 Details will be provided later in this course</a:t>
            </a:r>
          </a:p>
        </p:txBody>
      </p:sp>
    </p:spTree>
    <p:extLst>
      <p:ext uri="{BB962C8B-B14F-4D97-AF65-F5344CB8AC3E}">
        <p14:creationId xmlns:p14="http://schemas.microsoft.com/office/powerpoint/2010/main" val="32180147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19">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4819">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4819">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48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P spid="3686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lIns="92075" tIns="46038" rIns="92075" bIns="46038"/>
          <a:lstStyle/>
          <a:p>
            <a:r>
              <a:rPr lang="en-US" altLang="en-US" sz="3200" smtClean="0"/>
              <a:t>Laying Out Your Program</a:t>
            </a:r>
          </a:p>
        </p:txBody>
      </p:sp>
      <p:sp>
        <p:nvSpPr>
          <p:cNvPr id="54275" name="Rectangle 3"/>
          <p:cNvSpPr>
            <a:spLocks noGrp="1" noChangeArrowheads="1"/>
          </p:cNvSpPr>
          <p:nvPr>
            <p:ph type="body" idx="4294967295"/>
          </p:nvPr>
        </p:nvSpPr>
        <p:spPr/>
        <p:txBody>
          <a:bodyPr lIns="92075" tIns="46038" rIns="92075" bIns="46038"/>
          <a:lstStyle/>
          <a:p>
            <a:r>
              <a:rPr lang="en-US" altLang="en-US" sz="2400" smtClean="0"/>
              <a:t>The code for each class should reside in its own separate file.</a:t>
            </a:r>
          </a:p>
          <a:p>
            <a:endParaRPr lang="en-US" altLang="en-US" sz="2400" smtClean="0"/>
          </a:p>
          <a:p>
            <a:endParaRPr lang="en-US" altLang="en-US" sz="2400" smtClean="0"/>
          </a:p>
          <a:p>
            <a:endParaRPr lang="en-US" altLang="en-US" sz="2400" smtClean="0"/>
          </a:p>
          <a:p>
            <a:endParaRPr lang="en-US" altLang="en-US" sz="2400" smtClean="0"/>
          </a:p>
          <a:p>
            <a:endParaRPr lang="en-US" altLang="en-US" sz="2400" smtClean="0"/>
          </a:p>
          <a:p>
            <a:endParaRPr lang="en-US" altLang="en-US" sz="2400" smtClean="0"/>
          </a:p>
          <a:p>
            <a:r>
              <a:rPr lang="en-US" altLang="en-US" sz="2400" smtClean="0"/>
              <a:t>All the Java source code files for a single program should reside in the same directory.</a:t>
            </a:r>
          </a:p>
        </p:txBody>
      </p:sp>
      <p:grpSp>
        <p:nvGrpSpPr>
          <p:cNvPr id="2" name="Group 1"/>
          <p:cNvGrpSpPr>
            <a:grpSpLocks/>
          </p:cNvGrpSpPr>
          <p:nvPr/>
        </p:nvGrpSpPr>
        <p:grpSpPr bwMode="auto">
          <a:xfrm>
            <a:off x="850900" y="2159000"/>
            <a:ext cx="6578600" cy="2125663"/>
            <a:chOff x="850900" y="2159000"/>
            <a:chExt cx="6578600" cy="2125663"/>
          </a:xfrm>
        </p:grpSpPr>
        <p:grpSp>
          <p:nvGrpSpPr>
            <p:cNvPr id="35845" name="Group 8"/>
            <p:cNvGrpSpPr>
              <a:grpSpLocks/>
            </p:cNvGrpSpPr>
            <p:nvPr/>
          </p:nvGrpSpPr>
          <p:grpSpPr bwMode="auto">
            <a:xfrm>
              <a:off x="850900" y="2159000"/>
              <a:ext cx="2260600" cy="2062163"/>
              <a:chOff x="432" y="1104"/>
              <a:chExt cx="1424" cy="1299"/>
            </a:xfrm>
          </p:grpSpPr>
          <p:sp>
            <p:nvSpPr>
              <p:cNvPr id="35849" name="Text Box 4"/>
              <p:cNvSpPr txBox="1">
                <a:spLocks noChangeArrowheads="1"/>
              </p:cNvSpPr>
              <p:nvPr/>
            </p:nvSpPr>
            <p:spPr bwMode="auto">
              <a:xfrm>
                <a:off x="456" y="1368"/>
                <a:ext cx="1400" cy="103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 typeface="Arial" charset="0"/>
                  <a:buNone/>
                </a:pPr>
                <a:r>
                  <a:rPr lang="en-US" altLang="en-US" sz="1800"/>
                  <a:t>class Person</a:t>
                </a:r>
              </a:p>
              <a:p>
                <a:pPr eaLnBrk="1" hangingPunct="1">
                  <a:spcBef>
                    <a:spcPct val="50000"/>
                  </a:spcBef>
                  <a:buFont typeface="Arial" charset="0"/>
                  <a:buNone/>
                </a:pPr>
                <a:r>
                  <a:rPr lang="en-US" altLang="en-US" sz="1800"/>
                  <a:t>{</a:t>
                </a:r>
              </a:p>
              <a:p>
                <a:pPr eaLnBrk="1" hangingPunct="1">
                  <a:spcBef>
                    <a:spcPct val="50000"/>
                  </a:spcBef>
                  <a:buFont typeface="Arial" charset="0"/>
                  <a:buNone/>
                </a:pPr>
                <a:r>
                  <a:rPr lang="en-US" altLang="en-US" sz="1800"/>
                  <a:t>     :     :</a:t>
                </a:r>
              </a:p>
              <a:p>
                <a:pPr eaLnBrk="1" hangingPunct="1">
                  <a:spcBef>
                    <a:spcPct val="50000"/>
                  </a:spcBef>
                  <a:buFont typeface="Arial" charset="0"/>
                  <a:buNone/>
                </a:pPr>
                <a:r>
                  <a:rPr lang="en-US" altLang="en-US" sz="1800"/>
                  <a:t>}</a:t>
                </a:r>
              </a:p>
            </p:txBody>
          </p:sp>
          <p:sp>
            <p:nvSpPr>
              <p:cNvPr id="35850" name="Text Box 6"/>
              <p:cNvSpPr txBox="1">
                <a:spLocks noChangeArrowheads="1"/>
              </p:cNvSpPr>
              <p:nvPr/>
            </p:nvSpPr>
            <p:spPr bwMode="auto">
              <a:xfrm>
                <a:off x="432" y="1104"/>
                <a:ext cx="12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 typeface="Arial" charset="0"/>
                  <a:buNone/>
                </a:pPr>
                <a:r>
                  <a:rPr lang="en-US" altLang="en-US" sz="1800" b="1"/>
                  <a:t>Person.java</a:t>
                </a:r>
              </a:p>
            </p:txBody>
          </p:sp>
        </p:grpSp>
        <p:grpSp>
          <p:nvGrpSpPr>
            <p:cNvPr id="35846" name="Group 9"/>
            <p:cNvGrpSpPr>
              <a:grpSpLocks/>
            </p:cNvGrpSpPr>
            <p:nvPr/>
          </p:nvGrpSpPr>
          <p:grpSpPr bwMode="auto">
            <a:xfrm>
              <a:off x="5181600" y="2209800"/>
              <a:ext cx="2247900" cy="2074863"/>
              <a:chOff x="3400" y="1096"/>
              <a:chExt cx="1416" cy="1307"/>
            </a:xfrm>
          </p:grpSpPr>
          <p:sp>
            <p:nvSpPr>
              <p:cNvPr id="35847" name="Text Box 5"/>
              <p:cNvSpPr txBox="1">
                <a:spLocks noChangeArrowheads="1"/>
              </p:cNvSpPr>
              <p:nvPr/>
            </p:nvSpPr>
            <p:spPr bwMode="auto">
              <a:xfrm>
                <a:off x="3416" y="1368"/>
                <a:ext cx="1400" cy="103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 typeface="Arial" charset="0"/>
                  <a:buNone/>
                </a:pPr>
                <a:r>
                  <a:rPr lang="en-US" altLang="en-US" sz="1800"/>
                  <a:t>class Driver</a:t>
                </a:r>
              </a:p>
              <a:p>
                <a:pPr eaLnBrk="1" hangingPunct="1">
                  <a:spcBef>
                    <a:spcPct val="50000"/>
                  </a:spcBef>
                  <a:buFont typeface="Arial" charset="0"/>
                  <a:buNone/>
                </a:pPr>
                <a:r>
                  <a:rPr lang="en-US" altLang="en-US" sz="1800"/>
                  <a:t>{</a:t>
                </a:r>
              </a:p>
              <a:p>
                <a:pPr eaLnBrk="1" hangingPunct="1">
                  <a:spcBef>
                    <a:spcPct val="50000"/>
                  </a:spcBef>
                  <a:buFont typeface="Arial" charset="0"/>
                  <a:buNone/>
                </a:pPr>
                <a:r>
                  <a:rPr lang="en-US" altLang="en-US" sz="1800"/>
                  <a:t>     :     :</a:t>
                </a:r>
              </a:p>
              <a:p>
                <a:pPr eaLnBrk="1" hangingPunct="1">
                  <a:spcBef>
                    <a:spcPct val="50000"/>
                  </a:spcBef>
                  <a:buFont typeface="Arial" charset="0"/>
                  <a:buNone/>
                </a:pPr>
                <a:r>
                  <a:rPr lang="en-US" altLang="en-US" sz="1800"/>
                  <a:t>}</a:t>
                </a:r>
              </a:p>
            </p:txBody>
          </p:sp>
          <p:sp>
            <p:nvSpPr>
              <p:cNvPr id="35848" name="Text Box 7"/>
              <p:cNvSpPr txBox="1">
                <a:spLocks noChangeArrowheads="1"/>
              </p:cNvSpPr>
              <p:nvPr/>
            </p:nvSpPr>
            <p:spPr bwMode="auto">
              <a:xfrm>
                <a:off x="3400" y="1096"/>
                <a:ext cx="12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 typeface="Arial" charset="0"/>
                  <a:buNone/>
                </a:pPr>
                <a:r>
                  <a:rPr lang="en-US" altLang="en-US" sz="1800" b="1"/>
                  <a:t>Driver.java</a:t>
                </a:r>
              </a:p>
            </p:txBody>
          </p:sp>
        </p:grpSp>
      </p:grpSp>
    </p:spTree>
    <p:extLst>
      <p:ext uri="{BB962C8B-B14F-4D97-AF65-F5344CB8AC3E}">
        <p14:creationId xmlns:p14="http://schemas.microsoft.com/office/powerpoint/2010/main" val="24515900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2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idx="4294967295"/>
          </p:nvPr>
        </p:nvSpPr>
        <p:spPr/>
        <p:txBody>
          <a:bodyPr/>
          <a:lstStyle/>
          <a:p>
            <a:r>
              <a:rPr lang="en-CA" altLang="en-US" sz="3200" smtClean="0"/>
              <a:t>Compiling Multiple Classes</a:t>
            </a:r>
          </a:p>
        </p:txBody>
      </p:sp>
      <p:sp>
        <p:nvSpPr>
          <p:cNvPr id="36867" name="Rectangle 3"/>
          <p:cNvSpPr>
            <a:spLocks noGrp="1"/>
          </p:cNvSpPr>
          <p:nvPr>
            <p:ph type="body" idx="4294967295"/>
          </p:nvPr>
        </p:nvSpPr>
        <p:spPr/>
        <p:txBody>
          <a:bodyPr/>
          <a:lstStyle/>
          <a:p>
            <a:r>
              <a:rPr lang="en-US" altLang="en-US" sz="2400" smtClean="0"/>
              <a:t>One way (safest) is to compile all code (dot-Java) files when any  code changes.</a:t>
            </a:r>
          </a:p>
          <a:p>
            <a:r>
              <a:rPr lang="en-US" altLang="en-US" sz="2400" smtClean="0"/>
              <a:t>Example:</a:t>
            </a:r>
          </a:p>
          <a:p>
            <a:pPr lvl="1"/>
            <a:r>
              <a:rPr lang="en-US" altLang="en-US" sz="2000" smtClean="0"/>
              <a:t>javac Driver.java</a:t>
            </a:r>
          </a:p>
          <a:p>
            <a:pPr lvl="1"/>
            <a:r>
              <a:rPr lang="en-US" altLang="en-US" sz="2000" smtClean="0"/>
              <a:t>javac Person.java</a:t>
            </a:r>
          </a:p>
          <a:p>
            <a:pPr lvl="1"/>
            <a:r>
              <a:rPr lang="en-US" altLang="en-US" sz="2000" smtClean="0"/>
              <a:t>(Alternatively use the ‘wildcard’):</a:t>
            </a:r>
            <a:r>
              <a:rPr lang="en-US" altLang="en-US" sz="2000" smtClean="0">
                <a:latin typeface="Times New Roman" pitchFamily="18" charset="0"/>
              </a:rPr>
              <a:t> </a:t>
            </a:r>
            <a:r>
              <a:rPr lang="en-US" altLang="en-US" sz="2000" smtClean="0">
                <a:latin typeface="Consolas" pitchFamily="49" charset="0"/>
              </a:rPr>
              <a:t>javac *.java</a:t>
            </a:r>
          </a:p>
          <a:p>
            <a:endParaRPr lang="en-CA" altLang="en-US" sz="2400" smtClean="0"/>
          </a:p>
        </p:txBody>
      </p:sp>
    </p:spTree>
    <p:extLst>
      <p:ext uri="{BB962C8B-B14F-4D97-AF65-F5344CB8AC3E}">
        <p14:creationId xmlns:p14="http://schemas.microsoft.com/office/powerpoint/2010/main" val="22725167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smtClean="0"/>
              <a:t>Why Must Classes Be Defined</a:t>
            </a:r>
          </a:p>
        </p:txBody>
      </p:sp>
      <p:sp>
        <p:nvSpPr>
          <p:cNvPr id="3" name="Content Placeholder 2"/>
          <p:cNvSpPr>
            <a:spLocks noGrp="1"/>
          </p:cNvSpPr>
          <p:nvPr>
            <p:ph idx="1"/>
          </p:nvPr>
        </p:nvSpPr>
        <p:spPr/>
        <p:txBody>
          <a:bodyPr/>
          <a:lstStyle/>
          <a:p>
            <a:r>
              <a:rPr lang="en-US" altLang="en-US" smtClean="0"/>
              <a:t>Some classes are already pre-defined (included) in a programming language with a list of attributes and methods e.g., </a:t>
            </a:r>
            <a:r>
              <a:rPr lang="en-US" altLang="en-US" smtClean="0">
                <a:latin typeface="Consolas" pitchFamily="49" charset="0"/>
                <a:cs typeface="Consolas" pitchFamily="49" charset="0"/>
              </a:rPr>
              <a:t>String</a:t>
            </a:r>
            <a:r>
              <a:rPr lang="en-US" altLang="en-US" smtClean="0"/>
              <a:t> </a:t>
            </a:r>
          </a:p>
          <a:p>
            <a:r>
              <a:rPr lang="en-US" altLang="en-US" smtClean="0"/>
              <a:t>Why don’t more classes come ‘built’ into the language?</a:t>
            </a:r>
          </a:p>
          <a:p>
            <a:r>
              <a:rPr lang="en-US" altLang="en-US" smtClean="0"/>
              <a:t>The needs of the program will dictate what attributes and methods are needed.</a:t>
            </a:r>
          </a:p>
        </p:txBody>
      </p:sp>
      <p:grpSp>
        <p:nvGrpSpPr>
          <p:cNvPr id="2" name="Group 1"/>
          <p:cNvGrpSpPr/>
          <p:nvPr/>
        </p:nvGrpSpPr>
        <p:grpSpPr>
          <a:xfrm>
            <a:off x="838200" y="3658134"/>
            <a:ext cx="4617664" cy="2495550"/>
            <a:chOff x="838200" y="3658134"/>
            <a:chExt cx="4617664" cy="2495550"/>
          </a:xfrm>
        </p:grpSpPr>
        <p:pic>
          <p:nvPicPr>
            <p:cNvPr id="37893" name="Picture 2" descr="C:\Users\tamj\AppData\Local\Microsoft\Windows\Temporary Internet Files\Content.IE5\KWS69ME7\MC90008876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3658134"/>
              <a:ext cx="1587457" cy="180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6089" y="3658134"/>
              <a:ext cx="2009775" cy="249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84293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Terminology: Methods Vs. Functions</a:t>
            </a:r>
          </a:p>
        </p:txBody>
      </p:sp>
      <p:sp>
        <p:nvSpPr>
          <p:cNvPr id="3" name="Content Placeholder 2"/>
          <p:cNvSpPr>
            <a:spLocks noGrp="1"/>
          </p:cNvSpPr>
          <p:nvPr>
            <p:ph idx="1"/>
          </p:nvPr>
        </p:nvSpPr>
        <p:spPr/>
        <p:txBody>
          <a:bodyPr/>
          <a:lstStyle/>
          <a:p>
            <a:pPr>
              <a:defRPr/>
            </a:pPr>
            <a:r>
              <a:rPr lang="en-US" dirty="0" smtClean="0"/>
              <a:t>Both include defining a block of code that be invoked via the name of the method or function (e.g., </a:t>
            </a:r>
            <a:r>
              <a:rPr lang="en-US" dirty="0" smtClean="0">
                <a:latin typeface="Consolas" panose="020B0609020204030204" pitchFamily="49" charset="0"/>
                <a:cs typeface="Consolas" panose="020B0609020204030204" pitchFamily="49" charset="0"/>
              </a:rPr>
              <a:t>print()</a:t>
            </a:r>
            <a:r>
              <a:rPr lang="en-US" dirty="0" smtClean="0">
                <a:cs typeface="Consolas" panose="020B0609020204030204" pitchFamily="49" charset="0"/>
              </a:rPr>
              <a:t> </a:t>
            </a:r>
            <a:r>
              <a:rPr lang="en-US" dirty="0" smtClean="0"/>
              <a:t>)</a:t>
            </a:r>
          </a:p>
          <a:p>
            <a:pPr>
              <a:defRPr/>
            </a:pPr>
            <a:r>
              <a:rPr lang="en-US" b="1" dirty="0" smtClean="0"/>
              <a:t>Methods</a:t>
            </a:r>
            <a:r>
              <a:rPr lang="en-US" dirty="0" smtClean="0"/>
              <a:t> a block of code that is defined within a class definition (Java example):</a:t>
            </a:r>
          </a:p>
          <a:p>
            <a:pPr marL="514350" lvl="2" indent="0">
              <a:buFont typeface="Arial" charset="0"/>
              <a:buNone/>
              <a:defRPr/>
            </a:pPr>
            <a:r>
              <a:rPr lang="en-US" altLang="en-US" dirty="0" smtClean="0">
                <a:latin typeface="Consolas" pitchFamily="49" charset="0"/>
                <a:cs typeface="Consolas" pitchFamily="49" charset="0"/>
              </a:rPr>
              <a:t>public </a:t>
            </a:r>
            <a:r>
              <a:rPr lang="en-US" altLang="en-US" dirty="0">
                <a:latin typeface="Consolas" pitchFamily="49" charset="0"/>
                <a:cs typeface="Consolas" pitchFamily="49" charset="0"/>
              </a:rPr>
              <a:t>class Person</a:t>
            </a:r>
          </a:p>
          <a:p>
            <a:pPr marL="514350" lvl="2" indent="0">
              <a:buFont typeface="Arial" charset="0"/>
              <a:buNone/>
              <a:defRPr/>
            </a:pPr>
            <a:r>
              <a:rPr lang="en-US" altLang="en-US" dirty="0">
                <a:latin typeface="Consolas" pitchFamily="49" charset="0"/>
                <a:cs typeface="Consolas" pitchFamily="49" charset="0"/>
              </a:rPr>
              <a:t>{</a:t>
            </a:r>
          </a:p>
          <a:p>
            <a:pPr marL="514350" lvl="2" indent="0">
              <a:buFont typeface="Arial" charset="0"/>
              <a:buNone/>
              <a:defRPr/>
            </a:pPr>
            <a:r>
              <a:rPr lang="en-US" altLang="en-US" dirty="0" smtClean="0">
                <a:latin typeface="Consolas" pitchFamily="49" charset="0"/>
                <a:cs typeface="Consolas" pitchFamily="49" charset="0"/>
              </a:rPr>
              <a:t>    public </a:t>
            </a:r>
            <a:r>
              <a:rPr lang="en-US" altLang="en-US" dirty="0">
                <a:latin typeface="Consolas" pitchFamily="49" charset="0"/>
                <a:cs typeface="Consolas" pitchFamily="49" charset="0"/>
              </a:rPr>
              <a:t>Person</a:t>
            </a:r>
            <a:r>
              <a:rPr lang="en-US" altLang="en-US" dirty="0" smtClean="0">
                <a:latin typeface="Consolas" pitchFamily="49" charset="0"/>
                <a:cs typeface="Consolas" pitchFamily="49" charset="0"/>
              </a:rPr>
              <a:t>() { ... }</a:t>
            </a:r>
            <a:endParaRPr lang="en-US" altLang="en-US" dirty="0">
              <a:latin typeface="Consolas" pitchFamily="49" charset="0"/>
              <a:cs typeface="Consolas" pitchFamily="49" charset="0"/>
            </a:endParaRPr>
          </a:p>
          <a:p>
            <a:pPr marL="514350" lvl="2" indent="0">
              <a:buFont typeface="Arial" charset="0"/>
              <a:buNone/>
              <a:defRPr/>
            </a:pPr>
            <a:endParaRPr lang="en-US" altLang="en-US" dirty="0">
              <a:latin typeface="Consolas" pitchFamily="49" charset="0"/>
              <a:cs typeface="Consolas" pitchFamily="49" charset="0"/>
            </a:endParaRPr>
          </a:p>
          <a:p>
            <a:pPr marL="514350" lvl="2" indent="0">
              <a:buFont typeface="Arial" charset="0"/>
              <a:buNone/>
              <a:defRPr/>
            </a:pPr>
            <a:r>
              <a:rPr lang="en-US" altLang="en-US" dirty="0">
                <a:latin typeface="Consolas" pitchFamily="49" charset="0"/>
                <a:cs typeface="Consolas" pitchFamily="49" charset="0"/>
              </a:rPr>
              <a:t>    public void </a:t>
            </a:r>
            <a:r>
              <a:rPr lang="en-US" altLang="en-US" dirty="0" err="1">
                <a:latin typeface="Consolas" pitchFamily="49" charset="0"/>
                <a:cs typeface="Consolas" pitchFamily="49" charset="0"/>
              </a:rPr>
              <a:t>sayAge</a:t>
            </a:r>
            <a:r>
              <a:rPr lang="en-US" altLang="en-US" dirty="0" smtClean="0">
                <a:latin typeface="Consolas" pitchFamily="49" charset="0"/>
                <a:cs typeface="Consolas" pitchFamily="49" charset="0"/>
              </a:rPr>
              <a:t>() </a:t>
            </a:r>
            <a:r>
              <a:rPr lang="en-US" altLang="en-US" dirty="0">
                <a:latin typeface="Consolas" pitchFamily="49" charset="0"/>
                <a:cs typeface="Consolas" pitchFamily="49" charset="0"/>
              </a:rPr>
              <a:t>{ ... }</a:t>
            </a:r>
          </a:p>
          <a:p>
            <a:pPr marL="514350" lvl="2" indent="0">
              <a:buFont typeface="Arial" charset="0"/>
              <a:buNone/>
              <a:defRPr/>
            </a:pPr>
            <a:r>
              <a:rPr lang="en-US" altLang="en-US" dirty="0" smtClean="0">
                <a:latin typeface="Consolas" pitchFamily="49" charset="0"/>
                <a:cs typeface="Consolas" pitchFamily="49" charset="0"/>
              </a:rPr>
              <a:t>}</a:t>
            </a:r>
          </a:p>
          <a:p>
            <a:pPr marL="285750" indent="-285750">
              <a:defRPr/>
            </a:pPr>
            <a:endParaRPr lang="en-US" altLang="en-US" dirty="0">
              <a:latin typeface="Consolas" pitchFamily="49" charset="0"/>
              <a:cs typeface="Consolas" pitchFamily="49" charset="0"/>
            </a:endParaRPr>
          </a:p>
          <a:p>
            <a:pPr marL="285750" indent="-285750">
              <a:defRPr/>
            </a:pPr>
            <a:r>
              <a:rPr lang="en-US" altLang="en-US" dirty="0" smtClean="0">
                <a:cs typeface="Consolas" pitchFamily="49" charset="0"/>
              </a:rPr>
              <a:t>Every object whose type is this class (in this case a </a:t>
            </a:r>
            <a:r>
              <a:rPr lang="en-US" altLang="en-US" dirty="0" smtClean="0">
                <a:latin typeface="Consolas" panose="020B0609020204030204" pitchFamily="49" charset="0"/>
                <a:cs typeface="Consolas" panose="020B0609020204030204" pitchFamily="49" charset="0"/>
              </a:rPr>
              <a:t>Person</a:t>
            </a:r>
            <a:r>
              <a:rPr lang="en-US" altLang="en-US" dirty="0" smtClean="0">
                <a:cs typeface="Consolas" pitchFamily="49" charset="0"/>
              </a:rPr>
              <a:t>) will be able to invoke these class methods.</a:t>
            </a:r>
            <a:endParaRPr lang="en-US" altLang="en-US" sz="2000" dirty="0" smtClean="0">
              <a:cs typeface="Consolas" pitchFamily="49" charset="0"/>
            </a:endParaRPr>
          </a:p>
          <a:p>
            <a:pPr marL="514350" lvl="2" indent="0">
              <a:buFont typeface="Arial" charset="0"/>
              <a:buNone/>
              <a:defRPr/>
            </a:pPr>
            <a:r>
              <a:rPr lang="en-US" altLang="en-US" dirty="0" smtClean="0">
                <a:latin typeface="Consolas" panose="020B0609020204030204" pitchFamily="49" charset="0"/>
                <a:cs typeface="Consolas" pitchFamily="49" charset="0"/>
              </a:rPr>
              <a:t>Person </a:t>
            </a:r>
            <a:r>
              <a:rPr lang="en-US" altLang="en-US" dirty="0" err="1" smtClean="0">
                <a:latin typeface="Consolas" pitchFamily="49" charset="0"/>
                <a:cs typeface="Consolas" pitchFamily="49" charset="0"/>
              </a:rPr>
              <a:t>jim</a:t>
            </a:r>
            <a:r>
              <a:rPr lang="en-US" altLang="en-US" dirty="0" smtClean="0">
                <a:latin typeface="Consolas" pitchFamily="49" charset="0"/>
                <a:cs typeface="Consolas" pitchFamily="49" charset="0"/>
              </a:rPr>
              <a:t> = new Person();</a:t>
            </a:r>
            <a:endParaRPr lang="en-US" altLang="en-US" dirty="0">
              <a:latin typeface="Consolas" pitchFamily="49" charset="0"/>
              <a:cs typeface="Consolas" pitchFamily="49" charset="0"/>
            </a:endParaRPr>
          </a:p>
          <a:p>
            <a:pPr marL="514350" lvl="2" indent="0">
              <a:buFont typeface="Arial" charset="0"/>
              <a:buNone/>
              <a:defRPr/>
            </a:pPr>
            <a:r>
              <a:rPr lang="en-US" altLang="en-US" dirty="0" err="1" smtClean="0">
                <a:latin typeface="Consolas" pitchFamily="49" charset="0"/>
                <a:cs typeface="Consolas" pitchFamily="49" charset="0"/>
              </a:rPr>
              <a:t>jim.sayAge</a:t>
            </a:r>
            <a:r>
              <a:rPr lang="en-US" altLang="en-US" dirty="0" smtClean="0">
                <a:latin typeface="Consolas" pitchFamily="49" charset="0"/>
                <a:cs typeface="Consolas" pitchFamily="49" charset="0"/>
              </a:rPr>
              <a:t>();</a:t>
            </a:r>
            <a:endParaRPr lang="en-US" altLang="en-US" dirty="0">
              <a:latin typeface="Consolas" pitchFamily="49" charset="0"/>
              <a:cs typeface="Consolas" pitchFamily="49" charset="0"/>
            </a:endParaRPr>
          </a:p>
          <a:p>
            <a:pPr lvl="1">
              <a:defRPr/>
            </a:pPr>
            <a:endParaRPr lang="en-US" dirty="0"/>
          </a:p>
        </p:txBody>
      </p:sp>
    </p:spTree>
    <p:extLst>
      <p:ext uri="{BB962C8B-B14F-4D97-AF65-F5344CB8AC3E}">
        <p14:creationId xmlns:p14="http://schemas.microsoft.com/office/powerpoint/2010/main" val="12042176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Terminology: Methods Vs. Functions (2)</a:t>
            </a:r>
          </a:p>
        </p:txBody>
      </p:sp>
      <p:sp>
        <p:nvSpPr>
          <p:cNvPr id="39939" name="Content Placeholder 2"/>
          <p:cNvSpPr>
            <a:spLocks noGrp="1"/>
          </p:cNvSpPr>
          <p:nvPr>
            <p:ph idx="1"/>
          </p:nvPr>
        </p:nvSpPr>
        <p:spPr/>
        <p:txBody>
          <a:bodyPr/>
          <a:lstStyle/>
          <a:p>
            <a:r>
              <a:rPr lang="en-US" altLang="en-US" sz="2000" b="1" smtClean="0"/>
              <a:t>Functions</a:t>
            </a:r>
            <a:r>
              <a:rPr lang="en-US" altLang="en-US" sz="2000" smtClean="0"/>
              <a:t> a block of code that is defined outside or independent of a class (Python example – it’s largely not possible to do this in Java):</a:t>
            </a:r>
          </a:p>
          <a:p>
            <a:pPr marL="342900" lvl="1" indent="0">
              <a:buFont typeface="Arial" charset="0"/>
              <a:buNone/>
            </a:pPr>
            <a:r>
              <a:rPr lang="en-US" altLang="en-US" sz="1800" smtClean="0">
                <a:solidFill>
                  <a:srgbClr val="FF00FF"/>
                </a:solidFill>
                <a:latin typeface="Consolas" pitchFamily="49" charset="0"/>
                <a:cs typeface="Consolas" pitchFamily="49" charset="0"/>
              </a:rPr>
              <a:t># Defining m</a:t>
            </a:r>
            <a:r>
              <a:rPr lang="en-US" altLang="en-US" sz="1800" u="sng" smtClean="0">
                <a:solidFill>
                  <a:srgbClr val="FF00FF"/>
                </a:solidFill>
                <a:latin typeface="Consolas" pitchFamily="49" charset="0"/>
                <a:cs typeface="Consolas" pitchFamily="49" charset="0"/>
              </a:rPr>
              <a:t>ethod</a:t>
            </a:r>
            <a:r>
              <a:rPr lang="en-US" altLang="en-US" sz="1800" smtClean="0">
                <a:solidFill>
                  <a:srgbClr val="FF00FF"/>
                </a:solidFill>
                <a:latin typeface="Consolas" pitchFamily="49" charset="0"/>
                <a:cs typeface="Consolas" pitchFamily="49" charset="0"/>
              </a:rPr>
              <a:t> sayBye()</a:t>
            </a:r>
          </a:p>
          <a:p>
            <a:pPr marL="342900" lvl="1" indent="0">
              <a:buFont typeface="Arial" charset="0"/>
              <a:buNone/>
            </a:pPr>
            <a:r>
              <a:rPr lang="en-US" altLang="en-US" sz="1800" smtClean="0">
                <a:latin typeface="Consolas" pitchFamily="49" charset="0"/>
                <a:cs typeface="Consolas" pitchFamily="49" charset="0"/>
              </a:rPr>
              <a:t>class Person:</a:t>
            </a:r>
          </a:p>
          <a:p>
            <a:pPr marL="342900" lvl="1" indent="0">
              <a:buFont typeface="Arial" charset="0"/>
              <a:buNone/>
            </a:pPr>
            <a:r>
              <a:rPr lang="en-US" altLang="en-US" sz="1800" smtClean="0">
                <a:latin typeface="Consolas" pitchFamily="49" charset="0"/>
                <a:cs typeface="Consolas" pitchFamily="49" charset="0"/>
              </a:rPr>
              <a:t>    def sayBye(self):</a:t>
            </a:r>
          </a:p>
          <a:p>
            <a:pPr marL="342900" lvl="1" indent="0">
              <a:buFont typeface="Arial" charset="0"/>
              <a:buNone/>
            </a:pPr>
            <a:r>
              <a:rPr lang="en-US" altLang="en-US" sz="1800" smtClean="0">
                <a:latin typeface="Consolas" pitchFamily="49" charset="0"/>
                <a:cs typeface="Consolas" pitchFamily="49" charset="0"/>
              </a:rPr>
              <a:t>        print(“Hosta lavista!”)</a:t>
            </a:r>
          </a:p>
          <a:p>
            <a:pPr marL="342900" lvl="1" indent="0">
              <a:buFont typeface="Arial" charset="0"/>
              <a:buNone/>
            </a:pPr>
            <a:r>
              <a:rPr lang="en-US" altLang="en-US" sz="1800" smtClean="0">
                <a:latin typeface="Consolas" pitchFamily="49" charset="0"/>
                <a:cs typeface="Consolas" pitchFamily="49" charset="0"/>
              </a:rPr>
              <a:t>	</a:t>
            </a:r>
          </a:p>
          <a:p>
            <a:pPr marL="342900" lvl="1" indent="0">
              <a:buFont typeface="Arial" charset="0"/>
              <a:buNone/>
            </a:pPr>
            <a:r>
              <a:rPr lang="en-US" altLang="en-US" sz="1800" smtClean="0">
                <a:solidFill>
                  <a:srgbClr val="FF00FF"/>
                </a:solidFill>
                <a:latin typeface="Consolas" pitchFamily="49" charset="0"/>
                <a:cs typeface="Consolas" pitchFamily="49" charset="0"/>
              </a:rPr>
              <a:t># Defining f</a:t>
            </a:r>
            <a:r>
              <a:rPr lang="en-US" altLang="en-US" sz="1800" u="sng" smtClean="0">
                <a:solidFill>
                  <a:srgbClr val="FF00FF"/>
                </a:solidFill>
                <a:latin typeface="Consolas" pitchFamily="49" charset="0"/>
                <a:cs typeface="Consolas" pitchFamily="49" charset="0"/>
              </a:rPr>
              <a:t>unction</a:t>
            </a:r>
            <a:r>
              <a:rPr lang="en-US" altLang="en-US" sz="1800" smtClean="0">
                <a:solidFill>
                  <a:srgbClr val="FF00FF"/>
                </a:solidFill>
                <a:latin typeface="Consolas" pitchFamily="49" charset="0"/>
                <a:cs typeface="Consolas" pitchFamily="49" charset="0"/>
              </a:rPr>
              <a:t>: sayBye()</a:t>
            </a:r>
          </a:p>
          <a:p>
            <a:pPr marL="342900" lvl="1" indent="0">
              <a:buFont typeface="Arial" charset="0"/>
              <a:buNone/>
            </a:pPr>
            <a:r>
              <a:rPr lang="en-US" altLang="en-US" sz="1800" smtClean="0">
                <a:latin typeface="Consolas" pitchFamily="49" charset="0"/>
                <a:cs typeface="Consolas" pitchFamily="49" charset="0"/>
              </a:rPr>
              <a:t>def sayBye():</a:t>
            </a:r>
          </a:p>
          <a:p>
            <a:pPr marL="342900" lvl="1" indent="0">
              <a:buFont typeface="Arial" charset="0"/>
              <a:buNone/>
            </a:pPr>
            <a:r>
              <a:rPr lang="en-US" altLang="en-US" sz="1800" smtClean="0">
                <a:latin typeface="Consolas" pitchFamily="49" charset="0"/>
                <a:cs typeface="Consolas" pitchFamily="49" charset="0"/>
              </a:rPr>
              <a:t>    print(“Hosta lavista!”)</a:t>
            </a:r>
          </a:p>
          <a:p>
            <a:pPr marL="342900" lvl="1" indent="0">
              <a:buFont typeface="Arial" charset="0"/>
              <a:buNone/>
            </a:pPr>
            <a:endParaRPr lang="en-US" altLang="en-US" sz="1800" smtClean="0">
              <a:latin typeface="Consolas" pitchFamily="49" charset="0"/>
              <a:cs typeface="Consolas" pitchFamily="49" charset="0"/>
            </a:endParaRPr>
          </a:p>
          <a:p>
            <a:pPr marL="342900" lvl="1" indent="0">
              <a:buFont typeface="Arial" charset="0"/>
              <a:buNone/>
            </a:pPr>
            <a:r>
              <a:rPr lang="en-US" altLang="en-US" sz="1800" smtClean="0">
                <a:solidFill>
                  <a:srgbClr val="FF00FF"/>
                </a:solidFill>
                <a:latin typeface="Consolas" pitchFamily="49" charset="0"/>
                <a:cs typeface="Consolas" pitchFamily="49" charset="0"/>
              </a:rPr>
              <a:t># Functions are called without creating an object</a:t>
            </a:r>
          </a:p>
          <a:p>
            <a:pPr marL="342900" lvl="1" indent="0">
              <a:buFont typeface="Arial" charset="0"/>
              <a:buNone/>
            </a:pPr>
            <a:r>
              <a:rPr lang="en-US" altLang="en-US" sz="1800" smtClean="0">
                <a:latin typeface="Consolas" pitchFamily="49" charset="0"/>
                <a:cs typeface="Consolas" pitchFamily="49" charset="0"/>
              </a:rPr>
              <a:t>sayBye()  </a:t>
            </a:r>
          </a:p>
          <a:p>
            <a:pPr>
              <a:buFont typeface="Arial" charset="0"/>
              <a:buNone/>
            </a:pPr>
            <a:endParaRPr lang="en-US" altLang="en-US" smtClean="0"/>
          </a:p>
          <a:p>
            <a:pPr marL="342900" lvl="1" indent="0">
              <a:buFont typeface="Arial" charset="0"/>
              <a:buNone/>
            </a:pPr>
            <a:r>
              <a:rPr lang="en-US" altLang="en-US" sz="1800" smtClean="0">
                <a:solidFill>
                  <a:srgbClr val="FF00FF"/>
                </a:solidFill>
                <a:latin typeface="Consolas" pitchFamily="49" charset="0"/>
                <a:cs typeface="Consolas" pitchFamily="49" charset="0"/>
              </a:rPr>
              <a:t># Method are called via an object</a:t>
            </a:r>
          </a:p>
          <a:p>
            <a:pPr marL="342900" lvl="1" indent="0">
              <a:buFont typeface="Arial" charset="0"/>
              <a:buNone/>
            </a:pPr>
            <a:r>
              <a:rPr lang="en-US" altLang="en-US" sz="1800" smtClean="0">
                <a:solidFill>
                  <a:srgbClr val="FF00FF"/>
                </a:solidFill>
                <a:latin typeface="Consolas" pitchFamily="49" charset="0"/>
                <a:cs typeface="Consolas" pitchFamily="49" charset="0"/>
              </a:rPr>
              <a:t>jim = Person()</a:t>
            </a:r>
          </a:p>
          <a:p>
            <a:pPr marL="342900" lvl="1" indent="0">
              <a:buFont typeface="Arial" charset="0"/>
              <a:buNone/>
            </a:pPr>
            <a:r>
              <a:rPr lang="en-US" altLang="en-US" sz="1800" smtClean="0">
                <a:latin typeface="Consolas" pitchFamily="49" charset="0"/>
                <a:cs typeface="Consolas" pitchFamily="49" charset="0"/>
              </a:rPr>
              <a:t>jim.sayBye()</a:t>
            </a:r>
            <a:endParaRPr lang="en-US" altLang="en-US" smtClean="0"/>
          </a:p>
        </p:txBody>
      </p:sp>
    </p:spTree>
    <p:extLst>
      <p:ext uri="{BB962C8B-B14F-4D97-AF65-F5344CB8AC3E}">
        <p14:creationId xmlns:p14="http://schemas.microsoft.com/office/powerpoint/2010/main" val="34223652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z="3200" smtClean="0"/>
              <a:t>Methods Vs. Functions: Summary &amp; Recap</a:t>
            </a:r>
          </a:p>
        </p:txBody>
      </p:sp>
      <p:sp>
        <p:nvSpPr>
          <p:cNvPr id="40963" name="Text Placeholder 2"/>
          <p:cNvSpPr>
            <a:spLocks noGrp="1"/>
          </p:cNvSpPr>
          <p:nvPr>
            <p:ph type="body" idx="1"/>
          </p:nvPr>
        </p:nvSpPr>
        <p:spPr/>
        <p:txBody>
          <a:bodyPr/>
          <a:lstStyle/>
          <a:p>
            <a:r>
              <a:rPr lang="en-US" altLang="en-US" smtClean="0"/>
              <a:t>Methods</a:t>
            </a:r>
          </a:p>
        </p:txBody>
      </p:sp>
      <p:sp>
        <p:nvSpPr>
          <p:cNvPr id="4" name="Content Placeholder 3"/>
          <p:cNvSpPr>
            <a:spLocks noGrp="1"/>
          </p:cNvSpPr>
          <p:nvPr>
            <p:ph sz="half" idx="2"/>
          </p:nvPr>
        </p:nvSpPr>
        <p:spPr/>
        <p:txBody>
          <a:bodyPr/>
          <a:lstStyle/>
          <a:p>
            <a:r>
              <a:rPr lang="en-US" altLang="en-US" smtClean="0"/>
              <a:t>The Object-Oriented approach  to program decomposition.</a:t>
            </a:r>
          </a:p>
          <a:p>
            <a:r>
              <a:rPr lang="en-US" altLang="en-US" smtClean="0"/>
              <a:t>Break the program down into classes.</a:t>
            </a:r>
          </a:p>
          <a:p>
            <a:r>
              <a:rPr lang="en-US" altLang="en-US" smtClean="0"/>
              <a:t>Each class will have a number of methods.</a:t>
            </a:r>
          </a:p>
          <a:p>
            <a:r>
              <a:rPr lang="en-US" altLang="en-US" smtClean="0"/>
              <a:t>Methods are invoked/called through an instance of a class (an object).</a:t>
            </a:r>
          </a:p>
        </p:txBody>
      </p:sp>
      <p:sp>
        <p:nvSpPr>
          <p:cNvPr id="40965" name="Text Placeholder 4"/>
          <p:cNvSpPr>
            <a:spLocks noGrp="1"/>
          </p:cNvSpPr>
          <p:nvPr>
            <p:ph type="body" sz="quarter" idx="3"/>
          </p:nvPr>
        </p:nvSpPr>
        <p:spPr/>
        <p:txBody>
          <a:bodyPr/>
          <a:lstStyle/>
          <a:p>
            <a:r>
              <a:rPr lang="en-US" altLang="en-US" smtClean="0"/>
              <a:t>Functions</a:t>
            </a:r>
          </a:p>
        </p:txBody>
      </p:sp>
      <p:sp>
        <p:nvSpPr>
          <p:cNvPr id="6" name="Content Placeholder 5"/>
          <p:cNvSpPr>
            <a:spLocks noGrp="1"/>
          </p:cNvSpPr>
          <p:nvPr>
            <p:ph sz="quarter" idx="4"/>
          </p:nvPr>
        </p:nvSpPr>
        <p:spPr/>
        <p:txBody>
          <a:bodyPr/>
          <a:lstStyle/>
          <a:p>
            <a:r>
              <a:rPr lang="en-US" altLang="en-US" smtClean="0"/>
              <a:t>The procedural (procedure = function) approach  to program decomposition.</a:t>
            </a:r>
          </a:p>
          <a:p>
            <a:r>
              <a:rPr lang="en-US" altLang="en-US" smtClean="0"/>
              <a:t>Break the program down into functions.</a:t>
            </a:r>
          </a:p>
          <a:p>
            <a:r>
              <a:rPr lang="en-US" altLang="en-US" smtClean="0"/>
              <a:t>Functions can be invoked or called without creating any objects.</a:t>
            </a:r>
          </a:p>
        </p:txBody>
      </p:sp>
    </p:spTree>
    <p:extLst>
      <p:ext uri="{BB962C8B-B14F-4D97-AF65-F5344CB8AC3E}">
        <p14:creationId xmlns:p14="http://schemas.microsoft.com/office/powerpoint/2010/main" val="20460242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r>
              <a:rPr lang="en-CA" altLang="en-US" sz="3200" smtClean="0"/>
              <a:t>An Example Of The Procedural Approach (Presentation Software)</a:t>
            </a:r>
            <a:endParaRPr lang="en-US" altLang="en-US" sz="3200" smtClean="0"/>
          </a:p>
        </p:txBody>
      </p:sp>
      <p:sp>
        <p:nvSpPr>
          <p:cNvPr id="15363" name="Rectangle 3"/>
          <p:cNvSpPr>
            <a:spLocks noGrp="1" noChangeArrowheads="1"/>
          </p:cNvSpPr>
          <p:nvPr>
            <p:ph type="body" idx="4294967295"/>
          </p:nvPr>
        </p:nvSpPr>
        <p:spPr/>
        <p:txBody>
          <a:bodyPr/>
          <a:lstStyle/>
          <a:p>
            <a:r>
              <a:rPr lang="en-US" altLang="en-US" sz="2400" smtClean="0"/>
              <a:t>Break down the program by what it does (described with </a:t>
            </a:r>
            <a:r>
              <a:rPr lang="en-US" altLang="en-US" sz="2400" i="1" smtClean="0"/>
              <a:t>actions/verbs</a:t>
            </a:r>
            <a:r>
              <a:rPr lang="en-US" altLang="en-US" sz="2400" smtClean="0"/>
              <a:t>)</a:t>
            </a:r>
          </a:p>
        </p:txBody>
      </p:sp>
      <p:grpSp>
        <p:nvGrpSpPr>
          <p:cNvPr id="2" name="Group 4"/>
          <p:cNvGrpSpPr>
            <a:grpSpLocks/>
          </p:cNvGrpSpPr>
          <p:nvPr/>
        </p:nvGrpSpPr>
        <p:grpSpPr bwMode="auto">
          <a:xfrm>
            <a:off x="971550" y="3822700"/>
            <a:ext cx="7489825" cy="985838"/>
            <a:chOff x="612" y="1933"/>
            <a:chExt cx="4718" cy="621"/>
          </a:xfrm>
        </p:grpSpPr>
        <p:sp>
          <p:nvSpPr>
            <p:cNvPr id="15380" name="Text Box 5"/>
            <p:cNvSpPr txBox="1">
              <a:spLocks noChangeArrowheads="1"/>
            </p:cNvSpPr>
            <p:nvPr/>
          </p:nvSpPr>
          <p:spPr bwMode="auto">
            <a:xfrm>
              <a:off x="612" y="2296"/>
              <a:ext cx="998" cy="25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CA" altLang="en-US" sz="2000">
                  <a:latin typeface="Arial" charset="0"/>
                </a:rPr>
                <a:t>Filing</a:t>
              </a:r>
              <a:endParaRPr lang="en-US" altLang="en-US" sz="2000">
                <a:latin typeface="Arial" charset="0"/>
              </a:endParaRPr>
            </a:p>
          </p:txBody>
        </p:sp>
        <p:sp>
          <p:nvSpPr>
            <p:cNvPr id="15381" name="Text Box 6"/>
            <p:cNvSpPr txBox="1">
              <a:spLocks noChangeArrowheads="1"/>
            </p:cNvSpPr>
            <p:nvPr/>
          </p:nvSpPr>
          <p:spPr bwMode="auto">
            <a:xfrm>
              <a:off x="1882" y="2296"/>
              <a:ext cx="998" cy="25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CA" altLang="en-US" sz="2000">
                  <a:latin typeface="Arial" charset="0"/>
                </a:rPr>
                <a:t>Editing</a:t>
              </a:r>
              <a:endParaRPr lang="en-US" altLang="en-US" sz="2000">
                <a:latin typeface="Arial" charset="0"/>
              </a:endParaRPr>
            </a:p>
          </p:txBody>
        </p:sp>
        <p:sp>
          <p:nvSpPr>
            <p:cNvPr id="15382" name="Text Box 7"/>
            <p:cNvSpPr txBox="1">
              <a:spLocks noChangeArrowheads="1"/>
            </p:cNvSpPr>
            <p:nvPr/>
          </p:nvSpPr>
          <p:spPr bwMode="auto">
            <a:xfrm>
              <a:off x="4332" y="2296"/>
              <a:ext cx="998" cy="25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CA" altLang="en-US" sz="2000">
                  <a:latin typeface="Arial" charset="0"/>
                </a:rPr>
                <a:t>Helping</a:t>
              </a:r>
              <a:endParaRPr lang="en-US" altLang="en-US" sz="2000">
                <a:latin typeface="Arial" charset="0"/>
              </a:endParaRPr>
            </a:p>
          </p:txBody>
        </p:sp>
        <p:sp>
          <p:nvSpPr>
            <p:cNvPr id="15383" name="Text Box 8"/>
            <p:cNvSpPr txBox="1">
              <a:spLocks noChangeArrowheads="1"/>
            </p:cNvSpPr>
            <p:nvPr/>
          </p:nvSpPr>
          <p:spPr bwMode="auto">
            <a:xfrm>
              <a:off x="3152" y="2296"/>
              <a:ext cx="99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CA" altLang="en-US" sz="2000">
                  <a:latin typeface="Arial" charset="0"/>
                </a:rPr>
                <a:t>…</a:t>
              </a:r>
              <a:endParaRPr lang="en-US" altLang="en-US" sz="2000">
                <a:latin typeface="Arial" charset="0"/>
              </a:endParaRPr>
            </a:p>
          </p:txBody>
        </p:sp>
        <p:sp>
          <p:nvSpPr>
            <p:cNvPr id="15384" name="Line 9"/>
            <p:cNvSpPr>
              <a:spLocks noChangeShapeType="1"/>
            </p:cNvSpPr>
            <p:nvPr/>
          </p:nvSpPr>
          <p:spPr bwMode="auto">
            <a:xfrm>
              <a:off x="1111" y="2069"/>
              <a:ext cx="3719"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15385" name="Line 10"/>
            <p:cNvSpPr>
              <a:spLocks noChangeShapeType="1"/>
            </p:cNvSpPr>
            <p:nvPr/>
          </p:nvSpPr>
          <p:spPr bwMode="auto">
            <a:xfrm>
              <a:off x="1111" y="2069"/>
              <a:ext cx="0" cy="22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15386" name="Line 11"/>
            <p:cNvSpPr>
              <a:spLocks noChangeShapeType="1"/>
            </p:cNvSpPr>
            <p:nvPr/>
          </p:nvSpPr>
          <p:spPr bwMode="auto">
            <a:xfrm>
              <a:off x="2381" y="2069"/>
              <a:ext cx="0" cy="22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15387" name="Line 12"/>
            <p:cNvSpPr>
              <a:spLocks noChangeShapeType="1"/>
            </p:cNvSpPr>
            <p:nvPr/>
          </p:nvSpPr>
          <p:spPr bwMode="auto">
            <a:xfrm>
              <a:off x="4830" y="2069"/>
              <a:ext cx="0" cy="22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15388" name="Line 13"/>
            <p:cNvSpPr>
              <a:spLocks noChangeShapeType="1"/>
            </p:cNvSpPr>
            <p:nvPr/>
          </p:nvSpPr>
          <p:spPr bwMode="auto">
            <a:xfrm>
              <a:off x="2971" y="1933"/>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grpSp>
        <p:nvGrpSpPr>
          <p:cNvPr id="3" name="Group 14"/>
          <p:cNvGrpSpPr>
            <a:grpSpLocks/>
          </p:cNvGrpSpPr>
          <p:nvPr/>
        </p:nvGrpSpPr>
        <p:grpSpPr bwMode="auto">
          <a:xfrm>
            <a:off x="250825" y="4830763"/>
            <a:ext cx="8642350" cy="1778000"/>
            <a:chOff x="158" y="3043"/>
            <a:chExt cx="5444" cy="1120"/>
          </a:xfrm>
        </p:grpSpPr>
        <p:sp>
          <p:nvSpPr>
            <p:cNvPr id="15369" name="Text Box 15"/>
            <p:cNvSpPr txBox="1">
              <a:spLocks noChangeArrowheads="1"/>
            </p:cNvSpPr>
            <p:nvPr/>
          </p:nvSpPr>
          <p:spPr bwMode="auto">
            <a:xfrm>
              <a:off x="158" y="3521"/>
              <a:ext cx="998" cy="64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CA" altLang="en-US" sz="2000">
                  <a:latin typeface="Arial" charset="0"/>
                </a:rPr>
                <a:t>Creating new document</a:t>
              </a:r>
              <a:endParaRPr lang="en-US" altLang="en-US" sz="2000">
                <a:latin typeface="Arial" charset="0"/>
              </a:endParaRPr>
            </a:p>
          </p:txBody>
        </p:sp>
        <p:sp>
          <p:nvSpPr>
            <p:cNvPr id="15370" name="Text Box 16"/>
            <p:cNvSpPr txBox="1">
              <a:spLocks noChangeArrowheads="1"/>
            </p:cNvSpPr>
            <p:nvPr/>
          </p:nvSpPr>
          <p:spPr bwMode="auto">
            <a:xfrm>
              <a:off x="1429" y="3521"/>
              <a:ext cx="998" cy="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CA" altLang="en-US" sz="2000">
                  <a:latin typeface="Arial" charset="0"/>
                </a:rPr>
                <a:t>Opening a document</a:t>
              </a:r>
              <a:endParaRPr lang="en-US" altLang="en-US" sz="2000">
                <a:latin typeface="Arial" charset="0"/>
              </a:endParaRPr>
            </a:p>
          </p:txBody>
        </p:sp>
        <p:sp>
          <p:nvSpPr>
            <p:cNvPr id="15371" name="Text Box 17"/>
            <p:cNvSpPr txBox="1">
              <a:spLocks noChangeArrowheads="1"/>
            </p:cNvSpPr>
            <p:nvPr/>
          </p:nvSpPr>
          <p:spPr bwMode="auto">
            <a:xfrm>
              <a:off x="2699" y="3521"/>
              <a:ext cx="998" cy="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CA" altLang="en-US" sz="2000">
                  <a:latin typeface="Arial" charset="0"/>
                </a:rPr>
                <a:t>Saving a document</a:t>
              </a:r>
              <a:endParaRPr lang="en-US" altLang="en-US" sz="2000">
                <a:latin typeface="Arial" charset="0"/>
              </a:endParaRPr>
            </a:p>
          </p:txBody>
        </p:sp>
        <p:sp>
          <p:nvSpPr>
            <p:cNvPr id="15372" name="Text Box 18"/>
            <p:cNvSpPr txBox="1">
              <a:spLocks noChangeArrowheads="1"/>
            </p:cNvSpPr>
            <p:nvPr/>
          </p:nvSpPr>
          <p:spPr bwMode="auto">
            <a:xfrm>
              <a:off x="3696" y="3521"/>
              <a:ext cx="99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CA" altLang="en-US" sz="2000">
                  <a:latin typeface="Arial" charset="0"/>
                </a:rPr>
                <a:t>…</a:t>
              </a:r>
              <a:endParaRPr lang="en-US" altLang="en-US" sz="2000">
                <a:latin typeface="Arial" charset="0"/>
              </a:endParaRPr>
            </a:p>
          </p:txBody>
        </p:sp>
        <p:sp>
          <p:nvSpPr>
            <p:cNvPr id="15373" name="Text Box 19"/>
            <p:cNvSpPr txBox="1">
              <a:spLocks noChangeArrowheads="1"/>
            </p:cNvSpPr>
            <p:nvPr/>
          </p:nvSpPr>
          <p:spPr bwMode="auto">
            <a:xfrm>
              <a:off x="4604" y="3521"/>
              <a:ext cx="998" cy="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CA" altLang="en-US" sz="2000">
                  <a:latin typeface="Arial" charset="0"/>
                </a:rPr>
                <a:t>Exiting program</a:t>
              </a:r>
              <a:endParaRPr lang="en-US" altLang="en-US" sz="2000">
                <a:latin typeface="Arial" charset="0"/>
              </a:endParaRPr>
            </a:p>
          </p:txBody>
        </p:sp>
        <p:sp>
          <p:nvSpPr>
            <p:cNvPr id="15374" name="Line 20"/>
            <p:cNvSpPr>
              <a:spLocks noChangeShapeType="1"/>
            </p:cNvSpPr>
            <p:nvPr/>
          </p:nvSpPr>
          <p:spPr bwMode="auto">
            <a:xfrm>
              <a:off x="657" y="3249"/>
              <a:ext cx="444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15375" name="Line 21"/>
            <p:cNvSpPr>
              <a:spLocks noChangeShapeType="1"/>
            </p:cNvSpPr>
            <p:nvPr/>
          </p:nvSpPr>
          <p:spPr bwMode="auto">
            <a:xfrm>
              <a:off x="1111" y="3043"/>
              <a:ext cx="0" cy="20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15376" name="Line 22"/>
            <p:cNvSpPr>
              <a:spLocks noChangeShapeType="1"/>
            </p:cNvSpPr>
            <p:nvPr/>
          </p:nvSpPr>
          <p:spPr bwMode="auto">
            <a:xfrm>
              <a:off x="657" y="3249"/>
              <a:ext cx="0" cy="27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15377" name="Line 23"/>
            <p:cNvSpPr>
              <a:spLocks noChangeShapeType="1"/>
            </p:cNvSpPr>
            <p:nvPr/>
          </p:nvSpPr>
          <p:spPr bwMode="auto">
            <a:xfrm>
              <a:off x="1927" y="3249"/>
              <a:ext cx="0" cy="27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15378" name="Line 24"/>
            <p:cNvSpPr>
              <a:spLocks noChangeShapeType="1"/>
            </p:cNvSpPr>
            <p:nvPr/>
          </p:nvSpPr>
          <p:spPr bwMode="auto">
            <a:xfrm>
              <a:off x="3198" y="3249"/>
              <a:ext cx="0" cy="27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15379" name="Line 25"/>
            <p:cNvSpPr>
              <a:spLocks noChangeShapeType="1"/>
            </p:cNvSpPr>
            <p:nvPr/>
          </p:nvSpPr>
          <p:spPr bwMode="auto">
            <a:xfrm>
              <a:off x="5103" y="3249"/>
              <a:ext cx="0" cy="27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grpSp>
        <p:nvGrpSpPr>
          <p:cNvPr id="5" name="Group 4"/>
          <p:cNvGrpSpPr>
            <a:grpSpLocks/>
          </p:cNvGrpSpPr>
          <p:nvPr/>
        </p:nvGrpSpPr>
        <p:grpSpPr bwMode="auto">
          <a:xfrm>
            <a:off x="3889375" y="2070100"/>
            <a:ext cx="1666875" cy="1725613"/>
            <a:chOff x="3889375" y="2070100"/>
            <a:chExt cx="1666875" cy="1725613"/>
          </a:xfrm>
        </p:grpSpPr>
        <p:pic>
          <p:nvPicPr>
            <p:cNvPr id="15367" name="Picture 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9375" y="2524125"/>
              <a:ext cx="1666875" cy="12715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5368" name="Text Box 28"/>
            <p:cNvSpPr txBox="1">
              <a:spLocks noChangeArrowheads="1"/>
            </p:cNvSpPr>
            <p:nvPr/>
          </p:nvSpPr>
          <p:spPr bwMode="auto">
            <a:xfrm>
              <a:off x="3932238" y="2070100"/>
              <a:ext cx="158432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CA" altLang="en-US" sz="2000">
                  <a:latin typeface="Arial" charset="0"/>
                </a:rPr>
                <a:t>PowerPoint</a:t>
              </a:r>
              <a:endParaRPr lang="en-US" altLang="en-US" sz="2000">
                <a:latin typeface="Arial" charset="0"/>
              </a:endParaRPr>
            </a:p>
          </p:txBody>
        </p:sp>
      </p:grpSp>
    </p:spTree>
    <p:extLst>
      <p:ext uri="{BB962C8B-B14F-4D97-AF65-F5344CB8AC3E}">
        <p14:creationId xmlns:p14="http://schemas.microsoft.com/office/powerpoint/2010/main" val="7381363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z="3200" smtClean="0"/>
              <a:t>First Example: Second Look</a:t>
            </a:r>
          </a:p>
        </p:txBody>
      </p:sp>
      <p:sp>
        <p:nvSpPr>
          <p:cNvPr id="41987" name="Text Placeholder 2"/>
          <p:cNvSpPr>
            <a:spLocks noGrp="1"/>
          </p:cNvSpPr>
          <p:nvPr>
            <p:ph type="body" idx="1"/>
          </p:nvPr>
        </p:nvSpPr>
        <p:spPr/>
        <p:txBody>
          <a:bodyPr/>
          <a:lstStyle/>
          <a:p>
            <a:r>
              <a:rPr lang="en-US" altLang="en-US" sz="2000" smtClean="0">
                <a:latin typeface="Consolas" pitchFamily="49" charset="0"/>
                <a:cs typeface="Consolas" pitchFamily="49" charset="0"/>
              </a:rPr>
              <a:t>Calls in Driver.java</a:t>
            </a:r>
          </a:p>
        </p:txBody>
      </p:sp>
      <p:sp>
        <p:nvSpPr>
          <p:cNvPr id="4" name="Content Placeholder 3"/>
          <p:cNvSpPr>
            <a:spLocks noGrp="1"/>
          </p:cNvSpPr>
          <p:nvPr>
            <p:ph sz="half" idx="2"/>
          </p:nvPr>
        </p:nvSpPr>
        <p:spPr/>
        <p:txBody>
          <a:bodyPr/>
          <a:lstStyle/>
          <a:p>
            <a:pPr marL="0" indent="0">
              <a:buFont typeface="Arial" charset="0"/>
              <a:buNone/>
            </a:pPr>
            <a:r>
              <a:rPr lang="en-US" altLang="en-US" sz="1600" smtClean="0">
                <a:latin typeface="Consolas" pitchFamily="49" charset="0"/>
                <a:cs typeface="Consolas" pitchFamily="49" charset="0"/>
              </a:rPr>
              <a:t> </a:t>
            </a:r>
          </a:p>
          <a:p>
            <a:pPr marL="0" indent="0">
              <a:buFont typeface="Arial" charset="0"/>
              <a:buNone/>
            </a:pPr>
            <a:endParaRPr lang="en-US" altLang="en-US" sz="1600" smtClean="0">
              <a:latin typeface="Consolas" pitchFamily="49" charset="0"/>
              <a:cs typeface="Consolas" pitchFamily="49" charset="0"/>
            </a:endParaRPr>
          </a:p>
          <a:p>
            <a:pPr marL="0" indent="0">
              <a:buFont typeface="Arial" charset="0"/>
              <a:buNone/>
            </a:pPr>
            <a:endParaRPr lang="en-US" altLang="en-US" sz="1600" smtClean="0">
              <a:latin typeface="Consolas" pitchFamily="49" charset="0"/>
              <a:cs typeface="Consolas" pitchFamily="49" charset="0"/>
            </a:endParaRPr>
          </a:p>
          <a:p>
            <a:pPr marL="0" indent="0">
              <a:buFont typeface="Arial" charset="0"/>
              <a:buNone/>
            </a:pPr>
            <a:endParaRPr lang="en-US" altLang="en-US" sz="1600" smtClean="0">
              <a:latin typeface="Consolas" pitchFamily="49" charset="0"/>
              <a:cs typeface="Consolas" pitchFamily="49" charset="0"/>
            </a:endParaRPr>
          </a:p>
          <a:p>
            <a:pPr marL="0" indent="0">
              <a:buFont typeface="Arial" charset="0"/>
              <a:buNone/>
            </a:pPr>
            <a:r>
              <a:rPr lang="en-US" altLang="en-US" sz="1600" smtClean="0">
                <a:latin typeface="Consolas" pitchFamily="49" charset="0"/>
                <a:cs typeface="Consolas" pitchFamily="49" charset="0"/>
              </a:rPr>
              <a:t>Person jim = new Person();</a:t>
            </a:r>
          </a:p>
          <a:p>
            <a:pPr marL="0" indent="0">
              <a:buFont typeface="Arial" charset="0"/>
              <a:buNone/>
            </a:pPr>
            <a:endParaRPr lang="en-US" altLang="en-US" sz="1600" smtClean="0">
              <a:latin typeface="Consolas" pitchFamily="49" charset="0"/>
              <a:cs typeface="Consolas" pitchFamily="49" charset="0"/>
            </a:endParaRPr>
          </a:p>
          <a:p>
            <a:pPr marL="0" indent="0">
              <a:buFont typeface="Arial" charset="0"/>
              <a:buNone/>
            </a:pPr>
            <a:endParaRPr lang="en-US" altLang="en-US" sz="1600" smtClean="0">
              <a:latin typeface="Consolas" pitchFamily="49" charset="0"/>
              <a:cs typeface="Consolas" pitchFamily="49" charset="0"/>
            </a:endParaRPr>
          </a:p>
          <a:p>
            <a:pPr marL="0" indent="0">
              <a:buFont typeface="Arial" charset="0"/>
              <a:buNone/>
            </a:pPr>
            <a:r>
              <a:rPr lang="en-US" altLang="en-US" sz="1600" smtClean="0">
                <a:latin typeface="Consolas" pitchFamily="49" charset="0"/>
                <a:cs typeface="Consolas" pitchFamily="49" charset="0"/>
              </a:rPr>
              <a:t>jim.sayAge();</a:t>
            </a:r>
          </a:p>
        </p:txBody>
      </p:sp>
      <p:sp>
        <p:nvSpPr>
          <p:cNvPr id="41989" name="Text Placeholder 4"/>
          <p:cNvSpPr>
            <a:spLocks noGrp="1"/>
          </p:cNvSpPr>
          <p:nvPr>
            <p:ph type="body" sz="quarter" idx="3"/>
          </p:nvPr>
        </p:nvSpPr>
        <p:spPr/>
        <p:txBody>
          <a:bodyPr/>
          <a:lstStyle/>
          <a:p>
            <a:r>
              <a:rPr lang="en-US" altLang="en-US" sz="2000" smtClean="0">
                <a:latin typeface="Consolas" pitchFamily="49" charset="0"/>
                <a:cs typeface="Consolas" pitchFamily="49" charset="0"/>
              </a:rPr>
              <a:t>Person.java</a:t>
            </a:r>
          </a:p>
        </p:txBody>
      </p:sp>
      <p:sp>
        <p:nvSpPr>
          <p:cNvPr id="6" name="Content Placeholder 5"/>
          <p:cNvSpPr>
            <a:spLocks noGrp="1"/>
          </p:cNvSpPr>
          <p:nvPr>
            <p:ph sz="quarter" idx="4"/>
          </p:nvPr>
        </p:nvSpPr>
        <p:spPr/>
        <p:txBody>
          <a:bodyPr/>
          <a:lstStyle/>
          <a:p>
            <a:pPr marL="0" indent="0">
              <a:buFont typeface="Arial" charset="0"/>
              <a:buNone/>
            </a:pPr>
            <a:r>
              <a:rPr lang="en-US" altLang="en-US" sz="1600" smtClean="0">
                <a:latin typeface="Consolas" pitchFamily="49" charset="0"/>
                <a:cs typeface="Consolas" pitchFamily="49" charset="0"/>
              </a:rPr>
              <a:t>public class Person {</a:t>
            </a:r>
          </a:p>
          <a:p>
            <a:pPr marL="0" indent="0">
              <a:buFont typeface="Arial" charset="0"/>
              <a:buNone/>
            </a:pPr>
            <a:r>
              <a:rPr lang="en-US" altLang="en-US" sz="1600" smtClean="0">
                <a:latin typeface="Consolas" pitchFamily="49" charset="0"/>
                <a:cs typeface="Consolas" pitchFamily="49" charset="0"/>
              </a:rPr>
              <a:t>    private int age;</a:t>
            </a:r>
          </a:p>
          <a:p>
            <a:pPr marL="0" indent="0">
              <a:buFont typeface="Arial" charset="0"/>
              <a:buNone/>
            </a:pPr>
            <a:endParaRPr lang="en-US" altLang="en-US" sz="1600" smtClean="0">
              <a:latin typeface="Consolas" pitchFamily="49" charset="0"/>
              <a:cs typeface="Consolas" pitchFamily="49" charset="0"/>
            </a:endParaRPr>
          </a:p>
          <a:p>
            <a:pPr marL="0" indent="0">
              <a:buFont typeface="Arial" charset="0"/>
              <a:buNone/>
            </a:pPr>
            <a:r>
              <a:rPr lang="en-US" altLang="en-US" sz="1600" smtClean="0">
                <a:latin typeface="Consolas" pitchFamily="49" charset="0"/>
                <a:cs typeface="Consolas" pitchFamily="49" charset="0"/>
              </a:rPr>
              <a:t>    public Person() {</a:t>
            </a:r>
          </a:p>
          <a:p>
            <a:pPr marL="0" indent="0">
              <a:buFont typeface="Arial" charset="0"/>
              <a:buNone/>
            </a:pPr>
            <a:r>
              <a:rPr lang="en-US" altLang="en-US" sz="1600" smtClean="0">
                <a:latin typeface="Consolas" pitchFamily="49" charset="0"/>
                <a:cs typeface="Consolas" pitchFamily="49" charset="0"/>
              </a:rPr>
              <a:t>        age = in.nextInt();</a:t>
            </a:r>
          </a:p>
          <a:p>
            <a:pPr marL="0" indent="0">
              <a:buFont typeface="Arial" charset="0"/>
              <a:buNone/>
            </a:pPr>
            <a:r>
              <a:rPr lang="en-US" altLang="en-US" sz="1600" smtClean="0">
                <a:latin typeface="Consolas" pitchFamily="49" charset="0"/>
                <a:cs typeface="Consolas" pitchFamily="49" charset="0"/>
              </a:rPr>
              <a:t>    }</a:t>
            </a:r>
          </a:p>
          <a:p>
            <a:pPr marL="0" indent="0">
              <a:buFont typeface="Arial" charset="0"/>
              <a:buNone/>
            </a:pPr>
            <a:endParaRPr lang="en-US" altLang="en-US" sz="1600" smtClean="0">
              <a:latin typeface="Consolas" pitchFamily="49" charset="0"/>
              <a:cs typeface="Consolas" pitchFamily="49" charset="0"/>
            </a:endParaRPr>
          </a:p>
          <a:p>
            <a:pPr marL="0" indent="0">
              <a:buFont typeface="Arial" charset="0"/>
              <a:buNone/>
            </a:pPr>
            <a:r>
              <a:rPr lang="en-US" altLang="en-US" sz="1600" smtClean="0">
                <a:latin typeface="Consolas" pitchFamily="49" charset="0"/>
                <a:cs typeface="Consolas" pitchFamily="49" charset="0"/>
              </a:rPr>
              <a:t>    public void sayAge() {</a:t>
            </a:r>
          </a:p>
          <a:p>
            <a:pPr marL="0" indent="0">
              <a:buFont typeface="Arial" charset="0"/>
              <a:buNone/>
            </a:pPr>
            <a:r>
              <a:rPr lang="en-US" altLang="en-US" sz="1600" smtClean="0">
                <a:latin typeface="Consolas" pitchFamily="49" charset="0"/>
                <a:cs typeface="Consolas" pitchFamily="49" charset="0"/>
              </a:rPr>
              <a:t>        System.out.println("My age </a:t>
            </a:r>
          </a:p>
          <a:p>
            <a:pPr marL="0" indent="0">
              <a:buFont typeface="Arial" charset="0"/>
              <a:buNone/>
            </a:pPr>
            <a:r>
              <a:rPr lang="en-US" altLang="en-US" sz="1600" smtClean="0">
                <a:latin typeface="Consolas" pitchFamily="49" charset="0"/>
                <a:cs typeface="Consolas" pitchFamily="49" charset="0"/>
              </a:rPr>
              <a:t>                      is " + age);</a:t>
            </a:r>
          </a:p>
          <a:p>
            <a:pPr marL="0" indent="0">
              <a:buFont typeface="Arial" charset="0"/>
              <a:buNone/>
            </a:pPr>
            <a:r>
              <a:rPr lang="en-US" altLang="en-US" sz="1600" smtClean="0">
                <a:latin typeface="Consolas" pitchFamily="49" charset="0"/>
                <a:cs typeface="Consolas" pitchFamily="49" charset="0"/>
              </a:rPr>
              <a:t>    }</a:t>
            </a:r>
          </a:p>
          <a:p>
            <a:pPr marL="0" indent="0">
              <a:buFont typeface="Arial" charset="0"/>
              <a:buNone/>
            </a:pPr>
            <a:r>
              <a:rPr lang="en-US" altLang="en-US" sz="1600" smtClean="0">
                <a:latin typeface="Consolas" pitchFamily="49" charset="0"/>
                <a:cs typeface="Consolas" pitchFamily="49" charset="0"/>
              </a:rPr>
              <a:t>}</a:t>
            </a:r>
          </a:p>
          <a:p>
            <a:pPr marL="0" indent="0">
              <a:buFont typeface="Arial" charset="0"/>
              <a:buNone/>
            </a:pPr>
            <a:endParaRPr lang="en-US" altLang="en-US" sz="1600" smtClean="0">
              <a:latin typeface="Consolas" pitchFamily="49" charset="0"/>
              <a:cs typeface="Consolas" pitchFamily="49" charset="0"/>
            </a:endParaRPr>
          </a:p>
        </p:txBody>
      </p:sp>
      <p:cxnSp>
        <p:nvCxnSpPr>
          <p:cNvPr id="8" name="Straight Arrow Connector 7"/>
          <p:cNvCxnSpPr/>
          <p:nvPr/>
        </p:nvCxnSpPr>
        <p:spPr>
          <a:xfrm>
            <a:off x="3397623" y="3675529"/>
            <a:ext cx="2209801"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981200" y="4607859"/>
            <a:ext cx="3124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a:spLocks noChangeArrowheads="1"/>
          </p:cNvSpPr>
          <p:nvPr/>
        </p:nvSpPr>
        <p:spPr bwMode="auto">
          <a:xfrm>
            <a:off x="228600" y="5402263"/>
            <a:ext cx="3733800"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t>More is needed:</a:t>
            </a:r>
          </a:p>
          <a:p>
            <a:pPr eaLnBrk="1" hangingPunct="1">
              <a:spcBef>
                <a:spcPct val="0"/>
              </a:spcBef>
            </a:pPr>
            <a:r>
              <a:rPr lang="en-US" altLang="en-US" sz="1800"/>
              <a:t>What if the attribute ‘</a:t>
            </a:r>
            <a:r>
              <a:rPr lang="en-US" altLang="en-US" sz="1800">
                <a:latin typeface="Consolas" pitchFamily="49" charset="0"/>
                <a:cs typeface="Consolas" pitchFamily="49" charset="0"/>
              </a:rPr>
              <a:t>age</a:t>
            </a:r>
            <a:r>
              <a:rPr lang="en-US" altLang="en-US" sz="1800"/>
              <a:t>’ needs to be modified later?</a:t>
            </a:r>
          </a:p>
          <a:p>
            <a:pPr eaLnBrk="1" hangingPunct="1">
              <a:spcBef>
                <a:spcPct val="0"/>
              </a:spcBef>
            </a:pPr>
            <a:r>
              <a:rPr lang="en-US" altLang="en-US" sz="1800"/>
              <a:t>How can age be accessed but not just via a </a:t>
            </a:r>
            <a:r>
              <a:rPr lang="en-US" altLang="en-US" sz="1800">
                <a:latin typeface="Consolas" pitchFamily="49" charset="0"/>
                <a:cs typeface="Consolas" pitchFamily="49" charset="0"/>
              </a:rPr>
              <a:t>print()</a:t>
            </a:r>
            <a:r>
              <a:rPr lang="en-US" altLang="en-US" sz="1800"/>
              <a:t>?</a:t>
            </a:r>
          </a:p>
        </p:txBody>
      </p:sp>
    </p:spTree>
    <p:extLst>
      <p:ext uri="{BB962C8B-B14F-4D97-AF65-F5344CB8AC3E}">
        <p14:creationId xmlns:p14="http://schemas.microsoft.com/office/powerpoint/2010/main" val="21736336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11">
                                            <p:txEl>
                                              <p:pRg st="0" end="0"/>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1">
                                            <p:txEl>
                                              <p:pRg st="1" end="1"/>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Viewing And Modifying Attributes</a:t>
            </a:r>
            <a:endParaRPr lang="en-US" dirty="0"/>
          </a:p>
        </p:txBody>
      </p:sp>
      <p:sp>
        <p:nvSpPr>
          <p:cNvPr id="3" name="Content Placeholder 2"/>
          <p:cNvSpPr>
            <a:spLocks noGrp="1"/>
          </p:cNvSpPr>
          <p:nvPr>
            <p:ph idx="1"/>
          </p:nvPr>
        </p:nvSpPr>
        <p:spPr/>
        <p:txBody>
          <a:bodyPr/>
          <a:lstStyle/>
          <a:p>
            <a:pPr marL="342900" indent="-342900">
              <a:lnSpc>
                <a:spcPct val="90000"/>
              </a:lnSpc>
              <a:buFontTx/>
              <a:buAutoNum type="arabicParenR"/>
            </a:pPr>
            <a:r>
              <a:rPr lang="en-US" altLang="en-US" b="1" dirty="0"/>
              <a:t>Accessor</a:t>
            </a:r>
            <a:r>
              <a:rPr lang="en-US" altLang="en-US" dirty="0"/>
              <a:t> </a:t>
            </a:r>
            <a:r>
              <a:rPr lang="en-US" altLang="en-US" b="1" dirty="0"/>
              <a:t>methods</a:t>
            </a:r>
            <a:r>
              <a:rPr lang="en-US" altLang="en-US" dirty="0"/>
              <a:t>:</a:t>
            </a:r>
            <a:r>
              <a:rPr lang="en-US" altLang="en-US" sz="2000" dirty="0"/>
              <a:t> ‘</a:t>
            </a:r>
            <a:r>
              <a:rPr lang="en-US" altLang="en-US" sz="2000" dirty="0">
                <a:latin typeface="Consolas" pitchFamily="49" charset="0"/>
              </a:rPr>
              <a:t>get()</a:t>
            </a:r>
            <a:r>
              <a:rPr lang="en-US" altLang="en-US" sz="2000" dirty="0"/>
              <a:t>’ </a:t>
            </a:r>
            <a:r>
              <a:rPr lang="en-US" altLang="en-US" dirty="0"/>
              <a:t>method</a:t>
            </a:r>
          </a:p>
          <a:p>
            <a:pPr marL="749300" lvl="1">
              <a:lnSpc>
                <a:spcPct val="90000"/>
              </a:lnSpc>
            </a:pPr>
            <a:r>
              <a:rPr lang="en-US" altLang="en-US" dirty="0"/>
              <a:t>Used to determine the current value of an attribute</a:t>
            </a:r>
          </a:p>
          <a:p>
            <a:pPr marL="749300" lvl="1">
              <a:lnSpc>
                <a:spcPct val="90000"/>
              </a:lnSpc>
            </a:pPr>
            <a:r>
              <a:rPr lang="en-US" altLang="en-US" dirty="0"/>
              <a:t>Example:</a:t>
            </a:r>
          </a:p>
          <a:p>
            <a:pPr marL="749300" lvl="1">
              <a:lnSpc>
                <a:spcPct val="90000"/>
              </a:lnSpc>
              <a:buFont typeface="Arial" charset="0"/>
              <a:buNone/>
            </a:pPr>
            <a:r>
              <a:rPr lang="en-US" altLang="en-US" sz="1600" dirty="0">
                <a:latin typeface="Consolas" pitchFamily="49" charset="0"/>
              </a:rPr>
              <a:t>   public </a:t>
            </a:r>
            <a:r>
              <a:rPr lang="en-US" altLang="en-US" sz="1600" dirty="0" err="1">
                <a:latin typeface="Consolas" pitchFamily="49" charset="0"/>
              </a:rPr>
              <a:t>int</a:t>
            </a:r>
            <a:r>
              <a:rPr lang="en-US" altLang="en-US" sz="1600" dirty="0">
                <a:latin typeface="Consolas" pitchFamily="49" charset="0"/>
              </a:rPr>
              <a:t> </a:t>
            </a:r>
            <a:r>
              <a:rPr lang="en-US" altLang="en-US" sz="1600" dirty="0" err="1">
                <a:latin typeface="Consolas" pitchFamily="49" charset="0"/>
              </a:rPr>
              <a:t>getAge</a:t>
            </a:r>
            <a:r>
              <a:rPr lang="en-US" altLang="en-US" sz="1600" dirty="0">
                <a:latin typeface="Consolas" pitchFamily="49" charset="0"/>
              </a:rPr>
              <a:t>()</a:t>
            </a:r>
          </a:p>
          <a:p>
            <a:pPr marL="749300" lvl="1">
              <a:lnSpc>
                <a:spcPct val="90000"/>
              </a:lnSpc>
              <a:buFont typeface="Arial" charset="0"/>
              <a:buNone/>
            </a:pPr>
            <a:r>
              <a:rPr lang="en-US" altLang="en-US" sz="1600" dirty="0">
                <a:latin typeface="Consolas" pitchFamily="49" charset="0"/>
              </a:rPr>
              <a:t>   {</a:t>
            </a:r>
          </a:p>
          <a:p>
            <a:pPr marL="749300" lvl="1">
              <a:lnSpc>
                <a:spcPct val="90000"/>
              </a:lnSpc>
              <a:buFont typeface="Arial" charset="0"/>
              <a:buNone/>
            </a:pPr>
            <a:r>
              <a:rPr lang="en-US" altLang="en-US" sz="1600" dirty="0">
                <a:latin typeface="Consolas" pitchFamily="49" charset="0"/>
              </a:rPr>
              <a:t>       return(age);</a:t>
            </a:r>
          </a:p>
          <a:p>
            <a:pPr marL="749300" lvl="1">
              <a:lnSpc>
                <a:spcPct val="90000"/>
              </a:lnSpc>
              <a:buFont typeface="Arial" charset="0"/>
              <a:buNone/>
            </a:pPr>
            <a:r>
              <a:rPr lang="en-US" altLang="en-US" sz="1600" dirty="0">
                <a:latin typeface="Consolas" pitchFamily="49" charset="0"/>
              </a:rPr>
              <a:t>   }</a:t>
            </a:r>
            <a:endParaRPr lang="en-US" altLang="en-US" sz="1600" b="1" dirty="0">
              <a:latin typeface="Consolas" pitchFamily="49" charset="0"/>
            </a:endParaRPr>
          </a:p>
          <a:p>
            <a:pPr marL="749300" lvl="1">
              <a:lnSpc>
                <a:spcPct val="90000"/>
              </a:lnSpc>
              <a:buFont typeface="Arial" charset="0"/>
              <a:buNone/>
            </a:pPr>
            <a:endParaRPr lang="en-US" altLang="en-US" sz="1800" dirty="0">
              <a:latin typeface="Times New Roman" pitchFamily="18" charset="0"/>
            </a:endParaRPr>
          </a:p>
          <a:p>
            <a:pPr marL="342900" indent="-342900">
              <a:lnSpc>
                <a:spcPct val="90000"/>
              </a:lnSpc>
              <a:buFontTx/>
              <a:buAutoNum type="arabicParenR"/>
            </a:pPr>
            <a:r>
              <a:rPr lang="en-US" altLang="en-US" b="1" dirty="0"/>
              <a:t>Mutator methods</a:t>
            </a:r>
            <a:r>
              <a:rPr lang="en-US" altLang="en-US" dirty="0"/>
              <a:t>: </a:t>
            </a:r>
            <a:r>
              <a:rPr lang="en-US" altLang="en-US" sz="2000" dirty="0"/>
              <a:t>‘</a:t>
            </a:r>
            <a:r>
              <a:rPr lang="en-US" altLang="en-US" sz="2000" dirty="0">
                <a:latin typeface="Consolas" pitchFamily="49" charset="0"/>
              </a:rPr>
              <a:t>set()</a:t>
            </a:r>
            <a:r>
              <a:rPr lang="en-US" altLang="en-US" sz="2000" dirty="0"/>
              <a:t>’ </a:t>
            </a:r>
            <a:r>
              <a:rPr lang="en-US" altLang="en-US" dirty="0"/>
              <a:t>method</a:t>
            </a:r>
          </a:p>
          <a:p>
            <a:pPr marL="749300" lvl="1">
              <a:lnSpc>
                <a:spcPct val="90000"/>
              </a:lnSpc>
            </a:pPr>
            <a:r>
              <a:rPr lang="en-US" altLang="en-US" dirty="0"/>
              <a:t>Used to change an attribute (set it to a new value)</a:t>
            </a:r>
          </a:p>
          <a:p>
            <a:pPr marL="749300" lvl="1">
              <a:lnSpc>
                <a:spcPct val="90000"/>
              </a:lnSpc>
            </a:pPr>
            <a:r>
              <a:rPr lang="en-US" altLang="en-US" dirty="0"/>
              <a:t>Example:</a:t>
            </a:r>
          </a:p>
          <a:p>
            <a:pPr marL="749300" lvl="1">
              <a:lnSpc>
                <a:spcPct val="90000"/>
              </a:lnSpc>
              <a:buFont typeface="Arial" charset="0"/>
              <a:buNone/>
            </a:pPr>
            <a:r>
              <a:rPr lang="en-US" altLang="en-US" sz="1600" dirty="0">
                <a:latin typeface="Consolas" pitchFamily="49" charset="0"/>
              </a:rPr>
              <a:t>   public void </a:t>
            </a:r>
            <a:r>
              <a:rPr lang="en-US" altLang="en-US" sz="1600" dirty="0" err="1">
                <a:latin typeface="Consolas" pitchFamily="49" charset="0"/>
              </a:rPr>
              <a:t>setAge</a:t>
            </a:r>
            <a:r>
              <a:rPr lang="en-US" altLang="en-US" sz="1600" dirty="0">
                <a:latin typeface="Consolas" pitchFamily="49" charset="0"/>
              </a:rPr>
              <a:t>(</a:t>
            </a:r>
            <a:r>
              <a:rPr lang="en-US" altLang="en-US" sz="1600" dirty="0" err="1">
                <a:latin typeface="Consolas" pitchFamily="49" charset="0"/>
              </a:rPr>
              <a:t>int</a:t>
            </a:r>
            <a:r>
              <a:rPr lang="en-US" altLang="en-US" sz="1600" dirty="0">
                <a:latin typeface="Consolas" pitchFamily="49" charset="0"/>
              </a:rPr>
              <a:t> </a:t>
            </a:r>
            <a:r>
              <a:rPr lang="en-US" altLang="en-US" sz="1600" dirty="0" err="1">
                <a:latin typeface="Consolas" pitchFamily="49" charset="0"/>
              </a:rPr>
              <a:t>anAge</a:t>
            </a:r>
            <a:r>
              <a:rPr lang="en-US" altLang="en-US" sz="1600" dirty="0">
                <a:latin typeface="Consolas" pitchFamily="49" charset="0"/>
              </a:rPr>
              <a:t>)</a:t>
            </a:r>
          </a:p>
          <a:p>
            <a:pPr marL="749300" lvl="1">
              <a:lnSpc>
                <a:spcPct val="90000"/>
              </a:lnSpc>
              <a:buFont typeface="Arial" charset="0"/>
              <a:buNone/>
            </a:pPr>
            <a:r>
              <a:rPr lang="en-US" altLang="en-US" sz="1600" dirty="0">
                <a:latin typeface="Consolas" pitchFamily="49" charset="0"/>
              </a:rPr>
              <a:t>   { </a:t>
            </a:r>
          </a:p>
          <a:p>
            <a:pPr marL="749300" lvl="1">
              <a:lnSpc>
                <a:spcPct val="90000"/>
              </a:lnSpc>
              <a:buFont typeface="Arial" charset="0"/>
              <a:buNone/>
            </a:pPr>
            <a:r>
              <a:rPr lang="en-US" altLang="en-US" sz="1600" dirty="0">
                <a:latin typeface="Consolas" pitchFamily="49" charset="0"/>
              </a:rPr>
              <a:t>       age = </a:t>
            </a:r>
            <a:r>
              <a:rPr lang="en-US" altLang="en-US" sz="1600" dirty="0" err="1">
                <a:latin typeface="Consolas" pitchFamily="49" charset="0"/>
              </a:rPr>
              <a:t>anAge</a:t>
            </a:r>
            <a:r>
              <a:rPr lang="en-US" altLang="en-US" sz="1600" dirty="0">
                <a:latin typeface="Consolas" pitchFamily="49" charset="0"/>
              </a:rPr>
              <a:t>;</a:t>
            </a:r>
          </a:p>
          <a:p>
            <a:pPr marL="749300" lvl="1">
              <a:lnSpc>
                <a:spcPct val="90000"/>
              </a:lnSpc>
              <a:buFont typeface="Arial" charset="0"/>
              <a:buNone/>
            </a:pPr>
            <a:r>
              <a:rPr lang="en-US" altLang="en-US" sz="1600" dirty="0">
                <a:latin typeface="Consolas" pitchFamily="49" charset="0"/>
              </a:rPr>
              <a:t>   }</a:t>
            </a:r>
          </a:p>
          <a:p>
            <a:pPr marL="342900" indent="-342900">
              <a:lnSpc>
                <a:spcPct val="90000"/>
              </a:lnSpc>
            </a:pPr>
            <a:endParaRPr lang="en-CA" altLang="en-US" sz="1600" dirty="0">
              <a:latin typeface="Consolas" pitchFamily="49" charset="0"/>
            </a:endParaRPr>
          </a:p>
          <a:p>
            <a:endParaRPr lang="en-US" dirty="0"/>
          </a:p>
        </p:txBody>
      </p:sp>
    </p:spTree>
    <p:extLst>
      <p:ext uri="{BB962C8B-B14F-4D97-AF65-F5344CB8AC3E}">
        <p14:creationId xmlns:p14="http://schemas.microsoft.com/office/powerpoint/2010/main" val="3636658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idx="4294967295"/>
          </p:nvPr>
        </p:nvSpPr>
        <p:spPr/>
        <p:txBody>
          <a:bodyPr/>
          <a:lstStyle/>
          <a:p>
            <a:r>
              <a:rPr lang="en-CA" altLang="en-US" sz="3200" smtClean="0"/>
              <a:t>V2: First O-O Example</a:t>
            </a:r>
          </a:p>
        </p:txBody>
      </p:sp>
      <p:sp>
        <p:nvSpPr>
          <p:cNvPr id="44035" name="Rectangle 3"/>
          <p:cNvSpPr>
            <a:spLocks noGrp="1"/>
          </p:cNvSpPr>
          <p:nvPr>
            <p:ph type="body" idx="4294967295"/>
          </p:nvPr>
        </p:nvSpPr>
        <p:spPr/>
        <p:txBody>
          <a:bodyPr/>
          <a:lstStyle/>
          <a:p>
            <a:pPr>
              <a:lnSpc>
                <a:spcPct val="90000"/>
              </a:lnSpc>
              <a:buFont typeface="Arial" charset="0"/>
              <a:buNone/>
            </a:pPr>
            <a:r>
              <a:rPr lang="en-CA" altLang="en-US" sz="2400" dirty="0" err="1" smtClean="0">
                <a:cs typeface="Consolas" pitchFamily="49" charset="0"/>
              </a:rPr>
              <a:t>Locat</a:t>
            </a:r>
            <a:r>
              <a:rPr lang="en-US" altLang="en-US" sz="2400" dirty="0" smtClean="0">
                <a:cs typeface="Consolas" pitchFamily="49" charset="0"/>
              </a:rPr>
              <a:t>ion:</a:t>
            </a:r>
            <a:endParaRPr lang="en-CA" altLang="en-US" sz="2400" dirty="0" smtClean="0">
              <a:cs typeface="Consolas" pitchFamily="49" charset="0"/>
            </a:endParaRPr>
          </a:p>
          <a:p>
            <a:pPr marL="342900" lvl="1" indent="0">
              <a:lnSpc>
                <a:spcPct val="90000"/>
              </a:lnSpc>
              <a:buFont typeface="Arial" charset="0"/>
              <a:buNone/>
            </a:pPr>
            <a:r>
              <a:rPr lang="en-CA" altLang="en-US" sz="1800" dirty="0" smtClean="0">
                <a:latin typeface="Consolas" pitchFamily="49" charset="0"/>
                <a:cs typeface="Consolas" pitchFamily="49" charset="0"/>
              </a:rPr>
              <a:t>/home/219/examples/</a:t>
            </a:r>
            <a:r>
              <a:rPr lang="en-CA" altLang="en-US" sz="1800" dirty="0" err="1" smtClean="0">
                <a:latin typeface="Consolas" pitchFamily="49" charset="0"/>
                <a:cs typeface="Consolas" pitchFamily="49" charset="0"/>
              </a:rPr>
              <a:t>introOO</a:t>
            </a:r>
            <a:r>
              <a:rPr lang="en-US" altLang="en-US" sz="1800" dirty="0" smtClean="0">
                <a:latin typeface="Consolas" pitchFamily="49" charset="0"/>
                <a:cs typeface="Consolas" pitchFamily="49" charset="0"/>
              </a:rPr>
              <a:t>/</a:t>
            </a:r>
            <a:r>
              <a:rPr lang="en-US" altLang="en-US" sz="1800" dirty="0" err="1" smtClean="0">
                <a:latin typeface="Consolas" pitchFamily="49" charset="0"/>
                <a:cs typeface="Consolas" pitchFamily="49" charset="0"/>
              </a:rPr>
              <a:t>secondAccesorsMutators</a:t>
            </a:r>
            <a:endParaRPr lang="en-CA" altLang="en-US" sz="1800" dirty="0" smtClean="0">
              <a:latin typeface="Consolas" pitchFamily="49" charset="0"/>
              <a:cs typeface="Consolas" pitchFamily="49" charset="0"/>
            </a:endParaRPr>
          </a:p>
          <a:p>
            <a:pPr>
              <a:buFont typeface="Arial" charset="0"/>
              <a:buNone/>
            </a:pPr>
            <a:endParaRPr lang="en-CA" altLang="en-US" sz="2400" dirty="0" smtClean="0"/>
          </a:p>
        </p:txBody>
      </p:sp>
    </p:spTree>
    <p:extLst>
      <p:ext uri="{BB962C8B-B14F-4D97-AF65-F5344CB8AC3E}">
        <p14:creationId xmlns:p14="http://schemas.microsoft.com/office/powerpoint/2010/main" val="14986691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Class </a:t>
            </a:r>
            <a:r>
              <a:rPr lang="en-CA" altLang="en-US" sz="2800" dirty="0">
                <a:latin typeface="Consolas" pitchFamily="49" charset="0"/>
              </a:rPr>
              <a:t>Person</a:t>
            </a:r>
            <a:endParaRPr lang="en-US" dirty="0"/>
          </a:p>
        </p:txBody>
      </p:sp>
      <p:sp>
        <p:nvSpPr>
          <p:cNvPr id="3" name="Content Placeholder 2"/>
          <p:cNvSpPr>
            <a:spLocks noGrp="1"/>
          </p:cNvSpPr>
          <p:nvPr>
            <p:ph idx="1"/>
          </p:nvPr>
        </p:nvSpPr>
        <p:spPr/>
        <p:txBody>
          <a:bodyPr/>
          <a:lstStyle/>
          <a:p>
            <a:r>
              <a:rPr lang="en-CA" altLang="en-US" dirty="0"/>
              <a:t>Notable differences: constructor,</a:t>
            </a:r>
            <a:r>
              <a:rPr lang="en-CA" altLang="en-US" sz="2000" dirty="0">
                <a:latin typeface="Consolas" pitchFamily="49" charset="0"/>
              </a:rPr>
              <a:t> </a:t>
            </a:r>
            <a:r>
              <a:rPr lang="en-CA" altLang="en-US" dirty="0" err="1">
                <a:latin typeface="Consolas" pitchFamily="49" charset="0"/>
              </a:rPr>
              <a:t>getAge</a:t>
            </a:r>
            <a:r>
              <a:rPr lang="en-CA" altLang="en-US" dirty="0">
                <a:latin typeface="Consolas" pitchFamily="49" charset="0"/>
              </a:rPr>
              <a:t>()</a:t>
            </a:r>
            <a:r>
              <a:rPr lang="en-CA" altLang="en-US" sz="2000" dirty="0">
                <a:latin typeface="Consolas" pitchFamily="49" charset="0"/>
              </a:rPr>
              <a:t> </a:t>
            </a:r>
            <a:r>
              <a:rPr lang="en-CA" altLang="en-US" dirty="0"/>
              <a:t>replaces</a:t>
            </a:r>
            <a:r>
              <a:rPr lang="en-CA" altLang="en-US" sz="2000" dirty="0">
                <a:latin typeface="Consolas" pitchFamily="49" charset="0"/>
              </a:rPr>
              <a:t> </a:t>
            </a:r>
            <a:r>
              <a:rPr lang="en-CA" altLang="en-US" dirty="0" err="1">
                <a:latin typeface="Consolas" pitchFamily="49" charset="0"/>
              </a:rPr>
              <a:t>sayAge</a:t>
            </a:r>
            <a:r>
              <a:rPr lang="en-CA" altLang="en-US" dirty="0">
                <a:latin typeface="Consolas" pitchFamily="49" charset="0"/>
              </a:rPr>
              <a:t>()</a:t>
            </a:r>
          </a:p>
          <a:p>
            <a:endParaRPr lang="en-US" dirty="0"/>
          </a:p>
        </p:txBody>
      </p:sp>
      <p:sp>
        <p:nvSpPr>
          <p:cNvPr id="4" name="Rectangle 4"/>
          <p:cNvSpPr>
            <a:spLocks noChangeArrowheads="1"/>
          </p:cNvSpPr>
          <p:nvPr/>
        </p:nvSpPr>
        <p:spPr bwMode="auto">
          <a:xfrm>
            <a:off x="555812" y="1927411"/>
            <a:ext cx="4114800" cy="327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dirty="0" smtClean="0">
                <a:latin typeface="Consolas" pitchFamily="49" charset="0"/>
              </a:rPr>
              <a:t>public class Person</a:t>
            </a:r>
          </a:p>
          <a:p>
            <a:pPr eaLnBrk="1" hangingPunct="1">
              <a:spcBef>
                <a:spcPct val="0"/>
              </a:spcBef>
              <a:buFontTx/>
              <a:buNone/>
            </a:pPr>
            <a:r>
              <a:rPr lang="en-US" altLang="en-US" sz="1600" dirty="0" smtClean="0">
                <a:latin typeface="Consolas" pitchFamily="49" charset="0"/>
              </a:rPr>
              <a:t>{</a:t>
            </a:r>
          </a:p>
          <a:p>
            <a:pPr eaLnBrk="1" hangingPunct="1">
              <a:spcBef>
                <a:spcPct val="0"/>
              </a:spcBef>
              <a:buFontTx/>
              <a:buNone/>
            </a:pPr>
            <a:r>
              <a:rPr lang="en-US" altLang="en-US" sz="1600" dirty="0" smtClean="0">
                <a:latin typeface="Consolas" pitchFamily="49" charset="0"/>
              </a:rPr>
              <a:t>    private </a:t>
            </a:r>
            <a:r>
              <a:rPr lang="en-US" altLang="en-US" sz="1600" dirty="0" err="1" smtClean="0">
                <a:latin typeface="Consolas" pitchFamily="49" charset="0"/>
              </a:rPr>
              <a:t>int</a:t>
            </a:r>
            <a:r>
              <a:rPr lang="en-US" altLang="en-US" sz="1600" dirty="0" smtClean="0">
                <a:latin typeface="Consolas" pitchFamily="49" charset="0"/>
              </a:rPr>
              <a:t> age;</a:t>
            </a:r>
          </a:p>
          <a:p>
            <a:pPr eaLnBrk="1" hangingPunct="1">
              <a:spcBef>
                <a:spcPct val="0"/>
              </a:spcBef>
              <a:buFontTx/>
              <a:buNone/>
            </a:pPr>
            <a:r>
              <a:rPr lang="en-US" altLang="en-US" sz="1600" dirty="0" smtClean="0">
                <a:latin typeface="Consolas" pitchFamily="49" charset="0"/>
              </a:rPr>
              <a:t>    public Person() {</a:t>
            </a:r>
          </a:p>
          <a:p>
            <a:pPr eaLnBrk="1" hangingPunct="1">
              <a:spcBef>
                <a:spcPct val="0"/>
              </a:spcBef>
              <a:buFontTx/>
              <a:buNone/>
            </a:pPr>
            <a:r>
              <a:rPr lang="en-US" altLang="en-US" sz="1600" dirty="0" smtClean="0">
                <a:latin typeface="Consolas" pitchFamily="49" charset="0"/>
              </a:rPr>
              <a:t>        …</a:t>
            </a:r>
          </a:p>
          <a:p>
            <a:pPr eaLnBrk="1" hangingPunct="1">
              <a:spcBef>
                <a:spcPct val="0"/>
              </a:spcBef>
              <a:buFontTx/>
              <a:buNone/>
            </a:pPr>
            <a:r>
              <a:rPr lang="en-US" altLang="en-US" sz="1600" dirty="0" smtClean="0">
                <a:latin typeface="Consolas" pitchFamily="49" charset="0"/>
              </a:rPr>
              <a:t>        age = </a:t>
            </a:r>
            <a:r>
              <a:rPr lang="en-US" altLang="en-US" sz="1600" dirty="0" err="1" smtClean="0">
                <a:latin typeface="Consolas" pitchFamily="49" charset="0"/>
              </a:rPr>
              <a:t>in.nextInt</a:t>
            </a:r>
            <a:r>
              <a:rPr lang="en-US" altLang="en-US" sz="1600" dirty="0" smtClean="0">
                <a:latin typeface="Consolas" pitchFamily="49" charset="0"/>
              </a:rPr>
              <a:t>();</a:t>
            </a:r>
          </a:p>
          <a:p>
            <a:pPr eaLnBrk="1" hangingPunct="1">
              <a:spcBef>
                <a:spcPct val="0"/>
              </a:spcBef>
              <a:buFontTx/>
              <a:buNone/>
            </a:pPr>
            <a:r>
              <a:rPr lang="en-US" altLang="en-US" sz="1600" dirty="0" smtClean="0">
                <a:latin typeface="Consolas" pitchFamily="49" charset="0"/>
              </a:rPr>
              <a:t>    }</a:t>
            </a:r>
          </a:p>
          <a:p>
            <a:pPr eaLnBrk="1" hangingPunct="1">
              <a:spcBef>
                <a:spcPct val="0"/>
              </a:spcBef>
              <a:buFontTx/>
              <a:buNone/>
            </a:pPr>
            <a:endParaRPr lang="en-US" altLang="en-US" sz="1600" dirty="0" smtClean="0">
              <a:latin typeface="Consolas" pitchFamily="49" charset="0"/>
            </a:endParaRPr>
          </a:p>
          <a:p>
            <a:pPr eaLnBrk="1" hangingPunct="1">
              <a:spcBef>
                <a:spcPct val="0"/>
              </a:spcBef>
              <a:buFontTx/>
              <a:buNone/>
            </a:pPr>
            <a:r>
              <a:rPr lang="en-US" altLang="en-US" sz="1600" dirty="0" smtClean="0">
                <a:latin typeface="Consolas" pitchFamily="49" charset="0"/>
              </a:rPr>
              <a:t>    public void </a:t>
            </a:r>
            <a:r>
              <a:rPr lang="en-US" altLang="en-US" sz="1600" dirty="0" err="1" smtClean="0">
                <a:latin typeface="Consolas" pitchFamily="49" charset="0"/>
              </a:rPr>
              <a:t>sayAge</a:t>
            </a:r>
            <a:r>
              <a:rPr lang="en-US" altLang="en-US" sz="1600" dirty="0" smtClean="0">
                <a:latin typeface="Consolas" pitchFamily="49" charset="0"/>
              </a:rPr>
              <a:t>() {</a:t>
            </a:r>
          </a:p>
          <a:p>
            <a:pPr eaLnBrk="1" hangingPunct="1">
              <a:spcBef>
                <a:spcPct val="0"/>
              </a:spcBef>
              <a:buFontTx/>
              <a:buNone/>
            </a:pPr>
            <a:r>
              <a:rPr lang="en-US" altLang="en-US" sz="1600" dirty="0" smtClean="0">
                <a:latin typeface="Consolas" pitchFamily="49" charset="0"/>
              </a:rPr>
              <a:t>        </a:t>
            </a:r>
            <a:r>
              <a:rPr lang="en-US" altLang="en-US" sz="1600" dirty="0" err="1" smtClean="0">
                <a:latin typeface="Consolas" pitchFamily="49" charset="0"/>
              </a:rPr>
              <a:t>System.out.println</a:t>
            </a:r>
            <a:r>
              <a:rPr lang="en-US" altLang="en-US" sz="1600" dirty="0" smtClean="0">
                <a:latin typeface="Consolas" pitchFamily="49" charset="0"/>
              </a:rPr>
              <a:t>("My age </a:t>
            </a:r>
          </a:p>
          <a:p>
            <a:pPr eaLnBrk="1" hangingPunct="1">
              <a:spcBef>
                <a:spcPct val="0"/>
              </a:spcBef>
              <a:buFontTx/>
              <a:buNone/>
            </a:pPr>
            <a:r>
              <a:rPr lang="en-US" altLang="en-US" sz="1600" dirty="0" smtClean="0">
                <a:latin typeface="Consolas" pitchFamily="49" charset="0"/>
              </a:rPr>
              <a:t>           is " + age);</a:t>
            </a:r>
          </a:p>
          <a:p>
            <a:pPr eaLnBrk="1" hangingPunct="1">
              <a:spcBef>
                <a:spcPct val="0"/>
              </a:spcBef>
              <a:buFontTx/>
              <a:buNone/>
            </a:pPr>
            <a:r>
              <a:rPr lang="en-US" altLang="en-US" sz="1600" dirty="0" smtClean="0">
                <a:latin typeface="Consolas" pitchFamily="49" charset="0"/>
              </a:rPr>
              <a:t>    }</a:t>
            </a:r>
          </a:p>
          <a:p>
            <a:pPr eaLnBrk="1" hangingPunct="1">
              <a:spcBef>
                <a:spcPct val="0"/>
              </a:spcBef>
              <a:buFontTx/>
              <a:buNone/>
            </a:pPr>
            <a:r>
              <a:rPr lang="en-US" altLang="en-US" sz="1600" dirty="0" smtClean="0">
                <a:latin typeface="Consolas" pitchFamily="49" charset="0"/>
              </a:rPr>
              <a:t>}</a:t>
            </a:r>
            <a:endParaRPr lang="en-CA" altLang="en-US" sz="1600" dirty="0">
              <a:latin typeface="Consolas" pitchFamily="49" charset="0"/>
            </a:endParaRPr>
          </a:p>
        </p:txBody>
      </p:sp>
      <p:sp>
        <p:nvSpPr>
          <p:cNvPr id="5" name="TextBox 4"/>
          <p:cNvSpPr txBox="1"/>
          <p:nvPr/>
        </p:nvSpPr>
        <p:spPr>
          <a:xfrm>
            <a:off x="5230906" y="1927411"/>
            <a:ext cx="3563470" cy="3415553"/>
          </a:xfrm>
          <a:prstGeom prst="rect">
            <a:avLst/>
          </a:prstGeom>
          <a:noFill/>
          <a:ln w="0">
            <a:noFill/>
          </a:ln>
        </p:spPr>
        <p:txBody>
          <a:bodyPr wrap="square" lIns="0" rtlCol="0">
            <a:noAutofit/>
          </a:bodyPr>
          <a:lstStyle/>
          <a:p>
            <a:pPr marL="0" indent="0">
              <a:lnSpc>
                <a:spcPct val="80000"/>
              </a:lnSpc>
              <a:buFont typeface="Arial" charset="0"/>
              <a:buNone/>
            </a:pPr>
            <a:r>
              <a:rPr lang="en-CA" altLang="en-US" sz="1600" dirty="0">
                <a:latin typeface="Consolas" pitchFamily="49" charset="0"/>
              </a:rPr>
              <a:t>public class Person</a:t>
            </a:r>
          </a:p>
          <a:p>
            <a:pPr marL="0" indent="0">
              <a:lnSpc>
                <a:spcPct val="80000"/>
              </a:lnSpc>
              <a:buFont typeface="Arial" charset="0"/>
              <a:buNone/>
            </a:pPr>
            <a:r>
              <a:rPr lang="en-CA" altLang="en-US" sz="1600" dirty="0">
                <a:latin typeface="Consolas" pitchFamily="49" charset="0"/>
              </a:rPr>
              <a:t>{</a:t>
            </a:r>
          </a:p>
          <a:p>
            <a:pPr marL="0" indent="0">
              <a:lnSpc>
                <a:spcPct val="80000"/>
              </a:lnSpc>
              <a:buFont typeface="Arial" charset="0"/>
              <a:buNone/>
            </a:pPr>
            <a:r>
              <a:rPr lang="en-CA" altLang="en-US" sz="1600" dirty="0">
                <a:latin typeface="Consolas" pitchFamily="49" charset="0"/>
              </a:rPr>
              <a:t>    private </a:t>
            </a:r>
            <a:r>
              <a:rPr lang="en-CA" altLang="en-US" sz="1600" dirty="0" err="1">
                <a:latin typeface="Consolas" pitchFamily="49" charset="0"/>
              </a:rPr>
              <a:t>int</a:t>
            </a:r>
            <a:r>
              <a:rPr lang="en-CA" altLang="en-US" sz="1600" dirty="0">
                <a:latin typeface="Consolas" pitchFamily="49" charset="0"/>
              </a:rPr>
              <a:t> age;</a:t>
            </a:r>
          </a:p>
          <a:p>
            <a:pPr marL="0" indent="0">
              <a:lnSpc>
                <a:spcPct val="80000"/>
              </a:lnSpc>
              <a:buFont typeface="Arial" charset="0"/>
              <a:buNone/>
            </a:pPr>
            <a:r>
              <a:rPr lang="en-CA" altLang="en-US" sz="1600" dirty="0">
                <a:latin typeface="Consolas" pitchFamily="49" charset="0"/>
              </a:rPr>
              <a:t>    public Person() {</a:t>
            </a:r>
          </a:p>
          <a:p>
            <a:pPr marL="0" indent="0">
              <a:lnSpc>
                <a:spcPct val="80000"/>
              </a:lnSpc>
              <a:buFont typeface="Arial" charset="0"/>
              <a:buNone/>
            </a:pPr>
            <a:r>
              <a:rPr lang="en-CA" altLang="en-US" sz="1600" dirty="0">
                <a:latin typeface="Consolas" pitchFamily="49" charset="0"/>
              </a:rPr>
              <a:t>        age = 0;</a:t>
            </a:r>
          </a:p>
          <a:p>
            <a:pPr marL="0" indent="0">
              <a:lnSpc>
                <a:spcPct val="80000"/>
              </a:lnSpc>
              <a:buFont typeface="Arial" charset="0"/>
              <a:buNone/>
            </a:pPr>
            <a:r>
              <a:rPr lang="en-CA" altLang="en-US" sz="1600" dirty="0">
                <a:latin typeface="Consolas" pitchFamily="49" charset="0"/>
              </a:rPr>
              <a:t>    }</a:t>
            </a:r>
          </a:p>
          <a:p>
            <a:pPr marL="0" indent="0">
              <a:lnSpc>
                <a:spcPct val="80000"/>
              </a:lnSpc>
              <a:buFont typeface="Arial" charset="0"/>
              <a:buNone/>
            </a:pPr>
            <a:r>
              <a:rPr lang="en-CA" altLang="en-US" sz="1600" dirty="0">
                <a:latin typeface="Consolas" pitchFamily="49" charset="0"/>
              </a:rPr>
              <a:t>    public </a:t>
            </a:r>
            <a:r>
              <a:rPr lang="en-CA" altLang="en-US" sz="1600" dirty="0" err="1">
                <a:latin typeface="Consolas" pitchFamily="49" charset="0"/>
              </a:rPr>
              <a:t>int</a:t>
            </a:r>
            <a:r>
              <a:rPr lang="en-CA" altLang="en-US" sz="1600" dirty="0">
                <a:latin typeface="Consolas" pitchFamily="49" charset="0"/>
              </a:rPr>
              <a:t> </a:t>
            </a:r>
            <a:r>
              <a:rPr lang="en-CA" altLang="en-US" sz="1600" dirty="0" err="1">
                <a:latin typeface="Consolas" pitchFamily="49" charset="0"/>
              </a:rPr>
              <a:t>getAge</a:t>
            </a:r>
            <a:r>
              <a:rPr lang="en-CA" altLang="en-US" sz="1600" dirty="0" smtClean="0">
                <a:latin typeface="Consolas" pitchFamily="49" charset="0"/>
              </a:rPr>
              <a:t>() {</a:t>
            </a:r>
            <a:endParaRPr lang="en-CA" altLang="en-US" sz="1600" dirty="0">
              <a:latin typeface="Consolas" pitchFamily="49" charset="0"/>
            </a:endParaRPr>
          </a:p>
          <a:p>
            <a:pPr marL="0" indent="0">
              <a:lnSpc>
                <a:spcPct val="80000"/>
              </a:lnSpc>
              <a:buFont typeface="Arial" charset="0"/>
              <a:buNone/>
            </a:pPr>
            <a:r>
              <a:rPr lang="en-CA" altLang="en-US" sz="1600" dirty="0">
                <a:latin typeface="Consolas" pitchFamily="49" charset="0"/>
              </a:rPr>
              <a:t>        return(age);</a:t>
            </a:r>
          </a:p>
          <a:p>
            <a:pPr marL="0" indent="0">
              <a:lnSpc>
                <a:spcPct val="80000"/>
              </a:lnSpc>
              <a:buFont typeface="Arial" charset="0"/>
              <a:buNone/>
            </a:pPr>
            <a:r>
              <a:rPr lang="en-CA" altLang="en-US" sz="1600" dirty="0">
                <a:latin typeface="Consolas" pitchFamily="49" charset="0"/>
              </a:rPr>
              <a:t>    }</a:t>
            </a:r>
          </a:p>
          <a:p>
            <a:pPr marL="0" indent="0">
              <a:lnSpc>
                <a:spcPct val="80000"/>
              </a:lnSpc>
              <a:buFont typeface="Arial" charset="0"/>
              <a:buNone/>
            </a:pPr>
            <a:endParaRPr lang="en-CA" altLang="en-US" sz="1600" dirty="0">
              <a:latin typeface="Consolas" pitchFamily="49" charset="0"/>
            </a:endParaRPr>
          </a:p>
          <a:p>
            <a:pPr marL="0" indent="0">
              <a:lnSpc>
                <a:spcPct val="80000"/>
              </a:lnSpc>
              <a:buFont typeface="Arial" charset="0"/>
              <a:buNone/>
            </a:pPr>
            <a:r>
              <a:rPr lang="en-CA" altLang="en-US" sz="1600" dirty="0">
                <a:latin typeface="Consolas" pitchFamily="49" charset="0"/>
              </a:rPr>
              <a:t>    public void </a:t>
            </a:r>
            <a:r>
              <a:rPr lang="en-CA" altLang="en-US" sz="1600" dirty="0" err="1" smtClean="0">
                <a:latin typeface="Consolas" pitchFamily="49" charset="0"/>
              </a:rPr>
              <a:t>setAge</a:t>
            </a:r>
            <a:endParaRPr lang="en-CA" altLang="en-US" sz="1600" dirty="0" smtClean="0">
              <a:latin typeface="Consolas" pitchFamily="49" charset="0"/>
            </a:endParaRPr>
          </a:p>
          <a:p>
            <a:pPr marL="0" indent="0">
              <a:lnSpc>
                <a:spcPct val="80000"/>
              </a:lnSpc>
              <a:buFont typeface="Arial" charset="0"/>
              <a:buNone/>
            </a:pPr>
            <a:r>
              <a:rPr lang="en-CA" altLang="en-US" sz="1600" dirty="0">
                <a:latin typeface="Consolas" pitchFamily="49" charset="0"/>
              </a:rPr>
              <a:t> </a:t>
            </a:r>
            <a:r>
              <a:rPr lang="en-CA" altLang="en-US" sz="1600" dirty="0" smtClean="0">
                <a:latin typeface="Consolas" pitchFamily="49" charset="0"/>
              </a:rPr>
              <a:t>      (</a:t>
            </a:r>
            <a:r>
              <a:rPr lang="en-CA" altLang="en-US" sz="1600" dirty="0" err="1">
                <a:latin typeface="Consolas" pitchFamily="49" charset="0"/>
              </a:rPr>
              <a:t>int</a:t>
            </a:r>
            <a:r>
              <a:rPr lang="en-CA" altLang="en-US" sz="1600" dirty="0">
                <a:latin typeface="Consolas" pitchFamily="49" charset="0"/>
              </a:rPr>
              <a:t> </a:t>
            </a:r>
            <a:r>
              <a:rPr lang="en-CA" altLang="en-US" sz="1600" dirty="0" err="1">
                <a:latin typeface="Consolas" pitchFamily="49" charset="0"/>
              </a:rPr>
              <a:t>anAge</a:t>
            </a:r>
            <a:r>
              <a:rPr lang="en-CA" altLang="en-US" sz="1600" dirty="0">
                <a:latin typeface="Consolas" pitchFamily="49" charset="0"/>
              </a:rPr>
              <a:t>){</a:t>
            </a:r>
          </a:p>
          <a:p>
            <a:pPr marL="0" indent="0">
              <a:lnSpc>
                <a:spcPct val="80000"/>
              </a:lnSpc>
              <a:buFont typeface="Arial" charset="0"/>
              <a:buNone/>
            </a:pPr>
            <a:r>
              <a:rPr lang="en-CA" altLang="en-US" sz="1600" dirty="0">
                <a:latin typeface="Consolas" pitchFamily="49" charset="0"/>
              </a:rPr>
              <a:t>        age = </a:t>
            </a:r>
            <a:r>
              <a:rPr lang="en-CA" altLang="en-US" sz="1600" dirty="0" err="1">
                <a:latin typeface="Consolas" pitchFamily="49" charset="0"/>
              </a:rPr>
              <a:t>anAge</a:t>
            </a:r>
            <a:r>
              <a:rPr lang="en-CA" altLang="en-US" sz="1600" dirty="0">
                <a:latin typeface="Consolas" pitchFamily="49" charset="0"/>
              </a:rPr>
              <a:t>;</a:t>
            </a:r>
          </a:p>
          <a:p>
            <a:pPr marL="0" indent="0">
              <a:lnSpc>
                <a:spcPct val="80000"/>
              </a:lnSpc>
              <a:buFont typeface="Arial" charset="0"/>
              <a:buNone/>
            </a:pPr>
            <a:r>
              <a:rPr lang="en-CA" altLang="en-US" sz="1600" dirty="0">
                <a:latin typeface="Consolas" pitchFamily="49" charset="0"/>
              </a:rPr>
              <a:t>    }</a:t>
            </a:r>
          </a:p>
          <a:p>
            <a:pPr marL="0" indent="0">
              <a:lnSpc>
                <a:spcPct val="80000"/>
              </a:lnSpc>
              <a:buFont typeface="Arial" charset="0"/>
              <a:buNone/>
            </a:pPr>
            <a:r>
              <a:rPr lang="en-CA" altLang="en-US" sz="1600" dirty="0">
                <a:latin typeface="Consolas" pitchFamily="49" charset="0"/>
              </a:rPr>
              <a:t>}</a:t>
            </a:r>
          </a:p>
        </p:txBody>
      </p:sp>
    </p:spTree>
    <p:extLst>
      <p:ext uri="{BB962C8B-B14F-4D97-AF65-F5344CB8AC3E}">
        <p14:creationId xmlns:p14="http://schemas.microsoft.com/office/powerpoint/2010/main" val="33587674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idx="4294967295"/>
          </p:nvPr>
        </p:nvSpPr>
        <p:spPr/>
        <p:txBody>
          <a:bodyPr/>
          <a:lstStyle/>
          <a:p>
            <a:r>
              <a:rPr lang="en-CA" altLang="en-US" sz="3200" smtClean="0"/>
              <a:t>Class </a:t>
            </a:r>
            <a:r>
              <a:rPr lang="en-CA" altLang="en-US" sz="2800" smtClean="0">
                <a:latin typeface="Consolas" pitchFamily="49" charset="0"/>
              </a:rPr>
              <a:t>Driver</a:t>
            </a:r>
          </a:p>
        </p:txBody>
      </p:sp>
      <p:sp>
        <p:nvSpPr>
          <p:cNvPr id="46083" name="Rectangle 3"/>
          <p:cNvSpPr>
            <a:spLocks noGrp="1"/>
          </p:cNvSpPr>
          <p:nvPr>
            <p:ph type="body" idx="4294967295"/>
          </p:nvPr>
        </p:nvSpPr>
        <p:spPr/>
        <p:txBody>
          <a:bodyPr/>
          <a:lstStyle/>
          <a:p>
            <a:pPr>
              <a:buFont typeface="Arial" charset="0"/>
              <a:buNone/>
            </a:pPr>
            <a:r>
              <a:rPr lang="en-CA" altLang="en-US" sz="1800" smtClean="0">
                <a:latin typeface="Consolas" pitchFamily="49" charset="0"/>
              </a:rPr>
              <a:t>public class Driver</a:t>
            </a:r>
          </a:p>
          <a:p>
            <a:pPr>
              <a:buFont typeface="Arial" charset="0"/>
              <a:buNone/>
            </a:pPr>
            <a:r>
              <a:rPr lang="en-CA" altLang="en-US" sz="1800" smtClean="0">
                <a:latin typeface="Consolas" pitchFamily="49" charset="0"/>
              </a:rPr>
              <a:t>{</a:t>
            </a:r>
          </a:p>
          <a:p>
            <a:pPr>
              <a:buFont typeface="Arial" charset="0"/>
              <a:buNone/>
            </a:pPr>
            <a:r>
              <a:rPr lang="en-CA" altLang="en-US" sz="1800" smtClean="0">
                <a:latin typeface="Consolas" pitchFamily="49" charset="0"/>
              </a:rPr>
              <a:t>    public static void main(String [] args)</a:t>
            </a:r>
          </a:p>
          <a:p>
            <a:pPr>
              <a:buFont typeface="Arial" charset="0"/>
              <a:buNone/>
            </a:pPr>
            <a:r>
              <a:rPr lang="en-CA" altLang="en-US" sz="1800" smtClean="0">
                <a:latin typeface="Consolas" pitchFamily="49" charset="0"/>
              </a:rPr>
              <a:t>    {</a:t>
            </a:r>
          </a:p>
          <a:p>
            <a:pPr>
              <a:buFont typeface="Arial" charset="0"/>
              <a:buNone/>
            </a:pPr>
            <a:r>
              <a:rPr lang="en-CA" altLang="en-US" sz="1800" smtClean="0">
                <a:latin typeface="Consolas" pitchFamily="49" charset="0"/>
              </a:rPr>
              <a:t>        Person jim = new Person();</a:t>
            </a:r>
          </a:p>
          <a:p>
            <a:pPr>
              <a:buFont typeface="Arial" charset="0"/>
              <a:buNone/>
            </a:pPr>
            <a:r>
              <a:rPr lang="en-CA" altLang="en-US" sz="1800" smtClean="0">
                <a:latin typeface="Consolas" pitchFamily="49" charset="0"/>
              </a:rPr>
              <a:t>        System.out.println(jim.getAge());</a:t>
            </a:r>
          </a:p>
          <a:p>
            <a:pPr>
              <a:buFont typeface="Arial" charset="0"/>
              <a:buNone/>
            </a:pPr>
            <a:r>
              <a:rPr lang="en-CA" altLang="en-US" sz="1800" smtClean="0">
                <a:latin typeface="Consolas" pitchFamily="49" charset="0"/>
              </a:rPr>
              <a:t>        jim.setAge(21);</a:t>
            </a:r>
          </a:p>
          <a:p>
            <a:pPr>
              <a:buFont typeface="Arial" charset="0"/>
              <a:buNone/>
            </a:pPr>
            <a:r>
              <a:rPr lang="en-CA" altLang="en-US" sz="1800" smtClean="0">
                <a:latin typeface="Consolas" pitchFamily="49" charset="0"/>
              </a:rPr>
              <a:t>        System.out.println(jim.getAge());</a:t>
            </a:r>
          </a:p>
          <a:p>
            <a:pPr>
              <a:buFont typeface="Arial" charset="0"/>
              <a:buNone/>
            </a:pPr>
            <a:r>
              <a:rPr lang="en-CA" altLang="en-US" sz="1800" smtClean="0">
                <a:latin typeface="Consolas" pitchFamily="49" charset="0"/>
              </a:rPr>
              <a:t>    }</a:t>
            </a:r>
          </a:p>
          <a:p>
            <a:pPr>
              <a:buFont typeface="Arial" charset="0"/>
              <a:buNone/>
            </a:pPr>
            <a:r>
              <a:rPr lang="en-CA" altLang="en-US" sz="1800" smtClean="0">
                <a:latin typeface="Consolas" pitchFamily="49" charset="0"/>
              </a:rPr>
              <a:t>}</a:t>
            </a:r>
          </a:p>
          <a:p>
            <a:pPr>
              <a:buFont typeface="Arial" charset="0"/>
              <a:buNone/>
            </a:pPr>
            <a:endParaRPr lang="en-CA" altLang="en-US" sz="1800" smtClean="0">
              <a:latin typeface="Consolas" pitchFamily="49" charset="0"/>
            </a:endParaRPr>
          </a:p>
        </p:txBody>
      </p:sp>
      <p:pic>
        <p:nvPicPr>
          <p:cNvPr id="460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3333750"/>
            <a:ext cx="10287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78835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Calling Methods: </a:t>
            </a:r>
            <a:r>
              <a:rPr lang="en-US" dirty="0" smtClean="0"/>
              <a:t>Inside The </a:t>
            </a:r>
            <a:r>
              <a:rPr lang="en-US" dirty="0"/>
              <a:t>Class</a:t>
            </a:r>
          </a:p>
        </p:txBody>
      </p:sp>
      <p:sp>
        <p:nvSpPr>
          <p:cNvPr id="3" name="Content Placeholder 2"/>
          <p:cNvSpPr>
            <a:spLocks noGrp="1"/>
          </p:cNvSpPr>
          <p:nvPr>
            <p:ph idx="1"/>
          </p:nvPr>
        </p:nvSpPr>
        <p:spPr/>
        <p:txBody>
          <a:bodyPr/>
          <a:lstStyle/>
          <a:p>
            <a:r>
              <a:rPr lang="en-US" dirty="0" smtClean="0"/>
              <a:t>You have seen this implicitly in the examples but here are the explicit syntax requirements you need to know well.</a:t>
            </a:r>
          </a:p>
          <a:p>
            <a:r>
              <a:rPr lang="en-US" dirty="0" smtClean="0"/>
              <a:t>Calling a method inside the body of the class (where the method has been defined)</a:t>
            </a:r>
          </a:p>
          <a:p>
            <a:pPr lvl="1"/>
            <a:r>
              <a:rPr lang="en-US" dirty="0" smtClean="0"/>
              <a:t>You can just directly refer to the method (or attribute)</a:t>
            </a:r>
          </a:p>
          <a:p>
            <a:pPr marL="0" indent="0">
              <a:lnSpc>
                <a:spcPct val="80000"/>
              </a:lnSpc>
              <a:buFont typeface="Arial" charset="0"/>
              <a:buNone/>
            </a:pPr>
            <a:r>
              <a:rPr lang="en-CA" altLang="en-US" sz="1800" dirty="0" smtClean="0">
                <a:latin typeface="Consolas" pitchFamily="49" charset="0"/>
                <a:cs typeface="Consolas" panose="020B0609020204030204" pitchFamily="49" charset="0"/>
              </a:rPr>
              <a:t>  public </a:t>
            </a:r>
            <a:r>
              <a:rPr lang="en-CA" altLang="en-US" sz="1800" dirty="0">
                <a:latin typeface="Consolas" pitchFamily="49" charset="0"/>
                <a:cs typeface="Consolas" panose="020B0609020204030204" pitchFamily="49" charset="0"/>
              </a:rPr>
              <a:t>class </a:t>
            </a:r>
            <a:r>
              <a:rPr lang="en-CA" altLang="en-US" sz="1800" dirty="0" smtClean="0">
                <a:latin typeface="Consolas" pitchFamily="49" charset="0"/>
                <a:cs typeface="Consolas" panose="020B0609020204030204" pitchFamily="49" charset="0"/>
              </a:rPr>
              <a:t>Person {</a:t>
            </a:r>
            <a:endParaRPr lang="en-CA" altLang="en-US" sz="1800" dirty="0">
              <a:latin typeface="Consolas" pitchFamily="49" charset="0"/>
              <a:cs typeface="Consolas" panose="020B0609020204030204" pitchFamily="49" charset="0"/>
            </a:endParaRPr>
          </a:p>
          <a:p>
            <a:pPr marL="0" indent="0">
              <a:lnSpc>
                <a:spcPct val="80000"/>
              </a:lnSpc>
              <a:buFont typeface="Arial" charset="0"/>
              <a:buNone/>
            </a:pPr>
            <a:r>
              <a:rPr lang="en-CA" altLang="en-US" sz="1800" dirty="0">
                <a:latin typeface="Consolas" pitchFamily="49" charset="0"/>
                <a:cs typeface="Consolas" panose="020B0609020204030204" pitchFamily="49" charset="0"/>
              </a:rPr>
              <a:t>    private </a:t>
            </a:r>
            <a:r>
              <a:rPr lang="en-CA" altLang="en-US" sz="1800" dirty="0" err="1">
                <a:latin typeface="Consolas" pitchFamily="49" charset="0"/>
                <a:cs typeface="Consolas" panose="020B0609020204030204" pitchFamily="49" charset="0"/>
              </a:rPr>
              <a:t>int</a:t>
            </a:r>
            <a:r>
              <a:rPr lang="en-CA" altLang="en-US" sz="1800" dirty="0">
                <a:latin typeface="Consolas" pitchFamily="49" charset="0"/>
                <a:cs typeface="Consolas" panose="020B0609020204030204" pitchFamily="49" charset="0"/>
              </a:rPr>
              <a:t> age</a:t>
            </a:r>
            <a:r>
              <a:rPr lang="en-CA" altLang="en-US" sz="1800" dirty="0" smtClean="0">
                <a:latin typeface="Consolas" pitchFamily="49" charset="0"/>
                <a:cs typeface="Consolas" panose="020B0609020204030204" pitchFamily="49" charset="0"/>
              </a:rPr>
              <a:t>;</a:t>
            </a:r>
          </a:p>
          <a:p>
            <a:pPr marL="0" indent="0">
              <a:lnSpc>
                <a:spcPct val="80000"/>
              </a:lnSpc>
              <a:buFont typeface="Arial" charset="0"/>
              <a:buNone/>
            </a:pPr>
            <a:endParaRPr lang="en-CA" altLang="en-US" sz="1800" dirty="0" smtClean="0">
              <a:latin typeface="Consolas" pitchFamily="49" charset="0"/>
              <a:cs typeface="Consolas" panose="020B0609020204030204" pitchFamily="49" charset="0"/>
            </a:endParaRPr>
          </a:p>
          <a:p>
            <a:pPr marL="0" indent="0">
              <a:lnSpc>
                <a:spcPct val="80000"/>
              </a:lnSpc>
              <a:buFont typeface="Arial" charset="0"/>
              <a:buNone/>
            </a:pPr>
            <a:r>
              <a:rPr lang="en-CA" altLang="en-US" sz="1800" dirty="0" smtClean="0">
                <a:latin typeface="Consolas" pitchFamily="49" charset="0"/>
                <a:cs typeface="Consolas" panose="020B0609020204030204" pitchFamily="49" charset="0"/>
              </a:rPr>
              <a:t>    public void birthday() {</a:t>
            </a:r>
          </a:p>
          <a:p>
            <a:pPr marL="0" indent="0">
              <a:lnSpc>
                <a:spcPct val="80000"/>
              </a:lnSpc>
              <a:buFont typeface="Arial" charset="0"/>
              <a:buNone/>
            </a:pPr>
            <a:r>
              <a:rPr lang="en-CA" altLang="en-US" sz="1800" dirty="0">
                <a:latin typeface="Consolas" pitchFamily="49" charset="0"/>
                <a:cs typeface="Consolas" panose="020B0609020204030204" pitchFamily="49" charset="0"/>
              </a:rPr>
              <a:t> </a:t>
            </a:r>
            <a:r>
              <a:rPr lang="en-CA" altLang="en-US" sz="1800" dirty="0" smtClean="0">
                <a:latin typeface="Consolas" pitchFamily="49" charset="0"/>
                <a:cs typeface="Consolas" panose="020B0609020204030204" pitchFamily="49" charset="0"/>
              </a:rPr>
              <a:t>      </a:t>
            </a:r>
            <a:r>
              <a:rPr lang="en-CA" altLang="en-US" sz="1800" dirty="0" err="1" smtClean="0">
                <a:latin typeface="Consolas" pitchFamily="49" charset="0"/>
                <a:cs typeface="Consolas" panose="020B0609020204030204" pitchFamily="49" charset="0"/>
              </a:rPr>
              <a:t>becomeOlder</a:t>
            </a:r>
            <a:r>
              <a:rPr lang="en-CA" altLang="en-US" sz="1800" dirty="0" smtClean="0">
                <a:latin typeface="Consolas" pitchFamily="49" charset="0"/>
                <a:cs typeface="Consolas" panose="020B0609020204030204" pitchFamily="49" charset="0"/>
              </a:rPr>
              <a:t>();  </a:t>
            </a:r>
            <a:r>
              <a:rPr lang="en-CA" altLang="en-US" sz="1800" b="1" dirty="0" smtClean="0">
                <a:solidFill>
                  <a:schemeClr val="bg1">
                    <a:lumMod val="60000"/>
                    <a:lumOff val="40000"/>
                  </a:schemeClr>
                </a:solidFill>
                <a:latin typeface="Consolas" pitchFamily="49" charset="0"/>
                <a:cs typeface="Consolas" panose="020B0609020204030204" pitchFamily="49" charset="0"/>
              </a:rPr>
              <a:t>// access method</a:t>
            </a:r>
          </a:p>
          <a:p>
            <a:pPr marL="0" indent="0">
              <a:lnSpc>
                <a:spcPct val="80000"/>
              </a:lnSpc>
              <a:buFont typeface="Arial" charset="0"/>
              <a:buNone/>
            </a:pPr>
            <a:r>
              <a:rPr lang="en-CA" altLang="en-US" sz="1800" dirty="0">
                <a:latin typeface="Consolas" pitchFamily="49" charset="0"/>
                <a:cs typeface="Consolas" panose="020B0609020204030204" pitchFamily="49" charset="0"/>
              </a:rPr>
              <a:t> </a:t>
            </a:r>
            <a:r>
              <a:rPr lang="en-CA" altLang="en-US" sz="1800" dirty="0" smtClean="0">
                <a:latin typeface="Consolas" pitchFamily="49" charset="0"/>
                <a:cs typeface="Consolas" panose="020B0609020204030204" pitchFamily="49" charset="0"/>
              </a:rPr>
              <a:t>   }</a:t>
            </a:r>
          </a:p>
          <a:p>
            <a:pPr marL="0" indent="0">
              <a:lnSpc>
                <a:spcPct val="80000"/>
              </a:lnSpc>
              <a:buFont typeface="Arial" charset="0"/>
              <a:buNone/>
            </a:pPr>
            <a:endParaRPr lang="en-CA" altLang="en-US" sz="1800" dirty="0">
              <a:latin typeface="Consolas"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public void </a:t>
            </a:r>
            <a:r>
              <a:rPr lang="en-US" sz="1800" dirty="0" err="1" smtClean="0">
                <a:latin typeface="Consolas" panose="020B0609020204030204" pitchFamily="49" charset="0"/>
                <a:cs typeface="Consolas" panose="020B0609020204030204" pitchFamily="49" charset="0"/>
              </a:rPr>
              <a:t>becomeOlder</a:t>
            </a: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age++;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access attribute</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a:t>
            </a:r>
          </a:p>
          <a:p>
            <a:pPr lvl="1"/>
            <a:endParaRPr lang="en-US" sz="1800"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41919400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Calling Methods: </a:t>
            </a:r>
            <a:r>
              <a:rPr lang="en-US" dirty="0" smtClean="0"/>
              <a:t>Outside </a:t>
            </a:r>
            <a:r>
              <a:rPr lang="en-US" dirty="0"/>
              <a:t>The Class</a:t>
            </a:r>
          </a:p>
        </p:txBody>
      </p:sp>
      <p:sp>
        <p:nvSpPr>
          <p:cNvPr id="3" name="Content Placeholder 2"/>
          <p:cNvSpPr>
            <a:spLocks noGrp="1"/>
          </p:cNvSpPr>
          <p:nvPr>
            <p:ph idx="1"/>
          </p:nvPr>
        </p:nvSpPr>
        <p:spPr/>
        <p:txBody>
          <a:bodyPr/>
          <a:lstStyle/>
          <a:p>
            <a:r>
              <a:rPr lang="en-US" dirty="0" smtClean="0"/>
              <a:t>Calling </a:t>
            </a:r>
            <a:r>
              <a:rPr lang="en-US" dirty="0"/>
              <a:t>a method outside the body of the class (i.e., </a:t>
            </a:r>
            <a:r>
              <a:rPr lang="en-US" dirty="0" smtClean="0"/>
              <a:t>in another </a:t>
            </a:r>
            <a:r>
              <a:rPr lang="en-US" dirty="0"/>
              <a:t>class </a:t>
            </a:r>
            <a:r>
              <a:rPr lang="en-US" dirty="0" smtClean="0"/>
              <a:t>definition)</a:t>
            </a:r>
          </a:p>
          <a:p>
            <a:r>
              <a:rPr lang="en-US" dirty="0" smtClean="0"/>
              <a:t>The method must be prefaced by a variable (actually a reference to an object – more on this later).</a:t>
            </a:r>
          </a:p>
          <a:p>
            <a:pPr marL="234950" lvl="1" indent="0">
              <a:buNone/>
            </a:pPr>
            <a:r>
              <a:rPr lang="en-US" dirty="0">
                <a:latin typeface="Consolas" panose="020B0609020204030204" pitchFamily="49" charset="0"/>
                <a:cs typeface="Consolas" panose="020B0609020204030204" pitchFamily="49" charset="0"/>
              </a:rPr>
              <a:t>p</a:t>
            </a:r>
            <a:r>
              <a:rPr lang="en-US" dirty="0" smtClean="0">
                <a:latin typeface="Consolas" panose="020B0609020204030204" pitchFamily="49" charset="0"/>
                <a:cs typeface="Consolas" panose="020B0609020204030204" pitchFamily="49" charset="0"/>
              </a:rPr>
              <a:t>ublic class Driver {</a:t>
            </a:r>
          </a:p>
          <a:p>
            <a:pPr marL="234950" lvl="1" indent="0">
              <a:buNone/>
            </a:pPr>
            <a:r>
              <a:rPr lang="en-US" dirty="0" smtClean="0">
                <a:latin typeface="Consolas" panose="020B0609020204030204" pitchFamily="49" charset="0"/>
                <a:cs typeface="Consolas" panose="020B0609020204030204" pitchFamily="49" charset="0"/>
              </a:rPr>
              <a:t>    public static void main(String [] </a:t>
            </a:r>
            <a:r>
              <a:rPr lang="en-US" dirty="0" err="1" smtClean="0">
                <a:latin typeface="Consolas" panose="020B0609020204030204" pitchFamily="49" charset="0"/>
                <a:cs typeface="Consolas" panose="020B0609020204030204" pitchFamily="49" charset="0"/>
              </a:rPr>
              <a:t>args</a:t>
            </a:r>
            <a:r>
              <a:rPr lang="en-US" dirty="0" smtClean="0">
                <a:latin typeface="Consolas" panose="020B0609020204030204" pitchFamily="49" charset="0"/>
                <a:cs typeface="Consolas" panose="020B0609020204030204" pitchFamily="49" charset="0"/>
              </a:rPr>
              <a:t>) {</a:t>
            </a:r>
          </a:p>
          <a:p>
            <a:pPr marL="234950" lvl="1" indent="0">
              <a:buNone/>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Person </a:t>
            </a:r>
            <a:r>
              <a:rPr lang="en-US" dirty="0" err="1" smtClean="0">
                <a:latin typeface="Consolas" panose="020B0609020204030204" pitchFamily="49" charset="0"/>
                <a:cs typeface="Consolas" panose="020B0609020204030204" pitchFamily="49" charset="0"/>
              </a:rPr>
              <a:t>bart</a:t>
            </a:r>
            <a:r>
              <a:rPr lang="en-US" dirty="0" smtClean="0">
                <a:latin typeface="Consolas" panose="020B0609020204030204" pitchFamily="49" charset="0"/>
                <a:cs typeface="Consolas" panose="020B0609020204030204" pitchFamily="49" charset="0"/>
              </a:rPr>
              <a:t> = new Person();</a:t>
            </a:r>
          </a:p>
          <a:p>
            <a:pPr marL="234950" lvl="1" indent="0">
              <a:buNone/>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Person </a:t>
            </a:r>
            <a:r>
              <a:rPr lang="en-US" dirty="0" err="1" smtClean="0">
                <a:latin typeface="Consolas" panose="020B0609020204030204" pitchFamily="49" charset="0"/>
                <a:cs typeface="Consolas" panose="020B0609020204030204" pitchFamily="49" charset="0"/>
              </a:rPr>
              <a:t>lisa</a:t>
            </a:r>
            <a:r>
              <a:rPr lang="en-US" dirty="0" smtClean="0">
                <a:latin typeface="Consolas" panose="020B0609020204030204" pitchFamily="49" charset="0"/>
                <a:cs typeface="Consolas" panose="020B0609020204030204" pitchFamily="49" charset="0"/>
              </a:rPr>
              <a:t> = new Person();</a:t>
            </a:r>
          </a:p>
          <a:p>
            <a:pPr marL="234950" lvl="1" indent="0">
              <a:buNone/>
            </a:pPr>
            <a:r>
              <a:rPr lang="en-US" b="1" dirty="0" smtClean="0">
                <a:solidFill>
                  <a:srgbClr val="FF0000"/>
                </a:solidFill>
                <a:latin typeface="Consolas" panose="020B0609020204030204" pitchFamily="49" charset="0"/>
                <a:cs typeface="Consolas" panose="020B0609020204030204" pitchFamily="49" charset="0"/>
              </a:rPr>
              <a:t>        // </a:t>
            </a:r>
            <a:r>
              <a:rPr lang="en-US" b="1" dirty="0">
                <a:solidFill>
                  <a:srgbClr val="FF0000"/>
                </a:solidFill>
                <a:latin typeface="Consolas" panose="020B0609020204030204" pitchFamily="49" charset="0"/>
                <a:cs typeface="Consolas" panose="020B0609020204030204" pitchFamily="49" charset="0"/>
              </a:rPr>
              <a:t>Incorrect! Who ages</a:t>
            </a:r>
            <a:r>
              <a:rPr lang="en-US" b="1" dirty="0" smtClean="0">
                <a:solidFill>
                  <a:srgbClr val="FF0000"/>
                </a:solidFill>
                <a:latin typeface="Consolas" panose="020B0609020204030204" pitchFamily="49" charset="0"/>
                <a:cs typeface="Consolas" panose="020B0609020204030204" pitchFamily="49" charset="0"/>
              </a:rPr>
              <a:t>?</a:t>
            </a:r>
            <a:endParaRPr lang="en-US" dirty="0" smtClean="0">
              <a:latin typeface="Consolas" panose="020B0609020204030204" pitchFamily="49" charset="0"/>
              <a:cs typeface="Consolas" panose="020B0609020204030204" pitchFamily="49" charset="0"/>
            </a:endParaRPr>
          </a:p>
          <a:p>
            <a:pPr marL="234950" lvl="1" indent="0">
              <a:buNone/>
            </a:pPr>
            <a:r>
              <a:rPr lang="en-US" b="1" dirty="0">
                <a:solidFill>
                  <a:srgbClr val="FF0000"/>
                </a:solidFill>
                <a:latin typeface="Consolas" panose="020B0609020204030204" pitchFamily="49" charset="0"/>
                <a:cs typeface="Consolas" panose="020B0609020204030204" pitchFamily="49" charset="0"/>
              </a:rPr>
              <a:t> </a:t>
            </a:r>
            <a:r>
              <a:rPr lang="en-US" b="1" dirty="0" smtClean="0">
                <a:solidFill>
                  <a:srgbClr val="FF0000"/>
                </a:solidFill>
                <a:latin typeface="Consolas" panose="020B0609020204030204" pitchFamily="49" charset="0"/>
                <a:cs typeface="Consolas" panose="020B0609020204030204" pitchFamily="49" charset="0"/>
              </a:rPr>
              <a:t>       </a:t>
            </a:r>
            <a:r>
              <a:rPr lang="en-US" b="1" dirty="0" err="1" smtClean="0">
                <a:solidFill>
                  <a:srgbClr val="FF0000"/>
                </a:solidFill>
                <a:latin typeface="Consolas" panose="020B0609020204030204" pitchFamily="49" charset="0"/>
                <a:cs typeface="Consolas" panose="020B0609020204030204" pitchFamily="49" charset="0"/>
              </a:rPr>
              <a:t>becomeOlder</a:t>
            </a:r>
            <a:r>
              <a:rPr lang="en-US" b="1" dirty="0" smtClean="0">
                <a:solidFill>
                  <a:srgbClr val="FF0000"/>
                </a:solidFill>
                <a:latin typeface="Consolas" panose="020B0609020204030204" pitchFamily="49" charset="0"/>
                <a:cs typeface="Consolas" panose="020B0609020204030204" pitchFamily="49" charset="0"/>
              </a:rPr>
              <a:t>(); </a:t>
            </a:r>
          </a:p>
          <a:p>
            <a:pPr marL="234950" lvl="1" indent="0">
              <a:buNone/>
            </a:pPr>
            <a:endParaRPr lang="en-US" b="1" dirty="0" smtClean="0">
              <a:solidFill>
                <a:srgbClr val="FF0000"/>
              </a:solidFill>
              <a:latin typeface="Consolas" panose="020B0609020204030204" pitchFamily="49" charset="0"/>
              <a:cs typeface="Consolas" panose="020B0609020204030204" pitchFamily="49" charset="0"/>
            </a:endParaRPr>
          </a:p>
          <a:p>
            <a:pPr marL="234950" lvl="1" indent="0">
              <a:buNone/>
            </a:pPr>
            <a:r>
              <a:rPr lang="en-US" b="1" dirty="0">
                <a:solidFill>
                  <a:srgbClr val="FF0000"/>
                </a:solidFill>
                <a:latin typeface="Consolas" panose="020B0609020204030204" pitchFamily="49" charset="0"/>
                <a:cs typeface="Consolas" panose="020B0609020204030204" pitchFamily="49" charset="0"/>
              </a:rPr>
              <a:t> </a:t>
            </a:r>
            <a:r>
              <a:rPr lang="en-US" b="1" dirty="0" smtClean="0">
                <a:solidFill>
                  <a:srgbClr val="FF0000"/>
                </a:solidFill>
                <a:latin typeface="Consolas" panose="020B0609020204030204" pitchFamily="49" charset="0"/>
                <a:cs typeface="Consolas" panose="020B0609020204030204" pitchFamily="49" charset="0"/>
              </a:rPr>
              <a:t>       </a:t>
            </a:r>
            <a:r>
              <a:rPr lang="en-US" b="1" dirty="0">
                <a:solidFill>
                  <a:srgbClr val="C00000"/>
                </a:solidFill>
                <a:latin typeface="Consolas" panose="020B0609020204030204" pitchFamily="49" charset="0"/>
                <a:cs typeface="Consolas" panose="020B0609020204030204" pitchFamily="49" charset="0"/>
              </a:rPr>
              <a:t>// </a:t>
            </a:r>
            <a:r>
              <a:rPr lang="en-US" b="1" dirty="0" smtClean="0">
                <a:solidFill>
                  <a:srgbClr val="C00000"/>
                </a:solidFill>
                <a:latin typeface="Consolas" panose="020B0609020204030204" pitchFamily="49" charset="0"/>
                <a:cs typeface="Consolas" panose="020B0609020204030204" pitchFamily="49" charset="0"/>
              </a:rPr>
              <a:t>Correct. Happy birthday Bart!</a:t>
            </a:r>
            <a:endParaRPr lang="en-US" b="1" dirty="0">
              <a:solidFill>
                <a:srgbClr val="FF0000"/>
              </a:solidFill>
              <a:latin typeface="Consolas" panose="020B0609020204030204" pitchFamily="49" charset="0"/>
              <a:cs typeface="Consolas" panose="020B0609020204030204" pitchFamily="49" charset="0"/>
            </a:endParaRPr>
          </a:p>
          <a:p>
            <a:pPr marL="234950" lvl="1" indent="0">
              <a:buNone/>
            </a:pPr>
            <a:r>
              <a:rPr lang="en-US" b="1" dirty="0" smtClean="0">
                <a:solidFill>
                  <a:srgbClr val="FF0000"/>
                </a:solidFill>
                <a:latin typeface="Consolas" panose="020B0609020204030204" pitchFamily="49" charset="0"/>
                <a:cs typeface="Consolas" panose="020B0609020204030204" pitchFamily="49" charset="0"/>
              </a:rPr>
              <a:t>        </a:t>
            </a:r>
            <a:r>
              <a:rPr lang="en-US" b="1" dirty="0" err="1" smtClean="0">
                <a:solidFill>
                  <a:srgbClr val="C00000"/>
                </a:solidFill>
                <a:latin typeface="Consolas" panose="020B0609020204030204" pitchFamily="49" charset="0"/>
                <a:cs typeface="Consolas" panose="020B0609020204030204" pitchFamily="49" charset="0"/>
              </a:rPr>
              <a:t>bart.becomeOlder</a:t>
            </a:r>
            <a:r>
              <a:rPr lang="en-US" b="1" dirty="0" smtClean="0">
                <a:solidFill>
                  <a:srgbClr val="C00000"/>
                </a:solidFill>
                <a:latin typeface="Consolas" panose="020B0609020204030204" pitchFamily="49" charset="0"/>
                <a:cs typeface="Consolas" panose="020B0609020204030204" pitchFamily="49" charset="0"/>
              </a:rPr>
              <a:t>(); </a:t>
            </a:r>
          </a:p>
          <a:p>
            <a:pPr marL="234950" lvl="1" indent="0">
              <a:buNone/>
            </a:pPr>
            <a:r>
              <a:rPr lang="en-US" b="1" dirty="0">
                <a:solidFill>
                  <a:srgbClr val="C00000"/>
                </a:solidFill>
                <a:latin typeface="Consolas" panose="020B0609020204030204" pitchFamily="49" charset="0"/>
                <a:cs typeface="Consolas" panose="020B0609020204030204" pitchFamily="49" charset="0"/>
              </a:rPr>
              <a:t> </a:t>
            </a:r>
            <a:r>
              <a:rPr lang="en-US" b="1" dirty="0" smtClean="0">
                <a:solidFill>
                  <a:srgbClr val="C00000"/>
                </a:solidFill>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a:t>
            </a:r>
            <a:endParaRPr lang="en-US" dirty="0">
              <a:latin typeface="Consolas" panose="020B0609020204030204" pitchFamily="49" charset="0"/>
              <a:cs typeface="Consolas" panose="020B0609020204030204" pitchFamily="49" charset="0"/>
            </a:endParaRPr>
          </a:p>
          <a:p>
            <a:pPr marL="234950" lvl="1" indent="0">
              <a:buNone/>
            </a:pPr>
            <a:r>
              <a:rPr lang="en-US" dirty="0" smtClean="0">
                <a:latin typeface="Consolas" panose="020B0609020204030204" pitchFamily="49" charset="0"/>
                <a:cs typeface="Consolas" panose="020B0609020204030204" pitchFamily="49" charset="0"/>
              </a:rPr>
              <a:t>}</a:t>
            </a:r>
            <a:endParaRPr lang="en-US"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1619487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idx="4294967295"/>
          </p:nvPr>
        </p:nvSpPr>
        <p:spPr/>
        <p:txBody>
          <a:bodyPr/>
          <a:lstStyle/>
          <a:p>
            <a:r>
              <a:rPr lang="en-CA" altLang="en-US" sz="3200" smtClean="0"/>
              <a:t>Constructors</a:t>
            </a:r>
          </a:p>
        </p:txBody>
      </p:sp>
      <p:sp>
        <p:nvSpPr>
          <p:cNvPr id="47107" name="Rectangle 3"/>
          <p:cNvSpPr>
            <a:spLocks noGrp="1"/>
          </p:cNvSpPr>
          <p:nvPr>
            <p:ph type="body" idx="4294967295"/>
          </p:nvPr>
        </p:nvSpPr>
        <p:spPr/>
        <p:txBody>
          <a:bodyPr/>
          <a:lstStyle/>
          <a:p>
            <a:r>
              <a:rPr lang="en-CA" altLang="en-US" sz="2400" dirty="0" smtClean="0"/>
              <a:t>Constructors are used to initialize objects (set the attributes) as they are created.</a:t>
            </a:r>
          </a:p>
          <a:p>
            <a:r>
              <a:rPr lang="en-CA" altLang="en-US" sz="2400" dirty="0" smtClean="0"/>
              <a:t>Different versions of the constructor can be implemented with different initializations e.g., one version sets all attributes to default values while another version sets some attributes to non-default values (value of parameters passed in).</a:t>
            </a:r>
          </a:p>
          <a:p>
            <a:r>
              <a:rPr lang="en-CA" altLang="en-US" b="1" dirty="0" smtClean="0"/>
              <a:t>Method overloading</a:t>
            </a:r>
            <a:r>
              <a:rPr lang="en-CA" altLang="en-US" dirty="0" smtClean="0"/>
              <a:t>: same method name, different parameter list.</a:t>
            </a:r>
            <a:endParaRPr lang="en-CA" altLang="en-US" sz="2400" dirty="0" smtClean="0"/>
          </a:p>
          <a:p>
            <a:pPr lvl="1">
              <a:buFont typeface="Arial" charset="0"/>
              <a:buNone/>
            </a:pPr>
            <a:r>
              <a:rPr lang="en-CA" altLang="en-US" sz="1800" dirty="0" smtClean="0">
                <a:latin typeface="Consolas" panose="020B0609020204030204" pitchFamily="49" charset="0"/>
                <a:cs typeface="Consolas" panose="020B0609020204030204" pitchFamily="49" charset="0"/>
              </a:rPr>
              <a:t> public </a:t>
            </a:r>
            <a:r>
              <a:rPr lang="en-CA" altLang="en-US" sz="1800" b="1" dirty="0" smtClean="0">
                <a:latin typeface="Consolas" panose="020B0609020204030204" pitchFamily="49" charset="0"/>
                <a:cs typeface="Consolas" panose="020B0609020204030204" pitchFamily="49" charset="0"/>
              </a:rPr>
              <a:t>Person(</a:t>
            </a:r>
            <a:r>
              <a:rPr lang="en-CA" altLang="en-US" sz="1800" b="1" dirty="0" err="1" smtClean="0">
                <a:latin typeface="Consolas" panose="020B0609020204030204" pitchFamily="49" charset="0"/>
                <a:cs typeface="Consolas" panose="020B0609020204030204" pitchFamily="49" charset="0"/>
              </a:rPr>
              <a:t>int</a:t>
            </a:r>
            <a:r>
              <a:rPr lang="en-CA" altLang="en-US" sz="1800" b="1" dirty="0" smtClean="0">
                <a:latin typeface="Consolas" panose="020B0609020204030204" pitchFamily="49" charset="0"/>
                <a:cs typeface="Consolas" panose="020B0609020204030204" pitchFamily="49" charset="0"/>
              </a:rPr>
              <a:t> </a:t>
            </a:r>
            <a:r>
              <a:rPr lang="en-CA" altLang="en-US" sz="1800" b="1" dirty="0" err="1" smtClean="0">
                <a:latin typeface="Consolas" panose="020B0609020204030204" pitchFamily="49" charset="0"/>
                <a:cs typeface="Consolas" panose="020B0609020204030204" pitchFamily="49" charset="0"/>
              </a:rPr>
              <a:t>anAge</a:t>
            </a:r>
            <a:r>
              <a:rPr lang="en-CA" altLang="en-US" sz="1800" b="1" dirty="0" smtClean="0">
                <a:latin typeface="Consolas" panose="020B0609020204030204" pitchFamily="49" charset="0"/>
                <a:cs typeface="Consolas" panose="020B0609020204030204" pitchFamily="49" charset="0"/>
              </a:rPr>
              <a:t>) </a:t>
            </a:r>
            <a:r>
              <a:rPr lang="en-CA" altLang="en-US" sz="1800" dirty="0" smtClean="0">
                <a:latin typeface="Consolas" panose="020B0609020204030204" pitchFamily="49" charset="0"/>
                <a:cs typeface="Consolas" panose="020B0609020204030204" pitchFamily="49" charset="0"/>
              </a:rPr>
              <a:t>{		public </a:t>
            </a:r>
            <a:r>
              <a:rPr lang="en-CA" altLang="en-US" sz="1800" b="1" dirty="0" smtClean="0">
                <a:latin typeface="Consolas" panose="020B0609020204030204" pitchFamily="49" charset="0"/>
                <a:cs typeface="Consolas" panose="020B0609020204030204" pitchFamily="49" charset="0"/>
              </a:rPr>
              <a:t>Person()</a:t>
            </a:r>
            <a:r>
              <a:rPr lang="en-CA" altLang="en-US" sz="1800" dirty="0" smtClean="0">
                <a:latin typeface="Consolas" panose="020B0609020204030204" pitchFamily="49" charset="0"/>
                <a:cs typeface="Consolas" panose="020B0609020204030204" pitchFamily="49" charset="0"/>
              </a:rPr>
              <a:t> {</a:t>
            </a:r>
          </a:p>
          <a:p>
            <a:pPr lvl="1">
              <a:buNone/>
            </a:pPr>
            <a:r>
              <a:rPr lang="en-CA" altLang="en-US" sz="1800" dirty="0" smtClean="0">
                <a:latin typeface="Consolas" panose="020B0609020204030204" pitchFamily="49" charset="0"/>
                <a:cs typeface="Consolas" panose="020B0609020204030204" pitchFamily="49" charset="0"/>
              </a:rPr>
              <a:t>     age = </a:t>
            </a:r>
            <a:r>
              <a:rPr lang="en-CA" altLang="en-US" sz="1800" dirty="0" err="1" smtClean="0">
                <a:latin typeface="Consolas" panose="020B0609020204030204" pitchFamily="49" charset="0"/>
                <a:cs typeface="Consolas" panose="020B0609020204030204" pitchFamily="49" charset="0"/>
              </a:rPr>
              <a:t>anAge</a:t>
            </a:r>
            <a:r>
              <a:rPr lang="en-CA" altLang="en-US" sz="1800" dirty="0" smtClean="0">
                <a:latin typeface="Consolas" panose="020B0609020204030204" pitchFamily="49" charset="0"/>
                <a:cs typeface="Consolas" panose="020B0609020204030204" pitchFamily="49" charset="0"/>
              </a:rPr>
              <a:t>;                      age </a:t>
            </a:r>
            <a:r>
              <a:rPr lang="en-CA" altLang="en-US" sz="1800" dirty="0">
                <a:latin typeface="Consolas" panose="020B0609020204030204" pitchFamily="49" charset="0"/>
                <a:cs typeface="Consolas" panose="020B0609020204030204" pitchFamily="49" charset="0"/>
              </a:rPr>
              <a:t>= 0;</a:t>
            </a:r>
          </a:p>
          <a:p>
            <a:pPr lvl="1">
              <a:buFont typeface="Arial" charset="0"/>
              <a:buNone/>
            </a:pPr>
            <a:r>
              <a:rPr lang="en-CA" altLang="en-US" sz="1800" dirty="0" smtClean="0">
                <a:latin typeface="Consolas" panose="020B0609020204030204" pitchFamily="49" charset="0"/>
                <a:cs typeface="Consolas" panose="020B0609020204030204" pitchFamily="49" charset="0"/>
              </a:rPr>
              <a:t>     name = "No-name";                 name = "No-name";</a:t>
            </a:r>
          </a:p>
          <a:p>
            <a:pPr lvl="1">
              <a:buFont typeface="Arial" charset="0"/>
              <a:buNone/>
            </a:pPr>
            <a:r>
              <a:rPr lang="en-CA" altLang="en-US" sz="1800" dirty="0" smtClean="0">
                <a:latin typeface="Consolas" panose="020B0609020204030204" pitchFamily="49" charset="0"/>
                <a:cs typeface="Consolas" panose="020B0609020204030204" pitchFamily="49" charset="0"/>
              </a:rPr>
              <a:t>  }                                                                      </a:t>
            </a:r>
            <a:r>
              <a:rPr lang="en-CA" altLang="en-US" sz="1800" dirty="0" smtClean="0"/>
              <a:t>}</a:t>
            </a:r>
          </a:p>
          <a:p>
            <a:pPr lvl="1">
              <a:buFont typeface="Arial" charset="0"/>
              <a:buNone/>
            </a:pPr>
            <a:r>
              <a:rPr lang="en-CA" altLang="en-US" b="1" dirty="0" smtClean="0">
                <a:solidFill>
                  <a:schemeClr val="bg1">
                    <a:lumMod val="60000"/>
                    <a:lumOff val="40000"/>
                  </a:schemeClr>
                </a:solidFill>
              </a:rPr>
              <a:t>  // Calling the versions</a:t>
            </a:r>
          </a:p>
          <a:p>
            <a:pPr lvl="1">
              <a:buFont typeface="Arial" charset="0"/>
              <a:buNone/>
            </a:pPr>
            <a:r>
              <a:rPr lang="en-CA" altLang="en-US" sz="1800" dirty="0">
                <a:latin typeface="Consolas" panose="020B0609020204030204" pitchFamily="49" charset="0"/>
                <a:cs typeface="Consolas" panose="020B0609020204030204" pitchFamily="49" charset="0"/>
              </a:rPr>
              <a:t> </a:t>
            </a:r>
            <a:r>
              <a:rPr lang="en-CA" altLang="en-US" sz="1800" dirty="0" smtClean="0">
                <a:latin typeface="Consolas" panose="020B0609020204030204" pitchFamily="49" charset="0"/>
                <a:cs typeface="Consolas" panose="020B0609020204030204" pitchFamily="49" charset="0"/>
              </a:rPr>
              <a:t>Person p1 = new Person(100);    Person p2 = new Person();</a:t>
            </a:r>
            <a:endParaRPr lang="en-CA" altLang="en-US" sz="1800" dirty="0">
              <a:latin typeface="Consolas" panose="020B0609020204030204" pitchFamily="49" charset="0"/>
              <a:cs typeface="Consolas" panose="020B0609020204030204" pitchFamily="49" charset="0"/>
            </a:endParaRPr>
          </a:p>
          <a:p>
            <a:pPr lvl="1">
              <a:buFont typeface="Arial" charset="0"/>
              <a:buNone/>
            </a:pPr>
            <a:r>
              <a:rPr lang="en-CA" altLang="en-US" sz="2000" dirty="0" smtClean="0"/>
              <a:t>  </a:t>
            </a:r>
          </a:p>
          <a:p>
            <a:endParaRPr lang="en-CA" altLang="en-US" sz="2400" dirty="0" smtClean="0"/>
          </a:p>
        </p:txBody>
      </p:sp>
    </p:spTree>
    <p:extLst>
      <p:ext uri="{BB962C8B-B14F-4D97-AF65-F5344CB8AC3E}">
        <p14:creationId xmlns:p14="http://schemas.microsoft.com/office/powerpoint/2010/main" val="29396308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10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10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710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7107">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7107">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107">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7107">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71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idx="4294967295"/>
          </p:nvPr>
        </p:nvSpPr>
        <p:spPr/>
        <p:txBody>
          <a:bodyPr/>
          <a:lstStyle/>
          <a:p>
            <a:r>
              <a:rPr lang="en-CA" altLang="en-US" sz="3200" smtClean="0"/>
              <a:t>Example: Multiple Constructors</a:t>
            </a:r>
          </a:p>
        </p:txBody>
      </p:sp>
      <p:sp>
        <p:nvSpPr>
          <p:cNvPr id="48131" name="Rectangle 3"/>
          <p:cNvSpPr>
            <a:spLocks noGrp="1"/>
          </p:cNvSpPr>
          <p:nvPr>
            <p:ph type="body" idx="4294967295"/>
          </p:nvPr>
        </p:nvSpPr>
        <p:spPr/>
        <p:txBody>
          <a:bodyPr/>
          <a:lstStyle/>
          <a:p>
            <a:r>
              <a:rPr lang="en-CA" altLang="en-US" sz="2400" dirty="0" smtClean="0"/>
              <a:t>Location:</a:t>
            </a:r>
          </a:p>
          <a:p>
            <a:pPr lvl="1">
              <a:buFont typeface="Arial" charset="0"/>
              <a:buNone/>
            </a:pPr>
            <a:r>
              <a:rPr lang="en-CA" altLang="en-US" sz="1800" dirty="0" smtClean="0">
                <a:latin typeface="Consolas" pitchFamily="49" charset="0"/>
              </a:rPr>
              <a:t>/home/219/examples/</a:t>
            </a:r>
            <a:r>
              <a:rPr lang="en-CA" altLang="en-US" sz="1800" dirty="0" err="1" smtClean="0">
                <a:latin typeface="Consolas" pitchFamily="49" charset="0"/>
              </a:rPr>
              <a:t>introOO</a:t>
            </a:r>
            <a:r>
              <a:rPr lang="en-CA" altLang="en-US" sz="1800" dirty="0" smtClean="0">
                <a:latin typeface="Consolas" pitchFamily="49" charset="0"/>
              </a:rPr>
              <a:t>/</a:t>
            </a:r>
            <a:r>
              <a:rPr lang="en-CA" altLang="en-US" sz="1800" dirty="0" err="1" smtClean="0">
                <a:latin typeface="Consolas" pitchFamily="49" charset="0"/>
              </a:rPr>
              <a:t>thirdContructorOverloading</a:t>
            </a:r>
            <a:endParaRPr lang="en-CA" altLang="en-US" sz="1800" dirty="0" smtClean="0">
              <a:latin typeface="Consolas" pitchFamily="49" charset="0"/>
            </a:endParaRPr>
          </a:p>
          <a:p>
            <a:endParaRPr lang="en-CA" altLang="en-US" sz="2400" dirty="0" smtClean="0"/>
          </a:p>
        </p:txBody>
      </p:sp>
    </p:spTree>
    <p:extLst>
      <p:ext uri="{BB962C8B-B14F-4D97-AF65-F5344CB8AC3E}">
        <p14:creationId xmlns:p14="http://schemas.microsoft.com/office/powerpoint/2010/main" val="37017396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idx="4294967295"/>
          </p:nvPr>
        </p:nvSpPr>
        <p:spPr/>
        <p:txBody>
          <a:bodyPr/>
          <a:lstStyle/>
          <a:p>
            <a:r>
              <a:rPr lang="en-CA" altLang="en-US" sz="3200" dirty="0" smtClean="0"/>
              <a:t>Class </a:t>
            </a:r>
            <a:r>
              <a:rPr lang="en-CA" altLang="en-US" sz="3200" dirty="0" smtClean="0">
                <a:latin typeface="Consolas" pitchFamily="49" charset="0"/>
              </a:rPr>
              <a:t>Person</a:t>
            </a:r>
          </a:p>
        </p:txBody>
      </p:sp>
      <p:sp>
        <p:nvSpPr>
          <p:cNvPr id="49155" name="Rectangle 3"/>
          <p:cNvSpPr>
            <a:spLocks noGrp="1"/>
          </p:cNvSpPr>
          <p:nvPr>
            <p:ph type="body" idx="4294967295"/>
          </p:nvPr>
        </p:nvSpPr>
        <p:spPr/>
        <p:txBody>
          <a:bodyPr/>
          <a:lstStyle/>
          <a:p>
            <a:pPr>
              <a:lnSpc>
                <a:spcPct val="90000"/>
              </a:lnSpc>
              <a:buFont typeface="Arial" charset="0"/>
              <a:buNone/>
            </a:pPr>
            <a:r>
              <a:rPr lang="en-CA" altLang="en-US" sz="1800" smtClean="0">
                <a:latin typeface="Consolas" pitchFamily="49" charset="0"/>
              </a:rPr>
              <a:t>public class Person</a:t>
            </a:r>
          </a:p>
          <a:p>
            <a:pPr>
              <a:lnSpc>
                <a:spcPct val="90000"/>
              </a:lnSpc>
              <a:buFont typeface="Arial" charset="0"/>
              <a:buNone/>
            </a:pPr>
            <a:r>
              <a:rPr lang="en-CA" altLang="en-US" sz="1800" smtClean="0">
                <a:latin typeface="Consolas" pitchFamily="49" charset="0"/>
              </a:rPr>
              <a:t>{</a:t>
            </a:r>
          </a:p>
          <a:p>
            <a:pPr>
              <a:lnSpc>
                <a:spcPct val="90000"/>
              </a:lnSpc>
              <a:buFont typeface="Arial" charset="0"/>
              <a:buNone/>
            </a:pPr>
            <a:r>
              <a:rPr lang="en-CA" altLang="en-US" sz="1800" smtClean="0">
                <a:latin typeface="Consolas" pitchFamily="49" charset="0"/>
              </a:rPr>
              <a:t>    private int age;</a:t>
            </a:r>
          </a:p>
          <a:p>
            <a:pPr>
              <a:lnSpc>
                <a:spcPct val="90000"/>
              </a:lnSpc>
              <a:buFont typeface="Arial" charset="0"/>
              <a:buNone/>
            </a:pPr>
            <a:r>
              <a:rPr lang="en-CA" altLang="en-US" sz="1800" smtClean="0">
                <a:latin typeface="Consolas" pitchFamily="49" charset="0"/>
              </a:rPr>
              <a:t>    private String name;</a:t>
            </a:r>
          </a:p>
          <a:p>
            <a:pPr>
              <a:lnSpc>
                <a:spcPct val="90000"/>
              </a:lnSpc>
              <a:buFont typeface="Arial" charset="0"/>
              <a:buNone/>
            </a:pPr>
            <a:endParaRPr lang="en-CA" altLang="en-US" sz="1800" smtClean="0">
              <a:latin typeface="Consolas" pitchFamily="49" charset="0"/>
            </a:endParaRPr>
          </a:p>
          <a:p>
            <a:pPr>
              <a:lnSpc>
                <a:spcPct val="90000"/>
              </a:lnSpc>
              <a:buFont typeface="Arial" charset="0"/>
              <a:buNone/>
            </a:pPr>
            <a:r>
              <a:rPr lang="en-CA" altLang="en-US" sz="1800" smtClean="0">
                <a:latin typeface="Consolas" pitchFamily="49" charset="0"/>
              </a:rPr>
              <a:t>    public Person()</a:t>
            </a:r>
          </a:p>
          <a:p>
            <a:pPr>
              <a:lnSpc>
                <a:spcPct val="90000"/>
              </a:lnSpc>
              <a:buFont typeface="Arial" charset="0"/>
              <a:buNone/>
            </a:pPr>
            <a:r>
              <a:rPr lang="en-CA" altLang="en-US" sz="1800" smtClean="0">
                <a:latin typeface="Consolas" pitchFamily="49" charset="0"/>
              </a:rPr>
              <a:t>    {</a:t>
            </a:r>
          </a:p>
          <a:p>
            <a:pPr>
              <a:lnSpc>
                <a:spcPct val="90000"/>
              </a:lnSpc>
              <a:buFont typeface="Arial" charset="0"/>
              <a:buNone/>
            </a:pPr>
            <a:r>
              <a:rPr lang="en-CA" altLang="en-US" sz="1800" smtClean="0">
                <a:latin typeface="Consolas" pitchFamily="49" charset="0"/>
              </a:rPr>
              <a:t>        System.out.println("Person()");</a:t>
            </a:r>
          </a:p>
          <a:p>
            <a:pPr>
              <a:lnSpc>
                <a:spcPct val="90000"/>
              </a:lnSpc>
              <a:buFont typeface="Arial" charset="0"/>
              <a:buNone/>
            </a:pPr>
            <a:r>
              <a:rPr lang="en-CA" altLang="en-US" sz="1800" smtClean="0">
                <a:latin typeface="Consolas" pitchFamily="49" charset="0"/>
              </a:rPr>
              <a:t>        age = 0;</a:t>
            </a:r>
          </a:p>
          <a:p>
            <a:pPr>
              <a:lnSpc>
                <a:spcPct val="90000"/>
              </a:lnSpc>
              <a:buFont typeface="Arial" charset="0"/>
              <a:buNone/>
            </a:pPr>
            <a:r>
              <a:rPr lang="en-CA" altLang="en-US" sz="1800" smtClean="0">
                <a:latin typeface="Consolas" pitchFamily="49" charset="0"/>
              </a:rPr>
              <a:t>        name = "No-name";</a:t>
            </a:r>
          </a:p>
          <a:p>
            <a:pPr>
              <a:lnSpc>
                <a:spcPct val="90000"/>
              </a:lnSpc>
              <a:buFont typeface="Arial" charset="0"/>
              <a:buNone/>
            </a:pPr>
            <a:r>
              <a:rPr lang="en-CA" altLang="en-US" sz="1800" smtClean="0">
                <a:latin typeface="Consolas" pitchFamily="49" charset="0"/>
              </a:rPr>
              <a:t>    }</a:t>
            </a:r>
          </a:p>
          <a:p>
            <a:pPr>
              <a:lnSpc>
                <a:spcPct val="90000"/>
              </a:lnSpc>
            </a:pPr>
            <a:endParaRPr lang="en-CA" altLang="en-US" sz="1800" smtClean="0">
              <a:latin typeface="Consolas" pitchFamily="49" charset="0"/>
            </a:endParaRPr>
          </a:p>
        </p:txBody>
      </p:sp>
    </p:spTree>
    <p:extLst>
      <p:ext uri="{BB962C8B-B14F-4D97-AF65-F5344CB8AC3E}">
        <p14:creationId xmlns:p14="http://schemas.microsoft.com/office/powerpoint/2010/main" val="35215523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Will Learn</a:t>
            </a:r>
            <a:endParaRPr lang="en-US" dirty="0"/>
          </a:p>
        </p:txBody>
      </p:sp>
      <p:sp>
        <p:nvSpPr>
          <p:cNvPr id="3" name="Content Placeholder 2"/>
          <p:cNvSpPr>
            <a:spLocks noGrp="1"/>
          </p:cNvSpPr>
          <p:nvPr>
            <p:ph idx="1"/>
          </p:nvPr>
        </p:nvSpPr>
        <p:spPr/>
        <p:txBody>
          <a:bodyPr/>
          <a:lstStyle/>
          <a:p>
            <a:r>
              <a:rPr lang="en-US" dirty="0" smtClean="0"/>
              <a:t>How to break your program down into objects (“Object-Oriented programming”)</a:t>
            </a:r>
          </a:p>
          <a:p>
            <a:r>
              <a:rPr lang="en-US" dirty="0" smtClean="0"/>
              <a:t>This and related topics comprise the remainder of the course</a:t>
            </a:r>
            <a:endParaRPr lang="en-US" dirty="0"/>
          </a:p>
        </p:txBody>
      </p:sp>
    </p:spTree>
    <p:extLst>
      <p:ext uri="{BB962C8B-B14F-4D97-AF65-F5344CB8AC3E}">
        <p14:creationId xmlns:p14="http://schemas.microsoft.com/office/powerpoint/2010/main" val="20318220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Class </a:t>
            </a:r>
            <a:r>
              <a:rPr lang="en-CA" altLang="en-US" dirty="0">
                <a:latin typeface="Consolas" pitchFamily="49" charset="0"/>
              </a:rPr>
              <a:t>Person(2)</a:t>
            </a:r>
            <a:endParaRPr lang="en-US" dirty="0"/>
          </a:p>
        </p:txBody>
      </p:sp>
      <p:sp>
        <p:nvSpPr>
          <p:cNvPr id="3" name="Content Placeholder 2"/>
          <p:cNvSpPr>
            <a:spLocks noGrp="1"/>
          </p:cNvSpPr>
          <p:nvPr>
            <p:ph idx="1"/>
          </p:nvPr>
        </p:nvSpPr>
        <p:spPr/>
        <p:txBody>
          <a:bodyPr/>
          <a:lstStyle/>
          <a:p>
            <a:pPr>
              <a:lnSpc>
                <a:spcPct val="80000"/>
              </a:lnSpc>
              <a:buFont typeface="Arial" charset="0"/>
              <a:buNone/>
            </a:pPr>
            <a:r>
              <a:rPr lang="en-CA" altLang="en-US" sz="1800" dirty="0">
                <a:latin typeface="Consolas" pitchFamily="49" charset="0"/>
              </a:rPr>
              <a:t> </a:t>
            </a:r>
            <a:r>
              <a:rPr lang="en-CA" altLang="en-US" sz="1800" dirty="0" smtClean="0">
                <a:latin typeface="Consolas" pitchFamily="49" charset="0"/>
              </a:rPr>
              <a:t>   public </a:t>
            </a:r>
            <a:r>
              <a:rPr lang="en-CA" altLang="en-US" sz="1800" dirty="0">
                <a:latin typeface="Consolas" pitchFamily="49" charset="0"/>
              </a:rPr>
              <a:t>Person(</a:t>
            </a:r>
            <a:r>
              <a:rPr lang="en-CA" altLang="en-US" sz="1800" dirty="0" err="1">
                <a:latin typeface="Consolas" pitchFamily="49" charset="0"/>
              </a:rPr>
              <a:t>int</a:t>
            </a:r>
            <a:r>
              <a:rPr lang="en-CA" altLang="en-US" sz="1800" dirty="0">
                <a:latin typeface="Consolas" pitchFamily="49" charset="0"/>
              </a:rPr>
              <a:t> </a:t>
            </a:r>
            <a:r>
              <a:rPr lang="en-CA" altLang="en-US" sz="1800" dirty="0" err="1">
                <a:latin typeface="Consolas" pitchFamily="49" charset="0"/>
              </a:rPr>
              <a:t>anAge</a:t>
            </a:r>
            <a:r>
              <a:rPr lang="en-CA" altLang="en-US" sz="1800" dirty="0" smtClean="0">
                <a:latin typeface="Consolas" pitchFamily="49" charset="0"/>
              </a:rPr>
              <a:t>) {</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a:t>
            </a:r>
            <a:r>
              <a:rPr lang="en-CA" altLang="en-US" sz="1800" dirty="0" err="1">
                <a:latin typeface="Consolas" pitchFamily="49" charset="0"/>
              </a:rPr>
              <a:t>System.out.println</a:t>
            </a:r>
            <a:r>
              <a:rPr lang="en-CA" altLang="en-US" sz="1800" dirty="0">
                <a:latin typeface="Consolas" pitchFamily="49" charset="0"/>
              </a:rPr>
              <a:t>("Person(</a:t>
            </a:r>
            <a:r>
              <a:rPr lang="en-CA" altLang="en-US" sz="1800" dirty="0" err="1">
                <a:latin typeface="Consolas" pitchFamily="49" charset="0"/>
              </a:rPr>
              <a:t>int</a:t>
            </a:r>
            <a:r>
              <a:rPr lang="en-CA" altLang="en-US" sz="1800" dirty="0">
                <a:latin typeface="Consolas" pitchFamily="49" charset="0"/>
              </a:rPr>
              <a:t>)");</a:t>
            </a:r>
          </a:p>
          <a:p>
            <a:pPr>
              <a:lnSpc>
                <a:spcPct val="80000"/>
              </a:lnSpc>
              <a:buFont typeface="Arial" charset="0"/>
              <a:buNone/>
            </a:pPr>
            <a:r>
              <a:rPr lang="en-CA" altLang="en-US" sz="1800" dirty="0">
                <a:latin typeface="Consolas" pitchFamily="49" charset="0"/>
              </a:rPr>
              <a:t>        age = </a:t>
            </a:r>
            <a:r>
              <a:rPr lang="en-CA" altLang="en-US" sz="1800" dirty="0" err="1">
                <a:latin typeface="Consolas" pitchFamily="49" charset="0"/>
              </a:rPr>
              <a:t>anAge</a:t>
            </a:r>
            <a:r>
              <a:rPr lang="en-CA" altLang="en-US" sz="1800" dirty="0">
                <a:latin typeface="Consolas" pitchFamily="49" charset="0"/>
              </a:rPr>
              <a:t>;</a:t>
            </a:r>
          </a:p>
          <a:p>
            <a:pPr>
              <a:lnSpc>
                <a:spcPct val="80000"/>
              </a:lnSpc>
              <a:buFont typeface="Arial" charset="0"/>
              <a:buNone/>
            </a:pPr>
            <a:r>
              <a:rPr lang="en-CA" altLang="en-US" sz="1800" dirty="0">
                <a:latin typeface="Consolas" pitchFamily="49" charset="0"/>
              </a:rPr>
              <a:t>        name = "No-name";</a:t>
            </a:r>
          </a:p>
          <a:p>
            <a:pPr>
              <a:lnSpc>
                <a:spcPct val="80000"/>
              </a:lnSpc>
              <a:buFont typeface="Arial" charset="0"/>
              <a:buNone/>
            </a:pPr>
            <a:r>
              <a:rPr lang="en-CA" altLang="en-US" sz="1800" dirty="0">
                <a:latin typeface="Consolas" pitchFamily="49" charset="0"/>
              </a:rPr>
              <a:t>    }</a:t>
            </a:r>
          </a:p>
          <a:p>
            <a:pPr>
              <a:lnSpc>
                <a:spcPct val="80000"/>
              </a:lnSpc>
              <a:buFont typeface="Arial" charset="0"/>
              <a:buNone/>
            </a:pP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public Person(String </a:t>
            </a:r>
            <a:r>
              <a:rPr lang="en-CA" altLang="en-US" sz="1800" dirty="0" err="1">
                <a:latin typeface="Consolas" pitchFamily="49" charset="0"/>
              </a:rPr>
              <a:t>aName</a:t>
            </a:r>
            <a:r>
              <a:rPr lang="en-CA" altLang="en-US" sz="1800" dirty="0" smtClean="0">
                <a:latin typeface="Consolas" pitchFamily="49" charset="0"/>
              </a:rPr>
              <a:t>) {</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a:t>
            </a:r>
            <a:r>
              <a:rPr lang="en-CA" altLang="en-US" sz="1800" dirty="0" err="1">
                <a:latin typeface="Consolas" pitchFamily="49" charset="0"/>
              </a:rPr>
              <a:t>System.out.println</a:t>
            </a:r>
            <a:r>
              <a:rPr lang="en-CA" altLang="en-US" sz="1800" dirty="0">
                <a:latin typeface="Consolas" pitchFamily="49" charset="0"/>
              </a:rPr>
              <a:t>("Person(String)");</a:t>
            </a:r>
          </a:p>
          <a:p>
            <a:pPr>
              <a:lnSpc>
                <a:spcPct val="80000"/>
              </a:lnSpc>
              <a:buFont typeface="Arial" charset="0"/>
              <a:buNone/>
            </a:pPr>
            <a:r>
              <a:rPr lang="en-CA" altLang="en-US" sz="1800" dirty="0">
                <a:latin typeface="Consolas" pitchFamily="49" charset="0"/>
              </a:rPr>
              <a:t>        age = 0;</a:t>
            </a:r>
          </a:p>
          <a:p>
            <a:pPr>
              <a:lnSpc>
                <a:spcPct val="80000"/>
              </a:lnSpc>
              <a:buFont typeface="Arial" charset="0"/>
              <a:buNone/>
            </a:pPr>
            <a:r>
              <a:rPr lang="en-CA" altLang="en-US" sz="1800" dirty="0">
                <a:latin typeface="Consolas" pitchFamily="49" charset="0"/>
              </a:rPr>
              <a:t>        name = </a:t>
            </a:r>
            <a:r>
              <a:rPr lang="en-CA" altLang="en-US" sz="1800" dirty="0" err="1">
                <a:latin typeface="Consolas" pitchFamily="49" charset="0"/>
              </a:rPr>
              <a:t>aName</a:t>
            </a:r>
            <a:r>
              <a:rPr lang="en-CA" altLang="en-US" sz="1800" dirty="0">
                <a:latin typeface="Consolas" pitchFamily="49" charset="0"/>
              </a:rPr>
              <a:t>;</a:t>
            </a:r>
          </a:p>
          <a:p>
            <a:pPr>
              <a:lnSpc>
                <a:spcPct val="80000"/>
              </a:lnSpc>
              <a:buFont typeface="Arial" charset="0"/>
              <a:buNone/>
            </a:pPr>
            <a:r>
              <a:rPr lang="en-CA" altLang="en-US" sz="1800" dirty="0">
                <a:latin typeface="Consolas" pitchFamily="49" charset="0"/>
              </a:rPr>
              <a:t>    }</a:t>
            </a:r>
          </a:p>
          <a:p>
            <a:pPr>
              <a:lnSpc>
                <a:spcPct val="80000"/>
              </a:lnSpc>
              <a:buFont typeface="Arial" charset="0"/>
              <a:buNone/>
            </a:pP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public Person(</a:t>
            </a:r>
            <a:r>
              <a:rPr lang="en-CA" altLang="en-US" sz="1800" dirty="0" err="1">
                <a:latin typeface="Consolas" pitchFamily="49" charset="0"/>
              </a:rPr>
              <a:t>int</a:t>
            </a:r>
            <a:r>
              <a:rPr lang="en-CA" altLang="en-US" sz="1800" dirty="0">
                <a:latin typeface="Consolas" pitchFamily="49" charset="0"/>
              </a:rPr>
              <a:t> </a:t>
            </a:r>
            <a:r>
              <a:rPr lang="en-CA" altLang="en-US" sz="1800" dirty="0" err="1">
                <a:latin typeface="Consolas" pitchFamily="49" charset="0"/>
              </a:rPr>
              <a:t>anAge</a:t>
            </a:r>
            <a:r>
              <a:rPr lang="en-CA" altLang="en-US" sz="1800" dirty="0">
                <a:latin typeface="Consolas" pitchFamily="49" charset="0"/>
              </a:rPr>
              <a:t>, String </a:t>
            </a:r>
            <a:r>
              <a:rPr lang="en-CA" altLang="en-US" sz="1800" dirty="0" err="1">
                <a:latin typeface="Consolas" pitchFamily="49" charset="0"/>
              </a:rPr>
              <a:t>aName</a:t>
            </a:r>
            <a:r>
              <a:rPr lang="en-CA" altLang="en-US" sz="1800" dirty="0" smtClean="0">
                <a:latin typeface="Consolas" pitchFamily="49" charset="0"/>
              </a:rPr>
              <a:t>) {</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a:t>
            </a:r>
            <a:r>
              <a:rPr lang="en-CA" altLang="en-US" sz="1800" dirty="0" err="1">
                <a:latin typeface="Consolas" pitchFamily="49" charset="0"/>
              </a:rPr>
              <a:t>System.out.println</a:t>
            </a:r>
            <a:r>
              <a:rPr lang="en-CA" altLang="en-US" sz="1800" dirty="0">
                <a:latin typeface="Consolas" pitchFamily="49" charset="0"/>
              </a:rPr>
              <a:t>("Person(</a:t>
            </a:r>
            <a:r>
              <a:rPr lang="en-CA" altLang="en-US" sz="1800" dirty="0" err="1">
                <a:latin typeface="Consolas" pitchFamily="49" charset="0"/>
              </a:rPr>
              <a:t>int,String</a:t>
            </a:r>
            <a:r>
              <a:rPr lang="en-CA" altLang="en-US" sz="1800" dirty="0">
                <a:latin typeface="Consolas" pitchFamily="49" charset="0"/>
              </a:rPr>
              <a:t>)");</a:t>
            </a:r>
          </a:p>
          <a:p>
            <a:pPr>
              <a:lnSpc>
                <a:spcPct val="80000"/>
              </a:lnSpc>
              <a:buFont typeface="Arial" charset="0"/>
              <a:buNone/>
            </a:pPr>
            <a:r>
              <a:rPr lang="en-CA" altLang="en-US" sz="1800" dirty="0">
                <a:latin typeface="Consolas" pitchFamily="49" charset="0"/>
              </a:rPr>
              <a:t>        age = </a:t>
            </a:r>
            <a:r>
              <a:rPr lang="en-CA" altLang="en-US" sz="1800" dirty="0" err="1">
                <a:latin typeface="Consolas" pitchFamily="49" charset="0"/>
              </a:rPr>
              <a:t>anAge</a:t>
            </a:r>
            <a:r>
              <a:rPr lang="en-CA" altLang="en-US" sz="1800" dirty="0">
                <a:latin typeface="Consolas" pitchFamily="49" charset="0"/>
              </a:rPr>
              <a:t>;</a:t>
            </a:r>
          </a:p>
          <a:p>
            <a:pPr>
              <a:lnSpc>
                <a:spcPct val="80000"/>
              </a:lnSpc>
              <a:buFont typeface="Arial" charset="0"/>
              <a:buNone/>
            </a:pPr>
            <a:r>
              <a:rPr lang="en-CA" altLang="en-US" sz="1800" dirty="0">
                <a:latin typeface="Consolas" pitchFamily="49" charset="0"/>
              </a:rPr>
              <a:t>        name = </a:t>
            </a:r>
            <a:r>
              <a:rPr lang="en-CA" altLang="en-US" sz="1800" dirty="0" err="1">
                <a:latin typeface="Consolas" pitchFamily="49" charset="0"/>
              </a:rPr>
              <a:t>aName</a:t>
            </a:r>
            <a:r>
              <a:rPr lang="en-CA" altLang="en-US" sz="1800" dirty="0">
                <a:latin typeface="Consolas" pitchFamily="49" charset="0"/>
              </a:rPr>
              <a:t>;</a:t>
            </a:r>
          </a:p>
          <a:p>
            <a:pPr>
              <a:lnSpc>
                <a:spcPct val="80000"/>
              </a:lnSpc>
              <a:buFont typeface="Arial" charset="0"/>
              <a:buNone/>
            </a:pPr>
            <a:r>
              <a:rPr lang="en-CA" altLang="en-US" sz="1800" dirty="0">
                <a:latin typeface="Consolas" pitchFamily="49" charset="0"/>
              </a:rPr>
              <a:t>    }</a:t>
            </a:r>
            <a:endParaRPr lang="en-US" sz="1800" dirty="0"/>
          </a:p>
        </p:txBody>
      </p:sp>
    </p:spTree>
    <p:extLst>
      <p:ext uri="{BB962C8B-B14F-4D97-AF65-F5344CB8AC3E}">
        <p14:creationId xmlns:p14="http://schemas.microsoft.com/office/powerpoint/2010/main" val="16254235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Class </a:t>
            </a:r>
            <a:r>
              <a:rPr lang="en-CA" altLang="en-US" dirty="0">
                <a:latin typeface="Consolas" pitchFamily="49" charset="0"/>
              </a:rPr>
              <a:t>Person (3)</a:t>
            </a:r>
            <a:endParaRPr lang="en-US" dirty="0"/>
          </a:p>
        </p:txBody>
      </p:sp>
      <p:sp>
        <p:nvSpPr>
          <p:cNvPr id="3" name="Content Placeholder 2"/>
          <p:cNvSpPr>
            <a:spLocks noGrp="1"/>
          </p:cNvSpPr>
          <p:nvPr>
            <p:ph idx="1"/>
          </p:nvPr>
        </p:nvSpPr>
        <p:spPr/>
        <p:txBody>
          <a:bodyPr/>
          <a:lstStyle/>
          <a:p>
            <a:pPr>
              <a:lnSpc>
                <a:spcPct val="80000"/>
              </a:lnSpc>
              <a:buFont typeface="Arial" charset="0"/>
              <a:buNone/>
            </a:pPr>
            <a:r>
              <a:rPr lang="en-CA" altLang="en-US" sz="1800" dirty="0">
                <a:latin typeface="Consolas" pitchFamily="49" charset="0"/>
              </a:rPr>
              <a:t> </a:t>
            </a:r>
            <a:r>
              <a:rPr lang="en-CA" altLang="en-US" sz="1800" dirty="0" smtClean="0">
                <a:latin typeface="Consolas" pitchFamily="49" charset="0"/>
              </a:rPr>
              <a:t>   public </a:t>
            </a:r>
            <a:r>
              <a:rPr lang="en-CA" altLang="en-US" sz="1800" dirty="0" err="1">
                <a:latin typeface="Consolas" pitchFamily="49" charset="0"/>
              </a:rPr>
              <a:t>int</a:t>
            </a:r>
            <a:r>
              <a:rPr lang="en-CA" altLang="en-US" sz="1800" dirty="0">
                <a:latin typeface="Consolas" pitchFamily="49" charset="0"/>
              </a:rPr>
              <a:t> </a:t>
            </a:r>
            <a:r>
              <a:rPr lang="en-CA" altLang="en-US" sz="1800" dirty="0" err="1">
                <a:latin typeface="Consolas" pitchFamily="49" charset="0"/>
              </a:rPr>
              <a:t>getAge</a:t>
            </a:r>
            <a:r>
              <a:rPr lang="en-CA" altLang="en-US" sz="1800" dirty="0" smtClean="0">
                <a:latin typeface="Consolas" pitchFamily="49" charset="0"/>
              </a:rPr>
              <a:t>() {</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return(age);</a:t>
            </a:r>
          </a:p>
          <a:p>
            <a:pPr>
              <a:lnSpc>
                <a:spcPct val="80000"/>
              </a:lnSpc>
              <a:buFont typeface="Arial" charset="0"/>
              <a:buNone/>
            </a:pPr>
            <a:r>
              <a:rPr lang="en-CA" altLang="en-US" sz="1800" dirty="0">
                <a:latin typeface="Consolas" pitchFamily="49" charset="0"/>
              </a:rPr>
              <a:t>    }</a:t>
            </a:r>
          </a:p>
          <a:p>
            <a:pPr>
              <a:lnSpc>
                <a:spcPct val="80000"/>
              </a:lnSpc>
              <a:buFont typeface="Arial" charset="0"/>
              <a:buNone/>
            </a:pP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public String </a:t>
            </a:r>
            <a:r>
              <a:rPr lang="en-CA" altLang="en-US" sz="1800" dirty="0" err="1">
                <a:latin typeface="Consolas" pitchFamily="49" charset="0"/>
              </a:rPr>
              <a:t>getName</a:t>
            </a:r>
            <a:r>
              <a:rPr lang="en-CA" altLang="en-US" sz="1800" dirty="0" smtClean="0">
                <a:latin typeface="Consolas" pitchFamily="49" charset="0"/>
              </a:rPr>
              <a:t>() {</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return(name);</a:t>
            </a:r>
          </a:p>
          <a:p>
            <a:pPr>
              <a:lnSpc>
                <a:spcPct val="80000"/>
              </a:lnSpc>
              <a:buFont typeface="Arial" charset="0"/>
              <a:buNone/>
            </a:pPr>
            <a:r>
              <a:rPr lang="en-CA" altLang="en-US" sz="1800" dirty="0">
                <a:latin typeface="Consolas" pitchFamily="49" charset="0"/>
              </a:rPr>
              <a:t>    }</a:t>
            </a:r>
          </a:p>
          <a:p>
            <a:pPr>
              <a:lnSpc>
                <a:spcPct val="80000"/>
              </a:lnSpc>
              <a:buFont typeface="Arial" charset="0"/>
              <a:buNone/>
            </a:pP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public void </a:t>
            </a:r>
            <a:r>
              <a:rPr lang="en-CA" altLang="en-US" sz="1800" dirty="0" err="1">
                <a:latin typeface="Consolas" pitchFamily="49" charset="0"/>
              </a:rPr>
              <a:t>setAge</a:t>
            </a:r>
            <a:r>
              <a:rPr lang="en-CA" altLang="en-US" sz="1800" dirty="0">
                <a:latin typeface="Consolas" pitchFamily="49" charset="0"/>
              </a:rPr>
              <a:t>(</a:t>
            </a:r>
            <a:r>
              <a:rPr lang="en-CA" altLang="en-US" sz="1800" dirty="0" err="1">
                <a:latin typeface="Consolas" pitchFamily="49" charset="0"/>
              </a:rPr>
              <a:t>int</a:t>
            </a:r>
            <a:r>
              <a:rPr lang="en-CA" altLang="en-US" sz="1800" dirty="0">
                <a:latin typeface="Consolas" pitchFamily="49" charset="0"/>
              </a:rPr>
              <a:t> </a:t>
            </a:r>
            <a:r>
              <a:rPr lang="en-CA" altLang="en-US" sz="1800" dirty="0" err="1">
                <a:latin typeface="Consolas" pitchFamily="49" charset="0"/>
              </a:rPr>
              <a:t>anAge</a:t>
            </a:r>
            <a:r>
              <a:rPr lang="en-CA" altLang="en-US" sz="1800" dirty="0" smtClean="0">
                <a:latin typeface="Consolas" pitchFamily="49" charset="0"/>
              </a:rPr>
              <a:t>) {</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age = </a:t>
            </a:r>
            <a:r>
              <a:rPr lang="en-CA" altLang="en-US" sz="1800" dirty="0" err="1">
                <a:latin typeface="Consolas" pitchFamily="49" charset="0"/>
              </a:rPr>
              <a:t>anAge</a:t>
            </a:r>
            <a:r>
              <a:rPr lang="en-CA" altLang="en-US" sz="1800" dirty="0">
                <a:latin typeface="Consolas" pitchFamily="49" charset="0"/>
              </a:rPr>
              <a:t>;</a:t>
            </a:r>
          </a:p>
          <a:p>
            <a:pPr>
              <a:lnSpc>
                <a:spcPct val="80000"/>
              </a:lnSpc>
              <a:buFont typeface="Arial" charset="0"/>
              <a:buNone/>
            </a:pPr>
            <a:r>
              <a:rPr lang="en-CA" altLang="en-US" sz="1800" dirty="0">
                <a:latin typeface="Consolas" pitchFamily="49" charset="0"/>
              </a:rPr>
              <a:t>    }</a:t>
            </a:r>
          </a:p>
          <a:p>
            <a:pPr>
              <a:lnSpc>
                <a:spcPct val="80000"/>
              </a:lnSpc>
              <a:buFont typeface="Arial" charset="0"/>
              <a:buNone/>
            </a:pP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public void </a:t>
            </a:r>
            <a:r>
              <a:rPr lang="en-CA" altLang="en-US" sz="1800" dirty="0" err="1">
                <a:latin typeface="Consolas" pitchFamily="49" charset="0"/>
              </a:rPr>
              <a:t>setName</a:t>
            </a:r>
            <a:r>
              <a:rPr lang="en-CA" altLang="en-US" sz="1800" dirty="0">
                <a:latin typeface="Consolas" pitchFamily="49" charset="0"/>
              </a:rPr>
              <a:t>(String </a:t>
            </a:r>
            <a:r>
              <a:rPr lang="en-CA" altLang="en-US" sz="1800" dirty="0" err="1" smtClean="0">
                <a:latin typeface="Consolas" pitchFamily="49" charset="0"/>
              </a:rPr>
              <a:t>aName</a:t>
            </a:r>
            <a:r>
              <a:rPr lang="en-CA" altLang="en-US" sz="1800" dirty="0" smtClean="0">
                <a:latin typeface="Consolas" pitchFamily="49" charset="0"/>
              </a:rPr>
              <a:t>) {</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name = </a:t>
            </a:r>
            <a:r>
              <a:rPr lang="en-CA" altLang="en-US" sz="1800" dirty="0" err="1">
                <a:latin typeface="Consolas" pitchFamily="49" charset="0"/>
              </a:rPr>
              <a:t>aName</a:t>
            </a:r>
            <a:r>
              <a:rPr lang="en-CA" altLang="en-US" sz="1800" dirty="0">
                <a:latin typeface="Consolas" pitchFamily="49" charset="0"/>
              </a:rPr>
              <a:t>;</a:t>
            </a:r>
          </a:p>
          <a:p>
            <a:pPr>
              <a:lnSpc>
                <a:spcPct val="80000"/>
              </a:lnSpc>
              <a:buFont typeface="Arial" charset="0"/>
              <a:buNone/>
            </a:pPr>
            <a:r>
              <a:rPr lang="en-CA" altLang="en-US" sz="1800" dirty="0">
                <a:latin typeface="Consolas" pitchFamily="49" charset="0"/>
              </a:rPr>
              <a:t>    }</a:t>
            </a:r>
          </a:p>
          <a:p>
            <a:pPr>
              <a:lnSpc>
                <a:spcPct val="80000"/>
              </a:lnSpc>
              <a:buFont typeface="Arial" charset="0"/>
              <a:buNone/>
            </a:pPr>
            <a:r>
              <a:rPr lang="en-CA" altLang="en-US" sz="1800" dirty="0">
                <a:latin typeface="Consolas" pitchFamily="49" charset="0"/>
              </a:rPr>
              <a:t>}</a:t>
            </a:r>
            <a:endParaRPr lang="en-US" sz="1800" dirty="0"/>
          </a:p>
        </p:txBody>
      </p:sp>
    </p:spTree>
    <p:extLst>
      <p:ext uri="{BB962C8B-B14F-4D97-AF65-F5344CB8AC3E}">
        <p14:creationId xmlns:p14="http://schemas.microsoft.com/office/powerpoint/2010/main" val="97967160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Class </a:t>
            </a:r>
            <a:r>
              <a:rPr lang="en-CA" altLang="en-US" sz="2800" dirty="0">
                <a:latin typeface="Consolas" pitchFamily="49" charset="0"/>
              </a:rPr>
              <a:t>Driver</a:t>
            </a:r>
            <a:endParaRPr lang="en-US" dirty="0"/>
          </a:p>
        </p:txBody>
      </p:sp>
      <p:sp>
        <p:nvSpPr>
          <p:cNvPr id="3" name="Content Placeholder 2"/>
          <p:cNvSpPr>
            <a:spLocks noGrp="1"/>
          </p:cNvSpPr>
          <p:nvPr>
            <p:ph idx="1"/>
          </p:nvPr>
        </p:nvSpPr>
        <p:spPr/>
        <p:txBody>
          <a:bodyPr/>
          <a:lstStyle/>
          <a:p>
            <a:pPr>
              <a:lnSpc>
                <a:spcPct val="80000"/>
              </a:lnSpc>
              <a:buFont typeface="Arial" charset="0"/>
              <a:buNone/>
            </a:pPr>
            <a:r>
              <a:rPr lang="en-CA" altLang="en-US" sz="1800" dirty="0">
                <a:latin typeface="Consolas" pitchFamily="49" charset="0"/>
              </a:rPr>
              <a:t>public class Driver</a:t>
            </a:r>
          </a:p>
          <a:p>
            <a:pPr>
              <a:lnSpc>
                <a:spcPct val="80000"/>
              </a:lnSpc>
              <a:buFont typeface="Arial" charset="0"/>
              <a:buNone/>
            </a:pPr>
            <a:r>
              <a:rPr lang="en-CA" altLang="en-US" sz="1800" dirty="0">
                <a:latin typeface="Consolas" pitchFamily="49" charset="0"/>
              </a:rPr>
              <a:t>{</a:t>
            </a:r>
          </a:p>
          <a:p>
            <a:pPr>
              <a:lnSpc>
                <a:spcPct val="80000"/>
              </a:lnSpc>
              <a:buFont typeface="Arial" charset="0"/>
              <a:buNone/>
            </a:pPr>
            <a:r>
              <a:rPr lang="en-CA" altLang="en-US" sz="1800" dirty="0">
                <a:latin typeface="Consolas" pitchFamily="49" charset="0"/>
              </a:rPr>
              <a:t>    public static void main(String [] </a:t>
            </a:r>
            <a:r>
              <a:rPr lang="en-CA" altLang="en-US" sz="1800" dirty="0" err="1">
                <a:latin typeface="Consolas" pitchFamily="49" charset="0"/>
              </a:rPr>
              <a:t>args</a:t>
            </a:r>
            <a:r>
              <a:rPr lang="en-CA" altLang="en-US" sz="1800" dirty="0">
                <a:latin typeface="Consolas" pitchFamily="49" charset="0"/>
              </a:rPr>
              <a:t>)</a:t>
            </a:r>
          </a:p>
          <a:p>
            <a:pPr>
              <a:lnSpc>
                <a:spcPct val="80000"/>
              </a:lnSpc>
              <a:buFont typeface="Arial" charset="0"/>
              <a:buNone/>
            </a:pPr>
            <a:r>
              <a:rPr lang="en-CA" altLang="en-US" sz="1800" dirty="0">
                <a:latin typeface="Consolas" pitchFamily="49" charset="0"/>
              </a:rPr>
              <a:t>    {</a:t>
            </a:r>
          </a:p>
          <a:p>
            <a:pPr>
              <a:lnSpc>
                <a:spcPct val="80000"/>
              </a:lnSpc>
              <a:buFont typeface="Arial" charset="0"/>
              <a:buNone/>
            </a:pPr>
            <a:r>
              <a:rPr lang="en-CA" altLang="en-US" sz="1800" dirty="0">
                <a:latin typeface="Consolas" pitchFamily="49" charset="0"/>
              </a:rPr>
              <a:t>        Person jim1 = new Person();  </a:t>
            </a:r>
            <a:r>
              <a:rPr lang="en-CA" altLang="en-US" sz="1800" dirty="0">
                <a:solidFill>
                  <a:srgbClr val="FF00FF"/>
                </a:solidFill>
                <a:latin typeface="Consolas" pitchFamily="49" charset="0"/>
              </a:rPr>
              <a:t>// age, name default</a:t>
            </a:r>
          </a:p>
          <a:p>
            <a:pPr>
              <a:lnSpc>
                <a:spcPct val="80000"/>
              </a:lnSpc>
              <a:buFont typeface="Arial" charset="0"/>
              <a:buNone/>
            </a:pPr>
            <a:r>
              <a:rPr lang="en-CA" altLang="en-US" sz="1800" dirty="0">
                <a:latin typeface="Consolas" pitchFamily="49" charset="0"/>
              </a:rPr>
              <a:t>        Person jim2 = new Person(21);   </a:t>
            </a:r>
            <a:r>
              <a:rPr lang="en-CA" altLang="en-US" sz="1800" dirty="0">
                <a:solidFill>
                  <a:srgbClr val="FF00FF"/>
                </a:solidFill>
                <a:latin typeface="Consolas" pitchFamily="49" charset="0"/>
              </a:rPr>
              <a:t>// age=21</a:t>
            </a:r>
          </a:p>
          <a:p>
            <a:pPr>
              <a:lnSpc>
                <a:spcPct val="80000"/>
              </a:lnSpc>
              <a:buFont typeface="Arial" charset="0"/>
              <a:buNone/>
            </a:pPr>
            <a:r>
              <a:rPr lang="en-CA" altLang="en-US" sz="1800" dirty="0">
                <a:latin typeface="Consolas" pitchFamily="49" charset="0"/>
              </a:rPr>
              <a:t>        Person jim3 = new Person("jim3");  </a:t>
            </a:r>
            <a:r>
              <a:rPr lang="en-CA" altLang="en-US" sz="1800" dirty="0">
                <a:solidFill>
                  <a:srgbClr val="FF00FF"/>
                </a:solidFill>
                <a:latin typeface="Consolas" pitchFamily="49" charset="0"/>
              </a:rPr>
              <a:t>// name=“jim3”</a:t>
            </a:r>
          </a:p>
          <a:p>
            <a:pPr>
              <a:lnSpc>
                <a:spcPct val="80000"/>
              </a:lnSpc>
              <a:buFont typeface="Arial" charset="0"/>
              <a:buNone/>
            </a:pPr>
            <a:r>
              <a:rPr lang="en-CA" altLang="en-US" sz="1800" dirty="0">
                <a:latin typeface="Consolas" pitchFamily="49" charset="0"/>
              </a:rPr>
              <a:t>        Person jim4 = new Person(65,"jim4");  </a:t>
            </a:r>
            <a:endParaRPr lang="en-CA" altLang="en-US" sz="1800" dirty="0" smtClean="0">
              <a:latin typeface="Consolas" pitchFamily="49" charset="0"/>
            </a:endParaRPr>
          </a:p>
          <a:p>
            <a:pPr>
              <a:lnSpc>
                <a:spcPct val="80000"/>
              </a:lnSpc>
              <a:buFont typeface="Arial" charset="0"/>
              <a:buNone/>
            </a:pPr>
            <a:r>
              <a:rPr lang="en-CA" altLang="en-US" sz="1800" dirty="0">
                <a:solidFill>
                  <a:srgbClr val="FF00FF"/>
                </a:solidFill>
                <a:latin typeface="Consolas" pitchFamily="49" charset="0"/>
              </a:rPr>
              <a:t> </a:t>
            </a:r>
            <a:r>
              <a:rPr lang="en-CA" altLang="en-US" sz="1800" dirty="0" smtClean="0">
                <a:solidFill>
                  <a:srgbClr val="FF00FF"/>
                </a:solidFill>
                <a:latin typeface="Consolas" pitchFamily="49" charset="0"/>
              </a:rPr>
              <a:t>       // </a:t>
            </a:r>
            <a:r>
              <a:rPr lang="en-CA" altLang="en-US" sz="1800" dirty="0">
                <a:solidFill>
                  <a:srgbClr val="FF00FF"/>
                </a:solidFill>
                <a:latin typeface="Consolas" pitchFamily="49" charset="0"/>
              </a:rPr>
              <a:t>age=65, name = “jim4”</a:t>
            </a:r>
          </a:p>
          <a:p>
            <a:pPr>
              <a:lnSpc>
                <a:spcPct val="80000"/>
              </a:lnSpc>
              <a:buFont typeface="Arial" charset="0"/>
              <a:buNone/>
            </a:pP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a:t>
            </a:r>
            <a:r>
              <a:rPr lang="en-CA" altLang="en-US" sz="1800" dirty="0" err="1">
                <a:latin typeface="Consolas" pitchFamily="49" charset="0"/>
              </a:rPr>
              <a:t>System.out.println</a:t>
            </a:r>
            <a:r>
              <a:rPr lang="en-CA" altLang="en-US" sz="1800" dirty="0">
                <a:latin typeface="Consolas" pitchFamily="49" charset="0"/>
              </a:rPr>
              <a:t>(jim1.getAge() + " " + </a:t>
            </a:r>
            <a:endParaRPr lang="en-CA" altLang="en-US" sz="1800" dirty="0" smtClean="0">
              <a:latin typeface="Consolas" pitchFamily="49" charset="0"/>
            </a:endParaRPr>
          </a:p>
          <a:p>
            <a:pPr>
              <a:lnSpc>
                <a:spcPct val="80000"/>
              </a:lnSpc>
              <a:buFont typeface="Arial" charset="0"/>
              <a:buNone/>
            </a:pPr>
            <a:r>
              <a:rPr lang="en-CA" altLang="en-US" sz="1800" dirty="0">
                <a:latin typeface="Consolas" pitchFamily="49" charset="0"/>
              </a:rPr>
              <a:t> </a:t>
            </a:r>
            <a:r>
              <a:rPr lang="en-CA" altLang="en-US" sz="1800" dirty="0" smtClean="0">
                <a:latin typeface="Consolas" pitchFamily="49" charset="0"/>
              </a:rPr>
              <a:t>         jim1.getName</a:t>
            </a:r>
            <a:r>
              <a:rPr lang="en-CA" altLang="en-US" sz="1800" dirty="0">
                <a:latin typeface="Consolas" pitchFamily="49" charset="0"/>
              </a:rPr>
              <a:t>());</a:t>
            </a:r>
          </a:p>
          <a:p>
            <a:pPr>
              <a:lnSpc>
                <a:spcPct val="80000"/>
              </a:lnSpc>
              <a:buFont typeface="Arial" charset="0"/>
              <a:buNone/>
            </a:pPr>
            <a:r>
              <a:rPr lang="en-CA" altLang="en-US" sz="1800" dirty="0">
                <a:latin typeface="Consolas" pitchFamily="49" charset="0"/>
              </a:rPr>
              <a:t>        </a:t>
            </a:r>
            <a:r>
              <a:rPr lang="en-CA" altLang="en-US" sz="1800" dirty="0" err="1">
                <a:latin typeface="Consolas" pitchFamily="49" charset="0"/>
              </a:rPr>
              <a:t>System.out.println</a:t>
            </a:r>
            <a:r>
              <a:rPr lang="en-CA" altLang="en-US" sz="1800" dirty="0">
                <a:latin typeface="Consolas" pitchFamily="49" charset="0"/>
              </a:rPr>
              <a:t>(jim2.getAge() + " " + </a:t>
            </a:r>
            <a:endParaRPr lang="en-CA" altLang="en-US" sz="1800" dirty="0" smtClean="0">
              <a:latin typeface="Consolas" pitchFamily="49" charset="0"/>
            </a:endParaRPr>
          </a:p>
          <a:p>
            <a:pPr>
              <a:lnSpc>
                <a:spcPct val="80000"/>
              </a:lnSpc>
              <a:buFont typeface="Arial" charset="0"/>
              <a:buNone/>
            </a:pPr>
            <a:r>
              <a:rPr lang="en-CA" altLang="en-US" sz="1800" dirty="0">
                <a:latin typeface="Consolas" pitchFamily="49" charset="0"/>
              </a:rPr>
              <a:t> </a:t>
            </a:r>
            <a:r>
              <a:rPr lang="en-CA" altLang="en-US" sz="1800" dirty="0" smtClean="0">
                <a:latin typeface="Consolas" pitchFamily="49" charset="0"/>
              </a:rPr>
              <a:t>         jim2.getName</a:t>
            </a:r>
            <a:r>
              <a:rPr lang="en-CA" altLang="en-US" sz="1800" dirty="0">
                <a:latin typeface="Consolas" pitchFamily="49" charset="0"/>
              </a:rPr>
              <a:t>());</a:t>
            </a:r>
          </a:p>
          <a:p>
            <a:pPr>
              <a:lnSpc>
                <a:spcPct val="80000"/>
              </a:lnSpc>
              <a:buFont typeface="Arial" charset="0"/>
              <a:buNone/>
            </a:pPr>
            <a:r>
              <a:rPr lang="en-CA" altLang="en-US" sz="1800" dirty="0">
                <a:latin typeface="Consolas" pitchFamily="49" charset="0"/>
              </a:rPr>
              <a:t>        </a:t>
            </a:r>
            <a:r>
              <a:rPr lang="en-CA" altLang="en-US" sz="1800" dirty="0" err="1">
                <a:latin typeface="Consolas" pitchFamily="49" charset="0"/>
              </a:rPr>
              <a:t>System.out.println</a:t>
            </a:r>
            <a:r>
              <a:rPr lang="en-CA" altLang="en-US" sz="1800" dirty="0">
                <a:latin typeface="Consolas" pitchFamily="49" charset="0"/>
              </a:rPr>
              <a:t>(jim3.getAge() + " " + </a:t>
            </a:r>
            <a:endParaRPr lang="en-CA" altLang="en-US" sz="1800" dirty="0" smtClean="0">
              <a:latin typeface="Consolas" pitchFamily="49" charset="0"/>
            </a:endParaRPr>
          </a:p>
          <a:p>
            <a:pPr>
              <a:lnSpc>
                <a:spcPct val="80000"/>
              </a:lnSpc>
              <a:buFont typeface="Arial" charset="0"/>
              <a:buNone/>
            </a:pPr>
            <a:r>
              <a:rPr lang="en-CA" altLang="en-US" sz="1800" dirty="0">
                <a:latin typeface="Consolas" pitchFamily="49" charset="0"/>
              </a:rPr>
              <a:t> </a:t>
            </a:r>
            <a:r>
              <a:rPr lang="en-CA" altLang="en-US" sz="1800" dirty="0" smtClean="0">
                <a:latin typeface="Consolas" pitchFamily="49" charset="0"/>
              </a:rPr>
              <a:t>         jim3.getName</a:t>
            </a:r>
            <a:r>
              <a:rPr lang="en-CA" altLang="en-US" sz="1800" dirty="0">
                <a:latin typeface="Consolas" pitchFamily="49" charset="0"/>
              </a:rPr>
              <a:t>());</a:t>
            </a:r>
          </a:p>
          <a:p>
            <a:pPr>
              <a:lnSpc>
                <a:spcPct val="80000"/>
              </a:lnSpc>
              <a:buFont typeface="Arial" charset="0"/>
              <a:buNone/>
            </a:pPr>
            <a:r>
              <a:rPr lang="en-CA" altLang="en-US" sz="1800" dirty="0">
                <a:latin typeface="Consolas" pitchFamily="49" charset="0"/>
              </a:rPr>
              <a:t>        </a:t>
            </a:r>
            <a:r>
              <a:rPr lang="en-CA" altLang="en-US" sz="1800" dirty="0" err="1">
                <a:latin typeface="Consolas" pitchFamily="49" charset="0"/>
              </a:rPr>
              <a:t>System.out.println</a:t>
            </a:r>
            <a:r>
              <a:rPr lang="en-CA" altLang="en-US" sz="1800" dirty="0">
                <a:latin typeface="Consolas" pitchFamily="49" charset="0"/>
              </a:rPr>
              <a:t>(jim4.getAge() + " " + </a:t>
            </a:r>
            <a:endParaRPr lang="en-CA" altLang="en-US" sz="1800" dirty="0" smtClean="0">
              <a:latin typeface="Consolas" pitchFamily="49" charset="0"/>
            </a:endParaRPr>
          </a:p>
          <a:p>
            <a:pPr>
              <a:lnSpc>
                <a:spcPct val="80000"/>
              </a:lnSpc>
              <a:buFont typeface="Arial" charset="0"/>
              <a:buNone/>
            </a:pPr>
            <a:r>
              <a:rPr lang="en-CA" altLang="en-US" sz="1800" dirty="0">
                <a:latin typeface="Consolas" pitchFamily="49" charset="0"/>
              </a:rPr>
              <a:t> </a:t>
            </a:r>
            <a:r>
              <a:rPr lang="en-CA" altLang="en-US" sz="1800" dirty="0" smtClean="0">
                <a:latin typeface="Consolas" pitchFamily="49" charset="0"/>
              </a:rPr>
              <a:t>         jim4.getName());</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a:t>
            </a:r>
          </a:p>
          <a:p>
            <a:pPr>
              <a:lnSpc>
                <a:spcPct val="80000"/>
              </a:lnSpc>
              <a:buFont typeface="Arial" charset="0"/>
              <a:buNone/>
            </a:pPr>
            <a:r>
              <a:rPr lang="en-CA" altLang="en-US" sz="1800" dirty="0">
                <a:latin typeface="Consolas" pitchFamily="49" charset="0"/>
              </a:rPr>
              <a:t>}</a:t>
            </a:r>
          </a:p>
          <a:p>
            <a:pPr>
              <a:lnSpc>
                <a:spcPct val="80000"/>
              </a:lnSpc>
              <a:buFont typeface="Arial" charset="0"/>
              <a:buNone/>
            </a:pPr>
            <a:endParaRPr lang="en-CA" altLang="en-US" sz="1800" dirty="0">
              <a:latin typeface="Consolas" pitchFamily="49" charset="0"/>
            </a:endParaRPr>
          </a:p>
          <a:p>
            <a:endParaRPr lang="en-US" sz="1800"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1201270"/>
            <a:ext cx="2057400" cy="966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5437187"/>
            <a:ext cx="1676400" cy="127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46471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idx="4294967295"/>
          </p:nvPr>
        </p:nvSpPr>
        <p:spPr/>
        <p:txBody>
          <a:bodyPr/>
          <a:lstStyle/>
          <a:p>
            <a:r>
              <a:rPr lang="en-CA" altLang="en-US" sz="3200" smtClean="0"/>
              <a:t>Terminology: Method Signature</a:t>
            </a:r>
          </a:p>
        </p:txBody>
      </p:sp>
      <p:sp>
        <p:nvSpPr>
          <p:cNvPr id="71683" name="Rectangle 3"/>
          <p:cNvSpPr>
            <a:spLocks noGrp="1"/>
          </p:cNvSpPr>
          <p:nvPr>
            <p:ph type="body" idx="4294967295"/>
          </p:nvPr>
        </p:nvSpPr>
        <p:spPr/>
        <p:txBody>
          <a:bodyPr/>
          <a:lstStyle/>
          <a:p>
            <a:r>
              <a:rPr lang="en-CA" altLang="en-US" sz="2400" smtClean="0"/>
              <a:t>Method signatures consist of: the type, number and order of the parameters.</a:t>
            </a:r>
          </a:p>
          <a:p>
            <a:r>
              <a:rPr lang="en-US" altLang="en-US" sz="2400" smtClean="0"/>
              <a:t>The signature can determine which method should be called:</a:t>
            </a:r>
          </a:p>
          <a:p>
            <a:pPr marL="342900" lvl="1" indent="0">
              <a:buFont typeface="Arial" charset="0"/>
              <a:buNone/>
            </a:pPr>
            <a:r>
              <a:rPr lang="en-US" altLang="en-US" sz="2000" smtClean="0">
                <a:latin typeface="Consolas" pitchFamily="49" charset="0"/>
                <a:cs typeface="Consolas" pitchFamily="49" charset="0"/>
              </a:rPr>
              <a:t>Person p1 = new Person();</a:t>
            </a:r>
          </a:p>
          <a:p>
            <a:pPr marL="342900" lvl="1" indent="0">
              <a:buFont typeface="Arial" charset="0"/>
              <a:buNone/>
            </a:pPr>
            <a:r>
              <a:rPr lang="en-US" altLang="en-US" sz="2000" smtClean="0">
                <a:latin typeface="Consolas" pitchFamily="49" charset="0"/>
                <a:cs typeface="Consolas" pitchFamily="49" charset="0"/>
              </a:rPr>
              <a:t>Person p2 = new Person(25);</a:t>
            </a:r>
            <a:endParaRPr lang="en-CA" altLang="en-US" sz="2000" smtClean="0">
              <a:latin typeface="Consolas" pitchFamily="49" charset="0"/>
              <a:cs typeface="Consolas" pitchFamily="49" charset="0"/>
            </a:endParaRPr>
          </a:p>
        </p:txBody>
      </p:sp>
    </p:spTree>
    <p:extLst>
      <p:ext uri="{BB962C8B-B14F-4D97-AF65-F5344CB8AC3E}">
        <p14:creationId xmlns:p14="http://schemas.microsoft.com/office/powerpoint/2010/main" val="11181095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68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idx="4294967295"/>
          </p:nvPr>
        </p:nvSpPr>
        <p:spPr/>
        <p:txBody>
          <a:bodyPr/>
          <a:lstStyle/>
          <a:p>
            <a:r>
              <a:rPr lang="en-CA" altLang="en-US" sz="3200" dirty="0" smtClean="0"/>
              <a:t>More On Method Overloading</a:t>
            </a:r>
          </a:p>
        </p:txBody>
      </p:sp>
      <p:sp>
        <p:nvSpPr>
          <p:cNvPr id="70659" name="Rectangle 3"/>
          <p:cNvSpPr>
            <a:spLocks noGrp="1"/>
          </p:cNvSpPr>
          <p:nvPr>
            <p:ph type="body" idx="4294967295"/>
          </p:nvPr>
        </p:nvSpPr>
        <p:spPr/>
        <p:txBody>
          <a:bodyPr/>
          <a:lstStyle/>
          <a:p>
            <a:pPr marL="115888" indent="-115888">
              <a:tabLst>
                <a:tab pos="476250" algn="l"/>
              </a:tabLst>
            </a:pPr>
            <a:r>
              <a:rPr lang="en-US" altLang="en-US" sz="2400" smtClean="0">
                <a:cs typeface="Consolas" pitchFamily="49" charset="0"/>
              </a:rPr>
              <a:t>Methods with the same name but a different method signature.</a:t>
            </a:r>
          </a:p>
          <a:p>
            <a:pPr marL="115888" indent="-115888">
              <a:tabLst>
                <a:tab pos="476250" algn="l"/>
              </a:tabLst>
            </a:pPr>
            <a:r>
              <a:rPr lang="en-US" altLang="en-US" sz="2400" smtClean="0">
                <a:cs typeface="Consolas" pitchFamily="49" charset="0"/>
              </a:rPr>
              <a:t>Used for methods that implement similar but not identical tasks.</a:t>
            </a:r>
          </a:p>
          <a:p>
            <a:pPr marL="115888" indent="-115888">
              <a:tabLst>
                <a:tab pos="476250" algn="l"/>
              </a:tabLst>
            </a:pPr>
            <a:r>
              <a:rPr lang="en-US" altLang="en-US" sz="2400" smtClean="0">
                <a:cs typeface="Consolas" pitchFamily="49" charset="0"/>
              </a:rPr>
              <a:t>Examples include class constructors but this is not the only type of overloaded methods:</a:t>
            </a:r>
          </a:p>
          <a:p>
            <a:pPr marL="482600" lvl="1" indent="-101600">
              <a:buFont typeface="Times New Roman" pitchFamily="18" charset="0"/>
              <a:buNone/>
              <a:tabLst>
                <a:tab pos="476250" algn="l"/>
              </a:tabLst>
            </a:pPr>
            <a:r>
              <a:rPr lang="en-US" altLang="en-US" sz="1800" smtClean="0">
                <a:latin typeface="Consolas" pitchFamily="49" charset="0"/>
                <a:cs typeface="Consolas" pitchFamily="49" charset="0"/>
              </a:rPr>
              <a:t>System.out.println(int)</a:t>
            </a:r>
          </a:p>
          <a:p>
            <a:pPr marL="482600" lvl="1" indent="-101600">
              <a:buFont typeface="Times New Roman" pitchFamily="18" charset="0"/>
              <a:buNone/>
              <a:tabLst>
                <a:tab pos="476250" algn="l"/>
              </a:tabLst>
            </a:pPr>
            <a:r>
              <a:rPr lang="en-US" altLang="en-US" sz="1800" smtClean="0">
                <a:latin typeface="Consolas" pitchFamily="49" charset="0"/>
                <a:cs typeface="Consolas" pitchFamily="49" charset="0"/>
              </a:rPr>
              <a:t>System.out.println(double)</a:t>
            </a:r>
          </a:p>
          <a:p>
            <a:pPr marL="482600" lvl="1" indent="-101600">
              <a:buFont typeface="Times New Roman" pitchFamily="18" charset="0"/>
              <a:buNone/>
              <a:tabLst>
                <a:tab pos="476250" algn="l"/>
              </a:tabLst>
            </a:pPr>
            <a:r>
              <a:rPr lang="en-US" altLang="en-US" sz="2000" smtClean="0">
                <a:cs typeface="Consolas" pitchFamily="49" charset="0"/>
              </a:rPr>
              <a:t>    etc.</a:t>
            </a:r>
          </a:p>
          <a:p>
            <a:pPr marL="482600" lvl="1" indent="-101600">
              <a:buFont typeface="Times New Roman" pitchFamily="18" charset="0"/>
              <a:buNone/>
              <a:tabLst>
                <a:tab pos="476250" algn="l"/>
              </a:tabLst>
            </a:pPr>
            <a:r>
              <a:rPr lang="en-US" altLang="en-US" sz="2000" smtClean="0">
                <a:cs typeface="Consolas" pitchFamily="49" charset="0"/>
              </a:rPr>
              <a:t>For more details on class </a:t>
            </a:r>
            <a:r>
              <a:rPr lang="en-US" altLang="en-US" sz="1800" smtClean="0">
                <a:latin typeface="Consolas" pitchFamily="49" charset="0"/>
                <a:cs typeface="Consolas" pitchFamily="49" charset="0"/>
              </a:rPr>
              <a:t>System </a:t>
            </a:r>
            <a:r>
              <a:rPr lang="en-US" altLang="en-US" sz="2000" smtClean="0">
                <a:cs typeface="Consolas" pitchFamily="49" charset="0"/>
              </a:rPr>
              <a:t>see:</a:t>
            </a:r>
          </a:p>
          <a:p>
            <a:pPr marL="482600" lvl="1" indent="-101600">
              <a:tabLst>
                <a:tab pos="476250" algn="l"/>
              </a:tabLst>
            </a:pPr>
            <a:r>
              <a:rPr lang="en-US" altLang="en-US" sz="1400" smtClean="0">
                <a:latin typeface="Consolas" pitchFamily="49" charset="0"/>
                <a:cs typeface="Consolas" pitchFamily="49" charset="0"/>
                <a:hlinkClick r:id="rId3"/>
              </a:rPr>
              <a:t>http://java.sun.com/j2se/1.5.0/docs/api/java/io/PrintStream.html</a:t>
            </a:r>
            <a:endParaRPr lang="en-US" altLang="en-US" sz="1400" smtClean="0">
              <a:latin typeface="Consolas" pitchFamily="49" charset="0"/>
              <a:cs typeface="Consolas" pitchFamily="49" charset="0"/>
            </a:endParaRPr>
          </a:p>
          <a:p>
            <a:pPr marL="115888" indent="-115888">
              <a:tabLst>
                <a:tab pos="476250" algn="l"/>
              </a:tabLst>
            </a:pPr>
            <a:endParaRPr lang="en-US" altLang="en-US" sz="2400" smtClean="0">
              <a:cs typeface="Consolas" pitchFamily="49" charset="0"/>
            </a:endParaRPr>
          </a:p>
          <a:p>
            <a:pPr marL="115888" indent="-115888">
              <a:tabLst>
                <a:tab pos="476250" algn="l"/>
              </a:tabLst>
            </a:pPr>
            <a:endParaRPr lang="en-US" altLang="en-US" sz="2400" smtClean="0">
              <a:cs typeface="Consolas" pitchFamily="49" charset="0"/>
            </a:endParaRPr>
          </a:p>
        </p:txBody>
      </p:sp>
    </p:spTree>
    <p:extLst>
      <p:ext uri="{BB962C8B-B14F-4D97-AF65-F5344CB8AC3E}">
        <p14:creationId xmlns:p14="http://schemas.microsoft.com/office/powerpoint/2010/main" val="3571958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65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065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065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065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0659">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06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idx="4294967295"/>
          </p:nvPr>
        </p:nvSpPr>
        <p:spPr/>
        <p:txBody>
          <a:bodyPr/>
          <a:lstStyle/>
          <a:p>
            <a:pPr>
              <a:defRPr/>
            </a:pPr>
            <a:r>
              <a:rPr lang="en-US" altLang="en-US" sz="3200" dirty="0" smtClean="0"/>
              <a:t>Method Overloading: Things To Avoid</a:t>
            </a:r>
          </a:p>
        </p:txBody>
      </p:sp>
      <p:sp>
        <p:nvSpPr>
          <p:cNvPr id="395268" name="Text Box 4"/>
          <p:cNvSpPr>
            <a:spLocks noGrp="1" noChangeArrowheads="1"/>
          </p:cNvSpPr>
          <p:nvPr>
            <p:ph type="body" idx="4294967295"/>
          </p:nvPr>
        </p:nvSpPr>
        <p:spPr>
          <a:noFill/>
        </p:spPr>
        <p:txBody>
          <a:bodyPr/>
          <a:lstStyle/>
          <a:p>
            <a:pPr marL="444500" indent="-342900"/>
            <a:r>
              <a:rPr lang="en-US" altLang="en-US" sz="2400" dirty="0" smtClean="0"/>
              <a:t>Distinguishing methods solely by the order of the parameters.</a:t>
            </a:r>
          </a:p>
          <a:p>
            <a:pPr marL="444500" indent="-342900"/>
            <a:r>
              <a:rPr lang="en-US" altLang="en-US" sz="2400" dirty="0" smtClean="0"/>
              <a:t>Overloading methods but having an identical implementation.</a:t>
            </a:r>
          </a:p>
          <a:p>
            <a:pPr marL="444500" indent="-342900"/>
            <a:r>
              <a:rPr lang="en-US" altLang="en-US" sz="2400" dirty="0" smtClean="0"/>
              <a:t>Why are these things bad?</a:t>
            </a:r>
          </a:p>
        </p:txBody>
      </p:sp>
    </p:spTree>
    <p:extLst>
      <p:ext uri="{BB962C8B-B14F-4D97-AF65-F5344CB8AC3E}">
        <p14:creationId xmlns:p14="http://schemas.microsoft.com/office/powerpoint/2010/main" val="28161635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526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5268">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526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5268" grpId="0" build="p" bldLvl="2"/>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p:txBody>
          <a:bodyPr/>
          <a:lstStyle/>
          <a:p>
            <a:r>
              <a:rPr lang="en-US" altLang="en-US" sz="3200" smtClean="0"/>
              <a:t>Method Signatures And Program Design</a:t>
            </a:r>
          </a:p>
        </p:txBody>
      </p:sp>
      <p:sp>
        <p:nvSpPr>
          <p:cNvPr id="394243" name="Rectangle 3"/>
          <p:cNvSpPr>
            <a:spLocks noGrp="1" noChangeArrowheads="1"/>
          </p:cNvSpPr>
          <p:nvPr>
            <p:ph type="body" idx="4294967295"/>
          </p:nvPr>
        </p:nvSpPr>
        <p:spPr>
          <a:xfrm>
            <a:off x="457200" y="1219200"/>
            <a:ext cx="8229600" cy="4906963"/>
          </a:xfrm>
        </p:spPr>
        <p:txBody>
          <a:bodyPr/>
          <a:lstStyle/>
          <a:p>
            <a:r>
              <a:rPr lang="en-US" altLang="en-US" sz="2400" smtClean="0"/>
              <a:t>Unless there is a compelling reason do not change the signature of your methods!</a:t>
            </a:r>
          </a:p>
          <a:p>
            <a:pPr>
              <a:buFontTx/>
              <a:buNone/>
            </a:pPr>
            <a:endParaRPr lang="en-US" altLang="en-US" sz="2400" smtClean="0"/>
          </a:p>
        </p:txBody>
      </p:sp>
      <p:grpSp>
        <p:nvGrpSpPr>
          <p:cNvPr id="2" name="Group 4"/>
          <p:cNvGrpSpPr>
            <a:grpSpLocks/>
          </p:cNvGrpSpPr>
          <p:nvPr/>
        </p:nvGrpSpPr>
        <p:grpSpPr bwMode="auto">
          <a:xfrm>
            <a:off x="850900" y="2019300"/>
            <a:ext cx="1765300" cy="2559050"/>
            <a:chOff x="536" y="1272"/>
            <a:chExt cx="1112" cy="1612"/>
          </a:xfrm>
        </p:grpSpPr>
        <p:sp>
          <p:nvSpPr>
            <p:cNvPr id="56333" name="Text Box 5"/>
            <p:cNvSpPr txBox="1">
              <a:spLocks noChangeArrowheads="1"/>
            </p:cNvSpPr>
            <p:nvPr/>
          </p:nvSpPr>
          <p:spPr bwMode="auto">
            <a:xfrm>
              <a:off x="536" y="1472"/>
              <a:ext cx="1112" cy="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30000"/>
                </a:spcBef>
                <a:buFontTx/>
                <a:buNone/>
              </a:pPr>
              <a:r>
                <a:rPr lang="en-US" altLang="en-US" sz="1600">
                  <a:latin typeface="Consolas" pitchFamily="49" charset="0"/>
                  <a:cs typeface="Consolas" pitchFamily="49" charset="0"/>
                </a:rPr>
                <a:t>class Foo</a:t>
              </a:r>
            </a:p>
            <a:p>
              <a:pPr eaLnBrk="1" hangingPunct="1">
                <a:spcBef>
                  <a:spcPct val="30000"/>
                </a:spcBef>
                <a:buFontTx/>
                <a:buNone/>
              </a:pPr>
              <a:r>
                <a:rPr lang="en-US" altLang="en-US" sz="1600">
                  <a:latin typeface="Consolas" pitchFamily="49" charset="0"/>
                  <a:cs typeface="Consolas" pitchFamily="49" charset="0"/>
                </a:rPr>
                <a:t>{</a:t>
              </a:r>
            </a:p>
            <a:p>
              <a:pPr eaLnBrk="1" hangingPunct="1">
                <a:spcBef>
                  <a:spcPct val="30000"/>
                </a:spcBef>
                <a:buFontTx/>
                <a:buNone/>
              </a:pPr>
              <a:r>
                <a:rPr lang="en-US" altLang="en-US" sz="1600">
                  <a:latin typeface="Consolas" pitchFamily="49" charset="0"/>
                  <a:cs typeface="Consolas" pitchFamily="49" charset="0"/>
                </a:rPr>
                <a:t>    void fun()</a:t>
              </a:r>
            </a:p>
            <a:p>
              <a:pPr eaLnBrk="1" hangingPunct="1">
                <a:spcBef>
                  <a:spcPct val="30000"/>
                </a:spcBef>
                <a:buFontTx/>
                <a:buNone/>
              </a:pPr>
              <a:r>
                <a:rPr lang="en-US" altLang="en-US" sz="1600">
                  <a:latin typeface="Consolas" pitchFamily="49" charset="0"/>
                  <a:cs typeface="Consolas" pitchFamily="49" charset="0"/>
                </a:rPr>
                <a:t>    {</a:t>
              </a:r>
            </a:p>
            <a:p>
              <a:pPr eaLnBrk="1" hangingPunct="1">
                <a:spcBef>
                  <a:spcPct val="30000"/>
                </a:spcBef>
                <a:buFontTx/>
                <a:buNone/>
              </a:pPr>
              <a:endParaRPr lang="en-US" altLang="en-US" sz="1600">
                <a:latin typeface="Consolas" pitchFamily="49" charset="0"/>
                <a:cs typeface="Consolas" pitchFamily="49" charset="0"/>
              </a:endParaRPr>
            </a:p>
            <a:p>
              <a:pPr eaLnBrk="1" hangingPunct="1">
                <a:spcBef>
                  <a:spcPct val="30000"/>
                </a:spcBef>
                <a:buFontTx/>
                <a:buNone/>
              </a:pPr>
              <a:r>
                <a:rPr lang="en-US" altLang="en-US" sz="1600">
                  <a:latin typeface="Consolas" pitchFamily="49" charset="0"/>
                  <a:cs typeface="Consolas" pitchFamily="49" charset="0"/>
                </a:rPr>
                <a:t>    }</a:t>
              </a:r>
            </a:p>
            <a:p>
              <a:pPr eaLnBrk="1" hangingPunct="1">
                <a:spcBef>
                  <a:spcPct val="30000"/>
                </a:spcBef>
                <a:buFontTx/>
                <a:buNone/>
              </a:pPr>
              <a:r>
                <a:rPr lang="en-US" altLang="en-US" sz="1600">
                  <a:latin typeface="Consolas" pitchFamily="49" charset="0"/>
                  <a:cs typeface="Consolas" pitchFamily="49" charset="0"/>
                </a:rPr>
                <a:t>}</a:t>
              </a:r>
            </a:p>
          </p:txBody>
        </p:sp>
        <p:sp>
          <p:nvSpPr>
            <p:cNvPr id="56334" name="Text Box 6"/>
            <p:cNvSpPr txBox="1">
              <a:spLocks noChangeArrowheads="1"/>
            </p:cNvSpPr>
            <p:nvPr/>
          </p:nvSpPr>
          <p:spPr bwMode="auto">
            <a:xfrm>
              <a:off x="552" y="1272"/>
              <a:ext cx="10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b="1">
                  <a:latin typeface="Arial" charset="0"/>
                </a:rPr>
                <a:t>Before:</a:t>
              </a:r>
            </a:p>
          </p:txBody>
        </p:sp>
      </p:grpSp>
      <p:grpSp>
        <p:nvGrpSpPr>
          <p:cNvPr id="3" name="Group 7"/>
          <p:cNvGrpSpPr>
            <a:grpSpLocks/>
          </p:cNvGrpSpPr>
          <p:nvPr/>
        </p:nvGrpSpPr>
        <p:grpSpPr bwMode="auto">
          <a:xfrm>
            <a:off x="4102100" y="1981200"/>
            <a:ext cx="2628900" cy="2559050"/>
            <a:chOff x="2584" y="1248"/>
            <a:chExt cx="1656" cy="1612"/>
          </a:xfrm>
        </p:grpSpPr>
        <p:sp>
          <p:nvSpPr>
            <p:cNvPr id="56331" name="Text Box 8"/>
            <p:cNvSpPr txBox="1">
              <a:spLocks noChangeArrowheads="1"/>
            </p:cNvSpPr>
            <p:nvPr/>
          </p:nvSpPr>
          <p:spPr bwMode="auto">
            <a:xfrm>
              <a:off x="2584" y="1448"/>
              <a:ext cx="1656" cy="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30000"/>
                </a:spcBef>
                <a:buFontTx/>
                <a:buNone/>
              </a:pPr>
              <a:r>
                <a:rPr lang="en-US" altLang="en-US" sz="1600">
                  <a:latin typeface="Consolas" pitchFamily="49" charset="0"/>
                  <a:cs typeface="Consolas" pitchFamily="49" charset="0"/>
                </a:rPr>
                <a:t>class Foo</a:t>
              </a:r>
            </a:p>
            <a:p>
              <a:pPr eaLnBrk="1" hangingPunct="1">
                <a:spcBef>
                  <a:spcPct val="30000"/>
                </a:spcBef>
                <a:buFontTx/>
                <a:buNone/>
              </a:pPr>
              <a:r>
                <a:rPr lang="en-US" altLang="en-US" sz="1600">
                  <a:latin typeface="Consolas" pitchFamily="49" charset="0"/>
                  <a:cs typeface="Consolas" pitchFamily="49" charset="0"/>
                </a:rPr>
                <a:t>{</a:t>
              </a:r>
            </a:p>
            <a:p>
              <a:pPr eaLnBrk="1" hangingPunct="1">
                <a:spcBef>
                  <a:spcPct val="30000"/>
                </a:spcBef>
                <a:buFontTx/>
                <a:buNone/>
              </a:pPr>
              <a:r>
                <a:rPr lang="en-US" altLang="en-US" sz="1600">
                  <a:latin typeface="Consolas" pitchFamily="49" charset="0"/>
                  <a:cs typeface="Consolas" pitchFamily="49" charset="0"/>
                </a:rPr>
                <a:t>    void fun(int num)</a:t>
              </a:r>
            </a:p>
            <a:p>
              <a:pPr eaLnBrk="1" hangingPunct="1">
                <a:spcBef>
                  <a:spcPct val="30000"/>
                </a:spcBef>
                <a:buFontTx/>
                <a:buNone/>
              </a:pPr>
              <a:r>
                <a:rPr lang="en-US" altLang="en-US" sz="1600">
                  <a:latin typeface="Consolas" pitchFamily="49" charset="0"/>
                  <a:cs typeface="Consolas" pitchFamily="49" charset="0"/>
                </a:rPr>
                <a:t>    {</a:t>
              </a:r>
            </a:p>
            <a:p>
              <a:pPr eaLnBrk="1" hangingPunct="1">
                <a:spcBef>
                  <a:spcPct val="30000"/>
                </a:spcBef>
                <a:buFontTx/>
                <a:buNone/>
              </a:pPr>
              <a:endParaRPr lang="en-US" altLang="en-US" sz="1600">
                <a:latin typeface="Consolas" pitchFamily="49" charset="0"/>
                <a:cs typeface="Consolas" pitchFamily="49" charset="0"/>
              </a:endParaRPr>
            </a:p>
            <a:p>
              <a:pPr eaLnBrk="1" hangingPunct="1">
                <a:spcBef>
                  <a:spcPct val="30000"/>
                </a:spcBef>
                <a:buFontTx/>
                <a:buNone/>
              </a:pPr>
              <a:r>
                <a:rPr lang="en-US" altLang="en-US" sz="1600">
                  <a:latin typeface="Consolas" pitchFamily="49" charset="0"/>
                  <a:cs typeface="Consolas" pitchFamily="49" charset="0"/>
                </a:rPr>
                <a:t>    }</a:t>
              </a:r>
            </a:p>
            <a:p>
              <a:pPr eaLnBrk="1" hangingPunct="1">
                <a:spcBef>
                  <a:spcPct val="30000"/>
                </a:spcBef>
                <a:buFontTx/>
                <a:buNone/>
              </a:pPr>
              <a:r>
                <a:rPr lang="en-US" altLang="en-US" sz="1600">
                  <a:latin typeface="Consolas" pitchFamily="49" charset="0"/>
                  <a:cs typeface="Consolas" pitchFamily="49" charset="0"/>
                </a:rPr>
                <a:t>}</a:t>
              </a:r>
            </a:p>
          </p:txBody>
        </p:sp>
        <p:sp>
          <p:nvSpPr>
            <p:cNvPr id="56332" name="Text Box 9"/>
            <p:cNvSpPr txBox="1">
              <a:spLocks noChangeArrowheads="1"/>
            </p:cNvSpPr>
            <p:nvPr/>
          </p:nvSpPr>
          <p:spPr bwMode="auto">
            <a:xfrm>
              <a:off x="2600" y="1248"/>
              <a:ext cx="10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b="1">
                  <a:latin typeface="Arial" charset="0"/>
                </a:rPr>
                <a:t>After:</a:t>
              </a:r>
            </a:p>
          </p:txBody>
        </p:sp>
      </p:grpSp>
      <p:sp>
        <p:nvSpPr>
          <p:cNvPr id="394250" name="Text Box 10"/>
          <p:cNvSpPr txBox="1">
            <a:spLocks noChangeArrowheads="1"/>
          </p:cNvSpPr>
          <p:nvPr/>
        </p:nvSpPr>
        <p:spPr bwMode="auto">
          <a:xfrm>
            <a:off x="774700" y="5062538"/>
            <a:ext cx="309880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30000"/>
              </a:spcBef>
              <a:buFontTx/>
              <a:buNone/>
            </a:pPr>
            <a:r>
              <a:rPr lang="en-US" altLang="en-US" sz="1600">
                <a:latin typeface="Consolas" pitchFamily="49" charset="0"/>
                <a:cs typeface="Consolas" pitchFamily="49" charset="0"/>
              </a:rPr>
              <a:t>public static void main ()</a:t>
            </a:r>
          </a:p>
          <a:p>
            <a:pPr eaLnBrk="1" hangingPunct="1">
              <a:spcBef>
                <a:spcPct val="30000"/>
              </a:spcBef>
              <a:buFontTx/>
              <a:buNone/>
            </a:pPr>
            <a:r>
              <a:rPr lang="en-US" altLang="en-US" sz="1600">
                <a:latin typeface="Consolas" pitchFamily="49" charset="0"/>
                <a:cs typeface="Consolas" pitchFamily="49" charset="0"/>
              </a:rPr>
              <a:t>{</a:t>
            </a:r>
          </a:p>
          <a:p>
            <a:pPr eaLnBrk="1" hangingPunct="1">
              <a:spcBef>
                <a:spcPct val="30000"/>
              </a:spcBef>
              <a:buFontTx/>
              <a:buNone/>
            </a:pPr>
            <a:r>
              <a:rPr lang="en-US" altLang="en-US" sz="1600">
                <a:latin typeface="Consolas" pitchFamily="49" charset="0"/>
                <a:cs typeface="Consolas" pitchFamily="49" charset="0"/>
              </a:rPr>
              <a:t>     Foo f = new Foo();</a:t>
            </a:r>
          </a:p>
          <a:p>
            <a:pPr eaLnBrk="1" hangingPunct="1">
              <a:spcBef>
                <a:spcPct val="30000"/>
              </a:spcBef>
              <a:buFontTx/>
              <a:buNone/>
            </a:pPr>
            <a:r>
              <a:rPr lang="en-US" altLang="en-US" sz="1600">
                <a:latin typeface="Consolas" pitchFamily="49" charset="0"/>
                <a:cs typeface="Consolas" pitchFamily="49" charset="0"/>
              </a:rPr>
              <a:t>     f.fun()</a:t>
            </a:r>
          </a:p>
          <a:p>
            <a:pPr eaLnBrk="1" hangingPunct="1">
              <a:spcBef>
                <a:spcPct val="30000"/>
              </a:spcBef>
              <a:buFontTx/>
              <a:buNone/>
            </a:pPr>
            <a:r>
              <a:rPr lang="en-US" altLang="en-US" sz="1600">
                <a:latin typeface="Consolas" pitchFamily="49" charset="0"/>
                <a:cs typeface="Consolas" pitchFamily="49" charset="0"/>
              </a:rPr>
              <a:t>}</a:t>
            </a:r>
          </a:p>
        </p:txBody>
      </p:sp>
      <p:grpSp>
        <p:nvGrpSpPr>
          <p:cNvPr id="4" name="Group 11"/>
          <p:cNvGrpSpPr>
            <a:grpSpLocks/>
          </p:cNvGrpSpPr>
          <p:nvPr/>
        </p:nvGrpSpPr>
        <p:grpSpPr bwMode="auto">
          <a:xfrm>
            <a:off x="1358900" y="5400675"/>
            <a:ext cx="4927600" cy="965200"/>
            <a:chOff x="584" y="3496"/>
            <a:chExt cx="3104" cy="608"/>
          </a:xfrm>
        </p:grpSpPr>
        <p:sp>
          <p:nvSpPr>
            <p:cNvPr id="56328" name="Oval 12"/>
            <p:cNvSpPr>
              <a:spLocks noChangeArrowheads="1"/>
            </p:cNvSpPr>
            <p:nvPr/>
          </p:nvSpPr>
          <p:spPr bwMode="auto">
            <a:xfrm>
              <a:off x="584" y="3864"/>
              <a:ext cx="688" cy="24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a:latin typeface="Arial" charset="0"/>
              </a:endParaRPr>
            </a:p>
          </p:txBody>
        </p:sp>
        <p:sp>
          <p:nvSpPr>
            <p:cNvPr id="56329" name="Line 13"/>
            <p:cNvSpPr>
              <a:spLocks noChangeShapeType="1"/>
            </p:cNvSpPr>
            <p:nvPr/>
          </p:nvSpPr>
          <p:spPr bwMode="auto">
            <a:xfrm flipH="1">
              <a:off x="1272" y="3744"/>
              <a:ext cx="1400" cy="2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6330" name="Text Box 14"/>
            <p:cNvSpPr txBox="1">
              <a:spLocks noChangeArrowheads="1"/>
            </p:cNvSpPr>
            <p:nvPr/>
          </p:nvSpPr>
          <p:spPr bwMode="auto">
            <a:xfrm>
              <a:off x="2648" y="3496"/>
              <a:ext cx="1040"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b="1">
                  <a:solidFill>
                    <a:srgbClr val="FF0000"/>
                  </a:solidFill>
                  <a:latin typeface="Arial" charset="0"/>
                </a:rPr>
                <a:t>This change has broken me! </a:t>
              </a:r>
              <a:r>
                <a:rPr lang="en-US" altLang="en-US" sz="1800" b="1">
                  <a:solidFill>
                    <a:srgbClr val="FF0000"/>
                  </a:solidFill>
                  <a:latin typeface="Arial" charset="0"/>
                  <a:sym typeface="Wingdings" pitchFamily="2" charset="2"/>
                </a:rPr>
                <a:t></a:t>
              </a:r>
              <a:endParaRPr lang="en-US" altLang="en-US" sz="1800" b="1">
                <a:solidFill>
                  <a:srgbClr val="FF0000"/>
                </a:solidFill>
                <a:latin typeface="Arial" charset="0"/>
              </a:endParaRPr>
            </a:p>
          </p:txBody>
        </p:sp>
      </p:grpSp>
    </p:spTree>
    <p:extLst>
      <p:ext uri="{BB962C8B-B14F-4D97-AF65-F5344CB8AC3E}">
        <p14:creationId xmlns:p14="http://schemas.microsoft.com/office/powerpoint/2010/main" val="29139700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4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425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3" grpId="0" build="p"/>
      <p:bldP spid="394250"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p:txBody>
          <a:bodyPr lIns="92075" tIns="46038" rIns="92075" bIns="46038"/>
          <a:lstStyle/>
          <a:p>
            <a:r>
              <a:rPr lang="en-US" altLang="en-US" sz="3200" smtClean="0">
                <a:latin typeface="Consolas" pitchFamily="49" charset="0"/>
              </a:rPr>
              <a:t>UML</a:t>
            </a:r>
            <a:r>
              <a:rPr lang="en-US" altLang="en-US" sz="3200" baseline="30000" smtClean="0">
                <a:latin typeface="Consolas" pitchFamily="49" charset="0"/>
              </a:rPr>
              <a:t>1</a:t>
            </a:r>
            <a:r>
              <a:rPr lang="en-US" altLang="en-US" sz="3200" smtClean="0">
                <a:latin typeface="Consolas" pitchFamily="49" charset="0"/>
              </a:rPr>
              <a:t> Representation Of A Class</a:t>
            </a:r>
          </a:p>
        </p:txBody>
      </p:sp>
      <p:sp>
        <p:nvSpPr>
          <p:cNvPr id="57347" name="Text Box 11"/>
          <p:cNvSpPr txBox="1">
            <a:spLocks noChangeArrowheads="1"/>
          </p:cNvSpPr>
          <p:nvPr/>
        </p:nvSpPr>
        <p:spPr bwMode="auto">
          <a:xfrm>
            <a:off x="2184400" y="1730375"/>
            <a:ext cx="36068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800" b="1">
                <a:latin typeface="Consolas" pitchFamily="49" charset="0"/>
              </a:rPr>
              <a:t>&lt;</a:t>
            </a:r>
            <a:r>
              <a:rPr lang="en-US" altLang="en-US" sz="2800" b="1" i="1">
                <a:latin typeface="Consolas" pitchFamily="49" charset="0"/>
              </a:rPr>
              <a:t>Name of class</a:t>
            </a:r>
            <a:r>
              <a:rPr lang="en-US" altLang="en-US" sz="2800" b="1">
                <a:latin typeface="Consolas" pitchFamily="49" charset="0"/>
              </a:rPr>
              <a:t>&gt;</a:t>
            </a:r>
          </a:p>
        </p:txBody>
      </p:sp>
      <p:sp>
        <p:nvSpPr>
          <p:cNvPr id="57348" name="Rectangle 13"/>
          <p:cNvSpPr>
            <a:spLocks noChangeArrowheads="1"/>
          </p:cNvSpPr>
          <p:nvPr/>
        </p:nvSpPr>
        <p:spPr bwMode="auto">
          <a:xfrm>
            <a:off x="1600200" y="1752600"/>
            <a:ext cx="5486400" cy="19462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Arial" charset="0"/>
              <a:buNone/>
            </a:pPr>
            <a:endParaRPr lang="en-US" altLang="en-US" sz="1800"/>
          </a:p>
        </p:txBody>
      </p:sp>
      <p:sp>
        <p:nvSpPr>
          <p:cNvPr id="57349" name="Line 14"/>
          <p:cNvSpPr>
            <a:spLocks noChangeShapeType="1"/>
          </p:cNvSpPr>
          <p:nvPr/>
        </p:nvSpPr>
        <p:spPr bwMode="auto">
          <a:xfrm>
            <a:off x="1600200" y="2286000"/>
            <a:ext cx="54864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50" name="Text Box 15"/>
          <p:cNvSpPr txBox="1">
            <a:spLocks noChangeArrowheads="1"/>
          </p:cNvSpPr>
          <p:nvPr/>
        </p:nvSpPr>
        <p:spPr bwMode="auto">
          <a:xfrm>
            <a:off x="1676400" y="2362200"/>
            <a:ext cx="5334000" cy="125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CA" altLang="en-US" sz="1800">
                <a:latin typeface="Consolas" pitchFamily="49" charset="0"/>
              </a:rPr>
              <a:t>-&lt;attribute </a:t>
            </a:r>
            <a:r>
              <a:rPr lang="en-CA" altLang="en-US" sz="1800" i="1">
                <a:latin typeface="Consolas" pitchFamily="49" charset="0"/>
              </a:rPr>
              <a:t>name</a:t>
            </a:r>
            <a:r>
              <a:rPr lang="en-CA" altLang="en-US" sz="1800">
                <a:latin typeface="Consolas" pitchFamily="49" charset="0"/>
              </a:rPr>
              <a:t>&gt;: &lt;attribute </a:t>
            </a:r>
            <a:r>
              <a:rPr lang="en-CA" altLang="en-US" sz="1800" i="1">
                <a:latin typeface="Consolas" pitchFamily="49" charset="0"/>
              </a:rPr>
              <a:t>type</a:t>
            </a:r>
            <a:r>
              <a:rPr lang="en-CA" altLang="en-US" sz="1800">
                <a:latin typeface="Consolas" pitchFamily="49" charset="0"/>
              </a:rPr>
              <a:t>&gt;</a:t>
            </a:r>
          </a:p>
          <a:p>
            <a:pPr>
              <a:spcBef>
                <a:spcPct val="50000"/>
              </a:spcBef>
              <a:buFont typeface="Arial" charset="0"/>
              <a:buNone/>
            </a:pPr>
            <a:r>
              <a:rPr lang="en-CA" altLang="en-US" sz="1800">
                <a:latin typeface="Consolas" pitchFamily="49" charset="0"/>
              </a:rPr>
              <a:t>+&lt;method name&gt;</a:t>
            </a:r>
            <a:r>
              <a:rPr lang="en-US" altLang="en-US" sz="1800">
                <a:latin typeface="Consolas" pitchFamily="49" charset="0"/>
              </a:rPr>
              <a:t>()</a:t>
            </a:r>
          </a:p>
        </p:txBody>
      </p:sp>
      <p:sp>
        <p:nvSpPr>
          <p:cNvPr id="57351" name="Text Box 17"/>
          <p:cNvSpPr txBox="1">
            <a:spLocks noChangeArrowheads="1"/>
          </p:cNvSpPr>
          <p:nvPr/>
        </p:nvSpPr>
        <p:spPr bwMode="auto">
          <a:xfrm>
            <a:off x="0" y="6597650"/>
            <a:ext cx="49688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US" altLang="en-US" sz="2000" baseline="30000"/>
              <a:t>1 UML = Unified Modeling Language</a:t>
            </a:r>
          </a:p>
        </p:txBody>
      </p:sp>
      <p:sp>
        <p:nvSpPr>
          <p:cNvPr id="57352" name="Text Box 11"/>
          <p:cNvSpPr txBox="1">
            <a:spLocks noChangeArrowheads="1"/>
          </p:cNvSpPr>
          <p:nvPr/>
        </p:nvSpPr>
        <p:spPr bwMode="auto">
          <a:xfrm>
            <a:off x="3810000" y="4343400"/>
            <a:ext cx="15240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800" b="1">
                <a:latin typeface="Consolas" pitchFamily="49" charset="0"/>
              </a:rPr>
              <a:t>Person</a:t>
            </a:r>
          </a:p>
        </p:txBody>
      </p:sp>
      <p:sp>
        <p:nvSpPr>
          <p:cNvPr id="57353" name="Rectangle 13"/>
          <p:cNvSpPr>
            <a:spLocks noChangeArrowheads="1"/>
          </p:cNvSpPr>
          <p:nvPr/>
        </p:nvSpPr>
        <p:spPr bwMode="auto">
          <a:xfrm>
            <a:off x="3581400" y="4267200"/>
            <a:ext cx="2057400" cy="19462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Arial" charset="0"/>
              <a:buNone/>
            </a:pPr>
            <a:endParaRPr lang="en-US" altLang="en-US" sz="1800"/>
          </a:p>
        </p:txBody>
      </p:sp>
      <p:sp>
        <p:nvSpPr>
          <p:cNvPr id="57354" name="Line 14"/>
          <p:cNvSpPr>
            <a:spLocks noChangeShapeType="1"/>
          </p:cNvSpPr>
          <p:nvPr/>
        </p:nvSpPr>
        <p:spPr bwMode="auto">
          <a:xfrm>
            <a:off x="3581400" y="4800600"/>
            <a:ext cx="20574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55" name="Text Box 15"/>
          <p:cNvSpPr txBox="1">
            <a:spLocks noChangeArrowheads="1"/>
          </p:cNvSpPr>
          <p:nvPr/>
        </p:nvSpPr>
        <p:spPr bwMode="auto">
          <a:xfrm>
            <a:off x="3683000" y="4876800"/>
            <a:ext cx="1905000" cy="125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CA" altLang="en-US" sz="1800">
                <a:latin typeface="Consolas" pitchFamily="49" charset="0"/>
              </a:rPr>
              <a:t>-</a:t>
            </a:r>
            <a:r>
              <a:rPr lang="en-US" altLang="en-US" sz="1800">
                <a:latin typeface="Consolas" pitchFamily="49" charset="0"/>
              </a:rPr>
              <a:t>age</a:t>
            </a:r>
            <a:r>
              <a:rPr lang="en-CA" altLang="en-US" sz="1800">
                <a:latin typeface="Consolas" pitchFamily="49" charset="0"/>
              </a:rPr>
              <a:t>: int</a:t>
            </a:r>
          </a:p>
          <a:p>
            <a:pPr>
              <a:spcBef>
                <a:spcPct val="50000"/>
              </a:spcBef>
              <a:buFont typeface="Arial" charset="0"/>
              <a:buNone/>
            </a:pPr>
            <a:r>
              <a:rPr lang="en-CA" altLang="en-US" sz="1800">
                <a:latin typeface="Consolas" pitchFamily="49" charset="0"/>
              </a:rPr>
              <a:t>+getAge()</a:t>
            </a:r>
          </a:p>
          <a:p>
            <a:pPr>
              <a:spcBef>
                <a:spcPct val="50000"/>
              </a:spcBef>
              <a:buFont typeface="Arial" charset="0"/>
              <a:buNone/>
            </a:pPr>
            <a:r>
              <a:rPr lang="en-CA" altLang="en-US" sz="1800">
                <a:latin typeface="Consolas" pitchFamily="49" charset="0"/>
              </a:rPr>
              <a:t>+setAge()</a:t>
            </a:r>
            <a:endParaRPr lang="en-US" altLang="en-US" sz="1800">
              <a:latin typeface="Consolas" pitchFamily="49" charset="0"/>
            </a:endParaRPr>
          </a:p>
        </p:txBody>
      </p:sp>
    </p:spTree>
    <p:extLst>
      <p:ext uri="{BB962C8B-B14F-4D97-AF65-F5344CB8AC3E}">
        <p14:creationId xmlns:p14="http://schemas.microsoft.com/office/powerpoint/2010/main" val="221431286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p:txBody>
          <a:bodyPr lIns="92075" tIns="46038" rIns="92075" bIns="46038"/>
          <a:lstStyle/>
          <a:p>
            <a:r>
              <a:rPr lang="en-US" altLang="en-US" sz="3200" smtClean="0">
                <a:latin typeface="Consolas" pitchFamily="49" charset="0"/>
              </a:rPr>
              <a:t>UML</a:t>
            </a:r>
            <a:r>
              <a:rPr lang="en-US" altLang="en-US" sz="3200" baseline="30000" smtClean="0">
                <a:latin typeface="Consolas" pitchFamily="49" charset="0"/>
              </a:rPr>
              <a:t>1</a:t>
            </a:r>
            <a:r>
              <a:rPr lang="en-US" altLang="en-US" sz="3200" smtClean="0">
                <a:latin typeface="Consolas" pitchFamily="49" charset="0"/>
              </a:rPr>
              <a:t> Class(Increased Details)</a:t>
            </a:r>
          </a:p>
        </p:txBody>
      </p:sp>
      <p:sp>
        <p:nvSpPr>
          <p:cNvPr id="58371" name="Text Box 11"/>
          <p:cNvSpPr txBox="1">
            <a:spLocks noChangeArrowheads="1"/>
          </p:cNvSpPr>
          <p:nvPr/>
        </p:nvSpPr>
        <p:spPr bwMode="auto">
          <a:xfrm>
            <a:off x="2184400" y="1730375"/>
            <a:ext cx="36068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800" b="1">
                <a:latin typeface="Consolas" pitchFamily="49" charset="0"/>
              </a:rPr>
              <a:t>&lt;</a:t>
            </a:r>
            <a:r>
              <a:rPr lang="en-US" altLang="en-US" sz="2800" b="1" i="1">
                <a:latin typeface="Consolas" pitchFamily="49" charset="0"/>
              </a:rPr>
              <a:t>Name of class</a:t>
            </a:r>
            <a:r>
              <a:rPr lang="en-US" altLang="en-US" sz="2800" b="1">
                <a:latin typeface="Consolas" pitchFamily="49" charset="0"/>
              </a:rPr>
              <a:t>&gt;</a:t>
            </a:r>
          </a:p>
        </p:txBody>
      </p:sp>
      <p:sp>
        <p:nvSpPr>
          <p:cNvPr id="58372" name="Rectangle 13"/>
          <p:cNvSpPr>
            <a:spLocks noChangeArrowheads="1"/>
          </p:cNvSpPr>
          <p:nvPr/>
        </p:nvSpPr>
        <p:spPr bwMode="auto">
          <a:xfrm>
            <a:off x="1600200" y="1752600"/>
            <a:ext cx="6477000" cy="19462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Arial" charset="0"/>
              <a:buNone/>
            </a:pPr>
            <a:endParaRPr lang="en-US" altLang="en-US" sz="1800"/>
          </a:p>
        </p:txBody>
      </p:sp>
      <p:sp>
        <p:nvSpPr>
          <p:cNvPr id="58373" name="Line 14"/>
          <p:cNvSpPr>
            <a:spLocks noChangeShapeType="1"/>
          </p:cNvSpPr>
          <p:nvPr/>
        </p:nvSpPr>
        <p:spPr bwMode="auto">
          <a:xfrm>
            <a:off x="1600200" y="2286000"/>
            <a:ext cx="6477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74" name="Text Box 15"/>
          <p:cNvSpPr txBox="1">
            <a:spLocks noChangeArrowheads="1"/>
          </p:cNvSpPr>
          <p:nvPr/>
        </p:nvSpPr>
        <p:spPr bwMode="auto">
          <a:xfrm>
            <a:off x="1676400" y="2362200"/>
            <a:ext cx="6324600" cy="125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CA" altLang="en-US" sz="1800">
                <a:latin typeface="Consolas" pitchFamily="49" charset="0"/>
              </a:rPr>
              <a:t>-&lt;attribute </a:t>
            </a:r>
            <a:r>
              <a:rPr lang="en-CA" altLang="en-US" sz="1800" i="1">
                <a:latin typeface="Consolas" pitchFamily="49" charset="0"/>
              </a:rPr>
              <a:t>name</a:t>
            </a:r>
            <a:r>
              <a:rPr lang="en-CA" altLang="en-US" sz="1800">
                <a:latin typeface="Consolas" pitchFamily="49" charset="0"/>
              </a:rPr>
              <a:t>&gt;: &lt;attribute </a:t>
            </a:r>
            <a:r>
              <a:rPr lang="en-CA" altLang="en-US" sz="1800" i="1">
                <a:latin typeface="Consolas" pitchFamily="49" charset="0"/>
              </a:rPr>
              <a:t>type</a:t>
            </a:r>
            <a:r>
              <a:rPr lang="en-CA" altLang="en-US" sz="1800">
                <a:latin typeface="Consolas" pitchFamily="49" charset="0"/>
              </a:rPr>
              <a:t>&gt;</a:t>
            </a:r>
          </a:p>
          <a:p>
            <a:pPr>
              <a:spcBef>
                <a:spcPct val="50000"/>
              </a:spcBef>
              <a:buFont typeface="Arial" charset="0"/>
              <a:buNone/>
            </a:pPr>
            <a:r>
              <a:rPr lang="en-CA" altLang="en-US" sz="1800">
                <a:latin typeface="Consolas" pitchFamily="49" charset="0"/>
              </a:rPr>
              <a:t>+&lt;method name&gt;</a:t>
            </a:r>
            <a:r>
              <a:rPr lang="en-US" altLang="en-US" sz="1800">
                <a:latin typeface="Consolas" pitchFamily="49" charset="0"/>
              </a:rPr>
              <a:t>(</a:t>
            </a:r>
            <a:r>
              <a:rPr lang="en-CA" altLang="en-US" sz="1800">
                <a:latin typeface="Consolas" pitchFamily="49" charset="0"/>
              </a:rPr>
              <a:t>p1: p1type; p2 : p2 type..</a:t>
            </a:r>
            <a:r>
              <a:rPr lang="en-US" altLang="en-US" sz="1800">
                <a:latin typeface="Consolas" pitchFamily="49" charset="0"/>
              </a:rPr>
              <a:t>) :</a:t>
            </a:r>
          </a:p>
          <a:p>
            <a:pPr>
              <a:spcBef>
                <a:spcPct val="50000"/>
              </a:spcBef>
              <a:buFont typeface="Arial" charset="0"/>
              <a:buNone/>
            </a:pPr>
            <a:r>
              <a:rPr lang="en-US" altLang="en-US" sz="1800">
                <a:latin typeface="Consolas" pitchFamily="49" charset="0"/>
              </a:rPr>
              <a:t>  &lt;return type&gt;</a:t>
            </a:r>
          </a:p>
        </p:txBody>
      </p:sp>
      <p:sp>
        <p:nvSpPr>
          <p:cNvPr id="58375" name="Text Box 17"/>
          <p:cNvSpPr txBox="1">
            <a:spLocks noChangeArrowheads="1"/>
          </p:cNvSpPr>
          <p:nvPr/>
        </p:nvSpPr>
        <p:spPr bwMode="auto">
          <a:xfrm>
            <a:off x="0" y="6597650"/>
            <a:ext cx="496887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US" altLang="en-US" sz="2000" baseline="30000"/>
              <a:t>1 UML = Unified Modeling Language</a:t>
            </a:r>
          </a:p>
        </p:txBody>
      </p:sp>
      <p:sp>
        <p:nvSpPr>
          <p:cNvPr id="58376" name="Text Box 11"/>
          <p:cNvSpPr txBox="1">
            <a:spLocks noChangeArrowheads="1"/>
          </p:cNvSpPr>
          <p:nvPr/>
        </p:nvSpPr>
        <p:spPr bwMode="auto">
          <a:xfrm>
            <a:off x="3581400" y="4343400"/>
            <a:ext cx="15240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800" b="1">
                <a:latin typeface="Consolas" pitchFamily="49" charset="0"/>
              </a:rPr>
              <a:t>Person</a:t>
            </a:r>
          </a:p>
        </p:txBody>
      </p:sp>
      <p:sp>
        <p:nvSpPr>
          <p:cNvPr id="58377" name="Rectangle 13"/>
          <p:cNvSpPr>
            <a:spLocks noChangeArrowheads="1"/>
          </p:cNvSpPr>
          <p:nvPr/>
        </p:nvSpPr>
        <p:spPr bwMode="auto">
          <a:xfrm>
            <a:off x="2667000" y="4267200"/>
            <a:ext cx="3505200" cy="19462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Arial" charset="0"/>
              <a:buNone/>
            </a:pPr>
            <a:endParaRPr lang="en-US" altLang="en-US" sz="1800"/>
          </a:p>
        </p:txBody>
      </p:sp>
      <p:sp>
        <p:nvSpPr>
          <p:cNvPr id="58378" name="Line 14"/>
          <p:cNvSpPr>
            <a:spLocks noChangeShapeType="1"/>
          </p:cNvSpPr>
          <p:nvPr/>
        </p:nvSpPr>
        <p:spPr bwMode="auto">
          <a:xfrm>
            <a:off x="2667000" y="4800600"/>
            <a:ext cx="3505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79" name="Text Box 15"/>
          <p:cNvSpPr txBox="1">
            <a:spLocks noChangeArrowheads="1"/>
          </p:cNvSpPr>
          <p:nvPr/>
        </p:nvSpPr>
        <p:spPr bwMode="auto">
          <a:xfrm>
            <a:off x="2743200" y="4876800"/>
            <a:ext cx="3352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CA" altLang="en-US" sz="1800">
                <a:latin typeface="Consolas" pitchFamily="49" charset="0"/>
              </a:rPr>
              <a:t>-</a:t>
            </a:r>
            <a:r>
              <a:rPr lang="en-US" altLang="en-US" sz="1800">
                <a:latin typeface="Consolas" pitchFamily="49" charset="0"/>
              </a:rPr>
              <a:t>age</a:t>
            </a:r>
            <a:r>
              <a:rPr lang="en-CA" altLang="en-US" sz="1800">
                <a:latin typeface="Consolas" pitchFamily="49" charset="0"/>
              </a:rPr>
              <a:t>:int</a:t>
            </a:r>
          </a:p>
          <a:p>
            <a:pPr>
              <a:spcBef>
                <a:spcPct val="50000"/>
              </a:spcBef>
              <a:buFont typeface="Arial" charset="0"/>
              <a:buNone/>
            </a:pPr>
            <a:r>
              <a:rPr lang="en-CA" altLang="en-US" sz="1800">
                <a:latin typeface="Consolas" pitchFamily="49" charset="0"/>
              </a:rPr>
              <a:t>+set</a:t>
            </a:r>
            <a:r>
              <a:rPr lang="en-US" altLang="en-US" sz="1800">
                <a:latin typeface="Consolas" pitchFamily="49" charset="0"/>
              </a:rPr>
              <a:t>Age</a:t>
            </a:r>
            <a:r>
              <a:rPr lang="en-CA" altLang="en-US" sz="1800">
                <a:latin typeface="Consolas" pitchFamily="49" charset="0"/>
              </a:rPr>
              <a:t>(a</a:t>
            </a:r>
            <a:r>
              <a:rPr lang="en-US" altLang="en-US" sz="1800">
                <a:latin typeface="Consolas" pitchFamily="49" charset="0"/>
              </a:rPr>
              <a:t>nAge</a:t>
            </a:r>
            <a:r>
              <a:rPr lang="en-CA" altLang="en-US" sz="1800">
                <a:latin typeface="Consolas" pitchFamily="49" charset="0"/>
              </a:rPr>
              <a:t>:int):void</a:t>
            </a:r>
          </a:p>
          <a:p>
            <a:pPr>
              <a:spcBef>
                <a:spcPct val="50000"/>
              </a:spcBef>
              <a:buFont typeface="Arial" charset="0"/>
              <a:buNone/>
            </a:pPr>
            <a:r>
              <a:rPr lang="en-CA" altLang="en-US" sz="1800">
                <a:latin typeface="Consolas" pitchFamily="49" charset="0"/>
              </a:rPr>
              <a:t>+get</a:t>
            </a:r>
            <a:r>
              <a:rPr lang="en-US" altLang="en-US" sz="1800">
                <a:latin typeface="Consolas" pitchFamily="49" charset="0"/>
              </a:rPr>
              <a:t>Age</a:t>
            </a:r>
            <a:r>
              <a:rPr lang="en-CA" altLang="en-US" sz="1800">
                <a:latin typeface="Consolas" pitchFamily="49" charset="0"/>
              </a:rPr>
              <a:t>():int</a:t>
            </a:r>
            <a:endParaRPr lang="en-US" altLang="en-US" sz="1800">
              <a:latin typeface="Consolas" pitchFamily="49" charset="0"/>
            </a:endParaRPr>
          </a:p>
        </p:txBody>
      </p:sp>
    </p:spTree>
    <p:extLst>
      <p:ext uri="{BB962C8B-B14F-4D97-AF65-F5344CB8AC3E}">
        <p14:creationId xmlns:p14="http://schemas.microsoft.com/office/powerpoint/2010/main" val="60854695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p:txBody>
          <a:bodyPr lIns="92075" tIns="46038" rIns="92075" bIns="46038"/>
          <a:lstStyle/>
          <a:p>
            <a:r>
              <a:rPr lang="en-US" altLang="en-US" sz="3200" smtClean="0"/>
              <a:t>Why Bother With UML?</a:t>
            </a:r>
          </a:p>
        </p:txBody>
      </p:sp>
      <p:sp>
        <p:nvSpPr>
          <p:cNvPr id="59395" name="Rectangle 3"/>
          <p:cNvSpPr>
            <a:spLocks noGrp="1" noChangeArrowheads="1"/>
          </p:cNvSpPr>
          <p:nvPr>
            <p:ph type="body" idx="4294967295"/>
          </p:nvPr>
        </p:nvSpPr>
        <p:spPr/>
        <p:txBody>
          <a:bodyPr lIns="92075" tIns="46038" rIns="92075" bIns="46038"/>
          <a:lstStyle/>
          <a:p>
            <a:r>
              <a:rPr lang="en-US" altLang="en-US" sz="2400" smtClean="0"/>
              <a:t>It’s the standard way of specifying the major parts of a software project.</a:t>
            </a:r>
          </a:p>
          <a:p>
            <a:r>
              <a:rPr lang="en-US" altLang="en-US" sz="2400" smtClean="0"/>
              <a:t>It combined a number of different approaches and has become the standard notation.</a:t>
            </a:r>
          </a:p>
        </p:txBody>
      </p:sp>
    </p:spTree>
    <p:extLst>
      <p:ext uri="{BB962C8B-B14F-4D97-AF65-F5344CB8AC3E}">
        <p14:creationId xmlns:p14="http://schemas.microsoft.com/office/powerpoint/2010/main" val="13758701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p:txBody>
          <a:bodyPr/>
          <a:lstStyle/>
          <a:p>
            <a:r>
              <a:rPr lang="en-US" altLang="en-US" dirty="0" smtClean="0"/>
              <a:t>Break down the program into entities (classes/objects - described with </a:t>
            </a:r>
            <a:r>
              <a:rPr lang="en-US" altLang="en-US" i="1" dirty="0" smtClean="0"/>
              <a:t>nouns</a:t>
            </a:r>
            <a:r>
              <a:rPr lang="en-US" altLang="en-US" dirty="0" smtClean="0"/>
              <a:t>)</a:t>
            </a:r>
          </a:p>
          <a:p>
            <a:endParaRPr lang="en-US" altLang="en-US" sz="2000" dirty="0" smtClean="0"/>
          </a:p>
        </p:txBody>
      </p:sp>
      <p:sp>
        <p:nvSpPr>
          <p:cNvPr id="2" name="Title 1"/>
          <p:cNvSpPr>
            <a:spLocks noGrp="1"/>
          </p:cNvSpPr>
          <p:nvPr>
            <p:ph type="title"/>
          </p:nvPr>
        </p:nvSpPr>
        <p:spPr>
          <a:xfrm>
            <a:off x="457200" y="304800"/>
            <a:ext cx="8229600" cy="639763"/>
          </a:xfrm>
        </p:spPr>
        <p:txBody>
          <a:bodyPr>
            <a:normAutofit fontScale="90000"/>
          </a:bodyPr>
          <a:lstStyle/>
          <a:p>
            <a:pPr>
              <a:defRPr/>
            </a:pPr>
            <a:r>
              <a:rPr lang="en-US" altLang="en-US" sz="2800" dirty="0" smtClean="0"/>
              <a:t>An Example Of The Object-Oriented Approach (Simulation)</a:t>
            </a:r>
          </a:p>
        </p:txBody>
      </p:sp>
      <p:sp>
        <p:nvSpPr>
          <p:cNvPr id="4" name="Rectangle 3"/>
          <p:cNvSpPr/>
          <p:nvPr/>
        </p:nvSpPr>
        <p:spPr>
          <a:xfrm>
            <a:off x="685800" y="2147049"/>
            <a:ext cx="7772400" cy="41909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US" sz="2000" dirty="0">
                <a:solidFill>
                  <a:schemeClr val="tx1"/>
                </a:solidFill>
                <a:latin typeface="Arial" panose="020B0604020202020204" pitchFamily="34" charset="0"/>
                <a:cs typeface="Arial" panose="020B0604020202020204" pitchFamily="34" charset="0"/>
              </a:rPr>
              <a:t>Zoo</a:t>
            </a:r>
          </a:p>
        </p:txBody>
      </p:sp>
      <p:sp>
        <p:nvSpPr>
          <p:cNvPr id="5" name="Rectangle 4"/>
          <p:cNvSpPr/>
          <p:nvPr/>
        </p:nvSpPr>
        <p:spPr>
          <a:xfrm>
            <a:off x="838200" y="2795587"/>
            <a:ext cx="2667000" cy="339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US" sz="1800" dirty="0">
                <a:solidFill>
                  <a:schemeClr val="tx1"/>
                </a:solidFill>
                <a:latin typeface="Arial" panose="020B0604020202020204" pitchFamily="34" charset="0"/>
                <a:cs typeface="Arial" panose="020B0604020202020204" pitchFamily="34" charset="0"/>
              </a:rPr>
              <a:t>Animals</a:t>
            </a:r>
          </a:p>
        </p:txBody>
      </p:sp>
      <p:sp>
        <p:nvSpPr>
          <p:cNvPr id="7" name="Rectangle 6"/>
          <p:cNvSpPr/>
          <p:nvPr/>
        </p:nvSpPr>
        <p:spPr>
          <a:xfrm>
            <a:off x="4310063" y="2800303"/>
            <a:ext cx="1981200" cy="4397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US" sz="1800" dirty="0">
                <a:solidFill>
                  <a:schemeClr val="tx1"/>
                </a:solidFill>
                <a:latin typeface="Arial" panose="020B0604020202020204" pitchFamily="34" charset="0"/>
                <a:cs typeface="Arial" panose="020B0604020202020204" pitchFamily="34" charset="0"/>
              </a:rPr>
              <a:t>Buildings</a:t>
            </a:r>
          </a:p>
        </p:txBody>
      </p:sp>
      <p:sp>
        <p:nvSpPr>
          <p:cNvPr id="8" name="Rectangle 7"/>
          <p:cNvSpPr/>
          <p:nvPr/>
        </p:nvSpPr>
        <p:spPr>
          <a:xfrm>
            <a:off x="4310063" y="3432128"/>
            <a:ext cx="1981200" cy="4397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US" sz="1800" dirty="0">
                <a:solidFill>
                  <a:schemeClr val="tx1"/>
                </a:solidFill>
                <a:latin typeface="Arial" panose="020B0604020202020204" pitchFamily="34" charset="0"/>
                <a:cs typeface="Arial" panose="020B0604020202020204" pitchFamily="34" charset="0"/>
              </a:rPr>
              <a:t>Visitors</a:t>
            </a:r>
          </a:p>
        </p:txBody>
      </p:sp>
      <p:sp>
        <p:nvSpPr>
          <p:cNvPr id="9" name="Rectangle 8"/>
          <p:cNvSpPr/>
          <p:nvPr/>
        </p:nvSpPr>
        <p:spPr>
          <a:xfrm>
            <a:off x="4310063" y="4166347"/>
            <a:ext cx="1981200" cy="19431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US" sz="1800" dirty="0">
                <a:solidFill>
                  <a:schemeClr val="tx1"/>
                </a:solidFill>
                <a:latin typeface="Arial" panose="020B0604020202020204" pitchFamily="34" charset="0"/>
                <a:cs typeface="Arial" panose="020B0604020202020204" pitchFamily="34" charset="0"/>
              </a:rPr>
              <a:t>Staff</a:t>
            </a:r>
          </a:p>
        </p:txBody>
      </p:sp>
      <p:sp>
        <p:nvSpPr>
          <p:cNvPr id="10" name="Rectangle 9"/>
          <p:cNvSpPr/>
          <p:nvPr/>
        </p:nvSpPr>
        <p:spPr>
          <a:xfrm>
            <a:off x="4514850" y="4636247"/>
            <a:ext cx="1235075" cy="3937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US" sz="1800" dirty="0">
                <a:solidFill>
                  <a:schemeClr val="tx1"/>
                </a:solidFill>
                <a:latin typeface="Arial" panose="020B0604020202020204" pitchFamily="34" charset="0"/>
                <a:cs typeface="Arial" panose="020B0604020202020204" pitchFamily="34" charset="0"/>
              </a:rPr>
              <a:t>Admin</a:t>
            </a:r>
          </a:p>
        </p:txBody>
      </p:sp>
      <p:sp>
        <p:nvSpPr>
          <p:cNvPr id="11" name="Rectangle 10"/>
          <p:cNvSpPr/>
          <p:nvPr/>
        </p:nvSpPr>
        <p:spPr>
          <a:xfrm>
            <a:off x="4514850" y="5271247"/>
            <a:ext cx="13716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US" sz="1800" dirty="0">
                <a:solidFill>
                  <a:schemeClr val="tx1"/>
                </a:solidFill>
                <a:latin typeface="Arial" panose="020B0604020202020204" pitchFamily="34" charset="0"/>
                <a:cs typeface="Arial" panose="020B0604020202020204" pitchFamily="34" charset="0"/>
              </a:rPr>
              <a:t>Animal</a:t>
            </a:r>
          </a:p>
          <a:p>
            <a:pPr algn="ctr">
              <a:defRPr/>
            </a:pPr>
            <a:r>
              <a:rPr lang="en-US" sz="1800" dirty="0">
                <a:solidFill>
                  <a:schemeClr val="tx1"/>
                </a:solidFill>
                <a:latin typeface="Arial" panose="020B0604020202020204" pitchFamily="34" charset="0"/>
                <a:cs typeface="Arial" panose="020B0604020202020204" pitchFamily="34" charset="0"/>
              </a:rPr>
              <a:t>care</a:t>
            </a:r>
          </a:p>
        </p:txBody>
      </p:sp>
      <p:sp>
        <p:nvSpPr>
          <p:cNvPr id="12" name="Rectangle 11"/>
          <p:cNvSpPr/>
          <p:nvPr/>
        </p:nvSpPr>
        <p:spPr>
          <a:xfrm>
            <a:off x="1295400" y="3651997"/>
            <a:ext cx="1524000" cy="4381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US" sz="1800" dirty="0">
                <a:solidFill>
                  <a:schemeClr val="tx1"/>
                </a:solidFill>
                <a:latin typeface="Arial" panose="020B0604020202020204" pitchFamily="34" charset="0"/>
                <a:cs typeface="Arial" panose="020B0604020202020204" pitchFamily="34" charset="0"/>
              </a:rPr>
              <a:t>Lions</a:t>
            </a:r>
          </a:p>
        </p:txBody>
      </p:sp>
      <p:sp>
        <p:nvSpPr>
          <p:cNvPr id="13" name="Rectangle 12"/>
          <p:cNvSpPr/>
          <p:nvPr/>
        </p:nvSpPr>
        <p:spPr>
          <a:xfrm>
            <a:off x="1295400" y="4375897"/>
            <a:ext cx="1524000" cy="4381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US" sz="1800" dirty="0">
                <a:solidFill>
                  <a:schemeClr val="tx1"/>
                </a:solidFill>
                <a:latin typeface="Arial" panose="020B0604020202020204" pitchFamily="34" charset="0"/>
                <a:cs typeface="Arial" panose="020B0604020202020204" pitchFamily="34" charset="0"/>
              </a:rPr>
              <a:t>Tigers</a:t>
            </a:r>
          </a:p>
        </p:txBody>
      </p:sp>
      <p:sp>
        <p:nvSpPr>
          <p:cNvPr id="14" name="Rectangle 13"/>
          <p:cNvSpPr/>
          <p:nvPr/>
        </p:nvSpPr>
        <p:spPr>
          <a:xfrm>
            <a:off x="1295400" y="5015660"/>
            <a:ext cx="1524000" cy="8763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en-US" sz="1800" dirty="0">
                <a:solidFill>
                  <a:schemeClr val="tx1"/>
                </a:solidFill>
                <a:latin typeface="Arial" panose="020B0604020202020204" pitchFamily="34" charset="0"/>
                <a:cs typeface="Arial" panose="020B0604020202020204" pitchFamily="34" charset="0"/>
              </a:rPr>
              <a:t>Bears (oh my!)</a:t>
            </a:r>
          </a:p>
        </p:txBody>
      </p:sp>
      <p:sp>
        <p:nvSpPr>
          <p:cNvPr id="15" name="TextBox 14"/>
          <p:cNvSpPr txBox="1">
            <a:spLocks noChangeArrowheads="1"/>
          </p:cNvSpPr>
          <p:nvPr/>
        </p:nvSpPr>
        <p:spPr bwMode="auto">
          <a:xfrm>
            <a:off x="7110226" y="2795587"/>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400" dirty="0"/>
              <a:t>ETC.</a:t>
            </a:r>
          </a:p>
        </p:txBody>
      </p:sp>
    </p:spTree>
    <p:extLst>
      <p:ext uri="{BB962C8B-B14F-4D97-AF65-F5344CB8AC3E}">
        <p14:creationId xmlns:p14="http://schemas.microsoft.com/office/powerpoint/2010/main" val="5289713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P spid="11" grpId="0" animBg="1"/>
      <p:bldP spid="12" grpId="0" animBg="1"/>
      <p:bldP spid="13" grpId="0" animBg="1"/>
      <p:bldP spid="14" grpId="0" animBg="1"/>
      <p:bldP spid="15"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ltLang="en-US" smtClean="0"/>
              <a:t>Local Variables Vs. Attributes</a:t>
            </a:r>
          </a:p>
        </p:txBody>
      </p:sp>
      <p:sp>
        <p:nvSpPr>
          <p:cNvPr id="60419" name="Content Placeholder 2"/>
          <p:cNvSpPr>
            <a:spLocks noGrp="1"/>
          </p:cNvSpPr>
          <p:nvPr>
            <p:ph idx="1"/>
          </p:nvPr>
        </p:nvSpPr>
        <p:spPr/>
        <p:txBody>
          <a:bodyPr/>
          <a:lstStyle/>
          <a:p>
            <a:r>
              <a:rPr lang="en-US" altLang="en-US" dirty="0" smtClean="0"/>
              <a:t>Example:</a:t>
            </a:r>
          </a:p>
          <a:p>
            <a:pPr lvl="1"/>
            <a:r>
              <a:rPr lang="en-US" altLang="en-US" dirty="0" smtClean="0"/>
              <a:t>What is/are local variables vs. attributes</a:t>
            </a:r>
          </a:p>
          <a:p>
            <a:pPr lvl="1"/>
            <a:r>
              <a:rPr lang="en-US" altLang="en-US" dirty="0" smtClean="0"/>
              <a:t>When should something be local vs. an attribute</a:t>
            </a:r>
          </a:p>
          <a:p>
            <a:pPr>
              <a:buFont typeface="Arial" charset="0"/>
              <a:buNone/>
            </a:pPr>
            <a:r>
              <a:rPr lang="en-US" altLang="en-US" sz="1800" dirty="0">
                <a:latin typeface="Consolas" pitchFamily="49" charset="0"/>
                <a:cs typeface="Consolas" pitchFamily="49" charset="0"/>
              </a:rPr>
              <a:t>p</a:t>
            </a:r>
            <a:r>
              <a:rPr lang="en-US" altLang="en-US" sz="1800" dirty="0" smtClean="0">
                <a:latin typeface="Consolas" pitchFamily="49" charset="0"/>
                <a:cs typeface="Consolas" pitchFamily="49" charset="0"/>
              </a:rPr>
              <a:t>ublic class Person {</a:t>
            </a:r>
          </a:p>
          <a:p>
            <a:pPr>
              <a:buFont typeface="Arial" charset="0"/>
              <a:buNone/>
            </a:pPr>
            <a:r>
              <a:rPr lang="en-US" altLang="en-US" sz="1800" dirty="0" smtClean="0">
                <a:latin typeface="Consolas" pitchFamily="49" charset="0"/>
                <a:cs typeface="Consolas" pitchFamily="49" charset="0"/>
              </a:rPr>
              <a:t>    private String [] </a:t>
            </a:r>
            <a:r>
              <a:rPr lang="en-US" altLang="en-US" sz="1800" dirty="0" err="1" smtClean="0">
                <a:latin typeface="Consolas" pitchFamily="49" charset="0"/>
                <a:cs typeface="Consolas" pitchFamily="49" charset="0"/>
              </a:rPr>
              <a:t>childrenName</a:t>
            </a:r>
            <a:r>
              <a:rPr lang="en-US" altLang="en-US" sz="1800" dirty="0" smtClean="0">
                <a:latin typeface="Consolas" pitchFamily="49" charset="0"/>
                <a:cs typeface="Consolas" pitchFamily="49" charset="0"/>
              </a:rPr>
              <a:t> = new String[10];</a:t>
            </a:r>
          </a:p>
          <a:p>
            <a:pPr>
              <a:buFont typeface="Arial" charset="0"/>
              <a:buNone/>
            </a:pPr>
            <a:r>
              <a:rPr lang="en-US" altLang="en-US" sz="1800" dirty="0" smtClean="0">
                <a:latin typeface="Consolas" pitchFamily="49" charset="0"/>
                <a:cs typeface="Consolas" pitchFamily="49" charset="0"/>
              </a:rPr>
              <a:t>    private </a:t>
            </a:r>
            <a:r>
              <a:rPr lang="en-US" altLang="en-US" sz="1800" dirty="0" err="1" smtClean="0">
                <a:latin typeface="Consolas" pitchFamily="49" charset="0"/>
                <a:cs typeface="Consolas" pitchFamily="49" charset="0"/>
              </a:rPr>
              <a:t>int</a:t>
            </a:r>
            <a:r>
              <a:rPr lang="en-US" altLang="en-US" sz="1800" dirty="0" smtClean="0">
                <a:latin typeface="Consolas" pitchFamily="49" charset="0"/>
                <a:cs typeface="Consolas" pitchFamily="49" charset="0"/>
              </a:rPr>
              <a:t> age;</a:t>
            </a:r>
          </a:p>
          <a:p>
            <a:pPr>
              <a:buFont typeface="Arial" charset="0"/>
              <a:buNone/>
            </a:pPr>
            <a:endParaRPr lang="en-US" altLang="en-US" sz="1800" dirty="0" smtClean="0">
              <a:latin typeface="Consolas" pitchFamily="49" charset="0"/>
              <a:cs typeface="Consolas" pitchFamily="49" charset="0"/>
            </a:endParaRPr>
          </a:p>
          <a:p>
            <a:pPr>
              <a:buFont typeface="Arial" charset="0"/>
              <a:buNone/>
            </a:pPr>
            <a:r>
              <a:rPr lang="en-US" altLang="en-US" sz="1800" dirty="0" smtClean="0">
                <a:latin typeface="Consolas" pitchFamily="49" charset="0"/>
                <a:cs typeface="Consolas" pitchFamily="49" charset="0"/>
              </a:rPr>
              <a:t>    public </a:t>
            </a:r>
            <a:r>
              <a:rPr lang="en-US" altLang="en-US" sz="1800" dirty="0" err="1" smtClean="0">
                <a:latin typeface="Consolas" pitchFamily="49" charset="0"/>
                <a:cs typeface="Consolas" pitchFamily="49" charset="0"/>
              </a:rPr>
              <a:t>nameFamily</a:t>
            </a:r>
            <a:r>
              <a:rPr lang="en-US" altLang="en-US" sz="1800" dirty="0" smtClean="0">
                <a:latin typeface="Consolas" pitchFamily="49" charset="0"/>
                <a:cs typeface="Consolas" pitchFamily="49" charset="0"/>
              </a:rPr>
              <a:t>() {</a:t>
            </a:r>
          </a:p>
          <a:p>
            <a:pPr>
              <a:buFont typeface="Arial" charset="0"/>
              <a:buNone/>
            </a:pPr>
            <a:r>
              <a:rPr lang="en-US" altLang="en-US" sz="1800" dirty="0" smtClean="0">
                <a:latin typeface="Consolas" pitchFamily="49" charset="0"/>
                <a:cs typeface="Consolas" pitchFamily="49" charset="0"/>
              </a:rPr>
              <a:t>       </a:t>
            </a:r>
            <a:r>
              <a:rPr lang="en-US" altLang="en-US" sz="1800" dirty="0" err="1" smtClean="0">
                <a:latin typeface="Consolas" pitchFamily="49" charset="0"/>
                <a:cs typeface="Consolas" pitchFamily="49" charset="0"/>
              </a:rPr>
              <a:t>int</a:t>
            </a:r>
            <a:r>
              <a:rPr lang="en-US" altLang="en-US" sz="1800" dirty="0" smtClean="0">
                <a:latin typeface="Consolas" pitchFamily="49" charset="0"/>
                <a:cs typeface="Consolas" pitchFamily="49" charset="0"/>
              </a:rPr>
              <a:t> </a:t>
            </a:r>
            <a:r>
              <a:rPr lang="en-US" altLang="en-US" sz="1800" dirty="0" err="1" smtClean="0">
                <a:latin typeface="Consolas" pitchFamily="49" charset="0"/>
                <a:cs typeface="Consolas" pitchFamily="49" charset="0"/>
              </a:rPr>
              <a:t>i</a:t>
            </a:r>
            <a:r>
              <a:rPr lang="en-US" altLang="en-US" sz="1800" dirty="0" smtClean="0">
                <a:latin typeface="Consolas" pitchFamily="49" charset="0"/>
                <a:cs typeface="Consolas" pitchFamily="49" charset="0"/>
              </a:rPr>
              <a:t>;</a:t>
            </a:r>
          </a:p>
          <a:p>
            <a:pPr>
              <a:buFont typeface="Arial" charset="0"/>
              <a:buNone/>
            </a:pPr>
            <a:r>
              <a:rPr lang="en-US" altLang="en-US" sz="1800" dirty="0" smtClean="0">
                <a:latin typeface="Consolas" pitchFamily="49" charset="0"/>
                <a:cs typeface="Consolas" pitchFamily="49" charset="0"/>
              </a:rPr>
              <a:t>	      Scanner in = new Scanner(System.in);</a:t>
            </a:r>
          </a:p>
          <a:p>
            <a:pPr>
              <a:buFont typeface="Arial" charset="0"/>
              <a:buNone/>
            </a:pPr>
            <a:r>
              <a:rPr lang="en-US" altLang="en-US" sz="1800" dirty="0" smtClean="0">
                <a:latin typeface="Consolas" pitchFamily="49" charset="0"/>
                <a:cs typeface="Consolas" pitchFamily="49" charset="0"/>
              </a:rPr>
              <a:t>       for (</a:t>
            </a:r>
            <a:r>
              <a:rPr lang="en-US" altLang="en-US" sz="1800" dirty="0" err="1" smtClean="0">
                <a:latin typeface="Consolas" pitchFamily="49" charset="0"/>
                <a:cs typeface="Consolas" pitchFamily="49" charset="0"/>
              </a:rPr>
              <a:t>i</a:t>
            </a:r>
            <a:r>
              <a:rPr lang="en-US" altLang="en-US" sz="1800" dirty="0" smtClean="0">
                <a:latin typeface="Consolas" pitchFamily="49" charset="0"/>
                <a:cs typeface="Consolas" pitchFamily="49" charset="0"/>
              </a:rPr>
              <a:t> = 0; </a:t>
            </a:r>
            <a:r>
              <a:rPr lang="en-US" altLang="en-US" sz="1800" dirty="0" err="1" smtClean="0">
                <a:latin typeface="Consolas" pitchFamily="49" charset="0"/>
                <a:cs typeface="Consolas" pitchFamily="49" charset="0"/>
              </a:rPr>
              <a:t>i</a:t>
            </a:r>
            <a:r>
              <a:rPr lang="en-US" altLang="en-US" sz="1800" dirty="0" smtClean="0">
                <a:latin typeface="Consolas" pitchFamily="49" charset="0"/>
                <a:cs typeface="Consolas" pitchFamily="49" charset="0"/>
              </a:rPr>
              <a:t> &lt; 10; </a:t>
            </a:r>
            <a:r>
              <a:rPr lang="en-US" altLang="en-US" sz="1800" dirty="0" err="1" smtClean="0">
                <a:latin typeface="Consolas" pitchFamily="49" charset="0"/>
                <a:cs typeface="Consolas" pitchFamily="49" charset="0"/>
              </a:rPr>
              <a:t>i</a:t>
            </a:r>
            <a:r>
              <a:rPr lang="en-US" altLang="en-US" sz="1800" dirty="0" smtClean="0">
                <a:latin typeface="Consolas" pitchFamily="49" charset="0"/>
                <a:cs typeface="Consolas" pitchFamily="49" charset="0"/>
              </a:rPr>
              <a:t>++) {</a:t>
            </a:r>
          </a:p>
          <a:p>
            <a:pPr>
              <a:buFont typeface="Arial" charset="0"/>
              <a:buNone/>
            </a:pPr>
            <a:r>
              <a:rPr lang="en-US" altLang="en-US" sz="1800" dirty="0" smtClean="0">
                <a:latin typeface="Consolas" pitchFamily="49" charset="0"/>
                <a:cs typeface="Consolas" pitchFamily="49" charset="0"/>
              </a:rPr>
              <a:t>           </a:t>
            </a:r>
            <a:r>
              <a:rPr lang="en-US" altLang="en-US" sz="1800" dirty="0" err="1" smtClean="0">
                <a:latin typeface="Consolas" pitchFamily="49" charset="0"/>
                <a:cs typeface="Consolas" pitchFamily="49" charset="0"/>
              </a:rPr>
              <a:t>childrenName</a:t>
            </a:r>
            <a:r>
              <a:rPr lang="en-US" altLang="en-US" sz="1800" dirty="0" smtClean="0">
                <a:latin typeface="Consolas" pitchFamily="49" charset="0"/>
                <a:cs typeface="Consolas" pitchFamily="49" charset="0"/>
              </a:rPr>
              <a:t>[</a:t>
            </a:r>
            <a:r>
              <a:rPr lang="en-US" altLang="en-US" sz="1800" dirty="0" err="1" smtClean="0">
                <a:latin typeface="Consolas" pitchFamily="49" charset="0"/>
                <a:cs typeface="Consolas" pitchFamily="49" charset="0"/>
              </a:rPr>
              <a:t>i</a:t>
            </a:r>
            <a:r>
              <a:rPr lang="en-US" altLang="en-US" sz="1800" dirty="0" smtClean="0">
                <a:latin typeface="Consolas" pitchFamily="49" charset="0"/>
                <a:cs typeface="Consolas" pitchFamily="49" charset="0"/>
              </a:rPr>
              <a:t>] = </a:t>
            </a:r>
            <a:r>
              <a:rPr lang="en-US" altLang="en-US" sz="1800" dirty="0" err="1" smtClean="0">
                <a:latin typeface="Consolas" pitchFamily="49" charset="0"/>
                <a:cs typeface="Consolas" pitchFamily="49" charset="0"/>
              </a:rPr>
              <a:t>in.nextLine</a:t>
            </a:r>
            <a:r>
              <a:rPr lang="en-US" altLang="en-US" sz="1800" dirty="0" smtClean="0">
                <a:latin typeface="Consolas" pitchFamily="49" charset="0"/>
                <a:cs typeface="Consolas" pitchFamily="49" charset="0"/>
              </a:rPr>
              <a:t>();</a:t>
            </a:r>
          </a:p>
          <a:p>
            <a:pPr>
              <a:buFont typeface="Arial" charset="0"/>
              <a:buNone/>
            </a:pPr>
            <a:r>
              <a:rPr lang="en-US" altLang="en-US" sz="1800" dirty="0" smtClean="0">
                <a:latin typeface="Consolas" pitchFamily="49" charset="0"/>
                <a:cs typeface="Consolas" pitchFamily="49" charset="0"/>
              </a:rPr>
              <a:t>       }</a:t>
            </a:r>
          </a:p>
          <a:p>
            <a:pPr>
              <a:buFont typeface="Arial" charset="0"/>
              <a:buNone/>
            </a:pPr>
            <a:r>
              <a:rPr lang="en-US" altLang="en-US" sz="1800" dirty="0" smtClean="0">
                <a:latin typeface="Consolas" pitchFamily="49" charset="0"/>
                <a:cs typeface="Consolas" pitchFamily="49" charset="0"/>
              </a:rPr>
              <a:t>    }</a:t>
            </a:r>
          </a:p>
          <a:p>
            <a:pPr>
              <a:buFont typeface="Arial" charset="0"/>
              <a:buNone/>
            </a:pPr>
            <a:r>
              <a:rPr lang="en-US" altLang="en-US" sz="1800" dirty="0" smtClean="0">
                <a:latin typeface="Consolas" pitchFamily="49" charset="0"/>
                <a:cs typeface="Consolas" pitchFamily="49" charset="0"/>
              </a:rPr>
              <a:t>}</a:t>
            </a:r>
          </a:p>
        </p:txBody>
      </p:sp>
    </p:spTree>
    <p:extLst>
      <p:ext uri="{BB962C8B-B14F-4D97-AF65-F5344CB8AC3E}">
        <p14:creationId xmlns:p14="http://schemas.microsoft.com/office/powerpoint/2010/main" val="2122500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Rectangle 3"/>
          <p:cNvSpPr>
            <a:spLocks noGrp="1" noChangeArrowheads="1"/>
          </p:cNvSpPr>
          <p:nvPr>
            <p:ph type="body" idx="4294967295"/>
          </p:nvPr>
        </p:nvSpPr>
        <p:spPr/>
        <p:txBody>
          <a:bodyPr/>
          <a:lstStyle/>
          <a:p>
            <a:pPr>
              <a:defRPr/>
            </a:pPr>
            <a:r>
              <a:rPr lang="en-US" altLang="en-US" sz="2400" dirty="0" smtClean="0"/>
              <a:t>Local variables (also applies to local constants – more later)</a:t>
            </a:r>
          </a:p>
          <a:p>
            <a:pPr lvl="1">
              <a:defRPr/>
            </a:pPr>
            <a:r>
              <a:rPr lang="en-US" altLang="en-US" sz="2000" dirty="0" smtClean="0"/>
              <a:t>Declared within  the body of a method.</a:t>
            </a:r>
          </a:p>
          <a:p>
            <a:pPr lvl="1">
              <a:defRPr/>
            </a:pPr>
            <a:r>
              <a:rPr lang="en-US" altLang="en-US" sz="2000" dirty="0" smtClean="0"/>
              <a:t>Scope: They can only be used or accessed in that method (after they have been declared).</a:t>
            </a:r>
          </a:p>
          <a:p>
            <a:pPr lvl="1">
              <a:defRPr/>
            </a:pPr>
            <a:r>
              <a:rPr lang="en-US" altLang="en-US" sz="2000" dirty="0" smtClean="0"/>
              <a:t>When to use: Typically store temporary information that is used only in that method.</a:t>
            </a:r>
          </a:p>
          <a:p>
            <a:pPr marL="0" indent="0">
              <a:buFont typeface="Arial" charset="0"/>
              <a:buNone/>
              <a:defRPr/>
            </a:pPr>
            <a:endParaRPr lang="en-US" altLang="en-US" sz="2400" dirty="0" smtClean="0"/>
          </a:p>
        </p:txBody>
      </p:sp>
      <p:sp>
        <p:nvSpPr>
          <p:cNvPr id="61443" name="Rectangle 2"/>
          <p:cNvSpPr>
            <a:spLocks noGrp="1" noChangeArrowheads="1"/>
          </p:cNvSpPr>
          <p:nvPr>
            <p:ph type="title" idx="4294967295"/>
          </p:nvPr>
        </p:nvSpPr>
        <p:spPr/>
        <p:txBody>
          <a:bodyPr/>
          <a:lstStyle/>
          <a:p>
            <a:r>
              <a:rPr lang="en-US" altLang="en-US" sz="3200" smtClean="0"/>
              <a:t>Local Variables</a:t>
            </a:r>
          </a:p>
        </p:txBody>
      </p:sp>
      <p:sp>
        <p:nvSpPr>
          <p:cNvPr id="187396" name="Rectangle 4"/>
          <p:cNvSpPr>
            <a:spLocks noChangeArrowheads="1"/>
          </p:cNvSpPr>
          <p:nvPr/>
        </p:nvSpPr>
        <p:spPr bwMode="auto">
          <a:xfrm>
            <a:off x="749300" y="3095999"/>
            <a:ext cx="57912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t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30000"/>
              </a:spcBef>
              <a:buFontTx/>
              <a:buNone/>
            </a:pPr>
            <a:r>
              <a:rPr lang="en-US" altLang="en-US" sz="1600" dirty="0">
                <a:latin typeface="Consolas" pitchFamily="49" charset="0"/>
                <a:cs typeface="Consolas" pitchFamily="49" charset="0"/>
              </a:rPr>
              <a:t>public </a:t>
            </a:r>
            <a:r>
              <a:rPr lang="en-US" altLang="en-US" sz="1600" dirty="0" err="1">
                <a:latin typeface="Consolas" pitchFamily="49" charset="0"/>
                <a:cs typeface="Consolas" pitchFamily="49" charset="0"/>
              </a:rPr>
              <a:t>nameFamily</a:t>
            </a:r>
            <a:r>
              <a:rPr lang="en-US" altLang="en-US" sz="1600" dirty="0">
                <a:latin typeface="Consolas" pitchFamily="49" charset="0"/>
                <a:cs typeface="Consolas" pitchFamily="49" charset="0"/>
              </a:rPr>
              <a:t>()</a:t>
            </a:r>
          </a:p>
          <a:p>
            <a:pPr>
              <a:spcBef>
                <a:spcPct val="30000"/>
              </a:spcBef>
              <a:buFontTx/>
              <a:buNone/>
            </a:pPr>
            <a:r>
              <a:rPr lang="en-US" altLang="en-US" sz="1600" dirty="0">
                <a:latin typeface="Consolas" pitchFamily="49" charset="0"/>
                <a:cs typeface="Consolas" pitchFamily="49" charset="0"/>
              </a:rPr>
              <a:t>{</a:t>
            </a:r>
          </a:p>
          <a:p>
            <a:pPr>
              <a:spcBef>
                <a:spcPct val="30000"/>
              </a:spcBef>
              <a:buFontTx/>
              <a:buNone/>
            </a:pPr>
            <a:r>
              <a:rPr lang="en-US" altLang="en-US" sz="1600" dirty="0">
                <a:latin typeface="Consolas" pitchFamily="49" charset="0"/>
                <a:cs typeface="Consolas" pitchFamily="49" charset="0"/>
              </a:rPr>
              <a:t>    </a:t>
            </a:r>
            <a:r>
              <a:rPr lang="en-US" altLang="en-US" sz="1600" dirty="0" err="1">
                <a:latin typeface="Consolas" pitchFamily="49" charset="0"/>
                <a:cs typeface="Consolas" pitchFamily="49" charset="0"/>
              </a:rPr>
              <a:t>int</a:t>
            </a:r>
            <a:r>
              <a:rPr lang="en-US" altLang="en-US" sz="1600" dirty="0">
                <a:latin typeface="Consolas" pitchFamily="49" charset="0"/>
                <a:cs typeface="Consolas" pitchFamily="49" charset="0"/>
              </a:rPr>
              <a:t> </a:t>
            </a:r>
            <a:r>
              <a:rPr lang="en-US" altLang="en-US" sz="1600" dirty="0" err="1">
                <a:latin typeface="Consolas" pitchFamily="49" charset="0"/>
                <a:cs typeface="Consolas" pitchFamily="49" charset="0"/>
              </a:rPr>
              <a:t>i</a:t>
            </a:r>
            <a:r>
              <a:rPr lang="en-US" altLang="en-US" sz="1600" dirty="0">
                <a:latin typeface="Consolas" pitchFamily="49" charset="0"/>
                <a:cs typeface="Consolas" pitchFamily="49" charset="0"/>
              </a:rPr>
              <a:t>;</a:t>
            </a:r>
          </a:p>
          <a:p>
            <a:pPr>
              <a:spcBef>
                <a:spcPct val="30000"/>
              </a:spcBef>
              <a:buFontTx/>
              <a:buNone/>
            </a:pPr>
            <a:r>
              <a:rPr lang="en-US" altLang="en-US" sz="1600" dirty="0">
                <a:latin typeface="Consolas" pitchFamily="49" charset="0"/>
                <a:cs typeface="Consolas" pitchFamily="49" charset="0"/>
              </a:rPr>
              <a:t>    Scanner in = new Scanner(System.in);</a:t>
            </a:r>
          </a:p>
          <a:p>
            <a:pPr>
              <a:spcBef>
                <a:spcPct val="30000"/>
              </a:spcBef>
              <a:buFontTx/>
              <a:buNone/>
            </a:pPr>
            <a:r>
              <a:rPr lang="en-US" altLang="en-US" sz="1600" dirty="0">
                <a:latin typeface="Consolas" pitchFamily="49" charset="0"/>
                <a:cs typeface="Consolas" pitchFamily="49" charset="0"/>
              </a:rPr>
              <a:t>    for (</a:t>
            </a:r>
            <a:r>
              <a:rPr lang="en-US" altLang="en-US" sz="1600" dirty="0" err="1">
                <a:latin typeface="Consolas" pitchFamily="49" charset="0"/>
                <a:cs typeface="Consolas" pitchFamily="49" charset="0"/>
              </a:rPr>
              <a:t>i</a:t>
            </a:r>
            <a:r>
              <a:rPr lang="en-US" altLang="en-US" sz="1600" dirty="0">
                <a:latin typeface="Consolas" pitchFamily="49" charset="0"/>
                <a:cs typeface="Consolas" pitchFamily="49" charset="0"/>
              </a:rPr>
              <a:t> = 0; </a:t>
            </a:r>
            <a:r>
              <a:rPr lang="en-US" altLang="en-US" sz="1600" dirty="0" err="1">
                <a:latin typeface="Consolas" pitchFamily="49" charset="0"/>
                <a:cs typeface="Consolas" pitchFamily="49" charset="0"/>
              </a:rPr>
              <a:t>i</a:t>
            </a:r>
            <a:r>
              <a:rPr lang="en-US" altLang="en-US" sz="1600" dirty="0">
                <a:latin typeface="Consolas" pitchFamily="49" charset="0"/>
                <a:cs typeface="Consolas" pitchFamily="49" charset="0"/>
              </a:rPr>
              <a:t> &lt; 10; </a:t>
            </a:r>
            <a:r>
              <a:rPr lang="en-US" altLang="en-US" sz="1600" dirty="0" err="1">
                <a:latin typeface="Consolas" pitchFamily="49" charset="0"/>
                <a:cs typeface="Consolas" pitchFamily="49" charset="0"/>
              </a:rPr>
              <a:t>i</a:t>
            </a:r>
            <a:r>
              <a:rPr lang="en-US" altLang="en-US" sz="1600" dirty="0">
                <a:latin typeface="Consolas" pitchFamily="49" charset="0"/>
                <a:cs typeface="Consolas" pitchFamily="49" charset="0"/>
              </a:rPr>
              <a:t>++)</a:t>
            </a:r>
          </a:p>
          <a:p>
            <a:pPr>
              <a:spcBef>
                <a:spcPct val="30000"/>
              </a:spcBef>
              <a:buFontTx/>
              <a:buNone/>
            </a:pPr>
            <a:r>
              <a:rPr lang="en-US" altLang="en-US" sz="1600" dirty="0">
                <a:latin typeface="Consolas" pitchFamily="49" charset="0"/>
                <a:cs typeface="Consolas" pitchFamily="49" charset="0"/>
              </a:rPr>
              <a:t>    {</a:t>
            </a:r>
          </a:p>
          <a:p>
            <a:pPr>
              <a:spcBef>
                <a:spcPct val="30000"/>
              </a:spcBef>
              <a:buFontTx/>
              <a:buNone/>
            </a:pPr>
            <a:r>
              <a:rPr lang="en-US" altLang="en-US" sz="1600" dirty="0">
                <a:latin typeface="Consolas" pitchFamily="49" charset="0"/>
                <a:cs typeface="Consolas" pitchFamily="49" charset="0"/>
              </a:rPr>
              <a:t>        </a:t>
            </a:r>
            <a:r>
              <a:rPr lang="en-US" altLang="en-US" sz="1600" dirty="0" err="1">
                <a:latin typeface="Consolas" pitchFamily="49" charset="0"/>
                <a:cs typeface="Consolas" pitchFamily="49" charset="0"/>
              </a:rPr>
              <a:t>childrenName</a:t>
            </a:r>
            <a:r>
              <a:rPr lang="en-US" altLang="en-US" sz="1600" dirty="0">
                <a:latin typeface="Consolas" pitchFamily="49" charset="0"/>
                <a:cs typeface="Consolas" pitchFamily="49" charset="0"/>
              </a:rPr>
              <a:t>[</a:t>
            </a:r>
            <a:r>
              <a:rPr lang="en-US" altLang="en-US" sz="1600" dirty="0" err="1">
                <a:latin typeface="Consolas" pitchFamily="49" charset="0"/>
                <a:cs typeface="Consolas" pitchFamily="49" charset="0"/>
              </a:rPr>
              <a:t>i</a:t>
            </a:r>
            <a:r>
              <a:rPr lang="en-US" altLang="en-US" sz="1600" dirty="0">
                <a:latin typeface="Consolas" pitchFamily="49" charset="0"/>
                <a:cs typeface="Consolas" pitchFamily="49" charset="0"/>
              </a:rPr>
              <a:t>] = </a:t>
            </a:r>
            <a:r>
              <a:rPr lang="en-US" altLang="en-US" sz="1600" dirty="0" err="1">
                <a:latin typeface="Consolas" pitchFamily="49" charset="0"/>
                <a:cs typeface="Consolas" pitchFamily="49" charset="0"/>
              </a:rPr>
              <a:t>in.nextLine</a:t>
            </a:r>
            <a:r>
              <a:rPr lang="en-US" altLang="en-US" sz="1600" dirty="0">
                <a:latin typeface="Consolas" pitchFamily="49" charset="0"/>
                <a:cs typeface="Consolas" pitchFamily="49" charset="0"/>
              </a:rPr>
              <a:t>();</a:t>
            </a:r>
          </a:p>
          <a:p>
            <a:pPr>
              <a:spcBef>
                <a:spcPct val="30000"/>
              </a:spcBef>
              <a:buFontTx/>
              <a:buNone/>
            </a:pPr>
            <a:r>
              <a:rPr lang="en-US" altLang="en-US" sz="1600" dirty="0">
                <a:latin typeface="Consolas" pitchFamily="49" charset="0"/>
                <a:cs typeface="Consolas" pitchFamily="49" charset="0"/>
              </a:rPr>
              <a:t>    }</a:t>
            </a:r>
          </a:p>
          <a:p>
            <a:pPr>
              <a:spcBef>
                <a:spcPct val="30000"/>
              </a:spcBef>
              <a:buFontTx/>
              <a:buNone/>
            </a:pPr>
            <a:r>
              <a:rPr lang="en-US" altLang="en-US" sz="1600" dirty="0">
                <a:latin typeface="Consolas" pitchFamily="49" charset="0"/>
                <a:cs typeface="Consolas" pitchFamily="49" charset="0"/>
              </a:rPr>
              <a:t>}</a:t>
            </a:r>
          </a:p>
        </p:txBody>
      </p:sp>
      <p:grpSp>
        <p:nvGrpSpPr>
          <p:cNvPr id="4" name="Group 3"/>
          <p:cNvGrpSpPr>
            <a:grpSpLocks/>
          </p:cNvGrpSpPr>
          <p:nvPr/>
        </p:nvGrpSpPr>
        <p:grpSpPr bwMode="auto">
          <a:xfrm>
            <a:off x="5410200" y="3929436"/>
            <a:ext cx="1295400" cy="1676400"/>
            <a:chOff x="5410200" y="4114800"/>
            <a:chExt cx="1295400" cy="1676400"/>
          </a:xfrm>
        </p:grpSpPr>
        <p:sp>
          <p:nvSpPr>
            <p:cNvPr id="2" name="Right Brace 1"/>
            <p:cNvSpPr/>
            <p:nvPr/>
          </p:nvSpPr>
          <p:spPr>
            <a:xfrm>
              <a:off x="5410200" y="4114800"/>
              <a:ext cx="533400" cy="167640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61450" name="TextBox 2"/>
            <p:cNvSpPr txBox="1">
              <a:spLocks noChangeArrowheads="1"/>
            </p:cNvSpPr>
            <p:nvPr/>
          </p:nvSpPr>
          <p:spPr bwMode="auto">
            <a:xfrm>
              <a:off x="5943600" y="4667250"/>
              <a:ext cx="762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solidFill>
                    <a:srgbClr val="FF0000"/>
                  </a:solidFill>
                </a:rPr>
                <a:t>Scope of ‘</a:t>
              </a:r>
              <a:r>
                <a:rPr lang="en-US" altLang="en-US" sz="1800" b="1">
                  <a:solidFill>
                    <a:srgbClr val="FF0000"/>
                  </a:solidFill>
                  <a:latin typeface="Consolas" pitchFamily="49" charset="0"/>
                  <a:cs typeface="Consolas" pitchFamily="49" charset="0"/>
                </a:rPr>
                <a:t>i</a:t>
              </a:r>
              <a:r>
                <a:rPr lang="en-US" altLang="en-US" sz="1800" b="1">
                  <a:solidFill>
                    <a:srgbClr val="FF0000"/>
                  </a:solidFill>
                </a:rPr>
                <a:t>’ (</a:t>
              </a:r>
              <a:r>
                <a:rPr lang="en-US" altLang="en-US" sz="1800" b="1">
                  <a:solidFill>
                    <a:srgbClr val="FF0000"/>
                  </a:solidFill>
                  <a:latin typeface="Consolas" pitchFamily="49" charset="0"/>
                  <a:cs typeface="Consolas" pitchFamily="49" charset="0"/>
                </a:rPr>
                <a:t>int</a:t>
              </a:r>
              <a:r>
                <a:rPr lang="en-US" altLang="en-US" sz="1800" b="1">
                  <a:solidFill>
                    <a:srgbClr val="FF0000"/>
                  </a:solidFill>
                </a:rPr>
                <a:t>)</a:t>
              </a:r>
            </a:p>
          </p:txBody>
        </p:sp>
      </p:grpSp>
      <p:grpSp>
        <p:nvGrpSpPr>
          <p:cNvPr id="5" name="Group 4"/>
          <p:cNvGrpSpPr>
            <a:grpSpLocks/>
          </p:cNvGrpSpPr>
          <p:nvPr/>
        </p:nvGrpSpPr>
        <p:grpSpPr bwMode="auto">
          <a:xfrm>
            <a:off x="6972300" y="4399336"/>
            <a:ext cx="1752600" cy="1181100"/>
            <a:chOff x="6705600" y="4584700"/>
            <a:chExt cx="1752600" cy="1180846"/>
          </a:xfrm>
        </p:grpSpPr>
        <p:sp>
          <p:nvSpPr>
            <p:cNvPr id="10" name="Right Brace 9"/>
            <p:cNvSpPr/>
            <p:nvPr/>
          </p:nvSpPr>
          <p:spPr>
            <a:xfrm>
              <a:off x="6705600" y="4584700"/>
              <a:ext cx="533400" cy="116180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61448" name="TextBox 10"/>
            <p:cNvSpPr txBox="1">
              <a:spLocks noChangeArrowheads="1"/>
            </p:cNvSpPr>
            <p:nvPr/>
          </p:nvSpPr>
          <p:spPr bwMode="auto">
            <a:xfrm>
              <a:off x="7239000" y="4842216"/>
              <a:ext cx="12192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solidFill>
                    <a:srgbClr val="FF0000"/>
                  </a:solidFill>
                </a:rPr>
                <a:t>Scope of ‘</a:t>
              </a:r>
              <a:r>
                <a:rPr lang="en-US" altLang="en-US" sz="1800" b="1">
                  <a:solidFill>
                    <a:srgbClr val="FF0000"/>
                  </a:solidFill>
                  <a:latin typeface="Consolas" pitchFamily="49" charset="0"/>
                  <a:cs typeface="Consolas" pitchFamily="49" charset="0"/>
                </a:rPr>
                <a:t>in</a:t>
              </a:r>
              <a:r>
                <a:rPr lang="en-US" altLang="en-US" sz="1800" b="1">
                  <a:solidFill>
                    <a:srgbClr val="FF0000"/>
                  </a:solidFill>
                </a:rPr>
                <a:t>’ (</a:t>
              </a:r>
              <a:r>
                <a:rPr lang="en-US" altLang="en-US" sz="1800" b="1">
                  <a:solidFill>
                    <a:srgbClr val="FF0000"/>
                  </a:solidFill>
                  <a:latin typeface="Consolas" pitchFamily="49" charset="0"/>
                  <a:cs typeface="Consolas" pitchFamily="49" charset="0"/>
                </a:rPr>
                <a:t>Scanner</a:t>
              </a:r>
              <a:r>
                <a:rPr lang="en-US" altLang="en-US" sz="1800" b="1">
                  <a:solidFill>
                    <a:srgbClr val="FF0000"/>
                  </a:solidFill>
                </a:rPr>
                <a:t>)</a:t>
              </a:r>
            </a:p>
          </p:txBody>
        </p:sp>
      </p:grpSp>
    </p:spTree>
    <p:extLst>
      <p:ext uri="{BB962C8B-B14F-4D97-AF65-F5344CB8AC3E}">
        <p14:creationId xmlns:p14="http://schemas.microsoft.com/office/powerpoint/2010/main" val="12061305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73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73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73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739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bldLvl="2"/>
      <p:bldP spid="18739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altLang="en-US" smtClean="0"/>
              <a:t>Attributes</a:t>
            </a:r>
          </a:p>
        </p:txBody>
      </p:sp>
      <p:sp>
        <p:nvSpPr>
          <p:cNvPr id="3" name="Content Placeholder 2"/>
          <p:cNvSpPr>
            <a:spLocks noGrp="1"/>
          </p:cNvSpPr>
          <p:nvPr>
            <p:ph idx="1"/>
          </p:nvPr>
        </p:nvSpPr>
        <p:spPr/>
        <p:txBody>
          <a:bodyPr/>
          <a:lstStyle/>
          <a:p>
            <a:r>
              <a:rPr lang="en-US" altLang="en-US" smtClean="0"/>
              <a:t>Variable attributes (ignore constants for now)</a:t>
            </a:r>
          </a:p>
          <a:p>
            <a:pPr lvl="1"/>
            <a:r>
              <a:rPr lang="en-US" altLang="en-US" smtClean="0"/>
              <a:t>Declared inside the body of a class definition but outside the body of that  classes’ methods.</a:t>
            </a:r>
          </a:p>
          <a:p>
            <a:pPr lvl="1"/>
            <a:r>
              <a:rPr lang="en-US" altLang="en-US" smtClean="0"/>
              <a:t>Typically there is a separate attribute for each instance of a class and it lasts for the life of the object.</a:t>
            </a:r>
          </a:p>
          <a:p>
            <a:pPr lvl="2"/>
            <a:r>
              <a:rPr lang="en-US" altLang="en-US" sz="2000" smtClean="0"/>
              <a:t>Created and initialized when the object is created by calling the constructor.</a:t>
            </a:r>
          </a:p>
          <a:p>
            <a:endParaRPr lang="en-US" altLang="en-US" smtClean="0"/>
          </a:p>
          <a:p>
            <a:endParaRPr lang="en-US" altLang="en-US" smtClean="0"/>
          </a:p>
        </p:txBody>
      </p:sp>
      <p:sp>
        <p:nvSpPr>
          <p:cNvPr id="4" name="Rectangle 5"/>
          <p:cNvSpPr>
            <a:spLocks noChangeArrowheads="1"/>
          </p:cNvSpPr>
          <p:nvPr/>
        </p:nvSpPr>
        <p:spPr bwMode="auto">
          <a:xfrm>
            <a:off x="1066800" y="3403600"/>
            <a:ext cx="6489700" cy="3073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30000"/>
              </a:spcBef>
              <a:buFontTx/>
              <a:buNone/>
            </a:pPr>
            <a:r>
              <a:rPr lang="en-US" altLang="en-US" sz="1600">
                <a:latin typeface="Consolas" pitchFamily="49" charset="0"/>
                <a:cs typeface="Consolas" pitchFamily="49" charset="0"/>
              </a:rPr>
              <a:t>class Person</a:t>
            </a:r>
          </a:p>
          <a:p>
            <a:pPr>
              <a:spcBef>
                <a:spcPct val="30000"/>
              </a:spcBef>
              <a:buFontTx/>
              <a:buNone/>
            </a:pPr>
            <a:r>
              <a:rPr lang="en-US" altLang="en-US" sz="1600">
                <a:latin typeface="Consolas" pitchFamily="49" charset="0"/>
                <a:cs typeface="Consolas" pitchFamily="49" charset="0"/>
              </a:rPr>
              <a:t>{</a:t>
            </a:r>
          </a:p>
          <a:p>
            <a:pPr>
              <a:spcBef>
                <a:spcPct val="30000"/>
              </a:spcBef>
              <a:buFontTx/>
              <a:buNone/>
            </a:pPr>
            <a:r>
              <a:rPr lang="en-US" altLang="en-US" sz="1600">
                <a:latin typeface="Consolas" pitchFamily="49" charset="0"/>
                <a:cs typeface="Consolas" pitchFamily="49" charset="0"/>
              </a:rPr>
              <a:t>    </a:t>
            </a:r>
            <a:r>
              <a:rPr lang="en-US" altLang="en-US" sz="1600" b="1">
                <a:latin typeface="Consolas" pitchFamily="49" charset="0"/>
                <a:cs typeface="Consolas" pitchFamily="49" charset="0"/>
              </a:rPr>
              <a:t>private String [] childrenName = new String[10];</a:t>
            </a:r>
          </a:p>
          <a:p>
            <a:pPr>
              <a:spcBef>
                <a:spcPct val="30000"/>
              </a:spcBef>
              <a:buFontTx/>
              <a:buNone/>
            </a:pPr>
            <a:r>
              <a:rPr lang="en-US" altLang="en-US" sz="1600" b="1">
                <a:latin typeface="Consolas" pitchFamily="49" charset="0"/>
                <a:cs typeface="Consolas" pitchFamily="49" charset="0"/>
              </a:rPr>
              <a:t>    private int age;</a:t>
            </a:r>
          </a:p>
          <a:p>
            <a:pPr>
              <a:spcBef>
                <a:spcPct val="30000"/>
              </a:spcBef>
              <a:buFontTx/>
              <a:buNone/>
            </a:pPr>
            <a:r>
              <a:rPr lang="en-US" altLang="en-US" sz="1600" b="1">
                <a:solidFill>
                  <a:srgbClr val="FF00FF"/>
                </a:solidFill>
                <a:latin typeface="Consolas" pitchFamily="49" charset="0"/>
                <a:cs typeface="Consolas" pitchFamily="49" charset="0"/>
              </a:rPr>
              <a:t>    /*</a:t>
            </a:r>
          </a:p>
          <a:p>
            <a:pPr>
              <a:spcBef>
                <a:spcPct val="30000"/>
              </a:spcBef>
              <a:buFontTx/>
              <a:buNone/>
            </a:pPr>
            <a:r>
              <a:rPr lang="en-US" altLang="en-US" sz="1600" b="1">
                <a:solidFill>
                  <a:srgbClr val="FF00FF"/>
                </a:solidFill>
                <a:latin typeface="Consolas" pitchFamily="49" charset="0"/>
                <a:cs typeface="Consolas" pitchFamily="49" charset="0"/>
              </a:rPr>
              <a:t>      For each person it’s logical to track the age and</a:t>
            </a:r>
          </a:p>
          <a:p>
            <a:pPr>
              <a:spcBef>
                <a:spcPct val="30000"/>
              </a:spcBef>
              <a:buFontTx/>
              <a:buNone/>
            </a:pPr>
            <a:r>
              <a:rPr lang="en-US" altLang="en-US" sz="1600" b="1">
                <a:solidFill>
                  <a:srgbClr val="FF00FF"/>
                </a:solidFill>
                <a:latin typeface="Consolas" pitchFamily="49" charset="0"/>
                <a:cs typeface="Consolas" pitchFamily="49" charset="0"/>
              </a:rPr>
              <a:t>      the names any offspring.</a:t>
            </a:r>
          </a:p>
          <a:p>
            <a:pPr>
              <a:spcBef>
                <a:spcPct val="30000"/>
              </a:spcBef>
              <a:buFontTx/>
              <a:buNone/>
            </a:pPr>
            <a:endParaRPr lang="en-US" altLang="en-US" sz="1600" b="1">
              <a:solidFill>
                <a:srgbClr val="FF00FF"/>
              </a:solidFill>
              <a:latin typeface="Consolas" pitchFamily="49" charset="0"/>
              <a:cs typeface="Consolas" pitchFamily="49" charset="0"/>
            </a:endParaRPr>
          </a:p>
          <a:p>
            <a:pPr>
              <a:spcBef>
                <a:spcPct val="30000"/>
              </a:spcBef>
              <a:buFontTx/>
              <a:buNone/>
            </a:pPr>
            <a:r>
              <a:rPr lang="en-US" altLang="en-US" sz="1600" b="1">
                <a:solidFill>
                  <a:srgbClr val="FF00FF"/>
                </a:solidFill>
                <a:latin typeface="Consolas" pitchFamily="49" charset="0"/>
                <a:cs typeface="Consolas" pitchFamily="49" charset="0"/>
              </a:rPr>
              <a:t>    */</a:t>
            </a:r>
          </a:p>
          <a:p>
            <a:pPr>
              <a:spcBef>
                <a:spcPct val="30000"/>
              </a:spcBef>
              <a:buFontTx/>
              <a:buNone/>
            </a:pPr>
            <a:r>
              <a:rPr lang="en-US" altLang="en-US" sz="1600">
                <a:latin typeface="Consolas" pitchFamily="49" charset="0"/>
                <a:cs typeface="Consolas" pitchFamily="49" charset="0"/>
              </a:rPr>
              <a:t>}</a:t>
            </a:r>
          </a:p>
          <a:p>
            <a:pPr>
              <a:spcBef>
                <a:spcPct val="30000"/>
              </a:spcBef>
              <a:buFontTx/>
              <a:buNone/>
            </a:pPr>
            <a:endParaRPr lang="en-US" altLang="en-US" sz="1600">
              <a:latin typeface="Consolas" pitchFamily="49" charset="0"/>
              <a:cs typeface="Consolas" pitchFamily="49" charset="0"/>
            </a:endParaRPr>
          </a:p>
        </p:txBody>
      </p:sp>
    </p:spTree>
    <p:extLst>
      <p:ext uri="{BB962C8B-B14F-4D97-AF65-F5344CB8AC3E}">
        <p14:creationId xmlns:p14="http://schemas.microsoft.com/office/powerpoint/2010/main" val="2589965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altLang="en-US" smtClean="0"/>
              <a:t>Scope Of Attributes (And Methods)</a:t>
            </a:r>
          </a:p>
        </p:txBody>
      </p:sp>
      <p:sp>
        <p:nvSpPr>
          <p:cNvPr id="63491" name="Content Placeholder 2"/>
          <p:cNvSpPr>
            <a:spLocks noGrp="1"/>
          </p:cNvSpPr>
          <p:nvPr>
            <p:ph idx="1"/>
          </p:nvPr>
        </p:nvSpPr>
        <p:spPr>
          <a:xfrm>
            <a:off x="457200" y="1143000"/>
            <a:ext cx="6019800" cy="5410200"/>
          </a:xfrm>
        </p:spPr>
        <p:txBody>
          <a:bodyPr/>
          <a:lstStyle/>
          <a:p>
            <a:r>
              <a:rPr lang="en-US" altLang="en-US" smtClean="0"/>
              <a:t>Anywhere within the class definition.</a:t>
            </a:r>
          </a:p>
        </p:txBody>
      </p:sp>
      <p:sp>
        <p:nvSpPr>
          <p:cNvPr id="63492" name="Rectangle 3"/>
          <p:cNvSpPr>
            <a:spLocks noChangeArrowheads="1"/>
          </p:cNvSpPr>
          <p:nvPr/>
        </p:nvSpPr>
        <p:spPr bwMode="auto">
          <a:xfrm>
            <a:off x="2057400" y="1600200"/>
            <a:ext cx="6057900"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a:latin typeface="Consolas" pitchFamily="49" charset="0"/>
                <a:cs typeface="Consolas" pitchFamily="49" charset="0"/>
              </a:rPr>
              <a:t>class Person</a:t>
            </a:r>
          </a:p>
          <a:p>
            <a:pPr eaLnBrk="1" hangingPunct="1">
              <a:spcBef>
                <a:spcPct val="0"/>
              </a:spcBef>
              <a:buFontTx/>
              <a:buNone/>
            </a:pPr>
            <a:r>
              <a:rPr lang="en-US" altLang="en-US" sz="1600">
                <a:latin typeface="Consolas" pitchFamily="49" charset="0"/>
                <a:cs typeface="Consolas" pitchFamily="49" charset="0"/>
              </a:rPr>
              <a:t>{</a:t>
            </a:r>
          </a:p>
          <a:p>
            <a:pPr eaLnBrk="1" hangingPunct="1">
              <a:spcBef>
                <a:spcPct val="0"/>
              </a:spcBef>
              <a:buFontTx/>
              <a:buNone/>
            </a:pPr>
            <a:r>
              <a:rPr lang="en-US" altLang="en-US" sz="1600">
                <a:latin typeface="Consolas" pitchFamily="49" charset="0"/>
                <a:cs typeface="Consolas" pitchFamily="49" charset="0"/>
              </a:rPr>
              <a:t>    private int age;</a:t>
            </a:r>
          </a:p>
          <a:p>
            <a:pPr eaLnBrk="1" hangingPunct="1">
              <a:spcBef>
                <a:spcPct val="0"/>
              </a:spcBef>
              <a:buFontTx/>
              <a:buNone/>
            </a:pPr>
            <a:endParaRPr lang="en-US" altLang="en-US" sz="1600">
              <a:latin typeface="Consolas" pitchFamily="49" charset="0"/>
              <a:cs typeface="Consolas" pitchFamily="49" charset="0"/>
            </a:endParaRPr>
          </a:p>
          <a:p>
            <a:pPr eaLnBrk="1" hangingPunct="1">
              <a:spcBef>
                <a:spcPct val="0"/>
              </a:spcBef>
              <a:buFontTx/>
              <a:buNone/>
            </a:pPr>
            <a:r>
              <a:rPr lang="en-US" altLang="en-US" sz="1600">
                <a:latin typeface="Consolas" pitchFamily="49" charset="0"/>
                <a:cs typeface="Consolas" pitchFamily="49" charset="0"/>
              </a:rPr>
              <a:t>    public nameFamily()</a:t>
            </a:r>
          </a:p>
          <a:p>
            <a:pPr eaLnBrk="1" hangingPunct="1">
              <a:spcBef>
                <a:spcPct val="0"/>
              </a:spcBef>
              <a:buFontTx/>
              <a:buNone/>
            </a:pPr>
            <a:r>
              <a:rPr lang="en-US" altLang="en-US" sz="1600">
                <a:latin typeface="Consolas" pitchFamily="49" charset="0"/>
                <a:cs typeface="Consolas" pitchFamily="49" charset="0"/>
              </a:rPr>
              <a:t>    {</a:t>
            </a:r>
          </a:p>
          <a:p>
            <a:pPr eaLnBrk="1" hangingPunct="1">
              <a:spcBef>
                <a:spcPct val="0"/>
              </a:spcBef>
              <a:buFontTx/>
              <a:buNone/>
            </a:pPr>
            <a:r>
              <a:rPr lang="en-US" altLang="en-US" sz="1600">
                <a:latin typeface="Consolas" pitchFamily="49" charset="0"/>
                <a:cs typeface="Consolas" pitchFamily="49" charset="0"/>
              </a:rPr>
              <a:t>       int i;</a:t>
            </a:r>
          </a:p>
          <a:p>
            <a:pPr eaLnBrk="1" hangingPunct="1">
              <a:spcBef>
                <a:spcPct val="0"/>
              </a:spcBef>
              <a:buFontTx/>
              <a:buNone/>
            </a:pPr>
            <a:r>
              <a:rPr lang="en-US" altLang="en-US" sz="1600">
                <a:latin typeface="Consolas" pitchFamily="49" charset="0"/>
                <a:cs typeface="Consolas" pitchFamily="49" charset="0"/>
              </a:rPr>
              <a:t>	Scanner in = new Scanner(System.in);</a:t>
            </a:r>
          </a:p>
          <a:p>
            <a:pPr eaLnBrk="1" hangingPunct="1">
              <a:spcBef>
                <a:spcPct val="0"/>
              </a:spcBef>
              <a:buFontTx/>
              <a:buNone/>
            </a:pPr>
            <a:r>
              <a:rPr lang="en-US" altLang="en-US" sz="1600">
                <a:latin typeface="Consolas" pitchFamily="49" charset="0"/>
                <a:cs typeface="Consolas" pitchFamily="49" charset="0"/>
              </a:rPr>
              <a:t>        for (i = 0; i &lt; 10; i++)</a:t>
            </a:r>
          </a:p>
          <a:p>
            <a:pPr eaLnBrk="1" hangingPunct="1">
              <a:spcBef>
                <a:spcPct val="0"/>
              </a:spcBef>
              <a:buFontTx/>
              <a:buNone/>
            </a:pPr>
            <a:r>
              <a:rPr lang="en-US" altLang="en-US" sz="1600">
                <a:latin typeface="Consolas" pitchFamily="49" charset="0"/>
                <a:cs typeface="Consolas" pitchFamily="49" charset="0"/>
              </a:rPr>
              <a:t>        {</a:t>
            </a:r>
          </a:p>
          <a:p>
            <a:pPr eaLnBrk="1" hangingPunct="1">
              <a:spcBef>
                <a:spcPct val="0"/>
              </a:spcBef>
              <a:buFontTx/>
              <a:buNone/>
            </a:pPr>
            <a:r>
              <a:rPr lang="en-US" altLang="en-US" sz="1600">
                <a:latin typeface="Consolas" pitchFamily="49" charset="0"/>
                <a:cs typeface="Consolas" pitchFamily="49" charset="0"/>
              </a:rPr>
              <a:t>            childrenName[i] = in.nextLine();</a:t>
            </a:r>
          </a:p>
          <a:p>
            <a:pPr eaLnBrk="1" hangingPunct="1">
              <a:spcBef>
                <a:spcPct val="0"/>
              </a:spcBef>
              <a:buFontTx/>
              <a:buNone/>
            </a:pPr>
            <a:r>
              <a:rPr lang="en-US" altLang="en-US" sz="1600">
                <a:latin typeface="Consolas" pitchFamily="49" charset="0"/>
                <a:cs typeface="Consolas" pitchFamily="49" charset="0"/>
              </a:rPr>
              <a:t>        }</a:t>
            </a:r>
          </a:p>
          <a:p>
            <a:pPr eaLnBrk="1" hangingPunct="1">
              <a:spcBef>
                <a:spcPct val="0"/>
              </a:spcBef>
              <a:buFontTx/>
              <a:buNone/>
            </a:pPr>
            <a:r>
              <a:rPr lang="en-US" altLang="en-US" sz="1600">
                <a:latin typeface="Consolas" pitchFamily="49" charset="0"/>
                <a:cs typeface="Consolas" pitchFamily="49" charset="0"/>
              </a:rPr>
              <a:t>    }</a:t>
            </a:r>
            <a:endParaRPr lang="en-US" altLang="en-US" sz="1600">
              <a:solidFill>
                <a:srgbClr val="FF00FF"/>
              </a:solidFill>
              <a:latin typeface="Consolas" pitchFamily="49" charset="0"/>
              <a:cs typeface="Consolas" pitchFamily="49" charset="0"/>
            </a:endParaRPr>
          </a:p>
          <a:p>
            <a:pPr eaLnBrk="1" hangingPunct="1">
              <a:spcBef>
                <a:spcPct val="0"/>
              </a:spcBef>
              <a:buFontTx/>
              <a:buNone/>
            </a:pPr>
            <a:r>
              <a:rPr lang="en-US" altLang="en-US" sz="1600">
                <a:solidFill>
                  <a:srgbClr val="FF00FF"/>
                </a:solidFill>
                <a:latin typeface="Consolas" pitchFamily="49" charset="0"/>
                <a:cs typeface="Consolas" pitchFamily="49" charset="0"/>
              </a:rPr>
              <a:t>    // The scope of any attributes or methods </a:t>
            </a:r>
          </a:p>
          <a:p>
            <a:pPr eaLnBrk="1" hangingPunct="1">
              <a:spcBef>
                <a:spcPct val="0"/>
              </a:spcBef>
              <a:buFontTx/>
              <a:buNone/>
            </a:pPr>
            <a:r>
              <a:rPr lang="en-US" altLang="en-US" sz="1600">
                <a:solidFill>
                  <a:srgbClr val="FF00FF"/>
                </a:solidFill>
                <a:latin typeface="Consolas" pitchFamily="49" charset="0"/>
                <a:cs typeface="Consolas" pitchFamily="49" charset="0"/>
              </a:rPr>
              <a:t>    // declared or defined here is the entire class </a:t>
            </a:r>
          </a:p>
          <a:p>
            <a:pPr eaLnBrk="1" hangingPunct="1">
              <a:spcBef>
                <a:spcPct val="0"/>
              </a:spcBef>
              <a:buFontTx/>
              <a:buNone/>
            </a:pPr>
            <a:r>
              <a:rPr lang="en-US" altLang="en-US" sz="1600">
                <a:solidFill>
                  <a:srgbClr val="FF00FF"/>
                </a:solidFill>
                <a:latin typeface="Consolas" pitchFamily="49" charset="0"/>
                <a:cs typeface="Consolas" pitchFamily="49" charset="0"/>
              </a:rPr>
              <a:t>    // definition.</a:t>
            </a:r>
          </a:p>
          <a:p>
            <a:pPr eaLnBrk="1" hangingPunct="1">
              <a:spcBef>
                <a:spcPct val="0"/>
              </a:spcBef>
              <a:buFontTx/>
              <a:buNone/>
            </a:pPr>
            <a:r>
              <a:rPr lang="en-US" altLang="en-US" sz="1600">
                <a:latin typeface="Consolas" pitchFamily="49" charset="0"/>
                <a:cs typeface="Consolas" pitchFamily="49" charset="0"/>
              </a:rPr>
              <a:t>}</a:t>
            </a:r>
          </a:p>
        </p:txBody>
      </p:sp>
      <p:sp>
        <p:nvSpPr>
          <p:cNvPr id="6" name="Right Brace 5"/>
          <p:cNvSpPr/>
          <p:nvPr/>
        </p:nvSpPr>
        <p:spPr>
          <a:xfrm>
            <a:off x="7823200" y="2239963"/>
            <a:ext cx="533400" cy="3482975"/>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63494" name="TextBox 6"/>
          <p:cNvSpPr txBox="1">
            <a:spLocks noChangeArrowheads="1"/>
          </p:cNvSpPr>
          <p:nvPr/>
        </p:nvSpPr>
        <p:spPr bwMode="auto">
          <a:xfrm>
            <a:off x="8382000" y="3470275"/>
            <a:ext cx="762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solidFill>
                  <a:srgbClr val="FF0000"/>
                </a:solidFill>
              </a:rPr>
              <a:t>Scope of ‘</a:t>
            </a:r>
            <a:r>
              <a:rPr lang="en-US" altLang="en-US" sz="1800" b="1">
                <a:solidFill>
                  <a:srgbClr val="FF0000"/>
                </a:solidFill>
                <a:latin typeface="Consolas" pitchFamily="49" charset="0"/>
                <a:cs typeface="Consolas" pitchFamily="49" charset="0"/>
              </a:rPr>
              <a:t>age</a:t>
            </a:r>
            <a:r>
              <a:rPr lang="en-US" altLang="en-US" sz="1800" b="1">
                <a:solidFill>
                  <a:srgbClr val="FF0000"/>
                </a:solidFill>
              </a:rPr>
              <a:t>’ </a:t>
            </a:r>
          </a:p>
        </p:txBody>
      </p:sp>
      <p:sp>
        <p:nvSpPr>
          <p:cNvPr id="8" name="Right Brace 7"/>
          <p:cNvSpPr/>
          <p:nvPr/>
        </p:nvSpPr>
        <p:spPr>
          <a:xfrm rot="10800000">
            <a:off x="1524000" y="2057400"/>
            <a:ext cx="533400" cy="365760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63496" name="TextBox 8"/>
          <p:cNvSpPr txBox="1">
            <a:spLocks noChangeArrowheads="1"/>
          </p:cNvSpPr>
          <p:nvPr/>
        </p:nvSpPr>
        <p:spPr bwMode="auto">
          <a:xfrm>
            <a:off x="88900" y="3470275"/>
            <a:ext cx="1638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solidFill>
                  <a:srgbClr val="FF0000"/>
                </a:solidFill>
              </a:rPr>
              <a:t>Scope of ‘</a:t>
            </a:r>
            <a:r>
              <a:rPr lang="en-US" altLang="en-US" sz="1800" b="1">
                <a:solidFill>
                  <a:srgbClr val="FF0000"/>
                </a:solidFill>
                <a:latin typeface="Consolas" pitchFamily="49" charset="0"/>
                <a:cs typeface="Consolas" pitchFamily="49" charset="0"/>
              </a:rPr>
              <a:t>nameFamily</a:t>
            </a:r>
            <a:r>
              <a:rPr lang="en-US" altLang="en-US" sz="1800" b="1">
                <a:solidFill>
                  <a:srgbClr val="FF0000"/>
                </a:solidFill>
              </a:rPr>
              <a:t>’ </a:t>
            </a:r>
          </a:p>
        </p:txBody>
      </p:sp>
    </p:spTree>
    <p:extLst>
      <p:ext uri="{BB962C8B-B14F-4D97-AF65-F5344CB8AC3E}">
        <p14:creationId xmlns:p14="http://schemas.microsoft.com/office/powerpoint/2010/main" val="208667987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idx="4294967295"/>
          </p:nvPr>
        </p:nvSpPr>
        <p:spPr/>
        <p:txBody>
          <a:bodyPr/>
          <a:lstStyle/>
          <a:p>
            <a:r>
              <a:rPr lang="en-CA" altLang="en-US" sz="3200" smtClean="0"/>
              <a:t>Class Scope: Example</a:t>
            </a:r>
          </a:p>
        </p:txBody>
      </p:sp>
      <p:sp>
        <p:nvSpPr>
          <p:cNvPr id="64515" name="Rectangle 3"/>
          <p:cNvSpPr>
            <a:spLocks noGrp="1"/>
          </p:cNvSpPr>
          <p:nvPr>
            <p:ph type="body" idx="4294967295"/>
          </p:nvPr>
        </p:nvSpPr>
        <p:spPr/>
        <p:txBody>
          <a:bodyPr/>
          <a:lstStyle/>
          <a:p>
            <a:pPr>
              <a:lnSpc>
                <a:spcPct val="80000"/>
              </a:lnSpc>
              <a:buFont typeface="Arial" charset="0"/>
              <a:buNone/>
            </a:pPr>
            <a:r>
              <a:rPr lang="en-CA" altLang="en-US" sz="1600" smtClean="0">
                <a:latin typeface="Consolas" pitchFamily="49" charset="0"/>
              </a:rPr>
              <a:t>class Person</a:t>
            </a:r>
          </a:p>
          <a:p>
            <a:pPr>
              <a:lnSpc>
                <a:spcPct val="80000"/>
              </a:lnSpc>
              <a:buFont typeface="Arial" charset="0"/>
              <a:buNone/>
            </a:pPr>
            <a:r>
              <a:rPr lang="en-CA" altLang="en-US" sz="1600" smtClean="0">
                <a:latin typeface="Consolas" pitchFamily="49" charset="0"/>
              </a:rPr>
              <a:t>{</a:t>
            </a:r>
          </a:p>
          <a:p>
            <a:pPr>
              <a:lnSpc>
                <a:spcPct val="80000"/>
              </a:lnSpc>
              <a:buFont typeface="Arial" charset="0"/>
              <a:buNone/>
            </a:pPr>
            <a:r>
              <a:rPr lang="en-CA" altLang="en-US" sz="1600" smtClean="0">
                <a:latin typeface="Consolas" pitchFamily="49" charset="0"/>
              </a:rPr>
              <a:t>    int age;</a:t>
            </a:r>
          </a:p>
          <a:p>
            <a:pPr>
              <a:lnSpc>
                <a:spcPct val="80000"/>
              </a:lnSpc>
              <a:buFont typeface="Arial" charset="0"/>
              <a:buNone/>
            </a:pPr>
            <a:r>
              <a:rPr lang="en-CA" altLang="en-US" sz="1600" smtClean="0">
                <a:latin typeface="Consolas" pitchFamily="49" charset="0"/>
              </a:rPr>
              <a:t>    </a:t>
            </a:r>
          </a:p>
          <a:p>
            <a:pPr>
              <a:lnSpc>
                <a:spcPct val="80000"/>
              </a:lnSpc>
              <a:buFont typeface="Arial" charset="0"/>
              <a:buNone/>
            </a:pPr>
            <a:r>
              <a:rPr lang="en-CA" altLang="en-US" sz="1600" smtClean="0">
                <a:latin typeface="Consolas" pitchFamily="49" charset="0"/>
              </a:rPr>
              <a:t>    public Person(int anAge) {</a:t>
            </a:r>
          </a:p>
          <a:p>
            <a:pPr>
              <a:lnSpc>
                <a:spcPct val="80000"/>
              </a:lnSpc>
              <a:buFont typeface="Arial" charset="0"/>
              <a:buNone/>
            </a:pPr>
            <a:r>
              <a:rPr lang="en-CA" altLang="en-US" sz="1600" smtClean="0">
                <a:latin typeface="Consolas" pitchFamily="49" charset="0"/>
              </a:rPr>
              <a:t>        setAge(anAge);</a:t>
            </a:r>
          </a:p>
          <a:p>
            <a:pPr>
              <a:lnSpc>
                <a:spcPct val="80000"/>
              </a:lnSpc>
              <a:buFont typeface="Arial" charset="0"/>
              <a:buNone/>
            </a:pPr>
            <a:r>
              <a:rPr lang="en-CA" altLang="en-US" sz="1600" smtClean="0">
                <a:latin typeface="Consolas" pitchFamily="49" charset="0"/>
              </a:rPr>
              <a:t>    }</a:t>
            </a:r>
          </a:p>
          <a:p>
            <a:pPr>
              <a:lnSpc>
                <a:spcPct val="80000"/>
              </a:lnSpc>
              <a:buFont typeface="Arial" charset="0"/>
              <a:buNone/>
            </a:pPr>
            <a:endParaRPr lang="en-CA" altLang="en-US" sz="1600" smtClean="0">
              <a:latin typeface="Consolas" pitchFamily="49" charset="0"/>
            </a:endParaRPr>
          </a:p>
          <a:p>
            <a:pPr>
              <a:lnSpc>
                <a:spcPct val="80000"/>
              </a:lnSpc>
              <a:buFont typeface="Arial" charset="0"/>
              <a:buNone/>
            </a:pPr>
            <a:r>
              <a:rPr lang="en-CA" altLang="en-US" sz="1600" smtClean="0">
                <a:latin typeface="Consolas" pitchFamily="49" charset="0"/>
              </a:rPr>
              <a:t>    public void setAge(int anAge) {</a:t>
            </a:r>
          </a:p>
          <a:p>
            <a:pPr>
              <a:lnSpc>
                <a:spcPct val="80000"/>
              </a:lnSpc>
              <a:buFont typeface="Arial" charset="0"/>
              <a:buNone/>
            </a:pPr>
            <a:r>
              <a:rPr lang="en-CA" altLang="en-US" sz="1600" smtClean="0">
                <a:latin typeface="Consolas" pitchFamily="49" charset="0"/>
              </a:rPr>
              <a:t>        age = anAge</a:t>
            </a:r>
          </a:p>
          <a:p>
            <a:pPr>
              <a:lnSpc>
                <a:spcPct val="80000"/>
              </a:lnSpc>
              <a:buFont typeface="Arial" charset="0"/>
              <a:buNone/>
            </a:pPr>
            <a:r>
              <a:rPr lang="en-CA" altLang="en-US" sz="1600" smtClean="0">
                <a:latin typeface="Consolas" pitchFamily="49" charset="0"/>
              </a:rPr>
              <a:t>    }</a:t>
            </a:r>
          </a:p>
          <a:p>
            <a:pPr>
              <a:lnSpc>
                <a:spcPct val="80000"/>
              </a:lnSpc>
              <a:buFont typeface="Arial" charset="0"/>
              <a:buNone/>
            </a:pPr>
            <a:r>
              <a:rPr lang="en-CA" altLang="en-US" sz="1600" smtClean="0">
                <a:latin typeface="Consolas" pitchFamily="49" charset="0"/>
              </a:rPr>
              <a:t>}</a:t>
            </a:r>
          </a:p>
          <a:p>
            <a:pPr>
              <a:lnSpc>
                <a:spcPct val="80000"/>
              </a:lnSpc>
              <a:buFont typeface="Arial" charset="0"/>
              <a:buNone/>
            </a:pPr>
            <a:endParaRPr lang="en-CA" altLang="en-US" sz="1600" smtClean="0">
              <a:latin typeface="Consolas" pitchFamily="49" charset="0"/>
            </a:endParaRPr>
          </a:p>
          <a:p>
            <a:pPr>
              <a:lnSpc>
                <a:spcPct val="80000"/>
              </a:lnSpc>
              <a:buFont typeface="Arial" charset="0"/>
              <a:buNone/>
            </a:pPr>
            <a:r>
              <a:rPr lang="en-CA" altLang="en-US" sz="1600" smtClean="0">
                <a:latin typeface="Consolas" pitchFamily="49" charset="0"/>
              </a:rPr>
              <a:t>class Driver</a:t>
            </a:r>
          </a:p>
          <a:p>
            <a:pPr>
              <a:lnSpc>
                <a:spcPct val="80000"/>
              </a:lnSpc>
              <a:buFont typeface="Arial" charset="0"/>
              <a:buNone/>
            </a:pPr>
            <a:r>
              <a:rPr lang="en-CA" altLang="en-US" sz="1600" smtClean="0">
                <a:latin typeface="Consolas" pitchFamily="49" charset="0"/>
              </a:rPr>
              <a:t>{</a:t>
            </a:r>
          </a:p>
          <a:p>
            <a:pPr>
              <a:lnSpc>
                <a:spcPct val="80000"/>
              </a:lnSpc>
              <a:buFont typeface="Arial" charset="0"/>
              <a:buNone/>
            </a:pPr>
            <a:r>
              <a:rPr lang="en-CA" altLang="en-US" sz="1600" smtClean="0">
                <a:latin typeface="Consolas" pitchFamily="49" charset="0"/>
              </a:rPr>
              <a:t>    public static void main(String [] args) {</a:t>
            </a:r>
          </a:p>
          <a:p>
            <a:pPr>
              <a:lnSpc>
                <a:spcPct val="80000"/>
              </a:lnSpc>
              <a:buFont typeface="Arial" charset="0"/>
              <a:buNone/>
            </a:pPr>
            <a:r>
              <a:rPr lang="en-CA" altLang="en-US" sz="1600" smtClean="0">
                <a:latin typeface="Consolas" pitchFamily="49" charset="0"/>
              </a:rPr>
              <a:t>        setAge(123)</a:t>
            </a:r>
          </a:p>
          <a:p>
            <a:pPr>
              <a:lnSpc>
                <a:spcPct val="80000"/>
              </a:lnSpc>
              <a:buFont typeface="Arial" charset="0"/>
              <a:buNone/>
            </a:pPr>
            <a:r>
              <a:rPr lang="en-CA" altLang="en-US" sz="1600" smtClean="0">
                <a:latin typeface="Consolas" pitchFamily="49" charset="0"/>
              </a:rPr>
              <a:t>    }</a:t>
            </a:r>
          </a:p>
          <a:p>
            <a:pPr>
              <a:lnSpc>
                <a:spcPct val="80000"/>
              </a:lnSpc>
              <a:buFont typeface="Arial" charset="0"/>
              <a:buNone/>
            </a:pPr>
            <a:r>
              <a:rPr lang="en-CA" altLang="en-US" sz="1600" smtClean="0">
                <a:latin typeface="Consolas" pitchFamily="49" charset="0"/>
              </a:rPr>
              <a:t>}</a:t>
            </a:r>
          </a:p>
          <a:p>
            <a:pPr>
              <a:lnSpc>
                <a:spcPct val="80000"/>
              </a:lnSpc>
              <a:buFont typeface="Arial" charset="0"/>
              <a:buNone/>
            </a:pPr>
            <a:endParaRPr lang="en-CA" altLang="en-US" sz="1600" smtClean="0">
              <a:latin typeface="Consolas" pitchFamily="49" charset="0"/>
            </a:endParaRPr>
          </a:p>
        </p:txBody>
      </p:sp>
      <p:grpSp>
        <p:nvGrpSpPr>
          <p:cNvPr id="110603" name="Group 11"/>
          <p:cNvGrpSpPr>
            <a:grpSpLocks/>
          </p:cNvGrpSpPr>
          <p:nvPr/>
        </p:nvGrpSpPr>
        <p:grpSpPr bwMode="auto">
          <a:xfrm>
            <a:off x="3162300" y="833719"/>
            <a:ext cx="5105400" cy="1600200"/>
            <a:chOff x="1872" y="864"/>
            <a:chExt cx="3216" cy="1008"/>
          </a:xfrm>
        </p:grpSpPr>
        <p:sp>
          <p:nvSpPr>
            <p:cNvPr id="64523" name="Line 4"/>
            <p:cNvSpPr>
              <a:spLocks noChangeShapeType="1"/>
            </p:cNvSpPr>
            <p:nvPr/>
          </p:nvSpPr>
          <p:spPr bwMode="auto">
            <a:xfrm flipH="1">
              <a:off x="1872" y="1344"/>
              <a:ext cx="1776" cy="528"/>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64524" name="Text Box 6"/>
            <p:cNvSpPr txBox="1">
              <a:spLocks noChangeArrowheads="1"/>
            </p:cNvSpPr>
            <p:nvPr/>
          </p:nvSpPr>
          <p:spPr bwMode="auto">
            <a:xfrm>
              <a:off x="3600" y="864"/>
              <a:ext cx="1488" cy="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CA" altLang="en-US" sz="1800" b="1">
                  <a:solidFill>
                    <a:srgbClr val="808000"/>
                  </a:solidFill>
                  <a:latin typeface="Consolas" pitchFamily="49" charset="0"/>
                </a:rPr>
                <a:t>setAge()</a:t>
              </a:r>
              <a:r>
                <a:rPr lang="en-CA" altLang="en-US" sz="1800" b="1">
                  <a:solidFill>
                    <a:srgbClr val="808000"/>
                  </a:solidFill>
                </a:rPr>
                <a:t> can be called within the constructor of the same class because it is within scope</a:t>
              </a:r>
            </a:p>
          </p:txBody>
        </p:sp>
      </p:grpSp>
      <p:grpSp>
        <p:nvGrpSpPr>
          <p:cNvPr id="110605" name="Group 13"/>
          <p:cNvGrpSpPr>
            <a:grpSpLocks/>
          </p:cNvGrpSpPr>
          <p:nvPr/>
        </p:nvGrpSpPr>
        <p:grpSpPr bwMode="auto">
          <a:xfrm>
            <a:off x="2658036" y="5344646"/>
            <a:ext cx="5943600" cy="1190625"/>
            <a:chOff x="1344" y="3570"/>
            <a:chExt cx="3744" cy="750"/>
          </a:xfrm>
        </p:grpSpPr>
        <p:sp>
          <p:nvSpPr>
            <p:cNvPr id="64521" name="Text Box 8"/>
            <p:cNvSpPr txBox="1">
              <a:spLocks noChangeArrowheads="1"/>
            </p:cNvSpPr>
            <p:nvPr/>
          </p:nvSpPr>
          <p:spPr bwMode="auto">
            <a:xfrm>
              <a:off x="2976" y="3570"/>
              <a:ext cx="2112"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CA" altLang="en-US" sz="1800" b="1">
                  <a:solidFill>
                    <a:srgbClr val="808000"/>
                  </a:solidFill>
                  <a:latin typeface="Consolas" pitchFamily="49" charset="0"/>
                </a:rPr>
                <a:t>Methods and attributes cannot be accessed outside of the class scope</a:t>
              </a:r>
              <a:endParaRPr lang="en-CA" altLang="en-US" sz="1800" b="1">
                <a:solidFill>
                  <a:srgbClr val="808000"/>
                </a:solidFill>
              </a:endParaRPr>
            </a:p>
          </p:txBody>
        </p:sp>
        <p:sp>
          <p:nvSpPr>
            <p:cNvPr id="64522" name="Line 9"/>
            <p:cNvSpPr>
              <a:spLocks noChangeShapeType="1"/>
            </p:cNvSpPr>
            <p:nvPr/>
          </p:nvSpPr>
          <p:spPr bwMode="auto">
            <a:xfrm flipH="1" flipV="1">
              <a:off x="1344" y="3648"/>
              <a:ext cx="1680" cy="384"/>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grpSp>
      <p:grpSp>
        <p:nvGrpSpPr>
          <p:cNvPr id="110604" name="Group 12"/>
          <p:cNvGrpSpPr>
            <a:grpSpLocks/>
          </p:cNvGrpSpPr>
          <p:nvPr/>
        </p:nvGrpSpPr>
        <p:grpSpPr bwMode="auto">
          <a:xfrm>
            <a:off x="2765612" y="3519487"/>
            <a:ext cx="5638800" cy="1343025"/>
            <a:chOff x="1056" y="2544"/>
            <a:chExt cx="3552" cy="846"/>
          </a:xfrm>
        </p:grpSpPr>
        <p:sp>
          <p:nvSpPr>
            <p:cNvPr id="64519" name="Line 7"/>
            <p:cNvSpPr>
              <a:spLocks noChangeShapeType="1"/>
            </p:cNvSpPr>
            <p:nvPr/>
          </p:nvSpPr>
          <p:spPr bwMode="auto">
            <a:xfrm flipH="1" flipV="1">
              <a:off x="1056" y="2544"/>
              <a:ext cx="2112" cy="384"/>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sp>
          <p:nvSpPr>
            <p:cNvPr id="64520" name="Text Box 10"/>
            <p:cNvSpPr txBox="1">
              <a:spLocks noChangeArrowheads="1"/>
            </p:cNvSpPr>
            <p:nvPr/>
          </p:nvSpPr>
          <p:spPr bwMode="auto">
            <a:xfrm>
              <a:off x="3120" y="2640"/>
              <a:ext cx="1488"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CA" altLang="en-US" sz="1800" b="1">
                  <a:solidFill>
                    <a:srgbClr val="808000"/>
                  </a:solidFill>
                  <a:latin typeface="Consolas" pitchFamily="49" charset="0"/>
                </a:rPr>
                <a:t>Age</a:t>
              </a:r>
              <a:r>
                <a:rPr lang="en-CA" altLang="en-US" sz="1800" b="1">
                  <a:solidFill>
                    <a:srgbClr val="808000"/>
                  </a:solidFill>
                </a:rPr>
                <a:t> can be accessed within the methods of this class because it is within scope</a:t>
              </a:r>
            </a:p>
          </p:txBody>
        </p:sp>
      </p:grpSp>
    </p:spTree>
    <p:extLst>
      <p:ext uri="{BB962C8B-B14F-4D97-AF65-F5344CB8AC3E}">
        <p14:creationId xmlns:p14="http://schemas.microsoft.com/office/powerpoint/2010/main" val="4404306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060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060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06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 Rules</a:t>
            </a:r>
            <a:endParaRPr lang="en-US" dirty="0"/>
          </a:p>
        </p:txBody>
      </p:sp>
      <p:sp>
        <p:nvSpPr>
          <p:cNvPr id="3" name="Content Placeholder 2"/>
          <p:cNvSpPr>
            <a:spLocks noGrp="1"/>
          </p:cNvSpPr>
          <p:nvPr>
            <p:ph idx="1"/>
          </p:nvPr>
        </p:nvSpPr>
        <p:spPr/>
        <p:txBody>
          <a:bodyPr/>
          <a:lstStyle/>
          <a:p>
            <a:r>
              <a:rPr lang="en-US" dirty="0" smtClean="0"/>
              <a:t>Rules of access</a:t>
            </a:r>
          </a:p>
          <a:p>
            <a:pPr marL="682625" lvl="1" indent="-457200">
              <a:buFont typeface="+mj-lt"/>
              <a:buAutoNum type="arabicPeriod"/>
            </a:pPr>
            <a:r>
              <a:rPr lang="en-US" dirty="0" smtClean="0"/>
              <a:t>Look for a local identifier</a:t>
            </a:r>
          </a:p>
          <a:p>
            <a:pPr marL="682625" lvl="1" indent="-457200">
              <a:buFont typeface="+mj-lt"/>
              <a:buAutoNum type="arabicPeriod"/>
            </a:pPr>
            <a:r>
              <a:rPr lang="en-US" dirty="0" smtClean="0"/>
              <a:t>Look for an attribute</a:t>
            </a:r>
          </a:p>
          <a:p>
            <a:pPr marL="447675" indent="-457200"/>
            <a:r>
              <a:rPr lang="en-US" dirty="0" smtClean="0"/>
              <a:t>General example</a:t>
            </a:r>
          </a:p>
          <a:p>
            <a:pPr marL="225425" lvl="1" indent="0">
              <a:buNone/>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a:t>
            </a:r>
          </a:p>
          <a:p>
            <a:pPr marL="225425" lvl="1" indent="0">
              <a:buNone/>
            </a:pPr>
            <a:r>
              <a:rPr lang="en-US" sz="1800" dirty="0" smtClean="0">
                <a:latin typeface="Consolas" panose="020B0609020204030204" pitchFamily="49" charset="0"/>
                <a:cs typeface="Consolas" panose="020B0609020204030204" pitchFamily="49" charset="0"/>
              </a:rPr>
              <a:t>{</a:t>
            </a:r>
          </a:p>
          <a:p>
            <a:pPr marL="225425" lvl="1" indent="0">
              <a:buNone/>
            </a:pPr>
            <a:endParaRPr lang="en-US" sz="1800" dirty="0" smtClean="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public void method()</a:t>
            </a:r>
          </a:p>
          <a:p>
            <a:pPr marL="225425" lvl="1" indent="0">
              <a:buNone/>
            </a:pPr>
            <a:r>
              <a:rPr lang="en-US" sz="1800" dirty="0" smtClean="0">
                <a:latin typeface="Consolas" panose="020B0609020204030204" pitchFamily="49" charset="0"/>
                <a:cs typeface="Consolas" panose="020B0609020204030204" pitchFamily="49" charset="0"/>
              </a:rPr>
              <a:t>    {  </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smtClean="0">
                <a:latin typeface="Consolas" panose="020B0609020204030204" pitchFamily="49" charset="0"/>
                <a:cs typeface="Consolas" panose="020B0609020204030204" pitchFamily="49" charset="0"/>
              </a:rPr>
              <a:t>         x = 12;</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a:t>
            </a:r>
          </a:p>
        </p:txBody>
      </p:sp>
      <p:grpSp>
        <p:nvGrpSpPr>
          <p:cNvPr id="13" name="Group 12"/>
          <p:cNvGrpSpPr/>
          <p:nvPr/>
        </p:nvGrpSpPr>
        <p:grpSpPr>
          <a:xfrm>
            <a:off x="2286000" y="4666129"/>
            <a:ext cx="3630706" cy="1183341"/>
            <a:chOff x="2286000" y="4666129"/>
            <a:chExt cx="3630706" cy="1183341"/>
          </a:xfrm>
        </p:grpSpPr>
        <p:sp>
          <p:nvSpPr>
            <p:cNvPr id="4" name="TextBox 3"/>
            <p:cNvSpPr txBox="1"/>
            <p:nvPr/>
          </p:nvSpPr>
          <p:spPr>
            <a:xfrm>
              <a:off x="4249271" y="4988859"/>
              <a:ext cx="1667435" cy="860611"/>
            </a:xfrm>
            <a:prstGeom prst="rect">
              <a:avLst/>
            </a:prstGeom>
            <a:noFill/>
            <a:ln w="0">
              <a:noFill/>
            </a:ln>
          </p:spPr>
          <p:txBody>
            <a:bodyPr wrap="square" lIns="0" rtlCol="0">
              <a:noAutofit/>
            </a:bodyPr>
            <a:lstStyle/>
            <a:p>
              <a:r>
                <a:rPr lang="en-US" sz="1800" b="1" dirty="0" smtClean="0">
                  <a:solidFill>
                    <a:srgbClr val="FF0000"/>
                  </a:solidFill>
                </a:rPr>
                <a:t>Reference to an identifier</a:t>
              </a:r>
            </a:p>
          </p:txBody>
        </p:sp>
        <p:cxnSp>
          <p:nvCxnSpPr>
            <p:cNvPr id="6" name="Straight Arrow Connector 5"/>
            <p:cNvCxnSpPr/>
            <p:nvPr/>
          </p:nvCxnSpPr>
          <p:spPr bwMode="auto">
            <a:xfrm flipH="1" flipV="1">
              <a:off x="2286000" y="4666129"/>
              <a:ext cx="1963271" cy="753036"/>
            </a:xfrm>
            <a:prstGeom prst="straightConnector1">
              <a:avLst/>
            </a:prstGeom>
            <a:noFill/>
            <a:ln w="25400" cap="flat" cmpd="sng" algn="ctr">
              <a:solidFill>
                <a:srgbClr val="FF0000"/>
              </a:solidFill>
              <a:prstDash val="solid"/>
              <a:round/>
              <a:headEnd type="none" w="sm" len="sm"/>
              <a:tailEnd type="arrow"/>
            </a:ln>
            <a:effectLst/>
          </p:spPr>
        </p:cxnSp>
      </p:grpSp>
      <p:grpSp>
        <p:nvGrpSpPr>
          <p:cNvPr id="14" name="Group 13"/>
          <p:cNvGrpSpPr/>
          <p:nvPr/>
        </p:nvGrpSpPr>
        <p:grpSpPr>
          <a:xfrm>
            <a:off x="1855695" y="3184712"/>
            <a:ext cx="6575610" cy="1116105"/>
            <a:chOff x="1855695" y="3184712"/>
            <a:chExt cx="6575610" cy="1116105"/>
          </a:xfrm>
        </p:grpSpPr>
        <p:sp>
          <p:nvSpPr>
            <p:cNvPr id="7" name="TextBox 6"/>
            <p:cNvSpPr txBox="1"/>
            <p:nvPr/>
          </p:nvSpPr>
          <p:spPr>
            <a:xfrm>
              <a:off x="5479675" y="3184712"/>
              <a:ext cx="2951630" cy="860611"/>
            </a:xfrm>
            <a:prstGeom prst="rect">
              <a:avLst/>
            </a:prstGeom>
            <a:noFill/>
            <a:ln w="0">
              <a:noFill/>
            </a:ln>
          </p:spPr>
          <p:txBody>
            <a:bodyPr wrap="square" lIns="0" rtlCol="0">
              <a:noAutofit/>
            </a:bodyPr>
            <a:lstStyle/>
            <a:p>
              <a:r>
                <a:rPr lang="en-US" sz="1800" b="1" dirty="0" smtClean="0">
                  <a:solidFill>
                    <a:srgbClr val="FF0000"/>
                  </a:solidFill>
                </a:rPr>
                <a:t>First: look for the definition of a local identifier e.g., “</a:t>
              </a:r>
              <a:r>
                <a:rPr lang="en-US" sz="1800" b="1" dirty="0" err="1" smtClean="0">
                  <a:solidFill>
                    <a:srgbClr val="FF0000"/>
                  </a:solidFill>
                </a:rPr>
                <a:t>int</a:t>
              </a:r>
              <a:r>
                <a:rPr lang="en-US" sz="1800" b="1" dirty="0" smtClean="0">
                  <a:solidFill>
                    <a:srgbClr val="FF0000"/>
                  </a:solidFill>
                </a:rPr>
                <a:t> x;”</a:t>
              </a:r>
            </a:p>
          </p:txBody>
        </p:sp>
        <p:cxnSp>
          <p:nvCxnSpPr>
            <p:cNvPr id="8" name="Straight Arrow Connector 7"/>
            <p:cNvCxnSpPr/>
            <p:nvPr/>
          </p:nvCxnSpPr>
          <p:spPr bwMode="auto">
            <a:xfrm flipH="1">
              <a:off x="1855695" y="3615017"/>
              <a:ext cx="3509681" cy="685800"/>
            </a:xfrm>
            <a:prstGeom prst="straightConnector1">
              <a:avLst/>
            </a:prstGeom>
            <a:noFill/>
            <a:ln w="25400" cap="flat" cmpd="sng" algn="ctr">
              <a:solidFill>
                <a:srgbClr val="FF0000"/>
              </a:solidFill>
              <a:prstDash val="solid"/>
              <a:round/>
              <a:headEnd type="none" w="sm" len="sm"/>
              <a:tailEnd type="arrow"/>
            </a:ln>
            <a:effectLst/>
          </p:spPr>
        </p:cxnSp>
      </p:grpSp>
      <p:grpSp>
        <p:nvGrpSpPr>
          <p:cNvPr id="15" name="Group 14"/>
          <p:cNvGrpSpPr/>
          <p:nvPr/>
        </p:nvGrpSpPr>
        <p:grpSpPr>
          <a:xfrm>
            <a:off x="1297641" y="2017060"/>
            <a:ext cx="7019365" cy="1331258"/>
            <a:chOff x="1297641" y="2017060"/>
            <a:chExt cx="7019365" cy="1331258"/>
          </a:xfrm>
        </p:grpSpPr>
        <p:sp>
          <p:nvSpPr>
            <p:cNvPr id="10" name="TextBox 9"/>
            <p:cNvSpPr txBox="1"/>
            <p:nvPr/>
          </p:nvSpPr>
          <p:spPr>
            <a:xfrm>
              <a:off x="5479675" y="2017060"/>
              <a:ext cx="2837331" cy="860611"/>
            </a:xfrm>
            <a:prstGeom prst="rect">
              <a:avLst/>
            </a:prstGeom>
            <a:noFill/>
            <a:ln w="0">
              <a:noFill/>
            </a:ln>
          </p:spPr>
          <p:txBody>
            <a:bodyPr wrap="square" lIns="0" rtlCol="0">
              <a:noAutofit/>
            </a:bodyPr>
            <a:lstStyle/>
            <a:p>
              <a:r>
                <a:rPr lang="en-US" sz="1800" b="1" dirty="0" smtClean="0">
                  <a:solidFill>
                    <a:srgbClr val="FF0000"/>
                  </a:solidFill>
                </a:rPr>
                <a:t>Second: look for the definition of an attribute e.g., “private </a:t>
              </a:r>
              <a:r>
                <a:rPr lang="en-US" sz="1800" b="1" dirty="0" err="1" smtClean="0">
                  <a:solidFill>
                    <a:srgbClr val="FF0000"/>
                  </a:solidFill>
                </a:rPr>
                <a:t>int</a:t>
              </a:r>
              <a:r>
                <a:rPr lang="en-US" sz="1800" b="1" dirty="0" smtClean="0">
                  <a:solidFill>
                    <a:srgbClr val="FF0000"/>
                  </a:solidFill>
                </a:rPr>
                <a:t> x;”</a:t>
              </a:r>
            </a:p>
          </p:txBody>
        </p:sp>
        <p:cxnSp>
          <p:nvCxnSpPr>
            <p:cNvPr id="11" name="Straight Arrow Connector 10"/>
            <p:cNvCxnSpPr/>
            <p:nvPr/>
          </p:nvCxnSpPr>
          <p:spPr bwMode="auto">
            <a:xfrm flipH="1">
              <a:off x="1297641" y="2447366"/>
              <a:ext cx="4182034" cy="900952"/>
            </a:xfrm>
            <a:prstGeom prst="straightConnector1">
              <a:avLst/>
            </a:prstGeom>
            <a:noFill/>
            <a:ln w="25400" cap="flat" cmpd="sng" algn="ctr">
              <a:solidFill>
                <a:srgbClr val="FF0000"/>
              </a:solidFill>
              <a:prstDash val="solid"/>
              <a:round/>
              <a:headEnd type="none" w="sm" len="sm"/>
              <a:tailEnd type="arrow"/>
            </a:ln>
            <a:effectLst/>
          </p:spPr>
        </p:cxnSp>
      </p:grpSp>
    </p:spTree>
    <p:extLst>
      <p:ext uri="{BB962C8B-B14F-4D97-AF65-F5344CB8AC3E}">
        <p14:creationId xmlns:p14="http://schemas.microsoft.com/office/powerpoint/2010/main" val="1871493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randombar(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randombar(horizontal)">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Shadowing</a:t>
            </a:r>
            <a:endParaRPr lang="en-US" dirty="0"/>
          </a:p>
        </p:txBody>
      </p:sp>
      <p:sp>
        <p:nvSpPr>
          <p:cNvPr id="3" name="Content Placeholder 2"/>
          <p:cNvSpPr>
            <a:spLocks noGrp="1"/>
          </p:cNvSpPr>
          <p:nvPr>
            <p:ph idx="1"/>
          </p:nvPr>
        </p:nvSpPr>
        <p:spPr/>
        <p:txBody>
          <a:bodyPr/>
          <a:lstStyle/>
          <a:p>
            <a:r>
              <a:rPr lang="en-US" dirty="0" smtClean="0"/>
              <a:t>The name of a local matches the name of an attribute.</a:t>
            </a:r>
          </a:p>
          <a:p>
            <a:r>
              <a:rPr lang="en-US" dirty="0" smtClean="0"/>
              <a:t>Because of scoping rules the local identifier will ‘hide’ access to the attribute.</a:t>
            </a:r>
          </a:p>
          <a:p>
            <a:r>
              <a:rPr lang="en-US" dirty="0" smtClean="0"/>
              <a:t>This is a common logic error!</a:t>
            </a:r>
          </a:p>
          <a:p>
            <a:pPr marL="225425" lvl="1" indent="0">
              <a:buNone/>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 {</a:t>
            </a:r>
          </a:p>
          <a:p>
            <a:pPr marL="225425" lvl="1" indent="0">
              <a:buNone/>
            </a:pPr>
            <a:r>
              <a:rPr lang="en-US" sz="1800" dirty="0" smtClean="0">
                <a:latin typeface="Consolas" panose="020B0609020204030204" pitchFamily="49" charset="0"/>
                <a:cs typeface="Consolas" panose="020B0609020204030204" pitchFamily="49" charset="0"/>
              </a:rPr>
              <a:t>    private </a:t>
            </a:r>
            <a:r>
              <a:rPr lang="en-US" sz="1800" dirty="0" err="1" smtClean="0">
                <a:latin typeface="Consolas" panose="020B0609020204030204" pitchFamily="49" charset="0"/>
                <a:cs typeface="Consolas" panose="020B0609020204030204" pitchFamily="49" charset="0"/>
              </a:rPr>
              <a:t>int</a:t>
            </a:r>
            <a:r>
              <a:rPr lang="en-US" sz="1800" dirty="0" smtClean="0">
                <a:latin typeface="Consolas" panose="020B0609020204030204" pitchFamily="49" charset="0"/>
                <a:cs typeface="Consolas" panose="020B0609020204030204" pitchFamily="49" charset="0"/>
              </a:rPr>
              <a:t> age = -1;</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public Person(</a:t>
            </a:r>
            <a:r>
              <a:rPr lang="en-US" sz="1800" dirty="0" err="1" smtClean="0">
                <a:latin typeface="Consolas" panose="020B0609020204030204" pitchFamily="49" charset="0"/>
                <a:cs typeface="Consolas" panose="020B0609020204030204" pitchFamily="49" charset="0"/>
              </a:rPr>
              <a:t>int</a:t>
            </a:r>
            <a:r>
              <a:rPr lang="en-US" sz="1800" dirty="0" smtClean="0">
                <a:latin typeface="Consolas" panose="020B0609020204030204" pitchFamily="49" charset="0"/>
                <a:cs typeface="Consolas" panose="020B0609020204030204" pitchFamily="49" charset="0"/>
              </a:rPr>
              <a:t> </a:t>
            </a:r>
            <a:r>
              <a:rPr lang="en-US" sz="1800" dirty="0" err="1" smtClean="0">
                <a:latin typeface="Consolas" panose="020B0609020204030204" pitchFamily="49" charset="0"/>
                <a:cs typeface="Consolas" panose="020B0609020204030204" pitchFamily="49" charset="0"/>
              </a:rPr>
              <a:t>newAge</a:t>
            </a: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r>
              <a:rPr lang="en-US" sz="1800" dirty="0" err="1" smtClean="0">
                <a:latin typeface="Consolas" panose="020B0609020204030204" pitchFamily="49" charset="0"/>
                <a:cs typeface="Consolas" panose="020B0609020204030204" pitchFamily="49" charset="0"/>
              </a:rPr>
              <a:t>int</a:t>
            </a:r>
            <a:r>
              <a:rPr lang="en-US" sz="1800" dirty="0" smtClean="0">
                <a:latin typeface="Consolas" panose="020B0609020204030204" pitchFamily="49" charset="0"/>
                <a:cs typeface="Consolas" panose="020B0609020204030204" pitchFamily="49" charset="0"/>
              </a:rPr>
              <a:t> age;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Shadows/hides attribute</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age = </a:t>
            </a:r>
            <a:r>
              <a:rPr lang="en-US" sz="1800" dirty="0" err="1" smtClean="0">
                <a:latin typeface="Consolas" panose="020B0609020204030204" pitchFamily="49" charset="0"/>
                <a:cs typeface="Consolas" panose="020B0609020204030204" pitchFamily="49" charset="0"/>
              </a:rPr>
              <a:t>newAge</a:t>
            </a:r>
            <a:r>
              <a:rPr lang="en-US" sz="1800" dirty="0" smtClean="0">
                <a:latin typeface="Consolas" panose="020B0609020204030204" pitchFamily="49" charset="0"/>
                <a:cs typeface="Consolas" panose="020B0609020204030204" pitchFamily="49" charset="0"/>
              </a:rPr>
              <a:t>;</a:t>
            </a:r>
          </a:p>
          <a:p>
            <a:pPr marL="225425" lvl="1" indent="0">
              <a:buNone/>
            </a:pP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public void </a:t>
            </a:r>
            <a:r>
              <a:rPr lang="en-US" sz="1800" dirty="0" err="1" smtClean="0">
                <a:latin typeface="Consolas" panose="020B0609020204030204" pitchFamily="49" charset="0"/>
                <a:cs typeface="Consolas" panose="020B0609020204030204" pitchFamily="49" charset="0"/>
              </a:rPr>
              <a:t>setAge</a:t>
            </a:r>
            <a:r>
              <a:rPr lang="en-US" sz="1800" dirty="0" smtClean="0">
                <a:latin typeface="Consolas" panose="020B0609020204030204" pitchFamily="49" charset="0"/>
                <a:cs typeface="Consolas" panose="020B0609020204030204" pitchFamily="49" charset="0"/>
              </a:rPr>
              <a:t>(</a:t>
            </a:r>
            <a:r>
              <a:rPr lang="en-US" sz="1800" dirty="0" err="1" smtClean="0">
                <a:latin typeface="Consolas" panose="020B0609020204030204" pitchFamily="49" charset="0"/>
                <a:cs typeface="Consolas" panose="020B0609020204030204" pitchFamily="49" charset="0"/>
              </a:rPr>
              <a:t>int</a:t>
            </a:r>
            <a:r>
              <a:rPr lang="en-US" sz="1800" dirty="0" smtClean="0">
                <a:latin typeface="Consolas" panose="020B0609020204030204" pitchFamily="49" charset="0"/>
                <a:cs typeface="Consolas" panose="020B0609020204030204" pitchFamily="49" charset="0"/>
              </a:rPr>
              <a:t> age) {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Shadow/hide attribute</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age = age;</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smtClean="0">
                <a:latin typeface="Consolas" panose="020B0609020204030204" pitchFamily="49" charset="0"/>
                <a:cs typeface="Consolas" panose="020B0609020204030204" pitchFamily="49" charset="0"/>
              </a:rPr>
              <a:t>}</a:t>
            </a:r>
          </a:p>
          <a:p>
            <a:pPr marL="225425" lvl="1" indent="0">
              <a:buNone/>
            </a:pP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Person </a:t>
            </a:r>
            <a:r>
              <a:rPr lang="en-US" sz="1800" dirty="0" err="1" smtClean="0">
                <a:latin typeface="Consolas" panose="020B0609020204030204" pitchFamily="49" charset="0"/>
                <a:cs typeface="Consolas" panose="020B0609020204030204" pitchFamily="49" charset="0"/>
              </a:rPr>
              <a:t>aPerson</a:t>
            </a:r>
            <a:r>
              <a:rPr lang="en-US" sz="1800" dirty="0" smtClean="0">
                <a:latin typeface="Consolas" panose="020B0609020204030204" pitchFamily="49" charset="0"/>
                <a:cs typeface="Consolas" panose="020B0609020204030204" pitchFamily="49" charset="0"/>
              </a:rPr>
              <a:t> = new Person(0);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age is still -1</a:t>
            </a:r>
          </a:p>
          <a:p>
            <a:pPr marL="225425" lvl="1" indent="0">
              <a:buNone/>
            </a:pPr>
            <a:r>
              <a:rPr lang="en-US" sz="1800" dirty="0" err="1" smtClean="0">
                <a:latin typeface="Consolas" panose="020B0609020204030204" pitchFamily="49" charset="0"/>
                <a:cs typeface="Consolas" panose="020B0609020204030204" pitchFamily="49" charset="0"/>
              </a:rPr>
              <a:t>aPerson.setAge</a:t>
            </a:r>
            <a:r>
              <a:rPr lang="en-US" sz="1800" dirty="0" smtClean="0">
                <a:latin typeface="Consolas" panose="020B0609020204030204" pitchFamily="49" charset="0"/>
                <a:cs typeface="Consolas" panose="020B0609020204030204" pitchFamily="49" charset="0"/>
              </a:rPr>
              <a:t>(18);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age is still -1</a:t>
            </a:r>
            <a:endParaRPr lang="en-US" sz="1800" b="1" dirty="0">
              <a:solidFill>
                <a:schemeClr val="bg1">
                  <a:lumMod val="60000"/>
                  <a:lumOff val="40000"/>
                </a:schemeClr>
              </a:solidFill>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03779717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The ‘</a:t>
            </a:r>
            <a:r>
              <a:rPr lang="en-US" dirty="0" smtClean="0">
                <a:latin typeface="Consolas" panose="020B0609020204030204" pitchFamily="49" charset="0"/>
                <a:cs typeface="Consolas" panose="020B0609020204030204" pitchFamily="49" charset="0"/>
              </a:rPr>
              <a:t>Private</a:t>
            </a:r>
            <a:r>
              <a:rPr lang="en-US" dirty="0" smtClean="0"/>
              <a:t>’ Keyword</a:t>
            </a:r>
            <a:endParaRPr lang="en-US" dirty="0"/>
          </a:p>
        </p:txBody>
      </p:sp>
      <p:sp>
        <p:nvSpPr>
          <p:cNvPr id="3" name="Content Placeholder 2"/>
          <p:cNvSpPr>
            <a:spLocks noGrp="1"/>
          </p:cNvSpPr>
          <p:nvPr>
            <p:ph idx="1"/>
          </p:nvPr>
        </p:nvSpPr>
        <p:spPr/>
        <p:txBody>
          <a:bodyPr/>
          <a:lstStyle/>
          <a:p>
            <a:r>
              <a:rPr lang="en-US" dirty="0" smtClean="0"/>
              <a:t>It syntactically means this part of the class cannot be accessed outside of the class definition.</a:t>
            </a:r>
          </a:p>
          <a:p>
            <a:pPr lvl="1"/>
            <a:r>
              <a:rPr lang="en-US" dirty="0" smtClean="0"/>
              <a:t>You should </a:t>
            </a:r>
            <a:r>
              <a:rPr lang="en-US" b="1" dirty="0" smtClean="0"/>
              <a:t>always</a:t>
            </a:r>
            <a:r>
              <a:rPr lang="en-US" dirty="0" smtClean="0"/>
              <a:t> do this for variable attributes, </a:t>
            </a:r>
            <a:r>
              <a:rPr lang="en-US" i="1" dirty="0" smtClean="0"/>
              <a:t>very rarely do this </a:t>
            </a:r>
            <a:r>
              <a:rPr lang="en-US" dirty="0" smtClean="0"/>
              <a:t>for methods (more later).</a:t>
            </a:r>
          </a:p>
          <a:p>
            <a:r>
              <a:rPr lang="en-US" dirty="0" smtClean="0"/>
              <a:t>Example</a:t>
            </a:r>
          </a:p>
          <a:p>
            <a:pPr marL="225425" lvl="1" indent="0">
              <a:buNone/>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 {</a:t>
            </a:r>
          </a:p>
          <a:p>
            <a:pPr marL="225425" lvl="1" indent="0">
              <a:buNone/>
            </a:pPr>
            <a:r>
              <a:rPr lang="en-US" sz="1800" dirty="0" smtClean="0">
                <a:latin typeface="Consolas" panose="020B0609020204030204" pitchFamily="49" charset="0"/>
                <a:cs typeface="Consolas" panose="020B0609020204030204" pitchFamily="49" charset="0"/>
              </a:rPr>
              <a:t>     private </a:t>
            </a:r>
            <a:r>
              <a:rPr lang="en-US" sz="1800" dirty="0" err="1" smtClean="0">
                <a:latin typeface="Consolas" panose="020B0609020204030204" pitchFamily="49" charset="0"/>
                <a:cs typeface="Consolas" panose="020B0609020204030204" pitchFamily="49" charset="0"/>
              </a:rPr>
              <a:t>int</a:t>
            </a:r>
            <a:r>
              <a:rPr lang="en-US" sz="1800" dirty="0" smtClean="0">
                <a:latin typeface="Consolas" panose="020B0609020204030204" pitchFamily="49" charset="0"/>
                <a:cs typeface="Consolas" panose="020B0609020204030204" pitchFamily="49" charset="0"/>
              </a:rPr>
              <a:t> age;</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public Person() {</a:t>
            </a:r>
          </a:p>
          <a:p>
            <a:pPr marL="225425" lvl="1" indent="0">
              <a:buNone/>
            </a:pPr>
            <a:r>
              <a:rPr lang="en-US" sz="1800" dirty="0" smtClean="0">
                <a:latin typeface="Consolas" panose="020B0609020204030204" pitchFamily="49" charset="0"/>
                <a:cs typeface="Consolas" panose="020B0609020204030204" pitchFamily="49" charset="0"/>
              </a:rPr>
              <a:t>         age = 12;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OK – access allowed here</a:t>
            </a:r>
            <a:endParaRPr lang="en-US" sz="1800" b="1" dirty="0">
              <a:solidFill>
                <a:schemeClr val="bg1">
                  <a:lumMod val="60000"/>
                  <a:lumOff val="40000"/>
                </a:schemeClr>
              </a:solidFill>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a:t>
            </a:r>
          </a:p>
          <a:p>
            <a:pPr marL="225425" lvl="1" indent="0">
              <a:buNone/>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Driver {</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public static void main(String [] </a:t>
            </a:r>
            <a:r>
              <a:rPr lang="en-US" sz="1800" dirty="0" err="1" smtClean="0">
                <a:latin typeface="Consolas" panose="020B0609020204030204" pitchFamily="49" charset="0"/>
                <a:cs typeface="Consolas" panose="020B0609020204030204" pitchFamily="49" charset="0"/>
              </a:rPr>
              <a:t>args</a:t>
            </a: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Person </a:t>
            </a:r>
            <a:r>
              <a:rPr lang="en-US" sz="1800" dirty="0" err="1" smtClean="0">
                <a:latin typeface="Consolas" panose="020B0609020204030204" pitchFamily="49" charset="0"/>
                <a:cs typeface="Consolas" panose="020B0609020204030204" pitchFamily="49" charset="0"/>
              </a:rPr>
              <a:t>aPerson</a:t>
            </a:r>
            <a:r>
              <a:rPr lang="en-US" sz="1800" dirty="0" smtClean="0">
                <a:latin typeface="Consolas" panose="020B0609020204030204" pitchFamily="49" charset="0"/>
                <a:cs typeface="Consolas" panose="020B0609020204030204" pitchFamily="49" charset="0"/>
              </a:rPr>
              <a:t> = new Person();</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r>
              <a:rPr lang="en-US" sz="1800" dirty="0" err="1" smtClean="0">
                <a:latin typeface="Consolas" panose="020B0609020204030204" pitchFamily="49" charset="0"/>
                <a:cs typeface="Consolas" panose="020B0609020204030204" pitchFamily="49" charset="0"/>
              </a:rPr>
              <a:t>aPerson.age</a:t>
            </a:r>
            <a:r>
              <a:rPr lang="en-US" sz="1800" dirty="0" smtClean="0">
                <a:latin typeface="Consolas" panose="020B0609020204030204" pitchFamily="49" charset="0"/>
                <a:cs typeface="Consolas" panose="020B0609020204030204" pitchFamily="49" charset="0"/>
              </a:rPr>
              <a:t> = 12;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Syntax error: program won’t  </a:t>
            </a:r>
          </a:p>
          <a:p>
            <a:pPr marL="225425" lvl="1" indent="0">
              <a:buNone/>
            </a:pPr>
            <a:r>
              <a:rPr lang="en-US" sz="1800" b="1" dirty="0">
                <a:solidFill>
                  <a:schemeClr val="bg1">
                    <a:lumMod val="60000"/>
                    <a:lumOff val="40000"/>
                  </a:schemeClr>
                </a:solidFill>
                <a:latin typeface="Consolas" panose="020B0609020204030204" pitchFamily="49" charset="0"/>
                <a:cs typeface="Consolas" panose="020B0609020204030204" pitchFamily="49" charset="0"/>
              </a:rPr>
              <a:t> </a:t>
            </a:r>
            <a:r>
              <a:rPr lang="en-US" sz="1800" b="1" dirty="0" smtClean="0">
                <a:solidFill>
                  <a:schemeClr val="bg1">
                    <a:lumMod val="60000"/>
                    <a:lumOff val="40000"/>
                  </a:schemeClr>
                </a:solidFill>
                <a:latin typeface="Consolas" panose="020B0609020204030204" pitchFamily="49" charset="0"/>
                <a:cs typeface="Consolas" panose="020B0609020204030204" pitchFamily="49" charset="0"/>
              </a:rPr>
              <a:t>                           // compile! </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30065373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idx="4294967295"/>
          </p:nvPr>
        </p:nvSpPr>
        <p:spPr/>
        <p:txBody>
          <a:bodyPr/>
          <a:lstStyle/>
          <a:p>
            <a:r>
              <a:rPr lang="en-CA" altLang="en-US" sz="3200" smtClean="0"/>
              <a:t>Encapsulation/Information Hiding</a:t>
            </a:r>
            <a:endParaRPr lang="en-US" altLang="en-US" sz="3200" smtClean="0"/>
          </a:p>
        </p:txBody>
      </p:sp>
      <p:sp>
        <p:nvSpPr>
          <p:cNvPr id="257027" name="Rectangle 3"/>
          <p:cNvSpPr>
            <a:spLocks noGrp="1" noChangeArrowheads="1"/>
          </p:cNvSpPr>
          <p:nvPr>
            <p:ph type="body" sz="half" idx="4294967295"/>
          </p:nvPr>
        </p:nvSpPr>
        <p:spPr>
          <a:xfrm>
            <a:off x="457200" y="1371600"/>
            <a:ext cx="8029575" cy="1752600"/>
          </a:xfrm>
        </p:spPr>
        <p:txBody>
          <a:bodyPr/>
          <a:lstStyle/>
          <a:p>
            <a:pPr marL="115888" indent="-115888">
              <a:lnSpc>
                <a:spcPct val="90000"/>
              </a:lnSpc>
              <a:tabLst>
                <a:tab pos="476250" algn="l"/>
              </a:tabLst>
            </a:pPr>
            <a:r>
              <a:rPr lang="en-CA" altLang="en-US" sz="2400" smtClean="0"/>
              <a:t>Protects the inner-workings (data) of a class.</a:t>
            </a:r>
          </a:p>
          <a:p>
            <a:pPr marL="115888" indent="-115888">
              <a:lnSpc>
                <a:spcPct val="90000"/>
              </a:lnSpc>
              <a:tabLst>
                <a:tab pos="476250" algn="l"/>
              </a:tabLst>
            </a:pPr>
            <a:r>
              <a:rPr lang="en-CA" altLang="en-US" sz="2400" smtClean="0"/>
              <a:t>Only allow access to the core of an object in a controlled fashion (use the </a:t>
            </a:r>
            <a:r>
              <a:rPr lang="en-CA" altLang="en-US" sz="2400" i="1" smtClean="0"/>
              <a:t>public</a:t>
            </a:r>
            <a:r>
              <a:rPr lang="en-CA" altLang="en-US" sz="2400" smtClean="0"/>
              <a:t> parts to access the </a:t>
            </a:r>
            <a:r>
              <a:rPr lang="en-CA" altLang="en-US" sz="2400" i="1" smtClean="0"/>
              <a:t>private</a:t>
            </a:r>
            <a:r>
              <a:rPr lang="en-CA" altLang="en-US" sz="2400" smtClean="0"/>
              <a:t> sections).</a:t>
            </a:r>
          </a:p>
          <a:p>
            <a:pPr marL="458788" lvl="1" indent="-115888">
              <a:lnSpc>
                <a:spcPct val="90000"/>
              </a:lnSpc>
              <a:tabLst>
                <a:tab pos="476250" algn="l"/>
              </a:tabLst>
            </a:pPr>
            <a:r>
              <a:rPr lang="en-CA" altLang="en-US" sz="2000" smtClean="0"/>
              <a:t>Typically it means public methods accessing private attributes </a:t>
            </a:r>
            <a:r>
              <a:rPr lang="en-US" altLang="en-US" sz="2000" smtClean="0"/>
              <a:t>via</a:t>
            </a:r>
            <a:r>
              <a:rPr lang="en-CA" altLang="en-US" sz="2000" smtClean="0"/>
              <a:t> accessor and mutator methods.</a:t>
            </a:r>
          </a:p>
        </p:txBody>
      </p:sp>
      <p:grpSp>
        <p:nvGrpSpPr>
          <p:cNvPr id="64542" name="Group 30"/>
          <p:cNvGrpSpPr>
            <a:grpSpLocks/>
          </p:cNvGrpSpPr>
          <p:nvPr/>
        </p:nvGrpSpPr>
        <p:grpSpPr bwMode="auto">
          <a:xfrm>
            <a:off x="684213" y="3221038"/>
            <a:ext cx="4895850" cy="3217862"/>
            <a:chOff x="431" y="2029"/>
            <a:chExt cx="3084" cy="2027"/>
          </a:xfrm>
        </p:grpSpPr>
        <p:grpSp>
          <p:nvGrpSpPr>
            <p:cNvPr id="65541" name="Group 4"/>
            <p:cNvGrpSpPr>
              <a:grpSpLocks/>
            </p:cNvGrpSpPr>
            <p:nvPr/>
          </p:nvGrpSpPr>
          <p:grpSpPr bwMode="auto">
            <a:xfrm>
              <a:off x="431" y="2877"/>
              <a:ext cx="3084" cy="1179"/>
              <a:chOff x="476" y="2115"/>
              <a:chExt cx="3084" cy="1179"/>
            </a:xfrm>
          </p:grpSpPr>
          <p:sp>
            <p:nvSpPr>
              <p:cNvPr id="65546" name="Line 5"/>
              <p:cNvSpPr>
                <a:spLocks noChangeShapeType="1"/>
              </p:cNvSpPr>
              <p:nvPr/>
            </p:nvSpPr>
            <p:spPr bwMode="auto">
              <a:xfrm>
                <a:off x="476" y="2296"/>
                <a:ext cx="0" cy="99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65547" name="Line 6"/>
              <p:cNvSpPr>
                <a:spLocks noChangeShapeType="1"/>
              </p:cNvSpPr>
              <p:nvPr/>
            </p:nvSpPr>
            <p:spPr bwMode="auto">
              <a:xfrm>
                <a:off x="3560" y="2296"/>
                <a:ext cx="0" cy="99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65548" name="Line 7"/>
              <p:cNvSpPr>
                <a:spLocks noChangeShapeType="1"/>
              </p:cNvSpPr>
              <p:nvPr/>
            </p:nvSpPr>
            <p:spPr bwMode="auto">
              <a:xfrm>
                <a:off x="476" y="3294"/>
                <a:ext cx="308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65549" name="Line 8"/>
              <p:cNvSpPr>
                <a:spLocks noChangeShapeType="1"/>
              </p:cNvSpPr>
              <p:nvPr/>
            </p:nvSpPr>
            <p:spPr bwMode="auto">
              <a:xfrm>
                <a:off x="476" y="2296"/>
                <a:ext cx="4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65550" name="Line 9"/>
              <p:cNvSpPr>
                <a:spLocks noChangeShapeType="1"/>
              </p:cNvSpPr>
              <p:nvPr/>
            </p:nvSpPr>
            <p:spPr bwMode="auto">
              <a:xfrm>
                <a:off x="1429" y="2296"/>
                <a:ext cx="31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65551" name="Text Box 10"/>
              <p:cNvSpPr txBox="1">
                <a:spLocks noChangeArrowheads="1"/>
              </p:cNvSpPr>
              <p:nvPr/>
            </p:nvSpPr>
            <p:spPr bwMode="auto">
              <a:xfrm>
                <a:off x="1746" y="2659"/>
                <a:ext cx="545"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CA" altLang="en-US" sz="1600">
                    <a:latin typeface="Arial" charset="0"/>
                  </a:rPr>
                  <a:t>private data</a:t>
                </a:r>
                <a:endParaRPr lang="en-US" altLang="en-US" sz="1600">
                  <a:latin typeface="Arial" charset="0"/>
                </a:endParaRPr>
              </a:p>
            </p:txBody>
          </p:sp>
          <p:grpSp>
            <p:nvGrpSpPr>
              <p:cNvPr id="65552" name="Group 11"/>
              <p:cNvGrpSpPr>
                <a:grpSpLocks/>
              </p:cNvGrpSpPr>
              <p:nvPr/>
            </p:nvGrpSpPr>
            <p:grpSpPr bwMode="auto">
              <a:xfrm>
                <a:off x="884" y="2115"/>
                <a:ext cx="545" cy="366"/>
                <a:chOff x="884" y="2115"/>
                <a:chExt cx="545" cy="366"/>
              </a:xfrm>
            </p:grpSpPr>
            <p:sp>
              <p:nvSpPr>
                <p:cNvPr id="65563" name="Text Box 12"/>
                <p:cNvSpPr txBox="1">
                  <a:spLocks noChangeArrowheads="1"/>
                </p:cNvSpPr>
                <p:nvPr/>
              </p:nvSpPr>
              <p:spPr bwMode="auto">
                <a:xfrm>
                  <a:off x="884" y="2115"/>
                  <a:ext cx="545"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CA" altLang="en-US" sz="1600">
                      <a:latin typeface="Arial" charset="0"/>
                    </a:rPr>
                    <a:t>publicmethod</a:t>
                  </a:r>
                  <a:endParaRPr lang="en-US" altLang="en-US" sz="1600">
                    <a:latin typeface="Arial" charset="0"/>
                  </a:endParaRPr>
                </a:p>
              </p:txBody>
            </p:sp>
            <p:sp>
              <p:nvSpPr>
                <p:cNvPr id="65564" name="Line 13"/>
                <p:cNvSpPr>
                  <a:spLocks noChangeShapeType="1"/>
                </p:cNvSpPr>
                <p:nvPr/>
              </p:nvSpPr>
              <p:spPr bwMode="auto">
                <a:xfrm flipV="1">
                  <a:off x="884" y="2115"/>
                  <a:ext cx="0" cy="3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65565" name="Line 14"/>
                <p:cNvSpPr>
                  <a:spLocks noChangeShapeType="1"/>
                </p:cNvSpPr>
                <p:nvPr/>
              </p:nvSpPr>
              <p:spPr bwMode="auto">
                <a:xfrm flipV="1">
                  <a:off x="1429" y="2115"/>
                  <a:ext cx="0" cy="3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grpSp>
            <p:nvGrpSpPr>
              <p:cNvPr id="65553" name="Group 15"/>
              <p:cNvGrpSpPr>
                <a:grpSpLocks/>
              </p:cNvGrpSpPr>
              <p:nvPr/>
            </p:nvGrpSpPr>
            <p:grpSpPr bwMode="auto">
              <a:xfrm>
                <a:off x="1746" y="2115"/>
                <a:ext cx="545" cy="366"/>
                <a:chOff x="884" y="2115"/>
                <a:chExt cx="545" cy="366"/>
              </a:xfrm>
            </p:grpSpPr>
            <p:sp>
              <p:nvSpPr>
                <p:cNvPr id="65560" name="Text Box 16"/>
                <p:cNvSpPr txBox="1">
                  <a:spLocks noChangeArrowheads="1"/>
                </p:cNvSpPr>
                <p:nvPr/>
              </p:nvSpPr>
              <p:spPr bwMode="auto">
                <a:xfrm>
                  <a:off x="884" y="2115"/>
                  <a:ext cx="545"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CA" altLang="en-US" sz="1600">
                      <a:latin typeface="Arial" charset="0"/>
                    </a:rPr>
                    <a:t>publicmethod</a:t>
                  </a:r>
                  <a:endParaRPr lang="en-US" altLang="en-US" sz="1600">
                    <a:latin typeface="Arial" charset="0"/>
                  </a:endParaRPr>
                </a:p>
              </p:txBody>
            </p:sp>
            <p:sp>
              <p:nvSpPr>
                <p:cNvPr id="65561" name="Line 17"/>
                <p:cNvSpPr>
                  <a:spLocks noChangeShapeType="1"/>
                </p:cNvSpPr>
                <p:nvPr/>
              </p:nvSpPr>
              <p:spPr bwMode="auto">
                <a:xfrm flipV="1">
                  <a:off x="884" y="2115"/>
                  <a:ext cx="0" cy="3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65562" name="Line 18"/>
                <p:cNvSpPr>
                  <a:spLocks noChangeShapeType="1"/>
                </p:cNvSpPr>
                <p:nvPr/>
              </p:nvSpPr>
              <p:spPr bwMode="auto">
                <a:xfrm flipV="1">
                  <a:off x="1429" y="2115"/>
                  <a:ext cx="0" cy="3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sp>
            <p:nvSpPr>
              <p:cNvPr id="65554" name="Line 19"/>
              <p:cNvSpPr>
                <a:spLocks noChangeShapeType="1"/>
              </p:cNvSpPr>
              <p:nvPr/>
            </p:nvSpPr>
            <p:spPr bwMode="auto">
              <a:xfrm>
                <a:off x="2290" y="2296"/>
                <a:ext cx="31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nvGrpSpPr>
              <p:cNvPr id="65555" name="Group 20"/>
              <p:cNvGrpSpPr>
                <a:grpSpLocks/>
              </p:cNvGrpSpPr>
              <p:nvPr/>
            </p:nvGrpSpPr>
            <p:grpSpPr bwMode="auto">
              <a:xfrm>
                <a:off x="2608" y="2115"/>
                <a:ext cx="545" cy="366"/>
                <a:chOff x="884" y="2115"/>
                <a:chExt cx="545" cy="366"/>
              </a:xfrm>
            </p:grpSpPr>
            <p:sp>
              <p:nvSpPr>
                <p:cNvPr id="65557" name="Text Box 21"/>
                <p:cNvSpPr txBox="1">
                  <a:spLocks noChangeArrowheads="1"/>
                </p:cNvSpPr>
                <p:nvPr/>
              </p:nvSpPr>
              <p:spPr bwMode="auto">
                <a:xfrm>
                  <a:off x="884" y="2115"/>
                  <a:ext cx="545"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CA" altLang="en-US" sz="1600">
                      <a:latin typeface="Arial" charset="0"/>
                    </a:rPr>
                    <a:t>publicmethod</a:t>
                  </a:r>
                  <a:endParaRPr lang="en-US" altLang="en-US" sz="1600">
                    <a:latin typeface="Arial" charset="0"/>
                  </a:endParaRPr>
                </a:p>
              </p:txBody>
            </p:sp>
            <p:sp>
              <p:nvSpPr>
                <p:cNvPr id="65558" name="Line 22"/>
                <p:cNvSpPr>
                  <a:spLocks noChangeShapeType="1"/>
                </p:cNvSpPr>
                <p:nvPr/>
              </p:nvSpPr>
              <p:spPr bwMode="auto">
                <a:xfrm flipV="1">
                  <a:off x="884" y="2115"/>
                  <a:ext cx="0" cy="3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65559" name="Line 23"/>
                <p:cNvSpPr>
                  <a:spLocks noChangeShapeType="1"/>
                </p:cNvSpPr>
                <p:nvPr/>
              </p:nvSpPr>
              <p:spPr bwMode="auto">
                <a:xfrm flipV="1">
                  <a:off x="1429" y="2115"/>
                  <a:ext cx="0" cy="3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sp>
            <p:nvSpPr>
              <p:cNvPr id="65556" name="Line 24"/>
              <p:cNvSpPr>
                <a:spLocks noChangeShapeType="1"/>
              </p:cNvSpPr>
              <p:nvPr/>
            </p:nvSpPr>
            <p:spPr bwMode="auto">
              <a:xfrm>
                <a:off x="3152" y="2296"/>
                <a:ext cx="4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sp>
          <p:nvSpPr>
            <p:cNvPr id="65542" name="Line 25"/>
            <p:cNvSpPr>
              <a:spLocks noChangeShapeType="1"/>
            </p:cNvSpPr>
            <p:nvPr/>
          </p:nvSpPr>
          <p:spPr bwMode="auto">
            <a:xfrm flipV="1">
              <a:off x="1112" y="2560"/>
              <a:ext cx="0" cy="317"/>
            </a:xfrm>
            <a:prstGeom prst="line">
              <a:avLst/>
            </a:prstGeom>
            <a:noFill/>
            <a:ln w="635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65543" name="Line 26"/>
            <p:cNvSpPr>
              <a:spLocks noChangeShapeType="1"/>
            </p:cNvSpPr>
            <p:nvPr/>
          </p:nvSpPr>
          <p:spPr bwMode="auto">
            <a:xfrm>
              <a:off x="1973" y="2560"/>
              <a:ext cx="0" cy="272"/>
            </a:xfrm>
            <a:prstGeom prst="line">
              <a:avLst/>
            </a:prstGeom>
            <a:noFill/>
            <a:ln w="63500">
              <a:solidFill>
                <a:schemeClr val="tx1"/>
              </a:solidFill>
              <a:round/>
              <a:headEnd/>
              <a:tailEnd type="triangle"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65544" name="Text Box 27"/>
            <p:cNvSpPr txBox="1">
              <a:spLocks noChangeArrowheads="1"/>
            </p:cNvSpPr>
            <p:nvPr/>
          </p:nvSpPr>
          <p:spPr bwMode="auto">
            <a:xfrm>
              <a:off x="1669" y="2029"/>
              <a:ext cx="741"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1600">
                  <a:latin typeface="Arial" charset="0"/>
                </a:rPr>
                <a:t>set data (</a:t>
              </a:r>
              <a:r>
                <a:rPr lang="en-US" altLang="en-US" sz="1600" b="1">
                  <a:latin typeface="Arial" charset="0"/>
                </a:rPr>
                <a:t>mutator method</a:t>
              </a:r>
              <a:r>
                <a:rPr lang="en-US" altLang="en-US" sz="1600">
                  <a:latin typeface="Arial" charset="0"/>
                </a:rPr>
                <a:t>)</a:t>
              </a:r>
            </a:p>
          </p:txBody>
        </p:sp>
        <p:sp>
          <p:nvSpPr>
            <p:cNvPr id="65545" name="Text Box 28"/>
            <p:cNvSpPr txBox="1">
              <a:spLocks noChangeArrowheads="1"/>
            </p:cNvSpPr>
            <p:nvPr/>
          </p:nvSpPr>
          <p:spPr bwMode="auto">
            <a:xfrm>
              <a:off x="770" y="2029"/>
              <a:ext cx="717"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1600">
                  <a:latin typeface="Arial" charset="0"/>
                </a:rPr>
                <a:t>get data (</a:t>
              </a:r>
              <a:r>
                <a:rPr lang="en-US" altLang="en-US" sz="1600" b="1">
                  <a:latin typeface="Arial" charset="0"/>
                </a:rPr>
                <a:t>accessor method</a:t>
              </a:r>
              <a:r>
                <a:rPr lang="en-US" altLang="en-US" sz="1600">
                  <a:latin typeface="Arial" charset="0"/>
                </a:rPr>
                <a:t>)</a:t>
              </a:r>
            </a:p>
          </p:txBody>
        </p:sp>
      </p:grpSp>
    </p:spTree>
    <p:extLst>
      <p:ext uri="{BB962C8B-B14F-4D97-AF65-F5344CB8AC3E}">
        <p14:creationId xmlns:p14="http://schemas.microsoft.com/office/powerpoint/2010/main" val="18646790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70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702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702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45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7"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p:txBody>
          <a:bodyPr lIns="92075" tIns="46038" rIns="92075" bIns="46038"/>
          <a:lstStyle/>
          <a:p>
            <a:r>
              <a:rPr lang="en-CA" altLang="en-US" sz="3200" smtClean="0"/>
              <a:t>How Does Hiding Information Protect</a:t>
            </a:r>
            <a:r>
              <a:rPr lang="en-US" altLang="en-US" sz="3200" smtClean="0"/>
              <a:t> Data</a:t>
            </a:r>
            <a:r>
              <a:rPr lang="en-CA" altLang="en-US" sz="3200" smtClean="0"/>
              <a:t>?</a:t>
            </a:r>
            <a:endParaRPr lang="en-US" altLang="en-US" sz="3200" smtClean="0"/>
          </a:p>
        </p:txBody>
      </p:sp>
      <p:sp>
        <p:nvSpPr>
          <p:cNvPr id="66563" name="Rectangle 3"/>
          <p:cNvSpPr>
            <a:spLocks noGrp="1" noChangeArrowheads="1"/>
          </p:cNvSpPr>
          <p:nvPr>
            <p:ph type="body" idx="4294967295"/>
          </p:nvPr>
        </p:nvSpPr>
        <p:spPr/>
        <p:txBody>
          <a:bodyPr lIns="92075" tIns="46038" rIns="92075" bIns="46038"/>
          <a:lstStyle/>
          <a:p>
            <a:r>
              <a:rPr lang="en-CA" altLang="en-US" sz="2400" dirty="0" smtClean="0"/>
              <a:t>Protects the inner-workings (data) of a class</a:t>
            </a:r>
          </a:p>
          <a:p>
            <a:pPr lvl="1"/>
            <a:r>
              <a:rPr lang="en-CA" altLang="en-US" sz="2000" dirty="0" smtClean="0"/>
              <a:t>e.g., range checking for inventory levels (0 – 100)</a:t>
            </a:r>
          </a:p>
          <a:p>
            <a:endParaRPr lang="en-CA" altLang="en-US" sz="2000" dirty="0" smtClean="0"/>
          </a:p>
          <a:p>
            <a:r>
              <a:rPr lang="en-US" altLang="en-US" sz="2400" dirty="0" smtClean="0"/>
              <a:t>Location of the online example</a:t>
            </a:r>
            <a:r>
              <a:rPr lang="en-CA" altLang="en-US" sz="2400" dirty="0" smtClean="0"/>
              <a:t>:</a:t>
            </a:r>
            <a:r>
              <a:rPr lang="en-CA" altLang="en-US" sz="2800" dirty="0" smtClean="0">
                <a:latin typeface="Times New Roman" pitchFamily="18" charset="0"/>
              </a:rPr>
              <a:t> </a:t>
            </a:r>
          </a:p>
          <a:p>
            <a:pPr lvl="1"/>
            <a:r>
              <a:rPr lang="en-CA" altLang="en-US" sz="2000" dirty="0" smtClean="0">
                <a:latin typeface="Consolas" pitchFamily="49" charset="0"/>
              </a:rPr>
              <a:t>/home/219/examples/</a:t>
            </a:r>
            <a:r>
              <a:rPr lang="en-CA" altLang="en-US" sz="2000" dirty="0" err="1" smtClean="0">
                <a:latin typeface="Consolas" pitchFamily="49" charset="0"/>
              </a:rPr>
              <a:t>introOO</a:t>
            </a:r>
            <a:r>
              <a:rPr lang="en-CA" altLang="en-US" sz="2000" dirty="0" smtClean="0">
                <a:latin typeface="Consolas" pitchFamily="49" charset="0"/>
              </a:rPr>
              <a:t>/</a:t>
            </a:r>
            <a:r>
              <a:rPr lang="en-CA" altLang="en-US" sz="2000" dirty="0" err="1" smtClean="0">
                <a:latin typeface="Consolas" pitchFamily="49" charset="0"/>
              </a:rPr>
              <a:t>fourthNoProtection</a:t>
            </a:r>
            <a:endParaRPr lang="en-CA" altLang="en-US" sz="2000" dirty="0" smtClean="0">
              <a:latin typeface="Consolas" pitchFamily="49" charset="0"/>
            </a:endParaRPr>
          </a:p>
          <a:p>
            <a:endParaRPr lang="en-US" altLang="en-US" dirty="0" smtClean="0">
              <a:latin typeface="Times New Roman" pitchFamily="18" charset="0"/>
            </a:endParaRPr>
          </a:p>
        </p:txBody>
      </p:sp>
      <p:sp>
        <p:nvSpPr>
          <p:cNvPr id="66564" name="Text Box 10"/>
          <p:cNvSpPr txBox="1">
            <a:spLocks noChangeArrowheads="1"/>
          </p:cNvSpPr>
          <p:nvPr/>
        </p:nvSpPr>
        <p:spPr bwMode="auto">
          <a:xfrm>
            <a:off x="762000" y="4449763"/>
            <a:ext cx="2665413" cy="91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endParaRPr lang="en-CA" altLang="en-US" sz="2400"/>
          </a:p>
        </p:txBody>
      </p:sp>
      <p:sp>
        <p:nvSpPr>
          <p:cNvPr id="66565" name="Text Box 11"/>
          <p:cNvSpPr txBox="1">
            <a:spLocks noChangeArrowheads="1"/>
          </p:cNvSpPr>
          <p:nvPr/>
        </p:nvSpPr>
        <p:spPr bwMode="auto">
          <a:xfrm>
            <a:off x="533400" y="4114800"/>
            <a:ext cx="15240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800" b="1">
                <a:latin typeface="Consolas" pitchFamily="49" charset="0"/>
              </a:rPr>
              <a:t>Driver</a:t>
            </a:r>
          </a:p>
        </p:txBody>
      </p:sp>
      <p:sp>
        <p:nvSpPr>
          <p:cNvPr id="66566" name="Rectangle 13"/>
          <p:cNvSpPr>
            <a:spLocks noChangeArrowheads="1"/>
          </p:cNvSpPr>
          <p:nvPr/>
        </p:nvSpPr>
        <p:spPr bwMode="auto">
          <a:xfrm>
            <a:off x="304800" y="4038600"/>
            <a:ext cx="1981200" cy="1295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Arial" charset="0"/>
              <a:buNone/>
            </a:pPr>
            <a:endParaRPr lang="en-US" altLang="en-US" sz="1800"/>
          </a:p>
        </p:txBody>
      </p:sp>
      <p:sp>
        <p:nvSpPr>
          <p:cNvPr id="66567" name="Line 14"/>
          <p:cNvSpPr>
            <a:spLocks noChangeShapeType="1"/>
          </p:cNvSpPr>
          <p:nvPr/>
        </p:nvSpPr>
        <p:spPr bwMode="auto">
          <a:xfrm>
            <a:off x="304800" y="4572000"/>
            <a:ext cx="1981200" cy="158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68" name="Text Box 10"/>
          <p:cNvSpPr txBox="1">
            <a:spLocks noChangeArrowheads="1"/>
          </p:cNvSpPr>
          <p:nvPr/>
        </p:nvSpPr>
        <p:spPr bwMode="auto">
          <a:xfrm>
            <a:off x="4953000" y="4373563"/>
            <a:ext cx="2665413" cy="91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endParaRPr lang="en-CA" altLang="en-US" sz="2400"/>
          </a:p>
        </p:txBody>
      </p:sp>
      <p:sp>
        <p:nvSpPr>
          <p:cNvPr id="66569" name="Text Box 11"/>
          <p:cNvSpPr txBox="1">
            <a:spLocks noChangeArrowheads="1"/>
          </p:cNvSpPr>
          <p:nvPr/>
        </p:nvSpPr>
        <p:spPr bwMode="auto">
          <a:xfrm>
            <a:off x="4724400" y="4038600"/>
            <a:ext cx="22098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800">
                <a:latin typeface="Consolas" pitchFamily="49" charset="0"/>
              </a:rPr>
              <a:t>Inventory</a:t>
            </a:r>
          </a:p>
        </p:txBody>
      </p:sp>
      <p:sp>
        <p:nvSpPr>
          <p:cNvPr id="66570" name="Rectangle 13"/>
          <p:cNvSpPr>
            <a:spLocks noChangeArrowheads="1"/>
          </p:cNvSpPr>
          <p:nvPr/>
        </p:nvSpPr>
        <p:spPr bwMode="auto">
          <a:xfrm>
            <a:off x="4495800" y="3962400"/>
            <a:ext cx="2895600" cy="19462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Arial" charset="0"/>
              <a:buNone/>
            </a:pPr>
            <a:endParaRPr lang="en-US" altLang="en-US" sz="1800"/>
          </a:p>
        </p:txBody>
      </p:sp>
      <p:sp>
        <p:nvSpPr>
          <p:cNvPr id="66571" name="Line 14"/>
          <p:cNvSpPr>
            <a:spLocks noChangeShapeType="1"/>
          </p:cNvSpPr>
          <p:nvPr/>
        </p:nvSpPr>
        <p:spPr bwMode="auto">
          <a:xfrm>
            <a:off x="4495800" y="4495800"/>
            <a:ext cx="2895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72" name="Text Box 15"/>
          <p:cNvSpPr txBox="1">
            <a:spLocks noChangeArrowheads="1"/>
          </p:cNvSpPr>
          <p:nvPr/>
        </p:nvSpPr>
        <p:spPr bwMode="auto">
          <a:xfrm>
            <a:off x="4572000" y="4572000"/>
            <a:ext cx="2770188"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CA" altLang="en-US" sz="1800">
                <a:latin typeface="Consolas" pitchFamily="49" charset="0"/>
              </a:rPr>
              <a:t>+stockLevel: int</a:t>
            </a:r>
          </a:p>
          <a:p>
            <a:pPr>
              <a:spcBef>
                <a:spcPct val="50000"/>
              </a:spcBef>
              <a:buFont typeface="Arial" charset="0"/>
              <a:buNone/>
            </a:pPr>
            <a:r>
              <a:rPr lang="en-CA" altLang="en-US" sz="1800">
                <a:latin typeface="Consolas" pitchFamily="49" charset="0"/>
              </a:rPr>
              <a:t>+</a:t>
            </a:r>
            <a:r>
              <a:rPr lang="en-US" altLang="en-US" sz="1800">
                <a:latin typeface="Consolas" pitchFamily="49" charset="0"/>
              </a:rPr>
              <a:t>Inventory</a:t>
            </a:r>
            <a:r>
              <a:rPr lang="en-CA" altLang="en-US" sz="1800">
                <a:latin typeface="Consolas" pitchFamily="49" charset="0"/>
              </a:rPr>
              <a:t>()</a:t>
            </a:r>
          </a:p>
          <a:p>
            <a:pPr>
              <a:spcBef>
                <a:spcPct val="50000"/>
              </a:spcBef>
              <a:buFont typeface="Arial" charset="0"/>
              <a:buNone/>
            </a:pPr>
            <a:endParaRPr lang="en-US" altLang="en-US" sz="1800">
              <a:latin typeface="Consolas" pitchFamily="49" charset="0"/>
            </a:endParaRPr>
          </a:p>
        </p:txBody>
      </p:sp>
    </p:spTree>
    <p:extLst>
      <p:ext uri="{BB962C8B-B14F-4D97-AF65-F5344CB8AC3E}">
        <p14:creationId xmlns:p14="http://schemas.microsoft.com/office/powerpoint/2010/main" val="36325626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Classes/Objects</a:t>
            </a:r>
          </a:p>
        </p:txBody>
      </p:sp>
      <p:sp>
        <p:nvSpPr>
          <p:cNvPr id="3" name="Content Placeholder 2"/>
          <p:cNvSpPr>
            <a:spLocks noGrp="1"/>
          </p:cNvSpPr>
          <p:nvPr>
            <p:ph idx="1"/>
          </p:nvPr>
        </p:nvSpPr>
        <p:spPr/>
        <p:txBody>
          <a:bodyPr/>
          <a:lstStyle/>
          <a:p>
            <a:r>
              <a:rPr lang="en-US" altLang="en-US" smtClean="0"/>
              <a:t>Each class of object includes descriptive data.</a:t>
            </a:r>
          </a:p>
          <a:p>
            <a:pPr lvl="1"/>
            <a:r>
              <a:rPr lang="en-US" altLang="en-US" smtClean="0"/>
              <a:t>Example (animals):</a:t>
            </a:r>
          </a:p>
          <a:p>
            <a:pPr lvl="2"/>
            <a:r>
              <a:rPr lang="en-US" altLang="en-US" smtClean="0"/>
              <a:t>Species</a:t>
            </a:r>
          </a:p>
          <a:p>
            <a:pPr lvl="2"/>
            <a:r>
              <a:rPr lang="en-US" altLang="en-US" smtClean="0"/>
              <a:t>Color</a:t>
            </a:r>
          </a:p>
          <a:p>
            <a:pPr lvl="2"/>
            <a:r>
              <a:rPr lang="en-US" altLang="en-US" smtClean="0"/>
              <a:t>Length/height</a:t>
            </a:r>
          </a:p>
          <a:p>
            <a:pPr lvl="2"/>
            <a:r>
              <a:rPr lang="en-US" altLang="en-US" smtClean="0"/>
              <a:t>Weight</a:t>
            </a:r>
          </a:p>
          <a:p>
            <a:pPr lvl="2"/>
            <a:r>
              <a:rPr lang="en-US" altLang="en-US" smtClean="0"/>
              <a:t>Etc.</a:t>
            </a:r>
          </a:p>
          <a:p>
            <a:r>
              <a:rPr lang="en-US" altLang="en-US" smtClean="0"/>
              <a:t>Also each class of object has an associated set of actions</a:t>
            </a:r>
          </a:p>
          <a:p>
            <a:pPr lvl="1"/>
            <a:r>
              <a:rPr lang="en-US" altLang="en-US" smtClean="0"/>
              <a:t>Example (animals):</a:t>
            </a:r>
          </a:p>
          <a:p>
            <a:pPr lvl="2"/>
            <a:r>
              <a:rPr lang="en-US" altLang="en-US" smtClean="0"/>
              <a:t>Eating</a:t>
            </a:r>
          </a:p>
          <a:p>
            <a:pPr lvl="2"/>
            <a:r>
              <a:rPr lang="en-US" altLang="en-US" smtClean="0"/>
              <a:t>Sleeping</a:t>
            </a:r>
          </a:p>
          <a:p>
            <a:pPr lvl="2"/>
            <a:r>
              <a:rPr lang="en-US" altLang="en-US" smtClean="0"/>
              <a:t>Excreting</a:t>
            </a:r>
          </a:p>
          <a:p>
            <a:pPr lvl="2"/>
            <a:r>
              <a:rPr lang="en-US" altLang="en-US" smtClean="0"/>
              <a:t>Etc.</a:t>
            </a:r>
          </a:p>
        </p:txBody>
      </p:sp>
    </p:spTree>
    <p:extLst>
      <p:ext uri="{BB962C8B-B14F-4D97-AF65-F5344CB8AC3E}">
        <p14:creationId xmlns:p14="http://schemas.microsoft.com/office/powerpoint/2010/main" val="36080475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idx="4294967295"/>
          </p:nvPr>
        </p:nvSpPr>
        <p:spPr/>
        <p:txBody>
          <a:bodyPr/>
          <a:lstStyle/>
          <a:p>
            <a:r>
              <a:rPr lang="en-CA" altLang="en-US" sz="3200" smtClean="0"/>
              <a:t>Class </a:t>
            </a:r>
            <a:r>
              <a:rPr lang="en-CA" altLang="en-US" sz="2800" smtClean="0">
                <a:latin typeface="Consolas" pitchFamily="49" charset="0"/>
              </a:rPr>
              <a:t>Inventory</a:t>
            </a:r>
          </a:p>
        </p:txBody>
      </p:sp>
      <p:sp>
        <p:nvSpPr>
          <p:cNvPr id="67587" name="Rectangle 3"/>
          <p:cNvSpPr>
            <a:spLocks noGrp="1"/>
          </p:cNvSpPr>
          <p:nvPr>
            <p:ph type="body" idx="4294967295"/>
          </p:nvPr>
        </p:nvSpPr>
        <p:spPr/>
        <p:txBody>
          <a:bodyPr/>
          <a:lstStyle/>
          <a:p>
            <a:pPr>
              <a:lnSpc>
                <a:spcPct val="90000"/>
              </a:lnSpc>
              <a:buFont typeface="Arial" charset="0"/>
              <a:buNone/>
            </a:pPr>
            <a:r>
              <a:rPr lang="en-CA" altLang="en-US" sz="1800" smtClean="0">
                <a:latin typeface="Consolas" pitchFamily="49" charset="0"/>
              </a:rPr>
              <a:t>public class Inventory</a:t>
            </a:r>
          </a:p>
          <a:p>
            <a:pPr>
              <a:lnSpc>
                <a:spcPct val="90000"/>
              </a:lnSpc>
              <a:buFont typeface="Arial" charset="0"/>
              <a:buNone/>
            </a:pPr>
            <a:r>
              <a:rPr lang="en-CA" altLang="en-US" sz="1800" smtClean="0">
                <a:latin typeface="Consolas" pitchFamily="49" charset="0"/>
              </a:rPr>
              <a:t>{</a:t>
            </a:r>
          </a:p>
          <a:p>
            <a:pPr>
              <a:lnSpc>
                <a:spcPct val="90000"/>
              </a:lnSpc>
              <a:buFont typeface="Arial" charset="0"/>
              <a:buNone/>
            </a:pPr>
            <a:r>
              <a:rPr lang="en-CA" altLang="en-US" sz="1800" smtClean="0">
                <a:latin typeface="Consolas" pitchFamily="49" charset="0"/>
              </a:rPr>
              <a:t>    public int stockLevel;</a:t>
            </a:r>
          </a:p>
          <a:p>
            <a:pPr>
              <a:lnSpc>
                <a:spcPct val="90000"/>
              </a:lnSpc>
              <a:buFont typeface="Arial" charset="0"/>
              <a:buNone/>
            </a:pPr>
            <a:endParaRPr lang="en-CA" altLang="en-US" sz="1800" smtClean="0">
              <a:latin typeface="Consolas" pitchFamily="49" charset="0"/>
            </a:endParaRPr>
          </a:p>
          <a:p>
            <a:pPr>
              <a:lnSpc>
                <a:spcPct val="90000"/>
              </a:lnSpc>
              <a:buFont typeface="Arial" charset="0"/>
              <a:buNone/>
            </a:pPr>
            <a:r>
              <a:rPr lang="en-CA" altLang="en-US" sz="1800" smtClean="0">
                <a:latin typeface="Consolas" pitchFamily="49" charset="0"/>
              </a:rPr>
              <a:t>    public Inventory()</a:t>
            </a:r>
          </a:p>
          <a:p>
            <a:pPr>
              <a:lnSpc>
                <a:spcPct val="90000"/>
              </a:lnSpc>
              <a:buFont typeface="Arial" charset="0"/>
              <a:buNone/>
            </a:pPr>
            <a:r>
              <a:rPr lang="en-CA" altLang="en-US" sz="1800" smtClean="0">
                <a:latin typeface="Consolas" pitchFamily="49" charset="0"/>
              </a:rPr>
              <a:t>    {</a:t>
            </a:r>
          </a:p>
          <a:p>
            <a:pPr>
              <a:lnSpc>
                <a:spcPct val="90000"/>
              </a:lnSpc>
              <a:buFont typeface="Arial" charset="0"/>
              <a:buNone/>
            </a:pPr>
            <a:r>
              <a:rPr lang="en-CA" altLang="en-US" sz="1800" smtClean="0">
                <a:latin typeface="Consolas" pitchFamily="49" charset="0"/>
              </a:rPr>
              <a:t>        stockLevel = 0;</a:t>
            </a:r>
          </a:p>
          <a:p>
            <a:pPr>
              <a:lnSpc>
                <a:spcPct val="90000"/>
              </a:lnSpc>
              <a:buFont typeface="Arial" charset="0"/>
              <a:buNone/>
            </a:pPr>
            <a:r>
              <a:rPr lang="en-CA" altLang="en-US" sz="1800" smtClean="0">
                <a:latin typeface="Consolas" pitchFamily="49" charset="0"/>
              </a:rPr>
              <a:t>    }</a:t>
            </a:r>
          </a:p>
          <a:p>
            <a:pPr>
              <a:lnSpc>
                <a:spcPct val="90000"/>
              </a:lnSpc>
              <a:buFont typeface="Arial" charset="0"/>
              <a:buNone/>
            </a:pPr>
            <a:r>
              <a:rPr lang="en-CA" altLang="en-US" sz="1800" smtClean="0">
                <a:latin typeface="Consolas" pitchFamily="49" charset="0"/>
              </a:rPr>
              <a:t>}</a:t>
            </a:r>
          </a:p>
          <a:p>
            <a:pPr>
              <a:lnSpc>
                <a:spcPct val="90000"/>
              </a:lnSpc>
              <a:buFont typeface="Arial" charset="0"/>
              <a:buNone/>
            </a:pPr>
            <a:endParaRPr lang="en-CA" altLang="en-US" sz="1800" smtClean="0">
              <a:latin typeface="Consolas" pitchFamily="49" charset="0"/>
            </a:endParaRPr>
          </a:p>
        </p:txBody>
      </p:sp>
    </p:spTree>
    <p:extLst>
      <p:ext uri="{BB962C8B-B14F-4D97-AF65-F5344CB8AC3E}">
        <p14:creationId xmlns:p14="http://schemas.microsoft.com/office/powerpoint/2010/main" val="70151569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idx="4294967295"/>
          </p:nvPr>
        </p:nvSpPr>
        <p:spPr/>
        <p:txBody>
          <a:bodyPr/>
          <a:lstStyle/>
          <a:p>
            <a:r>
              <a:rPr lang="en-CA" altLang="en-US" sz="3200" smtClean="0"/>
              <a:t>Class </a:t>
            </a:r>
            <a:r>
              <a:rPr lang="en-CA" altLang="en-US" sz="2800" smtClean="0">
                <a:latin typeface="Consolas" pitchFamily="49" charset="0"/>
              </a:rPr>
              <a:t>Driver</a:t>
            </a:r>
          </a:p>
        </p:txBody>
      </p:sp>
      <p:sp>
        <p:nvSpPr>
          <p:cNvPr id="68611" name="Rectangle 3"/>
          <p:cNvSpPr>
            <a:spLocks noGrp="1"/>
          </p:cNvSpPr>
          <p:nvPr>
            <p:ph type="body" idx="4294967295"/>
          </p:nvPr>
        </p:nvSpPr>
        <p:spPr/>
        <p:txBody>
          <a:bodyPr/>
          <a:lstStyle/>
          <a:p>
            <a:pPr>
              <a:lnSpc>
                <a:spcPct val="80000"/>
              </a:lnSpc>
              <a:buFont typeface="Arial" charset="0"/>
              <a:buNone/>
            </a:pPr>
            <a:r>
              <a:rPr lang="en-CA" altLang="en-US" sz="1800" smtClean="0">
                <a:latin typeface="Consolas" pitchFamily="49" charset="0"/>
              </a:rPr>
              <a:t>public class Driver</a:t>
            </a:r>
          </a:p>
          <a:p>
            <a:pPr>
              <a:lnSpc>
                <a:spcPct val="80000"/>
              </a:lnSpc>
              <a:buFont typeface="Arial" charset="0"/>
              <a:buNone/>
            </a:pPr>
            <a:r>
              <a:rPr lang="en-CA" altLang="en-US" sz="1800" smtClean="0">
                <a:latin typeface="Consolas" pitchFamily="49" charset="0"/>
              </a:rPr>
              <a:t>{</a:t>
            </a:r>
          </a:p>
          <a:p>
            <a:pPr>
              <a:lnSpc>
                <a:spcPct val="80000"/>
              </a:lnSpc>
              <a:buFont typeface="Arial" charset="0"/>
              <a:buNone/>
            </a:pPr>
            <a:r>
              <a:rPr lang="en-CA" altLang="en-US" sz="1800" smtClean="0">
                <a:latin typeface="Consolas" pitchFamily="49" charset="0"/>
              </a:rPr>
              <a:t>    public static void main (String [] args)</a:t>
            </a:r>
          </a:p>
          <a:p>
            <a:pPr>
              <a:lnSpc>
                <a:spcPct val="80000"/>
              </a:lnSpc>
              <a:buFont typeface="Arial" charset="0"/>
              <a:buNone/>
            </a:pPr>
            <a:r>
              <a:rPr lang="en-CA" altLang="en-US" sz="1800" smtClean="0">
                <a:latin typeface="Consolas" pitchFamily="49" charset="0"/>
              </a:rPr>
              <a:t>    {</a:t>
            </a:r>
          </a:p>
          <a:p>
            <a:pPr>
              <a:lnSpc>
                <a:spcPct val="80000"/>
              </a:lnSpc>
              <a:buFont typeface="Arial" charset="0"/>
              <a:buNone/>
            </a:pPr>
            <a:r>
              <a:rPr lang="en-CA" altLang="en-US" sz="1800" smtClean="0">
                <a:latin typeface="Consolas" pitchFamily="49" charset="0"/>
              </a:rPr>
              <a:t>        Inventory chinook = new Inventory ();</a:t>
            </a:r>
          </a:p>
          <a:p>
            <a:pPr>
              <a:lnSpc>
                <a:spcPct val="80000"/>
              </a:lnSpc>
              <a:buFont typeface="Arial" charset="0"/>
              <a:buNone/>
            </a:pPr>
            <a:r>
              <a:rPr lang="en-CA" altLang="en-US" sz="1800" smtClean="0">
                <a:latin typeface="Consolas" pitchFamily="49" charset="0"/>
              </a:rPr>
              <a:t>        chinook.stockLevel = 10;</a:t>
            </a:r>
          </a:p>
          <a:p>
            <a:pPr>
              <a:lnSpc>
                <a:spcPct val="80000"/>
              </a:lnSpc>
              <a:buFont typeface="Arial" charset="0"/>
              <a:buNone/>
            </a:pPr>
            <a:r>
              <a:rPr lang="en-CA" altLang="en-US" sz="1800" smtClean="0">
                <a:latin typeface="Consolas" pitchFamily="49" charset="0"/>
              </a:rPr>
              <a:t>        System.out.println ("Stock: " + chinook.stockLevel);</a:t>
            </a:r>
          </a:p>
          <a:p>
            <a:pPr>
              <a:lnSpc>
                <a:spcPct val="80000"/>
              </a:lnSpc>
              <a:buFont typeface="Arial" charset="0"/>
              <a:buNone/>
            </a:pPr>
            <a:r>
              <a:rPr lang="en-CA" altLang="en-US" sz="1800" smtClean="0">
                <a:latin typeface="Consolas" pitchFamily="49" charset="0"/>
              </a:rPr>
              <a:t>        chinook.stockLevel = chinook.stockLevel + 10;</a:t>
            </a:r>
          </a:p>
          <a:p>
            <a:pPr>
              <a:lnSpc>
                <a:spcPct val="80000"/>
              </a:lnSpc>
              <a:buFont typeface="Arial" charset="0"/>
              <a:buNone/>
            </a:pPr>
            <a:r>
              <a:rPr lang="en-CA" altLang="en-US" sz="1800" smtClean="0">
                <a:latin typeface="Consolas" pitchFamily="49" charset="0"/>
              </a:rPr>
              <a:t>        System.out.println ("Stock: " + chinook.stockLevel);</a:t>
            </a:r>
          </a:p>
          <a:p>
            <a:pPr>
              <a:lnSpc>
                <a:spcPct val="80000"/>
              </a:lnSpc>
              <a:buFont typeface="Arial" charset="0"/>
              <a:buNone/>
            </a:pPr>
            <a:r>
              <a:rPr lang="en-CA" altLang="en-US" sz="1800" smtClean="0">
                <a:latin typeface="Consolas" pitchFamily="49" charset="0"/>
              </a:rPr>
              <a:t>        chinook.stockLevel = chinook.stockLevel + 100;</a:t>
            </a:r>
          </a:p>
          <a:p>
            <a:pPr>
              <a:lnSpc>
                <a:spcPct val="80000"/>
              </a:lnSpc>
              <a:buFont typeface="Arial" charset="0"/>
              <a:buNone/>
            </a:pPr>
            <a:r>
              <a:rPr lang="en-CA" altLang="en-US" sz="1800" smtClean="0">
                <a:latin typeface="Consolas" pitchFamily="49" charset="0"/>
              </a:rPr>
              <a:t>        System.out.println ("Stock: " + chinook.stockLevel);</a:t>
            </a:r>
          </a:p>
          <a:p>
            <a:pPr>
              <a:lnSpc>
                <a:spcPct val="80000"/>
              </a:lnSpc>
              <a:buFont typeface="Arial" charset="0"/>
              <a:buNone/>
            </a:pPr>
            <a:r>
              <a:rPr lang="en-CA" altLang="en-US" sz="1800" smtClean="0">
                <a:latin typeface="Consolas" pitchFamily="49" charset="0"/>
              </a:rPr>
              <a:t>        chinook.stockLevel = chinook.stockLevel - 1000;</a:t>
            </a:r>
          </a:p>
          <a:p>
            <a:pPr>
              <a:lnSpc>
                <a:spcPct val="80000"/>
              </a:lnSpc>
              <a:buFont typeface="Arial" charset="0"/>
              <a:buNone/>
            </a:pPr>
            <a:r>
              <a:rPr lang="en-CA" altLang="en-US" sz="1800" smtClean="0">
                <a:latin typeface="Consolas" pitchFamily="49" charset="0"/>
              </a:rPr>
              <a:t>        System.out.println ("Stock: " + chinook.stockLevel);</a:t>
            </a:r>
          </a:p>
          <a:p>
            <a:pPr>
              <a:lnSpc>
                <a:spcPct val="80000"/>
              </a:lnSpc>
              <a:buFont typeface="Arial" charset="0"/>
              <a:buNone/>
            </a:pPr>
            <a:r>
              <a:rPr lang="en-CA" altLang="en-US" sz="1800" smtClean="0">
                <a:latin typeface="Consolas" pitchFamily="49" charset="0"/>
              </a:rPr>
              <a:t>    }</a:t>
            </a:r>
          </a:p>
          <a:p>
            <a:pPr>
              <a:lnSpc>
                <a:spcPct val="80000"/>
              </a:lnSpc>
              <a:buFont typeface="Arial" charset="0"/>
              <a:buNone/>
            </a:pPr>
            <a:r>
              <a:rPr lang="en-CA" altLang="en-US" sz="1800" smtClean="0">
                <a:latin typeface="Consolas" pitchFamily="49" charset="0"/>
              </a:rPr>
              <a:t>}</a:t>
            </a:r>
          </a:p>
          <a:p>
            <a:pPr>
              <a:lnSpc>
                <a:spcPct val="80000"/>
              </a:lnSpc>
              <a:buFont typeface="Arial" charset="0"/>
              <a:buNone/>
            </a:pPr>
            <a:endParaRPr lang="en-CA" altLang="en-US" sz="1800" smtClean="0">
              <a:latin typeface="Consolas" pitchFamily="49" charset="0"/>
            </a:endParaRPr>
          </a:p>
        </p:txBody>
      </p:sp>
      <p:pic>
        <p:nvPicPr>
          <p:cNvPr id="87044" name="Picture 4"/>
          <p:cNvPicPr>
            <a:picLocks noChangeAspect="1" noChangeArrowheads="1"/>
          </p:cNvPicPr>
          <p:nvPr/>
        </p:nvPicPr>
        <p:blipFill>
          <a:blip r:embed="rId2">
            <a:extLst>
              <a:ext uri="{28A0092B-C50C-407E-A947-70E740481C1C}">
                <a14:useLocalDpi xmlns:a14="http://schemas.microsoft.com/office/drawing/2010/main" val="0"/>
              </a:ext>
            </a:extLst>
          </a:blip>
          <a:srcRect b="72789"/>
          <a:stretch>
            <a:fillRect/>
          </a:stretch>
        </p:blipFill>
        <p:spPr bwMode="auto">
          <a:xfrm>
            <a:off x="7238999" y="2438400"/>
            <a:ext cx="172402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7045" name="Picture 5"/>
          <p:cNvPicPr>
            <a:picLocks noChangeAspect="1" noChangeArrowheads="1"/>
          </p:cNvPicPr>
          <p:nvPr/>
        </p:nvPicPr>
        <p:blipFill>
          <a:blip r:embed="rId3">
            <a:extLst>
              <a:ext uri="{28A0092B-C50C-407E-A947-70E740481C1C}">
                <a14:useLocalDpi xmlns:a14="http://schemas.microsoft.com/office/drawing/2010/main" val="0"/>
              </a:ext>
            </a:extLst>
          </a:blip>
          <a:srcRect t="27211" b="45578"/>
          <a:stretch>
            <a:fillRect/>
          </a:stretch>
        </p:blipFill>
        <p:spPr bwMode="auto">
          <a:xfrm>
            <a:off x="7239000" y="3124200"/>
            <a:ext cx="172402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7046" name="Picture 6"/>
          <p:cNvPicPr>
            <a:picLocks noChangeAspect="1" noChangeArrowheads="1"/>
          </p:cNvPicPr>
          <p:nvPr/>
        </p:nvPicPr>
        <p:blipFill>
          <a:blip r:embed="rId3">
            <a:extLst>
              <a:ext uri="{28A0092B-C50C-407E-A947-70E740481C1C}">
                <a14:useLocalDpi xmlns:a14="http://schemas.microsoft.com/office/drawing/2010/main" val="0"/>
              </a:ext>
            </a:extLst>
          </a:blip>
          <a:srcRect t="70749"/>
          <a:stretch>
            <a:fillRect/>
          </a:stretch>
        </p:blipFill>
        <p:spPr bwMode="auto">
          <a:xfrm>
            <a:off x="7419975" y="4933390"/>
            <a:ext cx="1724025"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7047" name="Picture 7"/>
          <p:cNvPicPr>
            <a:picLocks noChangeAspect="1" noChangeArrowheads="1"/>
          </p:cNvPicPr>
          <p:nvPr/>
        </p:nvPicPr>
        <p:blipFill>
          <a:blip r:embed="rId3">
            <a:extLst>
              <a:ext uri="{28A0092B-C50C-407E-A947-70E740481C1C}">
                <a14:useLocalDpi xmlns:a14="http://schemas.microsoft.com/office/drawing/2010/main" val="0"/>
              </a:ext>
            </a:extLst>
          </a:blip>
          <a:srcRect t="48979" b="23810"/>
          <a:stretch>
            <a:fillRect/>
          </a:stretch>
        </p:blipFill>
        <p:spPr bwMode="auto">
          <a:xfrm>
            <a:off x="7419975" y="3733800"/>
            <a:ext cx="172402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84875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704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704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704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70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p:txBody>
          <a:bodyPr lIns="92075" tIns="46038" rIns="92075" bIns="46038"/>
          <a:lstStyle/>
          <a:p>
            <a:r>
              <a:rPr lang="en-US" altLang="en-US" sz="3200" smtClean="0"/>
              <a:t>Utilizing Information Hiding: An Example</a:t>
            </a:r>
          </a:p>
        </p:txBody>
      </p:sp>
      <p:sp>
        <p:nvSpPr>
          <p:cNvPr id="69635" name="Rectangle 3"/>
          <p:cNvSpPr>
            <a:spLocks noGrp="1" noChangeArrowheads="1"/>
          </p:cNvSpPr>
          <p:nvPr>
            <p:ph type="body" idx="4294967295"/>
          </p:nvPr>
        </p:nvSpPr>
        <p:spPr/>
        <p:txBody>
          <a:bodyPr lIns="92075" tIns="46038" rIns="92075" bIns="46038"/>
          <a:lstStyle/>
          <a:p>
            <a:pPr marL="0" indent="0">
              <a:tabLst>
                <a:tab pos="476250" algn="l"/>
              </a:tabLst>
            </a:pPr>
            <a:r>
              <a:rPr lang="en-US" altLang="en-US" sz="2400" dirty="0" smtClean="0"/>
              <a:t>Location of the online example</a:t>
            </a:r>
            <a:r>
              <a:rPr lang="en-CA" altLang="en-US" sz="2400" dirty="0" smtClean="0"/>
              <a:t>:</a:t>
            </a:r>
            <a:r>
              <a:rPr lang="en-CA" altLang="en-US" sz="2800" dirty="0" smtClean="0">
                <a:latin typeface="Times New Roman" pitchFamily="18" charset="0"/>
              </a:rPr>
              <a:t> </a:t>
            </a:r>
          </a:p>
          <a:p>
            <a:pPr marL="346075" lvl="1" indent="-120650">
              <a:tabLst>
                <a:tab pos="476250" algn="l"/>
              </a:tabLst>
            </a:pPr>
            <a:r>
              <a:rPr lang="en-CA" altLang="en-US" sz="2000" dirty="0" smtClean="0">
                <a:latin typeface="Consolas" pitchFamily="49" charset="0"/>
              </a:rPr>
              <a:t>/home/219/examples/</a:t>
            </a:r>
            <a:r>
              <a:rPr lang="en-CA" altLang="en-US" sz="2000" dirty="0" err="1" smtClean="0">
                <a:latin typeface="Consolas" pitchFamily="49" charset="0"/>
              </a:rPr>
              <a:t>introOO</a:t>
            </a:r>
            <a:r>
              <a:rPr lang="en-CA" altLang="en-US" sz="2000" dirty="0" smtClean="0">
                <a:latin typeface="Consolas" pitchFamily="49" charset="0"/>
              </a:rPr>
              <a:t>/f</a:t>
            </a:r>
            <a:r>
              <a:rPr lang="en-US" altLang="en-US" sz="2000" dirty="0" err="1" smtClean="0">
                <a:latin typeface="Consolas" pitchFamily="49" charset="0"/>
              </a:rPr>
              <a:t>ifthEncapsulation</a:t>
            </a:r>
            <a:endParaRPr lang="en-US" altLang="en-US" sz="2000" dirty="0" smtClean="0">
              <a:latin typeface="Consolas" pitchFamily="49" charset="0"/>
            </a:endParaRPr>
          </a:p>
        </p:txBody>
      </p:sp>
      <p:sp>
        <p:nvSpPr>
          <p:cNvPr id="69636" name="Line 9"/>
          <p:cNvSpPr>
            <a:spLocks noChangeShapeType="1"/>
          </p:cNvSpPr>
          <p:nvPr/>
        </p:nvSpPr>
        <p:spPr bwMode="auto">
          <a:xfrm flipV="1">
            <a:off x="4953000" y="3206750"/>
            <a:ext cx="37338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69637" name="Text Box 10"/>
          <p:cNvSpPr txBox="1">
            <a:spLocks noChangeArrowheads="1"/>
          </p:cNvSpPr>
          <p:nvPr/>
        </p:nvSpPr>
        <p:spPr bwMode="auto">
          <a:xfrm>
            <a:off x="4953000" y="3246438"/>
            <a:ext cx="3678238" cy="331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CA" altLang="en-US" sz="1800">
                <a:latin typeface="Consolas" pitchFamily="49" charset="0"/>
              </a:rPr>
              <a:t>+MIN: int</a:t>
            </a:r>
          </a:p>
          <a:p>
            <a:pPr>
              <a:spcBef>
                <a:spcPct val="50000"/>
              </a:spcBef>
              <a:buFont typeface="Arial" charset="0"/>
              <a:buNone/>
            </a:pPr>
            <a:r>
              <a:rPr lang="en-CA" altLang="en-US" sz="1800">
                <a:latin typeface="Consolas" pitchFamily="49" charset="0"/>
              </a:rPr>
              <a:t>+MAX: int</a:t>
            </a:r>
          </a:p>
          <a:p>
            <a:pPr>
              <a:spcBef>
                <a:spcPct val="50000"/>
              </a:spcBef>
              <a:buFont typeface="Arial" charset="0"/>
              <a:buNone/>
            </a:pPr>
            <a:r>
              <a:rPr lang="en-CA" altLang="en-US" sz="1800">
                <a:latin typeface="Consolas" pitchFamily="49" charset="0"/>
              </a:rPr>
              <a:t>+CRITICAL: int</a:t>
            </a:r>
          </a:p>
          <a:p>
            <a:pPr>
              <a:spcBef>
                <a:spcPct val="50000"/>
              </a:spcBef>
              <a:buFont typeface="Arial" charset="0"/>
              <a:buNone/>
            </a:pPr>
            <a:r>
              <a:rPr lang="en-CA" altLang="en-US" sz="1800">
                <a:latin typeface="Consolas" pitchFamily="49" charset="0"/>
              </a:rPr>
              <a:t>-stockLevel: int</a:t>
            </a:r>
          </a:p>
          <a:p>
            <a:pPr>
              <a:spcBef>
                <a:spcPct val="50000"/>
              </a:spcBef>
              <a:buFont typeface="Arial" charset="0"/>
              <a:buNone/>
            </a:pPr>
            <a:r>
              <a:rPr lang="en-CA" altLang="en-US" sz="1800">
                <a:latin typeface="Consolas" pitchFamily="49" charset="0"/>
              </a:rPr>
              <a:t>+inventoryTooLow():</a:t>
            </a:r>
            <a:r>
              <a:rPr lang="en-US" altLang="en-US" sz="1800">
                <a:latin typeface="Consolas" pitchFamily="49" charset="0"/>
              </a:rPr>
              <a:t>boolean</a:t>
            </a:r>
            <a:endParaRPr lang="en-CA" altLang="en-US" sz="1800">
              <a:latin typeface="Consolas" pitchFamily="49" charset="0"/>
            </a:endParaRPr>
          </a:p>
          <a:p>
            <a:pPr>
              <a:spcBef>
                <a:spcPct val="50000"/>
              </a:spcBef>
              <a:buFont typeface="Arial" charset="0"/>
              <a:buNone/>
            </a:pPr>
            <a:r>
              <a:rPr lang="en-CA" altLang="en-US" sz="1800">
                <a:latin typeface="Consolas" pitchFamily="49" charset="0"/>
              </a:rPr>
              <a:t>+add(amount : int)</a:t>
            </a:r>
          </a:p>
          <a:p>
            <a:pPr>
              <a:spcBef>
                <a:spcPct val="50000"/>
              </a:spcBef>
              <a:buFont typeface="Arial" charset="0"/>
              <a:buNone/>
            </a:pPr>
            <a:r>
              <a:rPr lang="en-CA" altLang="en-US" sz="1800">
                <a:latin typeface="Consolas" pitchFamily="49" charset="0"/>
              </a:rPr>
              <a:t>+remove(amount : int)</a:t>
            </a:r>
          </a:p>
          <a:p>
            <a:pPr>
              <a:spcBef>
                <a:spcPct val="50000"/>
              </a:spcBef>
              <a:buFont typeface="Arial" charset="0"/>
              <a:buNone/>
            </a:pPr>
            <a:r>
              <a:rPr lang="en-CA" altLang="en-US" sz="1800">
                <a:latin typeface="Consolas" pitchFamily="49" charset="0"/>
              </a:rPr>
              <a:t>+showStockLevel()</a:t>
            </a:r>
          </a:p>
        </p:txBody>
      </p:sp>
      <p:sp>
        <p:nvSpPr>
          <p:cNvPr id="69638" name="Text Box 11"/>
          <p:cNvSpPr txBox="1">
            <a:spLocks noChangeArrowheads="1"/>
          </p:cNvSpPr>
          <p:nvPr/>
        </p:nvSpPr>
        <p:spPr bwMode="auto">
          <a:xfrm>
            <a:off x="5181600" y="2673350"/>
            <a:ext cx="30972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800">
                <a:latin typeface="Consolas" pitchFamily="49" charset="0"/>
              </a:rPr>
              <a:t>Inventory</a:t>
            </a:r>
          </a:p>
        </p:txBody>
      </p:sp>
      <p:sp>
        <p:nvSpPr>
          <p:cNvPr id="69639" name="Text Box 11"/>
          <p:cNvSpPr txBox="1">
            <a:spLocks noChangeArrowheads="1"/>
          </p:cNvSpPr>
          <p:nvPr/>
        </p:nvSpPr>
        <p:spPr bwMode="auto">
          <a:xfrm>
            <a:off x="838200" y="3657600"/>
            <a:ext cx="152400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800" b="1">
                <a:latin typeface="Consolas" pitchFamily="49" charset="0"/>
              </a:rPr>
              <a:t>Driver</a:t>
            </a:r>
          </a:p>
        </p:txBody>
      </p:sp>
      <p:sp>
        <p:nvSpPr>
          <p:cNvPr id="69640" name="Rectangle 13"/>
          <p:cNvSpPr>
            <a:spLocks noChangeArrowheads="1"/>
          </p:cNvSpPr>
          <p:nvPr/>
        </p:nvSpPr>
        <p:spPr bwMode="auto">
          <a:xfrm>
            <a:off x="609600" y="3581400"/>
            <a:ext cx="1981200" cy="1295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Arial" charset="0"/>
              <a:buNone/>
            </a:pPr>
            <a:endParaRPr lang="en-US" altLang="en-US" sz="1800"/>
          </a:p>
        </p:txBody>
      </p:sp>
      <p:sp>
        <p:nvSpPr>
          <p:cNvPr id="69641" name="Line 14"/>
          <p:cNvSpPr>
            <a:spLocks noChangeShapeType="1"/>
          </p:cNvSpPr>
          <p:nvPr/>
        </p:nvSpPr>
        <p:spPr bwMode="auto">
          <a:xfrm>
            <a:off x="609600" y="4114800"/>
            <a:ext cx="1981200" cy="158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9642" name="Rectangle 13"/>
          <p:cNvSpPr>
            <a:spLocks noChangeArrowheads="1"/>
          </p:cNvSpPr>
          <p:nvPr/>
        </p:nvSpPr>
        <p:spPr bwMode="auto">
          <a:xfrm>
            <a:off x="4953000" y="2667000"/>
            <a:ext cx="3733800" cy="38862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Arial" charset="0"/>
              <a:buNone/>
            </a:pPr>
            <a:endParaRPr lang="en-US" altLang="en-US" sz="1800"/>
          </a:p>
        </p:txBody>
      </p:sp>
    </p:spTree>
    <p:extLst>
      <p:ext uri="{BB962C8B-B14F-4D97-AF65-F5344CB8AC3E}">
        <p14:creationId xmlns:p14="http://schemas.microsoft.com/office/powerpoint/2010/main" val="189525388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idx="4294967295"/>
          </p:nvPr>
        </p:nvSpPr>
        <p:spPr/>
        <p:txBody>
          <a:bodyPr/>
          <a:lstStyle/>
          <a:p>
            <a:r>
              <a:rPr lang="en-CA" altLang="en-US" sz="3600" smtClean="0"/>
              <a:t>Class </a:t>
            </a:r>
            <a:r>
              <a:rPr lang="en-CA" altLang="en-US" sz="3200" smtClean="0">
                <a:latin typeface="Consolas" pitchFamily="49" charset="0"/>
              </a:rPr>
              <a:t>Inventory</a:t>
            </a:r>
          </a:p>
        </p:txBody>
      </p:sp>
      <p:sp>
        <p:nvSpPr>
          <p:cNvPr id="70659" name="Rectangle 3"/>
          <p:cNvSpPr>
            <a:spLocks noGrp="1"/>
          </p:cNvSpPr>
          <p:nvPr>
            <p:ph type="body" idx="4294967295"/>
          </p:nvPr>
        </p:nvSpPr>
        <p:spPr/>
        <p:txBody>
          <a:bodyPr/>
          <a:lstStyle/>
          <a:p>
            <a:pPr>
              <a:lnSpc>
                <a:spcPct val="80000"/>
              </a:lnSpc>
              <a:buFont typeface="Arial" charset="0"/>
              <a:buNone/>
            </a:pPr>
            <a:r>
              <a:rPr lang="en-US" altLang="en-US" sz="1800" smtClean="0">
                <a:latin typeface="Consolas" pitchFamily="49" charset="0"/>
              </a:rPr>
              <a:t>public class Inventory</a:t>
            </a:r>
          </a:p>
          <a:p>
            <a:pPr>
              <a:lnSpc>
                <a:spcPct val="80000"/>
              </a:lnSpc>
              <a:buFont typeface="Arial" charset="0"/>
              <a:buNone/>
            </a:pPr>
            <a:r>
              <a:rPr lang="en-US" altLang="en-US" sz="1800" smtClean="0">
                <a:latin typeface="Consolas" pitchFamily="49" charset="0"/>
              </a:rPr>
              <a:t>{</a:t>
            </a:r>
          </a:p>
          <a:p>
            <a:pPr>
              <a:lnSpc>
                <a:spcPct val="80000"/>
              </a:lnSpc>
              <a:buFont typeface="Arial" charset="0"/>
              <a:buNone/>
            </a:pPr>
            <a:r>
              <a:rPr lang="en-US" altLang="en-US" sz="1800" smtClean="0">
                <a:latin typeface="Consolas" pitchFamily="49" charset="0"/>
              </a:rPr>
              <a:t>    public final int CRITICAL = 10;</a:t>
            </a:r>
          </a:p>
          <a:p>
            <a:pPr>
              <a:lnSpc>
                <a:spcPct val="80000"/>
              </a:lnSpc>
              <a:buFont typeface="Arial" charset="0"/>
              <a:buNone/>
            </a:pPr>
            <a:r>
              <a:rPr lang="en-US" altLang="en-US" sz="1800" smtClean="0">
                <a:latin typeface="Consolas" pitchFamily="49" charset="0"/>
              </a:rPr>
              <a:t>    public final int MIN = 0;</a:t>
            </a:r>
          </a:p>
          <a:p>
            <a:pPr>
              <a:lnSpc>
                <a:spcPct val="80000"/>
              </a:lnSpc>
              <a:buFont typeface="Arial" charset="0"/>
              <a:buNone/>
            </a:pPr>
            <a:r>
              <a:rPr lang="en-US" altLang="en-US" sz="1800" smtClean="0">
                <a:latin typeface="Consolas" pitchFamily="49" charset="0"/>
              </a:rPr>
              <a:t>    public final int MAX = 100;</a:t>
            </a:r>
          </a:p>
          <a:p>
            <a:pPr>
              <a:lnSpc>
                <a:spcPct val="80000"/>
              </a:lnSpc>
              <a:buFont typeface="Arial" charset="0"/>
              <a:buNone/>
            </a:pPr>
            <a:r>
              <a:rPr lang="en-US" altLang="en-US" sz="1800" smtClean="0">
                <a:latin typeface="Consolas" pitchFamily="49" charset="0"/>
              </a:rPr>
              <a:t>    private int stockLevel = 0;</a:t>
            </a:r>
          </a:p>
          <a:p>
            <a:pPr>
              <a:lnSpc>
                <a:spcPct val="80000"/>
              </a:lnSpc>
              <a:buFont typeface="Arial" charset="0"/>
              <a:buNone/>
            </a:pPr>
            <a:endParaRPr lang="en-US" altLang="en-US" sz="1800" smtClean="0">
              <a:latin typeface="Consolas" pitchFamily="49" charset="0"/>
            </a:endParaRPr>
          </a:p>
          <a:p>
            <a:pPr>
              <a:lnSpc>
                <a:spcPct val="80000"/>
              </a:lnSpc>
              <a:buFont typeface="Arial" charset="0"/>
              <a:buNone/>
            </a:pPr>
            <a:r>
              <a:rPr lang="en-US" altLang="en-US" sz="1800" smtClean="0">
                <a:latin typeface="Consolas" pitchFamily="49" charset="0"/>
              </a:rPr>
              <a:t>    public boolean inventoryTooLow()</a:t>
            </a:r>
          </a:p>
          <a:p>
            <a:pPr>
              <a:lnSpc>
                <a:spcPct val="80000"/>
              </a:lnSpc>
              <a:buFont typeface="Arial" charset="0"/>
              <a:buNone/>
            </a:pPr>
            <a:r>
              <a:rPr lang="en-US" altLang="en-US" sz="1800" smtClean="0">
                <a:latin typeface="Consolas" pitchFamily="49" charset="0"/>
              </a:rPr>
              <a:t>    {</a:t>
            </a:r>
          </a:p>
          <a:p>
            <a:pPr>
              <a:lnSpc>
                <a:spcPct val="80000"/>
              </a:lnSpc>
              <a:buFont typeface="Arial" charset="0"/>
              <a:buNone/>
            </a:pPr>
            <a:r>
              <a:rPr lang="en-US" altLang="en-US" sz="1800" smtClean="0">
                <a:latin typeface="Consolas" pitchFamily="49" charset="0"/>
              </a:rPr>
              <a:t>	       if (stockLevel &lt; CRITICAL)</a:t>
            </a:r>
          </a:p>
          <a:p>
            <a:pPr>
              <a:lnSpc>
                <a:spcPct val="80000"/>
              </a:lnSpc>
              <a:buFont typeface="Arial" charset="0"/>
              <a:buNone/>
            </a:pPr>
            <a:r>
              <a:rPr lang="en-US" altLang="en-US" sz="1800" smtClean="0">
                <a:latin typeface="Consolas" pitchFamily="49" charset="0"/>
              </a:rPr>
              <a:t>	            return(true);</a:t>
            </a:r>
          </a:p>
          <a:p>
            <a:pPr>
              <a:lnSpc>
                <a:spcPct val="80000"/>
              </a:lnSpc>
              <a:buFont typeface="Arial" charset="0"/>
              <a:buNone/>
            </a:pPr>
            <a:r>
              <a:rPr lang="en-US" altLang="en-US" sz="1800" smtClean="0">
                <a:latin typeface="Consolas" pitchFamily="49" charset="0"/>
              </a:rPr>
              <a:t>	       else</a:t>
            </a:r>
          </a:p>
          <a:p>
            <a:pPr>
              <a:lnSpc>
                <a:spcPct val="80000"/>
              </a:lnSpc>
              <a:buFont typeface="Arial" charset="0"/>
              <a:buNone/>
            </a:pPr>
            <a:r>
              <a:rPr lang="en-US" altLang="en-US" sz="1800" smtClean="0">
                <a:latin typeface="Consolas" pitchFamily="49" charset="0"/>
              </a:rPr>
              <a:t>	            return(false);</a:t>
            </a:r>
          </a:p>
          <a:p>
            <a:pPr>
              <a:lnSpc>
                <a:spcPct val="80000"/>
              </a:lnSpc>
              <a:buFont typeface="Arial" charset="0"/>
              <a:buNone/>
            </a:pPr>
            <a:r>
              <a:rPr lang="en-US" altLang="en-US" sz="1800" smtClean="0">
                <a:latin typeface="Consolas" pitchFamily="49" charset="0"/>
              </a:rPr>
              <a:t>    }</a:t>
            </a:r>
          </a:p>
          <a:p>
            <a:pPr>
              <a:lnSpc>
                <a:spcPct val="80000"/>
              </a:lnSpc>
              <a:buFont typeface="Arial" charset="0"/>
              <a:buNone/>
            </a:pPr>
            <a:endParaRPr lang="en-US" altLang="en-US" sz="1800" smtClean="0">
              <a:latin typeface="Consolas" pitchFamily="49" charset="0"/>
            </a:endParaRPr>
          </a:p>
          <a:p>
            <a:pPr>
              <a:lnSpc>
                <a:spcPct val="80000"/>
              </a:lnSpc>
              <a:buFont typeface="Arial" charset="0"/>
              <a:buNone/>
            </a:pPr>
            <a:r>
              <a:rPr lang="en-US" altLang="en-US" sz="1800" smtClean="0">
                <a:latin typeface="Consolas" pitchFamily="49" charset="0"/>
              </a:rPr>
              <a:t>    </a:t>
            </a:r>
          </a:p>
          <a:p>
            <a:pPr>
              <a:lnSpc>
                <a:spcPct val="80000"/>
              </a:lnSpc>
            </a:pPr>
            <a:endParaRPr lang="en-CA" altLang="en-US" sz="1800" smtClean="0">
              <a:latin typeface="Consolas" pitchFamily="49" charset="0"/>
            </a:endParaRPr>
          </a:p>
        </p:txBody>
      </p:sp>
    </p:spTree>
    <p:extLst>
      <p:ext uri="{BB962C8B-B14F-4D97-AF65-F5344CB8AC3E}">
        <p14:creationId xmlns:p14="http://schemas.microsoft.com/office/powerpoint/2010/main" val="303123721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idx="4294967295"/>
          </p:nvPr>
        </p:nvSpPr>
        <p:spPr/>
        <p:txBody>
          <a:bodyPr/>
          <a:lstStyle/>
          <a:p>
            <a:r>
              <a:rPr lang="en-CA" altLang="en-US" sz="3600" dirty="0" smtClean="0"/>
              <a:t>Class </a:t>
            </a:r>
            <a:r>
              <a:rPr lang="en-CA" altLang="en-US" sz="3200" dirty="0" smtClean="0">
                <a:latin typeface="Consolas" pitchFamily="49" charset="0"/>
              </a:rPr>
              <a:t>Inventory</a:t>
            </a:r>
            <a:r>
              <a:rPr lang="en-CA" altLang="en-US" sz="2800" dirty="0" smtClean="0">
                <a:latin typeface="Consolas" pitchFamily="49" charset="0"/>
              </a:rPr>
              <a:t> </a:t>
            </a:r>
            <a:r>
              <a:rPr lang="en-CA" altLang="en-US" sz="3200" dirty="0" smtClean="0"/>
              <a:t>(2)</a:t>
            </a:r>
          </a:p>
        </p:txBody>
      </p:sp>
      <p:sp>
        <p:nvSpPr>
          <p:cNvPr id="71683" name="Rectangle 3"/>
          <p:cNvSpPr>
            <a:spLocks noGrp="1"/>
          </p:cNvSpPr>
          <p:nvPr>
            <p:ph type="body" idx="4294967295"/>
          </p:nvPr>
        </p:nvSpPr>
        <p:spPr/>
        <p:txBody>
          <a:bodyPr/>
          <a:lstStyle/>
          <a:p>
            <a:pPr>
              <a:lnSpc>
                <a:spcPct val="80000"/>
              </a:lnSpc>
              <a:buFont typeface="Arial" charset="0"/>
              <a:buNone/>
            </a:pPr>
            <a:r>
              <a:rPr lang="en-US" altLang="en-US" sz="1600" smtClean="0">
                <a:latin typeface="Consolas" pitchFamily="49" charset="0"/>
              </a:rPr>
              <a:t>    public void add(int amount)</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int temp;</a:t>
            </a:r>
          </a:p>
          <a:p>
            <a:pPr>
              <a:lnSpc>
                <a:spcPct val="80000"/>
              </a:lnSpc>
              <a:buFont typeface="Arial" charset="0"/>
              <a:buNone/>
            </a:pPr>
            <a:r>
              <a:rPr lang="en-US" altLang="en-US" sz="1600" smtClean="0">
                <a:latin typeface="Consolas" pitchFamily="49" charset="0"/>
              </a:rPr>
              <a:t>        temp = stockLevel + amount;</a:t>
            </a:r>
          </a:p>
          <a:p>
            <a:pPr>
              <a:lnSpc>
                <a:spcPct val="80000"/>
              </a:lnSpc>
              <a:buFont typeface="Arial" charset="0"/>
              <a:buNone/>
            </a:pPr>
            <a:r>
              <a:rPr lang="en-US" altLang="en-US" sz="1600" smtClean="0">
                <a:latin typeface="Consolas" pitchFamily="49" charset="0"/>
              </a:rPr>
              <a:t>        if (temp &gt; MAX)</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System.out.println();</a:t>
            </a:r>
          </a:p>
          <a:p>
            <a:pPr>
              <a:lnSpc>
                <a:spcPct val="80000"/>
              </a:lnSpc>
              <a:buFont typeface="Arial" charset="0"/>
              <a:buNone/>
            </a:pPr>
            <a:r>
              <a:rPr lang="en-US" altLang="en-US" sz="1600" smtClean="0">
                <a:latin typeface="Consolas" pitchFamily="49" charset="0"/>
              </a:rPr>
              <a:t>            System.out.print("Adding " + amount + </a:t>
            </a:r>
          </a:p>
          <a:p>
            <a:pPr>
              <a:lnSpc>
                <a:spcPct val="80000"/>
              </a:lnSpc>
              <a:buFont typeface="Arial" charset="0"/>
              <a:buNone/>
            </a:pPr>
            <a:r>
              <a:rPr lang="en-US" altLang="en-US" sz="1600" smtClean="0">
                <a:latin typeface="Consolas" pitchFamily="49" charset="0"/>
              </a:rPr>
              <a:t>                             " item will cause stock ");</a:t>
            </a:r>
          </a:p>
          <a:p>
            <a:pPr>
              <a:lnSpc>
                <a:spcPct val="80000"/>
              </a:lnSpc>
              <a:buFont typeface="Arial" charset="0"/>
              <a:buNone/>
            </a:pPr>
            <a:r>
              <a:rPr lang="en-US" altLang="en-US" sz="1600" smtClean="0">
                <a:latin typeface="Consolas" pitchFamily="49" charset="0"/>
              </a:rPr>
              <a:t>            System.out.println("to become greater than " + MAX + " units </a:t>
            </a:r>
          </a:p>
          <a:p>
            <a:pPr>
              <a:lnSpc>
                <a:spcPct val="80000"/>
              </a:lnSpc>
              <a:buFont typeface="Arial" charset="0"/>
              <a:buNone/>
            </a:pPr>
            <a:r>
              <a:rPr lang="en-US" altLang="en-US" sz="1600" smtClean="0">
                <a:latin typeface="Consolas" pitchFamily="49" charset="0"/>
              </a:rPr>
              <a:t>                             (overstock)");</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else</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stockLevel = temp;</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 </a:t>
            </a:r>
            <a:endParaRPr lang="en-US" altLang="en-US" sz="1600" smtClean="0">
              <a:solidFill>
                <a:srgbClr val="FF00FF"/>
              </a:solidFill>
              <a:latin typeface="Consolas" pitchFamily="49" charset="0"/>
            </a:endParaRPr>
          </a:p>
          <a:p>
            <a:pPr>
              <a:lnSpc>
                <a:spcPct val="80000"/>
              </a:lnSpc>
              <a:buFont typeface="Arial" charset="0"/>
              <a:buNone/>
            </a:pPr>
            <a:endParaRPr lang="en-US" altLang="en-US" sz="1600" smtClean="0">
              <a:solidFill>
                <a:srgbClr val="FF00FF"/>
              </a:solidFill>
              <a:latin typeface="Consolas" pitchFamily="49" charset="0"/>
            </a:endParaRPr>
          </a:p>
          <a:p>
            <a:pPr>
              <a:lnSpc>
                <a:spcPct val="80000"/>
              </a:lnSpc>
              <a:buFont typeface="Arial" charset="0"/>
              <a:buNone/>
            </a:pPr>
            <a:endParaRPr lang="en-US" altLang="en-US" sz="1600" smtClean="0">
              <a:latin typeface="Consolas" pitchFamily="49" charset="0"/>
            </a:endParaRPr>
          </a:p>
          <a:p>
            <a:pPr>
              <a:lnSpc>
                <a:spcPct val="80000"/>
              </a:lnSpc>
              <a:buFont typeface="Arial" charset="0"/>
              <a:buNone/>
            </a:pPr>
            <a:r>
              <a:rPr lang="en-US" altLang="en-US" sz="1600" smtClean="0">
                <a:latin typeface="Consolas" pitchFamily="49" charset="0"/>
              </a:rPr>
              <a:t>    </a:t>
            </a:r>
          </a:p>
          <a:p>
            <a:pPr>
              <a:lnSpc>
                <a:spcPct val="80000"/>
              </a:lnSpc>
            </a:pPr>
            <a:endParaRPr lang="en-CA" altLang="en-US" sz="1600" smtClean="0">
              <a:latin typeface="Consolas" pitchFamily="49" charset="0"/>
            </a:endParaRPr>
          </a:p>
        </p:txBody>
      </p:sp>
    </p:spTree>
    <p:extLst>
      <p:ext uri="{BB962C8B-B14F-4D97-AF65-F5344CB8AC3E}">
        <p14:creationId xmlns:p14="http://schemas.microsoft.com/office/powerpoint/2010/main" val="423241358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idx="4294967295"/>
          </p:nvPr>
        </p:nvSpPr>
        <p:spPr/>
        <p:txBody>
          <a:bodyPr/>
          <a:lstStyle/>
          <a:p>
            <a:r>
              <a:rPr lang="en-CA" altLang="en-US" sz="3600" smtClean="0"/>
              <a:t>Class </a:t>
            </a:r>
            <a:r>
              <a:rPr lang="en-CA" altLang="en-US" sz="3200" smtClean="0">
                <a:latin typeface="Consolas" pitchFamily="49" charset="0"/>
              </a:rPr>
              <a:t>Inventory</a:t>
            </a:r>
            <a:r>
              <a:rPr lang="en-CA" altLang="en-US" sz="2800" smtClean="0">
                <a:latin typeface="Consolas" pitchFamily="49" charset="0"/>
              </a:rPr>
              <a:t> </a:t>
            </a:r>
            <a:r>
              <a:rPr lang="en-CA" altLang="en-US" sz="3200" smtClean="0"/>
              <a:t>(3)</a:t>
            </a:r>
          </a:p>
        </p:txBody>
      </p:sp>
      <p:sp>
        <p:nvSpPr>
          <p:cNvPr id="72707" name="Rectangle 3"/>
          <p:cNvSpPr>
            <a:spLocks noGrp="1"/>
          </p:cNvSpPr>
          <p:nvPr>
            <p:ph type="body" idx="4294967295"/>
          </p:nvPr>
        </p:nvSpPr>
        <p:spPr/>
        <p:txBody>
          <a:bodyPr/>
          <a:lstStyle/>
          <a:p>
            <a:pPr>
              <a:lnSpc>
                <a:spcPct val="80000"/>
              </a:lnSpc>
              <a:buFont typeface="Arial" charset="0"/>
              <a:buNone/>
            </a:pPr>
            <a:r>
              <a:rPr lang="en-US" altLang="en-US" sz="1600" smtClean="0">
                <a:latin typeface="Consolas" pitchFamily="49" charset="0"/>
              </a:rPr>
              <a:t>    public void remove(int amount)</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int temp;</a:t>
            </a:r>
          </a:p>
          <a:p>
            <a:pPr>
              <a:lnSpc>
                <a:spcPct val="80000"/>
              </a:lnSpc>
              <a:buFont typeface="Arial" charset="0"/>
              <a:buNone/>
            </a:pPr>
            <a:r>
              <a:rPr lang="en-US" altLang="en-US" sz="1600" smtClean="0">
                <a:latin typeface="Consolas" pitchFamily="49" charset="0"/>
              </a:rPr>
              <a:t>	      temp = stockLevel - amount;</a:t>
            </a:r>
          </a:p>
          <a:p>
            <a:pPr>
              <a:lnSpc>
                <a:spcPct val="80000"/>
              </a:lnSpc>
              <a:buFont typeface="Arial" charset="0"/>
              <a:buNone/>
            </a:pPr>
            <a:r>
              <a:rPr lang="en-US" altLang="en-US" sz="1600" smtClean="0">
                <a:latin typeface="Consolas" pitchFamily="49" charset="0"/>
              </a:rPr>
              <a:t>        if (temp &lt; MIN)</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System.out.print("Removing " + amount + </a:t>
            </a:r>
          </a:p>
          <a:p>
            <a:pPr>
              <a:lnSpc>
                <a:spcPct val="80000"/>
              </a:lnSpc>
              <a:buFont typeface="Arial" charset="0"/>
              <a:buNone/>
            </a:pPr>
            <a:r>
              <a:rPr lang="en-US" altLang="en-US" sz="1600" smtClean="0">
                <a:latin typeface="Consolas" pitchFamily="49" charset="0"/>
              </a:rPr>
              <a:t>                             " item will cause stock ");</a:t>
            </a:r>
          </a:p>
          <a:p>
            <a:pPr>
              <a:lnSpc>
                <a:spcPct val="80000"/>
              </a:lnSpc>
              <a:buFont typeface="Arial" charset="0"/>
              <a:buNone/>
            </a:pPr>
            <a:r>
              <a:rPr lang="en-US" altLang="en-US" sz="1600" smtClean="0">
                <a:latin typeface="Consolas" pitchFamily="49" charset="0"/>
              </a:rPr>
              <a:t>            System.out.println("to become less than " + MIN + " units </a:t>
            </a:r>
          </a:p>
          <a:p>
            <a:pPr>
              <a:lnSpc>
                <a:spcPct val="80000"/>
              </a:lnSpc>
              <a:buFont typeface="Arial" charset="0"/>
              <a:buNone/>
            </a:pPr>
            <a:r>
              <a:rPr lang="en-US" altLang="en-US" sz="1600" smtClean="0">
                <a:latin typeface="Consolas" pitchFamily="49" charset="0"/>
              </a:rPr>
              <a:t>                (understock)");</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else</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stockLevel = temp;</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endParaRPr lang="en-US" altLang="en-US" sz="1600" smtClean="0">
              <a:latin typeface="Consolas" pitchFamily="49" charset="0"/>
            </a:endParaRPr>
          </a:p>
          <a:p>
            <a:pPr>
              <a:lnSpc>
                <a:spcPct val="80000"/>
              </a:lnSpc>
              <a:buFont typeface="Arial" charset="0"/>
              <a:buNone/>
            </a:pPr>
            <a:r>
              <a:rPr lang="en-US" altLang="en-US" sz="1600" smtClean="0">
                <a:latin typeface="Consolas" pitchFamily="49" charset="0"/>
              </a:rPr>
              <a:t>    public String showStockLevel () </a:t>
            </a:r>
          </a:p>
          <a:p>
            <a:pPr>
              <a:lnSpc>
                <a:spcPct val="80000"/>
              </a:lnSpc>
              <a:buFont typeface="Arial" charset="0"/>
              <a:buNone/>
            </a:pPr>
            <a:r>
              <a:rPr lang="en-US" altLang="en-US" sz="1600" smtClean="0">
                <a:latin typeface="Consolas" pitchFamily="49" charset="0"/>
              </a:rPr>
              <a:t>    { return("Inventory: " + stockLevel); }  </a:t>
            </a:r>
          </a:p>
          <a:p>
            <a:pPr>
              <a:lnSpc>
                <a:spcPct val="80000"/>
              </a:lnSpc>
              <a:buFont typeface="Arial" charset="0"/>
              <a:buNone/>
            </a:pPr>
            <a:r>
              <a:rPr lang="en-US" altLang="en-US" sz="1600" smtClean="0">
                <a:latin typeface="Consolas" pitchFamily="49" charset="0"/>
              </a:rPr>
              <a:t>}</a:t>
            </a:r>
            <a:endParaRPr lang="en-CA" altLang="en-US" sz="1600" smtClean="0">
              <a:latin typeface="Consolas" pitchFamily="49" charset="0"/>
            </a:endParaRPr>
          </a:p>
        </p:txBody>
      </p:sp>
    </p:spTree>
    <p:extLst>
      <p:ext uri="{BB962C8B-B14F-4D97-AF65-F5344CB8AC3E}">
        <p14:creationId xmlns:p14="http://schemas.microsoft.com/office/powerpoint/2010/main" val="99062990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idx="4294967295"/>
          </p:nvPr>
        </p:nvSpPr>
        <p:spPr/>
        <p:txBody>
          <a:bodyPr/>
          <a:lstStyle/>
          <a:p>
            <a:r>
              <a:rPr lang="en-CA" altLang="en-US" sz="3200" smtClean="0"/>
              <a:t>The </a:t>
            </a:r>
            <a:r>
              <a:rPr lang="en-CA" altLang="en-US" sz="3200" smtClean="0">
                <a:latin typeface="Consolas" pitchFamily="49" charset="0"/>
              </a:rPr>
              <a:t>Driver</a:t>
            </a:r>
            <a:r>
              <a:rPr lang="en-CA" altLang="en-US" sz="3200" smtClean="0"/>
              <a:t> Class</a:t>
            </a:r>
          </a:p>
        </p:txBody>
      </p:sp>
      <p:sp>
        <p:nvSpPr>
          <p:cNvPr id="73731" name="Rectangle 3"/>
          <p:cNvSpPr>
            <a:spLocks noGrp="1"/>
          </p:cNvSpPr>
          <p:nvPr>
            <p:ph type="body" idx="4294967295"/>
          </p:nvPr>
        </p:nvSpPr>
        <p:spPr/>
        <p:txBody>
          <a:bodyPr/>
          <a:lstStyle/>
          <a:p>
            <a:pPr>
              <a:lnSpc>
                <a:spcPct val="80000"/>
              </a:lnSpc>
              <a:buFont typeface="Arial" charset="0"/>
              <a:buNone/>
            </a:pPr>
            <a:r>
              <a:rPr lang="en-US" altLang="en-US" sz="1600" smtClean="0">
                <a:latin typeface="Consolas" pitchFamily="49" charset="0"/>
              </a:rPr>
              <a:t>public class Driver</a:t>
            </a:r>
          </a:p>
          <a:p>
            <a:pPr>
              <a:lnSpc>
                <a:spcPct val="80000"/>
              </a:lnSpc>
              <a:buFont typeface="Arial" charset="0"/>
              <a:buNone/>
            </a:pPr>
            <a:r>
              <a:rPr lang="en-US" altLang="en-US" sz="1600" smtClean="0">
                <a:latin typeface="Consolas" pitchFamily="49" charset="0"/>
              </a:rPr>
              <a:t>{</a:t>
            </a:r>
          </a:p>
          <a:p>
            <a:pPr>
              <a:lnSpc>
                <a:spcPct val="80000"/>
              </a:lnSpc>
              <a:buFont typeface="Arial" charset="0"/>
              <a:buNone/>
            </a:pPr>
            <a:r>
              <a:rPr lang="en-US" altLang="en-US" sz="1600" smtClean="0">
                <a:latin typeface="Consolas" pitchFamily="49" charset="0"/>
              </a:rPr>
              <a:t>    public static void main (String [] args)</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Inventory chinook = new Inventory ();</a:t>
            </a:r>
          </a:p>
          <a:p>
            <a:pPr>
              <a:lnSpc>
                <a:spcPct val="80000"/>
              </a:lnSpc>
              <a:buFont typeface="Arial" charset="0"/>
              <a:buNone/>
            </a:pPr>
            <a:r>
              <a:rPr lang="en-US" altLang="en-US" sz="1600" smtClean="0">
                <a:latin typeface="Consolas" pitchFamily="49" charset="0"/>
              </a:rPr>
              <a:t>	      chinook.add (10);</a:t>
            </a:r>
          </a:p>
          <a:p>
            <a:pPr>
              <a:lnSpc>
                <a:spcPct val="80000"/>
              </a:lnSpc>
              <a:buFont typeface="Arial" charset="0"/>
              <a:buNone/>
            </a:pPr>
            <a:r>
              <a:rPr lang="en-US" altLang="en-US" sz="1600" smtClean="0">
                <a:latin typeface="Consolas" pitchFamily="49" charset="0"/>
              </a:rPr>
              <a:t>        System.out.println(chinook.showStockLevel ());</a:t>
            </a:r>
            <a:br>
              <a:rPr lang="en-US" altLang="en-US" sz="1600" smtClean="0">
                <a:latin typeface="Consolas" pitchFamily="49" charset="0"/>
              </a:rPr>
            </a:br>
            <a:r>
              <a:rPr lang="en-US" altLang="en-US" sz="1600" smtClean="0">
                <a:latin typeface="Consolas" pitchFamily="49" charset="0"/>
              </a:rPr>
              <a:t>      chinook.add (10);</a:t>
            </a:r>
          </a:p>
          <a:p>
            <a:pPr>
              <a:lnSpc>
                <a:spcPct val="80000"/>
              </a:lnSpc>
              <a:buFont typeface="Arial" charset="0"/>
              <a:buNone/>
            </a:pPr>
            <a:r>
              <a:rPr lang="en-US" altLang="en-US" sz="1600" smtClean="0">
                <a:latin typeface="Consolas" pitchFamily="49" charset="0"/>
              </a:rPr>
              <a:t>        System.out.println(chinook.showStockLevel ());</a:t>
            </a:r>
          </a:p>
          <a:p>
            <a:pPr>
              <a:lnSpc>
                <a:spcPct val="80000"/>
              </a:lnSpc>
              <a:buFont typeface="Arial" charset="0"/>
              <a:buNone/>
            </a:pPr>
            <a:r>
              <a:rPr lang="en-US" altLang="en-US" sz="1600" smtClean="0">
                <a:latin typeface="Consolas" pitchFamily="49" charset="0"/>
              </a:rPr>
              <a:t>	      chinook.add (100);</a:t>
            </a:r>
          </a:p>
          <a:p>
            <a:pPr>
              <a:lnSpc>
                <a:spcPct val="80000"/>
              </a:lnSpc>
              <a:buFont typeface="Arial" charset="0"/>
              <a:buNone/>
            </a:pPr>
            <a:r>
              <a:rPr lang="en-US" altLang="en-US" sz="1600" smtClean="0">
                <a:latin typeface="Consolas" pitchFamily="49" charset="0"/>
              </a:rPr>
              <a:t>        System.out.println(chinook.showStockLevel ());</a:t>
            </a:r>
          </a:p>
          <a:p>
            <a:pPr>
              <a:lnSpc>
                <a:spcPct val="80000"/>
              </a:lnSpc>
              <a:buFont typeface="Arial" charset="0"/>
              <a:buNone/>
            </a:pPr>
            <a:r>
              <a:rPr lang="en-US" altLang="en-US" sz="1600" smtClean="0">
                <a:latin typeface="Consolas" pitchFamily="49" charset="0"/>
              </a:rPr>
              <a:t>	      chinook.remove (21);</a:t>
            </a:r>
          </a:p>
          <a:p>
            <a:pPr>
              <a:lnSpc>
                <a:spcPct val="80000"/>
              </a:lnSpc>
              <a:buFont typeface="Arial" charset="0"/>
              <a:buNone/>
            </a:pPr>
            <a:r>
              <a:rPr lang="en-US" altLang="en-US" sz="1600" smtClean="0">
                <a:latin typeface="Consolas" pitchFamily="49" charset="0"/>
              </a:rPr>
              <a:t>        System.out.println(chinook.showStockLevel ());</a:t>
            </a:r>
          </a:p>
          <a:p>
            <a:pPr>
              <a:lnSpc>
                <a:spcPct val="80000"/>
              </a:lnSpc>
              <a:buFont typeface="Arial" charset="0"/>
              <a:buNone/>
            </a:pPr>
            <a:r>
              <a:rPr lang="en-US" altLang="en-US" sz="1600" smtClean="0">
                <a:solidFill>
                  <a:srgbClr val="FF00FF"/>
                </a:solidFill>
                <a:latin typeface="Consolas" pitchFamily="49" charset="0"/>
              </a:rPr>
              <a:t>	      // JT: The statement below won't work and for good reason! </a:t>
            </a:r>
          </a:p>
          <a:p>
            <a:pPr>
              <a:lnSpc>
                <a:spcPct val="80000"/>
              </a:lnSpc>
              <a:buFont typeface="Arial" charset="0"/>
              <a:buNone/>
            </a:pPr>
            <a:r>
              <a:rPr lang="en-US" altLang="en-US" sz="1600" smtClean="0">
                <a:solidFill>
                  <a:srgbClr val="FF00FF"/>
                </a:solidFill>
                <a:latin typeface="Consolas" pitchFamily="49" charset="0"/>
              </a:rPr>
              <a:t>        // chinook.stockLevel = -999;</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a:t>
            </a:r>
          </a:p>
          <a:p>
            <a:pPr>
              <a:lnSpc>
                <a:spcPct val="80000"/>
              </a:lnSpc>
            </a:pPr>
            <a:endParaRPr lang="en-CA" altLang="en-US" sz="1600" smtClean="0">
              <a:latin typeface="Consolas" pitchFamily="49" charset="0"/>
            </a:endParaRPr>
          </a:p>
        </p:txBody>
      </p:sp>
      <p:pic>
        <p:nvPicPr>
          <p:cNvPr id="73732" name="Picture 4"/>
          <p:cNvPicPr>
            <a:picLocks noChangeAspect="1" noChangeArrowheads="1"/>
          </p:cNvPicPr>
          <p:nvPr/>
        </p:nvPicPr>
        <p:blipFill>
          <a:blip r:embed="rId2">
            <a:extLst>
              <a:ext uri="{28A0092B-C50C-407E-A947-70E740481C1C}">
                <a14:useLocalDpi xmlns:a14="http://schemas.microsoft.com/office/drawing/2010/main" val="0"/>
              </a:ext>
            </a:extLst>
          </a:blip>
          <a:srcRect b="40446"/>
          <a:stretch>
            <a:fillRect/>
          </a:stretch>
        </p:blipFill>
        <p:spPr bwMode="auto">
          <a:xfrm>
            <a:off x="6629400" y="2590800"/>
            <a:ext cx="16002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3733" name="Picture 5"/>
          <p:cNvPicPr>
            <a:picLocks noChangeAspect="1" noChangeArrowheads="1"/>
          </p:cNvPicPr>
          <p:nvPr/>
        </p:nvPicPr>
        <p:blipFill>
          <a:blip r:embed="rId3">
            <a:extLst>
              <a:ext uri="{28A0092B-C50C-407E-A947-70E740481C1C}">
                <a14:useLocalDpi xmlns:a14="http://schemas.microsoft.com/office/drawing/2010/main" val="0"/>
              </a:ext>
            </a:extLst>
          </a:blip>
          <a:srcRect t="47643"/>
          <a:stretch>
            <a:fillRect/>
          </a:stretch>
        </p:blipFill>
        <p:spPr bwMode="auto">
          <a:xfrm>
            <a:off x="6629400" y="3352800"/>
            <a:ext cx="1600200"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3734" name="Picture 7"/>
          <p:cNvPicPr>
            <a:picLocks noChangeAspect="1" noChangeArrowheads="1"/>
          </p:cNvPicPr>
          <p:nvPr/>
        </p:nvPicPr>
        <p:blipFill>
          <a:blip r:embed="rId4">
            <a:extLst>
              <a:ext uri="{28A0092B-C50C-407E-A947-70E740481C1C}">
                <a14:useLocalDpi xmlns:a14="http://schemas.microsoft.com/office/drawing/2010/main" val="0"/>
              </a:ext>
            </a:extLst>
          </a:blip>
          <a:srcRect l="769" t="51501" r="83076" b="-3004"/>
          <a:stretch>
            <a:fillRect/>
          </a:stretch>
        </p:blipFill>
        <p:spPr bwMode="auto">
          <a:xfrm>
            <a:off x="6629400" y="3886200"/>
            <a:ext cx="16002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3735" name="Picture 10"/>
          <p:cNvPicPr>
            <a:picLocks noChangeAspect="1" noChangeArrowheads="1"/>
          </p:cNvPicPr>
          <p:nvPr/>
        </p:nvPicPr>
        <p:blipFill>
          <a:blip r:embed="rId5">
            <a:extLst>
              <a:ext uri="{28A0092B-C50C-407E-A947-70E740481C1C}">
                <a14:useLocalDpi xmlns:a14="http://schemas.microsoft.com/office/drawing/2010/main" val="0"/>
              </a:ext>
            </a:extLst>
          </a:blip>
          <a:srcRect t="47214" r="80612" b="5574"/>
          <a:stretch>
            <a:fillRect/>
          </a:stretch>
        </p:blipFill>
        <p:spPr bwMode="auto">
          <a:xfrm>
            <a:off x="6629400" y="4495800"/>
            <a:ext cx="213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721174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idx="4294967295"/>
          </p:nvPr>
        </p:nvSpPr>
        <p:spPr/>
        <p:txBody>
          <a:bodyPr/>
          <a:lstStyle/>
          <a:p>
            <a:r>
              <a:rPr lang="en-CA" altLang="en-US" sz="3200" smtClean="0">
                <a:latin typeface="Consolas" pitchFamily="49" charset="0"/>
              </a:rPr>
              <a:t>Add()</a:t>
            </a:r>
            <a:r>
              <a:rPr lang="en-CA" altLang="en-US" sz="3200" smtClean="0"/>
              <a:t>: Try Adding 100 items to 20 items</a:t>
            </a:r>
          </a:p>
        </p:txBody>
      </p:sp>
      <p:sp>
        <p:nvSpPr>
          <p:cNvPr id="74755" name="Rectangle 3"/>
          <p:cNvSpPr>
            <a:spLocks noGrp="1"/>
          </p:cNvSpPr>
          <p:nvPr>
            <p:ph type="body" idx="4294967295"/>
          </p:nvPr>
        </p:nvSpPr>
        <p:spPr/>
        <p:txBody>
          <a:bodyPr/>
          <a:lstStyle/>
          <a:p>
            <a:pPr>
              <a:lnSpc>
                <a:spcPct val="80000"/>
              </a:lnSpc>
              <a:buFont typeface="Arial" charset="0"/>
              <a:buNone/>
            </a:pPr>
            <a:r>
              <a:rPr lang="en-US" altLang="en-US" sz="1600" smtClean="0">
                <a:latin typeface="Consolas" pitchFamily="49" charset="0"/>
              </a:rPr>
              <a:t>    public void add(int amount)</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int temp;</a:t>
            </a:r>
          </a:p>
          <a:p>
            <a:pPr>
              <a:lnSpc>
                <a:spcPct val="80000"/>
              </a:lnSpc>
              <a:buFont typeface="Arial" charset="0"/>
              <a:buNone/>
            </a:pPr>
            <a:r>
              <a:rPr lang="en-US" altLang="en-US" sz="1600" smtClean="0">
                <a:latin typeface="Consolas" pitchFamily="49" charset="0"/>
              </a:rPr>
              <a:t>        temp = stockLevel + amount;</a:t>
            </a:r>
          </a:p>
          <a:p>
            <a:pPr>
              <a:lnSpc>
                <a:spcPct val="80000"/>
              </a:lnSpc>
              <a:buFont typeface="Arial" charset="0"/>
              <a:buNone/>
            </a:pPr>
            <a:r>
              <a:rPr lang="en-US" altLang="en-US" sz="1600" smtClean="0">
                <a:latin typeface="Consolas" pitchFamily="49" charset="0"/>
              </a:rPr>
              <a:t>        if (temp &gt; MAX)</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System.out.println();</a:t>
            </a:r>
          </a:p>
          <a:p>
            <a:pPr>
              <a:lnSpc>
                <a:spcPct val="80000"/>
              </a:lnSpc>
              <a:buFont typeface="Arial" charset="0"/>
              <a:buNone/>
            </a:pPr>
            <a:r>
              <a:rPr lang="en-US" altLang="en-US" sz="1600" smtClean="0">
                <a:latin typeface="Consolas" pitchFamily="49" charset="0"/>
              </a:rPr>
              <a:t>            System.out.print("Adding " + amount + </a:t>
            </a:r>
          </a:p>
          <a:p>
            <a:pPr>
              <a:lnSpc>
                <a:spcPct val="80000"/>
              </a:lnSpc>
              <a:buFont typeface="Arial" charset="0"/>
              <a:buNone/>
            </a:pPr>
            <a:r>
              <a:rPr lang="en-US" altLang="en-US" sz="1600" smtClean="0">
                <a:latin typeface="Consolas" pitchFamily="49" charset="0"/>
              </a:rPr>
              <a:t>                             " item will cause stock ");</a:t>
            </a:r>
          </a:p>
          <a:p>
            <a:pPr>
              <a:lnSpc>
                <a:spcPct val="80000"/>
              </a:lnSpc>
              <a:buFont typeface="Arial" charset="0"/>
              <a:buNone/>
            </a:pPr>
            <a:r>
              <a:rPr lang="en-US" altLang="en-US" sz="1600" smtClean="0">
                <a:latin typeface="Consolas" pitchFamily="49" charset="0"/>
              </a:rPr>
              <a:t>            System.out.println("to become greater than " + MAX + " units </a:t>
            </a:r>
          </a:p>
          <a:p>
            <a:pPr>
              <a:lnSpc>
                <a:spcPct val="80000"/>
              </a:lnSpc>
              <a:buFont typeface="Arial" charset="0"/>
              <a:buNone/>
            </a:pPr>
            <a:r>
              <a:rPr lang="en-US" altLang="en-US" sz="1600" smtClean="0">
                <a:latin typeface="Consolas" pitchFamily="49" charset="0"/>
              </a:rPr>
              <a:t>                             (overstock)");</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else</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stockLevel = temp;</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 </a:t>
            </a:r>
            <a:r>
              <a:rPr lang="en-US" altLang="en-US" sz="1600" smtClean="0">
                <a:solidFill>
                  <a:srgbClr val="FF00FF"/>
                </a:solidFill>
                <a:latin typeface="Consolas" pitchFamily="49" charset="0"/>
              </a:rPr>
              <a:t>// End of method add</a:t>
            </a:r>
          </a:p>
          <a:p>
            <a:pPr>
              <a:lnSpc>
                <a:spcPct val="80000"/>
              </a:lnSpc>
              <a:buFont typeface="Arial" charset="0"/>
              <a:buNone/>
            </a:pPr>
            <a:endParaRPr lang="en-US" altLang="en-US" sz="1600" smtClean="0">
              <a:solidFill>
                <a:srgbClr val="FF00FF"/>
              </a:solidFill>
              <a:latin typeface="Consolas" pitchFamily="49" charset="0"/>
            </a:endParaRPr>
          </a:p>
          <a:p>
            <a:pPr>
              <a:lnSpc>
                <a:spcPct val="80000"/>
              </a:lnSpc>
              <a:buFont typeface="Arial" charset="0"/>
              <a:buNone/>
            </a:pPr>
            <a:endParaRPr lang="en-US" altLang="en-US" sz="1600" smtClean="0">
              <a:latin typeface="Consolas" pitchFamily="49" charset="0"/>
            </a:endParaRPr>
          </a:p>
          <a:p>
            <a:pPr>
              <a:lnSpc>
                <a:spcPct val="80000"/>
              </a:lnSpc>
              <a:buFont typeface="Arial" charset="0"/>
              <a:buNone/>
            </a:pPr>
            <a:r>
              <a:rPr lang="en-US" altLang="en-US" sz="1600" smtClean="0">
                <a:latin typeface="Consolas" pitchFamily="49" charset="0"/>
              </a:rPr>
              <a:t>    </a:t>
            </a:r>
          </a:p>
          <a:p>
            <a:pPr>
              <a:lnSpc>
                <a:spcPct val="80000"/>
              </a:lnSpc>
            </a:pPr>
            <a:endParaRPr lang="en-CA" altLang="en-US" sz="1600" smtClean="0">
              <a:latin typeface="Consolas" pitchFamily="49" charset="0"/>
            </a:endParaRPr>
          </a:p>
        </p:txBody>
      </p:sp>
      <p:pic>
        <p:nvPicPr>
          <p:cNvPr id="74756" name="Picture 4"/>
          <p:cNvPicPr>
            <a:picLocks noChangeAspect="1" noChangeArrowheads="1"/>
          </p:cNvPicPr>
          <p:nvPr/>
        </p:nvPicPr>
        <p:blipFill>
          <a:blip r:embed="rId2">
            <a:extLst>
              <a:ext uri="{28A0092B-C50C-407E-A947-70E740481C1C}">
                <a14:useLocalDpi xmlns:a14="http://schemas.microsoft.com/office/drawing/2010/main" val="0"/>
              </a:ext>
            </a:extLst>
          </a:blip>
          <a:srcRect r="54614" b="38199"/>
          <a:stretch>
            <a:fillRect/>
          </a:stretch>
        </p:blipFill>
        <p:spPr bwMode="auto">
          <a:xfrm>
            <a:off x="3048000" y="4343400"/>
            <a:ext cx="449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4757" name="Picture 5"/>
          <p:cNvPicPr>
            <a:picLocks noChangeAspect="1" noChangeArrowheads="1"/>
          </p:cNvPicPr>
          <p:nvPr/>
        </p:nvPicPr>
        <p:blipFill>
          <a:blip r:embed="rId2">
            <a:extLst>
              <a:ext uri="{28A0092B-C50C-407E-A947-70E740481C1C}">
                <a14:useLocalDpi xmlns:a14="http://schemas.microsoft.com/office/drawing/2010/main" val="0"/>
              </a:ext>
            </a:extLst>
          </a:blip>
          <a:srcRect l="45384" b="48499"/>
          <a:stretch>
            <a:fillRect/>
          </a:stretch>
        </p:blipFill>
        <p:spPr bwMode="auto">
          <a:xfrm>
            <a:off x="3048000" y="4724400"/>
            <a:ext cx="54102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70496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p:cNvSpPr>
          <p:nvPr>
            <p:ph type="title" idx="4294967295"/>
          </p:nvPr>
        </p:nvSpPr>
        <p:spPr/>
        <p:txBody>
          <a:bodyPr/>
          <a:lstStyle/>
          <a:p>
            <a:r>
              <a:rPr lang="en-CA" altLang="en-US" sz="3200" dirty="0" smtClean="0">
                <a:latin typeface="Consolas" pitchFamily="49" charset="0"/>
              </a:rPr>
              <a:t>Remove()</a:t>
            </a:r>
            <a:r>
              <a:rPr lang="en-CA" altLang="en-US" sz="3200" dirty="0" smtClean="0"/>
              <a:t>: Try To Remove 21 Items </a:t>
            </a:r>
            <a:r>
              <a:rPr lang="en-CA" altLang="en-US" dirty="0"/>
              <a:t>F</a:t>
            </a:r>
            <a:r>
              <a:rPr lang="en-CA" altLang="en-US" sz="3200" dirty="0" smtClean="0"/>
              <a:t>rom 20 Items</a:t>
            </a:r>
          </a:p>
        </p:txBody>
      </p:sp>
      <p:sp>
        <p:nvSpPr>
          <p:cNvPr id="75779" name="Rectangle 3"/>
          <p:cNvSpPr>
            <a:spLocks noGrp="1"/>
          </p:cNvSpPr>
          <p:nvPr>
            <p:ph type="body" idx="4294967295"/>
          </p:nvPr>
        </p:nvSpPr>
        <p:spPr/>
        <p:txBody>
          <a:bodyPr/>
          <a:lstStyle/>
          <a:p>
            <a:pPr>
              <a:lnSpc>
                <a:spcPct val="80000"/>
              </a:lnSpc>
              <a:buFont typeface="Arial" charset="0"/>
              <a:buNone/>
            </a:pPr>
            <a:r>
              <a:rPr lang="en-US" altLang="en-US" sz="1600" smtClean="0">
                <a:latin typeface="Consolas" pitchFamily="49" charset="0"/>
              </a:rPr>
              <a:t>    public void remove(int amount)</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int temp;</a:t>
            </a:r>
          </a:p>
          <a:p>
            <a:pPr>
              <a:lnSpc>
                <a:spcPct val="80000"/>
              </a:lnSpc>
              <a:buFont typeface="Arial" charset="0"/>
              <a:buNone/>
            </a:pPr>
            <a:r>
              <a:rPr lang="en-US" altLang="en-US" sz="1600" smtClean="0">
                <a:latin typeface="Consolas" pitchFamily="49" charset="0"/>
              </a:rPr>
              <a:t>	      temp = stockLevel - amount;</a:t>
            </a:r>
          </a:p>
          <a:p>
            <a:pPr>
              <a:lnSpc>
                <a:spcPct val="80000"/>
              </a:lnSpc>
              <a:buFont typeface="Arial" charset="0"/>
              <a:buNone/>
            </a:pPr>
            <a:r>
              <a:rPr lang="en-US" altLang="en-US" sz="1600" smtClean="0">
                <a:latin typeface="Consolas" pitchFamily="49" charset="0"/>
              </a:rPr>
              <a:t>        if (temp &lt; MIN)</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System.out.print("Removing " + amount + </a:t>
            </a:r>
          </a:p>
          <a:p>
            <a:pPr>
              <a:lnSpc>
                <a:spcPct val="80000"/>
              </a:lnSpc>
              <a:buFont typeface="Arial" charset="0"/>
              <a:buNone/>
            </a:pPr>
            <a:r>
              <a:rPr lang="en-US" altLang="en-US" sz="1600" smtClean="0">
                <a:latin typeface="Consolas" pitchFamily="49" charset="0"/>
              </a:rPr>
              <a:t>                             " item will cause stock ");</a:t>
            </a:r>
          </a:p>
          <a:p>
            <a:pPr>
              <a:lnSpc>
                <a:spcPct val="80000"/>
              </a:lnSpc>
              <a:buFont typeface="Arial" charset="0"/>
              <a:buNone/>
            </a:pPr>
            <a:r>
              <a:rPr lang="en-US" altLang="en-US" sz="1600" smtClean="0">
                <a:latin typeface="Consolas" pitchFamily="49" charset="0"/>
              </a:rPr>
              <a:t>            System.out.println("to become less than " + MIN + " units </a:t>
            </a:r>
          </a:p>
          <a:p>
            <a:pPr>
              <a:lnSpc>
                <a:spcPct val="80000"/>
              </a:lnSpc>
              <a:buFont typeface="Arial" charset="0"/>
              <a:buNone/>
            </a:pPr>
            <a:r>
              <a:rPr lang="en-US" altLang="en-US" sz="1600" smtClean="0">
                <a:latin typeface="Consolas" pitchFamily="49" charset="0"/>
              </a:rPr>
              <a:t>                (understock)");</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else</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stockLevel = temp;</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r>
              <a:rPr lang="en-US" altLang="en-US" sz="1600" smtClean="0">
                <a:latin typeface="Consolas" pitchFamily="49" charset="0"/>
              </a:rPr>
              <a:t>    }</a:t>
            </a:r>
          </a:p>
          <a:p>
            <a:pPr>
              <a:lnSpc>
                <a:spcPct val="80000"/>
              </a:lnSpc>
              <a:buFont typeface="Arial" charset="0"/>
              <a:buNone/>
            </a:pPr>
            <a:endParaRPr lang="en-US" altLang="en-US" sz="1600" smtClean="0">
              <a:latin typeface="Consolas" pitchFamily="49" charset="0"/>
            </a:endParaRPr>
          </a:p>
          <a:p>
            <a:pPr>
              <a:lnSpc>
                <a:spcPct val="80000"/>
              </a:lnSpc>
              <a:buFont typeface="Arial" charset="0"/>
              <a:buNone/>
            </a:pPr>
            <a:r>
              <a:rPr lang="en-US" altLang="en-US" sz="1600" smtClean="0">
                <a:latin typeface="Consolas" pitchFamily="49" charset="0"/>
              </a:rPr>
              <a:t>    public String showStockLevel () </a:t>
            </a:r>
          </a:p>
          <a:p>
            <a:pPr>
              <a:lnSpc>
                <a:spcPct val="80000"/>
              </a:lnSpc>
              <a:buFont typeface="Arial" charset="0"/>
              <a:buNone/>
            </a:pPr>
            <a:r>
              <a:rPr lang="en-US" altLang="en-US" sz="1600" smtClean="0">
                <a:latin typeface="Consolas" pitchFamily="49" charset="0"/>
              </a:rPr>
              <a:t>    { return("Inventory: " + stockLevel); }  </a:t>
            </a:r>
          </a:p>
          <a:p>
            <a:pPr>
              <a:lnSpc>
                <a:spcPct val="80000"/>
              </a:lnSpc>
              <a:buFont typeface="Arial" charset="0"/>
              <a:buNone/>
            </a:pPr>
            <a:r>
              <a:rPr lang="en-US" altLang="en-US" sz="1600" smtClean="0">
                <a:latin typeface="Consolas" pitchFamily="49" charset="0"/>
              </a:rPr>
              <a:t>}</a:t>
            </a:r>
            <a:endParaRPr lang="en-CA" altLang="en-US" sz="1600" smtClean="0">
              <a:latin typeface="Consolas" pitchFamily="49" charset="0"/>
            </a:endParaRPr>
          </a:p>
        </p:txBody>
      </p:sp>
      <p:pic>
        <p:nvPicPr>
          <p:cNvPr id="75780" name="Picture 4"/>
          <p:cNvPicPr>
            <a:picLocks noChangeAspect="1" noChangeArrowheads="1"/>
          </p:cNvPicPr>
          <p:nvPr/>
        </p:nvPicPr>
        <p:blipFill>
          <a:blip r:embed="rId2">
            <a:extLst>
              <a:ext uri="{28A0092B-C50C-407E-A947-70E740481C1C}">
                <a14:useLocalDpi xmlns:a14="http://schemas.microsoft.com/office/drawing/2010/main" val="0"/>
              </a:ext>
            </a:extLst>
          </a:blip>
          <a:srcRect r="50000" b="34598"/>
          <a:stretch>
            <a:fillRect/>
          </a:stretch>
        </p:blipFill>
        <p:spPr bwMode="auto">
          <a:xfrm>
            <a:off x="4648200" y="3962400"/>
            <a:ext cx="449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5781" name="Picture 5"/>
          <p:cNvPicPr>
            <a:picLocks noChangeAspect="1" noChangeArrowheads="1"/>
          </p:cNvPicPr>
          <p:nvPr/>
        </p:nvPicPr>
        <p:blipFill>
          <a:blip r:embed="rId2">
            <a:extLst>
              <a:ext uri="{28A0092B-C50C-407E-A947-70E740481C1C}">
                <a14:useLocalDpi xmlns:a14="http://schemas.microsoft.com/office/drawing/2010/main" val="0"/>
              </a:ext>
            </a:extLst>
          </a:blip>
          <a:srcRect l="50000" b="37050"/>
          <a:stretch>
            <a:fillRect/>
          </a:stretch>
        </p:blipFill>
        <p:spPr bwMode="auto">
          <a:xfrm>
            <a:off x="4648200" y="4267200"/>
            <a:ext cx="449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6292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p:txBody>
          <a:bodyPr/>
          <a:lstStyle/>
          <a:p>
            <a:r>
              <a:rPr lang="en-US" altLang="en-US" sz="3200" smtClean="0"/>
              <a:t>Messaging Passing</a:t>
            </a:r>
          </a:p>
        </p:txBody>
      </p:sp>
      <p:sp>
        <p:nvSpPr>
          <p:cNvPr id="76803" name="Rectangle 3"/>
          <p:cNvSpPr>
            <a:spLocks noGrp="1" noChangeArrowheads="1"/>
          </p:cNvSpPr>
          <p:nvPr>
            <p:ph type="body" idx="4294967295"/>
          </p:nvPr>
        </p:nvSpPr>
        <p:spPr/>
        <p:txBody>
          <a:bodyPr/>
          <a:lstStyle/>
          <a:p>
            <a:pPr>
              <a:lnSpc>
                <a:spcPct val="80000"/>
              </a:lnSpc>
            </a:pPr>
            <a:r>
              <a:rPr lang="en-US" altLang="en-US" sz="2400" smtClean="0">
                <a:cs typeface="Times New Roman" pitchFamily="18" charset="0"/>
              </a:rPr>
              <a:t>Invoking the methods of another class.</a:t>
            </a:r>
          </a:p>
        </p:txBody>
      </p:sp>
      <p:sp>
        <p:nvSpPr>
          <p:cNvPr id="2" name="TextBox 1"/>
          <p:cNvSpPr txBox="1">
            <a:spLocks noChangeArrowheads="1"/>
          </p:cNvSpPr>
          <p:nvPr/>
        </p:nvSpPr>
        <p:spPr bwMode="auto">
          <a:xfrm>
            <a:off x="895350" y="2209800"/>
            <a:ext cx="4302125"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a:latin typeface="Consolas" pitchFamily="49" charset="0"/>
                <a:cs typeface="Consolas" pitchFamily="49" charset="0"/>
              </a:rPr>
              <a:t>class Driver</a:t>
            </a:r>
          </a:p>
          <a:p>
            <a:pPr eaLnBrk="1" hangingPunct="1">
              <a:spcBef>
                <a:spcPct val="0"/>
              </a:spcBef>
              <a:buFontTx/>
              <a:buNone/>
            </a:pPr>
            <a:r>
              <a:rPr lang="en-US" altLang="en-US" sz="1800">
                <a:latin typeface="Consolas" pitchFamily="49" charset="0"/>
                <a:cs typeface="Consolas" pitchFamily="49" charset="0"/>
              </a:rPr>
              <a:t>{</a:t>
            </a:r>
          </a:p>
          <a:p>
            <a:pPr eaLnBrk="1" hangingPunct="1">
              <a:spcBef>
                <a:spcPct val="0"/>
              </a:spcBef>
              <a:buFontTx/>
              <a:buNone/>
            </a:pPr>
            <a:r>
              <a:rPr lang="en-US" altLang="en-US" sz="1800">
                <a:latin typeface="Consolas" pitchFamily="49" charset="0"/>
                <a:cs typeface="Consolas" pitchFamily="49" charset="0"/>
              </a:rPr>
              <a:t>     main ()</a:t>
            </a:r>
          </a:p>
          <a:p>
            <a:pPr eaLnBrk="1" hangingPunct="1">
              <a:spcBef>
                <a:spcPct val="0"/>
              </a:spcBef>
              <a:buFontTx/>
              <a:buNone/>
            </a:pPr>
            <a:r>
              <a:rPr lang="en-US" altLang="en-US" sz="1800">
                <a:latin typeface="Consolas" pitchFamily="49" charset="0"/>
                <a:cs typeface="Consolas" pitchFamily="49" charset="0"/>
              </a:rPr>
              <a:t>     {</a:t>
            </a:r>
          </a:p>
          <a:p>
            <a:pPr eaLnBrk="1" hangingPunct="1">
              <a:spcBef>
                <a:spcPct val="0"/>
              </a:spcBef>
              <a:buFontTx/>
              <a:buNone/>
            </a:pPr>
            <a:r>
              <a:rPr lang="en-US" altLang="en-US" sz="1800">
                <a:latin typeface="Consolas" pitchFamily="49" charset="0"/>
                <a:cs typeface="Consolas" pitchFamily="49" charset="0"/>
              </a:rPr>
              <a:t>	Game aGame = new Game();</a:t>
            </a:r>
          </a:p>
          <a:p>
            <a:pPr eaLnBrk="1" hangingPunct="1">
              <a:spcBef>
                <a:spcPct val="0"/>
              </a:spcBef>
              <a:buFontTx/>
              <a:buNone/>
            </a:pPr>
            <a:r>
              <a:rPr lang="en-US" altLang="en-US" sz="1800">
                <a:latin typeface="Consolas" pitchFamily="49" charset="0"/>
                <a:cs typeface="Consolas" pitchFamily="49" charset="0"/>
              </a:rPr>
              <a:t>	aGame.start();</a:t>
            </a:r>
          </a:p>
          <a:p>
            <a:pPr eaLnBrk="1" hangingPunct="1">
              <a:spcBef>
                <a:spcPct val="0"/>
              </a:spcBef>
              <a:buFontTx/>
              <a:buNone/>
            </a:pPr>
            <a:r>
              <a:rPr lang="en-US" altLang="en-US" sz="1800">
                <a:latin typeface="Consolas" pitchFamily="49" charset="0"/>
                <a:cs typeface="Consolas" pitchFamily="49" charset="0"/>
              </a:rPr>
              <a:t>     }</a:t>
            </a:r>
          </a:p>
          <a:p>
            <a:pPr eaLnBrk="1" hangingPunct="1">
              <a:spcBef>
                <a:spcPct val="0"/>
              </a:spcBef>
              <a:buFontTx/>
              <a:buNone/>
            </a:pPr>
            <a:r>
              <a:rPr lang="en-US" altLang="en-US" sz="1800">
                <a:latin typeface="Consolas" pitchFamily="49" charset="0"/>
                <a:cs typeface="Consolas" pitchFamily="49" charset="0"/>
              </a:rPr>
              <a:t>}</a:t>
            </a:r>
          </a:p>
        </p:txBody>
      </p:sp>
      <p:sp>
        <p:nvSpPr>
          <p:cNvPr id="5" name="TextBox 4"/>
          <p:cNvSpPr txBox="1">
            <a:spLocks noChangeArrowheads="1"/>
          </p:cNvSpPr>
          <p:nvPr/>
        </p:nvSpPr>
        <p:spPr bwMode="auto">
          <a:xfrm>
            <a:off x="5638800" y="2165350"/>
            <a:ext cx="3124200"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a:latin typeface="Consolas" pitchFamily="49" charset="0"/>
                <a:cs typeface="Consolas" pitchFamily="49" charset="0"/>
              </a:rPr>
              <a:t>class Game</a:t>
            </a:r>
          </a:p>
          <a:p>
            <a:pPr eaLnBrk="1" hangingPunct="1">
              <a:spcBef>
                <a:spcPct val="0"/>
              </a:spcBef>
              <a:buFontTx/>
              <a:buNone/>
            </a:pPr>
            <a:r>
              <a:rPr lang="en-US" altLang="en-US" sz="1800">
                <a:latin typeface="Consolas" pitchFamily="49" charset="0"/>
                <a:cs typeface="Consolas" pitchFamily="49" charset="0"/>
              </a:rPr>
              <a:t>{</a:t>
            </a:r>
          </a:p>
          <a:p>
            <a:pPr eaLnBrk="1" hangingPunct="1">
              <a:spcBef>
                <a:spcPct val="0"/>
              </a:spcBef>
              <a:buFontTx/>
              <a:buNone/>
            </a:pPr>
            <a:r>
              <a:rPr lang="en-US" altLang="en-US" sz="1800">
                <a:latin typeface="Consolas" pitchFamily="49" charset="0"/>
                <a:cs typeface="Consolas" pitchFamily="49" charset="0"/>
              </a:rPr>
              <a:t>     Game()</a:t>
            </a:r>
          </a:p>
          <a:p>
            <a:pPr eaLnBrk="1" hangingPunct="1">
              <a:spcBef>
                <a:spcPct val="0"/>
              </a:spcBef>
              <a:buFontTx/>
              <a:buNone/>
            </a:pPr>
            <a:r>
              <a:rPr lang="en-US" altLang="en-US" sz="1800">
                <a:latin typeface="Consolas" pitchFamily="49" charset="0"/>
                <a:cs typeface="Consolas" pitchFamily="49" charset="0"/>
              </a:rPr>
              <a:t>     {</a:t>
            </a:r>
          </a:p>
          <a:p>
            <a:pPr eaLnBrk="1" hangingPunct="1">
              <a:spcBef>
                <a:spcPct val="0"/>
              </a:spcBef>
              <a:buFontTx/>
              <a:buNone/>
            </a:pPr>
            <a:r>
              <a:rPr lang="en-US" altLang="en-US" sz="1800">
                <a:latin typeface="Consolas" pitchFamily="49" charset="0"/>
                <a:cs typeface="Consolas" pitchFamily="49" charset="0"/>
              </a:rPr>
              <a:t>           :</a:t>
            </a:r>
          </a:p>
          <a:p>
            <a:pPr eaLnBrk="1" hangingPunct="1">
              <a:spcBef>
                <a:spcPct val="0"/>
              </a:spcBef>
              <a:buFontTx/>
              <a:buNone/>
            </a:pPr>
            <a:r>
              <a:rPr lang="en-US" altLang="en-US" sz="1800">
                <a:latin typeface="Consolas" pitchFamily="49" charset="0"/>
                <a:cs typeface="Consolas" pitchFamily="49" charset="0"/>
              </a:rPr>
              <a:t>     }</a:t>
            </a:r>
          </a:p>
          <a:p>
            <a:pPr eaLnBrk="1" hangingPunct="1">
              <a:spcBef>
                <a:spcPct val="0"/>
              </a:spcBef>
              <a:buFontTx/>
              <a:buNone/>
            </a:pPr>
            <a:r>
              <a:rPr lang="en-US" altLang="en-US" sz="1800">
                <a:latin typeface="Consolas" pitchFamily="49" charset="0"/>
                <a:cs typeface="Consolas" pitchFamily="49" charset="0"/>
              </a:rPr>
              <a:t>     start()</a:t>
            </a:r>
          </a:p>
          <a:p>
            <a:pPr eaLnBrk="1" hangingPunct="1">
              <a:spcBef>
                <a:spcPct val="0"/>
              </a:spcBef>
              <a:buFontTx/>
              <a:buNone/>
            </a:pPr>
            <a:r>
              <a:rPr lang="en-US" altLang="en-US" sz="1800">
                <a:latin typeface="Consolas" pitchFamily="49" charset="0"/>
                <a:cs typeface="Consolas" pitchFamily="49" charset="0"/>
              </a:rPr>
              <a:t>     {</a:t>
            </a:r>
          </a:p>
          <a:p>
            <a:pPr eaLnBrk="1" hangingPunct="1">
              <a:spcBef>
                <a:spcPct val="0"/>
              </a:spcBef>
              <a:buFontTx/>
              <a:buNone/>
            </a:pPr>
            <a:r>
              <a:rPr lang="en-US" altLang="en-US" sz="1800">
                <a:latin typeface="Consolas" pitchFamily="49" charset="0"/>
                <a:cs typeface="Consolas" pitchFamily="49" charset="0"/>
              </a:rPr>
              <a:t>           :</a:t>
            </a:r>
          </a:p>
          <a:p>
            <a:pPr eaLnBrk="1" hangingPunct="1">
              <a:spcBef>
                <a:spcPct val="0"/>
              </a:spcBef>
              <a:buFontTx/>
              <a:buNone/>
            </a:pPr>
            <a:r>
              <a:rPr lang="en-US" altLang="en-US" sz="1800">
                <a:latin typeface="Consolas" pitchFamily="49" charset="0"/>
                <a:cs typeface="Consolas" pitchFamily="49" charset="0"/>
              </a:rPr>
              <a:t>     }</a:t>
            </a:r>
          </a:p>
          <a:p>
            <a:pPr eaLnBrk="1" hangingPunct="1">
              <a:spcBef>
                <a:spcPct val="0"/>
              </a:spcBef>
              <a:buFontTx/>
              <a:buNone/>
            </a:pPr>
            <a:r>
              <a:rPr lang="en-US" altLang="en-US" sz="1800">
                <a:latin typeface="Consolas" pitchFamily="49" charset="0"/>
                <a:cs typeface="Consolas" pitchFamily="49" charset="0"/>
              </a:rPr>
              <a:t>}</a:t>
            </a:r>
          </a:p>
        </p:txBody>
      </p:sp>
      <p:grpSp>
        <p:nvGrpSpPr>
          <p:cNvPr id="75787" name="Group 11"/>
          <p:cNvGrpSpPr>
            <a:grpSpLocks/>
          </p:cNvGrpSpPr>
          <p:nvPr/>
        </p:nvGrpSpPr>
        <p:grpSpPr bwMode="auto">
          <a:xfrm>
            <a:off x="3733800" y="2890838"/>
            <a:ext cx="2473325" cy="550862"/>
            <a:chOff x="2352" y="1821"/>
            <a:chExt cx="1558" cy="347"/>
          </a:xfrm>
        </p:grpSpPr>
        <p:cxnSp>
          <p:nvCxnSpPr>
            <p:cNvPr id="76810" name="Straight Arrow Connector 3"/>
            <p:cNvCxnSpPr>
              <a:cxnSpLocks noChangeShapeType="1"/>
            </p:cNvCxnSpPr>
            <p:nvPr/>
          </p:nvCxnSpPr>
          <p:spPr bwMode="auto">
            <a:xfrm flipV="1">
              <a:off x="2352" y="1872"/>
              <a:ext cx="1558" cy="296"/>
            </a:xfrm>
            <a:prstGeom prst="straightConnector1">
              <a:avLst/>
            </a:prstGeom>
            <a:noFill/>
            <a:ln w="381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76811" name="TextBox 6"/>
            <p:cNvSpPr txBox="1">
              <a:spLocks noChangeArrowheads="1"/>
            </p:cNvSpPr>
            <p:nvPr/>
          </p:nvSpPr>
          <p:spPr bwMode="auto">
            <a:xfrm rot="-691822">
              <a:off x="2564" y="1821"/>
              <a:ext cx="980"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a:latin typeface="Arial" charset="0"/>
                </a:rPr>
                <a:t>Run method</a:t>
              </a:r>
            </a:p>
          </p:txBody>
        </p:sp>
      </p:grpSp>
      <p:grpSp>
        <p:nvGrpSpPr>
          <p:cNvPr id="75788" name="Group 12"/>
          <p:cNvGrpSpPr>
            <a:grpSpLocks/>
          </p:cNvGrpSpPr>
          <p:nvPr/>
        </p:nvGrpSpPr>
        <p:grpSpPr bwMode="auto">
          <a:xfrm>
            <a:off x="3657600" y="3810000"/>
            <a:ext cx="2536825" cy="550863"/>
            <a:chOff x="2304" y="2400"/>
            <a:chExt cx="1598" cy="347"/>
          </a:xfrm>
        </p:grpSpPr>
        <p:cxnSp>
          <p:nvCxnSpPr>
            <p:cNvPr id="76808" name="Straight Arrow Connector 10"/>
            <p:cNvCxnSpPr>
              <a:cxnSpLocks noChangeShapeType="1"/>
            </p:cNvCxnSpPr>
            <p:nvPr/>
          </p:nvCxnSpPr>
          <p:spPr bwMode="auto">
            <a:xfrm>
              <a:off x="2304" y="2400"/>
              <a:ext cx="1598" cy="179"/>
            </a:xfrm>
            <a:prstGeom prst="straightConnector1">
              <a:avLst/>
            </a:prstGeom>
            <a:noFill/>
            <a:ln w="381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76809" name="TextBox 11"/>
            <p:cNvSpPr txBox="1">
              <a:spLocks noChangeArrowheads="1"/>
            </p:cNvSpPr>
            <p:nvPr/>
          </p:nvSpPr>
          <p:spPr bwMode="auto">
            <a:xfrm rot="567950">
              <a:off x="2557" y="2479"/>
              <a:ext cx="980"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a:latin typeface="Arial" charset="0"/>
                </a:rPr>
                <a:t>Run method</a:t>
              </a:r>
            </a:p>
          </p:txBody>
        </p:sp>
      </p:grpSp>
    </p:spTree>
    <p:extLst>
      <p:ext uri="{BB962C8B-B14F-4D97-AF65-F5344CB8AC3E}">
        <p14:creationId xmlns:p14="http://schemas.microsoft.com/office/powerpoint/2010/main" val="36690105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578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7578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Example Exercise: Basic Real-World Alarm Clock</a:t>
            </a:r>
          </a:p>
        </p:txBody>
      </p:sp>
      <p:sp>
        <p:nvSpPr>
          <p:cNvPr id="18435" name="Content Placeholder 2"/>
          <p:cNvSpPr>
            <a:spLocks noGrp="1"/>
          </p:cNvSpPr>
          <p:nvPr>
            <p:ph idx="1"/>
          </p:nvPr>
        </p:nvSpPr>
        <p:spPr/>
        <p:txBody>
          <a:bodyPr/>
          <a:lstStyle/>
          <a:p>
            <a:r>
              <a:rPr lang="en-US" altLang="en-US" smtClean="0"/>
              <a:t>What descriptive data is needed?</a:t>
            </a:r>
          </a:p>
          <a:p>
            <a:r>
              <a:rPr lang="en-US" altLang="en-US" smtClean="0"/>
              <a:t>What are the possible set of actions?</a:t>
            </a:r>
          </a:p>
        </p:txBody>
      </p:sp>
      <p:pic>
        <p:nvPicPr>
          <p:cNvPr id="18436" name="Picture 5" descr="MC90043260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1219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559628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p:txBody>
          <a:bodyPr/>
          <a:lstStyle/>
          <a:p>
            <a:r>
              <a:rPr lang="en-US" altLang="en-US" sz="3200" smtClean="0">
                <a:cs typeface="Consolas" pitchFamily="49" charset="0"/>
              </a:rPr>
              <a:t>Association Relations Between Classes</a:t>
            </a:r>
          </a:p>
        </p:txBody>
      </p:sp>
      <p:sp>
        <p:nvSpPr>
          <p:cNvPr id="295939" name="Rectangle 3"/>
          <p:cNvSpPr>
            <a:spLocks noGrp="1" noChangeArrowheads="1"/>
          </p:cNvSpPr>
          <p:nvPr>
            <p:ph type="body" idx="4294967295"/>
          </p:nvPr>
        </p:nvSpPr>
        <p:spPr/>
        <p:txBody>
          <a:bodyPr/>
          <a:lstStyle/>
          <a:p>
            <a:r>
              <a:rPr lang="en-US" altLang="en-US" sz="2400" smtClean="0"/>
              <a:t>A relation between classes allows messages to be sent (objects of one class can call the methods of another class).</a:t>
            </a:r>
          </a:p>
        </p:txBody>
      </p:sp>
      <p:grpSp>
        <p:nvGrpSpPr>
          <p:cNvPr id="2" name="Group 10"/>
          <p:cNvGrpSpPr>
            <a:grpSpLocks/>
          </p:cNvGrpSpPr>
          <p:nvPr/>
        </p:nvGrpSpPr>
        <p:grpSpPr bwMode="auto">
          <a:xfrm>
            <a:off x="812800" y="2540000"/>
            <a:ext cx="1854200" cy="1295400"/>
            <a:chOff x="440" y="1376"/>
            <a:chExt cx="1168" cy="816"/>
          </a:xfrm>
        </p:grpSpPr>
        <p:sp>
          <p:nvSpPr>
            <p:cNvPr id="77837" name="Rectangle 4"/>
            <p:cNvSpPr>
              <a:spLocks noChangeArrowheads="1"/>
            </p:cNvSpPr>
            <p:nvPr/>
          </p:nvSpPr>
          <p:spPr bwMode="auto">
            <a:xfrm>
              <a:off x="456" y="1376"/>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a:latin typeface="Arial" charset="0"/>
                </a:rPr>
                <a:t>Car</a:t>
              </a:r>
            </a:p>
          </p:txBody>
        </p:sp>
        <p:sp>
          <p:nvSpPr>
            <p:cNvPr id="77838" name="Line 5"/>
            <p:cNvSpPr>
              <a:spLocks noChangeShapeType="1"/>
            </p:cNvSpPr>
            <p:nvPr/>
          </p:nvSpPr>
          <p:spPr bwMode="auto">
            <a:xfrm>
              <a:off x="440" y="1640"/>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 name="Group 9"/>
          <p:cNvGrpSpPr>
            <a:grpSpLocks/>
          </p:cNvGrpSpPr>
          <p:nvPr/>
        </p:nvGrpSpPr>
        <p:grpSpPr bwMode="auto">
          <a:xfrm>
            <a:off x="4051300" y="2552700"/>
            <a:ext cx="1854200" cy="1295400"/>
            <a:chOff x="3272" y="1352"/>
            <a:chExt cx="1168" cy="816"/>
          </a:xfrm>
        </p:grpSpPr>
        <p:sp>
          <p:nvSpPr>
            <p:cNvPr id="77834" name="Rectangle 6"/>
            <p:cNvSpPr>
              <a:spLocks noChangeArrowheads="1"/>
            </p:cNvSpPr>
            <p:nvPr/>
          </p:nvSpPr>
          <p:spPr bwMode="auto">
            <a:xfrm>
              <a:off x="3288" y="1352"/>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a:latin typeface="Arial" charset="0"/>
                </a:rPr>
                <a:t>Engine</a:t>
              </a:r>
            </a:p>
          </p:txBody>
        </p:sp>
        <p:sp>
          <p:nvSpPr>
            <p:cNvPr id="77835" name="Line 7"/>
            <p:cNvSpPr>
              <a:spLocks noChangeShapeType="1"/>
            </p:cNvSpPr>
            <p:nvPr/>
          </p:nvSpPr>
          <p:spPr bwMode="auto">
            <a:xfrm>
              <a:off x="3272" y="1616"/>
              <a:ext cx="11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7836" name="Text Box 8"/>
            <p:cNvSpPr txBox="1">
              <a:spLocks noChangeArrowheads="1"/>
            </p:cNvSpPr>
            <p:nvPr/>
          </p:nvSpPr>
          <p:spPr bwMode="auto">
            <a:xfrm>
              <a:off x="3320" y="1656"/>
              <a:ext cx="9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a:latin typeface="Arial" charset="0"/>
                </a:rPr>
                <a:t>+ignite ()</a:t>
              </a:r>
            </a:p>
          </p:txBody>
        </p:sp>
      </p:grpSp>
      <p:sp>
        <p:nvSpPr>
          <p:cNvPr id="295947" name="Line 11"/>
          <p:cNvSpPr>
            <a:spLocks noChangeShapeType="1"/>
          </p:cNvSpPr>
          <p:nvPr/>
        </p:nvSpPr>
        <p:spPr bwMode="auto">
          <a:xfrm>
            <a:off x="2654300" y="3187700"/>
            <a:ext cx="14351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 name="Group 14"/>
          <p:cNvGrpSpPr>
            <a:grpSpLocks/>
          </p:cNvGrpSpPr>
          <p:nvPr/>
        </p:nvGrpSpPr>
        <p:grpSpPr bwMode="auto">
          <a:xfrm>
            <a:off x="1663700" y="3517900"/>
            <a:ext cx="4241800" cy="2501900"/>
            <a:chOff x="944" y="1952"/>
            <a:chExt cx="2456" cy="1544"/>
          </a:xfrm>
        </p:grpSpPr>
        <p:sp>
          <p:nvSpPr>
            <p:cNvPr id="77832" name="Line 12"/>
            <p:cNvSpPr>
              <a:spLocks noChangeShapeType="1"/>
            </p:cNvSpPr>
            <p:nvPr/>
          </p:nvSpPr>
          <p:spPr bwMode="auto">
            <a:xfrm>
              <a:off x="944" y="1952"/>
              <a:ext cx="592" cy="832"/>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7833" name="Rectangle 13"/>
            <p:cNvSpPr>
              <a:spLocks noChangeArrowheads="1"/>
            </p:cNvSpPr>
            <p:nvPr/>
          </p:nvSpPr>
          <p:spPr bwMode="auto">
            <a:xfrm>
              <a:off x="1520" y="2776"/>
              <a:ext cx="1880" cy="720"/>
            </a:xfrm>
            <a:prstGeom prst="rect">
              <a:avLst/>
            </a:prstGeom>
            <a:solidFill>
              <a:srgbClr val="FFFFCC"/>
            </a:solidFill>
            <a:ln w="12700">
              <a:solidFill>
                <a:schemeClr val="tx1"/>
              </a:solidFill>
              <a:miter lim="800000"/>
              <a:headEnd/>
              <a:tailEnd/>
            </a:ln>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400">
                  <a:latin typeface="Consolas" pitchFamily="49" charset="0"/>
                  <a:cs typeface="Consolas" pitchFamily="49" charset="0"/>
                </a:rPr>
                <a:t>Engine anEngine = new Engine();</a:t>
              </a:r>
            </a:p>
            <a:p>
              <a:pPr eaLnBrk="1" hangingPunct="1">
                <a:spcBef>
                  <a:spcPct val="0"/>
                </a:spcBef>
                <a:buFontTx/>
                <a:buNone/>
              </a:pPr>
              <a:r>
                <a:rPr lang="en-US" altLang="en-US" sz="1400">
                  <a:latin typeface="Consolas" pitchFamily="49" charset="0"/>
                  <a:cs typeface="Consolas" pitchFamily="49" charset="0"/>
                </a:rPr>
                <a:t>anEngine.ignite();</a:t>
              </a:r>
            </a:p>
          </p:txBody>
        </p:sp>
      </p:grpSp>
    </p:spTree>
    <p:extLst>
      <p:ext uri="{BB962C8B-B14F-4D97-AF65-F5344CB8AC3E}">
        <p14:creationId xmlns:p14="http://schemas.microsoft.com/office/powerpoint/2010/main" val="32245285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5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594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up)">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9" grpId="0" build="p"/>
      <p:bldP spid="295947"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p:txBody>
          <a:bodyPr/>
          <a:lstStyle/>
          <a:p>
            <a:r>
              <a:rPr lang="en-US" altLang="en-US" sz="3200" smtClean="0"/>
              <a:t>Associations Between Classes</a:t>
            </a:r>
          </a:p>
        </p:txBody>
      </p:sp>
      <p:sp>
        <p:nvSpPr>
          <p:cNvPr id="296963" name="Rectangle 3"/>
          <p:cNvSpPr>
            <a:spLocks noGrp="1" noChangeArrowheads="1"/>
          </p:cNvSpPr>
          <p:nvPr>
            <p:ph type="body" idx="4294967295"/>
          </p:nvPr>
        </p:nvSpPr>
        <p:spPr/>
        <p:txBody>
          <a:bodyPr/>
          <a:lstStyle/>
          <a:p>
            <a:r>
              <a:rPr lang="en-US" altLang="en-US" sz="2400" smtClean="0"/>
              <a:t>One type of association relationship is a ‘has-a’ relation (also known as “aggregation”).</a:t>
            </a:r>
          </a:p>
          <a:p>
            <a:pPr lvl="1"/>
            <a:r>
              <a:rPr lang="en-US" altLang="en-US" sz="2000" smtClean="0"/>
              <a:t>E.g. 1, A car &lt;has-a&gt; engine.</a:t>
            </a:r>
          </a:p>
          <a:p>
            <a:pPr lvl="1"/>
            <a:r>
              <a:rPr lang="en-US" altLang="en-US" sz="2000" smtClean="0"/>
              <a:t>E.g. 2, A lecture &lt;has-a&gt; student.</a:t>
            </a:r>
          </a:p>
          <a:p>
            <a:r>
              <a:rPr lang="en-US" altLang="en-US" sz="2400" smtClean="0"/>
              <a:t>Typically this type of relationship exists between classes when a class is an attribute of another class.</a:t>
            </a:r>
          </a:p>
          <a:p>
            <a:pPr>
              <a:buFontTx/>
              <a:buNone/>
            </a:pPr>
            <a:endParaRPr lang="en-US" altLang="en-US" sz="2400" smtClean="0"/>
          </a:p>
        </p:txBody>
      </p:sp>
      <p:sp>
        <p:nvSpPr>
          <p:cNvPr id="296964" name="Text Box 4"/>
          <p:cNvSpPr txBox="1">
            <a:spLocks noChangeArrowheads="1"/>
          </p:cNvSpPr>
          <p:nvPr/>
        </p:nvSpPr>
        <p:spPr bwMode="auto">
          <a:xfrm>
            <a:off x="622300" y="3954463"/>
            <a:ext cx="3822700" cy="253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b="1">
                <a:latin typeface="Consolas" pitchFamily="49" charset="0"/>
                <a:cs typeface="Consolas" pitchFamily="49" charset="0"/>
              </a:rPr>
              <a:t>public class Car</a:t>
            </a:r>
          </a:p>
          <a:p>
            <a:pPr eaLnBrk="1" hangingPunct="1">
              <a:spcBef>
                <a:spcPct val="0"/>
              </a:spcBef>
              <a:buFontTx/>
              <a:buNone/>
            </a:pPr>
            <a:r>
              <a:rPr lang="en-US" altLang="en-US" sz="1600">
                <a:latin typeface="Consolas" pitchFamily="49" charset="0"/>
                <a:cs typeface="Consolas" pitchFamily="49" charset="0"/>
              </a:rPr>
              <a:t>{</a:t>
            </a:r>
          </a:p>
          <a:p>
            <a:pPr eaLnBrk="1" hangingPunct="1">
              <a:spcBef>
                <a:spcPct val="0"/>
              </a:spcBef>
              <a:buFontTx/>
              <a:buNone/>
            </a:pPr>
            <a:r>
              <a:rPr lang="en-US" altLang="en-US" sz="1600">
                <a:latin typeface="Consolas" pitchFamily="49" charset="0"/>
                <a:cs typeface="Consolas" pitchFamily="49" charset="0"/>
              </a:rPr>
              <a:t>    private Engine anEngine;</a:t>
            </a:r>
          </a:p>
          <a:p>
            <a:pPr lvl="1" eaLnBrk="1" hangingPunct="1">
              <a:spcBef>
                <a:spcPct val="0"/>
              </a:spcBef>
              <a:buFontTx/>
              <a:buNone/>
            </a:pPr>
            <a:r>
              <a:rPr lang="en-US" altLang="en-US" sz="1600">
                <a:latin typeface="Consolas" pitchFamily="49" charset="0"/>
                <a:cs typeface="Consolas" pitchFamily="49" charset="0"/>
              </a:rPr>
              <a:t>private [] Lights carLights;</a:t>
            </a:r>
          </a:p>
          <a:p>
            <a:pPr lvl="1" eaLnBrk="1" hangingPunct="1">
              <a:spcBef>
                <a:spcPct val="0"/>
              </a:spcBef>
              <a:buFontTx/>
              <a:buNone/>
            </a:pPr>
            <a:r>
              <a:rPr lang="en-US" altLang="en-US" sz="1600">
                <a:latin typeface="Consolas" pitchFamily="49" charset="0"/>
                <a:cs typeface="Consolas" pitchFamily="49" charset="0"/>
              </a:rPr>
              <a:t>public start()</a:t>
            </a:r>
          </a:p>
          <a:p>
            <a:pPr lvl="1" eaLnBrk="1" hangingPunct="1">
              <a:spcBef>
                <a:spcPct val="0"/>
              </a:spcBef>
              <a:buFontTx/>
              <a:buNone/>
            </a:pPr>
            <a:r>
              <a:rPr lang="en-US" altLang="en-US" sz="1600">
                <a:latin typeface="Consolas" pitchFamily="49" charset="0"/>
                <a:cs typeface="Consolas" pitchFamily="49" charset="0"/>
              </a:rPr>
              <a:t>{</a:t>
            </a:r>
          </a:p>
          <a:p>
            <a:pPr lvl="1" eaLnBrk="1" hangingPunct="1">
              <a:spcBef>
                <a:spcPct val="0"/>
              </a:spcBef>
              <a:buFontTx/>
              <a:buNone/>
            </a:pPr>
            <a:r>
              <a:rPr lang="en-US" altLang="en-US" sz="1600">
                <a:latin typeface="Consolas" pitchFamily="49" charset="0"/>
                <a:cs typeface="Consolas" pitchFamily="49" charset="0"/>
              </a:rPr>
              <a:t>   anEngine.ignite();</a:t>
            </a:r>
          </a:p>
          <a:p>
            <a:pPr lvl="1" eaLnBrk="1" hangingPunct="1">
              <a:spcBef>
                <a:spcPct val="0"/>
              </a:spcBef>
              <a:buFontTx/>
              <a:buNone/>
            </a:pPr>
            <a:r>
              <a:rPr lang="en-US" altLang="en-US" sz="1600">
                <a:latin typeface="Consolas" pitchFamily="49" charset="0"/>
                <a:cs typeface="Consolas" pitchFamily="49" charset="0"/>
              </a:rPr>
              <a:t>   carLights.turnOn();</a:t>
            </a:r>
          </a:p>
          <a:p>
            <a:pPr lvl="1" eaLnBrk="1" hangingPunct="1">
              <a:spcBef>
                <a:spcPct val="0"/>
              </a:spcBef>
              <a:buFontTx/>
              <a:buNone/>
            </a:pPr>
            <a:r>
              <a:rPr lang="en-US" altLang="en-US" sz="1600">
                <a:latin typeface="Consolas" pitchFamily="49" charset="0"/>
                <a:cs typeface="Consolas" pitchFamily="49" charset="0"/>
              </a:rPr>
              <a:t>}</a:t>
            </a:r>
          </a:p>
          <a:p>
            <a:pPr eaLnBrk="1" hangingPunct="1">
              <a:spcBef>
                <a:spcPct val="0"/>
              </a:spcBef>
              <a:buFontTx/>
              <a:buNone/>
            </a:pPr>
            <a:r>
              <a:rPr lang="en-US" altLang="en-US" sz="1600">
                <a:latin typeface="Consolas" pitchFamily="49" charset="0"/>
                <a:cs typeface="Consolas" pitchFamily="49" charset="0"/>
              </a:rPr>
              <a:t>}</a:t>
            </a:r>
          </a:p>
        </p:txBody>
      </p:sp>
      <p:sp>
        <p:nvSpPr>
          <p:cNvPr id="296965" name="Text Box 5"/>
          <p:cNvSpPr txBox="1">
            <a:spLocks noChangeArrowheads="1"/>
          </p:cNvSpPr>
          <p:nvPr/>
        </p:nvSpPr>
        <p:spPr bwMode="auto">
          <a:xfrm>
            <a:off x="5003800" y="4017963"/>
            <a:ext cx="38227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b="1">
                <a:latin typeface="Consolas" pitchFamily="49" charset="0"/>
                <a:cs typeface="Consolas" pitchFamily="49" charset="0"/>
              </a:rPr>
              <a:t>public class Engine</a:t>
            </a:r>
          </a:p>
          <a:p>
            <a:pPr eaLnBrk="1" hangingPunct="1">
              <a:spcBef>
                <a:spcPct val="0"/>
              </a:spcBef>
              <a:buFontTx/>
              <a:buNone/>
            </a:pPr>
            <a:r>
              <a:rPr lang="en-US" altLang="en-US" sz="1600">
                <a:latin typeface="Consolas" pitchFamily="49" charset="0"/>
                <a:cs typeface="Consolas" pitchFamily="49" charset="0"/>
              </a:rPr>
              <a:t>{</a:t>
            </a:r>
          </a:p>
          <a:p>
            <a:pPr lvl="1" eaLnBrk="1" hangingPunct="1">
              <a:spcBef>
                <a:spcPct val="0"/>
              </a:spcBef>
              <a:buFontTx/>
              <a:buNone/>
            </a:pPr>
            <a:r>
              <a:rPr lang="en-US" altLang="en-US" sz="1600">
                <a:latin typeface="Consolas" pitchFamily="49" charset="0"/>
                <a:cs typeface="Consolas" pitchFamily="49" charset="0"/>
              </a:rPr>
              <a:t>public boolean ignite () { .. }</a:t>
            </a:r>
          </a:p>
          <a:p>
            <a:pPr eaLnBrk="1" hangingPunct="1">
              <a:spcBef>
                <a:spcPct val="0"/>
              </a:spcBef>
              <a:buFontTx/>
              <a:buNone/>
            </a:pPr>
            <a:r>
              <a:rPr lang="en-US" altLang="en-US" sz="1600">
                <a:latin typeface="Consolas" pitchFamily="49" charset="0"/>
                <a:cs typeface="Consolas" pitchFamily="49" charset="0"/>
              </a:rPr>
              <a:t>}</a:t>
            </a:r>
          </a:p>
        </p:txBody>
      </p:sp>
      <p:sp>
        <p:nvSpPr>
          <p:cNvPr id="296966" name="Text Box 6"/>
          <p:cNvSpPr txBox="1">
            <a:spLocks noChangeArrowheads="1"/>
          </p:cNvSpPr>
          <p:nvPr/>
        </p:nvSpPr>
        <p:spPr bwMode="auto">
          <a:xfrm>
            <a:off x="4965700" y="5280025"/>
            <a:ext cx="35433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b="1">
                <a:latin typeface="Consolas" pitchFamily="49" charset="0"/>
                <a:cs typeface="Consolas" pitchFamily="49" charset="0"/>
              </a:rPr>
              <a:t>public class Lights</a:t>
            </a:r>
          </a:p>
          <a:p>
            <a:pPr eaLnBrk="1" hangingPunct="1">
              <a:spcBef>
                <a:spcPct val="0"/>
              </a:spcBef>
              <a:buFontTx/>
              <a:buNone/>
            </a:pPr>
            <a:r>
              <a:rPr lang="en-US" altLang="en-US" sz="1600">
                <a:latin typeface="Consolas" pitchFamily="49" charset="0"/>
                <a:cs typeface="Consolas" pitchFamily="49" charset="0"/>
              </a:rPr>
              <a:t>{</a:t>
            </a:r>
          </a:p>
          <a:p>
            <a:pPr eaLnBrk="1" hangingPunct="1">
              <a:spcBef>
                <a:spcPct val="0"/>
              </a:spcBef>
              <a:buFontTx/>
              <a:buNone/>
            </a:pPr>
            <a:r>
              <a:rPr lang="en-US" altLang="en-US" sz="1600">
                <a:latin typeface="Consolas" pitchFamily="49" charset="0"/>
                <a:cs typeface="Consolas" pitchFamily="49" charset="0"/>
              </a:rPr>
              <a:t>    private boolean isOn;</a:t>
            </a:r>
          </a:p>
          <a:p>
            <a:pPr eaLnBrk="1" hangingPunct="1">
              <a:spcBef>
                <a:spcPct val="0"/>
              </a:spcBef>
              <a:buFontTx/>
              <a:buNone/>
            </a:pPr>
            <a:r>
              <a:rPr lang="en-US" altLang="en-US" sz="1600">
                <a:latin typeface="Consolas" pitchFamily="49" charset="0"/>
                <a:cs typeface="Consolas" pitchFamily="49" charset="0"/>
              </a:rPr>
              <a:t>    public void turnOn() {         </a:t>
            </a:r>
          </a:p>
          <a:p>
            <a:pPr eaLnBrk="1" hangingPunct="1">
              <a:spcBef>
                <a:spcPct val="0"/>
              </a:spcBef>
              <a:buFontTx/>
              <a:buNone/>
            </a:pPr>
            <a:r>
              <a:rPr lang="en-US" altLang="en-US" sz="1600">
                <a:latin typeface="Consolas" pitchFamily="49" charset="0"/>
                <a:cs typeface="Consolas" pitchFamily="49" charset="0"/>
              </a:rPr>
              <a:t>        isOn = true;}</a:t>
            </a:r>
          </a:p>
          <a:p>
            <a:pPr eaLnBrk="1" hangingPunct="1">
              <a:spcBef>
                <a:spcPct val="0"/>
              </a:spcBef>
              <a:buFontTx/>
              <a:buNone/>
            </a:pPr>
            <a:r>
              <a:rPr lang="en-US" altLang="en-US" sz="1600">
                <a:latin typeface="Consolas" pitchFamily="49" charset="0"/>
                <a:cs typeface="Consolas" pitchFamily="49" charset="0"/>
              </a:rPr>
              <a:t>}</a:t>
            </a:r>
          </a:p>
        </p:txBody>
      </p:sp>
    </p:spTree>
    <p:extLst>
      <p:ext uri="{BB962C8B-B14F-4D97-AF65-F5344CB8AC3E}">
        <p14:creationId xmlns:p14="http://schemas.microsoft.com/office/powerpoint/2010/main" val="37126353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69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696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696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696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69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3" grpId="0" build="p" bldLvl="2"/>
      <p:bldP spid="296964" grpId="0"/>
      <p:bldP spid="296965" grpId="0"/>
      <p:bldP spid="296966"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p:txBody>
          <a:bodyPr/>
          <a:lstStyle/>
          <a:p>
            <a:r>
              <a:rPr lang="en-US" altLang="en-US" sz="3200" smtClean="0"/>
              <a:t>Directed Associations</a:t>
            </a:r>
          </a:p>
        </p:txBody>
      </p:sp>
      <p:sp>
        <p:nvSpPr>
          <p:cNvPr id="297987" name="Rectangle 3"/>
          <p:cNvSpPr>
            <a:spLocks noGrp="1" noChangeArrowheads="1"/>
          </p:cNvSpPr>
          <p:nvPr>
            <p:ph type="body" idx="4294967295"/>
          </p:nvPr>
        </p:nvSpPr>
        <p:spPr/>
        <p:txBody>
          <a:bodyPr/>
          <a:lstStyle/>
          <a:p>
            <a:r>
              <a:rPr lang="en-US" altLang="en-US" sz="2400" smtClean="0"/>
              <a:t>Unidirectional</a:t>
            </a:r>
          </a:p>
          <a:p>
            <a:pPr lvl="1"/>
            <a:r>
              <a:rPr lang="en-US" altLang="en-US" sz="2000" smtClean="0"/>
              <a:t>The association only goes in one direction.</a:t>
            </a:r>
          </a:p>
          <a:p>
            <a:pPr lvl="1"/>
            <a:r>
              <a:rPr lang="en-US" altLang="en-US" sz="2000" smtClean="0"/>
              <a:t>You can only navigate from one class to the other (but not the other way around).</a:t>
            </a:r>
          </a:p>
          <a:p>
            <a:pPr lvl="1"/>
            <a:r>
              <a:rPr lang="en-US" altLang="en-US" sz="2000" smtClean="0"/>
              <a:t>e.g., You can go from an instance of Car to Lights but not from Lights to Car, or you can go from an instance of Car to Engine but not from Engine to Car (previous slide).</a:t>
            </a:r>
          </a:p>
          <a:p>
            <a:endParaRPr lang="en-US" altLang="en-US" sz="2400" smtClean="0"/>
          </a:p>
        </p:txBody>
      </p:sp>
    </p:spTree>
    <p:extLst>
      <p:ext uri="{BB962C8B-B14F-4D97-AF65-F5344CB8AC3E}">
        <p14:creationId xmlns:p14="http://schemas.microsoft.com/office/powerpoint/2010/main" val="35991492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79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79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79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79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7" grpId="0" build="p" bldLvl="2"/>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p:txBody>
          <a:bodyPr/>
          <a:lstStyle/>
          <a:p>
            <a:pPr>
              <a:defRPr/>
            </a:pPr>
            <a:r>
              <a:rPr lang="en-US" altLang="en-US" sz="3200" dirty="0" smtClean="0">
                <a:latin typeface="+mn-lt"/>
              </a:rPr>
              <a:t>Directed Associations (2)</a:t>
            </a:r>
          </a:p>
        </p:txBody>
      </p:sp>
      <p:sp>
        <p:nvSpPr>
          <p:cNvPr id="80899" name="Rectangle 3"/>
          <p:cNvSpPr>
            <a:spLocks noGrp="1" noChangeArrowheads="1"/>
          </p:cNvSpPr>
          <p:nvPr>
            <p:ph type="body" idx="4294967295"/>
          </p:nvPr>
        </p:nvSpPr>
        <p:spPr/>
        <p:txBody>
          <a:bodyPr/>
          <a:lstStyle/>
          <a:p>
            <a:pPr>
              <a:lnSpc>
                <a:spcPct val="90000"/>
              </a:lnSpc>
            </a:pPr>
            <a:r>
              <a:rPr lang="en-US" altLang="en-US" sz="2400" dirty="0" smtClean="0"/>
              <a:t>Bidirectional</a:t>
            </a:r>
          </a:p>
          <a:p>
            <a:pPr lvl="1">
              <a:lnSpc>
                <a:spcPct val="90000"/>
              </a:lnSpc>
            </a:pPr>
            <a:r>
              <a:rPr lang="en-US" altLang="en-US" sz="2000" dirty="0" smtClean="0"/>
              <a:t>The association goes in both directions</a:t>
            </a:r>
          </a:p>
          <a:p>
            <a:pPr lvl="1">
              <a:lnSpc>
                <a:spcPct val="90000"/>
              </a:lnSpc>
            </a:pPr>
            <a:r>
              <a:rPr lang="en-US" altLang="en-US" sz="2000" dirty="0" smtClean="0"/>
              <a:t>You can navigate from either class to the other</a:t>
            </a:r>
          </a:p>
          <a:p>
            <a:pPr lvl="1">
              <a:lnSpc>
                <a:spcPct val="90000"/>
              </a:lnSpc>
            </a:pPr>
            <a:r>
              <a:rPr lang="en-US" altLang="en-US" sz="2000" dirty="0" smtClean="0"/>
              <a:t>e.g.,</a:t>
            </a:r>
          </a:p>
          <a:p>
            <a:pPr lvl="1">
              <a:lnSpc>
                <a:spcPct val="90000"/>
              </a:lnSpc>
              <a:buFont typeface="Times New Roman" pitchFamily="18" charset="0"/>
              <a:buNone/>
            </a:pPr>
            <a:r>
              <a:rPr lang="en-US" altLang="en-US" sz="1800" dirty="0" smtClean="0">
                <a:latin typeface="Consolas" pitchFamily="49" charset="0"/>
                <a:cs typeface="Consolas" pitchFamily="49" charset="0"/>
              </a:rPr>
              <a:t> public class Student</a:t>
            </a:r>
          </a:p>
          <a:p>
            <a:pPr lvl="1">
              <a:lnSpc>
                <a:spcPct val="90000"/>
              </a:lnSpc>
              <a:buFont typeface="Times New Roman" pitchFamily="18" charset="0"/>
              <a:buNone/>
            </a:pPr>
            <a:r>
              <a:rPr lang="en-US" altLang="en-US" sz="1800" dirty="0" smtClean="0">
                <a:latin typeface="Consolas" pitchFamily="49" charset="0"/>
                <a:cs typeface="Consolas" pitchFamily="49" charset="0"/>
              </a:rPr>
              <a:t>	{</a:t>
            </a:r>
          </a:p>
          <a:p>
            <a:pPr lvl="1">
              <a:lnSpc>
                <a:spcPct val="90000"/>
              </a:lnSpc>
              <a:buFont typeface="Times New Roman" pitchFamily="18" charset="0"/>
              <a:buNone/>
            </a:pPr>
            <a:r>
              <a:rPr lang="en-US" altLang="en-US" sz="1800" dirty="0" smtClean="0">
                <a:latin typeface="Consolas" pitchFamily="49" charset="0"/>
                <a:cs typeface="Consolas" pitchFamily="49" charset="0"/>
              </a:rPr>
              <a:t>      private Lecture [] </a:t>
            </a:r>
            <a:r>
              <a:rPr lang="en-US" altLang="en-US" sz="1800" dirty="0" err="1" smtClean="0">
                <a:latin typeface="Consolas" pitchFamily="49" charset="0"/>
                <a:cs typeface="Consolas" pitchFamily="49" charset="0"/>
              </a:rPr>
              <a:t>myRegistration</a:t>
            </a:r>
            <a:r>
              <a:rPr lang="en-US" altLang="en-US" sz="1800" dirty="0" smtClean="0">
                <a:latin typeface="Consolas" pitchFamily="49" charset="0"/>
                <a:cs typeface="Consolas" pitchFamily="49" charset="0"/>
              </a:rPr>
              <a:t> = new Lecture [5];</a:t>
            </a:r>
          </a:p>
          <a:p>
            <a:pPr lvl="1">
              <a:lnSpc>
                <a:spcPct val="90000"/>
              </a:lnSpc>
              <a:buFont typeface="Times New Roman" pitchFamily="18" charset="0"/>
              <a:buNone/>
            </a:pPr>
            <a:r>
              <a:rPr lang="en-US" altLang="en-US" sz="1800" dirty="0" smtClean="0">
                <a:latin typeface="Consolas" pitchFamily="49" charset="0"/>
                <a:cs typeface="Consolas" pitchFamily="49" charset="0"/>
              </a:rPr>
              <a:t>			          ...</a:t>
            </a:r>
          </a:p>
          <a:p>
            <a:pPr lvl="1">
              <a:lnSpc>
                <a:spcPct val="90000"/>
              </a:lnSpc>
              <a:buFont typeface="Times New Roman" pitchFamily="18" charset="0"/>
              <a:buNone/>
            </a:pPr>
            <a:r>
              <a:rPr lang="en-US" altLang="en-US" sz="1800" dirty="0" smtClean="0">
                <a:latin typeface="Consolas" pitchFamily="49" charset="0"/>
                <a:cs typeface="Consolas" pitchFamily="49" charset="0"/>
              </a:rPr>
              <a:t>  }</a:t>
            </a:r>
          </a:p>
          <a:p>
            <a:pPr lvl="1">
              <a:lnSpc>
                <a:spcPct val="90000"/>
              </a:lnSpc>
              <a:buFont typeface="Times New Roman" pitchFamily="18" charset="0"/>
              <a:buNone/>
            </a:pPr>
            <a:endParaRPr lang="en-US" altLang="en-US" sz="1800" dirty="0" smtClean="0">
              <a:latin typeface="Consolas" pitchFamily="49" charset="0"/>
              <a:cs typeface="Consolas" pitchFamily="49" charset="0"/>
            </a:endParaRPr>
          </a:p>
          <a:p>
            <a:pPr lvl="1">
              <a:lnSpc>
                <a:spcPct val="90000"/>
              </a:lnSpc>
              <a:buFont typeface="Times New Roman" pitchFamily="18" charset="0"/>
              <a:buNone/>
            </a:pPr>
            <a:r>
              <a:rPr lang="en-US" altLang="en-US" sz="1800" dirty="0" smtClean="0">
                <a:latin typeface="Consolas" pitchFamily="49" charset="0"/>
                <a:cs typeface="Consolas" pitchFamily="49" charset="0"/>
              </a:rPr>
              <a:t>	public class Lecture</a:t>
            </a:r>
          </a:p>
          <a:p>
            <a:pPr lvl="1">
              <a:lnSpc>
                <a:spcPct val="90000"/>
              </a:lnSpc>
              <a:buFont typeface="Times New Roman" pitchFamily="18" charset="0"/>
              <a:buNone/>
            </a:pPr>
            <a:r>
              <a:rPr lang="en-US" altLang="en-US" sz="1800" dirty="0" smtClean="0">
                <a:latin typeface="Consolas" pitchFamily="49" charset="0"/>
                <a:cs typeface="Consolas" pitchFamily="49" charset="0"/>
              </a:rPr>
              <a:t>  {</a:t>
            </a:r>
          </a:p>
          <a:p>
            <a:pPr lvl="1">
              <a:lnSpc>
                <a:spcPct val="90000"/>
              </a:lnSpc>
              <a:buFont typeface="Times New Roman" pitchFamily="18" charset="0"/>
              <a:buNone/>
            </a:pPr>
            <a:r>
              <a:rPr lang="en-US" altLang="en-US" sz="1800" dirty="0" smtClean="0">
                <a:latin typeface="Consolas" pitchFamily="49" charset="0"/>
                <a:cs typeface="Consolas" pitchFamily="49" charset="0"/>
              </a:rPr>
              <a:t>		 private Student [] </a:t>
            </a:r>
            <a:r>
              <a:rPr lang="en-US" altLang="en-US" sz="1800" dirty="0" err="1" smtClean="0">
                <a:latin typeface="Consolas" pitchFamily="49" charset="0"/>
                <a:cs typeface="Consolas" pitchFamily="49" charset="0"/>
              </a:rPr>
              <a:t>classList</a:t>
            </a:r>
            <a:r>
              <a:rPr lang="en-US" altLang="en-US" sz="1800" dirty="0" smtClean="0">
                <a:latin typeface="Consolas" pitchFamily="49" charset="0"/>
                <a:cs typeface="Consolas" pitchFamily="49" charset="0"/>
              </a:rPr>
              <a:t> = new Student [250];</a:t>
            </a:r>
          </a:p>
          <a:p>
            <a:pPr lvl="1">
              <a:lnSpc>
                <a:spcPct val="90000"/>
              </a:lnSpc>
              <a:buFont typeface="Times New Roman" pitchFamily="18" charset="0"/>
              <a:buNone/>
            </a:pPr>
            <a:r>
              <a:rPr lang="en-US" altLang="en-US" sz="1800" dirty="0" smtClean="0">
                <a:latin typeface="Consolas" pitchFamily="49" charset="0"/>
                <a:cs typeface="Consolas" pitchFamily="49" charset="0"/>
              </a:rPr>
              <a:t>			          ...</a:t>
            </a:r>
          </a:p>
          <a:p>
            <a:pPr lvl="1">
              <a:lnSpc>
                <a:spcPct val="90000"/>
              </a:lnSpc>
              <a:buFont typeface="Times New Roman" pitchFamily="18" charset="0"/>
              <a:buNone/>
            </a:pPr>
            <a:r>
              <a:rPr lang="en-US" altLang="en-US" sz="1800" dirty="0" smtClean="0">
                <a:latin typeface="Consolas" pitchFamily="49" charset="0"/>
                <a:cs typeface="Consolas" pitchFamily="49" charset="0"/>
              </a:rPr>
              <a:t>	}</a:t>
            </a:r>
          </a:p>
        </p:txBody>
      </p:sp>
    </p:spTree>
    <p:extLst>
      <p:ext uri="{BB962C8B-B14F-4D97-AF65-F5344CB8AC3E}">
        <p14:creationId xmlns:p14="http://schemas.microsoft.com/office/powerpoint/2010/main" val="351781976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p:txBody>
          <a:bodyPr/>
          <a:lstStyle/>
          <a:p>
            <a:r>
              <a:rPr lang="en-US" altLang="en-US" sz="3200" smtClean="0"/>
              <a:t>UML Representation Of Associations</a:t>
            </a:r>
          </a:p>
        </p:txBody>
      </p:sp>
      <p:grpSp>
        <p:nvGrpSpPr>
          <p:cNvPr id="2" name="Group 3"/>
          <p:cNvGrpSpPr>
            <a:grpSpLocks/>
          </p:cNvGrpSpPr>
          <p:nvPr/>
        </p:nvGrpSpPr>
        <p:grpSpPr bwMode="auto">
          <a:xfrm>
            <a:off x="2555875" y="1917700"/>
            <a:ext cx="1081088" cy="936625"/>
            <a:chOff x="431" y="1026"/>
            <a:chExt cx="952" cy="680"/>
          </a:xfrm>
        </p:grpSpPr>
        <p:sp>
          <p:nvSpPr>
            <p:cNvPr id="81950" name="Rectangle 4"/>
            <p:cNvSpPr>
              <a:spLocks noChangeArrowheads="1"/>
            </p:cNvSpPr>
            <p:nvPr/>
          </p:nvSpPr>
          <p:spPr bwMode="auto">
            <a:xfrm>
              <a:off x="431" y="1026"/>
              <a:ext cx="952" cy="68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a:latin typeface="Arial" charset="0"/>
              </a:endParaRPr>
            </a:p>
          </p:txBody>
        </p:sp>
        <p:sp>
          <p:nvSpPr>
            <p:cNvPr id="81951" name="Text Box 5"/>
            <p:cNvSpPr txBox="1">
              <a:spLocks noChangeArrowheads="1"/>
            </p:cNvSpPr>
            <p:nvPr/>
          </p:nvSpPr>
          <p:spPr bwMode="auto">
            <a:xfrm>
              <a:off x="431" y="1026"/>
              <a:ext cx="952" cy="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800" b="1">
                  <a:latin typeface="Arial" charset="0"/>
                </a:rPr>
                <a:t>Car</a:t>
              </a:r>
            </a:p>
          </p:txBody>
        </p:sp>
        <p:sp>
          <p:nvSpPr>
            <p:cNvPr id="81952" name="Line 6"/>
            <p:cNvSpPr>
              <a:spLocks noChangeShapeType="1"/>
            </p:cNvSpPr>
            <p:nvPr/>
          </p:nvSpPr>
          <p:spPr bwMode="auto">
            <a:xfrm>
              <a:off x="431" y="1298"/>
              <a:ext cx="9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grpSp>
        <p:nvGrpSpPr>
          <p:cNvPr id="3" name="Group 7"/>
          <p:cNvGrpSpPr>
            <a:grpSpLocks/>
          </p:cNvGrpSpPr>
          <p:nvPr/>
        </p:nvGrpSpPr>
        <p:grpSpPr bwMode="auto">
          <a:xfrm>
            <a:off x="5651500" y="1917700"/>
            <a:ext cx="1081088" cy="936625"/>
            <a:chOff x="431" y="1026"/>
            <a:chExt cx="952" cy="680"/>
          </a:xfrm>
        </p:grpSpPr>
        <p:sp>
          <p:nvSpPr>
            <p:cNvPr id="81947" name="Rectangle 8"/>
            <p:cNvSpPr>
              <a:spLocks noChangeArrowheads="1"/>
            </p:cNvSpPr>
            <p:nvPr/>
          </p:nvSpPr>
          <p:spPr bwMode="auto">
            <a:xfrm>
              <a:off x="431" y="1026"/>
              <a:ext cx="952" cy="68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a:latin typeface="Arial" charset="0"/>
              </a:endParaRPr>
            </a:p>
          </p:txBody>
        </p:sp>
        <p:sp>
          <p:nvSpPr>
            <p:cNvPr id="81948" name="Text Box 9"/>
            <p:cNvSpPr txBox="1">
              <a:spLocks noChangeArrowheads="1"/>
            </p:cNvSpPr>
            <p:nvPr/>
          </p:nvSpPr>
          <p:spPr bwMode="auto">
            <a:xfrm>
              <a:off x="431" y="1026"/>
              <a:ext cx="952" cy="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800" b="1">
                  <a:latin typeface="Arial" charset="0"/>
                </a:rPr>
                <a:t>Light</a:t>
              </a:r>
            </a:p>
          </p:txBody>
        </p:sp>
        <p:sp>
          <p:nvSpPr>
            <p:cNvPr id="81949" name="Line 10"/>
            <p:cNvSpPr>
              <a:spLocks noChangeShapeType="1"/>
            </p:cNvSpPr>
            <p:nvPr/>
          </p:nvSpPr>
          <p:spPr bwMode="auto">
            <a:xfrm>
              <a:off x="431" y="1298"/>
              <a:ext cx="9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sp>
        <p:nvSpPr>
          <p:cNvPr id="300043" name="Line 11"/>
          <p:cNvSpPr>
            <a:spLocks noChangeShapeType="1"/>
          </p:cNvSpPr>
          <p:nvPr/>
        </p:nvSpPr>
        <p:spPr bwMode="auto">
          <a:xfrm>
            <a:off x="3635375" y="2420938"/>
            <a:ext cx="2016125" cy="0"/>
          </a:xfrm>
          <a:prstGeom prst="line">
            <a:avLst/>
          </a:prstGeom>
          <a:noFill/>
          <a:ln w="63500">
            <a:solidFill>
              <a:schemeClr val="tx1"/>
            </a:solidFill>
            <a:round/>
            <a:headEnd/>
            <a:tailEnd type="stealth"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nvGrpSpPr>
          <p:cNvPr id="4" name="Group 12"/>
          <p:cNvGrpSpPr>
            <a:grpSpLocks/>
          </p:cNvGrpSpPr>
          <p:nvPr/>
        </p:nvGrpSpPr>
        <p:grpSpPr bwMode="auto">
          <a:xfrm>
            <a:off x="5651500" y="3357563"/>
            <a:ext cx="1081088" cy="936625"/>
            <a:chOff x="431" y="1026"/>
            <a:chExt cx="952" cy="680"/>
          </a:xfrm>
        </p:grpSpPr>
        <p:sp>
          <p:nvSpPr>
            <p:cNvPr id="81944" name="Rectangle 13"/>
            <p:cNvSpPr>
              <a:spLocks noChangeArrowheads="1"/>
            </p:cNvSpPr>
            <p:nvPr/>
          </p:nvSpPr>
          <p:spPr bwMode="auto">
            <a:xfrm>
              <a:off x="431" y="1026"/>
              <a:ext cx="952" cy="68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a:latin typeface="Arial" charset="0"/>
              </a:endParaRPr>
            </a:p>
          </p:txBody>
        </p:sp>
        <p:sp>
          <p:nvSpPr>
            <p:cNvPr id="81945" name="Text Box 14"/>
            <p:cNvSpPr txBox="1">
              <a:spLocks noChangeArrowheads="1"/>
            </p:cNvSpPr>
            <p:nvPr/>
          </p:nvSpPr>
          <p:spPr bwMode="auto">
            <a:xfrm>
              <a:off x="431" y="1026"/>
              <a:ext cx="952" cy="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800" b="1">
                  <a:latin typeface="Arial" charset="0"/>
                </a:rPr>
                <a:t>Car</a:t>
              </a:r>
            </a:p>
          </p:txBody>
        </p:sp>
        <p:sp>
          <p:nvSpPr>
            <p:cNvPr id="81946" name="Line 15"/>
            <p:cNvSpPr>
              <a:spLocks noChangeShapeType="1"/>
            </p:cNvSpPr>
            <p:nvPr/>
          </p:nvSpPr>
          <p:spPr bwMode="auto">
            <a:xfrm>
              <a:off x="431" y="1298"/>
              <a:ext cx="9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grpSp>
        <p:nvGrpSpPr>
          <p:cNvPr id="5" name="Group 16"/>
          <p:cNvGrpSpPr>
            <a:grpSpLocks/>
          </p:cNvGrpSpPr>
          <p:nvPr/>
        </p:nvGrpSpPr>
        <p:grpSpPr bwMode="auto">
          <a:xfrm>
            <a:off x="2627313" y="5589588"/>
            <a:ext cx="1081087" cy="936625"/>
            <a:chOff x="431" y="1026"/>
            <a:chExt cx="952" cy="680"/>
          </a:xfrm>
        </p:grpSpPr>
        <p:sp>
          <p:nvSpPr>
            <p:cNvPr id="81941" name="Rectangle 17"/>
            <p:cNvSpPr>
              <a:spLocks noChangeArrowheads="1"/>
            </p:cNvSpPr>
            <p:nvPr/>
          </p:nvSpPr>
          <p:spPr bwMode="auto">
            <a:xfrm>
              <a:off x="431" y="1026"/>
              <a:ext cx="952" cy="68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a:latin typeface="Arial" charset="0"/>
              </a:endParaRPr>
            </a:p>
          </p:txBody>
        </p:sp>
        <p:sp>
          <p:nvSpPr>
            <p:cNvPr id="81942" name="Text Box 18"/>
            <p:cNvSpPr txBox="1">
              <a:spLocks noChangeArrowheads="1"/>
            </p:cNvSpPr>
            <p:nvPr/>
          </p:nvSpPr>
          <p:spPr bwMode="auto">
            <a:xfrm>
              <a:off x="431" y="1026"/>
              <a:ext cx="952" cy="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800" b="1">
                  <a:latin typeface="Arial" charset="0"/>
                </a:rPr>
                <a:t>Student</a:t>
              </a:r>
            </a:p>
          </p:txBody>
        </p:sp>
        <p:sp>
          <p:nvSpPr>
            <p:cNvPr id="81943" name="Line 19"/>
            <p:cNvSpPr>
              <a:spLocks noChangeShapeType="1"/>
            </p:cNvSpPr>
            <p:nvPr/>
          </p:nvSpPr>
          <p:spPr bwMode="auto">
            <a:xfrm>
              <a:off x="431" y="1298"/>
              <a:ext cx="9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grpSp>
        <p:nvGrpSpPr>
          <p:cNvPr id="6" name="Group 20"/>
          <p:cNvGrpSpPr>
            <a:grpSpLocks/>
          </p:cNvGrpSpPr>
          <p:nvPr/>
        </p:nvGrpSpPr>
        <p:grpSpPr bwMode="auto">
          <a:xfrm>
            <a:off x="5722938" y="5589588"/>
            <a:ext cx="1081087" cy="936625"/>
            <a:chOff x="431" y="1026"/>
            <a:chExt cx="952" cy="680"/>
          </a:xfrm>
        </p:grpSpPr>
        <p:sp>
          <p:nvSpPr>
            <p:cNvPr id="81938" name="Rectangle 21"/>
            <p:cNvSpPr>
              <a:spLocks noChangeArrowheads="1"/>
            </p:cNvSpPr>
            <p:nvPr/>
          </p:nvSpPr>
          <p:spPr bwMode="auto">
            <a:xfrm>
              <a:off x="431" y="1026"/>
              <a:ext cx="952" cy="68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a:latin typeface="Arial" charset="0"/>
              </a:endParaRPr>
            </a:p>
          </p:txBody>
        </p:sp>
        <p:sp>
          <p:nvSpPr>
            <p:cNvPr id="81939" name="Text Box 22"/>
            <p:cNvSpPr txBox="1">
              <a:spLocks noChangeArrowheads="1"/>
            </p:cNvSpPr>
            <p:nvPr/>
          </p:nvSpPr>
          <p:spPr bwMode="auto">
            <a:xfrm>
              <a:off x="431" y="1026"/>
              <a:ext cx="952" cy="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800" b="1">
                  <a:latin typeface="Arial" charset="0"/>
                </a:rPr>
                <a:t>Lecture</a:t>
              </a:r>
            </a:p>
          </p:txBody>
        </p:sp>
        <p:sp>
          <p:nvSpPr>
            <p:cNvPr id="81940" name="Line 23"/>
            <p:cNvSpPr>
              <a:spLocks noChangeShapeType="1"/>
            </p:cNvSpPr>
            <p:nvPr/>
          </p:nvSpPr>
          <p:spPr bwMode="auto">
            <a:xfrm>
              <a:off x="431" y="1298"/>
              <a:ext cx="9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sp>
        <p:nvSpPr>
          <p:cNvPr id="300056" name="Text Box 24"/>
          <p:cNvSpPr txBox="1">
            <a:spLocks noChangeArrowheads="1"/>
          </p:cNvSpPr>
          <p:nvPr/>
        </p:nvSpPr>
        <p:spPr bwMode="auto">
          <a:xfrm>
            <a:off x="2051050" y="1341438"/>
            <a:ext cx="4175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400">
                <a:latin typeface="Arial" charset="0"/>
              </a:rPr>
              <a:t>Unidirectional associations</a:t>
            </a:r>
          </a:p>
        </p:txBody>
      </p:sp>
      <p:sp>
        <p:nvSpPr>
          <p:cNvPr id="300057" name="Text Box 25"/>
          <p:cNvSpPr txBox="1">
            <a:spLocks noChangeArrowheads="1"/>
          </p:cNvSpPr>
          <p:nvPr/>
        </p:nvSpPr>
        <p:spPr bwMode="auto">
          <a:xfrm>
            <a:off x="2051050" y="5013325"/>
            <a:ext cx="3960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400">
                <a:latin typeface="Arial" charset="0"/>
              </a:rPr>
              <a:t>Bidirectional associations</a:t>
            </a:r>
          </a:p>
        </p:txBody>
      </p:sp>
      <p:sp>
        <p:nvSpPr>
          <p:cNvPr id="300058" name="Line 26"/>
          <p:cNvSpPr>
            <a:spLocks noChangeShapeType="1"/>
          </p:cNvSpPr>
          <p:nvPr/>
        </p:nvSpPr>
        <p:spPr bwMode="auto">
          <a:xfrm>
            <a:off x="3708400" y="6165850"/>
            <a:ext cx="2016125" cy="0"/>
          </a:xfrm>
          <a:prstGeom prst="line">
            <a:avLst/>
          </a:prstGeom>
          <a:noFill/>
          <a:ln w="635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300059" name="Line 27"/>
          <p:cNvSpPr>
            <a:spLocks noChangeShapeType="1"/>
          </p:cNvSpPr>
          <p:nvPr/>
        </p:nvSpPr>
        <p:spPr bwMode="auto">
          <a:xfrm flipH="1">
            <a:off x="3779838" y="3862388"/>
            <a:ext cx="1871662" cy="0"/>
          </a:xfrm>
          <a:prstGeom prst="line">
            <a:avLst/>
          </a:prstGeom>
          <a:noFill/>
          <a:ln w="63500">
            <a:solidFill>
              <a:schemeClr val="tx1"/>
            </a:solidFill>
            <a:round/>
            <a:headEnd/>
            <a:tailEnd type="stealth" w="med" len="me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nvGrpSpPr>
          <p:cNvPr id="7" name="Group 28"/>
          <p:cNvGrpSpPr>
            <a:grpSpLocks/>
          </p:cNvGrpSpPr>
          <p:nvPr/>
        </p:nvGrpSpPr>
        <p:grpSpPr bwMode="auto">
          <a:xfrm>
            <a:off x="2555875" y="3357563"/>
            <a:ext cx="1225550" cy="936625"/>
            <a:chOff x="1610" y="2341"/>
            <a:chExt cx="772" cy="590"/>
          </a:xfrm>
        </p:grpSpPr>
        <p:grpSp>
          <p:nvGrpSpPr>
            <p:cNvPr id="81934" name="Group 29"/>
            <p:cNvGrpSpPr>
              <a:grpSpLocks/>
            </p:cNvGrpSpPr>
            <p:nvPr/>
          </p:nvGrpSpPr>
          <p:grpSpPr bwMode="auto">
            <a:xfrm>
              <a:off x="1610" y="2341"/>
              <a:ext cx="772" cy="590"/>
              <a:chOff x="3560" y="2251"/>
              <a:chExt cx="772" cy="590"/>
            </a:xfrm>
          </p:grpSpPr>
          <p:sp>
            <p:nvSpPr>
              <p:cNvPr id="81936" name="Rectangle 30"/>
              <p:cNvSpPr>
                <a:spLocks noChangeArrowheads="1"/>
              </p:cNvSpPr>
              <p:nvPr/>
            </p:nvSpPr>
            <p:spPr bwMode="auto">
              <a:xfrm>
                <a:off x="3560" y="2251"/>
                <a:ext cx="772" cy="59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a:latin typeface="Arial" charset="0"/>
                </a:endParaRPr>
              </a:p>
            </p:txBody>
          </p:sp>
          <p:sp>
            <p:nvSpPr>
              <p:cNvPr id="81937" name="Text Box 31"/>
              <p:cNvSpPr txBox="1">
                <a:spLocks noChangeArrowheads="1"/>
              </p:cNvSpPr>
              <p:nvPr/>
            </p:nvSpPr>
            <p:spPr bwMode="auto">
              <a:xfrm>
                <a:off x="3560" y="2251"/>
                <a:ext cx="77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800" b="1">
                    <a:latin typeface="Arial" charset="0"/>
                  </a:rPr>
                  <a:t>Gasoline</a:t>
                </a:r>
              </a:p>
            </p:txBody>
          </p:sp>
        </p:grpSp>
        <p:sp>
          <p:nvSpPr>
            <p:cNvPr id="81935" name="Line 32"/>
            <p:cNvSpPr>
              <a:spLocks noChangeShapeType="1"/>
            </p:cNvSpPr>
            <p:nvPr/>
          </p:nvSpPr>
          <p:spPr bwMode="auto">
            <a:xfrm>
              <a:off x="1610" y="2568"/>
              <a:ext cx="77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spTree>
    <p:extLst>
      <p:ext uri="{BB962C8B-B14F-4D97-AF65-F5344CB8AC3E}">
        <p14:creationId xmlns:p14="http://schemas.microsoft.com/office/powerpoint/2010/main" val="33349721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004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005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005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005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000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43" grpId="0" animBg="1"/>
      <p:bldP spid="300056" grpId="0"/>
      <p:bldP spid="300057" grpId="0"/>
      <p:bldP spid="300058" grpId="0" animBg="1"/>
      <p:bldP spid="300059"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Multiplicity</a:t>
            </a:r>
            <a:endParaRPr lang="en-US" dirty="0"/>
          </a:p>
        </p:txBody>
      </p:sp>
      <p:sp>
        <p:nvSpPr>
          <p:cNvPr id="3" name="Content Placeholder 2"/>
          <p:cNvSpPr>
            <a:spLocks noGrp="1"/>
          </p:cNvSpPr>
          <p:nvPr>
            <p:ph idx="1"/>
          </p:nvPr>
        </p:nvSpPr>
        <p:spPr/>
        <p:txBody>
          <a:bodyPr/>
          <a:lstStyle/>
          <a:p>
            <a:r>
              <a:rPr lang="en-US" altLang="en-US" dirty="0"/>
              <a:t>It indicates the number of instances that participate in a relationship</a:t>
            </a:r>
          </a:p>
          <a:p>
            <a:endParaRPr lang="en-US" dirty="0"/>
          </a:p>
        </p:txBody>
      </p:sp>
      <p:graphicFrame>
        <p:nvGraphicFramePr>
          <p:cNvPr id="4" name="Group 25"/>
          <p:cNvGraphicFramePr>
            <a:graphicFrameLocks/>
          </p:cNvGraphicFramePr>
          <p:nvPr>
            <p:extLst>
              <p:ext uri="{D42A27DB-BD31-4B8C-83A1-F6EECF244321}">
                <p14:modId xmlns:p14="http://schemas.microsoft.com/office/powerpoint/2010/main" val="3081107996"/>
              </p:ext>
            </p:extLst>
          </p:nvPr>
        </p:nvGraphicFramePr>
        <p:xfrm>
          <a:off x="685800" y="1949823"/>
          <a:ext cx="7426325" cy="2900363"/>
        </p:xfrm>
        <a:graphic>
          <a:graphicData uri="http://schemas.openxmlformats.org/drawingml/2006/table">
            <a:tbl>
              <a:tblPr/>
              <a:tblGrid>
                <a:gridCol w="1954213"/>
                <a:gridCol w="5472112"/>
              </a:tblGrid>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1" i="0" u="none" strike="noStrike" cap="none" normalizeH="0" baseline="0" dirty="0" smtClean="0">
                          <a:ln>
                            <a:noFill/>
                          </a:ln>
                          <a:solidFill>
                            <a:schemeClr val="tx1"/>
                          </a:solidFill>
                          <a:effectLst/>
                          <a:latin typeface="Arial" charset="0"/>
                          <a:cs typeface="Arial" charset="0"/>
                        </a:rPr>
                        <a:t>Multiplicity</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1" i="0" u="none" strike="noStrike" cap="none" normalizeH="0" baseline="0" smtClean="0">
                          <a:ln>
                            <a:noFill/>
                          </a:ln>
                          <a:solidFill>
                            <a:schemeClr val="tx1"/>
                          </a:solidFill>
                          <a:effectLst/>
                          <a:latin typeface="Arial" charset="0"/>
                          <a:cs typeface="Arial" charset="0"/>
                        </a:rPr>
                        <a:t>Description</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smtClean="0">
                          <a:ln>
                            <a:noFill/>
                          </a:ln>
                          <a:solidFill>
                            <a:schemeClr val="tx1"/>
                          </a:solidFill>
                          <a:effectLst/>
                          <a:latin typeface="Arial" charset="0"/>
                          <a:cs typeface="Arial" charset="0"/>
                        </a:rPr>
                        <a:t>1</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smtClean="0">
                          <a:ln>
                            <a:noFill/>
                          </a:ln>
                          <a:solidFill>
                            <a:schemeClr val="tx1"/>
                          </a:solidFill>
                          <a:effectLst/>
                          <a:latin typeface="Arial" charset="0"/>
                          <a:cs typeface="Arial" charset="0"/>
                        </a:rPr>
                        <a:t>Exactly one instance</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smtClean="0">
                          <a:ln>
                            <a:noFill/>
                          </a:ln>
                          <a:solidFill>
                            <a:schemeClr val="tx1"/>
                          </a:solidFill>
                          <a:effectLst/>
                          <a:latin typeface="Arial" charset="0"/>
                          <a:cs typeface="Arial" charset="0"/>
                        </a:rPr>
                        <a:t>n</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smtClean="0">
                          <a:ln>
                            <a:noFill/>
                          </a:ln>
                          <a:solidFill>
                            <a:schemeClr val="tx1"/>
                          </a:solidFill>
                          <a:effectLst/>
                          <a:latin typeface="Arial" charset="0"/>
                          <a:cs typeface="Arial" charset="0"/>
                        </a:rPr>
                        <a:t>Exactly “n” instances {n: a positive integer}</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3263">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smtClean="0">
                          <a:ln>
                            <a:noFill/>
                          </a:ln>
                          <a:solidFill>
                            <a:schemeClr val="tx1"/>
                          </a:solidFill>
                          <a:effectLst/>
                          <a:latin typeface="Arial" charset="0"/>
                          <a:cs typeface="Arial" charset="0"/>
                        </a:rPr>
                        <a:t>n..m</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smtClean="0">
                          <a:ln>
                            <a:noFill/>
                          </a:ln>
                          <a:solidFill>
                            <a:schemeClr val="tx1"/>
                          </a:solidFill>
                          <a:effectLst/>
                          <a:latin typeface="Arial" charset="0"/>
                          <a:cs typeface="Arial" charset="0"/>
                        </a:rPr>
                        <a:t>Any number of instances in the inclusive range from “n” to “m” {n, m: positive integers}</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smtClean="0">
                          <a:ln>
                            <a:noFill/>
                          </a:ln>
                          <a:solidFill>
                            <a:schemeClr val="tx1"/>
                          </a:solidFill>
                          <a:effectLst/>
                          <a:latin typeface="Arial" charset="0"/>
                          <a:cs typeface="Arial" charset="0"/>
                        </a:rPr>
                        <a:t>*</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Any  number of instances possible</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251846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p:txBody>
          <a:bodyPr/>
          <a:lstStyle/>
          <a:p>
            <a:pPr>
              <a:defRPr/>
            </a:pPr>
            <a:r>
              <a:rPr lang="en-US" altLang="en-US" sz="3200" dirty="0" smtClean="0"/>
              <a:t>Multiplicity In UML Class Diagrams</a:t>
            </a:r>
          </a:p>
        </p:txBody>
      </p:sp>
      <p:grpSp>
        <p:nvGrpSpPr>
          <p:cNvPr id="83971" name="Group 13"/>
          <p:cNvGrpSpPr>
            <a:grpSpLocks/>
          </p:cNvGrpSpPr>
          <p:nvPr/>
        </p:nvGrpSpPr>
        <p:grpSpPr bwMode="auto">
          <a:xfrm>
            <a:off x="684213" y="1944688"/>
            <a:ext cx="1779587" cy="1533525"/>
            <a:chOff x="543" y="825"/>
            <a:chExt cx="1121" cy="966"/>
          </a:xfrm>
        </p:grpSpPr>
        <p:sp>
          <p:nvSpPr>
            <p:cNvPr id="83979" name="Rectangle 5"/>
            <p:cNvSpPr>
              <a:spLocks noChangeArrowheads="1"/>
            </p:cNvSpPr>
            <p:nvPr/>
          </p:nvSpPr>
          <p:spPr bwMode="auto">
            <a:xfrm>
              <a:off x="543" y="825"/>
              <a:ext cx="1121" cy="96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a:latin typeface="Arial" charset="0"/>
              </a:endParaRPr>
            </a:p>
          </p:txBody>
        </p:sp>
        <p:sp>
          <p:nvSpPr>
            <p:cNvPr id="83980" name="Text Box 6"/>
            <p:cNvSpPr txBox="1">
              <a:spLocks noChangeArrowheads="1"/>
            </p:cNvSpPr>
            <p:nvPr/>
          </p:nvSpPr>
          <p:spPr bwMode="auto">
            <a:xfrm>
              <a:off x="543" y="825"/>
              <a:ext cx="1121"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800" b="1">
                  <a:latin typeface="Arial" charset="0"/>
                </a:rPr>
                <a:t>Class 1</a:t>
              </a:r>
            </a:p>
          </p:txBody>
        </p:sp>
        <p:sp>
          <p:nvSpPr>
            <p:cNvPr id="83981" name="Line 7"/>
            <p:cNvSpPr>
              <a:spLocks noChangeShapeType="1"/>
            </p:cNvSpPr>
            <p:nvPr/>
          </p:nvSpPr>
          <p:spPr bwMode="auto">
            <a:xfrm>
              <a:off x="543" y="1211"/>
              <a:ext cx="112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grpSp>
        <p:nvGrpSpPr>
          <p:cNvPr id="83972" name="Group 14"/>
          <p:cNvGrpSpPr>
            <a:grpSpLocks/>
          </p:cNvGrpSpPr>
          <p:nvPr/>
        </p:nvGrpSpPr>
        <p:grpSpPr bwMode="auto">
          <a:xfrm>
            <a:off x="6535738" y="1957388"/>
            <a:ext cx="1843087" cy="1660525"/>
            <a:chOff x="4229" y="689"/>
            <a:chExt cx="1161" cy="1046"/>
          </a:xfrm>
        </p:grpSpPr>
        <p:sp>
          <p:nvSpPr>
            <p:cNvPr id="83976" name="Rectangle 9"/>
            <p:cNvSpPr>
              <a:spLocks noChangeArrowheads="1"/>
            </p:cNvSpPr>
            <p:nvPr/>
          </p:nvSpPr>
          <p:spPr bwMode="auto">
            <a:xfrm>
              <a:off x="4229" y="689"/>
              <a:ext cx="1161" cy="104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a:latin typeface="Arial" charset="0"/>
              </a:endParaRPr>
            </a:p>
          </p:txBody>
        </p:sp>
        <p:sp>
          <p:nvSpPr>
            <p:cNvPr id="83977" name="Text Box 10"/>
            <p:cNvSpPr txBox="1">
              <a:spLocks noChangeArrowheads="1"/>
            </p:cNvSpPr>
            <p:nvPr/>
          </p:nvSpPr>
          <p:spPr bwMode="auto">
            <a:xfrm>
              <a:off x="4229" y="689"/>
              <a:ext cx="116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800" b="1">
                  <a:latin typeface="Arial" charset="0"/>
                </a:rPr>
                <a:t>Class 2</a:t>
              </a:r>
            </a:p>
          </p:txBody>
        </p:sp>
        <p:sp>
          <p:nvSpPr>
            <p:cNvPr id="83978" name="Line 11"/>
            <p:cNvSpPr>
              <a:spLocks noChangeShapeType="1"/>
            </p:cNvSpPr>
            <p:nvPr/>
          </p:nvSpPr>
          <p:spPr bwMode="auto">
            <a:xfrm>
              <a:off x="4229" y="1107"/>
              <a:ext cx="116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grpSp>
      <p:sp>
        <p:nvSpPr>
          <p:cNvPr id="83973" name="Line 12"/>
          <p:cNvSpPr>
            <a:spLocks noChangeShapeType="1"/>
          </p:cNvSpPr>
          <p:nvPr/>
        </p:nvSpPr>
        <p:spPr bwMode="auto">
          <a:xfrm flipV="1">
            <a:off x="2476500" y="2813050"/>
            <a:ext cx="4073525" cy="127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a:p>
        </p:txBody>
      </p:sp>
      <p:sp>
        <p:nvSpPr>
          <p:cNvPr id="83974" name="Text Box 15"/>
          <p:cNvSpPr txBox="1">
            <a:spLocks noChangeArrowheads="1"/>
          </p:cNvSpPr>
          <p:nvPr/>
        </p:nvSpPr>
        <p:spPr bwMode="auto">
          <a:xfrm>
            <a:off x="2476500" y="2844800"/>
            <a:ext cx="13970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400">
                <a:latin typeface="Arial" charset="0"/>
              </a:rPr>
              <a:t>Number of instances of class 1 that participate in the relationship</a:t>
            </a:r>
          </a:p>
        </p:txBody>
      </p:sp>
      <p:sp>
        <p:nvSpPr>
          <p:cNvPr id="83975" name="Text Box 16"/>
          <p:cNvSpPr txBox="1">
            <a:spLocks noChangeArrowheads="1"/>
          </p:cNvSpPr>
          <p:nvPr/>
        </p:nvSpPr>
        <p:spPr bwMode="auto">
          <a:xfrm>
            <a:off x="5118100" y="1689100"/>
            <a:ext cx="13970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400">
                <a:latin typeface="Arial" charset="0"/>
              </a:rPr>
              <a:t>Number of instances of class 2 that participate in the relationship</a:t>
            </a:r>
          </a:p>
        </p:txBody>
      </p:sp>
    </p:spTree>
    <p:extLst>
      <p:ext uri="{BB962C8B-B14F-4D97-AF65-F5344CB8AC3E}">
        <p14:creationId xmlns:p14="http://schemas.microsoft.com/office/powerpoint/2010/main" val="84402962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Why Represent A Program In Diagrammatic Form (UML)?</a:t>
            </a:r>
            <a:endParaRPr lang="en-US" dirty="0"/>
          </a:p>
        </p:txBody>
      </p:sp>
      <p:sp>
        <p:nvSpPr>
          <p:cNvPr id="3" name="Content Placeholder 2"/>
          <p:cNvSpPr>
            <a:spLocks noGrp="1"/>
          </p:cNvSpPr>
          <p:nvPr>
            <p:ph idx="1"/>
          </p:nvPr>
        </p:nvSpPr>
        <p:spPr/>
        <p:txBody>
          <a:bodyPr/>
          <a:lstStyle/>
          <a:p>
            <a:r>
              <a:rPr lang="en-US" altLang="en-US" dirty="0"/>
              <a:t>Images are better than text for showing structural relations</a:t>
            </a:r>
            <a:r>
              <a:rPr lang="en-US" altLang="en-US" sz="3200" dirty="0">
                <a:latin typeface="Times New Roman" pitchFamily="18" charset="0"/>
              </a:rPr>
              <a:t>.</a:t>
            </a:r>
          </a:p>
          <a:p>
            <a:endParaRPr lang="en-US" altLang="en-US" sz="3200" dirty="0">
              <a:latin typeface="Times New Roman" pitchFamily="18" charset="0"/>
            </a:endParaRPr>
          </a:p>
          <a:p>
            <a:endParaRPr lang="en-US" altLang="en-US" sz="3200" dirty="0">
              <a:latin typeface="Times New Roman" pitchFamily="18" charset="0"/>
            </a:endParaRPr>
          </a:p>
          <a:p>
            <a:endParaRPr lang="en-US" altLang="en-US" sz="3200" dirty="0">
              <a:latin typeface="Times New Roman" pitchFamily="18" charset="0"/>
            </a:endParaRPr>
          </a:p>
          <a:p>
            <a:endParaRPr lang="en-US" altLang="en-US" sz="3200" dirty="0">
              <a:latin typeface="Times New Roman" pitchFamily="18" charset="0"/>
            </a:endParaRPr>
          </a:p>
          <a:p>
            <a:endParaRPr lang="en-US" altLang="en-US" sz="3200" dirty="0">
              <a:latin typeface="Times New Roman" pitchFamily="18" charset="0"/>
            </a:endParaRPr>
          </a:p>
          <a:p>
            <a:pPr marL="0" indent="0">
              <a:buNone/>
            </a:pPr>
            <a:endParaRPr lang="en-US" altLang="en-US" sz="3200" dirty="0">
              <a:latin typeface="Times New Roman" pitchFamily="18" charset="0"/>
            </a:endParaRPr>
          </a:p>
          <a:p>
            <a:r>
              <a:rPr lang="en-US" altLang="en-US" sz="2800" dirty="0"/>
              <a:t>UML can show relationships between classes at a glance</a:t>
            </a:r>
          </a:p>
          <a:p>
            <a:endParaRPr lang="en-US" altLang="en-US" sz="2800" dirty="0"/>
          </a:p>
          <a:p>
            <a:endParaRPr lang="en-US" dirty="0"/>
          </a:p>
        </p:txBody>
      </p:sp>
      <p:sp>
        <p:nvSpPr>
          <p:cNvPr id="4" name="Text Box 4"/>
          <p:cNvSpPr txBox="1">
            <a:spLocks noChangeArrowheads="1"/>
          </p:cNvSpPr>
          <p:nvPr/>
        </p:nvSpPr>
        <p:spPr bwMode="auto">
          <a:xfrm>
            <a:off x="676088" y="1736725"/>
            <a:ext cx="252095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US" altLang="en-US" sz="2000" b="1" dirty="0"/>
              <a:t>Text</a:t>
            </a:r>
          </a:p>
          <a:p>
            <a:pPr>
              <a:spcBef>
                <a:spcPct val="50000"/>
              </a:spcBef>
              <a:buFont typeface="Arial" charset="0"/>
              <a:buNone/>
            </a:pPr>
            <a:r>
              <a:rPr lang="en-US" altLang="en-US" sz="2000" dirty="0"/>
              <a:t>Jane is Jim’s boss.</a:t>
            </a:r>
          </a:p>
          <a:p>
            <a:pPr>
              <a:spcBef>
                <a:spcPct val="50000"/>
              </a:spcBef>
              <a:buFont typeface="Arial" charset="0"/>
              <a:buNone/>
            </a:pPr>
            <a:r>
              <a:rPr lang="en-US" altLang="en-US" sz="2000" dirty="0"/>
              <a:t>Jim is Joe’s boss.</a:t>
            </a:r>
          </a:p>
          <a:p>
            <a:pPr>
              <a:spcBef>
                <a:spcPct val="50000"/>
              </a:spcBef>
              <a:buFont typeface="Arial" charset="0"/>
              <a:buNone/>
            </a:pPr>
            <a:r>
              <a:rPr lang="en-US" altLang="en-US" sz="2000" dirty="0"/>
              <a:t>Anne works for Jane.</a:t>
            </a:r>
          </a:p>
          <a:p>
            <a:pPr>
              <a:spcBef>
                <a:spcPct val="50000"/>
              </a:spcBef>
              <a:buFont typeface="Arial" charset="0"/>
              <a:buNone/>
            </a:pPr>
            <a:r>
              <a:rPr lang="en-US" altLang="en-US" sz="2000" dirty="0"/>
              <a:t>Mark works for Jim</a:t>
            </a:r>
          </a:p>
          <a:p>
            <a:pPr>
              <a:spcBef>
                <a:spcPct val="50000"/>
              </a:spcBef>
              <a:buFont typeface="Arial" charset="0"/>
              <a:buNone/>
            </a:pPr>
            <a:r>
              <a:rPr lang="en-US" altLang="en-US" sz="2000" dirty="0"/>
              <a:t>Anne is Mary’s boss.</a:t>
            </a:r>
          </a:p>
          <a:p>
            <a:pPr>
              <a:spcBef>
                <a:spcPct val="50000"/>
              </a:spcBef>
              <a:buFont typeface="Arial" charset="0"/>
              <a:buNone/>
            </a:pPr>
            <a:r>
              <a:rPr lang="en-US" altLang="en-US" sz="2000" dirty="0"/>
              <a:t>Anne is Mike’s boss.</a:t>
            </a:r>
          </a:p>
        </p:txBody>
      </p:sp>
      <p:grpSp>
        <p:nvGrpSpPr>
          <p:cNvPr id="5" name="Group 5"/>
          <p:cNvGrpSpPr>
            <a:grpSpLocks/>
          </p:cNvGrpSpPr>
          <p:nvPr/>
        </p:nvGrpSpPr>
        <p:grpSpPr bwMode="auto">
          <a:xfrm>
            <a:off x="4092388" y="1660525"/>
            <a:ext cx="4127500" cy="3060700"/>
            <a:chOff x="2680" y="1536"/>
            <a:chExt cx="2600" cy="1928"/>
          </a:xfrm>
        </p:grpSpPr>
        <p:sp>
          <p:nvSpPr>
            <p:cNvPr id="6" name="Text Box 5"/>
            <p:cNvSpPr txBox="1">
              <a:spLocks noChangeArrowheads="1"/>
            </p:cNvSpPr>
            <p:nvPr/>
          </p:nvSpPr>
          <p:spPr bwMode="auto">
            <a:xfrm>
              <a:off x="2736" y="1536"/>
              <a:ext cx="1497"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US" altLang="en-US" sz="2400" b="1"/>
                <a:t>Structure diagram</a:t>
              </a:r>
            </a:p>
          </p:txBody>
        </p:sp>
        <p:sp>
          <p:nvSpPr>
            <p:cNvPr id="7" name="Line 7"/>
            <p:cNvSpPr>
              <a:spLocks noChangeShapeType="1"/>
            </p:cNvSpPr>
            <p:nvPr/>
          </p:nvSpPr>
          <p:spPr bwMode="auto">
            <a:xfrm>
              <a:off x="3099" y="2323"/>
              <a:ext cx="15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a:p>
          </p:txBody>
        </p:sp>
        <p:sp>
          <p:nvSpPr>
            <p:cNvPr id="8" name="Line 8"/>
            <p:cNvSpPr>
              <a:spLocks noChangeShapeType="1"/>
            </p:cNvSpPr>
            <p:nvPr/>
          </p:nvSpPr>
          <p:spPr bwMode="auto">
            <a:xfrm>
              <a:off x="3099" y="2323"/>
              <a:ext cx="0" cy="18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a:p>
          </p:txBody>
        </p:sp>
        <p:sp>
          <p:nvSpPr>
            <p:cNvPr id="9" name="Line 9"/>
            <p:cNvSpPr>
              <a:spLocks noChangeShapeType="1"/>
            </p:cNvSpPr>
            <p:nvPr/>
          </p:nvSpPr>
          <p:spPr bwMode="auto">
            <a:xfrm>
              <a:off x="4686" y="2323"/>
              <a:ext cx="0" cy="18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a:p>
          </p:txBody>
        </p:sp>
        <p:sp>
          <p:nvSpPr>
            <p:cNvPr id="10" name="Line 10"/>
            <p:cNvSpPr>
              <a:spLocks noChangeShapeType="1"/>
            </p:cNvSpPr>
            <p:nvPr/>
          </p:nvSpPr>
          <p:spPr bwMode="auto">
            <a:xfrm>
              <a:off x="3961" y="2096"/>
              <a:ext cx="0" cy="22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a:p>
          </p:txBody>
        </p:sp>
        <p:sp>
          <p:nvSpPr>
            <p:cNvPr id="11" name="Line 11"/>
            <p:cNvSpPr>
              <a:spLocks noChangeShapeType="1"/>
            </p:cNvSpPr>
            <p:nvPr/>
          </p:nvSpPr>
          <p:spPr bwMode="auto">
            <a:xfrm>
              <a:off x="2872" y="3004"/>
              <a:ext cx="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a:p>
          </p:txBody>
        </p:sp>
        <p:sp>
          <p:nvSpPr>
            <p:cNvPr id="12" name="Line 12"/>
            <p:cNvSpPr>
              <a:spLocks noChangeShapeType="1"/>
            </p:cNvSpPr>
            <p:nvPr/>
          </p:nvSpPr>
          <p:spPr bwMode="auto">
            <a:xfrm>
              <a:off x="2872"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a:p>
          </p:txBody>
        </p:sp>
        <p:sp>
          <p:nvSpPr>
            <p:cNvPr id="13" name="Line 13"/>
            <p:cNvSpPr>
              <a:spLocks noChangeShapeType="1"/>
            </p:cNvSpPr>
            <p:nvPr/>
          </p:nvSpPr>
          <p:spPr bwMode="auto">
            <a:xfrm>
              <a:off x="3552"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a:p>
          </p:txBody>
        </p:sp>
        <p:sp>
          <p:nvSpPr>
            <p:cNvPr id="14" name="Line 14"/>
            <p:cNvSpPr>
              <a:spLocks noChangeShapeType="1"/>
            </p:cNvSpPr>
            <p:nvPr/>
          </p:nvSpPr>
          <p:spPr bwMode="auto">
            <a:xfrm>
              <a:off x="3099" y="2685"/>
              <a:ext cx="0" cy="3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a:p>
          </p:txBody>
        </p:sp>
        <p:sp>
          <p:nvSpPr>
            <p:cNvPr id="15" name="Line 15"/>
            <p:cNvSpPr>
              <a:spLocks noChangeShapeType="1"/>
            </p:cNvSpPr>
            <p:nvPr/>
          </p:nvSpPr>
          <p:spPr bwMode="auto">
            <a:xfrm>
              <a:off x="4278" y="3004"/>
              <a:ext cx="72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a:p>
          </p:txBody>
        </p:sp>
        <p:sp>
          <p:nvSpPr>
            <p:cNvPr id="16" name="Line 16"/>
            <p:cNvSpPr>
              <a:spLocks noChangeShapeType="1"/>
            </p:cNvSpPr>
            <p:nvPr/>
          </p:nvSpPr>
          <p:spPr bwMode="auto">
            <a:xfrm>
              <a:off x="4278"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a:p>
          </p:txBody>
        </p:sp>
        <p:sp>
          <p:nvSpPr>
            <p:cNvPr id="17" name="Line 17"/>
            <p:cNvSpPr>
              <a:spLocks noChangeShapeType="1"/>
            </p:cNvSpPr>
            <p:nvPr/>
          </p:nvSpPr>
          <p:spPr bwMode="auto">
            <a:xfrm>
              <a:off x="5004"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a:p>
          </p:txBody>
        </p:sp>
        <p:sp>
          <p:nvSpPr>
            <p:cNvPr id="18" name="Line 18"/>
            <p:cNvSpPr>
              <a:spLocks noChangeShapeType="1"/>
            </p:cNvSpPr>
            <p:nvPr/>
          </p:nvSpPr>
          <p:spPr bwMode="auto">
            <a:xfrm>
              <a:off x="4686" y="2731"/>
              <a:ext cx="1" cy="27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a:p>
          </p:txBody>
        </p:sp>
        <p:sp>
          <p:nvSpPr>
            <p:cNvPr id="19" name="Rectangle 19"/>
            <p:cNvSpPr>
              <a:spLocks noChangeArrowheads="1"/>
            </p:cNvSpPr>
            <p:nvPr/>
          </p:nvSpPr>
          <p:spPr bwMode="auto">
            <a:xfrm>
              <a:off x="3744" y="1843"/>
              <a:ext cx="528"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Jane</a:t>
              </a:r>
            </a:p>
          </p:txBody>
        </p:sp>
        <p:sp>
          <p:nvSpPr>
            <p:cNvPr id="20" name="Rectangle 20"/>
            <p:cNvSpPr>
              <a:spLocks noChangeArrowheads="1"/>
            </p:cNvSpPr>
            <p:nvPr/>
          </p:nvSpPr>
          <p:spPr bwMode="auto">
            <a:xfrm>
              <a:off x="2885" y="2483"/>
              <a:ext cx="359"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a:t>Jim</a:t>
              </a:r>
            </a:p>
          </p:txBody>
        </p:sp>
        <p:sp>
          <p:nvSpPr>
            <p:cNvPr id="21" name="Rectangle 21"/>
            <p:cNvSpPr>
              <a:spLocks noChangeArrowheads="1"/>
            </p:cNvSpPr>
            <p:nvPr/>
          </p:nvSpPr>
          <p:spPr bwMode="auto">
            <a:xfrm>
              <a:off x="4416" y="2467"/>
              <a:ext cx="576"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a:t>Anne</a:t>
              </a:r>
            </a:p>
          </p:txBody>
        </p:sp>
        <p:sp>
          <p:nvSpPr>
            <p:cNvPr id="22" name="Rectangle 22"/>
            <p:cNvSpPr>
              <a:spLocks noChangeArrowheads="1"/>
            </p:cNvSpPr>
            <p:nvPr/>
          </p:nvSpPr>
          <p:spPr bwMode="auto">
            <a:xfrm>
              <a:off x="2680" y="3112"/>
              <a:ext cx="354"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a:t>Joe</a:t>
              </a:r>
            </a:p>
          </p:txBody>
        </p:sp>
        <p:sp>
          <p:nvSpPr>
            <p:cNvPr id="23" name="Rectangle 23"/>
            <p:cNvSpPr>
              <a:spLocks noChangeArrowheads="1"/>
            </p:cNvSpPr>
            <p:nvPr/>
          </p:nvSpPr>
          <p:spPr bwMode="auto">
            <a:xfrm>
              <a:off x="3312" y="3120"/>
              <a:ext cx="528"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a:t>Mark</a:t>
              </a:r>
            </a:p>
          </p:txBody>
        </p:sp>
        <p:sp>
          <p:nvSpPr>
            <p:cNvPr id="24" name="Rectangle 24"/>
            <p:cNvSpPr>
              <a:spLocks noChangeArrowheads="1"/>
            </p:cNvSpPr>
            <p:nvPr/>
          </p:nvSpPr>
          <p:spPr bwMode="auto">
            <a:xfrm>
              <a:off x="4032" y="3168"/>
              <a:ext cx="528"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a:t>Mike</a:t>
              </a:r>
            </a:p>
          </p:txBody>
        </p:sp>
        <p:sp>
          <p:nvSpPr>
            <p:cNvPr id="25" name="Rectangle 25"/>
            <p:cNvSpPr>
              <a:spLocks noChangeArrowheads="1"/>
            </p:cNvSpPr>
            <p:nvPr/>
          </p:nvSpPr>
          <p:spPr bwMode="auto">
            <a:xfrm>
              <a:off x="4656" y="3120"/>
              <a:ext cx="624"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a:t>Mary</a:t>
              </a:r>
            </a:p>
          </p:txBody>
        </p:sp>
      </p:grpSp>
    </p:spTree>
    <p:extLst>
      <p:ext uri="{BB962C8B-B14F-4D97-AF65-F5344CB8AC3E}">
        <p14:creationId xmlns:p14="http://schemas.microsoft.com/office/powerpoint/2010/main" val="1148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r>
              <a:rPr lang="en-US" altLang="en-US" smtClean="0"/>
              <a:t>Relationships Between Classes</a:t>
            </a:r>
          </a:p>
        </p:txBody>
      </p:sp>
      <p:sp>
        <p:nvSpPr>
          <p:cNvPr id="3" name="Content Placeholder 2"/>
          <p:cNvSpPr>
            <a:spLocks noGrp="1"/>
          </p:cNvSpPr>
          <p:nvPr>
            <p:ph idx="1"/>
          </p:nvPr>
        </p:nvSpPr>
        <p:spPr/>
        <p:txBody>
          <a:bodyPr/>
          <a:lstStyle/>
          <a:p>
            <a:r>
              <a:rPr lang="en-US" altLang="en-US" smtClean="0"/>
              <a:t>Design rule of thumb.</a:t>
            </a:r>
          </a:p>
          <a:p>
            <a:r>
              <a:rPr lang="en-US" altLang="en-US" smtClean="0"/>
              <a:t>It can be convenient to create a relationship between classes (allow methods to be invoked/messages to be passed).</a:t>
            </a:r>
          </a:p>
          <a:p>
            <a:r>
              <a:rPr lang="en-US" altLang="en-US" smtClean="0"/>
              <a:t>But unless it is necessary for a relationship to exist between classes do not create one.</a:t>
            </a:r>
          </a:p>
          <a:p>
            <a:r>
              <a:rPr lang="en-US" altLang="en-US" smtClean="0"/>
              <a:t>That’s because each time a method can be invoked there is the potential that the object whose method is called can be put into an invalid state (similar to avoiding the use of global variables to reduce logic errors).</a:t>
            </a:r>
          </a:p>
        </p:txBody>
      </p:sp>
    </p:spTree>
    <p:extLst>
      <p:ext uri="{BB962C8B-B14F-4D97-AF65-F5344CB8AC3E}">
        <p14:creationId xmlns:p14="http://schemas.microsoft.com/office/powerpoint/2010/main" val="17739577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idx="4294967295"/>
          </p:nvPr>
        </p:nvSpPr>
        <p:spPr/>
        <p:txBody>
          <a:bodyPr lIns="92075" tIns="46038" rIns="92075" bIns="46038"/>
          <a:lstStyle/>
          <a:p>
            <a:r>
              <a:rPr lang="en-US" altLang="en-US" sz="3200" smtClean="0"/>
              <a:t>After This Section You Should Now Know</a:t>
            </a:r>
          </a:p>
        </p:txBody>
      </p:sp>
      <p:sp>
        <p:nvSpPr>
          <p:cNvPr id="87043" name="Rectangle 3"/>
          <p:cNvSpPr>
            <a:spLocks noGrp="1" noChangeArrowheads="1"/>
          </p:cNvSpPr>
          <p:nvPr>
            <p:ph type="body" idx="4294967295"/>
          </p:nvPr>
        </p:nvSpPr>
        <p:spPr/>
        <p:txBody>
          <a:bodyPr lIns="92075" tIns="46038" rIns="92075" bIns="46038"/>
          <a:lstStyle/>
          <a:p>
            <a:r>
              <a:rPr lang="en-US" altLang="en-US" sz="2400" smtClean="0"/>
              <a:t>How to define classes, instantiate objects and access different part of an object</a:t>
            </a:r>
          </a:p>
          <a:p>
            <a:r>
              <a:rPr lang="en-US" altLang="en-US" sz="2400" smtClean="0"/>
              <a:t>How to represent a class using class diagrams (attributes, methods and access permissions) and the relationships between classes</a:t>
            </a:r>
          </a:p>
          <a:p>
            <a:r>
              <a:rPr lang="en-US" altLang="en-US" sz="2400" smtClean="0"/>
              <a:t>What is encapsulation, how is it done and why is it important to write programs that follow this principle </a:t>
            </a:r>
          </a:p>
          <a:p>
            <a:r>
              <a:rPr lang="en-US" altLang="en-US" sz="2400" smtClean="0"/>
              <a:t>What are accessor and mutator methods and how they can be used in conjunction  with encapsulation</a:t>
            </a:r>
          </a:p>
          <a:p>
            <a:r>
              <a:rPr lang="en-US" altLang="en-US" sz="2400" smtClean="0"/>
              <a:t>What is method overloading and why is this regarded as good style</a:t>
            </a:r>
          </a:p>
        </p:txBody>
      </p:sp>
    </p:spTree>
    <p:extLst>
      <p:ext uri="{BB962C8B-B14F-4D97-AF65-F5344CB8AC3E}">
        <p14:creationId xmlns:p14="http://schemas.microsoft.com/office/powerpoint/2010/main" val="38478898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r>
              <a:rPr lang="en-US" altLang="en-US" sz="3200" smtClean="0"/>
              <a:t>Additional Resources</a:t>
            </a:r>
          </a:p>
        </p:txBody>
      </p:sp>
      <p:sp>
        <p:nvSpPr>
          <p:cNvPr id="439300" name="Rectangle 4"/>
          <p:cNvSpPr>
            <a:spLocks noGrp="1" noChangeArrowheads="1"/>
          </p:cNvSpPr>
          <p:nvPr>
            <p:ph type="body" idx="4294967295"/>
          </p:nvPr>
        </p:nvSpPr>
        <p:spPr>
          <a:noFill/>
        </p:spPr>
        <p:txBody>
          <a:bodyPr/>
          <a:lstStyle/>
          <a:p>
            <a:pPr eaLnBrk="1" hangingPunct="1">
              <a:spcBef>
                <a:spcPct val="0"/>
              </a:spcBef>
            </a:pPr>
            <a:r>
              <a:rPr lang="en-US" altLang="en-US" sz="2400" smtClean="0"/>
              <a:t>A good description of the terms used in this section (and terms used in some of the later sections).</a:t>
            </a:r>
          </a:p>
          <a:p>
            <a:pPr lvl="1" eaLnBrk="1" hangingPunct="1">
              <a:spcBef>
                <a:spcPct val="0"/>
              </a:spcBef>
              <a:buFont typeface="Times New Roman" pitchFamily="18" charset="0"/>
              <a:buNone/>
            </a:pPr>
            <a:r>
              <a:rPr lang="en-US" altLang="en-US" sz="1600" smtClean="0">
                <a:latin typeface="Consolas" pitchFamily="49" charset="0"/>
                <a:cs typeface="Consolas" pitchFamily="49" charset="0"/>
                <a:hlinkClick r:id="rId2"/>
              </a:rPr>
              <a:t>http://docs.oracle.com/javase/tutorial/java/concepts/</a:t>
            </a:r>
            <a:endParaRPr lang="en-US" altLang="en-US" sz="1600" smtClean="0">
              <a:latin typeface="Consolas" pitchFamily="49" charset="0"/>
              <a:cs typeface="Consolas" pitchFamily="49" charset="0"/>
            </a:endParaRPr>
          </a:p>
          <a:p>
            <a:pPr lvl="1" eaLnBrk="1" hangingPunct="1">
              <a:spcBef>
                <a:spcPct val="0"/>
              </a:spcBef>
              <a:buFont typeface="Times New Roman" pitchFamily="18" charset="0"/>
              <a:buNone/>
            </a:pPr>
            <a:endParaRPr lang="en-US" altLang="en-US" smtClean="0">
              <a:latin typeface="Times New Roman" pitchFamily="18" charset="0"/>
            </a:endParaRPr>
          </a:p>
          <a:p>
            <a:pPr eaLnBrk="1" hangingPunct="1">
              <a:spcBef>
                <a:spcPct val="0"/>
              </a:spcBef>
            </a:pPr>
            <a:r>
              <a:rPr lang="en-US" altLang="en-US" sz="2400" smtClean="0"/>
              <a:t>A good walk through of the process of designing an object-oriented program, finding the candidate objects e.g., how to use the ‘find a noun’ approach and some of the pitfalls of this approach.</a:t>
            </a:r>
          </a:p>
          <a:p>
            <a:pPr lvl="1" eaLnBrk="1" hangingPunct="1">
              <a:spcBef>
                <a:spcPct val="0"/>
              </a:spcBef>
              <a:buFont typeface="Times New Roman" pitchFamily="18" charset="0"/>
              <a:buNone/>
            </a:pPr>
            <a:r>
              <a:rPr lang="en-US" altLang="en-US" sz="1600" smtClean="0">
                <a:latin typeface="Consolas" pitchFamily="49" charset="0"/>
                <a:cs typeface="Consolas" pitchFamily="49" charset="0"/>
                <a:hlinkClick r:id="rId3"/>
              </a:rPr>
              <a:t>http://archive.eiffel.com/doc/manuals/technology/oosc/finding/page.html</a:t>
            </a:r>
            <a:endParaRPr lang="en-US" altLang="en-US" sz="1600" smtClean="0">
              <a:latin typeface="Consolas" pitchFamily="49" charset="0"/>
              <a:cs typeface="Consolas" pitchFamily="49" charset="0"/>
            </a:endParaRPr>
          </a:p>
          <a:p>
            <a:pPr lvl="1" eaLnBrk="1" hangingPunct="1">
              <a:spcBef>
                <a:spcPct val="0"/>
              </a:spcBef>
              <a:buFont typeface="Times New Roman" pitchFamily="18" charset="0"/>
              <a:buNone/>
            </a:pPr>
            <a:endParaRPr lang="en-US" altLang="en-US" sz="1800" smtClean="0">
              <a:latin typeface="Consolas" pitchFamily="49" charset="0"/>
              <a:cs typeface="Consolas" pitchFamily="49" charset="0"/>
            </a:endParaRPr>
          </a:p>
        </p:txBody>
      </p:sp>
    </p:spTree>
    <p:extLst>
      <p:ext uri="{BB962C8B-B14F-4D97-AF65-F5344CB8AC3E}">
        <p14:creationId xmlns:p14="http://schemas.microsoft.com/office/powerpoint/2010/main" val="12458778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930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9300">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39300">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3930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9300"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idx="4294967295"/>
          </p:nvPr>
        </p:nvSpPr>
        <p:spPr/>
        <p:txBody>
          <a:bodyPr lIns="92075" tIns="46038" rIns="92075" bIns="46038"/>
          <a:lstStyle/>
          <a:p>
            <a:r>
              <a:rPr lang="en-US" altLang="en-US" sz="3200" smtClean="0"/>
              <a:t>After This Section You Should Now Know (2)</a:t>
            </a:r>
          </a:p>
        </p:txBody>
      </p:sp>
      <p:sp>
        <p:nvSpPr>
          <p:cNvPr id="88067" name="Rectangle 3"/>
          <p:cNvSpPr>
            <a:spLocks noGrp="1" noChangeArrowheads="1"/>
          </p:cNvSpPr>
          <p:nvPr>
            <p:ph type="body" idx="4294967295"/>
          </p:nvPr>
        </p:nvSpPr>
        <p:spPr/>
        <p:txBody>
          <a:bodyPr lIns="92075" tIns="46038" rIns="92075" bIns="46038"/>
          <a:lstStyle/>
          <a:p>
            <a:r>
              <a:rPr lang="en-US" altLang="en-US" sz="2400" smtClean="0"/>
              <a:t>Scoping rules for attributes, methods and locals</a:t>
            </a:r>
          </a:p>
          <a:p>
            <a:r>
              <a:rPr lang="en-US" altLang="en-US" sz="2400" smtClean="0"/>
              <a:t>What is a constructor and how is it used</a:t>
            </a:r>
          </a:p>
          <a:p>
            <a:r>
              <a:rPr lang="en-US" altLang="en-US" sz="2400" smtClean="0"/>
              <a:t>What is an association, how do directed and non-directed associations differ, how to represent associations and multiplicity in UML</a:t>
            </a:r>
          </a:p>
          <a:p>
            <a:r>
              <a:rPr lang="en-US" altLang="en-US" sz="2400" smtClean="0"/>
              <a:t>What is multiplicity and what are kinds of multiplicity relationships exist</a:t>
            </a:r>
          </a:p>
        </p:txBody>
      </p:sp>
    </p:spTree>
    <p:extLst>
      <p:ext uri="{BB962C8B-B14F-4D97-AF65-F5344CB8AC3E}">
        <p14:creationId xmlns:p14="http://schemas.microsoft.com/office/powerpoint/2010/main" val="366662554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dirty="0" smtClean="0">
                <a:ea typeface="ＭＳ Ｐゴシック" pitchFamily="34" charset="-128"/>
              </a:rPr>
              <a:t>Copyright Notification</a:t>
            </a:r>
          </a:p>
        </p:txBody>
      </p:sp>
      <p:sp>
        <p:nvSpPr>
          <p:cNvPr id="44035" name="Content Placeholder 2"/>
          <p:cNvSpPr>
            <a:spLocks noGrp="1"/>
          </p:cNvSpPr>
          <p:nvPr>
            <p:ph idx="1"/>
          </p:nvPr>
        </p:nvSpPr>
        <p:spPr/>
        <p:txBody>
          <a:bodyPr/>
          <a:lstStyle/>
          <a:p>
            <a:r>
              <a:rPr lang="en-US" altLang="en-US" dirty="0" smtClean="0">
                <a:ea typeface="ＭＳ Ｐゴシック" pitchFamily="34" charset="-128"/>
              </a:rPr>
              <a:t>“Unless otherwise indicated, all images in this presentation are  used with permission from Microsoft.”</a:t>
            </a:r>
          </a:p>
        </p:txBody>
      </p:sp>
      <p:sp>
        <p:nvSpPr>
          <p:cNvPr id="44036"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buChar char="-"/>
              <a:defRPr sz="2000">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buChar char="•"/>
              <a:defRPr>
                <a:solidFill>
                  <a:schemeClr val="tx1"/>
                </a:solidFill>
                <a:latin typeface="Calibri" pitchFamily="34" charset="0"/>
                <a:ea typeface="ＭＳ Ｐゴシック" pitchFamily="34" charset="-128"/>
              </a:defRPr>
            </a:lvl3pPr>
            <a:lvl4pPr marL="1600200" indent="-228600" eaLnBrk="0" hangingPunct="0">
              <a:spcBef>
                <a:spcPct val="10000"/>
              </a:spcBef>
              <a:defRPr>
                <a:solidFill>
                  <a:schemeClr val="tx1"/>
                </a:solidFill>
                <a:latin typeface="Calibri" pitchFamily="34" charset="0"/>
                <a:ea typeface="ＭＳ Ｐゴシック" pitchFamily="34" charset="-128"/>
              </a:defRPr>
            </a:lvl4pPr>
            <a:lvl5pPr marL="2057400" indent="-228600" eaLnBrk="0" hangingPunct="0">
              <a:spcBef>
                <a:spcPct val="10000"/>
              </a:spcBef>
              <a:defRPr>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900" dirty="0" smtClean="0">
                <a:solidFill>
                  <a:srgbClr val="898989"/>
                </a:solidFill>
                <a:latin typeface="Arial" charset="0"/>
              </a:rPr>
              <a:t>slide </a:t>
            </a:r>
            <a:fld id="{EE00C841-22E5-43E9-8D3D-9E5687F501B7}" type="slidenum">
              <a:rPr lang="en-US" altLang="en-US" sz="900" smtClean="0">
                <a:solidFill>
                  <a:srgbClr val="898989"/>
                </a:solidFill>
                <a:latin typeface="Arial" charset="0"/>
              </a:rPr>
              <a:pPr eaLnBrk="1" hangingPunct="1">
                <a:spcBef>
                  <a:spcPct val="0"/>
                </a:spcBef>
                <a:buFontTx/>
                <a:buNone/>
              </a:pPr>
              <a:t>81</a:t>
            </a:fld>
            <a:endParaRPr lang="en-US" altLang="en-US" sz="900" dirty="0" smtClean="0">
              <a:solidFill>
                <a:srgbClr val="898989"/>
              </a:solidFill>
              <a:latin typeface="Arial" charset="0"/>
            </a:endParaRPr>
          </a:p>
        </p:txBody>
      </p:sp>
    </p:spTree>
    <p:extLst>
      <p:ext uri="{BB962C8B-B14F-4D97-AF65-F5344CB8AC3E}">
        <p14:creationId xmlns:p14="http://schemas.microsoft.com/office/powerpoint/2010/main" val="6973264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Types In Computer Programs</a:t>
            </a:r>
          </a:p>
        </p:txBody>
      </p:sp>
      <p:sp>
        <p:nvSpPr>
          <p:cNvPr id="3" name="Content Placeholder 2"/>
          <p:cNvSpPr>
            <a:spLocks noGrp="1"/>
          </p:cNvSpPr>
          <p:nvPr>
            <p:ph idx="1"/>
          </p:nvPr>
        </p:nvSpPr>
        <p:spPr/>
        <p:txBody>
          <a:bodyPr/>
          <a:lstStyle/>
          <a:p>
            <a:r>
              <a:rPr lang="en-US" altLang="en-US" dirty="0" smtClean="0"/>
              <a:t>Programming languages typically come with a built in set of types that are known to the translator</a:t>
            </a:r>
          </a:p>
          <a:p>
            <a:pPr marL="342900" lvl="1" indent="0">
              <a:buFont typeface="Arial" charset="0"/>
              <a:buNone/>
            </a:pPr>
            <a:r>
              <a:rPr lang="en-US" altLang="en-US" sz="1800" dirty="0" err="1" smtClean="0">
                <a:latin typeface="Consolas" pitchFamily="49" charset="0"/>
                <a:cs typeface="Consolas" pitchFamily="49" charset="0"/>
              </a:rPr>
              <a:t>int</a:t>
            </a:r>
            <a:r>
              <a:rPr lang="en-US" altLang="en-US" sz="1800" dirty="0" smtClean="0">
                <a:latin typeface="Consolas" pitchFamily="49" charset="0"/>
                <a:cs typeface="Consolas" pitchFamily="49" charset="0"/>
              </a:rPr>
              <a:t> </a:t>
            </a:r>
            <a:r>
              <a:rPr lang="en-US" altLang="en-US" sz="1800" dirty="0" err="1" smtClean="0">
                <a:latin typeface="Consolas" pitchFamily="49" charset="0"/>
                <a:cs typeface="Consolas" pitchFamily="49" charset="0"/>
              </a:rPr>
              <a:t>num</a:t>
            </a:r>
            <a:r>
              <a:rPr lang="en-US" altLang="en-US" sz="1800" dirty="0" smtClean="0">
                <a:latin typeface="Consolas" pitchFamily="49" charset="0"/>
                <a:cs typeface="Consolas" pitchFamily="49" charset="0"/>
              </a:rPr>
              <a:t>; </a:t>
            </a:r>
          </a:p>
          <a:p>
            <a:pPr marL="342900" lvl="1" indent="0">
              <a:buFont typeface="Arial" charset="0"/>
              <a:buNone/>
            </a:pPr>
            <a:r>
              <a:rPr lang="en-US" altLang="en-US" sz="1800" dirty="0" smtClean="0">
                <a:solidFill>
                  <a:srgbClr val="FF00FF"/>
                </a:solidFill>
                <a:latin typeface="Consolas" pitchFamily="49" charset="0"/>
                <a:cs typeface="Consolas" pitchFamily="49" charset="0"/>
              </a:rPr>
              <a:t>// 32 bit signed whole number</a:t>
            </a:r>
          </a:p>
          <a:p>
            <a:pPr marL="342900" lvl="1" indent="0">
              <a:buFont typeface="Arial" charset="0"/>
              <a:buNone/>
            </a:pPr>
            <a:endParaRPr lang="en-US" altLang="en-US" sz="1800" dirty="0" smtClean="0">
              <a:latin typeface="Consolas" pitchFamily="49" charset="0"/>
              <a:cs typeface="Consolas" pitchFamily="49" charset="0"/>
            </a:endParaRPr>
          </a:p>
          <a:p>
            <a:r>
              <a:rPr lang="en-US" altLang="en-US" dirty="0" smtClean="0"/>
              <a:t>Unknown types of variables cannot be arbitrarily declared!</a:t>
            </a:r>
          </a:p>
          <a:p>
            <a:pPr marL="342900" lvl="1" indent="0">
              <a:buFont typeface="Arial" charset="0"/>
              <a:buNone/>
            </a:pPr>
            <a:r>
              <a:rPr lang="en-US" altLang="en-US" sz="1800" dirty="0" smtClean="0">
                <a:latin typeface="Consolas" pitchFamily="49" charset="0"/>
              </a:rPr>
              <a:t>Person tam;     </a:t>
            </a:r>
          </a:p>
          <a:p>
            <a:pPr marL="342900" lvl="1" indent="0">
              <a:buFont typeface="Arial" charset="0"/>
              <a:buNone/>
            </a:pPr>
            <a:r>
              <a:rPr lang="en-US" altLang="en-US" sz="1600" dirty="0" smtClean="0">
                <a:solidFill>
                  <a:srgbClr val="FF00FF"/>
                </a:solidFill>
                <a:latin typeface="Consolas" pitchFamily="49" charset="0"/>
              </a:rPr>
              <a:t>// What info should be tracked for a Person</a:t>
            </a:r>
          </a:p>
          <a:p>
            <a:pPr marL="342900" lvl="1" indent="0">
              <a:buFont typeface="Arial" charset="0"/>
              <a:buNone/>
            </a:pPr>
            <a:r>
              <a:rPr lang="en-US" altLang="en-US" sz="1600" dirty="0" smtClean="0">
                <a:solidFill>
                  <a:srgbClr val="FF00FF"/>
                </a:solidFill>
                <a:latin typeface="Consolas" pitchFamily="49" charset="0"/>
              </a:rPr>
              <a:t>// What actions is a Person capable of  </a:t>
            </a:r>
          </a:p>
          <a:p>
            <a:pPr marL="342900" lvl="1" indent="0">
              <a:buFont typeface="Arial" charset="0"/>
              <a:buNone/>
            </a:pPr>
            <a:r>
              <a:rPr lang="en-US" altLang="en-US" sz="1600" dirty="0" smtClean="0">
                <a:solidFill>
                  <a:srgbClr val="FF00FF"/>
                </a:solidFill>
                <a:latin typeface="Consolas" pitchFamily="49" charset="0"/>
              </a:rPr>
              <a:t>// Compiler error!</a:t>
            </a:r>
          </a:p>
        </p:txBody>
      </p:sp>
    </p:spTree>
    <p:extLst>
      <p:ext uri="{BB962C8B-B14F-4D97-AF65-F5344CB8AC3E}">
        <p14:creationId xmlns:p14="http://schemas.microsoft.com/office/powerpoint/2010/main" val="22688680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D:\@Courses\CPSC_481\PRESENT\evaluation_intro.ppt</Template>
  <TotalTime>29889</TotalTime>
  <Pages>8</Pages>
  <Words>4767</Words>
  <Application>Microsoft Office PowerPoint</Application>
  <PresentationFormat>On-screen Show (4:3)</PresentationFormat>
  <Paragraphs>1044</Paragraphs>
  <Slides>81</Slides>
  <Notes>8</Notes>
  <HiddenSlides>0</HiddenSlides>
  <MMClips>0</MMClips>
  <ScaleCrop>false</ScaleCrop>
  <HeadingPairs>
    <vt:vector size="4" baseType="variant">
      <vt:variant>
        <vt:lpstr>Theme</vt:lpstr>
      </vt:variant>
      <vt:variant>
        <vt:i4>1</vt:i4>
      </vt:variant>
      <vt:variant>
        <vt:lpstr>Slide Titles</vt:lpstr>
      </vt:variant>
      <vt:variant>
        <vt:i4>81</vt:i4>
      </vt:variant>
    </vt:vector>
  </HeadingPairs>
  <TitlesOfParts>
    <vt:vector size="82" baseType="lpstr">
      <vt:lpstr>evaluation_intro</vt:lpstr>
      <vt:lpstr>Introduction To Object-Oriented Programming</vt:lpstr>
      <vt:lpstr>Reminder: What You Know</vt:lpstr>
      <vt:lpstr>An Example Of The Procedural Approach (Presentation Software)</vt:lpstr>
      <vt:lpstr>What You Will Learn</vt:lpstr>
      <vt:lpstr>An Example Of The Object-Oriented Approach (Simulation)</vt:lpstr>
      <vt:lpstr>Classes/Objects</vt:lpstr>
      <vt:lpstr>Example Exercise: Basic Real-World Alarm Clock</vt:lpstr>
      <vt:lpstr>Additional Resources</vt:lpstr>
      <vt:lpstr>Types In Computer Programs</vt:lpstr>
      <vt:lpstr>A Class Must Be First Defined</vt:lpstr>
      <vt:lpstr>Defining A Java Class</vt:lpstr>
      <vt:lpstr>Defining The Attributes Of A Class In Java</vt:lpstr>
      <vt:lpstr>What Are Attributes</vt:lpstr>
      <vt:lpstr>Defining The Methods Of A Class In Java</vt:lpstr>
      <vt:lpstr>What Are Methods</vt:lpstr>
      <vt:lpstr>Instantiation </vt:lpstr>
      <vt:lpstr>Constructor</vt:lpstr>
      <vt:lpstr>Calling Methods (Outside The Class)</vt:lpstr>
      <vt:lpstr>Putting It All Together: First Object-Oriented Example</vt:lpstr>
      <vt:lpstr>Class Driver</vt:lpstr>
      <vt:lpstr>Class Person</vt:lpstr>
      <vt:lpstr>Creating An Object</vt:lpstr>
      <vt:lpstr>main() Method</vt:lpstr>
      <vt:lpstr>Laying Out Your Program</vt:lpstr>
      <vt:lpstr>Compiling Multiple Classes</vt:lpstr>
      <vt:lpstr>Why Must Classes Be Defined</vt:lpstr>
      <vt:lpstr>Terminology: Methods Vs. Functions</vt:lpstr>
      <vt:lpstr>Terminology: Methods Vs. Functions (2)</vt:lpstr>
      <vt:lpstr>Methods Vs. Functions: Summary &amp; Recap</vt:lpstr>
      <vt:lpstr>First Example: Second Look</vt:lpstr>
      <vt:lpstr>Viewing And Modifying Attributes</vt:lpstr>
      <vt:lpstr>V2: First O-O Example</vt:lpstr>
      <vt:lpstr>Class Person</vt:lpstr>
      <vt:lpstr>Class Driver</vt:lpstr>
      <vt:lpstr>Calling Methods: Inside The Class</vt:lpstr>
      <vt:lpstr>Calling Methods: Outside The Class</vt:lpstr>
      <vt:lpstr>Constructors</vt:lpstr>
      <vt:lpstr>Example: Multiple Constructors</vt:lpstr>
      <vt:lpstr>Class Person</vt:lpstr>
      <vt:lpstr>Class Person(2)</vt:lpstr>
      <vt:lpstr>Class Person (3)</vt:lpstr>
      <vt:lpstr>Class Driver</vt:lpstr>
      <vt:lpstr>Terminology: Method Signature</vt:lpstr>
      <vt:lpstr>More On Method Overloading</vt:lpstr>
      <vt:lpstr>Method Overloading: Things To Avoid</vt:lpstr>
      <vt:lpstr>Method Signatures And Program Design</vt:lpstr>
      <vt:lpstr>UML1 Representation Of A Class</vt:lpstr>
      <vt:lpstr>UML1 Class(Increased Details)</vt:lpstr>
      <vt:lpstr>Why Bother With UML?</vt:lpstr>
      <vt:lpstr>Local Variables Vs. Attributes</vt:lpstr>
      <vt:lpstr>Local Variables</vt:lpstr>
      <vt:lpstr>Attributes</vt:lpstr>
      <vt:lpstr>Scope Of Attributes (And Methods)</vt:lpstr>
      <vt:lpstr>Class Scope: Example</vt:lpstr>
      <vt:lpstr>Scoping Rules</vt:lpstr>
      <vt:lpstr>Shadowing</vt:lpstr>
      <vt:lpstr>Back To The ‘Private’ Keyword</vt:lpstr>
      <vt:lpstr>Encapsulation/Information Hiding</vt:lpstr>
      <vt:lpstr>How Does Hiding Information Protect Data?</vt:lpstr>
      <vt:lpstr>Class Inventory</vt:lpstr>
      <vt:lpstr>Class Driver</vt:lpstr>
      <vt:lpstr>Utilizing Information Hiding: An Example</vt:lpstr>
      <vt:lpstr>Class Inventory</vt:lpstr>
      <vt:lpstr>Class Inventory (2)</vt:lpstr>
      <vt:lpstr>Class Inventory (3)</vt:lpstr>
      <vt:lpstr>The Driver Class</vt:lpstr>
      <vt:lpstr>Add(): Try Adding 100 items to 20 items</vt:lpstr>
      <vt:lpstr>Remove(): Try To Remove 21 Items From 20 Items</vt:lpstr>
      <vt:lpstr>Messaging Passing</vt:lpstr>
      <vt:lpstr>Association Relations Between Classes</vt:lpstr>
      <vt:lpstr>Associations Between Classes</vt:lpstr>
      <vt:lpstr>Directed Associations</vt:lpstr>
      <vt:lpstr>Directed Associations (2)</vt:lpstr>
      <vt:lpstr>UML Representation Of Associations</vt:lpstr>
      <vt:lpstr>Multiplicity</vt:lpstr>
      <vt:lpstr>Multiplicity In UML Class Diagrams</vt:lpstr>
      <vt:lpstr>Why Represent A Program In Diagrammatic Form (UML)?</vt:lpstr>
      <vt:lpstr>Relationships Between Classes</vt:lpstr>
      <vt:lpstr>After This Section You Should Now Know</vt:lpstr>
      <vt:lpstr>After This Section You Should Now Know (2)</vt:lpstr>
      <vt:lpstr>Copyright Notification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Object-Orientation in Java</dc:title>
  <dc:creator>James Tam</dc:creator>
  <cp:keywords>Object-Orientation;O-O;Encapsulation;Information hiding;Attributes;Methods;Shadowing</cp:keywords>
  <cp:lastModifiedBy>James Tam</cp:lastModifiedBy>
  <cp:revision>3043</cp:revision>
  <cp:lastPrinted>1998-08-16T21:06:56Z</cp:lastPrinted>
  <dcterms:created xsi:type="dcterms:W3CDTF">1995-08-18T10:27:02Z</dcterms:created>
  <dcterms:modified xsi:type="dcterms:W3CDTF">2015-01-16T01:31:40Z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