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1"/>
  </p:notesMasterIdLst>
  <p:handoutMasterIdLst>
    <p:handoutMasterId r:id="rId14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91" r:id="rId115"/>
    <p:sldId id="392" r:id="rId116"/>
    <p:sldId id="393" r:id="rId117"/>
    <p:sldId id="394"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56" r:id="rId139"/>
    <p:sldId id="357" r:id="rId140"/>
  </p:sldIdLst>
  <p:sldSz cx="9144000" cy="6858000" type="screen4x3"/>
  <p:notesSz cx="6858000" cy="9144000"/>
  <p:defaultTextStyle>
    <a:defPPr>
      <a:defRPr lang="en-US"/>
    </a:defPPr>
    <a:lvl1pPr algn="l" rtl="0" fontAlgn="base">
      <a:spcBef>
        <a:spcPct val="50000"/>
      </a:spcBef>
      <a:spcAft>
        <a:spcPct val="0"/>
      </a:spcAft>
      <a:defRPr b="1" kern="1200">
        <a:solidFill>
          <a:schemeClr val="tx1"/>
        </a:solidFill>
        <a:latin typeface="Calibri" pitchFamily="34" charset="0"/>
        <a:ea typeface="+mn-ea"/>
        <a:cs typeface="Arial" charset="0"/>
      </a:defRPr>
    </a:lvl1pPr>
    <a:lvl2pPr marL="457200" algn="l" rtl="0" fontAlgn="base">
      <a:spcBef>
        <a:spcPct val="50000"/>
      </a:spcBef>
      <a:spcAft>
        <a:spcPct val="0"/>
      </a:spcAft>
      <a:defRPr b="1" kern="1200">
        <a:solidFill>
          <a:schemeClr val="tx1"/>
        </a:solidFill>
        <a:latin typeface="Calibri" pitchFamily="34" charset="0"/>
        <a:ea typeface="+mn-ea"/>
        <a:cs typeface="Arial" charset="0"/>
      </a:defRPr>
    </a:lvl2pPr>
    <a:lvl3pPr marL="914400" algn="l" rtl="0" fontAlgn="base">
      <a:spcBef>
        <a:spcPct val="50000"/>
      </a:spcBef>
      <a:spcAft>
        <a:spcPct val="0"/>
      </a:spcAft>
      <a:defRPr b="1" kern="1200">
        <a:solidFill>
          <a:schemeClr val="tx1"/>
        </a:solidFill>
        <a:latin typeface="Calibri" pitchFamily="34" charset="0"/>
        <a:ea typeface="+mn-ea"/>
        <a:cs typeface="Arial" charset="0"/>
      </a:defRPr>
    </a:lvl3pPr>
    <a:lvl4pPr marL="1371600" algn="l" rtl="0" fontAlgn="base">
      <a:spcBef>
        <a:spcPct val="50000"/>
      </a:spcBef>
      <a:spcAft>
        <a:spcPct val="0"/>
      </a:spcAft>
      <a:defRPr b="1" kern="1200">
        <a:solidFill>
          <a:schemeClr val="tx1"/>
        </a:solidFill>
        <a:latin typeface="Calibri" pitchFamily="34" charset="0"/>
        <a:ea typeface="+mn-ea"/>
        <a:cs typeface="Arial" charset="0"/>
      </a:defRPr>
    </a:lvl4pPr>
    <a:lvl5pPr marL="1828800" algn="l" rtl="0" fontAlgn="base">
      <a:spcBef>
        <a:spcPct val="50000"/>
      </a:spcBef>
      <a:spcAft>
        <a:spcPct val="0"/>
      </a:spcAft>
      <a:defRPr b="1" kern="1200">
        <a:solidFill>
          <a:schemeClr val="tx1"/>
        </a:solidFill>
        <a:latin typeface="Calibri" pitchFamily="34" charset="0"/>
        <a:ea typeface="+mn-ea"/>
        <a:cs typeface="Arial" charset="0"/>
      </a:defRPr>
    </a:lvl5pPr>
    <a:lvl6pPr marL="2286000" algn="l" defTabSz="914400" rtl="0" eaLnBrk="1" latinLnBrk="0" hangingPunct="1">
      <a:defRPr b="1" kern="1200">
        <a:solidFill>
          <a:schemeClr val="tx1"/>
        </a:solidFill>
        <a:latin typeface="Calibri" pitchFamily="34" charset="0"/>
        <a:ea typeface="+mn-ea"/>
        <a:cs typeface="Arial" charset="0"/>
      </a:defRPr>
    </a:lvl6pPr>
    <a:lvl7pPr marL="2743200" algn="l" defTabSz="914400" rtl="0" eaLnBrk="1" latinLnBrk="0" hangingPunct="1">
      <a:defRPr b="1" kern="1200">
        <a:solidFill>
          <a:schemeClr val="tx1"/>
        </a:solidFill>
        <a:latin typeface="Calibri" pitchFamily="34" charset="0"/>
        <a:ea typeface="+mn-ea"/>
        <a:cs typeface="Arial" charset="0"/>
      </a:defRPr>
    </a:lvl7pPr>
    <a:lvl8pPr marL="3200400" algn="l" defTabSz="914400" rtl="0" eaLnBrk="1" latinLnBrk="0" hangingPunct="1">
      <a:defRPr b="1" kern="1200">
        <a:solidFill>
          <a:schemeClr val="tx1"/>
        </a:solidFill>
        <a:latin typeface="Calibri" pitchFamily="34" charset="0"/>
        <a:ea typeface="+mn-ea"/>
        <a:cs typeface="Arial" charset="0"/>
      </a:defRPr>
    </a:lvl8pPr>
    <a:lvl9pPr marL="3657600" algn="l" defTabSz="914400" rtl="0" eaLnBrk="1" latinLnBrk="0" hangingPunct="1">
      <a:defRPr b="1"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sman" initials="s" lastIdx="4" clrIdx="0"/>
  <p:cmAuthor id="1" name="James Tam" initials="JT"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FF00FF"/>
    <a:srgbClr val="666633"/>
    <a:srgbClr val="CC3300"/>
    <a:srgbClr val="000000"/>
    <a:srgbClr val="993300"/>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20" autoAdjust="0"/>
    <p:restoredTop sz="91387" autoAdjust="0"/>
  </p:normalViewPr>
  <p:slideViewPr>
    <p:cSldViewPr>
      <p:cViewPr>
        <p:scale>
          <a:sx n="75" d="100"/>
          <a:sy n="75" d="100"/>
        </p:scale>
        <p:origin x="-852"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39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F6F15187-57C7-4FB9-A0A6-B059D65E8F88}" type="datetimeFigureOut">
              <a:rPr lang="en-US"/>
              <a:pPr>
                <a:defRPr/>
              </a:pPr>
              <a:t>3/12/2015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r>
              <a:rPr lang="en-US"/>
              <a:t>Object-Oriented hierarchies, code reuse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00C49965-F3AF-4159-96B0-0AC56D2A66E3}" type="slidenum">
              <a:rPr lang="en-US"/>
              <a:pPr>
                <a:defRPr/>
              </a:pPr>
              <a:t>‹#›</a:t>
            </a:fld>
            <a:endParaRPr lang="en-US" dirty="0"/>
          </a:p>
        </p:txBody>
      </p:sp>
    </p:spTree>
    <p:extLst>
      <p:ext uri="{BB962C8B-B14F-4D97-AF65-F5344CB8AC3E}">
        <p14:creationId xmlns:p14="http://schemas.microsoft.com/office/powerpoint/2010/main" val="2815789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E567F207-60F6-4CF2-9504-27C1CAFA9C0B}" type="datetimeFigureOut">
              <a:rPr lang="en-US"/>
              <a:pPr>
                <a:defRPr/>
              </a:pPr>
              <a:t>3/12/2015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E46CAA75-9D47-4A80-B837-70D2A657E386}" type="slidenum">
              <a:rPr lang="en-US"/>
              <a:pPr>
                <a:defRPr/>
              </a:pPr>
              <a:t>‹#›</a:t>
            </a:fld>
            <a:endParaRPr lang="en-US" dirty="0"/>
          </a:p>
        </p:txBody>
      </p:sp>
    </p:spTree>
    <p:extLst>
      <p:ext uri="{BB962C8B-B14F-4D97-AF65-F5344CB8AC3E}">
        <p14:creationId xmlns:p14="http://schemas.microsoft.com/office/powerpoint/2010/main" val="1866997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exit application default window close operation. </a:t>
            </a:r>
          </a:p>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mtClean="0"/>
              <a:t>The x,y coordinates of the components are relative a 0,0 origin of the container e.g., if the frame.setBounds(40,40,200,200) then button.setBounds(40,40,100,20) would be offset the frame’s 40,40 by an additional 40,40.  The frames 40,40 would offset the monitor’s bounds.</a:t>
            </a:r>
          </a:p>
          <a:p>
            <a:pPr>
              <a:buFontTx/>
              <a:buChar char="•"/>
            </a:pPr>
            <a:r>
              <a:rPr lang="en-US" altLang="en-US" smtClean="0"/>
              <a:t>“Invisible label”</a:t>
            </a:r>
          </a:p>
          <a:p>
            <a:r>
              <a:rPr lang="en-US" altLang="en-US" smtClean="0"/>
              <a:t> JFrame aFrame = new JFrame ();</a:t>
            </a:r>
          </a:p>
          <a:p>
            <a:r>
              <a:rPr lang="en-US" altLang="en-US" smtClean="0"/>
              <a:t>        aFrame.setLayout(null);</a:t>
            </a:r>
          </a:p>
          <a:p>
            <a:r>
              <a:rPr lang="en-US" altLang="en-US" smtClean="0"/>
              <a:t>        aFrame.setSize(640,480);</a:t>
            </a:r>
          </a:p>
          <a:p>
            <a:endParaRPr lang="en-US" altLang="en-US" smtClean="0"/>
          </a:p>
          <a:p>
            <a:r>
              <a:rPr lang="en-US" altLang="en-US" smtClean="0"/>
              <a:t>        JLabel aLabel = new JLabel("Some text");</a:t>
            </a:r>
          </a:p>
          <a:p>
            <a:r>
              <a:rPr lang="en-US" altLang="en-US" smtClean="0"/>
              <a:t>        aLabel.setLocation(0,0);</a:t>
            </a:r>
          </a:p>
          <a:p>
            <a:r>
              <a:rPr lang="en-US" altLang="en-US" smtClean="0"/>
              <a:t>        aFrame.add(aLabel);</a:t>
            </a:r>
          </a:p>
          <a:p>
            <a:r>
              <a:rPr lang="en-US" altLang="en-US" smtClean="0"/>
              <a:t>        aFrame.setVisible(true);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FD0321B1-20A8-437E-A249-DBF962D26B99}" type="slidenum">
              <a:rPr lang="en-US" smtClean="0"/>
              <a:pPr>
                <a:defRPr/>
              </a:pPr>
              <a:t>61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574B8E9-5623-414C-961F-B687A08E647F}" type="slidenum">
              <a:rPr lang="en-US" smtClean="0"/>
              <a:pPr>
                <a:defRPr/>
              </a:pPr>
              <a:t>62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Add UML diagram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FD5D472-86E9-459E-82BC-465273E5D244}" type="slidenum">
              <a:rPr lang="en-US" smtClean="0"/>
              <a:pPr>
                <a:defRPr/>
              </a:pPr>
              <a:t>81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923C47B-917B-411E-9807-1B1F1A79820C}" type="slidenum">
              <a:rPr lang="en-US" smtClean="0"/>
              <a:pPr>
                <a:defRPr/>
              </a:pPr>
              <a:t>84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819" rIns="92076" bIns="46819" numCol="1" anchor="t" anchorCtr="0" compatLnSpc="1">
            <a:prstTxWarp prst="textNoShape">
              <a:avLst/>
            </a:prstTxWarp>
          </a:bodyPr>
          <a:lstStyle/>
          <a:p>
            <a:r>
              <a:rPr lang="en-US" altLang="en-US" dirty="0" smtClean="0"/>
              <a:t>Do this so you can restrict access to the class and so you can see the code for the outer class and the inner class all in one place.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819" rIns="92076" bIns="46819" numCol="1" anchor="t" anchorCtr="0" compatLnSpc="1">
            <a:prstTxWarp prst="textNoShape">
              <a:avLst/>
            </a:prstTxWarp>
          </a:bodyPr>
          <a:lstStyle/>
          <a:p>
            <a:r>
              <a:rPr lang="en-US" altLang="en-US" b="1" smtClean="0"/>
              <a:t>Logical grouping of classes</a:t>
            </a:r>
            <a:r>
              <a:rPr lang="en-US" altLang="en-US" smtClean="0"/>
              <a:t>—If a class is useful to only one other class, then it is logical to embed it in that class and keep the two together. Nesting such "helper classes" makes their package more streamlined. </a:t>
            </a:r>
            <a:endParaRPr lang="en-US" altLang="en-US" b="1" smtClean="0"/>
          </a:p>
          <a:p>
            <a:r>
              <a:rPr lang="en-US" altLang="en-US" b="1" smtClean="0"/>
              <a:t>More readable, maintainable code</a:t>
            </a:r>
            <a:r>
              <a:rPr lang="en-US" altLang="en-US" smtClean="0"/>
              <a:t>—Nesting small classes within top-level classes places the code closer to where it is used. </a:t>
            </a:r>
          </a:p>
          <a:p>
            <a:r>
              <a:rPr lang="en-US" altLang="en-US" b="1" smtClean="0"/>
              <a:t>Increased encapsulation</a:t>
            </a:r>
            <a:r>
              <a:rPr lang="en-US" altLang="en-US" smtClean="0"/>
              <a:t>—Consider two top-level classes, A and B, where B needs access to members of A that would otherwise be declared private. By hiding class B within class A, A's members can be declared private and B can access them. In addition, B itself can be hidden from the outside world.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819" rIns="92076" bIns="46819" numCol="1" anchor="t" anchorCtr="0" compatLnSpc="1">
            <a:prstTxWarp prst="textNoShape">
              <a:avLst/>
            </a:prstTxWarp>
          </a:bodyPr>
          <a:lstStyle/>
          <a:p>
            <a:r>
              <a:rPr lang="en-US" altLang="en-US" smtClean="0"/>
              <a:t>It could also be defined as an anonymous inner class if the code is small but I don’t know the syntax if it extends another class</a:t>
            </a:r>
          </a:p>
          <a:p>
            <a:r>
              <a:rPr lang="en-US" altLang="en-US" sz="1800" smtClean="0"/>
              <a:t>public class MyFrame extends JFrame</a:t>
            </a:r>
          </a:p>
          <a:p>
            <a:r>
              <a:rPr lang="en-US" altLang="en-US" sz="1800" smtClean="0"/>
              <a:t>{</a:t>
            </a:r>
          </a:p>
          <a:p>
            <a:r>
              <a:rPr lang="en-US" altLang="en-US" smtClean="0"/>
              <a:t>    this.addWindowListener (new MyWindowListener () extends WindowAdapter</a:t>
            </a:r>
            <a:r>
              <a:rPr lang="en-US" altLang="en-US" sz="1800" smtClean="0"/>
              <a:t> </a:t>
            </a:r>
          </a:p>
          <a:p>
            <a:r>
              <a:rPr lang="en-US" altLang="en-US" sz="1800" smtClean="0"/>
              <a:t>    {</a:t>
            </a:r>
          </a:p>
          <a:p>
            <a:r>
              <a:rPr lang="en-US" altLang="en-US" sz="1800" smtClean="0"/>
              <a:t>       </a:t>
            </a:r>
          </a:p>
          <a:p>
            <a:r>
              <a:rPr lang="en-US" altLang="en-US" sz="1800" smtClean="0"/>
              <a:t>    }</a:t>
            </a:r>
          </a:p>
          <a:p>
            <a:r>
              <a:rPr lang="en-US" altLang="en-US" sz="1800"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integrate the notes make sure that this is done at the right place</a:t>
            </a:r>
            <a:endParaRPr lang="en-US" dirty="0"/>
          </a:p>
        </p:txBody>
      </p:sp>
      <p:sp>
        <p:nvSpPr>
          <p:cNvPr id="4" name="Slide Number Placeholder 3"/>
          <p:cNvSpPr>
            <a:spLocks noGrp="1"/>
          </p:cNvSpPr>
          <p:nvPr>
            <p:ph type="sldNum" sz="quarter" idx="10"/>
          </p:nvPr>
        </p:nvSpPr>
        <p:spPr/>
        <p:txBody>
          <a:bodyPr/>
          <a:lstStyle/>
          <a:p>
            <a:pPr>
              <a:defRPr/>
            </a:pPr>
            <a:fld id="{E46CAA75-9D47-4A80-B837-70D2A657E386}" type="slidenum">
              <a:rPr lang="en-US" smtClean="0"/>
              <a:pPr>
                <a:defRPr/>
              </a:pPr>
              <a:t>123</a:t>
            </a:fld>
            <a:endParaRPr lang="en-US" dirty="0"/>
          </a:p>
        </p:txBody>
      </p:sp>
    </p:spTree>
    <p:extLst>
      <p:ext uri="{BB962C8B-B14F-4D97-AF65-F5344CB8AC3E}">
        <p14:creationId xmlns:p14="http://schemas.microsoft.com/office/powerpoint/2010/main" val="402035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F8DFEA4-B265-4E37-85DE-191F964BA35F}"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Every graphical control in Swing extends container so take care to only use the add method for when it makes sense for that class (results range from amusing to truly destructive).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2" rIns="91427" bIns="45712" numCol="1" anchor="t" anchorCtr="0" compatLnSpc="1">
            <a:prstTxWarp prst="textNoShape">
              <a:avLst/>
            </a:prstTxWarp>
          </a:bodyPr>
          <a:lstStyle/>
          <a:p>
            <a:pPr>
              <a:buFontTx/>
              <a:buChar char="•"/>
            </a:pPr>
            <a:r>
              <a:rPr lang="en-US" altLang="en-US" smtClean="0"/>
              <a:t>Even though program control may change (e.g., branch) depending upon user input execution is still predictable and can be traced fairly easily</a:t>
            </a:r>
          </a:p>
          <a:p>
            <a:pPr>
              <a:buFontTx/>
              <a:buChar char="•"/>
            </a:pPr>
            <a:r>
              <a:rPr lang="en-US" altLang="en-US" smtClean="0"/>
              <a:t>Even though the program may ask the user for input it is only at specific times (when some sort of input statement is reached)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70000"/>
              </a:lnSpc>
            </a:pPr>
            <a:r>
              <a:rPr lang="en-US" altLang="en-US" sz="800" smtClean="0"/>
              <a:t>Java API: adding components</a:t>
            </a:r>
          </a:p>
          <a:p>
            <a:pPr>
              <a:lnSpc>
                <a:spcPct val="70000"/>
              </a:lnSpc>
            </a:pPr>
            <a:r>
              <a:rPr lang="en-US" altLang="en-US" sz="800" smtClean="0"/>
              <a:t>To add a child to an AWT frame you'd write: </a:t>
            </a:r>
          </a:p>
          <a:p>
            <a:pPr>
              <a:lnSpc>
                <a:spcPct val="70000"/>
              </a:lnSpc>
            </a:pPr>
            <a:r>
              <a:rPr lang="en-US" altLang="en-US" sz="800" smtClean="0"/>
              <a:t>frame.add(child); </a:t>
            </a:r>
          </a:p>
          <a:p>
            <a:pPr>
              <a:lnSpc>
                <a:spcPct val="70000"/>
              </a:lnSpc>
            </a:pPr>
            <a:r>
              <a:rPr lang="en-US" altLang="en-US" sz="800" smtClean="0"/>
              <a:t>However using JFrame you need to add the child to the JFrame's content pane instead: frame.getContentPane().add(child); </a:t>
            </a:r>
          </a:p>
          <a:p>
            <a:pPr>
              <a:lnSpc>
                <a:spcPct val="70000"/>
              </a:lnSpc>
            </a:pPr>
            <a:endParaRPr lang="en-US" altLang="en-US" sz="800" smtClean="0"/>
          </a:p>
          <a:p>
            <a:pPr>
              <a:lnSpc>
                <a:spcPct val="70000"/>
              </a:lnSpc>
            </a:pPr>
            <a:r>
              <a:rPr lang="en-US" altLang="en-US" sz="800" smtClean="0"/>
              <a:t>It still works and you still need to get the Root Pane before you can get the parent of a component.</a:t>
            </a:r>
          </a:p>
          <a:p>
            <a:pPr>
              <a:lnSpc>
                <a:spcPct val="70000"/>
              </a:lnSpc>
            </a:pPr>
            <a:endParaRPr lang="en-US" altLang="en-US" sz="800" smtClean="0"/>
          </a:p>
          <a:p>
            <a:pPr>
              <a:lnSpc>
                <a:spcPct val="70000"/>
              </a:lnSpc>
            </a:pPr>
            <a:r>
              <a:rPr lang="en-US" altLang="en-US" sz="800" smtClean="0"/>
              <a:t>public class Driver</a:t>
            </a:r>
          </a:p>
          <a:p>
            <a:pPr>
              <a:lnSpc>
                <a:spcPct val="70000"/>
              </a:lnSpc>
            </a:pPr>
            <a:r>
              <a:rPr lang="en-US" altLang="en-US" sz="800" smtClean="0"/>
              <a:t>{</a:t>
            </a:r>
          </a:p>
          <a:p>
            <a:pPr>
              <a:lnSpc>
                <a:spcPct val="70000"/>
              </a:lnSpc>
            </a:pPr>
            <a:r>
              <a:rPr lang="en-US" altLang="en-US" sz="800" smtClean="0"/>
              <a:t>     public static void main (String [] args)</a:t>
            </a:r>
          </a:p>
          <a:p>
            <a:pPr>
              <a:lnSpc>
                <a:spcPct val="70000"/>
              </a:lnSpc>
            </a:pPr>
            <a:r>
              <a:rPr lang="en-US" altLang="en-US" sz="800" smtClean="0"/>
              <a:t>     {</a:t>
            </a:r>
          </a:p>
          <a:p>
            <a:pPr>
              <a:lnSpc>
                <a:spcPct val="70000"/>
              </a:lnSpc>
            </a:pPr>
            <a:r>
              <a:rPr lang="en-US" altLang="en-US" sz="800" smtClean="0"/>
              <a:t>        JFrame aFrame = new JFrame ();</a:t>
            </a:r>
          </a:p>
          <a:p>
            <a:pPr>
              <a:lnSpc>
                <a:spcPct val="70000"/>
              </a:lnSpc>
            </a:pPr>
            <a:r>
              <a:rPr lang="en-US" altLang="en-US" sz="800" smtClean="0"/>
              <a:t>        aFrame.setLayout(null);</a:t>
            </a:r>
          </a:p>
          <a:p>
            <a:pPr>
              <a:lnSpc>
                <a:spcPct val="70000"/>
              </a:lnSpc>
            </a:pPr>
            <a:r>
              <a:rPr lang="en-US" altLang="en-US" sz="800" smtClean="0"/>
              <a:t>        aFrame.setSize(640,480);</a:t>
            </a:r>
          </a:p>
          <a:p>
            <a:pPr>
              <a:lnSpc>
                <a:spcPct val="70000"/>
              </a:lnSpc>
            </a:pPr>
            <a:endParaRPr lang="en-US" altLang="en-US" sz="800" smtClean="0"/>
          </a:p>
          <a:p>
            <a:pPr>
              <a:lnSpc>
                <a:spcPct val="70000"/>
              </a:lnSpc>
            </a:pPr>
            <a:r>
              <a:rPr lang="en-US" altLang="en-US" sz="800" smtClean="0"/>
              <a:t>        JButton aButton1 = new JButton("Button1");</a:t>
            </a:r>
          </a:p>
          <a:p>
            <a:pPr>
              <a:lnSpc>
                <a:spcPct val="70000"/>
              </a:lnSpc>
            </a:pPr>
            <a:r>
              <a:rPr lang="en-US" altLang="en-US" sz="800" smtClean="0"/>
              <a:t>        aButton1.setSize(100,10);</a:t>
            </a:r>
          </a:p>
          <a:p>
            <a:pPr>
              <a:lnSpc>
                <a:spcPct val="70000"/>
              </a:lnSpc>
            </a:pPr>
            <a:r>
              <a:rPr lang="en-US" altLang="en-US" sz="800" smtClean="0"/>
              <a:t>        aButton1.setLocation(0,0);</a:t>
            </a:r>
          </a:p>
          <a:p>
            <a:pPr>
              <a:lnSpc>
                <a:spcPct val="70000"/>
              </a:lnSpc>
            </a:pPr>
            <a:r>
              <a:rPr lang="en-US" altLang="en-US" sz="800" smtClean="0"/>
              <a:t>        JButton aButton2 = new JButton("Button2");</a:t>
            </a:r>
          </a:p>
          <a:p>
            <a:pPr>
              <a:lnSpc>
                <a:spcPct val="70000"/>
              </a:lnSpc>
            </a:pPr>
            <a:r>
              <a:rPr lang="en-US" altLang="en-US" sz="800" smtClean="0"/>
              <a:t>        aButton2.setSize(100,20);</a:t>
            </a:r>
          </a:p>
          <a:p>
            <a:pPr>
              <a:lnSpc>
                <a:spcPct val="70000"/>
              </a:lnSpc>
            </a:pPr>
            <a:r>
              <a:rPr lang="en-US" altLang="en-US" sz="800" smtClean="0"/>
              <a:t>        aButton2.setLocation(200,200);</a:t>
            </a:r>
          </a:p>
          <a:p>
            <a:pPr>
              <a:lnSpc>
                <a:spcPct val="70000"/>
              </a:lnSpc>
            </a:pPr>
            <a:endParaRPr lang="en-US" altLang="en-US" sz="800" smtClean="0"/>
          </a:p>
          <a:p>
            <a:pPr>
              <a:lnSpc>
                <a:spcPct val="70000"/>
              </a:lnSpc>
            </a:pPr>
            <a:r>
              <a:rPr lang="en-US" altLang="en-US" sz="800" smtClean="0"/>
              <a:t>        aFrame.getContentPane().add(aButton1);</a:t>
            </a:r>
          </a:p>
          <a:p>
            <a:pPr>
              <a:lnSpc>
                <a:spcPct val="70000"/>
              </a:lnSpc>
            </a:pPr>
            <a:r>
              <a:rPr lang="en-US" altLang="en-US" sz="800" smtClean="0"/>
              <a:t>        aFrame.add(aButton2);</a:t>
            </a:r>
          </a:p>
          <a:p>
            <a:pPr>
              <a:lnSpc>
                <a:spcPct val="70000"/>
              </a:lnSpc>
            </a:pPr>
            <a:endParaRPr lang="en-US" altLang="en-US" sz="800" smtClean="0"/>
          </a:p>
          <a:p>
            <a:pPr>
              <a:lnSpc>
                <a:spcPct val="70000"/>
              </a:lnSpc>
            </a:pPr>
            <a:r>
              <a:rPr lang="en-US" altLang="en-US" sz="800" smtClean="0"/>
              <a:t>        aFrame.setVisible(true);</a:t>
            </a:r>
          </a:p>
          <a:p>
            <a:pPr>
              <a:lnSpc>
                <a:spcPct val="70000"/>
              </a:lnSpc>
            </a:pPr>
            <a:r>
              <a:rPr lang="en-US" altLang="en-US" sz="800" smtClean="0"/>
              <a:t>        // GetParent directly just gives you the JRootPane which is the only child of JFrame</a:t>
            </a:r>
          </a:p>
          <a:p>
            <a:pPr>
              <a:lnSpc>
                <a:spcPct val="70000"/>
              </a:lnSpc>
            </a:pPr>
            <a:r>
              <a:rPr lang="en-US" altLang="en-US" sz="800" smtClean="0"/>
              <a:t>        Container aContainer = aButton1.getRootPane().getParent();</a:t>
            </a:r>
          </a:p>
          <a:p>
            <a:pPr>
              <a:lnSpc>
                <a:spcPct val="70000"/>
              </a:lnSpc>
            </a:pPr>
            <a:r>
              <a:rPr lang="en-US" altLang="en-US" sz="800" smtClean="0"/>
              <a:t>        System.out.println(aContainer);</a:t>
            </a:r>
          </a:p>
          <a:p>
            <a:pPr>
              <a:lnSpc>
                <a:spcPct val="70000"/>
              </a:lnSpc>
            </a:pPr>
            <a:r>
              <a:rPr lang="en-US" altLang="en-US" sz="800" smtClean="0"/>
              <a:t>        aContainer = aButton2.getRootPane().getParent();</a:t>
            </a:r>
          </a:p>
          <a:p>
            <a:pPr>
              <a:lnSpc>
                <a:spcPct val="70000"/>
              </a:lnSpc>
            </a:pPr>
            <a:r>
              <a:rPr lang="en-US" altLang="en-US" sz="800" smtClean="0"/>
              <a:t>        System.out.println(aContainer); </a:t>
            </a:r>
          </a:p>
          <a:p>
            <a:pPr>
              <a:lnSpc>
                <a:spcPct val="70000"/>
              </a:lnSpc>
            </a:pPr>
            <a:r>
              <a:rPr lang="en-US" altLang="en-US" sz="800" smtClean="0"/>
              <a:t>     }</a:t>
            </a:r>
          </a:p>
          <a:p>
            <a:pPr>
              <a:lnSpc>
                <a:spcPct val="70000"/>
              </a:lnSpc>
            </a:pPr>
            <a:r>
              <a:rPr lang="en-US" altLang="en-US" sz="800"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DF8F8B91-4E2B-4046-8E98-AF2E6ABBB6F7}" type="datetimeFigureOut">
              <a:rPr lang="en-US"/>
              <a:pPr>
                <a:defRPr/>
              </a:pPr>
              <a:t>3/12/2015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0983F3-3DEF-47AA-9F65-43FC793C00B7}" type="slidenum">
              <a:rPr lang="en-US"/>
              <a:pPr>
                <a:defRPr/>
              </a:pPr>
              <a:t>‹#›</a:t>
            </a:fld>
            <a:endParaRPr lang="en-US" dirty="0"/>
          </a:p>
        </p:txBody>
      </p:sp>
    </p:spTree>
    <p:extLst>
      <p:ext uri="{BB962C8B-B14F-4D97-AF65-F5344CB8AC3E}">
        <p14:creationId xmlns:p14="http://schemas.microsoft.com/office/powerpoint/2010/main" val="6067818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C3F2CE0B-2E9F-484B-AD30-2D3C17BA33BB}" type="datetimeFigureOut">
              <a:rPr lang="en-US"/>
              <a:pPr>
                <a:defRPr/>
              </a:pPr>
              <a:t>3/12/2015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E18483-0AF3-4656-83F9-0CAEC3B86A14}" type="slidenum">
              <a:rPr lang="en-US"/>
              <a:pPr>
                <a:defRPr/>
              </a:pPr>
              <a:t>‹#›</a:t>
            </a:fld>
            <a:endParaRPr lang="en-US" dirty="0"/>
          </a:p>
        </p:txBody>
      </p:sp>
    </p:spTree>
    <p:extLst>
      <p:ext uri="{BB962C8B-B14F-4D97-AF65-F5344CB8AC3E}">
        <p14:creationId xmlns:p14="http://schemas.microsoft.com/office/powerpoint/2010/main" val="91716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5D2E81D-D4B2-4EBF-A8D5-3EE132A352E2}" type="datetimeFigureOut">
              <a:rPr lang="en-US"/>
              <a:pPr>
                <a:defRPr/>
              </a:pPr>
              <a:t>3/12/2015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506350-81B3-4A9E-90AD-1B3293E5C7A4}" type="slidenum">
              <a:rPr lang="en-US"/>
              <a:pPr>
                <a:defRPr/>
              </a:pPr>
              <a:t>‹#›</a:t>
            </a:fld>
            <a:endParaRPr lang="en-US" dirty="0"/>
          </a:p>
        </p:txBody>
      </p:sp>
    </p:spTree>
    <p:extLst>
      <p:ext uri="{BB962C8B-B14F-4D97-AF65-F5344CB8AC3E}">
        <p14:creationId xmlns:p14="http://schemas.microsoft.com/office/powerpoint/2010/main" val="192014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spcBef>
                <a:spcPct val="0"/>
              </a:spcBef>
              <a:defRPr/>
            </a:pPr>
            <a:r>
              <a:rPr lang="en-US" sz="1200" b="0" dirty="0" smtClean="0"/>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8534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EDD2508-4A9C-4436-A488-5F7BFDA4B89F}" type="datetimeFigureOut">
              <a:rPr lang="en-US"/>
              <a:pPr>
                <a:defRPr/>
              </a:pPr>
              <a:t>3/12/2015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BF2958-48BB-4042-9FB8-6306AD47AFF3}" type="slidenum">
              <a:rPr lang="en-US"/>
              <a:pPr>
                <a:defRPr/>
              </a:pPr>
              <a:t>‹#›</a:t>
            </a:fld>
            <a:endParaRPr lang="en-US" dirty="0"/>
          </a:p>
        </p:txBody>
      </p:sp>
    </p:spTree>
    <p:extLst>
      <p:ext uri="{BB962C8B-B14F-4D97-AF65-F5344CB8AC3E}">
        <p14:creationId xmlns:p14="http://schemas.microsoft.com/office/powerpoint/2010/main" val="215544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88B62B9-E6CF-4E3C-B1E8-5895EE411005}" type="datetimeFigureOut">
              <a:rPr lang="en-US"/>
              <a:pPr>
                <a:defRPr/>
              </a:pPr>
              <a:t>3/12/2015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9A72B81-479B-43B9-A9B5-5A34F31C8C70}" type="slidenum">
              <a:rPr lang="en-US"/>
              <a:pPr>
                <a:defRPr/>
              </a:pPr>
              <a:t>‹#›</a:t>
            </a:fld>
            <a:endParaRPr lang="en-US" dirty="0"/>
          </a:p>
        </p:txBody>
      </p:sp>
    </p:spTree>
    <p:extLst>
      <p:ext uri="{BB962C8B-B14F-4D97-AF65-F5344CB8AC3E}">
        <p14:creationId xmlns:p14="http://schemas.microsoft.com/office/powerpoint/2010/main" val="268192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774DE26C-0BA0-4D34-8964-F74824C15F90}" type="datetimeFigureOut">
              <a:rPr lang="en-US"/>
              <a:pPr>
                <a:defRPr/>
              </a:pPr>
              <a:t>3/12/2015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9198BF-0EFF-43A3-814E-A43655AF486B}" type="slidenum">
              <a:rPr lang="en-US"/>
              <a:pPr>
                <a:defRPr/>
              </a:pPr>
              <a:t>‹#›</a:t>
            </a:fld>
            <a:endParaRPr lang="en-US" dirty="0"/>
          </a:p>
        </p:txBody>
      </p:sp>
    </p:spTree>
    <p:extLst>
      <p:ext uri="{BB962C8B-B14F-4D97-AF65-F5344CB8AC3E}">
        <p14:creationId xmlns:p14="http://schemas.microsoft.com/office/powerpoint/2010/main" val="268957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9CFC2CA3-25BB-4D0A-A5DD-76D715CD67A5}" type="datetimeFigureOut">
              <a:rPr lang="en-US"/>
              <a:pPr>
                <a:defRPr/>
              </a:pPr>
              <a:t>3/12/2015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4BAAB09-E8E3-4525-8F54-B04F4D1445F9}" type="slidenum">
              <a:rPr lang="en-US"/>
              <a:pPr>
                <a:defRPr/>
              </a:pPr>
              <a:t>‹#›</a:t>
            </a:fld>
            <a:endParaRPr lang="en-US" dirty="0"/>
          </a:p>
        </p:txBody>
      </p:sp>
    </p:spTree>
    <p:extLst>
      <p:ext uri="{BB962C8B-B14F-4D97-AF65-F5344CB8AC3E}">
        <p14:creationId xmlns:p14="http://schemas.microsoft.com/office/powerpoint/2010/main" val="72118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D793CA0-F0D9-43A2-992A-D171F0A54D16}" type="datetimeFigureOut">
              <a:rPr lang="en-US"/>
              <a:pPr>
                <a:defRPr/>
              </a:pPr>
              <a:t>3/12/2015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6EFB485-D889-4B51-9A9A-D0E961F2D33B}" type="slidenum">
              <a:rPr lang="en-US"/>
              <a:pPr>
                <a:defRPr/>
              </a:pPr>
              <a:t>‹#›</a:t>
            </a:fld>
            <a:endParaRPr lang="en-US" dirty="0"/>
          </a:p>
        </p:txBody>
      </p:sp>
    </p:spTree>
    <p:extLst>
      <p:ext uri="{BB962C8B-B14F-4D97-AF65-F5344CB8AC3E}">
        <p14:creationId xmlns:p14="http://schemas.microsoft.com/office/powerpoint/2010/main" val="31527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79717BDD-6242-4A25-89F6-30F729820C40}" type="datetimeFigureOut">
              <a:rPr lang="en-US"/>
              <a:pPr>
                <a:defRPr/>
              </a:pPr>
              <a:t>3/12/2015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01A161-4134-4EBF-9161-A4BDAE0EC9FB}" type="slidenum">
              <a:rPr lang="en-US"/>
              <a:pPr>
                <a:defRPr/>
              </a:pPr>
              <a:t>‹#›</a:t>
            </a:fld>
            <a:endParaRPr lang="en-US" dirty="0"/>
          </a:p>
        </p:txBody>
      </p:sp>
    </p:spTree>
    <p:extLst>
      <p:ext uri="{BB962C8B-B14F-4D97-AF65-F5344CB8AC3E}">
        <p14:creationId xmlns:p14="http://schemas.microsoft.com/office/powerpoint/2010/main" val="324416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82EA7490-0363-4520-8C07-D1C5770D4C89}" type="datetimeFigureOut">
              <a:rPr lang="en-US"/>
              <a:pPr>
                <a:defRPr/>
              </a:pPr>
              <a:t>3/12/2015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C07A7E7-42B2-45AB-AD62-6D9189A52175}" type="slidenum">
              <a:rPr lang="en-US"/>
              <a:pPr>
                <a:defRPr/>
              </a:pPr>
              <a:t>‹#›</a:t>
            </a:fld>
            <a:endParaRPr lang="en-US" dirty="0"/>
          </a:p>
        </p:txBody>
      </p:sp>
    </p:spTree>
    <p:extLst>
      <p:ext uri="{BB962C8B-B14F-4D97-AF65-F5344CB8AC3E}">
        <p14:creationId xmlns:p14="http://schemas.microsoft.com/office/powerpoint/2010/main" val="384612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download.oracle.com/javase/tutorial/uiswing/" TargetMode="External"/><Relationship Id="rId2" Type="http://schemas.openxmlformats.org/officeDocument/2006/relationships/hyperlink" Target="http://download.oracle.com/javase/7/docs/api/" TargetMode="External"/><Relationship Id="rId1" Type="http://schemas.openxmlformats.org/officeDocument/2006/relationships/slideLayout" Target="../slideLayouts/slideLayout1.xml"/><Relationship Id="rId4" Type="http://schemas.openxmlformats.org/officeDocument/2006/relationships/hyperlink" Target="http://docs.oracle.com/javase/tutorial/uiswing/layout/using.html"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download.oracle.com/javase/7/docs/api/javax/swing/JFrame.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download.oracle.com/javase/7/docs/ap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www.ibm.com/developerworks/opensource/library/os-ecvisual/" TargetMode="External"/><Relationship Id="rId2" Type="http://schemas.openxmlformats.org/officeDocument/2006/relationships/hyperlink" Target="http://docs.oracle.com/javase/tutorial/uiswing/learn/index.html"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685800" y="2130425"/>
            <a:ext cx="7772400" cy="1470025"/>
          </a:xfrm>
        </p:spPr>
        <p:txBody>
          <a:bodyPr/>
          <a:lstStyle/>
          <a:p>
            <a:r>
              <a:rPr lang="en-US" altLang="en-US" smtClean="0"/>
              <a:t>An Introduction To Graphical User Interfaces</a:t>
            </a:r>
          </a:p>
        </p:txBody>
      </p:sp>
      <p:sp>
        <p:nvSpPr>
          <p:cNvPr id="13315" name="Rectangle 3"/>
          <p:cNvSpPr>
            <a:spLocks noGrp="1" noChangeArrowheads="1"/>
          </p:cNvSpPr>
          <p:nvPr>
            <p:ph type="subTitle" idx="4294967295"/>
          </p:nvPr>
        </p:nvSpPr>
        <p:spPr>
          <a:xfrm>
            <a:off x="1371600" y="4038600"/>
            <a:ext cx="6400800" cy="1981200"/>
          </a:xfrm>
        </p:spPr>
        <p:txBody>
          <a:bodyPr/>
          <a:lstStyle/>
          <a:p>
            <a:pPr marL="0" indent="0" algn="ctr">
              <a:buFontTx/>
              <a:buNone/>
            </a:pPr>
            <a:r>
              <a:rPr lang="en-US" altLang="en-US" smtClean="0"/>
              <a:t>You will learn about the event-driven model and how to create simple graphical user interfaces (GUI’s) in Java</a:t>
            </a:r>
          </a:p>
        </p:txBody>
      </p:sp>
    </p:spTree>
    <p:extLst>
      <p:ext uri="{BB962C8B-B14F-4D97-AF65-F5344CB8AC3E}">
        <p14:creationId xmlns:p14="http://schemas.microsoft.com/office/powerpoint/2010/main" val="1761539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altLang="en-US" sz="3200" smtClean="0"/>
              <a:t>Traditional Software</a:t>
            </a:r>
          </a:p>
        </p:txBody>
      </p:sp>
      <p:sp>
        <p:nvSpPr>
          <p:cNvPr id="22531" name="Rectangle 3"/>
          <p:cNvSpPr>
            <a:spLocks noGrp="1" noChangeArrowheads="1"/>
          </p:cNvSpPr>
          <p:nvPr>
            <p:ph type="body" idx="4294967295"/>
          </p:nvPr>
        </p:nvSpPr>
        <p:spPr>
          <a:xfrm>
            <a:off x="457200" y="1108075"/>
            <a:ext cx="8178800" cy="1046163"/>
          </a:xfrm>
        </p:spPr>
        <p:txBody>
          <a:bodyPr/>
          <a:lstStyle/>
          <a:p>
            <a:pPr marL="114300" indent="-114300">
              <a:tabLst>
                <a:tab pos="476250" algn="l"/>
              </a:tabLst>
            </a:pPr>
            <a:r>
              <a:rPr lang="en-US" altLang="en-US" sz="2400" smtClean="0"/>
              <a:t>Program control is largely determined by the program through a series of sequential statements.</a:t>
            </a:r>
          </a:p>
        </p:txBody>
      </p:sp>
      <p:sp>
        <p:nvSpPr>
          <p:cNvPr id="22532" name="Text Box 4"/>
          <p:cNvSpPr txBox="1">
            <a:spLocks noChangeArrowheads="1"/>
          </p:cNvSpPr>
          <p:nvPr/>
        </p:nvSpPr>
        <p:spPr bwMode="auto">
          <a:xfrm>
            <a:off x="533400" y="2011363"/>
            <a:ext cx="63246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marL="404813" indent="-404813" eaLnBrk="0" hangingPunct="0">
              <a:spcBef>
                <a:spcPct val="20000"/>
              </a:spcBef>
              <a:buFont typeface="Arial" charset="0"/>
              <a:buChar char="•"/>
              <a:defRPr sz="3200">
                <a:solidFill>
                  <a:schemeClr val="tx1"/>
                </a:solidFill>
                <a:latin typeface="Calibri" pitchFamily="34" charset="0"/>
              </a:defRPr>
            </a:lvl1pPr>
            <a:lvl2pPr marL="519113"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Example  </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if (num &gt;= 0)</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     // Statements for the body of the if</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else</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     // Statements for the body of the else</a:t>
            </a:r>
          </a:p>
          <a:p>
            <a:pPr lvl="1" eaLnBrk="1" hangingPunct="1">
              <a:spcBef>
                <a:spcPct val="50000"/>
              </a:spcBef>
              <a:buFontTx/>
              <a:buNone/>
            </a:pPr>
            <a:r>
              <a:rPr lang="en-US" altLang="en-US" sz="1600" b="0">
                <a:latin typeface="Consolas" pitchFamily="49" charset="0"/>
                <a:cs typeface="Consolas" pitchFamily="49" charset="0"/>
              </a:rPr>
              <a:t>}</a:t>
            </a:r>
          </a:p>
        </p:txBody>
      </p:sp>
      <p:sp>
        <p:nvSpPr>
          <p:cNvPr id="11277" name="Text Box 10"/>
          <p:cNvSpPr txBox="1">
            <a:spLocks noChangeArrowheads="1"/>
          </p:cNvSpPr>
          <p:nvPr/>
        </p:nvSpPr>
        <p:spPr bwMode="auto">
          <a:xfrm>
            <a:off x="209550" y="3657600"/>
            <a:ext cx="15240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FF0000"/>
                </a:solidFill>
                <a:latin typeface="Arial" charset="0"/>
              </a:rPr>
              <a:t>When </a:t>
            </a:r>
            <a:r>
              <a:rPr lang="en-US" altLang="en-US" sz="1800">
                <a:solidFill>
                  <a:srgbClr val="FF0000"/>
                </a:solidFill>
                <a:latin typeface="Consolas" pitchFamily="49" charset="0"/>
                <a:cs typeface="Consolas" pitchFamily="49" charset="0"/>
              </a:rPr>
              <a:t>num</a:t>
            </a:r>
            <a:r>
              <a:rPr lang="en-US" altLang="en-US" sz="1600">
                <a:solidFill>
                  <a:srgbClr val="FF0000"/>
                </a:solidFill>
                <a:latin typeface="Arial" charset="0"/>
              </a:rPr>
              <a:t> is non-negative</a:t>
            </a:r>
          </a:p>
        </p:txBody>
      </p:sp>
      <p:sp>
        <p:nvSpPr>
          <p:cNvPr id="11273" name="Line 13"/>
          <p:cNvSpPr>
            <a:spLocks noChangeShapeType="1"/>
          </p:cNvSpPr>
          <p:nvPr/>
        </p:nvSpPr>
        <p:spPr bwMode="auto">
          <a:xfrm flipV="1">
            <a:off x="2552700" y="2895600"/>
            <a:ext cx="56769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1275" name="Line 15"/>
          <p:cNvSpPr>
            <a:spLocks noChangeShapeType="1"/>
          </p:cNvSpPr>
          <p:nvPr/>
        </p:nvSpPr>
        <p:spPr bwMode="auto">
          <a:xfrm flipH="1">
            <a:off x="5943600" y="5181600"/>
            <a:ext cx="2286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1272" name="Text Box 16"/>
          <p:cNvSpPr txBox="1">
            <a:spLocks noChangeArrowheads="1"/>
          </p:cNvSpPr>
          <p:nvPr/>
        </p:nvSpPr>
        <p:spPr bwMode="auto">
          <a:xfrm>
            <a:off x="7010400" y="4518025"/>
            <a:ext cx="10668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latin typeface="Consolas" pitchFamily="49" charset="0"/>
                <a:cs typeface="Consolas" pitchFamily="49" charset="0"/>
              </a:rPr>
              <a:t>Num</a:t>
            </a:r>
            <a:r>
              <a:rPr lang="en-US" altLang="en-US" sz="1600">
                <a:solidFill>
                  <a:srgbClr val="FF0000"/>
                </a:solidFill>
                <a:latin typeface="Arial" charset="0"/>
              </a:rPr>
              <a:t> is negative</a:t>
            </a:r>
          </a:p>
        </p:txBody>
      </p:sp>
      <p:sp>
        <p:nvSpPr>
          <p:cNvPr id="17" name="Line 13"/>
          <p:cNvSpPr>
            <a:spLocks noChangeShapeType="1"/>
          </p:cNvSpPr>
          <p:nvPr/>
        </p:nvSpPr>
        <p:spPr bwMode="auto">
          <a:xfrm flipV="1">
            <a:off x="8229600" y="2895600"/>
            <a:ext cx="0" cy="2286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8" name="Line 13"/>
          <p:cNvSpPr>
            <a:spLocks noChangeShapeType="1"/>
          </p:cNvSpPr>
          <p:nvPr/>
        </p:nvSpPr>
        <p:spPr bwMode="auto">
          <a:xfrm flipV="1">
            <a:off x="228600" y="2971800"/>
            <a:ext cx="8763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9" name="Line 13"/>
          <p:cNvSpPr>
            <a:spLocks noChangeShapeType="1"/>
          </p:cNvSpPr>
          <p:nvPr/>
        </p:nvSpPr>
        <p:spPr bwMode="auto">
          <a:xfrm flipH="1" flipV="1">
            <a:off x="228600" y="2971800"/>
            <a:ext cx="0" cy="685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0" name="Line 15"/>
          <p:cNvSpPr>
            <a:spLocks noChangeShapeType="1"/>
          </p:cNvSpPr>
          <p:nvPr/>
        </p:nvSpPr>
        <p:spPr bwMode="auto">
          <a:xfrm>
            <a:off x="228600" y="3657600"/>
            <a:ext cx="150495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3078193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27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wipe(left)">
                                      <p:cBhvr>
                                        <p:cTn id="22" dur="500"/>
                                        <p:tgtEl>
                                          <p:spTgt spid="11273"/>
                                        </p:tgtEl>
                                      </p:cBhvr>
                                    </p:animEffect>
                                  </p:childTnLst>
                                </p:cTn>
                              </p:par>
                            </p:childTnLst>
                          </p:cTn>
                        </p:par>
                        <p:par>
                          <p:cTn id="23" fill="hold" nodeType="afterGroup">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nodeType="afterGroup">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11275"/>
                                        </p:tgtEl>
                                        <p:attrNameLst>
                                          <p:attrName>style.visibility</p:attrName>
                                        </p:attrNameLst>
                                      </p:cBhvr>
                                      <p:to>
                                        <p:strVal val="visible"/>
                                      </p:to>
                                    </p:set>
                                    <p:animEffect transition="in" filter="wipe(right)">
                                      <p:cBhvr>
                                        <p:cTn id="30" dur="500"/>
                                        <p:tgtEl>
                                          <p:spTgt spid="11275"/>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3" grpId="0" animBg="1"/>
      <p:bldP spid="11275" grpId="0" animBg="1"/>
      <p:bldP spid="11272" grpId="0"/>
      <p:bldP spid="17" grpId="0" animBg="1"/>
      <p:bldP spid="18" grpId="0" animBg="1"/>
      <p:bldP spid="19" grpId="0" animBg="1"/>
      <p:bldP spid="2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t> (3)</a:t>
            </a:r>
          </a:p>
        </p:txBody>
      </p:sp>
      <p:sp>
        <p:nvSpPr>
          <p:cNvPr id="114691" name="Rectangle 3"/>
          <p:cNvSpPr>
            <a:spLocks noGrp="1" noChangeArrowheads="1"/>
          </p:cNvSpPr>
          <p:nvPr>
            <p:ph type="body" idx="4294967295"/>
          </p:nvPr>
        </p:nvSpPr>
        <p:spPr/>
        <p:txBody>
          <a:bodyPr/>
          <a:lstStyle/>
          <a:p>
            <a:pPr>
              <a:lnSpc>
                <a:spcPct val="80000"/>
              </a:lnSpc>
              <a:buFontTx/>
              <a:buNone/>
            </a:pPr>
            <a:r>
              <a:rPr lang="en-US" altLang="en-US" sz="1800" smtClean="0">
                <a:solidFill>
                  <a:srgbClr val="FF00FF"/>
                </a:solidFill>
                <a:latin typeface="Times New Roman" pitchFamily="18" charset="0"/>
              </a:rPr>
              <a:t>             </a:t>
            </a:r>
            <a:r>
              <a:rPr lang="en-US" altLang="en-US" sz="1600" smtClean="0">
                <a:solidFill>
                  <a:srgbClr val="FF00FF"/>
                </a:solidFill>
                <a:latin typeface="Consolas" pitchFamily="49" charset="0"/>
                <a:cs typeface="Consolas" pitchFamily="49" charset="0"/>
              </a:rPr>
              <a:t>// Inner class defined within the MyFrame class.</a:t>
            </a:r>
          </a:p>
          <a:p>
            <a:pPr>
              <a:lnSpc>
                <a:spcPct val="80000"/>
              </a:lnSpc>
              <a:buFontTx/>
              <a:buNone/>
            </a:pPr>
            <a:r>
              <a:rPr lang="en-US" altLang="en-US" sz="1600" smtClean="0">
                <a:solidFill>
                  <a:srgbClr val="FF00FF"/>
                </a:solidFill>
                <a:latin typeface="Consolas" pitchFamily="49" charset="0"/>
                <a:cs typeface="Consolas" pitchFamily="49" charset="0"/>
              </a:rPr>
              <a:t>      // Private because it's only used by the MyFrame class.</a:t>
            </a:r>
          </a:p>
          <a:p>
            <a:pPr>
              <a:lnSpc>
                <a:spcPct val="80000"/>
              </a:lnSpc>
              <a:buFontTx/>
              <a:buNone/>
            </a:pPr>
            <a:r>
              <a:rPr lang="en-US" altLang="en-US" sz="1600" b="1" smtClean="0">
                <a:latin typeface="Consolas" pitchFamily="49" charset="0"/>
                <a:cs typeface="Consolas" pitchFamily="49" charset="0"/>
              </a:rPr>
              <a:t>      private class MyWindowListener extends WindowAdapter {</a:t>
            </a:r>
          </a:p>
          <a:p>
            <a:pPr>
              <a:lnSpc>
                <a:spcPct val="80000"/>
              </a:lnSpc>
              <a:buFontTx/>
              <a:buNone/>
            </a:pPr>
            <a:r>
              <a:rPr lang="en-US" altLang="en-US" sz="1600" b="1" smtClean="0">
                <a:latin typeface="Consolas" pitchFamily="49" charset="0"/>
                <a:cs typeface="Consolas" pitchFamily="49" charset="0"/>
              </a:rPr>
              <a:t>        public void windowClosing (WindowEvent e) {</a:t>
            </a:r>
          </a:p>
          <a:p>
            <a:pPr>
              <a:lnSpc>
                <a:spcPct val="80000"/>
              </a:lnSpc>
              <a:buFontTx/>
              <a:buNone/>
            </a:pPr>
            <a:r>
              <a:rPr lang="en-US" altLang="en-US" sz="1600" b="1" smtClean="0">
                <a:latin typeface="Consolas" pitchFamily="49" charset="0"/>
                <a:cs typeface="Consolas" pitchFamily="49" charset="0"/>
              </a:rPr>
              <a:t>           JFrame aFrame = (JFrame) e.getWindow();</a:t>
            </a:r>
          </a:p>
          <a:p>
            <a:pPr>
              <a:lnSpc>
                <a:spcPct val="80000"/>
              </a:lnSpc>
              <a:buFontTx/>
              <a:buNone/>
            </a:pPr>
            <a:r>
              <a:rPr lang="en-US" altLang="en-US" sz="1600" b="1" smtClean="0">
                <a:latin typeface="Consolas" pitchFamily="49" charset="0"/>
                <a:cs typeface="Consolas" pitchFamily="49" charset="0"/>
              </a:rPr>
              <a:t>           aFrame.setTitle("Closing window...");</a:t>
            </a:r>
          </a:p>
          <a:p>
            <a:pPr>
              <a:lnSpc>
                <a:spcPct val="80000"/>
              </a:lnSpc>
              <a:buFontTx/>
              <a:buNone/>
            </a:pPr>
            <a:r>
              <a:rPr lang="en-US" altLang="en-US" sz="1600" b="1" smtClean="0">
                <a:latin typeface="Consolas" pitchFamily="49" charset="0"/>
                <a:cs typeface="Consolas" pitchFamily="49" charset="0"/>
              </a:rPr>
              <a:t>           delay();</a:t>
            </a:r>
          </a:p>
          <a:p>
            <a:pPr>
              <a:lnSpc>
                <a:spcPct val="80000"/>
              </a:lnSpc>
              <a:buFontTx/>
              <a:buNone/>
            </a:pPr>
            <a:r>
              <a:rPr lang="en-US" altLang="en-US" sz="1600" b="1" smtClean="0">
                <a:latin typeface="Consolas" pitchFamily="49" charset="0"/>
                <a:cs typeface="Consolas" pitchFamily="49" charset="0"/>
              </a:rPr>
              <a:t>           aFrame.setVisible(false);</a:t>
            </a:r>
          </a:p>
          <a:p>
            <a:pPr>
              <a:lnSpc>
                <a:spcPct val="80000"/>
              </a:lnSpc>
              <a:buFontTx/>
              <a:buNone/>
            </a:pPr>
            <a:r>
              <a:rPr lang="en-US" altLang="en-US" sz="1600" b="1" smtClean="0">
                <a:latin typeface="Consolas" pitchFamily="49" charset="0"/>
                <a:cs typeface="Consolas" pitchFamily="49" charset="0"/>
              </a:rPr>
              <a:t>           aFrame.dispose();</a:t>
            </a:r>
          </a:p>
          <a:p>
            <a:pPr>
              <a:lnSpc>
                <a:spcPct val="80000"/>
              </a:lnSpc>
              <a:buFontTx/>
              <a:buNone/>
            </a:pPr>
            <a:r>
              <a:rPr lang="en-US" altLang="en-US" sz="1600" b="1" smtClean="0">
                <a:latin typeface="Consolas" pitchFamily="49" charset="0"/>
                <a:cs typeface="Consolas" pitchFamily="49" charset="0"/>
              </a:rPr>
              <a:t>        }</a:t>
            </a:r>
          </a:p>
          <a:p>
            <a:pPr>
              <a:lnSpc>
                <a:spcPct val="80000"/>
              </a:lnSpc>
              <a:buFontTx/>
              <a:buNone/>
            </a:pPr>
            <a:r>
              <a:rPr lang="en-US" altLang="en-US" sz="1600" b="1" smtClean="0">
                <a:latin typeface="Consolas" pitchFamily="49" charset="0"/>
                <a:cs typeface="Consolas" pitchFamily="49" charset="0"/>
              </a:rPr>
              <a:t>      }  // End: Definition of class MyWindowListener</a:t>
            </a:r>
          </a:p>
          <a:p>
            <a:pPr>
              <a:lnSpc>
                <a:spcPct val="80000"/>
              </a:lnSpc>
              <a:buFontTx/>
              <a:buNone/>
            </a:pPr>
            <a:endParaRPr lang="en-US" altLang="en-US" sz="1600" b="1" smtClean="0">
              <a:latin typeface="Consolas" pitchFamily="49" charset="0"/>
              <a:cs typeface="Consolas" pitchFamily="49" charset="0"/>
            </a:endParaRPr>
          </a:p>
          <a:p>
            <a:pPr>
              <a:buFontTx/>
              <a:buNone/>
            </a:pPr>
            <a:r>
              <a:rPr lang="en-US" altLang="en-US" sz="1600" smtClean="0">
                <a:latin typeface="Consolas" pitchFamily="49" charset="0"/>
                <a:cs typeface="Consolas" pitchFamily="49" charset="0"/>
              </a:rPr>
              <a:t>      </a:t>
            </a:r>
            <a:r>
              <a:rPr lang="en-US" altLang="en-US" sz="1600" b="1" smtClean="0">
                <a:latin typeface="Consolas" pitchFamily="49" charset="0"/>
                <a:cs typeface="Consolas" pitchFamily="49" charset="0"/>
              </a:rPr>
              <a:t>private void delay() {</a:t>
            </a:r>
          </a:p>
          <a:p>
            <a:pPr>
              <a:buFontTx/>
              <a:buNone/>
            </a:pPr>
            <a:r>
              <a:rPr lang="en-US" altLang="en-US" sz="1600" b="1" smtClean="0">
                <a:latin typeface="Consolas" pitchFamily="49" charset="0"/>
                <a:cs typeface="Consolas" pitchFamily="49" charset="0"/>
              </a:rPr>
              <a:t>           try  {</a:t>
            </a:r>
          </a:p>
          <a:p>
            <a:pPr>
              <a:buFontTx/>
              <a:buNone/>
            </a:pPr>
            <a:r>
              <a:rPr lang="en-US" altLang="en-US" sz="1600" b="1" smtClean="0">
                <a:latin typeface="Consolas" pitchFamily="49" charset="0"/>
                <a:cs typeface="Consolas" pitchFamily="49" charset="0"/>
              </a:rPr>
              <a:t>              Thread.sleep(3000); }</a:t>
            </a:r>
          </a:p>
          <a:p>
            <a:pPr>
              <a:buFontTx/>
              <a:buNone/>
            </a:pPr>
            <a:r>
              <a:rPr lang="en-US" altLang="en-US" sz="1600" b="1" smtClean="0">
                <a:latin typeface="Consolas" pitchFamily="49" charset="0"/>
                <a:cs typeface="Consolas" pitchFamily="49" charset="0"/>
              </a:rPr>
              <a:t>           catch (InterruptedException ex)  {</a:t>
            </a:r>
          </a:p>
          <a:p>
            <a:pPr>
              <a:buFontTx/>
              <a:buNone/>
            </a:pPr>
            <a:r>
              <a:rPr lang="en-US" altLang="en-US" sz="1600" b="1" smtClean="0">
                <a:latin typeface="Consolas" pitchFamily="49" charset="0"/>
                <a:cs typeface="Consolas" pitchFamily="49" charset="0"/>
              </a:rPr>
              <a:t>              System.out.println("Pausing of program was interrupted"); }           </a:t>
            </a:r>
          </a:p>
          <a:p>
            <a:pPr>
              <a:buFontTx/>
              <a:buNone/>
            </a:pPr>
            <a:r>
              <a:rPr lang="en-US" altLang="en-US" sz="1600" b="1" smtClean="0">
                <a:latin typeface="Consolas" pitchFamily="49" charset="0"/>
                <a:cs typeface="Consolas" pitchFamily="49" charset="0"/>
              </a:rPr>
              <a:t>        }</a:t>
            </a:r>
          </a:p>
          <a:p>
            <a:pPr>
              <a:lnSpc>
                <a:spcPct val="80000"/>
              </a:lnSpc>
              <a:buFontTx/>
              <a:buNone/>
            </a:pPr>
            <a:r>
              <a:rPr lang="en-US" altLang="en-US" sz="1600" smtClean="0">
                <a:latin typeface="Consolas" pitchFamily="49" charset="0"/>
                <a:cs typeface="Consolas" pitchFamily="49" charset="0"/>
              </a:rPr>
              <a:t>} </a:t>
            </a:r>
            <a:r>
              <a:rPr lang="en-US" altLang="en-US" sz="1600" smtClean="0">
                <a:solidFill>
                  <a:srgbClr val="FF00FF"/>
                </a:solidFill>
                <a:latin typeface="Consolas" pitchFamily="49" charset="0"/>
                <a:cs typeface="Consolas" pitchFamily="49" charset="0"/>
              </a:rPr>
              <a:t>// End: Definition of class MyFrame</a:t>
            </a:r>
          </a:p>
        </p:txBody>
      </p:sp>
      <p:sp>
        <p:nvSpPr>
          <p:cNvPr id="146436" name="Rectangle 4"/>
          <p:cNvSpPr>
            <a:spLocks noChangeArrowheads="1"/>
          </p:cNvSpPr>
          <p:nvPr/>
        </p:nvSpPr>
        <p:spPr bwMode="auto">
          <a:xfrm>
            <a:off x="825500" y="4724400"/>
            <a:ext cx="7645400" cy="1892300"/>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p>
        </p:txBody>
      </p:sp>
      <p:grpSp>
        <p:nvGrpSpPr>
          <p:cNvPr id="146439" name="Group 7"/>
          <p:cNvGrpSpPr>
            <a:grpSpLocks/>
          </p:cNvGrpSpPr>
          <p:nvPr/>
        </p:nvGrpSpPr>
        <p:grpSpPr bwMode="auto">
          <a:xfrm>
            <a:off x="2819400" y="3124200"/>
            <a:ext cx="5232400" cy="1714500"/>
            <a:chOff x="1288" y="1864"/>
            <a:chExt cx="3296" cy="1080"/>
          </a:xfrm>
        </p:grpSpPr>
        <p:sp>
          <p:nvSpPr>
            <p:cNvPr id="114694" name="Freeform 5"/>
            <p:cNvSpPr>
              <a:spLocks/>
            </p:cNvSpPr>
            <p:nvPr/>
          </p:nvSpPr>
          <p:spPr bwMode="auto">
            <a:xfrm>
              <a:off x="1288" y="1920"/>
              <a:ext cx="1840" cy="1024"/>
            </a:xfrm>
            <a:custGeom>
              <a:avLst/>
              <a:gdLst>
                <a:gd name="T0" fmla="*/ 0 w 1840"/>
                <a:gd name="T1" fmla="*/ 16 h 1024"/>
                <a:gd name="T2" fmla="*/ 792 w 1840"/>
                <a:gd name="T3" fmla="*/ 16 h 1024"/>
                <a:gd name="T4" fmla="*/ 1120 w 1840"/>
                <a:gd name="T5" fmla="*/ 112 h 1024"/>
                <a:gd name="T6" fmla="*/ 1336 w 1840"/>
                <a:gd name="T7" fmla="*/ 232 h 1024"/>
                <a:gd name="T8" fmla="*/ 1704 w 1840"/>
                <a:gd name="T9" fmla="*/ 696 h 1024"/>
                <a:gd name="T10" fmla="*/ 1840 w 1840"/>
                <a:gd name="T11" fmla="*/ 1024 h 10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0" h="1024">
                  <a:moveTo>
                    <a:pt x="0" y="16"/>
                  </a:moveTo>
                  <a:cubicBezTo>
                    <a:pt x="302" y="8"/>
                    <a:pt x="605" y="0"/>
                    <a:pt x="792" y="16"/>
                  </a:cubicBezTo>
                  <a:cubicBezTo>
                    <a:pt x="979" y="32"/>
                    <a:pt x="1029" y="76"/>
                    <a:pt x="1120" y="112"/>
                  </a:cubicBezTo>
                  <a:cubicBezTo>
                    <a:pt x="1211" y="148"/>
                    <a:pt x="1239" y="135"/>
                    <a:pt x="1336" y="232"/>
                  </a:cubicBezTo>
                  <a:cubicBezTo>
                    <a:pt x="1433" y="329"/>
                    <a:pt x="1620" y="564"/>
                    <a:pt x="1704" y="696"/>
                  </a:cubicBezTo>
                  <a:cubicBezTo>
                    <a:pt x="1788" y="828"/>
                    <a:pt x="1814" y="926"/>
                    <a:pt x="1840" y="1024"/>
                  </a:cubicBezTo>
                </a:path>
              </a:pathLst>
            </a:custGeom>
            <a:noFill/>
            <a:ln w="38100" cap="flat" cmpd="sng">
              <a:solidFill>
                <a:srgbClr val="FF0000"/>
              </a:solidFill>
              <a:prstDash val="dash"/>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695" name="Text Box 6"/>
            <p:cNvSpPr txBox="1">
              <a:spLocks noChangeArrowheads="1"/>
            </p:cNvSpPr>
            <p:nvPr/>
          </p:nvSpPr>
          <p:spPr bwMode="auto">
            <a:xfrm>
              <a:off x="2824" y="1864"/>
              <a:ext cx="176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808000"/>
                  </a:solidFill>
                </a:rPr>
                <a:t>Proof that the inner class can access the outer class’ privates</a:t>
              </a:r>
            </a:p>
          </p:txBody>
        </p:sp>
      </p:grpSp>
    </p:spTree>
    <p:extLst>
      <p:ext uri="{BB962C8B-B14F-4D97-AF65-F5344CB8AC3E}">
        <p14:creationId xmlns:p14="http://schemas.microsoft.com/office/powerpoint/2010/main" val="162261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6439"/>
                                        </p:tgtEl>
                                        <p:attrNameLst>
                                          <p:attrName>style.visibility</p:attrName>
                                        </p:attrNameLst>
                                      </p:cBhvr>
                                      <p:to>
                                        <p:strVal val="visible"/>
                                      </p:to>
                                    </p:set>
                                    <p:animEffect transition="in" filter="wipe(up)">
                                      <p:cBhvr>
                                        <p:cTn id="7" dur="500"/>
                                        <p:tgtEl>
                                          <p:spTgt spid="146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6436"/>
                                        </p:tgtEl>
                                        <p:attrNameLst>
                                          <p:attrName>style.visibility</p:attrName>
                                        </p:attrNameLst>
                                      </p:cBhvr>
                                      <p:to>
                                        <p:strVal val="visible"/>
                                      </p:to>
                                    </p:set>
                                    <p:animEffect transition="in" filter="blinds(horizontal)">
                                      <p:cBhvr>
                                        <p:cTn id="12" dur="5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Dialog Boxes</a:t>
            </a:r>
          </a:p>
        </p:txBody>
      </p:sp>
      <p:sp>
        <p:nvSpPr>
          <p:cNvPr id="14339" name="Content Placeholder 2"/>
          <p:cNvSpPr>
            <a:spLocks noGrp="1"/>
          </p:cNvSpPr>
          <p:nvPr>
            <p:ph idx="1"/>
          </p:nvPr>
        </p:nvSpPr>
        <p:spPr/>
        <p:txBody>
          <a:bodyPr/>
          <a:lstStyle/>
          <a:p>
            <a:r>
              <a:rPr lang="en-US" altLang="en-US" smtClean="0"/>
              <a:t>Typically take the form of a small window that ‘pops up’ during program execution.</a:t>
            </a:r>
          </a:p>
        </p:txBody>
      </p:sp>
      <p:pic>
        <p:nvPicPr>
          <p:cNvPr id="151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28825"/>
            <a:ext cx="4648200" cy="3895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grpSp>
        <p:nvGrpSpPr>
          <p:cNvPr id="14341" name="Group 6"/>
          <p:cNvGrpSpPr>
            <a:grpSpLocks/>
          </p:cNvGrpSpPr>
          <p:nvPr/>
        </p:nvGrpSpPr>
        <p:grpSpPr bwMode="auto">
          <a:xfrm>
            <a:off x="3429000" y="4191000"/>
            <a:ext cx="3819525" cy="1404938"/>
            <a:chOff x="3429000" y="4191000"/>
            <a:chExt cx="3820274" cy="1404823"/>
          </a:xfrm>
        </p:grpSpPr>
        <p:cxnSp>
          <p:nvCxnSpPr>
            <p:cNvPr id="5" name="Straight Arrow Connector 4"/>
            <p:cNvCxnSpPr/>
            <p:nvPr/>
          </p:nvCxnSpPr>
          <p:spPr>
            <a:xfrm flipH="1" flipV="1">
              <a:off x="3429000" y="4191000"/>
              <a:ext cx="2210233" cy="10667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43" name="TextBox 5"/>
            <p:cNvSpPr txBox="1">
              <a:spLocks noChangeArrowheads="1"/>
            </p:cNvSpPr>
            <p:nvPr/>
          </p:nvSpPr>
          <p:spPr bwMode="auto">
            <a:xfrm>
              <a:off x="5562600" y="4919776"/>
              <a:ext cx="1686674" cy="67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Part of the login ‘dialog’</a:t>
              </a:r>
            </a:p>
          </p:txBody>
        </p:sp>
      </p:grpSp>
    </p:spTree>
    <p:extLst>
      <p:ext uri="{BB962C8B-B14F-4D97-AF65-F5344CB8AC3E}">
        <p14:creationId xmlns:p14="http://schemas.microsoft.com/office/powerpoint/2010/main" val="2014302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latin typeface="Consolas" pitchFamily="49" charset="0"/>
                <a:cs typeface="Consolas" pitchFamily="49" charset="0"/>
              </a:rPr>
              <a:t>JDialog</a:t>
            </a:r>
            <a:r>
              <a:rPr lang="en-US" altLang="en-US" smtClean="0"/>
              <a:t> Example</a:t>
            </a:r>
          </a:p>
        </p:txBody>
      </p:sp>
      <p:sp>
        <p:nvSpPr>
          <p:cNvPr id="15363" name="Content Placeholder 2"/>
          <p:cNvSpPr>
            <a:spLocks noGrp="1"/>
          </p:cNvSpPr>
          <p:nvPr>
            <p:ph idx="1"/>
          </p:nvPr>
        </p:nvSpPr>
        <p:spPr/>
        <p:txBody>
          <a:bodyPr/>
          <a:lstStyle/>
          <a:p>
            <a:r>
              <a:rPr lang="en-US" altLang="en-US" dirty="0" smtClean="0"/>
              <a:t>Location of the full example:</a:t>
            </a:r>
          </a:p>
          <a:p>
            <a:pPr marL="342900" lvl="1" indent="0">
              <a:buFont typeface="Arial" charset="0"/>
              <a:buNone/>
            </a:pPr>
            <a:r>
              <a:rPr lang="en-US" altLang="en-US" dirty="0" smtClean="0">
                <a:latin typeface="Consolas" pitchFamily="49" charset="0"/>
                <a:cs typeface="Consolas" pitchFamily="49" charset="0"/>
              </a:rPr>
              <a:t>/</a:t>
            </a:r>
            <a:r>
              <a:rPr lang="en-US" altLang="en-US" dirty="0" smtClean="0">
                <a:latin typeface="Consolas" pitchFamily="49" charset="0"/>
                <a:cs typeface="Consolas" pitchFamily="49" charset="0"/>
              </a:rPr>
              <a:t>home/219/examples/</a:t>
            </a:r>
            <a:r>
              <a:rPr lang="en-US" altLang="en-US" dirty="0" err="1" smtClean="0">
                <a:latin typeface="Consolas" pitchFamily="49" charset="0"/>
                <a:cs typeface="Consolas" pitchFamily="49" charset="0"/>
              </a:rPr>
              <a:t>gui</a:t>
            </a:r>
            <a:r>
              <a:rPr lang="en-US" altLang="en-US" dirty="0" smtClean="0">
                <a:latin typeface="Consolas" pitchFamily="49" charset="0"/>
                <a:cs typeface="Consolas" pitchFamily="49" charset="0"/>
              </a:rPr>
              <a:t>/9dialogExample</a:t>
            </a:r>
            <a:endParaRPr lang="en-US" altLang="en-US" dirty="0" smtClean="0">
              <a:latin typeface="Consolas" pitchFamily="49" charset="0"/>
              <a:cs typeface="Consolas" pitchFamily="49" charset="0"/>
            </a:endParaRPr>
          </a:p>
        </p:txBody>
      </p:sp>
    </p:spTree>
    <p:extLst>
      <p:ext uri="{BB962C8B-B14F-4D97-AF65-F5344CB8AC3E}">
        <p14:creationId xmlns:p14="http://schemas.microsoft.com/office/powerpoint/2010/main" val="416402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The </a:t>
            </a:r>
            <a:r>
              <a:rPr lang="en-US" altLang="en-US" smtClean="0">
                <a:latin typeface="Consolas" pitchFamily="49" charset="0"/>
                <a:cs typeface="Consolas" pitchFamily="49" charset="0"/>
              </a:rPr>
              <a:t>Driver</a:t>
            </a:r>
            <a:r>
              <a:rPr lang="en-US" altLang="en-US" smtClean="0"/>
              <a:t> Class</a:t>
            </a:r>
          </a:p>
        </p:txBody>
      </p:sp>
      <p:sp>
        <p:nvSpPr>
          <p:cNvPr id="16387"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Driver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public static void main(String [] args)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MyDialog aDialog = new MyDialog();</a:t>
            </a:r>
          </a:p>
          <a:p>
            <a:pPr marL="0" indent="0">
              <a:buFont typeface="Arial" charset="0"/>
              <a:buNone/>
            </a:pPr>
            <a:r>
              <a:rPr lang="en-US" altLang="en-US" sz="1800" smtClean="0">
                <a:latin typeface="Consolas" pitchFamily="49" charset="0"/>
                <a:cs typeface="Consolas" pitchFamily="49" charset="0"/>
              </a:rPr>
              <a:t>        aDialog.setBounds(100,100,300,200);</a:t>
            </a:r>
          </a:p>
          <a:p>
            <a:pPr marL="0" indent="0">
              <a:buFont typeface="Arial" charset="0"/>
              <a:buNone/>
            </a:pPr>
            <a:r>
              <a:rPr lang="en-US" altLang="en-US" sz="1800" smtClean="0">
                <a:latin typeface="Consolas" pitchFamily="49" charset="0"/>
                <a:cs typeface="Consolas" pitchFamily="49" charset="0"/>
              </a:rPr>
              <a:t>        aDialog.setVisible(true);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90495850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p>
        </p:txBody>
      </p:sp>
      <p:sp>
        <p:nvSpPr>
          <p:cNvPr id="17411"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MyDialog extends JDialog </a:t>
            </a:r>
            <a:r>
              <a:rPr lang="en-US" altLang="en-US" sz="1800" i="1" smtClean="0">
                <a:latin typeface="Consolas" pitchFamily="49" charset="0"/>
                <a:cs typeface="Consolas" pitchFamily="49" charset="0"/>
              </a:rPr>
              <a:t>implements ActionListener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private static final int MATCH = 0;</a:t>
            </a:r>
          </a:p>
          <a:p>
            <a:pPr marL="0" indent="0">
              <a:buFont typeface="Arial" charset="0"/>
              <a:buNone/>
            </a:pPr>
            <a:r>
              <a:rPr lang="en-US" altLang="en-US" sz="1800" smtClean="0">
                <a:latin typeface="Consolas" pitchFamily="49" charset="0"/>
                <a:cs typeface="Consolas" pitchFamily="49" charset="0"/>
              </a:rPr>
              <a:t>    private static final String ACTUAL_PASSWORD = "123456";</a:t>
            </a:r>
          </a:p>
          <a:p>
            <a:pPr marL="0" indent="0">
              <a:buFont typeface="Arial" charset="0"/>
              <a:buNone/>
            </a:pPr>
            <a:r>
              <a:rPr lang="en-US" altLang="en-US" sz="1800" smtClean="0">
                <a:latin typeface="Consolas" pitchFamily="49" charset="0"/>
                <a:cs typeface="Consolas" pitchFamily="49" charset="0"/>
              </a:rPr>
              <a:t>    private JPasswordField aPasswordField;</a:t>
            </a:r>
          </a:p>
          <a:p>
            <a:pPr marL="0" indent="0">
              <a:buFont typeface="Arial" charset="0"/>
              <a:buNone/>
            </a:pPr>
            <a:r>
              <a:rPr lang="en-US" altLang="en-US" sz="1800" smtClean="0">
                <a:latin typeface="Consolas" pitchFamily="49" charset="0"/>
                <a:cs typeface="Consolas" pitchFamily="49" charset="0"/>
              </a:rPr>
              <a:t>    private JLabel aLabel;</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MyDialog() {</a:t>
            </a:r>
          </a:p>
          <a:p>
            <a:pPr marL="0" indent="0">
              <a:buFont typeface="Arial" charset="0"/>
              <a:buNone/>
            </a:pPr>
            <a:r>
              <a:rPr lang="en-US" altLang="en-US" sz="1800" smtClean="0">
                <a:latin typeface="Consolas" pitchFamily="49" charset="0"/>
                <a:cs typeface="Consolas" pitchFamily="49" charset="0"/>
              </a:rPr>
              <a:t>        aLabel = new JLabel("Enter password");</a:t>
            </a:r>
          </a:p>
          <a:p>
            <a:pPr marL="0" indent="0">
              <a:buFont typeface="Arial" charset="0"/>
              <a:buNone/>
            </a:pPr>
            <a:r>
              <a:rPr lang="en-US" altLang="en-US" sz="1800" smtClean="0">
                <a:latin typeface="Consolas" pitchFamily="49" charset="0"/>
                <a:cs typeface="Consolas" pitchFamily="49" charset="0"/>
              </a:rPr>
              <a:t>        aLabel.setBounds(50,20,120,20);</a:t>
            </a:r>
          </a:p>
          <a:p>
            <a:pPr marL="0" indent="0">
              <a:buFont typeface="Arial" charset="0"/>
              <a:buNone/>
            </a:pPr>
            <a:r>
              <a:rPr lang="en-US" altLang="en-US" sz="1800" smtClean="0">
                <a:latin typeface="Consolas" pitchFamily="49" charset="0"/>
                <a:cs typeface="Consolas" pitchFamily="49" charset="0"/>
              </a:rPr>
              <a:t>        aPasswordField = new JPasswordField();</a:t>
            </a:r>
          </a:p>
          <a:p>
            <a:pPr marL="0" indent="0">
              <a:buFont typeface="Arial" charset="0"/>
              <a:buNone/>
            </a:pPr>
            <a:r>
              <a:rPr lang="en-US" altLang="en-US" sz="1800" smtClean="0">
                <a:latin typeface="Consolas" pitchFamily="49" charset="0"/>
                <a:cs typeface="Consolas" pitchFamily="49" charset="0"/>
              </a:rPr>
              <a:t>        aPasswordField.setBounds(50,40,120,20);</a:t>
            </a:r>
          </a:p>
          <a:p>
            <a:pPr marL="0" indent="0">
              <a:buFont typeface="Arial" charset="0"/>
              <a:buNone/>
            </a:pPr>
            <a:r>
              <a:rPr lang="en-US" altLang="en-US" sz="1800" smtClean="0">
                <a:latin typeface="Consolas" pitchFamily="49" charset="0"/>
                <a:cs typeface="Consolas" pitchFamily="49" charset="0"/>
              </a:rPr>
              <a:t>        aPasswordField.addActionListener(this);  </a:t>
            </a:r>
            <a:r>
              <a:rPr lang="en-US" altLang="en-US" sz="1800" i="1" smtClean="0">
                <a:solidFill>
                  <a:srgbClr val="FF00FF"/>
                </a:solidFill>
                <a:latin typeface="Consolas" pitchFamily="49" charset="0"/>
                <a:cs typeface="Consolas" pitchFamily="49" charset="0"/>
              </a:rPr>
              <a:t>//Event handler</a:t>
            </a:r>
          </a:p>
          <a:p>
            <a:pPr marL="0" indent="0">
              <a:buFont typeface="Arial" charset="0"/>
              <a:buNone/>
            </a:pPr>
            <a:r>
              <a:rPr lang="en-US" altLang="en-US" sz="1800" smtClean="0">
                <a:latin typeface="Consolas" pitchFamily="49" charset="0"/>
                <a:cs typeface="Consolas" pitchFamily="49" charset="0"/>
              </a:rPr>
              <a:t>        setLayout(null);</a:t>
            </a:r>
          </a:p>
          <a:p>
            <a:pPr marL="0" indent="0">
              <a:buFont typeface="Arial" charset="0"/>
              <a:buNone/>
            </a:pPr>
            <a:r>
              <a:rPr lang="en-US" altLang="en-US" sz="1800" smtClean="0">
                <a:latin typeface="Consolas" pitchFamily="49" charset="0"/>
                <a:cs typeface="Consolas" pitchFamily="49" charset="0"/>
              </a:rPr>
              <a:t>        addControls();  </a:t>
            </a:r>
            <a:r>
              <a:rPr lang="en-US" altLang="en-US" sz="1800" smtClean="0">
                <a:solidFill>
                  <a:srgbClr val="FF00FF"/>
                </a:solidFill>
                <a:latin typeface="Consolas" pitchFamily="49" charset="0"/>
                <a:cs typeface="Consolas" pitchFamily="49" charset="0"/>
              </a:rPr>
              <a:t>// #2        </a:t>
            </a:r>
          </a:p>
          <a:p>
            <a:pPr marL="0" indent="0">
              <a:buFont typeface="Arial" charset="0"/>
              <a:buNone/>
            </a:pPr>
            <a:r>
              <a:rPr lang="en-US" altLang="en-US" sz="1800" smtClean="0">
                <a:solidFill>
                  <a:srgbClr val="FF00FF"/>
                </a:solidFill>
                <a:latin typeface="Consolas" pitchFamily="49" charset="0"/>
                <a:cs typeface="Consolas" pitchFamily="49" charset="0"/>
              </a:rPr>
              <a:t>        </a:t>
            </a:r>
            <a:r>
              <a:rPr lang="en-US" altLang="en-US" sz="1800" smtClean="0">
                <a:latin typeface="Consolas" pitchFamily="49" charset="0"/>
                <a:cs typeface="Consolas" pitchFamily="49" charset="0"/>
              </a:rPr>
              <a:t>setDefaultCloseOperation(JDialog.DISPOSE_ON_CLOSE);</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28278048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(2)</a:t>
            </a:r>
          </a:p>
        </p:txBody>
      </p:sp>
      <p:sp>
        <p:nvSpPr>
          <p:cNvPr id="18435"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addControls()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add(aLabel);</a:t>
            </a:r>
          </a:p>
          <a:p>
            <a:pPr marL="0" indent="0">
              <a:buFont typeface="Arial" charset="0"/>
              <a:buNone/>
            </a:pPr>
            <a:r>
              <a:rPr lang="en-US" altLang="en-US" sz="1800" smtClean="0">
                <a:latin typeface="Consolas" pitchFamily="49" charset="0"/>
                <a:cs typeface="Consolas" pitchFamily="49" charset="0"/>
              </a:rPr>
              <a:t>        add(aPasswordField);</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13179564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(3)</a:t>
            </a:r>
          </a:p>
        </p:txBody>
      </p:sp>
      <p:sp>
        <p:nvSpPr>
          <p:cNvPr id="19459"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actionPerformed(ActionEvent e) {</a:t>
            </a:r>
          </a:p>
          <a:p>
            <a:pPr marL="0" indent="0">
              <a:buFont typeface="Arial" charset="0"/>
              <a:buNone/>
            </a:pPr>
            <a:r>
              <a:rPr lang="en-US" altLang="en-US" sz="1800" smtClean="0">
                <a:latin typeface="Consolas" pitchFamily="49" charset="0"/>
                <a:cs typeface="Consolas" pitchFamily="49" charset="0"/>
              </a:rPr>
              <a:t>	Component aComponent = (Component) e.getSource();</a:t>
            </a:r>
          </a:p>
          <a:p>
            <a:pPr marL="0" indent="0">
              <a:buFont typeface="Arial" charset="0"/>
              <a:buNone/>
            </a:pPr>
            <a:r>
              <a:rPr lang="en-US" altLang="en-US" sz="1800" smtClean="0">
                <a:latin typeface="Consolas" pitchFamily="49" charset="0"/>
                <a:cs typeface="Consolas" pitchFamily="49" charset="0"/>
              </a:rPr>
              <a:t>	if (aComponent instanceof JPasswordField) {</a:t>
            </a:r>
          </a:p>
          <a:p>
            <a:pPr marL="0" indent="0">
              <a:buFont typeface="Arial" charset="0"/>
              <a:buNone/>
            </a:pPr>
            <a:r>
              <a:rPr lang="en-US" altLang="en-US" sz="1800" smtClean="0">
                <a:latin typeface="Consolas" pitchFamily="49" charset="0"/>
                <a:cs typeface="Consolas" pitchFamily="49" charset="0"/>
              </a:rPr>
              <a:t>	    JPasswordField aPasswordField = </a:t>
            </a:r>
          </a:p>
          <a:p>
            <a:pPr marL="0" indent="0">
              <a:buFont typeface="Arial" charset="0"/>
              <a:buNone/>
            </a:pPr>
            <a:r>
              <a:rPr lang="en-US" altLang="en-US" sz="1800" smtClean="0">
                <a:latin typeface="Consolas" pitchFamily="49" charset="0"/>
                <a:cs typeface="Consolas" pitchFamily="49" charset="0"/>
              </a:rPr>
              <a:t>             (JPasswordField) aComponent;</a:t>
            </a:r>
          </a:p>
          <a:p>
            <a:pPr marL="0" indent="0">
              <a:buFont typeface="Arial" charset="0"/>
              <a:buNone/>
            </a:pPr>
            <a:r>
              <a:rPr lang="en-US" altLang="en-US" sz="1800" smtClean="0">
                <a:latin typeface="Consolas" pitchFamily="49" charset="0"/>
                <a:cs typeface="Consolas" pitchFamily="49" charset="0"/>
              </a:rPr>
              <a:t>	    String passWordEntered = new </a:t>
            </a:r>
          </a:p>
          <a:p>
            <a:pPr marL="0" indent="0">
              <a:buFont typeface="Arial" charset="0"/>
              <a:buNone/>
            </a:pPr>
            <a:r>
              <a:rPr lang="en-US" altLang="en-US" sz="1800" smtClean="0">
                <a:latin typeface="Consolas" pitchFamily="49" charset="0"/>
                <a:cs typeface="Consolas" pitchFamily="49" charset="0"/>
              </a:rPr>
              <a:t>             String(aPasswordField.getPassword());</a:t>
            </a:r>
          </a:p>
          <a:p>
            <a:pPr marL="0" indent="0">
              <a:buFont typeface="Arial" charset="0"/>
              <a:buNone/>
            </a:pPr>
            <a:r>
              <a:rPr lang="en-US" altLang="en-US" sz="1800" smtClean="0">
                <a:latin typeface="Consolas" pitchFamily="49" charset="0"/>
                <a:cs typeface="Consolas" pitchFamily="49" charset="0"/>
              </a:rPr>
              <a:t>	    if (passWordEntered.compareTo(ACTUAL_PASSWORD) </a:t>
            </a:r>
          </a:p>
          <a:p>
            <a:pPr marL="0" indent="0">
              <a:buFont typeface="Arial" charset="0"/>
              <a:buNone/>
            </a:pPr>
            <a:r>
              <a:rPr lang="en-US" altLang="en-US" sz="1800" smtClean="0">
                <a:latin typeface="Consolas" pitchFamily="49" charset="0"/>
                <a:cs typeface="Consolas" pitchFamily="49" charset="0"/>
              </a:rPr>
              <a:t>                                          == MATCH)</a:t>
            </a:r>
          </a:p>
          <a:p>
            <a:pPr marL="0" indent="0">
              <a:buFont typeface="Arial" charset="0"/>
              <a:buNone/>
            </a:pPr>
            <a:r>
              <a:rPr lang="en-US" altLang="en-US" sz="1800" smtClean="0">
                <a:latin typeface="Consolas" pitchFamily="49" charset="0"/>
                <a:cs typeface="Consolas" pitchFamily="49" charset="0"/>
              </a:rPr>
              <a:t>		loginSuccess();  </a:t>
            </a:r>
            <a:r>
              <a:rPr lang="en-US" altLang="en-US" sz="1800" smtClean="0">
                <a:solidFill>
                  <a:srgbClr val="FF00FF"/>
                </a:solidFill>
                <a:latin typeface="Consolas" pitchFamily="49" charset="0"/>
                <a:cs typeface="Consolas" pitchFamily="49" charset="0"/>
              </a:rPr>
              <a:t>// #4</a:t>
            </a:r>
          </a:p>
          <a:p>
            <a:pPr marL="0" indent="0">
              <a:buFont typeface="Arial" charset="0"/>
              <a:buNone/>
            </a:pPr>
            <a:r>
              <a:rPr lang="en-US" altLang="en-US" sz="1800" smtClean="0">
                <a:latin typeface="Consolas" pitchFamily="49" charset="0"/>
                <a:cs typeface="Consolas" pitchFamily="49" charset="0"/>
              </a:rPr>
              <a:t>	    else</a:t>
            </a:r>
          </a:p>
          <a:p>
            <a:pPr marL="0" indent="0">
              <a:buFont typeface="Arial" charset="0"/>
              <a:buNone/>
            </a:pPr>
            <a:r>
              <a:rPr lang="en-US" altLang="en-US" sz="1800" smtClean="0">
                <a:latin typeface="Consolas" pitchFamily="49" charset="0"/>
                <a:cs typeface="Consolas" pitchFamily="49" charset="0"/>
              </a:rPr>
              <a:t>		loginFailed()</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273047900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(4)</a:t>
            </a:r>
          </a:p>
        </p:txBody>
      </p:sp>
      <p:sp>
        <p:nvSpPr>
          <p:cNvPr id="20483" name="Content Placeholder 2"/>
          <p:cNvSpPr>
            <a:spLocks noGrp="1"/>
          </p:cNvSpPr>
          <p:nvPr>
            <p:ph idx="1"/>
          </p:nvPr>
        </p:nvSpPr>
        <p:spPr/>
        <p:txBody>
          <a:bodyPr/>
          <a:lstStyle/>
          <a:p>
            <a:pPr marL="0" indent="0">
              <a:spcBef>
                <a:spcPct val="0"/>
              </a:spcBef>
              <a:buFont typeface="Arial" charset="0"/>
              <a:buNone/>
            </a:pPr>
            <a:r>
              <a:rPr lang="en-US" altLang="en-US" sz="1800" smtClean="0">
                <a:latin typeface="Consolas" pitchFamily="49" charset="0"/>
                <a:cs typeface="Consolas" pitchFamily="49" charset="0"/>
              </a:rPr>
              <a:t>    public void loginSuccess() {</a:t>
            </a:r>
          </a:p>
          <a:p>
            <a:pPr marL="0" indent="0">
              <a:spcBef>
                <a:spcPct val="0"/>
              </a:spcBef>
              <a:buFont typeface="Arial" charset="0"/>
              <a:buNone/>
            </a:pPr>
            <a:r>
              <a:rPr lang="en-US" altLang="en-US" sz="1800" smtClean="0">
                <a:latin typeface="Consolas" pitchFamily="49" charset="0"/>
                <a:cs typeface="Consolas" pitchFamily="49" charset="0"/>
              </a:rPr>
              <a:t>	JDialog success = new JDialog();</a:t>
            </a:r>
          </a:p>
          <a:p>
            <a:pPr marL="0" indent="0">
              <a:spcBef>
                <a:spcPct val="0"/>
              </a:spcBef>
              <a:buFont typeface="Arial" charset="0"/>
              <a:buNone/>
            </a:pPr>
            <a:r>
              <a:rPr lang="en-US" altLang="en-US" sz="1800" smtClean="0">
                <a:latin typeface="Consolas" pitchFamily="49" charset="0"/>
                <a:cs typeface="Consolas" pitchFamily="49" charset="0"/>
              </a:rPr>
              <a:t>	success.setTitle("Login successful!");</a:t>
            </a:r>
          </a:p>
          <a:p>
            <a:pPr marL="0" indent="0">
              <a:spcBef>
                <a:spcPct val="0"/>
              </a:spcBef>
              <a:buFont typeface="Arial" charset="0"/>
              <a:buNone/>
            </a:pPr>
            <a:r>
              <a:rPr lang="en-US" altLang="en-US" sz="1800" smtClean="0">
                <a:latin typeface="Consolas" pitchFamily="49" charset="0"/>
                <a:cs typeface="Consolas" pitchFamily="49" charset="0"/>
              </a:rPr>
              <a:t>	success.setSize(200,50);</a:t>
            </a:r>
          </a:p>
          <a:p>
            <a:pPr marL="0" indent="0">
              <a:spcBef>
                <a:spcPct val="0"/>
              </a:spcBef>
              <a:buFont typeface="Arial" charset="0"/>
              <a:buNone/>
            </a:pPr>
            <a:r>
              <a:rPr lang="en-US" altLang="en-US" sz="1800" smtClean="0">
                <a:latin typeface="Consolas" pitchFamily="49" charset="0"/>
                <a:cs typeface="Consolas" pitchFamily="49" charset="0"/>
              </a:rPr>
              <a:t>	success.setVisible(true);</a:t>
            </a:r>
          </a:p>
          <a:p>
            <a:pPr marL="0" indent="0">
              <a:spcBef>
                <a:spcPct val="0"/>
              </a:spcBef>
              <a:buFont typeface="Arial" charset="0"/>
              <a:buNone/>
            </a:pPr>
            <a:r>
              <a:rPr lang="en-US" altLang="en-US" sz="1800" smtClean="0">
                <a:latin typeface="Consolas" pitchFamily="49" charset="0"/>
                <a:cs typeface="Consolas" pitchFamily="49" charset="0"/>
              </a:rPr>
              <a:t>	cleanUp(success);</a:t>
            </a:r>
          </a:p>
          <a:p>
            <a:pPr marL="0" indent="0">
              <a:spcBef>
                <a:spcPct val="0"/>
              </a:spcBef>
              <a:buFont typeface="Arial" charset="0"/>
              <a:buNone/>
            </a:pPr>
            <a:r>
              <a:rPr lang="en-US" altLang="en-US" sz="1800" smtClean="0">
                <a:latin typeface="Consolas" pitchFamily="49" charset="0"/>
                <a:cs typeface="Consolas" pitchFamily="49" charset="0"/>
              </a:rPr>
              <a:t>    }</a:t>
            </a:r>
          </a:p>
          <a:p>
            <a:pPr marL="0" indent="0">
              <a:spcBef>
                <a:spcPct val="0"/>
              </a:spcBef>
              <a:buFont typeface="Arial" charset="0"/>
              <a:buNone/>
            </a:pPr>
            <a:endParaRPr lang="en-US" altLang="en-US" sz="1800" smtClean="0">
              <a:latin typeface="Consolas" pitchFamily="49" charset="0"/>
              <a:cs typeface="Consolas" pitchFamily="49" charset="0"/>
            </a:endParaRPr>
          </a:p>
          <a:p>
            <a:pPr marL="0" indent="0">
              <a:spcBef>
                <a:spcPct val="0"/>
              </a:spcBef>
              <a:buFont typeface="Arial" charset="0"/>
              <a:buNone/>
            </a:pPr>
            <a:r>
              <a:rPr lang="en-US" altLang="en-US" sz="1800" smtClean="0">
                <a:latin typeface="Consolas" pitchFamily="49" charset="0"/>
                <a:cs typeface="Consolas" pitchFamily="49" charset="0"/>
              </a:rPr>
              <a:t>    public void cleanUp(JDialog popup) {</a:t>
            </a:r>
          </a:p>
          <a:p>
            <a:pPr marL="0" indent="0">
              <a:spcBef>
                <a:spcPct val="0"/>
              </a:spcBef>
              <a:buFont typeface="Arial" charset="0"/>
              <a:buNone/>
            </a:pPr>
            <a:r>
              <a:rPr lang="en-US" altLang="en-US" sz="1800" smtClean="0">
                <a:latin typeface="Consolas" pitchFamily="49" charset="0"/>
                <a:cs typeface="Consolas" pitchFamily="49" charset="0"/>
              </a:rPr>
              <a:t>	try</a:t>
            </a:r>
          </a:p>
          <a:p>
            <a:pPr marL="0" indent="0">
              <a:spcBef>
                <a:spcPct val="0"/>
              </a:spcBef>
              <a:buFont typeface="Arial" charset="0"/>
              <a:buNone/>
            </a:pPr>
            <a:r>
              <a:rPr lang="en-US" altLang="en-US" sz="1800" smtClean="0">
                <a:latin typeface="Consolas" pitchFamily="49" charset="0"/>
                <a:cs typeface="Consolas" pitchFamily="49" charset="0"/>
              </a:rPr>
              <a:t>	    Thread.sleep(3000); </a:t>
            </a:r>
          </a:p>
          <a:p>
            <a:pPr marL="0" indent="0">
              <a:spcBef>
                <a:spcPct val="0"/>
              </a:spcBef>
              <a:buFont typeface="Arial" charset="0"/>
              <a:buNone/>
            </a:pPr>
            <a:r>
              <a:rPr lang="en-US" altLang="en-US" sz="1800" smtClean="0">
                <a:latin typeface="Consolas" pitchFamily="49" charset="0"/>
                <a:cs typeface="Consolas" pitchFamily="49" charset="0"/>
              </a:rPr>
              <a:t>	catch (InterruptedException ex)  </a:t>
            </a:r>
          </a:p>
          <a:p>
            <a:pPr marL="0" indent="0">
              <a:spcBef>
                <a:spcPct val="0"/>
              </a:spcBef>
              <a:buFont typeface="Arial" charset="0"/>
              <a:buNone/>
            </a:pPr>
            <a:r>
              <a:rPr lang="en-US" altLang="en-US" sz="1800" smtClean="0">
                <a:latin typeface="Consolas" pitchFamily="49" charset="0"/>
                <a:cs typeface="Consolas" pitchFamily="49" charset="0"/>
              </a:rPr>
              <a:t>	    System.out.println("Program interrupted");</a:t>
            </a:r>
          </a:p>
          <a:p>
            <a:pPr marL="0" indent="0">
              <a:spcBef>
                <a:spcPct val="0"/>
              </a:spcBef>
              <a:buFont typeface="Arial" charset="0"/>
              <a:buNone/>
            </a:pPr>
            <a:r>
              <a:rPr lang="en-US" altLang="en-US" sz="1800" smtClean="0">
                <a:latin typeface="Consolas" pitchFamily="49" charset="0"/>
                <a:cs typeface="Consolas" pitchFamily="49" charset="0"/>
              </a:rPr>
              <a:t>	this.setVisible(false);</a:t>
            </a:r>
          </a:p>
          <a:p>
            <a:pPr marL="0" indent="0">
              <a:spcBef>
                <a:spcPct val="0"/>
              </a:spcBef>
              <a:buFont typeface="Arial" charset="0"/>
              <a:buNone/>
            </a:pPr>
            <a:r>
              <a:rPr lang="en-US" altLang="en-US" sz="1800" smtClean="0">
                <a:latin typeface="Consolas" pitchFamily="49" charset="0"/>
                <a:cs typeface="Consolas" pitchFamily="49" charset="0"/>
              </a:rPr>
              <a:t>	this.dispose();</a:t>
            </a:r>
          </a:p>
          <a:p>
            <a:pPr marL="0" indent="0">
              <a:spcBef>
                <a:spcPct val="0"/>
              </a:spcBef>
              <a:buFont typeface="Arial" charset="0"/>
              <a:buNone/>
            </a:pPr>
            <a:r>
              <a:rPr lang="en-US" altLang="en-US" sz="1800" smtClean="0">
                <a:latin typeface="Consolas" pitchFamily="49" charset="0"/>
                <a:cs typeface="Consolas" pitchFamily="49" charset="0"/>
              </a:rPr>
              <a:t>	popup.setVisible(false);</a:t>
            </a:r>
          </a:p>
          <a:p>
            <a:pPr marL="0" indent="0">
              <a:spcBef>
                <a:spcPct val="0"/>
              </a:spcBef>
              <a:buFont typeface="Arial" charset="0"/>
              <a:buNone/>
            </a:pPr>
            <a:r>
              <a:rPr lang="en-US" altLang="en-US" sz="1800" smtClean="0">
                <a:latin typeface="Consolas" pitchFamily="49" charset="0"/>
                <a:cs typeface="Consolas" pitchFamily="49" charset="0"/>
              </a:rPr>
              <a:t>	popup.dispose();</a:t>
            </a:r>
          </a:p>
          <a:p>
            <a:pPr marL="0" indent="0">
              <a:spcBef>
                <a:spcPct val="0"/>
              </a:spcBef>
              <a:buFont typeface="Arial" charset="0"/>
              <a:buNone/>
            </a:pPr>
            <a:r>
              <a:rPr lang="en-US" altLang="en-US" sz="1800" smtClean="0">
                <a:latin typeface="Consolas" pitchFamily="49" charset="0"/>
                <a:cs typeface="Consolas" pitchFamily="49" charset="0"/>
              </a:rPr>
              <a:t>	System.exit(0);  </a:t>
            </a:r>
            <a:r>
              <a:rPr lang="en-US" altLang="en-US" sz="1800" smtClean="0">
                <a:solidFill>
                  <a:srgbClr val="FF00FF"/>
                </a:solidFill>
                <a:latin typeface="Consolas" pitchFamily="49" charset="0"/>
                <a:cs typeface="Consolas" pitchFamily="49" charset="0"/>
              </a:rPr>
              <a:t>// Dialog cannot end whole program</a:t>
            </a:r>
          </a:p>
          <a:p>
            <a:pPr marL="0" indent="0">
              <a:spcBef>
                <a:spcPct val="0"/>
              </a:spcBef>
              <a:buFont typeface="Arial" charset="0"/>
              <a:buNone/>
            </a:pPr>
            <a:r>
              <a:rPr lang="en-US" altLang="en-US" sz="1800" smtClean="0">
                <a:latin typeface="Consolas" pitchFamily="49" charset="0"/>
                <a:cs typeface="Consolas" pitchFamily="49" charset="0"/>
              </a:rPr>
              <a:t>    }</a:t>
            </a:r>
          </a:p>
        </p:txBody>
      </p:sp>
      <p:pic>
        <p:nvPicPr>
          <p:cNvPr id="154626" name="Picture 2"/>
          <p:cNvPicPr>
            <a:picLocks noChangeAspect="1" noChangeArrowheads="1"/>
          </p:cNvPicPr>
          <p:nvPr/>
        </p:nvPicPr>
        <p:blipFill>
          <a:blip r:embed="rId2">
            <a:extLst>
              <a:ext uri="{28A0092B-C50C-407E-A947-70E740481C1C}">
                <a14:useLocalDpi xmlns:a14="http://schemas.microsoft.com/office/drawing/2010/main" val="0"/>
              </a:ext>
            </a:extLst>
          </a:blip>
          <a:srcRect r="76158" b="71468"/>
          <a:stretch>
            <a:fillRect/>
          </a:stretch>
        </p:blipFill>
        <p:spPr bwMode="auto">
          <a:xfrm>
            <a:off x="6248400" y="1371600"/>
            <a:ext cx="2852738" cy="2133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cxnSp>
        <p:nvCxnSpPr>
          <p:cNvPr id="5" name="Straight Arrow Connector 4"/>
          <p:cNvCxnSpPr/>
          <p:nvPr/>
        </p:nvCxnSpPr>
        <p:spPr>
          <a:xfrm flipH="1" flipV="1">
            <a:off x="6934200" y="1524000"/>
            <a:ext cx="739775"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369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6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(5)</a:t>
            </a:r>
          </a:p>
        </p:txBody>
      </p:sp>
      <p:sp>
        <p:nvSpPr>
          <p:cNvPr id="21507"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loginFailed()</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JDialog failed = new JDialog();</a:t>
            </a:r>
          </a:p>
          <a:p>
            <a:pPr marL="0" indent="0">
              <a:buFont typeface="Arial" charset="0"/>
              <a:buNone/>
            </a:pPr>
            <a:r>
              <a:rPr lang="en-US" altLang="en-US" sz="1800" smtClean="0">
                <a:latin typeface="Consolas" pitchFamily="49" charset="0"/>
                <a:cs typeface="Consolas" pitchFamily="49" charset="0"/>
              </a:rPr>
              <a:t>	failed.setTitle("Login failed!");</a:t>
            </a:r>
          </a:p>
          <a:p>
            <a:pPr marL="0" indent="0">
              <a:buFont typeface="Arial" charset="0"/>
              <a:buNone/>
            </a:pPr>
            <a:r>
              <a:rPr lang="en-US" altLang="en-US" sz="1800" smtClean="0">
                <a:latin typeface="Consolas" pitchFamily="49" charset="0"/>
                <a:cs typeface="Consolas" pitchFamily="49" charset="0"/>
              </a:rPr>
              <a:t>	failed.setSize(200,50);</a:t>
            </a:r>
          </a:p>
          <a:p>
            <a:pPr marL="0" indent="0">
              <a:buFont typeface="Arial" charset="0"/>
              <a:buNone/>
            </a:pPr>
            <a:r>
              <a:rPr lang="en-US" altLang="en-US" sz="1800" smtClean="0">
                <a:latin typeface="Consolas" pitchFamily="49" charset="0"/>
                <a:cs typeface="Consolas" pitchFamily="49" charset="0"/>
              </a:rPr>
              <a:t>	failed.setVisible(true);</a:t>
            </a:r>
          </a:p>
          <a:p>
            <a:pPr marL="0" indent="0">
              <a:buFont typeface="Arial" charset="0"/>
              <a:buNone/>
            </a:pPr>
            <a:r>
              <a:rPr lang="en-US" altLang="en-US" sz="1800" smtClean="0">
                <a:latin typeface="Consolas" pitchFamily="49" charset="0"/>
                <a:cs typeface="Consolas" pitchFamily="49" charset="0"/>
              </a:rPr>
              <a:t>	cleanUp(failed);</a:t>
            </a:r>
          </a:p>
          <a:p>
            <a:pPr marL="0" indent="0">
              <a:buFont typeface="Arial" charset="0"/>
              <a:buNone/>
            </a:pPr>
            <a:r>
              <a:rPr lang="en-US" altLang="en-US" sz="1800" smtClean="0">
                <a:latin typeface="Consolas" pitchFamily="49" charset="0"/>
                <a:cs typeface="Consolas" pitchFamily="49" charset="0"/>
              </a:rPr>
              <a:t>    }</a:t>
            </a:r>
          </a:p>
          <a:p>
            <a:pPr marL="0" indent="0">
              <a:spcBef>
                <a:spcPct val="0"/>
              </a:spcBef>
              <a:buFont typeface="Arial" charset="0"/>
              <a:buNone/>
            </a:pPr>
            <a:r>
              <a:rPr lang="en-US" altLang="en-US" sz="1800" smtClean="0">
                <a:latin typeface="Consolas" pitchFamily="49" charset="0"/>
                <a:cs typeface="Consolas" pitchFamily="49" charset="0"/>
              </a:rPr>
              <a:t>    public void cleanUp(JDialog popup) {</a:t>
            </a:r>
          </a:p>
          <a:p>
            <a:pPr marL="0" indent="0">
              <a:spcBef>
                <a:spcPct val="0"/>
              </a:spcBef>
              <a:buFont typeface="Arial" charset="0"/>
              <a:buNone/>
            </a:pPr>
            <a:r>
              <a:rPr lang="en-US" altLang="en-US" sz="1800" smtClean="0">
                <a:latin typeface="Consolas" pitchFamily="49" charset="0"/>
                <a:cs typeface="Consolas" pitchFamily="49" charset="0"/>
              </a:rPr>
              <a:t>	try</a:t>
            </a:r>
          </a:p>
          <a:p>
            <a:pPr marL="0" indent="0">
              <a:spcBef>
                <a:spcPct val="0"/>
              </a:spcBef>
              <a:buFont typeface="Arial" charset="0"/>
              <a:buNone/>
            </a:pPr>
            <a:r>
              <a:rPr lang="en-US" altLang="en-US" sz="1800" smtClean="0">
                <a:latin typeface="Consolas" pitchFamily="49" charset="0"/>
                <a:cs typeface="Consolas" pitchFamily="49" charset="0"/>
              </a:rPr>
              <a:t>	    Thread.sleep(3000); </a:t>
            </a:r>
          </a:p>
          <a:p>
            <a:pPr marL="0" indent="0">
              <a:spcBef>
                <a:spcPct val="0"/>
              </a:spcBef>
              <a:buFont typeface="Arial" charset="0"/>
              <a:buNone/>
            </a:pPr>
            <a:r>
              <a:rPr lang="en-US" altLang="en-US" sz="1800" smtClean="0">
                <a:latin typeface="Consolas" pitchFamily="49" charset="0"/>
                <a:cs typeface="Consolas" pitchFamily="49" charset="0"/>
              </a:rPr>
              <a:t>	catch (InterruptedException ex)  </a:t>
            </a:r>
          </a:p>
          <a:p>
            <a:pPr marL="0" indent="0">
              <a:spcBef>
                <a:spcPct val="0"/>
              </a:spcBef>
              <a:buFont typeface="Arial" charset="0"/>
              <a:buNone/>
            </a:pPr>
            <a:r>
              <a:rPr lang="en-US" altLang="en-US" sz="1800" smtClean="0">
                <a:latin typeface="Consolas" pitchFamily="49" charset="0"/>
                <a:cs typeface="Consolas" pitchFamily="49" charset="0"/>
              </a:rPr>
              <a:t>	    System.out.println("Program interrupted");</a:t>
            </a:r>
          </a:p>
          <a:p>
            <a:pPr marL="0" indent="0">
              <a:spcBef>
                <a:spcPct val="0"/>
              </a:spcBef>
              <a:buFont typeface="Arial" charset="0"/>
              <a:buNone/>
            </a:pPr>
            <a:r>
              <a:rPr lang="en-US" altLang="en-US" sz="1800" smtClean="0">
                <a:latin typeface="Consolas" pitchFamily="49" charset="0"/>
                <a:cs typeface="Consolas" pitchFamily="49" charset="0"/>
              </a:rPr>
              <a:t>	this.setVisible(false);</a:t>
            </a:r>
          </a:p>
          <a:p>
            <a:pPr marL="0" indent="0">
              <a:spcBef>
                <a:spcPct val="0"/>
              </a:spcBef>
              <a:buFont typeface="Arial" charset="0"/>
              <a:buNone/>
            </a:pPr>
            <a:r>
              <a:rPr lang="en-US" altLang="en-US" sz="1800" smtClean="0">
                <a:latin typeface="Consolas" pitchFamily="49" charset="0"/>
                <a:cs typeface="Consolas" pitchFamily="49" charset="0"/>
              </a:rPr>
              <a:t>	this.dispose();</a:t>
            </a:r>
          </a:p>
          <a:p>
            <a:pPr marL="0" indent="0">
              <a:spcBef>
                <a:spcPct val="0"/>
              </a:spcBef>
              <a:buFont typeface="Arial" charset="0"/>
              <a:buNone/>
            </a:pPr>
            <a:r>
              <a:rPr lang="en-US" altLang="en-US" sz="1800" smtClean="0">
                <a:latin typeface="Consolas" pitchFamily="49" charset="0"/>
                <a:cs typeface="Consolas" pitchFamily="49" charset="0"/>
              </a:rPr>
              <a:t>	popup.setVisible(false);</a:t>
            </a:r>
          </a:p>
          <a:p>
            <a:pPr marL="0" indent="0">
              <a:spcBef>
                <a:spcPct val="0"/>
              </a:spcBef>
              <a:buFont typeface="Arial" charset="0"/>
              <a:buNone/>
            </a:pPr>
            <a:r>
              <a:rPr lang="en-US" altLang="en-US" sz="1800" smtClean="0">
                <a:latin typeface="Consolas" pitchFamily="49" charset="0"/>
                <a:cs typeface="Consolas" pitchFamily="49" charset="0"/>
              </a:rPr>
              <a:t>	popup.dispose();</a:t>
            </a:r>
          </a:p>
          <a:p>
            <a:pPr marL="0" indent="0">
              <a:spcBef>
                <a:spcPct val="0"/>
              </a:spcBef>
              <a:buFont typeface="Arial" charset="0"/>
              <a:buNone/>
            </a:pPr>
            <a:r>
              <a:rPr lang="en-US" altLang="en-US" sz="1800" smtClean="0">
                <a:latin typeface="Consolas" pitchFamily="49" charset="0"/>
                <a:cs typeface="Consolas" pitchFamily="49" charset="0"/>
              </a:rPr>
              <a:t>	System.exit(0);  </a:t>
            </a:r>
            <a:r>
              <a:rPr lang="en-US" altLang="en-US" sz="1800" smtClean="0">
                <a:solidFill>
                  <a:srgbClr val="FF00FF"/>
                </a:solidFill>
                <a:latin typeface="Consolas" pitchFamily="49" charset="0"/>
                <a:cs typeface="Consolas" pitchFamily="49" charset="0"/>
              </a:rPr>
              <a:t>// Dialog cannot end whole program</a:t>
            </a:r>
          </a:p>
          <a:p>
            <a:pPr marL="0" indent="0">
              <a:spcBef>
                <a:spcPct val="0"/>
              </a:spcBef>
              <a:buFont typeface="Arial" charset="0"/>
              <a:buNone/>
            </a:pPr>
            <a:r>
              <a:rPr lang="en-US" altLang="en-US" sz="1800" smtClean="0">
                <a:latin typeface="Consolas" pitchFamily="49" charset="0"/>
                <a:cs typeface="Consolas" pitchFamily="49" charset="0"/>
              </a:rPr>
              <a:t>    }</a:t>
            </a:r>
          </a:p>
        </p:txBody>
      </p:sp>
      <p:pic>
        <p:nvPicPr>
          <p:cNvPr id="153602" name="Picture 2"/>
          <p:cNvPicPr>
            <a:picLocks noChangeAspect="1" noChangeArrowheads="1"/>
          </p:cNvPicPr>
          <p:nvPr/>
        </p:nvPicPr>
        <p:blipFill>
          <a:blip r:embed="rId2">
            <a:extLst>
              <a:ext uri="{28A0092B-C50C-407E-A947-70E740481C1C}">
                <a14:useLocalDpi xmlns:a14="http://schemas.microsoft.com/office/drawing/2010/main" val="0"/>
              </a:ext>
            </a:extLst>
          </a:blip>
          <a:srcRect l="-192" r="76268" b="71442"/>
          <a:stretch>
            <a:fillRect/>
          </a:stretch>
        </p:blipFill>
        <p:spPr bwMode="auto">
          <a:xfrm>
            <a:off x="5638800" y="987425"/>
            <a:ext cx="3829050" cy="285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cxnSp>
        <p:nvCxnSpPr>
          <p:cNvPr id="5" name="Straight Arrow Connector 4"/>
          <p:cNvCxnSpPr/>
          <p:nvPr/>
        </p:nvCxnSpPr>
        <p:spPr>
          <a:xfrm flipH="1" flipV="1">
            <a:off x="6400800" y="1371600"/>
            <a:ext cx="9144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334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Dialog Boxes And “User-Friendly Design”</a:t>
            </a:r>
          </a:p>
        </p:txBody>
      </p:sp>
      <p:sp>
        <p:nvSpPr>
          <p:cNvPr id="22531" name="Content Placeholder 2"/>
          <p:cNvSpPr>
            <a:spLocks noGrp="1"/>
          </p:cNvSpPr>
          <p:nvPr>
            <p:ph idx="1"/>
          </p:nvPr>
        </p:nvSpPr>
        <p:spPr/>
        <p:txBody>
          <a:bodyPr/>
          <a:lstStyle/>
          <a:p>
            <a:r>
              <a:rPr lang="en-US" altLang="en-US" smtClean="0"/>
              <a:t>Note: used </a:t>
            </a:r>
            <a:r>
              <a:rPr lang="en-US" altLang="en-US" i="1" smtClean="0"/>
              <a:t>sparingly</a:t>
            </a:r>
            <a:r>
              <a:rPr lang="en-US" altLang="en-US" smtClean="0"/>
              <a:t> dialog boxes can communicate important information or to prevent unintentional and undesired actions.</a:t>
            </a:r>
          </a:p>
          <a:p>
            <a:endParaRPr lang="en-US" altLang="en-US" smtClean="0"/>
          </a:p>
        </p:txBody>
      </p:sp>
      <p:pic>
        <p:nvPicPr>
          <p:cNvPr id="4" name="Picture 11" descr="w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489825" cy="4799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7356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altLang="en-US" sz="3200" smtClean="0"/>
              <a:t>Traditional Software</a:t>
            </a:r>
          </a:p>
        </p:txBody>
      </p:sp>
      <p:sp>
        <p:nvSpPr>
          <p:cNvPr id="23555" name="Rectangle 3"/>
          <p:cNvSpPr>
            <a:spLocks noGrp="1" noChangeArrowheads="1"/>
          </p:cNvSpPr>
          <p:nvPr>
            <p:ph type="body" idx="4294967295"/>
          </p:nvPr>
        </p:nvSpPr>
        <p:spPr>
          <a:xfrm>
            <a:off x="457200" y="1108075"/>
            <a:ext cx="8178800" cy="1262063"/>
          </a:xfrm>
        </p:spPr>
        <p:txBody>
          <a:bodyPr/>
          <a:lstStyle/>
          <a:p>
            <a:pPr marL="114300" indent="-114300">
              <a:tabLst>
                <a:tab pos="476250" algn="l"/>
              </a:tabLst>
            </a:pPr>
            <a:r>
              <a:rPr lang="en-US" altLang="en-US" sz="2400" smtClean="0"/>
              <a:t>The user can only interact with the program at places that are specified by the program (e.g., when an input statement is encountered).</a:t>
            </a:r>
          </a:p>
        </p:txBody>
      </p:sp>
      <p:sp>
        <p:nvSpPr>
          <p:cNvPr id="12292" name="Text Box 4"/>
          <p:cNvSpPr txBox="1">
            <a:spLocks noChangeArrowheads="1"/>
          </p:cNvSpPr>
          <p:nvPr/>
        </p:nvSpPr>
        <p:spPr bwMode="auto">
          <a:xfrm>
            <a:off x="609600" y="2362200"/>
            <a:ext cx="670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a:defRPr sz="1400">
                <a:solidFill>
                  <a:schemeClr val="tx1"/>
                </a:solidFill>
                <a:latin typeface="Arial" charset="0"/>
              </a:defRPr>
            </a:lvl1pPr>
            <a:lvl2pPr>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2000" dirty="0" smtClean="0">
                <a:latin typeface="+mn-lt"/>
              </a:rPr>
              <a:t>Example</a:t>
            </a:r>
          </a:p>
          <a:p>
            <a:pPr lvl="1">
              <a:lnSpc>
                <a:spcPct val="80000"/>
              </a:lnSpc>
              <a:spcBef>
                <a:spcPct val="30000"/>
              </a:spcBef>
              <a:defRPr/>
            </a:pPr>
            <a:r>
              <a:rPr lang="en-US" altLang="en-US" sz="1800" b="0" dirty="0" smtClean="0">
                <a:latin typeface="Consolas" panose="020B0609020204030204" pitchFamily="49" charset="0"/>
                <a:cs typeface="Consolas" panose="020B0609020204030204" pitchFamily="49" charset="0"/>
              </a:rPr>
              <a:t>Scanner </a:t>
            </a:r>
            <a:r>
              <a:rPr lang="en-US" altLang="en-US" sz="1800" b="0" dirty="0" err="1" smtClean="0">
                <a:latin typeface="Consolas" panose="020B0609020204030204" pitchFamily="49" charset="0"/>
                <a:cs typeface="Consolas" panose="020B0609020204030204" pitchFamily="49" charset="0"/>
              </a:rPr>
              <a:t>aScanner</a:t>
            </a:r>
            <a:r>
              <a:rPr lang="en-US" altLang="en-US" sz="1800" b="0" dirty="0" smtClean="0">
                <a:latin typeface="Consolas" panose="020B0609020204030204" pitchFamily="49" charset="0"/>
                <a:cs typeface="Consolas" panose="020B0609020204030204" pitchFamily="49" charset="0"/>
              </a:rPr>
              <a:t> = new Scanner (System.in);</a:t>
            </a:r>
          </a:p>
          <a:p>
            <a:pPr lvl="1">
              <a:lnSpc>
                <a:spcPct val="80000"/>
              </a:lnSpc>
              <a:spcBef>
                <a:spcPct val="30000"/>
              </a:spcBef>
              <a:defRPr/>
            </a:pPr>
            <a:r>
              <a:rPr lang="en-US" altLang="en-US" sz="1800" b="0" dirty="0" err="1" smtClean="0">
                <a:latin typeface="Consolas" panose="020B0609020204030204" pitchFamily="49" charset="0"/>
                <a:cs typeface="Consolas" panose="020B0609020204030204" pitchFamily="49" charset="0"/>
              </a:rPr>
              <a:t>System.out.print</a:t>
            </a:r>
            <a:r>
              <a:rPr lang="en-US" altLang="en-US" sz="1800" b="0" dirty="0" smtClean="0">
                <a:latin typeface="Consolas" panose="020B0609020204030204" pitchFamily="49" charset="0"/>
                <a:cs typeface="Consolas" panose="020B0609020204030204" pitchFamily="49" charset="0"/>
              </a:rPr>
              <a:t>(“Enter student ID number: “);</a:t>
            </a:r>
          </a:p>
          <a:p>
            <a:pPr lvl="1">
              <a:lnSpc>
                <a:spcPct val="80000"/>
              </a:lnSpc>
              <a:spcBef>
                <a:spcPct val="30000"/>
              </a:spcBef>
              <a:buSzPct val="100000"/>
              <a:buFont typeface="Times New Roman" pitchFamily="18" charset="0"/>
              <a:buNone/>
              <a:defRPr/>
            </a:pPr>
            <a:r>
              <a:rPr lang="en-US" altLang="en-US" sz="1800" b="0" dirty="0" smtClean="0">
                <a:latin typeface="Consolas" panose="020B0609020204030204" pitchFamily="49" charset="0"/>
                <a:cs typeface="Consolas" panose="020B0609020204030204" pitchFamily="49" charset="0"/>
              </a:rPr>
              <a:t>id = </a:t>
            </a:r>
            <a:r>
              <a:rPr lang="en-US" altLang="en-US" sz="1800" b="0" dirty="0" err="1" smtClean="0">
                <a:latin typeface="Consolas" panose="020B0609020204030204" pitchFamily="49" charset="0"/>
                <a:cs typeface="Consolas" panose="020B0609020204030204" pitchFamily="49" charset="0"/>
              </a:rPr>
              <a:t>aScanner.nextInt</a:t>
            </a:r>
            <a:r>
              <a:rPr lang="en-US" altLang="en-US" sz="1800" b="0" dirty="0" smtClean="0">
                <a:latin typeface="Consolas" panose="020B0609020204030204" pitchFamily="49" charset="0"/>
                <a:cs typeface="Consolas" panose="020B0609020204030204" pitchFamily="49" charset="0"/>
              </a:rPr>
              <a:t> ();</a:t>
            </a:r>
          </a:p>
          <a:p>
            <a:pPr lvl="1">
              <a:defRPr/>
            </a:pPr>
            <a:endParaRPr lang="en-US" altLang="en-US" sz="1800" dirty="0" smtClean="0"/>
          </a:p>
          <a:p>
            <a:pPr lvl="1">
              <a:lnSpc>
                <a:spcPct val="80000"/>
              </a:lnSpc>
              <a:spcBef>
                <a:spcPct val="10000"/>
              </a:spcBef>
              <a:buSzPct val="100000"/>
              <a:buFont typeface="Times New Roman" pitchFamily="18" charset="0"/>
              <a:buNone/>
              <a:defRPr/>
            </a:pPr>
            <a:endParaRPr lang="en-US" altLang="en-US" sz="1800" dirty="0" smtClean="0"/>
          </a:p>
        </p:txBody>
      </p:sp>
    </p:spTree>
    <p:extLst>
      <p:ext uri="{BB962C8B-B14F-4D97-AF65-F5344CB8AC3E}">
        <p14:creationId xmlns:p14="http://schemas.microsoft.com/office/powerpoint/2010/main" val="355003779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Dialog Boxes And “User-Friendly Design” (2)</a:t>
            </a:r>
          </a:p>
        </p:txBody>
      </p:sp>
      <p:sp>
        <p:nvSpPr>
          <p:cNvPr id="3" name="Content Placeholder 2"/>
          <p:cNvSpPr>
            <a:spLocks noGrp="1"/>
          </p:cNvSpPr>
          <p:nvPr>
            <p:ph idx="1"/>
          </p:nvPr>
        </p:nvSpPr>
        <p:spPr/>
        <p:txBody>
          <a:bodyPr/>
          <a:lstStyle/>
          <a:p>
            <a:r>
              <a:rPr lang="en-US" altLang="en-US" smtClean="0"/>
              <a:t>They interupt the regular use of the program so make sure they are only used sparingly</a:t>
            </a:r>
          </a:p>
          <a:p>
            <a:pPr lvl="1"/>
            <a:r>
              <a:rPr lang="en-US" altLang="en-US" smtClean="0"/>
              <a:t>…they can easily be over/misused!)</a:t>
            </a:r>
          </a:p>
          <a:p>
            <a:endParaRPr lang="en-US" altLang="en-US" smtClean="0"/>
          </a:p>
        </p:txBody>
      </p:sp>
      <p:grpSp>
        <p:nvGrpSpPr>
          <p:cNvPr id="16" name="Group 15"/>
          <p:cNvGrpSpPr>
            <a:grpSpLocks/>
          </p:cNvGrpSpPr>
          <p:nvPr/>
        </p:nvGrpSpPr>
        <p:grpSpPr bwMode="auto">
          <a:xfrm>
            <a:off x="842963" y="2506663"/>
            <a:ext cx="3700462" cy="2886075"/>
            <a:chOff x="938363" y="2451315"/>
            <a:chExt cx="3700463" cy="2886075"/>
          </a:xfrm>
        </p:grpSpPr>
        <p:pic>
          <p:nvPicPr>
            <p:cNvPr id="23558"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938363" y="24513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090763" y="26037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243163" y="27561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395563" y="29085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2"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547963" y="30609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3"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700363" y="32133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4"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852763" y="33657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5"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2005163" y="35181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6"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2157563" y="36705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7"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2309963" y="38229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b="17860"/>
          <a:stretch>
            <a:fillRect/>
          </a:stretch>
        </p:blipFill>
        <p:spPr bwMode="auto">
          <a:xfrm>
            <a:off x="4876800" y="2490788"/>
            <a:ext cx="410527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622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Dialogs Are Frequently Used Online</a:t>
            </a:r>
          </a:p>
        </p:txBody>
      </p:sp>
      <p:sp>
        <p:nvSpPr>
          <p:cNvPr id="24579" name="Content Placeholder 2"/>
          <p:cNvSpPr>
            <a:spLocks noGrp="1"/>
          </p:cNvSpPr>
          <p:nvPr>
            <p:ph idx="1"/>
          </p:nvPr>
        </p:nvSpPr>
        <p:spPr/>
        <p:txBody>
          <a:bodyPr/>
          <a:lstStyle/>
          <a:p>
            <a:r>
              <a:rPr lang="en-US" altLang="en-US" smtClean="0"/>
              <a:t>Great! I’ve got the info that I need.</a:t>
            </a: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58938"/>
            <a:ext cx="5715000" cy="4997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99"/>
                </a:solidFill>
              </a14:hiddenFill>
            </a:ext>
          </a:extLst>
        </p:spPr>
      </p:pic>
    </p:spTree>
    <p:extLst>
      <p:ext uri="{BB962C8B-B14F-4D97-AF65-F5344CB8AC3E}">
        <p14:creationId xmlns:p14="http://schemas.microsoft.com/office/powerpoint/2010/main" val="82579599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Dialogs Are Frequently Used Online</a:t>
            </a:r>
          </a:p>
        </p:txBody>
      </p:sp>
      <p:sp>
        <p:nvSpPr>
          <p:cNvPr id="25603" name="Content Placeholder 2"/>
          <p:cNvSpPr>
            <a:spLocks noGrp="1"/>
          </p:cNvSpPr>
          <p:nvPr>
            <p:ph idx="1"/>
          </p:nvPr>
        </p:nvSpPr>
        <p:spPr/>
        <p:txBody>
          <a:bodyPr/>
          <a:lstStyle/>
          <a:p>
            <a:r>
              <a:rPr lang="en-US" altLang="en-US" smtClean="0"/>
              <a:t>Hey I was reading that!</a:t>
            </a:r>
          </a:p>
        </p:txBody>
      </p:sp>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58938"/>
            <a:ext cx="5715000" cy="4997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99"/>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4684" t="28210" r="16382" b="19943"/>
          <a:stretch>
            <a:fillRect/>
          </a:stretch>
        </p:blipFill>
        <p:spPr bwMode="auto">
          <a:xfrm>
            <a:off x="885825" y="3276600"/>
            <a:ext cx="5208588" cy="3317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Tree>
    <p:extLst>
      <p:ext uri="{BB962C8B-B14F-4D97-AF65-F5344CB8AC3E}">
        <p14:creationId xmlns:p14="http://schemas.microsoft.com/office/powerpoint/2010/main" val="800081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Types Of Input Text Fields: Short</a:t>
            </a:r>
          </a:p>
        </p:txBody>
      </p:sp>
      <p:sp>
        <p:nvSpPr>
          <p:cNvPr id="26627" name="Content Placeholder 2"/>
          <p:cNvSpPr>
            <a:spLocks noGrp="1"/>
          </p:cNvSpPr>
          <p:nvPr>
            <p:ph idx="1"/>
          </p:nvPr>
        </p:nvSpPr>
        <p:spPr/>
        <p:txBody>
          <a:bodyPr/>
          <a:lstStyle/>
          <a:p>
            <a:r>
              <a:rPr lang="en-US" altLang="en-US" dirty="0" err="1" smtClean="0">
                <a:latin typeface="Consolas" pitchFamily="49" charset="0"/>
                <a:cs typeface="Consolas" pitchFamily="49" charset="0"/>
              </a:rPr>
              <a:t>JTextField</a:t>
            </a:r>
            <a:r>
              <a:rPr lang="en-US" altLang="en-US" dirty="0" smtClean="0">
                <a:latin typeface="Times New Roman" pitchFamily="18" charset="0"/>
              </a:rPr>
              <a:t> (you already learned): Used to get short user input </a:t>
            </a:r>
          </a:p>
          <a:p>
            <a:pPr lvl="1"/>
            <a:r>
              <a:rPr lang="en-US" altLang="en-US" dirty="0" smtClean="0">
                <a:latin typeface="Times New Roman" pitchFamily="18" charset="0"/>
              </a:rPr>
              <a:t>e.g., entering login or personal information.</a:t>
            </a:r>
          </a:p>
          <a:p>
            <a:endParaRPr lang="en-US" altLang="en-US" dirty="0" smtClean="0"/>
          </a:p>
          <a:p>
            <a:endParaRPr lang="en-US" altLang="en-US" dirty="0"/>
          </a:p>
          <a:p>
            <a:endParaRPr lang="en-US" altLang="en-US" dirty="0" smtClean="0"/>
          </a:p>
          <a:p>
            <a:endParaRPr lang="en-US" altLang="en-US" dirty="0"/>
          </a:p>
          <a:p>
            <a:endParaRPr lang="en-US" altLang="en-US" dirty="0" smtClean="0"/>
          </a:p>
          <a:p>
            <a:r>
              <a:rPr lang="en-US" altLang="en-US" dirty="0"/>
              <a:t>Location of the full example:</a:t>
            </a:r>
          </a:p>
          <a:p>
            <a:pPr marL="342900" lvl="1" indent="0">
              <a:buNone/>
            </a:pPr>
            <a:r>
              <a:rPr lang="en-US" altLang="en-US" dirty="0">
                <a:latin typeface="Consolas" pitchFamily="49" charset="0"/>
                <a:cs typeface="Consolas" pitchFamily="49" charset="0"/>
              </a:rPr>
              <a:t>/</a:t>
            </a:r>
            <a:r>
              <a:rPr lang="en-US" altLang="en-US" dirty="0" smtClean="0">
                <a:latin typeface="Consolas" pitchFamily="49" charset="0"/>
                <a:cs typeface="Consolas" pitchFamily="49" charset="0"/>
              </a:rPr>
              <a:t>home/219/examples/</a:t>
            </a:r>
            <a:r>
              <a:rPr lang="en-US" altLang="en-US" dirty="0" err="1" smtClean="0">
                <a:latin typeface="Consolas" pitchFamily="49" charset="0"/>
                <a:cs typeface="Consolas" pitchFamily="49" charset="0"/>
              </a:rPr>
              <a:t>gui</a:t>
            </a:r>
            <a:r>
              <a:rPr lang="en-US" altLang="en-US" dirty="0" smtClean="0">
                <a:latin typeface="Consolas" pitchFamily="49" charset="0"/>
                <a:cs typeface="Consolas" pitchFamily="49" charset="0"/>
              </a:rPr>
              <a:t>/10textFieldExample</a:t>
            </a:r>
            <a:endParaRPr lang="en-US" altLang="en-US" dirty="0">
              <a:latin typeface="Consolas" pitchFamily="49" charset="0"/>
              <a:cs typeface="Consolas" pitchFamily="49" charset="0"/>
            </a:endParaRPr>
          </a:p>
          <a:p>
            <a:endParaRPr lang="en-US" altLang="en-US" dirty="0" smtClean="0"/>
          </a:p>
        </p:txBody>
      </p:sp>
      <p:grpSp>
        <p:nvGrpSpPr>
          <p:cNvPr id="4" name="Group 14"/>
          <p:cNvGrpSpPr>
            <a:grpSpLocks/>
          </p:cNvGrpSpPr>
          <p:nvPr/>
        </p:nvGrpSpPr>
        <p:grpSpPr bwMode="auto">
          <a:xfrm>
            <a:off x="762000" y="2590800"/>
            <a:ext cx="5435600" cy="1481138"/>
            <a:chOff x="408" y="1210"/>
            <a:chExt cx="3424" cy="933"/>
          </a:xfrm>
        </p:grpSpPr>
        <p:pic>
          <p:nvPicPr>
            <p:cNvPr id="26629" name="Picture 10"/>
            <p:cNvPicPr>
              <a:picLocks noChangeAspect="1" noChangeArrowheads="1"/>
            </p:cNvPicPr>
            <p:nvPr/>
          </p:nvPicPr>
          <p:blipFill>
            <a:blip r:embed="rId2">
              <a:extLst>
                <a:ext uri="{28A0092B-C50C-407E-A947-70E740481C1C}">
                  <a14:useLocalDpi xmlns:a14="http://schemas.microsoft.com/office/drawing/2010/main" val="0"/>
                </a:ext>
              </a:extLst>
            </a:blip>
            <a:srcRect l="32001" t="21222" r="26582" b="67334"/>
            <a:stretch>
              <a:fillRect/>
            </a:stretch>
          </p:blipFill>
          <p:spPr bwMode="auto">
            <a:xfrm>
              <a:off x="408" y="1210"/>
              <a:ext cx="3424"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0" name="Text Box 11"/>
            <p:cNvSpPr txBox="1">
              <a:spLocks noChangeArrowheads="1"/>
            </p:cNvSpPr>
            <p:nvPr/>
          </p:nvSpPr>
          <p:spPr bwMode="auto">
            <a:xfrm>
              <a:off x="464" y="1912"/>
              <a:ext cx="11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t>Bing search query</a:t>
              </a:r>
            </a:p>
          </p:txBody>
        </p:sp>
      </p:grpSp>
    </p:spTree>
    <p:extLst>
      <p:ext uri="{BB962C8B-B14F-4D97-AF65-F5344CB8AC3E}">
        <p14:creationId xmlns:p14="http://schemas.microsoft.com/office/powerpoint/2010/main" val="3323576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latin typeface="Consolas" panose="020B0609020204030204" pitchFamily="49" charset="0"/>
                <a:cs typeface="Consolas" panose="020B0609020204030204" pitchFamily="49" charset="0"/>
              </a:rPr>
              <a:t>Driver</a:t>
            </a:r>
            <a:r>
              <a:rPr lang="en-US" dirty="0" smtClean="0"/>
              <a:t> Class</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public class Driver</a:t>
            </a:r>
          </a:p>
          <a:p>
            <a:pPr marL="0" indent="0">
              <a:buNone/>
            </a:pP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public static void main(String [] </a:t>
            </a:r>
            <a:r>
              <a:rPr lang="en-US" sz="2000" dirty="0" err="1">
                <a:latin typeface="Consolas" panose="020B0609020204030204" pitchFamily="49" charset="0"/>
                <a:cs typeface="Consolas" panose="020B0609020204030204" pitchFamily="49" charset="0"/>
              </a:rPr>
              <a:t>args</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aFrame</a:t>
            </a:r>
            <a:r>
              <a:rPr lang="en-US" sz="2000" dirty="0">
                <a:latin typeface="Consolas" panose="020B0609020204030204" pitchFamily="49" charset="0"/>
                <a:cs typeface="Consolas" panose="020B0609020204030204" pitchFamily="49" charset="0"/>
              </a:rPr>
              <a:t> = new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3891483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dirty="0" err="1" smtClean="0">
                <a:latin typeface="Consolas" panose="020B0609020204030204" pitchFamily="49" charset="0"/>
                <a:cs typeface="Consolas" panose="020B0609020204030204" pitchFamily="49" charset="0"/>
              </a:rPr>
              <a:t>MyFrame</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public class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 extends </a:t>
            </a:r>
            <a:r>
              <a:rPr lang="en-US" sz="2000" dirty="0" err="1">
                <a:latin typeface="Consolas" panose="020B0609020204030204" pitchFamily="49" charset="0"/>
                <a:cs typeface="Consolas" panose="020B0609020204030204" pitchFamily="49" charset="0"/>
              </a:rPr>
              <a:t>JFrame</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implements </a:t>
            </a:r>
            <a:r>
              <a:rPr lang="en-US" sz="2000" i="1" dirty="0" err="1">
                <a:latin typeface="Consolas" panose="020B0609020204030204" pitchFamily="49" charset="0"/>
                <a:cs typeface="Consolas" panose="020B0609020204030204" pitchFamily="49" charset="0"/>
              </a:rPr>
              <a:t>ActionListener</a:t>
            </a:r>
            <a:endParaRPr lang="en-US" sz="2000" i="1" dirty="0">
              <a:latin typeface="Consolas" panose="020B0609020204030204" pitchFamily="49" charset="0"/>
              <a:cs typeface="Consolas" panose="020B0609020204030204" pitchFamily="49" charset="0"/>
            </a:endParaRPr>
          </a:p>
          <a:p>
            <a:pPr marL="0" indent="0">
              <a:buNone/>
            </a:pPr>
            <a:r>
              <a:rPr lang="en"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private </a:t>
            </a:r>
            <a:r>
              <a:rPr lang="en-US" sz="2000" dirty="0" err="1">
                <a:latin typeface="Consolas" panose="020B0609020204030204" pitchFamily="49" charset="0"/>
                <a:cs typeface="Consolas" panose="020B0609020204030204" pitchFamily="49" charset="0"/>
              </a:rPr>
              <a:t>JTextField</a:t>
            </a:r>
            <a:r>
              <a:rPr lang="en-US" sz="2000" dirty="0">
                <a:latin typeface="Consolas" panose="020B0609020204030204" pitchFamily="49" charset="0"/>
                <a:cs typeface="Consolas" panose="020B0609020204030204" pitchFamily="49" charset="0"/>
              </a:rPr>
              <a:t> text;</a:t>
            </a:r>
          </a:p>
          <a:p>
            <a:pPr marL="0" indent="0">
              <a:buNone/>
            </a:pPr>
            <a:r>
              <a:rPr lang="en-US" sz="2000" dirty="0">
                <a:latin typeface="Consolas" panose="020B0609020204030204" pitchFamily="49" charset="0"/>
                <a:cs typeface="Consolas" panose="020B0609020204030204" pitchFamily="49" charset="0"/>
              </a:rPr>
              <a:t>    private </a:t>
            </a:r>
            <a:r>
              <a:rPr lang="en-US" sz="2000" dirty="0" err="1">
                <a:latin typeface="Consolas" panose="020B0609020204030204" pitchFamily="49" charset="0"/>
                <a:cs typeface="Consolas" panose="020B0609020204030204" pitchFamily="49" charset="0"/>
              </a:rPr>
              <a:t>GridBagLayout</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aLayout</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private </a:t>
            </a:r>
            <a:r>
              <a:rPr lang="en-US" sz="2000" dirty="0" err="1">
                <a:latin typeface="Consolas" panose="020B0609020204030204" pitchFamily="49" charset="0"/>
                <a:cs typeface="Consolas" panose="020B0609020204030204" pitchFamily="49" charset="0"/>
              </a:rPr>
              <a:t>GridBagConstraints</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aConstraint</a:t>
            </a: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44529342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dirty="0" err="1" smtClean="0">
                <a:latin typeface="Consolas" panose="020B0609020204030204" pitchFamily="49" charset="0"/>
                <a:cs typeface="Consolas" panose="020B0609020204030204" pitchFamily="49" charset="0"/>
              </a:rPr>
              <a:t>MyFrame</a:t>
            </a:r>
            <a:r>
              <a:rPr lang="en-US" dirty="0" smtClean="0">
                <a:latin typeface="+mn-lt"/>
                <a:cs typeface="Consolas" panose="020B0609020204030204" pitchFamily="49" charset="0"/>
              </a:rPr>
              <a:t>: Using </a:t>
            </a:r>
            <a:r>
              <a:rPr lang="en-US" b="1" dirty="0" err="1" smtClean="0">
                <a:solidFill>
                  <a:srgbClr val="FF0000"/>
                </a:solidFill>
                <a:latin typeface="Consolas" panose="020B0609020204030204" pitchFamily="49" charset="0"/>
                <a:cs typeface="Consolas" panose="020B0609020204030204" pitchFamily="49" charset="0"/>
              </a:rPr>
              <a:t>JTextField</a:t>
            </a:r>
            <a:endParaRPr lang="en-US" b="1" dirty="0">
              <a:solidFill>
                <a:srgbClr val="FF0000"/>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public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a:t>
            </a:r>
          </a:p>
          <a:p>
            <a:pPr marL="0" indent="0">
              <a:buNone/>
            </a:pPr>
            <a:r>
              <a:rPr lang="en" sz="2000" dirty="0">
                <a:latin typeface="Consolas" panose="020B0609020204030204" pitchFamily="49" charset="0"/>
                <a:cs typeface="Consolas" panose="020B0609020204030204" pitchFamily="49" charset="0"/>
              </a:rPr>
              <a:t>   </a:t>
            </a:r>
            <a:r>
              <a:rPr lang="en" sz="2000" dirty="0" smtClean="0">
                <a:latin typeface="Consolas" panose="020B0609020204030204" pitchFamily="49" charset="0"/>
                <a:cs typeface="Consolas" panose="020B0609020204030204" pitchFamily="49" charset="0"/>
              </a:rPr>
              <a:t>  {</a:t>
            </a:r>
            <a:endParaRPr lang="en"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setSize</a:t>
            </a:r>
            <a:r>
              <a:rPr lang="en-US" sz="2000" dirty="0" smtClean="0">
                <a:latin typeface="Consolas" panose="020B0609020204030204" pitchFamily="49" charset="0"/>
                <a:cs typeface="Consolas" panose="020B0609020204030204" pitchFamily="49" charset="0"/>
              </a:rPr>
              <a:t>(300,200</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setDefaultCloseOperation</a:t>
            </a:r>
            <a:endParaRPr lang="en-US" sz="2000" dirty="0" smtClean="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JFrame.DISPOSE_ON_CLOSE</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aConstraint</a:t>
            </a:r>
            <a:r>
              <a:rPr lang="en-US" sz="2000" dirty="0" smtClean="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new </a:t>
            </a:r>
            <a:r>
              <a:rPr lang="en-US" sz="2000" dirty="0" err="1">
                <a:latin typeface="Consolas" panose="020B0609020204030204" pitchFamily="49" charset="0"/>
                <a:cs typeface="Consolas" panose="020B0609020204030204" pitchFamily="49" charset="0"/>
              </a:rPr>
              <a:t>GridBagConstraints</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aLayout</a:t>
            </a:r>
            <a:r>
              <a:rPr lang="en-US" sz="2000" dirty="0" smtClean="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new </a:t>
            </a:r>
            <a:r>
              <a:rPr lang="en-US" sz="2000" dirty="0" err="1">
                <a:latin typeface="Consolas" panose="020B0609020204030204" pitchFamily="49" charset="0"/>
                <a:cs typeface="Consolas" panose="020B0609020204030204" pitchFamily="49" charset="0"/>
              </a:rPr>
              <a:t>GridBagLayout</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setLayout</a:t>
            </a:r>
            <a:r>
              <a:rPr lang="en-US" sz="2000" dirty="0" smtClean="0">
                <a:latin typeface="Consolas" panose="020B0609020204030204" pitchFamily="49" charset="0"/>
                <a:cs typeface="Consolas" panose="020B0609020204030204" pitchFamily="49" charset="0"/>
              </a:rPr>
              <a:t>(</a:t>
            </a:r>
            <a:r>
              <a:rPr lang="en-US" sz="2000" dirty="0" err="1" smtClean="0">
                <a:latin typeface="Consolas" panose="020B0609020204030204" pitchFamily="49" charset="0"/>
                <a:cs typeface="Consolas" panose="020B0609020204030204" pitchFamily="49" charset="0"/>
              </a:rPr>
              <a:t>aLayout</a:t>
            </a:r>
            <a:r>
              <a:rPr lang="en-US" sz="2000" dirty="0">
                <a:latin typeface="Consolas" panose="020B0609020204030204" pitchFamily="49" charset="0"/>
                <a:cs typeface="Consolas" panose="020B0609020204030204" pitchFamily="49" charset="0"/>
              </a:rPr>
              <a:t>);     </a:t>
            </a:r>
          </a:p>
          <a:p>
            <a:pPr marL="0" indent="0">
              <a:buNone/>
            </a:pPr>
            <a:r>
              <a:rPr lang="en-US" sz="2000" b="1" dirty="0">
                <a:solidFill>
                  <a:srgbClr val="FF0000"/>
                </a:solidFill>
                <a:latin typeface="Consolas" panose="020B0609020204030204" pitchFamily="49" charset="0"/>
                <a:cs typeface="Consolas" panose="020B0609020204030204" pitchFamily="49" charset="0"/>
              </a:rPr>
              <a:t>       </a:t>
            </a:r>
            <a:r>
              <a:rPr lang="en-US" sz="2000" b="1" dirty="0" smtClean="0">
                <a:solidFill>
                  <a:srgbClr val="FF0000"/>
                </a:solidFill>
                <a:latin typeface="Consolas" panose="020B0609020204030204" pitchFamily="49" charset="0"/>
                <a:cs typeface="Consolas" panose="020B0609020204030204" pitchFamily="49" charset="0"/>
              </a:rPr>
              <a:t>text </a:t>
            </a:r>
            <a:r>
              <a:rPr lang="en-US" sz="2000" b="1" dirty="0">
                <a:solidFill>
                  <a:srgbClr val="FF0000"/>
                </a:solidFill>
                <a:latin typeface="Consolas" panose="020B0609020204030204" pitchFamily="49" charset="0"/>
                <a:cs typeface="Consolas" panose="020B0609020204030204" pitchFamily="49" charset="0"/>
              </a:rPr>
              <a:t>= new </a:t>
            </a:r>
            <a:r>
              <a:rPr lang="en-US" sz="2000" b="1" dirty="0" err="1">
                <a:solidFill>
                  <a:srgbClr val="FF0000"/>
                </a:solidFill>
                <a:latin typeface="Consolas" panose="020B0609020204030204" pitchFamily="49" charset="0"/>
                <a:cs typeface="Consolas" panose="020B0609020204030204" pitchFamily="49" charset="0"/>
              </a:rPr>
              <a:t>JTextField</a:t>
            </a:r>
            <a:r>
              <a:rPr lang="en-US" sz="2000" b="1" dirty="0">
                <a:solidFill>
                  <a:srgbClr val="FF0000"/>
                </a:solidFill>
                <a:latin typeface="Consolas" panose="020B0609020204030204" pitchFamily="49" charset="0"/>
                <a:cs typeface="Consolas" panose="020B0609020204030204" pitchFamily="49" charset="0"/>
              </a:rPr>
              <a:t>("default");</a:t>
            </a:r>
          </a:p>
          <a:p>
            <a:pPr marL="0" indent="0">
              <a:buNone/>
            </a:pPr>
            <a:r>
              <a:rPr lang="en-US" sz="2000" b="1" dirty="0">
                <a:solidFill>
                  <a:srgbClr val="FF0000"/>
                </a:solidFill>
                <a:latin typeface="Consolas" panose="020B0609020204030204" pitchFamily="49" charset="0"/>
                <a:cs typeface="Consolas" panose="020B0609020204030204" pitchFamily="49" charset="0"/>
              </a:rPr>
              <a:t>     </a:t>
            </a:r>
            <a:r>
              <a:rPr lang="en-US" sz="2000" b="1" dirty="0" smtClean="0">
                <a:solidFill>
                  <a:srgbClr val="FF0000"/>
                </a:solidFill>
                <a:latin typeface="Consolas" panose="020B0609020204030204" pitchFamily="49" charset="0"/>
                <a:cs typeface="Consolas" panose="020B0609020204030204" pitchFamily="49" charset="0"/>
              </a:rPr>
              <a:t>  </a:t>
            </a:r>
            <a:r>
              <a:rPr lang="en-US" sz="2000" b="1" dirty="0" err="1">
                <a:solidFill>
                  <a:srgbClr val="FF0000"/>
                </a:solidFill>
                <a:latin typeface="Consolas" panose="020B0609020204030204" pitchFamily="49" charset="0"/>
                <a:cs typeface="Consolas" panose="020B0609020204030204" pitchFamily="49" charset="0"/>
              </a:rPr>
              <a:t>text.addActionListener</a:t>
            </a:r>
            <a:r>
              <a:rPr lang="en-US" sz="2000" b="1" dirty="0">
                <a:solidFill>
                  <a:srgbClr val="FF0000"/>
                </a:solidFill>
                <a:latin typeface="Consolas" panose="020B0609020204030204" pitchFamily="49" charset="0"/>
                <a:cs typeface="Consolas" panose="020B0609020204030204" pitchFamily="49" charset="0"/>
              </a:rPr>
              <a:t>(this);</a:t>
            </a: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addWidget</a:t>
            </a:r>
            <a:r>
              <a:rPr lang="en-US" sz="2000" dirty="0">
                <a:latin typeface="Consolas" panose="020B0609020204030204" pitchFamily="49" charset="0"/>
                <a:cs typeface="Consolas" panose="020B0609020204030204" pitchFamily="49" charset="0"/>
              </a:rPr>
              <a:t>(text,0,0,1,1);</a:t>
            </a: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setVisible</a:t>
            </a:r>
            <a:r>
              <a:rPr lang="en-US" sz="2000" dirty="0">
                <a:latin typeface="Consolas" panose="020B0609020204030204" pitchFamily="49" charset="0"/>
                <a:cs typeface="Consolas" panose="020B0609020204030204" pitchFamily="49" charset="0"/>
              </a:rPr>
              <a:t>(true);</a:t>
            </a:r>
            <a:endParaRPr lang="en" sz="2000" dirty="0">
              <a:latin typeface="Consolas" panose="020B0609020204030204" pitchFamily="49" charset="0"/>
              <a:cs typeface="Consolas" panose="020B0609020204030204" pitchFamily="49" charset="0"/>
            </a:endParaRPr>
          </a:p>
          <a:p>
            <a:pPr marL="0" indent="0">
              <a:buNone/>
            </a:pPr>
            <a:r>
              <a:rPr lang="en" sz="2000" dirty="0">
                <a:latin typeface="Consolas" panose="020B0609020204030204" pitchFamily="49" charset="0"/>
                <a:cs typeface="Consolas" panose="020B0609020204030204" pitchFamily="49" charset="0"/>
              </a:rPr>
              <a:t>    }</a:t>
            </a: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4370536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t>
            </a:r>
            <a:r>
              <a:rPr lang="en-US" dirty="0" err="1">
                <a:latin typeface="Consolas" panose="020B0609020204030204" pitchFamily="49" charset="0"/>
                <a:cs typeface="Consolas" panose="020B0609020204030204" pitchFamily="49" charset="0"/>
              </a:rPr>
              <a:t>MyFrame</a:t>
            </a:r>
            <a:r>
              <a:rPr lang="en-US" dirty="0" smtClean="0">
                <a:cs typeface="Consolas" panose="020B0609020204030204" pitchFamily="49" charset="0"/>
              </a:rPr>
              <a:t>: </a:t>
            </a:r>
            <a:r>
              <a:rPr lang="en-US" b="1" dirty="0" smtClean="0">
                <a:solidFill>
                  <a:srgbClr val="FF0000"/>
                </a:solidFill>
                <a:cs typeface="Consolas" panose="020B0609020204030204" pitchFamily="49" charset="0"/>
              </a:rPr>
              <a:t>Reacting</a:t>
            </a:r>
            <a:r>
              <a:rPr lang="en-US" dirty="0" smtClean="0">
                <a:cs typeface="Consolas" panose="020B0609020204030204" pitchFamily="49" charset="0"/>
              </a:rPr>
              <a:t> To The Event</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public </a:t>
            </a:r>
            <a:r>
              <a:rPr lang="en-US" sz="2000" dirty="0">
                <a:latin typeface="Consolas" panose="020B0609020204030204" pitchFamily="49" charset="0"/>
                <a:cs typeface="Consolas" panose="020B0609020204030204" pitchFamily="49" charset="0"/>
              </a:rPr>
              <a:t>void </a:t>
            </a:r>
            <a:r>
              <a:rPr lang="en-US" sz="2000" b="1" dirty="0" err="1">
                <a:solidFill>
                  <a:srgbClr val="FF0000"/>
                </a:solidFill>
                <a:latin typeface="Consolas" panose="020B0609020204030204" pitchFamily="49" charset="0"/>
                <a:cs typeface="Consolas" panose="020B0609020204030204" pitchFamily="49" charset="0"/>
              </a:rPr>
              <a:t>actionPerformed</a:t>
            </a:r>
            <a:r>
              <a:rPr lang="en-US" sz="2000" b="1" dirty="0">
                <a:solidFill>
                  <a:srgbClr val="FF0000"/>
                </a:solidFill>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ActionEvent</a:t>
            </a:r>
            <a:r>
              <a:rPr lang="en-US" sz="2000" dirty="0">
                <a:latin typeface="Consolas" panose="020B0609020204030204" pitchFamily="49" charset="0"/>
                <a:cs typeface="Consolas" panose="020B0609020204030204" pitchFamily="49" charset="0"/>
              </a:rPr>
              <a:t> e</a:t>
            </a:r>
            <a:r>
              <a:rPr lang="en-US" sz="2000" b="1" dirty="0">
                <a:solidFill>
                  <a:srgbClr val="FF0000"/>
                </a:solidFill>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setTitle</a:t>
            </a:r>
            <a:r>
              <a:rPr lang="en-US" sz="2000" dirty="0">
                <a:latin typeface="Consolas" panose="020B0609020204030204" pitchFamily="49" charset="0"/>
                <a:cs typeface="Consolas" panose="020B0609020204030204" pitchFamily="49" charset="0"/>
              </a:rPr>
              <a:t>("enter");</a:t>
            </a:r>
          </a:p>
          <a:p>
            <a:pPr marL="0" indent="0">
              <a:buNone/>
            </a:pPr>
            <a:r>
              <a:rPr lang="en-US" sz="2000" dirty="0">
                <a:latin typeface="Consolas" panose="020B0609020204030204" pitchFamily="49" charset="0"/>
                <a:cs typeface="Consolas" panose="020B0609020204030204" pitchFamily="49" charset="0"/>
              </a:rPr>
              <a:t>    }</a:t>
            </a:r>
            <a:endParaRPr lang="en" sz="2000" dirty="0">
              <a:latin typeface="Consolas" panose="020B0609020204030204" pitchFamily="49" charset="0"/>
              <a:cs typeface="Consolas" panose="020B0609020204030204" pitchFamily="49" charset="0"/>
            </a:endParaRPr>
          </a:p>
          <a:p>
            <a:pPr marL="0" indent="0">
              <a:buNone/>
            </a:pPr>
            <a:r>
              <a:rPr lang="en"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57537"/>
            <a:ext cx="3534158" cy="2352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962400"/>
            <a:ext cx="3200400" cy="2122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581400" y="3962400"/>
            <a:ext cx="762000" cy="371219"/>
          </a:xfrm>
          <a:prstGeom prst="ellipse">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316859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randombar(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Types Of Input Text Fields: Long</a:t>
            </a:r>
          </a:p>
        </p:txBody>
      </p:sp>
      <p:sp>
        <p:nvSpPr>
          <p:cNvPr id="27651" name="Content Placeholder 2"/>
          <p:cNvSpPr>
            <a:spLocks noGrp="1"/>
          </p:cNvSpPr>
          <p:nvPr>
            <p:ph idx="1"/>
          </p:nvPr>
        </p:nvSpPr>
        <p:spPr/>
        <p:txBody>
          <a:bodyPr/>
          <a:lstStyle/>
          <a:p>
            <a:r>
              <a:rPr lang="en-US" altLang="en-US" dirty="0" smtClean="0">
                <a:latin typeface="Times New Roman" pitchFamily="18" charset="0"/>
              </a:rPr>
              <a:t>Getting more extensive input</a:t>
            </a:r>
          </a:p>
          <a:p>
            <a:pPr lvl="1"/>
            <a:r>
              <a:rPr lang="en-US" altLang="en-US" dirty="0" smtClean="0">
                <a:latin typeface="Times New Roman" pitchFamily="18" charset="0"/>
              </a:rPr>
              <a:t>e.g., feedback form, user review/comments on a website</a:t>
            </a:r>
          </a:p>
          <a:p>
            <a:pPr lvl="1"/>
            <a:r>
              <a:rPr lang="en-US" altLang="en-US" dirty="0" smtClean="0">
                <a:latin typeface="Times New Roman" pitchFamily="18" charset="0"/>
              </a:rPr>
              <a:t>Requires the use of another control: </a:t>
            </a:r>
            <a:r>
              <a:rPr lang="en-US" altLang="en-US" dirty="0" err="1" smtClean="0">
                <a:latin typeface="Consolas" pitchFamily="49" charset="0"/>
                <a:cs typeface="Consolas" pitchFamily="49" charset="0"/>
              </a:rPr>
              <a:t>JTextArea</a:t>
            </a:r>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r>
              <a:rPr lang="en-US" altLang="en-US" dirty="0"/>
              <a:t>Location of the full example:</a:t>
            </a:r>
          </a:p>
          <a:p>
            <a:pPr marL="342900" lvl="1" indent="0">
              <a:buNone/>
            </a:pPr>
            <a:r>
              <a:rPr lang="en-US" altLang="en-US" dirty="0">
                <a:latin typeface="Consolas" pitchFamily="49" charset="0"/>
                <a:cs typeface="Consolas" pitchFamily="49" charset="0"/>
              </a:rPr>
              <a:t>/home/219/examples/</a:t>
            </a:r>
            <a:r>
              <a:rPr lang="en-US" altLang="en-US" dirty="0" err="1">
                <a:latin typeface="Consolas" pitchFamily="49" charset="0"/>
                <a:cs typeface="Consolas" pitchFamily="49" charset="0"/>
              </a:rPr>
              <a:t>gui</a:t>
            </a:r>
            <a:r>
              <a:rPr lang="en-US" altLang="en-US" dirty="0">
                <a:latin typeface="Consolas" pitchFamily="49" charset="0"/>
                <a:cs typeface="Consolas" pitchFamily="49" charset="0"/>
              </a:rPr>
              <a:t>/11textAreaExample</a:t>
            </a:r>
          </a:p>
          <a:p>
            <a:pPr lvl="1"/>
            <a:endParaRPr lang="en-US" altLang="en-US" dirty="0" smtClean="0">
              <a:latin typeface="Consolas" pitchFamily="49" charset="0"/>
              <a:cs typeface="Consolas" pitchFamily="49" charset="0"/>
            </a:endParaRPr>
          </a:p>
          <a:p>
            <a:endParaRPr lang="en-US" altLang="en-US" dirty="0" smtClean="0"/>
          </a:p>
        </p:txBody>
      </p:sp>
      <p:grpSp>
        <p:nvGrpSpPr>
          <p:cNvPr id="4" name="Group 15"/>
          <p:cNvGrpSpPr>
            <a:grpSpLocks/>
          </p:cNvGrpSpPr>
          <p:nvPr/>
        </p:nvGrpSpPr>
        <p:grpSpPr bwMode="auto">
          <a:xfrm>
            <a:off x="990600" y="2354263"/>
            <a:ext cx="3886200" cy="2362200"/>
            <a:chOff x="376" y="3090"/>
            <a:chExt cx="2156" cy="1230"/>
          </a:xfrm>
        </p:grpSpPr>
        <p:pic>
          <p:nvPicPr>
            <p:cNvPr id="27653" name="Picture 9" descr="JText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 y="3090"/>
              <a:ext cx="2152"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12"/>
            <p:cNvSpPr txBox="1">
              <a:spLocks noChangeArrowheads="1"/>
            </p:cNvSpPr>
            <p:nvPr/>
          </p:nvSpPr>
          <p:spPr bwMode="auto">
            <a:xfrm>
              <a:off x="376" y="4128"/>
              <a:ext cx="19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t>Facebook status update field</a:t>
              </a:r>
            </a:p>
          </p:txBody>
        </p:sp>
      </p:grpSp>
    </p:spTree>
    <p:extLst>
      <p:ext uri="{BB962C8B-B14F-4D97-AF65-F5344CB8AC3E}">
        <p14:creationId xmlns:p14="http://schemas.microsoft.com/office/powerpoint/2010/main" val="2431925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The </a:t>
            </a:r>
            <a:r>
              <a:rPr lang="en-US" altLang="en-US" dirty="0" smtClean="0">
                <a:latin typeface="Consolas" pitchFamily="49" charset="0"/>
                <a:cs typeface="Consolas" pitchFamily="49" charset="0"/>
              </a:rPr>
              <a:t>Driver</a:t>
            </a:r>
            <a:r>
              <a:rPr lang="en-US" altLang="en-US" dirty="0" smtClean="0"/>
              <a:t> </a:t>
            </a:r>
            <a:r>
              <a:rPr lang="en-US" altLang="en-US" dirty="0" smtClean="0"/>
              <a:t>Class: Using </a:t>
            </a:r>
            <a:r>
              <a:rPr lang="en-US" altLang="en-US" dirty="0" err="1" smtClean="0">
                <a:latin typeface="Consolas" panose="020B0609020204030204" pitchFamily="49" charset="0"/>
                <a:cs typeface="Consolas" panose="020B0609020204030204" pitchFamily="49" charset="0"/>
              </a:rPr>
              <a:t>JTextArea</a:t>
            </a:r>
            <a:endParaRPr lang="en-US" altLang="en-US" dirty="0" smtClean="0">
              <a:latin typeface="Consolas" panose="020B0609020204030204" pitchFamily="49" charset="0"/>
              <a:cs typeface="Consolas" panose="020B0609020204030204" pitchFamily="49" charset="0"/>
            </a:endParaRPr>
          </a:p>
        </p:txBody>
      </p:sp>
      <p:sp>
        <p:nvSpPr>
          <p:cNvPr id="28675" name="Content Placeholder 2"/>
          <p:cNvSpPr>
            <a:spLocks noGrp="1"/>
          </p:cNvSpPr>
          <p:nvPr>
            <p:ph idx="1"/>
          </p:nvPr>
        </p:nvSpPr>
        <p:spPr/>
        <p:txBody>
          <a:bodyPr/>
          <a:lstStyle/>
          <a:p>
            <a:pPr marL="0" indent="0">
              <a:buFont typeface="Arial" charset="0"/>
              <a:buNone/>
            </a:pPr>
            <a:r>
              <a:rPr lang="en-US" altLang="en-US" sz="1600" smtClean="0">
                <a:latin typeface="Consolas" pitchFamily="49" charset="0"/>
                <a:cs typeface="Consolas" pitchFamily="49" charset="0"/>
              </a:rPr>
              <a:t>public class Driver {</a:t>
            </a:r>
          </a:p>
          <a:p>
            <a:pPr marL="0" indent="0">
              <a:buFont typeface="Arial" charset="0"/>
              <a:buNone/>
            </a:pPr>
            <a:r>
              <a:rPr lang="en-US" altLang="en-US" sz="1600" smtClean="0">
                <a:latin typeface="Consolas" pitchFamily="49" charset="0"/>
                <a:cs typeface="Consolas" pitchFamily="49" charset="0"/>
              </a:rPr>
              <a:t>    public static void main(String [] args) {</a:t>
            </a:r>
          </a:p>
          <a:p>
            <a:pPr marL="0" indent="0">
              <a:buFont typeface="Arial" charset="0"/>
              <a:buNone/>
            </a:pPr>
            <a:r>
              <a:rPr lang="en-US" altLang="en-US" sz="1600" smtClean="0">
                <a:latin typeface="Consolas" pitchFamily="49" charset="0"/>
                <a:cs typeface="Consolas" pitchFamily="49" charset="0"/>
              </a:rPr>
              <a:t>	JFrame frame = new JFrame();</a:t>
            </a:r>
          </a:p>
          <a:p>
            <a:pPr marL="0" indent="0">
              <a:buFont typeface="Arial" charset="0"/>
              <a:buNone/>
            </a:pPr>
            <a:r>
              <a:rPr lang="en-US" altLang="en-US" sz="1600" smtClean="0">
                <a:latin typeface="Consolas" pitchFamily="49" charset="0"/>
                <a:cs typeface="Consolas" pitchFamily="49" charset="0"/>
              </a:rPr>
              <a:t>	frame.setSize(400,250);</a:t>
            </a:r>
          </a:p>
          <a:p>
            <a:pPr marL="0" indent="0">
              <a:buFont typeface="Arial" charset="0"/>
              <a:buNone/>
            </a:pPr>
            <a:r>
              <a:rPr lang="en-US" altLang="en-US" sz="1600" b="1" smtClean="0">
                <a:latin typeface="Consolas" pitchFamily="49" charset="0"/>
                <a:cs typeface="Consolas" pitchFamily="49" charset="0"/>
              </a:rPr>
              <a:t>	JTextArea text = new JTextArea();</a:t>
            </a:r>
          </a:p>
          <a:p>
            <a:pPr marL="0" indent="0">
              <a:buFont typeface="Arial" charset="0"/>
              <a:buNone/>
            </a:pPr>
            <a:r>
              <a:rPr lang="en-US" altLang="en-US" sz="1600" b="1" smtClean="0">
                <a:latin typeface="Consolas" pitchFamily="49" charset="0"/>
                <a:cs typeface="Consolas" pitchFamily="49" charset="0"/>
              </a:rPr>
              <a:t>        JScrollPane scrollPane = new JScrollPane(text); </a:t>
            </a:r>
          </a:p>
          <a:p>
            <a:pPr marL="0" indent="0">
              <a:buFont typeface="Arial" charset="0"/>
              <a:buNone/>
            </a:pPr>
            <a:r>
              <a:rPr lang="en-US" altLang="en-US" sz="1600" b="1" smtClean="0">
                <a:latin typeface="Consolas" pitchFamily="49" charset="0"/>
                <a:cs typeface="Consolas" pitchFamily="49" charset="0"/>
              </a:rPr>
              <a:t>	text.setFont(new Font("Times",Font.BOLD, 32));</a:t>
            </a:r>
          </a:p>
          <a:p>
            <a:pPr marL="0" indent="0">
              <a:buFont typeface="Arial" charset="0"/>
              <a:buNone/>
            </a:pPr>
            <a:r>
              <a:rPr lang="nn-NO" altLang="en-US" sz="1600" smtClean="0">
                <a:latin typeface="Consolas" pitchFamily="49" charset="0"/>
                <a:cs typeface="Consolas" pitchFamily="49" charset="0"/>
              </a:rPr>
              <a:t>	for (int i = 0;i &lt; 10; i++)</a:t>
            </a:r>
          </a:p>
          <a:p>
            <a:pPr marL="0" indent="0">
              <a:buFont typeface="Arial" charset="0"/>
              <a:buNone/>
            </a:pPr>
            <a:r>
              <a:rPr lang="en-US" altLang="en-US" sz="1600" smtClean="0">
                <a:latin typeface="Consolas" pitchFamily="49" charset="0"/>
                <a:cs typeface="Consolas" pitchFamily="49" charset="0"/>
              </a:rPr>
              <a:t>	    </a:t>
            </a:r>
            <a:r>
              <a:rPr lang="en-US" altLang="en-US" sz="1600" b="1" smtClean="0">
                <a:latin typeface="Consolas" pitchFamily="49" charset="0"/>
                <a:cs typeface="Consolas" pitchFamily="49" charset="0"/>
              </a:rPr>
              <a:t>text.append(</a:t>
            </a:r>
            <a:r>
              <a:rPr lang="en-US" altLang="en-US" sz="1600" smtClean="0">
                <a:latin typeface="Consolas" pitchFamily="49" charset="0"/>
                <a:cs typeface="Consolas" pitchFamily="49" charset="0"/>
              </a:rPr>
              <a:t>"foo" + i + "\n"</a:t>
            </a:r>
            <a:r>
              <a:rPr lang="en-US" altLang="en-US" sz="1600" b="1" smtClean="0">
                <a:latin typeface="Consolas" pitchFamily="49" charset="0"/>
                <a:cs typeface="Consolas" pitchFamily="49" charset="0"/>
              </a:rPr>
              <a:t>)</a:t>
            </a:r>
            <a:r>
              <a:rPr lang="en-US" altLang="en-US" sz="1600" smtClean="0">
                <a:latin typeface="Consolas" pitchFamily="49" charset="0"/>
                <a:cs typeface="Consolas" pitchFamily="49" charset="0"/>
              </a:rPr>
              <a:t>;</a:t>
            </a:r>
          </a:p>
          <a:p>
            <a:pPr marL="0" indent="0">
              <a:buFont typeface="Arial" charset="0"/>
              <a:buNone/>
            </a:pPr>
            <a:r>
              <a:rPr lang="en-US" altLang="en-US" sz="1600" smtClean="0">
                <a:latin typeface="Consolas" pitchFamily="49" charset="0"/>
                <a:cs typeface="Consolas" pitchFamily="49" charset="0"/>
              </a:rPr>
              <a:t>	frame.add(</a:t>
            </a:r>
            <a:r>
              <a:rPr lang="en-US" altLang="en-US" sz="1600" i="1" smtClean="0">
                <a:latin typeface="Consolas" pitchFamily="49" charset="0"/>
                <a:cs typeface="Consolas" pitchFamily="49" charset="0"/>
              </a:rPr>
              <a:t>scrollPane</a:t>
            </a:r>
            <a:r>
              <a:rPr lang="en-US" altLang="en-US" sz="1600" smtClean="0">
                <a:latin typeface="Consolas" pitchFamily="49" charset="0"/>
                <a:cs typeface="Consolas" pitchFamily="49" charset="0"/>
              </a:rPr>
              <a:t>);</a:t>
            </a:r>
          </a:p>
          <a:p>
            <a:pPr marL="0" indent="0">
              <a:buFont typeface="Arial" charset="0"/>
              <a:buNone/>
            </a:pPr>
            <a:r>
              <a:rPr lang="en-US" altLang="en-US" sz="1600" b="1" smtClean="0">
                <a:latin typeface="Consolas" pitchFamily="49" charset="0"/>
                <a:cs typeface="Consolas" pitchFamily="49" charset="0"/>
              </a:rPr>
              <a:t>	MyDocumentListener l = new MyDocumentListener();</a:t>
            </a:r>
          </a:p>
          <a:p>
            <a:pPr marL="0" indent="0">
              <a:buFont typeface="Arial" charset="0"/>
              <a:buNone/>
            </a:pPr>
            <a:r>
              <a:rPr lang="en-US" altLang="en-US" sz="1600" b="1" smtClean="0">
                <a:latin typeface="Consolas" pitchFamily="49" charset="0"/>
                <a:cs typeface="Consolas" pitchFamily="49" charset="0"/>
              </a:rPr>
              <a:t>	(text.getDocument()).addDocumentListener(l);</a:t>
            </a:r>
          </a:p>
          <a:p>
            <a:pPr marL="0" indent="0">
              <a:buFont typeface="Arial" charset="0"/>
              <a:buNone/>
            </a:pPr>
            <a:r>
              <a:rPr lang="en-US" altLang="en-US" sz="1600" smtClean="0">
                <a:latin typeface="Consolas" pitchFamily="49" charset="0"/>
                <a:cs typeface="Consolas" pitchFamily="49" charset="0"/>
              </a:rPr>
              <a:t>	frame.setVisible(true);</a:t>
            </a:r>
          </a:p>
          <a:p>
            <a:pPr marL="0" indent="0">
              <a:buFont typeface="Arial" charset="0"/>
              <a:buNone/>
            </a:pPr>
            <a:r>
              <a:rPr lang="en-US" altLang="en-US" sz="1600" smtClean="0">
                <a:latin typeface="Consolas" pitchFamily="49" charset="0"/>
                <a:cs typeface="Consolas" pitchFamily="49" charset="0"/>
              </a:rPr>
              <a:t>	frame.setLayout(null);</a:t>
            </a:r>
          </a:p>
          <a:p>
            <a:pPr marL="0" indent="0">
              <a:buFont typeface="Arial" charset="0"/>
              <a:buNone/>
            </a:pPr>
            <a:r>
              <a:rPr lang="en-US" altLang="en-US" sz="1600" smtClean="0">
                <a:latin typeface="Consolas" pitchFamily="49" charset="0"/>
                <a:cs typeface="Consolas" pitchFamily="49" charset="0"/>
              </a:rPr>
              <a:t>        frame.setDefaultCloseOperation(JFrame.DISPOSE_ON_CLOSE);</a:t>
            </a:r>
          </a:p>
          <a:p>
            <a:pPr marL="0" indent="0">
              <a:buFont typeface="Arial" charset="0"/>
              <a:buNone/>
            </a:pPr>
            <a:r>
              <a:rPr lang="en-US" altLang="en-US" sz="1600" smtClean="0">
                <a:latin typeface="Consolas" pitchFamily="49" charset="0"/>
                <a:cs typeface="Consolas" pitchFamily="49" charset="0"/>
              </a:rPr>
              <a:t>    }</a:t>
            </a:r>
          </a:p>
          <a:p>
            <a:pPr marL="0" indent="0">
              <a:buFont typeface="Arial" charset="0"/>
              <a:buNone/>
            </a:pPr>
            <a:r>
              <a:rPr lang="en-US" altLang="en-US" sz="1600" smtClean="0">
                <a:latin typeface="Consolas" pitchFamily="49" charset="0"/>
                <a:cs typeface="Consolas" pitchFamily="49" charset="0"/>
              </a:rPr>
              <a:t>}</a:t>
            </a:r>
          </a:p>
        </p:txBody>
      </p:sp>
    </p:spTree>
    <p:extLst>
      <p:ext uri="{BB962C8B-B14F-4D97-AF65-F5344CB8AC3E}">
        <p14:creationId xmlns:p14="http://schemas.microsoft.com/office/powerpoint/2010/main" val="1506986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sz="3200" smtClean="0"/>
              <a:t>Event-Driven Software</a:t>
            </a:r>
          </a:p>
        </p:txBody>
      </p:sp>
      <p:sp>
        <p:nvSpPr>
          <p:cNvPr id="24579" name="Rectangle 3"/>
          <p:cNvSpPr>
            <a:spLocks noChangeArrowheads="1"/>
          </p:cNvSpPr>
          <p:nvPr/>
        </p:nvSpPr>
        <p:spPr bwMode="auto">
          <a:xfrm>
            <a:off x="684213" y="2492375"/>
            <a:ext cx="1727200" cy="38163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4580" name="Text Box 4"/>
          <p:cNvSpPr txBox="1">
            <a:spLocks noChangeArrowheads="1"/>
          </p:cNvSpPr>
          <p:nvPr/>
        </p:nvSpPr>
        <p:spPr bwMode="auto">
          <a:xfrm>
            <a:off x="684213" y="2060575"/>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latin typeface="Arial" charset="0"/>
              </a:rPr>
              <a:t>RAM</a:t>
            </a:r>
          </a:p>
        </p:txBody>
      </p:sp>
      <p:sp>
        <p:nvSpPr>
          <p:cNvPr id="24581" name="Rectangle 5"/>
          <p:cNvSpPr>
            <a:spLocks noChangeArrowheads="1"/>
          </p:cNvSpPr>
          <p:nvPr/>
        </p:nvSpPr>
        <p:spPr bwMode="auto">
          <a:xfrm>
            <a:off x="684213" y="2492375"/>
            <a:ext cx="1727200" cy="649288"/>
          </a:xfrm>
          <a:prstGeom prst="rect">
            <a:avLst/>
          </a:prstGeom>
          <a:solidFill>
            <a:srgbClr val="996600">
              <a:alpha val="49019"/>
            </a:srgbClr>
          </a:solidFill>
          <a:ln w="12700">
            <a:solidFill>
              <a:schemeClr val="tx1"/>
            </a:solidFill>
            <a:miter lim="800000"/>
            <a:headEnd/>
            <a:tailEnd/>
          </a:ln>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4582" name="Text Box 6"/>
          <p:cNvSpPr txBox="1">
            <a:spLocks noChangeArrowheads="1"/>
          </p:cNvSpPr>
          <p:nvPr/>
        </p:nvSpPr>
        <p:spPr bwMode="auto">
          <a:xfrm>
            <a:off x="684213" y="2636838"/>
            <a:ext cx="172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Times New Roman" pitchFamily="18" charset="0"/>
              </a:rPr>
              <a:t>OS</a:t>
            </a:r>
          </a:p>
        </p:txBody>
      </p:sp>
      <p:sp>
        <p:nvSpPr>
          <p:cNvPr id="24583" name="Rectangle 7"/>
          <p:cNvSpPr>
            <a:spLocks noChangeArrowheads="1"/>
          </p:cNvSpPr>
          <p:nvPr/>
        </p:nvSpPr>
        <p:spPr bwMode="auto">
          <a:xfrm>
            <a:off x="684213" y="3933825"/>
            <a:ext cx="1727200" cy="2374900"/>
          </a:xfrm>
          <a:prstGeom prst="rect">
            <a:avLst/>
          </a:prstGeom>
          <a:solidFill>
            <a:srgbClr val="0000FF">
              <a:alpha val="50195"/>
            </a:srgbClr>
          </a:solidFill>
          <a:ln w="12700">
            <a:solidFill>
              <a:schemeClr val="tx1"/>
            </a:solidFill>
            <a:miter lim="800000"/>
            <a:headEnd/>
            <a:tailEnd/>
          </a:ln>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4584" name="Text Box 8"/>
          <p:cNvSpPr txBox="1">
            <a:spLocks noChangeArrowheads="1"/>
          </p:cNvSpPr>
          <p:nvPr/>
        </p:nvSpPr>
        <p:spPr bwMode="auto">
          <a:xfrm>
            <a:off x="755650" y="4365625"/>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Arial" charset="0"/>
              </a:rPr>
              <a:t>Program</a:t>
            </a:r>
          </a:p>
        </p:txBody>
      </p:sp>
      <p:grpSp>
        <p:nvGrpSpPr>
          <p:cNvPr id="2" name="Group 9"/>
          <p:cNvGrpSpPr>
            <a:grpSpLocks/>
          </p:cNvGrpSpPr>
          <p:nvPr/>
        </p:nvGrpSpPr>
        <p:grpSpPr bwMode="auto">
          <a:xfrm>
            <a:off x="2411413" y="3933825"/>
            <a:ext cx="4176712" cy="336550"/>
            <a:chOff x="1519" y="2432"/>
            <a:chExt cx="2631" cy="212"/>
          </a:xfrm>
        </p:grpSpPr>
        <p:sp>
          <p:nvSpPr>
            <p:cNvPr id="24593" name="Line 10"/>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4594" name="Text Box 11"/>
            <p:cNvSpPr txBox="1">
              <a:spLocks noChangeArrowheads="1"/>
            </p:cNvSpPr>
            <p:nvPr/>
          </p:nvSpPr>
          <p:spPr bwMode="auto">
            <a:xfrm>
              <a:off x="2472" y="2432"/>
              <a:ext cx="1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Current point of execution</a:t>
              </a:r>
            </a:p>
          </p:txBody>
        </p:sp>
      </p:grpSp>
      <p:grpSp>
        <p:nvGrpSpPr>
          <p:cNvPr id="3" name="Group 12"/>
          <p:cNvGrpSpPr>
            <a:grpSpLocks/>
          </p:cNvGrpSpPr>
          <p:nvPr/>
        </p:nvGrpSpPr>
        <p:grpSpPr bwMode="auto">
          <a:xfrm>
            <a:off x="2411413" y="4594225"/>
            <a:ext cx="4176712" cy="336550"/>
            <a:chOff x="1519" y="2432"/>
            <a:chExt cx="2631" cy="212"/>
          </a:xfrm>
        </p:grpSpPr>
        <p:sp>
          <p:nvSpPr>
            <p:cNvPr id="24591" name="Line 13"/>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4592" name="Text Box 14"/>
            <p:cNvSpPr txBox="1">
              <a:spLocks noChangeArrowheads="1"/>
            </p:cNvSpPr>
            <p:nvPr/>
          </p:nvSpPr>
          <p:spPr bwMode="auto">
            <a:xfrm>
              <a:off x="2472" y="2432"/>
              <a:ext cx="1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Current point of execution</a:t>
              </a:r>
            </a:p>
          </p:txBody>
        </p:sp>
      </p:grpSp>
      <p:grpSp>
        <p:nvGrpSpPr>
          <p:cNvPr id="4" name="Group 15"/>
          <p:cNvGrpSpPr>
            <a:grpSpLocks/>
          </p:cNvGrpSpPr>
          <p:nvPr/>
        </p:nvGrpSpPr>
        <p:grpSpPr bwMode="auto">
          <a:xfrm>
            <a:off x="2411413" y="5181600"/>
            <a:ext cx="4176712" cy="336550"/>
            <a:chOff x="1519" y="2432"/>
            <a:chExt cx="2631" cy="212"/>
          </a:xfrm>
        </p:grpSpPr>
        <p:sp>
          <p:nvSpPr>
            <p:cNvPr id="24589" name="Line 16"/>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4590" name="Text Box 17"/>
            <p:cNvSpPr txBox="1">
              <a:spLocks noChangeArrowheads="1"/>
            </p:cNvSpPr>
            <p:nvPr/>
          </p:nvSpPr>
          <p:spPr bwMode="auto">
            <a:xfrm>
              <a:off x="2472" y="2432"/>
              <a:ext cx="1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Current point of execution</a:t>
              </a:r>
            </a:p>
          </p:txBody>
        </p:sp>
      </p:grpSp>
      <p:sp>
        <p:nvSpPr>
          <p:cNvPr id="24588" name="Rectangle 18"/>
          <p:cNvSpPr>
            <a:spLocks noGrp="1" noChangeArrowheads="1"/>
          </p:cNvSpPr>
          <p:nvPr>
            <p:ph idx="4294967295"/>
          </p:nvPr>
        </p:nvSpPr>
        <p:spPr>
          <a:xfrm>
            <a:off x="685800" y="1341438"/>
            <a:ext cx="7772400" cy="719137"/>
          </a:xfrm>
        </p:spPr>
        <p:txBody>
          <a:bodyPr/>
          <a:lstStyle/>
          <a:p>
            <a:r>
              <a:rPr lang="en-US" altLang="en-US" sz="2400" smtClean="0"/>
              <a:t>Program control can also be sequential </a:t>
            </a:r>
          </a:p>
        </p:txBody>
      </p:sp>
    </p:spTree>
    <p:extLst>
      <p:ext uri="{BB962C8B-B14F-4D97-AF65-F5344CB8AC3E}">
        <p14:creationId xmlns:p14="http://schemas.microsoft.com/office/powerpoint/2010/main" val="2034810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The Text Listener: </a:t>
            </a:r>
            <a:r>
              <a:rPr lang="en-US" altLang="en-US" smtClean="0">
                <a:latin typeface="Consolas" pitchFamily="49" charset="0"/>
                <a:cs typeface="Consolas" pitchFamily="49" charset="0"/>
              </a:rPr>
              <a:t>MyDocumentListener</a:t>
            </a:r>
          </a:p>
        </p:txBody>
      </p:sp>
      <p:sp>
        <p:nvSpPr>
          <p:cNvPr id="29699" name="Content Placeholder 2"/>
          <p:cNvSpPr>
            <a:spLocks noGrp="1"/>
          </p:cNvSpPr>
          <p:nvPr>
            <p:ph idx="1"/>
          </p:nvPr>
        </p:nvSpPr>
        <p:spPr/>
        <p:txBody>
          <a:bodyPr/>
          <a:lstStyle/>
          <a:p>
            <a:pPr marL="0" indent="0">
              <a:buFont typeface="Arial" charset="0"/>
              <a:buNone/>
            </a:pPr>
            <a:r>
              <a:rPr lang="fr-FR" altLang="en-US" sz="1800" smtClean="0">
                <a:latin typeface="Consolas" pitchFamily="49" charset="0"/>
                <a:cs typeface="Consolas" pitchFamily="49" charset="0"/>
              </a:rPr>
              <a:t>public class MyDocumentListener implements DocumentListener </a:t>
            </a: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public void changedUpdate(DocumentEvent e) { </a:t>
            </a:r>
            <a:r>
              <a:rPr lang="en-US" altLang="en-US" sz="1800" smtClean="0">
                <a:solidFill>
                  <a:srgbClr val="FF00FF"/>
                </a:solidFill>
                <a:latin typeface="Consolas" pitchFamily="49" charset="0"/>
                <a:cs typeface="Consolas" pitchFamily="49" charset="0"/>
              </a:rPr>
              <a:t>// Modify</a:t>
            </a:r>
          </a:p>
          <a:p>
            <a:pPr marL="0" indent="0">
              <a:buFont typeface="Arial" charset="0"/>
              <a:buNone/>
            </a:pPr>
            <a:r>
              <a:rPr lang="en-US" altLang="en-US" sz="1800" smtClean="0">
                <a:latin typeface="Consolas" pitchFamily="49" charset="0"/>
                <a:cs typeface="Consolas" pitchFamily="49" charset="0"/>
              </a:rPr>
              <a:t>	System.out.println("updated");</a:t>
            </a:r>
          </a:p>
          <a:p>
            <a:pPr marL="0" indent="0">
              <a:buFont typeface="Arial" charset="0"/>
              <a:buNone/>
            </a:pPr>
            <a:r>
              <a:rPr lang="en-US" altLang="en-US" sz="1800" smtClean="0">
                <a:latin typeface="Consolas" pitchFamily="49" charset="0"/>
                <a:cs typeface="Consolas" pitchFamily="49" charset="0"/>
              </a:rPr>
              <a:t>	</a:t>
            </a:r>
            <a:r>
              <a:rPr lang="en-US" altLang="en-US" sz="1800" b="1" smtClean="0">
                <a:latin typeface="Consolas" pitchFamily="49" charset="0"/>
                <a:cs typeface="Consolas" pitchFamily="49" charset="0"/>
              </a:rPr>
              <a:t>method(e);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void insertUpdate(DocumentEvent e) { </a:t>
            </a:r>
            <a:r>
              <a:rPr lang="en-US" altLang="en-US" sz="1800" smtClean="0">
                <a:solidFill>
                  <a:srgbClr val="FF00FF"/>
                </a:solidFill>
                <a:latin typeface="Consolas" pitchFamily="49" charset="0"/>
                <a:cs typeface="Consolas" pitchFamily="49" charset="0"/>
              </a:rPr>
              <a:t>// Add</a:t>
            </a:r>
          </a:p>
          <a:p>
            <a:pPr marL="0" indent="0">
              <a:buFont typeface="Arial" charset="0"/>
              <a:buNone/>
            </a:pPr>
            <a:r>
              <a:rPr lang="en-US" altLang="en-US" sz="1800" smtClean="0">
                <a:latin typeface="Consolas" pitchFamily="49" charset="0"/>
                <a:cs typeface="Consolas" pitchFamily="49" charset="0"/>
              </a:rPr>
              <a:t>	System.out.println("insert");</a:t>
            </a:r>
          </a:p>
          <a:p>
            <a:pPr marL="0" indent="0">
              <a:buFont typeface="Arial" charset="0"/>
              <a:buNone/>
            </a:pPr>
            <a:r>
              <a:rPr lang="en-US" altLang="en-US" sz="1800" smtClean="0">
                <a:latin typeface="Consolas" pitchFamily="49" charset="0"/>
                <a:cs typeface="Consolas" pitchFamily="49" charset="0"/>
              </a:rPr>
              <a:t>	System.out.println(e.getLength());</a:t>
            </a:r>
          </a:p>
          <a:p>
            <a:pPr marL="0" indent="0">
              <a:buFont typeface="Arial" charset="0"/>
              <a:buNone/>
            </a:pPr>
            <a:r>
              <a:rPr lang="en-US" altLang="en-US" sz="1800" b="1" smtClean="0">
                <a:latin typeface="Consolas" pitchFamily="49" charset="0"/>
                <a:cs typeface="Consolas" pitchFamily="49" charset="0"/>
              </a:rPr>
              <a:t>	method(e);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public void removeUpdate(DocumentEvent e) { </a:t>
            </a:r>
            <a:r>
              <a:rPr lang="en-US" altLang="en-US" sz="1800" smtClean="0">
                <a:solidFill>
                  <a:srgbClr val="FF00FF"/>
                </a:solidFill>
                <a:latin typeface="Consolas" pitchFamily="49" charset="0"/>
                <a:cs typeface="Consolas" pitchFamily="49" charset="0"/>
              </a:rPr>
              <a:t>// Remove</a:t>
            </a:r>
          </a:p>
          <a:p>
            <a:pPr marL="0" indent="0">
              <a:buFont typeface="Arial" charset="0"/>
              <a:buNone/>
            </a:pPr>
            <a:r>
              <a:rPr lang="en-US" altLang="en-US" sz="1800" smtClean="0">
                <a:latin typeface="Consolas" pitchFamily="49" charset="0"/>
                <a:cs typeface="Consolas" pitchFamily="49" charset="0"/>
              </a:rPr>
              <a:t>	System.out.println("removed");</a:t>
            </a:r>
          </a:p>
          <a:p>
            <a:pPr marL="0" indent="0">
              <a:buFont typeface="Arial" charset="0"/>
              <a:buNone/>
            </a:pPr>
            <a:r>
              <a:rPr lang="en-US" altLang="en-US" sz="1800" smtClean="0">
                <a:latin typeface="Consolas" pitchFamily="49" charset="0"/>
                <a:cs typeface="Consolas" pitchFamily="49" charset="0"/>
              </a:rPr>
              <a:t>	</a:t>
            </a:r>
            <a:r>
              <a:rPr lang="en-US" altLang="en-US" sz="1800" b="1" smtClean="0">
                <a:latin typeface="Consolas" pitchFamily="49" charset="0"/>
                <a:cs typeface="Consolas" pitchFamily="49" charset="0"/>
              </a:rPr>
              <a:t>method(e);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204819001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The Text Listener: </a:t>
            </a:r>
            <a:r>
              <a:rPr lang="en-US" altLang="en-US" smtClean="0">
                <a:latin typeface="Consolas" pitchFamily="49" charset="0"/>
                <a:cs typeface="Consolas" pitchFamily="49" charset="0"/>
              </a:rPr>
              <a:t>MyDocumentListener</a:t>
            </a:r>
            <a:r>
              <a:rPr lang="en-US" altLang="en-US" smtClean="0">
                <a:cs typeface="Consolas" pitchFamily="49" charset="0"/>
              </a:rPr>
              <a:t> (2)</a:t>
            </a:r>
          </a:p>
        </p:txBody>
      </p:sp>
      <p:sp>
        <p:nvSpPr>
          <p:cNvPr id="30723"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t>
            </a:r>
            <a:r>
              <a:rPr lang="en-US" altLang="en-US" sz="1800" b="1" smtClean="0">
                <a:latin typeface="Consolas" pitchFamily="49" charset="0"/>
                <a:cs typeface="Consolas" pitchFamily="49" charset="0"/>
              </a:rPr>
              <a:t>method</a:t>
            </a:r>
            <a:r>
              <a:rPr lang="en-US" altLang="en-US" sz="1800" smtClean="0">
                <a:latin typeface="Consolas" pitchFamily="49" charset="0"/>
                <a:cs typeface="Consolas" pitchFamily="49" charset="0"/>
              </a:rPr>
              <a:t>(DocumentEvent e) {</a:t>
            </a:r>
          </a:p>
          <a:p>
            <a:pPr marL="0" indent="0">
              <a:buFont typeface="Arial" charset="0"/>
              <a:buNone/>
            </a:pPr>
            <a:r>
              <a:rPr lang="en-US" altLang="en-US" sz="1800" smtClean="0">
                <a:latin typeface="Consolas" pitchFamily="49" charset="0"/>
                <a:cs typeface="Consolas" pitchFamily="49" charset="0"/>
              </a:rPr>
              <a:t>	Document d = e.getDocument();</a:t>
            </a:r>
          </a:p>
          <a:p>
            <a:pPr marL="0" indent="0">
              <a:buFont typeface="Arial" charset="0"/>
              <a:buNone/>
            </a:pPr>
            <a:r>
              <a:rPr lang="en-US" altLang="en-US" sz="1800" smtClean="0">
                <a:latin typeface="Consolas" pitchFamily="49" charset="0"/>
                <a:cs typeface="Consolas" pitchFamily="49" charset="0"/>
              </a:rPr>
              <a:t>	try {</a:t>
            </a:r>
          </a:p>
          <a:p>
            <a:pPr marL="0" indent="0">
              <a:buFont typeface="Arial" charset="0"/>
              <a:buNone/>
            </a:pPr>
            <a:r>
              <a:rPr lang="en-US" altLang="en-US" sz="1800" smtClean="0">
                <a:latin typeface="Consolas" pitchFamily="49" charset="0"/>
                <a:cs typeface="Consolas" pitchFamily="49" charset="0"/>
              </a:rPr>
              <a:t>	    String s = d.getText(0,d.getLength());</a:t>
            </a:r>
          </a:p>
          <a:p>
            <a:pPr marL="0" indent="0">
              <a:buFont typeface="Arial" charset="0"/>
              <a:buNone/>
            </a:pPr>
            <a:r>
              <a:rPr lang="en-US" altLang="en-US" sz="1800" smtClean="0">
                <a:latin typeface="Consolas" pitchFamily="49" charset="0"/>
                <a:cs typeface="Consolas" pitchFamily="49" charset="0"/>
              </a:rPr>
              <a:t>	    System.out.println(s);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catch (BadLocationException ex)</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System.out.println(ex);</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211310367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1524000" y="1670050"/>
            <a:ext cx="4975225" cy="2749550"/>
            <a:chOff x="1524000" y="1670756"/>
            <a:chExt cx="4975860" cy="2748844"/>
          </a:xfrm>
        </p:grpSpPr>
        <p:pic>
          <p:nvPicPr>
            <p:cNvPr id="31760" name="Picture 3" descr="C:\Users\tamj\AppData\Local\Microsoft\Windows\Temporary Internet Files\Content.IE5\B6R0P5GS\MP9003879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1752600"/>
              <a:ext cx="190246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1524000" y="1670756"/>
              <a:ext cx="3092845" cy="530089"/>
            </a:xfrm>
            <a:custGeom>
              <a:avLst/>
              <a:gdLst>
                <a:gd name="connsiteX0" fmla="*/ 0 w 3093156"/>
                <a:gd name="connsiteY0" fmla="*/ 237066 h 530642"/>
                <a:gd name="connsiteX1" fmla="*/ 67733 w 3093156"/>
                <a:gd name="connsiteY1" fmla="*/ 158044 h 530642"/>
                <a:gd name="connsiteX2" fmla="*/ 101600 w 3093156"/>
                <a:gd name="connsiteY2" fmla="*/ 124177 h 530642"/>
                <a:gd name="connsiteX3" fmla="*/ 169333 w 3093156"/>
                <a:gd name="connsiteY3" fmla="*/ 90311 h 530642"/>
                <a:gd name="connsiteX4" fmla="*/ 203200 w 3093156"/>
                <a:gd name="connsiteY4" fmla="*/ 56444 h 530642"/>
                <a:gd name="connsiteX5" fmla="*/ 237067 w 3093156"/>
                <a:gd name="connsiteY5" fmla="*/ 45155 h 530642"/>
                <a:gd name="connsiteX6" fmla="*/ 327378 w 3093156"/>
                <a:gd name="connsiteY6" fmla="*/ 22577 h 530642"/>
                <a:gd name="connsiteX7" fmla="*/ 451556 w 3093156"/>
                <a:gd name="connsiteY7" fmla="*/ 0 h 530642"/>
                <a:gd name="connsiteX8" fmla="*/ 1941689 w 3093156"/>
                <a:gd name="connsiteY8" fmla="*/ 11288 h 530642"/>
                <a:gd name="connsiteX9" fmla="*/ 2020711 w 3093156"/>
                <a:gd name="connsiteY9" fmla="*/ 22577 h 530642"/>
                <a:gd name="connsiteX10" fmla="*/ 2122311 w 3093156"/>
                <a:gd name="connsiteY10" fmla="*/ 33866 h 530642"/>
                <a:gd name="connsiteX11" fmla="*/ 2235200 w 3093156"/>
                <a:gd name="connsiteY11" fmla="*/ 56444 h 530642"/>
                <a:gd name="connsiteX12" fmla="*/ 2291644 w 3093156"/>
                <a:gd name="connsiteY12" fmla="*/ 67733 h 530642"/>
                <a:gd name="connsiteX13" fmla="*/ 2393244 w 3093156"/>
                <a:gd name="connsiteY13" fmla="*/ 101600 h 530642"/>
                <a:gd name="connsiteX14" fmla="*/ 2460978 w 3093156"/>
                <a:gd name="connsiteY14" fmla="*/ 146755 h 530642"/>
                <a:gd name="connsiteX15" fmla="*/ 2483556 w 3093156"/>
                <a:gd name="connsiteY15" fmla="*/ 180622 h 530642"/>
                <a:gd name="connsiteX16" fmla="*/ 2517422 w 3093156"/>
                <a:gd name="connsiteY16" fmla="*/ 191911 h 530642"/>
                <a:gd name="connsiteX17" fmla="*/ 2585156 w 3093156"/>
                <a:gd name="connsiteY17" fmla="*/ 225777 h 530642"/>
                <a:gd name="connsiteX18" fmla="*/ 2619022 w 3093156"/>
                <a:gd name="connsiteY18" fmla="*/ 248355 h 530642"/>
                <a:gd name="connsiteX19" fmla="*/ 2720622 w 3093156"/>
                <a:gd name="connsiteY19" fmla="*/ 270933 h 530642"/>
                <a:gd name="connsiteX20" fmla="*/ 2822222 w 3093156"/>
                <a:gd name="connsiteY20" fmla="*/ 327377 h 530642"/>
                <a:gd name="connsiteX21" fmla="*/ 2856089 w 3093156"/>
                <a:gd name="connsiteY21" fmla="*/ 361244 h 530642"/>
                <a:gd name="connsiteX22" fmla="*/ 2901244 w 3093156"/>
                <a:gd name="connsiteY22" fmla="*/ 372533 h 530642"/>
                <a:gd name="connsiteX23" fmla="*/ 3002844 w 3093156"/>
                <a:gd name="connsiteY23" fmla="*/ 451555 h 530642"/>
                <a:gd name="connsiteX24" fmla="*/ 3025422 w 3093156"/>
                <a:gd name="connsiteY24" fmla="*/ 485422 h 530642"/>
                <a:gd name="connsiteX25" fmla="*/ 3059289 w 3093156"/>
                <a:gd name="connsiteY25" fmla="*/ 496711 h 530642"/>
                <a:gd name="connsiteX26" fmla="*/ 3093156 w 3093156"/>
                <a:gd name="connsiteY26" fmla="*/ 530577 h 53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3156" h="530642">
                  <a:moveTo>
                    <a:pt x="0" y="237066"/>
                  </a:moveTo>
                  <a:cubicBezTo>
                    <a:pt x="57706" y="140891"/>
                    <a:pt x="5186" y="210167"/>
                    <a:pt x="67733" y="158044"/>
                  </a:cubicBezTo>
                  <a:cubicBezTo>
                    <a:pt x="79998" y="147823"/>
                    <a:pt x="88316" y="133033"/>
                    <a:pt x="101600" y="124177"/>
                  </a:cubicBezTo>
                  <a:cubicBezTo>
                    <a:pt x="203425" y="56293"/>
                    <a:pt x="62759" y="179123"/>
                    <a:pt x="169333" y="90311"/>
                  </a:cubicBezTo>
                  <a:cubicBezTo>
                    <a:pt x="181598" y="80090"/>
                    <a:pt x="189916" y="65300"/>
                    <a:pt x="203200" y="56444"/>
                  </a:cubicBezTo>
                  <a:cubicBezTo>
                    <a:pt x="213101" y="49843"/>
                    <a:pt x="225587" y="48286"/>
                    <a:pt x="237067" y="45155"/>
                  </a:cubicBezTo>
                  <a:cubicBezTo>
                    <a:pt x="267004" y="36990"/>
                    <a:pt x="296660" y="26965"/>
                    <a:pt x="327378" y="22577"/>
                  </a:cubicBezTo>
                  <a:cubicBezTo>
                    <a:pt x="421759" y="9094"/>
                    <a:pt x="380586" y="17741"/>
                    <a:pt x="451556" y="0"/>
                  </a:cubicBezTo>
                  <a:lnTo>
                    <a:pt x="1941689" y="11288"/>
                  </a:lnTo>
                  <a:cubicBezTo>
                    <a:pt x="1968294" y="11671"/>
                    <a:pt x="1994308" y="19277"/>
                    <a:pt x="2020711" y="22577"/>
                  </a:cubicBezTo>
                  <a:cubicBezTo>
                    <a:pt x="2054523" y="26804"/>
                    <a:pt x="2088535" y="29362"/>
                    <a:pt x="2122311" y="33866"/>
                  </a:cubicBezTo>
                  <a:cubicBezTo>
                    <a:pt x="2205261" y="44926"/>
                    <a:pt x="2167897" y="41488"/>
                    <a:pt x="2235200" y="56444"/>
                  </a:cubicBezTo>
                  <a:cubicBezTo>
                    <a:pt x="2253930" y="60606"/>
                    <a:pt x="2273195" y="62462"/>
                    <a:pt x="2291644" y="67733"/>
                  </a:cubicBezTo>
                  <a:cubicBezTo>
                    <a:pt x="2325969" y="77540"/>
                    <a:pt x="2363541" y="81798"/>
                    <a:pt x="2393244" y="101600"/>
                  </a:cubicBezTo>
                  <a:lnTo>
                    <a:pt x="2460978" y="146755"/>
                  </a:lnTo>
                  <a:cubicBezTo>
                    <a:pt x="2468504" y="158044"/>
                    <a:pt x="2472961" y="172146"/>
                    <a:pt x="2483556" y="180622"/>
                  </a:cubicBezTo>
                  <a:cubicBezTo>
                    <a:pt x="2492848" y="188056"/>
                    <a:pt x="2506779" y="186590"/>
                    <a:pt x="2517422" y="191911"/>
                  </a:cubicBezTo>
                  <a:cubicBezTo>
                    <a:pt x="2604955" y="235677"/>
                    <a:pt x="2500033" y="197403"/>
                    <a:pt x="2585156" y="225777"/>
                  </a:cubicBezTo>
                  <a:cubicBezTo>
                    <a:pt x="2596445" y="233303"/>
                    <a:pt x="2606887" y="242287"/>
                    <a:pt x="2619022" y="248355"/>
                  </a:cubicBezTo>
                  <a:cubicBezTo>
                    <a:pt x="2646812" y="262250"/>
                    <a:pt x="2694609" y="266597"/>
                    <a:pt x="2720622" y="270933"/>
                  </a:cubicBezTo>
                  <a:cubicBezTo>
                    <a:pt x="2798257" y="322688"/>
                    <a:pt x="2762613" y="307507"/>
                    <a:pt x="2822222" y="327377"/>
                  </a:cubicBezTo>
                  <a:cubicBezTo>
                    <a:pt x="2833511" y="338666"/>
                    <a:pt x="2842227" y="353323"/>
                    <a:pt x="2856089" y="361244"/>
                  </a:cubicBezTo>
                  <a:cubicBezTo>
                    <a:pt x="2869560" y="368942"/>
                    <a:pt x="2888534" y="363636"/>
                    <a:pt x="2901244" y="372533"/>
                  </a:cubicBezTo>
                  <a:cubicBezTo>
                    <a:pt x="3039695" y="469448"/>
                    <a:pt x="2915468" y="422429"/>
                    <a:pt x="3002844" y="451555"/>
                  </a:cubicBezTo>
                  <a:cubicBezTo>
                    <a:pt x="3010370" y="462844"/>
                    <a:pt x="3014827" y="476946"/>
                    <a:pt x="3025422" y="485422"/>
                  </a:cubicBezTo>
                  <a:cubicBezTo>
                    <a:pt x="3034714" y="492856"/>
                    <a:pt x="3049997" y="489277"/>
                    <a:pt x="3059289" y="496711"/>
                  </a:cubicBezTo>
                  <a:cubicBezTo>
                    <a:pt x="3105536" y="533708"/>
                    <a:pt x="3062314" y="530577"/>
                    <a:pt x="3093156" y="530577"/>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 name="Content Placeholder 2"/>
          <p:cNvSpPr>
            <a:spLocks noGrp="1"/>
          </p:cNvSpPr>
          <p:nvPr>
            <p:ph idx="1"/>
          </p:nvPr>
        </p:nvSpPr>
        <p:spPr/>
        <p:txBody>
          <a:bodyPr/>
          <a:lstStyle/>
          <a:p>
            <a:r>
              <a:rPr lang="en-US" altLang="en-US" smtClean="0"/>
              <a:t>As previously shown this is not an uncommon occurrence</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The code to react to the event allows for easy access to the control that raised the event.</a:t>
            </a:r>
          </a:p>
        </p:txBody>
      </p:sp>
      <p:sp>
        <p:nvSpPr>
          <p:cNvPr id="31748" name="Title 1"/>
          <p:cNvSpPr>
            <a:spLocks noGrp="1"/>
          </p:cNvSpPr>
          <p:nvPr>
            <p:ph type="title"/>
          </p:nvPr>
        </p:nvSpPr>
        <p:spPr/>
        <p:txBody>
          <a:bodyPr/>
          <a:lstStyle/>
          <a:p>
            <a:r>
              <a:rPr lang="en-US" altLang="en-US" smtClean="0"/>
              <a:t>Controls Affecting Other Controls</a:t>
            </a:r>
          </a:p>
        </p:txBody>
      </p:sp>
      <p:grpSp>
        <p:nvGrpSpPr>
          <p:cNvPr id="18" name="Group 17"/>
          <p:cNvGrpSpPr>
            <a:grpSpLocks/>
          </p:cNvGrpSpPr>
          <p:nvPr/>
        </p:nvGrpSpPr>
        <p:grpSpPr bwMode="auto">
          <a:xfrm>
            <a:off x="661988" y="1600200"/>
            <a:ext cx="1063625" cy="1068388"/>
            <a:chOff x="661811" y="1600200"/>
            <a:chExt cx="1064411" cy="1068363"/>
          </a:xfrm>
        </p:grpSpPr>
        <p:pic>
          <p:nvPicPr>
            <p:cNvPr id="31758" name="Picture 2" descr="C:\Users\tamj\AppData\Local\Microsoft\Windows\Temporary Internet Files\Content.IE5\BXRWTSP3\MC90044212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811" y="1600200"/>
              <a:ext cx="990600" cy="97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rot="13570468">
              <a:off x="1203803" y="2146144"/>
              <a:ext cx="668322" cy="376516"/>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21" name="Group 20"/>
          <p:cNvGrpSpPr>
            <a:grpSpLocks/>
          </p:cNvGrpSpPr>
          <p:nvPr/>
        </p:nvGrpSpPr>
        <p:grpSpPr bwMode="auto">
          <a:xfrm>
            <a:off x="4724400" y="1963738"/>
            <a:ext cx="866775" cy="931862"/>
            <a:chOff x="4724400" y="1963377"/>
            <a:chExt cx="866703" cy="932223"/>
          </a:xfrm>
        </p:grpSpPr>
        <p:cxnSp>
          <p:nvCxnSpPr>
            <p:cNvPr id="6" name="Straight Connector 5"/>
            <p:cNvCxnSpPr/>
            <p:nvPr/>
          </p:nvCxnSpPr>
          <p:spPr>
            <a:xfrm flipV="1">
              <a:off x="5275217" y="2219063"/>
              <a:ext cx="304775" cy="10481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724400" y="2404873"/>
              <a:ext cx="304775" cy="10322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05368" y="2606563"/>
              <a:ext cx="0" cy="28903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05368" y="1963377"/>
              <a:ext cx="17462" cy="17786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86328" y="2490631"/>
              <a:ext cx="304775" cy="17469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76787" y="2554156"/>
              <a:ext cx="166674" cy="1969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24400" y="2096779"/>
              <a:ext cx="304775" cy="17469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3286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nodeType="afterGroup">
                            <p:stCondLst>
                              <p:cond delay="500"/>
                            </p:stCondLst>
                            <p:childTnLst>
                              <p:par>
                                <p:cTn id="18" presetID="6"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Ways Of Accessing Other Controls</a:t>
            </a:r>
          </a:p>
        </p:txBody>
      </p:sp>
      <p:sp>
        <p:nvSpPr>
          <p:cNvPr id="3" name="Content Placeholder 2"/>
          <p:cNvSpPr>
            <a:spLocks noGrp="1"/>
          </p:cNvSpPr>
          <p:nvPr>
            <p:ph idx="1"/>
          </p:nvPr>
        </p:nvSpPr>
        <p:spPr/>
        <p:txBody>
          <a:bodyPr/>
          <a:lstStyle/>
          <a:p>
            <a:pPr marL="457200" indent="-457200">
              <a:buFont typeface="+mj-lt"/>
              <a:buAutoNum type="arabicPeriod"/>
              <a:defRPr/>
            </a:pPr>
            <a:r>
              <a:rPr lang="en-US" dirty="0" smtClean="0"/>
              <a:t>Via Java Swing containment </a:t>
            </a:r>
          </a:p>
          <a:p>
            <a:pPr lvl="1">
              <a:buFont typeface="Arial" pitchFamily="34" charset="0"/>
              <a:buChar char="–"/>
              <a:defRPr/>
            </a:pPr>
            <a:r>
              <a:rPr lang="en-US" dirty="0" smtClean="0"/>
              <a:t>Example to illustrate with </a:t>
            </a:r>
            <a:r>
              <a:rPr lang="en-US" dirty="0" smtClean="0">
                <a:latin typeface="Consolas" panose="020B0609020204030204" pitchFamily="49" charset="0"/>
                <a:cs typeface="Consolas" panose="020B0609020204030204" pitchFamily="49" charset="0"/>
              </a:rPr>
              <a:t>JButton</a:t>
            </a:r>
            <a:r>
              <a:rPr lang="en-US" dirty="0" smtClean="0"/>
              <a:t> control:</a:t>
            </a:r>
          </a:p>
          <a:p>
            <a:pPr lvl="1">
              <a:buFont typeface="Arial" pitchFamily="34" charset="0"/>
              <a:buChar char="–"/>
              <a:defRPr/>
            </a:pPr>
            <a:r>
              <a:rPr lang="en-US" altLang="en-US" sz="1800" dirty="0">
                <a:latin typeface="Consolas" pitchFamily="49" charset="0"/>
                <a:cs typeface="Consolas" pitchFamily="49" charset="0"/>
              </a:rPr>
              <a:t>/</a:t>
            </a:r>
            <a:r>
              <a:rPr lang="en-US" altLang="en-US" sz="1800" dirty="0" smtClean="0">
                <a:latin typeface="Consolas" pitchFamily="49" charset="0"/>
                <a:cs typeface="Consolas" pitchFamily="49" charset="0"/>
              </a:rPr>
              <a:t>home/219/examples/</a:t>
            </a:r>
            <a:r>
              <a:rPr lang="en-US" altLang="en-US" sz="1800" dirty="0" err="1" smtClean="0">
                <a:latin typeface="Consolas" pitchFamily="49" charset="0"/>
                <a:cs typeface="Consolas" pitchFamily="49" charset="0"/>
              </a:rPr>
              <a:t>gui</a:t>
            </a:r>
            <a:r>
              <a:rPr lang="en-US" altLang="en-US" sz="1800" dirty="0" smtClean="0">
                <a:latin typeface="Consolas" pitchFamily="49" charset="0"/>
                <a:cs typeface="Consolas" pitchFamily="49" charset="0"/>
              </a:rPr>
              <a:t>/6controlAffectControls</a:t>
            </a:r>
            <a:endParaRPr lang="en-US" altLang="en-US" sz="1800" dirty="0" smtClean="0">
              <a:latin typeface="Consolas" pitchFamily="49" charset="0"/>
              <a:cs typeface="Consolas" pitchFamily="49" charset="0"/>
            </a:endParaRPr>
          </a:p>
          <a:p>
            <a:pPr lvl="1">
              <a:buFont typeface="Arial" pitchFamily="34" charset="0"/>
              <a:buChar char="–"/>
              <a:defRPr/>
            </a:pPr>
            <a:endParaRPr lang="en-US" altLang="en-US" sz="1800" dirty="0">
              <a:latin typeface="Consolas" pitchFamily="49" charset="0"/>
              <a:cs typeface="Consolas" pitchFamily="49" charset="0"/>
            </a:endParaRPr>
          </a:p>
          <a:p>
            <a:pPr lvl="1">
              <a:buFont typeface="Arial" pitchFamily="34" charset="0"/>
              <a:buChar char="–"/>
              <a:defRPr/>
            </a:pPr>
            <a:endParaRPr lang="en-US" altLang="en-US" sz="1800" dirty="0" smtClean="0">
              <a:latin typeface="Consolas" pitchFamily="49" charset="0"/>
              <a:cs typeface="Consolas" pitchFamily="49" charset="0"/>
            </a:endParaRPr>
          </a:p>
          <a:p>
            <a:pPr lvl="1">
              <a:buFont typeface="Arial" pitchFamily="34" charset="0"/>
              <a:buChar char="–"/>
              <a:defRPr/>
            </a:pPr>
            <a:endParaRPr lang="en-US" altLang="en-US" sz="1800" dirty="0">
              <a:latin typeface="Consolas" pitchFamily="49" charset="0"/>
              <a:cs typeface="Consolas" pitchFamily="49" charset="0"/>
            </a:endParaRPr>
          </a:p>
          <a:p>
            <a:pPr lvl="1">
              <a:buFont typeface="Arial" pitchFamily="34" charset="0"/>
              <a:buChar char="–"/>
              <a:defRPr/>
            </a:pPr>
            <a:endParaRPr lang="en-US" altLang="en-US" sz="1800" dirty="0" smtClean="0">
              <a:latin typeface="Consolas" pitchFamily="49" charset="0"/>
              <a:cs typeface="Consolas" pitchFamily="49" charset="0"/>
            </a:endParaRPr>
          </a:p>
          <a:p>
            <a:pPr lvl="1">
              <a:buFont typeface="Arial" pitchFamily="34" charset="0"/>
              <a:buChar char="–"/>
              <a:defRPr/>
            </a:pPr>
            <a:endParaRPr lang="en-US" altLang="en-US" sz="1800" dirty="0" smtClean="0">
              <a:latin typeface="Consolas" pitchFamily="49" charset="0"/>
              <a:cs typeface="Consolas" pitchFamily="49" charset="0"/>
            </a:endParaRPr>
          </a:p>
          <a:p>
            <a:pPr lvl="1">
              <a:buFont typeface="Arial" pitchFamily="34" charset="0"/>
              <a:buChar char="–"/>
              <a:defRPr/>
            </a:pPr>
            <a:r>
              <a:rPr lang="en-US" sz="1800" dirty="0" smtClean="0"/>
              <a:t>JT’s $0.02</a:t>
            </a:r>
          </a:p>
          <a:p>
            <a:pPr lvl="2">
              <a:buFont typeface="Arial" pitchFamily="34" charset="0"/>
              <a:buChar char="•"/>
              <a:defRPr/>
            </a:pPr>
            <a:r>
              <a:rPr lang="en-US" sz="1600" dirty="0" smtClean="0"/>
              <a:t>Stylistically acceptable (of course!)</a:t>
            </a:r>
          </a:p>
          <a:p>
            <a:pPr lvl="2">
              <a:buFont typeface="Arial" pitchFamily="34" charset="0"/>
              <a:buChar char="•"/>
              <a:defRPr/>
            </a:pPr>
            <a:r>
              <a:rPr lang="en-US" sz="1600" dirty="0" smtClean="0"/>
              <a:t>Can </a:t>
            </a:r>
            <a:r>
              <a:rPr lang="en-US" sz="1600" dirty="0"/>
              <a:t>be challenging to track down specific </a:t>
            </a:r>
            <a:r>
              <a:rPr lang="en-US" sz="1600" dirty="0" smtClean="0"/>
              <a:t>container/method</a:t>
            </a:r>
            <a:endParaRPr lang="en-US" sz="1600" dirty="0"/>
          </a:p>
          <a:p>
            <a:pPr lvl="1">
              <a:buFont typeface="Arial" pitchFamily="34" charset="0"/>
              <a:buChar char="–"/>
              <a:defRPr/>
            </a:pPr>
            <a:endParaRPr lang="en-US" altLang="en-US" sz="1800" dirty="0">
              <a:latin typeface="Consolas" pitchFamily="49" charset="0"/>
              <a:cs typeface="Consolas" pitchFamily="49" charset="0"/>
            </a:endParaRPr>
          </a:p>
          <a:p>
            <a:pPr marL="800100" lvl="1" indent="-457200">
              <a:buFont typeface="+mj-lt"/>
              <a:buAutoNum type="arabicPeriod"/>
              <a:defRPr/>
            </a:pPr>
            <a:endParaRPr lang="en-US" dirty="0"/>
          </a:p>
        </p:txBody>
      </p:sp>
      <p:pic>
        <p:nvPicPr>
          <p:cNvPr id="156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4267200" cy="15890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Tree>
    <p:extLst>
      <p:ext uri="{BB962C8B-B14F-4D97-AF65-F5344CB8AC3E}">
        <p14:creationId xmlns:p14="http://schemas.microsoft.com/office/powerpoint/2010/main" val="3207816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66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Ways Of Accessing Other Controls (2)</a:t>
            </a:r>
          </a:p>
        </p:txBody>
      </p:sp>
      <p:sp>
        <p:nvSpPr>
          <p:cNvPr id="3" name="Content Placeholder 2"/>
          <p:cNvSpPr>
            <a:spLocks noGrp="1"/>
          </p:cNvSpPr>
          <p:nvPr>
            <p:ph idx="1"/>
          </p:nvPr>
        </p:nvSpPr>
        <p:spPr/>
        <p:txBody>
          <a:bodyPr/>
          <a:lstStyle/>
          <a:p>
            <a:pPr marL="457200" indent="-457200">
              <a:buFont typeface="+mj-lt"/>
              <a:buAutoNum type="arabicPeriod" startAt="2"/>
              <a:defRPr/>
            </a:pPr>
            <a:r>
              <a:rPr lang="en-US" dirty="0" smtClean="0"/>
              <a:t>Implementing the listener class as a nested inner class.</a:t>
            </a:r>
          </a:p>
          <a:p>
            <a:pPr lvl="1">
              <a:buFont typeface="Arial" pitchFamily="34" charset="0"/>
              <a:buChar char="–"/>
              <a:defRPr/>
            </a:pPr>
            <a:r>
              <a:rPr lang="en-US" dirty="0" smtClean="0"/>
              <a:t>(Recall that if one class is defined inside the definition of another class that the inner class is within the scope of the outer class and as a consequence it can access private attributes or methods).</a:t>
            </a:r>
          </a:p>
          <a:p>
            <a:pPr lvl="1">
              <a:buFont typeface="Arial" pitchFamily="34" charset="0"/>
              <a:buChar char="–"/>
              <a:defRPr/>
            </a:pPr>
            <a:r>
              <a:rPr lang="en-US" dirty="0" smtClean="0"/>
              <a:t>JT’s $0.02: take care that you don’t employ this technique too often and/or to bypass encapsulation/information hiding.</a:t>
            </a:r>
          </a:p>
          <a:p>
            <a:pPr lvl="1">
              <a:buFont typeface="Arial" pitchFamily="34" charset="0"/>
              <a:buChar char="–"/>
              <a:defRPr/>
            </a:pPr>
            <a:endParaRPr lang="en-US" altLang="en-US" sz="1800" dirty="0">
              <a:latin typeface="Consolas" pitchFamily="49" charset="0"/>
              <a:cs typeface="Consolas" pitchFamily="49" charset="0"/>
            </a:endParaRPr>
          </a:p>
          <a:p>
            <a:pPr lvl="2">
              <a:lnSpc>
                <a:spcPct val="80000"/>
              </a:lnSpc>
              <a:buFontTx/>
              <a:buNone/>
              <a:defRPr/>
            </a:pPr>
            <a:r>
              <a:rPr lang="en-US" altLang="en-US" sz="1600" dirty="0">
                <a:latin typeface="Consolas" pitchFamily="49" charset="0"/>
                <a:cs typeface="Consolas" pitchFamily="49" charset="0"/>
              </a:rPr>
              <a:t>public class MyFrame extends </a:t>
            </a:r>
            <a:r>
              <a:rPr lang="en-US" altLang="en-US" sz="1600" dirty="0" smtClean="0">
                <a:latin typeface="Consolas" pitchFamily="49" charset="0"/>
                <a:cs typeface="Consolas" pitchFamily="49" charset="0"/>
              </a:rPr>
              <a:t>JFrame {</a:t>
            </a:r>
          </a:p>
          <a:p>
            <a:pPr lvl="2">
              <a:lnSpc>
                <a:spcPct val="80000"/>
              </a:lnSpc>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private JLabel a Label;</a:t>
            </a:r>
          </a:p>
          <a:p>
            <a:pPr lvl="2">
              <a:lnSpc>
                <a:spcPct val="80000"/>
              </a:lnSpc>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a:t>
            </a:r>
            <a:endParaRPr lang="en-US" altLang="en-US" sz="1600" dirty="0">
              <a:latin typeface="Consolas" pitchFamily="49" charset="0"/>
              <a:cs typeface="Consolas" pitchFamily="49" charset="0"/>
            </a:endParaRPr>
          </a:p>
          <a:p>
            <a:pPr marL="514350" lvl="2" indent="0">
              <a:buFont typeface="Arial" pitchFamily="34" charset="0"/>
              <a:buNone/>
              <a:defRPr/>
            </a:pPr>
            <a:r>
              <a:rPr lang="en-US" altLang="en-US" sz="1600" dirty="0" smtClean="0">
                <a:latin typeface="Consolas" pitchFamily="49" charset="0"/>
                <a:cs typeface="Consolas" pitchFamily="49" charset="0"/>
              </a:rPr>
              <a:t>    private class MyWindowListener extends extends </a:t>
            </a:r>
          </a:p>
          <a:p>
            <a:pPr marL="514350" lvl="2" indent="0">
              <a:buFont typeface="Arial" pitchFamily="34" charset="0"/>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WindowAdapter {</a:t>
            </a:r>
          </a:p>
          <a:p>
            <a:pPr lvl="1" eaLnBrk="1" hangingPunct="1">
              <a:spcBef>
                <a:spcPct val="50000"/>
              </a:spcBef>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public </a:t>
            </a:r>
            <a:r>
              <a:rPr lang="en-US" altLang="en-US" sz="1600" dirty="0">
                <a:latin typeface="Consolas" pitchFamily="49" charset="0"/>
                <a:cs typeface="Consolas" pitchFamily="49" charset="0"/>
              </a:rPr>
              <a:t>void windowClosing </a:t>
            </a:r>
            <a:r>
              <a:rPr lang="en-US" altLang="en-US" sz="1600" dirty="0" smtClean="0">
                <a:latin typeface="Consolas" pitchFamily="49" charset="0"/>
                <a:cs typeface="Consolas" pitchFamily="49" charset="0"/>
              </a:rPr>
              <a:t> (</a:t>
            </a:r>
            <a:r>
              <a:rPr lang="en-US" altLang="en-US" sz="1600" dirty="0">
                <a:latin typeface="Consolas" pitchFamily="49" charset="0"/>
                <a:cs typeface="Consolas" pitchFamily="49" charset="0"/>
              </a:rPr>
              <a:t>WindowEvent e</a:t>
            </a:r>
            <a:r>
              <a:rPr lang="en-US" altLang="en-US" sz="1600" dirty="0" smtClean="0">
                <a:latin typeface="Consolas" pitchFamily="49" charset="0"/>
                <a:cs typeface="Consolas" pitchFamily="49" charset="0"/>
              </a:rPr>
              <a:t>) {</a:t>
            </a:r>
          </a:p>
          <a:p>
            <a:pPr lvl="1" eaLnBrk="1" hangingPunct="1">
              <a:spcBef>
                <a:spcPct val="50000"/>
              </a:spcBef>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aLabel.setText(“Shutting down”);</a:t>
            </a:r>
            <a:endParaRPr lang="en-US" altLang="en-US" sz="1600" dirty="0">
              <a:latin typeface="Consolas" pitchFamily="49" charset="0"/>
              <a:cs typeface="Consolas" pitchFamily="49" charset="0"/>
            </a:endParaRPr>
          </a:p>
          <a:p>
            <a:pPr marL="514350" lvl="2" indent="0">
              <a:buFont typeface="Arial" pitchFamily="34" charset="0"/>
              <a:buNone/>
              <a:defRPr/>
            </a:pPr>
            <a:r>
              <a:rPr lang="en-US" altLang="en-US" sz="1600" dirty="0" smtClean="0">
                <a:latin typeface="Consolas" pitchFamily="49" charset="0"/>
                <a:cs typeface="Consolas" pitchFamily="49" charset="0"/>
              </a:rPr>
              <a:t>         }</a:t>
            </a:r>
          </a:p>
          <a:p>
            <a:pPr marL="514350" lvl="2" indent="0">
              <a:buFont typeface="Arial" pitchFamily="34" charset="0"/>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 </a:t>
            </a:r>
            <a:r>
              <a:rPr lang="en-US" altLang="en-US" sz="1600" dirty="0" smtClean="0">
                <a:solidFill>
                  <a:srgbClr val="FF00FF"/>
                </a:solidFill>
                <a:latin typeface="Consolas" pitchFamily="49" charset="0"/>
                <a:cs typeface="Consolas" pitchFamily="49" charset="0"/>
              </a:rPr>
              <a:t>// End definition for inner window listener class</a:t>
            </a:r>
            <a:endParaRPr lang="en-US" altLang="en-US" sz="1600" dirty="0">
              <a:solidFill>
                <a:srgbClr val="FF00FF"/>
              </a:solidFill>
              <a:latin typeface="Consolas" pitchFamily="49" charset="0"/>
              <a:cs typeface="Consolas" pitchFamily="49" charset="0"/>
            </a:endParaRPr>
          </a:p>
          <a:p>
            <a:pPr marL="514350" lvl="2" indent="0">
              <a:buFont typeface="Arial" pitchFamily="34" charset="0"/>
              <a:buNone/>
              <a:defRPr/>
            </a:pPr>
            <a:r>
              <a:rPr lang="en-US" sz="1600" dirty="0" smtClean="0">
                <a:latin typeface="Consolas" panose="020B0609020204030204" pitchFamily="49" charset="0"/>
                <a:cs typeface="Consolas" panose="020B0609020204030204" pitchFamily="49" charset="0"/>
              </a:rPr>
              <a:t>}  </a:t>
            </a:r>
            <a:r>
              <a:rPr lang="en-US" sz="1600" dirty="0" smtClean="0">
                <a:solidFill>
                  <a:srgbClr val="FF00FF"/>
                </a:solidFill>
                <a:latin typeface="Consolas" panose="020B0609020204030204" pitchFamily="49" charset="0"/>
                <a:cs typeface="Consolas" panose="020B0609020204030204" pitchFamily="49" charset="0"/>
              </a:rPr>
              <a:t>// End definition for outer frame class</a:t>
            </a:r>
            <a:endParaRPr lang="en-US" sz="1600" dirty="0">
              <a:solidFill>
                <a:srgbClr val="FF00FF"/>
              </a:solidFill>
              <a:latin typeface="Consolas" panose="020B0609020204030204" pitchFamily="49" charset="0"/>
              <a:cs typeface="Consolas" panose="020B0609020204030204" pitchFamily="49" charset="0"/>
            </a:endParaRPr>
          </a:p>
        </p:txBody>
      </p:sp>
      <p:sp>
        <p:nvSpPr>
          <p:cNvPr id="4" name="Freeform 3"/>
          <p:cNvSpPr/>
          <p:nvPr/>
        </p:nvSpPr>
        <p:spPr>
          <a:xfrm>
            <a:off x="4191000" y="3929063"/>
            <a:ext cx="3003550" cy="1579562"/>
          </a:xfrm>
          <a:custGeom>
            <a:avLst/>
            <a:gdLst>
              <a:gd name="connsiteX0" fmla="*/ 1941689 w 3002845"/>
              <a:gd name="connsiteY0" fmla="*/ 1580462 h 1580462"/>
              <a:gd name="connsiteX1" fmla="*/ 2269067 w 3002845"/>
              <a:gd name="connsiteY1" fmla="*/ 1569173 h 1580462"/>
              <a:gd name="connsiteX2" fmla="*/ 2302934 w 3002845"/>
              <a:gd name="connsiteY2" fmla="*/ 1557884 h 1580462"/>
              <a:gd name="connsiteX3" fmla="*/ 2438400 w 3002845"/>
              <a:gd name="connsiteY3" fmla="*/ 1546595 h 1580462"/>
              <a:gd name="connsiteX4" fmla="*/ 2506134 w 3002845"/>
              <a:gd name="connsiteY4" fmla="*/ 1524017 h 1580462"/>
              <a:gd name="connsiteX5" fmla="*/ 2551289 w 3002845"/>
              <a:gd name="connsiteY5" fmla="*/ 1512728 h 1580462"/>
              <a:gd name="connsiteX6" fmla="*/ 2596445 w 3002845"/>
              <a:gd name="connsiteY6" fmla="*/ 1490151 h 1580462"/>
              <a:gd name="connsiteX7" fmla="*/ 2652889 w 3002845"/>
              <a:gd name="connsiteY7" fmla="*/ 1467573 h 1580462"/>
              <a:gd name="connsiteX8" fmla="*/ 2686756 w 3002845"/>
              <a:gd name="connsiteY8" fmla="*/ 1444995 h 1580462"/>
              <a:gd name="connsiteX9" fmla="*/ 2743200 w 3002845"/>
              <a:gd name="connsiteY9" fmla="*/ 1422417 h 1580462"/>
              <a:gd name="connsiteX10" fmla="*/ 2777067 w 3002845"/>
              <a:gd name="connsiteY10" fmla="*/ 1388551 h 1580462"/>
              <a:gd name="connsiteX11" fmla="*/ 2810934 w 3002845"/>
              <a:gd name="connsiteY11" fmla="*/ 1377262 h 1580462"/>
              <a:gd name="connsiteX12" fmla="*/ 2833511 w 3002845"/>
              <a:gd name="connsiteY12" fmla="*/ 1343395 h 1580462"/>
              <a:gd name="connsiteX13" fmla="*/ 2901245 w 3002845"/>
              <a:gd name="connsiteY13" fmla="*/ 1275662 h 1580462"/>
              <a:gd name="connsiteX14" fmla="*/ 2946400 w 3002845"/>
              <a:gd name="connsiteY14" fmla="*/ 1219217 h 1580462"/>
              <a:gd name="connsiteX15" fmla="*/ 2957689 w 3002845"/>
              <a:gd name="connsiteY15" fmla="*/ 1185351 h 1580462"/>
              <a:gd name="connsiteX16" fmla="*/ 2980267 w 3002845"/>
              <a:gd name="connsiteY16" fmla="*/ 1151484 h 1580462"/>
              <a:gd name="connsiteX17" fmla="*/ 3002845 w 3002845"/>
              <a:gd name="connsiteY17" fmla="*/ 1072462 h 1580462"/>
              <a:gd name="connsiteX18" fmla="*/ 2991556 w 3002845"/>
              <a:gd name="connsiteY18" fmla="*/ 688640 h 1580462"/>
              <a:gd name="connsiteX19" fmla="*/ 2980267 w 3002845"/>
              <a:gd name="connsiteY19" fmla="*/ 643484 h 1580462"/>
              <a:gd name="connsiteX20" fmla="*/ 2946400 w 3002845"/>
              <a:gd name="connsiteY20" fmla="*/ 620906 h 1580462"/>
              <a:gd name="connsiteX21" fmla="*/ 2935111 w 3002845"/>
              <a:gd name="connsiteY21" fmla="*/ 587040 h 1580462"/>
              <a:gd name="connsiteX22" fmla="*/ 2867378 w 3002845"/>
              <a:gd name="connsiteY22" fmla="*/ 530595 h 1580462"/>
              <a:gd name="connsiteX23" fmla="*/ 2822223 w 3002845"/>
              <a:gd name="connsiteY23" fmla="*/ 474151 h 1580462"/>
              <a:gd name="connsiteX24" fmla="*/ 2799645 w 3002845"/>
              <a:gd name="connsiteY24" fmla="*/ 440284 h 1580462"/>
              <a:gd name="connsiteX25" fmla="*/ 2754489 w 3002845"/>
              <a:gd name="connsiteY25" fmla="*/ 406417 h 1580462"/>
              <a:gd name="connsiteX26" fmla="*/ 2675467 w 3002845"/>
              <a:gd name="connsiteY26" fmla="*/ 338684 h 1580462"/>
              <a:gd name="connsiteX27" fmla="*/ 2630311 w 3002845"/>
              <a:gd name="connsiteY27" fmla="*/ 316106 h 1580462"/>
              <a:gd name="connsiteX28" fmla="*/ 2596445 w 3002845"/>
              <a:gd name="connsiteY28" fmla="*/ 293528 h 1580462"/>
              <a:gd name="connsiteX29" fmla="*/ 2551289 w 3002845"/>
              <a:gd name="connsiteY29" fmla="*/ 270951 h 1580462"/>
              <a:gd name="connsiteX30" fmla="*/ 2460978 w 3002845"/>
              <a:gd name="connsiteY30" fmla="*/ 214506 h 1580462"/>
              <a:gd name="connsiteX31" fmla="*/ 2370667 w 3002845"/>
              <a:gd name="connsiteY31" fmla="*/ 191928 h 1580462"/>
              <a:gd name="connsiteX32" fmla="*/ 2280356 w 3002845"/>
              <a:gd name="connsiteY32" fmla="*/ 169351 h 1580462"/>
              <a:gd name="connsiteX33" fmla="*/ 2212623 w 3002845"/>
              <a:gd name="connsiteY33" fmla="*/ 158062 h 1580462"/>
              <a:gd name="connsiteX34" fmla="*/ 2043289 w 3002845"/>
              <a:gd name="connsiteY34" fmla="*/ 146773 h 1580462"/>
              <a:gd name="connsiteX35" fmla="*/ 1828800 w 3002845"/>
              <a:gd name="connsiteY35" fmla="*/ 124195 h 1580462"/>
              <a:gd name="connsiteX36" fmla="*/ 1761067 w 3002845"/>
              <a:gd name="connsiteY36" fmla="*/ 112906 h 1580462"/>
              <a:gd name="connsiteX37" fmla="*/ 1557867 w 3002845"/>
              <a:gd name="connsiteY37" fmla="*/ 101617 h 1580462"/>
              <a:gd name="connsiteX38" fmla="*/ 1377245 w 3002845"/>
              <a:gd name="connsiteY38" fmla="*/ 90328 h 1580462"/>
              <a:gd name="connsiteX39" fmla="*/ 1174045 w 3002845"/>
              <a:gd name="connsiteY39" fmla="*/ 67751 h 1580462"/>
              <a:gd name="connsiteX40" fmla="*/ 1038578 w 3002845"/>
              <a:gd name="connsiteY40" fmla="*/ 45173 h 1580462"/>
              <a:gd name="connsiteX41" fmla="*/ 914400 w 3002845"/>
              <a:gd name="connsiteY41" fmla="*/ 33884 h 1580462"/>
              <a:gd name="connsiteX42" fmla="*/ 553156 w 3002845"/>
              <a:gd name="connsiteY42" fmla="*/ 11306 h 1580462"/>
              <a:gd name="connsiteX43" fmla="*/ 0 w 3002845"/>
              <a:gd name="connsiteY43" fmla="*/ 17 h 158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02845" h="1580462">
                <a:moveTo>
                  <a:pt x="1941689" y="1580462"/>
                </a:moveTo>
                <a:cubicBezTo>
                  <a:pt x="2050815" y="1576699"/>
                  <a:pt x="2160089" y="1575984"/>
                  <a:pt x="2269067" y="1569173"/>
                </a:cubicBezTo>
                <a:cubicBezTo>
                  <a:pt x="2280943" y="1568431"/>
                  <a:pt x="2291139" y="1559457"/>
                  <a:pt x="2302934" y="1557884"/>
                </a:cubicBezTo>
                <a:cubicBezTo>
                  <a:pt x="2347848" y="1551895"/>
                  <a:pt x="2393245" y="1550358"/>
                  <a:pt x="2438400" y="1546595"/>
                </a:cubicBezTo>
                <a:cubicBezTo>
                  <a:pt x="2460978" y="1539069"/>
                  <a:pt x="2483045" y="1529789"/>
                  <a:pt x="2506134" y="1524017"/>
                </a:cubicBezTo>
                <a:cubicBezTo>
                  <a:pt x="2521186" y="1520254"/>
                  <a:pt x="2536762" y="1518176"/>
                  <a:pt x="2551289" y="1512728"/>
                </a:cubicBezTo>
                <a:cubicBezTo>
                  <a:pt x="2567046" y="1506819"/>
                  <a:pt x="2581067" y="1496986"/>
                  <a:pt x="2596445" y="1490151"/>
                </a:cubicBezTo>
                <a:cubicBezTo>
                  <a:pt x="2614963" y="1481921"/>
                  <a:pt x="2634764" y="1476635"/>
                  <a:pt x="2652889" y="1467573"/>
                </a:cubicBezTo>
                <a:cubicBezTo>
                  <a:pt x="2665024" y="1461505"/>
                  <a:pt x="2674621" y="1451063"/>
                  <a:pt x="2686756" y="1444995"/>
                </a:cubicBezTo>
                <a:cubicBezTo>
                  <a:pt x="2704881" y="1435933"/>
                  <a:pt x="2724385" y="1429943"/>
                  <a:pt x="2743200" y="1422417"/>
                </a:cubicBezTo>
                <a:cubicBezTo>
                  <a:pt x="2754489" y="1411128"/>
                  <a:pt x="2763783" y="1397407"/>
                  <a:pt x="2777067" y="1388551"/>
                </a:cubicBezTo>
                <a:cubicBezTo>
                  <a:pt x="2786968" y="1381950"/>
                  <a:pt x="2801642" y="1384696"/>
                  <a:pt x="2810934" y="1377262"/>
                </a:cubicBezTo>
                <a:cubicBezTo>
                  <a:pt x="2821528" y="1368786"/>
                  <a:pt x="2824497" y="1353535"/>
                  <a:pt x="2833511" y="1343395"/>
                </a:cubicBezTo>
                <a:cubicBezTo>
                  <a:pt x="2854724" y="1319530"/>
                  <a:pt x="2901245" y="1275662"/>
                  <a:pt x="2901245" y="1275662"/>
                </a:cubicBezTo>
                <a:cubicBezTo>
                  <a:pt x="2929620" y="1190538"/>
                  <a:pt x="2888044" y="1292162"/>
                  <a:pt x="2946400" y="1219217"/>
                </a:cubicBezTo>
                <a:cubicBezTo>
                  <a:pt x="2953833" y="1209925"/>
                  <a:pt x="2952367" y="1195994"/>
                  <a:pt x="2957689" y="1185351"/>
                </a:cubicBezTo>
                <a:cubicBezTo>
                  <a:pt x="2963757" y="1173216"/>
                  <a:pt x="2974199" y="1163619"/>
                  <a:pt x="2980267" y="1151484"/>
                </a:cubicBezTo>
                <a:cubicBezTo>
                  <a:pt x="2988364" y="1135289"/>
                  <a:pt x="2999228" y="1086929"/>
                  <a:pt x="3002845" y="1072462"/>
                </a:cubicBezTo>
                <a:cubicBezTo>
                  <a:pt x="2999082" y="944521"/>
                  <a:pt x="2998283" y="816459"/>
                  <a:pt x="2991556" y="688640"/>
                </a:cubicBezTo>
                <a:cubicBezTo>
                  <a:pt x="2990741" y="673146"/>
                  <a:pt x="2988873" y="656393"/>
                  <a:pt x="2980267" y="643484"/>
                </a:cubicBezTo>
                <a:cubicBezTo>
                  <a:pt x="2972741" y="632195"/>
                  <a:pt x="2957689" y="628432"/>
                  <a:pt x="2946400" y="620906"/>
                </a:cubicBezTo>
                <a:cubicBezTo>
                  <a:pt x="2942637" y="609617"/>
                  <a:pt x="2941712" y="596941"/>
                  <a:pt x="2935111" y="587040"/>
                </a:cubicBezTo>
                <a:cubicBezTo>
                  <a:pt x="2917726" y="560962"/>
                  <a:pt x="2892369" y="547256"/>
                  <a:pt x="2867378" y="530595"/>
                </a:cubicBezTo>
                <a:cubicBezTo>
                  <a:pt x="2845401" y="464663"/>
                  <a:pt x="2873285" y="525213"/>
                  <a:pt x="2822223" y="474151"/>
                </a:cubicBezTo>
                <a:cubicBezTo>
                  <a:pt x="2812629" y="464557"/>
                  <a:pt x="2809239" y="449878"/>
                  <a:pt x="2799645" y="440284"/>
                </a:cubicBezTo>
                <a:cubicBezTo>
                  <a:pt x="2786341" y="426980"/>
                  <a:pt x="2768774" y="418662"/>
                  <a:pt x="2754489" y="406417"/>
                </a:cubicBezTo>
                <a:cubicBezTo>
                  <a:pt x="2704757" y="363790"/>
                  <a:pt x="2736414" y="376776"/>
                  <a:pt x="2675467" y="338684"/>
                </a:cubicBezTo>
                <a:cubicBezTo>
                  <a:pt x="2661196" y="329765"/>
                  <a:pt x="2644922" y="324455"/>
                  <a:pt x="2630311" y="316106"/>
                </a:cubicBezTo>
                <a:cubicBezTo>
                  <a:pt x="2618531" y="309375"/>
                  <a:pt x="2608225" y="300259"/>
                  <a:pt x="2596445" y="293528"/>
                </a:cubicBezTo>
                <a:cubicBezTo>
                  <a:pt x="2581834" y="285179"/>
                  <a:pt x="2565560" y="279870"/>
                  <a:pt x="2551289" y="270951"/>
                </a:cubicBezTo>
                <a:cubicBezTo>
                  <a:pt x="2507145" y="243361"/>
                  <a:pt x="2510017" y="230852"/>
                  <a:pt x="2460978" y="214506"/>
                </a:cubicBezTo>
                <a:cubicBezTo>
                  <a:pt x="2431540" y="204693"/>
                  <a:pt x="2400105" y="201740"/>
                  <a:pt x="2370667" y="191928"/>
                </a:cubicBezTo>
                <a:cubicBezTo>
                  <a:pt x="2323667" y="176263"/>
                  <a:pt x="2340293" y="180249"/>
                  <a:pt x="2280356" y="169351"/>
                </a:cubicBezTo>
                <a:cubicBezTo>
                  <a:pt x="2257836" y="165256"/>
                  <a:pt x="2235409" y="160232"/>
                  <a:pt x="2212623" y="158062"/>
                </a:cubicBezTo>
                <a:cubicBezTo>
                  <a:pt x="2156308" y="152699"/>
                  <a:pt x="2099734" y="150536"/>
                  <a:pt x="2043289" y="146773"/>
                </a:cubicBezTo>
                <a:cubicBezTo>
                  <a:pt x="1836181" y="117186"/>
                  <a:pt x="2132518" y="157942"/>
                  <a:pt x="1828800" y="124195"/>
                </a:cubicBezTo>
                <a:cubicBezTo>
                  <a:pt x="1806051" y="121667"/>
                  <a:pt x="1783877" y="114807"/>
                  <a:pt x="1761067" y="112906"/>
                </a:cubicBezTo>
                <a:cubicBezTo>
                  <a:pt x="1693464" y="107272"/>
                  <a:pt x="1625588" y="105601"/>
                  <a:pt x="1557867" y="101617"/>
                </a:cubicBezTo>
                <a:lnTo>
                  <a:pt x="1377245" y="90328"/>
                </a:lnTo>
                <a:cubicBezTo>
                  <a:pt x="1285899" y="59882"/>
                  <a:pt x="1373374" y="85872"/>
                  <a:pt x="1174045" y="67751"/>
                </a:cubicBezTo>
                <a:cubicBezTo>
                  <a:pt x="973587" y="49527"/>
                  <a:pt x="1194987" y="64724"/>
                  <a:pt x="1038578" y="45173"/>
                </a:cubicBezTo>
                <a:cubicBezTo>
                  <a:pt x="997336" y="40018"/>
                  <a:pt x="955793" y="37647"/>
                  <a:pt x="914400" y="33884"/>
                </a:cubicBezTo>
                <a:cubicBezTo>
                  <a:pt x="777564" y="-11729"/>
                  <a:pt x="886766" y="21118"/>
                  <a:pt x="553156" y="11306"/>
                </a:cubicBezTo>
                <a:cubicBezTo>
                  <a:pt x="136539" y="-948"/>
                  <a:pt x="243989" y="17"/>
                  <a:pt x="0" y="17"/>
                </a:cubicBezTo>
              </a:path>
            </a:pathLst>
          </a:custGeom>
          <a:noFill/>
          <a:ln w="38100">
            <a:solidFill>
              <a:srgbClr val="FF0000"/>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37972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Ways Of Accessing Other Controls (3)</a:t>
            </a:r>
          </a:p>
        </p:txBody>
      </p:sp>
      <p:sp>
        <p:nvSpPr>
          <p:cNvPr id="3" name="Content Placeholder 2"/>
          <p:cNvSpPr>
            <a:spLocks noGrp="1"/>
          </p:cNvSpPr>
          <p:nvPr>
            <p:ph idx="1"/>
          </p:nvPr>
        </p:nvSpPr>
        <p:spPr/>
        <p:txBody>
          <a:bodyPr/>
          <a:lstStyle/>
          <a:p>
            <a:pPr marL="457200" indent="-457200">
              <a:buFont typeface="+mj-lt"/>
              <a:buAutoNum type="arabicPeriod" startAt="3"/>
              <a:defRPr/>
            </a:pPr>
            <a:r>
              <a:rPr lang="en-US" dirty="0" smtClean="0"/>
              <a:t>Adding the control as an attribute of the control that could raise the event.</a:t>
            </a:r>
          </a:p>
          <a:p>
            <a:pPr lvl="1">
              <a:buFont typeface="Arial" pitchFamily="34" charset="0"/>
              <a:buChar char="–"/>
              <a:defRPr/>
            </a:pPr>
            <a:r>
              <a:rPr lang="en-US" dirty="0" smtClean="0"/>
              <a:t>Once you have access to the container then you can use accessor methods to get a reference to all the GUI components contained within that container.</a:t>
            </a:r>
            <a:endParaRPr lang="en-US" dirty="0"/>
          </a:p>
          <a:p>
            <a:pPr lvl="1">
              <a:buFont typeface="Arial" pitchFamily="34" charset="0"/>
              <a:buChar char="–"/>
              <a:defRPr/>
            </a:pPr>
            <a:r>
              <a:rPr lang="en-US" dirty="0" smtClean="0"/>
              <a:t>The previously mentioned example (#6) illustrated this:</a:t>
            </a:r>
          </a:p>
          <a:p>
            <a:pPr marL="571500" lvl="2" indent="0">
              <a:buFont typeface="Arial" pitchFamily="34" charset="0"/>
              <a:buNone/>
              <a:defRPr/>
            </a:pPr>
            <a:r>
              <a:rPr lang="en-US" dirty="0">
                <a:latin typeface="Consolas" panose="020B0609020204030204" pitchFamily="49" charset="0"/>
                <a:cs typeface="Consolas" panose="020B0609020204030204" pitchFamily="49" charset="0"/>
              </a:rPr>
              <a:t>p</a:t>
            </a:r>
            <a:r>
              <a:rPr lang="en-US" dirty="0" smtClean="0">
                <a:latin typeface="Consolas" panose="020B0609020204030204" pitchFamily="49" charset="0"/>
                <a:cs typeface="Consolas" panose="020B0609020204030204" pitchFamily="49" charset="0"/>
              </a:rPr>
              <a:t>ublic class MyFrame extends Jframe {</a:t>
            </a:r>
          </a:p>
          <a:p>
            <a:pPr marL="342900" lvl="1" indent="0">
              <a:buFont typeface="Arial" pitchFamily="34" charset="0"/>
              <a:buNone/>
              <a:defRPr/>
            </a:pP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private </a:t>
            </a:r>
            <a:r>
              <a:rPr lang="en-US" altLang="en-US" sz="1800" dirty="0">
                <a:latin typeface="Consolas" panose="020B0609020204030204" pitchFamily="49" charset="0"/>
                <a:cs typeface="Consolas" panose="020B0609020204030204" pitchFamily="49" charset="0"/>
              </a:rPr>
              <a:t>JLabel aLabel1;</a:t>
            </a:r>
          </a:p>
          <a:p>
            <a:pPr marL="342900" lvl="1" indent="0">
              <a:buFont typeface="Arial" pitchFamily="34" charset="0"/>
              <a:buNone/>
              <a:defRPr/>
            </a:pP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private </a:t>
            </a:r>
            <a:r>
              <a:rPr lang="en-US" altLang="en-US" sz="1800" dirty="0">
                <a:latin typeface="Consolas" panose="020B0609020204030204" pitchFamily="49" charset="0"/>
                <a:cs typeface="Consolas" panose="020B0609020204030204" pitchFamily="49" charset="0"/>
              </a:rPr>
              <a:t>JLabel aLabel2;</a:t>
            </a:r>
          </a:p>
          <a:p>
            <a:pPr marL="342900" lvl="1" indent="0">
              <a:buFont typeface="Arial" pitchFamily="34" charset="0"/>
              <a:buNone/>
              <a:defRPr/>
            </a:pPr>
            <a:r>
              <a:rPr lang="en-US" sz="1800" dirty="0" smtClean="0">
                <a:latin typeface="Consolas" panose="020B0609020204030204" pitchFamily="49" charset="0"/>
                <a:cs typeface="Consolas" panose="020B0609020204030204" pitchFamily="49" charset="0"/>
              </a:rPr>
              <a:t>        ...</a:t>
            </a:r>
          </a:p>
          <a:p>
            <a:pPr>
              <a:buFontTx/>
              <a:buNone/>
              <a:defRPr/>
            </a:pPr>
            <a:r>
              <a:rPr lang="en-US" altLang="en-US" sz="1800" b="1" dirty="0">
                <a:latin typeface="Consolas" pitchFamily="49" charset="0"/>
                <a:cs typeface="Consolas" pitchFamily="49" charset="0"/>
              </a:rPr>
              <a:t> </a:t>
            </a:r>
            <a:r>
              <a:rPr lang="en-US" altLang="en-US" sz="1800" b="1" dirty="0" smtClean="0">
                <a:latin typeface="Consolas" pitchFamily="49" charset="0"/>
                <a:cs typeface="Consolas" pitchFamily="49" charset="0"/>
              </a:rPr>
              <a:t>        public </a:t>
            </a:r>
            <a:r>
              <a:rPr lang="en-US" altLang="en-US" sz="1800" b="1" dirty="0">
                <a:latin typeface="Consolas" pitchFamily="49" charset="0"/>
                <a:cs typeface="Consolas" pitchFamily="49" charset="0"/>
              </a:rPr>
              <a:t>JLabel getLabel1 () { return aLabel1; }</a:t>
            </a:r>
          </a:p>
          <a:p>
            <a:pPr>
              <a:buFontTx/>
              <a:buNone/>
              <a:defRPr/>
            </a:pPr>
            <a:r>
              <a:rPr lang="en-US" altLang="en-US" sz="1800" b="1" dirty="0">
                <a:latin typeface="Consolas" pitchFamily="49" charset="0"/>
                <a:cs typeface="Consolas" pitchFamily="49" charset="0"/>
              </a:rPr>
              <a:t>    </a:t>
            </a:r>
            <a:r>
              <a:rPr lang="en-US" altLang="en-US" sz="1800" b="1" dirty="0" smtClean="0">
                <a:latin typeface="Consolas" pitchFamily="49" charset="0"/>
                <a:cs typeface="Consolas" pitchFamily="49" charset="0"/>
              </a:rPr>
              <a:t>     public </a:t>
            </a:r>
            <a:r>
              <a:rPr lang="en-US" altLang="en-US" sz="1800" b="1" dirty="0">
                <a:latin typeface="Consolas" pitchFamily="49" charset="0"/>
                <a:cs typeface="Consolas" pitchFamily="49" charset="0"/>
              </a:rPr>
              <a:t>JLabel getLabel2 () { return aLabel2; }</a:t>
            </a:r>
            <a:endParaRPr lang="en-US" sz="1800" dirty="0">
              <a:latin typeface="Consolas" panose="020B0609020204030204" pitchFamily="49" charset="0"/>
              <a:cs typeface="Consolas" panose="020B0609020204030204" pitchFamily="49" charset="0"/>
            </a:endParaRPr>
          </a:p>
          <a:p>
            <a:pPr marL="571500" lvl="2" indent="0">
              <a:buFont typeface="Arial" pitchFamily="34" charset="0"/>
              <a:buNone/>
              <a:defRPr/>
            </a:pPr>
            <a:r>
              <a:rPr lang="en-US" dirty="0" smtClean="0">
                <a:latin typeface="Consolas" panose="020B0609020204030204" pitchFamily="49" charset="0"/>
                <a:cs typeface="Consolas" panose="020B0609020204030204" pitchFamily="49" charset="0"/>
              </a:rPr>
              <a:t>}</a:t>
            </a:r>
          </a:p>
          <a:p>
            <a:pPr lvl="1">
              <a:buFont typeface="Arial" pitchFamily="34" charset="0"/>
              <a:buChar char="–"/>
              <a:defRPr/>
            </a:pPr>
            <a:r>
              <a:rPr lang="en-US" dirty="0" smtClean="0">
                <a:cs typeface="Consolas" panose="020B0609020204030204" pitchFamily="49" charset="0"/>
              </a:rPr>
              <a:t>JT’s $0.02:</a:t>
            </a:r>
          </a:p>
          <a:p>
            <a:pPr lvl="2">
              <a:buFont typeface="Arial" pitchFamily="34" charset="0"/>
              <a:buChar char="•"/>
              <a:defRPr/>
            </a:pPr>
            <a:r>
              <a:rPr lang="en-US" dirty="0" smtClean="0">
                <a:cs typeface="Consolas" panose="020B0609020204030204" pitchFamily="49" charset="0"/>
              </a:rPr>
              <a:t>Replaces Java’s containment with a simpler one that you created</a:t>
            </a:r>
          </a:p>
          <a:p>
            <a:pPr marL="342900" lvl="1" indent="0">
              <a:buFont typeface="Arial" pitchFamily="34" charset="0"/>
              <a:buNone/>
              <a:defRPr/>
            </a:pPr>
            <a:endParaRPr lang="en-US" sz="1800" dirty="0">
              <a:cs typeface="Consolas" panose="020B0609020204030204" pitchFamily="49" charset="0"/>
            </a:endParaRPr>
          </a:p>
        </p:txBody>
      </p:sp>
    </p:spTree>
    <p:extLst>
      <p:ext uri="{BB962C8B-B14F-4D97-AF65-F5344CB8AC3E}">
        <p14:creationId xmlns:p14="http://schemas.microsoft.com/office/powerpoint/2010/main" val="3712394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Ways Of Accessing Other Controls (4)</a:t>
            </a:r>
          </a:p>
        </p:txBody>
      </p:sp>
      <p:sp>
        <p:nvSpPr>
          <p:cNvPr id="35843" name="Content Placeholder 2"/>
          <p:cNvSpPr>
            <a:spLocks noGrp="1"/>
          </p:cNvSpPr>
          <p:nvPr>
            <p:ph idx="1"/>
          </p:nvPr>
        </p:nvSpPr>
        <p:spPr/>
        <p:txBody>
          <a:bodyPr/>
          <a:lstStyle/>
          <a:p>
            <a:pPr lvl="1"/>
            <a:r>
              <a:rPr lang="en-US" altLang="en-US" smtClean="0"/>
              <a:t>Note: adding one control as an attribute of another control need not be limited only to actual ‘containers’ such as </a:t>
            </a:r>
            <a:r>
              <a:rPr lang="en-US" altLang="en-US" smtClean="0">
                <a:latin typeface="Consolas" pitchFamily="49" charset="0"/>
                <a:cs typeface="Consolas" pitchFamily="49" charset="0"/>
              </a:rPr>
              <a:t>JFrame</a:t>
            </a:r>
            <a:r>
              <a:rPr lang="en-US" altLang="en-US" smtClean="0"/>
              <a:t> or </a:t>
            </a:r>
            <a:r>
              <a:rPr lang="en-US" altLang="en-US" smtClean="0">
                <a:latin typeface="Consolas" pitchFamily="49" charset="0"/>
                <a:cs typeface="Consolas" pitchFamily="49" charset="0"/>
              </a:rPr>
              <a:t>JDialog</a:t>
            </a:r>
          </a:p>
          <a:p>
            <a:pPr lvl="1"/>
            <a:r>
              <a:rPr lang="en-US" altLang="en-US" smtClean="0"/>
              <a:t>Example (button event changes a label)</a:t>
            </a:r>
          </a:p>
          <a:p>
            <a:pPr marL="571500" lvl="2" indent="0">
              <a:buFont typeface="Arial" charset="0"/>
              <a:buNone/>
            </a:pPr>
            <a:r>
              <a:rPr lang="en-US" altLang="en-US" smtClean="0">
                <a:latin typeface="Consolas" pitchFamily="49" charset="0"/>
                <a:cs typeface="Consolas" pitchFamily="49" charset="0"/>
              </a:rPr>
              <a:t>public class MyButton extends JButton {</a:t>
            </a:r>
          </a:p>
          <a:p>
            <a:pPr marL="571500" lvl="2" indent="0">
              <a:buFont typeface="Arial" charset="0"/>
              <a:buNone/>
            </a:pPr>
            <a:r>
              <a:rPr lang="en-US" altLang="en-US" smtClean="0">
                <a:latin typeface="Consolas" pitchFamily="49" charset="0"/>
                <a:cs typeface="Consolas" pitchFamily="49" charset="0"/>
              </a:rPr>
              <a:t>     private JLabel aLabel;</a:t>
            </a:r>
          </a:p>
          <a:p>
            <a:pPr marL="571500" lvl="2" indent="0">
              <a:buFont typeface="Arial" charset="0"/>
              <a:buNone/>
            </a:pPr>
            <a:r>
              <a:rPr lang="en-US" altLang="en-US" smtClean="0">
                <a:latin typeface="Consolas" pitchFamily="49" charset="0"/>
                <a:cs typeface="Consolas" pitchFamily="49" charset="0"/>
              </a:rPr>
              <a:t>     ...</a:t>
            </a:r>
          </a:p>
          <a:p>
            <a:pPr marL="571500" lvl="2" indent="0">
              <a:buFont typeface="Arial" charset="0"/>
              <a:buNone/>
            </a:pPr>
            <a:r>
              <a:rPr lang="en-US" altLang="en-US" smtClean="0">
                <a:latin typeface="Consolas" pitchFamily="49" charset="0"/>
                <a:cs typeface="Consolas" pitchFamily="49" charset="0"/>
              </a:rPr>
              <a:t>     public Jlabel getLabel() {  return(aLabel); }</a:t>
            </a:r>
          </a:p>
          <a:p>
            <a:pPr marL="571500" lvl="2" indent="0">
              <a:buFont typeface="Arial" charset="0"/>
              <a:buNone/>
            </a:pPr>
            <a:r>
              <a:rPr lang="en-US" altLang="en-US" smtClean="0">
                <a:latin typeface="Consolas" pitchFamily="49" charset="0"/>
                <a:cs typeface="Consolas" pitchFamily="49" charset="0"/>
              </a:rPr>
              <a:t>}</a:t>
            </a:r>
          </a:p>
          <a:p>
            <a:pPr marL="571500" lvl="2" indent="0">
              <a:buFont typeface="Arial" charset="0"/>
              <a:buNone/>
            </a:pPr>
            <a:endParaRPr lang="en-US" altLang="en-US" smtClean="0">
              <a:latin typeface="Consolas" pitchFamily="49" charset="0"/>
              <a:cs typeface="Consolas" pitchFamily="49" charset="0"/>
            </a:endParaRPr>
          </a:p>
          <a:p>
            <a:pPr marL="571500" lvl="2" indent="0">
              <a:buFont typeface="Arial" charset="0"/>
              <a:buNone/>
            </a:pPr>
            <a:r>
              <a:rPr lang="en-US" altLang="en-US" smtClean="0">
                <a:latin typeface="Consolas" pitchFamily="49" charset="0"/>
                <a:cs typeface="Consolas" pitchFamily="49" charset="0"/>
              </a:rPr>
              <a:t>public class MyButtonListener implements ActionListener {</a:t>
            </a:r>
          </a:p>
          <a:p>
            <a:pPr marL="571500" lvl="2" indent="0">
              <a:buFont typeface="Arial" charset="0"/>
              <a:buNone/>
            </a:pPr>
            <a:r>
              <a:rPr lang="en-US" altLang="en-US" smtClean="0">
                <a:latin typeface="Consolas" pitchFamily="49" charset="0"/>
                <a:cs typeface="Consolas" pitchFamily="49" charset="0"/>
              </a:rPr>
              <a:t>    public void actionPerformed(ActionEvent e) {</a:t>
            </a:r>
          </a:p>
          <a:p>
            <a:pPr marL="571500" lvl="2" indent="0">
              <a:buFont typeface="Arial" charset="0"/>
              <a:buNone/>
            </a:pPr>
            <a:r>
              <a:rPr lang="en-US" altLang="en-US" smtClean="0">
                <a:latin typeface="Consolas" pitchFamily="49" charset="0"/>
                <a:cs typeface="Consolas" pitchFamily="49" charset="0"/>
              </a:rPr>
              <a:t>        MyButton aButton = (MyButton) e.getSource();</a:t>
            </a:r>
          </a:p>
          <a:p>
            <a:pPr marL="571500" lvl="2" indent="0">
              <a:buFont typeface="Arial" charset="0"/>
              <a:buNone/>
            </a:pPr>
            <a:r>
              <a:rPr lang="en-US" altLang="en-US" smtClean="0">
                <a:latin typeface="Consolas" pitchFamily="49" charset="0"/>
                <a:cs typeface="Consolas" pitchFamily="49" charset="0"/>
              </a:rPr>
              <a:t>        JLabel aLabel = aButton.getLabel();</a:t>
            </a:r>
          </a:p>
          <a:p>
            <a:pPr marL="571500" lvl="2" indent="0">
              <a:buFont typeface="Arial" charset="0"/>
              <a:buNone/>
            </a:pPr>
            <a:r>
              <a:rPr lang="en-US" altLang="en-US" smtClean="0">
                <a:latin typeface="Consolas" pitchFamily="49" charset="0"/>
                <a:cs typeface="Consolas" pitchFamily="49" charset="0"/>
              </a:rPr>
              <a:t>    }</a:t>
            </a:r>
          </a:p>
          <a:p>
            <a:pPr marL="571500" lvl="2" indent="0">
              <a:buFont typeface="Arial" charset="0"/>
              <a:buNone/>
            </a:pPr>
            <a:r>
              <a:rPr lang="en-US" altLang="en-US" smtClean="0">
                <a:latin typeface="Consolas" pitchFamily="49" charset="0"/>
                <a:cs typeface="Consolas" pitchFamily="49" charset="0"/>
              </a:rPr>
              <a:t>}</a:t>
            </a:r>
          </a:p>
        </p:txBody>
      </p:sp>
    </p:spTree>
    <p:extLst>
      <p:ext uri="{BB962C8B-B14F-4D97-AF65-F5344CB8AC3E}">
        <p14:creationId xmlns:p14="http://schemas.microsoft.com/office/powerpoint/2010/main" val="4219563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84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84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2"/>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Example Illustrating The Third Approach</a:t>
            </a:r>
            <a:r>
              <a:rPr lang="en-US" baseline="30000" dirty="0" smtClean="0"/>
              <a:t>1</a:t>
            </a:r>
            <a:r>
              <a:rPr lang="en-US" dirty="0" smtClean="0"/>
              <a:t> And Adding Graphics To Controls</a:t>
            </a:r>
            <a:endParaRPr lang="en-US" dirty="0"/>
          </a:p>
        </p:txBody>
      </p:sp>
      <p:sp>
        <p:nvSpPr>
          <p:cNvPr id="36867" name="Content Placeholder 2"/>
          <p:cNvSpPr>
            <a:spLocks noGrp="1"/>
          </p:cNvSpPr>
          <p:nvPr>
            <p:ph idx="1"/>
          </p:nvPr>
        </p:nvSpPr>
        <p:spPr/>
        <p:txBody>
          <a:bodyPr/>
          <a:lstStyle/>
          <a:p>
            <a:r>
              <a:rPr lang="en-US" altLang="en-US" dirty="0" smtClean="0"/>
              <a:t>Location of the complete example:</a:t>
            </a:r>
          </a:p>
          <a:p>
            <a:pPr marL="342900" lvl="1" indent="0">
              <a:buFont typeface="Arial" charset="0"/>
              <a:buNone/>
            </a:pPr>
            <a:r>
              <a:rPr lang="en-US" altLang="en-US" dirty="0" smtClean="0">
                <a:latin typeface="Consolas" pitchFamily="49" charset="0"/>
                <a:cs typeface="Consolas" pitchFamily="49" charset="0"/>
              </a:rPr>
              <a:t>/</a:t>
            </a:r>
            <a:r>
              <a:rPr lang="en-US" altLang="en-US" dirty="0" smtClean="0">
                <a:latin typeface="Consolas" pitchFamily="49" charset="0"/>
                <a:cs typeface="Consolas" pitchFamily="49" charset="0"/>
              </a:rPr>
              <a:t>home/219/examples/</a:t>
            </a:r>
            <a:r>
              <a:rPr lang="en-US" altLang="en-US" dirty="0" err="1" smtClean="0">
                <a:latin typeface="Consolas" pitchFamily="49" charset="0"/>
                <a:cs typeface="Consolas" pitchFamily="49" charset="0"/>
              </a:rPr>
              <a:t>gui</a:t>
            </a:r>
            <a:r>
              <a:rPr lang="en-US" altLang="en-US" dirty="0" smtClean="0">
                <a:latin typeface="Consolas" pitchFamily="49" charset="0"/>
                <a:cs typeface="Consolas" pitchFamily="49" charset="0"/>
              </a:rPr>
              <a:t>/12containment</a:t>
            </a:r>
            <a:endParaRPr lang="en-US" altLang="en-US" dirty="0" smtClean="0">
              <a:latin typeface="Consolas" pitchFamily="49" charset="0"/>
              <a:cs typeface="Consolas" pitchFamily="49" charset="0"/>
            </a:endParaRPr>
          </a:p>
          <a:p>
            <a:endParaRPr lang="en-US" altLang="en-US" dirty="0" smtClean="0"/>
          </a:p>
        </p:txBody>
      </p:sp>
      <p:sp>
        <p:nvSpPr>
          <p:cNvPr id="36868" name="TextBox 3"/>
          <p:cNvSpPr txBox="1">
            <a:spLocks noChangeArrowheads="1"/>
          </p:cNvSpPr>
          <p:nvPr/>
        </p:nvSpPr>
        <p:spPr bwMode="auto">
          <a:xfrm>
            <a:off x="381000" y="54102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t>1 Adding a control as an attribute of another control need not be limited only to traditional container classes such as a </a:t>
            </a:r>
            <a:r>
              <a:rPr lang="en-US" altLang="en-US" sz="1800" b="0">
                <a:latin typeface="Consolas" pitchFamily="49" charset="0"/>
                <a:cs typeface="Consolas" pitchFamily="49" charset="0"/>
              </a:rPr>
              <a:t>JFrame</a:t>
            </a:r>
          </a:p>
        </p:txBody>
      </p:sp>
    </p:spTree>
    <p:extLst>
      <p:ext uri="{BB962C8B-B14F-4D97-AF65-F5344CB8AC3E}">
        <p14:creationId xmlns:p14="http://schemas.microsoft.com/office/powerpoint/2010/main" val="289706522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The </a:t>
            </a:r>
            <a:r>
              <a:rPr lang="en-US" altLang="en-US" smtClean="0">
                <a:latin typeface="Consolas" pitchFamily="49" charset="0"/>
                <a:cs typeface="Consolas" pitchFamily="49" charset="0"/>
              </a:rPr>
              <a:t>Driver</a:t>
            </a:r>
            <a:r>
              <a:rPr lang="en-US" altLang="en-US" smtClean="0"/>
              <a:t> Class</a:t>
            </a:r>
          </a:p>
        </p:txBody>
      </p:sp>
      <p:sp>
        <p:nvSpPr>
          <p:cNvPr id="37891"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Driver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public static void main(String [] args)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MyFrame aFrame = new MyFrame();</a:t>
            </a:r>
          </a:p>
          <a:p>
            <a:pPr marL="0" indent="0">
              <a:buFont typeface="Arial" charset="0"/>
              <a:buNone/>
            </a:pPr>
            <a:r>
              <a:rPr lang="en-US" altLang="en-US" sz="1800" smtClean="0">
                <a:latin typeface="Consolas" pitchFamily="49" charset="0"/>
                <a:cs typeface="Consolas" pitchFamily="49" charset="0"/>
              </a:rPr>
              <a:t>	aFrame.setVisible(true);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33621928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p>
        </p:txBody>
      </p:sp>
      <p:sp>
        <p:nvSpPr>
          <p:cNvPr id="38915"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extends </a:t>
            </a:r>
            <a:r>
              <a:rPr lang="en-US" altLang="en-US" sz="1800" dirty="0" err="1" smtClean="0">
                <a:latin typeface="Consolas" pitchFamily="49" charset="0"/>
                <a:cs typeface="Consolas" pitchFamily="49" charset="0"/>
              </a:rPr>
              <a:t>JFrame</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public static final String DEFAULT_LABEL_STRING = "Number  </a:t>
            </a:r>
          </a:p>
          <a:p>
            <a:pPr marL="0" indent="0">
              <a:buFont typeface="Arial" charset="0"/>
              <a:buNone/>
            </a:pPr>
            <a:r>
              <a:rPr lang="en-US" altLang="en-US" sz="1800" dirty="0" smtClean="0">
                <a:latin typeface="Consolas" pitchFamily="49" charset="0"/>
                <a:cs typeface="Consolas" pitchFamily="49" charset="0"/>
              </a:rPr>
              <a:t>      presses: ";</a:t>
            </a:r>
          </a:p>
          <a:p>
            <a:pPr marL="0" indent="0">
              <a:buFont typeface="Arial" charset="0"/>
              <a:buNone/>
            </a:pPr>
            <a:r>
              <a:rPr lang="en-US" altLang="en-US" sz="1800" dirty="0" smtClean="0">
                <a:latin typeface="Consolas" pitchFamily="49" charset="0"/>
                <a:cs typeface="Consolas" pitchFamily="49" charset="0"/>
              </a:rPr>
              <a:t>    public static final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WIDTH = 700;</a:t>
            </a:r>
          </a:p>
          <a:p>
            <a:pPr marL="0" indent="0">
              <a:buFont typeface="Arial" charset="0"/>
              <a:buNone/>
            </a:pPr>
            <a:r>
              <a:rPr lang="en-US" altLang="en-US" sz="1800" dirty="0" smtClean="0">
                <a:latin typeface="Consolas" pitchFamily="49" charset="0"/>
                <a:cs typeface="Consolas" pitchFamily="49" charset="0"/>
              </a:rPr>
              <a:t>    public static final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HEIGHT = 300;</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numPresses</a:t>
            </a:r>
            <a:r>
              <a:rPr lang="en-US" altLang="en-US" sz="1800" dirty="0" smtClean="0">
                <a:latin typeface="Consolas" pitchFamily="49" charset="0"/>
                <a:cs typeface="Consolas" pitchFamily="49" charset="0"/>
              </a:rPr>
              <a:t>;</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numPresses</a:t>
            </a:r>
            <a:r>
              <a:rPr lang="en-US" altLang="en-US" sz="1800" dirty="0" smtClean="0">
                <a:latin typeface="Consolas" pitchFamily="49" charset="0"/>
                <a:cs typeface="Consolas" pitchFamily="49" charset="0"/>
              </a:rPr>
              <a:t> = 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initializeControls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initializeFrame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871423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z="3200" smtClean="0"/>
              <a:t>Event-Driven Software</a:t>
            </a:r>
          </a:p>
        </p:txBody>
      </p:sp>
      <p:sp>
        <p:nvSpPr>
          <p:cNvPr id="25603" name="Rectangle 3"/>
          <p:cNvSpPr>
            <a:spLocks noChangeArrowheads="1"/>
          </p:cNvSpPr>
          <p:nvPr/>
        </p:nvSpPr>
        <p:spPr bwMode="auto">
          <a:xfrm>
            <a:off x="684213" y="2492375"/>
            <a:ext cx="1727200" cy="38163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5604" name="Text Box 4"/>
          <p:cNvSpPr txBox="1">
            <a:spLocks noChangeArrowheads="1"/>
          </p:cNvSpPr>
          <p:nvPr/>
        </p:nvSpPr>
        <p:spPr bwMode="auto">
          <a:xfrm>
            <a:off x="684213" y="2060575"/>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latin typeface="Arial" charset="0"/>
              </a:rPr>
              <a:t>RAM</a:t>
            </a:r>
          </a:p>
        </p:txBody>
      </p:sp>
      <p:sp>
        <p:nvSpPr>
          <p:cNvPr id="25605" name="Rectangle 5"/>
          <p:cNvSpPr>
            <a:spLocks noChangeArrowheads="1"/>
          </p:cNvSpPr>
          <p:nvPr/>
        </p:nvSpPr>
        <p:spPr bwMode="auto">
          <a:xfrm>
            <a:off x="684213" y="2492375"/>
            <a:ext cx="1727200" cy="649288"/>
          </a:xfrm>
          <a:prstGeom prst="rect">
            <a:avLst/>
          </a:prstGeom>
          <a:solidFill>
            <a:srgbClr val="996600">
              <a:alpha val="49019"/>
            </a:srgbClr>
          </a:solidFill>
          <a:ln w="12700">
            <a:solidFill>
              <a:schemeClr val="tx1"/>
            </a:solidFill>
            <a:miter lim="800000"/>
            <a:headEnd/>
            <a:tailEnd/>
          </a:ln>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5606" name="Text Box 6"/>
          <p:cNvSpPr txBox="1">
            <a:spLocks noChangeArrowheads="1"/>
          </p:cNvSpPr>
          <p:nvPr/>
        </p:nvSpPr>
        <p:spPr bwMode="auto">
          <a:xfrm>
            <a:off x="684213" y="2636838"/>
            <a:ext cx="172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Times New Roman" pitchFamily="18" charset="0"/>
              </a:rPr>
              <a:t>OS</a:t>
            </a:r>
          </a:p>
        </p:txBody>
      </p:sp>
      <p:sp>
        <p:nvSpPr>
          <p:cNvPr id="25607" name="Rectangle 7"/>
          <p:cNvSpPr>
            <a:spLocks noChangeArrowheads="1"/>
          </p:cNvSpPr>
          <p:nvPr/>
        </p:nvSpPr>
        <p:spPr bwMode="auto">
          <a:xfrm>
            <a:off x="684213" y="3933825"/>
            <a:ext cx="1727200" cy="2374900"/>
          </a:xfrm>
          <a:prstGeom prst="rect">
            <a:avLst/>
          </a:prstGeom>
          <a:solidFill>
            <a:srgbClr val="0000FF">
              <a:alpha val="50195"/>
            </a:srgbClr>
          </a:solidFill>
          <a:ln w="12700">
            <a:solidFill>
              <a:schemeClr val="tx1"/>
            </a:solidFill>
            <a:miter lim="800000"/>
            <a:headEnd/>
            <a:tailEnd/>
          </a:ln>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5608" name="Text Box 8"/>
          <p:cNvSpPr txBox="1">
            <a:spLocks noChangeArrowheads="1"/>
          </p:cNvSpPr>
          <p:nvPr/>
        </p:nvSpPr>
        <p:spPr bwMode="auto">
          <a:xfrm>
            <a:off x="755650" y="4365625"/>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Arial" charset="0"/>
              </a:rPr>
              <a:t>Program</a:t>
            </a:r>
          </a:p>
        </p:txBody>
      </p:sp>
      <p:sp>
        <p:nvSpPr>
          <p:cNvPr id="14348" name="Rectangle 16"/>
          <p:cNvSpPr>
            <a:spLocks noChangeArrowheads="1"/>
          </p:cNvSpPr>
          <p:nvPr/>
        </p:nvSpPr>
        <p:spPr bwMode="auto">
          <a:xfrm>
            <a:off x="685800" y="1341438"/>
            <a:ext cx="77724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30000"/>
              </a:spcBef>
              <a:buFontTx/>
              <a:buChar char="•"/>
              <a:defRPr/>
            </a:pPr>
            <a:r>
              <a:rPr lang="en-US" altLang="en-US" sz="2400" b="0" dirty="0" smtClean="0">
                <a:latin typeface="+mn-lt"/>
              </a:rPr>
              <a:t>In addition program control </a:t>
            </a:r>
            <a:r>
              <a:rPr lang="en-US" altLang="en-US" sz="2400" b="0" i="1" dirty="0" smtClean="0">
                <a:latin typeface="+mn-lt"/>
              </a:rPr>
              <a:t>can also</a:t>
            </a:r>
            <a:r>
              <a:rPr lang="en-US" altLang="en-US" sz="2400" b="0" dirty="0" smtClean="0">
                <a:latin typeface="+mn-lt"/>
              </a:rPr>
              <a:t> be determined by events </a:t>
            </a:r>
          </a:p>
          <a:p>
            <a:pPr>
              <a:spcBef>
                <a:spcPct val="30000"/>
              </a:spcBef>
              <a:defRPr/>
            </a:pPr>
            <a:r>
              <a:rPr lang="en-US" altLang="en-US" sz="2400" dirty="0" smtClean="0">
                <a:latin typeface="Times New Roman" pitchFamily="18" charset="0"/>
              </a:rPr>
              <a:t> </a:t>
            </a:r>
          </a:p>
        </p:txBody>
      </p:sp>
      <p:sp>
        <p:nvSpPr>
          <p:cNvPr id="14354" name="Text Box 18"/>
          <p:cNvSpPr txBox="1">
            <a:spLocks noChangeArrowheads="1"/>
          </p:cNvSpPr>
          <p:nvPr/>
        </p:nvSpPr>
        <p:spPr bwMode="auto">
          <a:xfrm>
            <a:off x="7150100" y="3259138"/>
            <a:ext cx="1308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t>When???</a:t>
            </a:r>
          </a:p>
        </p:txBody>
      </p:sp>
      <p:grpSp>
        <p:nvGrpSpPr>
          <p:cNvPr id="18" name="Group 13"/>
          <p:cNvGrpSpPr>
            <a:grpSpLocks/>
          </p:cNvGrpSpPr>
          <p:nvPr/>
        </p:nvGrpSpPr>
        <p:grpSpPr bwMode="auto">
          <a:xfrm>
            <a:off x="2411413" y="5810250"/>
            <a:ext cx="6192837" cy="587375"/>
            <a:chOff x="1519" y="3660"/>
            <a:chExt cx="3901" cy="370"/>
          </a:xfrm>
        </p:grpSpPr>
        <p:sp>
          <p:nvSpPr>
            <p:cNvPr id="25616" name="Line 14"/>
            <p:cNvSpPr>
              <a:spLocks noChangeShapeType="1"/>
            </p:cNvSpPr>
            <p:nvPr/>
          </p:nvSpPr>
          <p:spPr bwMode="auto">
            <a:xfrm flipH="1">
              <a:off x="1519" y="3845"/>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5617" name="Text Box 15"/>
            <p:cNvSpPr txBox="1">
              <a:spLocks noChangeArrowheads="1"/>
            </p:cNvSpPr>
            <p:nvPr/>
          </p:nvSpPr>
          <p:spPr bwMode="auto">
            <a:xfrm>
              <a:off x="2472" y="3660"/>
              <a:ext cx="294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New point of execution (reacts to the key press)</a:t>
              </a:r>
            </a:p>
          </p:txBody>
        </p:sp>
      </p:grpSp>
      <p:grpSp>
        <p:nvGrpSpPr>
          <p:cNvPr id="25613" name="Group 15"/>
          <p:cNvGrpSpPr>
            <a:grpSpLocks/>
          </p:cNvGrpSpPr>
          <p:nvPr/>
        </p:nvGrpSpPr>
        <p:grpSpPr bwMode="auto">
          <a:xfrm>
            <a:off x="2411413" y="5181600"/>
            <a:ext cx="4176712" cy="341313"/>
            <a:chOff x="1519" y="2432"/>
            <a:chExt cx="2631" cy="215"/>
          </a:xfrm>
        </p:grpSpPr>
        <p:sp>
          <p:nvSpPr>
            <p:cNvPr id="25614" name="Line 16"/>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5615" name="Text Box 17"/>
            <p:cNvSpPr txBox="1">
              <a:spLocks noChangeArrowheads="1"/>
            </p:cNvSpPr>
            <p:nvPr/>
          </p:nvSpPr>
          <p:spPr bwMode="auto">
            <a:xfrm>
              <a:off x="2472" y="2432"/>
              <a:ext cx="167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Last execution point</a:t>
              </a:r>
            </a:p>
          </p:txBody>
        </p:sp>
      </p:gr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6667" b="16945"/>
          <a:stretch/>
        </p:blipFill>
        <p:spPr>
          <a:xfrm>
            <a:off x="7153434" y="1765300"/>
            <a:ext cx="1758632" cy="1493838"/>
          </a:xfrm>
          <a:prstGeom prst="rect">
            <a:avLst/>
          </a:prstGeom>
        </p:spPr>
      </p:pic>
    </p:spTree>
    <p:extLst>
      <p:ext uri="{BB962C8B-B14F-4D97-AF65-F5344CB8AC3E}">
        <p14:creationId xmlns:p14="http://schemas.microsoft.com/office/powerpoint/2010/main" val="3816360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(2)</a:t>
            </a:r>
          </a:p>
        </p:txBody>
      </p:sp>
      <p:sp>
        <p:nvSpPr>
          <p:cNvPr id="39939"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addControls() {</a:t>
            </a:r>
          </a:p>
          <a:p>
            <a:pPr marL="0" indent="0">
              <a:buFont typeface="Arial" charset="0"/>
              <a:buNone/>
            </a:pPr>
            <a:r>
              <a:rPr lang="en-US" altLang="en-US" sz="1800" smtClean="0">
                <a:latin typeface="Consolas" pitchFamily="49" charset="0"/>
                <a:cs typeface="Consolas" pitchFamily="49" charset="0"/>
              </a:rPr>
              <a:t>	add(frameButton);</a:t>
            </a:r>
          </a:p>
          <a:p>
            <a:pPr marL="0" indent="0">
              <a:buFont typeface="Arial" charset="0"/>
              <a:buNone/>
            </a:pPr>
            <a:r>
              <a:rPr lang="en-US" altLang="en-US" sz="1800" smtClean="0">
                <a:latin typeface="Consolas" pitchFamily="49" charset="0"/>
                <a:cs typeface="Consolas" pitchFamily="49" charset="0"/>
              </a:rPr>
              <a:t>	add(labelButton);</a:t>
            </a:r>
          </a:p>
          <a:p>
            <a:pPr marL="0" indent="0">
              <a:buFont typeface="Arial" charset="0"/>
              <a:buNone/>
            </a:pPr>
            <a:r>
              <a:rPr lang="en-US" altLang="en-US" sz="1800" smtClean="0">
                <a:latin typeface="Consolas" pitchFamily="49" charset="0"/>
                <a:cs typeface="Consolas" pitchFamily="49" charset="0"/>
              </a:rPr>
              <a:t>	add(aLabel);</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JLabel getLabel() {</a:t>
            </a:r>
          </a:p>
          <a:p>
            <a:pPr marL="0" indent="0">
              <a:buFont typeface="Arial" charset="0"/>
              <a:buNone/>
            </a:pPr>
            <a:r>
              <a:rPr lang="en-US" altLang="en-US" sz="1800" smtClean="0">
                <a:latin typeface="Consolas" pitchFamily="49" charset="0"/>
                <a:cs typeface="Consolas" pitchFamily="49" charset="0"/>
              </a:rPr>
              <a:t>	return(aLabel);</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int getNumPresses() {</a:t>
            </a:r>
          </a:p>
          <a:p>
            <a:pPr marL="0" indent="0">
              <a:buFont typeface="Arial" charset="0"/>
              <a:buNone/>
            </a:pPr>
            <a:r>
              <a:rPr lang="en-US" altLang="en-US" sz="1800" smtClean="0">
                <a:latin typeface="Consolas" pitchFamily="49" charset="0"/>
                <a:cs typeface="Consolas" pitchFamily="49" charset="0"/>
              </a:rPr>
              <a:t>	return(numPresses);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void incrementPresses() {</a:t>
            </a:r>
          </a:p>
          <a:p>
            <a:pPr marL="0" indent="0">
              <a:buFont typeface="Arial" charset="0"/>
              <a:buNone/>
            </a:pPr>
            <a:r>
              <a:rPr lang="en-US" altLang="en-US" sz="1800" smtClean="0">
                <a:latin typeface="Consolas" pitchFamily="49" charset="0"/>
                <a:cs typeface="Consolas" pitchFamily="49" charset="0"/>
              </a:rPr>
              <a:t>	numPresses++;</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394590850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(3)</a:t>
            </a:r>
          </a:p>
        </p:txBody>
      </p:sp>
      <p:sp>
        <p:nvSpPr>
          <p:cNvPr id="40963"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initializeFrame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setSize</a:t>
            </a:r>
            <a:r>
              <a:rPr lang="en-US" altLang="en-US" sz="1800" dirty="0" smtClean="0">
                <a:latin typeface="Consolas" pitchFamily="49" charset="0"/>
                <a:cs typeface="Consolas" pitchFamily="49" charset="0"/>
              </a:rPr>
              <a:t>(WIDTH,HEIGHT);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setLayout</a:t>
            </a:r>
            <a:r>
              <a:rPr lang="en-US" altLang="en-US" sz="1800" dirty="0" smtClean="0">
                <a:latin typeface="Consolas" pitchFamily="49" charset="0"/>
                <a:cs typeface="Consolas" pitchFamily="49" charset="0"/>
              </a:rPr>
              <a:t>(null);</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addControls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setDefaultCloseOperation</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JFrame.EXIT_ON_CLOSE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177461368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(4)</a:t>
            </a:r>
          </a:p>
        </p:txBody>
      </p:sp>
      <p:sp>
        <p:nvSpPr>
          <p:cNvPr id="41987"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initializeControls</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ImageIcon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anIcon</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ImageIcon</a:t>
            </a:r>
            <a:r>
              <a:rPr lang="en-US" altLang="en-US" sz="1800" dirty="0" smtClean="0">
                <a:latin typeface="Consolas" pitchFamily="49" charset="0"/>
                <a:cs typeface="Consolas" pitchFamily="49" charset="0"/>
              </a:rPr>
              <a:t>("IconPic.gif");</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("Affects </a:t>
            </a:r>
          </a:p>
          <a:p>
            <a:pPr marL="0" indent="0">
              <a:buFont typeface="Arial" charset="0"/>
              <a:buNone/>
            </a:pPr>
            <a:r>
              <a:rPr lang="en-US" altLang="en-US" sz="1800" dirty="0" smtClean="0">
                <a:latin typeface="Consolas" pitchFamily="49" charset="0"/>
                <a:cs typeface="Consolas" pitchFamily="49" charset="0"/>
              </a:rPr>
              <a:t>                                   window",</a:t>
            </a:r>
            <a:r>
              <a:rPr lang="en-US" altLang="en-US" sz="1800" dirty="0" err="1" smtClean="0">
                <a:latin typeface="Consolas" pitchFamily="49" charset="0"/>
                <a:cs typeface="Consolas" pitchFamily="49" charset="0"/>
              </a:rPr>
              <a:t>anIcon,this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frameButton.setBounds</a:t>
            </a:r>
            <a:r>
              <a:rPr lang="en-US" altLang="en-US" sz="1800" dirty="0" smtClean="0">
                <a:latin typeface="Consolas" pitchFamily="49" charset="0"/>
                <a:cs typeface="Consolas" pitchFamily="49" charset="0"/>
              </a:rPr>
              <a:t>(50,100,150,20);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frameButton.addActionListener</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(new </a:t>
            </a:r>
            <a:r>
              <a:rPr lang="en-US" altLang="en-US" sz="1800" dirty="0" err="1" smtClean="0">
                <a:latin typeface="Consolas" pitchFamily="49" charset="0"/>
                <a:cs typeface="Consolas" pitchFamily="49" charset="0"/>
              </a:rPr>
              <a:t>FrameButtonListener</a:t>
            </a:r>
            <a:r>
              <a:rPr lang="en-US" altLang="en-US" sz="1800" dirty="0" smtClean="0">
                <a:latin typeface="Consolas" pitchFamily="49" charset="0"/>
                <a:cs typeface="Consolas" pitchFamily="49" charset="0"/>
              </a:rPr>
              <a:t>()); </a:t>
            </a:r>
            <a:r>
              <a:rPr lang="en-US" altLang="en-US" sz="1800" dirty="0" smtClean="0">
                <a:solidFill>
                  <a:srgbClr val="FF00FF"/>
                </a:solidFill>
                <a:latin typeface="Consolas" pitchFamily="49" charset="0"/>
                <a:cs typeface="Consolas" pitchFamily="49" charset="0"/>
              </a:rPr>
              <a:t>// Frame events only</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("Affects label",</a:t>
            </a:r>
            <a:r>
              <a:rPr lang="en-US" altLang="en-US" sz="1800" dirty="0" err="1" smtClean="0">
                <a:latin typeface="Consolas" pitchFamily="49" charset="0"/>
                <a:cs typeface="Consolas" pitchFamily="49" charset="0"/>
              </a:rPr>
              <a:t>anIcon,this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labelButton.setBounds</a:t>
            </a:r>
            <a:r>
              <a:rPr lang="en-US" altLang="en-US" sz="1800" dirty="0" smtClean="0">
                <a:latin typeface="Consolas" pitchFamily="49" charset="0"/>
                <a:cs typeface="Consolas" pitchFamily="49" charset="0"/>
              </a:rPr>
              <a:t>(250,100,150,20);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labelButton.addActionListener</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(new </a:t>
            </a:r>
            <a:r>
              <a:rPr lang="en-US" altLang="en-US" sz="1800" dirty="0" err="1" smtClean="0">
                <a:latin typeface="Consolas" pitchFamily="49" charset="0"/>
                <a:cs typeface="Consolas" pitchFamily="49" charset="0"/>
              </a:rPr>
              <a:t>LabelButtonListener</a:t>
            </a:r>
            <a:r>
              <a:rPr lang="en-US" altLang="en-US" sz="1800" dirty="0" smtClean="0">
                <a:latin typeface="Consolas" pitchFamily="49" charset="0"/>
                <a:cs typeface="Consolas" pitchFamily="49" charset="0"/>
              </a:rPr>
              <a:t>());  </a:t>
            </a:r>
            <a:r>
              <a:rPr lang="en-US" altLang="en-US" sz="1800" dirty="0" smtClean="0">
                <a:solidFill>
                  <a:srgbClr val="FF00FF"/>
                </a:solidFill>
                <a:latin typeface="Consolas" pitchFamily="49" charset="0"/>
                <a:cs typeface="Consolas" pitchFamily="49" charset="0"/>
              </a:rPr>
              <a:t>// Label events only</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(DEFAULT_LABEL_STRING +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Integer.toString</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numPresses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aLabel.setBounds</a:t>
            </a:r>
            <a:r>
              <a:rPr lang="en-US" altLang="en-US" sz="1800" dirty="0" smtClean="0">
                <a:latin typeface="Consolas" pitchFamily="49" charset="0"/>
                <a:cs typeface="Consolas" pitchFamily="49" charset="0"/>
              </a:rPr>
              <a:t>(450,100,150,20);</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endParaRPr lang="en-US" altLang="en-US" sz="1800" dirty="0" smtClean="0">
              <a:latin typeface="Consolas" pitchFamily="49" charset="0"/>
              <a:cs typeface="Consolas" pitchFamily="49" charset="0"/>
            </a:endParaRPr>
          </a:p>
        </p:txBody>
      </p:sp>
      <p:sp>
        <p:nvSpPr>
          <p:cNvPr id="4" name="TextBox 3"/>
          <p:cNvSpPr txBox="1">
            <a:spLocks noChangeArrowheads="1"/>
          </p:cNvSpPr>
          <p:nvPr/>
        </p:nvSpPr>
        <p:spPr bwMode="auto">
          <a:xfrm>
            <a:off x="6335713" y="914400"/>
            <a:ext cx="2667000" cy="990600"/>
          </a:xfrm>
          <a:prstGeom prst="rect">
            <a:avLst/>
          </a:prstGeom>
          <a:solidFill>
            <a:srgbClr val="FFFFCC"/>
          </a:solidFill>
          <a:ln w="9525">
            <a:solidFill>
              <a:schemeClr val="tx1"/>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No path provided: location is the same directory as the program</a:t>
            </a:r>
          </a:p>
        </p:txBody>
      </p:sp>
    </p:spTree>
    <p:extLst>
      <p:ext uri="{BB962C8B-B14F-4D97-AF65-F5344CB8AC3E}">
        <p14:creationId xmlns:p14="http://schemas.microsoft.com/office/powerpoint/2010/main" val="212483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MyButton</a:t>
            </a:r>
          </a:p>
        </p:txBody>
      </p:sp>
      <p:sp>
        <p:nvSpPr>
          <p:cNvPr id="43011"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MyButton extends JButton</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private Component aComponent;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public MyButton(String s, </a:t>
            </a:r>
          </a:p>
          <a:p>
            <a:pPr marL="0" indent="0">
              <a:buFont typeface="Arial" charset="0"/>
              <a:buNone/>
            </a:pPr>
            <a:r>
              <a:rPr lang="en-US" altLang="en-US" sz="1800" smtClean="0">
                <a:latin typeface="Consolas" pitchFamily="49" charset="0"/>
                <a:cs typeface="Consolas" pitchFamily="49" charset="0"/>
              </a:rPr>
              <a:t>                    ImageIcon pic, </a:t>
            </a:r>
          </a:p>
          <a:p>
            <a:pPr marL="0" indent="0">
              <a:buFont typeface="Arial" charset="0"/>
              <a:buNone/>
            </a:pPr>
            <a:r>
              <a:rPr lang="en-US" altLang="en-US" sz="1800" smtClean="0">
                <a:latin typeface="Consolas" pitchFamily="49" charset="0"/>
                <a:cs typeface="Consolas" pitchFamily="49" charset="0"/>
              </a:rPr>
              <a:t>                    Component aComponent)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super(s,pic);</a:t>
            </a:r>
          </a:p>
          <a:p>
            <a:pPr marL="0" indent="0">
              <a:buFont typeface="Arial" charset="0"/>
              <a:buNone/>
            </a:pPr>
            <a:r>
              <a:rPr lang="en-US" altLang="en-US" sz="1800" smtClean="0">
                <a:latin typeface="Consolas" pitchFamily="49" charset="0"/>
                <a:cs typeface="Consolas" pitchFamily="49" charset="0"/>
              </a:rPr>
              <a:t>	this.aComponent = aComponent;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Component getComponent()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return(aComponent);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p:txBody>
      </p:sp>
      <p:grpSp>
        <p:nvGrpSpPr>
          <p:cNvPr id="7" name="Group 6"/>
          <p:cNvGrpSpPr>
            <a:grpSpLocks/>
          </p:cNvGrpSpPr>
          <p:nvPr/>
        </p:nvGrpSpPr>
        <p:grpSpPr bwMode="auto">
          <a:xfrm>
            <a:off x="2819400" y="2497138"/>
            <a:ext cx="5715000" cy="1431925"/>
            <a:chOff x="3124200" y="2531533"/>
            <a:chExt cx="5715000" cy="1430867"/>
          </a:xfrm>
        </p:grpSpPr>
        <p:sp>
          <p:nvSpPr>
            <p:cNvPr id="43016" name="TextBox 3"/>
            <p:cNvSpPr txBox="1">
              <a:spLocks noChangeArrowheads="1"/>
            </p:cNvSpPr>
            <p:nvPr/>
          </p:nvSpPr>
          <p:spPr bwMode="auto">
            <a:xfrm>
              <a:off x="6172200" y="2531533"/>
              <a:ext cx="2667000" cy="990600"/>
            </a:xfrm>
            <a:prstGeom prst="rect">
              <a:avLst/>
            </a:prstGeom>
            <a:solidFill>
              <a:srgbClr val="FFFFCC"/>
            </a:solidFill>
            <a:ln w="9525">
              <a:solidFill>
                <a:schemeClr val="tx1"/>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Image reference passed onto the appropriate super class constructor</a:t>
              </a:r>
            </a:p>
          </p:txBody>
        </p:sp>
        <p:cxnSp>
          <p:nvCxnSpPr>
            <p:cNvPr id="6" name="Straight Connector 5"/>
            <p:cNvCxnSpPr/>
            <p:nvPr/>
          </p:nvCxnSpPr>
          <p:spPr>
            <a:xfrm flipH="1">
              <a:off x="3124200" y="3026467"/>
              <a:ext cx="3048000" cy="935933"/>
            </a:xfrm>
            <a:prstGeom prst="line">
              <a:avLst/>
            </a:prstGeom>
            <a:ln w="381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p:cNvGrpSpPr>
            <a:grpSpLocks/>
          </p:cNvGrpSpPr>
          <p:nvPr/>
        </p:nvGrpSpPr>
        <p:grpSpPr bwMode="auto">
          <a:xfrm>
            <a:off x="3657600" y="800100"/>
            <a:ext cx="4876800" cy="1104900"/>
            <a:chOff x="3657600" y="800100"/>
            <a:chExt cx="4876800" cy="1104900"/>
          </a:xfrm>
        </p:grpSpPr>
        <p:sp>
          <p:nvSpPr>
            <p:cNvPr id="43014" name="TextBox 7"/>
            <p:cNvSpPr txBox="1">
              <a:spLocks noChangeArrowheads="1"/>
            </p:cNvSpPr>
            <p:nvPr/>
          </p:nvSpPr>
          <p:spPr bwMode="auto">
            <a:xfrm>
              <a:off x="5867400" y="800100"/>
              <a:ext cx="2667000" cy="990600"/>
            </a:xfrm>
            <a:prstGeom prst="rect">
              <a:avLst/>
            </a:prstGeom>
            <a:solidFill>
              <a:srgbClr val="FFFFCC"/>
            </a:solidFill>
            <a:ln w="9525">
              <a:solidFill>
                <a:schemeClr val="tx1"/>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Each instance will have a reference to a Java GUI widget (label, frame etc.)</a:t>
              </a:r>
            </a:p>
          </p:txBody>
        </p:sp>
        <p:cxnSp>
          <p:nvCxnSpPr>
            <p:cNvPr id="10" name="Straight Connector 9"/>
            <p:cNvCxnSpPr/>
            <p:nvPr/>
          </p:nvCxnSpPr>
          <p:spPr>
            <a:xfrm flipH="1">
              <a:off x="3657600" y="1295400"/>
              <a:ext cx="2209800" cy="609600"/>
            </a:xfrm>
            <a:prstGeom prst="line">
              <a:avLst/>
            </a:prstGeom>
            <a:ln w="38100">
              <a:solidFill>
                <a:srgbClr val="FF0000"/>
              </a:solidFill>
              <a:prstDash val="lgDas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9447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Class To Change Label: </a:t>
            </a:r>
            <a:r>
              <a:rPr lang="en-US" altLang="en-US" smtClean="0">
                <a:latin typeface="Consolas" pitchFamily="49" charset="0"/>
                <a:cs typeface="Consolas" pitchFamily="49" charset="0"/>
              </a:rPr>
              <a:t>LabelButtonListener</a:t>
            </a:r>
          </a:p>
        </p:txBody>
      </p:sp>
      <p:sp>
        <p:nvSpPr>
          <p:cNvPr id="44035"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LabelButtonListener implements ActionListener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public void actionPerformed(ActionEvent anEvent)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MyButton aButton = (MyButton) anEvent.getSource();</a:t>
            </a:r>
          </a:p>
          <a:p>
            <a:pPr marL="0" indent="0">
              <a:buFont typeface="Arial" charset="0"/>
              <a:buNone/>
            </a:pPr>
            <a:r>
              <a:rPr lang="en-US" altLang="en-US" sz="1800" smtClean="0">
                <a:latin typeface="Consolas" pitchFamily="49" charset="0"/>
                <a:cs typeface="Consolas" pitchFamily="49" charset="0"/>
              </a:rPr>
              <a:t>	MyFrame aFrame = (MyFrame) aButton.getComponent();</a:t>
            </a:r>
          </a:p>
          <a:p>
            <a:pPr marL="0" indent="0">
              <a:buFont typeface="Arial" charset="0"/>
              <a:buNone/>
            </a:pPr>
            <a:r>
              <a:rPr lang="en-US" altLang="en-US" sz="1800" smtClean="0">
                <a:latin typeface="Consolas" pitchFamily="49" charset="0"/>
                <a:cs typeface="Consolas" pitchFamily="49" charset="0"/>
              </a:rPr>
              <a:t>	aFrame.incrementPresses();  </a:t>
            </a:r>
            <a:r>
              <a:rPr lang="en-US" altLang="en-US" sz="1800" smtClean="0">
                <a:solidFill>
                  <a:srgbClr val="FF00FF"/>
                </a:solidFill>
                <a:latin typeface="Consolas" pitchFamily="49" charset="0"/>
                <a:cs typeface="Consolas" pitchFamily="49" charset="0"/>
              </a:rPr>
              <a:t>// Frame stores count</a:t>
            </a:r>
          </a:p>
          <a:p>
            <a:pPr marL="0" indent="0">
              <a:buFont typeface="Arial" charset="0"/>
              <a:buNone/>
            </a:pPr>
            <a:r>
              <a:rPr lang="en-US" altLang="en-US" sz="1800" smtClean="0">
                <a:latin typeface="Consolas" pitchFamily="49" charset="0"/>
                <a:cs typeface="Consolas" pitchFamily="49" charset="0"/>
              </a:rPr>
              <a:t>	JLabel aLabel = aFrame.getLabel();</a:t>
            </a:r>
          </a:p>
          <a:p>
            <a:pPr marL="0" indent="0">
              <a:buFont typeface="Arial" charset="0"/>
              <a:buNone/>
            </a:pPr>
            <a:r>
              <a:rPr lang="en-US" altLang="en-US" sz="1800" smtClean="0">
                <a:latin typeface="Consolas" pitchFamily="49" charset="0"/>
                <a:cs typeface="Consolas" pitchFamily="49" charset="0"/>
              </a:rPr>
              <a:t>	String s = MyFrame.DEFAULT_LABEL_STRING;</a:t>
            </a:r>
          </a:p>
          <a:p>
            <a:pPr marL="0" indent="0">
              <a:buFont typeface="Arial" charset="0"/>
              <a:buNone/>
            </a:pPr>
            <a:r>
              <a:rPr lang="en-US" altLang="en-US" sz="1800" smtClean="0">
                <a:latin typeface="Consolas" pitchFamily="49" charset="0"/>
                <a:cs typeface="Consolas" pitchFamily="49" charset="0"/>
              </a:rPr>
              <a:t>	int currentPresses = aFrame.getNumPresses();</a:t>
            </a:r>
          </a:p>
          <a:p>
            <a:pPr marL="0" indent="0">
              <a:buFont typeface="Arial" charset="0"/>
              <a:buNone/>
            </a:pPr>
            <a:r>
              <a:rPr lang="en-US" altLang="en-US" sz="1800" smtClean="0">
                <a:latin typeface="Consolas" pitchFamily="49" charset="0"/>
                <a:cs typeface="Consolas" pitchFamily="49" charset="0"/>
              </a:rPr>
              <a:t>	s = s + Integer.toString(currentPresses);</a:t>
            </a:r>
          </a:p>
          <a:p>
            <a:pPr marL="0" indent="0">
              <a:buFont typeface="Arial" charset="0"/>
              <a:buNone/>
            </a:pPr>
            <a:r>
              <a:rPr lang="en-US" altLang="en-US" sz="1800" smtClean="0">
                <a:latin typeface="Consolas" pitchFamily="49" charset="0"/>
                <a:cs typeface="Consolas" pitchFamily="49" charset="0"/>
              </a:rPr>
              <a:t>	aLabel.setText(s); </a:t>
            </a:r>
            <a:r>
              <a:rPr lang="en-US" altLang="en-US" sz="1800" smtClean="0">
                <a:solidFill>
                  <a:srgbClr val="FF00FF"/>
                </a:solidFill>
                <a:latin typeface="Consolas" pitchFamily="49" charset="0"/>
                <a:cs typeface="Consolas" pitchFamily="49" charset="0"/>
              </a:rPr>
              <a:t>// Label displays current count</a:t>
            </a: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45835553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 To Update Frame: </a:t>
            </a:r>
            <a:r>
              <a:rPr lang="en-US" dirty="0" err="1" smtClean="0">
                <a:latin typeface="Consolas" panose="020B0609020204030204" pitchFamily="49" charset="0"/>
                <a:cs typeface="Consolas" panose="020B0609020204030204" pitchFamily="49" charset="0"/>
              </a:rPr>
              <a:t>FrameButtonListener</a:t>
            </a:r>
            <a:endParaRPr lang="en-US" dirty="0">
              <a:latin typeface="Consolas" panose="020B0609020204030204" pitchFamily="49" charset="0"/>
              <a:cs typeface="Consolas" panose="020B0609020204030204" pitchFamily="49" charset="0"/>
            </a:endParaRPr>
          </a:p>
        </p:txBody>
      </p:sp>
      <p:sp>
        <p:nvSpPr>
          <p:cNvPr id="45059"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FrameButtonListener implements ActionListener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solidFill>
                  <a:srgbClr val="FF00FF"/>
                </a:solidFill>
                <a:latin typeface="Consolas" pitchFamily="49" charset="0"/>
                <a:cs typeface="Consolas" pitchFamily="49" charset="0"/>
              </a:rPr>
              <a:t>    // Assumes screen resolution is at least 1024 x 768                                          </a:t>
            </a:r>
          </a:p>
          <a:p>
            <a:pPr marL="0" indent="0">
              <a:buFont typeface="Arial" charset="0"/>
              <a:buNone/>
            </a:pPr>
            <a:r>
              <a:rPr lang="en-US" altLang="en-US" sz="1800" smtClean="0">
                <a:latin typeface="Consolas" pitchFamily="49" charset="0"/>
                <a:cs typeface="Consolas" pitchFamily="49" charset="0"/>
              </a:rPr>
              <a:t>    private final static int MAX_X = 1023;</a:t>
            </a:r>
          </a:p>
          <a:p>
            <a:pPr marL="0" indent="0">
              <a:buFont typeface="Arial" charset="0"/>
              <a:buNone/>
            </a:pPr>
            <a:r>
              <a:rPr lang="en-US" altLang="en-US" sz="1800" smtClean="0">
                <a:latin typeface="Consolas" pitchFamily="49" charset="0"/>
                <a:cs typeface="Consolas" pitchFamily="49" charset="0"/>
              </a:rPr>
              <a:t>    private final static int MAX_Y = 767;</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solidFill>
                  <a:srgbClr val="FF00FF"/>
                </a:solidFill>
                <a:latin typeface="Consolas" pitchFamily="49" charset="0"/>
                <a:cs typeface="Consolas" pitchFamily="49" charset="0"/>
              </a:rPr>
              <a:t>    // Time in milliseconds                                                                       </a:t>
            </a:r>
          </a:p>
          <a:p>
            <a:pPr marL="0" indent="0">
              <a:buFont typeface="Arial" charset="0"/>
              <a:buNone/>
            </a:pPr>
            <a:r>
              <a:rPr lang="en-US" altLang="en-US" sz="1800" smtClean="0">
                <a:latin typeface="Consolas" pitchFamily="49" charset="0"/>
                <a:cs typeface="Consolas" pitchFamily="49" charset="0"/>
              </a:rPr>
              <a:t>    private final int DELAY_TIME = 2500;</a:t>
            </a:r>
          </a:p>
        </p:txBody>
      </p:sp>
    </p:spTree>
    <p:extLst>
      <p:ext uri="{BB962C8B-B14F-4D97-AF65-F5344CB8AC3E}">
        <p14:creationId xmlns:p14="http://schemas.microsoft.com/office/powerpoint/2010/main" val="331963004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 To Update Frame: </a:t>
            </a:r>
            <a:r>
              <a:rPr lang="en-US" dirty="0" err="1" smtClean="0">
                <a:latin typeface="Consolas" panose="020B0609020204030204" pitchFamily="49" charset="0"/>
                <a:cs typeface="Consolas" panose="020B0609020204030204" pitchFamily="49" charset="0"/>
              </a:rPr>
              <a:t>FrameButtonListener</a:t>
            </a:r>
            <a:r>
              <a:rPr lang="en-US" dirty="0" smtClean="0">
                <a:latin typeface="Consolas" panose="020B0609020204030204" pitchFamily="49" charset="0"/>
                <a:cs typeface="Consolas" panose="020B0609020204030204" pitchFamily="49" charset="0"/>
              </a:rPr>
              <a:t> </a:t>
            </a:r>
            <a:r>
              <a:rPr lang="en-US" dirty="0" smtClean="0">
                <a:cs typeface="Consolas" panose="020B0609020204030204" pitchFamily="49" charset="0"/>
              </a:rPr>
              <a:t>(2)</a:t>
            </a:r>
            <a:endParaRPr lang="en-US" dirty="0">
              <a:cs typeface="Consolas" panose="020B0609020204030204" pitchFamily="49" charset="0"/>
            </a:endParaRPr>
          </a:p>
        </p:txBody>
      </p:sp>
      <p:sp>
        <p:nvSpPr>
          <p:cNvPr id="46083"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actionPerformed(ActionEvent anEvent)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MyButton aButton = (MyButton) anEvent.getSource();</a:t>
            </a:r>
          </a:p>
          <a:p>
            <a:pPr marL="0" indent="0">
              <a:buFont typeface="Arial" charset="0"/>
              <a:buNone/>
            </a:pPr>
            <a:r>
              <a:rPr lang="en-US" altLang="en-US" sz="1800" smtClean="0">
                <a:latin typeface="Consolas" pitchFamily="49" charset="0"/>
                <a:cs typeface="Consolas" pitchFamily="49" charset="0"/>
              </a:rPr>
              <a:t>	JFrame aFrame = (JFrame) aButton.getComponent();</a:t>
            </a:r>
          </a:p>
          <a:p>
            <a:pPr marL="0" indent="0">
              <a:buFont typeface="Arial" charset="0"/>
              <a:buNone/>
            </a:pPr>
            <a:r>
              <a:rPr lang="en-US" altLang="en-US" sz="1800" smtClean="0">
                <a:latin typeface="Consolas" pitchFamily="49" charset="0"/>
                <a:cs typeface="Consolas" pitchFamily="49" charset="0"/>
              </a:rPr>
              <a:t>	aFrame.setTitle("Don't you click me! I'm in a bad </a:t>
            </a:r>
          </a:p>
          <a:p>
            <a:pPr marL="0" indent="0">
              <a:buFont typeface="Arial" charset="0"/>
              <a:buNone/>
            </a:pPr>
            <a:r>
              <a:rPr lang="en-US" altLang="en-US" sz="1800" smtClean="0">
                <a:latin typeface="Consolas" pitchFamily="49" charset="0"/>
                <a:cs typeface="Consolas" pitchFamily="49" charset="0"/>
              </a:rPr>
              <a:t>                        mood!!!");</a:t>
            </a:r>
          </a:p>
          <a:p>
            <a:pPr marL="0" indent="0">
              <a:buFont typeface="Arial" charset="0"/>
              <a:buNone/>
            </a:pPr>
            <a:r>
              <a:rPr lang="en-US" altLang="en-US" sz="1800" smtClean="0">
                <a:latin typeface="Consolas" pitchFamily="49" charset="0"/>
                <a:cs typeface="Consolas" pitchFamily="49" charset="0"/>
              </a:rPr>
              <a:t>	Random aGenerator = new Random();</a:t>
            </a:r>
          </a:p>
          <a:p>
            <a:pPr marL="0" indent="0">
              <a:buFont typeface="Arial" charset="0"/>
              <a:buNone/>
            </a:pPr>
            <a:r>
              <a:rPr lang="en-US" altLang="en-US" sz="1800" smtClean="0">
                <a:latin typeface="Consolas" pitchFamily="49" charset="0"/>
                <a:cs typeface="Consolas" pitchFamily="49" charset="0"/>
              </a:rPr>
              <a:t> </a:t>
            </a:r>
            <a:r>
              <a:rPr lang="en-US" altLang="en-US" sz="1800" smtClean="0">
                <a:solidFill>
                  <a:srgbClr val="FF00FF"/>
                </a:solidFill>
                <a:latin typeface="Consolas" pitchFamily="49" charset="0"/>
                <a:cs typeface="Consolas" pitchFamily="49" charset="0"/>
              </a:rPr>
              <a:t>      // Control randomly “runs away” based on screen size</a:t>
            </a:r>
          </a:p>
          <a:p>
            <a:pPr marL="0" indent="0">
              <a:buFont typeface="Arial" charset="0"/>
              <a:buNone/>
            </a:pPr>
            <a:r>
              <a:rPr lang="en-US" altLang="en-US" sz="1800" smtClean="0">
                <a:latin typeface="Consolas" pitchFamily="49" charset="0"/>
                <a:cs typeface="Consolas" pitchFamily="49" charset="0"/>
              </a:rPr>
              <a:t>	int x = aGenerator.nextInt(MAX_X);</a:t>
            </a:r>
          </a:p>
          <a:p>
            <a:pPr marL="0" indent="0">
              <a:buFont typeface="Arial" charset="0"/>
              <a:buNone/>
            </a:pPr>
            <a:r>
              <a:rPr lang="en-US" altLang="en-US" sz="1800" smtClean="0">
                <a:latin typeface="Consolas" pitchFamily="49" charset="0"/>
                <a:cs typeface="Consolas" pitchFamily="49" charset="0"/>
              </a:rPr>
              <a:t>	int y = aGenerator.nextInt(MAX_Y);</a:t>
            </a:r>
          </a:p>
          <a:p>
            <a:pPr marL="0" indent="0">
              <a:buFont typeface="Arial" charset="0"/>
              <a:buNone/>
            </a:pPr>
            <a:r>
              <a:rPr lang="en-US" altLang="en-US" sz="1800" smtClean="0">
                <a:latin typeface="Consolas" pitchFamily="49" charset="0"/>
                <a:cs typeface="Consolas" pitchFamily="49" charset="0"/>
              </a:rPr>
              <a:t>	aFrame.setLocation(x,y); </a:t>
            </a:r>
            <a:r>
              <a:rPr lang="en-US" altLang="en-US" sz="1800" smtClean="0">
                <a:solidFill>
                  <a:srgbClr val="FF00FF"/>
                </a:solidFill>
                <a:latin typeface="Consolas" pitchFamily="49" charset="0"/>
                <a:cs typeface="Consolas" pitchFamily="49" charset="0"/>
              </a:rPr>
              <a:t>// Move control to new location</a:t>
            </a:r>
          </a:p>
          <a:p>
            <a:pPr marL="0" indent="0">
              <a:buFont typeface="Arial" charset="0"/>
              <a:buNone/>
            </a:pPr>
            <a:r>
              <a:rPr lang="en-US" altLang="en-US" sz="1800" smtClean="0">
                <a:latin typeface="Consolas" pitchFamily="49" charset="0"/>
                <a:cs typeface="Consolas" pitchFamily="49" charset="0"/>
              </a:rPr>
              <a:t>	aButton.setBackground(Color.RED);  </a:t>
            </a:r>
            <a:r>
              <a:rPr lang="en-US" altLang="en-US" sz="1800" smtClean="0">
                <a:solidFill>
                  <a:srgbClr val="FF00FF"/>
                </a:solidFill>
                <a:latin typeface="Consolas" pitchFamily="49" charset="0"/>
                <a:cs typeface="Consolas" pitchFamily="49" charset="0"/>
              </a:rPr>
              <a:t>// Control is angry</a:t>
            </a:r>
          </a:p>
          <a:p>
            <a:pPr marL="0" indent="0">
              <a:buFont typeface="Arial" charset="0"/>
              <a:buNone/>
            </a:pPr>
            <a:r>
              <a:rPr lang="en-US" altLang="en-US" sz="1800" i="1" smtClean="0">
                <a:latin typeface="Consolas" pitchFamily="49" charset="0"/>
                <a:cs typeface="Consolas" pitchFamily="49" charset="0"/>
              </a:rPr>
              <a:t>	pause();</a:t>
            </a:r>
          </a:p>
          <a:p>
            <a:pPr marL="0" indent="0">
              <a:buFont typeface="Arial" charset="0"/>
              <a:buNone/>
            </a:pPr>
            <a:r>
              <a:rPr lang="en-US" altLang="en-US" sz="1800" smtClean="0">
                <a:latin typeface="Consolas" pitchFamily="49" charset="0"/>
                <a:cs typeface="Consolas" pitchFamily="49" charset="0"/>
              </a:rPr>
              <a:t>	aFrame.setTitle("");  </a:t>
            </a:r>
            <a:r>
              <a:rPr lang="en-US" altLang="en-US" sz="1800" smtClean="0">
                <a:solidFill>
                  <a:srgbClr val="FF00FF"/>
                </a:solidFill>
                <a:latin typeface="Consolas" pitchFamily="49" charset="0"/>
                <a:cs typeface="Consolas" pitchFamily="49" charset="0"/>
              </a:rPr>
              <a:t>// Angry text is gone </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191206985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 To Update Frame: </a:t>
            </a:r>
            <a:r>
              <a:rPr lang="en-US" dirty="0" err="1" smtClean="0">
                <a:latin typeface="Consolas" panose="020B0609020204030204" pitchFamily="49" charset="0"/>
                <a:cs typeface="Consolas" panose="020B0609020204030204" pitchFamily="49" charset="0"/>
              </a:rPr>
              <a:t>FrameButtonListener</a:t>
            </a:r>
            <a:r>
              <a:rPr lang="en-US" dirty="0" smtClean="0">
                <a:latin typeface="Consolas" panose="020B0609020204030204" pitchFamily="49" charset="0"/>
                <a:cs typeface="Consolas" panose="020B0609020204030204" pitchFamily="49" charset="0"/>
              </a:rPr>
              <a:t> </a:t>
            </a:r>
            <a:r>
              <a:rPr lang="en-US" dirty="0" smtClean="0">
                <a:cs typeface="Consolas" panose="020B0609020204030204" pitchFamily="49" charset="0"/>
              </a:rPr>
              <a:t>(3)</a:t>
            </a:r>
            <a:endParaRPr lang="en-US" dirty="0">
              <a:cs typeface="Consolas" panose="020B0609020204030204" pitchFamily="49" charset="0"/>
            </a:endParaRPr>
          </a:p>
        </p:txBody>
      </p:sp>
      <p:sp>
        <p:nvSpPr>
          <p:cNvPr id="47107"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private void </a:t>
            </a:r>
            <a:r>
              <a:rPr lang="en-US" altLang="en-US" sz="1800" i="1" smtClean="0">
                <a:latin typeface="Consolas" pitchFamily="49" charset="0"/>
                <a:cs typeface="Consolas" pitchFamily="49" charset="0"/>
              </a:rPr>
              <a:t>pause()  </a:t>
            </a:r>
            <a:r>
              <a:rPr lang="en-US" altLang="en-US" sz="1800" smtClean="0">
                <a:solidFill>
                  <a:srgbClr val="FF00FF"/>
                </a:solidFill>
                <a:latin typeface="Consolas" pitchFamily="49" charset="0"/>
                <a:cs typeface="Consolas" pitchFamily="49" charset="0"/>
              </a:rPr>
              <a:t>// Give user time to note GUI changes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try</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Thread.sleep(DELAY_TIME);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catch (InterruptedException ex)</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ex.printStackTrace();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385607715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p:txBody>
          <a:bodyPr/>
          <a:lstStyle/>
          <a:p>
            <a:r>
              <a:rPr lang="en-US" altLang="en-US" sz="3200" smtClean="0"/>
              <a:t>References</a:t>
            </a:r>
          </a:p>
        </p:txBody>
      </p:sp>
      <p:sp>
        <p:nvSpPr>
          <p:cNvPr id="115715" name="Rectangle 3"/>
          <p:cNvSpPr>
            <a:spLocks noGrp="1" noChangeArrowheads="1"/>
          </p:cNvSpPr>
          <p:nvPr>
            <p:ph type="body" idx="4294967295"/>
          </p:nvPr>
        </p:nvSpPr>
        <p:spPr/>
        <p:txBody>
          <a:bodyPr/>
          <a:lstStyle/>
          <a:p>
            <a:r>
              <a:rPr lang="en-US" altLang="en-US" sz="2400" smtClean="0"/>
              <a:t>Books:</a:t>
            </a:r>
          </a:p>
          <a:p>
            <a:pPr lvl="1"/>
            <a:r>
              <a:rPr lang="en-US" altLang="en-US" sz="2000" smtClean="0"/>
              <a:t>“</a:t>
            </a:r>
            <a:r>
              <a:rPr lang="en-US" altLang="en-US" sz="2000" i="1" smtClean="0"/>
              <a:t>Java Swing</a:t>
            </a:r>
            <a:r>
              <a:rPr lang="en-US" altLang="en-US" sz="2000" smtClean="0"/>
              <a:t>” by Robert Eckstein, Marc Loy and Dave Wood (O’Reilly)</a:t>
            </a:r>
          </a:p>
          <a:p>
            <a:pPr lvl="1"/>
            <a:r>
              <a:rPr lang="en-US" altLang="en-US" sz="2000" smtClean="0"/>
              <a:t>“</a:t>
            </a:r>
            <a:r>
              <a:rPr lang="en-US" altLang="en-US" sz="2000" i="1" smtClean="0"/>
              <a:t>Absolute Java</a:t>
            </a:r>
            <a:r>
              <a:rPr lang="en-US" altLang="en-US" sz="2000" smtClean="0"/>
              <a:t>” (4th Edition) by Walter Savitch (Pearson)</a:t>
            </a:r>
          </a:p>
          <a:p>
            <a:pPr lvl="1"/>
            <a:r>
              <a:rPr lang="en-US" altLang="en-US" sz="2000" smtClean="0"/>
              <a:t>“</a:t>
            </a:r>
            <a:r>
              <a:rPr lang="en-US" altLang="en-US" sz="2000" i="1" smtClean="0"/>
              <a:t>Java: How to Program</a:t>
            </a:r>
            <a:r>
              <a:rPr lang="en-US" altLang="en-US" sz="2000" smtClean="0"/>
              <a:t>” (6th Edition) by H.M. Deitel and P.J. Deitel  (Pearson)</a:t>
            </a:r>
          </a:p>
          <a:p>
            <a:r>
              <a:rPr lang="en-US" altLang="en-US" sz="2400" smtClean="0"/>
              <a:t>Websites:</a:t>
            </a:r>
          </a:p>
          <a:p>
            <a:pPr lvl="1"/>
            <a:r>
              <a:rPr lang="en-US" altLang="en-US" sz="2000" smtClean="0"/>
              <a:t>Java API specifications: </a:t>
            </a:r>
            <a:r>
              <a:rPr lang="en-US" altLang="en-US" sz="2000" smtClean="0">
                <a:hlinkClick r:id="rId2"/>
              </a:rPr>
              <a:t>http://download.oracle.com/javase/7/docs/api/</a:t>
            </a:r>
            <a:endParaRPr lang="en-US" altLang="en-US" sz="2000" smtClean="0"/>
          </a:p>
          <a:p>
            <a:pPr lvl="1"/>
            <a:r>
              <a:rPr lang="en-US" altLang="en-US" sz="2000" smtClean="0"/>
              <a:t>Java tutorials: </a:t>
            </a:r>
            <a:r>
              <a:rPr lang="en-US" altLang="en-US" sz="2000" smtClean="0">
                <a:hlinkClick r:id="rId3"/>
              </a:rPr>
              <a:t>http://download.oracle.com/javase/tutorial/uiswing/</a:t>
            </a:r>
            <a:endParaRPr lang="en-US" altLang="en-US" sz="2000" smtClean="0"/>
          </a:p>
          <a:p>
            <a:pPr lvl="1"/>
            <a:r>
              <a:rPr lang="en-US" altLang="en-US" sz="2000" smtClean="0"/>
              <a:t>Java tutorial (layout): </a:t>
            </a:r>
            <a:r>
              <a:rPr lang="en-US" altLang="en-US" sz="2000" smtClean="0">
                <a:hlinkClick r:id="rId4"/>
              </a:rPr>
              <a:t>http://docs.oracle.com/javase/tutorial/uiswing/layout/using.html</a:t>
            </a:r>
            <a:endParaRPr lang="en-US" altLang="en-US" sz="2000" smtClean="0"/>
          </a:p>
        </p:txBody>
      </p:sp>
    </p:spTree>
    <p:extLst>
      <p:ext uri="{BB962C8B-B14F-4D97-AF65-F5344CB8AC3E}">
        <p14:creationId xmlns:p14="http://schemas.microsoft.com/office/powerpoint/2010/main" val="149949935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r>
              <a:rPr lang="en-CA" altLang="en-US" sz="3200" smtClean="0"/>
              <a:t>You Should Now Know</a:t>
            </a:r>
          </a:p>
        </p:txBody>
      </p:sp>
      <p:sp>
        <p:nvSpPr>
          <p:cNvPr id="116739" name="Rectangle 3"/>
          <p:cNvSpPr>
            <a:spLocks noGrp="1" noChangeArrowheads="1"/>
          </p:cNvSpPr>
          <p:nvPr>
            <p:ph type="body" idx="4294967295"/>
          </p:nvPr>
        </p:nvSpPr>
        <p:spPr/>
        <p:txBody>
          <a:bodyPr/>
          <a:lstStyle/>
          <a:p>
            <a:pPr marL="114300" indent="-114300">
              <a:tabLst>
                <a:tab pos="476250" algn="l"/>
              </a:tabLst>
            </a:pPr>
            <a:r>
              <a:rPr lang="en-CA" altLang="en-US" sz="2400" smtClean="0"/>
              <a:t>The difference between traditional and event driven software</a:t>
            </a:r>
          </a:p>
          <a:p>
            <a:pPr marL="114300" indent="-114300">
              <a:tabLst>
                <a:tab pos="476250" algn="l"/>
              </a:tabLst>
            </a:pPr>
            <a:r>
              <a:rPr lang="en-CA" altLang="en-US" sz="2400" smtClean="0"/>
              <a:t>How event-driven software works (registering and notifying event listeners)</a:t>
            </a:r>
          </a:p>
          <a:p>
            <a:pPr marL="114300" indent="-114300">
              <a:tabLst>
                <a:tab pos="476250" algn="l"/>
              </a:tabLst>
            </a:pPr>
            <a:r>
              <a:rPr lang="en-CA" altLang="en-US" sz="2400" smtClean="0"/>
              <a:t>How some basic Swing controls work</a:t>
            </a:r>
          </a:p>
          <a:p>
            <a:pPr marL="742950" lvl="1" indent="-285750">
              <a:tabLst>
                <a:tab pos="476250" algn="l"/>
              </a:tabLst>
            </a:pPr>
            <a:r>
              <a:rPr lang="en-CA" altLang="en-US" sz="2400" smtClean="0"/>
              <a:t>Capturing common events for the controls such as a button press</a:t>
            </a:r>
          </a:p>
          <a:p>
            <a:pPr marL="114300" indent="-114300">
              <a:tabLst>
                <a:tab pos="476250" algn="l"/>
              </a:tabLst>
            </a:pPr>
            <a:r>
              <a:rPr lang="en-CA" altLang="en-US" sz="2400" smtClean="0"/>
              <a:t>How to layout components using layout managers and laying them out manually using a coordinate system</a:t>
            </a:r>
          </a:p>
          <a:p>
            <a:pPr marL="114300" indent="-114300">
              <a:tabLst>
                <a:tab pos="476250" algn="l"/>
              </a:tabLst>
            </a:pPr>
            <a:endParaRPr lang="en-CA" altLang="en-US" sz="2400" smtClean="0"/>
          </a:p>
          <a:p>
            <a:pPr marL="114300" indent="-114300">
              <a:tabLst>
                <a:tab pos="476250" algn="l"/>
              </a:tabLst>
            </a:pPr>
            <a:endParaRPr lang="en-CA" altLang="en-US" sz="2400" smtClean="0"/>
          </a:p>
        </p:txBody>
      </p:sp>
    </p:spTree>
    <p:extLst>
      <p:ext uri="{BB962C8B-B14F-4D97-AF65-F5344CB8AC3E}">
        <p14:creationId xmlns:p14="http://schemas.microsoft.com/office/powerpoint/2010/main" val="2455348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US" altLang="en-US" sz="3200" smtClean="0"/>
              <a:t>Characteristics Of Event Driven Software</a:t>
            </a:r>
          </a:p>
        </p:txBody>
      </p:sp>
      <p:sp>
        <p:nvSpPr>
          <p:cNvPr id="681987" name="Rectangle 3"/>
          <p:cNvSpPr>
            <a:spLocks noGrp="1" noChangeArrowheads="1"/>
          </p:cNvSpPr>
          <p:nvPr>
            <p:ph type="body" idx="4294967295"/>
          </p:nvPr>
        </p:nvSpPr>
        <p:spPr/>
        <p:txBody>
          <a:bodyPr/>
          <a:lstStyle/>
          <a:p>
            <a:pPr marL="114300" indent="-114300">
              <a:tabLst>
                <a:tab pos="476250" algn="l"/>
              </a:tabLst>
            </a:pPr>
            <a:r>
              <a:rPr lang="en-US" altLang="en-US" sz="2400" smtClean="0"/>
              <a:t>Program control can be determined by events as well as standard program control statements.</a:t>
            </a:r>
          </a:p>
          <a:p>
            <a:pPr marL="114300" indent="-114300">
              <a:tabLst>
                <a:tab pos="476250" algn="l"/>
              </a:tabLst>
            </a:pPr>
            <a:r>
              <a:rPr lang="en-US" altLang="en-US" sz="2400" smtClean="0"/>
              <a:t>A typical source of these events is the user.</a:t>
            </a:r>
          </a:p>
          <a:p>
            <a:pPr marL="114300" indent="-114300">
              <a:tabLst>
                <a:tab pos="476250" algn="l"/>
              </a:tabLst>
            </a:pPr>
            <a:r>
              <a:rPr lang="en-US" altLang="en-US" sz="2400" smtClean="0"/>
              <a:t>These events can occur at any time.</a:t>
            </a:r>
          </a:p>
        </p:txBody>
      </p:sp>
    </p:spTree>
    <p:extLst>
      <p:ext uri="{BB962C8B-B14F-4D97-AF65-F5344CB8AC3E}">
        <p14:creationId xmlns:p14="http://schemas.microsoft.com/office/powerpoint/2010/main" val="1774080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altLang="en-US" sz="3200" smtClean="0"/>
              <a:t>Most Components Can Trigger Events</a:t>
            </a:r>
          </a:p>
        </p:txBody>
      </p:sp>
      <p:sp>
        <p:nvSpPr>
          <p:cNvPr id="683011" name="Rectangle 3"/>
          <p:cNvSpPr>
            <a:spLocks noGrp="1" noChangeArrowheads="1"/>
          </p:cNvSpPr>
          <p:nvPr>
            <p:ph type="body" sz="half" idx="4294967295"/>
          </p:nvPr>
        </p:nvSpPr>
        <p:spPr>
          <a:xfrm>
            <a:off x="685800" y="1181100"/>
            <a:ext cx="8062913" cy="5372100"/>
          </a:xfrm>
        </p:spPr>
        <p:txBody>
          <a:bodyPr/>
          <a:lstStyle/>
          <a:p>
            <a:pPr marL="177800" indent="-177800">
              <a:tabLst>
                <a:tab pos="476250" algn="l"/>
              </a:tabLst>
            </a:pPr>
            <a:r>
              <a:rPr lang="en-US" altLang="en-US" sz="2400" smtClean="0"/>
              <a:t>Graphical objects can be manipulated by the user to trigger events.</a:t>
            </a:r>
          </a:p>
          <a:p>
            <a:pPr marL="177800" indent="-177800">
              <a:tabLst>
                <a:tab pos="476250" algn="l"/>
              </a:tabLst>
            </a:pPr>
            <a:r>
              <a:rPr lang="en-US" altLang="en-US" sz="2400" smtClean="0"/>
              <a:t>Each graphical object can have 0, 1 or many events that can be triggered.</a:t>
            </a:r>
          </a:p>
        </p:txBody>
      </p:sp>
      <p:pic>
        <p:nvPicPr>
          <p:cNvPr id="683012" name="Picture 4"/>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l="16199" b="5597"/>
          <a:stretch>
            <a:fillRect/>
          </a:stretch>
        </p:blipFill>
        <p:spPr>
          <a:xfrm>
            <a:off x="6970713" y="2895600"/>
            <a:ext cx="1530350" cy="1173163"/>
          </a:xfrm>
          <a:noFill/>
        </p:spPr>
      </p:pic>
      <p:pic>
        <p:nvPicPr>
          <p:cNvPr id="683013" name="Picture 5"/>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l="12317" t="11911" r="13890"/>
          <a:stretch>
            <a:fillRect/>
          </a:stretch>
        </p:blipFill>
        <p:spPr>
          <a:xfrm>
            <a:off x="990600" y="2971800"/>
            <a:ext cx="1819275" cy="927100"/>
          </a:xfrm>
          <a:noFill/>
        </p:spPr>
      </p:pic>
      <p:pic>
        <p:nvPicPr>
          <p:cNvPr id="683014" name="Picture 6"/>
          <p:cNvPicPr>
            <a:picLocks noChangeAspect="1" noChangeArrowheads="1"/>
          </p:cNvPicPr>
          <p:nvPr/>
        </p:nvPicPr>
        <p:blipFill>
          <a:blip r:embed="rId4">
            <a:extLst>
              <a:ext uri="{28A0092B-C50C-407E-A947-70E740481C1C}">
                <a14:useLocalDpi xmlns:a14="http://schemas.microsoft.com/office/drawing/2010/main" val="0"/>
              </a:ext>
            </a:extLst>
          </a:blip>
          <a:srcRect l="29004" r="37230"/>
          <a:stretch>
            <a:fillRect/>
          </a:stretch>
        </p:blipFill>
        <p:spPr bwMode="auto">
          <a:xfrm>
            <a:off x="5621338" y="5122863"/>
            <a:ext cx="2879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457987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30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30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r>
              <a:rPr lang="en-US" altLang="en-US" sz="3200" smtClean="0"/>
              <a:t>“Window” Classes</a:t>
            </a:r>
          </a:p>
        </p:txBody>
      </p:sp>
      <p:pic>
        <p:nvPicPr>
          <p:cNvPr id="28675" name="Picture 3" descr="window"/>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b="23164"/>
          <a:stretch>
            <a:fillRect/>
          </a:stretch>
        </p:blipFill>
        <p:spPr>
          <a:xfrm>
            <a:off x="2743200" y="1641475"/>
            <a:ext cx="3560763" cy="2165350"/>
          </a:xfrm>
          <a:noFill/>
          <a:ln>
            <a:solidFill>
              <a:schemeClr val="tx1"/>
            </a:solidFill>
            <a:miter lim="800000"/>
            <a:headEnd/>
            <a:tailEnd/>
          </a:ln>
        </p:spPr>
      </p:pic>
      <p:grpSp>
        <p:nvGrpSpPr>
          <p:cNvPr id="28676" name="Group 4"/>
          <p:cNvGrpSpPr>
            <a:grpSpLocks/>
          </p:cNvGrpSpPr>
          <p:nvPr/>
        </p:nvGrpSpPr>
        <p:grpSpPr bwMode="auto">
          <a:xfrm>
            <a:off x="1042988" y="1628775"/>
            <a:ext cx="1152525" cy="4824413"/>
            <a:chOff x="657" y="1026"/>
            <a:chExt cx="726" cy="3039"/>
          </a:xfrm>
        </p:grpSpPr>
        <p:grpSp>
          <p:nvGrpSpPr>
            <p:cNvPr id="28678" name="Group 5"/>
            <p:cNvGrpSpPr>
              <a:grpSpLocks/>
            </p:cNvGrpSpPr>
            <p:nvPr/>
          </p:nvGrpSpPr>
          <p:grpSpPr bwMode="auto">
            <a:xfrm>
              <a:off x="657" y="1026"/>
              <a:ext cx="726" cy="590"/>
              <a:chOff x="1655" y="1570"/>
              <a:chExt cx="726" cy="590"/>
            </a:xfrm>
          </p:grpSpPr>
          <p:sp>
            <p:nvSpPr>
              <p:cNvPr id="28685" name="Rectangle 6"/>
              <p:cNvSpPr>
                <a:spLocks noChangeArrowheads="1"/>
              </p:cNvSpPr>
              <p:nvPr/>
            </p:nvSpPr>
            <p:spPr bwMode="auto">
              <a:xfrm>
                <a:off x="1655" y="1570"/>
                <a:ext cx="726" cy="5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8686" name="Text Box 7"/>
              <p:cNvSpPr txBox="1">
                <a:spLocks noChangeArrowheads="1"/>
              </p:cNvSpPr>
              <p:nvPr/>
            </p:nvSpPr>
            <p:spPr bwMode="auto">
              <a:xfrm>
                <a:off x="1655" y="1616"/>
                <a:ext cx="68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t>
                </a:r>
              </a:p>
            </p:txBody>
          </p:sp>
          <p:sp>
            <p:nvSpPr>
              <p:cNvPr id="28687" name="Line 8"/>
              <p:cNvSpPr>
                <a:spLocks noChangeShapeType="1"/>
              </p:cNvSpPr>
              <p:nvPr/>
            </p:nvSpPr>
            <p:spPr bwMode="auto">
              <a:xfrm>
                <a:off x="1655" y="1797"/>
                <a:ext cx="7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28679" name="Group 9"/>
            <p:cNvGrpSpPr>
              <a:grpSpLocks/>
            </p:cNvGrpSpPr>
            <p:nvPr/>
          </p:nvGrpSpPr>
          <p:grpSpPr bwMode="auto">
            <a:xfrm>
              <a:off x="657" y="3475"/>
              <a:ext cx="726" cy="590"/>
              <a:chOff x="1655" y="1570"/>
              <a:chExt cx="726" cy="590"/>
            </a:xfrm>
          </p:grpSpPr>
          <p:sp>
            <p:nvSpPr>
              <p:cNvPr id="28682" name="Rectangle 10"/>
              <p:cNvSpPr>
                <a:spLocks noChangeArrowheads="1"/>
              </p:cNvSpPr>
              <p:nvPr/>
            </p:nvSpPr>
            <p:spPr bwMode="auto">
              <a:xfrm>
                <a:off x="1655" y="1570"/>
                <a:ext cx="726" cy="5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8683" name="Text Box 11"/>
              <p:cNvSpPr txBox="1">
                <a:spLocks noChangeArrowheads="1"/>
              </p:cNvSpPr>
              <p:nvPr/>
            </p:nvSpPr>
            <p:spPr bwMode="auto">
              <a:xfrm>
                <a:off x="1655" y="1616"/>
                <a:ext cx="68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28684" name="Line 12"/>
              <p:cNvSpPr>
                <a:spLocks noChangeShapeType="1"/>
              </p:cNvSpPr>
              <p:nvPr/>
            </p:nvSpPr>
            <p:spPr bwMode="auto">
              <a:xfrm>
                <a:off x="1655" y="1797"/>
                <a:ext cx="7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28680" name="AutoShape 13"/>
            <p:cNvSpPr>
              <a:spLocks noChangeArrowheads="1"/>
            </p:cNvSpPr>
            <p:nvPr/>
          </p:nvSpPr>
          <p:spPr bwMode="auto">
            <a:xfrm>
              <a:off x="930" y="1616"/>
              <a:ext cx="181" cy="136"/>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8681" name="Line 14"/>
            <p:cNvSpPr>
              <a:spLocks noChangeShapeType="1"/>
            </p:cNvSpPr>
            <p:nvPr/>
          </p:nvSpPr>
          <p:spPr bwMode="auto">
            <a:xfrm>
              <a:off x="1020" y="1752"/>
              <a:ext cx="0" cy="17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pic>
        <p:nvPicPr>
          <p:cNvPr id="28677" name="Picture 15" descr="frame"/>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667000" y="4387850"/>
            <a:ext cx="4008438" cy="2065338"/>
          </a:xfrm>
          <a:noFill/>
        </p:spPr>
      </p:pic>
    </p:spTree>
    <p:extLst>
      <p:ext uri="{BB962C8B-B14F-4D97-AF65-F5344CB8AC3E}">
        <p14:creationId xmlns:p14="http://schemas.microsoft.com/office/powerpoint/2010/main" val="2504137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r>
              <a:rPr lang="en-US" altLang="en-US" sz="3200" smtClean="0"/>
              <a:t>The “Window” Class Hierarchy</a:t>
            </a:r>
          </a:p>
        </p:txBody>
      </p:sp>
      <p:sp>
        <p:nvSpPr>
          <p:cNvPr id="29699" name="Rectangle 3"/>
          <p:cNvSpPr>
            <a:spLocks noChangeArrowheads="1"/>
          </p:cNvSpPr>
          <p:nvPr/>
        </p:nvSpPr>
        <p:spPr bwMode="auto">
          <a:xfrm>
            <a:off x="3175000" y="2209800"/>
            <a:ext cx="2882900" cy="709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Consolas" pitchFamily="49" charset="0"/>
                <a:cs typeface="Consolas" pitchFamily="49" charset="0"/>
              </a:rPr>
              <a:t>Window</a:t>
            </a:r>
          </a:p>
        </p:txBody>
      </p:sp>
      <p:sp>
        <p:nvSpPr>
          <p:cNvPr id="29700" name="Rectangle 4"/>
          <p:cNvSpPr>
            <a:spLocks noChangeArrowheads="1"/>
          </p:cNvSpPr>
          <p:nvPr/>
        </p:nvSpPr>
        <p:spPr bwMode="auto">
          <a:xfrm>
            <a:off x="3149600" y="3835400"/>
            <a:ext cx="2882900" cy="709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Consolas" pitchFamily="49" charset="0"/>
                <a:cs typeface="Consolas" pitchFamily="49" charset="0"/>
              </a:rPr>
              <a:t>Frame</a:t>
            </a:r>
          </a:p>
        </p:txBody>
      </p:sp>
      <p:sp>
        <p:nvSpPr>
          <p:cNvPr id="29701" name="AutoShape 5"/>
          <p:cNvSpPr>
            <a:spLocks noChangeArrowheads="1"/>
          </p:cNvSpPr>
          <p:nvPr/>
        </p:nvSpPr>
        <p:spPr bwMode="auto">
          <a:xfrm>
            <a:off x="4445000" y="2940050"/>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a:latin typeface="Consolas" pitchFamily="49" charset="0"/>
              <a:cs typeface="Consolas" pitchFamily="49" charset="0"/>
            </a:endParaRPr>
          </a:p>
        </p:txBody>
      </p:sp>
      <p:sp>
        <p:nvSpPr>
          <p:cNvPr id="29702" name="Line 6"/>
          <p:cNvSpPr>
            <a:spLocks noChangeShapeType="1"/>
          </p:cNvSpPr>
          <p:nvPr/>
        </p:nvSpPr>
        <p:spPr bwMode="auto">
          <a:xfrm>
            <a:off x="4559300" y="3194050"/>
            <a:ext cx="1588" cy="622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Rectangle 7"/>
          <p:cNvSpPr>
            <a:spLocks noChangeArrowheads="1"/>
          </p:cNvSpPr>
          <p:nvPr/>
        </p:nvSpPr>
        <p:spPr bwMode="auto">
          <a:xfrm>
            <a:off x="3149600" y="5410200"/>
            <a:ext cx="2882900" cy="709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Consolas" pitchFamily="49" charset="0"/>
                <a:cs typeface="Consolas" pitchFamily="49" charset="0"/>
              </a:rPr>
              <a:t>JFrame</a:t>
            </a:r>
          </a:p>
        </p:txBody>
      </p:sp>
      <p:sp>
        <p:nvSpPr>
          <p:cNvPr id="29704" name="AutoShape 8"/>
          <p:cNvSpPr>
            <a:spLocks noChangeArrowheads="1"/>
          </p:cNvSpPr>
          <p:nvPr/>
        </p:nvSpPr>
        <p:spPr bwMode="auto">
          <a:xfrm>
            <a:off x="4457700" y="4540250"/>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a:latin typeface="Consolas" pitchFamily="49" charset="0"/>
              <a:cs typeface="Consolas" pitchFamily="49" charset="0"/>
            </a:endParaRPr>
          </a:p>
        </p:txBody>
      </p:sp>
      <p:sp>
        <p:nvSpPr>
          <p:cNvPr id="29705" name="Line 9"/>
          <p:cNvSpPr>
            <a:spLocks noChangeShapeType="1"/>
          </p:cNvSpPr>
          <p:nvPr/>
        </p:nvSpPr>
        <p:spPr bwMode="auto">
          <a:xfrm>
            <a:off x="4584700" y="4794250"/>
            <a:ext cx="1588"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2243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JFrame</a:t>
            </a:r>
          </a:p>
        </p:txBody>
      </p:sp>
      <p:sp>
        <p:nvSpPr>
          <p:cNvPr id="30723" name="Rectangle 3"/>
          <p:cNvSpPr>
            <a:spLocks noGrp="1" noChangeArrowheads="1"/>
          </p:cNvSpPr>
          <p:nvPr>
            <p:ph type="body" idx="4294967295"/>
          </p:nvPr>
        </p:nvSpPr>
        <p:spPr/>
        <p:txBody>
          <a:bodyPr/>
          <a:lstStyle/>
          <a:p>
            <a:r>
              <a:rPr lang="en-US" altLang="en-US" sz="2400" dirty="0" smtClean="0"/>
              <a:t>For full details look at the online API:</a:t>
            </a:r>
          </a:p>
          <a:p>
            <a:pPr lvl="1"/>
            <a:r>
              <a:rPr lang="en-US" altLang="en-US" sz="1800" dirty="0" smtClean="0">
                <a:cs typeface="Consolas" pitchFamily="49" charset="0"/>
                <a:hlinkClick r:id="rId3"/>
              </a:rPr>
              <a:t>http://download.oracle.com/javase/7/docs/api/javax/swing/JFrame.html</a:t>
            </a:r>
            <a:endParaRPr lang="en-US" altLang="en-US" sz="1800" dirty="0" smtClean="0">
              <a:cs typeface="Consolas" pitchFamily="49" charset="0"/>
            </a:endParaRPr>
          </a:p>
          <a:p>
            <a:endParaRPr lang="en-US" altLang="en-US" sz="2400" dirty="0" smtClean="0"/>
          </a:p>
          <a:p>
            <a:r>
              <a:rPr lang="en-US" altLang="en-US" sz="2400" dirty="0" smtClean="0"/>
              <a:t>Some of the more pertinent methods:</a:t>
            </a:r>
          </a:p>
          <a:p>
            <a:pPr lvl="1"/>
            <a:r>
              <a:rPr lang="en-US" altLang="en-US" sz="2000" dirty="0" err="1" smtClean="0">
                <a:latin typeface="Consolas" pitchFamily="49" charset="0"/>
                <a:cs typeface="Consolas" pitchFamily="49" charset="0"/>
              </a:rPr>
              <a:t>JFrame</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Text on the title bar</a:t>
            </a:r>
            <a:r>
              <a:rPr lang="en-US" altLang="en-US" sz="2000" dirty="0" smtClean="0">
                <a:latin typeface="Consolas" pitchFamily="49" charset="0"/>
                <a:cs typeface="Consolas" pitchFamily="49" charset="0"/>
              </a:rPr>
              <a:t>&gt;”)</a:t>
            </a:r>
          </a:p>
          <a:p>
            <a:pPr lvl="1"/>
            <a:r>
              <a:rPr lang="en-US" altLang="en-US" sz="2000" dirty="0" err="1" smtClean="0">
                <a:latin typeface="Consolas" pitchFamily="49" charset="0"/>
                <a:cs typeface="Consolas" pitchFamily="49" charset="0"/>
              </a:rPr>
              <a:t>setSize</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pixel width</a:t>
            </a:r>
            <a:r>
              <a:rPr lang="en-US" altLang="en-US" sz="2000" dirty="0" smtClean="0">
                <a:latin typeface="Consolas" pitchFamily="49" charset="0"/>
                <a:cs typeface="Consolas" pitchFamily="49" charset="0"/>
              </a:rPr>
              <a:t>&gt;, &lt;</a:t>
            </a:r>
            <a:r>
              <a:rPr lang="en-US" altLang="en-US" sz="2000" i="1" dirty="0" smtClean="0">
                <a:latin typeface="Consolas" pitchFamily="49" charset="0"/>
                <a:cs typeface="Consolas" pitchFamily="49" charset="0"/>
              </a:rPr>
              <a:t>pixel height</a:t>
            </a:r>
            <a:r>
              <a:rPr lang="en-US" altLang="en-US" sz="2000" dirty="0" smtClean="0">
                <a:latin typeface="Consolas" pitchFamily="49" charset="0"/>
                <a:cs typeface="Consolas" pitchFamily="49" charset="0"/>
              </a:rPr>
              <a:t>&gt;)</a:t>
            </a:r>
          </a:p>
          <a:p>
            <a:pPr lvl="1"/>
            <a:r>
              <a:rPr lang="en-US" altLang="en-US" sz="2000" dirty="0" err="1" smtClean="0">
                <a:latin typeface="Consolas" pitchFamily="49" charset="0"/>
                <a:cs typeface="Consolas" pitchFamily="49" charset="0"/>
              </a:rPr>
              <a:t>setVisible</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true/false</a:t>
            </a:r>
            <a:r>
              <a:rPr lang="en-US" altLang="en-US" sz="2000" dirty="0" smtClean="0">
                <a:latin typeface="Consolas" pitchFamily="49" charset="0"/>
                <a:cs typeface="Consolas" pitchFamily="49" charset="0"/>
              </a:rPr>
              <a:t>&gt;)</a:t>
            </a:r>
          </a:p>
          <a:p>
            <a:pPr lvl="1"/>
            <a:r>
              <a:rPr lang="en-US" altLang="en-US" sz="2000" dirty="0" err="1" smtClean="0">
                <a:latin typeface="Consolas" pitchFamily="49" charset="0"/>
                <a:cs typeface="Consolas" pitchFamily="49" charset="0"/>
              </a:rPr>
              <a:t>setDefaultCloseOperation</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class constants</a:t>
            </a:r>
            <a:r>
              <a:rPr lang="en-US" altLang="en-US" sz="2000" dirty="0" smtClean="0">
                <a:latin typeface="Consolas" pitchFamily="49" charset="0"/>
                <a:cs typeface="Consolas" pitchFamily="49" charset="0"/>
              </a:rPr>
              <a:t>&gt;</a:t>
            </a:r>
            <a:r>
              <a:rPr lang="en-US" altLang="en-US" sz="2000" baseline="30000" dirty="0" smtClean="0">
                <a:latin typeface="Consolas" pitchFamily="49" charset="0"/>
                <a:cs typeface="Consolas" pitchFamily="49" charset="0"/>
              </a:rPr>
              <a:t>1</a:t>
            </a:r>
            <a:r>
              <a:rPr lang="en-US" altLang="en-US" sz="2000" dirty="0" smtClean="0">
                <a:latin typeface="Consolas" pitchFamily="49" charset="0"/>
                <a:cs typeface="Consolas" pitchFamily="49" charset="0"/>
              </a:rPr>
              <a:t>)</a:t>
            </a:r>
          </a:p>
          <a:p>
            <a:pPr lvl="1"/>
            <a:endParaRPr lang="en-US" altLang="en-US" sz="2400" dirty="0" smtClean="0"/>
          </a:p>
          <a:p>
            <a:endParaRPr lang="en-US" altLang="en-US" sz="2400" dirty="0" smtClean="0"/>
          </a:p>
        </p:txBody>
      </p:sp>
      <p:sp>
        <p:nvSpPr>
          <p:cNvPr id="30724" name="Text Box 4"/>
          <p:cNvSpPr txBox="1">
            <a:spLocks noChangeArrowheads="1"/>
          </p:cNvSpPr>
          <p:nvPr/>
        </p:nvSpPr>
        <p:spPr bwMode="auto">
          <a:xfrm>
            <a:off x="0" y="6553200"/>
            <a:ext cx="697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1 DISPOSE_ON_CLOSE, HIDE_ON_CLOSE, DO_NOTHING_ON_CLOSE</a:t>
            </a:r>
          </a:p>
        </p:txBody>
      </p:sp>
    </p:spTree>
    <p:extLst>
      <p:ext uri="{BB962C8B-B14F-4D97-AF65-F5344CB8AC3E}">
        <p14:creationId xmlns:p14="http://schemas.microsoft.com/office/powerpoint/2010/main" val="2182896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en-US" altLang="en-US" sz="3200" smtClean="0"/>
              <a:t>Example: Creating A Frame That Can Close (And Cleanup Memory After Itself)</a:t>
            </a:r>
          </a:p>
        </p:txBody>
      </p:sp>
      <p:sp>
        <p:nvSpPr>
          <p:cNvPr id="31747" name="Rectangle 3"/>
          <p:cNvSpPr>
            <a:spLocks noGrp="1" noChangeArrowheads="1"/>
          </p:cNvSpPr>
          <p:nvPr>
            <p:ph type="body" idx="4294967295"/>
          </p:nvPr>
        </p:nvSpPr>
        <p:spPr/>
        <p:txBody>
          <a:bodyPr/>
          <a:lstStyle/>
          <a:p>
            <a:pPr marL="0" indent="0"/>
            <a:r>
              <a:rPr lang="en-US" altLang="en-US" sz="2400" dirty="0" smtClean="0"/>
              <a:t>Location of the full example: </a:t>
            </a:r>
          </a:p>
          <a:p>
            <a:pPr marL="342900" lvl="1" indent="0">
              <a:buFontTx/>
              <a:buNone/>
            </a:pPr>
            <a:r>
              <a:rPr lang="en-US" altLang="en-US" sz="2000" dirty="0" smtClean="0">
                <a:latin typeface="Consolas" pitchFamily="49" charset="0"/>
                <a:cs typeface="Consolas" pitchFamily="49" charset="0"/>
              </a:rPr>
              <a:t>/</a:t>
            </a:r>
            <a:r>
              <a:rPr lang="en-US" altLang="en-US" sz="2000" dirty="0" smtClean="0">
                <a:latin typeface="Consolas" pitchFamily="49" charset="0"/>
                <a:cs typeface="Consolas" pitchFamily="49" charset="0"/>
              </a:rPr>
              <a:t>home/219/examples/</a:t>
            </a:r>
            <a:r>
              <a:rPr lang="en-US" altLang="en-US" sz="2000" dirty="0" err="1" smtClean="0">
                <a:latin typeface="Consolas" pitchFamily="49" charset="0"/>
                <a:cs typeface="Consolas" pitchFamily="49" charset="0"/>
              </a:rPr>
              <a:t>gui</a:t>
            </a:r>
            <a:r>
              <a:rPr lang="en-US" altLang="en-US" sz="2000" dirty="0" smtClean="0">
                <a:latin typeface="Consolas" pitchFamily="49" charset="0"/>
                <a:cs typeface="Consolas" pitchFamily="49" charset="0"/>
              </a:rPr>
              <a:t>/1frame</a:t>
            </a:r>
            <a:endParaRPr lang="en-US" altLang="en-US" sz="2000" dirty="0" smtClean="0">
              <a:latin typeface="Consolas" pitchFamily="49" charset="0"/>
              <a:cs typeface="Consolas" pitchFamily="49" charset="0"/>
            </a:endParaRPr>
          </a:p>
          <a:p>
            <a:pPr marL="0" indent="0">
              <a:buFontTx/>
              <a:buNone/>
            </a:pPr>
            <a:endParaRPr lang="en-US" altLang="en-US" sz="2000" dirty="0" smtClean="0">
              <a:latin typeface="Times New Roman" pitchFamily="18" charset="0"/>
            </a:endParaRPr>
          </a:p>
          <a:p>
            <a:pPr marL="0" indent="0"/>
            <a:endParaRPr lang="en-US" altLang="en-US" sz="2000" dirty="0" smtClean="0">
              <a:latin typeface="Times New Roman" pitchFamily="18" charset="0"/>
            </a:endParaRPr>
          </a:p>
          <a:p>
            <a:pPr marL="0" indent="0"/>
            <a:endParaRPr lang="en-US" altLang="en-US" sz="2000" dirty="0" smtClean="0">
              <a:latin typeface="Times New Roman" pitchFamily="18" charset="0"/>
            </a:endParaRPr>
          </a:p>
          <a:p>
            <a:pPr marL="0" indent="0"/>
            <a:endParaRPr lang="en-US" altLang="en-US" sz="2000" dirty="0" smtClean="0">
              <a:latin typeface="Times New Roman" pitchFamily="18" charset="0"/>
            </a:endParaRPr>
          </a:p>
          <a:p>
            <a:pPr marL="0" indent="0"/>
            <a:endParaRPr lang="en-US" altLang="en-US" sz="2000" dirty="0" smtClean="0">
              <a:latin typeface="Times New Roman" pitchFamily="18" charset="0"/>
            </a:endParaRPr>
          </a:p>
        </p:txBody>
      </p:sp>
      <p:grpSp>
        <p:nvGrpSpPr>
          <p:cNvPr id="31748" name="Group 12"/>
          <p:cNvGrpSpPr>
            <a:grpSpLocks/>
          </p:cNvGrpSpPr>
          <p:nvPr/>
        </p:nvGrpSpPr>
        <p:grpSpPr bwMode="auto">
          <a:xfrm>
            <a:off x="914400" y="2628900"/>
            <a:ext cx="4143375" cy="1025525"/>
            <a:chOff x="360" y="1106"/>
            <a:chExt cx="2610" cy="646"/>
          </a:xfrm>
        </p:grpSpPr>
        <p:sp>
          <p:nvSpPr>
            <p:cNvPr id="31749" name="Rectangle 4"/>
            <p:cNvSpPr>
              <a:spLocks noChangeArrowheads="1"/>
            </p:cNvSpPr>
            <p:nvPr/>
          </p:nvSpPr>
          <p:spPr bwMode="auto">
            <a:xfrm>
              <a:off x="2153" y="1106"/>
              <a:ext cx="817"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31750" name="Line 5"/>
            <p:cNvSpPr>
              <a:spLocks noChangeShapeType="1"/>
            </p:cNvSpPr>
            <p:nvPr/>
          </p:nvSpPr>
          <p:spPr bwMode="auto">
            <a:xfrm flipV="1">
              <a:off x="1147" y="1459"/>
              <a:ext cx="1015" cy="1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31751" name="Group 6"/>
            <p:cNvGrpSpPr>
              <a:grpSpLocks/>
            </p:cNvGrpSpPr>
            <p:nvPr/>
          </p:nvGrpSpPr>
          <p:grpSpPr bwMode="auto">
            <a:xfrm>
              <a:off x="360" y="1131"/>
              <a:ext cx="784" cy="621"/>
              <a:chOff x="944" y="2211"/>
              <a:chExt cx="784" cy="621"/>
            </a:xfrm>
          </p:grpSpPr>
          <p:sp>
            <p:nvSpPr>
              <p:cNvPr id="31753" name="Rectangle 7"/>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Driver</a:t>
                </a:r>
              </a:p>
            </p:txBody>
          </p:sp>
          <p:sp>
            <p:nvSpPr>
              <p:cNvPr id="31754" name="Line 8"/>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31752" name="Line 9"/>
            <p:cNvSpPr>
              <a:spLocks noChangeShapeType="1"/>
            </p:cNvSpPr>
            <p:nvPr/>
          </p:nvSpPr>
          <p:spPr bwMode="auto">
            <a:xfrm>
              <a:off x="2144" y="1328"/>
              <a:ext cx="8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4640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smtClean="0"/>
              <a:t>Don’t Run The GUI Code Via SSH!</a:t>
            </a:r>
          </a:p>
        </p:txBody>
      </p:sp>
      <p:sp>
        <p:nvSpPr>
          <p:cNvPr id="14339" name="Content Placeholder 2"/>
          <p:cNvSpPr>
            <a:spLocks noGrp="1"/>
          </p:cNvSpPr>
          <p:nvPr>
            <p:ph idx="1"/>
          </p:nvPr>
        </p:nvSpPr>
        <p:spPr/>
        <p:txBody>
          <a:bodyPr/>
          <a:lstStyle/>
          <a:p>
            <a:r>
              <a:rPr lang="en-US" altLang="en-US" smtClean="0"/>
              <a:t>The former is graphical</a:t>
            </a:r>
          </a:p>
          <a:p>
            <a:r>
              <a:rPr lang="en-US" altLang="en-US" smtClean="0"/>
              <a:t>The latter is text-only</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t="1141" r="365"/>
          <a:stretch>
            <a:fillRect/>
          </a:stretch>
        </p:blipFill>
        <p:spPr bwMode="auto">
          <a:xfrm>
            <a:off x="0" y="2133600"/>
            <a:ext cx="9142413" cy="3886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Tree>
    <p:extLst>
      <p:ext uri="{BB962C8B-B14F-4D97-AF65-F5344CB8AC3E}">
        <p14:creationId xmlns:p14="http://schemas.microsoft.com/office/powerpoint/2010/main" val="3085308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altLang="en-US" sz="3200" smtClean="0"/>
              <a:t>Example: Creating A Frame That Can Close (And Cleanup Memory After Itself)</a:t>
            </a:r>
          </a:p>
        </p:txBody>
      </p:sp>
      <p:sp>
        <p:nvSpPr>
          <p:cNvPr id="32771" name="Rectangle 3"/>
          <p:cNvSpPr>
            <a:spLocks noGrp="1" noChangeArrowheads="1"/>
          </p:cNvSpPr>
          <p:nvPr>
            <p:ph type="body" idx="4294967295"/>
          </p:nvPr>
        </p:nvSpPr>
        <p:spPr/>
        <p:txBody>
          <a:bodyPr/>
          <a:lstStyle/>
          <a:p>
            <a:pPr>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javax.swing.JFrame</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public class Driver</a:t>
            </a:r>
          </a:p>
          <a:p>
            <a:pPr>
              <a:buFontTx/>
              <a:buNone/>
            </a:pP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public static void main (String [] </a:t>
            </a:r>
            <a:r>
              <a:rPr lang="en-US" altLang="en-US" sz="1800" dirty="0" err="1" smtClean="0">
                <a:latin typeface="Consolas" pitchFamily="49" charset="0"/>
                <a:cs typeface="Consolas" pitchFamily="49" charset="0"/>
              </a:rPr>
              <a:t>args</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JFrame</a:t>
            </a:r>
            <a:r>
              <a:rPr lang="en-US" altLang="en-US" sz="1800" dirty="0" smtClean="0">
                <a:latin typeface="Consolas" pitchFamily="49" charset="0"/>
                <a:cs typeface="Consolas" pitchFamily="49" charset="0"/>
              </a:rPr>
              <a:t> mf = new </a:t>
            </a:r>
            <a:r>
              <a:rPr lang="en-US" altLang="en-US" sz="1800" dirty="0" err="1" smtClean="0">
                <a:latin typeface="Consolas" pitchFamily="49" charset="0"/>
                <a:cs typeface="Consolas" pitchFamily="49" charset="0"/>
              </a:rPr>
              <a:t>JFrame</a:t>
            </a:r>
            <a:r>
              <a:rPr lang="en-US" altLang="en-US" sz="1800" dirty="0" smtClean="0">
                <a:latin typeface="Consolas" pitchFamily="49" charset="0"/>
                <a:cs typeface="Consolas" pitchFamily="49" charset="0"/>
              </a:rPr>
              <a:t> ("Insert title here"); </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mf.setSize</a:t>
            </a:r>
            <a:r>
              <a:rPr lang="en-US" altLang="en-US" sz="1800" dirty="0" smtClean="0">
                <a:latin typeface="Consolas" pitchFamily="49" charset="0"/>
                <a:cs typeface="Consolas" pitchFamily="49" charset="0"/>
              </a:rPr>
              <a:t> (300,200);</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mf.setDefaultCloseOperation</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JFrame.DISPOSE_ON_CLOSE</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mf.setVisible</a:t>
            </a:r>
            <a:r>
              <a:rPr lang="en-US" altLang="en-US" sz="1800" dirty="0" smtClean="0">
                <a:latin typeface="Consolas" pitchFamily="49" charset="0"/>
                <a:cs typeface="Consolas" pitchFamily="49" charset="0"/>
              </a:rPr>
              <a:t>(true);</a:t>
            </a:r>
          </a:p>
          <a:p>
            <a:pPr>
              <a:buFontTx/>
              <a:buNone/>
            </a:pP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a:t>
            </a:r>
          </a:p>
          <a:p>
            <a:pPr>
              <a:buFontTx/>
              <a:buNone/>
            </a:pPr>
            <a:endParaRPr lang="en-US" altLang="en-US" sz="2000" dirty="0" smtClean="0">
              <a:latin typeface="Times New Roman" pitchFamily="18" charset="0"/>
            </a:endParaRPr>
          </a:p>
        </p:txBody>
      </p:sp>
    </p:spTree>
    <p:extLst>
      <p:ext uri="{BB962C8B-B14F-4D97-AF65-F5344CB8AC3E}">
        <p14:creationId xmlns:p14="http://schemas.microsoft.com/office/powerpoint/2010/main" val="1444980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r>
              <a:rPr lang="en-US" altLang="en-US" sz="3200" smtClean="0"/>
              <a:t>Pitfall 1: Showing Too Early</a:t>
            </a:r>
          </a:p>
        </p:txBody>
      </p:sp>
      <p:sp>
        <p:nvSpPr>
          <p:cNvPr id="691203" name="Rectangle 3"/>
          <p:cNvSpPr>
            <a:spLocks noGrp="1" noChangeArrowheads="1"/>
          </p:cNvSpPr>
          <p:nvPr>
            <p:ph type="body" idx="4294967295"/>
          </p:nvPr>
        </p:nvSpPr>
        <p:spPr/>
        <p:txBody>
          <a:bodyPr/>
          <a:lstStyle/>
          <a:p>
            <a:r>
              <a:rPr lang="en-US" altLang="en-US" sz="2400" smtClean="0"/>
              <a:t>When a container holds a number of components the components must be added to the container (later examples).</a:t>
            </a:r>
          </a:p>
          <a:p>
            <a:r>
              <a:rPr lang="en-US" altLang="en-US" sz="2400" smtClean="0"/>
              <a:t>To be on the safe side the call to the “</a:t>
            </a:r>
            <a:r>
              <a:rPr lang="en-US" altLang="en-US" sz="2400" smtClean="0">
                <a:latin typeface="Consolas" pitchFamily="49" charset="0"/>
                <a:cs typeface="Consolas" pitchFamily="49" charset="0"/>
              </a:rPr>
              <a:t>setVisible()</a:t>
            </a:r>
            <a:r>
              <a:rPr lang="en-US" altLang="en-US" sz="2400" smtClean="0"/>
              <a:t>” method should be done after the contents of the container have already been created and added.</a:t>
            </a:r>
          </a:p>
        </p:txBody>
      </p:sp>
    </p:spTree>
    <p:extLst>
      <p:ext uri="{BB962C8B-B14F-4D97-AF65-F5344CB8AC3E}">
        <p14:creationId xmlns:p14="http://schemas.microsoft.com/office/powerpoint/2010/main" val="993292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en-US" altLang="en-US" sz="3200" smtClean="0"/>
              <a:t>Window Events</a:t>
            </a:r>
          </a:p>
        </p:txBody>
      </p:sp>
      <p:sp>
        <p:nvSpPr>
          <p:cNvPr id="692227" name="Rectangle 3"/>
          <p:cNvSpPr>
            <a:spLocks noGrp="1" noChangeArrowheads="1"/>
          </p:cNvSpPr>
          <p:nvPr>
            <p:ph type="body" idx="4294967295"/>
          </p:nvPr>
        </p:nvSpPr>
        <p:spPr/>
        <p:txBody>
          <a:bodyPr/>
          <a:lstStyle/>
          <a:p>
            <a:r>
              <a:rPr lang="en-US" altLang="en-US" sz="2400" smtClean="0"/>
              <a:t>The basic </a:t>
            </a:r>
            <a:r>
              <a:rPr lang="en-US" altLang="en-US" sz="2400" smtClean="0">
                <a:latin typeface="Consolas" pitchFamily="49" charset="0"/>
                <a:cs typeface="Consolas" pitchFamily="49" charset="0"/>
              </a:rPr>
              <a:t>JFrame</a:t>
            </a:r>
            <a:r>
              <a:rPr lang="en-US" altLang="en-US" sz="2400" smtClean="0"/>
              <a:t> class provides basic capabilities for common windowing operations: minimize, maximize, resize, close.</a:t>
            </a:r>
          </a:p>
          <a:p>
            <a:r>
              <a:rPr lang="en-US" altLang="en-US" sz="2400" smtClean="0"/>
              <a:t>However if a program needs to perform other actions (i.e., your own custom code) when these events occur the built in approach won’t be sufficient.</a:t>
            </a:r>
          </a:p>
          <a:p>
            <a:pPr lvl="1"/>
            <a:r>
              <a:rPr lang="en-US" altLang="en-US" sz="2000" smtClean="0"/>
              <a:t>E.g., the program is to automatically save your work  to a file when you close the window.</a:t>
            </a:r>
          </a:p>
        </p:txBody>
      </p:sp>
    </p:spTree>
    <p:extLst>
      <p:ext uri="{BB962C8B-B14F-4D97-AF65-F5344CB8AC3E}">
        <p14:creationId xmlns:p14="http://schemas.microsoft.com/office/powerpoint/2010/main" val="1572490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22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altLang="en-US" sz="3200" smtClean="0"/>
              <a:t>Steps In The Event Model For Handling A Frame Event: Window Closing</a:t>
            </a:r>
          </a:p>
        </p:txBody>
      </p:sp>
      <p:sp>
        <p:nvSpPr>
          <p:cNvPr id="23555" name="Rectangle 3"/>
          <p:cNvSpPr>
            <a:spLocks noGrp="1" noChangeArrowheads="1"/>
          </p:cNvSpPr>
          <p:nvPr>
            <p:ph type="body" idx="4294967295"/>
          </p:nvPr>
        </p:nvSpPr>
        <p:spPr/>
        <p:txBody>
          <a:bodyPr/>
          <a:lstStyle/>
          <a:p>
            <a:pPr marL="457200" indent="-457200">
              <a:buFontTx/>
              <a:buAutoNum type="arabicParenR"/>
              <a:tabLst>
                <a:tab pos="476250" algn="l"/>
              </a:tabLst>
            </a:pPr>
            <a:r>
              <a:rPr lang="en-US" altLang="en-US" sz="2400" smtClean="0"/>
              <a:t>The frame must register all interested event listeners.</a:t>
            </a:r>
          </a:p>
          <a:p>
            <a:pPr lvl="1">
              <a:tabLst>
                <a:tab pos="476250" algn="l"/>
              </a:tabLst>
            </a:pPr>
            <a:r>
              <a:rPr lang="en-US" altLang="en-US" sz="2000" smtClean="0"/>
              <a:t>Track where notifications should be sent</a:t>
            </a:r>
          </a:p>
          <a:p>
            <a:pPr marL="457200" indent="-457200">
              <a:buFontTx/>
              <a:buAutoNum type="arabicParenR"/>
              <a:tabLst>
                <a:tab pos="476250" algn="l"/>
              </a:tabLst>
            </a:pPr>
            <a:r>
              <a:rPr lang="en-US" altLang="en-US" sz="2400" smtClean="0"/>
              <a:t>The user triggers the event by closing the window</a:t>
            </a:r>
          </a:p>
          <a:p>
            <a:pPr marL="457200" indent="-457200">
              <a:buFontTx/>
              <a:buAutoNum type="arabicParenR"/>
              <a:tabLst>
                <a:tab pos="476250" algn="l"/>
              </a:tabLst>
            </a:pPr>
            <a:r>
              <a:rPr lang="en-US" altLang="en-US" sz="2400" smtClean="0"/>
              <a:t>The window sends a message to all listeners of that event.</a:t>
            </a:r>
          </a:p>
          <a:p>
            <a:pPr lvl="1">
              <a:tabLst>
                <a:tab pos="476250" algn="l"/>
              </a:tabLst>
            </a:pPr>
            <a:r>
              <a:rPr lang="en-US" altLang="en-US" sz="2000" smtClean="0"/>
              <a:t>Send the notifications when the even occurs</a:t>
            </a:r>
          </a:p>
          <a:p>
            <a:pPr marL="457200" indent="-457200">
              <a:buFontTx/>
              <a:buAutoNum type="arabicParenR"/>
              <a:tabLst>
                <a:tab pos="476250" algn="l"/>
              </a:tabLst>
            </a:pPr>
            <a:r>
              <a:rPr lang="en-US" altLang="en-US" sz="2400" smtClean="0"/>
              <a:t>The window event listener runs the code to handle the event (e.g., save information to a file).</a:t>
            </a:r>
          </a:p>
          <a:p>
            <a:pPr lvl="1">
              <a:tabLst>
                <a:tab pos="476250" algn="l"/>
              </a:tabLst>
            </a:pPr>
            <a:r>
              <a:rPr lang="en-US" altLang="en-US" sz="2000" smtClean="0"/>
              <a:t>When the object with an ‘interest’ in the event has been notified it executes a method appropriate to react to the event.</a:t>
            </a:r>
          </a:p>
        </p:txBody>
      </p:sp>
    </p:spTree>
    <p:extLst>
      <p:ext uri="{BB962C8B-B14F-4D97-AF65-F5344CB8AC3E}">
        <p14:creationId xmlns:p14="http://schemas.microsoft.com/office/powerpoint/2010/main" val="2149342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sz="quarter" idx="4294967295"/>
          </p:nvPr>
        </p:nvSpPr>
        <p:spPr/>
        <p:txBody>
          <a:bodyPr/>
          <a:lstStyle/>
          <a:p>
            <a:pPr marL="609600" indent="-609600">
              <a:buFontTx/>
              <a:buAutoNum type="arabicPeriod"/>
            </a:pPr>
            <a:r>
              <a:rPr lang="en-US" altLang="en-US" sz="3200" smtClean="0"/>
              <a:t>The Frame Must Register All Interested </a:t>
            </a:r>
            <a:br>
              <a:rPr lang="en-US" altLang="en-US" sz="3200" smtClean="0"/>
            </a:br>
            <a:r>
              <a:rPr lang="en-US" altLang="en-US" sz="3200" smtClean="0"/>
              <a:t>Event Listeners</a:t>
            </a:r>
            <a:r>
              <a:rPr lang="en-US" altLang="en-US" smtClean="0">
                <a:latin typeface="Times New Roman" pitchFamily="18" charset="0"/>
              </a:rPr>
              <a:t>.</a:t>
            </a:r>
          </a:p>
        </p:txBody>
      </p:sp>
      <p:grpSp>
        <p:nvGrpSpPr>
          <p:cNvPr id="36867" name="Group 3"/>
          <p:cNvGrpSpPr>
            <a:grpSpLocks/>
          </p:cNvGrpSpPr>
          <p:nvPr/>
        </p:nvGrpSpPr>
        <p:grpSpPr bwMode="auto">
          <a:xfrm>
            <a:off x="3328988" y="4722813"/>
            <a:ext cx="396875" cy="1943100"/>
            <a:chOff x="1882" y="2704"/>
            <a:chExt cx="250" cy="1224"/>
          </a:xfrm>
        </p:grpSpPr>
        <p:sp>
          <p:nvSpPr>
            <p:cNvPr id="36875" name="Rectangle 4"/>
            <p:cNvSpPr>
              <a:spLocks noChangeArrowheads="1"/>
            </p:cNvSpPr>
            <p:nvPr/>
          </p:nvSpPr>
          <p:spPr bwMode="auto">
            <a:xfrm>
              <a:off x="1882" y="2704"/>
              <a:ext cx="227" cy="12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36876" name="Line 5"/>
            <p:cNvSpPr>
              <a:spLocks noChangeShapeType="1"/>
            </p:cNvSpPr>
            <p:nvPr/>
          </p:nvSpPr>
          <p:spPr bwMode="auto">
            <a:xfrm>
              <a:off x="1882" y="2886"/>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7" name="Line 6"/>
            <p:cNvSpPr>
              <a:spLocks noChangeShapeType="1"/>
            </p:cNvSpPr>
            <p:nvPr/>
          </p:nvSpPr>
          <p:spPr bwMode="auto">
            <a:xfrm>
              <a:off x="1882" y="3067"/>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8" name="Line 7"/>
            <p:cNvSpPr>
              <a:spLocks noChangeShapeType="1"/>
            </p:cNvSpPr>
            <p:nvPr/>
          </p:nvSpPr>
          <p:spPr bwMode="auto">
            <a:xfrm>
              <a:off x="1882" y="3748"/>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9" name="Text Box 8"/>
            <p:cNvSpPr txBox="1">
              <a:spLocks noChangeArrowheads="1"/>
            </p:cNvSpPr>
            <p:nvPr/>
          </p:nvSpPr>
          <p:spPr bwMode="auto">
            <a:xfrm rot="5400000">
              <a:off x="1903" y="3292"/>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a:t>
              </a:r>
            </a:p>
          </p:txBody>
        </p:sp>
      </p:grpSp>
      <p:grpSp>
        <p:nvGrpSpPr>
          <p:cNvPr id="5" name="Group 4"/>
          <p:cNvGrpSpPr>
            <a:grpSpLocks/>
          </p:cNvGrpSpPr>
          <p:nvPr/>
        </p:nvGrpSpPr>
        <p:grpSpPr bwMode="auto">
          <a:xfrm>
            <a:off x="3176588" y="3716338"/>
            <a:ext cx="2671762" cy="1081087"/>
            <a:chOff x="3176244" y="3716337"/>
            <a:chExt cx="2672899" cy="1081088"/>
          </a:xfrm>
        </p:grpSpPr>
        <p:sp>
          <p:nvSpPr>
            <p:cNvPr id="36873" name="Line 10"/>
            <p:cNvSpPr>
              <a:spLocks noChangeShapeType="1"/>
            </p:cNvSpPr>
            <p:nvPr/>
          </p:nvSpPr>
          <p:spPr bwMode="auto">
            <a:xfrm flipH="1">
              <a:off x="3407568" y="3716337"/>
              <a:ext cx="2441575" cy="10810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4" name="Text Box 11"/>
            <p:cNvSpPr txBox="1">
              <a:spLocks noChangeArrowheads="1"/>
            </p:cNvSpPr>
            <p:nvPr/>
          </p:nvSpPr>
          <p:spPr bwMode="auto">
            <a:xfrm rot="-1394577">
              <a:off x="3176244" y="3948111"/>
              <a:ext cx="264001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mf.addWindowListener</a:t>
              </a:r>
            </a:p>
            <a:p>
              <a:pPr algn="ctr" eaLnBrk="1" hangingPunct="1">
                <a:spcBef>
                  <a:spcPct val="50000"/>
                </a:spcBef>
                <a:buFontTx/>
                <a:buNone/>
              </a:pPr>
              <a:r>
                <a:rPr lang="en-US" altLang="en-US" sz="1600">
                  <a:latin typeface="Consolas" pitchFamily="49" charset="0"/>
                  <a:cs typeface="Consolas" pitchFamily="49" charset="0"/>
                </a:rPr>
                <a:t>(wl)</a:t>
              </a:r>
            </a:p>
          </p:txBody>
        </p:sp>
      </p:grpSp>
      <p:pic>
        <p:nvPicPr>
          <p:cNvPr id="36869" name="Picture 15"/>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31775" y="4724400"/>
            <a:ext cx="3024188" cy="2014538"/>
          </a:xfrm>
        </p:spPr>
      </p:pic>
      <p:grpSp>
        <p:nvGrpSpPr>
          <p:cNvPr id="2" name="Group 1"/>
          <p:cNvGrpSpPr>
            <a:grpSpLocks/>
          </p:cNvGrpSpPr>
          <p:nvPr/>
        </p:nvGrpSpPr>
        <p:grpSpPr bwMode="auto">
          <a:xfrm>
            <a:off x="4154488" y="1752600"/>
            <a:ext cx="4970462" cy="5130800"/>
            <a:chOff x="4154392" y="1752599"/>
            <a:chExt cx="4971351" cy="5130802"/>
          </a:xfrm>
        </p:grpSpPr>
        <p:sp>
          <p:nvSpPr>
            <p:cNvPr id="36871" name="Text Box 14"/>
            <p:cNvSpPr txBox="1">
              <a:spLocks noChangeArrowheads="1"/>
            </p:cNvSpPr>
            <p:nvPr/>
          </p:nvSpPr>
          <p:spPr bwMode="auto">
            <a:xfrm>
              <a:off x="5561806" y="2132013"/>
              <a:ext cx="3563937" cy="4751388"/>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class MyWindowListener extends WindowAdapter</a:t>
              </a:r>
            </a:p>
            <a:p>
              <a:pPr eaLnBrk="1" hangingPunct="1">
                <a:spcBef>
                  <a:spcPct val="50000"/>
                </a:spcBef>
                <a:buFontTx/>
                <a:buNone/>
              </a:pPr>
              <a:r>
                <a:rPr lang="en-US" altLang="en-US" sz="1400">
                  <a:latin typeface="Arial" charset="0"/>
                </a:rPr>
                <a:t>{</a:t>
              </a: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r>
                <a:rPr lang="en-US" altLang="en-US" sz="1400">
                  <a:latin typeface="Arial" charset="0"/>
                </a:rPr>
                <a:t>}</a:t>
              </a:r>
            </a:p>
          </p:txBody>
        </p:sp>
        <p:pic>
          <p:nvPicPr>
            <p:cNvPr id="36872" name="Picture 3" descr="C:\Users\tamj\AppData\Local\Microsoft\Windows\Temporary Internet Files\Content.IE5\Z6TBLP53\MC9001871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54392" y="1752599"/>
              <a:ext cx="1478921" cy="12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24672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19088" y="4313238"/>
            <a:ext cx="3024187" cy="2014537"/>
          </a:xfrm>
        </p:spPr>
      </p:pic>
      <p:sp>
        <p:nvSpPr>
          <p:cNvPr id="37891" name="Rectangle 3"/>
          <p:cNvSpPr>
            <a:spLocks noGrp="1" noChangeArrowheads="1"/>
          </p:cNvSpPr>
          <p:nvPr>
            <p:ph type="title" sz="quarter" idx="4294967295"/>
          </p:nvPr>
        </p:nvSpPr>
        <p:spPr/>
        <p:txBody>
          <a:bodyPr/>
          <a:lstStyle/>
          <a:p>
            <a:pPr marL="609600" indent="-609600">
              <a:buFontTx/>
              <a:buAutoNum type="arabicPeriod" startAt="2"/>
            </a:pPr>
            <a:r>
              <a:rPr lang="en-US" altLang="en-US" sz="3200" smtClean="0"/>
              <a:t>The User Triggers The Event By Closing </a:t>
            </a:r>
            <a:br>
              <a:rPr lang="en-US" altLang="en-US" sz="3200" smtClean="0"/>
            </a:br>
            <a:r>
              <a:rPr lang="en-US" altLang="en-US" sz="3200" smtClean="0"/>
              <a:t>The Window</a:t>
            </a:r>
          </a:p>
        </p:txBody>
      </p:sp>
      <p:pic>
        <p:nvPicPr>
          <p:cNvPr id="695300" name="Picture 4"/>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146425" y="4438650"/>
            <a:ext cx="263525" cy="312738"/>
          </a:xfrm>
          <a:noFill/>
        </p:spPr>
      </p:pic>
    </p:spTree>
    <p:extLst>
      <p:ext uri="{BB962C8B-B14F-4D97-AF65-F5344CB8AC3E}">
        <p14:creationId xmlns:p14="http://schemas.microsoft.com/office/powerpoint/2010/main" val="647456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23850" y="4292600"/>
            <a:ext cx="2951163" cy="1965325"/>
          </a:xfrm>
        </p:spPr>
      </p:pic>
      <p:sp>
        <p:nvSpPr>
          <p:cNvPr id="38915" name="Rectangle 3"/>
          <p:cNvSpPr>
            <a:spLocks noGrp="1" noChangeArrowheads="1"/>
          </p:cNvSpPr>
          <p:nvPr>
            <p:ph type="title" sz="quarter" idx="4294967295"/>
          </p:nvPr>
        </p:nvSpPr>
        <p:spPr/>
        <p:txBody>
          <a:bodyPr/>
          <a:lstStyle/>
          <a:p>
            <a:pPr marL="609600" indent="-609600">
              <a:buFontTx/>
              <a:buAutoNum type="arabicPeriod" startAt="3"/>
            </a:pPr>
            <a:r>
              <a:rPr lang="en-US" altLang="en-US" sz="3200" smtClean="0"/>
              <a:t>The Window Sends A Message To All Listeners Of That Event.</a:t>
            </a:r>
          </a:p>
        </p:txBody>
      </p:sp>
      <p:sp>
        <p:nvSpPr>
          <p:cNvPr id="38916" name="Text Box 4"/>
          <p:cNvSpPr txBox="1">
            <a:spLocks noChangeArrowheads="1"/>
          </p:cNvSpPr>
          <p:nvPr/>
        </p:nvSpPr>
        <p:spPr bwMode="auto">
          <a:xfrm>
            <a:off x="4572000" y="1628775"/>
            <a:ext cx="4572000" cy="4751388"/>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public class MyWindowListener extends WindowAdapter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windowClosing   </a:t>
            </a:r>
          </a:p>
          <a:p>
            <a:pPr eaLnBrk="1" hangingPunct="1">
              <a:spcBef>
                <a:spcPct val="50000"/>
              </a:spcBef>
              <a:buFontTx/>
              <a:buNone/>
            </a:pPr>
            <a:r>
              <a:rPr lang="en-US" altLang="en-US" sz="1400">
                <a:latin typeface="Consolas" pitchFamily="49" charset="0"/>
                <a:cs typeface="Consolas" pitchFamily="49" charset="0"/>
              </a:rPr>
              <a:t>           (WindowEvent 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pic>
        <p:nvPicPr>
          <p:cNvPr id="38917" name="Picture 5"/>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146425" y="4387850"/>
            <a:ext cx="263525" cy="312738"/>
          </a:xfrm>
          <a:noFill/>
        </p:spPr>
      </p:pic>
      <p:sp>
        <p:nvSpPr>
          <p:cNvPr id="696326" name="Line 6"/>
          <p:cNvSpPr>
            <a:spLocks noChangeShapeType="1"/>
          </p:cNvSpPr>
          <p:nvPr/>
        </p:nvSpPr>
        <p:spPr bwMode="auto">
          <a:xfrm flipV="1">
            <a:off x="2124075" y="1773238"/>
            <a:ext cx="2519363" cy="2520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358297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23850" y="4292600"/>
            <a:ext cx="2951163" cy="1965325"/>
          </a:xfrm>
        </p:spPr>
      </p:pic>
      <p:sp>
        <p:nvSpPr>
          <p:cNvPr id="39939" name="Rectangle 3"/>
          <p:cNvSpPr>
            <a:spLocks noGrp="1" noChangeArrowheads="1"/>
          </p:cNvSpPr>
          <p:nvPr>
            <p:ph type="title" sz="quarter" idx="4294967295"/>
          </p:nvPr>
        </p:nvSpPr>
        <p:spPr/>
        <p:txBody>
          <a:bodyPr/>
          <a:lstStyle/>
          <a:p>
            <a:pPr marL="609600" indent="-609600">
              <a:buFontTx/>
              <a:buAutoNum type="arabicPeriod" startAt="4"/>
            </a:pPr>
            <a:r>
              <a:rPr lang="en-US" altLang="en-US" sz="3200" smtClean="0"/>
              <a:t>The Event Listener Runs The Code To Handle The Event.</a:t>
            </a:r>
          </a:p>
        </p:txBody>
      </p:sp>
      <p:sp>
        <p:nvSpPr>
          <p:cNvPr id="39940" name="Text Box 4"/>
          <p:cNvSpPr txBox="1">
            <a:spLocks noChangeArrowheads="1"/>
          </p:cNvSpPr>
          <p:nvPr/>
        </p:nvSpPr>
        <p:spPr bwMode="auto">
          <a:xfrm>
            <a:off x="4572000" y="1628775"/>
            <a:ext cx="4572000" cy="4751388"/>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public class MyWindowListener extends WindowAdapter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windowClosing </a:t>
            </a:r>
          </a:p>
          <a:p>
            <a:pPr eaLnBrk="1" hangingPunct="1">
              <a:spcBef>
                <a:spcPct val="50000"/>
              </a:spcBef>
              <a:buFontTx/>
              <a:buNone/>
            </a:pPr>
            <a:r>
              <a:rPr lang="en-US" altLang="en-US" sz="1400">
                <a:latin typeface="Consolas" pitchFamily="49" charset="0"/>
                <a:cs typeface="Consolas" pitchFamily="49" charset="0"/>
              </a:rPr>
              <a:t>          (WindowEvent 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            /* Code to react to event * /</a:t>
            </a:r>
          </a:p>
          <a:p>
            <a:pPr eaLnBrk="1" hangingPunct="1">
              <a:spcBef>
                <a:spcPct val="50000"/>
              </a:spcBef>
              <a:buFontTx/>
              <a:buNone/>
            </a:pPr>
            <a:r>
              <a:rPr lang="en-US" altLang="en-US" sz="1400">
                <a:latin typeface="Consolas" pitchFamily="49" charset="0"/>
                <a:cs typeface="Consolas" pitchFamily="49" charset="0"/>
              </a:rPr>
              <a:t>            JFrame aFrame = (JFrame) </a:t>
            </a:r>
          </a:p>
          <a:p>
            <a:pPr eaLnBrk="1" hangingPunct="1">
              <a:spcBef>
                <a:spcPct val="50000"/>
              </a:spcBef>
              <a:buFontTx/>
              <a:buNone/>
            </a:pPr>
            <a:r>
              <a:rPr lang="en-US" altLang="en-US" sz="1400">
                <a:latin typeface="Consolas" pitchFamily="49" charset="0"/>
                <a:cs typeface="Consolas" pitchFamily="49" charset="0"/>
              </a:rPr>
              <a:t>              e.getWindow();</a:t>
            </a:r>
          </a:p>
          <a:p>
            <a:pPr eaLnBrk="1" hangingPunct="1">
              <a:spcBef>
                <a:spcPct val="50000"/>
              </a:spcBef>
              <a:buFontTx/>
              <a:buNone/>
            </a:pPr>
            <a:r>
              <a:rPr lang="en-US" altLang="en-US" sz="1400">
                <a:latin typeface="Consolas" pitchFamily="49" charset="0"/>
                <a:cs typeface="Consolas" pitchFamily="49" charset="0"/>
              </a:rPr>
              <a:t>            aFrame.setTitle("Closing    </a:t>
            </a:r>
          </a:p>
          <a:p>
            <a:pPr eaLnBrk="1" hangingPunct="1">
              <a:spcBef>
                <a:spcPct val="50000"/>
              </a:spcBef>
              <a:buFontTx/>
              <a:buNone/>
            </a:pPr>
            <a:r>
              <a:rPr lang="en-US" altLang="en-US" sz="1400">
                <a:latin typeface="Consolas" pitchFamily="49" charset="0"/>
                <a:cs typeface="Consolas" pitchFamily="49" charset="0"/>
              </a:rPr>
              <a:t>              window...");</a:t>
            </a:r>
          </a:p>
          <a:p>
            <a:pPr eaLnBrk="1" hangingPunct="1">
              <a:spcBef>
                <a:spcPct val="50000"/>
              </a:spcBef>
              <a:buFontTx/>
              <a:buNone/>
            </a:pPr>
            <a:r>
              <a:rPr lang="en-US" altLang="en-US" sz="1400">
                <a:latin typeface="Consolas" pitchFamily="49" charset="0"/>
                <a:cs typeface="Consolas" pitchFamily="49" charset="0"/>
              </a:rPr>
              <a:t>            aFrame.setVisible(false);</a:t>
            </a:r>
          </a:p>
          <a:p>
            <a:pPr eaLnBrk="1" hangingPunct="1">
              <a:spcBef>
                <a:spcPct val="50000"/>
              </a:spcBef>
              <a:buFontTx/>
              <a:buNone/>
            </a:pPr>
            <a:r>
              <a:rPr lang="en-US" altLang="en-US" sz="1400">
                <a:latin typeface="Consolas" pitchFamily="49" charset="0"/>
                <a:cs typeface="Consolas" pitchFamily="49" charset="0"/>
              </a:rPr>
              <a:t>            aFrame.dispose();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sp>
        <p:nvSpPr>
          <p:cNvPr id="39941" name="Line 5"/>
          <p:cNvSpPr>
            <a:spLocks noChangeShapeType="1"/>
          </p:cNvSpPr>
          <p:nvPr/>
        </p:nvSpPr>
        <p:spPr bwMode="auto">
          <a:xfrm flipV="1">
            <a:off x="3132138" y="2890838"/>
            <a:ext cx="2033587" cy="14747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pic>
        <p:nvPicPr>
          <p:cNvPr id="399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4387850"/>
            <a:ext cx="263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284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292600"/>
            <a:ext cx="30241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title" sz="quarter" idx="4294967295"/>
          </p:nvPr>
        </p:nvSpPr>
        <p:spPr/>
        <p:txBody>
          <a:bodyPr/>
          <a:lstStyle/>
          <a:p>
            <a:pPr marL="609600" indent="-609600">
              <a:buFontTx/>
              <a:buAutoNum type="arabicPeriod" startAt="4"/>
            </a:pPr>
            <a:r>
              <a:rPr lang="en-US" altLang="en-US" sz="3200" smtClean="0"/>
              <a:t>The Event Listener Runs The Code To Handle The Event.</a:t>
            </a:r>
          </a:p>
        </p:txBody>
      </p:sp>
      <p:sp>
        <p:nvSpPr>
          <p:cNvPr id="40964" name="Text Box 4"/>
          <p:cNvSpPr txBox="1">
            <a:spLocks noChangeArrowheads="1"/>
          </p:cNvSpPr>
          <p:nvPr/>
        </p:nvSpPr>
        <p:spPr bwMode="auto">
          <a:xfrm>
            <a:off x="4572000" y="1628775"/>
            <a:ext cx="4572000" cy="4751388"/>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public class MyWindowListener extends WindowAdapter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windowClosing </a:t>
            </a:r>
          </a:p>
          <a:p>
            <a:pPr eaLnBrk="1" hangingPunct="1">
              <a:spcBef>
                <a:spcPct val="50000"/>
              </a:spcBef>
              <a:buFontTx/>
              <a:buNone/>
            </a:pPr>
            <a:r>
              <a:rPr lang="en-US" altLang="en-US" sz="1400">
                <a:latin typeface="Consolas" pitchFamily="49" charset="0"/>
                <a:cs typeface="Consolas" pitchFamily="49" charset="0"/>
              </a:rPr>
              <a:t>          (WindowEvent 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            /* Code to react to event * /</a:t>
            </a:r>
          </a:p>
          <a:p>
            <a:pPr eaLnBrk="1" hangingPunct="1">
              <a:spcBef>
                <a:spcPct val="50000"/>
              </a:spcBef>
              <a:buFontTx/>
              <a:buNone/>
            </a:pPr>
            <a:r>
              <a:rPr lang="en-US" altLang="en-US" sz="1400">
                <a:latin typeface="Consolas" pitchFamily="49" charset="0"/>
                <a:cs typeface="Consolas" pitchFamily="49" charset="0"/>
              </a:rPr>
              <a:t>            JFrame aFrame = (JFrame) </a:t>
            </a:r>
          </a:p>
          <a:p>
            <a:pPr eaLnBrk="1" hangingPunct="1">
              <a:spcBef>
                <a:spcPct val="50000"/>
              </a:spcBef>
              <a:buFontTx/>
              <a:buNone/>
            </a:pPr>
            <a:r>
              <a:rPr lang="en-US" altLang="en-US" sz="1400">
                <a:latin typeface="Consolas" pitchFamily="49" charset="0"/>
                <a:cs typeface="Consolas" pitchFamily="49" charset="0"/>
              </a:rPr>
              <a:t>              e.getWindow();</a:t>
            </a:r>
          </a:p>
          <a:p>
            <a:pPr eaLnBrk="1" hangingPunct="1">
              <a:spcBef>
                <a:spcPct val="50000"/>
              </a:spcBef>
              <a:buFontTx/>
              <a:buNone/>
            </a:pPr>
            <a:r>
              <a:rPr lang="en-US" altLang="en-US" sz="1400">
                <a:latin typeface="Consolas" pitchFamily="49" charset="0"/>
                <a:cs typeface="Consolas" pitchFamily="49" charset="0"/>
              </a:rPr>
              <a:t>            aFrame.setTitle("Closing    </a:t>
            </a:r>
          </a:p>
          <a:p>
            <a:pPr eaLnBrk="1" hangingPunct="1">
              <a:spcBef>
                <a:spcPct val="50000"/>
              </a:spcBef>
              <a:buFontTx/>
              <a:buNone/>
            </a:pPr>
            <a:r>
              <a:rPr lang="en-US" altLang="en-US" sz="1400">
                <a:latin typeface="Consolas" pitchFamily="49" charset="0"/>
                <a:cs typeface="Consolas" pitchFamily="49" charset="0"/>
              </a:rPr>
              <a:t>              window...");</a:t>
            </a:r>
          </a:p>
          <a:p>
            <a:pPr eaLnBrk="1" hangingPunct="1">
              <a:spcBef>
                <a:spcPct val="50000"/>
              </a:spcBef>
              <a:buFontTx/>
              <a:buNone/>
            </a:pPr>
            <a:r>
              <a:rPr lang="en-US" altLang="en-US" sz="1400">
                <a:latin typeface="Consolas" pitchFamily="49" charset="0"/>
                <a:cs typeface="Consolas" pitchFamily="49" charset="0"/>
              </a:rPr>
              <a:t>            aFrame.setVisible(false);</a:t>
            </a:r>
          </a:p>
          <a:p>
            <a:pPr eaLnBrk="1" hangingPunct="1">
              <a:spcBef>
                <a:spcPct val="50000"/>
              </a:spcBef>
              <a:buFontTx/>
              <a:buNone/>
            </a:pPr>
            <a:r>
              <a:rPr lang="en-US" altLang="en-US" sz="1400">
                <a:latin typeface="Consolas" pitchFamily="49" charset="0"/>
                <a:cs typeface="Consolas" pitchFamily="49" charset="0"/>
              </a:rPr>
              <a:t>            aFrame.dispose();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4387850"/>
            <a:ext cx="263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895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idx="4294967295"/>
          </p:nvPr>
        </p:nvSpPr>
        <p:spPr/>
        <p:txBody>
          <a:bodyPr/>
          <a:lstStyle/>
          <a:p>
            <a:r>
              <a:rPr lang="en-US" altLang="en-US" sz="3200" smtClean="0"/>
              <a:t>An Example Of Handling A Frame Event</a:t>
            </a:r>
          </a:p>
        </p:txBody>
      </p:sp>
      <p:sp>
        <p:nvSpPr>
          <p:cNvPr id="41987" name="Rectangle 4"/>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 </a:t>
            </a:r>
          </a:p>
          <a:p>
            <a:pPr marL="457200" lvl="1" indent="-114300">
              <a:buFontTx/>
              <a:buNone/>
              <a:tabLst>
                <a:tab pos="476250" algn="l"/>
              </a:tabLst>
            </a:pPr>
            <a:r>
              <a:rPr lang="en-US" altLang="en-US" sz="1800" dirty="0" smtClean="0">
                <a:latin typeface="Consolas" pitchFamily="49" charset="0"/>
                <a:cs typeface="Consolas" pitchFamily="49" charset="0"/>
              </a:rPr>
              <a:t>/</a:t>
            </a:r>
            <a:r>
              <a:rPr lang="en-US" altLang="en-US" sz="1800" dirty="0" smtClean="0">
                <a:latin typeface="Consolas" pitchFamily="49" charset="0"/>
                <a:cs typeface="Consolas" pitchFamily="49" charset="0"/>
              </a:rPr>
              <a:t>home/219/examples/</a:t>
            </a:r>
            <a:r>
              <a:rPr lang="en-US" altLang="en-US" sz="1800" dirty="0" err="1" smtClean="0">
                <a:latin typeface="Consolas" pitchFamily="49" charset="0"/>
                <a:cs typeface="Consolas" pitchFamily="49" charset="0"/>
              </a:rPr>
              <a:t>gui</a:t>
            </a:r>
            <a:r>
              <a:rPr lang="en-US" altLang="en-US" sz="1800" dirty="0" smtClean="0">
                <a:latin typeface="Consolas" pitchFamily="49" charset="0"/>
                <a:cs typeface="Consolas" pitchFamily="49" charset="0"/>
              </a:rPr>
              <a:t>/2windowEvents</a:t>
            </a:r>
            <a:endParaRPr lang="en-US" altLang="en-US" sz="1800" dirty="0" smtClean="0">
              <a:latin typeface="Consolas" pitchFamily="49" charset="0"/>
              <a:cs typeface="Consolas" pitchFamily="49" charset="0"/>
            </a:endParaRPr>
          </a:p>
          <a:p>
            <a:pPr marL="114300" indent="-114300">
              <a:tabLst>
                <a:tab pos="476250" algn="l"/>
              </a:tabLst>
            </a:pPr>
            <a:endParaRPr lang="en-US" altLang="en-US" sz="1800" dirty="0" smtClean="0"/>
          </a:p>
        </p:txBody>
      </p:sp>
    </p:spTree>
    <p:extLst>
      <p:ext uri="{BB962C8B-B14F-4D97-AF65-F5344CB8AC3E}">
        <p14:creationId xmlns:p14="http://schemas.microsoft.com/office/powerpoint/2010/main" val="4123917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US" altLang="en-US" sz="3200" smtClean="0"/>
              <a:t>Components</a:t>
            </a:r>
          </a:p>
        </p:txBody>
      </p:sp>
      <p:sp>
        <p:nvSpPr>
          <p:cNvPr id="664579" name="Rectangle 3"/>
          <p:cNvSpPr>
            <a:spLocks noGrp="1" noChangeArrowheads="1"/>
          </p:cNvSpPr>
          <p:nvPr>
            <p:ph type="body" idx="4294967295"/>
          </p:nvPr>
        </p:nvSpPr>
        <p:spPr/>
        <p:txBody>
          <a:bodyPr/>
          <a:lstStyle/>
          <a:p>
            <a:pPr>
              <a:tabLst>
                <a:tab pos="476250" algn="l"/>
              </a:tabLst>
            </a:pPr>
            <a:r>
              <a:rPr lang="en-US" altLang="en-US" sz="2400" smtClean="0"/>
              <a:t>They are many types of graphical controls and displays available:</a:t>
            </a:r>
          </a:p>
          <a:p>
            <a:pPr marL="482600" lvl="1" indent="-101600">
              <a:tabLst>
                <a:tab pos="476250" algn="l"/>
              </a:tabLst>
            </a:pPr>
            <a:r>
              <a:rPr lang="en-US" altLang="en-US" sz="2000" smtClean="0">
                <a:latin typeface="Consolas" pitchFamily="49" charset="0"/>
                <a:cs typeface="Consolas" pitchFamily="49" charset="0"/>
              </a:rPr>
              <a:t>JButton, JFrame, JLabel, JList, JTextArea, Window</a:t>
            </a:r>
          </a:p>
          <a:p>
            <a:pPr>
              <a:tabLst>
                <a:tab pos="476250" algn="l"/>
              </a:tabLst>
            </a:pPr>
            <a:r>
              <a:rPr lang="en-US" altLang="en-US" sz="2400" smtClean="0"/>
              <a:t>A graphical component is also known as a “widget”</a:t>
            </a:r>
          </a:p>
          <a:p>
            <a:pPr>
              <a:tabLst>
                <a:tab pos="476250" algn="l"/>
              </a:tabLst>
            </a:pPr>
            <a:r>
              <a:rPr lang="en-US" altLang="en-US" sz="2400" smtClean="0"/>
              <a:t>For Sun’s online documentation refer to the url:</a:t>
            </a:r>
            <a:endParaRPr lang="en-US" altLang="en-US" sz="2400" i="1" smtClean="0"/>
          </a:p>
          <a:p>
            <a:pPr marL="482600" lvl="1" indent="-101600">
              <a:tabLst>
                <a:tab pos="476250" algn="l"/>
              </a:tabLst>
            </a:pPr>
            <a:r>
              <a:rPr lang="en-US" altLang="en-US" sz="2000" i="1" smtClean="0">
                <a:hlinkClick r:id="rId3"/>
              </a:rPr>
              <a:t>http://download.oracle.com/javase/7/docs/api/</a:t>
            </a:r>
            <a:r>
              <a:rPr lang="en-US" altLang="en-US" sz="2000" i="1" smtClean="0"/>
              <a:t> </a:t>
            </a:r>
            <a:r>
              <a:rPr lang="en-US" altLang="en-US" sz="2000" smtClean="0"/>
              <a:t>(especially </a:t>
            </a:r>
            <a:r>
              <a:rPr lang="en-US" altLang="en-US" sz="2000" smtClean="0">
                <a:latin typeface="Consolas" pitchFamily="49" charset="0"/>
                <a:cs typeface="Consolas" pitchFamily="49" charset="0"/>
              </a:rPr>
              <a:t>java.awt.event</a:t>
            </a:r>
            <a:r>
              <a:rPr lang="en-US" altLang="en-US" sz="2000" smtClean="0"/>
              <a:t>, </a:t>
            </a:r>
            <a:r>
              <a:rPr lang="en-US" altLang="en-US" sz="2000" smtClean="0">
                <a:latin typeface="Consolas" pitchFamily="49" charset="0"/>
                <a:cs typeface="Consolas" pitchFamily="49" charset="0"/>
              </a:rPr>
              <a:t>javax.swing.event</a:t>
            </a:r>
            <a:r>
              <a:rPr lang="en-US" altLang="en-US" sz="2000" smtClean="0"/>
              <a:t>, and </a:t>
            </a:r>
            <a:r>
              <a:rPr lang="en-US" altLang="en-US" sz="2000" smtClean="0">
                <a:latin typeface="Consolas" pitchFamily="49" charset="0"/>
                <a:cs typeface="Consolas" pitchFamily="49" charset="0"/>
              </a:rPr>
              <a:t>javax.swing</a:t>
            </a:r>
            <a:r>
              <a:rPr lang="en-US" altLang="en-US" sz="2000" smtClean="0"/>
              <a:t>).</a:t>
            </a:r>
          </a:p>
          <a:p>
            <a:pPr marL="482600" lvl="1" indent="-101600">
              <a:tabLst>
                <a:tab pos="476250" algn="l"/>
              </a:tabLst>
            </a:pPr>
            <a:endParaRPr lang="en-US" altLang="en-US" sz="2400" i="1" smtClean="0"/>
          </a:p>
        </p:txBody>
      </p:sp>
    </p:spTree>
    <p:extLst>
      <p:ext uri="{BB962C8B-B14F-4D97-AF65-F5344CB8AC3E}">
        <p14:creationId xmlns:p14="http://schemas.microsoft.com/office/powerpoint/2010/main" val="958386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45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457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457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altLang="en-US" sz="3200" smtClean="0"/>
              <a:t>An Example Of Handling A Frame Event (2)</a:t>
            </a:r>
          </a:p>
        </p:txBody>
      </p:sp>
      <p:sp>
        <p:nvSpPr>
          <p:cNvPr id="43011" name="Line 2"/>
          <p:cNvSpPr>
            <a:spLocks noChangeShapeType="1"/>
          </p:cNvSpPr>
          <p:nvPr/>
        </p:nvSpPr>
        <p:spPr bwMode="auto">
          <a:xfrm>
            <a:off x="2517775" y="2378075"/>
            <a:ext cx="3311525" cy="15843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3012" name="Line 5"/>
          <p:cNvSpPr>
            <a:spLocks noChangeShapeType="1"/>
          </p:cNvSpPr>
          <p:nvPr/>
        </p:nvSpPr>
        <p:spPr bwMode="auto">
          <a:xfrm flipV="1">
            <a:off x="4246563" y="4827588"/>
            <a:ext cx="2447925" cy="5032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43013" name="Group 6"/>
          <p:cNvGrpSpPr>
            <a:grpSpLocks/>
          </p:cNvGrpSpPr>
          <p:nvPr/>
        </p:nvGrpSpPr>
        <p:grpSpPr bwMode="auto">
          <a:xfrm>
            <a:off x="5829300" y="3819525"/>
            <a:ext cx="2089150" cy="985838"/>
            <a:chOff x="3833" y="3022"/>
            <a:chExt cx="1224" cy="621"/>
          </a:xfrm>
        </p:grpSpPr>
        <p:sp>
          <p:nvSpPr>
            <p:cNvPr id="43031" name="Rectangle 7"/>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MyWindowListener</a:t>
              </a:r>
            </a:p>
          </p:txBody>
        </p:sp>
        <p:sp>
          <p:nvSpPr>
            <p:cNvPr id="43032" name="Line 8"/>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43014" name="Line 10"/>
          <p:cNvSpPr>
            <a:spLocks noChangeShapeType="1"/>
          </p:cNvSpPr>
          <p:nvPr/>
        </p:nvSpPr>
        <p:spPr bwMode="auto">
          <a:xfrm flipH="1">
            <a:off x="6764338" y="3170238"/>
            <a:ext cx="1587" cy="649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3015" name="AutoShape 11"/>
          <p:cNvSpPr>
            <a:spLocks noChangeArrowheads="1"/>
          </p:cNvSpPr>
          <p:nvPr/>
        </p:nvSpPr>
        <p:spPr bwMode="auto">
          <a:xfrm>
            <a:off x="6621463" y="2954338"/>
            <a:ext cx="304800" cy="514350"/>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nvGrpSpPr>
          <p:cNvPr id="43016" name="Group 12"/>
          <p:cNvGrpSpPr>
            <a:grpSpLocks/>
          </p:cNvGrpSpPr>
          <p:nvPr/>
        </p:nvGrpSpPr>
        <p:grpSpPr bwMode="auto">
          <a:xfrm>
            <a:off x="5973763" y="1946275"/>
            <a:ext cx="1655762" cy="985838"/>
            <a:chOff x="3787" y="1797"/>
            <a:chExt cx="1043" cy="621"/>
          </a:xfrm>
        </p:grpSpPr>
        <p:sp>
          <p:nvSpPr>
            <p:cNvPr id="43029" name="Rectangle 13"/>
            <p:cNvSpPr>
              <a:spLocks noChangeArrowheads="1"/>
            </p:cNvSpPr>
            <p:nvPr/>
          </p:nvSpPr>
          <p:spPr bwMode="auto">
            <a:xfrm>
              <a:off x="3787" y="1797"/>
              <a:ext cx="1043"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WindowAdapter</a:t>
              </a:r>
            </a:p>
          </p:txBody>
        </p:sp>
        <p:sp>
          <p:nvSpPr>
            <p:cNvPr id="43030" name="Line 14"/>
            <p:cNvSpPr>
              <a:spLocks noChangeShapeType="1"/>
            </p:cNvSpPr>
            <p:nvPr/>
          </p:nvSpPr>
          <p:spPr bwMode="auto">
            <a:xfrm>
              <a:off x="3787" y="2024"/>
              <a:ext cx="104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43017" name="Group 15"/>
          <p:cNvGrpSpPr>
            <a:grpSpLocks/>
          </p:cNvGrpSpPr>
          <p:nvPr/>
        </p:nvGrpSpPr>
        <p:grpSpPr bwMode="auto">
          <a:xfrm>
            <a:off x="1220788" y="3746500"/>
            <a:ext cx="1244600" cy="985838"/>
            <a:chOff x="944" y="2211"/>
            <a:chExt cx="784" cy="621"/>
          </a:xfrm>
        </p:grpSpPr>
        <p:sp>
          <p:nvSpPr>
            <p:cNvPr id="43027" name="Rectangle 16"/>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MyFrame</a:t>
              </a:r>
            </a:p>
          </p:txBody>
        </p:sp>
        <p:sp>
          <p:nvSpPr>
            <p:cNvPr id="43028" name="Line 17"/>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43018" name="Rectangle 18"/>
          <p:cNvSpPr>
            <a:spLocks noChangeArrowheads="1"/>
          </p:cNvSpPr>
          <p:nvPr/>
        </p:nvSpPr>
        <p:spPr bwMode="auto">
          <a:xfrm>
            <a:off x="1220788" y="1946275"/>
            <a:ext cx="1296987" cy="985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grpSp>
        <p:nvGrpSpPr>
          <p:cNvPr id="43019" name="Group 19"/>
          <p:cNvGrpSpPr>
            <a:grpSpLocks/>
          </p:cNvGrpSpPr>
          <p:nvPr/>
        </p:nvGrpSpPr>
        <p:grpSpPr bwMode="auto">
          <a:xfrm>
            <a:off x="1725613" y="2916238"/>
            <a:ext cx="304800" cy="831850"/>
            <a:chOff x="1111" y="1989"/>
            <a:chExt cx="192" cy="716"/>
          </a:xfrm>
        </p:grpSpPr>
        <p:sp>
          <p:nvSpPr>
            <p:cNvPr id="43025" name="Line 20"/>
            <p:cNvSpPr>
              <a:spLocks noChangeShapeType="1"/>
            </p:cNvSpPr>
            <p:nvPr/>
          </p:nvSpPr>
          <p:spPr bwMode="auto">
            <a:xfrm flipH="1">
              <a:off x="1201" y="2341"/>
              <a:ext cx="1" cy="3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43026" name="AutoShape 21"/>
            <p:cNvSpPr>
              <a:spLocks noChangeArrowheads="1"/>
            </p:cNvSpPr>
            <p:nvPr/>
          </p:nvSpPr>
          <p:spPr bwMode="auto">
            <a:xfrm>
              <a:off x="1111" y="1989"/>
              <a:ext cx="192" cy="468"/>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sp>
        <p:nvSpPr>
          <p:cNvPr id="43020" name="Line 22"/>
          <p:cNvSpPr>
            <a:spLocks noChangeShapeType="1"/>
          </p:cNvSpPr>
          <p:nvPr/>
        </p:nvSpPr>
        <p:spPr bwMode="auto">
          <a:xfrm>
            <a:off x="1220788" y="2306638"/>
            <a:ext cx="12969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3021" name="Line 23"/>
          <p:cNvSpPr>
            <a:spLocks noChangeShapeType="1"/>
          </p:cNvSpPr>
          <p:nvPr/>
        </p:nvSpPr>
        <p:spPr bwMode="auto">
          <a:xfrm flipH="1" flipV="1">
            <a:off x="1870075" y="4754563"/>
            <a:ext cx="2376488" cy="576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43022" name="Group 24"/>
          <p:cNvGrpSpPr>
            <a:grpSpLocks/>
          </p:cNvGrpSpPr>
          <p:nvPr/>
        </p:nvGrpSpPr>
        <p:grpSpPr bwMode="auto">
          <a:xfrm>
            <a:off x="3670300" y="5326063"/>
            <a:ext cx="1244600" cy="985837"/>
            <a:chOff x="944" y="2211"/>
            <a:chExt cx="784" cy="621"/>
          </a:xfrm>
        </p:grpSpPr>
        <p:sp>
          <p:nvSpPr>
            <p:cNvPr id="43023" name="Rectangle 25"/>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Driver</a:t>
              </a:r>
            </a:p>
          </p:txBody>
        </p:sp>
        <p:sp>
          <p:nvSpPr>
            <p:cNvPr id="43024" name="Line 26"/>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3800386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r>
              <a:rPr lang="en-US" altLang="en-US" sz="3200" smtClean="0"/>
              <a:t>The Driver Class</a:t>
            </a:r>
          </a:p>
        </p:txBody>
      </p:sp>
      <p:sp>
        <p:nvSpPr>
          <p:cNvPr id="44035" name="Rectangle 3"/>
          <p:cNvSpPr>
            <a:spLocks noGrp="1" noChangeArrowheads="1"/>
          </p:cNvSpPr>
          <p:nvPr>
            <p:ph type="body" idx="4294967295"/>
          </p:nvPr>
        </p:nvSpPr>
        <p:spPr/>
        <p:txBody>
          <a:bodyPr/>
          <a:lstStyle/>
          <a:p>
            <a:pPr>
              <a:lnSpc>
                <a:spcPct val="80000"/>
              </a:lnSpc>
              <a:buFontTx/>
              <a:buNone/>
            </a:pPr>
            <a:r>
              <a:rPr lang="en-US" altLang="en-US" sz="1800" smtClean="0">
                <a:latin typeface="Consolas" pitchFamily="49" charset="0"/>
                <a:cs typeface="Consolas" pitchFamily="49" charset="0"/>
              </a:rPr>
              <a:t>import javax.swing.JFrame;</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public class Driver</a:t>
            </a:r>
          </a:p>
          <a:p>
            <a:pPr>
              <a:lnSpc>
                <a:spcPct val="80000"/>
              </a:lnSpc>
              <a:buFontTx/>
              <a:buNone/>
            </a:pPr>
            <a:r>
              <a:rPr lang="en-US" altLang="en-US" sz="1800" smtClean="0">
                <a:latin typeface="Consolas" pitchFamily="49" charset="0"/>
                <a:cs typeface="Consolas" pitchFamily="49" charset="0"/>
              </a:rPr>
              <a:t>{</a:t>
            </a:r>
          </a:p>
          <a:p>
            <a:pPr>
              <a:lnSpc>
                <a:spcPct val="80000"/>
              </a:lnSpc>
              <a:buFontTx/>
              <a:buNone/>
            </a:pPr>
            <a:r>
              <a:rPr lang="en-US" altLang="en-US" sz="1800" smtClean="0">
                <a:latin typeface="Consolas" pitchFamily="49" charset="0"/>
                <a:cs typeface="Consolas" pitchFamily="49" charset="0"/>
              </a:rPr>
              <a:t>     public static final int WIDTH = 300;</a:t>
            </a:r>
          </a:p>
          <a:p>
            <a:pPr>
              <a:lnSpc>
                <a:spcPct val="80000"/>
              </a:lnSpc>
              <a:buFontTx/>
              <a:buNone/>
            </a:pPr>
            <a:r>
              <a:rPr lang="en-US" altLang="en-US" sz="1800" smtClean="0">
                <a:latin typeface="Consolas" pitchFamily="49" charset="0"/>
                <a:cs typeface="Consolas" pitchFamily="49" charset="0"/>
              </a:rPr>
              <a:t>     public static final int HEIGHT = 200;</a:t>
            </a:r>
          </a:p>
          <a:p>
            <a:pPr>
              <a:lnSpc>
                <a:spcPct val="80000"/>
              </a:lnSpc>
              <a:buFontTx/>
              <a:buNone/>
            </a:pPr>
            <a:r>
              <a:rPr lang="en-US" altLang="en-US" sz="1800" smtClean="0">
                <a:latin typeface="Consolas" pitchFamily="49" charset="0"/>
                <a:cs typeface="Consolas" pitchFamily="49" charset="0"/>
              </a:rPr>
              <a:t>     public static void main (String [] args)</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         MyFrame aFrame = new MyFrame ();</a:t>
            </a:r>
          </a:p>
          <a:p>
            <a:pPr>
              <a:lnSpc>
                <a:spcPct val="80000"/>
              </a:lnSpc>
              <a:buFontTx/>
              <a:buNone/>
            </a:pPr>
            <a:r>
              <a:rPr lang="en-US" altLang="en-US" sz="1800" smtClean="0">
                <a:latin typeface="Consolas" pitchFamily="49" charset="0"/>
                <a:cs typeface="Consolas" pitchFamily="49" charset="0"/>
              </a:rPr>
              <a:t>         MyWindowListener aListener = new MyWindowListener() ;</a:t>
            </a:r>
          </a:p>
          <a:p>
            <a:pPr>
              <a:lnSpc>
                <a:spcPct val="80000"/>
              </a:lnSpc>
              <a:buFontTx/>
              <a:buNone/>
            </a:pPr>
            <a:r>
              <a:rPr lang="en-US" altLang="en-US" sz="1800" smtClean="0">
                <a:latin typeface="Consolas" pitchFamily="49" charset="0"/>
                <a:cs typeface="Consolas" pitchFamily="49" charset="0"/>
              </a:rPr>
              <a:t>         aFrame.addWindowListener(aListener);</a:t>
            </a:r>
          </a:p>
          <a:p>
            <a:pPr>
              <a:lnSpc>
                <a:spcPct val="80000"/>
              </a:lnSpc>
              <a:buFontTx/>
              <a:buNone/>
            </a:pPr>
            <a:r>
              <a:rPr lang="en-US" altLang="en-US" sz="1800" smtClean="0">
                <a:latin typeface="Consolas" pitchFamily="49" charset="0"/>
                <a:cs typeface="Consolas" pitchFamily="49" charset="0"/>
              </a:rPr>
              <a:t>         aFrame.setSize (WIDTH,HEIGHT);</a:t>
            </a:r>
          </a:p>
          <a:p>
            <a:pPr>
              <a:lnSpc>
                <a:spcPct val="80000"/>
              </a:lnSpc>
              <a:buFontTx/>
              <a:buNone/>
            </a:pPr>
            <a:r>
              <a:rPr lang="en-US" altLang="en-US" sz="1800" smtClean="0">
                <a:latin typeface="Consolas" pitchFamily="49" charset="0"/>
                <a:cs typeface="Consolas" pitchFamily="49" charset="0"/>
              </a:rPr>
              <a:t>         aFrame.setVisible(true);</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3603966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p>
        </p:txBody>
      </p:sp>
      <p:sp>
        <p:nvSpPr>
          <p:cNvPr id="45059"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import javax.swing.JFrame;</a:t>
            </a:r>
          </a:p>
          <a:p>
            <a:pPr>
              <a:buFontTx/>
              <a:buNone/>
            </a:pPr>
            <a:endParaRPr lang="en-US" altLang="en-US" sz="1800" smtClean="0">
              <a:latin typeface="Consolas" pitchFamily="49" charset="0"/>
              <a:cs typeface="Consolas" pitchFamily="49" charset="0"/>
            </a:endParaRPr>
          </a:p>
          <a:p>
            <a:pPr>
              <a:buFontTx/>
              <a:buNone/>
            </a:pPr>
            <a:r>
              <a:rPr lang="en-US" altLang="en-US" sz="1800" smtClean="0">
                <a:latin typeface="Consolas" pitchFamily="49" charset="0"/>
                <a:cs typeface="Consolas" pitchFamily="49" charset="0"/>
              </a:rPr>
              <a:t>public class MyFrame extends JFrame</a:t>
            </a:r>
          </a:p>
          <a:p>
            <a:pPr>
              <a:buFontTx/>
              <a:buNone/>
            </a:pPr>
            <a:r>
              <a:rPr lang="en-US" altLang="en-US" sz="1800" smtClean="0">
                <a:latin typeface="Consolas" pitchFamily="49" charset="0"/>
                <a:cs typeface="Consolas" pitchFamily="49" charset="0"/>
              </a:rPr>
              <a:t>{</a:t>
            </a:r>
          </a:p>
          <a:p>
            <a:pPr>
              <a:buFontTx/>
              <a:buNone/>
            </a:pPr>
            <a:r>
              <a:rPr lang="en-US" altLang="en-US" sz="1800" smtClean="0">
                <a:latin typeface="Consolas" pitchFamily="49" charset="0"/>
                <a:cs typeface="Consolas" pitchFamily="49" charset="0"/>
              </a:rPr>
              <a:t>	   // More code will be added in later examples.</a:t>
            </a:r>
          </a:p>
          <a:p>
            <a:pPr>
              <a:buFontTx/>
              <a:buNone/>
            </a:pPr>
            <a:r>
              <a:rPr lang="en-US" altLang="en-US" sz="1800" smtClean="0">
                <a:latin typeface="Consolas" pitchFamily="49" charset="0"/>
                <a:cs typeface="Consolas" pitchFamily="49" charset="0"/>
              </a:rPr>
              <a:t>}</a:t>
            </a:r>
          </a:p>
          <a:p>
            <a:pPr>
              <a:buFontTx/>
              <a:buNone/>
            </a:pPr>
            <a:endParaRPr lang="en-US" altLang="en-US" sz="1800" smtClean="0"/>
          </a:p>
        </p:txBody>
      </p:sp>
    </p:spTree>
    <p:extLst>
      <p:ext uri="{BB962C8B-B14F-4D97-AF65-F5344CB8AC3E}">
        <p14:creationId xmlns:p14="http://schemas.microsoft.com/office/powerpoint/2010/main" val="4007681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MyWindowListener</a:t>
            </a:r>
          </a:p>
        </p:txBody>
      </p:sp>
      <p:sp>
        <p:nvSpPr>
          <p:cNvPr id="46083" name="Rectangle 3"/>
          <p:cNvSpPr>
            <a:spLocks noGrp="1" noChangeArrowheads="1"/>
          </p:cNvSpPr>
          <p:nvPr>
            <p:ph type="body" idx="4294967295"/>
          </p:nvPr>
        </p:nvSpPr>
        <p:spPr/>
        <p:txBody>
          <a:bodyPr/>
          <a:lstStyle/>
          <a:p>
            <a:pPr>
              <a:lnSpc>
                <a:spcPct val="80000"/>
              </a:lnSpc>
              <a:buFontTx/>
              <a:buNone/>
            </a:pPr>
            <a:r>
              <a:rPr lang="en-US" altLang="en-US" sz="1800" smtClean="0">
                <a:latin typeface="Consolas" pitchFamily="49" charset="0"/>
                <a:cs typeface="Consolas" pitchFamily="49" charset="0"/>
              </a:rPr>
              <a:t>import java.awt.event.WindowAdapter;</a:t>
            </a:r>
          </a:p>
          <a:p>
            <a:pPr>
              <a:lnSpc>
                <a:spcPct val="80000"/>
              </a:lnSpc>
              <a:buFontTx/>
              <a:buNone/>
            </a:pPr>
            <a:r>
              <a:rPr lang="en-US" altLang="en-US" sz="1800" smtClean="0">
                <a:latin typeface="Consolas" pitchFamily="49" charset="0"/>
                <a:cs typeface="Consolas" pitchFamily="49" charset="0"/>
              </a:rPr>
              <a:t>import java.awt.event.WindowEvent;</a:t>
            </a:r>
          </a:p>
          <a:p>
            <a:pPr>
              <a:lnSpc>
                <a:spcPct val="80000"/>
              </a:lnSpc>
              <a:buFontTx/>
              <a:buNone/>
            </a:pPr>
            <a:r>
              <a:rPr lang="en-US" altLang="en-US" sz="1800" smtClean="0">
                <a:latin typeface="Consolas" pitchFamily="49" charset="0"/>
                <a:cs typeface="Consolas" pitchFamily="49" charset="0"/>
              </a:rPr>
              <a:t>import javax.swing.JFrame;</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public class MyWindowListener extends WindowAdapter {</a:t>
            </a:r>
          </a:p>
          <a:p>
            <a:pPr>
              <a:lnSpc>
                <a:spcPct val="80000"/>
              </a:lnSpc>
              <a:buFontTx/>
              <a:buNone/>
            </a:pPr>
            <a:r>
              <a:rPr lang="en-US" altLang="en-US" sz="1800" smtClean="0">
                <a:latin typeface="Consolas" pitchFamily="49" charset="0"/>
                <a:cs typeface="Consolas" pitchFamily="49" charset="0"/>
              </a:rPr>
              <a:t>           public void windowClosing (WindowEvent e) {</a:t>
            </a:r>
          </a:p>
          <a:p>
            <a:pPr>
              <a:lnSpc>
                <a:spcPct val="80000"/>
              </a:lnSpc>
              <a:buFontTx/>
              <a:buNone/>
            </a:pPr>
            <a:r>
              <a:rPr lang="en-US" altLang="en-US" sz="1800" smtClean="0">
                <a:latin typeface="Consolas" pitchFamily="49" charset="0"/>
                <a:cs typeface="Consolas" pitchFamily="49" charset="0"/>
              </a:rPr>
              <a:t>           JFrame aFrame = (JFrame) e.getWindow();</a:t>
            </a:r>
          </a:p>
          <a:p>
            <a:pPr>
              <a:lnSpc>
                <a:spcPct val="80000"/>
              </a:lnSpc>
              <a:buFontTx/>
              <a:buNone/>
            </a:pPr>
            <a:r>
              <a:rPr lang="en-US" altLang="en-US" sz="1800" smtClean="0">
                <a:latin typeface="Consolas" pitchFamily="49" charset="0"/>
                <a:cs typeface="Consolas" pitchFamily="49" charset="0"/>
              </a:rPr>
              <a:t>           aFrame.setTitle("Closing window...");</a:t>
            </a:r>
          </a:p>
          <a:p>
            <a:pPr>
              <a:lnSpc>
                <a:spcPct val="80000"/>
              </a:lnSpc>
              <a:buFontTx/>
              <a:buNone/>
            </a:pPr>
            <a:r>
              <a:rPr lang="en-US" altLang="en-US" sz="1800" smtClean="0">
                <a:solidFill>
                  <a:srgbClr val="FF00FF"/>
                </a:solidFill>
                <a:latin typeface="Consolas" pitchFamily="49" charset="0"/>
                <a:cs typeface="Consolas" pitchFamily="49" charset="0"/>
              </a:rPr>
              <a:t>           // Pause program so user can see the window text</a:t>
            </a:r>
          </a:p>
          <a:p>
            <a:pPr>
              <a:lnSpc>
                <a:spcPct val="80000"/>
              </a:lnSpc>
              <a:buFontTx/>
              <a:buNone/>
            </a:pPr>
            <a:r>
              <a:rPr lang="en-US" altLang="en-US" sz="1800" smtClean="0">
                <a:latin typeface="Consolas" pitchFamily="49" charset="0"/>
                <a:cs typeface="Consolas" pitchFamily="49" charset="0"/>
              </a:rPr>
              <a:t>           try </a:t>
            </a:r>
          </a:p>
          <a:p>
            <a:pPr>
              <a:lnSpc>
                <a:spcPct val="80000"/>
              </a:lnSpc>
              <a:buFontTx/>
              <a:buNone/>
            </a:pPr>
            <a:r>
              <a:rPr lang="en-US" altLang="en-US" sz="1800" smtClean="0">
                <a:latin typeface="Consolas" pitchFamily="49" charset="0"/>
                <a:cs typeface="Consolas" pitchFamily="49" charset="0"/>
              </a:rPr>
              <a:t>               Thread.sleep(3000); </a:t>
            </a:r>
          </a:p>
          <a:p>
            <a:pPr>
              <a:lnSpc>
                <a:spcPct val="80000"/>
              </a:lnSpc>
              <a:buFontTx/>
              <a:buNone/>
            </a:pPr>
            <a:r>
              <a:rPr lang="en-US" altLang="en-US" sz="1800" smtClean="0">
                <a:latin typeface="Consolas" pitchFamily="49" charset="0"/>
                <a:cs typeface="Consolas" pitchFamily="49" charset="0"/>
              </a:rPr>
              <a:t>           catch (InterruptedException ex) </a:t>
            </a:r>
          </a:p>
          <a:p>
            <a:pPr>
              <a:lnSpc>
                <a:spcPct val="80000"/>
              </a:lnSpc>
              <a:buFontTx/>
              <a:buNone/>
            </a:pPr>
            <a:r>
              <a:rPr lang="en-US" altLang="en-US" sz="1800" smtClean="0">
                <a:latin typeface="Consolas" pitchFamily="49" charset="0"/>
                <a:cs typeface="Consolas" pitchFamily="49" charset="0"/>
              </a:rPr>
              <a:t>               System.out.println("Pausing of program was </a:t>
            </a:r>
          </a:p>
          <a:p>
            <a:pPr>
              <a:lnSpc>
                <a:spcPct val="80000"/>
              </a:lnSpc>
              <a:buFontTx/>
              <a:buNone/>
            </a:pPr>
            <a:r>
              <a:rPr lang="en-US" altLang="en-US" sz="1800" smtClean="0">
                <a:latin typeface="Consolas" pitchFamily="49" charset="0"/>
                <a:cs typeface="Consolas" pitchFamily="49" charset="0"/>
              </a:rPr>
              <a:t>                 interrupted"); </a:t>
            </a:r>
          </a:p>
          <a:p>
            <a:pPr>
              <a:lnSpc>
                <a:spcPct val="80000"/>
              </a:lnSpc>
              <a:buFontTx/>
              <a:buNone/>
            </a:pPr>
            <a:r>
              <a:rPr lang="en-US" altLang="en-US" sz="1800" smtClean="0">
                <a:latin typeface="Consolas" pitchFamily="49" charset="0"/>
                <a:cs typeface="Consolas" pitchFamily="49" charset="0"/>
              </a:rPr>
              <a:t>           aFrame.setVisible(false);</a:t>
            </a:r>
          </a:p>
          <a:p>
            <a:pPr>
              <a:lnSpc>
                <a:spcPct val="80000"/>
              </a:lnSpc>
              <a:buFontTx/>
              <a:buNone/>
            </a:pPr>
            <a:r>
              <a:rPr lang="en-US" altLang="en-US" sz="1800" smtClean="0">
                <a:latin typeface="Consolas" pitchFamily="49" charset="0"/>
                <a:cs typeface="Consolas" pitchFamily="49" charset="0"/>
              </a:rPr>
              <a:t>           aFrame.dispose();</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492747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r>
              <a:rPr lang="en-US" altLang="en-US" sz="3200" smtClean="0"/>
              <a:t>Steps In The Event Model For Handling </a:t>
            </a:r>
            <a:br>
              <a:rPr lang="en-US" altLang="en-US" sz="3200" smtClean="0"/>
            </a:br>
            <a:r>
              <a:rPr lang="en-US" altLang="en-US" sz="3200" smtClean="0"/>
              <a:t>A Button Event</a:t>
            </a:r>
          </a:p>
        </p:txBody>
      </p:sp>
      <p:sp>
        <p:nvSpPr>
          <p:cNvPr id="703491" name="Rectangle 3"/>
          <p:cNvSpPr>
            <a:spLocks noGrp="1" noChangeArrowheads="1"/>
          </p:cNvSpPr>
          <p:nvPr>
            <p:ph type="body" idx="4294967295"/>
          </p:nvPr>
        </p:nvSpPr>
        <p:spPr/>
        <p:txBody>
          <a:bodyPr/>
          <a:lstStyle/>
          <a:p>
            <a:pPr marL="457200" indent="-457200">
              <a:buFontTx/>
              <a:buAutoNum type="arabicParenR"/>
              <a:tabLst>
                <a:tab pos="476250" algn="l"/>
              </a:tabLst>
            </a:pPr>
            <a:r>
              <a:rPr lang="en-US" altLang="en-US" sz="2400" smtClean="0"/>
              <a:t>The button must register all interested event listeners.</a:t>
            </a:r>
          </a:p>
          <a:p>
            <a:pPr marL="457200" indent="-457200">
              <a:buFontTx/>
              <a:buAutoNum type="arabicParenR"/>
              <a:tabLst>
                <a:tab pos="476250" algn="l"/>
              </a:tabLst>
            </a:pPr>
            <a:r>
              <a:rPr lang="en-US" altLang="en-US" sz="2400" smtClean="0"/>
              <a:t>The user triggers an event by pressing a button.</a:t>
            </a:r>
          </a:p>
          <a:p>
            <a:pPr marL="457200" indent="-457200">
              <a:buFontTx/>
              <a:buAutoNum type="arabicParenR"/>
              <a:tabLst>
                <a:tab pos="476250" algn="l"/>
              </a:tabLst>
            </a:pPr>
            <a:r>
              <a:rPr lang="en-US" altLang="en-US" sz="2400" smtClean="0"/>
              <a:t>The button sends a message to all listeners of the button press event.</a:t>
            </a:r>
          </a:p>
          <a:p>
            <a:pPr marL="457200" indent="-457200">
              <a:buFontTx/>
              <a:buAutoNum type="arabicParenR"/>
              <a:tabLst>
                <a:tab pos="476250" algn="l"/>
              </a:tabLst>
            </a:pPr>
            <a:r>
              <a:rPr lang="en-US" altLang="en-US" sz="2400" smtClean="0"/>
              <a:t>The button listener runs the code to handle the button press event.</a:t>
            </a:r>
          </a:p>
        </p:txBody>
      </p:sp>
    </p:spTree>
    <p:extLst>
      <p:ext uri="{BB962C8B-B14F-4D97-AF65-F5344CB8AC3E}">
        <p14:creationId xmlns:p14="http://schemas.microsoft.com/office/powerpoint/2010/main" val="3486815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3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sz="quarter" idx="4294967295"/>
          </p:nvPr>
        </p:nvSpPr>
        <p:spPr/>
        <p:txBody>
          <a:bodyPr/>
          <a:lstStyle/>
          <a:p>
            <a:pPr marL="609600" indent="-609600"/>
            <a:r>
              <a:rPr lang="en-US" altLang="en-US" sz="3200" smtClean="0"/>
              <a:t>1. The Graphical Component Must Register All Interested Event Listeners.</a:t>
            </a:r>
          </a:p>
        </p:txBody>
      </p:sp>
      <p:pic>
        <p:nvPicPr>
          <p:cNvPr id="48131" name="Picture 3"/>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l="21068" t="38658" r="18398" b="11464"/>
          <a:stretch>
            <a:fillRect/>
          </a:stretch>
        </p:blipFill>
        <p:spPr>
          <a:xfrm>
            <a:off x="323850" y="4365625"/>
            <a:ext cx="2447925" cy="960438"/>
          </a:xfrm>
          <a:noFill/>
        </p:spPr>
      </p:pic>
      <p:sp>
        <p:nvSpPr>
          <p:cNvPr id="48132" name="Text Box 4"/>
          <p:cNvSpPr txBox="1">
            <a:spLocks noChangeArrowheads="1"/>
          </p:cNvSpPr>
          <p:nvPr/>
        </p:nvSpPr>
        <p:spPr bwMode="auto">
          <a:xfrm>
            <a:off x="325438" y="5316538"/>
            <a:ext cx="2736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latin typeface="Consolas" pitchFamily="49" charset="0"/>
                <a:cs typeface="Consolas" pitchFamily="49" charset="0"/>
              </a:rPr>
              <a:t>Button</a:t>
            </a:r>
          </a:p>
        </p:txBody>
      </p:sp>
      <p:grpSp>
        <p:nvGrpSpPr>
          <p:cNvPr id="48133" name="Group 8"/>
          <p:cNvGrpSpPr>
            <a:grpSpLocks/>
          </p:cNvGrpSpPr>
          <p:nvPr/>
        </p:nvGrpSpPr>
        <p:grpSpPr bwMode="auto">
          <a:xfrm>
            <a:off x="2771775" y="3860800"/>
            <a:ext cx="396875" cy="1943100"/>
            <a:chOff x="1882" y="2704"/>
            <a:chExt cx="250" cy="1224"/>
          </a:xfrm>
        </p:grpSpPr>
        <p:sp>
          <p:nvSpPr>
            <p:cNvPr id="48140" name="Rectangle 9"/>
            <p:cNvSpPr>
              <a:spLocks noChangeArrowheads="1"/>
            </p:cNvSpPr>
            <p:nvPr/>
          </p:nvSpPr>
          <p:spPr bwMode="auto">
            <a:xfrm>
              <a:off x="1882" y="2704"/>
              <a:ext cx="227" cy="12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48141" name="Line 10"/>
            <p:cNvSpPr>
              <a:spLocks noChangeShapeType="1"/>
            </p:cNvSpPr>
            <p:nvPr/>
          </p:nvSpPr>
          <p:spPr bwMode="auto">
            <a:xfrm>
              <a:off x="1882" y="2886"/>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42" name="Line 11"/>
            <p:cNvSpPr>
              <a:spLocks noChangeShapeType="1"/>
            </p:cNvSpPr>
            <p:nvPr/>
          </p:nvSpPr>
          <p:spPr bwMode="auto">
            <a:xfrm>
              <a:off x="1882" y="3067"/>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43" name="Line 12"/>
            <p:cNvSpPr>
              <a:spLocks noChangeShapeType="1"/>
            </p:cNvSpPr>
            <p:nvPr/>
          </p:nvSpPr>
          <p:spPr bwMode="auto">
            <a:xfrm>
              <a:off x="1882" y="3748"/>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44" name="Text Box 13"/>
            <p:cNvSpPr txBox="1">
              <a:spLocks noChangeArrowheads="1"/>
            </p:cNvSpPr>
            <p:nvPr/>
          </p:nvSpPr>
          <p:spPr bwMode="auto">
            <a:xfrm rot="5400000">
              <a:off x="1903" y="3292"/>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a:t>
              </a:r>
            </a:p>
          </p:txBody>
        </p:sp>
      </p:grpSp>
      <p:grpSp>
        <p:nvGrpSpPr>
          <p:cNvPr id="5" name="Group 4"/>
          <p:cNvGrpSpPr>
            <a:grpSpLocks/>
          </p:cNvGrpSpPr>
          <p:nvPr/>
        </p:nvGrpSpPr>
        <p:grpSpPr bwMode="auto">
          <a:xfrm>
            <a:off x="2941638" y="2997200"/>
            <a:ext cx="2444750" cy="1079500"/>
            <a:chOff x="2941638" y="2997202"/>
            <a:chExt cx="2444032" cy="1079500"/>
          </a:xfrm>
        </p:grpSpPr>
        <p:sp>
          <p:nvSpPr>
            <p:cNvPr id="48138" name="Line 15"/>
            <p:cNvSpPr>
              <a:spLocks noChangeShapeType="1"/>
            </p:cNvSpPr>
            <p:nvPr/>
          </p:nvSpPr>
          <p:spPr bwMode="auto">
            <a:xfrm flipH="1">
              <a:off x="2941638" y="2997202"/>
              <a:ext cx="2351087" cy="1079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39" name="Text Box 16"/>
            <p:cNvSpPr txBox="1">
              <a:spLocks noChangeArrowheads="1"/>
            </p:cNvSpPr>
            <p:nvPr/>
          </p:nvSpPr>
          <p:spPr bwMode="auto">
            <a:xfrm rot="-1394577">
              <a:off x="2972670" y="3182145"/>
              <a:ext cx="2413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Consolas" pitchFamily="49" charset="0"/>
                  <a:cs typeface="Consolas" pitchFamily="49" charset="0"/>
                </a:rPr>
                <a:t>b.addActionListener</a:t>
              </a:r>
            </a:p>
            <a:p>
              <a:pPr eaLnBrk="1" hangingPunct="1">
                <a:spcBef>
                  <a:spcPct val="50000"/>
                </a:spcBef>
                <a:buFontTx/>
                <a:buNone/>
              </a:pPr>
              <a:r>
                <a:rPr lang="en-US" altLang="en-US" sz="1600">
                  <a:latin typeface="Consolas" pitchFamily="49" charset="0"/>
                  <a:cs typeface="Consolas" pitchFamily="49" charset="0"/>
                </a:rPr>
                <a:t>(bl</a:t>
              </a:r>
              <a:r>
                <a:rPr lang="en-US" altLang="en-US" sz="1600">
                  <a:latin typeface="Arial" charset="0"/>
                </a:rPr>
                <a:t>)</a:t>
              </a:r>
            </a:p>
          </p:txBody>
        </p:sp>
      </p:grpSp>
      <p:grpSp>
        <p:nvGrpSpPr>
          <p:cNvPr id="3" name="Group 2"/>
          <p:cNvGrpSpPr>
            <a:grpSpLocks/>
          </p:cNvGrpSpPr>
          <p:nvPr/>
        </p:nvGrpSpPr>
        <p:grpSpPr bwMode="auto">
          <a:xfrm>
            <a:off x="4373563" y="1468438"/>
            <a:ext cx="3367087" cy="2490787"/>
            <a:chOff x="4373562" y="1467762"/>
            <a:chExt cx="3367088" cy="2491463"/>
          </a:xfrm>
        </p:grpSpPr>
        <p:sp>
          <p:nvSpPr>
            <p:cNvPr id="48136" name="Text Box 6"/>
            <p:cNvSpPr txBox="1">
              <a:spLocks noChangeArrowheads="1"/>
            </p:cNvSpPr>
            <p:nvPr/>
          </p:nvSpPr>
          <p:spPr bwMode="auto">
            <a:xfrm>
              <a:off x="5292725" y="1898650"/>
              <a:ext cx="2447925" cy="2060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a:r>
              <a:br>
                <a:rPr lang="en-US" altLang="en-US" sz="1600" b="0">
                  <a:latin typeface="Consolas" pitchFamily="49" charset="0"/>
                  <a:cs typeface="Consolas" pitchFamily="49" charset="0"/>
                </a:rPr>
              </a:br>
              <a:r>
                <a:rPr lang="en-US" altLang="en-US" sz="1600" b="0">
                  <a:latin typeface="Consolas" pitchFamily="49" charset="0"/>
                  <a:cs typeface="Consolas" pitchFamily="49" charset="0"/>
                </a:rPr>
                <a:t>}</a:t>
              </a:r>
            </a:p>
          </p:txBody>
        </p:sp>
        <p:pic>
          <p:nvPicPr>
            <p:cNvPr id="48137" name="Picture 2" descr="C:\Users\tamj\AppData\Local\Microsoft\Windows\Temporary Internet Files\Content.IE5\Z6TBLP53\MC9001871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73562" y="1467762"/>
              <a:ext cx="1051137" cy="86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27879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pPr marL="609600" indent="-609600"/>
            <a:r>
              <a:rPr lang="en-US" altLang="en-US" sz="3200" smtClean="0"/>
              <a:t>2. The User Triggers An Event By Pressing </a:t>
            </a:r>
            <a:br>
              <a:rPr lang="en-US" altLang="en-US" sz="3200" smtClean="0"/>
            </a:br>
            <a:r>
              <a:rPr lang="en-US" altLang="en-US" sz="3200" smtClean="0"/>
              <a:t>The Button</a:t>
            </a:r>
          </a:p>
        </p:txBody>
      </p:sp>
      <p:pic>
        <p:nvPicPr>
          <p:cNvPr id="49155" name="Picture 3"/>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82625" y="4964113"/>
            <a:ext cx="2424113" cy="1187450"/>
          </a:xfrm>
          <a:noFill/>
        </p:spPr>
      </p:pic>
      <p:pic>
        <p:nvPicPr>
          <p:cNvPr id="49156" name="Picture 4"/>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822950"/>
            <a:ext cx="265112" cy="312738"/>
          </a:xfrm>
          <a:noFill/>
        </p:spPr>
      </p:pic>
    </p:spTree>
    <p:extLst>
      <p:ext uri="{BB962C8B-B14F-4D97-AF65-F5344CB8AC3E}">
        <p14:creationId xmlns:p14="http://schemas.microsoft.com/office/powerpoint/2010/main" val="2746569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marL="609600" indent="-609600"/>
            <a:r>
              <a:rPr lang="en-US" altLang="en-US" sz="3200" smtClean="0"/>
              <a:t>3. The Component Sends A Message To All Registered Listeners For That Event</a:t>
            </a:r>
          </a:p>
        </p:txBody>
      </p:sp>
      <p:pic>
        <p:nvPicPr>
          <p:cNvPr id="50179" name="Picture 3"/>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2625" y="4964113"/>
            <a:ext cx="2424113" cy="1189037"/>
          </a:xfrm>
          <a:noFill/>
        </p:spPr>
      </p:pic>
      <p:sp>
        <p:nvSpPr>
          <p:cNvPr id="50180" name="Line 4"/>
          <p:cNvSpPr>
            <a:spLocks noChangeShapeType="1"/>
          </p:cNvSpPr>
          <p:nvPr/>
        </p:nvSpPr>
        <p:spPr bwMode="auto">
          <a:xfrm flipV="1">
            <a:off x="2700338" y="3429000"/>
            <a:ext cx="1871662"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0181" name="Text Box 5"/>
          <p:cNvSpPr txBox="1">
            <a:spLocks noChangeArrowheads="1"/>
          </p:cNvSpPr>
          <p:nvPr/>
        </p:nvSpPr>
        <p:spPr bwMode="auto">
          <a:xfrm>
            <a:off x="4283075" y="1773238"/>
            <a:ext cx="4608513" cy="35417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public void actionPerformed </a:t>
            </a:r>
          </a:p>
          <a:p>
            <a:pPr eaLnBrk="1" hangingPunct="1">
              <a:spcBef>
                <a:spcPct val="50000"/>
              </a:spcBef>
              <a:buFontTx/>
              <a:buNone/>
            </a:pPr>
            <a:r>
              <a:rPr lang="en-US" altLang="en-US" sz="1600" b="0">
                <a:latin typeface="Consolas" pitchFamily="49" charset="0"/>
                <a:cs typeface="Consolas" pitchFamily="49" charset="0"/>
              </a:rPr>
              <a:t>      (ActionEvent 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a:t>
            </a:r>
          </a:p>
        </p:txBody>
      </p:sp>
      <p:pic>
        <p:nvPicPr>
          <p:cNvPr id="50182" name="Picture 6"/>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743575"/>
            <a:ext cx="265112" cy="314325"/>
          </a:xfrm>
          <a:noFill/>
        </p:spPr>
      </p:pic>
    </p:spTree>
    <p:extLst>
      <p:ext uri="{BB962C8B-B14F-4D97-AF65-F5344CB8AC3E}">
        <p14:creationId xmlns:p14="http://schemas.microsoft.com/office/powerpoint/2010/main" val="122314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marL="609600" indent="-609600"/>
            <a:r>
              <a:rPr lang="en-US" altLang="en-US" sz="3200" smtClean="0"/>
              <a:t>3. The Component Sends A Message To All Registered Listeners For That Event</a:t>
            </a:r>
          </a:p>
        </p:txBody>
      </p:sp>
      <p:pic>
        <p:nvPicPr>
          <p:cNvPr id="51203" name="Picture 3"/>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2625" y="4964113"/>
            <a:ext cx="2424113" cy="1189037"/>
          </a:xfrm>
          <a:noFill/>
        </p:spPr>
      </p:pic>
      <p:sp>
        <p:nvSpPr>
          <p:cNvPr id="51204" name="Line 4"/>
          <p:cNvSpPr>
            <a:spLocks noChangeShapeType="1"/>
          </p:cNvSpPr>
          <p:nvPr/>
        </p:nvSpPr>
        <p:spPr bwMode="auto">
          <a:xfrm flipV="1">
            <a:off x="2700338" y="3429000"/>
            <a:ext cx="1871662"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1205" name="Text Box 5"/>
          <p:cNvSpPr txBox="1">
            <a:spLocks noChangeArrowheads="1"/>
          </p:cNvSpPr>
          <p:nvPr/>
        </p:nvSpPr>
        <p:spPr bwMode="auto">
          <a:xfrm>
            <a:off x="4283075" y="1773238"/>
            <a:ext cx="4608513" cy="427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public void actionPerformed </a:t>
            </a:r>
          </a:p>
          <a:p>
            <a:pPr eaLnBrk="1" hangingPunct="1">
              <a:spcBef>
                <a:spcPct val="50000"/>
              </a:spcBef>
              <a:buFontTx/>
              <a:buNone/>
            </a:pPr>
            <a:r>
              <a:rPr lang="en-US" altLang="en-US" sz="1600" b="0">
                <a:latin typeface="Consolas" pitchFamily="49" charset="0"/>
                <a:cs typeface="Consolas" pitchFamily="49" charset="0"/>
              </a:rPr>
              <a:t>      (ActionEvent 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JButton b = (JButton)              </a:t>
            </a:r>
          </a:p>
          <a:p>
            <a:pPr eaLnBrk="1" hangingPunct="1">
              <a:spcBef>
                <a:spcPct val="50000"/>
              </a:spcBef>
              <a:buFontTx/>
              <a:buNone/>
            </a:pPr>
            <a:r>
              <a:rPr lang="en-US" altLang="en-US" sz="1600" b="0">
                <a:latin typeface="Consolas" pitchFamily="49" charset="0"/>
                <a:cs typeface="Consolas" pitchFamily="49" charset="0"/>
              </a:rPr>
              <a:t>          e.getSource();</a:t>
            </a:r>
          </a:p>
          <a:p>
            <a:pPr eaLnBrk="1" hangingPunct="1">
              <a:spcBef>
                <a:spcPct val="50000"/>
              </a:spcBef>
              <a:buFontTx/>
              <a:buNone/>
            </a:pPr>
            <a:r>
              <a:rPr lang="en-US" altLang="en-US" sz="1600" b="0">
                <a:latin typeface="Consolas" pitchFamily="49" charset="0"/>
                <a:cs typeface="Consolas" pitchFamily="49" charset="0"/>
              </a:rPr>
              <a:t>        b.setLabel("Stop pressing </a:t>
            </a:r>
          </a:p>
          <a:p>
            <a:pPr eaLnBrk="1" hangingPunct="1">
              <a:spcBef>
                <a:spcPct val="50000"/>
              </a:spcBef>
              <a:buFontTx/>
              <a:buNone/>
            </a:pPr>
            <a:r>
              <a:rPr lang="en-US" altLang="en-US" sz="1600" b="0">
                <a:latin typeface="Consolas" pitchFamily="49" charset="0"/>
                <a:cs typeface="Consolas" pitchFamily="49" charset="0"/>
              </a:rPr>
              <a:t>         me!");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a:t>
            </a:r>
          </a:p>
        </p:txBody>
      </p:sp>
      <p:pic>
        <p:nvPicPr>
          <p:cNvPr id="51206" name="Picture 6"/>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743575"/>
            <a:ext cx="265112" cy="314325"/>
          </a:xfrm>
          <a:noFill/>
        </p:spPr>
      </p:pic>
    </p:spTree>
    <p:extLst>
      <p:ext uri="{BB962C8B-B14F-4D97-AF65-F5344CB8AC3E}">
        <p14:creationId xmlns:p14="http://schemas.microsoft.com/office/powerpoint/2010/main" val="188729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4964113"/>
            <a:ext cx="24241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p:cNvSpPr>
            <a:spLocks noGrp="1" noChangeArrowheads="1"/>
          </p:cNvSpPr>
          <p:nvPr>
            <p:ph type="title" idx="4294967295"/>
          </p:nvPr>
        </p:nvSpPr>
        <p:spPr/>
        <p:txBody>
          <a:bodyPr/>
          <a:lstStyle/>
          <a:p>
            <a:pPr marL="609600" indent="-609600"/>
            <a:r>
              <a:rPr lang="en-US" altLang="en-US" sz="3200" smtClean="0"/>
              <a:t>3. The Component Sends A Message To All Registered Listeners For That Event</a:t>
            </a:r>
          </a:p>
        </p:txBody>
      </p:sp>
      <p:sp>
        <p:nvSpPr>
          <p:cNvPr id="52228" name="Text Box 5"/>
          <p:cNvSpPr txBox="1">
            <a:spLocks noChangeArrowheads="1"/>
          </p:cNvSpPr>
          <p:nvPr/>
        </p:nvSpPr>
        <p:spPr bwMode="auto">
          <a:xfrm>
            <a:off x="4283075" y="1773238"/>
            <a:ext cx="4608513" cy="427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public void actionPerformed </a:t>
            </a:r>
          </a:p>
          <a:p>
            <a:pPr eaLnBrk="1" hangingPunct="1">
              <a:spcBef>
                <a:spcPct val="50000"/>
              </a:spcBef>
              <a:buFontTx/>
              <a:buNone/>
            </a:pPr>
            <a:r>
              <a:rPr lang="en-US" altLang="en-US" sz="1600" b="0">
                <a:latin typeface="Consolas" pitchFamily="49" charset="0"/>
                <a:cs typeface="Consolas" pitchFamily="49" charset="0"/>
              </a:rPr>
              <a:t>      (ActionEvent 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JButton b = (JButton)              </a:t>
            </a:r>
          </a:p>
          <a:p>
            <a:pPr eaLnBrk="1" hangingPunct="1">
              <a:spcBef>
                <a:spcPct val="50000"/>
              </a:spcBef>
              <a:buFontTx/>
              <a:buNone/>
            </a:pPr>
            <a:r>
              <a:rPr lang="en-US" altLang="en-US" sz="1600" b="0">
                <a:latin typeface="Consolas" pitchFamily="49" charset="0"/>
                <a:cs typeface="Consolas" pitchFamily="49" charset="0"/>
              </a:rPr>
              <a:t>          e.getSource();</a:t>
            </a:r>
          </a:p>
          <a:p>
            <a:pPr eaLnBrk="1" hangingPunct="1">
              <a:spcBef>
                <a:spcPct val="50000"/>
              </a:spcBef>
              <a:buFontTx/>
              <a:buNone/>
            </a:pPr>
            <a:r>
              <a:rPr lang="en-US" altLang="en-US" sz="1600" b="0">
                <a:latin typeface="Consolas" pitchFamily="49" charset="0"/>
                <a:cs typeface="Consolas" pitchFamily="49" charset="0"/>
              </a:rPr>
              <a:t>        b.setLabel("Stop pressing </a:t>
            </a:r>
          </a:p>
          <a:p>
            <a:pPr eaLnBrk="1" hangingPunct="1">
              <a:spcBef>
                <a:spcPct val="50000"/>
              </a:spcBef>
              <a:buFontTx/>
              <a:buNone/>
            </a:pPr>
            <a:r>
              <a:rPr lang="en-US" altLang="en-US" sz="1600" b="0">
                <a:latin typeface="Consolas" pitchFamily="49" charset="0"/>
                <a:cs typeface="Consolas" pitchFamily="49" charset="0"/>
              </a:rPr>
              <a:t>         me!");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a:t>
            </a:r>
          </a:p>
        </p:txBody>
      </p:sp>
      <p:pic>
        <p:nvPicPr>
          <p:cNvPr id="52229" name="Picture 6"/>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743575"/>
            <a:ext cx="265112" cy="314325"/>
          </a:xfrm>
          <a:noFill/>
        </p:spPr>
      </p:pic>
    </p:spTree>
    <p:extLst>
      <p:ext uri="{BB962C8B-B14F-4D97-AF65-F5344CB8AC3E}">
        <p14:creationId xmlns:p14="http://schemas.microsoft.com/office/powerpoint/2010/main" val="3856892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r>
              <a:rPr lang="en-US" altLang="en-US" sz="3200" smtClean="0"/>
              <a:t>Containers</a:t>
            </a:r>
          </a:p>
        </p:txBody>
      </p:sp>
      <p:sp>
        <p:nvSpPr>
          <p:cNvPr id="666627" name="Rectangle 3"/>
          <p:cNvSpPr>
            <a:spLocks noGrp="1" noChangeArrowheads="1"/>
          </p:cNvSpPr>
          <p:nvPr>
            <p:ph type="body" idx="4294967295"/>
          </p:nvPr>
        </p:nvSpPr>
        <p:spPr>
          <a:xfrm>
            <a:off x="457200" y="1600200"/>
            <a:ext cx="8229600" cy="1981200"/>
          </a:xfrm>
        </p:spPr>
        <p:txBody>
          <a:bodyPr/>
          <a:lstStyle/>
          <a:p>
            <a:r>
              <a:rPr lang="en-US" altLang="en-US" sz="2400" smtClean="0"/>
              <a:t>A special type of </a:t>
            </a:r>
            <a:r>
              <a:rPr lang="en-US" altLang="en-US" sz="2400" smtClean="0">
                <a:latin typeface="Consolas" pitchFamily="49" charset="0"/>
                <a:cs typeface="Consolas" pitchFamily="49" charset="0"/>
              </a:rPr>
              <a:t>Component</a:t>
            </a:r>
            <a:r>
              <a:rPr lang="en-US" altLang="en-US" sz="2400" smtClean="0"/>
              <a:t> that is used to hold/contain other components  (subclass of the basic </a:t>
            </a:r>
            <a:r>
              <a:rPr lang="en-US" altLang="en-US" sz="2400" smtClean="0">
                <a:latin typeface="Consolas" pitchFamily="49" charset="0"/>
                <a:cs typeface="Consolas" pitchFamily="49" charset="0"/>
              </a:rPr>
              <a:t>Component</a:t>
            </a:r>
            <a:r>
              <a:rPr lang="en-US" altLang="en-US" sz="2400" smtClean="0"/>
              <a:t> class).</a:t>
            </a:r>
          </a:p>
          <a:p>
            <a:r>
              <a:rPr lang="en-US" altLang="en-US" sz="2400" smtClean="0"/>
              <a:t>Can be used to group components on the screen (i.e., one container holds another container which in turn groups a number of controls).</a:t>
            </a:r>
          </a:p>
          <a:p>
            <a:endParaRPr lang="en-US" altLang="en-US" sz="2400" b="1" smtClean="0"/>
          </a:p>
        </p:txBody>
      </p:sp>
      <p:pic>
        <p:nvPicPr>
          <p:cNvPr id="4" name="Picture 5" descr="ta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3328988"/>
            <a:ext cx="3408362" cy="352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a:grpSpLocks/>
          </p:cNvGrpSpPr>
          <p:nvPr/>
        </p:nvGrpSpPr>
        <p:grpSpPr bwMode="auto">
          <a:xfrm>
            <a:off x="7162800" y="3328988"/>
            <a:ext cx="1981200" cy="3529012"/>
            <a:chOff x="7162800" y="3328988"/>
            <a:chExt cx="1981200" cy="3529012"/>
          </a:xfrm>
        </p:grpSpPr>
        <p:sp>
          <p:nvSpPr>
            <p:cNvPr id="2" name="Right Brace 1"/>
            <p:cNvSpPr/>
            <p:nvPr/>
          </p:nvSpPr>
          <p:spPr>
            <a:xfrm>
              <a:off x="7162800" y="3328988"/>
              <a:ext cx="762000" cy="3529012"/>
            </a:xfrm>
            <a:prstGeom prst="rightBrac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397" name="TextBox 2"/>
            <p:cNvSpPr txBox="1">
              <a:spLocks noChangeArrowheads="1"/>
            </p:cNvSpPr>
            <p:nvPr/>
          </p:nvSpPr>
          <p:spPr bwMode="auto">
            <a:xfrm>
              <a:off x="7924800" y="488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FF0000"/>
                  </a:solidFill>
                </a:rPr>
                <a:t>Container</a:t>
              </a:r>
            </a:p>
          </p:txBody>
        </p:sp>
      </p:grpSp>
      <p:grpSp>
        <p:nvGrpSpPr>
          <p:cNvPr id="15" name="Group 14"/>
          <p:cNvGrpSpPr>
            <a:grpSpLocks/>
          </p:cNvGrpSpPr>
          <p:nvPr/>
        </p:nvGrpSpPr>
        <p:grpSpPr bwMode="auto">
          <a:xfrm>
            <a:off x="723900" y="3733800"/>
            <a:ext cx="5219700" cy="2209800"/>
            <a:chOff x="723900" y="3733800"/>
            <a:chExt cx="5219700" cy="2209800"/>
          </a:xfrm>
        </p:grpSpPr>
        <p:cxnSp>
          <p:nvCxnSpPr>
            <p:cNvPr id="7" name="Straight Arrow Connector 6"/>
            <p:cNvCxnSpPr/>
            <p:nvPr/>
          </p:nvCxnSpPr>
          <p:spPr>
            <a:xfrm flipV="1">
              <a:off x="2133600" y="3733800"/>
              <a:ext cx="18288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33600" y="3733800"/>
              <a:ext cx="38100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93" name="TextBox 9"/>
            <p:cNvSpPr txBox="1">
              <a:spLocks noChangeArrowheads="1"/>
            </p:cNvSpPr>
            <p:nvPr/>
          </p:nvSpPr>
          <p:spPr bwMode="auto">
            <a:xfrm>
              <a:off x="723900" y="4294257"/>
              <a:ext cx="144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2000">
                  <a:solidFill>
                    <a:srgbClr val="FF0000"/>
                  </a:solidFill>
                </a:rPr>
                <a:t>“Sub-containers”</a:t>
              </a:r>
            </a:p>
          </p:txBody>
        </p:sp>
        <p:cxnSp>
          <p:nvCxnSpPr>
            <p:cNvPr id="12" name="Straight Arrow Connector 11"/>
            <p:cNvCxnSpPr/>
            <p:nvPr/>
          </p:nvCxnSpPr>
          <p:spPr>
            <a:xfrm>
              <a:off x="2133600" y="4648200"/>
              <a:ext cx="3324225" cy="1066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33600" y="4648200"/>
              <a:ext cx="18288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1068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altLang="en-US" sz="3200" smtClean="0"/>
              <a:t>An Example Of Handling A Button Event</a:t>
            </a:r>
          </a:p>
        </p:txBody>
      </p:sp>
      <p:sp>
        <p:nvSpPr>
          <p:cNvPr id="53251" name="Rectangle 3"/>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a:t>
            </a:r>
          </a:p>
          <a:p>
            <a:pPr marL="457200" lvl="1" indent="-114300">
              <a:buFontTx/>
              <a:buNone/>
              <a:tabLst>
                <a:tab pos="476250" algn="l"/>
              </a:tabLst>
            </a:pPr>
            <a:r>
              <a:rPr lang="en-US" altLang="en-US" sz="2000" dirty="0" smtClean="0">
                <a:latin typeface="Consolas" pitchFamily="49" charset="0"/>
                <a:cs typeface="Consolas" pitchFamily="49" charset="0"/>
              </a:rPr>
              <a:t>/</a:t>
            </a:r>
            <a:r>
              <a:rPr lang="en-US" altLang="en-US" sz="2000" dirty="0" smtClean="0">
                <a:latin typeface="Consolas" pitchFamily="49" charset="0"/>
                <a:cs typeface="Consolas" pitchFamily="49" charset="0"/>
              </a:rPr>
              <a:t>home/219/examples/</a:t>
            </a:r>
            <a:r>
              <a:rPr lang="en-US" altLang="en-US" sz="2000" dirty="0" err="1" smtClean="0">
                <a:latin typeface="Consolas" pitchFamily="49" charset="0"/>
                <a:cs typeface="Consolas" pitchFamily="49" charset="0"/>
              </a:rPr>
              <a:t>gui</a:t>
            </a:r>
            <a:r>
              <a:rPr lang="en-US" altLang="en-US" sz="2000" dirty="0" smtClean="0">
                <a:latin typeface="Consolas" pitchFamily="49" charset="0"/>
                <a:cs typeface="Consolas" pitchFamily="49" charset="0"/>
              </a:rPr>
              <a:t>/3ButtonEvents</a:t>
            </a:r>
            <a:endParaRPr lang="en-US" altLang="en-US" sz="2000" dirty="0" smtClean="0">
              <a:latin typeface="Consolas" pitchFamily="49" charset="0"/>
              <a:cs typeface="Consolas" pitchFamily="49" charset="0"/>
            </a:endParaRPr>
          </a:p>
          <a:p>
            <a:pPr marL="114300" indent="-114300">
              <a:tabLst>
                <a:tab pos="476250" algn="l"/>
              </a:tabLst>
            </a:pPr>
            <a:endParaRPr lang="en-US" altLang="en-US" sz="1800" dirty="0" smtClean="0">
              <a:latin typeface="Times New Roman" pitchFamily="18" charset="0"/>
            </a:endParaRPr>
          </a:p>
        </p:txBody>
      </p:sp>
    </p:spTree>
    <p:extLst>
      <p:ext uri="{BB962C8B-B14F-4D97-AF65-F5344CB8AC3E}">
        <p14:creationId xmlns:p14="http://schemas.microsoft.com/office/powerpoint/2010/main" val="40683412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ltLang="en-US" sz="3200" smtClean="0"/>
              <a:t>An Example Of Handling A Button Event (2)</a:t>
            </a:r>
          </a:p>
        </p:txBody>
      </p:sp>
      <p:sp>
        <p:nvSpPr>
          <p:cNvPr id="54275" name="Line 4"/>
          <p:cNvSpPr>
            <a:spLocks noChangeShapeType="1"/>
          </p:cNvSpPr>
          <p:nvPr/>
        </p:nvSpPr>
        <p:spPr bwMode="auto">
          <a:xfrm flipH="1" flipV="1">
            <a:off x="2886075" y="4386263"/>
            <a:ext cx="1368425" cy="12239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54276" name="Group 5"/>
          <p:cNvGrpSpPr>
            <a:grpSpLocks/>
          </p:cNvGrpSpPr>
          <p:nvPr/>
        </p:nvGrpSpPr>
        <p:grpSpPr bwMode="auto">
          <a:xfrm>
            <a:off x="222250" y="4891088"/>
            <a:ext cx="1244600" cy="985837"/>
            <a:chOff x="944" y="2211"/>
            <a:chExt cx="784" cy="621"/>
          </a:xfrm>
        </p:grpSpPr>
        <p:sp>
          <p:nvSpPr>
            <p:cNvPr id="54310" name="Rectangle 6"/>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MyFrame</a:t>
              </a:r>
            </a:p>
          </p:txBody>
        </p:sp>
        <p:sp>
          <p:nvSpPr>
            <p:cNvPr id="54311" name="Line 7"/>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54277" name="Group 8"/>
          <p:cNvGrpSpPr>
            <a:grpSpLocks/>
          </p:cNvGrpSpPr>
          <p:nvPr/>
        </p:nvGrpSpPr>
        <p:grpSpPr bwMode="auto">
          <a:xfrm>
            <a:off x="1674813" y="1374775"/>
            <a:ext cx="2087562" cy="985838"/>
            <a:chOff x="3833" y="3022"/>
            <a:chExt cx="1224" cy="621"/>
          </a:xfrm>
        </p:grpSpPr>
        <p:sp>
          <p:nvSpPr>
            <p:cNvPr id="54308" name="Rectangle 9"/>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WindowAdaptor</a:t>
              </a:r>
            </a:p>
          </p:txBody>
        </p:sp>
        <p:sp>
          <p:nvSpPr>
            <p:cNvPr id="54309" name="Line 10"/>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54278" name="Group 11"/>
          <p:cNvGrpSpPr>
            <a:grpSpLocks/>
          </p:cNvGrpSpPr>
          <p:nvPr/>
        </p:nvGrpSpPr>
        <p:grpSpPr bwMode="auto">
          <a:xfrm>
            <a:off x="3606800" y="5605463"/>
            <a:ext cx="1244600" cy="985837"/>
            <a:chOff x="944" y="2211"/>
            <a:chExt cx="784" cy="621"/>
          </a:xfrm>
        </p:grpSpPr>
        <p:sp>
          <p:nvSpPr>
            <p:cNvPr id="54306" name="Rectangle 12"/>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Driver</a:t>
              </a:r>
            </a:p>
          </p:txBody>
        </p:sp>
        <p:sp>
          <p:nvSpPr>
            <p:cNvPr id="54307" name="Line 13"/>
            <p:cNvSpPr>
              <a:spLocks noChangeShapeType="1"/>
            </p:cNvSpPr>
            <p:nvPr/>
          </p:nvSpPr>
          <p:spPr bwMode="auto">
            <a:xfrm>
              <a:off x="960" y="244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79" name="Line 14"/>
          <p:cNvSpPr>
            <a:spLocks noChangeShapeType="1"/>
          </p:cNvSpPr>
          <p:nvPr/>
        </p:nvSpPr>
        <p:spPr bwMode="auto">
          <a:xfrm flipH="1" flipV="1">
            <a:off x="1446213" y="5106988"/>
            <a:ext cx="2736850" cy="5032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80" name="Line 15"/>
          <p:cNvSpPr>
            <a:spLocks noChangeShapeType="1"/>
          </p:cNvSpPr>
          <p:nvPr/>
        </p:nvSpPr>
        <p:spPr bwMode="auto">
          <a:xfrm flipV="1">
            <a:off x="4325938" y="4818063"/>
            <a:ext cx="2663825" cy="7921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54281" name="Group 16"/>
          <p:cNvGrpSpPr>
            <a:grpSpLocks/>
          </p:cNvGrpSpPr>
          <p:nvPr/>
        </p:nvGrpSpPr>
        <p:grpSpPr bwMode="auto">
          <a:xfrm>
            <a:off x="4173538" y="2374900"/>
            <a:ext cx="1584325" cy="909638"/>
            <a:chOff x="2789" y="2478"/>
            <a:chExt cx="998" cy="573"/>
          </a:xfrm>
        </p:grpSpPr>
        <p:sp>
          <p:nvSpPr>
            <p:cNvPr id="54304" name="Rectangle 17"/>
            <p:cNvSpPr>
              <a:spLocks noChangeArrowheads="1"/>
            </p:cNvSpPr>
            <p:nvPr/>
          </p:nvSpPr>
          <p:spPr bwMode="auto">
            <a:xfrm>
              <a:off x="2789" y="2478"/>
              <a:ext cx="998" cy="5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JButton</a:t>
              </a:r>
            </a:p>
            <a:p>
              <a:pPr algn="ctr" eaLnBrk="1" hangingPunct="1">
                <a:spcBef>
                  <a:spcPct val="50000"/>
                </a:spcBef>
                <a:buFontTx/>
                <a:buNone/>
              </a:pPr>
              <a:endParaRPr lang="en-US" altLang="en-US" sz="1600">
                <a:latin typeface="Consolas" pitchFamily="49" charset="0"/>
                <a:cs typeface="Consolas" pitchFamily="49" charset="0"/>
              </a:endParaRPr>
            </a:p>
          </p:txBody>
        </p:sp>
        <p:sp>
          <p:nvSpPr>
            <p:cNvPr id="54305" name="Line 18"/>
            <p:cNvSpPr>
              <a:spLocks noChangeShapeType="1"/>
            </p:cNvSpPr>
            <p:nvPr/>
          </p:nvSpPr>
          <p:spPr bwMode="auto">
            <a:xfrm>
              <a:off x="2789" y="2704"/>
              <a:ext cx="9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82" name="Line 19"/>
          <p:cNvSpPr>
            <a:spLocks noChangeShapeType="1"/>
          </p:cNvSpPr>
          <p:nvPr/>
        </p:nvSpPr>
        <p:spPr bwMode="auto">
          <a:xfrm flipV="1">
            <a:off x="1517650" y="4386263"/>
            <a:ext cx="1008063" cy="647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83" name="Line 20"/>
          <p:cNvSpPr>
            <a:spLocks noChangeShapeType="1"/>
          </p:cNvSpPr>
          <p:nvPr/>
        </p:nvSpPr>
        <p:spPr bwMode="auto">
          <a:xfrm flipV="1">
            <a:off x="4254500" y="3286125"/>
            <a:ext cx="685800" cy="2324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84" name="Oval 22"/>
          <p:cNvSpPr>
            <a:spLocks noChangeArrowheads="1"/>
          </p:cNvSpPr>
          <p:nvPr/>
        </p:nvSpPr>
        <p:spPr bwMode="auto">
          <a:xfrm>
            <a:off x="6689725" y="2263775"/>
            <a:ext cx="441325" cy="4048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54285" name="Text Box 23"/>
          <p:cNvSpPr txBox="1">
            <a:spLocks noChangeArrowheads="1"/>
          </p:cNvSpPr>
          <p:nvPr/>
        </p:nvSpPr>
        <p:spPr bwMode="auto">
          <a:xfrm>
            <a:off x="7154863" y="2276475"/>
            <a:ext cx="18367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Consolas" pitchFamily="49" charset="0"/>
                <a:cs typeface="Consolas" pitchFamily="49" charset="0"/>
              </a:rPr>
              <a:t>ActionListener</a:t>
            </a:r>
          </a:p>
        </p:txBody>
      </p:sp>
      <p:sp>
        <p:nvSpPr>
          <p:cNvPr id="54286" name="Line 24"/>
          <p:cNvSpPr>
            <a:spLocks noChangeShapeType="1"/>
          </p:cNvSpPr>
          <p:nvPr/>
        </p:nvSpPr>
        <p:spPr bwMode="auto">
          <a:xfrm>
            <a:off x="6918325" y="2657475"/>
            <a:ext cx="0" cy="1152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54287" name="Group 25"/>
          <p:cNvGrpSpPr>
            <a:grpSpLocks/>
          </p:cNvGrpSpPr>
          <p:nvPr/>
        </p:nvGrpSpPr>
        <p:grpSpPr bwMode="auto">
          <a:xfrm>
            <a:off x="6197600" y="3810000"/>
            <a:ext cx="2017713" cy="985838"/>
            <a:chOff x="3968" y="2568"/>
            <a:chExt cx="1135" cy="621"/>
          </a:xfrm>
        </p:grpSpPr>
        <p:sp>
          <p:nvSpPr>
            <p:cNvPr id="54302" name="Rectangle 26"/>
            <p:cNvSpPr>
              <a:spLocks noChangeArrowheads="1"/>
            </p:cNvSpPr>
            <p:nvPr/>
          </p:nvSpPr>
          <p:spPr bwMode="auto">
            <a:xfrm>
              <a:off x="3968" y="2568"/>
              <a:ext cx="1135"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MyButtonListener</a:t>
              </a:r>
            </a:p>
          </p:txBody>
        </p:sp>
        <p:sp>
          <p:nvSpPr>
            <p:cNvPr id="54303" name="Line 27"/>
            <p:cNvSpPr>
              <a:spLocks noChangeShapeType="1"/>
            </p:cNvSpPr>
            <p:nvPr/>
          </p:nvSpPr>
          <p:spPr bwMode="auto">
            <a:xfrm>
              <a:off x="3969" y="2795"/>
              <a:ext cx="113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54288" name="Group 28"/>
          <p:cNvGrpSpPr>
            <a:grpSpLocks/>
          </p:cNvGrpSpPr>
          <p:nvPr/>
        </p:nvGrpSpPr>
        <p:grpSpPr bwMode="auto">
          <a:xfrm>
            <a:off x="1662113" y="3378200"/>
            <a:ext cx="2087562" cy="985838"/>
            <a:chOff x="3833" y="3022"/>
            <a:chExt cx="1224" cy="621"/>
          </a:xfrm>
        </p:grpSpPr>
        <p:sp>
          <p:nvSpPr>
            <p:cNvPr id="54300" name="Rectangle 29"/>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MyWindowListener</a:t>
              </a:r>
            </a:p>
          </p:txBody>
        </p:sp>
        <p:sp>
          <p:nvSpPr>
            <p:cNvPr id="54301" name="Line 30"/>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89" name="Line 32"/>
          <p:cNvSpPr>
            <a:spLocks noChangeShapeType="1"/>
          </p:cNvSpPr>
          <p:nvPr/>
        </p:nvSpPr>
        <p:spPr bwMode="auto">
          <a:xfrm flipH="1">
            <a:off x="2692400" y="2578100"/>
            <a:ext cx="1588" cy="127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54290" name="AutoShape 33"/>
          <p:cNvSpPr>
            <a:spLocks noChangeArrowheads="1"/>
          </p:cNvSpPr>
          <p:nvPr/>
        </p:nvSpPr>
        <p:spPr bwMode="auto">
          <a:xfrm>
            <a:off x="2555875" y="2333625"/>
            <a:ext cx="292100" cy="349250"/>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nvGrpSpPr>
          <p:cNvPr id="54291" name="Group 34"/>
          <p:cNvGrpSpPr>
            <a:grpSpLocks/>
          </p:cNvGrpSpPr>
          <p:nvPr/>
        </p:nvGrpSpPr>
        <p:grpSpPr bwMode="auto">
          <a:xfrm>
            <a:off x="666750" y="3319463"/>
            <a:ext cx="228600" cy="387350"/>
            <a:chOff x="4195" y="943"/>
            <a:chExt cx="192" cy="2043"/>
          </a:xfrm>
        </p:grpSpPr>
        <p:sp>
          <p:nvSpPr>
            <p:cNvPr id="54298" name="Line 35"/>
            <p:cNvSpPr>
              <a:spLocks noChangeShapeType="1"/>
            </p:cNvSpPr>
            <p:nvPr/>
          </p:nvSpPr>
          <p:spPr bwMode="auto">
            <a:xfrm flipH="1">
              <a:off x="4285" y="2341"/>
              <a:ext cx="1" cy="4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54299" name="AutoShape 36"/>
            <p:cNvSpPr>
              <a:spLocks noChangeArrowheads="1"/>
            </p:cNvSpPr>
            <p:nvPr/>
          </p:nvSpPr>
          <p:spPr bwMode="auto">
            <a:xfrm>
              <a:off x="4195" y="943"/>
              <a:ext cx="192" cy="2043"/>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grpSp>
        <p:nvGrpSpPr>
          <p:cNvPr id="54292" name="Group 37"/>
          <p:cNvGrpSpPr>
            <a:grpSpLocks/>
          </p:cNvGrpSpPr>
          <p:nvPr/>
        </p:nvGrpSpPr>
        <p:grpSpPr bwMode="auto">
          <a:xfrm>
            <a:off x="344488" y="2290763"/>
            <a:ext cx="935037" cy="985837"/>
            <a:chOff x="204" y="2205"/>
            <a:chExt cx="589" cy="621"/>
          </a:xfrm>
        </p:grpSpPr>
        <p:sp>
          <p:nvSpPr>
            <p:cNvPr id="54296" name="Rectangle 38"/>
            <p:cNvSpPr>
              <a:spLocks noChangeArrowheads="1"/>
            </p:cNvSpPr>
            <p:nvPr/>
          </p:nvSpPr>
          <p:spPr bwMode="auto">
            <a:xfrm>
              <a:off x="204" y="2205"/>
              <a:ext cx="589"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54297" name="Line 39"/>
            <p:cNvSpPr>
              <a:spLocks noChangeShapeType="1"/>
            </p:cNvSpPr>
            <p:nvPr/>
          </p:nvSpPr>
          <p:spPr bwMode="auto">
            <a:xfrm>
              <a:off x="204" y="2432"/>
              <a:ext cx="5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93" name="Line 40"/>
          <p:cNvSpPr>
            <a:spLocks noChangeShapeType="1"/>
          </p:cNvSpPr>
          <p:nvPr/>
        </p:nvSpPr>
        <p:spPr bwMode="auto">
          <a:xfrm flipH="1" flipV="1">
            <a:off x="4991100" y="3311525"/>
            <a:ext cx="1930400" cy="48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94" name="Line 42"/>
          <p:cNvSpPr>
            <a:spLocks noChangeShapeType="1"/>
          </p:cNvSpPr>
          <p:nvPr/>
        </p:nvSpPr>
        <p:spPr bwMode="auto">
          <a:xfrm>
            <a:off x="787400" y="3721100"/>
            <a:ext cx="0" cy="1117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295" name="Line 43"/>
          <p:cNvSpPr>
            <a:spLocks noChangeShapeType="1"/>
          </p:cNvSpPr>
          <p:nvPr/>
        </p:nvSpPr>
        <p:spPr bwMode="auto">
          <a:xfrm flipH="1">
            <a:off x="2679700" y="2717800"/>
            <a:ext cx="12700" cy="622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786761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altLang="en-US" sz="3200" smtClean="0"/>
              <a:t>An Example Of Handling A Button Event:</a:t>
            </a:r>
            <a:br>
              <a:rPr lang="en-US" altLang="en-US" sz="3200" smtClean="0"/>
            </a:br>
            <a:r>
              <a:rPr lang="en-US" altLang="en-US" sz="3200" smtClean="0"/>
              <a:t>The </a:t>
            </a:r>
            <a:r>
              <a:rPr lang="en-US" altLang="en-US" sz="3200" smtClean="0">
                <a:latin typeface="Consolas" pitchFamily="49" charset="0"/>
                <a:cs typeface="Consolas" pitchFamily="49" charset="0"/>
              </a:rPr>
              <a:t>Driver</a:t>
            </a:r>
            <a:r>
              <a:rPr lang="en-US" altLang="en-US" sz="3200" smtClean="0"/>
              <a:t> Class</a:t>
            </a:r>
          </a:p>
        </p:txBody>
      </p:sp>
      <p:sp>
        <p:nvSpPr>
          <p:cNvPr id="55299" name="Rectangle 3"/>
          <p:cNvSpPr>
            <a:spLocks noChangeArrowheads="1"/>
          </p:cNvSpPr>
          <p:nvPr>
            <p:ph type="body" idx="4294967295"/>
          </p:nvPr>
        </p:nvSpPr>
        <p:spPr/>
        <p:txBody>
          <a:bodyPr/>
          <a:lstStyle/>
          <a:p>
            <a:pPr>
              <a:buFontTx/>
              <a:buNone/>
            </a:pPr>
            <a:r>
              <a:rPr lang="en-US" altLang="en-US" sz="1800" smtClean="0"/>
              <a:t>import javax.swing.JButton;</a:t>
            </a:r>
          </a:p>
          <a:p>
            <a:pPr>
              <a:buFontTx/>
              <a:buNone/>
            </a:pPr>
            <a:endParaRPr lang="en-US" altLang="en-US" sz="1800" smtClean="0"/>
          </a:p>
          <a:p>
            <a:pPr>
              <a:buFontTx/>
              <a:buNone/>
            </a:pPr>
            <a:r>
              <a:rPr lang="en-US" altLang="en-US" sz="1800" smtClean="0"/>
              <a:t>public class Driver</a:t>
            </a:r>
          </a:p>
          <a:p>
            <a:pPr>
              <a:buFontTx/>
              <a:buNone/>
            </a:pPr>
            <a:r>
              <a:rPr lang="en-US" altLang="en-US" sz="1800" smtClean="0"/>
              <a:t>{</a:t>
            </a:r>
          </a:p>
          <a:p>
            <a:pPr>
              <a:buFontTx/>
              <a:buNone/>
            </a:pPr>
            <a:r>
              <a:rPr lang="en-US" altLang="en-US" sz="1800" smtClean="0"/>
              <a:t>     public static final int WIDTH = 300;</a:t>
            </a:r>
          </a:p>
          <a:p>
            <a:pPr>
              <a:buFontTx/>
              <a:buNone/>
            </a:pPr>
            <a:r>
              <a:rPr lang="en-US" altLang="en-US" sz="1800" smtClean="0"/>
              <a:t>     public static final int HEIGHT = 200;</a:t>
            </a:r>
          </a:p>
          <a:p>
            <a:pPr>
              <a:buFontTx/>
              <a:buNone/>
            </a:pPr>
            <a:r>
              <a:rPr lang="en-US" altLang="en-US" sz="1800" smtClean="0"/>
              <a:t>     public static void main (String [] args)</a:t>
            </a:r>
          </a:p>
          <a:p>
            <a:pPr>
              <a:buFontTx/>
              <a:buNone/>
            </a:pPr>
            <a:r>
              <a:rPr lang="en-US" altLang="en-US" sz="1800" smtClean="0"/>
              <a:t>     {</a:t>
            </a:r>
          </a:p>
          <a:p>
            <a:pPr>
              <a:buFontTx/>
              <a:buNone/>
            </a:pPr>
            <a:r>
              <a:rPr lang="en-US" altLang="en-US" sz="1800" smtClean="0"/>
              <a:t>           MyFrame aFrame = new MyFrame ();</a:t>
            </a:r>
          </a:p>
          <a:p>
            <a:pPr>
              <a:buFontTx/>
              <a:buNone/>
            </a:pPr>
            <a:r>
              <a:rPr lang="en-US" altLang="en-US" sz="1800" smtClean="0"/>
              <a:t>           MyWindowListener aWindowListener = new MyWindowListener();</a:t>
            </a:r>
          </a:p>
          <a:p>
            <a:pPr>
              <a:buFontTx/>
              <a:buNone/>
            </a:pPr>
            <a:r>
              <a:rPr lang="en-US" altLang="en-US" sz="1800" smtClean="0"/>
              <a:t>           aFrame.addWindowListener(aWindowListener);</a:t>
            </a:r>
          </a:p>
          <a:p>
            <a:pPr>
              <a:buFontTx/>
              <a:buNone/>
            </a:pPr>
            <a:r>
              <a:rPr lang="en-US" altLang="en-US" sz="1800" smtClean="0"/>
              <a:t>           aFrame.setSize (WIDTH,HEIGHT);</a:t>
            </a:r>
          </a:p>
          <a:p>
            <a:pPr>
              <a:buFontTx/>
              <a:buNone/>
            </a:pPr>
            <a:r>
              <a:rPr lang="en-US" altLang="en-US" sz="1800" smtClean="0"/>
              <a:t>           </a:t>
            </a:r>
          </a:p>
        </p:txBody>
      </p:sp>
    </p:spTree>
    <p:extLst>
      <p:ext uri="{BB962C8B-B14F-4D97-AF65-F5344CB8AC3E}">
        <p14:creationId xmlns:p14="http://schemas.microsoft.com/office/powerpoint/2010/main" val="17293131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altLang="en-US" sz="3200" smtClean="0"/>
              <a:t>An Example Of Handling A Button Event:</a:t>
            </a:r>
            <a:br>
              <a:rPr lang="en-US" altLang="en-US" sz="3200" smtClean="0"/>
            </a:br>
            <a:r>
              <a:rPr lang="en-US" altLang="en-US" sz="3200" smtClean="0"/>
              <a:t>The </a:t>
            </a:r>
            <a:r>
              <a:rPr lang="en-US" altLang="en-US" sz="3200" smtClean="0">
                <a:latin typeface="Consolas" pitchFamily="49" charset="0"/>
                <a:cs typeface="Consolas" pitchFamily="49" charset="0"/>
              </a:rPr>
              <a:t>Driver</a:t>
            </a:r>
            <a:r>
              <a:rPr lang="en-US" altLang="en-US" sz="3200" smtClean="0"/>
              <a:t> Class (2)</a:t>
            </a:r>
          </a:p>
        </p:txBody>
      </p:sp>
      <p:sp>
        <p:nvSpPr>
          <p:cNvPr id="56323" name="Rectangle 3"/>
          <p:cNvSpPr>
            <a:spLocks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           </a:t>
            </a:r>
            <a:r>
              <a:rPr lang="en-US" altLang="en-US" sz="1800" b="1" smtClean="0">
                <a:latin typeface="Consolas" pitchFamily="49" charset="0"/>
                <a:cs typeface="Consolas" pitchFamily="49" charset="0"/>
              </a:rPr>
              <a:t>JButton aButton = new JButton("Press me.");</a:t>
            </a:r>
          </a:p>
          <a:p>
            <a:pPr>
              <a:buFontTx/>
              <a:buNone/>
            </a:pPr>
            <a:r>
              <a:rPr lang="en-US" altLang="en-US" sz="1800" b="1" smtClean="0">
                <a:latin typeface="Consolas" pitchFamily="49" charset="0"/>
                <a:cs typeface="Consolas" pitchFamily="49" charset="0"/>
              </a:rPr>
              <a:t>           MyButtonListener aButtonListener = </a:t>
            </a:r>
          </a:p>
          <a:p>
            <a:pPr>
              <a:buFontTx/>
              <a:buNone/>
            </a:pPr>
            <a:r>
              <a:rPr lang="en-US" altLang="en-US" sz="1800" b="1" smtClean="0">
                <a:latin typeface="Consolas" pitchFamily="49" charset="0"/>
                <a:cs typeface="Consolas" pitchFamily="49" charset="0"/>
              </a:rPr>
              <a:t>             new MyButtonListener();</a:t>
            </a:r>
          </a:p>
          <a:p>
            <a:pPr>
              <a:buFontTx/>
              <a:buNone/>
            </a:pPr>
            <a:r>
              <a:rPr lang="en-US" altLang="en-US" sz="1800" b="1" smtClean="0">
                <a:latin typeface="Consolas" pitchFamily="49" charset="0"/>
                <a:cs typeface="Consolas" pitchFamily="49" charset="0"/>
              </a:rPr>
              <a:t>           aButton.addActionListener(aButtonListener);</a:t>
            </a:r>
          </a:p>
          <a:p>
            <a:pPr>
              <a:buFontTx/>
              <a:buNone/>
            </a:pPr>
            <a:r>
              <a:rPr lang="en-US" altLang="en-US" sz="1800" b="1" smtClean="0">
                <a:latin typeface="Consolas" pitchFamily="49" charset="0"/>
                <a:cs typeface="Consolas" pitchFamily="49" charset="0"/>
              </a:rPr>
              <a:t>           aFrame.add(aButton);</a:t>
            </a:r>
          </a:p>
          <a:p>
            <a:pPr>
              <a:buFontTx/>
              <a:buNone/>
            </a:pPr>
            <a:r>
              <a:rPr lang="en-US" altLang="en-US" sz="1800" smtClean="0">
                <a:latin typeface="Consolas" pitchFamily="49" charset="0"/>
                <a:cs typeface="Consolas" pitchFamily="49" charset="0"/>
              </a:rPr>
              <a:t>           aFrame.setVisible(true);</a:t>
            </a:r>
          </a:p>
          <a:p>
            <a:pPr>
              <a:buFontTx/>
              <a:buNone/>
            </a:pPr>
            <a:r>
              <a:rPr lang="en-US" altLang="en-US" sz="1800" smtClean="0">
                <a:latin typeface="Consolas" pitchFamily="49" charset="0"/>
                <a:cs typeface="Consolas" pitchFamily="49" charset="0"/>
              </a:rPr>
              <a:t>     }</a:t>
            </a:r>
          </a:p>
          <a:p>
            <a:pPr>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320168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r>
              <a:rPr lang="en-US" altLang="en-US" sz="3200" smtClean="0"/>
              <a:t>An Example Of Handling A Button Event:</a:t>
            </a:r>
            <a:br>
              <a:rPr lang="en-US" altLang="en-US" sz="3200" smtClean="0"/>
            </a:br>
            <a:r>
              <a:rPr lang="en-US" altLang="en-US" sz="3200" smtClean="0"/>
              <a:t>The </a:t>
            </a:r>
            <a:r>
              <a:rPr lang="en-US" altLang="en-US" sz="3200" smtClean="0">
                <a:latin typeface="Consolas" pitchFamily="49" charset="0"/>
                <a:cs typeface="Consolas" pitchFamily="49" charset="0"/>
              </a:rPr>
              <a:t>ButtonListener</a:t>
            </a:r>
            <a:r>
              <a:rPr lang="en-US" altLang="en-US" sz="3200" smtClean="0"/>
              <a:t> Class</a:t>
            </a:r>
          </a:p>
        </p:txBody>
      </p:sp>
      <p:sp>
        <p:nvSpPr>
          <p:cNvPr id="57347"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import javax.swing.JButton;</a:t>
            </a:r>
          </a:p>
          <a:p>
            <a:pPr>
              <a:buFontTx/>
              <a:buNone/>
            </a:pPr>
            <a:r>
              <a:rPr lang="en-US" altLang="en-US" sz="1800" smtClean="0">
                <a:latin typeface="Consolas" pitchFamily="49" charset="0"/>
                <a:cs typeface="Consolas" pitchFamily="49" charset="0"/>
              </a:rPr>
              <a:t>import java.awt.event.ActionEvent;</a:t>
            </a:r>
          </a:p>
          <a:p>
            <a:pPr>
              <a:buFontTx/>
              <a:buNone/>
            </a:pPr>
            <a:r>
              <a:rPr lang="en-US" altLang="en-US" sz="1800" smtClean="0">
                <a:latin typeface="Consolas" pitchFamily="49" charset="0"/>
                <a:cs typeface="Consolas" pitchFamily="49" charset="0"/>
              </a:rPr>
              <a:t>import java.awt.event.ActionListener;</a:t>
            </a:r>
          </a:p>
          <a:p>
            <a:pPr>
              <a:buFontTx/>
              <a:buNone/>
            </a:pPr>
            <a:endParaRPr lang="en-US" altLang="en-US" sz="1800" smtClean="0">
              <a:latin typeface="Consolas" pitchFamily="49" charset="0"/>
              <a:cs typeface="Consolas" pitchFamily="49" charset="0"/>
            </a:endParaRPr>
          </a:p>
          <a:p>
            <a:pPr>
              <a:buFontTx/>
              <a:buNone/>
            </a:pPr>
            <a:r>
              <a:rPr lang="en-US" altLang="en-US" sz="1800" smtClean="0">
                <a:latin typeface="Consolas" pitchFamily="49" charset="0"/>
                <a:cs typeface="Consolas" pitchFamily="49" charset="0"/>
              </a:rPr>
              <a:t>public class </a:t>
            </a:r>
            <a:r>
              <a:rPr lang="en-US" altLang="en-US" sz="1800" b="1" smtClean="0">
                <a:latin typeface="Consolas" pitchFamily="49" charset="0"/>
                <a:cs typeface="Consolas" pitchFamily="49" charset="0"/>
              </a:rPr>
              <a:t>MyButtonListener</a:t>
            </a:r>
            <a:r>
              <a:rPr lang="en-US" altLang="en-US" sz="1800" smtClean="0">
                <a:latin typeface="Consolas" pitchFamily="49" charset="0"/>
                <a:cs typeface="Consolas" pitchFamily="49" charset="0"/>
              </a:rPr>
              <a:t> implements ActionListener</a:t>
            </a:r>
          </a:p>
          <a:p>
            <a:pPr>
              <a:buFontTx/>
              <a:buNone/>
            </a:pPr>
            <a:r>
              <a:rPr lang="en-US" altLang="en-US" sz="1800" smtClean="0">
                <a:latin typeface="Consolas" pitchFamily="49" charset="0"/>
                <a:cs typeface="Consolas" pitchFamily="49" charset="0"/>
              </a:rPr>
              <a:t>{</a:t>
            </a:r>
          </a:p>
          <a:p>
            <a:pPr>
              <a:buFontTx/>
              <a:buNone/>
            </a:pPr>
            <a:r>
              <a:rPr lang="en-US" altLang="en-US" sz="1800" smtClean="0">
                <a:latin typeface="Consolas" pitchFamily="49" charset="0"/>
                <a:cs typeface="Consolas" pitchFamily="49" charset="0"/>
              </a:rPr>
              <a:t>    public void actionPerformed (ActionEvent e)</a:t>
            </a:r>
          </a:p>
          <a:p>
            <a:pPr>
              <a:buFontTx/>
              <a:buNone/>
            </a:pPr>
            <a:r>
              <a:rPr lang="en-US" altLang="en-US" sz="1800" smtClean="0">
                <a:latin typeface="Consolas" pitchFamily="49" charset="0"/>
                <a:cs typeface="Consolas" pitchFamily="49" charset="0"/>
              </a:rPr>
              <a:t>    {</a:t>
            </a:r>
          </a:p>
          <a:p>
            <a:pPr>
              <a:buFontTx/>
              <a:buNone/>
            </a:pPr>
            <a:r>
              <a:rPr lang="en-US" altLang="en-US" sz="1800" b="1" smtClean="0">
                <a:latin typeface="Consolas" pitchFamily="49" charset="0"/>
                <a:cs typeface="Consolas" pitchFamily="49" charset="0"/>
              </a:rPr>
              <a:t>	      JButton aButton = (JButton) e.getSource();</a:t>
            </a:r>
          </a:p>
          <a:p>
            <a:pPr>
              <a:buFontTx/>
              <a:buNone/>
            </a:pPr>
            <a:r>
              <a:rPr lang="en-US" altLang="en-US" sz="1800" b="1" smtClean="0">
                <a:latin typeface="Consolas" pitchFamily="49" charset="0"/>
                <a:cs typeface="Consolas" pitchFamily="49" charset="0"/>
              </a:rPr>
              <a:t>        aButton.setText("Stop pressing me!");</a:t>
            </a:r>
          </a:p>
          <a:p>
            <a:pPr>
              <a:buFontTx/>
              <a:buNone/>
            </a:pPr>
            <a:r>
              <a:rPr lang="en-US" altLang="en-US" sz="1800" smtClean="0">
                <a:latin typeface="Consolas" pitchFamily="49" charset="0"/>
                <a:cs typeface="Consolas" pitchFamily="49" charset="0"/>
              </a:rPr>
              <a:t>    }</a:t>
            </a:r>
          </a:p>
          <a:p>
            <a:pPr>
              <a:buFontTx/>
              <a:buNone/>
            </a:pPr>
            <a:r>
              <a:rPr lang="en-US" altLang="en-US" sz="1800" smtClean="0">
                <a:latin typeface="Consolas" pitchFamily="49" charset="0"/>
                <a:cs typeface="Consolas" pitchFamily="49" charset="0"/>
              </a:rPr>
              <a:t>}</a:t>
            </a:r>
          </a:p>
          <a:p>
            <a:pPr>
              <a:buFontTx/>
              <a:buNone/>
            </a:pP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38036211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US" altLang="en-US" sz="3200" smtClean="0"/>
              <a:t>How To Handle The Layout Of </a:t>
            </a:r>
            <a:r>
              <a:rPr lang="en-US" altLang="en-US" sz="3200" smtClean="0">
                <a:latin typeface="Consolas" pitchFamily="49" charset="0"/>
                <a:cs typeface="Consolas" pitchFamily="49" charset="0"/>
              </a:rPr>
              <a:t>Components</a:t>
            </a:r>
          </a:p>
        </p:txBody>
      </p:sp>
      <p:sp>
        <p:nvSpPr>
          <p:cNvPr id="723971" name="Rectangle 3"/>
          <p:cNvSpPr>
            <a:spLocks noGrp="1" noChangeArrowheads="1"/>
          </p:cNvSpPr>
          <p:nvPr>
            <p:ph type="body" idx="4294967295"/>
          </p:nvPr>
        </p:nvSpPr>
        <p:spPr/>
        <p:txBody>
          <a:bodyPr/>
          <a:lstStyle/>
          <a:p>
            <a:pPr marL="457200" indent="-457200">
              <a:buFontTx/>
              <a:buAutoNum type="arabicPeriod"/>
              <a:tabLst>
                <a:tab pos="476250" algn="l"/>
              </a:tabLst>
            </a:pPr>
            <a:r>
              <a:rPr lang="en-US" altLang="en-US" sz="2400" smtClean="0"/>
              <a:t>Manually set the coordinates yourself</a:t>
            </a:r>
          </a:p>
          <a:p>
            <a:pPr marL="457200" indent="-457200">
              <a:buFontTx/>
              <a:buAutoNum type="arabicPeriod"/>
              <a:tabLst>
                <a:tab pos="476250" algn="l"/>
              </a:tabLst>
            </a:pPr>
            <a:r>
              <a:rPr lang="en-US" altLang="en-US" sz="2400" smtClean="0"/>
              <a:t>Use one of Java’s built-in layout manager classes</a:t>
            </a:r>
          </a:p>
        </p:txBody>
      </p:sp>
    </p:spTree>
    <p:extLst>
      <p:ext uri="{BB962C8B-B14F-4D97-AF65-F5344CB8AC3E}">
        <p14:creationId xmlns:p14="http://schemas.microsoft.com/office/powerpoint/2010/main" val="1113391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723971">
                                            <p:txEl>
                                              <p:pRg st="0" end="0"/>
                                            </p:txEl>
                                          </p:spTgt>
                                        </p:tgtEl>
                                        <p:attrNameLst>
                                          <p:attrName>style.fontStyle</p:attrName>
                                        </p:attrNameLst>
                                      </p:cBhvr>
                                      <p:to>
                                        <p:strVal val="normal"/>
                                      </p:to>
                                    </p:set>
                                    <p:set>
                                      <p:cBhvr override="childStyle">
                                        <p:cTn id="7" dur="indefinite"/>
                                        <p:tgtEl>
                                          <p:spTgt spid="723971">
                                            <p:txEl>
                                              <p:pRg st="0" end="0"/>
                                            </p:txEl>
                                          </p:spTgt>
                                        </p:tgtEl>
                                        <p:attrNameLst>
                                          <p:attrName>style.fontWeight</p:attrName>
                                        </p:attrNameLst>
                                      </p:cBhvr>
                                      <p:to>
                                        <p:strVal val="bold"/>
                                      </p:to>
                                    </p:set>
                                    <p:set>
                                      <p:cBhvr override="childStyle">
                                        <p:cTn id="8" dur="indefinite"/>
                                        <p:tgtEl>
                                          <p:spTgt spid="723971">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r>
              <a:rPr lang="en-US" altLang="en-US" sz="3200" smtClean="0"/>
              <a:t>How To Handle The Layout Of </a:t>
            </a:r>
            <a:r>
              <a:rPr lang="en-US" altLang="en-US" sz="3200" smtClean="0">
                <a:latin typeface="Consolas" pitchFamily="49" charset="0"/>
                <a:cs typeface="Consolas" pitchFamily="49" charset="0"/>
              </a:rPr>
              <a:t>Components</a:t>
            </a:r>
          </a:p>
        </p:txBody>
      </p:sp>
      <p:sp>
        <p:nvSpPr>
          <p:cNvPr id="723971" name="Rectangle 3"/>
          <p:cNvSpPr>
            <a:spLocks noGrp="1" noChangeArrowheads="1"/>
          </p:cNvSpPr>
          <p:nvPr>
            <p:ph type="body" idx="4294967295"/>
          </p:nvPr>
        </p:nvSpPr>
        <p:spPr/>
        <p:txBody>
          <a:bodyPr/>
          <a:lstStyle/>
          <a:p>
            <a:pPr marL="457200" indent="-457200">
              <a:buFontTx/>
              <a:buAutoNum type="arabicPeriod"/>
              <a:tabLst>
                <a:tab pos="476250" algn="l"/>
              </a:tabLst>
            </a:pPr>
            <a:r>
              <a:rPr lang="en-US" altLang="en-US" sz="2400" b="1" smtClean="0"/>
              <a:t>Manually set the coordinates yourself</a:t>
            </a:r>
          </a:p>
          <a:p>
            <a:pPr marL="457200" indent="-457200">
              <a:buFontTx/>
              <a:buAutoNum type="arabicPeriod"/>
              <a:tabLst>
                <a:tab pos="476250" algn="l"/>
              </a:tabLst>
            </a:pPr>
            <a:r>
              <a:rPr lang="en-US" altLang="en-US" sz="2400" smtClean="0"/>
              <a:t>Use one of Java’s built-in layout manager classes</a:t>
            </a:r>
          </a:p>
        </p:txBody>
      </p:sp>
    </p:spTree>
    <p:extLst>
      <p:ext uri="{BB962C8B-B14F-4D97-AF65-F5344CB8AC3E}">
        <p14:creationId xmlns:p14="http://schemas.microsoft.com/office/powerpoint/2010/main" val="1934801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723971">
                                            <p:txEl>
                                              <p:pRg st="0" end="0"/>
                                            </p:txEl>
                                          </p:spTgt>
                                        </p:tgtEl>
                                        <p:attrNameLst>
                                          <p:attrName>style.fontStyle</p:attrName>
                                        </p:attrNameLst>
                                      </p:cBhvr>
                                      <p:to>
                                        <p:strVal val="normal"/>
                                      </p:to>
                                    </p:set>
                                    <p:set>
                                      <p:cBhvr override="childStyle">
                                        <p:cTn id="7" dur="indefinite"/>
                                        <p:tgtEl>
                                          <p:spTgt spid="723971">
                                            <p:txEl>
                                              <p:pRg st="0" end="0"/>
                                            </p:txEl>
                                          </p:spTgt>
                                        </p:tgtEl>
                                        <p:attrNameLst>
                                          <p:attrName>style.fontWeight</p:attrName>
                                        </p:attrNameLst>
                                      </p:cBhvr>
                                      <p:to>
                                        <p:strVal val="bold"/>
                                      </p:to>
                                    </p:set>
                                    <p:set>
                                      <p:cBhvr override="childStyle">
                                        <p:cTn id="8" dur="indefinite"/>
                                        <p:tgtEl>
                                          <p:spTgt spid="723971">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r>
              <a:rPr lang="en-US" altLang="en-US" sz="3200" smtClean="0"/>
              <a:t>Layout Is Based On Spatial </a:t>
            </a:r>
            <a:r>
              <a:rPr lang="en-US" altLang="en-US" sz="3200" smtClean="0">
                <a:latin typeface="Consolas" pitchFamily="49" charset="0"/>
                <a:cs typeface="Consolas" pitchFamily="49" charset="0"/>
              </a:rPr>
              <a:t>(X,Y)</a:t>
            </a:r>
            <a:r>
              <a:rPr lang="en-US" altLang="en-US" sz="3200" smtClean="0"/>
              <a:t> Coordinates</a:t>
            </a:r>
          </a:p>
        </p:txBody>
      </p:sp>
      <p:pic>
        <p:nvPicPr>
          <p:cNvPr id="60419" name="Picture 3"/>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590800" y="2943225"/>
            <a:ext cx="5564188" cy="3690938"/>
          </a:xfrm>
          <a:noFill/>
        </p:spPr>
      </p:pic>
      <p:sp>
        <p:nvSpPr>
          <p:cNvPr id="60420" name="Text Box 4"/>
          <p:cNvSpPr txBox="1">
            <a:spLocks noChangeArrowheads="1"/>
          </p:cNvSpPr>
          <p:nvPr/>
        </p:nvSpPr>
        <p:spPr bwMode="auto">
          <a:xfrm>
            <a:off x="2590800" y="2514600"/>
            <a:ext cx="55626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b="0">
                <a:latin typeface="Arial" charset="0"/>
              </a:rPr>
              <a:t>Width e.g., w = 300</a:t>
            </a:r>
          </a:p>
        </p:txBody>
      </p:sp>
      <p:sp>
        <p:nvSpPr>
          <p:cNvPr id="60421" name="Text Box 5"/>
          <p:cNvSpPr txBox="1">
            <a:spLocks noChangeArrowheads="1"/>
          </p:cNvSpPr>
          <p:nvPr/>
        </p:nvSpPr>
        <p:spPr bwMode="auto">
          <a:xfrm>
            <a:off x="179388" y="4437063"/>
            <a:ext cx="24114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b="0">
                <a:latin typeface="Arial" charset="0"/>
              </a:rPr>
              <a:t>Height e.g., h = 200</a:t>
            </a:r>
          </a:p>
        </p:txBody>
      </p:sp>
      <p:sp>
        <p:nvSpPr>
          <p:cNvPr id="60422" name="Line 6"/>
          <p:cNvSpPr>
            <a:spLocks noChangeShapeType="1"/>
          </p:cNvSpPr>
          <p:nvPr/>
        </p:nvSpPr>
        <p:spPr bwMode="auto">
          <a:xfrm flipH="1">
            <a:off x="2590800" y="2743200"/>
            <a:ext cx="1600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0423" name="Line 7"/>
          <p:cNvSpPr>
            <a:spLocks noChangeShapeType="1"/>
          </p:cNvSpPr>
          <p:nvPr/>
        </p:nvSpPr>
        <p:spPr bwMode="auto">
          <a:xfrm>
            <a:off x="6477000" y="2743200"/>
            <a:ext cx="1600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0424" name="Line 8"/>
          <p:cNvSpPr>
            <a:spLocks noChangeShapeType="1"/>
          </p:cNvSpPr>
          <p:nvPr/>
        </p:nvSpPr>
        <p:spPr bwMode="auto">
          <a:xfrm flipV="1">
            <a:off x="1752600" y="2997200"/>
            <a:ext cx="11113" cy="142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0425" name="Line 9"/>
          <p:cNvSpPr>
            <a:spLocks noChangeShapeType="1"/>
          </p:cNvSpPr>
          <p:nvPr/>
        </p:nvSpPr>
        <p:spPr bwMode="auto">
          <a:xfrm flipH="1">
            <a:off x="1752600" y="4868863"/>
            <a:ext cx="11113" cy="1684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2234" name="Text Box 10"/>
          <p:cNvSpPr txBox="1">
            <a:spLocks noChangeArrowheads="1"/>
          </p:cNvSpPr>
          <p:nvPr/>
        </p:nvSpPr>
        <p:spPr bwMode="auto">
          <a:xfrm>
            <a:off x="0" y="1600200"/>
            <a:ext cx="4724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1800" b="0" dirty="0" smtClean="0">
                <a:latin typeface="Arial" panose="020B0604020202020204" pitchFamily="34" charset="0"/>
                <a:cs typeface="Arial" pitchFamily="34" charset="0"/>
              </a:rPr>
              <a:t>e.g. </a:t>
            </a:r>
            <a:r>
              <a:rPr lang="en-US" altLang="en-US" sz="1800" b="0" dirty="0" err="1" smtClean="0">
                <a:latin typeface="Consolas" panose="020B0609020204030204" pitchFamily="49" charset="0"/>
                <a:cs typeface="Consolas" panose="020B0609020204030204" pitchFamily="49" charset="0"/>
              </a:rPr>
              <a:t>MyFrame</a:t>
            </a:r>
            <a:r>
              <a:rPr lang="en-US" altLang="en-US" sz="1800" b="0" dirty="0" smtClean="0">
                <a:latin typeface="Consolas" panose="020B0609020204030204" pitchFamily="49" charset="0"/>
                <a:cs typeface="Consolas" panose="020B0609020204030204" pitchFamily="49" charset="0"/>
              </a:rPr>
              <a:t> my =new </a:t>
            </a:r>
            <a:r>
              <a:rPr lang="en-US" altLang="en-US" sz="1800" b="0" dirty="0" err="1" smtClean="0">
                <a:latin typeface="Consolas" panose="020B0609020204030204" pitchFamily="49" charset="0"/>
                <a:cs typeface="Consolas" panose="020B0609020204030204" pitchFamily="49" charset="0"/>
              </a:rPr>
              <a:t>MyFrame</a:t>
            </a:r>
            <a:r>
              <a:rPr lang="en-US" altLang="en-US" sz="1800" b="0" dirty="0" smtClean="0">
                <a:latin typeface="Consolas" panose="020B0609020204030204" pitchFamily="49" charset="0"/>
                <a:cs typeface="Consolas" panose="020B0609020204030204" pitchFamily="49" charset="0"/>
              </a:rPr>
              <a:t> ();</a:t>
            </a:r>
          </a:p>
          <a:p>
            <a:pPr marL="457200" indent="-457200">
              <a:defRPr/>
            </a:pPr>
            <a:r>
              <a:rPr lang="en-US" altLang="en-US" sz="1800" b="0" dirty="0" smtClean="0">
                <a:latin typeface="Consolas" panose="020B0609020204030204" pitchFamily="49" charset="0"/>
                <a:cs typeface="Consolas" panose="020B0609020204030204" pitchFamily="49" charset="0"/>
              </a:rPr>
              <a:t>	</a:t>
            </a:r>
            <a:r>
              <a:rPr lang="en-US" altLang="en-US" sz="1800" b="0" dirty="0" err="1" smtClean="0">
                <a:latin typeface="Consolas" panose="020B0609020204030204" pitchFamily="49" charset="0"/>
                <a:cs typeface="Consolas" panose="020B0609020204030204" pitchFamily="49" charset="0"/>
              </a:rPr>
              <a:t>my.setSize</a:t>
            </a:r>
            <a:r>
              <a:rPr lang="en-US" altLang="en-US" sz="1800" b="0" dirty="0" smtClean="0">
                <a:latin typeface="Consolas" panose="020B0609020204030204" pitchFamily="49" charset="0"/>
                <a:cs typeface="Consolas" panose="020B0609020204030204" pitchFamily="49" charset="0"/>
              </a:rPr>
              <a:t>(300,200);</a:t>
            </a:r>
          </a:p>
        </p:txBody>
      </p:sp>
    </p:spTree>
    <p:extLst>
      <p:ext uri="{BB962C8B-B14F-4D97-AF65-F5344CB8AC3E}">
        <p14:creationId xmlns:p14="http://schemas.microsoft.com/office/powerpoint/2010/main" val="2903855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r>
              <a:rPr lang="en-US" altLang="en-US" sz="3200" smtClean="0"/>
              <a:t>Layout Is Based On Spatial Coordinates</a:t>
            </a:r>
          </a:p>
        </p:txBody>
      </p:sp>
      <p:pic>
        <p:nvPicPr>
          <p:cNvPr id="61443" name="Picture 3"/>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828800" y="2438400"/>
            <a:ext cx="6326188" cy="4195763"/>
          </a:xfrm>
          <a:noFill/>
        </p:spPr>
      </p:pic>
      <p:sp>
        <p:nvSpPr>
          <p:cNvPr id="61444" name="Text Box 4"/>
          <p:cNvSpPr txBox="1">
            <a:spLocks noChangeArrowheads="1"/>
          </p:cNvSpPr>
          <p:nvPr/>
        </p:nvSpPr>
        <p:spPr bwMode="auto">
          <a:xfrm>
            <a:off x="1752600" y="1752600"/>
            <a:ext cx="838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0</a:t>
            </a:r>
          </a:p>
        </p:txBody>
      </p:sp>
      <p:sp>
        <p:nvSpPr>
          <p:cNvPr id="61445" name="Text Box 5"/>
          <p:cNvSpPr txBox="1">
            <a:spLocks noChangeArrowheads="1"/>
          </p:cNvSpPr>
          <p:nvPr/>
        </p:nvSpPr>
        <p:spPr bwMode="auto">
          <a:xfrm>
            <a:off x="7620000" y="1676400"/>
            <a:ext cx="1143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300</a:t>
            </a:r>
          </a:p>
        </p:txBody>
      </p:sp>
      <p:sp>
        <p:nvSpPr>
          <p:cNvPr id="61446" name="Text Box 6"/>
          <p:cNvSpPr txBox="1">
            <a:spLocks noChangeArrowheads="1"/>
          </p:cNvSpPr>
          <p:nvPr/>
        </p:nvSpPr>
        <p:spPr bwMode="auto">
          <a:xfrm>
            <a:off x="827088" y="2349500"/>
            <a:ext cx="914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0</a:t>
            </a:r>
          </a:p>
        </p:txBody>
      </p:sp>
      <p:sp>
        <p:nvSpPr>
          <p:cNvPr id="61447" name="Text Box 7"/>
          <p:cNvSpPr txBox="1">
            <a:spLocks noChangeArrowheads="1"/>
          </p:cNvSpPr>
          <p:nvPr/>
        </p:nvSpPr>
        <p:spPr bwMode="auto">
          <a:xfrm>
            <a:off x="609600" y="6324600"/>
            <a:ext cx="1219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200</a:t>
            </a:r>
          </a:p>
        </p:txBody>
      </p:sp>
      <p:sp>
        <p:nvSpPr>
          <p:cNvPr id="61448" name="Line 8"/>
          <p:cNvSpPr>
            <a:spLocks noChangeShapeType="1"/>
          </p:cNvSpPr>
          <p:nvPr/>
        </p:nvSpPr>
        <p:spPr bwMode="auto">
          <a:xfrm>
            <a:off x="1524000" y="25146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1449" name="Line 9"/>
          <p:cNvSpPr>
            <a:spLocks noChangeShapeType="1"/>
          </p:cNvSpPr>
          <p:nvPr/>
        </p:nvSpPr>
        <p:spPr bwMode="auto">
          <a:xfrm>
            <a:off x="1524000" y="65532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1450" name="Line 10"/>
          <p:cNvSpPr>
            <a:spLocks noChangeShapeType="1"/>
          </p:cNvSpPr>
          <p:nvPr/>
        </p:nvSpPr>
        <p:spPr bwMode="auto">
          <a:xfrm flipH="1">
            <a:off x="1905000" y="20574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1451" name="Line 11"/>
          <p:cNvSpPr>
            <a:spLocks noChangeShapeType="1"/>
          </p:cNvSpPr>
          <p:nvPr/>
        </p:nvSpPr>
        <p:spPr bwMode="auto">
          <a:xfrm>
            <a:off x="8077200" y="1981200"/>
            <a:ext cx="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10075069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en-US" altLang="en-US" sz="3200" smtClean="0"/>
              <a:t>Coordinates Of Components: Relative To </a:t>
            </a:r>
            <a:br>
              <a:rPr lang="en-US" altLang="en-US" sz="3200" smtClean="0"/>
            </a:br>
            <a:r>
              <a:rPr lang="en-US" altLang="en-US" sz="3200" smtClean="0"/>
              <a:t>The Container</a:t>
            </a:r>
          </a:p>
        </p:txBody>
      </p:sp>
      <p:pic>
        <p:nvPicPr>
          <p:cNvPr id="62467" name="Picture 3"/>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828800" y="2438400"/>
            <a:ext cx="6326188" cy="4195763"/>
          </a:xfrm>
          <a:noFill/>
        </p:spPr>
      </p:pic>
      <p:grpSp>
        <p:nvGrpSpPr>
          <p:cNvPr id="2" name="Group 4"/>
          <p:cNvGrpSpPr>
            <a:grpSpLocks/>
          </p:cNvGrpSpPr>
          <p:nvPr/>
        </p:nvGrpSpPr>
        <p:grpSpPr bwMode="auto">
          <a:xfrm>
            <a:off x="914400" y="1828800"/>
            <a:ext cx="2743200" cy="2047875"/>
            <a:chOff x="576" y="1152"/>
            <a:chExt cx="1728" cy="1290"/>
          </a:xfrm>
        </p:grpSpPr>
        <p:sp>
          <p:nvSpPr>
            <p:cNvPr id="62480" name="Text Box 5"/>
            <p:cNvSpPr txBox="1">
              <a:spLocks noChangeArrowheads="1"/>
            </p:cNvSpPr>
            <p:nvPr/>
          </p:nvSpPr>
          <p:spPr bwMode="auto">
            <a:xfrm>
              <a:off x="1776" y="1152"/>
              <a:ext cx="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50</a:t>
              </a:r>
            </a:p>
          </p:txBody>
        </p:sp>
        <p:sp>
          <p:nvSpPr>
            <p:cNvPr id="62481" name="Text Box 6"/>
            <p:cNvSpPr txBox="1">
              <a:spLocks noChangeArrowheads="1"/>
            </p:cNvSpPr>
            <p:nvPr/>
          </p:nvSpPr>
          <p:spPr bwMode="auto">
            <a:xfrm>
              <a:off x="576" y="2208"/>
              <a:ext cx="576"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50</a:t>
              </a:r>
            </a:p>
          </p:txBody>
        </p:sp>
        <p:sp>
          <p:nvSpPr>
            <p:cNvPr id="62482" name="Line 7"/>
            <p:cNvSpPr>
              <a:spLocks noChangeShapeType="1"/>
            </p:cNvSpPr>
            <p:nvPr/>
          </p:nvSpPr>
          <p:spPr bwMode="auto">
            <a:xfrm>
              <a:off x="1056" y="2304"/>
              <a:ext cx="76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2483" name="Line 8"/>
            <p:cNvSpPr>
              <a:spLocks noChangeShapeType="1"/>
            </p:cNvSpPr>
            <p:nvPr/>
          </p:nvSpPr>
          <p:spPr bwMode="auto">
            <a:xfrm flipH="1">
              <a:off x="1872" y="1392"/>
              <a:ext cx="0" cy="86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3" name="Group 9"/>
          <p:cNvGrpSpPr>
            <a:grpSpLocks/>
          </p:cNvGrpSpPr>
          <p:nvPr/>
        </p:nvGrpSpPr>
        <p:grpSpPr bwMode="auto">
          <a:xfrm>
            <a:off x="609600" y="1828800"/>
            <a:ext cx="4953000" cy="3038475"/>
            <a:chOff x="384" y="1152"/>
            <a:chExt cx="3120" cy="1914"/>
          </a:xfrm>
        </p:grpSpPr>
        <p:sp>
          <p:nvSpPr>
            <p:cNvPr id="62476" name="Text Box 10"/>
            <p:cNvSpPr txBox="1">
              <a:spLocks noChangeArrowheads="1"/>
            </p:cNvSpPr>
            <p:nvPr/>
          </p:nvSpPr>
          <p:spPr bwMode="auto">
            <a:xfrm>
              <a:off x="2784" y="1152"/>
              <a:ext cx="72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100</a:t>
              </a:r>
            </a:p>
          </p:txBody>
        </p:sp>
        <p:sp>
          <p:nvSpPr>
            <p:cNvPr id="62477" name="Text Box 11"/>
            <p:cNvSpPr txBox="1">
              <a:spLocks noChangeArrowheads="1"/>
            </p:cNvSpPr>
            <p:nvPr/>
          </p:nvSpPr>
          <p:spPr bwMode="auto">
            <a:xfrm>
              <a:off x="384" y="2832"/>
              <a:ext cx="76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100</a:t>
              </a:r>
            </a:p>
          </p:txBody>
        </p:sp>
        <p:sp>
          <p:nvSpPr>
            <p:cNvPr id="62478" name="Line 12"/>
            <p:cNvSpPr>
              <a:spLocks noChangeShapeType="1"/>
            </p:cNvSpPr>
            <p:nvPr/>
          </p:nvSpPr>
          <p:spPr bwMode="auto">
            <a:xfrm flipV="1">
              <a:off x="960" y="2928"/>
              <a:ext cx="15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2479" name="Line 13"/>
            <p:cNvSpPr>
              <a:spLocks noChangeShapeType="1"/>
            </p:cNvSpPr>
            <p:nvPr/>
          </p:nvSpPr>
          <p:spPr bwMode="auto">
            <a:xfrm flipH="1">
              <a:off x="2544" y="1344"/>
              <a:ext cx="432" cy="15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728078" name="Text Box 14"/>
          <p:cNvSpPr txBox="1">
            <a:spLocks noChangeArrowheads="1"/>
          </p:cNvSpPr>
          <p:nvPr/>
        </p:nvSpPr>
        <p:spPr bwMode="auto">
          <a:xfrm>
            <a:off x="4495800" y="3505200"/>
            <a:ext cx="2971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i="1">
                <a:latin typeface="Arial" charset="0"/>
              </a:rPr>
              <a:t>Width = 100, Height = 20</a:t>
            </a:r>
          </a:p>
        </p:txBody>
      </p:sp>
      <p:sp>
        <p:nvSpPr>
          <p:cNvPr id="728079" name="Text Box 15"/>
          <p:cNvSpPr txBox="1">
            <a:spLocks noChangeArrowheads="1"/>
          </p:cNvSpPr>
          <p:nvPr/>
        </p:nvSpPr>
        <p:spPr bwMode="auto">
          <a:xfrm>
            <a:off x="6172200" y="4572000"/>
            <a:ext cx="2971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i="1">
                <a:latin typeface="Arial" charset="0"/>
              </a:rPr>
              <a:t>Width = 100, Height = 20</a:t>
            </a:r>
          </a:p>
        </p:txBody>
      </p:sp>
      <p:sp>
        <p:nvSpPr>
          <p:cNvPr id="62472" name="Text Box 16"/>
          <p:cNvSpPr txBox="1">
            <a:spLocks noChangeArrowheads="1"/>
          </p:cNvSpPr>
          <p:nvPr/>
        </p:nvSpPr>
        <p:spPr bwMode="auto">
          <a:xfrm>
            <a:off x="1752600" y="1752600"/>
            <a:ext cx="838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0</a:t>
            </a:r>
          </a:p>
        </p:txBody>
      </p:sp>
      <p:sp>
        <p:nvSpPr>
          <p:cNvPr id="62473" name="Text Box 17"/>
          <p:cNvSpPr txBox="1">
            <a:spLocks noChangeArrowheads="1"/>
          </p:cNvSpPr>
          <p:nvPr/>
        </p:nvSpPr>
        <p:spPr bwMode="auto">
          <a:xfrm>
            <a:off x="827088" y="2349500"/>
            <a:ext cx="914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0</a:t>
            </a:r>
          </a:p>
        </p:txBody>
      </p:sp>
      <p:sp>
        <p:nvSpPr>
          <p:cNvPr id="62474" name="Line 18"/>
          <p:cNvSpPr>
            <a:spLocks noChangeShapeType="1"/>
          </p:cNvSpPr>
          <p:nvPr/>
        </p:nvSpPr>
        <p:spPr bwMode="auto">
          <a:xfrm>
            <a:off x="1524000" y="25146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2475" name="Line 19"/>
          <p:cNvSpPr>
            <a:spLocks noChangeShapeType="1"/>
          </p:cNvSpPr>
          <p:nvPr/>
        </p:nvSpPr>
        <p:spPr bwMode="auto">
          <a:xfrm flipH="1">
            <a:off x="1905000" y="20574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772122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8078"/>
                                        </p:tgtEl>
                                        <p:attrNameLst>
                                          <p:attrName>style.visibility</p:attrName>
                                        </p:attrNameLst>
                                      </p:cBhvr>
                                      <p:to>
                                        <p:strVal val="visible"/>
                                      </p:to>
                                    </p:set>
                                  </p:childTnLst>
                                  <p:subTnLst>
                                    <p:set>
                                      <p:cBhvr override="childStyle">
                                        <p:cTn dur="1" fill="hold" display="0" masterRel="nextClick" afterEffect="1"/>
                                        <p:tgtEl>
                                          <p:spTgt spid="72807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8079"/>
                                        </p:tgtEl>
                                        <p:attrNameLst>
                                          <p:attrName>style.visibility</p:attrName>
                                        </p:attrNameLst>
                                      </p:cBhvr>
                                      <p:to>
                                        <p:strVal val="visible"/>
                                      </p:to>
                                    </p:set>
                                  </p:childTnLst>
                                  <p:subTnLst>
                                    <p:set>
                                      <p:cBhvr override="childStyle">
                                        <p:cTn dur="1" fill="hold" display="0" masterRel="nextClick" afterEffect="1"/>
                                        <p:tgtEl>
                                          <p:spTgt spid="72807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78" grpId="0" autoUpdateAnimBg="0"/>
      <p:bldP spid="72807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Containers (2)</a:t>
            </a:r>
          </a:p>
        </p:txBody>
      </p:sp>
      <p:sp>
        <p:nvSpPr>
          <p:cNvPr id="3" name="Content Placeholder 2"/>
          <p:cNvSpPr>
            <a:spLocks noGrp="1"/>
          </p:cNvSpPr>
          <p:nvPr>
            <p:ph idx="1"/>
          </p:nvPr>
        </p:nvSpPr>
        <p:spPr/>
        <p:txBody>
          <a:bodyPr/>
          <a:lstStyle/>
          <a:p>
            <a:r>
              <a:rPr lang="en-US" altLang="en-US" smtClean="0"/>
              <a:t>You must have at least one container object for your GUI:</a:t>
            </a:r>
          </a:p>
          <a:p>
            <a:pPr lvl="1"/>
            <a:r>
              <a:rPr lang="en-US" altLang="en-US" sz="2400" smtClean="0"/>
              <a:t>Examples: JPanel, JWindow, JDialog, JFrame</a:t>
            </a:r>
          </a:p>
          <a:p>
            <a:pPr lvl="1"/>
            <a:r>
              <a:rPr lang="en-US" altLang="en-US" sz="2400" smtClean="0"/>
              <a:t>(The most likely one for the assignment is </a:t>
            </a:r>
            <a:r>
              <a:rPr lang="en-US" altLang="en-US" sz="2400" smtClean="0">
                <a:latin typeface="Consolas" pitchFamily="49" charset="0"/>
                <a:cs typeface="Consolas" pitchFamily="49" charset="0"/>
              </a:rPr>
              <a:t>JFrame</a:t>
            </a:r>
            <a:r>
              <a:rPr lang="en-US" altLang="en-US" sz="2400" smtClean="0"/>
              <a:t>)</a:t>
            </a:r>
          </a:p>
          <a:p>
            <a:r>
              <a:rPr lang="en-US" altLang="en-US" smtClean="0"/>
              <a:t>Components which have been added to a container will appear/disappear and be garbage collected along with the container.</a:t>
            </a:r>
            <a:endParaRPr lang="en-US" altLang="en-US" b="1" smtClean="0"/>
          </a:p>
          <a:p>
            <a:endParaRPr lang="en-US" altLang="en-US" smtClean="0"/>
          </a:p>
        </p:txBody>
      </p:sp>
    </p:spTree>
    <p:extLst>
      <p:ext uri="{BB962C8B-B14F-4D97-AF65-F5344CB8AC3E}">
        <p14:creationId xmlns:p14="http://schemas.microsoft.com/office/powerpoint/2010/main" val="270680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r>
              <a:rPr lang="en-US" altLang="en-US" sz="3200" smtClean="0"/>
              <a:t>Pitfall 2: Invisible </a:t>
            </a:r>
            <a:r>
              <a:rPr lang="en-US" altLang="en-US" sz="3200" smtClean="0">
                <a:latin typeface="Consolas" pitchFamily="49" charset="0"/>
                <a:cs typeface="Consolas" pitchFamily="49" charset="0"/>
              </a:rPr>
              <a:t>Component</a:t>
            </a:r>
          </a:p>
        </p:txBody>
      </p:sp>
      <p:sp>
        <p:nvSpPr>
          <p:cNvPr id="729091" name="Rectangle 3"/>
          <p:cNvSpPr>
            <a:spLocks noGrp="1" noChangeArrowheads="1"/>
          </p:cNvSpPr>
          <p:nvPr>
            <p:ph type="body" idx="4294967295"/>
          </p:nvPr>
        </p:nvSpPr>
        <p:spPr/>
        <p:txBody>
          <a:bodyPr/>
          <a:lstStyle/>
          <a:p>
            <a:r>
              <a:rPr lang="en-US" altLang="en-US" sz="2400" smtClean="0"/>
              <a:t>Don’t forget that coordinates (0,0) are covered by the title bar of the frame.</a:t>
            </a:r>
          </a:p>
          <a:p>
            <a:r>
              <a:rPr lang="en-US" altLang="en-US" sz="2400" smtClean="0">
                <a:latin typeface="Consolas" pitchFamily="49" charset="0"/>
                <a:cs typeface="Consolas" pitchFamily="49" charset="0"/>
              </a:rPr>
              <a:t>Components</a:t>
            </a:r>
            <a:r>
              <a:rPr lang="en-US" altLang="en-US" sz="2400" smtClean="0"/>
              <a:t> added at this location may be partially or totally hidden by the title bar.</a:t>
            </a:r>
          </a:p>
        </p:txBody>
      </p:sp>
    </p:spTree>
    <p:extLst>
      <p:ext uri="{BB962C8B-B14F-4D97-AF65-F5344CB8AC3E}">
        <p14:creationId xmlns:p14="http://schemas.microsoft.com/office/powerpoint/2010/main" val="3975667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9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90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r>
              <a:rPr lang="en-US" altLang="en-US" sz="3200" smtClean="0"/>
              <a:t>A Example With Manual Layout</a:t>
            </a:r>
          </a:p>
        </p:txBody>
      </p:sp>
      <p:sp>
        <p:nvSpPr>
          <p:cNvPr id="64515" name="Rectangle 3"/>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 </a:t>
            </a:r>
          </a:p>
          <a:p>
            <a:pPr marL="457200" lvl="1" indent="-114300">
              <a:buFontTx/>
              <a:buNone/>
              <a:tabLst>
                <a:tab pos="476250" algn="l"/>
              </a:tabLst>
            </a:pPr>
            <a:r>
              <a:rPr lang="en-US" altLang="en-US" sz="2000" dirty="0" smtClean="0">
                <a:latin typeface="Consolas" pitchFamily="49" charset="0"/>
                <a:cs typeface="Consolas" pitchFamily="49" charset="0"/>
              </a:rPr>
              <a:t>/</a:t>
            </a:r>
            <a:r>
              <a:rPr lang="en-US" altLang="en-US" sz="2000" dirty="0" smtClean="0">
                <a:latin typeface="Consolas" pitchFamily="49" charset="0"/>
                <a:cs typeface="Consolas" pitchFamily="49" charset="0"/>
              </a:rPr>
              <a:t>home/219/examples/</a:t>
            </a:r>
            <a:r>
              <a:rPr lang="en-US" altLang="en-US" sz="2000" dirty="0" err="1" smtClean="0">
                <a:latin typeface="Consolas" pitchFamily="49" charset="0"/>
                <a:cs typeface="Consolas" pitchFamily="49" charset="0"/>
              </a:rPr>
              <a:t>gui</a:t>
            </a:r>
            <a:r>
              <a:rPr lang="en-US" altLang="en-US" sz="2000" dirty="0" smtClean="0">
                <a:latin typeface="Consolas" pitchFamily="49" charset="0"/>
                <a:cs typeface="Consolas" pitchFamily="49" charset="0"/>
              </a:rPr>
              <a:t>/4manualLayout</a:t>
            </a:r>
            <a:endParaRPr lang="en-US" altLang="en-US" sz="2000" dirty="0" smtClean="0">
              <a:latin typeface="Consolas" pitchFamily="49" charset="0"/>
              <a:cs typeface="Consolas" pitchFamily="49" charset="0"/>
            </a:endParaRPr>
          </a:p>
          <a:p>
            <a:pPr marL="114300" indent="-114300">
              <a:tabLst>
                <a:tab pos="476250" algn="l"/>
              </a:tabLst>
            </a:pPr>
            <a:endParaRPr lang="en-US" altLang="en-US" sz="1800" dirty="0" smtClean="0">
              <a:latin typeface="Times New Roman" pitchFamily="18" charset="0"/>
            </a:endParaRPr>
          </a:p>
        </p:txBody>
      </p:sp>
    </p:spTree>
    <p:extLst>
      <p:ext uri="{BB962C8B-B14F-4D97-AF65-F5344CB8AC3E}">
        <p14:creationId xmlns:p14="http://schemas.microsoft.com/office/powerpoint/2010/main" val="1358752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US" altLang="en-US" sz="3200" smtClean="0"/>
              <a:t>An Example With Manual Layout: </a:t>
            </a:r>
            <a:br>
              <a:rPr lang="en-US" altLang="en-US" sz="3200" smtClean="0"/>
            </a:br>
            <a:r>
              <a:rPr lang="en-US" altLang="en-US" sz="3200" smtClean="0"/>
              <a:t>The </a:t>
            </a:r>
            <a:r>
              <a:rPr lang="en-US" altLang="en-US" sz="3200" smtClean="0">
                <a:latin typeface="Consolas" pitchFamily="49" charset="0"/>
                <a:cs typeface="Consolas" pitchFamily="49" charset="0"/>
              </a:rPr>
              <a:t>Driver</a:t>
            </a:r>
            <a:r>
              <a:rPr lang="en-US" altLang="en-US" sz="3200" smtClean="0"/>
              <a:t> Class</a:t>
            </a:r>
          </a:p>
        </p:txBody>
      </p:sp>
      <p:sp>
        <p:nvSpPr>
          <p:cNvPr id="65539"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import javax.swing.JButton;</a:t>
            </a:r>
          </a:p>
          <a:p>
            <a:pPr>
              <a:buFontTx/>
              <a:buNone/>
            </a:pPr>
            <a:r>
              <a:rPr lang="en-US" altLang="en-US" sz="1800" smtClean="0">
                <a:latin typeface="Consolas" pitchFamily="49" charset="0"/>
                <a:cs typeface="Consolas" pitchFamily="49" charset="0"/>
              </a:rPr>
              <a:t>import javax.swing.JLabel;</a:t>
            </a:r>
          </a:p>
          <a:p>
            <a:pPr>
              <a:buFontTx/>
              <a:buNone/>
            </a:pPr>
            <a:r>
              <a:rPr lang="en-US" altLang="en-US" sz="1800" smtClean="0">
                <a:latin typeface="Consolas" pitchFamily="49" charset="0"/>
                <a:cs typeface="Consolas" pitchFamily="49" charset="0"/>
              </a:rPr>
              <a:t>import javax.swing.JFrame;</a:t>
            </a:r>
          </a:p>
          <a:p>
            <a:pPr>
              <a:buFontTx/>
              <a:buNone/>
            </a:pPr>
            <a:endParaRPr lang="en-US" altLang="en-US" sz="1800" smtClean="0">
              <a:latin typeface="Consolas" pitchFamily="49" charset="0"/>
              <a:cs typeface="Consolas" pitchFamily="49" charset="0"/>
            </a:endParaRPr>
          </a:p>
          <a:p>
            <a:pPr>
              <a:buFontTx/>
              <a:buNone/>
            </a:pPr>
            <a:r>
              <a:rPr lang="en-US" altLang="en-US" sz="1800" smtClean="0">
                <a:latin typeface="Consolas" pitchFamily="49" charset="0"/>
                <a:cs typeface="Consolas" pitchFamily="49" charset="0"/>
              </a:rPr>
              <a:t>public class Driver {</a:t>
            </a:r>
          </a:p>
          <a:p>
            <a:pPr>
              <a:buFontTx/>
              <a:buNone/>
            </a:pPr>
            <a:r>
              <a:rPr lang="en-US" altLang="en-US" sz="1800" smtClean="0">
                <a:latin typeface="Consolas" pitchFamily="49" charset="0"/>
                <a:cs typeface="Consolas" pitchFamily="49" charset="0"/>
              </a:rPr>
              <a:t>     public static final int WIDTH_FRAME = 300;</a:t>
            </a:r>
          </a:p>
          <a:p>
            <a:pPr>
              <a:buFontTx/>
              <a:buNone/>
            </a:pPr>
            <a:r>
              <a:rPr lang="en-US" altLang="en-US" sz="1800" smtClean="0">
                <a:latin typeface="Consolas" pitchFamily="49" charset="0"/>
                <a:cs typeface="Consolas" pitchFamily="49" charset="0"/>
              </a:rPr>
              <a:t>     public static final int HEIGHT_FRAME = 300;</a:t>
            </a:r>
          </a:p>
          <a:p>
            <a:pPr>
              <a:buFontTx/>
              <a:buNone/>
            </a:pPr>
            <a:r>
              <a:rPr lang="en-US" altLang="en-US" sz="1800" smtClean="0">
                <a:latin typeface="Consolas" pitchFamily="49" charset="0"/>
                <a:cs typeface="Consolas" pitchFamily="49" charset="0"/>
              </a:rPr>
              <a:t>     public static final int X_COORD_BUTTON = 100;</a:t>
            </a:r>
          </a:p>
          <a:p>
            <a:pPr>
              <a:buFontTx/>
              <a:buNone/>
            </a:pPr>
            <a:r>
              <a:rPr lang="en-US" altLang="en-US" sz="1800" smtClean="0">
                <a:latin typeface="Consolas" pitchFamily="49" charset="0"/>
                <a:cs typeface="Consolas" pitchFamily="49" charset="0"/>
              </a:rPr>
              <a:t>     public static final int Y_COORD_BUTTON = 100;</a:t>
            </a:r>
          </a:p>
          <a:p>
            <a:pPr>
              <a:buFontTx/>
              <a:buNone/>
            </a:pPr>
            <a:r>
              <a:rPr lang="en-US" altLang="en-US" sz="1800" smtClean="0">
                <a:latin typeface="Consolas" pitchFamily="49" charset="0"/>
                <a:cs typeface="Consolas" pitchFamily="49" charset="0"/>
              </a:rPr>
              <a:t>     public static final int WIDTH_BUTTON = 100;</a:t>
            </a:r>
          </a:p>
          <a:p>
            <a:pPr>
              <a:buFontTx/>
              <a:buNone/>
            </a:pPr>
            <a:r>
              <a:rPr lang="en-US" altLang="en-US" sz="1800" smtClean="0">
                <a:latin typeface="Consolas" pitchFamily="49" charset="0"/>
                <a:cs typeface="Consolas" pitchFamily="49" charset="0"/>
              </a:rPr>
              <a:t>     public static final int HEIGHT_BUTTON = 20;</a:t>
            </a:r>
          </a:p>
          <a:p>
            <a:pPr>
              <a:buFontTx/>
              <a:buNone/>
            </a:pPr>
            <a:r>
              <a:rPr lang="en-US" altLang="en-US" sz="1800" smtClean="0">
                <a:latin typeface="Consolas" pitchFamily="49" charset="0"/>
                <a:cs typeface="Consolas" pitchFamily="49" charset="0"/>
              </a:rPr>
              <a:t>     public static final int X_COORD_LABEL = 50;</a:t>
            </a:r>
          </a:p>
          <a:p>
            <a:pPr>
              <a:buFontTx/>
              <a:buNone/>
            </a:pPr>
            <a:r>
              <a:rPr lang="en-US" altLang="en-US" sz="1800" smtClean="0">
                <a:latin typeface="Consolas" pitchFamily="49" charset="0"/>
                <a:cs typeface="Consolas" pitchFamily="49" charset="0"/>
              </a:rPr>
              <a:t>     public static final int Y_COORD_LABEL = 50;</a:t>
            </a:r>
          </a:p>
          <a:p>
            <a:pPr>
              <a:buFontTx/>
              <a:buNone/>
            </a:pPr>
            <a:r>
              <a:rPr lang="en-US" altLang="en-US" sz="1800" smtClean="0">
                <a:latin typeface="Consolas" pitchFamily="49" charset="0"/>
                <a:cs typeface="Consolas" pitchFamily="49" charset="0"/>
              </a:rPr>
              <a:t>     public static final int WIDTH_LABEL = 100;</a:t>
            </a:r>
          </a:p>
          <a:p>
            <a:pPr>
              <a:buFontTx/>
              <a:buNone/>
            </a:pPr>
            <a:r>
              <a:rPr lang="en-US" altLang="en-US" sz="1800" smtClean="0">
                <a:latin typeface="Consolas" pitchFamily="49" charset="0"/>
                <a:cs typeface="Consolas" pitchFamily="49" charset="0"/>
              </a:rPr>
              <a:t>     public static final int HEIGHT_LABEL = 20;</a:t>
            </a:r>
            <a:endParaRPr lang="en-US" altLang="en-US" sz="1800" b="1" smtClean="0">
              <a:latin typeface="Consolas" pitchFamily="49" charset="0"/>
              <a:cs typeface="Consolas" pitchFamily="49" charset="0"/>
            </a:endParaRPr>
          </a:p>
        </p:txBody>
      </p:sp>
    </p:spTree>
    <p:extLst>
      <p:ext uri="{BB962C8B-B14F-4D97-AF65-F5344CB8AC3E}">
        <p14:creationId xmlns:p14="http://schemas.microsoft.com/office/powerpoint/2010/main" val="37319506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r>
              <a:rPr lang="en-US" altLang="en-US" sz="3200" smtClean="0"/>
              <a:t>An Example With Manual Layout: </a:t>
            </a:r>
            <a:br>
              <a:rPr lang="en-US" altLang="en-US" sz="3200" smtClean="0"/>
            </a:br>
            <a:r>
              <a:rPr lang="en-US" altLang="en-US" sz="3200" smtClean="0"/>
              <a:t>The </a:t>
            </a:r>
            <a:r>
              <a:rPr lang="en-US" altLang="en-US" sz="3200" smtClean="0">
                <a:latin typeface="Consolas" pitchFamily="49" charset="0"/>
                <a:cs typeface="Consolas" pitchFamily="49" charset="0"/>
              </a:rPr>
              <a:t>Driver</a:t>
            </a:r>
            <a:r>
              <a:rPr lang="en-US" altLang="en-US" sz="3200" smtClean="0"/>
              <a:t> Class (2)</a:t>
            </a:r>
          </a:p>
        </p:txBody>
      </p:sp>
      <p:sp>
        <p:nvSpPr>
          <p:cNvPr id="66563" name="Rectangle 3"/>
          <p:cNvSpPr>
            <a:spLocks noGrp="1" noChangeArrowheads="1"/>
          </p:cNvSpPr>
          <p:nvPr>
            <p:ph type="body" idx="4294967295"/>
          </p:nvPr>
        </p:nvSpPr>
        <p:spPr/>
        <p:txBody>
          <a:bodyPr/>
          <a:lstStyle/>
          <a:p>
            <a:pPr>
              <a:lnSpc>
                <a:spcPct val="80000"/>
              </a:lnSpc>
              <a:buFontTx/>
              <a:buNone/>
            </a:pPr>
            <a:r>
              <a:rPr lang="en-US" altLang="en-US" sz="1800" smtClean="0">
                <a:latin typeface="Consolas" pitchFamily="49" charset="0"/>
                <a:cs typeface="Consolas" pitchFamily="49" charset="0"/>
              </a:rPr>
              <a:t>     public static void main (String [] args) {</a:t>
            </a:r>
          </a:p>
          <a:p>
            <a:pPr>
              <a:lnSpc>
                <a:spcPct val="80000"/>
              </a:lnSpc>
              <a:buFontTx/>
              <a:buNone/>
            </a:pPr>
            <a:r>
              <a:rPr lang="en-US" altLang="en-US" sz="1800" smtClean="0">
                <a:latin typeface="Consolas" pitchFamily="49" charset="0"/>
                <a:cs typeface="Consolas" pitchFamily="49" charset="0"/>
              </a:rPr>
              <a:t>         JFrame aFrame = new JFrame ();</a:t>
            </a:r>
          </a:p>
          <a:p>
            <a:pPr>
              <a:lnSpc>
                <a:spcPct val="80000"/>
              </a:lnSpc>
              <a:buFontTx/>
              <a:buNone/>
            </a:pPr>
            <a:r>
              <a:rPr lang="en-US" altLang="en-US" sz="1800" b="1" smtClean="0">
                <a:latin typeface="Consolas" pitchFamily="49" charset="0"/>
                <a:cs typeface="Consolas" pitchFamily="49" charset="0"/>
              </a:rPr>
              <a:t>         aFrame.setLayout(null);</a:t>
            </a:r>
          </a:p>
          <a:p>
            <a:pPr>
              <a:lnSpc>
                <a:spcPct val="80000"/>
              </a:lnSpc>
              <a:buFontTx/>
              <a:buNone/>
            </a:pPr>
            <a:r>
              <a:rPr lang="en-US" altLang="en-US" sz="1800" smtClean="0">
                <a:latin typeface="Consolas" pitchFamily="49" charset="0"/>
                <a:cs typeface="Consolas" pitchFamily="49" charset="0"/>
              </a:rPr>
              <a:t>         aFrame.setSize (WIDTH_FRAME,HEIGHT_FRAME);</a:t>
            </a:r>
          </a:p>
          <a:p>
            <a:pPr>
              <a:lnSpc>
                <a:spcPct val="80000"/>
              </a:lnSpc>
              <a:buFontTx/>
              <a:buNone/>
            </a:pPr>
            <a:r>
              <a:rPr lang="en-US" altLang="en-US" sz="1800" smtClean="0">
                <a:latin typeface="Consolas" pitchFamily="49" charset="0"/>
                <a:cs typeface="Consolas" pitchFamily="49" charset="0"/>
              </a:rPr>
              <a:t>         JButton aButton = new JButton("Press me.");</a:t>
            </a:r>
          </a:p>
          <a:p>
            <a:pPr>
              <a:lnSpc>
                <a:spcPct val="80000"/>
              </a:lnSpc>
              <a:buFontTx/>
              <a:buNone/>
            </a:pPr>
            <a:r>
              <a:rPr lang="en-US" altLang="en-US" sz="1800" b="1" smtClean="0">
                <a:latin typeface="Consolas" pitchFamily="49" charset="0"/>
                <a:cs typeface="Consolas" pitchFamily="49" charset="0"/>
              </a:rPr>
              <a:t>         aButton.setBounds(X_COORD_BUTTON,</a:t>
            </a:r>
          </a:p>
          <a:p>
            <a:pPr>
              <a:lnSpc>
                <a:spcPct val="80000"/>
              </a:lnSpc>
              <a:buFontTx/>
              <a:buNone/>
            </a:pPr>
            <a:r>
              <a:rPr lang="en-US" altLang="en-US" sz="1800" b="1" smtClean="0">
                <a:latin typeface="Consolas" pitchFamily="49" charset="0"/>
                <a:cs typeface="Consolas" pitchFamily="49" charset="0"/>
              </a:rPr>
              <a:t>                           Y_COORD_BUTTON,</a:t>
            </a:r>
          </a:p>
          <a:p>
            <a:pPr>
              <a:lnSpc>
                <a:spcPct val="80000"/>
              </a:lnSpc>
              <a:buFontTx/>
              <a:buNone/>
            </a:pPr>
            <a:r>
              <a:rPr lang="en-US" altLang="en-US" sz="1800" b="1" smtClean="0">
                <a:latin typeface="Consolas" pitchFamily="49" charset="0"/>
                <a:cs typeface="Consolas" pitchFamily="49" charset="0"/>
              </a:rPr>
              <a:t>                           WIDTH_BUTTON,</a:t>
            </a:r>
          </a:p>
          <a:p>
            <a:pPr>
              <a:lnSpc>
                <a:spcPct val="80000"/>
              </a:lnSpc>
              <a:buFontTx/>
              <a:buNone/>
            </a:pPr>
            <a:r>
              <a:rPr lang="en-US" altLang="en-US" sz="1800" b="1" smtClean="0">
                <a:latin typeface="Consolas" pitchFamily="49" charset="0"/>
                <a:cs typeface="Consolas" pitchFamily="49" charset="0"/>
              </a:rPr>
              <a:t>                           HEIGHT_BUTTON);</a:t>
            </a:r>
          </a:p>
          <a:p>
            <a:pPr>
              <a:lnSpc>
                <a:spcPct val="80000"/>
              </a:lnSpc>
              <a:buFontTx/>
              <a:buNone/>
            </a:pPr>
            <a:r>
              <a:rPr lang="en-US" altLang="en-US" sz="1800" smtClean="0">
                <a:latin typeface="Consolas" pitchFamily="49" charset="0"/>
                <a:cs typeface="Consolas" pitchFamily="49" charset="0"/>
              </a:rPr>
              <a:t>         JLabel aLabel = new JLabel ("Simple label");</a:t>
            </a:r>
          </a:p>
          <a:p>
            <a:pPr>
              <a:lnSpc>
                <a:spcPct val="80000"/>
              </a:lnSpc>
              <a:buFontTx/>
              <a:buNone/>
            </a:pPr>
            <a:r>
              <a:rPr lang="en-US" altLang="en-US" sz="1800" b="1" smtClean="0">
                <a:latin typeface="Consolas" pitchFamily="49" charset="0"/>
                <a:cs typeface="Consolas" pitchFamily="49" charset="0"/>
              </a:rPr>
              <a:t>         aLabel.setBounds(X_COORD_LABEL,</a:t>
            </a:r>
          </a:p>
          <a:p>
            <a:pPr>
              <a:lnSpc>
                <a:spcPct val="80000"/>
              </a:lnSpc>
              <a:buFontTx/>
              <a:buNone/>
            </a:pPr>
            <a:r>
              <a:rPr lang="en-US" altLang="en-US" sz="1800" b="1" smtClean="0">
                <a:latin typeface="Consolas" pitchFamily="49" charset="0"/>
                <a:cs typeface="Consolas" pitchFamily="49" charset="0"/>
              </a:rPr>
              <a:t>                          Y_COORD_LABEL,</a:t>
            </a:r>
          </a:p>
          <a:p>
            <a:pPr>
              <a:lnSpc>
                <a:spcPct val="80000"/>
              </a:lnSpc>
              <a:buFontTx/>
              <a:buNone/>
            </a:pPr>
            <a:r>
              <a:rPr lang="en-US" altLang="en-US" sz="1800" b="1" smtClean="0">
                <a:latin typeface="Consolas" pitchFamily="49" charset="0"/>
                <a:cs typeface="Consolas" pitchFamily="49" charset="0"/>
              </a:rPr>
              <a:t>                          WIDTH_LABEL,</a:t>
            </a:r>
          </a:p>
          <a:p>
            <a:pPr>
              <a:lnSpc>
                <a:spcPct val="80000"/>
              </a:lnSpc>
              <a:buFontTx/>
              <a:buNone/>
            </a:pPr>
            <a:r>
              <a:rPr lang="en-US" altLang="en-US" sz="1800" b="1" smtClean="0">
                <a:latin typeface="Consolas" pitchFamily="49" charset="0"/>
                <a:cs typeface="Consolas" pitchFamily="49" charset="0"/>
              </a:rPr>
              <a:t>                          HEIGHT_LABEL);</a:t>
            </a:r>
          </a:p>
          <a:p>
            <a:pPr>
              <a:lnSpc>
                <a:spcPct val="80000"/>
              </a:lnSpc>
              <a:buFontTx/>
              <a:buNone/>
            </a:pPr>
            <a:r>
              <a:rPr lang="en-US" altLang="en-US" sz="1800" smtClean="0">
                <a:latin typeface="Consolas" pitchFamily="49" charset="0"/>
                <a:cs typeface="Consolas" pitchFamily="49" charset="0"/>
              </a:rPr>
              <a:t>         aFrame.add(aButton);</a:t>
            </a:r>
          </a:p>
          <a:p>
            <a:pPr>
              <a:lnSpc>
                <a:spcPct val="80000"/>
              </a:lnSpc>
              <a:buFontTx/>
              <a:buNone/>
            </a:pPr>
            <a:r>
              <a:rPr lang="en-US" altLang="en-US" sz="1800" smtClean="0">
                <a:latin typeface="Consolas" pitchFamily="49" charset="0"/>
                <a:cs typeface="Consolas" pitchFamily="49" charset="0"/>
              </a:rPr>
              <a:t>         aFrame.add(aLabel);</a:t>
            </a:r>
          </a:p>
          <a:p>
            <a:pPr>
              <a:lnSpc>
                <a:spcPct val="80000"/>
              </a:lnSpc>
              <a:buFontTx/>
              <a:buNone/>
            </a:pPr>
            <a:r>
              <a:rPr lang="en-US" altLang="en-US" sz="1800" smtClean="0">
                <a:latin typeface="Consolas" pitchFamily="49" charset="0"/>
                <a:cs typeface="Consolas" pitchFamily="49" charset="0"/>
              </a:rPr>
              <a:t>         aFrame.setVisible(true);</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7898560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r>
              <a:rPr lang="en-US" altLang="en-US" sz="3200" smtClean="0"/>
              <a:t>How To Handle The Layout Of </a:t>
            </a:r>
            <a:r>
              <a:rPr lang="en-US" altLang="en-US" sz="3200" smtClean="0">
                <a:latin typeface="Consolas" pitchFamily="49" charset="0"/>
                <a:cs typeface="Consolas" pitchFamily="49" charset="0"/>
              </a:rPr>
              <a:t>Components</a:t>
            </a:r>
          </a:p>
        </p:txBody>
      </p:sp>
      <p:sp>
        <p:nvSpPr>
          <p:cNvPr id="733187" name="Rectangle 3"/>
          <p:cNvSpPr>
            <a:spLocks noGrp="1" noChangeArrowheads="1"/>
          </p:cNvSpPr>
          <p:nvPr>
            <p:ph type="body" idx="4294967295"/>
          </p:nvPr>
        </p:nvSpPr>
        <p:spPr/>
        <p:txBody>
          <a:bodyPr/>
          <a:lstStyle/>
          <a:p>
            <a:pPr marL="457200" indent="-457200">
              <a:buFontTx/>
              <a:buAutoNum type="arabicPeriod"/>
              <a:tabLst>
                <a:tab pos="476250" algn="l"/>
              </a:tabLst>
            </a:pPr>
            <a:r>
              <a:rPr lang="en-US" altLang="en-US" sz="2400" smtClean="0"/>
              <a:t>Manually set the coordinates yourself</a:t>
            </a:r>
          </a:p>
          <a:p>
            <a:pPr marL="457200" indent="-457200">
              <a:buFontTx/>
              <a:buAutoNum type="arabicPeriod"/>
              <a:tabLst>
                <a:tab pos="476250" algn="l"/>
              </a:tabLst>
            </a:pPr>
            <a:r>
              <a:rPr lang="en-US" altLang="en-US" sz="2400" b="1" smtClean="0"/>
              <a:t>Use one of Java’s built-in layout manager classes</a:t>
            </a:r>
          </a:p>
        </p:txBody>
      </p:sp>
    </p:spTree>
    <p:extLst>
      <p:ext uri="{BB962C8B-B14F-4D97-AF65-F5344CB8AC3E}">
        <p14:creationId xmlns:p14="http://schemas.microsoft.com/office/powerpoint/2010/main" val="774703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733187">
                                            <p:txEl>
                                              <p:pRg st="1" end="1"/>
                                            </p:txEl>
                                          </p:spTgt>
                                        </p:tgtEl>
                                        <p:attrNameLst>
                                          <p:attrName>style.fontStyle</p:attrName>
                                        </p:attrNameLst>
                                      </p:cBhvr>
                                      <p:to>
                                        <p:strVal val="normal"/>
                                      </p:to>
                                    </p:set>
                                    <p:set>
                                      <p:cBhvr override="childStyle">
                                        <p:cTn id="7" dur="indefinite"/>
                                        <p:tgtEl>
                                          <p:spTgt spid="733187">
                                            <p:txEl>
                                              <p:pRg st="1" end="1"/>
                                            </p:txEl>
                                          </p:spTgt>
                                        </p:tgtEl>
                                        <p:attrNameLst>
                                          <p:attrName>style.fontWeight</p:attrName>
                                        </p:attrNameLst>
                                      </p:cBhvr>
                                      <p:to>
                                        <p:strVal val="bold"/>
                                      </p:to>
                                    </p:set>
                                    <p:set>
                                      <p:cBhvr override="childStyle">
                                        <p:cTn id="8" dur="indefinite"/>
                                        <p:tgtEl>
                                          <p:spTgt spid="733187">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r>
              <a:rPr lang="en-US" altLang="en-US" sz="3200" smtClean="0"/>
              <a:t>Java Layout Classes</a:t>
            </a:r>
          </a:p>
        </p:txBody>
      </p:sp>
      <p:sp>
        <p:nvSpPr>
          <p:cNvPr id="68611" name="Rectangle 3"/>
          <p:cNvSpPr>
            <a:spLocks noGrp="1" noChangeArrowheads="1"/>
          </p:cNvSpPr>
          <p:nvPr>
            <p:ph type="body" idx="4294967295"/>
          </p:nvPr>
        </p:nvSpPr>
        <p:spPr/>
        <p:txBody>
          <a:bodyPr/>
          <a:lstStyle/>
          <a:p>
            <a:pPr marL="114300" indent="-114300">
              <a:tabLst>
                <a:tab pos="476250" algn="l"/>
              </a:tabLst>
            </a:pPr>
            <a:r>
              <a:rPr lang="en-US" altLang="en-US" sz="2400" smtClean="0"/>
              <a:t>There are many implementations (this diagram only includes the original classes that were implemented by Sun).</a:t>
            </a:r>
          </a:p>
        </p:txBody>
      </p:sp>
      <p:grpSp>
        <p:nvGrpSpPr>
          <p:cNvPr id="68612" name="Group 4"/>
          <p:cNvGrpSpPr>
            <a:grpSpLocks/>
          </p:cNvGrpSpPr>
          <p:nvPr/>
        </p:nvGrpSpPr>
        <p:grpSpPr bwMode="auto">
          <a:xfrm>
            <a:off x="4211638" y="2740025"/>
            <a:ext cx="2017712" cy="436563"/>
            <a:chOff x="2608" y="1364"/>
            <a:chExt cx="1271" cy="275"/>
          </a:xfrm>
        </p:grpSpPr>
        <p:sp>
          <p:nvSpPr>
            <p:cNvPr id="68625" name="Oval 5"/>
            <p:cNvSpPr>
              <a:spLocks noChangeArrowheads="1"/>
            </p:cNvSpPr>
            <p:nvPr/>
          </p:nvSpPr>
          <p:spPr bwMode="auto">
            <a:xfrm>
              <a:off x="2608" y="1364"/>
              <a:ext cx="272" cy="2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68626" name="Text Box 6"/>
            <p:cNvSpPr txBox="1">
              <a:spLocks noChangeArrowheads="1"/>
            </p:cNvSpPr>
            <p:nvPr/>
          </p:nvSpPr>
          <p:spPr bwMode="auto">
            <a:xfrm>
              <a:off x="2835" y="1389"/>
              <a:ext cx="10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Consolas" pitchFamily="49" charset="0"/>
                  <a:cs typeface="Consolas" pitchFamily="49" charset="0"/>
                </a:rPr>
                <a:t>LayoutManager</a:t>
              </a:r>
            </a:p>
          </p:txBody>
        </p:sp>
      </p:grpSp>
      <p:sp>
        <p:nvSpPr>
          <p:cNvPr id="68613" name="Rectangle 7"/>
          <p:cNvSpPr>
            <a:spLocks noChangeArrowheads="1"/>
          </p:cNvSpPr>
          <p:nvPr/>
        </p:nvSpPr>
        <p:spPr bwMode="auto">
          <a:xfrm>
            <a:off x="179388"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BorderLayout</a:t>
            </a:r>
          </a:p>
        </p:txBody>
      </p:sp>
      <p:sp>
        <p:nvSpPr>
          <p:cNvPr id="68614" name="Rectangle 8"/>
          <p:cNvSpPr>
            <a:spLocks noChangeArrowheads="1"/>
          </p:cNvSpPr>
          <p:nvPr/>
        </p:nvSpPr>
        <p:spPr bwMode="auto">
          <a:xfrm>
            <a:off x="3779838"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FlowLayout</a:t>
            </a:r>
          </a:p>
        </p:txBody>
      </p:sp>
      <p:sp>
        <p:nvSpPr>
          <p:cNvPr id="68615" name="Rectangle 9"/>
          <p:cNvSpPr>
            <a:spLocks noChangeArrowheads="1"/>
          </p:cNvSpPr>
          <p:nvPr/>
        </p:nvSpPr>
        <p:spPr bwMode="auto">
          <a:xfrm>
            <a:off x="5580063"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GridLayout</a:t>
            </a:r>
          </a:p>
        </p:txBody>
      </p:sp>
      <p:sp>
        <p:nvSpPr>
          <p:cNvPr id="68616" name="Rectangle 10"/>
          <p:cNvSpPr>
            <a:spLocks noChangeArrowheads="1"/>
          </p:cNvSpPr>
          <p:nvPr/>
        </p:nvSpPr>
        <p:spPr bwMode="auto">
          <a:xfrm>
            <a:off x="1979613"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CardLayout</a:t>
            </a:r>
          </a:p>
        </p:txBody>
      </p:sp>
      <p:sp>
        <p:nvSpPr>
          <p:cNvPr id="68617" name="Rectangle 11"/>
          <p:cNvSpPr>
            <a:spLocks noChangeArrowheads="1"/>
          </p:cNvSpPr>
          <p:nvPr/>
        </p:nvSpPr>
        <p:spPr bwMode="auto">
          <a:xfrm>
            <a:off x="7451725"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GridBagLayout</a:t>
            </a:r>
          </a:p>
        </p:txBody>
      </p:sp>
      <p:sp>
        <p:nvSpPr>
          <p:cNvPr id="68618" name="Line 12"/>
          <p:cNvSpPr>
            <a:spLocks noChangeShapeType="1"/>
          </p:cNvSpPr>
          <p:nvPr/>
        </p:nvSpPr>
        <p:spPr bwMode="auto">
          <a:xfrm>
            <a:off x="971550" y="4581525"/>
            <a:ext cx="7200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19" name="Line 13"/>
          <p:cNvSpPr>
            <a:spLocks noChangeShapeType="1"/>
          </p:cNvSpPr>
          <p:nvPr/>
        </p:nvSpPr>
        <p:spPr bwMode="auto">
          <a:xfrm>
            <a:off x="971550"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0" name="Line 14"/>
          <p:cNvSpPr>
            <a:spLocks noChangeShapeType="1"/>
          </p:cNvSpPr>
          <p:nvPr/>
        </p:nvSpPr>
        <p:spPr bwMode="auto">
          <a:xfrm>
            <a:off x="2700338"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1" name="Line 15"/>
          <p:cNvSpPr>
            <a:spLocks noChangeShapeType="1"/>
          </p:cNvSpPr>
          <p:nvPr/>
        </p:nvSpPr>
        <p:spPr bwMode="auto">
          <a:xfrm>
            <a:off x="8172450"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2" name="Line 16"/>
          <p:cNvSpPr>
            <a:spLocks noChangeShapeType="1"/>
          </p:cNvSpPr>
          <p:nvPr/>
        </p:nvSpPr>
        <p:spPr bwMode="auto">
          <a:xfrm>
            <a:off x="6300788"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3" name="Line 17"/>
          <p:cNvSpPr>
            <a:spLocks noChangeShapeType="1"/>
          </p:cNvSpPr>
          <p:nvPr/>
        </p:nvSpPr>
        <p:spPr bwMode="auto">
          <a:xfrm>
            <a:off x="4427538"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4" name="Line 18"/>
          <p:cNvSpPr>
            <a:spLocks noChangeShapeType="1"/>
          </p:cNvSpPr>
          <p:nvPr/>
        </p:nvSpPr>
        <p:spPr bwMode="auto">
          <a:xfrm>
            <a:off x="4427538" y="3213100"/>
            <a:ext cx="0" cy="1368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19320627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BorderLayout</a:t>
            </a:r>
            <a:r>
              <a:rPr lang="en-US" altLang="en-US" sz="3200" smtClean="0">
                <a:cs typeface="Consolas" pitchFamily="49" charset="0"/>
              </a:rPr>
              <a:t> (“Compass Directions”)</a:t>
            </a:r>
          </a:p>
        </p:txBody>
      </p:sp>
      <p:pic>
        <p:nvPicPr>
          <p:cNvPr id="69635" name="Picture 3"/>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819400" y="1371600"/>
            <a:ext cx="3608388" cy="4800600"/>
          </a:xfrm>
          <a:noFill/>
        </p:spPr>
      </p:pic>
      <p:sp>
        <p:nvSpPr>
          <p:cNvPr id="69636"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256</a:t>
            </a:r>
          </a:p>
        </p:txBody>
      </p:sp>
    </p:spTree>
    <p:extLst>
      <p:ext uri="{BB962C8B-B14F-4D97-AF65-F5344CB8AC3E}">
        <p14:creationId xmlns:p14="http://schemas.microsoft.com/office/powerpoint/2010/main" val="29229013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CardLayout</a:t>
            </a:r>
            <a:r>
              <a:rPr lang="en-US" altLang="en-US" sz="3200" smtClean="0">
                <a:cs typeface="Consolas" pitchFamily="49" charset="0"/>
              </a:rPr>
              <a:t> (“Tab-Like”)</a:t>
            </a:r>
          </a:p>
        </p:txBody>
      </p:sp>
      <p:pic>
        <p:nvPicPr>
          <p:cNvPr id="70659" name="Picture 3" descr="card layout"/>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l="4315" t="7251" r="1711" b="3687"/>
          <a:stretch>
            <a:fillRect/>
          </a:stretch>
        </p:blipFill>
        <p:spPr>
          <a:xfrm>
            <a:off x="179388" y="2492375"/>
            <a:ext cx="8785225" cy="3949700"/>
          </a:xfrm>
          <a:noFill/>
        </p:spPr>
      </p:pic>
      <p:sp>
        <p:nvSpPr>
          <p:cNvPr id="70660"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264</a:t>
            </a:r>
            <a:endParaRPr lang="en-US" altLang="en-US" sz="1600" b="0">
              <a:latin typeface="Arial" charset="0"/>
            </a:endParaRPr>
          </a:p>
        </p:txBody>
      </p:sp>
    </p:spTree>
    <p:extLst>
      <p:ext uri="{BB962C8B-B14F-4D97-AF65-F5344CB8AC3E}">
        <p14:creationId xmlns:p14="http://schemas.microsoft.com/office/powerpoint/2010/main" val="42087186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FlowLayout</a:t>
            </a:r>
            <a:r>
              <a:rPr lang="en-US" altLang="en-US" sz="3200" smtClean="0">
                <a:cs typeface="Consolas" pitchFamily="49" charset="0"/>
              </a:rPr>
              <a:t> (Adapts To Resizing “Web-Like”)</a:t>
            </a:r>
          </a:p>
        </p:txBody>
      </p:sp>
      <p:pic>
        <p:nvPicPr>
          <p:cNvPr id="71683" name="Picture 3" descr="flow layout"/>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l="7423" r="10045" b="40987"/>
          <a:stretch>
            <a:fillRect/>
          </a:stretch>
        </p:blipFill>
        <p:spPr>
          <a:xfrm>
            <a:off x="1187450" y="1484313"/>
            <a:ext cx="6985000" cy="5076825"/>
          </a:xfrm>
          <a:noFill/>
        </p:spPr>
      </p:pic>
      <p:sp>
        <p:nvSpPr>
          <p:cNvPr id="71684"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253</a:t>
            </a:r>
            <a:endParaRPr lang="en-US" altLang="en-US" sz="1600" b="0">
              <a:latin typeface="Arial" charset="0"/>
            </a:endParaRPr>
          </a:p>
        </p:txBody>
      </p:sp>
    </p:spTree>
    <p:extLst>
      <p:ext uri="{BB962C8B-B14F-4D97-AF65-F5344CB8AC3E}">
        <p14:creationId xmlns:p14="http://schemas.microsoft.com/office/powerpoint/2010/main" val="25168342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GridLayout</a:t>
            </a:r>
          </a:p>
        </p:txBody>
      </p:sp>
      <p:pic>
        <p:nvPicPr>
          <p:cNvPr id="72707" name="Picture 3" descr="grid layout"/>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l="1875"/>
          <a:stretch>
            <a:fillRect/>
          </a:stretch>
        </p:blipFill>
        <p:spPr>
          <a:xfrm>
            <a:off x="827088" y="1463675"/>
            <a:ext cx="7705725" cy="4941888"/>
          </a:xfrm>
          <a:noFill/>
        </p:spPr>
      </p:pic>
      <p:sp>
        <p:nvSpPr>
          <p:cNvPr id="72708"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260</a:t>
            </a:r>
            <a:endParaRPr lang="en-US" altLang="en-US" sz="1600" b="0">
              <a:latin typeface="Arial" charset="0"/>
            </a:endParaRPr>
          </a:p>
        </p:txBody>
      </p:sp>
    </p:spTree>
    <p:extLst>
      <p:ext uri="{BB962C8B-B14F-4D97-AF65-F5344CB8AC3E}">
        <p14:creationId xmlns:p14="http://schemas.microsoft.com/office/powerpoint/2010/main" val="3191607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sz="3200" smtClean="0"/>
              <a:t>Some Relevant Java GUI libraries</a:t>
            </a:r>
          </a:p>
        </p:txBody>
      </p:sp>
      <p:sp>
        <p:nvSpPr>
          <p:cNvPr id="670723" name="Rectangle 3"/>
          <p:cNvSpPr>
            <a:spLocks noGrp="1" noChangeArrowheads="1"/>
          </p:cNvSpPr>
          <p:nvPr>
            <p:ph type="body" sz="half" idx="4294967295"/>
          </p:nvPr>
        </p:nvSpPr>
        <p:spPr>
          <a:xfrm>
            <a:off x="457200" y="1371600"/>
            <a:ext cx="8180388" cy="1519238"/>
          </a:xfrm>
        </p:spPr>
        <p:txBody>
          <a:bodyPr/>
          <a:lstStyle/>
          <a:p>
            <a:pPr marL="457200" indent="-457200">
              <a:buFontTx/>
              <a:buAutoNum type="arabicPeriod"/>
              <a:tabLst>
                <a:tab pos="476250" algn="l"/>
              </a:tabLst>
            </a:pPr>
            <a:r>
              <a:rPr lang="en-US" altLang="en-US" sz="2400" smtClean="0">
                <a:latin typeface="Times New Roman" pitchFamily="18" charset="0"/>
              </a:rPr>
              <a:t>Java classes for the </a:t>
            </a:r>
            <a:r>
              <a:rPr lang="en-US" altLang="en-US" sz="2400" smtClean="0">
                <a:latin typeface="Consolas" pitchFamily="49" charset="0"/>
                <a:cs typeface="Consolas" pitchFamily="49" charset="0"/>
              </a:rPr>
              <a:t>Components</a:t>
            </a:r>
            <a:r>
              <a:rPr lang="en-US" altLang="en-US" sz="2400" smtClean="0">
                <a:latin typeface="Times New Roman" pitchFamily="18" charset="0"/>
              </a:rPr>
              <a:t> and </a:t>
            </a:r>
            <a:r>
              <a:rPr lang="en-US" altLang="en-US" sz="2400" smtClean="0">
                <a:latin typeface="Consolas" pitchFamily="49" charset="0"/>
                <a:cs typeface="Consolas" pitchFamily="49" charset="0"/>
              </a:rPr>
              <a:t>Containers</a:t>
            </a:r>
          </a:p>
          <a:p>
            <a:pPr marL="762000" lvl="1" indent="-381000">
              <a:tabLst>
                <a:tab pos="476250" algn="l"/>
              </a:tabLst>
            </a:pPr>
            <a:r>
              <a:rPr lang="en-US" altLang="en-US" sz="2000" smtClean="0"/>
              <a:t>e.g., </a:t>
            </a:r>
            <a:r>
              <a:rPr lang="en-US" altLang="en-US" sz="2000" smtClean="0">
                <a:latin typeface="Consolas" pitchFamily="49" charset="0"/>
                <a:cs typeface="Consolas" pitchFamily="49" charset="0"/>
              </a:rPr>
              <a:t>JButton</a:t>
            </a:r>
            <a:r>
              <a:rPr lang="en-US" altLang="en-US" sz="2000" smtClean="0"/>
              <a:t> class…</a:t>
            </a:r>
          </a:p>
          <a:p>
            <a:pPr marL="762000" lvl="1" indent="-381000">
              <a:tabLst>
                <a:tab pos="476250" algn="l"/>
              </a:tabLst>
            </a:pPr>
            <a:r>
              <a:rPr lang="en-US" altLang="en-US" sz="2000" smtClean="0"/>
              <a:t>…located in </a:t>
            </a:r>
            <a:r>
              <a:rPr lang="en-US" altLang="en-US" sz="2000" smtClean="0">
                <a:latin typeface="Consolas" pitchFamily="49" charset="0"/>
                <a:cs typeface="Consolas" pitchFamily="49" charset="0"/>
              </a:rPr>
              <a:t>javax.swing</a:t>
            </a:r>
            <a:r>
              <a:rPr lang="en-US" altLang="en-US" sz="2000" smtClean="0"/>
              <a:t> (</a:t>
            </a:r>
            <a:r>
              <a:rPr lang="en-US" altLang="en-US" sz="2000" smtClean="0">
                <a:latin typeface="Consolas" pitchFamily="49" charset="0"/>
                <a:cs typeface="Consolas" pitchFamily="49" charset="0"/>
              </a:rPr>
              <a:t>import javax.swing.*</a:t>
            </a:r>
            <a:r>
              <a:rPr lang="en-US" altLang="en-US" sz="2000" smtClean="0"/>
              <a:t> or </a:t>
            </a:r>
            <a:r>
              <a:rPr lang="en-US" altLang="en-US" sz="2000" smtClean="0">
                <a:latin typeface="Consolas" pitchFamily="49" charset="0"/>
                <a:cs typeface="Consolas" pitchFamily="49" charset="0"/>
              </a:rPr>
              <a:t>import javax.swing.&lt;</a:t>
            </a:r>
            <a:r>
              <a:rPr lang="en-US" altLang="en-US" sz="2000" i="1" smtClean="0">
                <a:latin typeface="Consolas" pitchFamily="49" charset="0"/>
                <a:cs typeface="Consolas" pitchFamily="49" charset="0"/>
              </a:rPr>
              <a:t>class name</a:t>
            </a:r>
            <a:r>
              <a:rPr lang="en-US" altLang="en-US" sz="2000" smtClean="0">
                <a:latin typeface="Consolas" pitchFamily="49" charset="0"/>
                <a:cs typeface="Consolas" pitchFamily="49" charset="0"/>
              </a:rPr>
              <a:t>&gt;</a:t>
            </a:r>
            <a:r>
              <a:rPr lang="en-US" altLang="en-US" sz="2000" smtClean="0"/>
              <a:t>)</a:t>
            </a:r>
          </a:p>
          <a:p>
            <a:pPr marL="762000" lvl="1" indent="-381000">
              <a:buFont typeface="Times New Roman" pitchFamily="18" charset="0"/>
              <a:buNone/>
              <a:tabLst>
                <a:tab pos="476250" algn="l"/>
              </a:tabLst>
            </a:pPr>
            <a:endParaRPr lang="en-US" altLang="en-US" sz="2400" smtClean="0">
              <a:latin typeface="Times New Roman" pitchFamily="18" charset="0"/>
            </a:endParaRPr>
          </a:p>
          <a:p>
            <a:pPr marL="762000" lvl="1" indent="-381000">
              <a:buFont typeface="Times New Roman" pitchFamily="18" charset="0"/>
              <a:buNone/>
              <a:tabLst>
                <a:tab pos="476250" algn="l"/>
              </a:tabLst>
            </a:pPr>
            <a:endParaRPr lang="en-US" altLang="en-US" sz="2400" smtClean="0">
              <a:latin typeface="Times New Roman" pitchFamily="18" charset="0"/>
            </a:endParaRPr>
          </a:p>
        </p:txBody>
      </p:sp>
      <p:pic>
        <p:nvPicPr>
          <p:cNvPr id="670728" name="Picture 8"/>
          <p:cNvPicPr>
            <a:picLocks noChangeAspect="1" noChangeArrowheads="1"/>
          </p:cNvPicPr>
          <p:nvPr/>
        </p:nvPicPr>
        <p:blipFill>
          <a:blip r:embed="rId3">
            <a:extLst>
              <a:ext uri="{28A0092B-C50C-407E-A947-70E740481C1C}">
                <a14:useLocalDpi xmlns:a14="http://schemas.microsoft.com/office/drawing/2010/main" val="0"/>
              </a:ext>
            </a:extLst>
          </a:blip>
          <a:srcRect l="62891" t="25804" r="13750" b="70442"/>
          <a:stretch>
            <a:fillRect/>
          </a:stretch>
        </p:blipFill>
        <p:spPr bwMode="auto">
          <a:xfrm>
            <a:off x="990600" y="3078163"/>
            <a:ext cx="290195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01727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GridBagLayout</a:t>
            </a:r>
          </a:p>
        </p:txBody>
      </p:sp>
      <p:pic>
        <p:nvPicPr>
          <p:cNvPr id="73731" name="Picture 3" descr="grid bag layout1"/>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l="5084" t="3009" r="3566" b="5984"/>
          <a:stretch>
            <a:fillRect/>
          </a:stretch>
        </p:blipFill>
        <p:spPr>
          <a:xfrm>
            <a:off x="2051050" y="1341438"/>
            <a:ext cx="5256213" cy="5170487"/>
          </a:xfrm>
          <a:noFill/>
        </p:spPr>
      </p:pic>
      <p:sp>
        <p:nvSpPr>
          <p:cNvPr id="73732"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a:latin typeface="Arial" charset="0"/>
              </a:rPr>
              <a:t>From Java: AWT </a:t>
            </a:r>
            <a:r>
              <a:rPr lang="en-US" altLang="en-US" sz="1200" b="0">
                <a:latin typeface="Arial" charset="0"/>
              </a:rPr>
              <a:t>Reference</a:t>
            </a:r>
            <a:r>
              <a:rPr lang="en-US" altLang="en-US" sz="1200">
                <a:latin typeface="Arial" charset="0"/>
              </a:rPr>
              <a:t> p. 269</a:t>
            </a:r>
            <a:endParaRPr lang="en-US" altLang="en-US" sz="1600">
              <a:latin typeface="Arial" charset="0"/>
            </a:endParaRPr>
          </a:p>
        </p:txBody>
      </p:sp>
    </p:spTree>
    <p:extLst>
      <p:ext uri="{BB962C8B-B14F-4D97-AF65-F5344CB8AC3E}">
        <p14:creationId xmlns:p14="http://schemas.microsoft.com/office/powerpoint/2010/main" val="33909718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lstStyle/>
          <a:p>
            <a:r>
              <a:rPr lang="en-US" altLang="en-US" sz="3200" smtClean="0"/>
              <a:t>Implementing A GUI When Using The </a:t>
            </a:r>
            <a:r>
              <a:rPr lang="en-US" altLang="en-US" sz="3200" smtClean="0">
                <a:latin typeface="Consolas" pitchFamily="49" charset="0"/>
                <a:cs typeface="Consolas" pitchFamily="49" charset="0"/>
              </a:rPr>
              <a:t>GridBagLayout</a:t>
            </a:r>
          </a:p>
        </p:txBody>
      </p:sp>
      <p:sp>
        <p:nvSpPr>
          <p:cNvPr id="74755" name="Rectangle 3"/>
          <p:cNvSpPr>
            <a:spLocks noGrp="1" noChangeArrowheads="1"/>
          </p:cNvSpPr>
          <p:nvPr>
            <p:ph type="body" sz="half" idx="4294967295"/>
          </p:nvPr>
        </p:nvSpPr>
        <p:spPr>
          <a:xfrm>
            <a:off x="457200" y="1676400"/>
            <a:ext cx="8153400" cy="533400"/>
          </a:xfrm>
        </p:spPr>
        <p:txBody>
          <a:bodyPr/>
          <a:lstStyle/>
          <a:p>
            <a:r>
              <a:rPr lang="en-US" altLang="en-US" sz="2400" smtClean="0"/>
              <a:t>Use graph paper or draw out a table</a:t>
            </a:r>
            <a:r>
              <a:rPr lang="en-US" altLang="en-US" smtClean="0">
                <a:latin typeface="Times New Roman" pitchFamily="18" charset="0"/>
              </a:rPr>
              <a:t>.</a:t>
            </a:r>
          </a:p>
        </p:txBody>
      </p:sp>
      <p:sp>
        <p:nvSpPr>
          <p:cNvPr id="74756" name="Text Box 4"/>
          <p:cNvSpPr txBox="1">
            <a:spLocks noChangeArrowheads="1"/>
          </p:cNvSpPr>
          <p:nvPr/>
        </p:nvSpPr>
        <p:spPr bwMode="auto">
          <a:xfrm>
            <a:off x="3570288" y="3716338"/>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Label1</a:t>
            </a:r>
          </a:p>
        </p:txBody>
      </p:sp>
      <p:sp>
        <p:nvSpPr>
          <p:cNvPr id="74757" name="Text Box 5"/>
          <p:cNvSpPr txBox="1">
            <a:spLocks noChangeArrowheads="1"/>
          </p:cNvSpPr>
          <p:nvPr/>
        </p:nvSpPr>
        <p:spPr bwMode="auto">
          <a:xfrm>
            <a:off x="4651375" y="4508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Button1</a:t>
            </a:r>
          </a:p>
        </p:txBody>
      </p:sp>
      <p:graphicFrame>
        <p:nvGraphicFramePr>
          <p:cNvPr id="740358" name="Group 6"/>
          <p:cNvGraphicFramePr>
            <a:graphicFrameLocks noGrp="1"/>
          </p:cNvGraphicFramePr>
          <p:nvPr>
            <p:ph sz="quarter" idx="4294967295"/>
          </p:nvPr>
        </p:nvGraphicFramePr>
        <p:xfrm>
          <a:off x="3294063" y="3506788"/>
          <a:ext cx="4008438" cy="2400300"/>
        </p:xfrm>
        <a:graphic>
          <a:graphicData uri="http://schemas.openxmlformats.org/drawingml/2006/table">
            <a:tbl>
              <a:tblPr/>
              <a:tblGrid>
                <a:gridCol w="1336675"/>
                <a:gridCol w="1335088"/>
                <a:gridCol w="1336675"/>
              </a:tblGrid>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76" name="Text Box 24"/>
          <p:cNvSpPr txBox="1">
            <a:spLocks noChangeArrowheads="1"/>
          </p:cNvSpPr>
          <p:nvPr/>
        </p:nvSpPr>
        <p:spPr bwMode="auto">
          <a:xfrm>
            <a:off x="3857625" y="3140075"/>
            <a:ext cx="287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0</a:t>
            </a:r>
          </a:p>
        </p:txBody>
      </p:sp>
      <p:sp>
        <p:nvSpPr>
          <p:cNvPr id="74777" name="Text Box 25"/>
          <p:cNvSpPr txBox="1">
            <a:spLocks noChangeArrowheads="1"/>
          </p:cNvSpPr>
          <p:nvPr/>
        </p:nvSpPr>
        <p:spPr bwMode="auto">
          <a:xfrm>
            <a:off x="5154613" y="3140075"/>
            <a:ext cx="287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1</a:t>
            </a:r>
          </a:p>
        </p:txBody>
      </p:sp>
      <p:sp>
        <p:nvSpPr>
          <p:cNvPr id="74778" name="Text Box 26"/>
          <p:cNvSpPr txBox="1">
            <a:spLocks noChangeArrowheads="1"/>
          </p:cNvSpPr>
          <p:nvPr/>
        </p:nvSpPr>
        <p:spPr bwMode="auto">
          <a:xfrm>
            <a:off x="6450013" y="3140075"/>
            <a:ext cx="287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2</a:t>
            </a:r>
          </a:p>
        </p:txBody>
      </p:sp>
      <p:sp>
        <p:nvSpPr>
          <p:cNvPr id="74779" name="Text Box 27"/>
          <p:cNvSpPr txBox="1">
            <a:spLocks noChangeArrowheads="1"/>
          </p:cNvSpPr>
          <p:nvPr/>
        </p:nvSpPr>
        <p:spPr bwMode="auto">
          <a:xfrm flipV="1">
            <a:off x="2886075" y="3551238"/>
            <a:ext cx="2873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0</a:t>
            </a:r>
          </a:p>
        </p:txBody>
      </p:sp>
      <p:sp>
        <p:nvSpPr>
          <p:cNvPr id="74780" name="Text Box 28"/>
          <p:cNvSpPr txBox="1">
            <a:spLocks noChangeArrowheads="1"/>
          </p:cNvSpPr>
          <p:nvPr/>
        </p:nvSpPr>
        <p:spPr bwMode="auto">
          <a:xfrm>
            <a:off x="2886075" y="4416425"/>
            <a:ext cx="287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1</a:t>
            </a:r>
          </a:p>
        </p:txBody>
      </p:sp>
      <p:sp>
        <p:nvSpPr>
          <p:cNvPr id="74781" name="Text Box 29"/>
          <p:cNvSpPr txBox="1">
            <a:spLocks noChangeArrowheads="1"/>
          </p:cNvSpPr>
          <p:nvPr/>
        </p:nvSpPr>
        <p:spPr bwMode="auto">
          <a:xfrm>
            <a:off x="2886075" y="5135563"/>
            <a:ext cx="2873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2</a:t>
            </a:r>
          </a:p>
        </p:txBody>
      </p:sp>
      <p:sp>
        <p:nvSpPr>
          <p:cNvPr id="74782" name="AutoShape 30"/>
          <p:cNvSpPr>
            <a:spLocks/>
          </p:cNvSpPr>
          <p:nvPr/>
        </p:nvSpPr>
        <p:spPr bwMode="auto">
          <a:xfrm rot="5400000">
            <a:off x="5053013" y="1655762"/>
            <a:ext cx="488950" cy="2879725"/>
          </a:xfrm>
          <a:prstGeom prst="leftBrace">
            <a:avLst>
              <a:gd name="adj1" fmla="val 8316"/>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a:solidFill>
                <a:srgbClr val="808000"/>
              </a:solidFill>
              <a:latin typeface="Arial" charset="0"/>
            </a:endParaRPr>
          </a:p>
        </p:txBody>
      </p:sp>
      <p:sp>
        <p:nvSpPr>
          <p:cNvPr id="74783" name="Text Box 31"/>
          <p:cNvSpPr txBox="1">
            <a:spLocks noChangeArrowheads="1"/>
          </p:cNvSpPr>
          <p:nvPr/>
        </p:nvSpPr>
        <p:spPr bwMode="auto">
          <a:xfrm>
            <a:off x="3502025" y="2392363"/>
            <a:ext cx="44561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808000"/>
                </a:solidFill>
                <a:latin typeface="Arial" charset="0"/>
              </a:rPr>
              <a:t>x </a:t>
            </a:r>
            <a:r>
              <a:rPr lang="en-US" altLang="en-US" sz="2400">
                <a:solidFill>
                  <a:srgbClr val="808000"/>
                </a:solidFill>
                <a:latin typeface="Arial" charset="0"/>
              </a:rPr>
              <a:t>coordinates</a:t>
            </a:r>
            <a:r>
              <a:rPr lang="en-US" altLang="en-US" sz="2000">
                <a:solidFill>
                  <a:srgbClr val="808000"/>
                </a:solidFill>
                <a:latin typeface="Arial" charset="0"/>
              </a:rPr>
              <a:t> </a:t>
            </a:r>
            <a:r>
              <a:rPr lang="en-US" altLang="en-US" sz="2000" i="1">
                <a:solidFill>
                  <a:srgbClr val="808000"/>
                </a:solidFill>
                <a:latin typeface="Arial" charset="0"/>
              </a:rPr>
              <a:t>in the</a:t>
            </a:r>
            <a:r>
              <a:rPr lang="en-US" altLang="en-US" sz="2000">
                <a:solidFill>
                  <a:srgbClr val="808000"/>
                </a:solidFill>
                <a:latin typeface="Arial" charset="0"/>
              </a:rPr>
              <a:t> grid</a:t>
            </a:r>
          </a:p>
        </p:txBody>
      </p:sp>
      <p:sp>
        <p:nvSpPr>
          <p:cNvPr id="74784" name="AutoShape 32"/>
          <p:cNvSpPr>
            <a:spLocks/>
          </p:cNvSpPr>
          <p:nvPr/>
        </p:nvSpPr>
        <p:spPr bwMode="auto">
          <a:xfrm>
            <a:off x="2354263" y="3551238"/>
            <a:ext cx="531812" cy="2239962"/>
          </a:xfrm>
          <a:prstGeom prst="leftBrace">
            <a:avLst>
              <a:gd name="adj1" fmla="val 13669"/>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b="0">
              <a:latin typeface="Arial" charset="0"/>
            </a:endParaRPr>
          </a:p>
        </p:txBody>
      </p:sp>
      <p:sp>
        <p:nvSpPr>
          <p:cNvPr id="74785" name="Text Box 33"/>
          <p:cNvSpPr txBox="1">
            <a:spLocks noChangeArrowheads="1"/>
          </p:cNvSpPr>
          <p:nvPr/>
        </p:nvSpPr>
        <p:spPr bwMode="auto">
          <a:xfrm>
            <a:off x="762000" y="4083050"/>
            <a:ext cx="16875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808000"/>
                </a:solidFill>
                <a:latin typeface="Arial" charset="0"/>
              </a:rPr>
              <a:t>y coordinates </a:t>
            </a:r>
            <a:r>
              <a:rPr lang="en-US" altLang="en-US" sz="2000" i="1">
                <a:solidFill>
                  <a:srgbClr val="808000"/>
                </a:solidFill>
                <a:latin typeface="Arial" charset="0"/>
              </a:rPr>
              <a:t>in the</a:t>
            </a:r>
            <a:r>
              <a:rPr lang="en-US" altLang="en-US" sz="2000">
                <a:solidFill>
                  <a:srgbClr val="808000"/>
                </a:solidFill>
                <a:latin typeface="Arial" charset="0"/>
              </a:rPr>
              <a:t> grid</a:t>
            </a:r>
          </a:p>
        </p:txBody>
      </p:sp>
    </p:spTree>
    <p:extLst>
      <p:ext uri="{BB962C8B-B14F-4D97-AF65-F5344CB8AC3E}">
        <p14:creationId xmlns:p14="http://schemas.microsoft.com/office/powerpoint/2010/main" val="1140900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r>
              <a:rPr lang="en-US" altLang="en-US" sz="3200" smtClean="0"/>
              <a:t>Implementing A GUI When Using The </a:t>
            </a:r>
            <a:r>
              <a:rPr lang="en-US" altLang="en-US" sz="3200" smtClean="0">
                <a:latin typeface="Consolas" pitchFamily="49" charset="0"/>
                <a:cs typeface="Consolas" pitchFamily="49" charset="0"/>
              </a:rPr>
              <a:t>GridBagLayout</a:t>
            </a:r>
          </a:p>
        </p:txBody>
      </p:sp>
      <p:sp>
        <p:nvSpPr>
          <p:cNvPr id="75779" name="Rectangle 3"/>
          <p:cNvSpPr>
            <a:spLocks noGrp="1" noChangeArrowheads="1"/>
          </p:cNvSpPr>
          <p:nvPr>
            <p:ph type="body" sz="half" idx="4294967295"/>
          </p:nvPr>
        </p:nvSpPr>
        <p:spPr>
          <a:xfrm>
            <a:off x="457200" y="1676400"/>
            <a:ext cx="8153400" cy="533400"/>
          </a:xfrm>
        </p:spPr>
        <p:txBody>
          <a:bodyPr/>
          <a:lstStyle/>
          <a:p>
            <a:r>
              <a:rPr lang="en-US" altLang="en-US" sz="2400" smtClean="0"/>
              <a:t>Use graph paper or draw out a table</a:t>
            </a:r>
            <a:r>
              <a:rPr lang="en-US" altLang="en-US" smtClean="0">
                <a:latin typeface="Times New Roman" pitchFamily="18" charset="0"/>
              </a:rPr>
              <a:t>.</a:t>
            </a:r>
          </a:p>
        </p:txBody>
      </p:sp>
      <p:sp>
        <p:nvSpPr>
          <p:cNvPr id="75780" name="Text Box 4"/>
          <p:cNvSpPr txBox="1">
            <a:spLocks noChangeArrowheads="1"/>
          </p:cNvSpPr>
          <p:nvPr/>
        </p:nvSpPr>
        <p:spPr bwMode="auto">
          <a:xfrm>
            <a:off x="3570288" y="3716338"/>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Label1</a:t>
            </a:r>
          </a:p>
        </p:txBody>
      </p:sp>
      <p:sp>
        <p:nvSpPr>
          <p:cNvPr id="75781" name="Text Box 5"/>
          <p:cNvSpPr txBox="1">
            <a:spLocks noChangeArrowheads="1"/>
          </p:cNvSpPr>
          <p:nvPr/>
        </p:nvSpPr>
        <p:spPr bwMode="auto">
          <a:xfrm>
            <a:off x="4651375" y="4508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Button1</a:t>
            </a:r>
          </a:p>
        </p:txBody>
      </p:sp>
      <p:graphicFrame>
        <p:nvGraphicFramePr>
          <p:cNvPr id="740358" name="Group 6"/>
          <p:cNvGraphicFramePr>
            <a:graphicFrameLocks noGrp="1"/>
          </p:cNvGraphicFramePr>
          <p:nvPr>
            <p:ph sz="quarter" idx="4294967295"/>
          </p:nvPr>
        </p:nvGraphicFramePr>
        <p:xfrm>
          <a:off x="3294063" y="3506788"/>
          <a:ext cx="4008438" cy="2400300"/>
        </p:xfrm>
        <a:graphic>
          <a:graphicData uri="http://schemas.openxmlformats.org/drawingml/2006/table">
            <a:tbl>
              <a:tblPr/>
              <a:tblGrid>
                <a:gridCol w="1336675"/>
                <a:gridCol w="1335088"/>
                <a:gridCol w="1336675"/>
              </a:tblGrid>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800" name="Text Box 24"/>
          <p:cNvSpPr txBox="1">
            <a:spLocks noChangeArrowheads="1"/>
          </p:cNvSpPr>
          <p:nvPr/>
        </p:nvSpPr>
        <p:spPr bwMode="auto">
          <a:xfrm>
            <a:off x="3857625" y="3140075"/>
            <a:ext cx="287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0</a:t>
            </a:r>
          </a:p>
        </p:txBody>
      </p:sp>
      <p:sp>
        <p:nvSpPr>
          <p:cNvPr id="75801" name="Text Box 25"/>
          <p:cNvSpPr txBox="1">
            <a:spLocks noChangeArrowheads="1"/>
          </p:cNvSpPr>
          <p:nvPr/>
        </p:nvSpPr>
        <p:spPr bwMode="auto">
          <a:xfrm>
            <a:off x="5154613" y="3140075"/>
            <a:ext cx="287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1</a:t>
            </a:r>
          </a:p>
        </p:txBody>
      </p:sp>
      <p:sp>
        <p:nvSpPr>
          <p:cNvPr id="75802" name="Text Box 26"/>
          <p:cNvSpPr txBox="1">
            <a:spLocks noChangeArrowheads="1"/>
          </p:cNvSpPr>
          <p:nvPr/>
        </p:nvSpPr>
        <p:spPr bwMode="auto">
          <a:xfrm>
            <a:off x="6450013" y="3140075"/>
            <a:ext cx="287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2</a:t>
            </a:r>
          </a:p>
        </p:txBody>
      </p:sp>
      <p:sp>
        <p:nvSpPr>
          <p:cNvPr id="75803" name="Text Box 27"/>
          <p:cNvSpPr txBox="1">
            <a:spLocks noChangeArrowheads="1"/>
          </p:cNvSpPr>
          <p:nvPr/>
        </p:nvSpPr>
        <p:spPr bwMode="auto">
          <a:xfrm flipV="1">
            <a:off x="2886075" y="3551238"/>
            <a:ext cx="2873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0</a:t>
            </a:r>
          </a:p>
        </p:txBody>
      </p:sp>
      <p:sp>
        <p:nvSpPr>
          <p:cNvPr id="75804" name="Text Box 28"/>
          <p:cNvSpPr txBox="1">
            <a:spLocks noChangeArrowheads="1"/>
          </p:cNvSpPr>
          <p:nvPr/>
        </p:nvSpPr>
        <p:spPr bwMode="auto">
          <a:xfrm>
            <a:off x="2886075" y="4416425"/>
            <a:ext cx="287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1</a:t>
            </a:r>
          </a:p>
        </p:txBody>
      </p:sp>
      <p:sp>
        <p:nvSpPr>
          <p:cNvPr id="75805" name="Text Box 29"/>
          <p:cNvSpPr txBox="1">
            <a:spLocks noChangeArrowheads="1"/>
          </p:cNvSpPr>
          <p:nvPr/>
        </p:nvSpPr>
        <p:spPr bwMode="auto">
          <a:xfrm>
            <a:off x="2886075" y="5135563"/>
            <a:ext cx="2873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2</a:t>
            </a:r>
          </a:p>
        </p:txBody>
      </p:sp>
      <p:sp>
        <p:nvSpPr>
          <p:cNvPr id="75806" name="AutoShape 30"/>
          <p:cNvSpPr>
            <a:spLocks/>
          </p:cNvSpPr>
          <p:nvPr/>
        </p:nvSpPr>
        <p:spPr bwMode="auto">
          <a:xfrm rot="5400000">
            <a:off x="5053013" y="1655762"/>
            <a:ext cx="488950" cy="2879725"/>
          </a:xfrm>
          <a:prstGeom prst="leftBrace">
            <a:avLst>
              <a:gd name="adj1" fmla="val 8316"/>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a:solidFill>
                <a:srgbClr val="808000"/>
              </a:solidFill>
              <a:latin typeface="Arial" charset="0"/>
            </a:endParaRPr>
          </a:p>
        </p:txBody>
      </p:sp>
      <p:sp>
        <p:nvSpPr>
          <p:cNvPr id="75807" name="Text Box 31"/>
          <p:cNvSpPr txBox="1">
            <a:spLocks noChangeArrowheads="1"/>
          </p:cNvSpPr>
          <p:nvPr/>
        </p:nvSpPr>
        <p:spPr bwMode="auto">
          <a:xfrm>
            <a:off x="3502025" y="2392363"/>
            <a:ext cx="44561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808000"/>
                </a:solidFill>
                <a:latin typeface="Arial" charset="0"/>
              </a:rPr>
              <a:t>x </a:t>
            </a:r>
            <a:r>
              <a:rPr lang="en-US" altLang="en-US" sz="2400">
                <a:solidFill>
                  <a:srgbClr val="808000"/>
                </a:solidFill>
                <a:latin typeface="Arial" charset="0"/>
              </a:rPr>
              <a:t>coordinates</a:t>
            </a:r>
            <a:r>
              <a:rPr lang="en-US" altLang="en-US" sz="2000">
                <a:solidFill>
                  <a:srgbClr val="808000"/>
                </a:solidFill>
                <a:latin typeface="Arial" charset="0"/>
              </a:rPr>
              <a:t> </a:t>
            </a:r>
            <a:r>
              <a:rPr lang="en-US" altLang="en-US" sz="2000" i="1">
                <a:solidFill>
                  <a:srgbClr val="808000"/>
                </a:solidFill>
                <a:latin typeface="Arial" charset="0"/>
              </a:rPr>
              <a:t>in the</a:t>
            </a:r>
            <a:r>
              <a:rPr lang="en-US" altLang="en-US" sz="2000">
                <a:solidFill>
                  <a:srgbClr val="808000"/>
                </a:solidFill>
                <a:latin typeface="Arial" charset="0"/>
              </a:rPr>
              <a:t> grid</a:t>
            </a:r>
          </a:p>
        </p:txBody>
      </p:sp>
      <p:sp>
        <p:nvSpPr>
          <p:cNvPr id="75808" name="AutoShape 32"/>
          <p:cNvSpPr>
            <a:spLocks/>
          </p:cNvSpPr>
          <p:nvPr/>
        </p:nvSpPr>
        <p:spPr bwMode="auto">
          <a:xfrm>
            <a:off x="2354263" y="3551238"/>
            <a:ext cx="531812" cy="2239962"/>
          </a:xfrm>
          <a:prstGeom prst="leftBrace">
            <a:avLst>
              <a:gd name="adj1" fmla="val 13669"/>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b="0">
              <a:latin typeface="Arial" charset="0"/>
            </a:endParaRPr>
          </a:p>
        </p:txBody>
      </p:sp>
      <p:sp>
        <p:nvSpPr>
          <p:cNvPr id="75809" name="Text Box 33"/>
          <p:cNvSpPr txBox="1">
            <a:spLocks noChangeArrowheads="1"/>
          </p:cNvSpPr>
          <p:nvPr/>
        </p:nvSpPr>
        <p:spPr bwMode="auto">
          <a:xfrm>
            <a:off x="762000" y="4083050"/>
            <a:ext cx="16875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808000"/>
                </a:solidFill>
                <a:latin typeface="Arial" charset="0"/>
              </a:rPr>
              <a:t>y coordinates </a:t>
            </a:r>
            <a:r>
              <a:rPr lang="en-US" altLang="en-US" sz="2000" i="1">
                <a:solidFill>
                  <a:srgbClr val="808000"/>
                </a:solidFill>
                <a:latin typeface="Arial" charset="0"/>
              </a:rPr>
              <a:t>in the</a:t>
            </a:r>
            <a:r>
              <a:rPr lang="en-US" altLang="en-US" sz="2000">
                <a:solidFill>
                  <a:srgbClr val="808000"/>
                </a:solidFill>
                <a:latin typeface="Arial" charset="0"/>
              </a:rPr>
              <a:t> grid</a:t>
            </a:r>
          </a:p>
        </p:txBody>
      </p:sp>
      <p:pic>
        <p:nvPicPr>
          <p:cNvPr id="758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413" y="3348038"/>
            <a:ext cx="394176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4144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GridBagConstraints</a:t>
            </a:r>
          </a:p>
        </p:txBody>
      </p:sp>
      <p:sp>
        <p:nvSpPr>
          <p:cNvPr id="742403" name="Rectangle 3"/>
          <p:cNvSpPr>
            <a:spLocks noGrp="1" noChangeArrowheads="1"/>
          </p:cNvSpPr>
          <p:nvPr>
            <p:ph idx="4294967295"/>
          </p:nvPr>
        </p:nvSpPr>
        <p:spPr/>
        <p:txBody>
          <a:bodyPr/>
          <a:lstStyle/>
          <a:p>
            <a:pPr marL="115888" indent="-115888">
              <a:tabLst>
                <a:tab pos="476250" algn="l"/>
              </a:tabLst>
            </a:pPr>
            <a:r>
              <a:rPr lang="en-US" altLang="en-US" sz="2400" smtClean="0"/>
              <a:t>Goes with the </a:t>
            </a:r>
            <a:r>
              <a:rPr lang="en-US" altLang="en-US" sz="2400" smtClean="0">
                <a:latin typeface="Consolas" pitchFamily="49" charset="0"/>
                <a:cs typeface="Consolas" pitchFamily="49" charset="0"/>
              </a:rPr>
              <a:t>GridBagLayout</a:t>
            </a:r>
            <a:r>
              <a:rPr lang="en-US" altLang="en-US" sz="2400" smtClean="0"/>
              <a:t> class.</a:t>
            </a:r>
          </a:p>
          <a:p>
            <a:pPr marL="115888" indent="-115888">
              <a:tabLst>
                <a:tab pos="476250" algn="l"/>
              </a:tabLst>
            </a:pPr>
            <a:r>
              <a:rPr lang="en-US" altLang="en-US" sz="2400" smtClean="0"/>
              <a:t>Because the </a:t>
            </a:r>
            <a:r>
              <a:rPr lang="en-US" altLang="en-US" sz="2400" smtClean="0">
                <a:latin typeface="Consolas" pitchFamily="49" charset="0"/>
                <a:cs typeface="Consolas" pitchFamily="49" charset="0"/>
              </a:rPr>
              <a:t>GridBagLayout</a:t>
            </a:r>
            <a:r>
              <a:rPr lang="en-US" altLang="en-US" sz="2400" smtClean="0"/>
              <a:t> doesn’t know ‘how’ to display components you also need </a:t>
            </a:r>
            <a:r>
              <a:rPr lang="en-US" altLang="en-US" sz="2400" smtClean="0">
                <a:latin typeface="Consolas" pitchFamily="49" charset="0"/>
                <a:cs typeface="Consolas" pitchFamily="49" charset="0"/>
              </a:rPr>
              <a:t>GridBagConstraints</a:t>
            </a:r>
            <a:r>
              <a:rPr lang="en-US" altLang="en-US" sz="2400" smtClean="0"/>
              <a:t> to constrain things (determine the layout).</a:t>
            </a:r>
          </a:p>
          <a:p>
            <a:pPr marL="115888" indent="-115888">
              <a:tabLst>
                <a:tab pos="476250" algn="l"/>
              </a:tabLst>
            </a:pPr>
            <a:r>
              <a:rPr lang="en-US" altLang="en-US" sz="2400" smtClean="0">
                <a:latin typeface="Consolas" pitchFamily="49" charset="0"/>
                <a:cs typeface="Consolas" pitchFamily="49" charset="0"/>
              </a:rPr>
              <a:t>GridBagConstraints</a:t>
            </a:r>
            <a:r>
              <a:rPr lang="en-US" altLang="en-US" sz="2400" smtClean="0"/>
              <a:t> indicates how components should be displayed for a particular </a:t>
            </a:r>
            <a:r>
              <a:rPr lang="en-US" altLang="en-US" sz="2400" smtClean="0">
                <a:latin typeface="Consolas" pitchFamily="49" charset="0"/>
                <a:cs typeface="Consolas" pitchFamily="49" charset="0"/>
              </a:rPr>
              <a:t>GridBagLayout</a:t>
            </a:r>
            <a:r>
              <a:rPr lang="en-US" altLang="en-US" sz="2400" smtClean="0"/>
              <a:t>.</a:t>
            </a:r>
          </a:p>
          <a:p>
            <a:pPr marL="115888" indent="-115888">
              <a:tabLst>
                <a:tab pos="476250" algn="l"/>
              </a:tabLst>
            </a:pPr>
            <a:r>
              <a:rPr lang="en-US" altLang="en-US" sz="2400" smtClean="0"/>
              <a:t>For more complete information see: </a:t>
            </a:r>
          </a:p>
          <a:p>
            <a:pPr marL="482600" lvl="1" indent="-101600">
              <a:tabLst>
                <a:tab pos="476250" algn="l"/>
              </a:tabLst>
            </a:pPr>
            <a:r>
              <a:rPr lang="en-US" altLang="en-US" sz="1800" i="1" smtClean="0">
                <a:latin typeface="Consolas" pitchFamily="49" charset="0"/>
                <a:cs typeface="Consolas" pitchFamily="49" charset="0"/>
              </a:rPr>
              <a:t>http://java.sun.com/javase/7/docs/api/java/awt/GridBagConstraints.html</a:t>
            </a:r>
          </a:p>
        </p:txBody>
      </p:sp>
    </p:spTree>
    <p:extLst>
      <p:ext uri="{BB962C8B-B14F-4D97-AF65-F5344CB8AC3E}">
        <p14:creationId xmlns:p14="http://schemas.microsoft.com/office/powerpoint/2010/main" val="697986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2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2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2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240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2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r>
              <a:rPr lang="en-US" altLang="en-US" sz="3200" smtClean="0"/>
              <a:t>Some Important Parts Of The </a:t>
            </a:r>
            <a:r>
              <a:rPr lang="en-US" altLang="en-US" sz="3200" smtClean="0">
                <a:latin typeface="Consolas" pitchFamily="49" charset="0"/>
                <a:cs typeface="Consolas" pitchFamily="49" charset="0"/>
              </a:rPr>
              <a:t>GridBagConstraints</a:t>
            </a:r>
            <a:r>
              <a:rPr lang="en-US" altLang="en-US" sz="3200" smtClean="0"/>
              <a:t> Class</a:t>
            </a:r>
          </a:p>
        </p:txBody>
      </p:sp>
      <p:sp>
        <p:nvSpPr>
          <p:cNvPr id="77827" name="Rectangle 3"/>
          <p:cNvSpPr>
            <a:spLocks noGrp="1" noChangeArrowheads="1"/>
          </p:cNvSpPr>
          <p:nvPr>
            <p:ph idx="4294967295"/>
          </p:nvPr>
        </p:nvSpPr>
        <p:spPr/>
        <p:txBody>
          <a:bodyPr/>
          <a:lstStyle/>
          <a:p>
            <a:pPr>
              <a:buFontTx/>
              <a:buNone/>
            </a:pPr>
            <a:r>
              <a:rPr lang="en-US" altLang="en-US" sz="1800" smtClean="0">
                <a:latin typeface="Consolas" pitchFamily="49" charset="0"/>
                <a:cs typeface="Consolas" pitchFamily="49" charset="0"/>
              </a:rPr>
              <a:t>public class GridBagConstraints</a:t>
            </a:r>
          </a:p>
          <a:p>
            <a:pPr>
              <a:buFontTx/>
              <a:buNone/>
            </a:pPr>
            <a:r>
              <a:rPr lang="en-US" altLang="en-US" sz="1800" smtClean="0">
                <a:latin typeface="Consolas" pitchFamily="49" charset="0"/>
                <a:cs typeface="Consolas" pitchFamily="49" charset="0"/>
              </a:rPr>
              <a:t>{</a:t>
            </a:r>
          </a:p>
          <a:p>
            <a:pPr>
              <a:buFontTx/>
              <a:buNone/>
            </a:pPr>
            <a:r>
              <a:rPr lang="en-US" altLang="en-US" sz="1800" smtClean="0">
                <a:solidFill>
                  <a:srgbClr val="00B0F0"/>
                </a:solidFill>
                <a:latin typeface="Consolas" pitchFamily="49" charset="0"/>
                <a:cs typeface="Consolas" pitchFamily="49" charset="0"/>
              </a:rPr>
              <a:t>	// Used in conjunction with the constants below to determine // the resize policy of the component</a:t>
            </a:r>
          </a:p>
          <a:p>
            <a:pPr>
              <a:buFontTx/>
              <a:buNone/>
            </a:pPr>
            <a:r>
              <a:rPr lang="en-US" altLang="en-US" sz="1800" smtClean="0">
                <a:latin typeface="Consolas" pitchFamily="49" charset="0"/>
                <a:cs typeface="Consolas" pitchFamily="49" charset="0"/>
              </a:rPr>
              <a:t>	public int fill;</a:t>
            </a:r>
          </a:p>
          <a:p>
            <a:pPr>
              <a:buFontTx/>
              <a:buNone/>
            </a:pPr>
            <a:endParaRPr lang="en-US" altLang="en-US" sz="1800" smtClean="0">
              <a:latin typeface="Consolas" pitchFamily="49" charset="0"/>
              <a:cs typeface="Consolas" pitchFamily="49" charset="0"/>
            </a:endParaRPr>
          </a:p>
          <a:p>
            <a:pPr>
              <a:buFontTx/>
              <a:buNone/>
            </a:pPr>
            <a:r>
              <a:rPr lang="en-US" altLang="en-US" sz="1800" smtClean="0">
                <a:latin typeface="Consolas" pitchFamily="49" charset="0"/>
                <a:cs typeface="Consolas" pitchFamily="49" charset="0"/>
              </a:rPr>
              <a:t>	</a:t>
            </a:r>
            <a:r>
              <a:rPr lang="en-US" altLang="en-US" sz="1800" smtClean="0">
                <a:solidFill>
                  <a:srgbClr val="00B0F0"/>
                </a:solidFill>
                <a:latin typeface="Consolas" pitchFamily="49" charset="0"/>
                <a:cs typeface="Consolas" pitchFamily="49" charset="0"/>
              </a:rPr>
              <a:t>// Apply only if there is available space.</a:t>
            </a:r>
          </a:p>
          <a:p>
            <a:pPr>
              <a:buFontTx/>
              <a:buNone/>
            </a:pPr>
            <a:r>
              <a:rPr lang="en-US" altLang="en-US" sz="1800" smtClean="0">
                <a:solidFill>
                  <a:srgbClr val="00B0F0"/>
                </a:solidFill>
                <a:latin typeface="Consolas" pitchFamily="49" charset="0"/>
                <a:cs typeface="Consolas" pitchFamily="49" charset="0"/>
              </a:rPr>
              <a:t>	// Determine in which direction (if any) that the component </a:t>
            </a:r>
          </a:p>
          <a:p>
            <a:pPr>
              <a:buFontTx/>
              <a:buNone/>
            </a:pPr>
            <a:r>
              <a:rPr lang="en-US" altLang="en-US" sz="1800" smtClean="0">
                <a:latin typeface="Consolas" pitchFamily="49" charset="0"/>
                <a:cs typeface="Consolas" pitchFamily="49" charset="0"/>
              </a:rPr>
              <a:t>  // expands to fill the space.</a:t>
            </a:r>
          </a:p>
          <a:p>
            <a:pPr>
              <a:buFontTx/>
              <a:buNone/>
            </a:pPr>
            <a:r>
              <a:rPr lang="en-US" altLang="en-US" sz="1800" smtClean="0">
                <a:latin typeface="Consolas" pitchFamily="49" charset="0"/>
                <a:cs typeface="Consolas" pitchFamily="49" charset="0"/>
              </a:rPr>
              <a:t>	public final static int NONE; </a:t>
            </a:r>
          </a:p>
          <a:p>
            <a:pPr>
              <a:buFontTx/>
              <a:buNone/>
            </a:pPr>
            <a:r>
              <a:rPr lang="en-US" altLang="en-US" sz="1800" smtClean="0">
                <a:latin typeface="Consolas" pitchFamily="49" charset="0"/>
                <a:cs typeface="Consolas" pitchFamily="49" charset="0"/>
              </a:rPr>
              <a:t>	public final static int BOTH;</a:t>
            </a:r>
          </a:p>
          <a:p>
            <a:pPr>
              <a:buFontTx/>
              <a:buNone/>
            </a:pPr>
            <a:r>
              <a:rPr lang="en-US" altLang="en-US" sz="1800" smtClean="0">
                <a:latin typeface="Consolas" pitchFamily="49" charset="0"/>
                <a:cs typeface="Consolas" pitchFamily="49" charset="0"/>
              </a:rPr>
              <a:t>	public final static int HORIZONTAL;</a:t>
            </a:r>
          </a:p>
          <a:p>
            <a:pPr>
              <a:buFontTx/>
              <a:buNone/>
            </a:pPr>
            <a:r>
              <a:rPr lang="en-US" altLang="en-US" sz="1800" smtClean="0">
                <a:latin typeface="Consolas" pitchFamily="49" charset="0"/>
                <a:cs typeface="Consolas" pitchFamily="49" charset="0"/>
              </a:rPr>
              <a:t>	public final static int VERTICAL;</a:t>
            </a:r>
          </a:p>
          <a:p>
            <a:pPr>
              <a:buFontTx/>
              <a:buNone/>
            </a:pPr>
            <a:endParaRPr lang="en-US" altLang="en-US" sz="1800" smtClean="0"/>
          </a:p>
        </p:txBody>
      </p:sp>
    </p:spTree>
    <p:extLst>
      <p:ext uri="{BB962C8B-B14F-4D97-AF65-F5344CB8AC3E}">
        <p14:creationId xmlns:p14="http://schemas.microsoft.com/office/powerpoint/2010/main" val="35488623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GridBagContraints</a:t>
            </a:r>
            <a:r>
              <a:rPr lang="en-US" altLang="en-US" sz="3200" smtClean="0"/>
              <a:t>: Fill Values</a:t>
            </a:r>
          </a:p>
        </p:txBody>
      </p:sp>
      <p:grpSp>
        <p:nvGrpSpPr>
          <p:cNvPr id="78851" name="Group 3"/>
          <p:cNvGrpSpPr>
            <a:grpSpLocks/>
          </p:cNvGrpSpPr>
          <p:nvPr/>
        </p:nvGrpSpPr>
        <p:grpSpPr bwMode="auto">
          <a:xfrm>
            <a:off x="395288" y="2205038"/>
            <a:ext cx="2663825" cy="2713037"/>
            <a:chOff x="249" y="1389"/>
            <a:chExt cx="1678" cy="1709"/>
          </a:xfrm>
        </p:grpSpPr>
        <p:pic>
          <p:nvPicPr>
            <p:cNvPr id="78858" name="Picture 4" descr="fill horizo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1389"/>
              <a:ext cx="1678" cy="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9" name="Text Box 5"/>
            <p:cNvSpPr txBox="1">
              <a:spLocks noChangeArrowheads="1"/>
            </p:cNvSpPr>
            <p:nvPr/>
          </p:nvSpPr>
          <p:spPr bwMode="auto">
            <a:xfrm>
              <a:off x="249" y="2886"/>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Horizontal</a:t>
              </a:r>
            </a:p>
          </p:txBody>
        </p:sp>
      </p:grpSp>
      <p:grpSp>
        <p:nvGrpSpPr>
          <p:cNvPr id="78852" name="Group 6"/>
          <p:cNvGrpSpPr>
            <a:grpSpLocks/>
          </p:cNvGrpSpPr>
          <p:nvPr/>
        </p:nvGrpSpPr>
        <p:grpSpPr bwMode="auto">
          <a:xfrm>
            <a:off x="3409950" y="1763713"/>
            <a:ext cx="2578100" cy="3154362"/>
            <a:chOff x="2148" y="1111"/>
            <a:chExt cx="1624" cy="1987"/>
          </a:xfrm>
        </p:grpSpPr>
        <p:pic>
          <p:nvPicPr>
            <p:cNvPr id="78856" name="Picture 7" descr="fill vert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 y="1111"/>
              <a:ext cx="1624" cy="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7" name="Text Box 8"/>
            <p:cNvSpPr txBox="1">
              <a:spLocks noChangeArrowheads="1"/>
            </p:cNvSpPr>
            <p:nvPr/>
          </p:nvSpPr>
          <p:spPr bwMode="auto">
            <a:xfrm>
              <a:off x="2200" y="2886"/>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Vertical</a:t>
              </a:r>
            </a:p>
          </p:txBody>
        </p:sp>
      </p:grpSp>
      <p:grpSp>
        <p:nvGrpSpPr>
          <p:cNvPr id="78853" name="Group 9"/>
          <p:cNvGrpSpPr>
            <a:grpSpLocks/>
          </p:cNvGrpSpPr>
          <p:nvPr/>
        </p:nvGrpSpPr>
        <p:grpSpPr bwMode="auto">
          <a:xfrm>
            <a:off x="6372225" y="2205038"/>
            <a:ext cx="2484438" cy="2713037"/>
            <a:chOff x="4014" y="1389"/>
            <a:chExt cx="1565" cy="1709"/>
          </a:xfrm>
        </p:grpSpPr>
        <p:pic>
          <p:nvPicPr>
            <p:cNvPr id="78854" name="Picture 10" descr="fill n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 y="1389"/>
              <a:ext cx="1565" cy="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 Box 11"/>
            <p:cNvSpPr txBox="1">
              <a:spLocks noChangeArrowheads="1"/>
            </p:cNvSpPr>
            <p:nvPr/>
          </p:nvSpPr>
          <p:spPr bwMode="auto">
            <a:xfrm>
              <a:off x="4014" y="2886"/>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None</a:t>
              </a:r>
            </a:p>
          </p:txBody>
        </p:sp>
      </p:grpSp>
    </p:spTree>
    <p:extLst>
      <p:ext uri="{BB962C8B-B14F-4D97-AF65-F5344CB8AC3E}">
        <p14:creationId xmlns:p14="http://schemas.microsoft.com/office/powerpoint/2010/main" val="9828507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r>
              <a:rPr lang="en-US" altLang="en-US" sz="3200" smtClean="0"/>
              <a:t>Some Important Parts Of The </a:t>
            </a:r>
            <a:r>
              <a:rPr lang="en-US" altLang="en-US" sz="3200" smtClean="0">
                <a:latin typeface="Consolas" pitchFamily="49" charset="0"/>
                <a:cs typeface="Consolas" pitchFamily="49" charset="0"/>
              </a:rPr>
              <a:t>GridBagConstraints</a:t>
            </a:r>
            <a:r>
              <a:rPr lang="en-US" altLang="en-US" sz="3200" smtClean="0"/>
              <a:t> Class (2)</a:t>
            </a:r>
          </a:p>
        </p:txBody>
      </p:sp>
      <p:sp>
        <p:nvSpPr>
          <p:cNvPr id="79875" name="Rectangle 3"/>
          <p:cNvSpPr>
            <a:spLocks noGrp="1" noChangeArrowheads="1"/>
          </p:cNvSpPr>
          <p:nvPr>
            <p:ph idx="4294967295"/>
          </p:nvPr>
        </p:nvSpPr>
        <p:spPr/>
        <p:txBody>
          <a:bodyPr/>
          <a:lstStyle/>
          <a:p>
            <a:pPr>
              <a:buFontTx/>
              <a:buNone/>
            </a:pPr>
            <a:r>
              <a:rPr lang="en-US" altLang="en-US" sz="1800" smtClean="0">
                <a:solidFill>
                  <a:srgbClr val="00B0F0"/>
                </a:solidFill>
                <a:latin typeface="Consolas" pitchFamily="49" charset="0"/>
                <a:cs typeface="Consolas" pitchFamily="49" charset="0"/>
              </a:rPr>
              <a:t>  // Position within the grid</a:t>
            </a:r>
          </a:p>
          <a:p>
            <a:pPr>
              <a:buFontTx/>
              <a:buNone/>
            </a:pPr>
            <a:r>
              <a:rPr lang="en-US" altLang="en-US" sz="1800" smtClean="0">
                <a:latin typeface="Consolas" pitchFamily="49" charset="0"/>
                <a:cs typeface="Consolas" pitchFamily="49" charset="0"/>
              </a:rPr>
              <a:t>	public int gridx;</a:t>
            </a:r>
          </a:p>
          <a:p>
            <a:pPr>
              <a:buFontTx/>
              <a:buNone/>
            </a:pPr>
            <a:r>
              <a:rPr lang="en-US" altLang="en-US" sz="1800" smtClean="0">
                <a:latin typeface="Consolas" pitchFamily="49" charset="0"/>
                <a:cs typeface="Consolas" pitchFamily="49" charset="0"/>
              </a:rPr>
              <a:t>  public int gridy;</a:t>
            </a:r>
          </a:p>
          <a:p>
            <a:pPr>
              <a:buFontTx/>
              <a:buNone/>
            </a:pPr>
            <a:endParaRPr lang="en-US" altLang="en-US" sz="1800" smtClean="0">
              <a:latin typeface="Consolas" pitchFamily="49" charset="0"/>
              <a:cs typeface="Consolas" pitchFamily="49" charset="0"/>
            </a:endParaRPr>
          </a:p>
          <a:p>
            <a:pPr>
              <a:buFontTx/>
              <a:buNone/>
            </a:pPr>
            <a:r>
              <a:rPr lang="en-US" altLang="en-US" sz="1800" smtClean="0">
                <a:solidFill>
                  <a:srgbClr val="00B0F0"/>
                </a:solidFill>
                <a:latin typeface="Consolas" pitchFamily="49" charset="0"/>
                <a:cs typeface="Consolas" pitchFamily="49" charset="0"/>
              </a:rPr>
              <a:t>	// Number of grid squares occupied by a component</a:t>
            </a:r>
          </a:p>
          <a:p>
            <a:pPr>
              <a:buFontTx/>
              <a:buNone/>
            </a:pPr>
            <a:r>
              <a:rPr lang="en-US" altLang="en-US" sz="1800" smtClean="0">
                <a:latin typeface="Consolas" pitchFamily="49" charset="0"/>
                <a:cs typeface="Consolas" pitchFamily="49" charset="0"/>
              </a:rPr>
              <a:t>	public int gridwidth;</a:t>
            </a:r>
          </a:p>
          <a:p>
            <a:pPr>
              <a:buFontTx/>
              <a:buNone/>
            </a:pPr>
            <a:r>
              <a:rPr lang="en-US" altLang="en-US" sz="1800" smtClean="0">
                <a:latin typeface="Consolas" pitchFamily="49" charset="0"/>
                <a:cs typeface="Consolas" pitchFamily="49" charset="0"/>
              </a:rPr>
              <a:t>	public int gridheight;</a:t>
            </a:r>
          </a:p>
        </p:txBody>
      </p:sp>
    </p:spTree>
    <p:extLst>
      <p:ext uri="{BB962C8B-B14F-4D97-AF65-F5344CB8AC3E}">
        <p14:creationId xmlns:p14="http://schemas.microsoft.com/office/powerpoint/2010/main" val="22258352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r>
              <a:rPr lang="en-US" altLang="en-US" sz="3200" smtClean="0"/>
              <a:t>Some Important Parts Of The </a:t>
            </a:r>
            <a:r>
              <a:rPr lang="en-US" altLang="en-US" sz="3200" smtClean="0">
                <a:latin typeface="Consolas" pitchFamily="49" charset="0"/>
                <a:cs typeface="Consolas" pitchFamily="49" charset="0"/>
              </a:rPr>
              <a:t>GridBagConstraints</a:t>
            </a:r>
            <a:r>
              <a:rPr lang="en-US" altLang="en-US" sz="3200" smtClean="0"/>
              <a:t> Class (3)</a:t>
            </a:r>
          </a:p>
        </p:txBody>
      </p:sp>
      <p:sp>
        <p:nvSpPr>
          <p:cNvPr id="80899" name="Rectangle 3"/>
          <p:cNvSpPr>
            <a:spLocks noGrp="1" noChangeArrowheads="1"/>
          </p:cNvSpPr>
          <p:nvPr>
            <p:ph idx="4294967295"/>
          </p:nvPr>
        </p:nvSpPr>
        <p:spPr>
          <a:xfrm>
            <a:off x="457200" y="1600200"/>
            <a:ext cx="8229600" cy="2236788"/>
          </a:xfrm>
        </p:spPr>
        <p:txBody>
          <a:bodyPr/>
          <a:lstStyle/>
          <a:p>
            <a:pPr>
              <a:buFontTx/>
              <a:buNone/>
            </a:pPr>
            <a:r>
              <a:rPr lang="en-US" altLang="en-US" sz="1800" smtClean="0">
                <a:solidFill>
                  <a:srgbClr val="00B0F0"/>
                </a:solidFill>
                <a:latin typeface="Consolas" pitchFamily="49" charset="0"/>
                <a:cs typeface="Consolas" pitchFamily="49" charset="0"/>
              </a:rPr>
              <a:t>	// Used in conjunction with the constants below to determine // that the component drift if the space available is larger // than the component.</a:t>
            </a:r>
          </a:p>
          <a:p>
            <a:pPr>
              <a:buFontTx/>
              <a:buNone/>
            </a:pPr>
            <a:r>
              <a:rPr lang="en-US" altLang="en-US" sz="1800" smtClean="0">
                <a:latin typeface="Consolas" pitchFamily="49" charset="0"/>
                <a:cs typeface="Consolas" pitchFamily="49" charset="0"/>
              </a:rPr>
              <a:t>	public int anchor;</a:t>
            </a:r>
          </a:p>
          <a:p>
            <a:pPr>
              <a:buFontTx/>
              <a:buNone/>
            </a:pPr>
            <a:endParaRPr lang="en-US" altLang="en-US" sz="1800" smtClean="0">
              <a:latin typeface="Consolas" pitchFamily="49" charset="0"/>
              <a:cs typeface="Consolas" pitchFamily="49" charset="0"/>
            </a:endParaRPr>
          </a:p>
          <a:p>
            <a:pPr>
              <a:buFontTx/>
              <a:buNone/>
            </a:pPr>
            <a:r>
              <a:rPr lang="en-US" altLang="en-US" sz="1800" smtClean="0">
                <a:solidFill>
                  <a:srgbClr val="00B0F0"/>
                </a:solidFill>
                <a:latin typeface="Consolas" pitchFamily="49" charset="0"/>
                <a:cs typeface="Consolas" pitchFamily="49" charset="0"/>
              </a:rPr>
              <a:t>	// Only if the component is smaller than the available space.</a:t>
            </a:r>
          </a:p>
          <a:p>
            <a:pPr>
              <a:buFontTx/>
              <a:buNone/>
            </a:pPr>
            <a:r>
              <a:rPr lang="en-US" altLang="en-US" sz="1800" smtClean="0">
                <a:solidFill>
                  <a:srgbClr val="00B0F0"/>
                </a:solidFill>
                <a:latin typeface="Consolas" pitchFamily="49" charset="0"/>
                <a:cs typeface="Consolas" pitchFamily="49" charset="0"/>
              </a:rPr>
              <a:t>	// Determine the anchor direction </a:t>
            </a:r>
          </a:p>
          <a:p>
            <a:pPr>
              <a:buFontTx/>
              <a:buNone/>
            </a:pPr>
            <a:r>
              <a:rPr lang="en-US" altLang="en-US" sz="1800" smtClean="0">
                <a:latin typeface="Consolas" pitchFamily="49" charset="0"/>
                <a:cs typeface="Consolas" pitchFamily="49" charset="0"/>
              </a:rPr>
              <a:t>  public final static int CENTER; </a:t>
            </a:r>
          </a:p>
          <a:p>
            <a:pPr>
              <a:buFontTx/>
              <a:buNone/>
            </a:pPr>
            <a:r>
              <a:rPr lang="en-US" altLang="en-US" sz="1800" smtClean="0">
                <a:latin typeface="Consolas" pitchFamily="49" charset="0"/>
                <a:cs typeface="Consolas" pitchFamily="49" charset="0"/>
              </a:rPr>
              <a:t>	public final static int EAST;</a:t>
            </a:r>
          </a:p>
          <a:p>
            <a:pPr>
              <a:buFontTx/>
              <a:buNone/>
            </a:pPr>
            <a:r>
              <a:rPr lang="en-US" altLang="en-US" sz="1800" smtClean="0">
                <a:latin typeface="Consolas" pitchFamily="49" charset="0"/>
                <a:cs typeface="Consolas" pitchFamily="49" charset="0"/>
              </a:rPr>
              <a:t>	public final static int NORTH;</a:t>
            </a:r>
          </a:p>
          <a:p>
            <a:pPr>
              <a:buFontTx/>
              <a:buNone/>
            </a:pPr>
            <a:r>
              <a:rPr lang="en-US" altLang="en-US" sz="1800" smtClean="0">
                <a:latin typeface="Consolas" pitchFamily="49" charset="0"/>
                <a:cs typeface="Consolas" pitchFamily="49" charset="0"/>
              </a:rPr>
              <a:t>	public final static int NORTHEAST;</a:t>
            </a:r>
          </a:p>
          <a:p>
            <a:pPr>
              <a:buFontTx/>
              <a:buNone/>
            </a:pPr>
            <a:r>
              <a:rPr lang="en-US" altLang="en-US" sz="1800" smtClean="0">
                <a:latin typeface="Consolas" pitchFamily="49" charset="0"/>
                <a:cs typeface="Consolas" pitchFamily="49" charset="0"/>
              </a:rPr>
              <a:t>	public final static int NORTHWEST; </a:t>
            </a:r>
          </a:p>
          <a:p>
            <a:pPr>
              <a:buFontTx/>
              <a:buNone/>
            </a:pPr>
            <a:r>
              <a:rPr lang="en-US" altLang="en-US" sz="1800" smtClean="0">
                <a:latin typeface="Consolas" pitchFamily="49" charset="0"/>
                <a:cs typeface="Consolas" pitchFamily="49" charset="0"/>
              </a:rPr>
              <a:t>	public final static int SOUTH;</a:t>
            </a:r>
          </a:p>
          <a:p>
            <a:pPr>
              <a:buFontTx/>
              <a:buNone/>
            </a:pPr>
            <a:r>
              <a:rPr lang="en-US" altLang="en-US" sz="1800" smtClean="0">
                <a:latin typeface="Consolas" pitchFamily="49" charset="0"/>
                <a:cs typeface="Consolas" pitchFamily="49" charset="0"/>
              </a:rPr>
              <a:t>	public final static int SOUTHEAST;</a:t>
            </a:r>
          </a:p>
          <a:p>
            <a:pPr>
              <a:buFontTx/>
              <a:buNone/>
            </a:pPr>
            <a:r>
              <a:rPr lang="en-US" altLang="en-US" sz="1800" smtClean="0">
                <a:latin typeface="Consolas" pitchFamily="49" charset="0"/>
                <a:cs typeface="Consolas" pitchFamily="49" charset="0"/>
              </a:rPr>
              <a:t>	public final static int SOUTHWEST;</a:t>
            </a:r>
          </a:p>
          <a:p>
            <a:pPr>
              <a:buFontTx/>
              <a:buNone/>
            </a:pPr>
            <a:r>
              <a:rPr lang="en-US" altLang="en-US" sz="1800" smtClean="0">
                <a:latin typeface="Consolas" pitchFamily="49" charset="0"/>
                <a:cs typeface="Consolas" pitchFamily="49" charset="0"/>
              </a:rPr>
              <a:t>	public final static int WEST;</a:t>
            </a:r>
          </a:p>
        </p:txBody>
      </p:sp>
      <p:grpSp>
        <p:nvGrpSpPr>
          <p:cNvPr id="80900" name="Group 2"/>
          <p:cNvGrpSpPr>
            <a:grpSpLocks/>
          </p:cNvGrpSpPr>
          <p:nvPr/>
        </p:nvGrpSpPr>
        <p:grpSpPr bwMode="auto">
          <a:xfrm>
            <a:off x="5210175" y="3810000"/>
            <a:ext cx="377825" cy="376238"/>
            <a:chOff x="5210925" y="3809999"/>
            <a:chExt cx="377115" cy="377031"/>
          </a:xfrm>
        </p:grpSpPr>
        <p:sp>
          <p:nvSpPr>
            <p:cNvPr id="80924" name="Rectangle 5"/>
            <p:cNvSpPr>
              <a:spLocks noChangeArrowheads="1"/>
            </p:cNvSpPr>
            <p:nvPr/>
          </p:nvSpPr>
          <p:spPr bwMode="auto">
            <a:xfrm>
              <a:off x="5210925" y="3809999"/>
              <a:ext cx="377115" cy="3770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25" name="Rectangle 6"/>
            <p:cNvSpPr>
              <a:spLocks noChangeArrowheads="1"/>
            </p:cNvSpPr>
            <p:nvPr/>
          </p:nvSpPr>
          <p:spPr bwMode="auto">
            <a:xfrm>
              <a:off x="5312984" y="3926680"/>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1" name="Group 3"/>
          <p:cNvGrpSpPr>
            <a:grpSpLocks/>
          </p:cNvGrpSpPr>
          <p:nvPr/>
        </p:nvGrpSpPr>
        <p:grpSpPr bwMode="auto">
          <a:xfrm>
            <a:off x="5791200" y="4191000"/>
            <a:ext cx="314325" cy="354013"/>
            <a:chOff x="5791200" y="4191000"/>
            <a:chExt cx="314325" cy="354013"/>
          </a:xfrm>
        </p:grpSpPr>
        <p:sp>
          <p:nvSpPr>
            <p:cNvPr id="80922" name="Rectangle 5"/>
            <p:cNvSpPr>
              <a:spLocks noChangeArrowheads="1"/>
            </p:cNvSpPr>
            <p:nvPr/>
          </p:nvSpPr>
          <p:spPr bwMode="auto">
            <a:xfrm>
              <a:off x="5791200" y="41910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23" name="Rectangle 6"/>
            <p:cNvSpPr>
              <a:spLocks noChangeArrowheads="1"/>
            </p:cNvSpPr>
            <p:nvPr/>
          </p:nvSpPr>
          <p:spPr bwMode="auto">
            <a:xfrm>
              <a:off x="5935663" y="4284663"/>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2" name="Group 4"/>
          <p:cNvGrpSpPr>
            <a:grpSpLocks/>
          </p:cNvGrpSpPr>
          <p:nvPr/>
        </p:nvGrpSpPr>
        <p:grpSpPr bwMode="auto">
          <a:xfrm>
            <a:off x="5240338" y="4541838"/>
            <a:ext cx="314325" cy="354012"/>
            <a:chOff x="5240752" y="4542589"/>
            <a:chExt cx="314325" cy="354013"/>
          </a:xfrm>
        </p:grpSpPr>
        <p:sp>
          <p:nvSpPr>
            <p:cNvPr id="80920" name="Rectangle 5"/>
            <p:cNvSpPr>
              <a:spLocks noChangeArrowheads="1"/>
            </p:cNvSpPr>
            <p:nvPr/>
          </p:nvSpPr>
          <p:spPr bwMode="auto">
            <a:xfrm>
              <a:off x="5240752" y="4542589"/>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21" name="Rectangle 6"/>
            <p:cNvSpPr>
              <a:spLocks noChangeArrowheads="1"/>
            </p:cNvSpPr>
            <p:nvPr/>
          </p:nvSpPr>
          <p:spPr bwMode="auto">
            <a:xfrm>
              <a:off x="5312983" y="4545013"/>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sp>
        <p:nvSpPr>
          <p:cNvPr id="80903" name="Rectangle 5"/>
          <p:cNvSpPr>
            <a:spLocks noChangeArrowheads="1"/>
          </p:cNvSpPr>
          <p:nvPr/>
        </p:nvSpPr>
        <p:spPr bwMode="auto">
          <a:xfrm>
            <a:off x="5778500" y="48006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04" name="Rectangle 6"/>
          <p:cNvSpPr>
            <a:spLocks noChangeArrowheads="1"/>
          </p:cNvSpPr>
          <p:nvPr/>
        </p:nvSpPr>
        <p:spPr bwMode="auto">
          <a:xfrm>
            <a:off x="5922963" y="4814888"/>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nvGrpSpPr>
          <p:cNvPr id="80905" name="Group 5"/>
          <p:cNvGrpSpPr>
            <a:grpSpLocks/>
          </p:cNvGrpSpPr>
          <p:nvPr/>
        </p:nvGrpSpPr>
        <p:grpSpPr bwMode="auto">
          <a:xfrm>
            <a:off x="5241925" y="5181600"/>
            <a:ext cx="314325" cy="354013"/>
            <a:chOff x="5242319" y="5181600"/>
            <a:chExt cx="314325" cy="354013"/>
          </a:xfrm>
        </p:grpSpPr>
        <p:sp>
          <p:nvSpPr>
            <p:cNvPr id="80918" name="Rectangle 5"/>
            <p:cNvSpPr>
              <a:spLocks noChangeArrowheads="1"/>
            </p:cNvSpPr>
            <p:nvPr/>
          </p:nvSpPr>
          <p:spPr bwMode="auto">
            <a:xfrm>
              <a:off x="5242319" y="51816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9" name="Rectangle 6"/>
            <p:cNvSpPr>
              <a:spLocks noChangeArrowheads="1"/>
            </p:cNvSpPr>
            <p:nvPr/>
          </p:nvSpPr>
          <p:spPr bwMode="auto">
            <a:xfrm>
              <a:off x="5242319" y="5181600"/>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6" name="Group 6"/>
          <p:cNvGrpSpPr>
            <a:grpSpLocks/>
          </p:cNvGrpSpPr>
          <p:nvPr/>
        </p:nvGrpSpPr>
        <p:grpSpPr bwMode="auto">
          <a:xfrm>
            <a:off x="5765800" y="5486400"/>
            <a:ext cx="314325" cy="354013"/>
            <a:chOff x="5765800" y="5486400"/>
            <a:chExt cx="314325" cy="354013"/>
          </a:xfrm>
        </p:grpSpPr>
        <p:sp>
          <p:nvSpPr>
            <p:cNvPr id="80916" name="Rectangle 5"/>
            <p:cNvSpPr>
              <a:spLocks noChangeArrowheads="1"/>
            </p:cNvSpPr>
            <p:nvPr/>
          </p:nvSpPr>
          <p:spPr bwMode="auto">
            <a:xfrm>
              <a:off x="5765800" y="54864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7" name="Rectangle 6"/>
            <p:cNvSpPr>
              <a:spLocks noChangeArrowheads="1"/>
            </p:cNvSpPr>
            <p:nvPr/>
          </p:nvSpPr>
          <p:spPr bwMode="auto">
            <a:xfrm>
              <a:off x="5842920" y="5678154"/>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7" name="Group 7"/>
          <p:cNvGrpSpPr>
            <a:grpSpLocks/>
          </p:cNvGrpSpPr>
          <p:nvPr/>
        </p:nvGrpSpPr>
        <p:grpSpPr bwMode="auto">
          <a:xfrm>
            <a:off x="5245100" y="5867400"/>
            <a:ext cx="314325" cy="354013"/>
            <a:chOff x="5244346" y="5867400"/>
            <a:chExt cx="314325" cy="354013"/>
          </a:xfrm>
        </p:grpSpPr>
        <p:sp>
          <p:nvSpPr>
            <p:cNvPr id="80914" name="Rectangle 5"/>
            <p:cNvSpPr>
              <a:spLocks noChangeArrowheads="1"/>
            </p:cNvSpPr>
            <p:nvPr/>
          </p:nvSpPr>
          <p:spPr bwMode="auto">
            <a:xfrm>
              <a:off x="5244346" y="58674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5" name="Rectangle 6"/>
            <p:cNvSpPr>
              <a:spLocks noChangeArrowheads="1"/>
            </p:cNvSpPr>
            <p:nvPr/>
          </p:nvSpPr>
          <p:spPr bwMode="auto">
            <a:xfrm>
              <a:off x="5385215" y="6062663"/>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8" name="Group 8"/>
          <p:cNvGrpSpPr>
            <a:grpSpLocks/>
          </p:cNvGrpSpPr>
          <p:nvPr/>
        </p:nvGrpSpPr>
        <p:grpSpPr bwMode="auto">
          <a:xfrm>
            <a:off x="5778500" y="6070600"/>
            <a:ext cx="314325" cy="354013"/>
            <a:chOff x="5778500" y="6070934"/>
            <a:chExt cx="314325" cy="354013"/>
          </a:xfrm>
        </p:grpSpPr>
        <p:sp>
          <p:nvSpPr>
            <p:cNvPr id="80912" name="Rectangle 5"/>
            <p:cNvSpPr>
              <a:spLocks noChangeArrowheads="1"/>
            </p:cNvSpPr>
            <p:nvPr/>
          </p:nvSpPr>
          <p:spPr bwMode="auto">
            <a:xfrm>
              <a:off x="5778500" y="6070934"/>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3" name="Rectangle 6"/>
            <p:cNvSpPr>
              <a:spLocks noChangeArrowheads="1"/>
            </p:cNvSpPr>
            <p:nvPr/>
          </p:nvSpPr>
          <p:spPr bwMode="auto">
            <a:xfrm>
              <a:off x="5783388" y="6263273"/>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9" name="Group 9"/>
          <p:cNvGrpSpPr>
            <a:grpSpLocks/>
          </p:cNvGrpSpPr>
          <p:nvPr/>
        </p:nvGrpSpPr>
        <p:grpSpPr bwMode="auto">
          <a:xfrm>
            <a:off x="5254625" y="6503988"/>
            <a:ext cx="314325" cy="354012"/>
            <a:chOff x="5255018" y="6503987"/>
            <a:chExt cx="314325" cy="354013"/>
          </a:xfrm>
        </p:grpSpPr>
        <p:sp>
          <p:nvSpPr>
            <p:cNvPr id="80910" name="Rectangle 5"/>
            <p:cNvSpPr>
              <a:spLocks noChangeArrowheads="1"/>
            </p:cNvSpPr>
            <p:nvPr/>
          </p:nvSpPr>
          <p:spPr bwMode="auto">
            <a:xfrm>
              <a:off x="5255018" y="6503987"/>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1" name="Rectangle 6"/>
            <p:cNvSpPr>
              <a:spLocks noChangeArrowheads="1"/>
            </p:cNvSpPr>
            <p:nvPr/>
          </p:nvSpPr>
          <p:spPr bwMode="auto">
            <a:xfrm>
              <a:off x="5255018" y="6597650"/>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spTree>
    <p:extLst>
      <p:ext uri="{BB962C8B-B14F-4D97-AF65-F5344CB8AC3E}">
        <p14:creationId xmlns:p14="http://schemas.microsoft.com/office/powerpoint/2010/main" val="14387395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p:txBody>
          <a:bodyPr/>
          <a:lstStyle/>
          <a:p>
            <a:r>
              <a:rPr lang="en-US" altLang="en-US" sz="3200" smtClean="0"/>
              <a:t>Some Important Parts Of The </a:t>
            </a:r>
            <a:r>
              <a:rPr lang="en-US" altLang="en-US" sz="3200" smtClean="0">
                <a:latin typeface="Consolas" pitchFamily="49" charset="0"/>
                <a:cs typeface="Consolas" pitchFamily="49" charset="0"/>
              </a:rPr>
              <a:t>GridBagConstraints</a:t>
            </a:r>
            <a:r>
              <a:rPr lang="en-US" altLang="en-US" sz="3200" smtClean="0"/>
              <a:t> Class (4)</a:t>
            </a:r>
            <a:endParaRPr lang="en-CA" altLang="en-US" sz="3200" smtClean="0"/>
          </a:p>
        </p:txBody>
      </p:sp>
      <p:sp>
        <p:nvSpPr>
          <p:cNvPr id="81923" name="Rectangle 3"/>
          <p:cNvSpPr>
            <a:spLocks noGrp="1"/>
          </p:cNvSpPr>
          <p:nvPr>
            <p:ph type="body" idx="4294967295"/>
          </p:nvPr>
        </p:nvSpPr>
        <p:spPr/>
        <p:txBody>
          <a:bodyPr/>
          <a:lstStyle/>
          <a:p>
            <a:pPr>
              <a:buFont typeface="Arial" charset="0"/>
              <a:buNone/>
            </a:pPr>
            <a:r>
              <a:rPr lang="en-CA" altLang="en-US" sz="1800" smtClean="0">
                <a:solidFill>
                  <a:srgbClr val="00B0F0"/>
                </a:solidFill>
                <a:latin typeface="Consolas" pitchFamily="49" charset="0"/>
              </a:rPr>
              <a:t>// With a particular ‘cell’ in the grid this attribute</a:t>
            </a:r>
          </a:p>
          <a:p>
            <a:pPr>
              <a:buFont typeface="Arial" charset="0"/>
              <a:buNone/>
            </a:pPr>
            <a:r>
              <a:rPr lang="en-CA" altLang="en-US" sz="1800" smtClean="0">
                <a:solidFill>
                  <a:srgbClr val="00B0F0"/>
                </a:solidFill>
                <a:latin typeface="Consolas" pitchFamily="49" charset="0"/>
              </a:rPr>
              <a:t>// specifies the amount of padding around the component</a:t>
            </a:r>
          </a:p>
          <a:p>
            <a:pPr>
              <a:buFont typeface="Arial" charset="0"/>
              <a:buNone/>
            </a:pPr>
            <a:r>
              <a:rPr lang="en-CA" altLang="en-US" sz="1800" smtClean="0">
                <a:solidFill>
                  <a:srgbClr val="00B0F0"/>
                </a:solidFill>
                <a:latin typeface="Consolas" pitchFamily="49" charset="0"/>
              </a:rPr>
              <a:t>// to separate it from other components. </a:t>
            </a:r>
          </a:p>
          <a:p>
            <a:pPr>
              <a:buFont typeface="Arial" charset="0"/>
              <a:buNone/>
            </a:pPr>
            <a:r>
              <a:rPr lang="en-CA" altLang="en-US" sz="1800" smtClean="0">
                <a:solidFill>
                  <a:srgbClr val="00B0F0"/>
                </a:solidFill>
                <a:latin typeface="Consolas" pitchFamily="49" charset="0"/>
              </a:rPr>
              <a:t>// Usage: </a:t>
            </a:r>
          </a:p>
          <a:p>
            <a:pPr>
              <a:buFont typeface="Arial" charset="0"/>
              <a:buNone/>
            </a:pPr>
            <a:r>
              <a:rPr lang="en-CA" altLang="en-US" sz="1800" smtClean="0">
                <a:solidFill>
                  <a:srgbClr val="00B0F0"/>
                </a:solidFill>
                <a:latin typeface="Consolas" pitchFamily="49" charset="0"/>
              </a:rPr>
              <a:t>// insets = new Insets(&lt;top&gt;,&lt;left&gt;,&lt;bottom&gt;,&lt;right&gt;);</a:t>
            </a:r>
          </a:p>
          <a:p>
            <a:pPr>
              <a:buFont typeface="Arial" charset="0"/>
              <a:buNone/>
            </a:pPr>
            <a:r>
              <a:rPr lang="en-CA" altLang="en-US" sz="1800" smtClean="0">
                <a:solidFill>
                  <a:srgbClr val="00B0F0"/>
                </a:solidFill>
                <a:latin typeface="Consolas" pitchFamily="49" charset="0"/>
              </a:rPr>
              <a:t>// Example </a:t>
            </a:r>
            <a:r>
              <a:rPr lang="en-CA" altLang="en-US" sz="1800" smtClean="0">
                <a:solidFill>
                  <a:srgbClr val="FF00FF"/>
                </a:solidFill>
                <a:latin typeface="Consolas" pitchFamily="49" charset="0"/>
                <a:cs typeface="Consolas" pitchFamily="49" charset="0"/>
              </a:rPr>
              <a:t>(</a:t>
            </a:r>
            <a:r>
              <a:rPr lang="en-US" altLang="en-US" sz="1800" smtClean="0">
                <a:solidFill>
                  <a:srgbClr val="FF00FF"/>
                </a:solidFill>
                <a:latin typeface="Consolas" pitchFamily="49" charset="0"/>
                <a:cs typeface="Consolas" pitchFamily="49" charset="0"/>
              </a:rPr>
              <a:t>Set top, left, bottom, and right)</a:t>
            </a:r>
            <a:endParaRPr lang="en-CA" altLang="en-US" sz="1800" smtClean="0">
              <a:solidFill>
                <a:srgbClr val="FF00FF"/>
              </a:solidFill>
              <a:latin typeface="Consolas" pitchFamily="49" charset="0"/>
              <a:cs typeface="Consolas" pitchFamily="49" charset="0"/>
            </a:endParaRPr>
          </a:p>
          <a:p>
            <a:pPr>
              <a:buFont typeface="Arial" charset="0"/>
              <a:buNone/>
            </a:pPr>
            <a:r>
              <a:rPr lang="en-CA" altLang="en-US" sz="1800" smtClean="0">
                <a:solidFill>
                  <a:srgbClr val="00B0F0"/>
                </a:solidFill>
                <a:latin typeface="Consolas" pitchFamily="49" charset="0"/>
              </a:rPr>
              <a:t>// insets = new Insets(0, 0, 0, 0); // No padding (default)</a:t>
            </a:r>
          </a:p>
          <a:p>
            <a:pPr>
              <a:buFont typeface="Arial" charset="0"/>
              <a:buNone/>
            </a:pPr>
            <a:r>
              <a:rPr lang="en-CA" altLang="en-US" sz="1800" smtClean="0">
                <a:latin typeface="Consolas" pitchFamily="49" charset="0"/>
              </a:rPr>
              <a:t>public insets;</a:t>
            </a:r>
          </a:p>
        </p:txBody>
      </p:sp>
      <p:sp>
        <p:nvSpPr>
          <p:cNvPr id="81924" name="Rectangle 4"/>
          <p:cNvSpPr>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571500" indent="-228600" eaLnBrk="0" hangingPunct="0">
              <a:spcBef>
                <a:spcPct val="20000"/>
              </a:spcBef>
              <a:buFont typeface="Arial" charset="0"/>
              <a:buChar char="–"/>
              <a:defRPr sz="2800">
                <a:solidFill>
                  <a:schemeClr val="tx1"/>
                </a:solidFill>
                <a:latin typeface="Calibri" pitchFamily="34" charset="0"/>
              </a:defRPr>
            </a:lvl2pPr>
            <a:lvl3pPr marL="742950" indent="-171450" eaLnBrk="0" hangingPunct="0">
              <a:spcBef>
                <a:spcPct val="20000"/>
              </a:spcBef>
              <a:buFont typeface="Arial" charset="0"/>
              <a:buChar char="•"/>
              <a:defRPr sz="2400">
                <a:solidFill>
                  <a:schemeClr val="tx1"/>
                </a:solidFill>
                <a:latin typeface="Calibri" pitchFamily="34" charset="0"/>
              </a:defRPr>
            </a:lvl3pPr>
            <a:lvl4pPr marL="971550" indent="-17145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CA" altLang="en-US" b="0"/>
          </a:p>
        </p:txBody>
      </p:sp>
      <p:pic>
        <p:nvPicPr>
          <p:cNvPr id="819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43425"/>
            <a:ext cx="2676525" cy="1504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pic>
        <p:nvPicPr>
          <p:cNvPr id="819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495800"/>
            <a:ext cx="3402013" cy="1600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
        <p:nvSpPr>
          <p:cNvPr id="81927" name="TextBox 1"/>
          <p:cNvSpPr txBox="1">
            <a:spLocks noChangeArrowheads="1"/>
          </p:cNvSpPr>
          <p:nvPr/>
        </p:nvSpPr>
        <p:spPr bwMode="auto">
          <a:xfrm>
            <a:off x="917575" y="6048375"/>
            <a:ext cx="25479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t>Insets = 0: no padding</a:t>
            </a:r>
          </a:p>
        </p:txBody>
      </p:sp>
      <p:sp>
        <p:nvSpPr>
          <p:cNvPr id="81928" name="TextBox 7"/>
          <p:cNvSpPr txBox="1">
            <a:spLocks noChangeArrowheads="1"/>
          </p:cNvSpPr>
          <p:nvPr/>
        </p:nvSpPr>
        <p:spPr bwMode="auto">
          <a:xfrm>
            <a:off x="4953000" y="6096000"/>
            <a:ext cx="34020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t>Insets = 10: many spaces/padding</a:t>
            </a:r>
          </a:p>
        </p:txBody>
      </p:sp>
    </p:spTree>
    <p:extLst>
      <p:ext uri="{BB962C8B-B14F-4D97-AF65-F5344CB8AC3E}">
        <p14:creationId xmlns:p14="http://schemas.microsoft.com/office/powerpoint/2010/main" val="39865017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t>
            </a:r>
            <a:r>
              <a:rPr lang="en-US" altLang="en-US" sz="3200" smtClean="0"/>
              <a:t>ayout</a:t>
            </a:r>
          </a:p>
        </p:txBody>
      </p:sp>
      <p:sp>
        <p:nvSpPr>
          <p:cNvPr id="82947" name="Rectangle 3"/>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 </a:t>
            </a:r>
          </a:p>
          <a:p>
            <a:pPr marL="114300" indent="-114300">
              <a:buFontTx/>
              <a:buNone/>
              <a:tabLst>
                <a:tab pos="476250" algn="l"/>
              </a:tabLst>
            </a:pPr>
            <a:r>
              <a:rPr lang="en-US" altLang="en-US" sz="1800" dirty="0" smtClean="0">
                <a:latin typeface="Consolas" pitchFamily="49" charset="0"/>
              </a:rPr>
              <a:t>/</a:t>
            </a:r>
            <a:r>
              <a:rPr lang="en-US" altLang="en-US" sz="1800" dirty="0" smtClean="0">
                <a:latin typeface="Consolas" pitchFamily="49" charset="0"/>
              </a:rPr>
              <a:t>home/219/examples/</a:t>
            </a:r>
            <a:r>
              <a:rPr lang="en-US" altLang="en-US" sz="1800" dirty="0" err="1" smtClean="0">
                <a:latin typeface="Consolas" pitchFamily="49" charset="0"/>
              </a:rPr>
              <a:t>gui</a:t>
            </a:r>
            <a:r>
              <a:rPr lang="en-US" altLang="en-US" sz="1800" dirty="0" smtClean="0">
                <a:latin typeface="Consolas" pitchFamily="49" charset="0"/>
              </a:rPr>
              <a:t>/5gridbaglayout</a:t>
            </a:r>
            <a:endParaRPr lang="en-US" altLang="en-US" sz="1800" dirty="0" smtClean="0">
              <a:latin typeface="Consolas" pitchFamily="49" charset="0"/>
            </a:endParaRPr>
          </a:p>
          <a:p>
            <a:pPr marL="114300" indent="-114300">
              <a:tabLst>
                <a:tab pos="476250" algn="l"/>
              </a:tabLst>
            </a:pPr>
            <a:endParaRPr lang="en-US" altLang="en-US" sz="2000" dirty="0" smtClean="0">
              <a:latin typeface="Consolas" pitchFamily="49" charset="0"/>
            </a:endParaRPr>
          </a:p>
        </p:txBody>
      </p:sp>
    </p:spTree>
    <p:extLst>
      <p:ext uri="{BB962C8B-B14F-4D97-AF65-F5344CB8AC3E}">
        <p14:creationId xmlns:p14="http://schemas.microsoft.com/office/powerpoint/2010/main" val="1330086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Some Relevant Java GUI libraries (2)</a:t>
            </a:r>
          </a:p>
        </p:txBody>
      </p:sp>
      <p:sp>
        <p:nvSpPr>
          <p:cNvPr id="3" name="Content Placeholder 2"/>
          <p:cNvSpPr>
            <a:spLocks noGrp="1"/>
          </p:cNvSpPr>
          <p:nvPr>
            <p:ph idx="1"/>
          </p:nvPr>
        </p:nvSpPr>
        <p:spPr>
          <a:xfrm>
            <a:off x="457200" y="1143000"/>
            <a:ext cx="8229600" cy="1676400"/>
          </a:xfrm>
        </p:spPr>
        <p:txBody>
          <a:bodyPr/>
          <a:lstStyle/>
          <a:p>
            <a:pPr marL="457200" indent="-457200">
              <a:buFontTx/>
              <a:buAutoNum type="arabicPeriod" startAt="2"/>
              <a:tabLst>
                <a:tab pos="476250" algn="l"/>
              </a:tabLst>
              <a:defRPr/>
            </a:pPr>
            <a:r>
              <a:rPr lang="en-US" altLang="en-US" dirty="0"/>
              <a:t>Java classes with the code to react to user-initiated events</a:t>
            </a:r>
          </a:p>
          <a:p>
            <a:pPr marL="762000" lvl="1" indent="-381000">
              <a:tabLst>
                <a:tab pos="476250" algn="l"/>
              </a:tabLst>
              <a:defRPr/>
            </a:pPr>
            <a:r>
              <a:rPr lang="en-US" altLang="en-US" dirty="0"/>
              <a:t>e.g., code that executes when a button is pressed</a:t>
            </a:r>
          </a:p>
          <a:p>
            <a:pPr marL="762000" lvl="1" indent="-381000">
              <a:tabLst>
                <a:tab pos="476250" algn="l"/>
              </a:tabLst>
              <a:defRPr/>
            </a:pPr>
            <a:r>
              <a:rPr lang="en-US" altLang="en-US" dirty="0" err="1">
                <a:latin typeface="Consolas" panose="020B0609020204030204" pitchFamily="49" charset="0"/>
                <a:cs typeface="Consolas" panose="020B0609020204030204" pitchFamily="49" charset="0"/>
              </a:rPr>
              <a:t>java.awt.event</a:t>
            </a:r>
            <a:r>
              <a:rPr lang="en-US" altLang="en-US" dirty="0"/>
              <a:t> (</a:t>
            </a:r>
            <a:r>
              <a:rPr lang="en-US" altLang="en-US" dirty="0">
                <a:latin typeface="Consolas" panose="020B0609020204030204" pitchFamily="49" charset="0"/>
                <a:cs typeface="Consolas" panose="020B0609020204030204" pitchFamily="49" charset="0"/>
              </a:rPr>
              <a:t>import </a:t>
            </a:r>
            <a:r>
              <a:rPr lang="en-US" altLang="en-US" dirty="0" err="1">
                <a:latin typeface="Consolas" panose="020B0609020204030204" pitchFamily="49" charset="0"/>
                <a:cs typeface="Consolas" panose="020B0609020204030204" pitchFamily="49" charset="0"/>
              </a:rPr>
              <a:t>java.awt.event</a:t>
            </a:r>
            <a:r>
              <a:rPr lang="en-US" altLang="en-US" dirty="0">
                <a:latin typeface="Consolas" panose="020B0609020204030204" pitchFamily="49" charset="0"/>
                <a:cs typeface="Consolas" panose="020B0609020204030204" pitchFamily="49" charset="0"/>
              </a:rPr>
              <a:t>.*</a:t>
            </a:r>
            <a:r>
              <a:rPr lang="en-US" altLang="en-US" dirty="0"/>
              <a:t>, </a:t>
            </a:r>
            <a:r>
              <a:rPr lang="en-US" altLang="en-US" dirty="0">
                <a:latin typeface="Consolas" panose="020B0609020204030204" pitchFamily="49" charset="0"/>
                <a:cs typeface="Consolas" panose="020B0609020204030204" pitchFamily="49" charset="0"/>
              </a:rPr>
              <a:t>import </a:t>
            </a:r>
            <a:r>
              <a:rPr lang="en-US" altLang="en-US" dirty="0" err="1">
                <a:latin typeface="Consolas" panose="020B0609020204030204" pitchFamily="49" charset="0"/>
                <a:cs typeface="Consolas" panose="020B0609020204030204" pitchFamily="49" charset="0"/>
              </a:rPr>
              <a:t>javax.swing.event</a:t>
            </a:r>
            <a:r>
              <a:rPr lang="en-US" altLang="en-US" dirty="0">
                <a:latin typeface="Consolas" panose="020B0609020204030204" pitchFamily="49" charset="0"/>
                <a:cs typeface="Consolas" panose="020B0609020204030204" pitchFamily="49" charset="0"/>
              </a:rPr>
              <a:t>.*</a:t>
            </a:r>
            <a:r>
              <a:rPr lang="en-US" altLang="en-US" dirty="0"/>
              <a:t>)</a:t>
            </a:r>
          </a:p>
          <a:p>
            <a:pPr>
              <a:defRPr/>
            </a:pPr>
            <a:endParaRPr lang="en-US" dirty="0"/>
          </a:p>
        </p:txBody>
      </p:sp>
      <p:sp>
        <p:nvSpPr>
          <p:cNvPr id="5" name="Text Box 5"/>
          <p:cNvSpPr txBox="1">
            <a:spLocks noChangeArrowheads="1"/>
          </p:cNvSpPr>
          <p:nvPr/>
        </p:nvSpPr>
        <p:spPr bwMode="auto">
          <a:xfrm>
            <a:off x="3708400" y="3225800"/>
            <a:ext cx="4902200" cy="2882900"/>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class ButtonListener implements ActionListener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actionPerformed(ActionEvent e) </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600">
                <a:latin typeface="Consolas" pitchFamily="49" charset="0"/>
                <a:cs typeface="Consolas" pitchFamily="49" charset="0"/>
              </a:rPr>
              <a:t>	:	:	:</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cxnSp>
        <p:nvCxnSpPr>
          <p:cNvPr id="6" name="AutoShape 6"/>
          <p:cNvCxnSpPr>
            <a:cxnSpLocks noChangeShapeType="1"/>
            <a:stCxn id="19462" idx="2"/>
          </p:cNvCxnSpPr>
          <p:nvPr/>
        </p:nvCxnSpPr>
        <p:spPr bwMode="auto">
          <a:xfrm>
            <a:off x="2428875" y="3135313"/>
            <a:ext cx="1762125" cy="1284287"/>
          </a:xfrm>
          <a:prstGeom prst="straightConnector1">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pic>
        <p:nvPicPr>
          <p:cNvPr id="19462" name="Picture 7"/>
          <p:cNvPicPr>
            <a:picLocks noChangeAspect="1" noChangeArrowheads="1"/>
          </p:cNvPicPr>
          <p:nvPr/>
        </p:nvPicPr>
        <p:blipFill>
          <a:blip r:embed="rId2">
            <a:extLst>
              <a:ext uri="{28A0092B-C50C-407E-A947-70E740481C1C}">
                <a14:useLocalDpi xmlns:a14="http://schemas.microsoft.com/office/drawing/2010/main" val="0"/>
              </a:ext>
            </a:extLst>
          </a:blip>
          <a:srcRect l="62891" t="25804" r="13750" b="70442"/>
          <a:stretch>
            <a:fillRect/>
          </a:stretch>
        </p:blipFill>
        <p:spPr bwMode="auto">
          <a:xfrm>
            <a:off x="977900" y="2762250"/>
            <a:ext cx="290195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04444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GridBagLayout</a:t>
            </a:r>
            <a:r>
              <a:rPr lang="en-US" altLang="en-US" sz="3200" smtClean="0"/>
              <a:t>:</a:t>
            </a:r>
            <a:br>
              <a:rPr lang="en-US" altLang="en-US" sz="3200" smtClean="0"/>
            </a:br>
            <a:r>
              <a:rPr lang="en-US" altLang="en-US" sz="3200" smtClean="0"/>
              <a:t>The </a:t>
            </a:r>
            <a:r>
              <a:rPr lang="en-US" altLang="en-US" sz="3200" smtClean="0">
                <a:latin typeface="Consolas" pitchFamily="49" charset="0"/>
              </a:rPr>
              <a:t>Driver</a:t>
            </a:r>
            <a:r>
              <a:rPr lang="en-US" altLang="en-US" sz="3200" smtClean="0"/>
              <a:t> Class</a:t>
            </a:r>
          </a:p>
        </p:txBody>
      </p:sp>
      <p:sp>
        <p:nvSpPr>
          <p:cNvPr id="83971" name="Rectangle 3"/>
          <p:cNvSpPr>
            <a:spLocks noGrp="1" noChangeArrowheads="1"/>
          </p:cNvSpPr>
          <p:nvPr>
            <p:ph type="body" idx="4294967295"/>
          </p:nvPr>
        </p:nvSpPr>
        <p:spPr/>
        <p:txBody>
          <a:bodyPr/>
          <a:lstStyle/>
          <a:p>
            <a:pPr>
              <a:buFontTx/>
              <a:buNone/>
            </a:pPr>
            <a:r>
              <a:rPr lang="en-US" altLang="en-US" sz="1800" smtClean="0">
                <a:latin typeface="Consolas" pitchFamily="49" charset="0"/>
              </a:rPr>
              <a:t>public class Driver</a:t>
            </a:r>
          </a:p>
          <a:p>
            <a:pPr>
              <a:buFontTx/>
              <a:buNone/>
            </a:pPr>
            <a:r>
              <a:rPr lang="en-US" altLang="en-US" sz="1800" smtClean="0">
                <a:latin typeface="Consolas" pitchFamily="49" charset="0"/>
              </a:rPr>
              <a:t>{</a:t>
            </a:r>
          </a:p>
          <a:p>
            <a:pPr>
              <a:buFontTx/>
              <a:buNone/>
            </a:pPr>
            <a:r>
              <a:rPr lang="en-US" altLang="en-US" sz="1800" smtClean="0">
                <a:latin typeface="Consolas" pitchFamily="49" charset="0"/>
              </a:rPr>
              <a:t>     public static final int WIDTH = 400;</a:t>
            </a:r>
          </a:p>
          <a:p>
            <a:pPr>
              <a:buFontTx/>
              <a:buNone/>
            </a:pPr>
            <a:r>
              <a:rPr lang="en-US" altLang="en-US" sz="1800" smtClean="0">
                <a:latin typeface="Consolas" pitchFamily="49" charset="0"/>
              </a:rPr>
              <a:t>     public static final int HEIGHT = 300;</a:t>
            </a:r>
          </a:p>
          <a:p>
            <a:pPr>
              <a:buFontTx/>
              <a:buNone/>
            </a:pPr>
            <a:r>
              <a:rPr lang="en-US" altLang="en-US" sz="1800" smtClean="0">
                <a:latin typeface="Consolas" pitchFamily="49" charset="0"/>
              </a:rPr>
              <a:t>     public static void main (String [] args)</a:t>
            </a:r>
          </a:p>
          <a:p>
            <a:pPr>
              <a:buFontTx/>
              <a:buNone/>
            </a:pPr>
            <a:r>
              <a:rPr lang="en-US" altLang="en-US" sz="1800" smtClean="0">
                <a:latin typeface="Consolas" pitchFamily="49" charset="0"/>
              </a:rPr>
              <a:t>     {</a:t>
            </a:r>
          </a:p>
          <a:p>
            <a:pPr>
              <a:buFontTx/>
              <a:buNone/>
            </a:pPr>
            <a:r>
              <a:rPr lang="en-US" altLang="en-US" sz="1800" smtClean="0">
                <a:latin typeface="Consolas" pitchFamily="49" charset="0"/>
              </a:rPr>
              <a:t>         MyFrame aFrame = new MyFrame ();</a:t>
            </a:r>
          </a:p>
          <a:p>
            <a:pPr>
              <a:buFontTx/>
              <a:buNone/>
            </a:pPr>
            <a:r>
              <a:rPr lang="en-US" altLang="en-US" sz="1800" smtClean="0">
                <a:latin typeface="Consolas" pitchFamily="49" charset="0"/>
              </a:rPr>
              <a:t>	       aFrame.setSize(WIDTH,HEIGHT);</a:t>
            </a:r>
          </a:p>
          <a:p>
            <a:pPr>
              <a:buFontTx/>
              <a:buNone/>
            </a:pPr>
            <a:r>
              <a:rPr lang="en-US" altLang="en-US" sz="1800" smtClean="0">
                <a:latin typeface="Consolas" pitchFamily="49" charset="0"/>
              </a:rPr>
              <a:t>         aFrame.setVisible(true);</a:t>
            </a:r>
          </a:p>
          <a:p>
            <a:pPr>
              <a:buFontTx/>
              <a:buNone/>
            </a:pPr>
            <a:r>
              <a:rPr lang="en-US" altLang="en-US" sz="1800" smtClean="0">
                <a:latin typeface="Consolas" pitchFamily="49" charset="0"/>
              </a:rPr>
              <a:t>     }</a:t>
            </a:r>
          </a:p>
          <a:p>
            <a:pPr>
              <a:buFontTx/>
              <a:buNone/>
            </a:pPr>
            <a:r>
              <a:rPr lang="en-US" altLang="en-US" sz="1800" smtClean="0">
                <a:latin typeface="Consolas" pitchFamily="49" charset="0"/>
              </a:rPr>
              <a:t>}</a:t>
            </a:r>
          </a:p>
        </p:txBody>
      </p:sp>
    </p:spTree>
    <p:extLst>
      <p:ext uri="{BB962C8B-B14F-4D97-AF65-F5344CB8AC3E}">
        <p14:creationId xmlns:p14="http://schemas.microsoft.com/office/powerpoint/2010/main" val="38422789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GridBagLayout</a:t>
            </a:r>
            <a:r>
              <a:rPr lang="en-US" altLang="en-US" sz="3200" smtClean="0"/>
              <a:t>: </a:t>
            </a:r>
            <a:br>
              <a:rPr lang="en-US" altLang="en-US" sz="3200" smtClean="0"/>
            </a:br>
            <a:r>
              <a:rPr lang="en-US" altLang="en-US" sz="3200" smtClean="0"/>
              <a:t>Class </a:t>
            </a:r>
            <a:r>
              <a:rPr lang="en-US" altLang="en-US" sz="3200" smtClean="0">
                <a:latin typeface="Consolas" pitchFamily="49" charset="0"/>
              </a:rPr>
              <a:t>MyFrame</a:t>
            </a:r>
          </a:p>
        </p:txBody>
      </p:sp>
      <p:sp>
        <p:nvSpPr>
          <p:cNvPr id="84995" name="Rectangle 3"/>
          <p:cNvSpPr>
            <a:spLocks noGrp="1" noChangeArrowheads="1"/>
          </p:cNvSpPr>
          <p:nvPr>
            <p:ph type="body" idx="4294967295"/>
          </p:nvPr>
        </p:nvSpPr>
        <p:spPr/>
        <p:txBody>
          <a:bodyPr/>
          <a:lstStyle/>
          <a:p>
            <a:pPr marL="0" indent="0">
              <a:buFont typeface="Arial" charset="0"/>
              <a:buNone/>
            </a:pPr>
            <a:r>
              <a:rPr lang="en-US" altLang="en-US" sz="1600" smtClean="0">
                <a:latin typeface="Consolas" pitchFamily="49" charset="0"/>
                <a:cs typeface="Consolas" pitchFamily="49" charset="0"/>
              </a:rPr>
              <a:t>public class MyFrame extends Jframe {</a:t>
            </a:r>
          </a:p>
          <a:p>
            <a:pPr marL="0" indent="0">
              <a:buFont typeface="Arial" charset="0"/>
              <a:buNone/>
            </a:pPr>
            <a:r>
              <a:rPr lang="en-US" altLang="en-US" sz="1600" smtClean="0">
                <a:latin typeface="Consolas" pitchFamily="49" charset="0"/>
                <a:cs typeface="Consolas" pitchFamily="49" charset="0"/>
              </a:rPr>
              <a:t>    private JButton left;</a:t>
            </a:r>
          </a:p>
          <a:p>
            <a:pPr marL="0" indent="0">
              <a:buFont typeface="Arial" charset="0"/>
              <a:buNone/>
            </a:pPr>
            <a:r>
              <a:rPr lang="en-US" altLang="en-US" sz="1600" smtClean="0">
                <a:latin typeface="Consolas" pitchFamily="49" charset="0"/>
                <a:cs typeface="Consolas" pitchFamily="49" charset="0"/>
              </a:rPr>
              <a:t>    private JButton right;</a:t>
            </a:r>
          </a:p>
          <a:p>
            <a:pPr marL="0" indent="0">
              <a:buFont typeface="Arial" charset="0"/>
              <a:buNone/>
            </a:pPr>
            <a:r>
              <a:rPr lang="en-US" altLang="en-US" sz="1600" smtClean="0">
                <a:latin typeface="Consolas" pitchFamily="49" charset="0"/>
                <a:cs typeface="Consolas" pitchFamily="49" charset="0"/>
              </a:rPr>
              <a:t>    private JLabel aLabel;</a:t>
            </a:r>
          </a:p>
          <a:p>
            <a:pPr marL="0" indent="0">
              <a:buFont typeface="Arial" charset="0"/>
              <a:buNone/>
            </a:pPr>
            <a:r>
              <a:rPr lang="en-US" altLang="en-US" sz="1600" smtClean="0">
                <a:latin typeface="Consolas" pitchFamily="49" charset="0"/>
                <a:cs typeface="Consolas" pitchFamily="49" charset="0"/>
              </a:rPr>
              <a:t>    </a:t>
            </a:r>
            <a:r>
              <a:rPr lang="en-US" altLang="en-US" sz="1600" b="1" smtClean="0">
                <a:latin typeface="Consolas" pitchFamily="49" charset="0"/>
                <a:cs typeface="Consolas" pitchFamily="49" charset="0"/>
              </a:rPr>
              <a:t>private GridBagLayout aLayout</a:t>
            </a:r>
            <a:r>
              <a:rPr lang="en-US" altLang="en-US" sz="1600" smtClean="0">
                <a:latin typeface="Consolas" pitchFamily="49" charset="0"/>
                <a:cs typeface="Consolas" pitchFamily="49" charset="0"/>
              </a:rPr>
              <a:t>;</a:t>
            </a:r>
          </a:p>
          <a:p>
            <a:pPr marL="0" indent="0">
              <a:buFont typeface="Arial" charset="0"/>
              <a:buNone/>
            </a:pPr>
            <a:r>
              <a:rPr lang="en-US" altLang="en-US" sz="1600" smtClean="0">
                <a:latin typeface="Consolas" pitchFamily="49" charset="0"/>
                <a:cs typeface="Consolas" pitchFamily="49" charset="0"/>
              </a:rPr>
              <a:t>    </a:t>
            </a:r>
            <a:r>
              <a:rPr lang="en-US" altLang="en-US" sz="1600" b="1" smtClean="0">
                <a:latin typeface="Consolas" pitchFamily="49" charset="0"/>
                <a:cs typeface="Consolas" pitchFamily="49" charset="0"/>
              </a:rPr>
              <a:t>GridBagConstraints aConstraint</a:t>
            </a:r>
            <a:r>
              <a:rPr lang="en-US" altLang="en-US" sz="1600" smtClean="0">
                <a:latin typeface="Consolas" pitchFamily="49" charset="0"/>
                <a:cs typeface="Consolas" pitchFamily="49" charset="0"/>
              </a:rPr>
              <a:t>;</a:t>
            </a:r>
          </a:p>
          <a:p>
            <a:pPr marL="0" indent="0">
              <a:buFont typeface="Arial" charset="0"/>
              <a:buNone/>
            </a:pPr>
            <a:endParaRPr lang="en-US" altLang="en-US" sz="1600" smtClean="0">
              <a:latin typeface="Consolas" pitchFamily="49" charset="0"/>
              <a:cs typeface="Consolas" pitchFamily="49" charset="0"/>
            </a:endParaRPr>
          </a:p>
          <a:p>
            <a:pPr marL="0" indent="0">
              <a:buFont typeface="Arial" charset="0"/>
              <a:buNone/>
            </a:pPr>
            <a:r>
              <a:rPr lang="en-US" altLang="en-US" sz="1600" smtClean="0">
                <a:latin typeface="Consolas" pitchFamily="49" charset="0"/>
                <a:cs typeface="Consolas" pitchFamily="49" charset="0"/>
              </a:rPr>
              <a:t>    public MyFrame () {</a:t>
            </a:r>
          </a:p>
          <a:p>
            <a:pPr marL="0" indent="0">
              <a:buFont typeface="Arial" charset="0"/>
              <a:buNone/>
            </a:pPr>
            <a:r>
              <a:rPr lang="en-US" altLang="en-US" sz="1600" smtClean="0">
                <a:latin typeface="Consolas" pitchFamily="49" charset="0"/>
                <a:cs typeface="Consolas" pitchFamily="49" charset="0"/>
              </a:rPr>
              <a:t>        MyWindowListener aWindowListener = new MyWindowListener ();</a:t>
            </a:r>
          </a:p>
          <a:p>
            <a:pPr marL="0" indent="0">
              <a:buFont typeface="Arial" charset="0"/>
              <a:buNone/>
            </a:pPr>
            <a:r>
              <a:rPr lang="en-US" altLang="en-US" sz="1600" smtClean="0">
                <a:latin typeface="Consolas" pitchFamily="49" charset="0"/>
                <a:cs typeface="Consolas" pitchFamily="49" charset="0"/>
              </a:rPr>
              <a:t>        addWindowListener(aWindowListener); </a:t>
            </a:r>
          </a:p>
          <a:p>
            <a:pPr marL="0" indent="0">
              <a:buFont typeface="Arial" charset="0"/>
              <a:buNone/>
            </a:pPr>
            <a:r>
              <a:rPr lang="en-US" altLang="en-US" sz="1600" smtClean="0">
                <a:latin typeface="Consolas" pitchFamily="49" charset="0"/>
                <a:cs typeface="Consolas" pitchFamily="49" charset="0"/>
              </a:rPr>
              <a:t>	aConstraint = new GridBagConstraints();</a:t>
            </a:r>
          </a:p>
          <a:p>
            <a:pPr marL="0" indent="0">
              <a:buFont typeface="Arial" charset="0"/>
              <a:buNone/>
            </a:pPr>
            <a:r>
              <a:rPr lang="en-US" altLang="en-US" sz="1600" b="1" smtClean="0">
                <a:latin typeface="Consolas" pitchFamily="49" charset="0"/>
                <a:cs typeface="Consolas" pitchFamily="49" charset="0"/>
              </a:rPr>
              <a:t>	Scanner in = new Scanner(System.in);</a:t>
            </a:r>
          </a:p>
          <a:p>
            <a:pPr marL="0" indent="0">
              <a:buFont typeface="Arial" charset="0"/>
              <a:buNone/>
            </a:pPr>
            <a:r>
              <a:rPr lang="en-US" altLang="en-US" sz="1600" b="1" smtClean="0">
                <a:latin typeface="Consolas" pitchFamily="49" charset="0"/>
                <a:cs typeface="Consolas" pitchFamily="49" charset="0"/>
              </a:rPr>
              <a:t>	System.out.print("Buffer size to pad the grid: ");</a:t>
            </a:r>
          </a:p>
          <a:p>
            <a:pPr marL="0" indent="0">
              <a:buFont typeface="Arial" charset="0"/>
              <a:buNone/>
            </a:pPr>
            <a:r>
              <a:rPr lang="en-US" altLang="en-US" sz="1600" b="1" smtClean="0">
                <a:latin typeface="Consolas" pitchFamily="49" charset="0"/>
                <a:cs typeface="Consolas" pitchFamily="49" charset="0"/>
              </a:rPr>
              <a:t>	int padding = in.nextInt();        </a:t>
            </a:r>
          </a:p>
        </p:txBody>
      </p:sp>
    </p:spTree>
    <p:extLst>
      <p:ext uri="{BB962C8B-B14F-4D97-AF65-F5344CB8AC3E}">
        <p14:creationId xmlns:p14="http://schemas.microsoft.com/office/powerpoint/2010/main" val="7138231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GridBagLayout</a:t>
            </a:r>
            <a:r>
              <a:rPr lang="en-US" altLang="en-US" sz="3200" smtClean="0"/>
              <a:t>: </a:t>
            </a:r>
            <a:br>
              <a:rPr lang="en-US" altLang="en-US" sz="3200" smtClean="0"/>
            </a:br>
            <a:r>
              <a:rPr lang="en-US" altLang="en-US" sz="3200" smtClean="0"/>
              <a:t>Class </a:t>
            </a:r>
            <a:r>
              <a:rPr lang="en-US" altLang="en-US" sz="3200" smtClean="0">
                <a:latin typeface="Consolas" pitchFamily="49" charset="0"/>
              </a:rPr>
              <a:t>MyFrame</a:t>
            </a:r>
            <a:r>
              <a:rPr lang="en-US" altLang="en-US" sz="3200" smtClean="0"/>
              <a:t> (2)</a:t>
            </a:r>
          </a:p>
        </p:txBody>
      </p:sp>
      <p:sp>
        <p:nvSpPr>
          <p:cNvPr id="86019" name="Rectangle 3"/>
          <p:cNvSpPr>
            <a:spLocks noGrp="1" noChangeArrowheads="1"/>
          </p:cNvSpPr>
          <p:nvPr>
            <p:ph type="body" idx="4294967295"/>
          </p:nvPr>
        </p:nvSpPr>
        <p:spPr/>
        <p:txBody>
          <a:bodyPr/>
          <a:lstStyle/>
          <a:p>
            <a:pPr marL="0" indent="0">
              <a:buFont typeface="Arial" charset="0"/>
              <a:buNone/>
            </a:pPr>
            <a:r>
              <a:rPr lang="en-US" altLang="en-US" sz="1600" smtClean="0">
                <a:latin typeface="Consolas" pitchFamily="49" charset="0"/>
                <a:cs typeface="Consolas" pitchFamily="49" charset="0"/>
              </a:rPr>
              <a:t>        left = new JButton("L: Press me");</a:t>
            </a:r>
          </a:p>
          <a:p>
            <a:pPr marL="0" indent="0">
              <a:buFont typeface="Arial" charset="0"/>
              <a:buNone/>
            </a:pPr>
            <a:r>
              <a:rPr lang="en-US" altLang="en-US" sz="1600" smtClean="0">
                <a:latin typeface="Consolas" pitchFamily="49" charset="0"/>
                <a:cs typeface="Consolas" pitchFamily="49" charset="0"/>
              </a:rPr>
              <a:t>        right = new JButton("R: Press me");</a:t>
            </a:r>
          </a:p>
          <a:p>
            <a:pPr marL="0" indent="0">
              <a:buFont typeface="Arial" charset="0"/>
              <a:buNone/>
            </a:pPr>
            <a:r>
              <a:rPr lang="en-US" altLang="en-US" sz="1600" smtClean="0">
                <a:latin typeface="Consolas" pitchFamily="49" charset="0"/>
                <a:cs typeface="Consolas" pitchFamily="49" charset="0"/>
              </a:rPr>
              <a:t>        MyButtonListener aButtonListener = new MyButtonListener();</a:t>
            </a:r>
          </a:p>
          <a:p>
            <a:pPr marL="0" indent="0">
              <a:buFont typeface="Arial" charset="0"/>
              <a:buNone/>
            </a:pPr>
            <a:r>
              <a:rPr lang="en-US" altLang="en-US" sz="1600" smtClean="0">
                <a:latin typeface="Consolas" pitchFamily="49" charset="0"/>
                <a:cs typeface="Consolas" pitchFamily="49" charset="0"/>
              </a:rPr>
              <a:t>        left.addActionListener (aButtonListener);</a:t>
            </a:r>
          </a:p>
          <a:p>
            <a:pPr marL="0" indent="0">
              <a:buFont typeface="Arial" charset="0"/>
              <a:buNone/>
            </a:pPr>
            <a:r>
              <a:rPr lang="en-US" altLang="en-US" sz="1600" smtClean="0">
                <a:latin typeface="Consolas" pitchFamily="49" charset="0"/>
                <a:cs typeface="Consolas" pitchFamily="49" charset="0"/>
              </a:rPr>
              <a:t>        right.addActionListener (aButtonListener);</a:t>
            </a:r>
          </a:p>
          <a:p>
            <a:pPr marL="0" indent="0">
              <a:buFont typeface="Arial" charset="0"/>
              <a:buNone/>
            </a:pPr>
            <a:r>
              <a:rPr lang="en-US" altLang="en-US" sz="1600" smtClean="0">
                <a:latin typeface="Consolas" pitchFamily="49" charset="0"/>
                <a:cs typeface="Consolas" pitchFamily="49" charset="0"/>
              </a:rPr>
              <a:t>        aLabel = new JLabel("Simple label");</a:t>
            </a:r>
          </a:p>
          <a:p>
            <a:pPr marL="0" indent="0">
              <a:buFont typeface="Arial" charset="0"/>
              <a:buNone/>
            </a:pPr>
            <a:r>
              <a:rPr lang="en-US" altLang="en-US" sz="1600" b="1" smtClean="0">
                <a:latin typeface="Consolas" pitchFamily="49" charset="0"/>
                <a:cs typeface="Consolas" pitchFamily="49" charset="0"/>
              </a:rPr>
              <a:t>	aConstraint.insets = new                      </a:t>
            </a:r>
          </a:p>
          <a:p>
            <a:pPr marL="0" indent="0">
              <a:buFont typeface="Arial" charset="0"/>
              <a:buNone/>
            </a:pPr>
            <a:r>
              <a:rPr lang="en-US" altLang="en-US" sz="1600" b="1" smtClean="0">
                <a:latin typeface="Consolas" pitchFamily="49" charset="0"/>
                <a:cs typeface="Consolas" pitchFamily="49" charset="0"/>
              </a:rPr>
              <a:t>           Insets(padding,padding,padding,padding);</a:t>
            </a:r>
          </a:p>
          <a:p>
            <a:pPr marL="0" indent="0">
              <a:buFont typeface="Arial" charset="0"/>
              <a:buNone/>
            </a:pPr>
            <a:r>
              <a:rPr lang="en-US" altLang="en-US" sz="1600" b="1" smtClean="0">
                <a:latin typeface="Consolas" pitchFamily="49" charset="0"/>
                <a:cs typeface="Consolas" pitchFamily="49" charset="0"/>
              </a:rPr>
              <a:t>        aLayout = new GridBagLayout();</a:t>
            </a:r>
          </a:p>
          <a:p>
            <a:pPr marL="0" indent="0">
              <a:buFont typeface="Arial" charset="0"/>
              <a:buNone/>
            </a:pPr>
            <a:r>
              <a:rPr lang="en-US" altLang="en-US" sz="1600" b="1" smtClean="0">
                <a:latin typeface="Consolas" pitchFamily="49" charset="0"/>
                <a:cs typeface="Consolas" pitchFamily="49" charset="0"/>
              </a:rPr>
              <a:t>        setLayout(aLayout);     </a:t>
            </a:r>
            <a:r>
              <a:rPr lang="en-US" altLang="en-US" sz="1600" smtClean="0">
                <a:solidFill>
                  <a:srgbClr val="FF00FF"/>
                </a:solidFill>
                <a:latin typeface="Consolas" pitchFamily="49" charset="0"/>
                <a:cs typeface="Consolas" pitchFamily="49" charset="0"/>
              </a:rPr>
              <a:t>// Calling method of super class.</a:t>
            </a:r>
          </a:p>
          <a:p>
            <a:pPr marL="0" indent="0">
              <a:buFont typeface="Arial" charset="0"/>
              <a:buNone/>
            </a:pPr>
            <a:r>
              <a:rPr lang="en-US" altLang="en-US" sz="1600" smtClean="0">
                <a:latin typeface="Consolas" pitchFamily="49" charset="0"/>
                <a:cs typeface="Consolas" pitchFamily="49" charset="0"/>
              </a:rPr>
              <a:t>        </a:t>
            </a:r>
            <a:r>
              <a:rPr lang="en-US" altLang="en-US" sz="1600" b="1" smtClean="0">
                <a:latin typeface="Consolas" pitchFamily="49" charset="0"/>
                <a:cs typeface="Consolas" pitchFamily="49" charset="0"/>
              </a:rPr>
              <a:t>addWidget(</a:t>
            </a:r>
            <a:r>
              <a:rPr lang="en-US" altLang="en-US" sz="1600" smtClean="0">
                <a:latin typeface="Consolas" pitchFamily="49" charset="0"/>
                <a:cs typeface="Consolas" pitchFamily="49" charset="0"/>
              </a:rPr>
              <a:t>aLabel, 0, 0, 1, 1</a:t>
            </a:r>
            <a:r>
              <a:rPr lang="en-US" altLang="en-US" sz="1600" b="1" smtClean="0">
                <a:latin typeface="Consolas" pitchFamily="49" charset="0"/>
                <a:cs typeface="Consolas" pitchFamily="49" charset="0"/>
              </a:rPr>
              <a:t>)</a:t>
            </a:r>
            <a:r>
              <a:rPr lang="en-US" altLang="en-US" sz="1600" smtClean="0">
                <a:latin typeface="Consolas" pitchFamily="49" charset="0"/>
                <a:cs typeface="Consolas" pitchFamily="49" charset="0"/>
              </a:rPr>
              <a:t>;</a:t>
            </a:r>
          </a:p>
          <a:p>
            <a:pPr marL="0" indent="0">
              <a:buFont typeface="Arial" charset="0"/>
              <a:buNone/>
            </a:pPr>
            <a:r>
              <a:rPr lang="en-US" altLang="en-US" sz="1600" smtClean="0">
                <a:latin typeface="Consolas" pitchFamily="49" charset="0"/>
                <a:cs typeface="Consolas" pitchFamily="49" charset="0"/>
              </a:rPr>
              <a:t>        </a:t>
            </a:r>
            <a:r>
              <a:rPr lang="en-US" altLang="en-US" sz="1600" b="1" smtClean="0">
                <a:latin typeface="Consolas" pitchFamily="49" charset="0"/>
                <a:cs typeface="Consolas" pitchFamily="49" charset="0"/>
              </a:rPr>
              <a:t>addWidget(</a:t>
            </a:r>
            <a:r>
              <a:rPr lang="en-US" altLang="en-US" sz="1600" smtClean="0">
                <a:latin typeface="Consolas" pitchFamily="49" charset="0"/>
                <a:cs typeface="Consolas" pitchFamily="49" charset="0"/>
              </a:rPr>
              <a:t>left, 0, 1, 1, 1</a:t>
            </a:r>
            <a:r>
              <a:rPr lang="en-US" altLang="en-US" sz="1600" b="1" smtClean="0">
                <a:latin typeface="Consolas" pitchFamily="49" charset="0"/>
                <a:cs typeface="Consolas" pitchFamily="49" charset="0"/>
              </a:rPr>
              <a:t>)</a:t>
            </a:r>
            <a:r>
              <a:rPr lang="en-US" altLang="en-US" sz="1600" smtClean="0">
                <a:latin typeface="Consolas" pitchFamily="49" charset="0"/>
                <a:cs typeface="Consolas" pitchFamily="49" charset="0"/>
              </a:rPr>
              <a:t>;	</a:t>
            </a:r>
          </a:p>
          <a:p>
            <a:pPr marL="0" indent="0">
              <a:buFont typeface="Arial" charset="0"/>
              <a:buNone/>
            </a:pPr>
            <a:r>
              <a:rPr lang="en-US" altLang="en-US" sz="1600" smtClean="0">
                <a:latin typeface="Consolas" pitchFamily="49" charset="0"/>
                <a:cs typeface="Consolas" pitchFamily="49" charset="0"/>
              </a:rPr>
              <a:t>        </a:t>
            </a:r>
            <a:r>
              <a:rPr lang="en-US" altLang="en-US" sz="1600" b="1" smtClean="0">
                <a:latin typeface="Consolas" pitchFamily="49" charset="0"/>
                <a:cs typeface="Consolas" pitchFamily="49" charset="0"/>
              </a:rPr>
              <a:t>addWidget(</a:t>
            </a:r>
            <a:r>
              <a:rPr lang="en-US" altLang="en-US" sz="1600" smtClean="0">
                <a:latin typeface="Consolas" pitchFamily="49" charset="0"/>
                <a:cs typeface="Consolas" pitchFamily="49" charset="0"/>
              </a:rPr>
              <a:t>right, 1, 1, 1, 1</a:t>
            </a:r>
            <a:r>
              <a:rPr lang="en-US" altLang="en-US" sz="1600" b="1" smtClean="0">
                <a:latin typeface="Consolas" pitchFamily="49" charset="0"/>
                <a:cs typeface="Consolas" pitchFamily="49" charset="0"/>
              </a:rPr>
              <a:t>)</a:t>
            </a:r>
            <a:r>
              <a:rPr lang="en-US" altLang="en-US" sz="1600" smtClean="0">
                <a:latin typeface="Consolas" pitchFamily="49" charset="0"/>
                <a:cs typeface="Consolas" pitchFamily="49" charset="0"/>
              </a:rPr>
              <a:t>;</a:t>
            </a:r>
          </a:p>
          <a:p>
            <a:pPr marL="0" indent="0">
              <a:buFont typeface="Arial" charset="0"/>
              <a:buNone/>
            </a:pPr>
            <a:r>
              <a:rPr lang="en-US" altLang="en-US" sz="1600" smtClean="0">
                <a:latin typeface="Consolas" pitchFamily="49" charset="0"/>
                <a:cs typeface="Consolas" pitchFamily="49" charset="0"/>
              </a:rPr>
              <a:t>    }</a:t>
            </a:r>
          </a:p>
        </p:txBody>
      </p:sp>
    </p:spTree>
    <p:extLst>
      <p:ext uri="{BB962C8B-B14F-4D97-AF65-F5344CB8AC3E}">
        <p14:creationId xmlns:p14="http://schemas.microsoft.com/office/powerpoint/2010/main" val="33744718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GridBagLayout</a:t>
            </a:r>
            <a:r>
              <a:rPr lang="en-US" altLang="en-US" sz="3200" smtClean="0"/>
              <a:t>: </a:t>
            </a:r>
            <a:br>
              <a:rPr lang="en-US" altLang="en-US" sz="3200" smtClean="0"/>
            </a:br>
            <a:r>
              <a:rPr lang="en-US" altLang="en-US" sz="3200" smtClean="0"/>
              <a:t>Class </a:t>
            </a:r>
            <a:r>
              <a:rPr lang="en-US" altLang="en-US" sz="3200" smtClean="0">
                <a:latin typeface="Consolas" pitchFamily="49" charset="0"/>
              </a:rPr>
              <a:t>MyFrame</a:t>
            </a:r>
            <a:r>
              <a:rPr lang="en-US" altLang="en-US" sz="3200" smtClean="0"/>
              <a:t> (3)</a:t>
            </a:r>
          </a:p>
        </p:txBody>
      </p:sp>
      <p:sp>
        <p:nvSpPr>
          <p:cNvPr id="87043" name="Rectangle 3"/>
          <p:cNvSpPr>
            <a:spLocks noGrp="1" noChangeArrowheads="1"/>
          </p:cNvSpPr>
          <p:nvPr>
            <p:ph type="body" idx="4294967295"/>
          </p:nvPr>
        </p:nvSpPr>
        <p:spPr/>
        <p:txBody>
          <a:bodyPr/>
          <a:lstStyle/>
          <a:p>
            <a:pPr>
              <a:lnSpc>
                <a:spcPct val="80000"/>
              </a:lnSpc>
              <a:buFontTx/>
              <a:buNone/>
            </a:pPr>
            <a:r>
              <a:rPr lang="en-US" altLang="en-US" sz="1800" smtClean="0"/>
              <a:t>    public void addWidget (Component widget, int x, int y, int w, int h)</a:t>
            </a:r>
          </a:p>
          <a:p>
            <a:pPr>
              <a:lnSpc>
                <a:spcPct val="80000"/>
              </a:lnSpc>
              <a:buFontTx/>
              <a:buNone/>
            </a:pPr>
            <a:r>
              <a:rPr lang="en-US" altLang="en-US" sz="1800" smtClean="0"/>
              <a:t>    {</a:t>
            </a:r>
          </a:p>
          <a:p>
            <a:pPr>
              <a:lnSpc>
                <a:spcPct val="80000"/>
              </a:lnSpc>
              <a:buFontTx/>
              <a:buNone/>
            </a:pPr>
            <a:r>
              <a:rPr lang="en-US" altLang="en-US" sz="1800" b="1" smtClean="0"/>
              <a:t>        aConstraint.gridx = x;</a:t>
            </a:r>
          </a:p>
          <a:p>
            <a:pPr>
              <a:lnSpc>
                <a:spcPct val="80000"/>
              </a:lnSpc>
              <a:buFontTx/>
              <a:buNone/>
            </a:pPr>
            <a:r>
              <a:rPr lang="en-US" altLang="en-US" sz="1800" b="1" smtClean="0"/>
              <a:t>        aConstraint.gridy = y;</a:t>
            </a:r>
          </a:p>
          <a:p>
            <a:pPr>
              <a:lnSpc>
                <a:spcPct val="80000"/>
              </a:lnSpc>
              <a:buFontTx/>
              <a:buNone/>
            </a:pPr>
            <a:r>
              <a:rPr lang="en-US" altLang="en-US" sz="1800" b="1" smtClean="0"/>
              <a:t>        aConstraint.gridwidth = w;</a:t>
            </a:r>
          </a:p>
          <a:p>
            <a:pPr>
              <a:lnSpc>
                <a:spcPct val="80000"/>
              </a:lnSpc>
              <a:buFontTx/>
              <a:buNone/>
            </a:pPr>
            <a:r>
              <a:rPr lang="en-US" altLang="en-US" sz="1800" b="1" smtClean="0"/>
              <a:t>        aConstraint.gridheight = h;</a:t>
            </a:r>
          </a:p>
          <a:p>
            <a:pPr>
              <a:lnSpc>
                <a:spcPct val="80000"/>
              </a:lnSpc>
              <a:buFontTx/>
              <a:buNone/>
            </a:pPr>
            <a:r>
              <a:rPr lang="en-US" altLang="en-US" sz="1800" b="1" smtClean="0"/>
              <a:t>        aLayout.setConstraints (widget, aConstraint);</a:t>
            </a:r>
          </a:p>
          <a:p>
            <a:pPr>
              <a:lnSpc>
                <a:spcPct val="80000"/>
              </a:lnSpc>
              <a:buFontTx/>
              <a:buNone/>
            </a:pPr>
            <a:r>
              <a:rPr lang="en-US" altLang="en-US" sz="1800" b="1" smtClean="0"/>
              <a:t>        add(widget);        </a:t>
            </a:r>
            <a:r>
              <a:rPr lang="en-US" altLang="en-US" sz="1800" smtClean="0">
                <a:solidFill>
                  <a:srgbClr val="FF00FF"/>
                </a:solidFill>
              </a:rPr>
              <a:t>// Calling method of super class.</a:t>
            </a:r>
          </a:p>
          <a:p>
            <a:pPr>
              <a:lnSpc>
                <a:spcPct val="80000"/>
              </a:lnSpc>
              <a:buFontTx/>
              <a:buNone/>
            </a:pPr>
            <a:r>
              <a:rPr lang="en-US" altLang="en-US" sz="1800" smtClean="0"/>
              <a:t>    }</a:t>
            </a:r>
          </a:p>
          <a:p>
            <a:pPr>
              <a:lnSpc>
                <a:spcPct val="80000"/>
              </a:lnSpc>
              <a:buFontTx/>
              <a:buNone/>
            </a:pPr>
            <a:r>
              <a:rPr lang="en-US" altLang="en-US" sz="1800" smtClean="0"/>
              <a:t>}</a:t>
            </a:r>
            <a:r>
              <a:rPr lang="en-US" altLang="en-US" sz="1800" b="1" smtClean="0"/>
              <a:t> </a:t>
            </a:r>
            <a:r>
              <a:rPr lang="en-US" altLang="en-US" sz="1800" smtClean="0"/>
              <a:t>// End of definition for class MyFrame</a:t>
            </a:r>
          </a:p>
        </p:txBody>
      </p:sp>
    </p:spTree>
    <p:extLst>
      <p:ext uri="{BB962C8B-B14F-4D97-AF65-F5344CB8AC3E}">
        <p14:creationId xmlns:p14="http://schemas.microsoft.com/office/powerpoint/2010/main" val="26342312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p:txBody>
          <a:bodyPr/>
          <a:lstStyle/>
          <a:p>
            <a:r>
              <a:rPr lang="en-US" altLang="en-US" sz="3200" smtClean="0"/>
              <a:t>Advanced Uses Of </a:t>
            </a:r>
            <a:r>
              <a:rPr lang="en-US" altLang="en-US" sz="3200" smtClean="0">
                <a:latin typeface="Consolas" pitchFamily="49" charset="0"/>
                <a:cs typeface="Consolas" pitchFamily="49" charset="0"/>
              </a:rPr>
              <a:t>GridBagLayout</a:t>
            </a:r>
          </a:p>
        </p:txBody>
      </p:sp>
      <p:pic>
        <p:nvPicPr>
          <p:cNvPr id="88067" name="Picture 3" descr="grid bag layout2"/>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79388" y="3357563"/>
            <a:ext cx="3454400" cy="2968625"/>
          </a:xfrm>
          <a:noFill/>
        </p:spPr>
      </p:pic>
      <p:graphicFrame>
        <p:nvGraphicFramePr>
          <p:cNvPr id="754692" name="Group 4"/>
          <p:cNvGraphicFramePr>
            <a:graphicFrameLocks noGrp="1"/>
          </p:cNvGraphicFramePr>
          <p:nvPr>
            <p:ph sz="half" idx="4294967295"/>
          </p:nvPr>
        </p:nvGraphicFramePr>
        <p:xfrm>
          <a:off x="4211638" y="1600200"/>
          <a:ext cx="4752975" cy="4913313"/>
        </p:xfrm>
        <a:graphic>
          <a:graphicData uri="http://schemas.openxmlformats.org/drawingml/2006/table">
            <a:tbl>
              <a:tblPr/>
              <a:tblGrid>
                <a:gridCol w="1223962"/>
                <a:gridCol w="939800"/>
                <a:gridCol w="862013"/>
                <a:gridCol w="863600"/>
                <a:gridCol w="863600"/>
              </a:tblGrid>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Button</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gridx (col)</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gridy (row)</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grid-width</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grid-height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One</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Two</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Three</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Four</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Five</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Six</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Seven</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124" name="Text Box 60"/>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269</a:t>
            </a:r>
            <a:endParaRPr lang="en-US" altLang="en-US" sz="1600" b="0">
              <a:latin typeface="Arial" charset="0"/>
            </a:endParaRPr>
          </a:p>
        </p:txBody>
      </p:sp>
    </p:spTree>
    <p:extLst>
      <p:ext uri="{BB962C8B-B14F-4D97-AF65-F5344CB8AC3E}">
        <p14:creationId xmlns:p14="http://schemas.microsoft.com/office/powerpoint/2010/main" val="5705437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r>
              <a:rPr lang="en-US" altLang="en-US" sz="3200" smtClean="0"/>
              <a:t>Layout Of GUI Components</a:t>
            </a:r>
          </a:p>
        </p:txBody>
      </p:sp>
      <p:sp>
        <p:nvSpPr>
          <p:cNvPr id="134147" name="Rectangle 3"/>
          <p:cNvSpPr>
            <a:spLocks noGrp="1" noChangeArrowheads="1"/>
          </p:cNvSpPr>
          <p:nvPr>
            <p:ph type="body" idx="4294967295"/>
          </p:nvPr>
        </p:nvSpPr>
        <p:spPr/>
        <p:txBody>
          <a:bodyPr/>
          <a:lstStyle/>
          <a:p>
            <a:r>
              <a:rPr lang="en-US" altLang="en-US" sz="2400" smtClean="0"/>
              <a:t>JT’s note (and opinion): learning how to layout GUI components manually will teach you “how things work”.</a:t>
            </a:r>
          </a:p>
          <a:p>
            <a:pPr lvl="1"/>
            <a:r>
              <a:rPr lang="en-US" altLang="en-US" sz="2000" smtClean="0"/>
              <a:t>That’s because you have to handle many details yourself (either manually or by using a layout class).</a:t>
            </a:r>
          </a:p>
          <a:p>
            <a:pPr lvl="1"/>
            <a:r>
              <a:rPr lang="en-US" altLang="en-US" sz="2000" smtClean="0"/>
              <a:t>Except when writing small programs with a simple GUI (assignment) doing things manually is just too much of a hassle.</a:t>
            </a:r>
          </a:p>
          <a:p>
            <a:pPr lvl="2"/>
            <a:r>
              <a:rPr lang="en-US" altLang="en-US" sz="2000" smtClean="0"/>
              <a:t>The programmer focuses on the wrong details (how do I get the programming language to ‘do stuff’ as opposed to how do I create a GUI that is ‘user-friendly’).</a:t>
            </a:r>
          </a:p>
          <a:p>
            <a:pPr lvl="1"/>
            <a:r>
              <a:rPr lang="en-US" altLang="en-US" sz="2000" smtClean="0"/>
              <a:t>In other cases (‘real life programs’) an IDE is used.</a:t>
            </a:r>
          </a:p>
          <a:p>
            <a:pPr lvl="1"/>
            <a:r>
              <a:rPr lang="en-US" altLang="en-US" sz="2000" smtClean="0"/>
              <a:t>Some examples:</a:t>
            </a:r>
          </a:p>
          <a:p>
            <a:pPr lvl="2"/>
            <a:r>
              <a:rPr lang="en-US" altLang="en-US" sz="2000" smtClean="0"/>
              <a:t>Sun’s NetBeans IDE: </a:t>
            </a:r>
            <a:r>
              <a:rPr lang="en-US" altLang="en-US" sz="2000" smtClean="0">
                <a:hlinkClick r:id="rId2"/>
              </a:rPr>
              <a:t>http://docs.oracle.com/javase/tutorial/uiswing/learn/index.html</a:t>
            </a:r>
            <a:endParaRPr lang="en-US" altLang="en-US" sz="2000" smtClean="0"/>
          </a:p>
          <a:p>
            <a:pPr lvl="2"/>
            <a:r>
              <a:rPr lang="en-US" altLang="en-US" sz="2000" smtClean="0"/>
              <a:t> IBM’s Eclipse IDE:</a:t>
            </a:r>
          </a:p>
          <a:p>
            <a:pPr lvl="2">
              <a:buFontTx/>
              <a:buNone/>
            </a:pPr>
            <a:r>
              <a:rPr lang="en-US" altLang="en-US" sz="2000" smtClean="0"/>
              <a:t> </a:t>
            </a:r>
            <a:r>
              <a:rPr lang="en-US" altLang="en-US" sz="2000" smtClean="0">
                <a:hlinkClick r:id="rId3"/>
              </a:rPr>
              <a:t>http://www.ibm.com/developerworks/opensource/library/os-ecvisual/</a:t>
            </a:r>
            <a:endParaRPr lang="en-US" altLang="en-US" sz="2000" smtClean="0"/>
          </a:p>
          <a:p>
            <a:pPr lvl="2"/>
            <a:endParaRPr lang="en-US" altLang="en-US" sz="2000" smtClean="0"/>
          </a:p>
        </p:txBody>
      </p:sp>
    </p:spTree>
    <p:extLst>
      <p:ext uri="{BB962C8B-B14F-4D97-AF65-F5344CB8AC3E}">
        <p14:creationId xmlns:p14="http://schemas.microsoft.com/office/powerpoint/2010/main" val="1850974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4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414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414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4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bldLvl="3"/>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lstStyle/>
          <a:p>
            <a:r>
              <a:rPr lang="en-US" altLang="en-US" sz="3200" smtClean="0"/>
              <a:t>Components Effecting The State Of Other Components</a:t>
            </a:r>
          </a:p>
        </p:txBody>
      </p:sp>
      <p:sp>
        <p:nvSpPr>
          <p:cNvPr id="90115" name="Rectangle 3"/>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 </a:t>
            </a:r>
            <a:r>
              <a:rPr lang="en-US" altLang="en-US" sz="1800" dirty="0" smtClean="0">
                <a:latin typeface="Consolas" pitchFamily="49" charset="0"/>
                <a:cs typeface="Consolas" pitchFamily="49" charset="0"/>
              </a:rPr>
              <a:t>/</a:t>
            </a:r>
            <a:r>
              <a:rPr lang="en-US" altLang="en-US" sz="1800" dirty="0" smtClean="0">
                <a:latin typeface="Consolas" pitchFamily="49" charset="0"/>
                <a:cs typeface="Consolas" pitchFamily="49" charset="0"/>
              </a:rPr>
              <a:t>home/219/examples/</a:t>
            </a:r>
            <a:r>
              <a:rPr lang="en-US" altLang="en-US" sz="1800" dirty="0" err="1" smtClean="0">
                <a:latin typeface="Consolas" pitchFamily="49" charset="0"/>
                <a:cs typeface="Consolas" pitchFamily="49" charset="0"/>
              </a:rPr>
              <a:t>gui</a:t>
            </a:r>
            <a:r>
              <a:rPr lang="en-US" altLang="en-US" sz="1800" dirty="0" smtClean="0">
                <a:latin typeface="Consolas" pitchFamily="49" charset="0"/>
                <a:cs typeface="Consolas" pitchFamily="49" charset="0"/>
              </a:rPr>
              <a:t>/6controlAffectControls</a:t>
            </a:r>
            <a:endParaRPr lang="en-US" altLang="en-US" sz="1800" dirty="0" smtClean="0">
              <a:latin typeface="Consolas" pitchFamily="49" charset="0"/>
              <a:cs typeface="Consolas" pitchFamily="49" charset="0"/>
            </a:endParaRPr>
          </a:p>
          <a:p>
            <a:pPr marL="114300" indent="-114300">
              <a:tabLst>
                <a:tab pos="476250" algn="l"/>
              </a:tabLst>
            </a:pPr>
            <a:endParaRPr lang="en-US" altLang="en-US" sz="2000" dirty="0" smtClean="0"/>
          </a:p>
          <a:p>
            <a:pPr marL="114300" indent="-114300">
              <a:tabLst>
                <a:tab pos="476250" algn="l"/>
              </a:tabLst>
            </a:pPr>
            <a:endParaRPr lang="en-US" altLang="en-US" sz="2000" dirty="0" smtClean="0">
              <a:latin typeface="Times New Roman" pitchFamily="18" charset="0"/>
            </a:endParaRPr>
          </a:p>
        </p:txBody>
      </p:sp>
    </p:spTree>
    <p:extLst>
      <p:ext uri="{BB962C8B-B14F-4D97-AF65-F5344CB8AC3E}">
        <p14:creationId xmlns:p14="http://schemas.microsoft.com/office/powerpoint/2010/main" val="41854484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lstStyle/>
          <a:p>
            <a:r>
              <a:rPr lang="en-US" altLang="en-US" sz="3200" smtClean="0"/>
              <a:t>Components Effecting The State Of Other Components: The </a:t>
            </a:r>
            <a:r>
              <a:rPr lang="en-US" altLang="en-US" sz="3200" smtClean="0">
                <a:latin typeface="Consolas" pitchFamily="49" charset="0"/>
                <a:cs typeface="Consolas" pitchFamily="49" charset="0"/>
              </a:rPr>
              <a:t>Driver</a:t>
            </a:r>
            <a:r>
              <a:rPr lang="en-US" altLang="en-US" sz="3200" smtClean="0"/>
              <a:t> Class</a:t>
            </a:r>
          </a:p>
        </p:txBody>
      </p:sp>
      <p:sp>
        <p:nvSpPr>
          <p:cNvPr id="91139" name="Rectangle 3"/>
          <p:cNvSpPr>
            <a:spLocks noGrp="1" noChangeArrowheads="1"/>
          </p:cNvSpPr>
          <p:nvPr>
            <p:ph type="body" idx="4294967295"/>
          </p:nvPr>
        </p:nvSpPr>
        <p:spPr/>
        <p:txBody>
          <a:bodyPr/>
          <a:lstStyle/>
          <a:p>
            <a:pPr>
              <a:buFontTx/>
              <a:buNone/>
            </a:pPr>
            <a:r>
              <a:rPr lang="en-US" altLang="en-US" sz="1800" smtClean="0"/>
              <a:t>public class Driver</a:t>
            </a:r>
          </a:p>
          <a:p>
            <a:pPr>
              <a:buFontTx/>
              <a:buNone/>
            </a:pPr>
            <a:r>
              <a:rPr lang="en-US" altLang="en-US" sz="1800" smtClean="0"/>
              <a:t>{</a:t>
            </a:r>
          </a:p>
          <a:p>
            <a:pPr>
              <a:buFontTx/>
              <a:buNone/>
            </a:pPr>
            <a:r>
              <a:rPr lang="en-US" altLang="en-US" sz="1800" smtClean="0"/>
              <a:t>     public static final int WIDTH = 800;</a:t>
            </a:r>
          </a:p>
          <a:p>
            <a:pPr>
              <a:buFontTx/>
              <a:buNone/>
            </a:pPr>
            <a:r>
              <a:rPr lang="en-US" altLang="en-US" sz="1800" smtClean="0"/>
              <a:t>     public static final int HEIGHT = 600;</a:t>
            </a:r>
          </a:p>
          <a:p>
            <a:pPr>
              <a:buFontTx/>
              <a:buNone/>
            </a:pPr>
            <a:r>
              <a:rPr lang="en-US" altLang="en-US" sz="1800" smtClean="0"/>
              <a:t>     public static void main (String [] args)</a:t>
            </a:r>
          </a:p>
          <a:p>
            <a:pPr>
              <a:buFontTx/>
              <a:buNone/>
            </a:pPr>
            <a:r>
              <a:rPr lang="en-US" altLang="en-US" sz="1800" smtClean="0"/>
              <a:t>     {</a:t>
            </a:r>
          </a:p>
          <a:p>
            <a:pPr>
              <a:buFontTx/>
              <a:buNone/>
            </a:pPr>
            <a:r>
              <a:rPr lang="en-US" altLang="en-US" sz="1800" smtClean="0"/>
              <a:t>             MyFrame aFrame = new MyFrame ();</a:t>
            </a:r>
          </a:p>
          <a:p>
            <a:pPr>
              <a:buFontTx/>
              <a:buNone/>
            </a:pPr>
            <a:r>
              <a:rPr lang="en-US" altLang="en-US" sz="1800" smtClean="0"/>
              <a:t>	         aFrame.setSize(WIDTH,HEIGHT);</a:t>
            </a:r>
          </a:p>
          <a:p>
            <a:pPr>
              <a:buFontTx/>
              <a:buNone/>
            </a:pPr>
            <a:r>
              <a:rPr lang="en-US" altLang="en-US" sz="1800" smtClean="0"/>
              <a:t>             aFrame.setVisible(true);</a:t>
            </a:r>
          </a:p>
          <a:p>
            <a:pPr>
              <a:buFontTx/>
              <a:buNone/>
            </a:pPr>
            <a:r>
              <a:rPr lang="en-US" altLang="en-US" sz="1800" smtClean="0"/>
              <a:t>     }</a:t>
            </a:r>
          </a:p>
          <a:p>
            <a:pPr>
              <a:buFontTx/>
              <a:buNone/>
            </a:pPr>
            <a:r>
              <a:rPr lang="en-US" altLang="en-US" sz="1800" smtClean="0"/>
              <a:t>}</a:t>
            </a:r>
          </a:p>
        </p:txBody>
      </p:sp>
    </p:spTree>
    <p:extLst>
      <p:ext uri="{BB962C8B-B14F-4D97-AF65-F5344CB8AC3E}">
        <p14:creationId xmlns:p14="http://schemas.microsoft.com/office/powerpoint/2010/main" val="29248660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r>
              <a:rPr lang="en-US" altLang="en-US" sz="3200" smtClean="0"/>
              <a:t>Components Effecting The State Of Other Components: Class MyFrame</a:t>
            </a:r>
          </a:p>
        </p:txBody>
      </p:sp>
      <p:sp>
        <p:nvSpPr>
          <p:cNvPr id="92163" name="Rectangle 3"/>
          <p:cNvSpPr>
            <a:spLocks noGrp="1" noChangeArrowheads="1"/>
          </p:cNvSpPr>
          <p:nvPr>
            <p:ph type="body" idx="4294967295"/>
          </p:nvPr>
        </p:nvSpPr>
        <p:spPr/>
        <p:txBody>
          <a:bodyPr/>
          <a:lstStyle/>
          <a:p>
            <a:pPr marL="0" indent="0">
              <a:buFontTx/>
              <a:buNone/>
            </a:pPr>
            <a:r>
              <a:rPr lang="en-US" altLang="en-US" sz="1800" smtClean="0"/>
              <a:t>public class MyFrame extends JFrame</a:t>
            </a:r>
          </a:p>
          <a:p>
            <a:pPr marL="0" indent="0">
              <a:buFontTx/>
              <a:buNone/>
            </a:pPr>
            <a:r>
              <a:rPr lang="en-US" altLang="en-US" sz="1800" smtClean="0"/>
              <a:t>{</a:t>
            </a:r>
          </a:p>
          <a:p>
            <a:pPr marL="0" indent="0">
              <a:buFontTx/>
              <a:buNone/>
            </a:pPr>
            <a:r>
              <a:rPr lang="en-US" altLang="en-US" sz="1800" smtClean="0"/>
              <a:t>    private JLabel aLabel1;</a:t>
            </a:r>
          </a:p>
          <a:p>
            <a:pPr marL="0" indent="0">
              <a:buFontTx/>
              <a:buNone/>
            </a:pPr>
            <a:r>
              <a:rPr lang="en-US" altLang="en-US" sz="1800" smtClean="0"/>
              <a:t>    private JLabel aLabel2;</a:t>
            </a:r>
          </a:p>
          <a:p>
            <a:pPr marL="0" indent="0">
              <a:buFontTx/>
              <a:buNone/>
            </a:pPr>
            <a:r>
              <a:rPr lang="en-US" altLang="en-US" sz="1800" smtClean="0"/>
              <a:t>    private JButton aButton;</a:t>
            </a:r>
          </a:p>
          <a:p>
            <a:pPr marL="0" indent="0">
              <a:buFontTx/>
              <a:buNone/>
            </a:pPr>
            <a:r>
              <a:rPr lang="en-US" altLang="en-US" sz="1800" smtClean="0"/>
              <a:t>    private MyButtonListener aButtonListener;</a:t>
            </a:r>
          </a:p>
        </p:txBody>
      </p:sp>
    </p:spTree>
    <p:extLst>
      <p:ext uri="{BB962C8B-B14F-4D97-AF65-F5344CB8AC3E}">
        <p14:creationId xmlns:p14="http://schemas.microsoft.com/office/powerpoint/2010/main" val="26518009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p:txBody>
          <a:bodyPr/>
          <a:lstStyle/>
          <a:p>
            <a:r>
              <a:rPr lang="en-US" altLang="en-US" sz="3200" smtClean="0"/>
              <a:t>Components Effecting The State Of Other Components: Class </a:t>
            </a:r>
            <a:r>
              <a:rPr lang="en-US" altLang="en-US" sz="3200" smtClean="0">
                <a:latin typeface="Consolas" pitchFamily="49" charset="0"/>
                <a:cs typeface="Consolas" pitchFamily="49" charset="0"/>
              </a:rPr>
              <a:t>MyFrame</a:t>
            </a:r>
            <a:r>
              <a:rPr lang="en-US" altLang="en-US" sz="3200" smtClean="0"/>
              <a:t> (2)</a:t>
            </a:r>
          </a:p>
        </p:txBody>
      </p:sp>
      <p:sp>
        <p:nvSpPr>
          <p:cNvPr id="93187" name="Rectangle 3"/>
          <p:cNvSpPr>
            <a:spLocks noGrp="1" noChangeArrowheads="1"/>
          </p:cNvSpPr>
          <p:nvPr>
            <p:ph type="body" idx="4294967295"/>
          </p:nvPr>
        </p:nvSpPr>
        <p:spPr/>
        <p:txBody>
          <a:bodyPr/>
          <a:lstStyle/>
          <a:p>
            <a:pPr marL="0" indent="0">
              <a:buFontTx/>
              <a:buNone/>
            </a:pPr>
            <a:r>
              <a:rPr lang="en-US" altLang="en-US" sz="1800" smtClean="0">
                <a:latin typeface="Consolas" pitchFamily="49" charset="0"/>
                <a:cs typeface="Consolas" pitchFamily="49" charset="0"/>
              </a:rPr>
              <a:t>public MyFrame ()</a:t>
            </a:r>
          </a:p>
          <a:p>
            <a:pPr marL="0" indent="0">
              <a:buFontTx/>
              <a:buNone/>
            </a:pPr>
            <a:r>
              <a:rPr lang="en-US" altLang="en-US" sz="1800" smtClean="0">
                <a:latin typeface="Consolas" pitchFamily="49" charset="0"/>
                <a:cs typeface="Consolas" pitchFamily="49" charset="0"/>
              </a:rPr>
              <a:t>{</a:t>
            </a:r>
          </a:p>
          <a:p>
            <a:pPr marL="0" indent="0">
              <a:buFontTx/>
              <a:buNone/>
            </a:pPr>
            <a:r>
              <a:rPr lang="en-US" altLang="en-US" sz="1800" smtClean="0">
                <a:latin typeface="Consolas" pitchFamily="49" charset="0"/>
                <a:cs typeface="Consolas" pitchFamily="49" charset="0"/>
              </a:rPr>
              <a:t>      MyWindowListener aWindowListener = </a:t>
            </a:r>
          </a:p>
          <a:p>
            <a:pPr marL="0" indent="0">
              <a:buFontTx/>
              <a:buNone/>
            </a:pPr>
            <a:r>
              <a:rPr lang="en-US" altLang="en-US" sz="1800" smtClean="0">
                <a:latin typeface="Consolas" pitchFamily="49" charset="0"/>
                <a:cs typeface="Consolas" pitchFamily="49" charset="0"/>
              </a:rPr>
              <a:t>        new MyWindowListener ();</a:t>
            </a:r>
          </a:p>
          <a:p>
            <a:pPr marL="0" indent="0">
              <a:buFontTx/>
              <a:buNone/>
            </a:pPr>
            <a:r>
              <a:rPr lang="en-US" altLang="en-US" sz="1800" smtClean="0">
                <a:latin typeface="Consolas" pitchFamily="49" charset="0"/>
                <a:cs typeface="Consolas" pitchFamily="49" charset="0"/>
              </a:rPr>
              <a:t>      addWindowListener(aWindowListener);</a:t>
            </a:r>
          </a:p>
          <a:p>
            <a:pPr marL="0" indent="0">
              <a:buFontTx/>
              <a:buNone/>
            </a:pPr>
            <a:r>
              <a:rPr lang="en-US" altLang="en-US" sz="1800" smtClean="0">
                <a:latin typeface="Consolas" pitchFamily="49" charset="0"/>
                <a:cs typeface="Consolas" pitchFamily="49" charset="0"/>
              </a:rPr>
              <a:t>      aLabel1 = new JLabel("Label 1");</a:t>
            </a:r>
          </a:p>
          <a:p>
            <a:pPr marL="0" indent="0">
              <a:buFontTx/>
              <a:buNone/>
            </a:pPr>
            <a:r>
              <a:rPr lang="en-US" altLang="en-US" sz="1800" smtClean="0">
                <a:latin typeface="Consolas" pitchFamily="49" charset="0"/>
                <a:cs typeface="Consolas" pitchFamily="49" charset="0"/>
              </a:rPr>
              <a:t>      aLabel2 = new JLabel("Label 2");</a:t>
            </a:r>
          </a:p>
          <a:p>
            <a:pPr marL="0" indent="0">
              <a:buFontTx/>
              <a:buNone/>
            </a:pPr>
            <a:r>
              <a:rPr lang="en-US" altLang="en-US" sz="1800" smtClean="0">
                <a:latin typeface="Consolas" pitchFamily="49" charset="0"/>
                <a:cs typeface="Consolas" pitchFamily="49" charset="0"/>
              </a:rPr>
              <a:t>      aLabel1.setBounds(100,100,100,30);</a:t>
            </a:r>
          </a:p>
          <a:p>
            <a:pPr marL="0" indent="0">
              <a:buFontTx/>
              <a:buNone/>
            </a:pPr>
            <a:r>
              <a:rPr lang="en-US" altLang="en-US" sz="1800" smtClean="0">
                <a:latin typeface="Consolas" pitchFamily="49" charset="0"/>
                <a:cs typeface="Consolas" pitchFamily="49" charset="0"/>
              </a:rPr>
              <a:t>      aLabel2.setBounds(300,100,100,30);</a:t>
            </a:r>
          </a:p>
        </p:txBody>
      </p:sp>
    </p:spTree>
    <p:extLst>
      <p:ext uri="{BB962C8B-B14F-4D97-AF65-F5344CB8AC3E}">
        <p14:creationId xmlns:p14="http://schemas.microsoft.com/office/powerpoint/2010/main" val="3700481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95300" y="134938"/>
            <a:ext cx="8229600" cy="1143000"/>
          </a:xfrm>
        </p:spPr>
        <p:txBody>
          <a:bodyPr/>
          <a:lstStyle/>
          <a:p>
            <a:r>
              <a:rPr lang="en-US" altLang="en-US" sz="3200" smtClean="0"/>
              <a:t>Hierarchy: Important Widget Classes</a:t>
            </a:r>
          </a:p>
        </p:txBody>
      </p:sp>
      <p:sp>
        <p:nvSpPr>
          <p:cNvPr id="20483" name="Rectangle 3"/>
          <p:cNvSpPr>
            <a:spLocks noChangeArrowheads="1"/>
          </p:cNvSpPr>
          <p:nvPr/>
        </p:nvSpPr>
        <p:spPr bwMode="auto">
          <a:xfrm>
            <a:off x="3962400" y="1239838"/>
            <a:ext cx="16256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Component</a:t>
            </a:r>
          </a:p>
        </p:txBody>
      </p:sp>
      <p:sp>
        <p:nvSpPr>
          <p:cNvPr id="20484" name="Rectangle 4"/>
          <p:cNvSpPr>
            <a:spLocks noChangeArrowheads="1"/>
          </p:cNvSpPr>
          <p:nvPr/>
        </p:nvSpPr>
        <p:spPr bwMode="auto">
          <a:xfrm>
            <a:off x="3937000" y="2179638"/>
            <a:ext cx="16256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Container</a:t>
            </a:r>
          </a:p>
        </p:txBody>
      </p:sp>
      <p:sp>
        <p:nvSpPr>
          <p:cNvPr id="20485" name="Rectangle 5"/>
          <p:cNvSpPr>
            <a:spLocks noChangeArrowheads="1"/>
          </p:cNvSpPr>
          <p:nvPr/>
        </p:nvSpPr>
        <p:spPr bwMode="auto">
          <a:xfrm>
            <a:off x="368300" y="4364038"/>
            <a:ext cx="11303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Window</a:t>
            </a:r>
          </a:p>
        </p:txBody>
      </p:sp>
      <p:sp>
        <p:nvSpPr>
          <p:cNvPr id="20486" name="Rectangle 6"/>
          <p:cNvSpPr>
            <a:spLocks noChangeArrowheads="1"/>
          </p:cNvSpPr>
          <p:nvPr/>
        </p:nvSpPr>
        <p:spPr bwMode="auto">
          <a:xfrm>
            <a:off x="368300" y="5392738"/>
            <a:ext cx="11303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Frame</a:t>
            </a:r>
          </a:p>
        </p:txBody>
      </p:sp>
      <p:sp>
        <p:nvSpPr>
          <p:cNvPr id="20487" name="Rectangle 7"/>
          <p:cNvSpPr>
            <a:spLocks noChangeArrowheads="1"/>
          </p:cNvSpPr>
          <p:nvPr/>
        </p:nvSpPr>
        <p:spPr bwMode="auto">
          <a:xfrm>
            <a:off x="4013200" y="3259138"/>
            <a:ext cx="1554163"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JComponent</a:t>
            </a:r>
          </a:p>
        </p:txBody>
      </p:sp>
      <p:sp>
        <p:nvSpPr>
          <p:cNvPr id="20488" name="Rectangle 8"/>
          <p:cNvSpPr>
            <a:spLocks noChangeArrowheads="1"/>
          </p:cNvSpPr>
          <p:nvPr/>
        </p:nvSpPr>
        <p:spPr bwMode="auto">
          <a:xfrm>
            <a:off x="2012950" y="5227638"/>
            <a:ext cx="2171700" cy="4746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AbstractButton</a:t>
            </a:r>
          </a:p>
        </p:txBody>
      </p:sp>
      <p:sp>
        <p:nvSpPr>
          <p:cNvPr id="20489" name="Rectangle 9"/>
          <p:cNvSpPr>
            <a:spLocks noChangeArrowheads="1"/>
          </p:cNvSpPr>
          <p:nvPr/>
        </p:nvSpPr>
        <p:spPr bwMode="auto">
          <a:xfrm>
            <a:off x="2413000" y="6421438"/>
            <a:ext cx="11049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JButton</a:t>
            </a:r>
          </a:p>
        </p:txBody>
      </p:sp>
      <p:sp>
        <p:nvSpPr>
          <p:cNvPr id="20490" name="Rectangle 10"/>
          <p:cNvSpPr>
            <a:spLocks noChangeArrowheads="1"/>
          </p:cNvSpPr>
          <p:nvPr/>
        </p:nvSpPr>
        <p:spPr bwMode="auto">
          <a:xfrm>
            <a:off x="4184650" y="4343400"/>
            <a:ext cx="869950"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JList</a:t>
            </a:r>
          </a:p>
        </p:txBody>
      </p:sp>
      <p:sp>
        <p:nvSpPr>
          <p:cNvPr id="20491" name="Rectangle 11"/>
          <p:cNvSpPr>
            <a:spLocks noChangeArrowheads="1"/>
          </p:cNvSpPr>
          <p:nvPr/>
        </p:nvSpPr>
        <p:spPr bwMode="auto">
          <a:xfrm>
            <a:off x="5384800" y="4330700"/>
            <a:ext cx="1041400"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JLabel</a:t>
            </a:r>
          </a:p>
        </p:txBody>
      </p:sp>
      <p:sp>
        <p:nvSpPr>
          <p:cNvPr id="20492" name="Rectangle 12"/>
          <p:cNvSpPr>
            <a:spLocks noChangeArrowheads="1"/>
          </p:cNvSpPr>
          <p:nvPr/>
        </p:nvSpPr>
        <p:spPr bwMode="auto">
          <a:xfrm>
            <a:off x="6743700" y="4325938"/>
            <a:ext cx="22098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JTextComponent</a:t>
            </a:r>
          </a:p>
        </p:txBody>
      </p:sp>
      <p:sp>
        <p:nvSpPr>
          <p:cNvPr id="20493" name="Rectangle 13"/>
          <p:cNvSpPr>
            <a:spLocks noChangeArrowheads="1"/>
          </p:cNvSpPr>
          <p:nvPr/>
        </p:nvSpPr>
        <p:spPr bwMode="auto">
          <a:xfrm>
            <a:off x="7016750" y="5329238"/>
            <a:ext cx="1524000" cy="6461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dirty="0" err="1">
                <a:latin typeface="Consolas" pitchFamily="49" charset="0"/>
                <a:cs typeface="Consolas" pitchFamily="49" charset="0"/>
              </a:rPr>
              <a:t>JTextField</a:t>
            </a:r>
            <a:endParaRPr lang="en-US" altLang="en-US" sz="1800" dirty="0">
              <a:latin typeface="Consolas" pitchFamily="49" charset="0"/>
              <a:cs typeface="Consolas" pitchFamily="49" charset="0"/>
            </a:endParaRPr>
          </a:p>
        </p:txBody>
      </p:sp>
      <p:sp>
        <p:nvSpPr>
          <p:cNvPr id="20494" name="AutoShape 14"/>
          <p:cNvSpPr>
            <a:spLocks noChangeArrowheads="1"/>
          </p:cNvSpPr>
          <p:nvPr/>
        </p:nvSpPr>
        <p:spPr bwMode="auto">
          <a:xfrm>
            <a:off x="4673600" y="16271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495" name="Line 15"/>
          <p:cNvSpPr>
            <a:spLocks noChangeShapeType="1"/>
          </p:cNvSpPr>
          <p:nvPr/>
        </p:nvSpPr>
        <p:spPr bwMode="auto">
          <a:xfrm flipH="1">
            <a:off x="4775200" y="1881188"/>
            <a:ext cx="12700" cy="292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AutoShape 16"/>
          <p:cNvSpPr>
            <a:spLocks noChangeArrowheads="1"/>
          </p:cNvSpPr>
          <p:nvPr/>
        </p:nvSpPr>
        <p:spPr bwMode="auto">
          <a:xfrm>
            <a:off x="4622800" y="25796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497" name="Line 17"/>
          <p:cNvSpPr>
            <a:spLocks noChangeShapeType="1"/>
          </p:cNvSpPr>
          <p:nvPr/>
        </p:nvSpPr>
        <p:spPr bwMode="auto">
          <a:xfrm>
            <a:off x="4737100" y="28336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8"/>
          <p:cNvSpPr>
            <a:spLocks noChangeShapeType="1"/>
          </p:cNvSpPr>
          <p:nvPr/>
        </p:nvSpPr>
        <p:spPr bwMode="auto">
          <a:xfrm>
            <a:off x="2984500" y="4014788"/>
            <a:ext cx="481330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19"/>
          <p:cNvSpPr>
            <a:spLocks noChangeShapeType="1"/>
          </p:cNvSpPr>
          <p:nvPr/>
        </p:nvSpPr>
        <p:spPr bwMode="auto">
          <a:xfrm flipH="1">
            <a:off x="927100" y="3062288"/>
            <a:ext cx="12700" cy="1308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20"/>
          <p:cNvSpPr>
            <a:spLocks noChangeShapeType="1"/>
          </p:cNvSpPr>
          <p:nvPr/>
        </p:nvSpPr>
        <p:spPr bwMode="auto">
          <a:xfrm>
            <a:off x="7785100" y="4040188"/>
            <a:ext cx="0" cy="266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21"/>
          <p:cNvSpPr>
            <a:spLocks noChangeShapeType="1"/>
          </p:cNvSpPr>
          <p:nvPr/>
        </p:nvSpPr>
        <p:spPr bwMode="auto">
          <a:xfrm>
            <a:off x="4724400" y="3900488"/>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Line 22"/>
          <p:cNvSpPr>
            <a:spLocks noChangeShapeType="1"/>
          </p:cNvSpPr>
          <p:nvPr/>
        </p:nvSpPr>
        <p:spPr bwMode="auto">
          <a:xfrm>
            <a:off x="4699000" y="4014788"/>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3" name="Line 23"/>
          <p:cNvSpPr>
            <a:spLocks noChangeShapeType="1"/>
          </p:cNvSpPr>
          <p:nvPr/>
        </p:nvSpPr>
        <p:spPr bwMode="auto">
          <a:xfrm>
            <a:off x="5905500" y="4052888"/>
            <a:ext cx="0" cy="2778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AutoShape 24"/>
          <p:cNvSpPr>
            <a:spLocks noChangeArrowheads="1"/>
          </p:cNvSpPr>
          <p:nvPr/>
        </p:nvSpPr>
        <p:spPr bwMode="auto">
          <a:xfrm>
            <a:off x="774700" y="47513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05" name="Line 25"/>
          <p:cNvSpPr>
            <a:spLocks noChangeShapeType="1"/>
          </p:cNvSpPr>
          <p:nvPr/>
        </p:nvSpPr>
        <p:spPr bwMode="auto">
          <a:xfrm>
            <a:off x="889000" y="50053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AutoShape 26"/>
          <p:cNvSpPr>
            <a:spLocks noChangeArrowheads="1"/>
          </p:cNvSpPr>
          <p:nvPr/>
        </p:nvSpPr>
        <p:spPr bwMode="auto">
          <a:xfrm>
            <a:off x="7645400" y="47005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07" name="Line 27"/>
          <p:cNvSpPr>
            <a:spLocks noChangeShapeType="1"/>
          </p:cNvSpPr>
          <p:nvPr/>
        </p:nvSpPr>
        <p:spPr bwMode="auto">
          <a:xfrm>
            <a:off x="7759700" y="49545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AutoShape 28"/>
          <p:cNvSpPr>
            <a:spLocks noChangeArrowheads="1"/>
          </p:cNvSpPr>
          <p:nvPr/>
        </p:nvSpPr>
        <p:spPr bwMode="auto">
          <a:xfrm>
            <a:off x="4610100" y="36464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09" name="Line 29"/>
          <p:cNvSpPr>
            <a:spLocks noChangeShapeType="1"/>
          </p:cNvSpPr>
          <p:nvPr/>
        </p:nvSpPr>
        <p:spPr bwMode="auto">
          <a:xfrm>
            <a:off x="2984500" y="4014788"/>
            <a:ext cx="0" cy="1212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0" name="AutoShape 30"/>
          <p:cNvSpPr>
            <a:spLocks noChangeArrowheads="1"/>
          </p:cNvSpPr>
          <p:nvPr/>
        </p:nvSpPr>
        <p:spPr bwMode="auto">
          <a:xfrm>
            <a:off x="2832100" y="57800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11" name="Line 31"/>
          <p:cNvSpPr>
            <a:spLocks noChangeShapeType="1"/>
          </p:cNvSpPr>
          <p:nvPr/>
        </p:nvSpPr>
        <p:spPr bwMode="auto">
          <a:xfrm>
            <a:off x="2946400" y="60340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2" name="Line 32"/>
          <p:cNvSpPr>
            <a:spLocks noChangeShapeType="1"/>
          </p:cNvSpPr>
          <p:nvPr/>
        </p:nvSpPr>
        <p:spPr bwMode="auto">
          <a:xfrm>
            <a:off x="927100" y="3062288"/>
            <a:ext cx="3810000"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3" name="Rectangle 33"/>
          <p:cNvSpPr>
            <a:spLocks noChangeArrowheads="1"/>
          </p:cNvSpPr>
          <p:nvPr/>
        </p:nvSpPr>
        <p:spPr bwMode="auto">
          <a:xfrm>
            <a:off x="355600" y="6421438"/>
            <a:ext cx="11303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JFrame</a:t>
            </a:r>
          </a:p>
        </p:txBody>
      </p:sp>
      <p:sp>
        <p:nvSpPr>
          <p:cNvPr id="20514" name="AutoShape 34"/>
          <p:cNvSpPr>
            <a:spLocks noChangeArrowheads="1"/>
          </p:cNvSpPr>
          <p:nvPr/>
        </p:nvSpPr>
        <p:spPr bwMode="auto">
          <a:xfrm>
            <a:off x="762000" y="57800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15" name="Line 35"/>
          <p:cNvSpPr>
            <a:spLocks noChangeShapeType="1"/>
          </p:cNvSpPr>
          <p:nvPr/>
        </p:nvSpPr>
        <p:spPr bwMode="auto">
          <a:xfrm>
            <a:off x="876300" y="60340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23385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lstStyle/>
          <a:p>
            <a:r>
              <a:rPr lang="en-US" altLang="en-US" sz="3200" smtClean="0"/>
              <a:t>Components Effecting The State Of Other Components: Class </a:t>
            </a:r>
            <a:r>
              <a:rPr lang="en-US" altLang="en-US" sz="3200" smtClean="0">
                <a:latin typeface="Consolas" pitchFamily="49" charset="0"/>
                <a:cs typeface="Consolas" pitchFamily="49" charset="0"/>
              </a:rPr>
              <a:t>MyFrame</a:t>
            </a:r>
            <a:r>
              <a:rPr lang="en-US" altLang="en-US" sz="3200" smtClean="0"/>
              <a:t> (3)</a:t>
            </a:r>
          </a:p>
        </p:txBody>
      </p:sp>
      <p:sp>
        <p:nvSpPr>
          <p:cNvPr id="94211"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      aLabel1 = new JLabel("Label 1");</a:t>
            </a:r>
          </a:p>
          <a:p>
            <a:pPr>
              <a:buFontTx/>
              <a:buNone/>
            </a:pPr>
            <a:r>
              <a:rPr lang="en-US" altLang="en-US" sz="1800" smtClean="0">
                <a:latin typeface="Consolas" pitchFamily="49" charset="0"/>
                <a:cs typeface="Consolas" pitchFamily="49" charset="0"/>
              </a:rPr>
              <a:t>      aLabel2 = new JLabel("Label 2");</a:t>
            </a:r>
          </a:p>
          <a:p>
            <a:pPr>
              <a:buFontTx/>
              <a:buNone/>
            </a:pPr>
            <a:r>
              <a:rPr lang="en-US" altLang="en-US" sz="1800" smtClean="0">
                <a:latin typeface="Consolas" pitchFamily="49" charset="0"/>
                <a:cs typeface="Consolas" pitchFamily="49" charset="0"/>
              </a:rPr>
              <a:t>      aLabel1.setBounds(100,100,100,30);</a:t>
            </a:r>
          </a:p>
          <a:p>
            <a:pPr>
              <a:buFontTx/>
              <a:buNone/>
            </a:pPr>
            <a:r>
              <a:rPr lang="en-US" altLang="en-US" sz="1800" smtClean="0">
                <a:latin typeface="Consolas" pitchFamily="49" charset="0"/>
                <a:cs typeface="Consolas" pitchFamily="49" charset="0"/>
              </a:rPr>
              <a:t>      aLabel2.setBounds(300,100,100,30);</a:t>
            </a:r>
          </a:p>
          <a:p>
            <a:pPr>
              <a:buFontTx/>
              <a:buNone/>
            </a:pPr>
            <a:r>
              <a:rPr lang="en-US" altLang="en-US" sz="1800" smtClean="0">
                <a:latin typeface="Consolas" pitchFamily="49" charset="0"/>
                <a:cs typeface="Consolas" pitchFamily="49" charset="0"/>
              </a:rPr>
              <a:t>      aButtonListener = new MyButtonListener();</a:t>
            </a:r>
          </a:p>
          <a:p>
            <a:pPr>
              <a:buFontTx/>
              <a:buNone/>
            </a:pPr>
            <a:r>
              <a:rPr lang="en-US" altLang="en-US" sz="1800" smtClean="0">
                <a:latin typeface="Consolas" pitchFamily="49" charset="0"/>
                <a:cs typeface="Consolas" pitchFamily="49" charset="0"/>
              </a:rPr>
              <a:t>      aButton = new JButton("Press for multiple effects");</a:t>
            </a:r>
          </a:p>
          <a:p>
            <a:pPr>
              <a:buFontTx/>
              <a:buNone/>
            </a:pPr>
            <a:r>
              <a:rPr lang="en-US" altLang="en-US" sz="1800" smtClean="0">
                <a:latin typeface="Consolas" pitchFamily="49" charset="0"/>
                <a:cs typeface="Consolas" pitchFamily="49" charset="0"/>
              </a:rPr>
              <a:t>      aButton.addActionListener(aButtonListener);</a:t>
            </a:r>
          </a:p>
          <a:p>
            <a:pPr>
              <a:buFontTx/>
              <a:buNone/>
            </a:pPr>
            <a:r>
              <a:rPr lang="en-US" altLang="en-US" sz="1800" smtClean="0">
                <a:latin typeface="Consolas" pitchFamily="49" charset="0"/>
                <a:cs typeface="Consolas" pitchFamily="49" charset="0"/>
              </a:rPr>
              <a:t>      aButton.setBounds(150,300,200,50);</a:t>
            </a:r>
          </a:p>
          <a:p>
            <a:pPr>
              <a:buFontTx/>
              <a:buNone/>
            </a:pPr>
            <a:r>
              <a:rPr lang="en-US" altLang="en-US" sz="1800" smtClean="0">
                <a:latin typeface="Consolas" pitchFamily="49" charset="0"/>
                <a:cs typeface="Consolas" pitchFamily="49" charset="0"/>
              </a:rPr>
              <a:t>      add(aLabel1);</a:t>
            </a:r>
          </a:p>
          <a:p>
            <a:pPr>
              <a:buFontTx/>
              <a:buNone/>
            </a:pPr>
            <a:r>
              <a:rPr lang="en-US" altLang="en-US" sz="1800" smtClean="0">
                <a:latin typeface="Consolas" pitchFamily="49" charset="0"/>
                <a:cs typeface="Consolas" pitchFamily="49" charset="0"/>
              </a:rPr>
              <a:t>      add(aLabel2);</a:t>
            </a:r>
          </a:p>
          <a:p>
            <a:pPr>
              <a:buFontTx/>
              <a:buNone/>
            </a:pPr>
            <a:r>
              <a:rPr lang="en-US" altLang="en-US" sz="1800" smtClean="0">
                <a:latin typeface="Consolas" pitchFamily="49" charset="0"/>
                <a:cs typeface="Consolas" pitchFamily="49" charset="0"/>
              </a:rPr>
              <a:t>      add(aButton);</a:t>
            </a:r>
          </a:p>
          <a:p>
            <a:pPr>
              <a:buFontTx/>
              <a:buNone/>
            </a:pPr>
            <a:r>
              <a:rPr lang="en-US" altLang="en-US" sz="1800" smtClean="0">
                <a:latin typeface="Consolas" pitchFamily="49" charset="0"/>
                <a:cs typeface="Consolas" pitchFamily="49" charset="0"/>
              </a:rPr>
              <a:t>      setLayout(null);</a:t>
            </a:r>
          </a:p>
          <a:p>
            <a:pPr>
              <a:buFontTx/>
              <a:buNone/>
            </a:pPr>
            <a:r>
              <a:rPr lang="en-US" altLang="en-US" sz="1800" smtClean="0">
                <a:latin typeface="Consolas" pitchFamily="49" charset="0"/>
                <a:cs typeface="Consolas" pitchFamily="49" charset="0"/>
              </a:rPr>
              <a:t>    }</a:t>
            </a:r>
          </a:p>
          <a:p>
            <a:pPr>
              <a:buFontTx/>
              <a:buNone/>
            </a:pPr>
            <a:r>
              <a:rPr lang="en-US" altLang="en-US" sz="1800" b="1" smtClean="0">
                <a:latin typeface="Consolas" pitchFamily="49" charset="0"/>
                <a:cs typeface="Consolas" pitchFamily="49" charset="0"/>
              </a:rPr>
              <a:t>    public JLabel getLabel1 () { return aLabel1; }</a:t>
            </a:r>
          </a:p>
          <a:p>
            <a:pPr>
              <a:buFontTx/>
              <a:buNone/>
            </a:pPr>
            <a:r>
              <a:rPr lang="en-US" altLang="en-US" sz="1800" b="1" smtClean="0">
                <a:latin typeface="Consolas" pitchFamily="49" charset="0"/>
                <a:cs typeface="Consolas" pitchFamily="49" charset="0"/>
              </a:rPr>
              <a:t>    public JLabel getLabel2 () { return aLabel2; }</a:t>
            </a:r>
          </a:p>
          <a:p>
            <a:pPr>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8017016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t>Note: </a:t>
            </a:r>
            <a:r>
              <a:rPr lang="en-US" altLang="en-US" smtClean="0">
                <a:latin typeface="Consolas" pitchFamily="49" charset="0"/>
                <a:cs typeface="Consolas" pitchFamily="49" charset="0"/>
              </a:rPr>
              <a:t>JFrame</a:t>
            </a:r>
            <a:r>
              <a:rPr lang="en-US" altLang="en-US" smtClean="0"/>
              <a:t> Containment</a:t>
            </a:r>
          </a:p>
        </p:txBody>
      </p:sp>
      <p:sp>
        <p:nvSpPr>
          <p:cNvPr id="3" name="Content Placeholder 2"/>
          <p:cNvSpPr>
            <a:spLocks noGrp="1"/>
          </p:cNvSpPr>
          <p:nvPr>
            <p:ph idx="1"/>
          </p:nvPr>
        </p:nvSpPr>
        <p:spPr>
          <a:xfrm>
            <a:off x="457200" y="1147763"/>
            <a:ext cx="8229600" cy="5410200"/>
          </a:xfrm>
        </p:spPr>
        <p:txBody>
          <a:bodyPr/>
          <a:lstStyle/>
          <a:p>
            <a:r>
              <a:rPr lang="en-US" altLang="en-US" smtClean="0"/>
              <a:t> A </a:t>
            </a:r>
            <a:r>
              <a:rPr lang="en-US" altLang="en-US" smtClean="0">
                <a:latin typeface="Consolas" pitchFamily="49" charset="0"/>
                <a:cs typeface="Consolas" pitchFamily="49" charset="0"/>
              </a:rPr>
              <a:t>JFrame</a:t>
            </a:r>
            <a:r>
              <a:rPr lang="en-US" altLang="en-US" smtClean="0"/>
              <a:t> actually contains just one GUI component, the content pane.                                                </a:t>
            </a:r>
          </a:p>
          <a:p>
            <a:r>
              <a:rPr lang="en-US" altLang="en-US" smtClean="0"/>
              <a:t>GUI widgets that appear to be added to the </a:t>
            </a:r>
            <a:r>
              <a:rPr lang="en-US" altLang="en-US" smtClean="0">
                <a:latin typeface="Consolas" pitchFamily="49" charset="0"/>
                <a:cs typeface="Consolas" pitchFamily="49" charset="0"/>
              </a:rPr>
              <a:t>JFrame</a:t>
            </a:r>
            <a:r>
              <a:rPr lang="en-US" altLang="en-US" smtClean="0"/>
              <a:t> are actually added to the content pane (a container in and of itself). Get the components inside the content pane to actually get the widgets that appeared to be added to the JFrame. </a:t>
            </a:r>
          </a:p>
        </p:txBody>
      </p:sp>
      <p:sp>
        <p:nvSpPr>
          <p:cNvPr id="4" name="Rectangle 3"/>
          <p:cNvSpPr/>
          <p:nvPr/>
        </p:nvSpPr>
        <p:spPr>
          <a:xfrm>
            <a:off x="381000" y="4005263"/>
            <a:ext cx="3581400" cy="239553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tx1"/>
                </a:solidFill>
                <a:latin typeface="Consolas" panose="020B0609020204030204" pitchFamily="49" charset="0"/>
                <a:cs typeface="Consolas" panose="020B0609020204030204" pitchFamily="49" charset="0"/>
              </a:rPr>
              <a:t>JFrame</a:t>
            </a:r>
          </a:p>
        </p:txBody>
      </p:sp>
      <p:sp>
        <p:nvSpPr>
          <p:cNvPr id="6" name="Rectangle 5"/>
          <p:cNvSpPr/>
          <p:nvPr/>
        </p:nvSpPr>
        <p:spPr>
          <a:xfrm>
            <a:off x="690563" y="4487863"/>
            <a:ext cx="3048000" cy="191293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err="1">
                <a:solidFill>
                  <a:schemeClr val="tx1"/>
                </a:solidFill>
                <a:latin typeface="Consolas" panose="020B0609020204030204" pitchFamily="49" charset="0"/>
                <a:cs typeface="Consolas" panose="020B0609020204030204" pitchFamily="49" charset="0"/>
              </a:rPr>
              <a:t>ContentPane</a:t>
            </a:r>
            <a:endParaRPr lang="en-US" dirty="0">
              <a:solidFill>
                <a:schemeClr val="tx1"/>
              </a:solidFill>
              <a:latin typeface="Consolas" panose="020B0609020204030204" pitchFamily="49" charset="0"/>
              <a:cs typeface="Consolas" panose="020B0609020204030204" pitchFamily="49" charset="0"/>
            </a:endParaRPr>
          </a:p>
        </p:txBody>
      </p:sp>
      <p:sp>
        <p:nvSpPr>
          <p:cNvPr id="10" name="TextBox 9"/>
          <p:cNvSpPr txBox="1">
            <a:spLocks noChangeArrowheads="1"/>
          </p:cNvSpPr>
          <p:nvPr/>
        </p:nvSpPr>
        <p:spPr bwMode="auto">
          <a:xfrm>
            <a:off x="4508500" y="4033838"/>
            <a:ext cx="281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t>To access controls “added to the frame”</a:t>
            </a:r>
          </a:p>
        </p:txBody>
      </p:sp>
      <p:sp>
        <p:nvSpPr>
          <p:cNvPr id="12" name="Rectangle 11"/>
          <p:cNvSpPr>
            <a:spLocks noChangeArrowheads="1"/>
          </p:cNvSpPr>
          <p:nvPr/>
        </p:nvSpPr>
        <p:spPr bwMode="auto">
          <a:xfrm>
            <a:off x="4586288" y="4648200"/>
            <a:ext cx="4224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666633"/>
                </a:solidFill>
                <a:latin typeface="Consolas" pitchFamily="49" charset="0"/>
                <a:cs typeface="Consolas" pitchFamily="49" charset="0"/>
              </a:rPr>
              <a:t>aContainer = aFrame.getContentPane()</a:t>
            </a:r>
            <a:endParaRPr lang="en-US" altLang="en-US" sz="1600">
              <a:solidFill>
                <a:srgbClr val="666633"/>
              </a:solidFill>
            </a:endParaRPr>
          </a:p>
        </p:txBody>
      </p:sp>
      <p:sp>
        <p:nvSpPr>
          <p:cNvPr id="13" name="Rectangle 12"/>
          <p:cNvSpPr>
            <a:spLocks noChangeArrowheads="1"/>
          </p:cNvSpPr>
          <p:nvPr/>
        </p:nvSpPr>
        <p:spPr bwMode="auto">
          <a:xfrm>
            <a:off x="4583113" y="4975225"/>
            <a:ext cx="4448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C000"/>
                </a:solidFill>
                <a:latin typeface="Consolas" pitchFamily="49" charset="0"/>
                <a:cs typeface="Consolas" pitchFamily="49" charset="0"/>
              </a:rPr>
              <a:t>component = aContainer.getComponent(0)</a:t>
            </a:r>
            <a:endParaRPr lang="en-US" altLang="en-US" sz="1600">
              <a:solidFill>
                <a:srgbClr val="FFC000"/>
              </a:solidFill>
            </a:endParaRPr>
          </a:p>
        </p:txBody>
      </p:sp>
      <p:graphicFrame>
        <p:nvGraphicFramePr>
          <p:cNvPr id="14" name="Table 13"/>
          <p:cNvGraphicFramePr>
            <a:graphicFrameLocks noGrp="1"/>
          </p:cNvGraphicFramePr>
          <p:nvPr/>
        </p:nvGraphicFramePr>
        <p:xfrm>
          <a:off x="1366838" y="4953000"/>
          <a:ext cx="1447800" cy="1282702"/>
        </p:xfrm>
        <a:graphic>
          <a:graphicData uri="http://schemas.openxmlformats.org/drawingml/2006/table">
            <a:tbl>
              <a:tblPr firstRow="1" bandRow="1">
                <a:tableStyleId>{5C22544A-7EE6-4342-B048-85BDC9FD1C3A}</a:tableStyleId>
              </a:tblPr>
              <a:tblGrid>
                <a:gridCol w="1447800"/>
              </a:tblGrid>
              <a:tr h="274215">
                <a:tc>
                  <a:txBody>
                    <a:bodyPr/>
                    <a:lstStyle/>
                    <a:p>
                      <a:r>
                        <a:rPr lang="en-US" sz="1200" dirty="0" smtClean="0"/>
                        <a:t>Components</a:t>
                      </a:r>
                      <a:endParaRPr lang="en-US" sz="1200" dirty="0"/>
                    </a:p>
                  </a:txBody>
                  <a:tcPr marT="45668" marB="45668"/>
                </a:tc>
              </a:tr>
              <a:tr h="336162">
                <a:tc>
                  <a:txBody>
                    <a:bodyPr/>
                    <a:lstStyle/>
                    <a:p>
                      <a:r>
                        <a:rPr lang="en-US" sz="1200" dirty="0" smtClean="0"/>
                        <a:t>First</a:t>
                      </a:r>
                      <a:endParaRPr lang="en-US" sz="1200" dirty="0"/>
                    </a:p>
                  </a:txBody>
                  <a:tcPr marT="45668" marB="45668"/>
                </a:tc>
              </a:tr>
              <a:tr h="336162">
                <a:tc>
                  <a:txBody>
                    <a:bodyPr/>
                    <a:lstStyle/>
                    <a:p>
                      <a:r>
                        <a:rPr lang="en-US" sz="1200" dirty="0" smtClean="0"/>
                        <a:t>Second</a:t>
                      </a:r>
                      <a:endParaRPr lang="en-US" sz="1200" dirty="0"/>
                    </a:p>
                  </a:txBody>
                  <a:tcPr marT="45668" marB="45668"/>
                </a:tc>
              </a:tr>
              <a:tr h="336162">
                <a:tc>
                  <a:txBody>
                    <a:bodyPr/>
                    <a:lstStyle/>
                    <a:p>
                      <a:r>
                        <a:rPr lang="en-US" sz="1200" dirty="0" err="1" smtClean="0"/>
                        <a:t>Etc</a:t>
                      </a:r>
                      <a:endParaRPr lang="en-US" sz="1200" dirty="0"/>
                    </a:p>
                  </a:txBody>
                  <a:tcPr marT="45668" marB="45668"/>
                </a:tc>
              </a:tr>
            </a:tbl>
          </a:graphicData>
        </a:graphic>
      </p:graphicFrame>
      <p:sp>
        <p:nvSpPr>
          <p:cNvPr id="16" name="Rectangle 15"/>
          <p:cNvSpPr/>
          <p:nvPr/>
        </p:nvSpPr>
        <p:spPr>
          <a:xfrm>
            <a:off x="1370013" y="4929188"/>
            <a:ext cx="1447800" cy="1308100"/>
          </a:xfrm>
          <a:prstGeom prst="rect">
            <a:avLst/>
          </a:prstGeom>
          <a:noFill/>
          <a:ln w="44450">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666633"/>
              </a:solidFill>
            </a:endParaRPr>
          </a:p>
        </p:txBody>
      </p:sp>
      <p:sp>
        <p:nvSpPr>
          <p:cNvPr id="17" name="Rectangle 16"/>
          <p:cNvSpPr/>
          <p:nvPr/>
        </p:nvSpPr>
        <p:spPr>
          <a:xfrm>
            <a:off x="1447800" y="5233988"/>
            <a:ext cx="1143000" cy="3508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15" name="Group 14"/>
          <p:cNvGrpSpPr>
            <a:grpSpLocks/>
          </p:cNvGrpSpPr>
          <p:nvPr/>
        </p:nvGrpSpPr>
        <p:grpSpPr bwMode="auto">
          <a:xfrm>
            <a:off x="2667000" y="3548063"/>
            <a:ext cx="4622800" cy="1579562"/>
            <a:chOff x="3200400" y="3547605"/>
            <a:chExt cx="4623371" cy="1580508"/>
          </a:xfrm>
        </p:grpSpPr>
        <p:sp>
          <p:nvSpPr>
            <p:cNvPr id="95256" name="TextBox 6"/>
            <p:cNvSpPr txBox="1">
              <a:spLocks noChangeArrowheads="1"/>
            </p:cNvSpPr>
            <p:nvPr/>
          </p:nvSpPr>
          <p:spPr bwMode="auto">
            <a:xfrm>
              <a:off x="5080571" y="3547605"/>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Consolas" pitchFamily="49" charset="0"/>
                  <a:cs typeface="Consolas" pitchFamily="49" charset="0"/>
                </a:rPr>
                <a:t>myFrame.add(aButton)</a:t>
              </a:r>
            </a:p>
          </p:txBody>
        </p:sp>
        <p:sp>
          <p:nvSpPr>
            <p:cNvPr id="9" name="Freeform 8"/>
            <p:cNvSpPr/>
            <p:nvPr/>
          </p:nvSpPr>
          <p:spPr>
            <a:xfrm>
              <a:off x="3200400" y="3700096"/>
              <a:ext cx="1879832" cy="1428017"/>
            </a:xfrm>
            <a:custGeom>
              <a:avLst/>
              <a:gdLst>
                <a:gd name="connsiteX0" fmla="*/ 1880171 w 1880171"/>
                <a:gd name="connsiteY0" fmla="*/ 0 h 1428108"/>
                <a:gd name="connsiteX1" fmla="*/ 1674687 w 1880171"/>
                <a:gd name="connsiteY1" fmla="*/ 10274 h 1428108"/>
                <a:gd name="connsiteX2" fmla="*/ 1458930 w 1880171"/>
                <a:gd name="connsiteY2" fmla="*/ 30822 h 1428108"/>
                <a:gd name="connsiteX3" fmla="*/ 1356188 w 1880171"/>
                <a:gd name="connsiteY3" fmla="*/ 71919 h 1428108"/>
                <a:gd name="connsiteX4" fmla="*/ 1325366 w 1880171"/>
                <a:gd name="connsiteY4" fmla="*/ 92467 h 1428108"/>
                <a:gd name="connsiteX5" fmla="*/ 1243173 w 1880171"/>
                <a:gd name="connsiteY5" fmla="*/ 133564 h 1428108"/>
                <a:gd name="connsiteX6" fmla="*/ 1150705 w 1880171"/>
                <a:gd name="connsiteY6" fmla="*/ 174660 h 1428108"/>
                <a:gd name="connsiteX7" fmla="*/ 1099335 w 1880171"/>
                <a:gd name="connsiteY7" fmla="*/ 195209 h 1428108"/>
                <a:gd name="connsiteX8" fmla="*/ 1068512 w 1880171"/>
                <a:gd name="connsiteY8" fmla="*/ 205483 h 1428108"/>
                <a:gd name="connsiteX9" fmla="*/ 1027415 w 1880171"/>
                <a:gd name="connsiteY9" fmla="*/ 226031 h 1428108"/>
                <a:gd name="connsiteX10" fmla="*/ 1006867 w 1880171"/>
                <a:gd name="connsiteY10" fmla="*/ 246580 h 1428108"/>
                <a:gd name="connsiteX11" fmla="*/ 873303 w 1880171"/>
                <a:gd name="connsiteY11" fmla="*/ 277402 h 1428108"/>
                <a:gd name="connsiteX12" fmla="*/ 842481 w 1880171"/>
                <a:gd name="connsiteY12" fmla="*/ 308224 h 1428108"/>
                <a:gd name="connsiteX13" fmla="*/ 770562 w 1880171"/>
                <a:gd name="connsiteY13" fmla="*/ 328773 h 1428108"/>
                <a:gd name="connsiteX14" fmla="*/ 729465 w 1880171"/>
                <a:gd name="connsiteY14" fmla="*/ 349321 h 1428108"/>
                <a:gd name="connsiteX15" fmla="*/ 698642 w 1880171"/>
                <a:gd name="connsiteY15" fmla="*/ 359595 h 1428108"/>
                <a:gd name="connsiteX16" fmla="*/ 647272 w 1880171"/>
                <a:gd name="connsiteY16" fmla="*/ 400692 h 1428108"/>
                <a:gd name="connsiteX17" fmla="*/ 626723 w 1880171"/>
                <a:gd name="connsiteY17" fmla="*/ 421240 h 1428108"/>
                <a:gd name="connsiteX18" fmla="*/ 595901 w 1880171"/>
                <a:gd name="connsiteY18" fmla="*/ 431514 h 1428108"/>
                <a:gd name="connsiteX19" fmla="*/ 523982 w 1880171"/>
                <a:gd name="connsiteY19" fmla="*/ 493159 h 1428108"/>
                <a:gd name="connsiteX20" fmla="*/ 493159 w 1880171"/>
                <a:gd name="connsiteY20" fmla="*/ 513708 h 1428108"/>
                <a:gd name="connsiteX21" fmla="*/ 431514 w 1880171"/>
                <a:gd name="connsiteY21" fmla="*/ 575353 h 1428108"/>
                <a:gd name="connsiteX22" fmla="*/ 410966 w 1880171"/>
                <a:gd name="connsiteY22" fmla="*/ 606175 h 1428108"/>
                <a:gd name="connsiteX23" fmla="*/ 380144 w 1880171"/>
                <a:gd name="connsiteY23" fmla="*/ 636997 h 1428108"/>
                <a:gd name="connsiteX24" fmla="*/ 339047 w 1880171"/>
                <a:gd name="connsiteY24" fmla="*/ 688368 h 1428108"/>
                <a:gd name="connsiteX25" fmla="*/ 318499 w 1880171"/>
                <a:gd name="connsiteY25" fmla="*/ 719191 h 1428108"/>
                <a:gd name="connsiteX26" fmla="*/ 308224 w 1880171"/>
                <a:gd name="connsiteY26" fmla="*/ 760287 h 1428108"/>
                <a:gd name="connsiteX27" fmla="*/ 256854 w 1880171"/>
                <a:gd name="connsiteY27" fmla="*/ 811658 h 1428108"/>
                <a:gd name="connsiteX28" fmla="*/ 246579 w 1880171"/>
                <a:gd name="connsiteY28" fmla="*/ 863029 h 1428108"/>
                <a:gd name="connsiteX29" fmla="*/ 226031 w 1880171"/>
                <a:gd name="connsiteY29" fmla="*/ 893851 h 1428108"/>
                <a:gd name="connsiteX30" fmla="*/ 184935 w 1880171"/>
                <a:gd name="connsiteY30" fmla="*/ 976045 h 1428108"/>
                <a:gd name="connsiteX31" fmla="*/ 143838 w 1880171"/>
                <a:gd name="connsiteY31" fmla="*/ 1099335 h 1428108"/>
                <a:gd name="connsiteX32" fmla="*/ 133564 w 1880171"/>
                <a:gd name="connsiteY32" fmla="*/ 1130157 h 1428108"/>
                <a:gd name="connsiteX33" fmla="*/ 123290 w 1880171"/>
                <a:gd name="connsiteY33" fmla="*/ 1171254 h 1428108"/>
                <a:gd name="connsiteX34" fmla="*/ 102741 w 1880171"/>
                <a:gd name="connsiteY34" fmla="*/ 1202076 h 1428108"/>
                <a:gd name="connsiteX35" fmla="*/ 82193 w 1880171"/>
                <a:gd name="connsiteY35" fmla="*/ 1304818 h 1428108"/>
                <a:gd name="connsiteX36" fmla="*/ 61645 w 1880171"/>
                <a:gd name="connsiteY36" fmla="*/ 1366463 h 1428108"/>
                <a:gd name="connsiteX37" fmla="*/ 41096 w 1880171"/>
                <a:gd name="connsiteY37" fmla="*/ 1387011 h 1428108"/>
                <a:gd name="connsiteX38" fmla="*/ 0 w 1880171"/>
                <a:gd name="connsiteY38" fmla="*/ 1428108 h 14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80171" h="1428108">
                  <a:moveTo>
                    <a:pt x="1880171" y="0"/>
                  </a:moveTo>
                  <a:lnTo>
                    <a:pt x="1674687" y="10274"/>
                  </a:lnTo>
                  <a:cubicBezTo>
                    <a:pt x="1609464" y="13897"/>
                    <a:pt x="1527053" y="12243"/>
                    <a:pt x="1458930" y="30822"/>
                  </a:cubicBezTo>
                  <a:cubicBezTo>
                    <a:pt x="1418665" y="41803"/>
                    <a:pt x="1391266" y="51875"/>
                    <a:pt x="1356188" y="71919"/>
                  </a:cubicBezTo>
                  <a:cubicBezTo>
                    <a:pt x="1345467" y="78045"/>
                    <a:pt x="1336206" y="86554"/>
                    <a:pt x="1325366" y="92467"/>
                  </a:cubicBezTo>
                  <a:cubicBezTo>
                    <a:pt x="1298475" y="107135"/>
                    <a:pt x="1267678" y="115185"/>
                    <a:pt x="1243173" y="133564"/>
                  </a:cubicBezTo>
                  <a:cubicBezTo>
                    <a:pt x="1188106" y="174863"/>
                    <a:pt x="1218867" y="161028"/>
                    <a:pt x="1150705" y="174660"/>
                  </a:cubicBezTo>
                  <a:cubicBezTo>
                    <a:pt x="1133582" y="181510"/>
                    <a:pt x="1116603" y="188733"/>
                    <a:pt x="1099335" y="195209"/>
                  </a:cubicBezTo>
                  <a:cubicBezTo>
                    <a:pt x="1089195" y="199012"/>
                    <a:pt x="1078466" y="201217"/>
                    <a:pt x="1068512" y="205483"/>
                  </a:cubicBezTo>
                  <a:cubicBezTo>
                    <a:pt x="1054434" y="211516"/>
                    <a:pt x="1041114" y="219182"/>
                    <a:pt x="1027415" y="226031"/>
                  </a:cubicBezTo>
                  <a:cubicBezTo>
                    <a:pt x="1020566" y="232881"/>
                    <a:pt x="1015861" y="242982"/>
                    <a:pt x="1006867" y="246580"/>
                  </a:cubicBezTo>
                  <a:cubicBezTo>
                    <a:pt x="982084" y="256493"/>
                    <a:pt x="906391" y="270785"/>
                    <a:pt x="873303" y="277402"/>
                  </a:cubicBezTo>
                  <a:cubicBezTo>
                    <a:pt x="863029" y="287676"/>
                    <a:pt x="854570" y="300164"/>
                    <a:pt x="842481" y="308224"/>
                  </a:cubicBezTo>
                  <a:cubicBezTo>
                    <a:pt x="831832" y="315323"/>
                    <a:pt x="778397" y="325835"/>
                    <a:pt x="770562" y="328773"/>
                  </a:cubicBezTo>
                  <a:cubicBezTo>
                    <a:pt x="756221" y="334151"/>
                    <a:pt x="743543" y="343288"/>
                    <a:pt x="729465" y="349321"/>
                  </a:cubicBezTo>
                  <a:cubicBezTo>
                    <a:pt x="719511" y="353587"/>
                    <a:pt x="708916" y="356170"/>
                    <a:pt x="698642" y="359595"/>
                  </a:cubicBezTo>
                  <a:cubicBezTo>
                    <a:pt x="649037" y="409202"/>
                    <a:pt x="712064" y="348860"/>
                    <a:pt x="647272" y="400692"/>
                  </a:cubicBezTo>
                  <a:cubicBezTo>
                    <a:pt x="639708" y="406743"/>
                    <a:pt x="635029" y="416256"/>
                    <a:pt x="626723" y="421240"/>
                  </a:cubicBezTo>
                  <a:cubicBezTo>
                    <a:pt x="617437" y="426812"/>
                    <a:pt x="606175" y="428089"/>
                    <a:pt x="595901" y="431514"/>
                  </a:cubicBezTo>
                  <a:cubicBezTo>
                    <a:pt x="558561" y="468854"/>
                    <a:pt x="570113" y="460208"/>
                    <a:pt x="523982" y="493159"/>
                  </a:cubicBezTo>
                  <a:cubicBezTo>
                    <a:pt x="513934" y="500336"/>
                    <a:pt x="501891" y="504976"/>
                    <a:pt x="493159" y="513708"/>
                  </a:cubicBezTo>
                  <a:cubicBezTo>
                    <a:pt x="416696" y="590171"/>
                    <a:pt x="504155" y="526925"/>
                    <a:pt x="431514" y="575353"/>
                  </a:cubicBezTo>
                  <a:cubicBezTo>
                    <a:pt x="424665" y="585627"/>
                    <a:pt x="418871" y="596689"/>
                    <a:pt x="410966" y="606175"/>
                  </a:cubicBezTo>
                  <a:cubicBezTo>
                    <a:pt x="401664" y="617337"/>
                    <a:pt x="388204" y="624908"/>
                    <a:pt x="380144" y="636997"/>
                  </a:cubicBezTo>
                  <a:cubicBezTo>
                    <a:pt x="340443" y="696548"/>
                    <a:pt x="407978" y="642414"/>
                    <a:pt x="339047" y="688368"/>
                  </a:cubicBezTo>
                  <a:cubicBezTo>
                    <a:pt x="332198" y="698642"/>
                    <a:pt x="323363" y="707841"/>
                    <a:pt x="318499" y="719191"/>
                  </a:cubicBezTo>
                  <a:cubicBezTo>
                    <a:pt x="312937" y="732170"/>
                    <a:pt x="316057" y="748538"/>
                    <a:pt x="308224" y="760287"/>
                  </a:cubicBezTo>
                  <a:cubicBezTo>
                    <a:pt x="294791" y="780436"/>
                    <a:pt x="256854" y="811658"/>
                    <a:pt x="256854" y="811658"/>
                  </a:cubicBezTo>
                  <a:cubicBezTo>
                    <a:pt x="253429" y="828782"/>
                    <a:pt x="252711" y="846678"/>
                    <a:pt x="246579" y="863029"/>
                  </a:cubicBezTo>
                  <a:cubicBezTo>
                    <a:pt x="242243" y="874591"/>
                    <a:pt x="231944" y="883011"/>
                    <a:pt x="226031" y="893851"/>
                  </a:cubicBezTo>
                  <a:cubicBezTo>
                    <a:pt x="211363" y="920743"/>
                    <a:pt x="194622" y="946985"/>
                    <a:pt x="184935" y="976045"/>
                  </a:cubicBezTo>
                  <a:lnTo>
                    <a:pt x="143838" y="1099335"/>
                  </a:lnTo>
                  <a:cubicBezTo>
                    <a:pt x="140413" y="1109609"/>
                    <a:pt x="136191" y="1119651"/>
                    <a:pt x="133564" y="1130157"/>
                  </a:cubicBezTo>
                  <a:cubicBezTo>
                    <a:pt x="130139" y="1143856"/>
                    <a:pt x="128852" y="1158275"/>
                    <a:pt x="123290" y="1171254"/>
                  </a:cubicBezTo>
                  <a:cubicBezTo>
                    <a:pt x="118426" y="1182604"/>
                    <a:pt x="109591" y="1191802"/>
                    <a:pt x="102741" y="1202076"/>
                  </a:cubicBezTo>
                  <a:cubicBezTo>
                    <a:pt x="74250" y="1287553"/>
                    <a:pt x="117611" y="1151339"/>
                    <a:pt x="82193" y="1304818"/>
                  </a:cubicBezTo>
                  <a:cubicBezTo>
                    <a:pt x="77323" y="1325923"/>
                    <a:pt x="76961" y="1351148"/>
                    <a:pt x="61645" y="1366463"/>
                  </a:cubicBezTo>
                  <a:cubicBezTo>
                    <a:pt x="54795" y="1373312"/>
                    <a:pt x="47147" y="1379447"/>
                    <a:pt x="41096" y="1387011"/>
                  </a:cubicBezTo>
                  <a:cubicBezTo>
                    <a:pt x="8033" y="1428339"/>
                    <a:pt x="36719" y="1409747"/>
                    <a:pt x="0" y="142810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851930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10" grpId="0"/>
      <p:bldP spid="12" grpId="0"/>
      <p:bldP spid="13" grpId="0"/>
      <p:bldP spid="16" grpId="0" animBg="1"/>
      <p:bldP spid="1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en-US" dirty="0"/>
              <a:t>Components Effecting The State Of Other Components: Class </a:t>
            </a:r>
            <a:r>
              <a:rPr lang="en-US" dirty="0" err="1">
                <a:latin typeface="Consolas" panose="020B0609020204030204" pitchFamily="49" charset="0"/>
                <a:cs typeface="Consolas" panose="020B0609020204030204" pitchFamily="49" charset="0"/>
              </a:rPr>
              <a:t>MyButtonListener</a:t>
            </a:r>
            <a:endParaRPr lang="en-US" dirty="0"/>
          </a:p>
        </p:txBody>
      </p:sp>
      <p:sp>
        <p:nvSpPr>
          <p:cNvPr id="96259"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actionPerformed (ActionEvent 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JButton aButton = (JButton) e.getSource();</a:t>
            </a:r>
          </a:p>
          <a:p>
            <a:pPr marL="0" indent="0">
              <a:buFont typeface="Arial" charset="0"/>
              <a:buNone/>
            </a:pPr>
            <a:r>
              <a:rPr lang="en-US" altLang="en-US" sz="1800" smtClean="0">
                <a:latin typeface="Consolas" pitchFamily="49" charset="0"/>
                <a:cs typeface="Consolas" pitchFamily="49" charset="0"/>
              </a:rPr>
              <a:t>            MyFrame aFrame = (MyFrame)    </a:t>
            </a:r>
          </a:p>
          <a:p>
            <a:pPr marL="0" indent="0">
              <a:buFont typeface="Arial" charset="0"/>
              <a:buNone/>
            </a:pPr>
            <a:r>
              <a:rPr lang="en-US" altLang="en-US" sz="1800" smtClean="0">
                <a:latin typeface="Consolas" pitchFamily="49" charset="0"/>
                <a:cs typeface="Consolas" pitchFamily="49" charset="0"/>
              </a:rPr>
              <a:t>              aButton.getRootPane().getParent();</a:t>
            </a:r>
          </a:p>
          <a:p>
            <a:pPr marL="0" indent="0">
              <a:buFont typeface="Arial" charset="0"/>
              <a:buNone/>
            </a:pPr>
            <a:r>
              <a:rPr lang="en-US" altLang="en-US" sz="1800" smtClean="0">
                <a:latin typeface="Consolas" pitchFamily="49" charset="0"/>
                <a:cs typeface="Consolas" pitchFamily="49" charset="0"/>
              </a:rPr>
              <a:t>            JLabel aLabel1 = aFrame.getLabel1();</a:t>
            </a:r>
          </a:p>
          <a:p>
            <a:pPr marL="0" indent="0">
              <a:buFont typeface="Arial" charset="0"/>
              <a:buNone/>
            </a:pPr>
            <a:r>
              <a:rPr lang="en-US" altLang="en-US" sz="1800" smtClean="0">
                <a:latin typeface="Consolas" pitchFamily="49" charset="0"/>
                <a:cs typeface="Consolas" pitchFamily="49" charset="0"/>
              </a:rPr>
              <a:t>            JLabel aLabel2 = aFrame.getLabel2();</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Container aContainer = aFrame.getContentPane();</a:t>
            </a:r>
          </a:p>
          <a:p>
            <a:pPr marL="0" indent="0">
              <a:buFont typeface="Arial" charset="0"/>
              <a:buNone/>
            </a:pPr>
            <a:r>
              <a:rPr lang="en-US" altLang="en-US" sz="1800" smtClean="0">
                <a:solidFill>
                  <a:srgbClr val="FF00FF"/>
                </a:solidFill>
                <a:latin typeface="Consolas" pitchFamily="49" charset="0"/>
                <a:cs typeface="Consolas" pitchFamily="49" charset="0"/>
              </a:rPr>
              <a:t>            // First item added to list</a:t>
            </a: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Component aComponent = aContainer.getComponent(0); </a:t>
            </a:r>
          </a:p>
          <a:p>
            <a:pPr marL="0" indent="0">
              <a:buFont typeface="Arial" charset="0"/>
              <a:buNone/>
            </a:pPr>
            <a:r>
              <a:rPr lang="en-US" altLang="en-US" sz="1800" smtClean="0">
                <a:latin typeface="Consolas" pitchFamily="49" charset="0"/>
                <a:cs typeface="Consolas" pitchFamily="49" charset="0"/>
              </a:rPr>
              <a:t>            if (aComponent instanceof JLabel) {</a:t>
            </a:r>
          </a:p>
          <a:p>
            <a:pPr marL="0" indent="0">
              <a:buFont typeface="Arial" charset="0"/>
              <a:buNone/>
            </a:pPr>
            <a:r>
              <a:rPr lang="en-US" altLang="en-US" sz="1800" smtClean="0">
                <a:latin typeface="Consolas" pitchFamily="49" charset="0"/>
                <a:cs typeface="Consolas" pitchFamily="49" charset="0"/>
              </a:rPr>
              <a:t>                aLabel1 = (JLabel) aComponent;</a:t>
            </a:r>
          </a:p>
          <a:p>
            <a:pPr marL="0" indent="0">
              <a:buFont typeface="Arial" charset="0"/>
              <a:buNone/>
            </a:pPr>
            <a:r>
              <a:rPr lang="en-US" altLang="en-US" sz="1800" smtClean="0">
                <a:latin typeface="Consolas" pitchFamily="49" charset="0"/>
                <a:cs typeface="Consolas" pitchFamily="49" charset="0"/>
              </a:rPr>
              <a:t>                aLabel1.setText("Effect1");</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15503773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en-US" dirty="0"/>
              <a:t>Components Effecting The State Of Other Components: Class </a:t>
            </a:r>
            <a:r>
              <a:rPr lang="en-US" dirty="0" err="1" smtClean="0">
                <a:latin typeface="Consolas" panose="020B0609020204030204" pitchFamily="49" charset="0"/>
                <a:cs typeface="Consolas" panose="020B0609020204030204" pitchFamily="49" charset="0"/>
              </a:rPr>
              <a:t>MyButtonListener</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p:txBody>
          <a:bodyPr/>
          <a:lstStyle/>
          <a:p>
            <a:pPr marL="0" indent="0">
              <a:buFont typeface="Arial" charset="0"/>
              <a:buNone/>
              <a:defRPr/>
            </a:pPr>
            <a:r>
              <a:rPr lang="en-US" sz="1800" dirty="0" smtClean="0">
                <a:solidFill>
                  <a:srgbClr val="FF00FF"/>
                </a:solidFill>
                <a:latin typeface="Consolas" panose="020B0609020204030204" pitchFamily="49" charset="0"/>
                <a:cs typeface="Consolas" panose="020B0609020204030204" pitchFamily="49" charset="0"/>
              </a:rPr>
              <a:t>            // </a:t>
            </a:r>
            <a:r>
              <a:rPr lang="en-US" sz="1800" dirty="0">
                <a:solidFill>
                  <a:srgbClr val="FF00FF"/>
                </a:solidFill>
                <a:latin typeface="Consolas" panose="020B0609020204030204" pitchFamily="49" charset="0"/>
                <a:cs typeface="Consolas" panose="020B0609020204030204" pitchFamily="49" charset="0"/>
              </a:rPr>
              <a:t>Second item added to </a:t>
            </a:r>
            <a:r>
              <a:rPr lang="en-US" sz="1800" dirty="0" smtClean="0">
                <a:solidFill>
                  <a:srgbClr val="FF00FF"/>
                </a:solidFill>
                <a:latin typeface="Consolas" panose="020B0609020204030204" pitchFamily="49" charset="0"/>
                <a:cs typeface="Consolas" panose="020B0609020204030204" pitchFamily="49" charset="0"/>
              </a:rPr>
              <a:t>list</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aComponent</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aContainer.getComponent</a:t>
            </a:r>
            <a:r>
              <a:rPr lang="en-US" sz="1800" dirty="0">
                <a:latin typeface="Consolas" panose="020B0609020204030204" pitchFamily="49" charset="0"/>
                <a:cs typeface="Consolas" panose="020B0609020204030204" pitchFamily="49" charset="0"/>
              </a:rPr>
              <a:t>(1);  </a:t>
            </a:r>
          </a:p>
          <a:p>
            <a:pPr marL="0" indent="0">
              <a:buFont typeface="Arial" charset="0"/>
              <a:buNone/>
              <a:defRPr/>
            </a:pPr>
            <a:r>
              <a:rPr lang="en-US" sz="1800" dirty="0">
                <a:latin typeface="Consolas" panose="020B0609020204030204" pitchFamily="49" charset="0"/>
                <a:cs typeface="Consolas" panose="020B0609020204030204" pitchFamily="49" charset="0"/>
              </a:rPr>
              <a:t>            if (</a:t>
            </a:r>
            <a:r>
              <a:rPr lang="en-US" sz="1800" dirty="0" err="1">
                <a:latin typeface="Consolas" panose="020B0609020204030204" pitchFamily="49" charset="0"/>
                <a:cs typeface="Consolas" panose="020B0609020204030204" pitchFamily="49" charset="0"/>
              </a:rPr>
              <a:t>aComponent</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instanceof</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JLabel</a:t>
            </a: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aLabel2 = (</a:t>
            </a:r>
            <a:r>
              <a:rPr lang="en-US" sz="1800" dirty="0" err="1">
                <a:latin typeface="Consolas" panose="020B0609020204030204" pitchFamily="49" charset="0"/>
                <a:cs typeface="Consolas" panose="020B0609020204030204" pitchFamily="49" charset="0"/>
              </a:rPr>
              <a:t>JLabel</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aComponent</a:t>
            </a:r>
            <a:r>
              <a:rPr lang="en-US" sz="1800" dirty="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aLabel2.setText("Effect1");</a:t>
            </a:r>
          </a:p>
          <a:p>
            <a:pPr marL="0" indent="0">
              <a:buFont typeface="Arial" charset="0"/>
              <a:buNone/>
              <a:defRPr/>
            </a:pP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p>
          <a:p>
            <a:pPr>
              <a:defRPr/>
            </a:pPr>
            <a:endParaRPr lang="en-US" sz="1800" dirty="0"/>
          </a:p>
        </p:txBody>
      </p:sp>
    </p:spTree>
    <p:extLst>
      <p:ext uri="{BB962C8B-B14F-4D97-AF65-F5344CB8AC3E}">
        <p14:creationId xmlns:p14="http://schemas.microsoft.com/office/powerpoint/2010/main" val="22828418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Text Box 5"/>
          <p:cNvSpPr txBox="1">
            <a:spLocks noChangeArrowheads="1"/>
          </p:cNvSpPr>
          <p:nvPr/>
        </p:nvSpPr>
        <p:spPr bwMode="auto">
          <a:xfrm>
            <a:off x="1066800" y="3744913"/>
            <a:ext cx="7416800"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0">
                <a:latin typeface="Consolas" pitchFamily="49" charset="0"/>
                <a:cs typeface="Consolas" pitchFamily="49" charset="0"/>
              </a:rPr>
              <a:t>  public void actionPerformed (ActionEvent e) </a:t>
            </a:r>
          </a:p>
          <a:p>
            <a:pPr eaLnBrk="1" hangingPunct="1">
              <a:spcBef>
                <a:spcPct val="0"/>
              </a:spcBef>
              <a:buFontTx/>
              <a:buNone/>
            </a:pPr>
            <a:r>
              <a:rPr lang="en-US" altLang="en-US" sz="1600" b="0">
                <a:latin typeface="Consolas" pitchFamily="49" charset="0"/>
                <a:cs typeface="Consolas" pitchFamily="49" charset="0"/>
              </a:rPr>
              <a:t>  {</a:t>
            </a:r>
          </a:p>
          <a:p>
            <a:pPr eaLnBrk="1" hangingPunct="1">
              <a:spcBef>
                <a:spcPct val="0"/>
              </a:spcBef>
              <a:buFontTx/>
              <a:buNone/>
            </a:pPr>
            <a:r>
              <a:rPr lang="en-US" altLang="en-US" sz="1600" b="0">
                <a:latin typeface="Consolas" pitchFamily="49" charset="0"/>
                <a:cs typeface="Consolas" pitchFamily="49" charset="0"/>
              </a:rPr>
              <a:t>     String s = e.getActionCommand();</a:t>
            </a: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r>
              <a:rPr lang="en-US" altLang="en-US" sz="1600" b="0">
                <a:latin typeface="Consolas" pitchFamily="49" charset="0"/>
                <a:cs typeface="Consolas" pitchFamily="49" charset="0"/>
              </a:rPr>
              <a:t>    </a:t>
            </a: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r>
              <a:rPr lang="en-US" altLang="en-US" sz="1600" b="0">
                <a:latin typeface="Consolas" pitchFamily="49" charset="0"/>
                <a:cs typeface="Consolas" pitchFamily="49" charset="0"/>
              </a:rPr>
              <a:t>  }</a:t>
            </a:r>
          </a:p>
        </p:txBody>
      </p:sp>
      <p:sp>
        <p:nvSpPr>
          <p:cNvPr id="98307" name="Rectangle 2"/>
          <p:cNvSpPr>
            <a:spLocks noGrp="1" noChangeArrowheads="1"/>
          </p:cNvSpPr>
          <p:nvPr>
            <p:ph type="title" idx="4294967295"/>
          </p:nvPr>
        </p:nvSpPr>
        <p:spPr/>
        <p:txBody>
          <a:bodyPr/>
          <a:lstStyle/>
          <a:p>
            <a:r>
              <a:rPr lang="en-US" altLang="en-US" sz="3200" smtClean="0"/>
              <a:t>Last Example: Critique</a:t>
            </a:r>
          </a:p>
        </p:txBody>
      </p:sp>
      <p:sp>
        <p:nvSpPr>
          <p:cNvPr id="137219" name="Rectangle 3"/>
          <p:cNvSpPr>
            <a:spLocks noGrp="1" noChangeArrowheads="1"/>
          </p:cNvSpPr>
          <p:nvPr>
            <p:ph type="body" idx="4294967295"/>
          </p:nvPr>
        </p:nvSpPr>
        <p:spPr>
          <a:xfrm>
            <a:off x="609600" y="1295400"/>
            <a:ext cx="8229600" cy="2286000"/>
          </a:xfrm>
        </p:spPr>
        <p:txBody>
          <a:bodyPr/>
          <a:lstStyle/>
          <a:p>
            <a:pPr>
              <a:defRPr/>
            </a:pPr>
            <a:r>
              <a:rPr lang="en-US" altLang="en-US" sz="2400" dirty="0" smtClean="0">
                <a:latin typeface="+mj-lt"/>
              </a:rPr>
              <a:t>There was one method handles events for all the buttons.</a:t>
            </a:r>
          </a:p>
          <a:p>
            <a:pPr>
              <a:defRPr/>
            </a:pPr>
            <a:r>
              <a:rPr lang="en-US" altLang="en-US" sz="2400" dirty="0" smtClean="0">
                <a:latin typeface="+mj-lt"/>
              </a:rPr>
              <a:t>Inside that method there was a need to ‘identify’ the source of the event.</a:t>
            </a:r>
          </a:p>
          <a:p>
            <a:pPr lvl="1">
              <a:defRPr/>
            </a:pPr>
            <a:r>
              <a:rPr lang="en-US" altLang="en-US" sz="2000" dirty="0" smtClean="0">
                <a:latin typeface="+mj-lt"/>
              </a:rPr>
              <a:t>The method could get very long even though there are few sources of events (buttons)</a:t>
            </a:r>
          </a:p>
          <a:p>
            <a:pPr lvl="1">
              <a:defRPr/>
            </a:pPr>
            <a:r>
              <a:rPr lang="en-US" altLang="en-US" sz="2000" dirty="0" smtClean="0">
                <a:latin typeface="+mj-lt"/>
              </a:rPr>
              <a:t>What if the GUI has dozens of buttons!</a:t>
            </a:r>
          </a:p>
        </p:txBody>
      </p:sp>
      <p:sp>
        <p:nvSpPr>
          <p:cNvPr id="137220" name="Text Box 4"/>
          <p:cNvSpPr txBox="1">
            <a:spLocks noChangeArrowheads="1"/>
          </p:cNvSpPr>
          <p:nvPr/>
        </p:nvSpPr>
        <p:spPr bwMode="auto">
          <a:xfrm>
            <a:off x="1371600" y="4652963"/>
            <a:ext cx="453390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     </a:t>
            </a:r>
            <a:r>
              <a:rPr lang="en-US" altLang="en-US" sz="1800" b="0">
                <a:latin typeface="Consolas" pitchFamily="49" charset="0"/>
                <a:cs typeface="Consolas" pitchFamily="49" charset="0"/>
              </a:rPr>
              <a:t>if (s.equals(“button1")) {</a:t>
            </a:r>
          </a:p>
          <a:p>
            <a:pPr eaLnBrk="1" hangingPunct="1">
              <a:spcBef>
                <a:spcPct val="0"/>
              </a:spcBef>
              <a:buFontTx/>
              <a:buNone/>
            </a:pPr>
            <a:endParaRPr lang="en-US" altLang="en-US" sz="1800" b="0">
              <a:latin typeface="Consolas" pitchFamily="49" charset="0"/>
              <a:cs typeface="Consolas" pitchFamily="49" charset="0"/>
            </a:endParaRPr>
          </a:p>
          <a:p>
            <a:pPr eaLnBrk="1" hangingPunct="1">
              <a:spcBef>
                <a:spcPct val="0"/>
              </a:spcBef>
              <a:buFontTx/>
              <a:buNone/>
            </a:pPr>
            <a:r>
              <a:rPr lang="en-US" altLang="en-US" sz="1800" b="0">
                <a:latin typeface="Consolas" pitchFamily="49" charset="0"/>
                <a:cs typeface="Consolas" pitchFamily="49" charset="0"/>
              </a:rPr>
              <a:t>  }</a:t>
            </a:r>
          </a:p>
          <a:p>
            <a:pPr eaLnBrk="1" hangingPunct="1">
              <a:spcBef>
                <a:spcPct val="0"/>
              </a:spcBef>
              <a:buFontTx/>
              <a:buNone/>
            </a:pPr>
            <a:r>
              <a:rPr lang="en-US" altLang="en-US" sz="1800" b="0">
                <a:latin typeface="Consolas" pitchFamily="49" charset="0"/>
                <a:cs typeface="Consolas" pitchFamily="49" charset="0"/>
              </a:rPr>
              <a:t>  if (s.equals(“button2")) {</a:t>
            </a:r>
          </a:p>
          <a:p>
            <a:pPr eaLnBrk="1" hangingPunct="1">
              <a:spcBef>
                <a:spcPct val="0"/>
              </a:spcBef>
              <a:buFontTx/>
              <a:buNone/>
            </a:pPr>
            <a:endParaRPr lang="en-US" altLang="en-US" sz="1800" b="0">
              <a:latin typeface="Consolas" pitchFamily="49" charset="0"/>
              <a:cs typeface="Consolas" pitchFamily="49" charset="0"/>
            </a:endParaRPr>
          </a:p>
          <a:p>
            <a:pPr eaLnBrk="1" hangingPunct="1">
              <a:spcBef>
                <a:spcPct val="0"/>
              </a:spcBef>
              <a:buFontTx/>
              <a:buNone/>
            </a:pPr>
            <a:r>
              <a:rPr lang="en-US" altLang="en-US" sz="1800" b="0">
                <a:latin typeface="Consolas" pitchFamily="49" charset="0"/>
                <a:cs typeface="Consolas" pitchFamily="49" charset="0"/>
              </a:rPr>
              <a:t>  }</a:t>
            </a:r>
          </a:p>
        </p:txBody>
      </p:sp>
    </p:spTree>
    <p:extLst>
      <p:ext uri="{BB962C8B-B14F-4D97-AF65-F5344CB8AC3E}">
        <p14:creationId xmlns:p14="http://schemas.microsoft.com/office/powerpoint/2010/main" val="4023088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p:bldP spid="137219" grpId="0" build="p" bldLvl="2"/>
      <p:bldP spid="13722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p:txBody>
          <a:bodyPr/>
          <a:lstStyle/>
          <a:p>
            <a:r>
              <a:rPr lang="en-US" altLang="en-US" sz="3200" smtClean="0"/>
              <a:t>Anonymous Objects/Anonymous Class</a:t>
            </a:r>
          </a:p>
        </p:txBody>
      </p:sp>
      <p:sp>
        <p:nvSpPr>
          <p:cNvPr id="713731" name="Rectangle 3"/>
          <p:cNvSpPr>
            <a:spLocks noGrp="1" noChangeArrowheads="1"/>
          </p:cNvSpPr>
          <p:nvPr>
            <p:ph type="body" idx="4294967295"/>
          </p:nvPr>
        </p:nvSpPr>
        <p:spPr>
          <a:xfrm>
            <a:off x="457200" y="1452900"/>
            <a:ext cx="8229600" cy="4525963"/>
          </a:xfrm>
        </p:spPr>
        <p:txBody>
          <a:bodyPr/>
          <a:lstStyle/>
          <a:p>
            <a:r>
              <a:rPr lang="en-US" altLang="en-US" sz="2400" dirty="0" smtClean="0"/>
              <a:t>If an object needs to be created but never directly referenced then it may be candidate for being created as an anonymous object.</a:t>
            </a:r>
          </a:p>
          <a:p>
            <a:r>
              <a:rPr lang="en-US" altLang="en-US" sz="2400" dirty="0" smtClean="0"/>
              <a:t>An example of where an anonymous object may be created is an event listener.</a:t>
            </a:r>
          </a:p>
          <a:p>
            <a:r>
              <a:rPr lang="en-US" altLang="en-US" sz="2400" dirty="0" smtClean="0"/>
              <a:t>Creating an anonymous object:</a:t>
            </a:r>
          </a:p>
          <a:p>
            <a:pPr lvl="1">
              <a:buFont typeface="Times New Roman" pitchFamily="18" charset="0"/>
              <a:buNone/>
            </a:pPr>
            <a:endParaRPr lang="en-US" altLang="en-US" sz="2400" dirty="0" smtClean="0"/>
          </a:p>
          <a:p>
            <a:pPr lvl="1">
              <a:buFont typeface="Times New Roman" pitchFamily="18" charset="0"/>
              <a:buNone/>
            </a:pP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a:t>
            </a:r>
            <a:r>
              <a:rPr lang="en-US" altLang="en-US" sz="1600" dirty="0" smtClean="0">
                <a:latin typeface="Consolas" pitchFamily="49" charset="0"/>
                <a:cs typeface="Consolas" pitchFamily="49" charset="0"/>
              </a:rPr>
              <a:t> = new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("Press me.");</a:t>
            </a:r>
          </a:p>
          <a:p>
            <a:pPr lvl="1">
              <a:buFont typeface="Times New Roman" pitchFamily="18" charset="0"/>
              <a:buNone/>
            </a:pPr>
            <a:r>
              <a:rPr lang="en-US" altLang="en-US" sz="1600" dirty="0" err="1" smtClean="0">
                <a:latin typeface="Consolas" pitchFamily="49" charset="0"/>
                <a:cs typeface="Consolas" pitchFamily="49" charset="0"/>
              </a:rPr>
              <a:t>aButton.addActionListener</a:t>
            </a:r>
            <a:r>
              <a:rPr lang="en-US" altLang="en-US" sz="1600" dirty="0" smtClean="0">
                <a:latin typeface="Consolas" pitchFamily="49" charset="0"/>
                <a:cs typeface="Consolas" pitchFamily="49" charset="0"/>
              </a:rPr>
              <a:t> (new </a:t>
            </a:r>
            <a:r>
              <a:rPr lang="en-US" altLang="en-US" sz="1600" dirty="0" err="1" smtClean="0">
                <a:latin typeface="Consolas" pitchFamily="49" charset="0"/>
                <a:cs typeface="Consolas" pitchFamily="49" charset="0"/>
              </a:rPr>
              <a:t>ActionListener</a:t>
            </a: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public void </a:t>
            </a:r>
            <a:r>
              <a:rPr lang="en-US" altLang="en-US" sz="1600" dirty="0" err="1" smtClean="0">
                <a:latin typeface="Consolas" pitchFamily="49" charset="0"/>
                <a:cs typeface="Consolas" pitchFamily="49" charset="0"/>
              </a:rPr>
              <a:t>actionPerformed</a:t>
            </a:r>
            <a:r>
              <a:rPr lang="en-US" altLang="en-US" sz="1600" dirty="0" smtClean="0">
                <a:latin typeface="Consolas" pitchFamily="49" charset="0"/>
                <a:cs typeface="Consolas" pitchFamily="49" charset="0"/>
              </a:rPr>
              <a:t>(</a:t>
            </a:r>
            <a:r>
              <a:rPr lang="en-US" altLang="en-US" sz="1600" dirty="0" err="1" smtClean="0">
                <a:latin typeface="Consolas" pitchFamily="49" charset="0"/>
                <a:cs typeface="Consolas" pitchFamily="49" charset="0"/>
              </a:rPr>
              <a:t>ActionEvent</a:t>
            </a:r>
            <a:r>
              <a:rPr lang="en-US" altLang="en-US" sz="1600" dirty="0" smtClean="0">
                <a:latin typeface="Consolas" pitchFamily="49" charset="0"/>
                <a:cs typeface="Consolas" pitchFamily="49" charset="0"/>
              </a:rPr>
              <a:t> e)</a:t>
            </a:r>
          </a:p>
          <a:p>
            <a:pPr lvl="1">
              <a:buFont typeface="Times New Roman" pitchFamily="18" charset="0"/>
              <a:buNone/>
            </a:pP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a:t>
            </a:r>
            <a:r>
              <a:rPr lang="en-US" altLang="en-US" sz="1600" dirty="0" smtClean="0">
                <a:latin typeface="Consolas" pitchFamily="49" charset="0"/>
                <a:cs typeface="Consolas" pitchFamily="49" charset="0"/>
              </a:rPr>
              <a:t> =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e.getSource</a:t>
            </a:r>
            <a:r>
              <a:rPr lang="en-US" altLang="en-US" sz="1600" dirty="0" smtClean="0">
                <a:latin typeface="Consolas" pitchFamily="49" charset="0"/>
                <a:cs typeface="Consolas" pitchFamily="49" charset="0"/>
              </a:rPr>
              <a:t>();</a:t>
            </a:r>
          </a:p>
          <a:p>
            <a:pPr lvl="1">
              <a:buFont typeface="Times New Roman" pitchFamily="18"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aButton.setText</a:t>
            </a:r>
            <a:r>
              <a:rPr lang="en-US" altLang="en-US" sz="1600" dirty="0" smtClean="0">
                <a:latin typeface="Consolas" pitchFamily="49" charset="0"/>
                <a:cs typeface="Consolas" pitchFamily="49" charset="0"/>
              </a:rPr>
              <a:t>("Stop pressing me!");</a:t>
            </a:r>
          </a:p>
          <a:p>
            <a:pPr lvl="1">
              <a:buFont typeface="Times New Roman" pitchFamily="18" charset="0"/>
              <a:buNone/>
            </a:pP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a:t>
            </a:r>
          </a:p>
          <a:p>
            <a:endParaRPr lang="en-US" altLang="en-US" sz="2400" dirty="0" smtClean="0"/>
          </a:p>
        </p:txBody>
      </p:sp>
      <p:grpSp>
        <p:nvGrpSpPr>
          <p:cNvPr id="2" name="Group 4"/>
          <p:cNvGrpSpPr>
            <a:grpSpLocks/>
          </p:cNvGrpSpPr>
          <p:nvPr/>
        </p:nvGrpSpPr>
        <p:grpSpPr bwMode="auto">
          <a:xfrm>
            <a:off x="4191000" y="3913187"/>
            <a:ext cx="3136900" cy="774700"/>
            <a:chOff x="3672" y="1712"/>
            <a:chExt cx="1976" cy="488"/>
          </a:xfrm>
        </p:grpSpPr>
        <p:sp>
          <p:nvSpPr>
            <p:cNvPr id="99339" name="Line 5"/>
            <p:cNvSpPr>
              <a:spLocks noChangeShapeType="1"/>
            </p:cNvSpPr>
            <p:nvPr/>
          </p:nvSpPr>
          <p:spPr bwMode="auto">
            <a:xfrm flipH="1">
              <a:off x="3672" y="1840"/>
              <a:ext cx="832" cy="36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0" name="Text Box 6"/>
            <p:cNvSpPr txBox="1">
              <a:spLocks noChangeArrowheads="1"/>
            </p:cNvSpPr>
            <p:nvPr/>
          </p:nvSpPr>
          <p:spPr bwMode="auto">
            <a:xfrm>
              <a:off x="4456" y="1712"/>
              <a:ext cx="119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No reference name</a:t>
              </a:r>
            </a:p>
          </p:txBody>
        </p:sp>
      </p:grpSp>
      <p:grpSp>
        <p:nvGrpSpPr>
          <p:cNvPr id="3" name="Group 7"/>
          <p:cNvGrpSpPr>
            <a:grpSpLocks/>
          </p:cNvGrpSpPr>
          <p:nvPr/>
        </p:nvGrpSpPr>
        <p:grpSpPr bwMode="auto">
          <a:xfrm>
            <a:off x="1905000" y="5461000"/>
            <a:ext cx="1828800" cy="1069975"/>
            <a:chOff x="0" y="2344"/>
            <a:chExt cx="1152" cy="674"/>
          </a:xfrm>
        </p:grpSpPr>
        <p:sp>
          <p:nvSpPr>
            <p:cNvPr id="99337" name="Text Box 8"/>
            <p:cNvSpPr txBox="1">
              <a:spLocks noChangeArrowheads="1"/>
            </p:cNvSpPr>
            <p:nvPr/>
          </p:nvSpPr>
          <p:spPr bwMode="auto">
            <a:xfrm>
              <a:off x="0" y="2344"/>
              <a:ext cx="98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Awkward if complex programming is required.</a:t>
              </a:r>
            </a:p>
          </p:txBody>
        </p:sp>
        <p:sp>
          <p:nvSpPr>
            <p:cNvPr id="99338" name="AutoShape 9"/>
            <p:cNvSpPr>
              <a:spLocks/>
            </p:cNvSpPr>
            <p:nvPr/>
          </p:nvSpPr>
          <p:spPr bwMode="auto">
            <a:xfrm>
              <a:off x="920" y="2512"/>
              <a:ext cx="232" cy="424"/>
            </a:xfrm>
            <a:prstGeom prst="leftBrace">
              <a:avLst>
                <a:gd name="adj1" fmla="val 15230"/>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4" name="Group 3"/>
          <p:cNvGrpSpPr>
            <a:grpSpLocks/>
          </p:cNvGrpSpPr>
          <p:nvPr/>
        </p:nvGrpSpPr>
        <p:grpSpPr bwMode="auto">
          <a:xfrm>
            <a:off x="6773863" y="3643313"/>
            <a:ext cx="2274887" cy="1993900"/>
            <a:chOff x="6774270" y="3643873"/>
            <a:chExt cx="2274729" cy="1992576"/>
          </a:xfrm>
        </p:grpSpPr>
        <p:sp>
          <p:nvSpPr>
            <p:cNvPr id="99335" name="Text Box 6"/>
            <p:cNvSpPr txBox="1">
              <a:spLocks noChangeArrowheads="1"/>
            </p:cNvSpPr>
            <p:nvPr/>
          </p:nvSpPr>
          <p:spPr bwMode="auto">
            <a:xfrm>
              <a:off x="7156699" y="3643873"/>
              <a:ext cx="18923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One advantage: code for widget and event handler are in the same place.</a:t>
              </a:r>
            </a:p>
          </p:txBody>
        </p:sp>
        <p:sp>
          <p:nvSpPr>
            <p:cNvPr id="99336" name="AutoShape 13"/>
            <p:cNvSpPr>
              <a:spLocks/>
            </p:cNvSpPr>
            <p:nvPr/>
          </p:nvSpPr>
          <p:spPr bwMode="auto">
            <a:xfrm rot="-1247195">
              <a:off x="6774270" y="4493449"/>
              <a:ext cx="723900" cy="1143000"/>
            </a:xfrm>
            <a:prstGeom prst="rightBrace">
              <a:avLst>
                <a:gd name="adj1" fmla="val 13158"/>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p>
          </p:txBody>
        </p:sp>
      </p:grpSp>
    </p:spTree>
    <p:extLst>
      <p:ext uri="{BB962C8B-B14F-4D97-AF65-F5344CB8AC3E}">
        <p14:creationId xmlns:p14="http://schemas.microsoft.com/office/powerpoint/2010/main" val="260435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37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3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37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373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373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373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373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373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3731">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3731">
                                            <p:txEl>
                                              <p:pRg st="12" end="1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1"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p:txBody>
          <a:bodyPr/>
          <a:lstStyle/>
          <a:p>
            <a:r>
              <a:rPr lang="en-US" altLang="en-US" sz="3200" smtClean="0"/>
              <a:t>An Example Using Anonymous Class And Object</a:t>
            </a:r>
          </a:p>
        </p:txBody>
      </p:sp>
      <p:sp>
        <p:nvSpPr>
          <p:cNvPr id="100355" name="Rectangle 3"/>
          <p:cNvSpPr>
            <a:spLocks noGrp="1" noChangeArrowheads="1"/>
          </p:cNvSpPr>
          <p:nvPr>
            <p:ph type="body" idx="4294967295"/>
          </p:nvPr>
        </p:nvSpPr>
        <p:spPr/>
        <p:txBody>
          <a:bodyPr/>
          <a:lstStyle/>
          <a:p>
            <a:r>
              <a:rPr lang="en-US" altLang="en-US" sz="2400" dirty="0" smtClean="0"/>
              <a:t>Location of the example:</a:t>
            </a:r>
          </a:p>
          <a:p>
            <a:pPr>
              <a:buFontTx/>
              <a:buNone/>
            </a:pPr>
            <a:r>
              <a:rPr lang="en-US" altLang="en-US" sz="1600" dirty="0" smtClean="0">
                <a:latin typeface="Consolas" pitchFamily="49" charset="0"/>
                <a:cs typeface="Consolas" pitchFamily="49" charset="0"/>
              </a:rPr>
              <a:t>/</a:t>
            </a:r>
            <a:r>
              <a:rPr lang="en-US" altLang="en-US" sz="1600" dirty="0" smtClean="0">
                <a:latin typeface="Consolas" pitchFamily="49" charset="0"/>
                <a:cs typeface="Consolas" pitchFamily="49" charset="0"/>
              </a:rPr>
              <a:t>home/219/examples/</a:t>
            </a:r>
            <a:r>
              <a:rPr lang="en-US" altLang="en-US" sz="1600" dirty="0" err="1" smtClean="0">
                <a:latin typeface="Consolas" pitchFamily="49" charset="0"/>
                <a:cs typeface="Consolas" pitchFamily="49" charset="0"/>
              </a:rPr>
              <a:t>gui</a:t>
            </a:r>
            <a:r>
              <a:rPr lang="en-US" altLang="en-US" sz="1600" dirty="0" smtClean="0">
                <a:latin typeface="Consolas" pitchFamily="49" charset="0"/>
                <a:cs typeface="Consolas" pitchFamily="49" charset="0"/>
              </a:rPr>
              <a:t>/7controlAffectControlsAnonymousObjectClass</a:t>
            </a:r>
            <a:endParaRPr lang="en-US" altLang="en-US" sz="1600" dirty="0" smtClean="0">
              <a:latin typeface="Consolas" pitchFamily="49" charset="0"/>
              <a:cs typeface="Consolas" pitchFamily="49" charset="0"/>
            </a:endParaRPr>
          </a:p>
          <a:p>
            <a:pPr>
              <a:buFontTx/>
              <a:buNone/>
            </a:pPr>
            <a:endParaRPr lang="en-US" altLang="en-US" sz="1800" dirty="0" smtClean="0">
              <a:latin typeface="Times New Roman" pitchFamily="18" charset="0"/>
            </a:endParaRPr>
          </a:p>
        </p:txBody>
      </p:sp>
    </p:spTree>
    <p:extLst>
      <p:ext uri="{BB962C8B-B14F-4D97-AF65-F5344CB8AC3E}">
        <p14:creationId xmlns:p14="http://schemas.microsoft.com/office/powerpoint/2010/main" val="36729425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Driver</a:t>
            </a:r>
            <a:r>
              <a:rPr lang="en-US" altLang="en-US" sz="3200" smtClean="0"/>
              <a:t> Class</a:t>
            </a:r>
          </a:p>
        </p:txBody>
      </p:sp>
      <p:sp>
        <p:nvSpPr>
          <p:cNvPr id="101379"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public class Driver</a:t>
            </a:r>
          </a:p>
          <a:p>
            <a:pPr>
              <a:buFontTx/>
              <a:buNone/>
            </a:pPr>
            <a:r>
              <a:rPr lang="en-US" altLang="en-US" sz="1800" smtClean="0">
                <a:latin typeface="Consolas" pitchFamily="49" charset="0"/>
                <a:cs typeface="Consolas" pitchFamily="49" charset="0"/>
              </a:rPr>
              <a:t>{</a:t>
            </a:r>
          </a:p>
          <a:p>
            <a:pPr>
              <a:buFontTx/>
              <a:buNone/>
            </a:pPr>
            <a:r>
              <a:rPr lang="en-US" altLang="en-US" sz="1800" smtClean="0">
                <a:latin typeface="Consolas" pitchFamily="49" charset="0"/>
                <a:cs typeface="Consolas" pitchFamily="49" charset="0"/>
              </a:rPr>
              <a:t>     public static final int WIDTH = 400;</a:t>
            </a:r>
          </a:p>
          <a:p>
            <a:pPr>
              <a:buFontTx/>
              <a:buNone/>
            </a:pPr>
            <a:r>
              <a:rPr lang="en-US" altLang="en-US" sz="1800" smtClean="0">
                <a:latin typeface="Consolas" pitchFamily="49" charset="0"/>
                <a:cs typeface="Consolas" pitchFamily="49" charset="0"/>
              </a:rPr>
              <a:t>     public static final int HEIGHT = 300;</a:t>
            </a:r>
          </a:p>
          <a:p>
            <a:pPr>
              <a:buFontTx/>
              <a:buNone/>
            </a:pPr>
            <a:r>
              <a:rPr lang="en-US" altLang="en-US" sz="1800" smtClean="0">
                <a:latin typeface="Consolas" pitchFamily="49" charset="0"/>
                <a:cs typeface="Consolas" pitchFamily="49" charset="0"/>
              </a:rPr>
              <a:t>     public static void main (String [] args)</a:t>
            </a:r>
          </a:p>
          <a:p>
            <a:pPr>
              <a:buFontTx/>
              <a:buNone/>
            </a:pPr>
            <a:r>
              <a:rPr lang="en-US" altLang="en-US" sz="1800" smtClean="0">
                <a:latin typeface="Consolas" pitchFamily="49" charset="0"/>
                <a:cs typeface="Consolas" pitchFamily="49" charset="0"/>
              </a:rPr>
              <a:t>     {</a:t>
            </a:r>
          </a:p>
          <a:p>
            <a:pPr>
              <a:buFontTx/>
              <a:buNone/>
            </a:pPr>
            <a:r>
              <a:rPr lang="en-US" altLang="en-US" sz="1800" smtClean="0">
                <a:latin typeface="Consolas" pitchFamily="49" charset="0"/>
                <a:cs typeface="Consolas" pitchFamily="49" charset="0"/>
              </a:rPr>
              <a:t>         MyFrame aFrame = new MyFrame ();</a:t>
            </a:r>
          </a:p>
          <a:p>
            <a:pPr>
              <a:buFontTx/>
              <a:buNone/>
            </a:pPr>
            <a:r>
              <a:rPr lang="en-US" altLang="en-US" sz="1800" smtClean="0">
                <a:latin typeface="Consolas" pitchFamily="49" charset="0"/>
                <a:cs typeface="Consolas" pitchFamily="49" charset="0"/>
              </a:rPr>
              <a:t>         aFrame.setTitle(</a:t>
            </a:r>
            <a:r>
              <a:rPr lang="en-US" altLang="en-US" sz="1800" smtClean="0">
                <a:latin typeface="Times New Roman" pitchFamily="18" charset="0"/>
              </a:rPr>
              <a:t>"</a:t>
            </a:r>
            <a:r>
              <a:rPr lang="en-US" altLang="en-US" sz="1800" smtClean="0">
                <a:latin typeface="Consolas" pitchFamily="49" charset="0"/>
                <a:cs typeface="Consolas" pitchFamily="49" charset="0"/>
              </a:rPr>
              <a:t>Original");</a:t>
            </a:r>
          </a:p>
          <a:p>
            <a:pPr>
              <a:buFontTx/>
              <a:buNone/>
            </a:pPr>
            <a:r>
              <a:rPr lang="en-US" altLang="en-US" sz="1800" smtClean="0">
                <a:latin typeface="Consolas" pitchFamily="49" charset="0"/>
                <a:cs typeface="Consolas" pitchFamily="49" charset="0"/>
              </a:rPr>
              <a:t>	       aFrame.setSize(WIDTH,HEIGHT);</a:t>
            </a:r>
          </a:p>
          <a:p>
            <a:pPr>
              <a:buFontTx/>
              <a:buNone/>
            </a:pPr>
            <a:r>
              <a:rPr lang="en-US" altLang="en-US" sz="1800" smtClean="0">
                <a:latin typeface="Consolas" pitchFamily="49" charset="0"/>
                <a:cs typeface="Consolas" pitchFamily="49" charset="0"/>
              </a:rPr>
              <a:t>         aFrame.setVisible(true);</a:t>
            </a:r>
          </a:p>
          <a:p>
            <a:pPr>
              <a:buFontTx/>
              <a:buNone/>
            </a:pPr>
            <a:r>
              <a:rPr lang="en-US" altLang="en-US" sz="1800" smtClean="0">
                <a:latin typeface="Consolas" pitchFamily="49" charset="0"/>
                <a:cs typeface="Consolas" pitchFamily="49" charset="0"/>
              </a:rPr>
              <a:t>     }</a:t>
            </a:r>
          </a:p>
          <a:p>
            <a:pPr>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30630985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p>
        </p:txBody>
      </p:sp>
      <p:sp>
        <p:nvSpPr>
          <p:cNvPr id="102403" name="Rectangle 3"/>
          <p:cNvSpPr>
            <a:spLocks noGrp="1" noChangeArrowheads="1"/>
          </p:cNvSpPr>
          <p:nvPr>
            <p:ph type="body" idx="4294967295"/>
          </p:nvPr>
        </p:nvSpPr>
        <p:spPr/>
        <p:txBody>
          <a:bodyPr/>
          <a:lstStyle/>
          <a:p>
            <a:pPr marL="0" indent="0">
              <a:buFont typeface="Arial" charset="0"/>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extends </a:t>
            </a:r>
            <a:r>
              <a:rPr lang="en-US" altLang="en-US" sz="1800" dirty="0" err="1" smtClean="0">
                <a:latin typeface="Consolas" pitchFamily="49" charset="0"/>
                <a:cs typeface="Consolas" pitchFamily="49" charset="0"/>
              </a:rPr>
              <a:t>Jframe</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GridBagLayout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aLayout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GridBagConstraints</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aConstraint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left;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right;</a:t>
            </a: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2733768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cs typeface="Consolas" pitchFamily="49" charset="0"/>
              </a:rPr>
              <a:t> (2)</a:t>
            </a:r>
            <a:endParaRPr lang="en-US" altLang="en-US" sz="3200" smtClean="0"/>
          </a:p>
        </p:txBody>
      </p:sp>
      <p:sp>
        <p:nvSpPr>
          <p:cNvPr id="103427" name="Rectangle 3"/>
          <p:cNvSpPr>
            <a:spLocks noGrp="1" noChangeArrowheads="1"/>
          </p:cNvSpPr>
          <p:nvPr>
            <p:ph type="body" idx="4294967295"/>
          </p:nvPr>
        </p:nvSpPr>
        <p:spPr/>
        <p:txBody>
          <a:bodyPr/>
          <a:lstStyle/>
          <a:p>
            <a:pPr marL="0" indent="0">
              <a:buFont typeface="Arial" charset="0"/>
              <a:buNone/>
            </a:pPr>
            <a:r>
              <a:rPr lang="en-US" altLang="en-US" sz="1800" smtClean="0">
                <a:latin typeface="Consolas" pitchFamily="49" charset="0"/>
                <a:cs typeface="Consolas" pitchFamily="49" charset="0"/>
              </a:rPr>
              <a:t>    public MyFrame () {</a:t>
            </a:r>
          </a:p>
          <a:p>
            <a:pPr marL="0" indent="0">
              <a:buFont typeface="Arial" charset="0"/>
              <a:buNone/>
            </a:pPr>
            <a:r>
              <a:rPr lang="en-US" altLang="en-US" sz="1800" smtClean="0">
                <a:latin typeface="Consolas" pitchFamily="49" charset="0"/>
                <a:cs typeface="Consolas" pitchFamily="49" charset="0"/>
              </a:rPr>
              <a:t>        MyWindowListener aWindowListener = </a:t>
            </a:r>
          </a:p>
          <a:p>
            <a:pPr marL="0" indent="0">
              <a:buFont typeface="Arial" charset="0"/>
              <a:buNone/>
            </a:pPr>
            <a:r>
              <a:rPr lang="en-US" altLang="en-US" sz="1800" smtClean="0">
                <a:latin typeface="Consolas" pitchFamily="49" charset="0"/>
                <a:cs typeface="Consolas" pitchFamily="49" charset="0"/>
              </a:rPr>
              <a:t>          new MyWindowListener ();</a:t>
            </a:r>
          </a:p>
          <a:p>
            <a:pPr marL="0" indent="0">
              <a:buFont typeface="Arial" charset="0"/>
              <a:buNone/>
            </a:pPr>
            <a:r>
              <a:rPr lang="en-US" altLang="en-US" sz="1800" smtClean="0">
                <a:latin typeface="Consolas" pitchFamily="49" charset="0"/>
                <a:cs typeface="Consolas" pitchFamily="49" charset="0"/>
              </a:rPr>
              <a:t>        addWindowListener(aWindowListener); </a:t>
            </a:r>
          </a:p>
          <a:p>
            <a:pPr marL="0" indent="0">
              <a:buFont typeface="Arial" charset="0"/>
              <a:buNone/>
            </a:pPr>
            <a:r>
              <a:rPr lang="en-US" altLang="en-US" sz="1800" smtClean="0">
                <a:latin typeface="Consolas" pitchFamily="49" charset="0"/>
                <a:cs typeface="Consolas" pitchFamily="49" charset="0"/>
              </a:rPr>
              <a:t>	 aConstraint = new GridBagConstraints();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left = new JButton("LEFT: Press right button.");</a:t>
            </a:r>
          </a:p>
          <a:p>
            <a:pPr marL="0" indent="0">
              <a:buFont typeface="Arial" charset="0"/>
              <a:buNone/>
            </a:pPr>
            <a:r>
              <a:rPr lang="en-US" altLang="en-US" sz="1800" smtClean="0">
                <a:latin typeface="Consolas" pitchFamily="49" charset="0"/>
                <a:cs typeface="Consolas" pitchFamily="49" charset="0"/>
              </a:rPr>
              <a:t>	left.setBackground(Color.lightGray);	</a:t>
            </a:r>
          </a:p>
        </p:txBody>
      </p:sp>
    </p:spTree>
    <p:extLst>
      <p:ext uri="{BB962C8B-B14F-4D97-AF65-F5344CB8AC3E}">
        <p14:creationId xmlns:p14="http://schemas.microsoft.com/office/powerpoint/2010/main" val="1073482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28600"/>
            <a:ext cx="8278813" cy="838200"/>
          </a:xfrm>
        </p:spPr>
        <p:txBody>
          <a:bodyPr/>
          <a:lstStyle/>
          <a:p>
            <a:r>
              <a:rPr lang="en-US" altLang="en-US" sz="3200" smtClean="0"/>
              <a:t>Some Relevant Java GUI Classes For This Section</a:t>
            </a:r>
          </a:p>
        </p:txBody>
      </p:sp>
      <p:grpSp>
        <p:nvGrpSpPr>
          <p:cNvPr id="21507" name="Group 3"/>
          <p:cNvGrpSpPr>
            <a:grpSpLocks/>
          </p:cNvGrpSpPr>
          <p:nvPr/>
        </p:nvGrpSpPr>
        <p:grpSpPr bwMode="auto">
          <a:xfrm>
            <a:off x="3101975" y="3133725"/>
            <a:ext cx="1728788" cy="863600"/>
            <a:chOff x="1701" y="1888"/>
            <a:chExt cx="1089" cy="544"/>
          </a:xfrm>
        </p:grpSpPr>
        <p:sp>
          <p:nvSpPr>
            <p:cNvPr id="21548" name="Rectangle 4"/>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9" name="Text Box 5"/>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GridBagLayout</a:t>
              </a:r>
            </a:p>
          </p:txBody>
        </p:sp>
        <p:sp>
          <p:nvSpPr>
            <p:cNvPr id="21550" name="Line 6"/>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08" name="Group 7"/>
          <p:cNvGrpSpPr>
            <a:grpSpLocks/>
          </p:cNvGrpSpPr>
          <p:nvPr/>
        </p:nvGrpSpPr>
        <p:grpSpPr bwMode="auto">
          <a:xfrm>
            <a:off x="393700" y="1460500"/>
            <a:ext cx="1231900" cy="863600"/>
            <a:chOff x="1701" y="1888"/>
            <a:chExt cx="1089" cy="544"/>
          </a:xfrm>
        </p:grpSpPr>
        <p:sp>
          <p:nvSpPr>
            <p:cNvPr id="21545" name="Rectangle 8"/>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6" name="Text Box 9"/>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JButton</a:t>
              </a:r>
            </a:p>
          </p:txBody>
        </p:sp>
        <p:sp>
          <p:nvSpPr>
            <p:cNvPr id="21547" name="Line 10"/>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09" name="Group 11"/>
          <p:cNvGrpSpPr>
            <a:grpSpLocks/>
          </p:cNvGrpSpPr>
          <p:nvPr/>
        </p:nvGrpSpPr>
        <p:grpSpPr bwMode="auto">
          <a:xfrm>
            <a:off x="393700" y="2551113"/>
            <a:ext cx="935038" cy="863600"/>
            <a:chOff x="1701" y="1888"/>
            <a:chExt cx="1089" cy="544"/>
          </a:xfrm>
        </p:grpSpPr>
        <p:sp>
          <p:nvSpPr>
            <p:cNvPr id="21542" name="Rectangle 12"/>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3" name="Text Box 13"/>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JLabel</a:t>
              </a:r>
            </a:p>
          </p:txBody>
        </p:sp>
        <p:sp>
          <p:nvSpPr>
            <p:cNvPr id="21544" name="Line 14"/>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0" name="Group 15"/>
          <p:cNvGrpSpPr>
            <a:grpSpLocks/>
          </p:cNvGrpSpPr>
          <p:nvPr/>
        </p:nvGrpSpPr>
        <p:grpSpPr bwMode="auto">
          <a:xfrm>
            <a:off x="387350" y="3622675"/>
            <a:ext cx="1517650" cy="850900"/>
            <a:chOff x="1701" y="1888"/>
            <a:chExt cx="1089" cy="544"/>
          </a:xfrm>
        </p:grpSpPr>
        <p:sp>
          <p:nvSpPr>
            <p:cNvPr id="21539" name="Rectangle 16"/>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0" name="Text Box 17"/>
            <p:cNvSpPr txBox="1">
              <a:spLocks noChangeArrowheads="1"/>
            </p:cNvSpPr>
            <p:nvPr/>
          </p:nvSpPr>
          <p:spPr bwMode="auto">
            <a:xfrm>
              <a:off x="1701" y="1933"/>
              <a:ext cx="108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dirty="0" err="1">
                  <a:latin typeface="Consolas" pitchFamily="49" charset="0"/>
                  <a:cs typeface="Consolas" pitchFamily="49" charset="0"/>
                </a:rPr>
                <a:t>JTextField</a:t>
              </a:r>
              <a:endParaRPr lang="en-US" altLang="en-US" sz="1600" dirty="0">
                <a:latin typeface="Consolas" pitchFamily="49" charset="0"/>
                <a:cs typeface="Consolas" pitchFamily="49" charset="0"/>
              </a:endParaRPr>
            </a:p>
          </p:txBody>
        </p:sp>
        <p:sp>
          <p:nvSpPr>
            <p:cNvPr id="21541" name="Line 18"/>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1" name="Group 19"/>
          <p:cNvGrpSpPr>
            <a:grpSpLocks/>
          </p:cNvGrpSpPr>
          <p:nvPr/>
        </p:nvGrpSpPr>
        <p:grpSpPr bwMode="auto">
          <a:xfrm>
            <a:off x="393700" y="4648200"/>
            <a:ext cx="935038" cy="863600"/>
            <a:chOff x="1701" y="1888"/>
            <a:chExt cx="1089" cy="544"/>
          </a:xfrm>
        </p:grpSpPr>
        <p:sp>
          <p:nvSpPr>
            <p:cNvPr id="21536" name="Rectangle 20"/>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37" name="Text Box 21"/>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JList</a:t>
              </a:r>
            </a:p>
          </p:txBody>
        </p:sp>
        <p:sp>
          <p:nvSpPr>
            <p:cNvPr id="21538" name="Line 22"/>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2" name="Group 23"/>
          <p:cNvGrpSpPr>
            <a:grpSpLocks/>
          </p:cNvGrpSpPr>
          <p:nvPr/>
        </p:nvGrpSpPr>
        <p:grpSpPr bwMode="auto">
          <a:xfrm>
            <a:off x="3101975" y="4227513"/>
            <a:ext cx="2316163" cy="863600"/>
            <a:chOff x="1701" y="1888"/>
            <a:chExt cx="1089" cy="544"/>
          </a:xfrm>
        </p:grpSpPr>
        <p:sp>
          <p:nvSpPr>
            <p:cNvPr id="21533" name="Rectangle 24"/>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34" name="Text Box 25"/>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GridBagConstraints</a:t>
              </a:r>
            </a:p>
          </p:txBody>
        </p:sp>
        <p:sp>
          <p:nvSpPr>
            <p:cNvPr id="21535" name="Line 26"/>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3" name="Group 30"/>
          <p:cNvGrpSpPr>
            <a:grpSpLocks/>
          </p:cNvGrpSpPr>
          <p:nvPr/>
        </p:nvGrpSpPr>
        <p:grpSpPr bwMode="auto">
          <a:xfrm>
            <a:off x="6346825" y="2516188"/>
            <a:ext cx="935038" cy="863600"/>
            <a:chOff x="4377" y="1570"/>
            <a:chExt cx="589" cy="544"/>
          </a:xfrm>
        </p:grpSpPr>
        <p:sp>
          <p:nvSpPr>
            <p:cNvPr id="21530" name="Rectangle 31"/>
            <p:cNvSpPr>
              <a:spLocks noChangeArrowheads="1"/>
            </p:cNvSpPr>
            <p:nvPr/>
          </p:nvSpPr>
          <p:spPr bwMode="auto">
            <a:xfrm>
              <a:off x="4377" y="1570"/>
              <a:ext cx="589" cy="5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31" name="Text Box 32"/>
            <p:cNvSpPr txBox="1">
              <a:spLocks noChangeArrowheads="1"/>
            </p:cNvSpPr>
            <p:nvPr/>
          </p:nvSpPr>
          <p:spPr bwMode="auto">
            <a:xfrm>
              <a:off x="4377" y="1615"/>
              <a:ext cx="5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a:t>
              </a:r>
            </a:p>
          </p:txBody>
        </p:sp>
        <p:sp>
          <p:nvSpPr>
            <p:cNvPr id="21532" name="Line 33"/>
            <p:cNvSpPr>
              <a:spLocks noChangeShapeType="1"/>
            </p:cNvSpPr>
            <p:nvPr/>
          </p:nvSpPr>
          <p:spPr bwMode="auto">
            <a:xfrm>
              <a:off x="4377" y="1842"/>
              <a:ext cx="5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sp>
        <p:nvSpPr>
          <p:cNvPr id="21514" name="Line 34"/>
          <p:cNvSpPr>
            <a:spLocks noChangeShapeType="1"/>
          </p:cNvSpPr>
          <p:nvPr/>
        </p:nvSpPr>
        <p:spPr bwMode="auto">
          <a:xfrm>
            <a:off x="6707188" y="1868488"/>
            <a:ext cx="0" cy="647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nvGrpSpPr>
          <p:cNvPr id="21515" name="Group 35"/>
          <p:cNvGrpSpPr>
            <a:grpSpLocks/>
          </p:cNvGrpSpPr>
          <p:nvPr/>
        </p:nvGrpSpPr>
        <p:grpSpPr bwMode="auto">
          <a:xfrm>
            <a:off x="387350" y="5743575"/>
            <a:ext cx="935038" cy="863600"/>
            <a:chOff x="1701" y="1888"/>
            <a:chExt cx="1089" cy="544"/>
          </a:xfrm>
        </p:grpSpPr>
        <p:sp>
          <p:nvSpPr>
            <p:cNvPr id="21527" name="Rectangle 36"/>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28" name="Text Box 37"/>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21529" name="Line 38"/>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6" name="Group 39"/>
          <p:cNvGrpSpPr>
            <a:grpSpLocks/>
          </p:cNvGrpSpPr>
          <p:nvPr/>
        </p:nvGrpSpPr>
        <p:grpSpPr bwMode="auto">
          <a:xfrm>
            <a:off x="6283325" y="3878263"/>
            <a:ext cx="1858963" cy="985837"/>
            <a:chOff x="3833" y="3022"/>
            <a:chExt cx="1224" cy="621"/>
          </a:xfrm>
        </p:grpSpPr>
        <p:sp>
          <p:nvSpPr>
            <p:cNvPr id="21525" name="Rectangle 40"/>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WindowAdaptor</a:t>
              </a:r>
            </a:p>
          </p:txBody>
        </p:sp>
        <p:sp>
          <p:nvSpPr>
            <p:cNvPr id="21526" name="Line 41"/>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7" name="Group 42"/>
          <p:cNvGrpSpPr>
            <a:grpSpLocks/>
          </p:cNvGrpSpPr>
          <p:nvPr/>
        </p:nvGrpSpPr>
        <p:grpSpPr bwMode="auto">
          <a:xfrm>
            <a:off x="6308725" y="5643563"/>
            <a:ext cx="1858963" cy="985837"/>
            <a:chOff x="3833" y="3022"/>
            <a:chExt cx="1224" cy="621"/>
          </a:xfrm>
        </p:grpSpPr>
        <p:sp>
          <p:nvSpPr>
            <p:cNvPr id="21523" name="Rectangle 43"/>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a:t>
              </a:r>
            </a:p>
          </p:txBody>
        </p:sp>
        <p:sp>
          <p:nvSpPr>
            <p:cNvPr id="21524" name="Line 44"/>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sp>
        <p:nvSpPr>
          <p:cNvPr id="21518" name="AutoShape 45"/>
          <p:cNvSpPr>
            <a:spLocks noChangeArrowheads="1"/>
          </p:cNvSpPr>
          <p:nvPr/>
        </p:nvSpPr>
        <p:spPr bwMode="auto">
          <a:xfrm>
            <a:off x="7085013" y="4878388"/>
            <a:ext cx="279400" cy="2159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19" name="Line 46"/>
          <p:cNvSpPr>
            <a:spLocks noChangeShapeType="1"/>
          </p:cNvSpPr>
          <p:nvPr/>
        </p:nvSpPr>
        <p:spPr bwMode="auto">
          <a:xfrm>
            <a:off x="7224713" y="5106988"/>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20" name="Group 1"/>
          <p:cNvGrpSpPr>
            <a:grpSpLocks/>
          </p:cNvGrpSpPr>
          <p:nvPr/>
        </p:nvGrpSpPr>
        <p:grpSpPr bwMode="auto">
          <a:xfrm>
            <a:off x="6527800" y="1508125"/>
            <a:ext cx="2311400" cy="360363"/>
            <a:chOff x="6527800" y="1508127"/>
            <a:chExt cx="2311400" cy="360362"/>
          </a:xfrm>
        </p:grpSpPr>
        <p:sp>
          <p:nvSpPr>
            <p:cNvPr id="21521" name="Oval 28"/>
            <p:cNvSpPr>
              <a:spLocks noChangeArrowheads="1"/>
            </p:cNvSpPr>
            <p:nvPr/>
          </p:nvSpPr>
          <p:spPr bwMode="auto">
            <a:xfrm>
              <a:off x="6527800" y="1508127"/>
              <a:ext cx="447619" cy="3603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22" name="Text Box 29"/>
            <p:cNvSpPr txBox="1">
              <a:spLocks noChangeArrowheads="1"/>
            </p:cNvSpPr>
            <p:nvPr/>
          </p:nvSpPr>
          <p:spPr bwMode="auto">
            <a:xfrm>
              <a:off x="6973622" y="1508127"/>
              <a:ext cx="186557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Consolas" pitchFamily="49" charset="0"/>
                  <a:cs typeface="Consolas" pitchFamily="49" charset="0"/>
                </a:rPr>
                <a:t>ActionListener</a:t>
              </a:r>
            </a:p>
          </p:txBody>
        </p:sp>
      </p:grpSp>
    </p:spTree>
    <p:extLst>
      <p:ext uri="{BB962C8B-B14F-4D97-AF65-F5344CB8AC3E}">
        <p14:creationId xmlns:p14="http://schemas.microsoft.com/office/powerpoint/2010/main" val="14036365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(3)</a:t>
            </a:r>
            <a:endParaRPr lang="en-US" altLang="en-US" smtClean="0"/>
          </a:p>
        </p:txBody>
      </p:sp>
      <p:sp>
        <p:nvSpPr>
          <p:cNvPr id="3" name="Content Placeholder 2"/>
          <p:cNvSpPr>
            <a:spLocks noGrp="1"/>
          </p:cNvSpPr>
          <p:nvPr>
            <p:ph idx="1"/>
          </p:nvPr>
        </p:nvSpPr>
        <p:spPr/>
        <p:txBody>
          <a:bodyPr/>
          <a:lstStyle/>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left.addActionListener</a:t>
            </a:r>
            <a:r>
              <a:rPr lang="en-US" sz="1800" dirty="0">
                <a:latin typeface="Consolas" panose="020B0609020204030204" pitchFamily="49" charset="0"/>
                <a:cs typeface="Consolas" panose="020B0609020204030204" pitchFamily="49" charset="0"/>
              </a:rPr>
              <a:t>(new </a:t>
            </a:r>
            <a:r>
              <a:rPr lang="en-US" sz="1800" dirty="0" err="1">
                <a:latin typeface="Consolas" panose="020B0609020204030204" pitchFamily="49" charset="0"/>
                <a:cs typeface="Consolas" panose="020B0609020204030204" pitchFamily="49" charset="0"/>
              </a:rPr>
              <a:t>ActionListener</a:t>
            </a: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smtClean="0">
                <a:solidFill>
                  <a:srgbClr val="FF00FF"/>
                </a:solidFill>
                <a:latin typeface="Consolas" panose="020B0609020204030204" pitchFamily="49" charset="0"/>
                <a:cs typeface="Consolas" panose="020B0609020204030204" pitchFamily="49" charset="0"/>
              </a:rPr>
              <a:t>// class definition</a:t>
            </a:r>
            <a:endParaRPr lang="en-US" sz="1800" dirty="0">
              <a:solidFill>
                <a:srgbClr val="FF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public void </a:t>
            </a:r>
            <a:r>
              <a:rPr lang="en-US" sz="1800" dirty="0" err="1">
                <a:latin typeface="Consolas" panose="020B0609020204030204" pitchFamily="49" charset="0"/>
                <a:cs typeface="Consolas" panose="020B0609020204030204" pitchFamily="49" charset="0"/>
              </a:rPr>
              <a:t>actionPerformed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ActionEvent</a:t>
            </a:r>
            <a:r>
              <a:rPr lang="en-US" sz="1800" dirty="0">
                <a:latin typeface="Consolas" panose="020B0609020204030204" pitchFamily="49" charset="0"/>
                <a:cs typeface="Consolas" panose="020B0609020204030204" pitchFamily="49" charset="0"/>
              </a:rPr>
              <a:t> e)  </a:t>
            </a:r>
            <a:r>
              <a:rPr lang="en-US" sz="1800" dirty="0" smtClean="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smtClean="0">
                <a:solidFill>
                  <a:srgbClr val="FF00FF"/>
                </a:solidFill>
                <a:latin typeface="Consolas" panose="020B0609020204030204" pitchFamily="49" charset="0"/>
                <a:cs typeface="Consolas" panose="020B0609020204030204" pitchFamily="49" charset="0"/>
              </a:rPr>
              <a:t>// method definition: left button</a:t>
            </a:r>
            <a:endParaRPr lang="en-US" sz="1800" dirty="0">
              <a:solidFill>
                <a:srgbClr val="FF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 left =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e.getSource</a:t>
            </a:r>
            <a:r>
              <a:rPr lang="en-US" sz="1800" dirty="0" smtClean="0">
                <a:latin typeface="Consolas" panose="020B0609020204030204" pitchFamily="49" charset="0"/>
                <a:cs typeface="Consolas" panose="020B0609020204030204" pitchFamily="49" charset="0"/>
              </a:rPr>
              <a:t>();</a:t>
            </a: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MyFrame</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aFrame</a:t>
            </a:r>
            <a:r>
              <a:rPr lang="en-US" sz="1800" dirty="0">
                <a:latin typeface="Consolas" panose="020B0609020204030204" pitchFamily="49" charset="0"/>
                <a:cs typeface="Consolas" panose="020B0609020204030204" pitchFamily="49" charset="0"/>
              </a:rPr>
              <a:t> = (</a:t>
            </a:r>
            <a:r>
              <a:rPr lang="en-US" sz="1800" dirty="0" err="1">
                <a:latin typeface="Consolas" panose="020B0609020204030204" pitchFamily="49" charset="0"/>
                <a:cs typeface="Consolas" panose="020B0609020204030204" pitchFamily="49" charset="0"/>
              </a:rPr>
              <a:t>MyFrame</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left.getRootPane</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getParent</a:t>
            </a: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String title = </a:t>
            </a:r>
            <a:r>
              <a:rPr lang="en-US" sz="1800" dirty="0" err="1">
                <a:latin typeface="Consolas" panose="020B0609020204030204" pitchFamily="49" charset="0"/>
                <a:cs typeface="Consolas" panose="020B0609020204030204" pitchFamily="49" charset="0"/>
              </a:rPr>
              <a:t>aFrame.getTitle</a:t>
            </a:r>
            <a:r>
              <a:rPr lang="en-US" sz="1800" dirty="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aFrame.setTitle</a:t>
            </a:r>
            <a:r>
              <a:rPr lang="en-US" sz="1800" dirty="0">
                <a:latin typeface="Consolas" panose="020B0609020204030204" pitchFamily="49" charset="0"/>
                <a:cs typeface="Consolas" panose="020B0609020204030204" pitchFamily="49" charset="0"/>
              </a:rPr>
              <a:t>("Left pressed");</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right.setBackground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Color.green</a:t>
            </a:r>
            <a:r>
              <a:rPr lang="en-US" sz="1800" dirty="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left.setBackground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Color.lightGray</a:t>
            </a: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timeDelay</a:t>
            </a: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aFrame.setTitle</a:t>
            </a:r>
            <a:r>
              <a:rPr lang="en-US" sz="1800" dirty="0" smtClean="0">
                <a:latin typeface="Consolas" panose="020B0609020204030204" pitchFamily="49" charset="0"/>
                <a:cs typeface="Consolas" panose="020B0609020204030204" pitchFamily="49" charset="0"/>
              </a:rPr>
              <a:t>(title</a:t>
            </a:r>
            <a:r>
              <a:rPr lang="en-US" sz="1800" dirty="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smtClean="0">
                <a:solidFill>
                  <a:srgbClr val="FF00FF"/>
                </a:solidFill>
                <a:latin typeface="Consolas" panose="020B0609020204030204" pitchFamily="49" charset="0"/>
                <a:cs typeface="Consolas" panose="020B0609020204030204" pitchFamily="49" charset="0"/>
              </a:rPr>
              <a:t>// End method definition</a:t>
            </a:r>
            <a:endParaRPr lang="en-US" sz="1800" dirty="0">
              <a:solidFill>
                <a:srgbClr val="FF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a:solidFill>
                  <a:srgbClr val="FF00FF"/>
                </a:solidFill>
                <a:latin typeface="Consolas" panose="020B0609020204030204" pitchFamily="49" charset="0"/>
                <a:cs typeface="Consolas" panose="020B0609020204030204" pitchFamily="49" charset="0"/>
              </a:rPr>
              <a:t>// </a:t>
            </a:r>
            <a:r>
              <a:rPr lang="en-US" sz="1800" dirty="0" smtClean="0">
                <a:solidFill>
                  <a:srgbClr val="FF00FF"/>
                </a:solidFill>
                <a:latin typeface="Consolas" panose="020B0609020204030204" pitchFamily="49" charset="0"/>
                <a:cs typeface="Consolas" panose="020B0609020204030204" pitchFamily="49" charset="0"/>
              </a:rPr>
              <a:t>End class </a:t>
            </a:r>
            <a:r>
              <a:rPr lang="en-US" sz="1800" dirty="0">
                <a:solidFill>
                  <a:srgbClr val="FF00FF"/>
                </a:solidFill>
                <a:latin typeface="Consolas" panose="020B0609020204030204" pitchFamily="49" charset="0"/>
                <a:cs typeface="Consolas" panose="020B0609020204030204" pitchFamily="49" charset="0"/>
              </a:rPr>
              <a:t>definition</a:t>
            </a:r>
            <a:endParaRPr lang="en-US" sz="1800" dirty="0" smtClean="0">
              <a:latin typeface="Consolas" panose="020B0609020204030204" pitchFamily="49" charset="0"/>
              <a:cs typeface="Consolas" panose="020B0609020204030204" pitchFamily="49" charset="0"/>
            </a:endParaRPr>
          </a:p>
          <a:p>
            <a:pPr marL="0" indent="0">
              <a:buFont typeface="Arial" charset="0"/>
              <a:buNone/>
              <a:defRPr/>
            </a:pPr>
            <a:r>
              <a:rPr lang="en-US" sz="1800" dirty="0" smtClean="0">
                <a:latin typeface="Consolas" panose="020B0609020204030204" pitchFamily="49" charset="0"/>
                <a:cs typeface="Consolas" panose="020B0609020204030204" pitchFamily="49" charset="0"/>
              </a:rPr>
              <a:t>      ); </a:t>
            </a:r>
            <a:r>
              <a:rPr lang="en-US" sz="1800" dirty="0">
                <a:solidFill>
                  <a:srgbClr val="FF00FF"/>
                </a:solidFill>
                <a:latin typeface="Consolas" panose="020B0609020204030204" pitchFamily="49" charset="0"/>
                <a:cs typeface="Consolas" panose="020B0609020204030204" pitchFamily="49" charset="0"/>
              </a:rPr>
              <a:t>// End </a:t>
            </a:r>
            <a:r>
              <a:rPr lang="en-US" sz="1800" dirty="0" smtClean="0">
                <a:solidFill>
                  <a:srgbClr val="FF00FF"/>
                </a:solidFill>
                <a:latin typeface="Consolas" panose="020B0609020204030204" pitchFamily="49" charset="0"/>
                <a:cs typeface="Consolas" panose="020B0609020204030204" pitchFamily="49" charset="0"/>
              </a:rPr>
              <a:t>of parameter list for </a:t>
            </a:r>
            <a:r>
              <a:rPr lang="en-US" sz="1800" dirty="0" err="1" smtClean="0">
                <a:solidFill>
                  <a:srgbClr val="FF00FF"/>
                </a:solidFill>
                <a:latin typeface="Consolas" panose="020B0609020204030204" pitchFamily="49" charset="0"/>
                <a:cs typeface="Consolas" panose="020B0609020204030204" pitchFamily="49" charset="0"/>
              </a:rPr>
              <a:t>addActionListener</a:t>
            </a:r>
            <a:r>
              <a:rPr lang="en-US" sz="1800" dirty="0" smtClean="0">
                <a:solidFill>
                  <a:srgbClr val="FF00FF"/>
                </a:solidFill>
                <a:latin typeface="Consolas" panose="020B0609020204030204" pitchFamily="49" charset="0"/>
                <a:cs typeface="Consolas" panose="020B0609020204030204" pitchFamily="49" charset="0"/>
              </a:rPr>
              <a:t>()</a:t>
            </a:r>
            <a:endParaRPr lang="en-US" altLang="en-US" sz="1800" dirty="0">
              <a:latin typeface="Consolas" panose="020B0609020204030204" pitchFamily="49" charset="0"/>
              <a:cs typeface="Consolas" panose="020B0609020204030204" pitchFamily="49" charset="0"/>
            </a:endParaRPr>
          </a:p>
          <a:p>
            <a:pPr>
              <a:defRPr/>
            </a:pPr>
            <a:endParaRPr lang="en-US" sz="1800" dirty="0"/>
          </a:p>
        </p:txBody>
      </p:sp>
    </p:spTree>
    <p:extLst>
      <p:ext uri="{BB962C8B-B14F-4D97-AF65-F5344CB8AC3E}">
        <p14:creationId xmlns:p14="http://schemas.microsoft.com/office/powerpoint/2010/main" val="15379488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(4)</a:t>
            </a:r>
            <a:endParaRPr lang="en-US" altLang="en-US" smtClean="0"/>
          </a:p>
        </p:txBody>
      </p:sp>
      <p:sp>
        <p:nvSpPr>
          <p:cNvPr id="105475" name="Content Placeholder 2"/>
          <p:cNvSpPr>
            <a:spLocks noGrp="1"/>
          </p:cNvSpPr>
          <p:nvPr>
            <p:ph idx="1"/>
          </p:nvPr>
        </p:nvSpPr>
        <p:spPr>
          <a:xfrm>
            <a:off x="533400" y="990600"/>
            <a:ext cx="8229600" cy="5410200"/>
          </a:xfrm>
        </p:spPr>
        <p:txBody>
          <a:bodyPr/>
          <a:lstStyle/>
          <a:p>
            <a:pPr marL="0" indent="0">
              <a:buFont typeface="Arial" charset="0"/>
              <a:buNone/>
            </a:pPr>
            <a:r>
              <a:rPr lang="en-US" altLang="en-US" sz="1800" dirty="0" smtClean="0">
                <a:latin typeface="Consolas" pitchFamily="49" charset="0"/>
                <a:cs typeface="Consolas" pitchFamily="49" charset="0"/>
              </a:rPr>
              <a:t>	right = new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("RIGHT: Press left button");</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right.setBackground</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Color.lightGray</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right.addActionListener</a:t>
            </a:r>
            <a:r>
              <a:rPr lang="en-US" altLang="en-US" sz="1800" dirty="0" smtClean="0">
                <a:latin typeface="Consolas" pitchFamily="49" charset="0"/>
                <a:cs typeface="Consolas" pitchFamily="49" charset="0"/>
              </a:rPr>
              <a:t>(new </a:t>
            </a:r>
            <a:r>
              <a:rPr lang="en-US" altLang="en-US" sz="1800" dirty="0" err="1" smtClean="0">
                <a:latin typeface="Consolas" pitchFamily="49" charset="0"/>
                <a:cs typeface="Consolas" pitchFamily="49" charset="0"/>
              </a:rPr>
              <a:t>ActionListener</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  </a:t>
            </a:r>
            <a:r>
              <a:rPr lang="en-US" altLang="en-US" sz="1800" dirty="0" smtClean="0">
                <a:solidFill>
                  <a:srgbClr val="FF00FF"/>
                </a:solidFill>
                <a:latin typeface="Consolas" pitchFamily="49" charset="0"/>
                <a:cs typeface="Consolas" pitchFamily="49" charset="0"/>
              </a:rPr>
              <a:t>// Class definition</a:t>
            </a:r>
          </a:p>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actionPerformed</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ActionEvent</a:t>
            </a:r>
            <a:r>
              <a:rPr lang="en-US" altLang="en-US" sz="1800" dirty="0" smtClean="0">
                <a:latin typeface="Consolas" pitchFamily="49" charset="0"/>
                <a:cs typeface="Consolas" pitchFamily="49" charset="0"/>
              </a:rPr>
              <a:t> e)  {</a:t>
            </a:r>
          </a:p>
          <a:p>
            <a:pPr marL="0" indent="0">
              <a:buFont typeface="Arial" charset="0"/>
              <a:buNone/>
            </a:pPr>
            <a:r>
              <a:rPr lang="en-US" altLang="en-US" sz="1800" dirty="0" smtClean="0">
                <a:solidFill>
                  <a:srgbClr val="FF00FF"/>
                </a:solidFill>
                <a:latin typeface="Consolas" pitchFamily="49" charset="0"/>
                <a:cs typeface="Consolas" pitchFamily="49" charset="0"/>
              </a:rPr>
              <a:t>               // Method definition</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right =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e.getSource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right.getRootPane</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getParent</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String title = </a:t>
            </a:r>
            <a:r>
              <a:rPr lang="en-US" altLang="en-US" sz="1800" dirty="0" err="1" smtClean="0">
                <a:latin typeface="Consolas" pitchFamily="49" charset="0"/>
                <a:cs typeface="Consolas" pitchFamily="49" charset="0"/>
              </a:rPr>
              <a:t>aFrame.getTitle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left = </a:t>
            </a:r>
            <a:r>
              <a:rPr lang="en-US" altLang="en-US" sz="1800" dirty="0" err="1" smtClean="0">
                <a:latin typeface="Consolas" pitchFamily="49" charset="0"/>
                <a:cs typeface="Consolas" pitchFamily="49" charset="0"/>
              </a:rPr>
              <a:t>aFrame.getLeft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aFrame.setTitle</a:t>
            </a:r>
            <a:r>
              <a:rPr lang="en-US" altLang="en-US" sz="1800" dirty="0" smtClean="0">
                <a:latin typeface="Consolas" pitchFamily="49" charset="0"/>
                <a:cs typeface="Consolas" pitchFamily="49" charset="0"/>
              </a:rPr>
              <a:t>("Right pressed");</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left.setBackground</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Color.green</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right.setBackground</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Color.lightGray</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timeDelay</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aFrame.setTitle</a:t>
            </a:r>
            <a:r>
              <a:rPr lang="en-US" altLang="en-US" sz="1800" dirty="0" smtClean="0">
                <a:latin typeface="Consolas" pitchFamily="49" charset="0"/>
                <a:cs typeface="Consolas" pitchFamily="49" charset="0"/>
              </a:rPr>
              <a:t>(title);</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6336996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(5)</a:t>
            </a:r>
            <a:endParaRPr lang="en-US" altLang="en-US" smtClean="0"/>
          </a:p>
        </p:txBody>
      </p:sp>
      <p:sp>
        <p:nvSpPr>
          <p:cNvPr id="106499"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private void timeDelay ()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try {</a:t>
            </a:r>
          </a:p>
          <a:p>
            <a:pPr marL="0" indent="0">
              <a:buFont typeface="Arial" charset="0"/>
              <a:buNone/>
            </a:pPr>
            <a:r>
              <a:rPr lang="en-US" altLang="en-US" sz="1800" smtClean="0">
                <a:latin typeface="Consolas" pitchFamily="49" charset="0"/>
                <a:cs typeface="Consolas" pitchFamily="49" charset="0"/>
              </a:rPr>
              <a:t>		Thread.sleep(3000);</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catch (InterruptedException e) {</a:t>
            </a:r>
          </a:p>
          <a:p>
            <a:pPr marL="0" indent="0">
              <a:buFont typeface="Arial" charset="0"/>
              <a:buNone/>
            </a:pPr>
            <a:r>
              <a:rPr lang="en-US" altLang="en-US" sz="1800" smtClean="0">
                <a:latin typeface="Consolas" pitchFamily="49" charset="0"/>
                <a:cs typeface="Consolas" pitchFamily="49" charset="0"/>
              </a:rPr>
              <a:t>		System.out.println("Problem with pausing of the </a:t>
            </a:r>
          </a:p>
          <a:p>
            <a:pPr marL="0" indent="0">
              <a:buFont typeface="Arial" charset="0"/>
              <a:buNone/>
            </a:pPr>
            <a:r>
              <a:rPr lang="en-US" altLang="en-US" sz="1800" smtClean="0">
                <a:latin typeface="Consolas" pitchFamily="49" charset="0"/>
                <a:cs typeface="Consolas" pitchFamily="49" charset="0"/>
              </a:rPr>
              <a:t>                 program");</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public JButton getLeft() { return(left); }</a:t>
            </a:r>
          </a:p>
          <a:p>
            <a:pPr marL="0" indent="0">
              <a:buFont typeface="Arial" charset="0"/>
              <a:buNone/>
            </a:pPr>
            <a:r>
              <a:rPr lang="en-US" altLang="en-US" sz="1800" smtClean="0">
                <a:latin typeface="Consolas" pitchFamily="49" charset="0"/>
                <a:cs typeface="Consolas" pitchFamily="49" charset="0"/>
              </a:rPr>
              <a:t>    public JButton getRight() { return(right); }</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26453046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p:txBody>
          <a:bodyPr/>
          <a:lstStyle/>
          <a:p>
            <a:r>
              <a:rPr lang="en-US" altLang="en-US" sz="3200" smtClean="0"/>
              <a:t>Nested/Inner Classes</a:t>
            </a:r>
          </a:p>
        </p:txBody>
      </p:sp>
      <p:sp>
        <p:nvSpPr>
          <p:cNvPr id="715779" name="Rectangle 3"/>
          <p:cNvSpPr>
            <a:spLocks noGrp="1" noChangeArrowheads="1"/>
          </p:cNvSpPr>
          <p:nvPr>
            <p:ph type="body" idx="4294967295"/>
          </p:nvPr>
        </p:nvSpPr>
        <p:spPr/>
        <p:txBody>
          <a:bodyPr/>
          <a:lstStyle/>
          <a:p>
            <a:r>
              <a:rPr lang="en-US" altLang="en-US" sz="2000" smtClean="0"/>
              <a:t>Occurs when one class is defined inside of another class:</a:t>
            </a:r>
          </a:p>
          <a:p>
            <a:pPr lvl="1">
              <a:buFont typeface="Times New Roman" pitchFamily="18" charset="0"/>
              <a:buNone/>
            </a:pPr>
            <a:r>
              <a:rPr lang="en-US" altLang="en-US" sz="1600" smtClean="0">
                <a:latin typeface="Consolas" pitchFamily="49" charset="0"/>
                <a:cs typeface="Consolas" pitchFamily="49" charset="0"/>
              </a:rPr>
              <a:t>public class X {</a:t>
            </a:r>
          </a:p>
          <a:p>
            <a:pPr lvl="1">
              <a:buFont typeface="Times New Roman" pitchFamily="18" charset="0"/>
              <a:buNone/>
            </a:pPr>
            <a:r>
              <a:rPr lang="en-US" altLang="en-US" sz="1600" smtClean="0">
                <a:latin typeface="Consolas" pitchFamily="49" charset="0"/>
                <a:cs typeface="Consolas" pitchFamily="49" charset="0"/>
              </a:rPr>
              <a:t>     private class Y {</a:t>
            </a:r>
          </a:p>
          <a:p>
            <a:pPr lvl="1">
              <a:buFont typeface="Times New Roman" pitchFamily="18" charset="0"/>
              <a:buNone/>
            </a:pPr>
            <a:endParaRPr lang="en-US" altLang="en-US" sz="1600" smtClean="0">
              <a:latin typeface="Consolas" pitchFamily="49" charset="0"/>
              <a:cs typeface="Consolas" pitchFamily="49" charset="0"/>
            </a:endParaRPr>
          </a:p>
          <a:p>
            <a:pPr lvl="1">
              <a:buFont typeface="Times New Roman" pitchFamily="18" charset="0"/>
              <a:buNone/>
            </a:pPr>
            <a:r>
              <a:rPr lang="en-US" altLang="en-US" sz="1600" smtClean="0">
                <a:latin typeface="Consolas" pitchFamily="49" charset="0"/>
                <a:cs typeface="Consolas" pitchFamily="49" charset="0"/>
              </a:rPr>
              <a:t>     }</a:t>
            </a:r>
          </a:p>
          <a:p>
            <a:pPr lvl="1">
              <a:buFont typeface="Times New Roman" pitchFamily="18" charset="0"/>
              <a:buNone/>
            </a:pPr>
            <a:r>
              <a:rPr lang="en-US" altLang="en-US" sz="1600" smtClean="0">
                <a:latin typeface="Consolas" pitchFamily="49" charset="0"/>
                <a:cs typeface="Consolas" pitchFamily="49" charset="0"/>
              </a:rPr>
              <a:t>}</a:t>
            </a:r>
          </a:p>
          <a:p>
            <a:r>
              <a:rPr lang="en-US" altLang="en-US" sz="2000" smtClean="0"/>
              <a:t>Why nest class definitions</a:t>
            </a:r>
            <a:r>
              <a:rPr lang="en-US" altLang="en-US" sz="2000" baseline="30000" smtClean="0"/>
              <a:t>1</a:t>
            </a:r>
            <a:r>
              <a:rPr lang="en-US" altLang="en-US" sz="2000" smtClean="0"/>
              <a:t>:</a:t>
            </a:r>
          </a:p>
          <a:p>
            <a:pPr lvl="1"/>
            <a:r>
              <a:rPr lang="en-US" altLang="en-US" sz="1800" smtClean="0"/>
              <a:t>It is a way of logically grouping classes that are only used in one place. </a:t>
            </a:r>
          </a:p>
          <a:p>
            <a:pPr lvl="1"/>
            <a:r>
              <a:rPr lang="en-US" altLang="en-US" sz="1800" smtClean="0"/>
              <a:t>Nested classes can lead to more readable and maintainable code. </a:t>
            </a:r>
          </a:p>
          <a:p>
            <a:pPr lvl="1"/>
            <a:r>
              <a:rPr lang="en-US" altLang="en-US" sz="1800" smtClean="0"/>
              <a:t>It increases encapsulation (inner class hidden from all classes except the outer class).</a:t>
            </a:r>
          </a:p>
          <a:p>
            <a:r>
              <a:rPr lang="en-US" altLang="en-US" sz="1800" smtClean="0"/>
              <a:t>Similar to declaring anonymous objects, nesting classes may be used when creating event listeners.</a:t>
            </a:r>
          </a:p>
          <a:p>
            <a:endParaRPr lang="en-US" altLang="en-US" sz="1800" smtClean="0"/>
          </a:p>
        </p:txBody>
      </p:sp>
      <p:sp>
        <p:nvSpPr>
          <p:cNvPr id="715780" name="Text Box 4"/>
          <p:cNvSpPr txBox="1">
            <a:spLocks noChangeArrowheads="1"/>
          </p:cNvSpPr>
          <p:nvPr/>
        </p:nvSpPr>
        <p:spPr bwMode="auto">
          <a:xfrm>
            <a:off x="6350" y="64008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b="0">
                <a:latin typeface="Arial" charset="0"/>
              </a:rPr>
              <a:t>1 For more information: http://download.oracle.com/javase/tutorial/java/javaOO/nested.html</a:t>
            </a:r>
          </a:p>
        </p:txBody>
      </p:sp>
      <p:grpSp>
        <p:nvGrpSpPr>
          <p:cNvPr id="2" name="Group 5"/>
          <p:cNvGrpSpPr>
            <a:grpSpLocks/>
          </p:cNvGrpSpPr>
          <p:nvPr/>
        </p:nvGrpSpPr>
        <p:grpSpPr bwMode="auto">
          <a:xfrm>
            <a:off x="2209800" y="2686050"/>
            <a:ext cx="2425700" cy="857250"/>
            <a:chOff x="1624" y="1464"/>
            <a:chExt cx="1528" cy="540"/>
          </a:xfrm>
        </p:grpSpPr>
        <p:sp>
          <p:nvSpPr>
            <p:cNvPr id="107529" name="Line 6"/>
            <p:cNvSpPr>
              <a:spLocks noChangeShapeType="1"/>
            </p:cNvSpPr>
            <p:nvPr/>
          </p:nvSpPr>
          <p:spPr bwMode="auto">
            <a:xfrm flipH="1" flipV="1">
              <a:off x="1624" y="1464"/>
              <a:ext cx="728" cy="40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30" name="Text Box 7"/>
            <p:cNvSpPr txBox="1">
              <a:spLocks noChangeArrowheads="1"/>
            </p:cNvSpPr>
            <p:nvPr/>
          </p:nvSpPr>
          <p:spPr bwMode="auto">
            <a:xfrm>
              <a:off x="2328" y="1792"/>
              <a:ext cx="8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Inner class</a:t>
              </a:r>
            </a:p>
          </p:txBody>
        </p:sp>
      </p:grpSp>
      <p:grpSp>
        <p:nvGrpSpPr>
          <p:cNvPr id="3" name="Group 8"/>
          <p:cNvGrpSpPr>
            <a:grpSpLocks/>
          </p:cNvGrpSpPr>
          <p:nvPr/>
        </p:nvGrpSpPr>
        <p:grpSpPr bwMode="auto">
          <a:xfrm>
            <a:off x="3200400" y="2114550"/>
            <a:ext cx="2425700" cy="857250"/>
            <a:chOff x="1384" y="1048"/>
            <a:chExt cx="1528" cy="540"/>
          </a:xfrm>
        </p:grpSpPr>
        <p:sp>
          <p:nvSpPr>
            <p:cNvPr id="107527" name="Line 9"/>
            <p:cNvSpPr>
              <a:spLocks noChangeShapeType="1"/>
            </p:cNvSpPr>
            <p:nvPr/>
          </p:nvSpPr>
          <p:spPr bwMode="auto">
            <a:xfrm flipH="1" flipV="1">
              <a:off x="1384" y="1048"/>
              <a:ext cx="728" cy="40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28" name="Text Box 10"/>
            <p:cNvSpPr txBox="1">
              <a:spLocks noChangeArrowheads="1"/>
            </p:cNvSpPr>
            <p:nvPr/>
          </p:nvSpPr>
          <p:spPr bwMode="auto">
            <a:xfrm>
              <a:off x="2088" y="1376"/>
              <a:ext cx="8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Outer class</a:t>
              </a:r>
            </a:p>
          </p:txBody>
        </p:sp>
      </p:grpSp>
    </p:spTree>
    <p:extLst>
      <p:ext uri="{BB962C8B-B14F-4D97-AF65-F5344CB8AC3E}">
        <p14:creationId xmlns:p14="http://schemas.microsoft.com/office/powerpoint/2010/main" val="2165140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5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5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5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57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577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577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577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577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5779">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5779">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15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79" grpId="0" build="p"/>
      <p:bldP spid="71578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lstStyle/>
          <a:p>
            <a:r>
              <a:rPr lang="en-US" altLang="en-US" sz="3200" smtClean="0"/>
              <a:t>Example: Inner Classes</a:t>
            </a:r>
          </a:p>
        </p:txBody>
      </p:sp>
      <p:sp>
        <p:nvSpPr>
          <p:cNvPr id="108547" name="Rectangle 3"/>
          <p:cNvSpPr>
            <a:spLocks noGrp="1" noChangeArrowheads="1"/>
          </p:cNvSpPr>
          <p:nvPr>
            <p:ph type="body" idx="4294967295"/>
          </p:nvPr>
        </p:nvSpPr>
        <p:spPr/>
        <p:txBody>
          <a:bodyPr/>
          <a:lstStyle/>
          <a:p>
            <a:pPr marL="114300" indent="-114300"/>
            <a:r>
              <a:rPr lang="en-US" altLang="en-US" sz="2400" dirty="0" smtClean="0"/>
              <a:t>Location Of example: </a:t>
            </a:r>
          </a:p>
          <a:p>
            <a:pPr marL="114300" indent="-114300">
              <a:buFontTx/>
              <a:buNone/>
            </a:pPr>
            <a:r>
              <a:rPr lang="en-US" altLang="en-US" sz="1800" dirty="0" smtClean="0">
                <a:latin typeface="Consolas" pitchFamily="49" charset="0"/>
                <a:cs typeface="Consolas" pitchFamily="49" charset="0"/>
              </a:rPr>
              <a:t>/</a:t>
            </a:r>
            <a:r>
              <a:rPr lang="en-US" altLang="en-US" sz="1800" dirty="0" smtClean="0">
                <a:latin typeface="Consolas" pitchFamily="49" charset="0"/>
                <a:cs typeface="Consolas" pitchFamily="49" charset="0"/>
              </a:rPr>
              <a:t>home/219/examples/</a:t>
            </a:r>
            <a:r>
              <a:rPr lang="en-US" altLang="en-US" sz="1800" dirty="0" err="1" smtClean="0">
                <a:latin typeface="Consolas" pitchFamily="49" charset="0"/>
                <a:cs typeface="Consolas" pitchFamily="49" charset="0"/>
              </a:rPr>
              <a:t>gui</a:t>
            </a:r>
            <a:r>
              <a:rPr lang="en-US" altLang="en-US" sz="1800" dirty="0" smtClean="0">
                <a:latin typeface="Consolas" pitchFamily="49" charset="0"/>
                <a:cs typeface="Consolas" pitchFamily="49" charset="0"/>
              </a:rPr>
              <a:t>/8buttonAlternateInner</a:t>
            </a:r>
            <a:endParaRPr lang="en-US" altLang="en-US" sz="1800" dirty="0" smtClean="0">
              <a:latin typeface="Consolas" pitchFamily="49" charset="0"/>
              <a:cs typeface="Consolas" pitchFamily="49" charset="0"/>
            </a:endParaRPr>
          </a:p>
          <a:p>
            <a:pPr marL="114300" indent="-114300"/>
            <a:endParaRPr lang="en-US" altLang="en-US" sz="1800" dirty="0" smtClean="0"/>
          </a:p>
        </p:txBody>
      </p:sp>
    </p:spTree>
    <p:extLst>
      <p:ext uri="{BB962C8B-B14F-4D97-AF65-F5344CB8AC3E}">
        <p14:creationId xmlns:p14="http://schemas.microsoft.com/office/powerpoint/2010/main" val="21587943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p:txBody>
          <a:bodyPr/>
          <a:lstStyle/>
          <a:p>
            <a:r>
              <a:rPr lang="en-US" altLang="en-US" sz="3200" smtClean="0"/>
              <a:t>Example: Inner Classes (2)</a:t>
            </a:r>
          </a:p>
        </p:txBody>
      </p:sp>
      <p:grpSp>
        <p:nvGrpSpPr>
          <p:cNvPr id="109571" name="Group 4"/>
          <p:cNvGrpSpPr>
            <a:grpSpLocks/>
          </p:cNvGrpSpPr>
          <p:nvPr/>
        </p:nvGrpSpPr>
        <p:grpSpPr bwMode="auto">
          <a:xfrm>
            <a:off x="285750" y="4711700"/>
            <a:ext cx="1244600" cy="985838"/>
            <a:chOff x="944" y="2211"/>
            <a:chExt cx="784" cy="621"/>
          </a:xfrm>
        </p:grpSpPr>
        <p:sp>
          <p:nvSpPr>
            <p:cNvPr id="109601" name="Rectangle 5"/>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MyFrame</a:t>
              </a:r>
            </a:p>
          </p:txBody>
        </p:sp>
        <p:sp>
          <p:nvSpPr>
            <p:cNvPr id="109602" name="Line 6"/>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09572" name="Group 7"/>
          <p:cNvGrpSpPr>
            <a:grpSpLocks/>
          </p:cNvGrpSpPr>
          <p:nvPr/>
        </p:nvGrpSpPr>
        <p:grpSpPr bwMode="auto">
          <a:xfrm>
            <a:off x="3670300" y="5426075"/>
            <a:ext cx="1244600" cy="985838"/>
            <a:chOff x="944" y="2211"/>
            <a:chExt cx="784" cy="621"/>
          </a:xfrm>
        </p:grpSpPr>
        <p:sp>
          <p:nvSpPr>
            <p:cNvPr id="109599" name="Rectangle 8"/>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Driver</a:t>
              </a:r>
            </a:p>
          </p:txBody>
        </p:sp>
        <p:sp>
          <p:nvSpPr>
            <p:cNvPr id="109600" name="Line 9"/>
            <p:cNvSpPr>
              <a:spLocks noChangeShapeType="1"/>
            </p:cNvSpPr>
            <p:nvPr/>
          </p:nvSpPr>
          <p:spPr bwMode="auto">
            <a:xfrm>
              <a:off x="960" y="244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3" name="Line 10"/>
          <p:cNvSpPr>
            <a:spLocks noChangeShapeType="1"/>
          </p:cNvSpPr>
          <p:nvPr/>
        </p:nvSpPr>
        <p:spPr bwMode="auto">
          <a:xfrm flipH="1" flipV="1">
            <a:off x="1509713" y="4927600"/>
            <a:ext cx="2736850" cy="5032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74" name="Line 12"/>
          <p:cNvSpPr>
            <a:spLocks noChangeShapeType="1"/>
          </p:cNvSpPr>
          <p:nvPr/>
        </p:nvSpPr>
        <p:spPr bwMode="auto">
          <a:xfrm flipH="1">
            <a:off x="908050" y="3914775"/>
            <a:ext cx="1588" cy="796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109575" name="AutoShape 13"/>
          <p:cNvSpPr>
            <a:spLocks noChangeArrowheads="1"/>
          </p:cNvSpPr>
          <p:nvPr/>
        </p:nvSpPr>
        <p:spPr bwMode="auto">
          <a:xfrm>
            <a:off x="755650" y="3598863"/>
            <a:ext cx="304800" cy="287337"/>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nvGrpSpPr>
          <p:cNvPr id="109576" name="Group 14"/>
          <p:cNvGrpSpPr>
            <a:grpSpLocks/>
          </p:cNvGrpSpPr>
          <p:nvPr/>
        </p:nvGrpSpPr>
        <p:grpSpPr bwMode="auto">
          <a:xfrm>
            <a:off x="441325" y="2644775"/>
            <a:ext cx="935038" cy="914400"/>
            <a:chOff x="204" y="2205"/>
            <a:chExt cx="589" cy="621"/>
          </a:xfrm>
        </p:grpSpPr>
        <p:sp>
          <p:nvSpPr>
            <p:cNvPr id="109597" name="Rectangle 15"/>
            <p:cNvSpPr>
              <a:spLocks noChangeArrowheads="1"/>
            </p:cNvSpPr>
            <p:nvPr/>
          </p:nvSpPr>
          <p:spPr bwMode="auto">
            <a:xfrm>
              <a:off x="204" y="2205"/>
              <a:ext cx="589"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JFrame</a:t>
              </a:r>
            </a:p>
          </p:txBody>
        </p:sp>
        <p:sp>
          <p:nvSpPr>
            <p:cNvPr id="109598" name="Line 16"/>
            <p:cNvSpPr>
              <a:spLocks noChangeShapeType="1"/>
            </p:cNvSpPr>
            <p:nvPr/>
          </p:nvSpPr>
          <p:spPr bwMode="auto">
            <a:xfrm>
              <a:off x="204" y="2432"/>
              <a:ext cx="5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7" name="Line 17"/>
          <p:cNvSpPr>
            <a:spLocks noChangeShapeType="1"/>
          </p:cNvSpPr>
          <p:nvPr/>
        </p:nvSpPr>
        <p:spPr bwMode="auto">
          <a:xfrm flipV="1">
            <a:off x="1530350" y="4184650"/>
            <a:ext cx="1239838" cy="70008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78" name="Group 18"/>
          <p:cNvGrpSpPr>
            <a:grpSpLocks/>
          </p:cNvGrpSpPr>
          <p:nvPr/>
        </p:nvGrpSpPr>
        <p:grpSpPr bwMode="auto">
          <a:xfrm>
            <a:off x="1725613" y="3198813"/>
            <a:ext cx="2087562" cy="985837"/>
            <a:chOff x="3833" y="3022"/>
            <a:chExt cx="1224" cy="621"/>
          </a:xfrm>
        </p:grpSpPr>
        <p:sp>
          <p:nvSpPr>
            <p:cNvPr id="109595" name="Rectangle 19"/>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MyWindowListener</a:t>
              </a:r>
            </a:p>
          </p:txBody>
        </p:sp>
        <p:sp>
          <p:nvSpPr>
            <p:cNvPr id="109596" name="Line 20"/>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09579" name="Group 21"/>
          <p:cNvGrpSpPr>
            <a:grpSpLocks/>
          </p:cNvGrpSpPr>
          <p:nvPr/>
        </p:nvGrpSpPr>
        <p:grpSpPr bwMode="auto">
          <a:xfrm>
            <a:off x="1843088" y="1422400"/>
            <a:ext cx="2087562" cy="985838"/>
            <a:chOff x="3833" y="3022"/>
            <a:chExt cx="1224" cy="621"/>
          </a:xfrm>
        </p:grpSpPr>
        <p:sp>
          <p:nvSpPr>
            <p:cNvPr id="109593" name="Rectangle 22"/>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WindowAdaptor</a:t>
              </a:r>
            </a:p>
          </p:txBody>
        </p:sp>
        <p:sp>
          <p:nvSpPr>
            <p:cNvPr id="109594" name="Line 23"/>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80" name="Line 25"/>
          <p:cNvSpPr>
            <a:spLocks noChangeShapeType="1"/>
          </p:cNvSpPr>
          <p:nvPr/>
        </p:nvSpPr>
        <p:spPr bwMode="auto">
          <a:xfrm flipH="1">
            <a:off x="2876550" y="2738438"/>
            <a:ext cx="1588" cy="460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109581" name="AutoShape 26"/>
          <p:cNvSpPr>
            <a:spLocks noChangeArrowheads="1"/>
          </p:cNvSpPr>
          <p:nvPr/>
        </p:nvSpPr>
        <p:spPr bwMode="auto">
          <a:xfrm>
            <a:off x="2733675" y="2408238"/>
            <a:ext cx="304800" cy="330200"/>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109582" name="Line 27"/>
          <p:cNvSpPr>
            <a:spLocks noChangeShapeType="1"/>
          </p:cNvSpPr>
          <p:nvPr/>
        </p:nvSpPr>
        <p:spPr bwMode="auto">
          <a:xfrm flipV="1">
            <a:off x="4389438" y="4638675"/>
            <a:ext cx="2663825" cy="7921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83" name="Group 28"/>
          <p:cNvGrpSpPr>
            <a:grpSpLocks/>
          </p:cNvGrpSpPr>
          <p:nvPr/>
        </p:nvGrpSpPr>
        <p:grpSpPr bwMode="auto">
          <a:xfrm>
            <a:off x="4605338" y="2551113"/>
            <a:ext cx="1584325" cy="909637"/>
            <a:chOff x="2789" y="2478"/>
            <a:chExt cx="998" cy="573"/>
          </a:xfrm>
        </p:grpSpPr>
        <p:sp>
          <p:nvSpPr>
            <p:cNvPr id="109591" name="Rectangle 29"/>
            <p:cNvSpPr>
              <a:spLocks noChangeArrowheads="1"/>
            </p:cNvSpPr>
            <p:nvPr/>
          </p:nvSpPr>
          <p:spPr bwMode="auto">
            <a:xfrm>
              <a:off x="2789" y="2478"/>
              <a:ext cx="998" cy="5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JButton</a:t>
              </a:r>
            </a:p>
            <a:p>
              <a:pPr algn="ctr" eaLnBrk="1" hangingPunct="1">
                <a:spcBef>
                  <a:spcPct val="50000"/>
                </a:spcBef>
                <a:buFontTx/>
                <a:buNone/>
              </a:pPr>
              <a:endParaRPr lang="en-US" altLang="en-US" sz="1600">
                <a:latin typeface="Arial" charset="0"/>
              </a:endParaRPr>
            </a:p>
          </p:txBody>
        </p:sp>
        <p:sp>
          <p:nvSpPr>
            <p:cNvPr id="109592" name="Line 30"/>
            <p:cNvSpPr>
              <a:spLocks noChangeShapeType="1"/>
            </p:cNvSpPr>
            <p:nvPr/>
          </p:nvSpPr>
          <p:spPr bwMode="auto">
            <a:xfrm>
              <a:off x="2789" y="2704"/>
              <a:ext cx="9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84" name="Line 31"/>
          <p:cNvSpPr>
            <a:spLocks noChangeShapeType="1"/>
          </p:cNvSpPr>
          <p:nvPr/>
        </p:nvSpPr>
        <p:spPr bwMode="auto">
          <a:xfrm flipV="1">
            <a:off x="4318000" y="3487738"/>
            <a:ext cx="1079500" cy="1943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85" name="Oval 33"/>
          <p:cNvSpPr>
            <a:spLocks noChangeArrowheads="1"/>
          </p:cNvSpPr>
          <p:nvPr/>
        </p:nvSpPr>
        <p:spPr bwMode="auto">
          <a:xfrm>
            <a:off x="6881813" y="2073275"/>
            <a:ext cx="200025" cy="4048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109586" name="Text Box 34"/>
          <p:cNvSpPr txBox="1">
            <a:spLocks noChangeArrowheads="1"/>
          </p:cNvSpPr>
          <p:nvPr/>
        </p:nvSpPr>
        <p:spPr bwMode="auto">
          <a:xfrm>
            <a:off x="7088188" y="2073275"/>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ActionListener</a:t>
            </a:r>
          </a:p>
        </p:txBody>
      </p:sp>
      <p:sp>
        <p:nvSpPr>
          <p:cNvPr id="109587" name="Line 35"/>
          <p:cNvSpPr>
            <a:spLocks noChangeShapeType="1"/>
          </p:cNvSpPr>
          <p:nvPr/>
        </p:nvSpPr>
        <p:spPr bwMode="auto">
          <a:xfrm>
            <a:off x="6981825" y="2478088"/>
            <a:ext cx="0" cy="1152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88" name="Group 36"/>
          <p:cNvGrpSpPr>
            <a:grpSpLocks/>
          </p:cNvGrpSpPr>
          <p:nvPr/>
        </p:nvGrpSpPr>
        <p:grpSpPr bwMode="auto">
          <a:xfrm>
            <a:off x="6261100" y="3630613"/>
            <a:ext cx="2017713" cy="985837"/>
            <a:chOff x="3968" y="2568"/>
            <a:chExt cx="1135" cy="621"/>
          </a:xfrm>
        </p:grpSpPr>
        <p:sp>
          <p:nvSpPr>
            <p:cNvPr id="109589" name="Rectangle 37"/>
            <p:cNvSpPr>
              <a:spLocks noChangeArrowheads="1"/>
            </p:cNvSpPr>
            <p:nvPr/>
          </p:nvSpPr>
          <p:spPr bwMode="auto">
            <a:xfrm>
              <a:off x="3968" y="2568"/>
              <a:ext cx="1135"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a:t>
              </a:r>
            </a:p>
          </p:txBody>
        </p:sp>
        <p:sp>
          <p:nvSpPr>
            <p:cNvPr id="109590" name="Line 38"/>
            <p:cNvSpPr>
              <a:spLocks noChangeShapeType="1"/>
            </p:cNvSpPr>
            <p:nvPr/>
          </p:nvSpPr>
          <p:spPr bwMode="auto">
            <a:xfrm>
              <a:off x="3969" y="2795"/>
              <a:ext cx="113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33509940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r>
              <a:rPr lang="en-US" altLang="en-US" sz="3200" smtClean="0"/>
              <a:t>The </a:t>
            </a:r>
            <a:r>
              <a:rPr lang="en-US" altLang="en-US" sz="3200" smtClean="0">
                <a:latin typeface="Consolas" pitchFamily="49" charset="0"/>
                <a:cs typeface="Consolas" pitchFamily="49" charset="0"/>
              </a:rPr>
              <a:t>Driver</a:t>
            </a:r>
            <a:r>
              <a:rPr lang="en-US" altLang="en-US" sz="3200" smtClean="0"/>
              <a:t> Class</a:t>
            </a:r>
          </a:p>
        </p:txBody>
      </p:sp>
      <p:sp>
        <p:nvSpPr>
          <p:cNvPr id="110595" name="Rectangle 3"/>
          <p:cNvSpPr>
            <a:spLocks noGrp="1" noChangeArrowheads="1"/>
          </p:cNvSpPr>
          <p:nvPr>
            <p:ph type="body" idx="4294967295"/>
          </p:nvPr>
        </p:nvSpPr>
        <p:spPr/>
        <p:txBody>
          <a:bodyPr/>
          <a:lstStyle/>
          <a:p>
            <a:pPr>
              <a:lnSpc>
                <a:spcPct val="80000"/>
              </a:lnSpc>
              <a:buFontTx/>
              <a:buNone/>
            </a:pPr>
            <a:r>
              <a:rPr lang="en-US" altLang="en-US" sz="1600" smtClean="0">
                <a:latin typeface="Consolas" pitchFamily="49" charset="0"/>
                <a:cs typeface="Consolas" pitchFamily="49" charset="0"/>
              </a:rPr>
              <a:t>import javax.swing.JButton;</a:t>
            </a:r>
          </a:p>
          <a:p>
            <a:pPr>
              <a:lnSpc>
                <a:spcPct val="80000"/>
              </a:lnSpc>
              <a:buFontTx/>
              <a:buNone/>
            </a:pPr>
            <a:r>
              <a:rPr lang="en-US" altLang="en-US" sz="1600" smtClean="0">
                <a:latin typeface="Consolas" pitchFamily="49" charset="0"/>
                <a:cs typeface="Consolas" pitchFamily="49" charset="0"/>
              </a:rPr>
              <a:t>import java.awt.event.ActionEvent;</a:t>
            </a:r>
          </a:p>
          <a:p>
            <a:pPr>
              <a:lnSpc>
                <a:spcPct val="80000"/>
              </a:lnSpc>
              <a:buFontTx/>
              <a:buNone/>
            </a:pPr>
            <a:r>
              <a:rPr lang="en-US" altLang="en-US" sz="1600" smtClean="0">
                <a:latin typeface="Consolas" pitchFamily="49" charset="0"/>
                <a:cs typeface="Consolas" pitchFamily="49" charset="0"/>
              </a:rPr>
              <a:t>import java.awt.event.ActionListener;</a:t>
            </a:r>
          </a:p>
          <a:p>
            <a:pPr>
              <a:lnSpc>
                <a:spcPct val="80000"/>
              </a:lnSpc>
              <a:buFontTx/>
              <a:buNone/>
            </a:pPr>
            <a:endParaRPr lang="en-US" altLang="en-US" sz="1600" smtClean="0">
              <a:latin typeface="Consolas" pitchFamily="49" charset="0"/>
              <a:cs typeface="Consolas" pitchFamily="49" charset="0"/>
            </a:endParaRPr>
          </a:p>
          <a:p>
            <a:pPr>
              <a:lnSpc>
                <a:spcPct val="80000"/>
              </a:lnSpc>
              <a:buFontTx/>
              <a:buNone/>
            </a:pPr>
            <a:r>
              <a:rPr lang="en-US" altLang="en-US" sz="1600" smtClean="0">
                <a:latin typeface="Consolas" pitchFamily="49" charset="0"/>
                <a:cs typeface="Consolas" pitchFamily="49" charset="0"/>
              </a:rPr>
              <a:t>public class Driver</a:t>
            </a:r>
          </a:p>
          <a:p>
            <a:pPr>
              <a:lnSpc>
                <a:spcPct val="80000"/>
              </a:lnSpc>
              <a:buFontTx/>
              <a:buNone/>
            </a:pPr>
            <a:r>
              <a:rPr lang="en-US" altLang="en-US" sz="1600" smtClean="0">
                <a:latin typeface="Consolas" pitchFamily="49" charset="0"/>
                <a:cs typeface="Consolas" pitchFamily="49" charset="0"/>
              </a:rPr>
              <a:t>{</a:t>
            </a:r>
          </a:p>
          <a:p>
            <a:pPr>
              <a:lnSpc>
                <a:spcPct val="80000"/>
              </a:lnSpc>
              <a:buFontTx/>
              <a:buNone/>
            </a:pPr>
            <a:r>
              <a:rPr lang="en-US" altLang="en-US" sz="1600" smtClean="0">
                <a:latin typeface="Consolas" pitchFamily="49" charset="0"/>
                <a:cs typeface="Consolas" pitchFamily="49" charset="0"/>
              </a:rPr>
              <a:t>     public static final int WIDTH = 300;</a:t>
            </a:r>
          </a:p>
          <a:p>
            <a:pPr>
              <a:lnSpc>
                <a:spcPct val="80000"/>
              </a:lnSpc>
              <a:buFontTx/>
              <a:buNone/>
            </a:pPr>
            <a:r>
              <a:rPr lang="en-US" altLang="en-US" sz="1600" smtClean="0">
                <a:latin typeface="Consolas" pitchFamily="49" charset="0"/>
                <a:cs typeface="Consolas" pitchFamily="49" charset="0"/>
              </a:rPr>
              <a:t>     public static final int HEIGHT = 200;</a:t>
            </a:r>
          </a:p>
          <a:p>
            <a:pPr>
              <a:lnSpc>
                <a:spcPct val="80000"/>
              </a:lnSpc>
              <a:buFontTx/>
              <a:buNone/>
            </a:pPr>
            <a:r>
              <a:rPr lang="en-US" altLang="en-US" sz="1600" smtClean="0">
                <a:latin typeface="Consolas" pitchFamily="49" charset="0"/>
                <a:cs typeface="Consolas" pitchFamily="49" charset="0"/>
              </a:rPr>
              <a:t>     public static void main (String [] args)</a:t>
            </a:r>
          </a:p>
          <a:p>
            <a:pPr>
              <a:lnSpc>
                <a:spcPct val="80000"/>
              </a:lnSpc>
              <a:buFontTx/>
              <a:buNone/>
            </a:pPr>
            <a:r>
              <a:rPr lang="en-US" altLang="en-US" sz="1600" smtClean="0">
                <a:latin typeface="Consolas" pitchFamily="49" charset="0"/>
                <a:cs typeface="Consolas" pitchFamily="49" charset="0"/>
              </a:rPr>
              <a:t>     {</a:t>
            </a:r>
          </a:p>
          <a:p>
            <a:pPr>
              <a:lnSpc>
                <a:spcPct val="80000"/>
              </a:lnSpc>
              <a:buFontTx/>
              <a:buNone/>
            </a:pPr>
            <a:r>
              <a:rPr lang="en-US" altLang="en-US" sz="1600" smtClean="0">
                <a:latin typeface="Consolas" pitchFamily="49" charset="0"/>
                <a:cs typeface="Consolas" pitchFamily="49" charset="0"/>
              </a:rPr>
              <a:t>         MyFrame aFrame = new MyFrame ();</a:t>
            </a:r>
          </a:p>
          <a:p>
            <a:pPr>
              <a:lnSpc>
                <a:spcPct val="80000"/>
              </a:lnSpc>
              <a:buFontTx/>
              <a:buNone/>
            </a:pPr>
            <a:r>
              <a:rPr lang="en-US" altLang="en-US" sz="1600" smtClean="0">
                <a:latin typeface="Consolas" pitchFamily="49" charset="0"/>
                <a:cs typeface="Consolas" pitchFamily="49" charset="0"/>
              </a:rPr>
              <a:t>         aFrame.setSize (WIDTH,HEIGHT);</a:t>
            </a:r>
          </a:p>
          <a:p>
            <a:pPr>
              <a:lnSpc>
                <a:spcPct val="80000"/>
              </a:lnSpc>
              <a:buFontTx/>
              <a:buNone/>
            </a:pPr>
            <a:r>
              <a:rPr lang="en-US" altLang="en-US" sz="1600" smtClean="0">
                <a:latin typeface="Consolas" pitchFamily="49" charset="0"/>
                <a:cs typeface="Consolas" pitchFamily="49" charset="0"/>
              </a:rPr>
              <a:t>         JButton aButton = new JButton("Press me.");</a:t>
            </a:r>
          </a:p>
        </p:txBody>
      </p:sp>
    </p:spTree>
    <p:extLst>
      <p:ext uri="{BB962C8B-B14F-4D97-AF65-F5344CB8AC3E}">
        <p14:creationId xmlns:p14="http://schemas.microsoft.com/office/powerpoint/2010/main" val="11326415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p:txBody>
          <a:bodyPr/>
          <a:lstStyle/>
          <a:p>
            <a:r>
              <a:rPr lang="en-US" altLang="en-US" sz="3200" smtClean="0"/>
              <a:t>The </a:t>
            </a:r>
            <a:r>
              <a:rPr lang="en-US" altLang="en-US" sz="3200" smtClean="0">
                <a:latin typeface="Consolas" pitchFamily="49" charset="0"/>
                <a:cs typeface="Consolas" pitchFamily="49" charset="0"/>
              </a:rPr>
              <a:t>Driver</a:t>
            </a:r>
            <a:r>
              <a:rPr lang="en-US" altLang="en-US" sz="3200" smtClean="0"/>
              <a:t> Class (2)</a:t>
            </a:r>
            <a:endParaRPr lang="en-US" altLang="en-US" sz="3200" smtClean="0">
              <a:latin typeface="Times New Roman" pitchFamily="18" charset="0"/>
            </a:endParaRPr>
          </a:p>
        </p:txBody>
      </p:sp>
      <p:sp>
        <p:nvSpPr>
          <p:cNvPr id="111619" name="Rectangle 3"/>
          <p:cNvSpPr>
            <a:spLocks noGrp="1" noChangeArrowheads="1"/>
          </p:cNvSpPr>
          <p:nvPr>
            <p:ph type="body" idx="4294967295"/>
          </p:nvPr>
        </p:nvSpPr>
        <p:spPr/>
        <p:txBody>
          <a:bodyPr/>
          <a:lstStyle/>
          <a:p>
            <a:pPr>
              <a:lnSpc>
                <a:spcPct val="90000"/>
              </a:lnSpc>
              <a:buFontTx/>
              <a:buNone/>
            </a:pPr>
            <a:r>
              <a:rPr lang="en-US" altLang="en-US" sz="1600" smtClean="0">
                <a:solidFill>
                  <a:srgbClr val="FF00FF"/>
                </a:solidFill>
                <a:latin typeface="Consolas" pitchFamily="49" charset="0"/>
                <a:cs typeface="Consolas" pitchFamily="49" charset="0"/>
              </a:rPr>
              <a:t>           // Anonymous object/class</a:t>
            </a:r>
          </a:p>
          <a:p>
            <a:pPr>
              <a:lnSpc>
                <a:spcPct val="90000"/>
              </a:lnSpc>
              <a:buFontTx/>
              <a:buNone/>
            </a:pPr>
            <a:r>
              <a:rPr lang="en-US" altLang="en-US" sz="1600" b="1" smtClean="0">
                <a:latin typeface="Consolas" pitchFamily="49" charset="0"/>
                <a:cs typeface="Consolas" pitchFamily="49" charset="0"/>
              </a:rPr>
              <a:t>           aButton.addActionListener(</a:t>
            </a:r>
          </a:p>
          <a:p>
            <a:pPr>
              <a:lnSpc>
                <a:spcPct val="90000"/>
              </a:lnSpc>
              <a:buFontTx/>
              <a:buNone/>
            </a:pPr>
            <a:r>
              <a:rPr lang="en-US" altLang="en-US" sz="1600" b="1" smtClean="0">
                <a:latin typeface="Consolas" pitchFamily="49" charset="0"/>
                <a:cs typeface="Consolas" pitchFamily="49" charset="0"/>
              </a:rPr>
              <a:t>              new ActionListener() </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public void actionPerformed(ActionEvent e) </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JButton aButton = (JButton) e.getSource();</a:t>
            </a:r>
          </a:p>
          <a:p>
            <a:pPr>
              <a:lnSpc>
                <a:spcPct val="90000"/>
              </a:lnSpc>
              <a:buFontTx/>
              <a:buNone/>
            </a:pPr>
            <a:r>
              <a:rPr lang="en-US" altLang="en-US" sz="1600" b="1" smtClean="0">
                <a:latin typeface="Consolas" pitchFamily="49" charset="0"/>
                <a:cs typeface="Consolas" pitchFamily="49" charset="0"/>
              </a:rPr>
              <a:t>                         aButton.setText("Stop pressing me!");</a:t>
            </a:r>
          </a:p>
          <a:p>
            <a:pPr>
              <a:lnSpc>
                <a:spcPct val="90000"/>
              </a:lnSpc>
              <a:buFontTx/>
              <a:buNone/>
            </a:pPr>
            <a:r>
              <a:rPr lang="en-US" altLang="en-US" sz="1600" b="1" smtClean="0">
                <a:latin typeface="Consolas" pitchFamily="49" charset="0"/>
                <a:cs typeface="Consolas" pitchFamily="49" charset="0"/>
              </a:rPr>
              <a:t>                    } </a:t>
            </a:r>
            <a:r>
              <a:rPr lang="en-US" altLang="en-US" sz="1600" b="1" smtClean="0">
                <a:solidFill>
                  <a:srgbClr val="FF00FF"/>
                </a:solidFill>
                <a:latin typeface="Consolas" pitchFamily="49" charset="0"/>
                <a:cs typeface="Consolas" pitchFamily="49" charset="0"/>
              </a:rPr>
              <a:t>// End: Defining method actionPerformed</a:t>
            </a:r>
          </a:p>
          <a:p>
            <a:pPr>
              <a:lnSpc>
                <a:spcPct val="90000"/>
              </a:lnSpc>
              <a:buFontTx/>
              <a:buNone/>
            </a:pPr>
            <a:r>
              <a:rPr lang="en-US" altLang="en-US" sz="1600" b="1" smtClean="0">
                <a:latin typeface="Consolas" pitchFamily="49" charset="0"/>
                <a:cs typeface="Consolas" pitchFamily="49" charset="0"/>
              </a:rPr>
              <a:t>              }  </a:t>
            </a:r>
            <a:r>
              <a:rPr lang="en-US" altLang="en-US" sz="1600" b="1" smtClean="0">
                <a:solidFill>
                  <a:srgbClr val="FF00FF"/>
                </a:solidFill>
                <a:latin typeface="Consolas" pitchFamily="49" charset="0"/>
                <a:cs typeface="Consolas" pitchFamily="49" charset="0"/>
              </a:rPr>
              <a:t>// End: Defining anonymous object/class</a:t>
            </a:r>
          </a:p>
          <a:p>
            <a:pPr>
              <a:lnSpc>
                <a:spcPct val="90000"/>
              </a:lnSpc>
              <a:buFontTx/>
              <a:buNone/>
            </a:pPr>
            <a:r>
              <a:rPr lang="en-US" altLang="en-US" sz="1600" b="1" smtClean="0">
                <a:latin typeface="Consolas" pitchFamily="49" charset="0"/>
                <a:cs typeface="Consolas" pitchFamily="49" charset="0"/>
              </a:rPr>
              <a:t>           );  </a:t>
            </a:r>
            <a:r>
              <a:rPr lang="en-US" altLang="en-US" sz="1600" b="1" smtClean="0">
                <a:solidFill>
                  <a:srgbClr val="FF00FF"/>
                </a:solidFill>
                <a:latin typeface="Consolas" pitchFamily="49" charset="0"/>
                <a:cs typeface="Consolas" pitchFamily="49" charset="0"/>
              </a:rPr>
              <a:t>// End: Parameter list for addActionListener</a:t>
            </a:r>
          </a:p>
          <a:p>
            <a:pPr>
              <a:lnSpc>
                <a:spcPct val="90000"/>
              </a:lnSpc>
              <a:buFontTx/>
              <a:buNone/>
            </a:pPr>
            <a:endParaRPr lang="en-US" altLang="en-US" sz="1600" b="1" smtClean="0">
              <a:latin typeface="Consolas" pitchFamily="49" charset="0"/>
              <a:cs typeface="Consolas" pitchFamily="49" charset="0"/>
            </a:endParaRPr>
          </a:p>
          <a:p>
            <a:pPr>
              <a:lnSpc>
                <a:spcPct val="90000"/>
              </a:lnSpc>
              <a:buFontTx/>
              <a:buNone/>
            </a:pPr>
            <a:r>
              <a:rPr lang="en-US" altLang="en-US" sz="1600" smtClean="0">
                <a:latin typeface="Consolas" pitchFamily="49" charset="0"/>
                <a:cs typeface="Consolas" pitchFamily="49" charset="0"/>
              </a:rPr>
              <a:t>           aFrame.add(aButton);</a:t>
            </a:r>
          </a:p>
          <a:p>
            <a:pPr>
              <a:lnSpc>
                <a:spcPct val="90000"/>
              </a:lnSpc>
              <a:buFontTx/>
              <a:buNone/>
            </a:pPr>
            <a:r>
              <a:rPr lang="en-US" altLang="en-US" sz="1600" smtClean="0">
                <a:latin typeface="Consolas" pitchFamily="49" charset="0"/>
                <a:cs typeface="Consolas" pitchFamily="49" charset="0"/>
              </a:rPr>
              <a:t>           aFrame.setVisible(true);</a:t>
            </a:r>
          </a:p>
          <a:p>
            <a:pPr>
              <a:lnSpc>
                <a:spcPct val="90000"/>
              </a:lnSpc>
              <a:buFontTx/>
              <a:buNone/>
            </a:pPr>
            <a:r>
              <a:rPr lang="en-US" altLang="en-US" sz="1600" smtClean="0">
                <a:latin typeface="Consolas" pitchFamily="49" charset="0"/>
                <a:cs typeface="Consolas" pitchFamily="49" charset="0"/>
              </a:rPr>
              <a:t>     }</a:t>
            </a:r>
          </a:p>
          <a:p>
            <a:pPr>
              <a:lnSpc>
                <a:spcPct val="90000"/>
              </a:lnSpc>
              <a:buFontTx/>
              <a:buNone/>
            </a:pPr>
            <a:r>
              <a:rPr lang="en-US" altLang="en-US" sz="1600" smtClean="0">
                <a:latin typeface="Consolas" pitchFamily="49" charset="0"/>
                <a:cs typeface="Consolas" pitchFamily="49" charset="0"/>
              </a:rPr>
              <a:t>}</a:t>
            </a:r>
          </a:p>
          <a:p>
            <a:pPr>
              <a:lnSpc>
                <a:spcPct val="90000"/>
              </a:lnSpc>
              <a:buFontTx/>
              <a:buNone/>
            </a:pPr>
            <a:endParaRPr lang="en-US" altLang="en-US" sz="1600" smtClean="0"/>
          </a:p>
        </p:txBody>
      </p:sp>
    </p:spTree>
    <p:extLst>
      <p:ext uri="{BB962C8B-B14F-4D97-AF65-F5344CB8AC3E}">
        <p14:creationId xmlns:p14="http://schemas.microsoft.com/office/powerpoint/2010/main" val="4002117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t>: Outline</a:t>
            </a:r>
          </a:p>
        </p:txBody>
      </p:sp>
      <p:sp>
        <p:nvSpPr>
          <p:cNvPr id="112643" name="Rectangle 3"/>
          <p:cNvSpPr>
            <a:spLocks noGrp="1" noChangeArrowheads="1"/>
          </p:cNvSpPr>
          <p:nvPr>
            <p:ph type="body" idx="4294967295"/>
          </p:nvPr>
        </p:nvSpPr>
        <p:spPr/>
        <p:txBody>
          <a:bodyPr/>
          <a:lstStyle/>
          <a:p>
            <a:pPr>
              <a:lnSpc>
                <a:spcPct val="90000"/>
              </a:lnSpc>
              <a:buFontTx/>
              <a:buNone/>
            </a:pPr>
            <a:r>
              <a:rPr lang="en-US" altLang="en-US" sz="1600" smtClean="0">
                <a:latin typeface="Consolas" pitchFamily="49" charset="0"/>
                <a:cs typeface="Consolas" pitchFamily="49" charset="0"/>
              </a:rPr>
              <a:t>public class MyFrame extends JFrame</a:t>
            </a:r>
          </a:p>
          <a:p>
            <a:pPr>
              <a:lnSpc>
                <a:spcPct val="90000"/>
              </a:lnSpc>
              <a:buFontTx/>
              <a:buNone/>
            </a:pPr>
            <a:r>
              <a:rPr lang="en-US" altLang="en-US" sz="1600" smtClean="0">
                <a:latin typeface="Consolas" pitchFamily="49" charset="0"/>
                <a:cs typeface="Consolas" pitchFamily="49" charset="0"/>
              </a:rPr>
              <a:t>{</a:t>
            </a:r>
          </a:p>
          <a:p>
            <a:pPr>
              <a:lnSpc>
                <a:spcPct val="90000"/>
              </a:lnSpc>
              <a:buFontTx/>
              <a:buNone/>
            </a:pPr>
            <a:r>
              <a:rPr lang="en-US" altLang="en-US" sz="1600" smtClean="0">
                <a:solidFill>
                  <a:srgbClr val="FF00FF"/>
                </a:solidFill>
                <a:latin typeface="Consolas" pitchFamily="49" charset="0"/>
                <a:cs typeface="Consolas" pitchFamily="49" charset="0"/>
              </a:rPr>
              <a:t>      // MyFrame’s private parts</a:t>
            </a:r>
          </a:p>
          <a:p>
            <a:pPr>
              <a:lnSpc>
                <a:spcPct val="90000"/>
              </a:lnSpc>
              <a:buFontTx/>
              <a:buNone/>
            </a:pPr>
            <a:r>
              <a:rPr lang="en-US" altLang="en-US" sz="1600" smtClean="0">
                <a:latin typeface="Consolas" pitchFamily="49" charset="0"/>
                <a:cs typeface="Consolas" pitchFamily="49" charset="0"/>
              </a:rPr>
              <a:t>	     public MyFrame ()</a:t>
            </a:r>
          </a:p>
          <a:p>
            <a:pPr>
              <a:lnSpc>
                <a:spcPct val="90000"/>
              </a:lnSpc>
              <a:buFontTx/>
              <a:buNone/>
            </a:pPr>
            <a:r>
              <a:rPr lang="en-US" altLang="en-US" sz="1600" smtClean="0">
                <a:latin typeface="Consolas" pitchFamily="49" charset="0"/>
                <a:cs typeface="Consolas" pitchFamily="49" charset="0"/>
              </a:rPr>
              <a:t>      {</a:t>
            </a:r>
          </a:p>
          <a:p>
            <a:pPr>
              <a:lnSpc>
                <a:spcPct val="90000"/>
              </a:lnSpc>
              <a:buFontTx/>
              <a:buNone/>
            </a:pPr>
            <a:r>
              <a:rPr lang="en-US" altLang="en-US" sz="1600" smtClean="0">
                <a:latin typeface="Consolas" pitchFamily="49" charset="0"/>
                <a:cs typeface="Consolas" pitchFamily="49" charset="0"/>
              </a:rPr>
              <a:t>            :    :</a:t>
            </a:r>
          </a:p>
          <a:p>
            <a:pPr>
              <a:lnSpc>
                <a:spcPct val="90000"/>
              </a:lnSpc>
              <a:buFontTx/>
              <a:buNone/>
            </a:pPr>
            <a:r>
              <a:rPr lang="en-US" altLang="en-US" sz="1600" smtClean="0">
                <a:latin typeface="Consolas" pitchFamily="49" charset="0"/>
                <a:cs typeface="Consolas" pitchFamily="49" charset="0"/>
              </a:rPr>
              <a:t>      }</a:t>
            </a:r>
          </a:p>
          <a:p>
            <a:pPr>
              <a:lnSpc>
                <a:spcPct val="90000"/>
              </a:lnSpc>
              <a:buFontTx/>
              <a:buNone/>
            </a:pPr>
            <a:r>
              <a:rPr lang="en-US" altLang="en-US" sz="1600" smtClean="0">
                <a:latin typeface="Consolas" pitchFamily="49" charset="0"/>
                <a:cs typeface="Consolas" pitchFamily="49" charset="0"/>
              </a:rPr>
              <a:t>      </a:t>
            </a:r>
          </a:p>
          <a:p>
            <a:pPr>
              <a:lnSpc>
                <a:spcPct val="90000"/>
              </a:lnSpc>
              <a:buFontTx/>
              <a:buNone/>
            </a:pPr>
            <a:r>
              <a:rPr lang="en-US" altLang="en-US" sz="1600" smtClean="0">
                <a:solidFill>
                  <a:srgbClr val="FF00FF"/>
                </a:solidFill>
                <a:latin typeface="Times New Roman" pitchFamily="18" charset="0"/>
              </a:rPr>
              <a:t>              </a:t>
            </a:r>
            <a:r>
              <a:rPr lang="en-US" altLang="en-US" sz="1600" smtClean="0">
                <a:solidFill>
                  <a:srgbClr val="FF00FF"/>
                </a:solidFill>
                <a:latin typeface="Consolas" pitchFamily="49" charset="0"/>
                <a:cs typeface="Consolas" pitchFamily="49" charset="0"/>
              </a:rPr>
              <a:t>// Inner class defined within the MyFrame class.</a:t>
            </a:r>
          </a:p>
          <a:p>
            <a:pPr>
              <a:lnSpc>
                <a:spcPct val="90000"/>
              </a:lnSpc>
              <a:buFontTx/>
              <a:buNone/>
            </a:pPr>
            <a:r>
              <a:rPr lang="en-US" altLang="en-US" sz="1600" smtClean="0">
                <a:solidFill>
                  <a:srgbClr val="FF00FF"/>
                </a:solidFill>
                <a:latin typeface="Consolas" pitchFamily="49" charset="0"/>
                <a:cs typeface="Consolas" pitchFamily="49" charset="0"/>
              </a:rPr>
              <a:t>      //  Private because it's only used by the MyFrame class.</a:t>
            </a:r>
          </a:p>
          <a:p>
            <a:pPr>
              <a:lnSpc>
                <a:spcPct val="90000"/>
              </a:lnSpc>
              <a:buFontTx/>
              <a:buNone/>
            </a:pPr>
            <a:r>
              <a:rPr lang="en-US" altLang="en-US" sz="1600" b="1" smtClean="0">
                <a:latin typeface="Consolas" pitchFamily="49" charset="0"/>
                <a:cs typeface="Consolas" pitchFamily="49" charset="0"/>
              </a:rPr>
              <a:t>      private class MyWindowListener extends WindowAdapter</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public void windowClosing (WindowEvent e)</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     :</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smtClean="0">
                <a:latin typeface="Consolas" pitchFamily="49" charset="0"/>
                <a:cs typeface="Consolas" pitchFamily="49" charset="0"/>
              </a:rPr>
              <a:t>}</a:t>
            </a:r>
          </a:p>
          <a:p>
            <a:pPr>
              <a:lnSpc>
                <a:spcPct val="90000"/>
              </a:lnSpc>
              <a:buFontTx/>
              <a:buNone/>
            </a:pPr>
            <a:endParaRPr lang="en-US" altLang="en-US" sz="1600" smtClean="0">
              <a:latin typeface="Consolas" pitchFamily="49" charset="0"/>
              <a:cs typeface="Consolas" pitchFamily="49" charset="0"/>
            </a:endParaRPr>
          </a:p>
        </p:txBody>
      </p:sp>
      <p:grpSp>
        <p:nvGrpSpPr>
          <p:cNvPr id="158727" name="Group 7"/>
          <p:cNvGrpSpPr>
            <a:grpSpLocks/>
          </p:cNvGrpSpPr>
          <p:nvPr/>
        </p:nvGrpSpPr>
        <p:grpSpPr bwMode="auto">
          <a:xfrm>
            <a:off x="762000" y="2286000"/>
            <a:ext cx="8382000" cy="3886200"/>
            <a:chOff x="480" y="1056"/>
            <a:chExt cx="5280" cy="2448"/>
          </a:xfrm>
        </p:grpSpPr>
        <p:sp>
          <p:nvSpPr>
            <p:cNvPr id="112648" name="Rectangle 4"/>
            <p:cNvSpPr>
              <a:spLocks noChangeArrowheads="1"/>
            </p:cNvSpPr>
            <p:nvPr/>
          </p:nvSpPr>
          <p:spPr bwMode="auto">
            <a:xfrm>
              <a:off x="480" y="1968"/>
              <a:ext cx="4320" cy="1536"/>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p>
          </p:txBody>
        </p:sp>
        <p:sp>
          <p:nvSpPr>
            <p:cNvPr id="112649" name="Line 5"/>
            <p:cNvSpPr>
              <a:spLocks noChangeShapeType="1"/>
            </p:cNvSpPr>
            <p:nvPr/>
          </p:nvSpPr>
          <p:spPr bwMode="auto">
            <a:xfrm flipH="1">
              <a:off x="3806" y="1744"/>
              <a:ext cx="440" cy="55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50" name="Text Box 6"/>
            <p:cNvSpPr txBox="1">
              <a:spLocks noChangeArrowheads="1"/>
            </p:cNvSpPr>
            <p:nvPr/>
          </p:nvSpPr>
          <p:spPr bwMode="auto">
            <a:xfrm>
              <a:off x="2976" y="1056"/>
              <a:ext cx="2784"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808000"/>
                  </a:solidFill>
                </a:rPr>
                <a:t>Definition of class </a:t>
              </a:r>
              <a:r>
                <a:rPr lang="en-US" altLang="en-US" sz="1800">
                  <a:solidFill>
                    <a:srgbClr val="808000"/>
                  </a:solidFill>
                  <a:latin typeface="Consolas" pitchFamily="49" charset="0"/>
                  <a:cs typeface="Consolas" pitchFamily="49" charset="0"/>
                </a:rPr>
                <a:t>MyWindowListener</a:t>
              </a:r>
              <a:r>
                <a:rPr lang="en-US" altLang="en-US" sz="1800">
                  <a:solidFill>
                    <a:srgbClr val="808000"/>
                  </a:solidFill>
                </a:rPr>
                <a:t> entirely within definition of class </a:t>
              </a:r>
              <a:r>
                <a:rPr lang="en-US" altLang="en-US" sz="1800">
                  <a:solidFill>
                    <a:srgbClr val="808000"/>
                  </a:solidFill>
                  <a:latin typeface="Consolas" pitchFamily="49" charset="0"/>
                  <a:cs typeface="Consolas" pitchFamily="49" charset="0"/>
                </a:rPr>
                <a:t>MyFrame</a:t>
              </a:r>
              <a:r>
                <a:rPr lang="en-US" altLang="en-US" sz="1800">
                  <a:solidFill>
                    <a:srgbClr val="808000"/>
                  </a:solidFill>
                </a:rPr>
                <a:t> </a:t>
              </a:r>
            </a:p>
            <a:p>
              <a:pPr eaLnBrk="1" hangingPunct="1">
                <a:spcBef>
                  <a:spcPct val="50000"/>
                </a:spcBef>
                <a:buFontTx/>
                <a:buChar char="•"/>
              </a:pPr>
              <a:r>
                <a:rPr lang="en-US" altLang="en-US" sz="1800">
                  <a:solidFill>
                    <a:srgbClr val="808000"/>
                  </a:solidFill>
                </a:rPr>
                <a:t>Listens for events for that window</a:t>
              </a:r>
            </a:p>
          </p:txBody>
        </p:sp>
      </p:grpSp>
      <p:grpSp>
        <p:nvGrpSpPr>
          <p:cNvPr id="158731" name="Group 11"/>
          <p:cNvGrpSpPr>
            <a:grpSpLocks/>
          </p:cNvGrpSpPr>
          <p:nvPr/>
        </p:nvGrpSpPr>
        <p:grpSpPr bwMode="auto">
          <a:xfrm>
            <a:off x="0" y="2286000"/>
            <a:ext cx="4102100" cy="3276600"/>
            <a:chOff x="80" y="1208"/>
            <a:chExt cx="2584" cy="2464"/>
          </a:xfrm>
        </p:grpSpPr>
        <p:sp>
          <p:nvSpPr>
            <p:cNvPr id="112646" name="Freeform 9"/>
            <p:cNvSpPr>
              <a:spLocks/>
            </p:cNvSpPr>
            <p:nvPr/>
          </p:nvSpPr>
          <p:spPr bwMode="auto">
            <a:xfrm>
              <a:off x="80" y="1208"/>
              <a:ext cx="640" cy="2464"/>
            </a:xfrm>
            <a:custGeom>
              <a:avLst/>
              <a:gdLst>
                <a:gd name="T0" fmla="*/ 640 w 640"/>
                <a:gd name="T1" fmla="*/ 2464 h 2464"/>
                <a:gd name="T2" fmla="*/ 232 w 640"/>
                <a:gd name="T3" fmla="*/ 2264 h 2464"/>
                <a:gd name="T4" fmla="*/ 80 w 640"/>
                <a:gd name="T5" fmla="*/ 1800 h 2464"/>
                <a:gd name="T6" fmla="*/ 72 w 640"/>
                <a:gd name="T7" fmla="*/ 1216 h 2464"/>
                <a:gd name="T8" fmla="*/ 72 w 640"/>
                <a:gd name="T9" fmla="*/ 648 h 2464"/>
                <a:gd name="T10" fmla="*/ 504 w 640"/>
                <a:gd name="T11" fmla="*/ 0 h 24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0" h="2464">
                  <a:moveTo>
                    <a:pt x="640" y="2464"/>
                  </a:moveTo>
                  <a:cubicBezTo>
                    <a:pt x="482" y="2419"/>
                    <a:pt x="325" y="2375"/>
                    <a:pt x="232" y="2264"/>
                  </a:cubicBezTo>
                  <a:cubicBezTo>
                    <a:pt x="139" y="2153"/>
                    <a:pt x="107" y="1975"/>
                    <a:pt x="80" y="1800"/>
                  </a:cubicBezTo>
                  <a:cubicBezTo>
                    <a:pt x="53" y="1625"/>
                    <a:pt x="73" y="1408"/>
                    <a:pt x="72" y="1216"/>
                  </a:cubicBezTo>
                  <a:cubicBezTo>
                    <a:pt x="71" y="1024"/>
                    <a:pt x="0" y="851"/>
                    <a:pt x="72" y="648"/>
                  </a:cubicBezTo>
                  <a:cubicBezTo>
                    <a:pt x="144" y="445"/>
                    <a:pt x="324" y="222"/>
                    <a:pt x="504" y="0"/>
                  </a:cubicBezTo>
                </a:path>
              </a:pathLst>
            </a:custGeom>
            <a:noFill/>
            <a:ln w="38100" cap="flat" cmpd="sng">
              <a:solidFill>
                <a:srgbClr val="FF0000"/>
              </a:solidFill>
              <a:prstDash val="dash"/>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7" name="Text Box 10"/>
            <p:cNvSpPr txBox="1">
              <a:spLocks noChangeArrowheads="1"/>
            </p:cNvSpPr>
            <p:nvPr/>
          </p:nvSpPr>
          <p:spPr bwMode="auto">
            <a:xfrm>
              <a:off x="480" y="1857"/>
              <a:ext cx="2184" cy="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808000"/>
                  </a:solidFill>
                </a:rPr>
                <a:t>NOTE: The inner class can access the outer class’ privates! “Friend”</a:t>
              </a:r>
            </a:p>
          </p:txBody>
        </p:sp>
      </p:grpSp>
    </p:spTree>
    <p:extLst>
      <p:ext uri="{BB962C8B-B14F-4D97-AF65-F5344CB8AC3E}">
        <p14:creationId xmlns:p14="http://schemas.microsoft.com/office/powerpoint/2010/main" val="1266385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87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158731"/>
                                        </p:tgtEl>
                                        <p:attrNameLst>
                                          <p:attrName>style.visibility</p:attrName>
                                        </p:attrNameLst>
                                      </p:cBhvr>
                                      <p:to>
                                        <p:strVal val="visible"/>
                                      </p:to>
                                    </p:set>
                                    <p:animEffect transition="in" filter="wipe(down)">
                                      <p:cBhvr>
                                        <p:cTn id="11" dur="500"/>
                                        <p:tgtEl>
                                          <p:spTgt spid="158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t> (2)</a:t>
            </a:r>
          </a:p>
        </p:txBody>
      </p:sp>
      <p:sp>
        <p:nvSpPr>
          <p:cNvPr id="113667" name="Rectangle 3"/>
          <p:cNvSpPr>
            <a:spLocks noGrp="1" noChangeArrowheads="1"/>
          </p:cNvSpPr>
          <p:nvPr>
            <p:ph type="body" idx="4294967295"/>
          </p:nvPr>
        </p:nvSpPr>
        <p:spPr/>
        <p:txBody>
          <a:bodyPr/>
          <a:lstStyle/>
          <a:p>
            <a:pPr>
              <a:lnSpc>
                <a:spcPct val="80000"/>
              </a:lnSpc>
              <a:buFontTx/>
              <a:buNone/>
            </a:pPr>
            <a:r>
              <a:rPr lang="en-US" altLang="en-US" sz="1800" smtClean="0">
                <a:latin typeface="Consolas" pitchFamily="49" charset="0"/>
                <a:cs typeface="Consolas" pitchFamily="49" charset="0"/>
              </a:rPr>
              <a:t>import javax.swing.JFrame;</a:t>
            </a:r>
          </a:p>
          <a:p>
            <a:pPr>
              <a:lnSpc>
                <a:spcPct val="80000"/>
              </a:lnSpc>
              <a:buFontTx/>
              <a:buNone/>
            </a:pPr>
            <a:r>
              <a:rPr lang="en-US" altLang="en-US" sz="1800" smtClean="0">
                <a:latin typeface="Consolas" pitchFamily="49" charset="0"/>
                <a:cs typeface="Consolas" pitchFamily="49" charset="0"/>
              </a:rPr>
              <a:t>import java.awt.event.WindowAdapter;</a:t>
            </a:r>
          </a:p>
          <a:p>
            <a:pPr>
              <a:lnSpc>
                <a:spcPct val="80000"/>
              </a:lnSpc>
              <a:buFontTx/>
              <a:buNone/>
            </a:pPr>
            <a:r>
              <a:rPr lang="en-US" altLang="en-US" sz="1800" smtClean="0">
                <a:latin typeface="Consolas" pitchFamily="49" charset="0"/>
                <a:cs typeface="Consolas" pitchFamily="49" charset="0"/>
              </a:rPr>
              <a:t>import java.awt.event.WindowEvent;</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public class MyFrame extends JFrame</a:t>
            </a:r>
          </a:p>
          <a:p>
            <a:pPr>
              <a:lnSpc>
                <a:spcPct val="80000"/>
              </a:lnSpc>
              <a:buFontTx/>
              <a:buNone/>
            </a:pPr>
            <a:r>
              <a:rPr lang="en-US" altLang="en-US" sz="1800" smtClean="0">
                <a:latin typeface="Consolas" pitchFamily="49" charset="0"/>
                <a:cs typeface="Consolas" pitchFamily="49" charset="0"/>
              </a:rPr>
              <a:t>{</a:t>
            </a:r>
          </a:p>
          <a:p>
            <a:pPr>
              <a:lnSpc>
                <a:spcPct val="80000"/>
              </a:lnSpc>
              <a:buFontTx/>
              <a:buNone/>
            </a:pPr>
            <a:r>
              <a:rPr lang="en-US" altLang="en-US" sz="1800" smtClean="0">
                <a:latin typeface="Consolas" pitchFamily="49" charset="0"/>
                <a:cs typeface="Consolas" pitchFamily="49" charset="0"/>
              </a:rPr>
              <a:t>	  public MyFrame ()</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        MyWindowListener aWindowListener = new </a:t>
            </a:r>
          </a:p>
          <a:p>
            <a:pPr>
              <a:lnSpc>
                <a:spcPct val="80000"/>
              </a:lnSpc>
              <a:buFontTx/>
              <a:buNone/>
            </a:pPr>
            <a:r>
              <a:rPr lang="en-US" altLang="en-US" sz="1800" smtClean="0">
                <a:latin typeface="Consolas" pitchFamily="49" charset="0"/>
                <a:cs typeface="Consolas" pitchFamily="49" charset="0"/>
              </a:rPr>
              <a:t>          MyWindowListener();</a:t>
            </a:r>
          </a:p>
          <a:p>
            <a:pPr>
              <a:lnSpc>
                <a:spcPct val="80000"/>
              </a:lnSpc>
              <a:buFontTx/>
              <a:buNone/>
            </a:pPr>
            <a:r>
              <a:rPr lang="en-US" altLang="en-US" sz="1800" smtClean="0">
                <a:latin typeface="Consolas" pitchFamily="49" charset="0"/>
                <a:cs typeface="Consolas" pitchFamily="49" charset="0"/>
              </a:rPr>
              <a:t>        this.addWindowListener(aWindowListener);</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2567816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33339</TotalTime>
  <Words>6087</Words>
  <Application>Microsoft Office PowerPoint</Application>
  <PresentationFormat>On-screen Show (4:3)</PresentationFormat>
  <Paragraphs>1475</Paragraphs>
  <Slides>139</Slides>
  <Notes>21</Notes>
  <HiddenSlides>0</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Office Theme</vt:lpstr>
      <vt:lpstr>An Introduction To Graphical User Interfaces</vt:lpstr>
      <vt:lpstr>Don’t Run The GUI Code Via SSH!</vt:lpstr>
      <vt:lpstr>Components</vt:lpstr>
      <vt:lpstr>Containers</vt:lpstr>
      <vt:lpstr>Containers (2)</vt:lpstr>
      <vt:lpstr>Some Relevant Java GUI libraries</vt:lpstr>
      <vt:lpstr>Some Relevant Java GUI libraries (2)</vt:lpstr>
      <vt:lpstr>Hierarchy: Important Widget Classes</vt:lpstr>
      <vt:lpstr>Some Relevant Java GUI Classes For This Section</vt:lpstr>
      <vt:lpstr>Traditional Software</vt:lpstr>
      <vt:lpstr>Traditional Software</vt:lpstr>
      <vt:lpstr>Event-Driven Software</vt:lpstr>
      <vt:lpstr>Event-Driven Software</vt:lpstr>
      <vt:lpstr>Characteristics Of Event Driven Software</vt:lpstr>
      <vt:lpstr>Most Components Can Trigger Events</vt:lpstr>
      <vt:lpstr>“Window” Classes</vt:lpstr>
      <vt:lpstr>The “Window” Class Hierarchy</vt:lpstr>
      <vt:lpstr>Class JFrame</vt:lpstr>
      <vt:lpstr>Example: Creating A Frame That Can Close (And Cleanup Memory After Itself)</vt:lpstr>
      <vt:lpstr>Example: Creating A Frame That Can Close (And Cleanup Memory After Itself)</vt:lpstr>
      <vt:lpstr>Pitfall 1: Showing Too Early</vt:lpstr>
      <vt:lpstr>Window Events</vt:lpstr>
      <vt:lpstr>Steps In The Event Model For Handling A Frame Event: Window Closing</vt:lpstr>
      <vt:lpstr>The Frame Must Register All Interested  Event Listeners.</vt:lpstr>
      <vt:lpstr>The User Triggers The Event By Closing  The Window</vt:lpstr>
      <vt:lpstr>The Window Sends A Message To All Listeners Of That Event.</vt:lpstr>
      <vt:lpstr>The Event Listener Runs The Code To Handle The Event.</vt:lpstr>
      <vt:lpstr>The Event Listener Runs The Code To Handle The Event.</vt:lpstr>
      <vt:lpstr>An Example Of Handling A Frame Event</vt:lpstr>
      <vt:lpstr>An Example Of Handling A Frame Event (2)</vt:lpstr>
      <vt:lpstr>The Driver Class</vt:lpstr>
      <vt:lpstr>Class MyFrame</vt:lpstr>
      <vt:lpstr>Class MyWindowListener</vt:lpstr>
      <vt:lpstr>Steps In The Event Model For Handling  A Button Event</vt:lpstr>
      <vt:lpstr>1. The Graphical Component Must Register All Interested Event Listeners.</vt:lpstr>
      <vt:lpstr>2. The User Triggers An Event By Pressing  The Button</vt:lpstr>
      <vt:lpstr>3. The Component Sends A Message To All Registered Listeners For That Event</vt:lpstr>
      <vt:lpstr>3. The Component Sends A Message To All Registered Listeners For That Event</vt:lpstr>
      <vt:lpstr>3. The Component Sends A Message To All Registered Listeners For That Event</vt:lpstr>
      <vt:lpstr>An Example Of Handling A Button Event</vt:lpstr>
      <vt:lpstr>An Example Of Handling A Button Event (2)</vt:lpstr>
      <vt:lpstr>An Example Of Handling A Button Event: The Driver Class</vt:lpstr>
      <vt:lpstr>An Example Of Handling A Button Event: The Driver Class (2)</vt:lpstr>
      <vt:lpstr>An Example Of Handling A Button Event: The ButtonListener Class</vt:lpstr>
      <vt:lpstr>How To Handle The Layout Of Components</vt:lpstr>
      <vt:lpstr>How To Handle The Layout Of Components</vt:lpstr>
      <vt:lpstr>Layout Is Based On Spatial (X,Y) Coordinates</vt:lpstr>
      <vt:lpstr>Layout Is Based On Spatial Coordinates</vt:lpstr>
      <vt:lpstr>Coordinates Of Components: Relative To  The Container</vt:lpstr>
      <vt:lpstr>Pitfall 2: Invisible Component</vt:lpstr>
      <vt:lpstr>A Example With Manual Layout</vt:lpstr>
      <vt:lpstr>An Example With Manual Layout:  The Driver Class</vt:lpstr>
      <vt:lpstr>An Example With Manual Layout:  The Driver Class (2)</vt:lpstr>
      <vt:lpstr>How To Handle The Layout Of Components</vt:lpstr>
      <vt:lpstr>Java Layout Classes</vt:lpstr>
      <vt:lpstr>BorderLayout (“Compass Directions”)</vt:lpstr>
      <vt:lpstr>CardLayout (“Tab-Like”)</vt:lpstr>
      <vt:lpstr>FlowLayout (Adapts To Resizing “Web-Like”)</vt:lpstr>
      <vt:lpstr>GridLayout</vt:lpstr>
      <vt:lpstr>GridBagLayout</vt:lpstr>
      <vt:lpstr>Implementing A GUI When Using The GridBagLayout</vt:lpstr>
      <vt:lpstr>Implementing A GUI When Using The GridBagLayout</vt:lpstr>
      <vt:lpstr>GridBagConstraints</vt:lpstr>
      <vt:lpstr>Some Important Parts Of The GridBagConstraints Class</vt:lpstr>
      <vt:lpstr>GridBagContraints: Fill Values</vt:lpstr>
      <vt:lpstr>Some Important Parts Of The GridBagConstraints Class (2)</vt:lpstr>
      <vt:lpstr>Some Important Parts Of The GridBagConstraints Class (3)</vt:lpstr>
      <vt:lpstr>Some Important Parts Of The GridBagConstraints Class (4)</vt:lpstr>
      <vt:lpstr>An Example Using The GridBagLayout</vt:lpstr>
      <vt:lpstr>An Example Using The GridBagLayout: The Driver Class</vt:lpstr>
      <vt:lpstr>An Example Using The GridBagLayout:  Class MyFrame</vt:lpstr>
      <vt:lpstr>An Example Using The GridBagLayout:  Class MyFrame (2)</vt:lpstr>
      <vt:lpstr>An Example Using The GridBagLayout:  Class MyFrame (3)</vt:lpstr>
      <vt:lpstr>Advanced Uses Of GridBagLayout</vt:lpstr>
      <vt:lpstr>Layout Of GUI Components</vt:lpstr>
      <vt:lpstr>Components Effecting The State Of Other Components</vt:lpstr>
      <vt:lpstr>Components Effecting The State Of Other Components: The Driver Class</vt:lpstr>
      <vt:lpstr>Components Effecting The State Of Other Components: Class MyFrame</vt:lpstr>
      <vt:lpstr>Components Effecting The State Of Other Components: Class MyFrame (2)</vt:lpstr>
      <vt:lpstr>Components Effecting The State Of Other Components: Class MyFrame (3)</vt:lpstr>
      <vt:lpstr>Note: JFrame Containment</vt:lpstr>
      <vt:lpstr>Components Effecting The State Of Other Components: Class MyButtonListener</vt:lpstr>
      <vt:lpstr>Components Effecting The State Of Other Components: Class MyButtonListener (2)</vt:lpstr>
      <vt:lpstr>Last Example: Critique</vt:lpstr>
      <vt:lpstr>Anonymous Objects/Anonymous Class</vt:lpstr>
      <vt:lpstr>An Example Using Anonymous Class And Object</vt:lpstr>
      <vt:lpstr>Driver Class</vt:lpstr>
      <vt:lpstr>Class MyFrame</vt:lpstr>
      <vt:lpstr>Class MyFrame (2)</vt:lpstr>
      <vt:lpstr>Class MyFrame (3)</vt:lpstr>
      <vt:lpstr>Class MyFrame (4)</vt:lpstr>
      <vt:lpstr>Class MyFrame (5)</vt:lpstr>
      <vt:lpstr>Nested/Inner Classes</vt:lpstr>
      <vt:lpstr>Example: Inner Classes</vt:lpstr>
      <vt:lpstr>Example: Inner Classes (2)</vt:lpstr>
      <vt:lpstr>The Driver Class</vt:lpstr>
      <vt:lpstr>The Driver Class (2)</vt:lpstr>
      <vt:lpstr>Class MyFrame: Outline</vt:lpstr>
      <vt:lpstr>Class MyFrame (2)</vt:lpstr>
      <vt:lpstr>Class MyFrame (3)</vt:lpstr>
      <vt:lpstr>Dialog Boxes</vt:lpstr>
      <vt:lpstr>JDialog Example</vt:lpstr>
      <vt:lpstr>The Driver Class</vt:lpstr>
      <vt:lpstr>Class MyDialog</vt:lpstr>
      <vt:lpstr>Class MyDialog (2)</vt:lpstr>
      <vt:lpstr>Class MyDialog (3)</vt:lpstr>
      <vt:lpstr>Class MyDialog (4)</vt:lpstr>
      <vt:lpstr>Class MyDialog (5)</vt:lpstr>
      <vt:lpstr>Dialog Boxes And “User-Friendly Design”</vt:lpstr>
      <vt:lpstr>Dialog Boxes And “User-Friendly Design” (2)</vt:lpstr>
      <vt:lpstr>Dialogs Are Frequently Used Online</vt:lpstr>
      <vt:lpstr>Dialogs Are Frequently Used Online</vt:lpstr>
      <vt:lpstr>Types Of Input Text Fields: Short</vt:lpstr>
      <vt:lpstr>The Driver Class</vt:lpstr>
      <vt:lpstr>Class MyFrame</vt:lpstr>
      <vt:lpstr>Class MyFrame: Using JTextField</vt:lpstr>
      <vt:lpstr>Class MyFrame: Reacting To The Event</vt:lpstr>
      <vt:lpstr>Types Of Input Text Fields: Long</vt:lpstr>
      <vt:lpstr>The Driver Class: Using JTextArea</vt:lpstr>
      <vt:lpstr>The Text Listener: MyDocumentListener</vt:lpstr>
      <vt:lpstr>The Text Listener: MyDocumentListener (2)</vt:lpstr>
      <vt:lpstr>Controls Affecting Other Controls</vt:lpstr>
      <vt:lpstr>Ways Of Accessing Other Controls</vt:lpstr>
      <vt:lpstr>Ways Of Accessing Other Controls (2)</vt:lpstr>
      <vt:lpstr>Ways Of Accessing Other Controls (3)</vt:lpstr>
      <vt:lpstr>Ways Of Accessing Other Controls (4)</vt:lpstr>
      <vt:lpstr>Example Illustrating The Third Approach1 And Adding Graphics To Controls</vt:lpstr>
      <vt:lpstr>The Driver Class</vt:lpstr>
      <vt:lpstr>Class MyFrame</vt:lpstr>
      <vt:lpstr>Class MyFrame (2)</vt:lpstr>
      <vt:lpstr>Class MyFrame (3)</vt:lpstr>
      <vt:lpstr>Class MyFrame (4)</vt:lpstr>
      <vt:lpstr>Class MyButton</vt:lpstr>
      <vt:lpstr>Class To Change Label: LabelButtonListener</vt:lpstr>
      <vt:lpstr>Class To Update Frame: FrameButtonListener</vt:lpstr>
      <vt:lpstr>Class To Update Frame: FrameButtonListener (2)</vt:lpstr>
      <vt:lpstr>Class To Update Frame: FrameButtonListener (3)</vt:lpstr>
      <vt:lpstr>References</vt:lpstr>
      <vt:lpstr>You Should Now Know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 graphic user interfaces in Java</dc:title>
  <dc:creator>James Tam</dc:creator>
  <cp:keywords>GUI;Graphical user interface;Swing</cp:keywords>
  <cp:lastModifiedBy>James Tam</cp:lastModifiedBy>
  <cp:revision>640</cp:revision>
  <dcterms:created xsi:type="dcterms:W3CDTF">2013-08-26T22:54:00Z</dcterms:created>
  <dcterms:modified xsi:type="dcterms:W3CDTF">2015-03-16T20:54:58Z</dcterms:modified>
</cp:coreProperties>
</file>