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handoutMasterIdLst>
    <p:handoutMasterId r:id="rId5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17" r:id="rId46"/>
    <p:sldId id="305" r:id="rId47"/>
    <p:sldId id="308" r:id="rId48"/>
    <p:sldId id="309" r:id="rId49"/>
    <p:sldId id="310" r:id="rId50"/>
    <p:sldId id="311" r:id="rId51"/>
    <p:sldId id="312" r:id="rId52"/>
    <p:sldId id="307" r:id="rId53"/>
    <p:sldId id="313" r:id="rId54"/>
    <p:sldId id="314" r:id="rId55"/>
    <p:sldId id="315" r:id="rId56"/>
    <p:sldId id="316" r:id="rId57"/>
  </p:sldIdLst>
  <p:sldSz cx="9144000" cy="6858000" type="screen4x3"/>
  <p:notesSz cx="6858000" cy="9144000"/>
  <p:defaultTextStyle>
    <a:defPPr>
      <a:defRPr lang="en-US"/>
    </a:defPPr>
    <a:lvl1pPr algn="l" rtl="0" fontAlgn="base">
      <a:spcBef>
        <a:spcPct val="50000"/>
      </a:spcBef>
      <a:spcAft>
        <a:spcPct val="0"/>
      </a:spcAft>
      <a:defRPr b="1" kern="1200">
        <a:solidFill>
          <a:schemeClr val="tx1"/>
        </a:solidFill>
        <a:latin typeface="Calibri" pitchFamily="34" charset="0"/>
        <a:ea typeface="+mn-ea"/>
        <a:cs typeface="Arial" charset="0"/>
      </a:defRPr>
    </a:lvl1pPr>
    <a:lvl2pPr marL="457200" algn="l" rtl="0" fontAlgn="base">
      <a:spcBef>
        <a:spcPct val="50000"/>
      </a:spcBef>
      <a:spcAft>
        <a:spcPct val="0"/>
      </a:spcAft>
      <a:defRPr b="1" kern="1200">
        <a:solidFill>
          <a:schemeClr val="tx1"/>
        </a:solidFill>
        <a:latin typeface="Calibri" pitchFamily="34" charset="0"/>
        <a:ea typeface="+mn-ea"/>
        <a:cs typeface="Arial" charset="0"/>
      </a:defRPr>
    </a:lvl2pPr>
    <a:lvl3pPr marL="914400" algn="l" rtl="0" fontAlgn="base">
      <a:spcBef>
        <a:spcPct val="50000"/>
      </a:spcBef>
      <a:spcAft>
        <a:spcPct val="0"/>
      </a:spcAft>
      <a:defRPr b="1" kern="1200">
        <a:solidFill>
          <a:schemeClr val="tx1"/>
        </a:solidFill>
        <a:latin typeface="Calibri" pitchFamily="34" charset="0"/>
        <a:ea typeface="+mn-ea"/>
        <a:cs typeface="Arial" charset="0"/>
      </a:defRPr>
    </a:lvl3pPr>
    <a:lvl4pPr marL="1371600" algn="l" rtl="0" fontAlgn="base">
      <a:spcBef>
        <a:spcPct val="50000"/>
      </a:spcBef>
      <a:spcAft>
        <a:spcPct val="0"/>
      </a:spcAft>
      <a:defRPr b="1" kern="1200">
        <a:solidFill>
          <a:schemeClr val="tx1"/>
        </a:solidFill>
        <a:latin typeface="Calibri" pitchFamily="34" charset="0"/>
        <a:ea typeface="+mn-ea"/>
        <a:cs typeface="Arial" charset="0"/>
      </a:defRPr>
    </a:lvl4pPr>
    <a:lvl5pPr marL="1828800" algn="l" rtl="0" fontAlgn="base">
      <a:spcBef>
        <a:spcPct val="50000"/>
      </a:spcBef>
      <a:spcAft>
        <a:spcPct val="0"/>
      </a:spcAft>
      <a:defRPr b="1" kern="1200">
        <a:solidFill>
          <a:schemeClr val="tx1"/>
        </a:solidFill>
        <a:latin typeface="Calibri" pitchFamily="34" charset="0"/>
        <a:ea typeface="+mn-ea"/>
        <a:cs typeface="Arial" charset="0"/>
      </a:defRPr>
    </a:lvl5pPr>
    <a:lvl6pPr marL="2286000" algn="l" defTabSz="914400" rtl="0" eaLnBrk="1" latinLnBrk="0" hangingPunct="1">
      <a:defRPr b="1" kern="1200">
        <a:solidFill>
          <a:schemeClr val="tx1"/>
        </a:solidFill>
        <a:latin typeface="Calibri" pitchFamily="34" charset="0"/>
        <a:ea typeface="+mn-ea"/>
        <a:cs typeface="Arial" charset="0"/>
      </a:defRPr>
    </a:lvl6pPr>
    <a:lvl7pPr marL="2743200" algn="l" defTabSz="914400" rtl="0" eaLnBrk="1" latinLnBrk="0" hangingPunct="1">
      <a:defRPr b="1" kern="1200">
        <a:solidFill>
          <a:schemeClr val="tx1"/>
        </a:solidFill>
        <a:latin typeface="Calibri" pitchFamily="34" charset="0"/>
        <a:ea typeface="+mn-ea"/>
        <a:cs typeface="Arial" charset="0"/>
      </a:defRPr>
    </a:lvl7pPr>
    <a:lvl8pPr marL="3200400" algn="l" defTabSz="914400" rtl="0" eaLnBrk="1" latinLnBrk="0" hangingPunct="1">
      <a:defRPr b="1" kern="1200">
        <a:solidFill>
          <a:schemeClr val="tx1"/>
        </a:solidFill>
        <a:latin typeface="Calibri" pitchFamily="34" charset="0"/>
        <a:ea typeface="+mn-ea"/>
        <a:cs typeface="Arial" charset="0"/>
      </a:defRPr>
    </a:lvl8pPr>
    <a:lvl9pPr marL="3657600" algn="l" defTabSz="914400" rtl="0" eaLnBrk="1" latinLnBrk="0" hangingPunct="1">
      <a:defRPr b="1"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ysman" initials="s" lastIdx="4" clrIdx="0"/>
  <p:cmAuthor id="1" name="James Tam" initials="JT"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33"/>
    <a:srgbClr val="808000"/>
    <a:srgbClr val="FF66FF"/>
    <a:srgbClr val="FF00FF"/>
    <a:srgbClr val="CC3300"/>
    <a:srgbClr val="000000"/>
    <a:srgbClr val="993300"/>
    <a:srgbClr val="B2B2B2"/>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20" autoAdjust="0"/>
    <p:restoredTop sz="91387" autoAdjust="0"/>
  </p:normalViewPr>
  <p:slideViewPr>
    <p:cSldViewPr>
      <p:cViewPr varScale="1">
        <p:scale>
          <a:sx n="90" d="100"/>
          <a:sy n="90" d="100"/>
        </p:scale>
        <p:origin x="-792"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205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b="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b="0">
                <a:latin typeface="+mn-lt"/>
                <a:cs typeface="+mn-cs"/>
              </a:defRPr>
            </a:lvl1pPr>
          </a:lstStyle>
          <a:p>
            <a:pPr>
              <a:defRPr/>
            </a:pPr>
            <a:fld id="{F6F15187-57C7-4FB9-A0A6-B059D65E8F88}" type="datetimeFigureOut">
              <a:rPr lang="en-US"/>
              <a:pPr>
                <a:defRPr/>
              </a:pPr>
              <a:t>4/7/2015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b="0">
                <a:latin typeface="+mn-lt"/>
                <a:cs typeface="+mn-cs"/>
              </a:defRPr>
            </a:lvl1pPr>
          </a:lstStyle>
          <a:p>
            <a:pPr>
              <a:defRPr/>
            </a:pPr>
            <a:r>
              <a:rPr lang="en-US" dirty="0" smtClean="0"/>
              <a:t>Exception handling, file input and output</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b="0">
                <a:latin typeface="+mn-lt"/>
                <a:cs typeface="+mn-cs"/>
              </a:defRPr>
            </a:lvl1pPr>
          </a:lstStyle>
          <a:p>
            <a:pPr>
              <a:defRPr/>
            </a:pPr>
            <a:fld id="{00C49965-F3AF-4159-96B0-0AC56D2A66E3}" type="slidenum">
              <a:rPr lang="en-US"/>
              <a:pPr>
                <a:defRPr/>
              </a:pPr>
              <a:t>‹#›</a:t>
            </a:fld>
            <a:endParaRPr lang="en-US" dirty="0"/>
          </a:p>
        </p:txBody>
      </p:sp>
    </p:spTree>
    <p:extLst>
      <p:ext uri="{BB962C8B-B14F-4D97-AF65-F5344CB8AC3E}">
        <p14:creationId xmlns:p14="http://schemas.microsoft.com/office/powerpoint/2010/main" val="2815789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b="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b="0">
                <a:latin typeface="+mn-lt"/>
                <a:cs typeface="+mn-cs"/>
              </a:defRPr>
            </a:lvl1pPr>
          </a:lstStyle>
          <a:p>
            <a:pPr>
              <a:defRPr/>
            </a:pPr>
            <a:fld id="{E567F207-60F6-4CF2-9504-27C1CAFA9C0B}" type="datetimeFigureOut">
              <a:rPr lang="en-US"/>
              <a:pPr>
                <a:defRPr/>
              </a:pPr>
              <a:t>4/7/2015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b="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b="0">
                <a:latin typeface="+mn-lt"/>
                <a:cs typeface="+mn-cs"/>
              </a:defRPr>
            </a:lvl1pPr>
          </a:lstStyle>
          <a:p>
            <a:pPr>
              <a:defRPr/>
            </a:pPr>
            <a:fld id="{E46CAA75-9D47-4A80-B837-70D2A657E386}" type="slidenum">
              <a:rPr lang="en-US"/>
              <a:pPr>
                <a:defRPr/>
              </a:pPr>
              <a:t>‹#›</a:t>
            </a:fld>
            <a:endParaRPr lang="en-US" dirty="0"/>
          </a:p>
        </p:txBody>
      </p:sp>
    </p:spTree>
    <p:extLst>
      <p:ext uri="{BB962C8B-B14F-4D97-AF65-F5344CB8AC3E}">
        <p14:creationId xmlns:p14="http://schemas.microsoft.com/office/powerpoint/2010/main" val="18669979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txBox="1">
            <a:spLocks noGrp="1" noChangeArrowheads="1"/>
          </p:cNvSpPr>
          <p:nvPr/>
        </p:nvSpPr>
        <p:spPr bwMode="auto">
          <a:xfrm>
            <a:off x="3886200" y="868680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727" tIns="0" rIns="18727" bIns="0" anchor="b"/>
          <a:lstStyle>
            <a:lvl1pPr defTabSz="952500">
              <a:spcBef>
                <a:spcPct val="30000"/>
              </a:spcBef>
              <a:defRPr sz="1200">
                <a:solidFill>
                  <a:schemeClr val="tx1"/>
                </a:solidFill>
                <a:latin typeface="Calibri" panose="020F0502020204030204" pitchFamily="34" charset="0"/>
              </a:defRPr>
            </a:lvl1pPr>
            <a:lvl2pPr marL="742950" indent="-285750" defTabSz="952500">
              <a:spcBef>
                <a:spcPct val="30000"/>
              </a:spcBef>
              <a:defRPr sz="1200">
                <a:solidFill>
                  <a:schemeClr val="tx1"/>
                </a:solidFill>
                <a:latin typeface="Calibri" panose="020F0502020204030204" pitchFamily="34" charset="0"/>
              </a:defRPr>
            </a:lvl2pPr>
            <a:lvl3pPr marL="1143000" indent="-228600" defTabSz="952500">
              <a:spcBef>
                <a:spcPct val="30000"/>
              </a:spcBef>
              <a:defRPr sz="1200">
                <a:solidFill>
                  <a:schemeClr val="tx1"/>
                </a:solidFill>
                <a:latin typeface="Calibri" panose="020F0502020204030204" pitchFamily="34" charset="0"/>
              </a:defRPr>
            </a:lvl3pPr>
            <a:lvl4pPr marL="1600200" indent="-228600" defTabSz="952500">
              <a:spcBef>
                <a:spcPct val="30000"/>
              </a:spcBef>
              <a:defRPr sz="1200">
                <a:solidFill>
                  <a:schemeClr val="tx1"/>
                </a:solidFill>
                <a:latin typeface="Calibri" panose="020F0502020204030204" pitchFamily="34" charset="0"/>
              </a:defRPr>
            </a:lvl4pPr>
            <a:lvl5pPr marL="2057400" indent="-228600" defTabSz="952500">
              <a:spcBef>
                <a:spcPct val="30000"/>
              </a:spcBef>
              <a:defRPr sz="1200">
                <a:solidFill>
                  <a:schemeClr val="tx1"/>
                </a:solidFill>
                <a:latin typeface="Calibri" panose="020F0502020204030204" pitchFamily="34" charset="0"/>
              </a:defRPr>
            </a:lvl5pPr>
            <a:lvl6pPr marL="2514600" indent="-228600" defTabSz="9525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525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525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525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50000"/>
              </a:spcBef>
            </a:pPr>
            <a:fld id="{2395A5E6-1199-4C76-8546-B0C3E57CB372}" type="slidenum">
              <a:rPr lang="en-US" altLang="en-US" sz="1000" i="1">
                <a:latin typeface="Times New Roman" panose="02020603050405020304" pitchFamily="18" charset="0"/>
              </a:rPr>
              <a:pPr algn="r" eaLnBrk="1" hangingPunct="1">
                <a:spcBef>
                  <a:spcPct val="50000"/>
                </a:spcBef>
              </a:pPr>
              <a:t>1</a:t>
            </a:fld>
            <a:endParaRPr lang="en-US" altLang="en-US" sz="1000" i="1">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Tree>
    <p:extLst>
      <p:ext uri="{BB962C8B-B14F-4D97-AF65-F5344CB8AC3E}">
        <p14:creationId xmlns:p14="http://schemas.microsoft.com/office/powerpoint/2010/main" val="2094371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Tree>
    <p:extLst>
      <p:ext uri="{BB962C8B-B14F-4D97-AF65-F5344CB8AC3E}">
        <p14:creationId xmlns:p14="http://schemas.microsoft.com/office/powerpoint/2010/main" val="29067915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Tree>
    <p:extLst>
      <p:ext uri="{BB962C8B-B14F-4D97-AF65-F5344CB8AC3E}">
        <p14:creationId xmlns:p14="http://schemas.microsoft.com/office/powerpoint/2010/main" val="35600884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What is typically in a finally block:</a:t>
            </a:r>
          </a:p>
          <a:p>
            <a:r>
              <a:rPr lang="en-US" altLang="en-US" smtClean="0"/>
              <a:t>- Cleanup statements for file IO – closing files that were opened (should be done whether or not exceptions occurred)</a:t>
            </a:r>
          </a:p>
        </p:txBody>
      </p:sp>
    </p:spTree>
    <p:extLst>
      <p:ext uri="{BB962C8B-B14F-4D97-AF65-F5344CB8AC3E}">
        <p14:creationId xmlns:p14="http://schemas.microsoft.com/office/powerpoint/2010/main" val="28625210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smtClean="0"/>
              <a:t>You could set up a try-catch block in method1 () but maybe you don’t want to handle it here.  </a:t>
            </a:r>
          </a:p>
          <a:p>
            <a:pPr>
              <a:buFontTx/>
              <a:buChar char="-"/>
            </a:pPr>
            <a:r>
              <a:rPr lang="en-US" altLang="en-US" smtClean="0"/>
              <a:t>The calling method, method1 () may not be able to properly handle it (not have the info needed) </a:t>
            </a:r>
          </a:p>
        </p:txBody>
      </p:sp>
    </p:spTree>
    <p:extLst>
      <p:ext uri="{BB962C8B-B14F-4D97-AF65-F5344CB8AC3E}">
        <p14:creationId xmlns:p14="http://schemas.microsoft.com/office/powerpoint/2010/main" val="10445499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smtClean="0"/>
              <a:t>The difference between this program and the previous version is when the user enters an non-integer value.  The first program will recover from the error by catching the exception but this program will simply stop running.</a:t>
            </a:r>
          </a:p>
        </p:txBody>
      </p:sp>
    </p:spTree>
    <p:extLst>
      <p:ext uri="{BB962C8B-B14F-4D97-AF65-F5344CB8AC3E}">
        <p14:creationId xmlns:p14="http://schemas.microsoft.com/office/powerpoint/2010/main" val="42900069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Tree>
    <p:extLst>
      <p:ext uri="{BB962C8B-B14F-4D97-AF65-F5344CB8AC3E}">
        <p14:creationId xmlns:p14="http://schemas.microsoft.com/office/powerpoint/2010/main" val="7693328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Under the newer Java compilers this is a compiler error because it notices in the second case that the first catch block on the right includes the second.</a:t>
            </a:r>
          </a:p>
          <a:p>
            <a:r>
              <a:rPr lang="en-US" altLang="en-US" smtClean="0"/>
              <a:t>Under older Java compilers the approach on the right would compile and run but it would result in a logic error because it would never reach the EOFException case.</a:t>
            </a:r>
          </a:p>
          <a:p>
            <a:pPr>
              <a:buFontTx/>
              <a:buChar char="•"/>
            </a:pPr>
            <a:r>
              <a:rPr lang="en-US" altLang="en-US" smtClean="0"/>
              <a:t>MAKE A TRANSPARENCY!</a:t>
            </a:r>
          </a:p>
          <a:p>
            <a:pPr>
              <a:buFontTx/>
              <a:buChar char="•"/>
            </a:pPr>
            <a:r>
              <a:rPr lang="en-US" altLang="en-US" smtClean="0"/>
              <a:t>In the first case you can differentiate between EOFExceptions and IOExceptions:</a:t>
            </a:r>
          </a:p>
          <a:p>
            <a:pPr lvl="1">
              <a:buFontTx/>
              <a:buChar char="•"/>
            </a:pPr>
            <a:r>
              <a:rPr lang="en-US" altLang="en-US" smtClean="0"/>
              <a:t>A thrown EOEException gets caught in the first catch block</a:t>
            </a:r>
          </a:p>
          <a:p>
            <a:pPr lvl="1">
              <a:buFontTx/>
              <a:buChar char="•"/>
            </a:pPr>
            <a:r>
              <a:rPr lang="en-US" altLang="en-US" smtClean="0"/>
              <a:t>A thrown IOException can’t substitute an IOException for EOFException so the IOException is caught in the second catch block</a:t>
            </a:r>
          </a:p>
          <a:p>
            <a:pPr>
              <a:buFontTx/>
              <a:buChar char="•"/>
            </a:pPr>
            <a:r>
              <a:rPr lang="en-US" altLang="en-US" smtClean="0"/>
              <a:t>In the second case</a:t>
            </a:r>
          </a:p>
          <a:p>
            <a:pPr lvl="1">
              <a:buFontTx/>
              <a:buChar char="•"/>
            </a:pPr>
            <a:r>
              <a:rPr lang="en-US" altLang="en-US" smtClean="0"/>
              <a:t>A thrown EOEException gets caught in the first catch block because an EOFException is a form of an IOException and the second catch block is missed.</a:t>
            </a:r>
          </a:p>
          <a:p>
            <a:pPr lvl="1">
              <a:buFontTx/>
              <a:buChar char="•"/>
            </a:pPr>
            <a:r>
              <a:rPr lang="en-US" altLang="en-US" smtClean="0"/>
              <a:t>A thrown IOException gets caught in the first catch block</a:t>
            </a:r>
          </a:p>
          <a:p>
            <a:pPr lvl="1">
              <a:buFontTx/>
              <a:buChar char="•"/>
            </a:pPr>
            <a:endParaRPr lang="en-US" altLang="en-US" b="1" smtClean="0"/>
          </a:p>
        </p:txBody>
      </p:sp>
    </p:spTree>
    <p:extLst>
      <p:ext uri="{BB962C8B-B14F-4D97-AF65-F5344CB8AC3E}">
        <p14:creationId xmlns:p14="http://schemas.microsoft.com/office/powerpoint/2010/main" val="22591614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9" tIns="45719" rIns="91439" bIns="45719" numCol="1" anchor="t" anchorCtr="0" compatLnSpc="1">
            <a:prstTxWarp prst="textNoShape">
              <a:avLst/>
            </a:prstTxWarp>
          </a:bodyPr>
          <a:lstStyle/>
          <a:p>
            <a:endParaRPr lang="en-CA" altLang="en-US" smtClean="0"/>
          </a:p>
        </p:txBody>
      </p:sp>
    </p:spTree>
    <p:extLst>
      <p:ext uri="{BB962C8B-B14F-4D97-AF65-F5344CB8AC3E}">
        <p14:creationId xmlns:p14="http://schemas.microsoft.com/office/powerpoint/2010/main" val="30941816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9" tIns="45719" rIns="91439" bIns="45719"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1141508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smtClean="0"/>
              <a:t>This can be a real pain if the error condition only occurs rarely</a:t>
            </a:r>
          </a:p>
          <a:p>
            <a:pPr>
              <a:buFontTx/>
              <a:buChar char="•"/>
            </a:pPr>
            <a:endParaRPr lang="en-US" altLang="en-US" smtClean="0"/>
          </a:p>
          <a:p>
            <a:endParaRPr lang="en-US" altLang="en-US"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4198110-280A-4E88-A9BE-5BE6A27176E0}" type="slidenum">
              <a:rPr lang="en-US" altLang="en-US"/>
              <a:pPr>
                <a:spcBef>
                  <a:spcPct val="0"/>
                </a:spcBef>
              </a:pPr>
              <a:t>7</a:t>
            </a:fld>
            <a:endParaRPr lang="en-US" altLang="en-US"/>
          </a:p>
        </p:txBody>
      </p:sp>
    </p:spTree>
    <p:extLst>
      <p:ext uri="{BB962C8B-B14F-4D97-AF65-F5344CB8AC3E}">
        <p14:creationId xmlns:p14="http://schemas.microsoft.com/office/powerpoint/2010/main" val="1489285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Unlike using conditions/returns if you don’t properly handle exceptions then your code won’t compile.</a:t>
            </a:r>
          </a:p>
        </p:txBody>
      </p:sp>
    </p:spTree>
    <p:extLst>
      <p:ext uri="{BB962C8B-B14F-4D97-AF65-F5344CB8AC3E}">
        <p14:creationId xmlns:p14="http://schemas.microsoft.com/office/powerpoint/2010/main" val="4097928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smtClean="0"/>
              <a:t>Note that we are dealing with the class Integer and not the simple integer type.</a:t>
            </a:r>
          </a:p>
          <a:p>
            <a:pPr>
              <a:buFontTx/>
              <a:buChar char="•"/>
            </a:pPr>
            <a:r>
              <a:rPr lang="en-US" altLang="en-US" smtClean="0"/>
              <a:t>Benefits: The behavior of a class provided for a simple type e.g., convert a String to Integer and Integer to int for you.</a:t>
            </a:r>
          </a:p>
          <a:p>
            <a:pPr>
              <a:buFontTx/>
              <a:buChar char="•"/>
            </a:pPr>
            <a:r>
              <a:rPr lang="en-US" altLang="en-US" smtClean="0"/>
              <a:t>The latter is useful because the BufferedReader only goes so far to convert the input to a String.</a:t>
            </a:r>
          </a:p>
        </p:txBody>
      </p:sp>
    </p:spTree>
    <p:extLst>
      <p:ext uri="{BB962C8B-B14F-4D97-AF65-F5344CB8AC3E}">
        <p14:creationId xmlns:p14="http://schemas.microsoft.com/office/powerpoint/2010/main" val="3760426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smtClean="0"/>
              <a:t>Although getting a IOException may be nearly impossible when reading keyboard input anytime that you call the readLine method of this class you must still be able to deal with the exception.</a:t>
            </a:r>
          </a:p>
        </p:txBody>
      </p:sp>
    </p:spTree>
    <p:extLst>
      <p:ext uri="{BB962C8B-B14F-4D97-AF65-F5344CB8AC3E}">
        <p14:creationId xmlns:p14="http://schemas.microsoft.com/office/powerpoint/2010/main" val="3257246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Tree>
    <p:extLst>
      <p:ext uri="{BB962C8B-B14F-4D97-AF65-F5344CB8AC3E}">
        <p14:creationId xmlns:p14="http://schemas.microsoft.com/office/powerpoint/2010/main" val="2855733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smtClean="0"/>
              <a:t>If you try to convert String of text that isn’t an integer via the constructor or the static parseInt method then somewhere in that method the code will notice the discrepancy and throw a NumberFormatException.</a:t>
            </a:r>
          </a:p>
        </p:txBody>
      </p:sp>
    </p:spTree>
    <p:extLst>
      <p:ext uri="{BB962C8B-B14F-4D97-AF65-F5344CB8AC3E}">
        <p14:creationId xmlns:p14="http://schemas.microsoft.com/office/powerpoint/2010/main" val="4088708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smtClean="0"/>
              <a:t>Note that we are dealing with the class Integer and not the simple integer type.</a:t>
            </a:r>
          </a:p>
          <a:p>
            <a:pPr>
              <a:buFontTx/>
              <a:buChar char="•"/>
            </a:pPr>
            <a:r>
              <a:rPr lang="en-US" altLang="en-US" smtClean="0"/>
              <a:t>Benefits: The behavior of a class provided for a simple type e.g., convert a String to Integer and Integer to int for you.</a:t>
            </a:r>
          </a:p>
          <a:p>
            <a:pPr>
              <a:buFontTx/>
              <a:buChar char="•"/>
            </a:pPr>
            <a:r>
              <a:rPr lang="en-US" altLang="en-US" smtClean="0"/>
              <a:t>The latter is useful because the BufferedReader only goes so far to convert the input to a String.</a:t>
            </a:r>
          </a:p>
        </p:txBody>
      </p:sp>
    </p:spTree>
    <p:extLst>
      <p:ext uri="{BB962C8B-B14F-4D97-AF65-F5344CB8AC3E}">
        <p14:creationId xmlns:p14="http://schemas.microsoft.com/office/powerpoint/2010/main" val="2967532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Tree>
    <p:extLst>
      <p:ext uri="{BB962C8B-B14F-4D97-AF65-F5344CB8AC3E}">
        <p14:creationId xmlns:p14="http://schemas.microsoft.com/office/powerpoint/2010/main" val="1926960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DF8F8B91-4E2B-4046-8E98-AF2E6ABBB6F7}" type="datetimeFigureOut">
              <a:rPr lang="en-US"/>
              <a:pPr>
                <a:defRPr/>
              </a:pPr>
              <a:t>4/7/2015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80983F3-3DEF-47AA-9F65-43FC793C00B7}" type="slidenum">
              <a:rPr lang="en-US"/>
              <a:pPr>
                <a:defRPr/>
              </a:pPr>
              <a:t>‹#›</a:t>
            </a:fld>
            <a:endParaRPr lang="en-US" dirty="0"/>
          </a:p>
        </p:txBody>
      </p:sp>
    </p:spTree>
    <p:extLst>
      <p:ext uri="{BB962C8B-B14F-4D97-AF65-F5344CB8AC3E}">
        <p14:creationId xmlns:p14="http://schemas.microsoft.com/office/powerpoint/2010/main" val="6067818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C3F2CE0B-2E9F-484B-AD30-2D3C17BA33BB}" type="datetimeFigureOut">
              <a:rPr lang="en-US"/>
              <a:pPr>
                <a:defRPr/>
              </a:pPr>
              <a:t>4/7/2015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E18483-0AF3-4656-83F9-0CAEC3B86A14}" type="slidenum">
              <a:rPr lang="en-US"/>
              <a:pPr>
                <a:defRPr/>
              </a:pPr>
              <a:t>‹#›</a:t>
            </a:fld>
            <a:endParaRPr lang="en-US" dirty="0"/>
          </a:p>
        </p:txBody>
      </p:sp>
    </p:spTree>
    <p:extLst>
      <p:ext uri="{BB962C8B-B14F-4D97-AF65-F5344CB8AC3E}">
        <p14:creationId xmlns:p14="http://schemas.microsoft.com/office/powerpoint/2010/main" val="917167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5D2E81D-D4B2-4EBF-A8D5-3EE132A352E2}" type="datetimeFigureOut">
              <a:rPr lang="en-US"/>
              <a:pPr>
                <a:defRPr/>
              </a:pPr>
              <a:t>4/7/2015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506350-81B3-4A9E-90AD-1B3293E5C7A4}" type="slidenum">
              <a:rPr lang="en-US"/>
              <a:pPr>
                <a:defRPr/>
              </a:pPr>
              <a:t>‹#›</a:t>
            </a:fld>
            <a:endParaRPr lang="en-US" dirty="0"/>
          </a:p>
        </p:txBody>
      </p:sp>
    </p:spTree>
    <p:extLst>
      <p:ext uri="{BB962C8B-B14F-4D97-AF65-F5344CB8AC3E}">
        <p14:creationId xmlns:p14="http://schemas.microsoft.com/office/powerpoint/2010/main" val="1920142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spcBef>
                <a:spcPct val="0"/>
              </a:spcBef>
              <a:defRPr/>
            </a:pPr>
            <a:r>
              <a:rPr lang="en-US" sz="1200" b="0" dirty="0" smtClean="0"/>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685340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EDD2508-4A9C-4436-A488-5F7BFDA4B89F}" type="datetimeFigureOut">
              <a:rPr lang="en-US"/>
              <a:pPr>
                <a:defRPr/>
              </a:pPr>
              <a:t>4/7/2015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BF2958-48BB-4042-9FB8-6306AD47AFF3}" type="slidenum">
              <a:rPr lang="en-US"/>
              <a:pPr>
                <a:defRPr/>
              </a:pPr>
              <a:t>‹#›</a:t>
            </a:fld>
            <a:endParaRPr lang="en-US" dirty="0"/>
          </a:p>
        </p:txBody>
      </p:sp>
    </p:spTree>
    <p:extLst>
      <p:ext uri="{BB962C8B-B14F-4D97-AF65-F5344CB8AC3E}">
        <p14:creationId xmlns:p14="http://schemas.microsoft.com/office/powerpoint/2010/main" val="2155443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88B62B9-E6CF-4E3C-B1E8-5895EE411005}" type="datetimeFigureOut">
              <a:rPr lang="en-US"/>
              <a:pPr>
                <a:defRPr/>
              </a:pPr>
              <a:t>4/7/2015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D9A72B81-479B-43B9-A9B5-5A34F31C8C70}" type="slidenum">
              <a:rPr lang="en-US"/>
              <a:pPr>
                <a:defRPr/>
              </a:pPr>
              <a:t>‹#›</a:t>
            </a:fld>
            <a:endParaRPr lang="en-US" dirty="0"/>
          </a:p>
        </p:txBody>
      </p:sp>
    </p:spTree>
    <p:extLst>
      <p:ext uri="{BB962C8B-B14F-4D97-AF65-F5344CB8AC3E}">
        <p14:creationId xmlns:p14="http://schemas.microsoft.com/office/powerpoint/2010/main" val="2681929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774DE26C-0BA0-4D34-8964-F74824C15F90}" type="datetimeFigureOut">
              <a:rPr lang="en-US"/>
              <a:pPr>
                <a:defRPr/>
              </a:pPr>
              <a:t>4/7/2015</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029198BF-0EFF-43A3-814E-A43655AF486B}" type="slidenum">
              <a:rPr lang="en-US"/>
              <a:pPr>
                <a:defRPr/>
              </a:pPr>
              <a:t>‹#›</a:t>
            </a:fld>
            <a:endParaRPr lang="en-US" dirty="0"/>
          </a:p>
        </p:txBody>
      </p:sp>
    </p:spTree>
    <p:extLst>
      <p:ext uri="{BB962C8B-B14F-4D97-AF65-F5344CB8AC3E}">
        <p14:creationId xmlns:p14="http://schemas.microsoft.com/office/powerpoint/2010/main" val="2689573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9CFC2CA3-25BB-4D0A-A5DD-76D715CD67A5}" type="datetimeFigureOut">
              <a:rPr lang="en-US"/>
              <a:pPr>
                <a:defRPr/>
              </a:pPr>
              <a:t>4/7/2015</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24BAAB09-E8E3-4525-8F54-B04F4D1445F9}" type="slidenum">
              <a:rPr lang="en-US"/>
              <a:pPr>
                <a:defRPr/>
              </a:pPr>
              <a:t>‹#›</a:t>
            </a:fld>
            <a:endParaRPr lang="en-US" dirty="0"/>
          </a:p>
        </p:txBody>
      </p:sp>
    </p:spTree>
    <p:extLst>
      <p:ext uri="{BB962C8B-B14F-4D97-AF65-F5344CB8AC3E}">
        <p14:creationId xmlns:p14="http://schemas.microsoft.com/office/powerpoint/2010/main" val="721189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D793CA0-F0D9-43A2-992A-D171F0A54D16}" type="datetimeFigureOut">
              <a:rPr lang="en-US"/>
              <a:pPr>
                <a:defRPr/>
              </a:pPr>
              <a:t>4/7/2015</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E6EFB485-D889-4B51-9A9A-D0E961F2D33B}" type="slidenum">
              <a:rPr lang="en-US"/>
              <a:pPr>
                <a:defRPr/>
              </a:pPr>
              <a:t>‹#›</a:t>
            </a:fld>
            <a:endParaRPr lang="en-US" dirty="0"/>
          </a:p>
        </p:txBody>
      </p:sp>
    </p:spTree>
    <p:extLst>
      <p:ext uri="{BB962C8B-B14F-4D97-AF65-F5344CB8AC3E}">
        <p14:creationId xmlns:p14="http://schemas.microsoft.com/office/powerpoint/2010/main" val="3152777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79717BDD-6242-4A25-89F6-30F729820C40}" type="datetimeFigureOut">
              <a:rPr lang="en-US"/>
              <a:pPr>
                <a:defRPr/>
              </a:pPr>
              <a:t>4/7/2015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5801A161-4134-4EBF-9161-A4BDAE0EC9FB}" type="slidenum">
              <a:rPr lang="en-US"/>
              <a:pPr>
                <a:defRPr/>
              </a:pPr>
              <a:t>‹#›</a:t>
            </a:fld>
            <a:endParaRPr lang="en-US" dirty="0"/>
          </a:p>
        </p:txBody>
      </p:sp>
    </p:spTree>
    <p:extLst>
      <p:ext uri="{BB962C8B-B14F-4D97-AF65-F5344CB8AC3E}">
        <p14:creationId xmlns:p14="http://schemas.microsoft.com/office/powerpoint/2010/main" val="3244169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82EA7490-0363-4520-8C07-D1C5770D4C89}" type="datetimeFigureOut">
              <a:rPr lang="en-US"/>
              <a:pPr>
                <a:defRPr/>
              </a:pPr>
              <a:t>4/7/2015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1C07A7E7-42B2-45AB-AD62-6D9189A52175}" type="slidenum">
              <a:rPr lang="en-US"/>
              <a:pPr>
                <a:defRPr/>
              </a:pPr>
              <a:t>‹#›</a:t>
            </a:fld>
            <a:endParaRPr lang="en-US" dirty="0"/>
          </a:p>
        </p:txBody>
      </p:sp>
    </p:spTree>
    <p:extLst>
      <p:ext uri="{BB962C8B-B14F-4D97-AF65-F5344CB8AC3E}">
        <p14:creationId xmlns:p14="http://schemas.microsoft.com/office/powerpoint/2010/main" val="3846125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b="0">
                <a:solidFill>
                  <a:schemeClr val="tx1">
                    <a:tint val="75000"/>
                  </a:schemeClr>
                </a:solidFill>
                <a:latin typeface="+mn-lt"/>
                <a:cs typeface="+mn-cs"/>
              </a:defRPr>
            </a:lvl1pPr>
          </a:lstStyle>
          <a:p>
            <a:pPr>
              <a:defRPr/>
            </a:pPr>
            <a:r>
              <a:rPr lang="en-US"/>
              <a:t>James Tam</a:t>
            </a:r>
          </a:p>
        </p:txBody>
      </p:sp>
    </p:spTree>
  </p:cSld>
  <p:clrMap bg1="lt1" tx1="dk1" bg2="lt2" tx2="dk2" accent1="accent1" accent2="accent2" accent3="accent3" accent4="accent4" accent5="accent5" accent6="accent6" hlink="hlink" folHlink="folHlink"/>
  <p:sldLayoutIdLst>
    <p:sldLayoutId id="2147484199" r:id="rId1"/>
    <p:sldLayoutId id="2147484200" r:id="rId2"/>
    <p:sldLayoutId id="2147484201" r:id="rId3"/>
    <p:sldLayoutId id="2147484202" r:id="rId4"/>
    <p:sldLayoutId id="2147484203" r:id="rId5"/>
    <p:sldLayoutId id="2147484204" r:id="rId6"/>
    <p:sldLayoutId id="2147484205" r:id="rId7"/>
    <p:sldLayoutId id="2147484206" r:id="rId8"/>
    <p:sldLayoutId id="2147484207" r:id="rId9"/>
    <p:sldLayoutId id="2147484208" r:id="rId10"/>
    <p:sldLayoutId id="214748420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docs.oracle.com/javase/7/docs/api/java/io/BufferedReader.html"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docs.oracle.com/javase/7/docs/api/java/lang/Integer.html"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idx="4294967295"/>
          </p:nvPr>
        </p:nvSpPr>
        <p:spPr>
          <a:xfrm>
            <a:off x="685800" y="2286000"/>
            <a:ext cx="7772400" cy="1143000"/>
          </a:xfrm>
        </p:spPr>
        <p:txBody>
          <a:bodyPr/>
          <a:lstStyle/>
          <a:p>
            <a:r>
              <a:rPr lang="en-US" altLang="en-US" smtClean="0"/>
              <a:t>Java Exception Handling</a:t>
            </a:r>
          </a:p>
        </p:txBody>
      </p:sp>
      <p:sp>
        <p:nvSpPr>
          <p:cNvPr id="15363"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CA" altLang="en-US" sz="1800" baseline="30000">
              <a:latin typeface="Arial" panose="020B0604020202020204" pitchFamily="34" charset="0"/>
            </a:endParaRPr>
          </a:p>
        </p:txBody>
      </p:sp>
      <p:sp>
        <p:nvSpPr>
          <p:cNvPr id="13316" name="Text Box 9"/>
          <p:cNvSpPr txBox="1">
            <a:spLocks noChangeArrowheads="1"/>
          </p:cNvSpPr>
          <p:nvPr/>
        </p:nvSpPr>
        <p:spPr bwMode="auto">
          <a:xfrm>
            <a:off x="1239838" y="3617913"/>
            <a:ext cx="67691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eaLnBrk="0" hangingPunct="0">
              <a:defRPr b="1">
                <a:solidFill>
                  <a:schemeClr val="tx1"/>
                </a:solidFill>
                <a:latin typeface="Calibri" pitchFamily="34" charset="0"/>
                <a:cs typeface="Arial" charset="0"/>
              </a:defRPr>
            </a:lvl1pPr>
            <a:lvl2pPr marL="742950" indent="-285750" eaLnBrk="0" hangingPunct="0">
              <a:defRPr b="1">
                <a:solidFill>
                  <a:schemeClr val="tx1"/>
                </a:solidFill>
                <a:latin typeface="Calibri" pitchFamily="34" charset="0"/>
                <a:cs typeface="Arial" charset="0"/>
              </a:defRPr>
            </a:lvl2pPr>
            <a:lvl3pPr marL="1143000" indent="-228600" eaLnBrk="0" hangingPunct="0">
              <a:defRPr b="1">
                <a:solidFill>
                  <a:schemeClr val="tx1"/>
                </a:solidFill>
                <a:latin typeface="Calibri" pitchFamily="34" charset="0"/>
                <a:cs typeface="Arial" charset="0"/>
              </a:defRPr>
            </a:lvl3pPr>
            <a:lvl4pPr marL="1600200" indent="-228600" eaLnBrk="0" hangingPunct="0">
              <a:defRPr b="1">
                <a:solidFill>
                  <a:schemeClr val="tx1"/>
                </a:solidFill>
                <a:latin typeface="Calibri" pitchFamily="34" charset="0"/>
                <a:cs typeface="Arial" charset="0"/>
              </a:defRPr>
            </a:lvl4pPr>
            <a:lvl5pPr marL="2057400" indent="-228600" eaLnBrk="0" hangingPunct="0">
              <a:defRPr b="1">
                <a:solidFill>
                  <a:schemeClr val="tx1"/>
                </a:solidFill>
                <a:latin typeface="Calibri" pitchFamily="34" charset="0"/>
                <a:cs typeface="Arial" charset="0"/>
              </a:defRPr>
            </a:lvl5pPr>
            <a:lvl6pPr marL="2514600" indent="-228600" eaLnBrk="0" fontAlgn="base" hangingPunct="0">
              <a:spcBef>
                <a:spcPct val="50000"/>
              </a:spcBef>
              <a:spcAft>
                <a:spcPct val="0"/>
              </a:spcAft>
              <a:defRPr b="1">
                <a:solidFill>
                  <a:schemeClr val="tx1"/>
                </a:solidFill>
                <a:latin typeface="Calibri" pitchFamily="34" charset="0"/>
                <a:cs typeface="Arial" charset="0"/>
              </a:defRPr>
            </a:lvl6pPr>
            <a:lvl7pPr marL="2971800" indent="-228600" eaLnBrk="0" fontAlgn="base" hangingPunct="0">
              <a:spcBef>
                <a:spcPct val="50000"/>
              </a:spcBef>
              <a:spcAft>
                <a:spcPct val="0"/>
              </a:spcAft>
              <a:defRPr b="1">
                <a:solidFill>
                  <a:schemeClr val="tx1"/>
                </a:solidFill>
                <a:latin typeface="Calibri" pitchFamily="34" charset="0"/>
                <a:cs typeface="Arial" charset="0"/>
              </a:defRPr>
            </a:lvl7pPr>
            <a:lvl8pPr marL="3429000" indent="-228600" eaLnBrk="0" fontAlgn="base" hangingPunct="0">
              <a:spcBef>
                <a:spcPct val="50000"/>
              </a:spcBef>
              <a:spcAft>
                <a:spcPct val="0"/>
              </a:spcAft>
              <a:defRPr b="1">
                <a:solidFill>
                  <a:schemeClr val="tx1"/>
                </a:solidFill>
                <a:latin typeface="Calibri" pitchFamily="34" charset="0"/>
                <a:cs typeface="Arial" charset="0"/>
              </a:defRPr>
            </a:lvl8pPr>
            <a:lvl9pPr marL="3886200" indent="-228600" eaLnBrk="0" fontAlgn="base" hangingPunct="0">
              <a:spcBef>
                <a:spcPct val="50000"/>
              </a:spcBef>
              <a:spcAft>
                <a:spcPct val="0"/>
              </a:spcAft>
              <a:defRPr b="1">
                <a:solidFill>
                  <a:schemeClr val="tx1"/>
                </a:solidFill>
                <a:latin typeface="Calibri" pitchFamily="34" charset="0"/>
                <a:cs typeface="Arial" charset="0"/>
              </a:defRPr>
            </a:lvl9pPr>
          </a:lstStyle>
          <a:p>
            <a:pPr algn="ctr" eaLnBrk="1" hangingPunct="1">
              <a:spcBef>
                <a:spcPct val="20000"/>
              </a:spcBef>
              <a:defRPr/>
            </a:pPr>
            <a:r>
              <a:rPr lang="en-US" altLang="en-US" sz="3200" b="0" dirty="0" smtClean="0">
                <a:latin typeface="+mn-lt"/>
              </a:rPr>
              <a:t>Handling errors using Java’s exception handling mechanism</a:t>
            </a:r>
          </a:p>
        </p:txBody>
      </p:sp>
    </p:spTree>
    <p:extLst>
      <p:ext uri="{BB962C8B-B14F-4D97-AF65-F5344CB8AC3E}">
        <p14:creationId xmlns:p14="http://schemas.microsoft.com/office/powerpoint/2010/main" val="1934335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a:lstStyle/>
          <a:p>
            <a:r>
              <a:rPr lang="en-US" altLang="en-US" sz="3200" smtClean="0"/>
              <a:t>Handling Exceptions</a:t>
            </a:r>
          </a:p>
        </p:txBody>
      </p:sp>
      <p:sp>
        <p:nvSpPr>
          <p:cNvPr id="26627" name="Rectangle 3"/>
          <p:cNvSpPr>
            <a:spLocks noGrp="1" noChangeArrowheads="1"/>
          </p:cNvSpPr>
          <p:nvPr>
            <p:ph type="body" idx="4294967295"/>
          </p:nvPr>
        </p:nvSpPr>
        <p:spPr/>
        <p:txBody>
          <a:bodyPr/>
          <a:lstStyle/>
          <a:p>
            <a:pPr>
              <a:buFontTx/>
              <a:buNone/>
            </a:pPr>
            <a:r>
              <a:rPr lang="en-US" altLang="en-US" sz="2400" b="1" smtClean="0"/>
              <a:t>Format</a:t>
            </a:r>
            <a:r>
              <a:rPr lang="en-US" altLang="en-US" sz="2400" smtClean="0"/>
              <a:t>:</a:t>
            </a:r>
          </a:p>
          <a:p>
            <a:pPr>
              <a:buFontTx/>
              <a:buNone/>
            </a:pPr>
            <a:r>
              <a:rPr lang="en-US" altLang="en-US" sz="1800" smtClean="0">
                <a:latin typeface="Consolas" panose="020B0609020204030204" pitchFamily="49" charset="0"/>
                <a:cs typeface="Consolas" panose="020B0609020204030204" pitchFamily="49" charset="0"/>
              </a:rPr>
              <a:t>	try</a:t>
            </a:r>
          </a:p>
          <a:p>
            <a:pPr>
              <a:buFontTx/>
              <a:buNone/>
            </a:pPr>
            <a:r>
              <a:rPr lang="en-US" altLang="en-US" sz="1800" smtClean="0">
                <a:latin typeface="Consolas" panose="020B0609020204030204" pitchFamily="49" charset="0"/>
                <a:cs typeface="Consolas" panose="020B0609020204030204" pitchFamily="49" charset="0"/>
              </a:rPr>
              <a:t>	{</a:t>
            </a:r>
          </a:p>
          <a:p>
            <a:pPr>
              <a:buFontTx/>
              <a:buNone/>
            </a:pPr>
            <a:r>
              <a:rPr lang="en-US" altLang="en-US" sz="1800" smtClean="0">
                <a:latin typeface="Consolas" panose="020B0609020204030204" pitchFamily="49" charset="0"/>
                <a:cs typeface="Consolas" panose="020B0609020204030204" pitchFamily="49" charset="0"/>
              </a:rPr>
              <a:t>      </a:t>
            </a:r>
            <a:r>
              <a:rPr lang="en-US" altLang="en-US" sz="1800" smtClean="0">
                <a:solidFill>
                  <a:srgbClr val="FF00FF"/>
                </a:solidFill>
                <a:latin typeface="Consolas" panose="020B0609020204030204" pitchFamily="49" charset="0"/>
                <a:cs typeface="Consolas" panose="020B0609020204030204" pitchFamily="49" charset="0"/>
              </a:rPr>
              <a:t>// Code that may cause an error/exception to occur</a:t>
            </a:r>
          </a:p>
          <a:p>
            <a:pPr>
              <a:buFontTx/>
              <a:buNone/>
            </a:pPr>
            <a:r>
              <a:rPr lang="en-US" altLang="en-US" sz="1800" smtClean="0">
                <a:latin typeface="Consolas" panose="020B0609020204030204" pitchFamily="49" charset="0"/>
                <a:cs typeface="Consolas" panose="020B0609020204030204" pitchFamily="49" charset="0"/>
              </a:rPr>
              <a:t>	}</a:t>
            </a:r>
          </a:p>
          <a:p>
            <a:pPr>
              <a:buFontTx/>
              <a:buNone/>
            </a:pPr>
            <a:r>
              <a:rPr lang="en-US" altLang="en-US" sz="1800" smtClean="0">
                <a:latin typeface="Consolas" panose="020B0609020204030204" pitchFamily="49" charset="0"/>
                <a:cs typeface="Consolas" panose="020B0609020204030204" pitchFamily="49" charset="0"/>
              </a:rPr>
              <a:t>	catch (ExceptionType identifier)</a:t>
            </a:r>
          </a:p>
          <a:p>
            <a:pPr>
              <a:buFontTx/>
              <a:buNone/>
            </a:pPr>
            <a:r>
              <a:rPr lang="en-US" altLang="en-US" sz="1800" smtClean="0">
                <a:latin typeface="Consolas" panose="020B0609020204030204" pitchFamily="49" charset="0"/>
                <a:cs typeface="Consolas" panose="020B0609020204030204" pitchFamily="49" charset="0"/>
              </a:rPr>
              <a:t>	{</a:t>
            </a:r>
          </a:p>
          <a:p>
            <a:pPr>
              <a:buFontTx/>
              <a:buNone/>
            </a:pPr>
            <a:r>
              <a:rPr lang="en-US" altLang="en-US" sz="1800" smtClean="0">
                <a:latin typeface="Consolas" panose="020B0609020204030204" pitchFamily="49" charset="0"/>
                <a:cs typeface="Consolas" panose="020B0609020204030204" pitchFamily="49" charset="0"/>
              </a:rPr>
              <a:t>	</a:t>
            </a:r>
            <a:r>
              <a:rPr lang="en-US" altLang="en-US" sz="1800" smtClean="0">
                <a:solidFill>
                  <a:srgbClr val="FF00FF"/>
                </a:solidFill>
                <a:latin typeface="Consolas" panose="020B0609020204030204" pitchFamily="49" charset="0"/>
                <a:cs typeface="Consolas" panose="020B0609020204030204" pitchFamily="49" charset="0"/>
              </a:rPr>
              <a:t>    // Code to handle the exception</a:t>
            </a:r>
          </a:p>
          <a:p>
            <a:pPr>
              <a:buFontTx/>
              <a:buNone/>
            </a:pPr>
            <a:r>
              <a:rPr lang="en-US" altLang="en-US" sz="1800" smtClean="0">
                <a:latin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26089661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p:txBody>
          <a:bodyPr/>
          <a:lstStyle/>
          <a:p>
            <a:r>
              <a:rPr lang="en-US" altLang="en-US" sz="3200" smtClean="0"/>
              <a:t>Handling Exceptions: Reading Input</a:t>
            </a:r>
          </a:p>
        </p:txBody>
      </p:sp>
      <p:sp>
        <p:nvSpPr>
          <p:cNvPr id="28675" name="Rectangle 3"/>
          <p:cNvSpPr>
            <a:spLocks noGrp="1" noChangeArrowheads="1"/>
          </p:cNvSpPr>
          <p:nvPr>
            <p:ph type="body" idx="4294967295"/>
          </p:nvPr>
        </p:nvSpPr>
        <p:spPr>
          <a:xfrm>
            <a:off x="368300" y="1371600"/>
            <a:ext cx="8267700" cy="5105400"/>
          </a:xfrm>
        </p:spPr>
        <p:txBody>
          <a:bodyPr/>
          <a:lstStyle/>
          <a:p>
            <a:pPr>
              <a:lnSpc>
                <a:spcPct val="80000"/>
              </a:lnSpc>
              <a:buFontTx/>
              <a:buNone/>
            </a:pPr>
            <a:r>
              <a:rPr lang="en-US" altLang="en-US" sz="2400" smtClean="0"/>
              <a:t>Location of the online example:</a:t>
            </a:r>
          </a:p>
          <a:p>
            <a:pPr>
              <a:lnSpc>
                <a:spcPct val="80000"/>
              </a:lnSpc>
              <a:buFontTx/>
              <a:buNone/>
            </a:pPr>
            <a:r>
              <a:rPr lang="en-US" altLang="en-US" sz="1800" smtClean="0">
                <a:latin typeface="Consolas" panose="020B0609020204030204" pitchFamily="49" charset="0"/>
                <a:cs typeface="Consolas" panose="020B0609020204030204" pitchFamily="49" charset="0"/>
              </a:rPr>
              <a:t>/home/219/examples/exceptions/handlingExceptions/inputExample</a:t>
            </a:r>
          </a:p>
          <a:p>
            <a:pPr>
              <a:lnSpc>
                <a:spcPct val="80000"/>
              </a:lnSpc>
            </a:pPr>
            <a:endParaRPr lang="en-US" altLang="en-US" sz="1800" smtClean="0">
              <a:latin typeface="Arial" panose="020B0604020202020204" pitchFamily="34" charset="0"/>
            </a:endParaRPr>
          </a:p>
          <a:p>
            <a:pPr>
              <a:lnSpc>
                <a:spcPct val="80000"/>
              </a:lnSpc>
              <a:buFontTx/>
              <a:buNone/>
            </a:pPr>
            <a:endParaRPr lang="en-US" altLang="en-US" sz="1800" smtClean="0">
              <a:latin typeface="Arial" panose="020B0604020202020204" pitchFamily="34" charset="0"/>
            </a:endParaRPr>
          </a:p>
          <a:p>
            <a:pPr>
              <a:lnSpc>
                <a:spcPct val="80000"/>
              </a:lnSpc>
              <a:buFontTx/>
              <a:buNone/>
            </a:pPr>
            <a:r>
              <a:rPr lang="en-US" altLang="en-US" sz="1800" smtClean="0">
                <a:latin typeface="Consolas" panose="020B0609020204030204" pitchFamily="49" charset="0"/>
                <a:cs typeface="Consolas" panose="020B0609020204030204" pitchFamily="49" charset="0"/>
              </a:rPr>
              <a:t>public class Driver {</a:t>
            </a:r>
          </a:p>
          <a:p>
            <a:pPr>
              <a:lnSpc>
                <a:spcPct val="80000"/>
              </a:lnSpc>
              <a:buFontTx/>
              <a:buNone/>
            </a:pPr>
            <a:r>
              <a:rPr lang="en-US" altLang="en-US" sz="1800" smtClean="0">
                <a:latin typeface="Consolas" panose="020B0609020204030204" pitchFamily="49" charset="0"/>
                <a:cs typeface="Consolas" panose="020B0609020204030204" pitchFamily="49" charset="0"/>
              </a:rPr>
              <a:t>    public static void main (String [] args)</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BufferedReader stringInput;</a:t>
            </a:r>
          </a:p>
          <a:p>
            <a:pPr>
              <a:lnSpc>
                <a:spcPct val="80000"/>
              </a:lnSpc>
              <a:buFontTx/>
              <a:buNone/>
            </a:pPr>
            <a:r>
              <a:rPr lang="en-US" altLang="en-US" sz="1800" smtClean="0">
                <a:latin typeface="Consolas" panose="020B0609020204030204" pitchFamily="49" charset="0"/>
                <a:cs typeface="Consolas" panose="020B0609020204030204" pitchFamily="49" charset="0"/>
              </a:rPr>
              <a:t>        InputStreamReader characterInput;</a:t>
            </a:r>
          </a:p>
          <a:p>
            <a:pPr>
              <a:lnSpc>
                <a:spcPct val="80000"/>
              </a:lnSpc>
              <a:buFontTx/>
              <a:buNone/>
            </a:pPr>
            <a:r>
              <a:rPr lang="en-US" altLang="en-US" sz="1800" smtClean="0">
                <a:latin typeface="Consolas" panose="020B0609020204030204" pitchFamily="49" charset="0"/>
                <a:cs typeface="Consolas" panose="020B0609020204030204" pitchFamily="49" charset="0"/>
              </a:rPr>
              <a:t>        String s;</a:t>
            </a:r>
          </a:p>
          <a:p>
            <a:pPr>
              <a:lnSpc>
                <a:spcPct val="80000"/>
              </a:lnSpc>
              <a:buFontTx/>
              <a:buNone/>
            </a:pPr>
            <a:r>
              <a:rPr lang="en-US" altLang="en-US" sz="1800" smtClean="0">
                <a:latin typeface="Consolas" panose="020B0609020204030204" pitchFamily="49" charset="0"/>
                <a:cs typeface="Consolas" panose="020B0609020204030204" pitchFamily="49" charset="0"/>
              </a:rPr>
              <a:t>        int num;</a:t>
            </a:r>
          </a:p>
          <a:p>
            <a:pPr>
              <a:lnSpc>
                <a:spcPct val="80000"/>
              </a:lnSpc>
              <a:buFontTx/>
              <a:buNone/>
            </a:pPr>
            <a:r>
              <a:rPr lang="en-US" altLang="en-US" sz="1800" smtClean="0">
                <a:latin typeface="Consolas" panose="020B0609020204030204" pitchFamily="49" charset="0"/>
                <a:cs typeface="Consolas" panose="020B0609020204030204" pitchFamily="49" charset="0"/>
              </a:rPr>
              <a:t>	      characterInput = new InputStreamReader(System.in);</a:t>
            </a:r>
          </a:p>
          <a:p>
            <a:pPr>
              <a:lnSpc>
                <a:spcPct val="80000"/>
              </a:lnSpc>
              <a:buFontTx/>
              <a:buNone/>
            </a:pPr>
            <a:r>
              <a:rPr lang="en-US" altLang="en-US" sz="1800" smtClean="0">
                <a:latin typeface="Consolas" panose="020B0609020204030204" pitchFamily="49" charset="0"/>
                <a:cs typeface="Consolas" panose="020B0609020204030204" pitchFamily="49" charset="0"/>
              </a:rPr>
              <a:t>        stringInput = new BufferedReader(characterInput);</a:t>
            </a:r>
          </a:p>
          <a:p>
            <a:pPr>
              <a:lnSpc>
                <a:spcPct val="80000"/>
              </a:lnSpc>
            </a:pPr>
            <a:endParaRPr lang="en-US" altLang="en-US" sz="1800" smtClean="0">
              <a:latin typeface="Arial" panose="020B0604020202020204" pitchFamily="34" charset="0"/>
            </a:endParaRPr>
          </a:p>
        </p:txBody>
      </p:sp>
    </p:spTree>
    <p:extLst>
      <p:ext uri="{BB962C8B-B14F-4D97-AF65-F5344CB8AC3E}">
        <p14:creationId xmlns:p14="http://schemas.microsoft.com/office/powerpoint/2010/main" val="18864893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p:txBody>
          <a:bodyPr/>
          <a:lstStyle/>
          <a:p>
            <a:r>
              <a:rPr lang="en-US" altLang="en-US" sz="3200" smtClean="0"/>
              <a:t>Handling Exceptions: Reading Input (2)</a:t>
            </a:r>
          </a:p>
        </p:txBody>
      </p:sp>
      <p:sp>
        <p:nvSpPr>
          <p:cNvPr id="29699" name="Rectangle 3"/>
          <p:cNvSpPr>
            <a:spLocks noGrp="1" noChangeArrowheads="1"/>
          </p:cNvSpPr>
          <p:nvPr>
            <p:ph type="body" idx="4294967295"/>
          </p:nvPr>
        </p:nvSpPr>
        <p:spPr/>
        <p:txBody>
          <a:bodyPr/>
          <a:lstStyle/>
          <a:p>
            <a:pPr>
              <a:lnSpc>
                <a:spcPct val="80000"/>
              </a:lnSpc>
              <a:buFontTx/>
              <a:buNone/>
            </a:pPr>
            <a:r>
              <a:rPr lang="en-US" altLang="en-US" sz="1800" smtClean="0">
                <a:latin typeface="Consolas" panose="020B0609020204030204" pitchFamily="49" charset="0"/>
                <a:cs typeface="Consolas" panose="020B0609020204030204" pitchFamily="49" charset="0"/>
              </a:rPr>
              <a:t> 	     try</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System.out.print("Type an integer: ");</a:t>
            </a:r>
          </a:p>
          <a:p>
            <a:pPr>
              <a:lnSpc>
                <a:spcPct val="80000"/>
              </a:lnSpc>
              <a:buFontTx/>
              <a:buNone/>
            </a:pPr>
            <a:r>
              <a:rPr lang="en-US" altLang="en-US" sz="1800" smtClean="0">
                <a:latin typeface="Consolas" panose="020B0609020204030204" pitchFamily="49" charset="0"/>
                <a:cs typeface="Consolas" panose="020B0609020204030204" pitchFamily="49" charset="0"/>
              </a:rPr>
              <a:t>	         s = stringInput.readLine();</a:t>
            </a:r>
          </a:p>
          <a:p>
            <a:pPr>
              <a:lnSpc>
                <a:spcPct val="80000"/>
              </a:lnSpc>
              <a:buFontTx/>
              <a:buNone/>
            </a:pPr>
            <a:r>
              <a:rPr lang="en-US" altLang="en-US" sz="1800" smtClean="0">
                <a:latin typeface="Consolas" panose="020B0609020204030204" pitchFamily="49" charset="0"/>
                <a:cs typeface="Consolas" panose="020B0609020204030204" pitchFamily="49" charset="0"/>
              </a:rPr>
              <a:t> 	         System.out.println("You typed in..." + s);</a:t>
            </a:r>
          </a:p>
          <a:p>
            <a:pPr>
              <a:lnSpc>
                <a:spcPct val="80000"/>
              </a:lnSpc>
              <a:buFontTx/>
              <a:buNone/>
            </a:pPr>
            <a:r>
              <a:rPr lang="en-US" altLang="en-US" sz="1800" smtClean="0">
                <a:latin typeface="Consolas" panose="020B0609020204030204" pitchFamily="49" charset="0"/>
                <a:cs typeface="Consolas" panose="020B0609020204030204" pitchFamily="49" charset="0"/>
              </a:rPr>
              <a:t>	         num = Integer.parseInt (s);</a:t>
            </a:r>
          </a:p>
          <a:p>
            <a:pPr>
              <a:lnSpc>
                <a:spcPct val="80000"/>
              </a:lnSpc>
              <a:buFontTx/>
              <a:buNone/>
            </a:pPr>
            <a:r>
              <a:rPr lang="en-US" altLang="en-US" sz="1800" smtClean="0">
                <a:latin typeface="Consolas" panose="020B0609020204030204" pitchFamily="49" charset="0"/>
                <a:cs typeface="Consolas" panose="020B0609020204030204" pitchFamily="49" charset="0"/>
              </a:rPr>
              <a:t>           System.out.println("Converted to an integer..." </a:t>
            </a:r>
          </a:p>
          <a:p>
            <a:pPr>
              <a:lnSpc>
                <a:spcPct val="80000"/>
              </a:lnSpc>
              <a:buFontTx/>
              <a:buNone/>
            </a:pPr>
            <a:r>
              <a:rPr lang="en-US" altLang="en-US" sz="1800" smtClean="0">
                <a:latin typeface="Consolas" panose="020B0609020204030204" pitchFamily="49" charset="0"/>
                <a:cs typeface="Consolas" panose="020B0609020204030204" pitchFamily="49" charset="0"/>
              </a:rPr>
              <a:t>                               + num);</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catch (IOException e)</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System.out.println(e);</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catch (NumberFormatException e)</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b="1" smtClean="0">
                <a:latin typeface="Consolas" panose="020B0609020204030204" pitchFamily="49" charset="0"/>
                <a:cs typeface="Consolas" panose="020B0609020204030204" pitchFamily="49" charset="0"/>
              </a:rPr>
              <a:t>		    ... </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3668360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p:txBody>
          <a:bodyPr/>
          <a:lstStyle/>
          <a:p>
            <a:r>
              <a:rPr lang="en-US" altLang="en-US" sz="3200" smtClean="0"/>
              <a:t>Handling Exceptions: Where The Exceptions Occur</a:t>
            </a:r>
          </a:p>
        </p:txBody>
      </p:sp>
      <p:sp>
        <p:nvSpPr>
          <p:cNvPr id="31747" name="Rectangle 3"/>
          <p:cNvSpPr>
            <a:spLocks noGrp="1" noChangeArrowheads="1"/>
          </p:cNvSpPr>
          <p:nvPr>
            <p:ph type="body" idx="4294967295"/>
          </p:nvPr>
        </p:nvSpPr>
        <p:spPr/>
        <p:txBody>
          <a:bodyPr/>
          <a:lstStyle/>
          <a:p>
            <a:pPr>
              <a:buFontTx/>
              <a:buNone/>
            </a:pPr>
            <a:r>
              <a:rPr lang="en-US" altLang="en-US" sz="1800" smtClean="0">
                <a:latin typeface="Consolas" panose="020B0609020204030204" pitchFamily="49" charset="0"/>
                <a:cs typeface="Consolas" panose="020B0609020204030204" pitchFamily="49" charset="0"/>
              </a:rPr>
              <a:t>        try</a:t>
            </a:r>
          </a:p>
          <a:p>
            <a:pPr>
              <a:buFontTx/>
              <a:buNone/>
            </a:pPr>
            <a:r>
              <a:rPr lang="en-US" altLang="en-US" sz="1800" smtClean="0">
                <a:latin typeface="Consolas" panose="020B0609020204030204" pitchFamily="49" charset="0"/>
                <a:cs typeface="Consolas" panose="020B0609020204030204" pitchFamily="49" charset="0"/>
              </a:rPr>
              <a:t>        {</a:t>
            </a:r>
          </a:p>
          <a:p>
            <a:pPr>
              <a:buFontTx/>
              <a:buNone/>
            </a:pPr>
            <a:r>
              <a:rPr lang="en-US" altLang="en-US" sz="1800" smtClean="0">
                <a:latin typeface="Consolas" panose="020B0609020204030204" pitchFamily="49" charset="0"/>
                <a:cs typeface="Consolas" panose="020B0609020204030204" pitchFamily="49" charset="0"/>
              </a:rPr>
              <a:t>             System.out.print("Type an integer: ");</a:t>
            </a:r>
          </a:p>
          <a:p>
            <a:pPr>
              <a:buFontTx/>
              <a:buNone/>
            </a:pPr>
            <a:r>
              <a:rPr lang="en-US" altLang="en-US" sz="1800" smtClean="0">
                <a:latin typeface="Consolas" panose="020B0609020204030204" pitchFamily="49" charset="0"/>
                <a:cs typeface="Consolas" panose="020B0609020204030204" pitchFamily="49" charset="0"/>
              </a:rPr>
              <a:t>	            s = stringInput.readLine();</a:t>
            </a:r>
          </a:p>
          <a:p>
            <a:pPr>
              <a:buFontTx/>
              <a:buNone/>
            </a:pPr>
            <a:r>
              <a:rPr lang="en-US" altLang="en-US" sz="1800" smtClean="0">
                <a:latin typeface="Consolas" panose="020B0609020204030204" pitchFamily="49" charset="0"/>
                <a:cs typeface="Consolas" panose="020B0609020204030204" pitchFamily="49" charset="0"/>
              </a:rPr>
              <a:t> 	            System.out.println("You typed in..." + s);</a:t>
            </a:r>
          </a:p>
          <a:p>
            <a:pPr>
              <a:buFontTx/>
              <a:buNone/>
            </a:pPr>
            <a:r>
              <a:rPr lang="en-US" altLang="en-US" sz="1800" smtClean="0">
                <a:latin typeface="Consolas" panose="020B0609020204030204" pitchFamily="49" charset="0"/>
                <a:cs typeface="Consolas" panose="020B0609020204030204" pitchFamily="49" charset="0"/>
              </a:rPr>
              <a:t>	            num = Integer.parseInt (s);</a:t>
            </a:r>
          </a:p>
          <a:p>
            <a:pPr>
              <a:buFontTx/>
              <a:buNone/>
            </a:pPr>
            <a:r>
              <a:rPr lang="en-US" altLang="en-US" sz="1800" smtClean="0">
                <a:latin typeface="Consolas" panose="020B0609020204030204" pitchFamily="49" charset="0"/>
                <a:cs typeface="Consolas" panose="020B0609020204030204" pitchFamily="49" charset="0"/>
              </a:rPr>
              <a:t>              System.out.println("Converted to an integer..." </a:t>
            </a:r>
          </a:p>
          <a:p>
            <a:pPr>
              <a:buFontTx/>
              <a:buNone/>
            </a:pPr>
            <a:r>
              <a:rPr lang="en-US" altLang="en-US" sz="1800" smtClean="0">
                <a:latin typeface="Consolas" panose="020B0609020204030204" pitchFamily="49" charset="0"/>
                <a:cs typeface="Consolas" panose="020B0609020204030204" pitchFamily="49" charset="0"/>
              </a:rPr>
              <a:t>                                 + num);</a:t>
            </a:r>
          </a:p>
          <a:p>
            <a:pPr>
              <a:buFontTx/>
              <a:buNone/>
            </a:pPr>
            <a:r>
              <a:rPr lang="en-US" altLang="en-US" sz="1800" smtClean="0">
                <a:latin typeface="Consolas" panose="020B0609020204030204" pitchFamily="49" charset="0"/>
                <a:cs typeface="Consolas" panose="020B0609020204030204" pitchFamily="49" charset="0"/>
              </a:rPr>
              <a:t>         }</a:t>
            </a:r>
          </a:p>
          <a:p>
            <a:endParaRPr lang="en-US" altLang="en-US" sz="1800" smtClean="0">
              <a:latin typeface="Arial" panose="020B0604020202020204" pitchFamily="34" charset="0"/>
            </a:endParaRPr>
          </a:p>
        </p:txBody>
      </p:sp>
      <p:grpSp>
        <p:nvGrpSpPr>
          <p:cNvPr id="2" name="Group 1"/>
          <p:cNvGrpSpPr>
            <a:grpSpLocks/>
          </p:cNvGrpSpPr>
          <p:nvPr/>
        </p:nvGrpSpPr>
        <p:grpSpPr bwMode="auto">
          <a:xfrm>
            <a:off x="2133600" y="1143000"/>
            <a:ext cx="6840538" cy="1828800"/>
            <a:chOff x="2133600" y="1143000"/>
            <a:chExt cx="6840538" cy="1828800"/>
          </a:xfrm>
        </p:grpSpPr>
        <p:sp>
          <p:nvSpPr>
            <p:cNvPr id="31749" name="Oval 5"/>
            <p:cNvSpPr>
              <a:spLocks noChangeArrowheads="1"/>
            </p:cNvSpPr>
            <p:nvPr/>
          </p:nvSpPr>
          <p:spPr bwMode="auto">
            <a:xfrm>
              <a:off x="2133600" y="2540000"/>
              <a:ext cx="3657600" cy="4318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CA" altLang="en-US" sz="1400">
                <a:latin typeface="Arial" panose="020B0604020202020204" pitchFamily="34" charset="0"/>
              </a:endParaRPr>
            </a:p>
          </p:txBody>
        </p:sp>
        <p:sp>
          <p:nvSpPr>
            <p:cNvPr id="31750" name="Line 6"/>
            <p:cNvSpPr>
              <a:spLocks noChangeShapeType="1"/>
            </p:cNvSpPr>
            <p:nvPr/>
          </p:nvSpPr>
          <p:spPr bwMode="auto">
            <a:xfrm flipH="1">
              <a:off x="5491956" y="1676400"/>
              <a:ext cx="1899444" cy="99060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31751" name="Text Box 7"/>
            <p:cNvSpPr txBox="1">
              <a:spLocks noChangeArrowheads="1"/>
            </p:cNvSpPr>
            <p:nvPr/>
          </p:nvSpPr>
          <p:spPr bwMode="auto">
            <a:xfrm>
              <a:off x="6400800" y="1143000"/>
              <a:ext cx="257333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solidFill>
                    <a:srgbClr val="FF0000"/>
                  </a:solidFill>
                  <a:latin typeface="Arial" panose="020B0604020202020204" pitchFamily="34" charset="0"/>
                </a:rPr>
                <a:t>The first exception can occur here</a:t>
              </a:r>
            </a:p>
          </p:txBody>
        </p:sp>
      </p:grpSp>
    </p:spTree>
    <p:extLst>
      <p:ext uri="{BB962C8B-B14F-4D97-AF65-F5344CB8AC3E}">
        <p14:creationId xmlns:p14="http://schemas.microsoft.com/office/powerpoint/2010/main" val="19629398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r>
              <a:rPr lang="en-US" altLang="en-US" sz="3200" smtClean="0"/>
              <a:t>Handling Exceptions: Result Of Calling BufferedReader.</a:t>
            </a:r>
            <a:r>
              <a:rPr lang="en-US" altLang="en-US" sz="3200" smtClean="0">
                <a:latin typeface="Consolas" panose="020B0609020204030204" pitchFamily="49" charset="0"/>
                <a:cs typeface="Consolas" panose="020B0609020204030204" pitchFamily="49" charset="0"/>
              </a:rPr>
              <a:t>ReadLine()</a:t>
            </a:r>
          </a:p>
        </p:txBody>
      </p:sp>
      <p:sp>
        <p:nvSpPr>
          <p:cNvPr id="32771" name="Rectangle 3"/>
          <p:cNvSpPr>
            <a:spLocks noGrp="1" noChangeArrowheads="1"/>
          </p:cNvSpPr>
          <p:nvPr>
            <p:ph type="body" idx="4294967295"/>
          </p:nvPr>
        </p:nvSpPr>
        <p:spPr/>
        <p:txBody>
          <a:bodyPr/>
          <a:lstStyle/>
          <a:p>
            <a:pPr>
              <a:buFontTx/>
              <a:buNone/>
            </a:pPr>
            <a:r>
              <a:rPr lang="en-US" altLang="en-US" sz="1800" smtClean="0">
                <a:latin typeface="Consolas" panose="020B0609020204030204" pitchFamily="49" charset="0"/>
                <a:cs typeface="Consolas" panose="020B0609020204030204" pitchFamily="49" charset="0"/>
              </a:rPr>
              <a:t>        try</a:t>
            </a:r>
          </a:p>
          <a:p>
            <a:pPr>
              <a:buFontTx/>
              <a:buNone/>
            </a:pPr>
            <a:r>
              <a:rPr lang="en-US" altLang="en-US" sz="1800" smtClean="0">
                <a:latin typeface="Consolas" panose="020B0609020204030204" pitchFamily="49" charset="0"/>
                <a:cs typeface="Consolas" panose="020B0609020204030204" pitchFamily="49" charset="0"/>
              </a:rPr>
              <a:t>        {</a:t>
            </a:r>
          </a:p>
          <a:p>
            <a:pPr>
              <a:buFontTx/>
              <a:buNone/>
            </a:pPr>
            <a:r>
              <a:rPr lang="en-US" altLang="en-US" sz="1800" smtClean="0">
                <a:latin typeface="Consolas" panose="020B0609020204030204" pitchFamily="49" charset="0"/>
                <a:cs typeface="Consolas" panose="020B0609020204030204" pitchFamily="49" charset="0"/>
              </a:rPr>
              <a:t>             System.out.print("Type an integer: ");</a:t>
            </a:r>
          </a:p>
          <a:p>
            <a:pPr>
              <a:buFontTx/>
              <a:buNone/>
            </a:pPr>
            <a:r>
              <a:rPr lang="en-US" altLang="en-US" sz="1800" smtClean="0">
                <a:latin typeface="Consolas" panose="020B0609020204030204" pitchFamily="49" charset="0"/>
                <a:cs typeface="Consolas" panose="020B0609020204030204" pitchFamily="49" charset="0"/>
              </a:rPr>
              <a:t>	            s = stringInput.readLine();</a:t>
            </a:r>
          </a:p>
          <a:p>
            <a:pPr>
              <a:buFontTx/>
              <a:buNone/>
            </a:pPr>
            <a:r>
              <a:rPr lang="en-US" altLang="en-US" sz="1800" smtClean="0">
                <a:latin typeface="Consolas" panose="020B0609020204030204" pitchFamily="49" charset="0"/>
                <a:cs typeface="Consolas" panose="020B0609020204030204" pitchFamily="49" charset="0"/>
              </a:rPr>
              <a:t> 	            System.out.println("You typed in..." + s);</a:t>
            </a:r>
          </a:p>
          <a:p>
            <a:pPr>
              <a:buFontTx/>
              <a:buNone/>
            </a:pPr>
            <a:r>
              <a:rPr lang="en-US" altLang="en-US" sz="1800" smtClean="0">
                <a:latin typeface="Consolas" panose="020B0609020204030204" pitchFamily="49" charset="0"/>
                <a:cs typeface="Consolas" panose="020B0609020204030204" pitchFamily="49" charset="0"/>
              </a:rPr>
              <a:t>	            num = Integer.parseInt (s);</a:t>
            </a:r>
          </a:p>
          <a:p>
            <a:pPr>
              <a:buFontTx/>
              <a:buNone/>
            </a:pPr>
            <a:r>
              <a:rPr lang="en-US" altLang="en-US" sz="1800" smtClean="0">
                <a:latin typeface="Consolas" panose="020B0609020204030204" pitchFamily="49" charset="0"/>
                <a:cs typeface="Consolas" panose="020B0609020204030204" pitchFamily="49" charset="0"/>
              </a:rPr>
              <a:t>              System.out.println("Converted to an integer..." </a:t>
            </a:r>
          </a:p>
          <a:p>
            <a:pPr>
              <a:buFontTx/>
              <a:buNone/>
            </a:pPr>
            <a:r>
              <a:rPr lang="en-US" altLang="en-US" sz="1800" smtClean="0">
                <a:latin typeface="Consolas" panose="020B0609020204030204" pitchFamily="49" charset="0"/>
                <a:cs typeface="Consolas" panose="020B0609020204030204" pitchFamily="49" charset="0"/>
              </a:rPr>
              <a:t>                                 + num);</a:t>
            </a:r>
          </a:p>
          <a:p>
            <a:pPr>
              <a:buFontTx/>
              <a:buNone/>
            </a:pPr>
            <a:r>
              <a:rPr lang="en-US" altLang="en-US" sz="1800" smtClean="0">
                <a:latin typeface="Consolas" panose="020B0609020204030204" pitchFamily="49" charset="0"/>
                <a:cs typeface="Consolas" panose="020B0609020204030204" pitchFamily="49" charset="0"/>
              </a:rPr>
              <a:t>         }</a:t>
            </a:r>
            <a:endParaRPr lang="en-US" altLang="en-US" sz="1800" smtClean="0">
              <a:latin typeface="Arial" panose="020B0604020202020204" pitchFamily="34" charset="0"/>
            </a:endParaRPr>
          </a:p>
        </p:txBody>
      </p:sp>
    </p:spTree>
    <p:extLst>
      <p:ext uri="{BB962C8B-B14F-4D97-AF65-F5344CB8AC3E}">
        <p14:creationId xmlns:p14="http://schemas.microsoft.com/office/powerpoint/2010/main" val="39734376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lstStyle/>
          <a:p>
            <a:r>
              <a:rPr lang="en-US" altLang="en-US" sz="3200" smtClean="0"/>
              <a:t>Where The Exceptions Occur </a:t>
            </a:r>
            <a:br>
              <a:rPr lang="en-US" altLang="en-US" sz="3200" smtClean="0"/>
            </a:br>
            <a:r>
              <a:rPr lang="en-US" altLang="en-US" sz="3200" smtClean="0"/>
              <a:t>In Class </a:t>
            </a:r>
            <a:r>
              <a:rPr lang="en-US" altLang="en-US" sz="3200" smtClean="0">
                <a:latin typeface="Consolas" panose="020B0609020204030204" pitchFamily="49" charset="0"/>
                <a:cs typeface="Consolas" panose="020B0609020204030204" pitchFamily="49" charset="0"/>
              </a:rPr>
              <a:t>BufferedReader</a:t>
            </a:r>
          </a:p>
        </p:txBody>
      </p:sp>
      <p:sp>
        <p:nvSpPr>
          <p:cNvPr id="33795" name="Rectangle 3"/>
          <p:cNvSpPr>
            <a:spLocks noGrp="1" noChangeArrowheads="1"/>
          </p:cNvSpPr>
          <p:nvPr>
            <p:ph type="body" idx="4294967295"/>
          </p:nvPr>
        </p:nvSpPr>
        <p:spPr/>
        <p:txBody>
          <a:bodyPr/>
          <a:lstStyle/>
          <a:p>
            <a:r>
              <a:rPr lang="en-US" altLang="en-US" sz="2400" smtClean="0"/>
              <a:t>For online documentation for this class go to:</a:t>
            </a:r>
          </a:p>
          <a:p>
            <a:pPr marL="463550" lvl="1" indent="-120650"/>
            <a:r>
              <a:rPr lang="en-US" altLang="en-US" sz="1600" smtClean="0">
                <a:latin typeface="Consolas" panose="020B0609020204030204" pitchFamily="49" charset="0"/>
                <a:cs typeface="Consolas" panose="020B0609020204030204" pitchFamily="49" charset="0"/>
                <a:hlinkClick r:id="rId3"/>
              </a:rPr>
              <a:t>http://docs.oracle.com/javase/7/docs/api/java/io/BufferedReader.html</a:t>
            </a:r>
            <a:endParaRPr lang="en-US" altLang="en-US" sz="1600" smtClean="0">
              <a:latin typeface="Consolas" panose="020B0609020204030204" pitchFamily="49" charset="0"/>
              <a:cs typeface="Consolas" panose="020B0609020204030204" pitchFamily="49" charset="0"/>
            </a:endParaRPr>
          </a:p>
          <a:p>
            <a:pPr marL="463550" lvl="1" indent="-120650"/>
            <a:endParaRPr lang="en-US" altLang="en-US" sz="1600" smtClean="0"/>
          </a:p>
          <a:p>
            <a:pPr>
              <a:buFontTx/>
              <a:buNone/>
            </a:pPr>
            <a:r>
              <a:rPr lang="en-US" altLang="en-US" sz="1800" smtClean="0">
                <a:latin typeface="Consolas" panose="020B0609020204030204" pitchFamily="49" charset="0"/>
                <a:cs typeface="Consolas" panose="020B0609020204030204" pitchFamily="49" charset="0"/>
              </a:rPr>
              <a:t>public class BufferedReader</a:t>
            </a:r>
          </a:p>
          <a:p>
            <a:pPr>
              <a:buFontTx/>
              <a:buNone/>
            </a:pPr>
            <a:r>
              <a:rPr lang="en-US" altLang="en-US" sz="1800" smtClean="0">
                <a:latin typeface="Consolas" panose="020B0609020204030204" pitchFamily="49" charset="0"/>
                <a:cs typeface="Consolas" panose="020B0609020204030204" pitchFamily="49" charset="0"/>
              </a:rPr>
              <a:t>{</a:t>
            </a:r>
          </a:p>
          <a:p>
            <a:pPr>
              <a:buFontTx/>
              <a:buNone/>
            </a:pPr>
            <a:r>
              <a:rPr lang="en-US" altLang="en-US" sz="1800" smtClean="0">
                <a:latin typeface="Consolas" panose="020B0609020204030204" pitchFamily="49" charset="0"/>
                <a:cs typeface="Consolas" panose="020B0609020204030204" pitchFamily="49" charset="0"/>
              </a:rPr>
              <a:t>	  public BufferedReader(Reader in);  </a:t>
            </a:r>
          </a:p>
          <a:p>
            <a:pPr>
              <a:buFontTx/>
              <a:buNone/>
            </a:pPr>
            <a:r>
              <a:rPr lang="en-US" altLang="en-US" sz="1800" smtClean="0">
                <a:latin typeface="Consolas" panose="020B0609020204030204" pitchFamily="49" charset="0"/>
                <a:cs typeface="Consolas" panose="020B0609020204030204" pitchFamily="49" charset="0"/>
              </a:rPr>
              <a:t>	  public BufferedReader(Reader in, int sz);</a:t>
            </a:r>
          </a:p>
          <a:p>
            <a:pPr>
              <a:buFontTx/>
              <a:buNone/>
            </a:pPr>
            <a:r>
              <a:rPr lang="en-US" altLang="en-US" sz="1800" smtClean="0">
                <a:latin typeface="Consolas" panose="020B0609020204030204" pitchFamily="49" charset="0"/>
                <a:cs typeface="Consolas" panose="020B0609020204030204" pitchFamily="49" charset="0"/>
              </a:rPr>
              <a:t>	  public String readLine() </a:t>
            </a:r>
            <a:r>
              <a:rPr lang="en-US" altLang="en-US" sz="1800" b="1" i="1" smtClean="0">
                <a:solidFill>
                  <a:srgbClr val="CC0000"/>
                </a:solidFill>
                <a:latin typeface="Consolas" panose="020B0609020204030204" pitchFamily="49" charset="0"/>
                <a:cs typeface="Consolas" panose="020B0609020204030204" pitchFamily="49" charset="0"/>
              </a:rPr>
              <a:t>throws IOException</a:t>
            </a:r>
            <a:r>
              <a:rPr lang="en-US" altLang="en-US" sz="1800" smtClean="0">
                <a:latin typeface="Consolas" panose="020B0609020204030204" pitchFamily="49" charset="0"/>
                <a:cs typeface="Consolas" panose="020B0609020204030204" pitchFamily="49" charset="0"/>
              </a:rPr>
              <a:t>;</a:t>
            </a:r>
          </a:p>
          <a:p>
            <a:pPr>
              <a:buFontTx/>
              <a:buNone/>
            </a:pPr>
            <a:r>
              <a:rPr lang="en-US" altLang="en-US" sz="1800" smtClean="0">
                <a:latin typeface="Consolas" panose="020B0609020204030204" pitchFamily="49" charset="0"/>
                <a:cs typeface="Consolas" panose="020B0609020204030204" pitchFamily="49" charset="0"/>
              </a:rPr>
              <a:t>	    ...</a:t>
            </a:r>
            <a:endParaRPr lang="en-US" altLang="en-US" sz="1800" b="1" smtClean="0">
              <a:latin typeface="Consolas" panose="020B0609020204030204" pitchFamily="49" charset="0"/>
              <a:cs typeface="Consolas" panose="020B0609020204030204" pitchFamily="49" charset="0"/>
            </a:endParaRPr>
          </a:p>
          <a:p>
            <a:pPr>
              <a:buFontTx/>
              <a:buNone/>
            </a:pPr>
            <a:r>
              <a:rPr lang="en-US" altLang="en-US" sz="1800" smtClean="0">
                <a:latin typeface="Consolas" panose="020B0609020204030204" pitchFamily="49" charset="0"/>
                <a:cs typeface="Consolas" panose="020B0609020204030204" pitchFamily="49" charset="0"/>
              </a:rPr>
              <a:t>}</a:t>
            </a:r>
          </a:p>
          <a:p>
            <a:endParaRPr lang="en-US" altLang="en-US" sz="2000" smtClean="0">
              <a:latin typeface="Arial" panose="020B0604020202020204" pitchFamily="34" charset="0"/>
            </a:endParaRPr>
          </a:p>
        </p:txBody>
      </p:sp>
    </p:spTree>
    <p:extLst>
      <p:ext uri="{BB962C8B-B14F-4D97-AF65-F5344CB8AC3E}">
        <p14:creationId xmlns:p14="http://schemas.microsoft.com/office/powerpoint/2010/main" val="15631636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p:txBody>
          <a:bodyPr/>
          <a:lstStyle/>
          <a:p>
            <a:r>
              <a:rPr lang="en-US" altLang="en-US" sz="3200" smtClean="0"/>
              <a:t>Handling Exceptions: Result Of Calling </a:t>
            </a:r>
            <a:r>
              <a:rPr lang="en-US" altLang="en-US" sz="3200" smtClean="0">
                <a:latin typeface="Consolas" panose="020B0609020204030204" pitchFamily="49" charset="0"/>
                <a:cs typeface="Consolas" panose="020B0609020204030204" pitchFamily="49" charset="0"/>
              </a:rPr>
              <a:t>Integer.ParseInt ()</a:t>
            </a:r>
          </a:p>
        </p:txBody>
      </p:sp>
      <p:sp>
        <p:nvSpPr>
          <p:cNvPr id="35843" name="Rectangle 3"/>
          <p:cNvSpPr>
            <a:spLocks noGrp="1" noChangeArrowheads="1"/>
          </p:cNvSpPr>
          <p:nvPr>
            <p:ph type="body" idx="4294967295"/>
          </p:nvPr>
        </p:nvSpPr>
        <p:spPr/>
        <p:txBody>
          <a:bodyPr/>
          <a:lstStyle/>
          <a:p>
            <a:pPr>
              <a:buFontTx/>
              <a:buNone/>
            </a:pPr>
            <a:r>
              <a:rPr lang="en-US" altLang="en-US" sz="1800" smtClean="0">
                <a:latin typeface="Consolas" panose="020B0609020204030204" pitchFamily="49" charset="0"/>
                <a:cs typeface="Consolas" panose="020B0609020204030204" pitchFamily="49" charset="0"/>
              </a:rPr>
              <a:t>        try</a:t>
            </a:r>
          </a:p>
          <a:p>
            <a:pPr>
              <a:buFontTx/>
              <a:buNone/>
            </a:pPr>
            <a:r>
              <a:rPr lang="en-US" altLang="en-US" sz="1800" smtClean="0">
                <a:latin typeface="Consolas" panose="020B0609020204030204" pitchFamily="49" charset="0"/>
                <a:cs typeface="Consolas" panose="020B0609020204030204" pitchFamily="49" charset="0"/>
              </a:rPr>
              <a:t>        {</a:t>
            </a:r>
          </a:p>
          <a:p>
            <a:pPr>
              <a:buFontTx/>
              <a:buNone/>
            </a:pPr>
            <a:r>
              <a:rPr lang="en-US" altLang="en-US" sz="1800" smtClean="0">
                <a:latin typeface="Consolas" panose="020B0609020204030204" pitchFamily="49" charset="0"/>
                <a:cs typeface="Consolas" panose="020B0609020204030204" pitchFamily="49" charset="0"/>
              </a:rPr>
              <a:t>             System.out.print("Type an integer: ");</a:t>
            </a:r>
          </a:p>
          <a:p>
            <a:pPr>
              <a:buFontTx/>
              <a:buNone/>
            </a:pPr>
            <a:r>
              <a:rPr lang="en-US" altLang="en-US" sz="1800" smtClean="0">
                <a:latin typeface="Consolas" panose="020B0609020204030204" pitchFamily="49" charset="0"/>
                <a:cs typeface="Consolas" panose="020B0609020204030204" pitchFamily="49" charset="0"/>
              </a:rPr>
              <a:t>	            s = stringInput.readLine();</a:t>
            </a:r>
          </a:p>
          <a:p>
            <a:pPr>
              <a:buFontTx/>
              <a:buNone/>
            </a:pPr>
            <a:r>
              <a:rPr lang="en-US" altLang="en-US" sz="1800" smtClean="0">
                <a:latin typeface="Consolas" panose="020B0609020204030204" pitchFamily="49" charset="0"/>
                <a:cs typeface="Consolas" panose="020B0609020204030204" pitchFamily="49" charset="0"/>
              </a:rPr>
              <a:t> 	            System.out.println("You typed in..." + s);</a:t>
            </a:r>
          </a:p>
          <a:p>
            <a:pPr>
              <a:buFontTx/>
              <a:buNone/>
            </a:pPr>
            <a:r>
              <a:rPr lang="en-US" altLang="en-US" sz="1800" smtClean="0">
                <a:latin typeface="Consolas" panose="020B0609020204030204" pitchFamily="49" charset="0"/>
                <a:cs typeface="Consolas" panose="020B0609020204030204" pitchFamily="49" charset="0"/>
              </a:rPr>
              <a:t>	            num = Integer.parseInt (s);</a:t>
            </a:r>
          </a:p>
          <a:p>
            <a:pPr>
              <a:buFontTx/>
              <a:buNone/>
            </a:pPr>
            <a:r>
              <a:rPr lang="en-US" altLang="en-US" sz="1800" smtClean="0">
                <a:latin typeface="Consolas" panose="020B0609020204030204" pitchFamily="49" charset="0"/>
                <a:cs typeface="Consolas" panose="020B0609020204030204" pitchFamily="49" charset="0"/>
              </a:rPr>
              <a:t>              System.out.println("Converted to an integer..." </a:t>
            </a:r>
          </a:p>
          <a:p>
            <a:pPr>
              <a:buFontTx/>
              <a:buNone/>
            </a:pPr>
            <a:r>
              <a:rPr lang="en-US" altLang="en-US" sz="1800" smtClean="0">
                <a:latin typeface="Consolas" panose="020B0609020204030204" pitchFamily="49" charset="0"/>
                <a:cs typeface="Consolas" panose="020B0609020204030204" pitchFamily="49" charset="0"/>
              </a:rPr>
              <a:t>                                 + num);</a:t>
            </a:r>
          </a:p>
          <a:p>
            <a:pPr>
              <a:buFontTx/>
              <a:buNone/>
            </a:pPr>
            <a:r>
              <a:rPr lang="en-US" altLang="en-US" sz="1800" smtClean="0">
                <a:latin typeface="Consolas" panose="020B0609020204030204" pitchFamily="49" charset="0"/>
                <a:cs typeface="Consolas" panose="020B0609020204030204" pitchFamily="49" charset="0"/>
              </a:rPr>
              <a:t>         }</a:t>
            </a:r>
            <a:endParaRPr lang="en-US" altLang="en-US" sz="1800" smtClean="0">
              <a:latin typeface="Arial" panose="020B0604020202020204" pitchFamily="34" charset="0"/>
            </a:endParaRPr>
          </a:p>
        </p:txBody>
      </p:sp>
      <p:grpSp>
        <p:nvGrpSpPr>
          <p:cNvPr id="4" name="Group 3"/>
          <p:cNvGrpSpPr>
            <a:grpSpLocks/>
          </p:cNvGrpSpPr>
          <p:nvPr/>
        </p:nvGrpSpPr>
        <p:grpSpPr bwMode="auto">
          <a:xfrm>
            <a:off x="2133600" y="1371600"/>
            <a:ext cx="6872288" cy="2336800"/>
            <a:chOff x="2133600" y="1371600"/>
            <a:chExt cx="6872286" cy="2336800"/>
          </a:xfrm>
        </p:grpSpPr>
        <p:sp>
          <p:nvSpPr>
            <p:cNvPr id="35845" name="Oval 5"/>
            <p:cNvSpPr>
              <a:spLocks noChangeArrowheads="1"/>
            </p:cNvSpPr>
            <p:nvPr/>
          </p:nvSpPr>
          <p:spPr bwMode="auto">
            <a:xfrm>
              <a:off x="2133600" y="3200400"/>
              <a:ext cx="3886200" cy="5080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CA" altLang="en-US" sz="1400">
                <a:latin typeface="Arial" panose="020B0604020202020204" pitchFamily="34" charset="0"/>
              </a:endParaRPr>
            </a:p>
          </p:txBody>
        </p:sp>
        <p:sp>
          <p:nvSpPr>
            <p:cNvPr id="35846" name="Line 6"/>
            <p:cNvSpPr>
              <a:spLocks noChangeShapeType="1"/>
            </p:cNvSpPr>
            <p:nvPr/>
          </p:nvSpPr>
          <p:spPr bwMode="auto">
            <a:xfrm flipH="1">
              <a:off x="5105400" y="1829594"/>
              <a:ext cx="1447800" cy="1426369"/>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35847" name="Text Box 7"/>
            <p:cNvSpPr txBox="1">
              <a:spLocks noChangeArrowheads="1"/>
            </p:cNvSpPr>
            <p:nvPr/>
          </p:nvSpPr>
          <p:spPr bwMode="auto">
            <a:xfrm>
              <a:off x="6484936" y="1371600"/>
              <a:ext cx="25209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solidFill>
                    <a:srgbClr val="FF0000"/>
                  </a:solidFill>
                  <a:latin typeface="Arial" panose="020B0604020202020204" pitchFamily="34" charset="0"/>
                </a:rPr>
                <a:t>The second exception can occur here</a:t>
              </a:r>
            </a:p>
          </p:txBody>
        </p:sp>
      </p:grpSp>
    </p:spTree>
    <p:extLst>
      <p:ext uri="{BB962C8B-B14F-4D97-AF65-F5344CB8AC3E}">
        <p14:creationId xmlns:p14="http://schemas.microsoft.com/office/powerpoint/2010/main" val="21694936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p:txBody>
          <a:bodyPr/>
          <a:lstStyle/>
          <a:p>
            <a:r>
              <a:rPr lang="en-US" altLang="en-US" sz="3200" smtClean="0"/>
              <a:t>Where The Exceptions Occur </a:t>
            </a:r>
            <a:br>
              <a:rPr lang="en-US" altLang="en-US" sz="3200" smtClean="0"/>
            </a:br>
            <a:r>
              <a:rPr lang="en-US" altLang="en-US" sz="3200" smtClean="0"/>
              <a:t>In Class </a:t>
            </a:r>
            <a:r>
              <a:rPr lang="en-US" altLang="en-US" sz="3200" smtClean="0">
                <a:latin typeface="Consolas" panose="020B0609020204030204" pitchFamily="49" charset="0"/>
                <a:cs typeface="Consolas" panose="020B0609020204030204" pitchFamily="49" charset="0"/>
              </a:rPr>
              <a:t>Integer</a:t>
            </a:r>
          </a:p>
        </p:txBody>
      </p:sp>
      <p:sp>
        <p:nvSpPr>
          <p:cNvPr id="37891" name="Rectangle 3"/>
          <p:cNvSpPr>
            <a:spLocks noGrp="1" noChangeArrowheads="1"/>
          </p:cNvSpPr>
          <p:nvPr>
            <p:ph type="body" idx="4294967295"/>
          </p:nvPr>
        </p:nvSpPr>
        <p:spPr/>
        <p:txBody>
          <a:bodyPr/>
          <a:lstStyle/>
          <a:p>
            <a:r>
              <a:rPr lang="en-US" altLang="en-US" sz="2400" smtClean="0"/>
              <a:t>For online documentation for this class go to:</a:t>
            </a:r>
          </a:p>
          <a:p>
            <a:pPr lvl="1"/>
            <a:r>
              <a:rPr lang="en-US" altLang="en-US" sz="1600" smtClean="0">
                <a:latin typeface="Consolas" panose="020B0609020204030204" pitchFamily="49" charset="0"/>
                <a:cs typeface="Consolas" panose="020B0609020204030204" pitchFamily="49" charset="0"/>
                <a:hlinkClick r:id="rId3"/>
              </a:rPr>
              <a:t>http://docs.oracle.com/javase/7/docs/api/java/lang/Integer.html</a:t>
            </a:r>
            <a:endParaRPr lang="en-US" altLang="en-US" sz="1600" smtClean="0">
              <a:latin typeface="Consolas" panose="020B0609020204030204" pitchFamily="49" charset="0"/>
              <a:cs typeface="Consolas" panose="020B0609020204030204" pitchFamily="49" charset="0"/>
            </a:endParaRPr>
          </a:p>
          <a:p>
            <a:pPr>
              <a:buFontTx/>
              <a:buNone/>
            </a:pPr>
            <a:r>
              <a:rPr lang="en-US" altLang="en-US" sz="1800" smtClean="0">
                <a:latin typeface="Consolas" panose="020B0609020204030204" pitchFamily="49" charset="0"/>
                <a:cs typeface="Consolas" panose="020B0609020204030204" pitchFamily="49" charset="0"/>
              </a:rPr>
              <a:t>public class Integer</a:t>
            </a:r>
          </a:p>
          <a:p>
            <a:pPr>
              <a:buFontTx/>
              <a:buNone/>
            </a:pPr>
            <a:r>
              <a:rPr lang="en-US" altLang="en-US" sz="1800" smtClean="0">
                <a:latin typeface="Consolas" panose="020B0609020204030204" pitchFamily="49" charset="0"/>
                <a:cs typeface="Consolas" panose="020B0609020204030204" pitchFamily="49" charset="0"/>
              </a:rPr>
              <a:t>{</a:t>
            </a:r>
          </a:p>
          <a:p>
            <a:pPr>
              <a:buFontTx/>
              <a:buNone/>
            </a:pPr>
            <a:r>
              <a:rPr lang="en-US" altLang="en-US" sz="1800" smtClean="0">
                <a:latin typeface="Consolas" panose="020B0609020204030204" pitchFamily="49" charset="0"/>
                <a:cs typeface="Consolas" panose="020B0609020204030204" pitchFamily="49" charset="0"/>
              </a:rPr>
              <a:t>	  public Integer(int value);</a:t>
            </a:r>
          </a:p>
          <a:p>
            <a:pPr>
              <a:buFontTx/>
              <a:buNone/>
            </a:pPr>
            <a:r>
              <a:rPr lang="en-US" altLang="en-US" sz="1800" smtClean="0">
                <a:latin typeface="Consolas" panose="020B0609020204030204" pitchFamily="49" charset="0"/>
                <a:cs typeface="Consolas" panose="020B0609020204030204" pitchFamily="49" charset="0"/>
              </a:rPr>
              <a:t>    public Integer(String s) </a:t>
            </a:r>
            <a:r>
              <a:rPr lang="en-US" altLang="en-US" sz="1800" b="1" i="1" smtClean="0">
                <a:solidFill>
                  <a:srgbClr val="CC0000"/>
                </a:solidFill>
                <a:latin typeface="Consolas" panose="020B0609020204030204" pitchFamily="49" charset="0"/>
                <a:cs typeface="Consolas" panose="020B0609020204030204" pitchFamily="49" charset="0"/>
              </a:rPr>
              <a:t>throws NumberFormatException</a:t>
            </a:r>
            <a:r>
              <a:rPr lang="en-US" altLang="en-US" sz="1800" smtClean="0">
                <a:latin typeface="Consolas" panose="020B0609020204030204" pitchFamily="49" charset="0"/>
                <a:cs typeface="Consolas" panose="020B0609020204030204" pitchFamily="49" charset="0"/>
              </a:rPr>
              <a:t>;</a:t>
            </a:r>
          </a:p>
          <a:p>
            <a:pPr>
              <a:buFontTx/>
              <a:buNone/>
            </a:pPr>
            <a:r>
              <a:rPr lang="en-US" altLang="en-US" sz="1800" b="1" smtClean="0">
                <a:latin typeface="Consolas" panose="020B0609020204030204" pitchFamily="49" charset="0"/>
                <a:cs typeface="Consolas" panose="020B0609020204030204" pitchFamily="49" charset="0"/>
              </a:rPr>
              <a:t>      ...	</a:t>
            </a:r>
          </a:p>
          <a:p>
            <a:pPr>
              <a:buFontTx/>
              <a:buNone/>
            </a:pPr>
            <a:r>
              <a:rPr lang="en-US" altLang="en-US" sz="1800" smtClean="0">
                <a:latin typeface="Consolas" panose="020B0609020204030204" pitchFamily="49" charset="0"/>
                <a:cs typeface="Consolas" panose="020B0609020204030204" pitchFamily="49" charset="0"/>
              </a:rPr>
              <a:t>	  public static int parseInt(String s) </a:t>
            </a:r>
            <a:r>
              <a:rPr lang="en-US" altLang="en-US" sz="1800" b="1" i="1" smtClean="0">
                <a:solidFill>
                  <a:srgbClr val="CC0000"/>
                </a:solidFill>
                <a:latin typeface="Consolas" panose="020B0609020204030204" pitchFamily="49" charset="0"/>
                <a:cs typeface="Consolas" panose="020B0609020204030204" pitchFamily="49" charset="0"/>
              </a:rPr>
              <a:t>throws </a:t>
            </a:r>
          </a:p>
          <a:p>
            <a:pPr>
              <a:buFontTx/>
              <a:buNone/>
            </a:pPr>
            <a:r>
              <a:rPr lang="en-US" altLang="en-US" sz="1800" b="1" i="1" smtClean="0">
                <a:solidFill>
                  <a:srgbClr val="CC0000"/>
                </a:solidFill>
                <a:latin typeface="Consolas" panose="020B0609020204030204" pitchFamily="49" charset="0"/>
                <a:cs typeface="Consolas" panose="020B0609020204030204" pitchFamily="49" charset="0"/>
              </a:rPr>
              <a:t>                                NumberFormatException</a:t>
            </a:r>
            <a:r>
              <a:rPr lang="en-US" altLang="en-US" sz="1800" smtClean="0">
                <a:latin typeface="Consolas" panose="020B0609020204030204" pitchFamily="49" charset="0"/>
                <a:cs typeface="Consolas" panose="020B0609020204030204" pitchFamily="49" charset="0"/>
              </a:rPr>
              <a:t>;</a:t>
            </a:r>
          </a:p>
          <a:p>
            <a:pPr>
              <a:buFontTx/>
              <a:buNone/>
            </a:pPr>
            <a:r>
              <a:rPr lang="en-US" altLang="en-US" sz="1800" smtClean="0">
                <a:latin typeface="Consolas" panose="020B0609020204030204" pitchFamily="49" charset="0"/>
                <a:cs typeface="Consolas" panose="020B0609020204030204" pitchFamily="49" charset="0"/>
              </a:rPr>
              <a:t>	    ...</a:t>
            </a:r>
            <a:endParaRPr lang="en-US" altLang="en-US" sz="1800" b="1" smtClean="0">
              <a:latin typeface="Consolas" panose="020B0609020204030204" pitchFamily="49" charset="0"/>
              <a:cs typeface="Consolas" panose="020B0609020204030204" pitchFamily="49" charset="0"/>
            </a:endParaRPr>
          </a:p>
          <a:p>
            <a:pPr>
              <a:buFontTx/>
              <a:buNone/>
            </a:pPr>
            <a:r>
              <a:rPr lang="en-US" altLang="en-US" sz="1800" smtClean="0">
                <a:latin typeface="Consolas" panose="020B0609020204030204" pitchFamily="49" charset="0"/>
                <a:cs typeface="Consolas" panose="020B0609020204030204" pitchFamily="49" charset="0"/>
              </a:rPr>
              <a:t>}</a:t>
            </a:r>
          </a:p>
          <a:p>
            <a:endParaRPr lang="en-US" altLang="en-US" sz="2000" smtClean="0">
              <a:latin typeface="Arial" panose="020B0604020202020204" pitchFamily="34" charset="0"/>
            </a:endParaRPr>
          </a:p>
        </p:txBody>
      </p:sp>
    </p:spTree>
    <p:extLst>
      <p:ext uri="{BB962C8B-B14F-4D97-AF65-F5344CB8AC3E}">
        <p14:creationId xmlns:p14="http://schemas.microsoft.com/office/powerpoint/2010/main" val="10304243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p:txBody>
          <a:bodyPr/>
          <a:lstStyle/>
          <a:p>
            <a:pPr>
              <a:defRPr/>
            </a:pPr>
            <a:r>
              <a:rPr lang="en-US" altLang="en-US" sz="3200" dirty="0" smtClean="0">
                <a:latin typeface="+mn-lt"/>
              </a:rPr>
              <a:t>Handling Exceptions: The Details</a:t>
            </a:r>
          </a:p>
        </p:txBody>
      </p:sp>
      <p:sp>
        <p:nvSpPr>
          <p:cNvPr id="324611" name="Rectangle 3"/>
          <p:cNvSpPr>
            <a:spLocks noGrp="1" noChangeArrowheads="1"/>
          </p:cNvSpPr>
          <p:nvPr>
            <p:ph type="body" idx="4294967295"/>
          </p:nvPr>
        </p:nvSpPr>
        <p:spPr/>
        <p:txBody>
          <a:bodyPr/>
          <a:lstStyle/>
          <a:p>
            <a:pPr>
              <a:lnSpc>
                <a:spcPct val="80000"/>
              </a:lnSpc>
              <a:buFontTx/>
              <a:buNone/>
            </a:pPr>
            <a:r>
              <a:rPr lang="en-US" altLang="en-US" sz="1800" smtClean="0"/>
              <a:t> 	</a:t>
            </a:r>
            <a:r>
              <a:rPr lang="en-US" altLang="en-US" sz="1800" smtClean="0">
                <a:latin typeface="Consolas" panose="020B0609020204030204" pitchFamily="49" charset="0"/>
                <a:cs typeface="Consolas" panose="020B0609020204030204" pitchFamily="49" charset="0"/>
              </a:rPr>
              <a:t>      try</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System.out.print("Type an integer: ");</a:t>
            </a:r>
          </a:p>
          <a:p>
            <a:pPr>
              <a:lnSpc>
                <a:spcPct val="80000"/>
              </a:lnSpc>
              <a:buFontTx/>
              <a:buNone/>
            </a:pPr>
            <a:r>
              <a:rPr lang="en-US" altLang="en-US" sz="1800" smtClean="0">
                <a:latin typeface="Consolas" panose="020B0609020204030204" pitchFamily="49" charset="0"/>
                <a:cs typeface="Consolas" panose="020B0609020204030204" pitchFamily="49" charset="0"/>
              </a:rPr>
              <a:t>	          s = stringInput.readLine();</a:t>
            </a:r>
          </a:p>
          <a:p>
            <a:pPr>
              <a:lnSpc>
                <a:spcPct val="80000"/>
              </a:lnSpc>
              <a:buFontTx/>
              <a:buNone/>
            </a:pPr>
            <a:r>
              <a:rPr lang="en-US" altLang="en-US" sz="1800" smtClean="0">
                <a:latin typeface="Consolas" panose="020B0609020204030204" pitchFamily="49" charset="0"/>
                <a:cs typeface="Consolas" panose="020B0609020204030204" pitchFamily="49" charset="0"/>
              </a:rPr>
              <a:t> 	          System.out.println("You typed in..." + s);</a:t>
            </a:r>
          </a:p>
          <a:p>
            <a:pPr>
              <a:lnSpc>
                <a:spcPct val="80000"/>
              </a:lnSpc>
              <a:buFontTx/>
              <a:buNone/>
            </a:pPr>
            <a:r>
              <a:rPr lang="en-US" altLang="en-US" sz="1800" smtClean="0">
                <a:latin typeface="Consolas" panose="020B0609020204030204" pitchFamily="49" charset="0"/>
                <a:cs typeface="Consolas" panose="020B0609020204030204" pitchFamily="49" charset="0"/>
              </a:rPr>
              <a:t>	          num = Integer.parseInt (s);</a:t>
            </a:r>
          </a:p>
          <a:p>
            <a:pPr>
              <a:lnSpc>
                <a:spcPct val="80000"/>
              </a:lnSpc>
              <a:buFontTx/>
              <a:buNone/>
            </a:pPr>
            <a:r>
              <a:rPr lang="en-US" altLang="en-US" sz="1800" smtClean="0">
                <a:latin typeface="Consolas" panose="020B0609020204030204" pitchFamily="49" charset="0"/>
                <a:cs typeface="Consolas" panose="020B0609020204030204" pitchFamily="49" charset="0"/>
              </a:rPr>
              <a:t>            System.out.println("Converted to an integer..." </a:t>
            </a:r>
          </a:p>
          <a:p>
            <a:pPr>
              <a:lnSpc>
                <a:spcPct val="80000"/>
              </a:lnSpc>
              <a:buFontTx/>
              <a:buNone/>
            </a:pPr>
            <a:r>
              <a:rPr lang="en-US" altLang="en-US" sz="1800" smtClean="0">
                <a:latin typeface="Consolas" panose="020B0609020204030204" pitchFamily="49" charset="0"/>
                <a:cs typeface="Consolas" panose="020B0609020204030204" pitchFamily="49" charset="0"/>
              </a:rPr>
              <a:t>                               + num);</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catch (IOException e)</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System.out.println(e);</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catch (NumberFormatException e)</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b="1"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a:t>
            </a:r>
          </a:p>
          <a:p>
            <a:pPr>
              <a:lnSpc>
                <a:spcPct val="80000"/>
              </a:lnSpc>
            </a:pPr>
            <a:endParaRPr lang="en-US" altLang="en-US" sz="180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4711048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324611">
                                            <p:txEl>
                                              <p:pRg st="5" end="5"/>
                                            </p:txEl>
                                          </p:spTgt>
                                        </p:tgtEl>
                                        <p:attrNameLst>
                                          <p:attrName>style.fontStyle</p:attrName>
                                        </p:attrNameLst>
                                      </p:cBhvr>
                                      <p:to>
                                        <p:strVal val="normal"/>
                                      </p:to>
                                    </p:set>
                                    <p:set>
                                      <p:cBhvr override="childStyle">
                                        <p:cTn id="7" dur="indefinite"/>
                                        <p:tgtEl>
                                          <p:spTgt spid="324611">
                                            <p:txEl>
                                              <p:pRg st="5" end="5"/>
                                            </p:txEl>
                                          </p:spTgt>
                                        </p:tgtEl>
                                        <p:attrNameLst>
                                          <p:attrName>style.fontWeight</p:attrName>
                                        </p:attrNameLst>
                                      </p:cBhvr>
                                      <p:to>
                                        <p:strVal val="bold"/>
                                      </p:to>
                                    </p:set>
                                    <p:set>
                                      <p:cBhvr override="childStyle">
                                        <p:cTn id="8" dur="indefinite"/>
                                        <p:tgtEl>
                                          <p:spTgt spid="324611">
                                            <p:txEl>
                                              <p:pRg st="5" end="5"/>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p:txBody>
          <a:bodyPr/>
          <a:lstStyle/>
          <a:p>
            <a:r>
              <a:rPr lang="en-US" altLang="en-US" sz="3200" smtClean="0"/>
              <a:t>Handling Exceptions: Tracing The Example</a:t>
            </a:r>
          </a:p>
        </p:txBody>
      </p:sp>
      <p:sp>
        <p:nvSpPr>
          <p:cNvPr id="41987" name="Rectangle 4"/>
          <p:cNvSpPr>
            <a:spLocks noChangeArrowheads="1"/>
          </p:cNvSpPr>
          <p:nvPr/>
        </p:nvSpPr>
        <p:spPr bwMode="auto">
          <a:xfrm>
            <a:off x="395288" y="2997200"/>
            <a:ext cx="3795712" cy="36718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Driver.main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try</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lnSpc>
                <a:spcPct val="80000"/>
              </a:lnSpc>
              <a:buFontTx/>
              <a:buNone/>
            </a:pPr>
            <a:r>
              <a:rPr lang="en-US" altLang="en-US" sz="1600">
                <a:latin typeface="Consolas" panose="020B0609020204030204" pitchFamily="49" charset="0"/>
                <a:cs typeface="Consolas" panose="020B0609020204030204" pitchFamily="49" charset="0"/>
              </a:rPr>
              <a:t>     num = Integer.parseInt(s);</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catch (NumberFormatException e)</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p:txBody>
      </p:sp>
      <p:sp>
        <p:nvSpPr>
          <p:cNvPr id="41988" name="Line 5"/>
          <p:cNvSpPr>
            <a:spLocks noChangeShapeType="1"/>
          </p:cNvSpPr>
          <p:nvPr/>
        </p:nvSpPr>
        <p:spPr bwMode="auto">
          <a:xfrm flipV="1">
            <a:off x="2859088" y="2057400"/>
            <a:ext cx="2551112" cy="2087563"/>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41989" name="Rectangle 3"/>
          <p:cNvSpPr>
            <a:spLocks noChangeArrowheads="1"/>
          </p:cNvSpPr>
          <p:nvPr/>
        </p:nvSpPr>
        <p:spPr bwMode="auto">
          <a:xfrm>
            <a:off x="5292725" y="1844675"/>
            <a:ext cx="3671888" cy="2117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Integer.parseInt(String s)</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endParaRPr lang="en-US" altLang="en-US" sz="1600">
              <a:latin typeface="Consolas" panose="020B0609020204030204" pitchFamily="49" charset="0"/>
              <a:cs typeface="Consolas" panose="020B0609020204030204" pitchFamily="49" charset="0"/>
            </a:endParaRP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4210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r>
              <a:rPr lang="en-US" altLang="en-US" sz="3200" smtClean="0"/>
              <a:t>Approaches For Dealing With Error Conditions</a:t>
            </a:r>
          </a:p>
        </p:txBody>
      </p:sp>
      <p:sp>
        <p:nvSpPr>
          <p:cNvPr id="301059" name="Rectangle 3"/>
          <p:cNvSpPr>
            <a:spLocks noGrp="1" noChangeArrowheads="1"/>
          </p:cNvSpPr>
          <p:nvPr>
            <p:ph type="body" idx="4294967295"/>
          </p:nvPr>
        </p:nvSpPr>
        <p:spPr/>
        <p:txBody>
          <a:bodyPr/>
          <a:lstStyle/>
          <a:p>
            <a:r>
              <a:rPr lang="en-US" altLang="en-US" sz="2400" smtClean="0"/>
              <a:t>Use branches/decision making and return values</a:t>
            </a:r>
          </a:p>
          <a:p>
            <a:r>
              <a:rPr lang="en-US" altLang="en-US" sz="2400" smtClean="0"/>
              <a:t>Use Java’s exception handling mechanism</a:t>
            </a:r>
          </a:p>
        </p:txBody>
      </p:sp>
    </p:spTree>
    <p:extLst>
      <p:ext uri="{BB962C8B-B14F-4D97-AF65-F5344CB8AC3E}">
        <p14:creationId xmlns:p14="http://schemas.microsoft.com/office/powerpoint/2010/main" val="26786041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301059">
                                            <p:txEl>
                                              <p:pRg st="0" end="0"/>
                                            </p:txEl>
                                          </p:spTgt>
                                        </p:tgtEl>
                                        <p:attrNameLst>
                                          <p:attrName>style.fontStyle</p:attrName>
                                        </p:attrNameLst>
                                      </p:cBhvr>
                                      <p:to>
                                        <p:strVal val="normal"/>
                                      </p:to>
                                    </p:set>
                                    <p:set>
                                      <p:cBhvr override="childStyle">
                                        <p:cTn id="7" dur="indefinite"/>
                                        <p:tgtEl>
                                          <p:spTgt spid="301059">
                                            <p:txEl>
                                              <p:pRg st="0" end="0"/>
                                            </p:txEl>
                                          </p:spTgt>
                                        </p:tgtEl>
                                        <p:attrNameLst>
                                          <p:attrName>style.fontWeight</p:attrName>
                                        </p:attrNameLst>
                                      </p:cBhvr>
                                      <p:to>
                                        <p:strVal val="bold"/>
                                      </p:to>
                                    </p:set>
                                    <p:set>
                                      <p:cBhvr override="childStyle">
                                        <p:cTn id="8" dur="indefinite"/>
                                        <p:tgtEl>
                                          <p:spTgt spid="301059">
                                            <p:txEl>
                                              <p:pRg st="0" end="0"/>
                                            </p:txEl>
                                          </p:spTgt>
                                        </p:tgtEl>
                                        <p:attrNameLst>
                                          <p:attrName>style.textDecorationUnderline</p:attrName>
                                        </p:attrNameLst>
                                      </p:cBhvr>
                                      <p:to>
                                        <p:strVal val="fals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mph" presetSubtype="1" nodeType="clickEffect">
                                  <p:stCondLst>
                                    <p:cond delay="0"/>
                                  </p:stCondLst>
                                  <p:childTnLst>
                                    <p:set>
                                      <p:cBhvr override="childStyle">
                                        <p:cTn id="12" dur="indefinite"/>
                                        <p:tgtEl>
                                          <p:spTgt spid="301059">
                                            <p:txEl>
                                              <p:pRg st="0" end="0"/>
                                            </p:txEl>
                                          </p:spTgt>
                                        </p:tgtEl>
                                        <p:attrNameLst>
                                          <p:attrName>style.fontStyle</p:attrName>
                                        </p:attrNameLst>
                                      </p:cBhvr>
                                      <p:to>
                                        <p:strVal val="normal"/>
                                      </p:to>
                                    </p:set>
                                    <p:set>
                                      <p:cBhvr override="childStyle">
                                        <p:cTn id="13" dur="indefinite"/>
                                        <p:tgtEl>
                                          <p:spTgt spid="301059">
                                            <p:txEl>
                                              <p:pRg st="0" end="0"/>
                                            </p:txEl>
                                          </p:spTgt>
                                        </p:tgtEl>
                                        <p:attrNameLst>
                                          <p:attrName>style.fontWeight</p:attrName>
                                        </p:attrNameLst>
                                      </p:cBhvr>
                                      <p:to>
                                        <p:strVal val="bold"/>
                                      </p:to>
                                    </p:set>
                                    <p:set>
                                      <p:cBhvr override="childStyle">
                                        <p:cTn id="14" dur="indefinite"/>
                                        <p:tgtEl>
                                          <p:spTgt spid="301059">
                                            <p:txEl>
                                              <p:pRg st="0" end="0"/>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p:txBody>
          <a:bodyPr/>
          <a:lstStyle/>
          <a:p>
            <a:r>
              <a:rPr lang="en-US" altLang="en-US" sz="3200" smtClean="0"/>
              <a:t>Handling Exceptions: Tracing The Example</a:t>
            </a:r>
          </a:p>
        </p:txBody>
      </p:sp>
      <p:sp>
        <p:nvSpPr>
          <p:cNvPr id="43011" name="Rectangle 3"/>
          <p:cNvSpPr>
            <a:spLocks noChangeArrowheads="1"/>
          </p:cNvSpPr>
          <p:nvPr/>
        </p:nvSpPr>
        <p:spPr bwMode="auto">
          <a:xfrm>
            <a:off x="5292725" y="1844675"/>
            <a:ext cx="3671888" cy="2117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Integer.parseInt(String s)</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endParaRPr lang="en-US" altLang="en-US" sz="1600">
              <a:latin typeface="Consolas" panose="020B0609020204030204" pitchFamily="49" charset="0"/>
              <a:cs typeface="Consolas" panose="020B0609020204030204" pitchFamily="49" charset="0"/>
            </a:endParaRP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p:txBody>
      </p:sp>
      <p:sp>
        <p:nvSpPr>
          <p:cNvPr id="43012" name="Rectangle 4"/>
          <p:cNvSpPr>
            <a:spLocks noChangeArrowheads="1"/>
          </p:cNvSpPr>
          <p:nvPr/>
        </p:nvSpPr>
        <p:spPr bwMode="auto">
          <a:xfrm>
            <a:off x="395288" y="2997200"/>
            <a:ext cx="3795712" cy="36718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Driver.main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try</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lnSpc>
                <a:spcPct val="80000"/>
              </a:lnSpc>
              <a:buFontTx/>
              <a:buNone/>
            </a:pPr>
            <a:r>
              <a:rPr lang="en-US" altLang="en-US" sz="1600">
                <a:latin typeface="Consolas" panose="020B0609020204030204" pitchFamily="49" charset="0"/>
                <a:cs typeface="Consolas" panose="020B0609020204030204" pitchFamily="49" charset="0"/>
              </a:rPr>
              <a:t>     num = Integer.parseInt(s);</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catch (NumberFormatException e)</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p:txBody>
      </p:sp>
      <p:sp>
        <p:nvSpPr>
          <p:cNvPr id="43013" name="Line 5"/>
          <p:cNvSpPr>
            <a:spLocks noChangeShapeType="1"/>
          </p:cNvSpPr>
          <p:nvPr/>
        </p:nvSpPr>
        <p:spPr bwMode="auto">
          <a:xfrm flipV="1">
            <a:off x="2859088" y="2057400"/>
            <a:ext cx="2551112" cy="2087563"/>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43014" name="Text Box 6"/>
          <p:cNvSpPr txBox="1">
            <a:spLocks noChangeArrowheads="1"/>
          </p:cNvSpPr>
          <p:nvPr/>
        </p:nvSpPr>
        <p:spPr bwMode="auto">
          <a:xfrm>
            <a:off x="5580063" y="2573338"/>
            <a:ext cx="3384550"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solidFill>
                  <a:srgbClr val="FF0000"/>
                </a:solidFill>
                <a:latin typeface="Comic Sans MS" panose="030F0702030302020204" pitchFamily="66" charset="0"/>
              </a:rPr>
              <a:t>Oops!  </a:t>
            </a:r>
          </a:p>
          <a:p>
            <a:pPr eaLnBrk="1" hangingPunct="1">
              <a:spcBef>
                <a:spcPct val="50000"/>
              </a:spcBef>
              <a:buFontTx/>
              <a:buNone/>
            </a:pPr>
            <a:r>
              <a:rPr lang="en-US" altLang="en-US" sz="1600">
                <a:solidFill>
                  <a:srgbClr val="FF0000"/>
                </a:solidFill>
                <a:latin typeface="Comic Sans MS" panose="030F0702030302020204" pitchFamily="66" charset="0"/>
              </a:rPr>
              <a:t>The user didn’t enter an integer</a:t>
            </a:r>
          </a:p>
        </p:txBody>
      </p:sp>
    </p:spTree>
    <p:extLst>
      <p:ext uri="{BB962C8B-B14F-4D97-AF65-F5344CB8AC3E}">
        <p14:creationId xmlns:p14="http://schemas.microsoft.com/office/powerpoint/2010/main" val="17893865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p:txBody>
          <a:bodyPr/>
          <a:lstStyle/>
          <a:p>
            <a:r>
              <a:rPr lang="en-US" altLang="en-US" sz="3200" smtClean="0"/>
              <a:t>Handling Exceptions: Tracing The Example</a:t>
            </a:r>
          </a:p>
        </p:txBody>
      </p:sp>
      <p:sp>
        <p:nvSpPr>
          <p:cNvPr id="44035" name="Rectangle 4"/>
          <p:cNvSpPr>
            <a:spLocks noChangeArrowheads="1"/>
          </p:cNvSpPr>
          <p:nvPr/>
        </p:nvSpPr>
        <p:spPr bwMode="auto">
          <a:xfrm>
            <a:off x="395288" y="2997200"/>
            <a:ext cx="3795712" cy="36718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Driver.main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try</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lnSpc>
                <a:spcPct val="80000"/>
              </a:lnSpc>
              <a:buFontTx/>
              <a:buNone/>
            </a:pPr>
            <a:r>
              <a:rPr lang="en-US" altLang="en-US" sz="1600">
                <a:latin typeface="Consolas" panose="020B0609020204030204" pitchFamily="49" charset="0"/>
                <a:cs typeface="Consolas" panose="020B0609020204030204" pitchFamily="49" charset="0"/>
              </a:rPr>
              <a:t>     num = Integer.parseInt(s);</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catch (NumberFormatException e)</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p:txBody>
      </p:sp>
      <p:sp>
        <p:nvSpPr>
          <p:cNvPr id="44036" name="Line 5"/>
          <p:cNvSpPr>
            <a:spLocks noChangeShapeType="1"/>
          </p:cNvSpPr>
          <p:nvPr/>
        </p:nvSpPr>
        <p:spPr bwMode="auto">
          <a:xfrm flipV="1">
            <a:off x="2859088" y="2057400"/>
            <a:ext cx="2551112" cy="2087563"/>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44037" name="Rectangle 3"/>
          <p:cNvSpPr>
            <a:spLocks noChangeArrowheads="1"/>
          </p:cNvSpPr>
          <p:nvPr/>
        </p:nvSpPr>
        <p:spPr bwMode="auto">
          <a:xfrm>
            <a:off x="5292725" y="1844675"/>
            <a:ext cx="3671888" cy="2117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Integer.parseInt(String s)</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endParaRPr lang="en-US" altLang="en-US" sz="1600">
              <a:latin typeface="Consolas" panose="020B0609020204030204" pitchFamily="49" charset="0"/>
              <a:cs typeface="Consolas" panose="020B0609020204030204" pitchFamily="49" charset="0"/>
            </a:endParaRP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p:txBody>
      </p:sp>
      <p:sp>
        <p:nvSpPr>
          <p:cNvPr id="44038" name="Text Box 6"/>
          <p:cNvSpPr txBox="1">
            <a:spLocks noChangeArrowheads="1"/>
          </p:cNvSpPr>
          <p:nvPr/>
        </p:nvSpPr>
        <p:spPr bwMode="auto">
          <a:xfrm>
            <a:off x="5410200" y="2565400"/>
            <a:ext cx="3554413"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a:solidFill>
                  <a:srgbClr val="FF0000"/>
                </a:solidFill>
                <a:latin typeface="Consolas" panose="020B0609020204030204" pitchFamily="49" charset="0"/>
                <a:cs typeface="Consolas" panose="020B0609020204030204" pitchFamily="49" charset="0"/>
              </a:rPr>
              <a:t>  NumberFormatException e =</a:t>
            </a:r>
          </a:p>
          <a:p>
            <a:pPr eaLnBrk="1" hangingPunct="1">
              <a:spcBef>
                <a:spcPct val="50000"/>
              </a:spcBef>
              <a:buFontTx/>
              <a:buNone/>
            </a:pPr>
            <a:r>
              <a:rPr lang="en-US" altLang="en-US" sz="1400">
                <a:solidFill>
                  <a:srgbClr val="FF0000"/>
                </a:solidFill>
                <a:latin typeface="Consolas" panose="020B0609020204030204" pitchFamily="49" charset="0"/>
                <a:cs typeface="Consolas" panose="020B0609020204030204" pitchFamily="49" charset="0"/>
              </a:rPr>
              <a:t>    new NumberFormatException ();</a:t>
            </a:r>
          </a:p>
        </p:txBody>
      </p:sp>
    </p:spTree>
    <p:extLst>
      <p:ext uri="{BB962C8B-B14F-4D97-AF65-F5344CB8AC3E}">
        <p14:creationId xmlns:p14="http://schemas.microsoft.com/office/powerpoint/2010/main" val="27621896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p:txBody>
          <a:bodyPr/>
          <a:lstStyle/>
          <a:p>
            <a:r>
              <a:rPr lang="en-US" altLang="en-US" sz="3200" smtClean="0"/>
              <a:t>Handling Exceptions: Tracing The Example</a:t>
            </a:r>
          </a:p>
        </p:txBody>
      </p:sp>
      <p:sp>
        <p:nvSpPr>
          <p:cNvPr id="45059" name="Rectangle 4"/>
          <p:cNvSpPr>
            <a:spLocks noChangeArrowheads="1"/>
          </p:cNvSpPr>
          <p:nvPr/>
        </p:nvSpPr>
        <p:spPr bwMode="auto">
          <a:xfrm>
            <a:off x="395288" y="2997200"/>
            <a:ext cx="3795712" cy="36718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Driver.main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try</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lnSpc>
                <a:spcPct val="80000"/>
              </a:lnSpc>
              <a:buFontTx/>
              <a:buNone/>
            </a:pPr>
            <a:r>
              <a:rPr lang="en-US" altLang="en-US" sz="1600">
                <a:latin typeface="Consolas" panose="020B0609020204030204" pitchFamily="49" charset="0"/>
                <a:cs typeface="Consolas" panose="020B0609020204030204" pitchFamily="49" charset="0"/>
              </a:rPr>
              <a:t>     num = Integer.parseInt(s);</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catch (NumberFormatException e)</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p:txBody>
      </p:sp>
      <p:sp>
        <p:nvSpPr>
          <p:cNvPr id="45060" name="Line 5"/>
          <p:cNvSpPr>
            <a:spLocks noChangeShapeType="1"/>
          </p:cNvSpPr>
          <p:nvPr/>
        </p:nvSpPr>
        <p:spPr bwMode="auto">
          <a:xfrm flipH="1">
            <a:off x="3429000" y="3016250"/>
            <a:ext cx="2482850" cy="216535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45061" name="Rectangle 3"/>
          <p:cNvSpPr>
            <a:spLocks noChangeArrowheads="1"/>
          </p:cNvSpPr>
          <p:nvPr/>
        </p:nvSpPr>
        <p:spPr bwMode="auto">
          <a:xfrm>
            <a:off x="5292725" y="1844675"/>
            <a:ext cx="3671888" cy="2117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Integer.parseInt(String s)</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endParaRPr lang="en-US" altLang="en-US" sz="1600">
              <a:latin typeface="Consolas" panose="020B0609020204030204" pitchFamily="49" charset="0"/>
              <a:cs typeface="Consolas" panose="020B0609020204030204" pitchFamily="49" charset="0"/>
            </a:endParaRP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p:txBody>
      </p:sp>
      <p:sp>
        <p:nvSpPr>
          <p:cNvPr id="45062" name="Text Box 6"/>
          <p:cNvSpPr txBox="1">
            <a:spLocks noChangeArrowheads="1"/>
          </p:cNvSpPr>
          <p:nvPr/>
        </p:nvSpPr>
        <p:spPr bwMode="auto">
          <a:xfrm>
            <a:off x="5410200" y="2565400"/>
            <a:ext cx="3554413"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a:solidFill>
                  <a:srgbClr val="993300"/>
                </a:solidFill>
                <a:latin typeface="Consolas" panose="020B0609020204030204" pitchFamily="49" charset="0"/>
                <a:cs typeface="Consolas" panose="020B0609020204030204" pitchFamily="49" charset="0"/>
              </a:rPr>
              <a:t>  </a:t>
            </a:r>
            <a:r>
              <a:rPr lang="en-US" altLang="en-US" sz="1400">
                <a:solidFill>
                  <a:srgbClr val="FF0000"/>
                </a:solidFill>
                <a:latin typeface="Consolas" panose="020B0609020204030204" pitchFamily="49" charset="0"/>
                <a:cs typeface="Consolas" panose="020B0609020204030204" pitchFamily="49" charset="0"/>
              </a:rPr>
              <a:t>NumberFormatException e =</a:t>
            </a:r>
          </a:p>
          <a:p>
            <a:pPr eaLnBrk="1" hangingPunct="1">
              <a:spcBef>
                <a:spcPct val="50000"/>
              </a:spcBef>
              <a:buFontTx/>
              <a:buNone/>
            </a:pPr>
            <a:r>
              <a:rPr lang="en-US" altLang="en-US" sz="1400">
                <a:solidFill>
                  <a:srgbClr val="FF0000"/>
                </a:solidFill>
                <a:latin typeface="Consolas" panose="020B0609020204030204" pitchFamily="49" charset="0"/>
                <a:cs typeface="Consolas" panose="020B0609020204030204" pitchFamily="49" charset="0"/>
              </a:rPr>
              <a:t>    new NumberFormatException ();</a:t>
            </a:r>
          </a:p>
        </p:txBody>
      </p:sp>
    </p:spTree>
    <p:extLst>
      <p:ext uri="{BB962C8B-B14F-4D97-AF65-F5344CB8AC3E}">
        <p14:creationId xmlns:p14="http://schemas.microsoft.com/office/powerpoint/2010/main" val="19454244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p:txBody>
          <a:bodyPr/>
          <a:lstStyle/>
          <a:p>
            <a:r>
              <a:rPr lang="en-US" altLang="en-US" sz="3200" smtClean="0"/>
              <a:t>Handling Exceptions: Tracing The Example</a:t>
            </a:r>
          </a:p>
        </p:txBody>
      </p:sp>
      <p:sp>
        <p:nvSpPr>
          <p:cNvPr id="46083" name="Rectangle 4"/>
          <p:cNvSpPr>
            <a:spLocks noChangeArrowheads="1"/>
          </p:cNvSpPr>
          <p:nvPr/>
        </p:nvSpPr>
        <p:spPr bwMode="auto">
          <a:xfrm>
            <a:off x="395288" y="2997200"/>
            <a:ext cx="3795712" cy="36718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Driver.main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try</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lnSpc>
                <a:spcPct val="80000"/>
              </a:lnSpc>
              <a:buFontTx/>
              <a:buNone/>
            </a:pPr>
            <a:r>
              <a:rPr lang="en-US" altLang="en-US" sz="1600">
                <a:latin typeface="Consolas" panose="020B0609020204030204" pitchFamily="49" charset="0"/>
                <a:cs typeface="Consolas" panose="020B0609020204030204" pitchFamily="49" charset="0"/>
              </a:rPr>
              <a:t>     num = Integer.parseInt(s);</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catch (NumberFormatException e)</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p:txBody>
      </p:sp>
      <p:sp>
        <p:nvSpPr>
          <p:cNvPr id="46084" name="Rectangle 3"/>
          <p:cNvSpPr>
            <a:spLocks noChangeArrowheads="1"/>
          </p:cNvSpPr>
          <p:nvPr/>
        </p:nvSpPr>
        <p:spPr bwMode="auto">
          <a:xfrm>
            <a:off x="5292725" y="1844675"/>
            <a:ext cx="3671888" cy="2117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Integer.parseInt(String s)</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endParaRPr lang="en-US" altLang="en-US" sz="1600">
              <a:latin typeface="Consolas" panose="020B0609020204030204" pitchFamily="49" charset="0"/>
              <a:cs typeface="Consolas" panose="020B0609020204030204" pitchFamily="49" charset="0"/>
            </a:endParaRP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p:txBody>
      </p:sp>
      <p:sp>
        <p:nvSpPr>
          <p:cNvPr id="46085" name="Text Box 6"/>
          <p:cNvSpPr txBox="1">
            <a:spLocks noChangeArrowheads="1"/>
          </p:cNvSpPr>
          <p:nvPr/>
        </p:nvSpPr>
        <p:spPr bwMode="auto">
          <a:xfrm>
            <a:off x="5410200" y="2565400"/>
            <a:ext cx="3554413"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a:solidFill>
                  <a:srgbClr val="FF0000"/>
                </a:solidFill>
                <a:latin typeface="Consolas" panose="020B0609020204030204" pitchFamily="49" charset="0"/>
                <a:cs typeface="Consolas" panose="020B0609020204030204" pitchFamily="49" charset="0"/>
              </a:rPr>
              <a:t>  NumberFormatException e =</a:t>
            </a:r>
          </a:p>
          <a:p>
            <a:pPr eaLnBrk="1" hangingPunct="1">
              <a:spcBef>
                <a:spcPct val="50000"/>
              </a:spcBef>
              <a:buFontTx/>
              <a:buNone/>
            </a:pPr>
            <a:r>
              <a:rPr lang="en-US" altLang="en-US" sz="1400">
                <a:solidFill>
                  <a:srgbClr val="FF0000"/>
                </a:solidFill>
                <a:latin typeface="Consolas" panose="020B0609020204030204" pitchFamily="49" charset="0"/>
                <a:cs typeface="Consolas" panose="020B0609020204030204" pitchFamily="49" charset="0"/>
              </a:rPr>
              <a:t>    new NumberFormatException ();</a:t>
            </a:r>
          </a:p>
        </p:txBody>
      </p:sp>
      <p:sp>
        <p:nvSpPr>
          <p:cNvPr id="46086" name="Text Box 5"/>
          <p:cNvSpPr txBox="1">
            <a:spLocks noChangeArrowheads="1"/>
          </p:cNvSpPr>
          <p:nvPr/>
        </p:nvSpPr>
        <p:spPr bwMode="auto">
          <a:xfrm>
            <a:off x="611188" y="5788025"/>
            <a:ext cx="3240087"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solidFill>
                  <a:srgbClr val="FF0000"/>
                </a:solidFill>
                <a:latin typeface="Consolas" panose="020B0609020204030204" pitchFamily="49" charset="0"/>
                <a:cs typeface="Consolas" panose="020B0609020204030204" pitchFamily="49" charset="0"/>
              </a:rPr>
              <a:t>Exception must be dealt with here</a:t>
            </a:r>
          </a:p>
        </p:txBody>
      </p:sp>
    </p:spTree>
    <p:extLst>
      <p:ext uri="{BB962C8B-B14F-4D97-AF65-F5344CB8AC3E}">
        <p14:creationId xmlns:p14="http://schemas.microsoft.com/office/powerpoint/2010/main" val="22927754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idx="4294967295"/>
          </p:nvPr>
        </p:nvSpPr>
        <p:spPr/>
        <p:txBody>
          <a:bodyPr/>
          <a:lstStyle/>
          <a:p>
            <a:r>
              <a:rPr lang="en-US" altLang="en-US" sz="3200" smtClean="0"/>
              <a:t>Handling Exceptions: Catching The Exception</a:t>
            </a:r>
          </a:p>
        </p:txBody>
      </p:sp>
      <p:sp>
        <p:nvSpPr>
          <p:cNvPr id="47107" name="Rectangle 3"/>
          <p:cNvSpPr>
            <a:spLocks noGrp="1" noChangeArrowheads="1"/>
          </p:cNvSpPr>
          <p:nvPr>
            <p:ph type="body" idx="4294967295"/>
          </p:nvPr>
        </p:nvSpPr>
        <p:spPr/>
        <p:txBody>
          <a:bodyPr/>
          <a:lstStyle/>
          <a:p>
            <a:pPr>
              <a:buFontTx/>
              <a:buNone/>
            </a:pPr>
            <a:r>
              <a:rPr lang="en-US" altLang="en-US" sz="1800" smtClean="0">
                <a:latin typeface="Consolas" panose="020B0609020204030204" pitchFamily="49" charset="0"/>
                <a:cs typeface="Consolas" panose="020B0609020204030204" pitchFamily="49" charset="0"/>
              </a:rPr>
              <a:t> 	      catch (NumberFormatException e)</a:t>
            </a:r>
          </a:p>
          <a:p>
            <a:pPr>
              <a:buFontTx/>
              <a:buNone/>
            </a:pPr>
            <a:r>
              <a:rPr lang="en-US" altLang="en-US" sz="1800" smtClean="0">
                <a:latin typeface="Consolas" panose="020B0609020204030204" pitchFamily="49" charset="0"/>
                <a:cs typeface="Consolas" panose="020B0609020204030204" pitchFamily="49" charset="0"/>
              </a:rPr>
              <a:t>        {</a:t>
            </a:r>
          </a:p>
          <a:p>
            <a:pPr>
              <a:buFontTx/>
              <a:buNone/>
            </a:pPr>
            <a:r>
              <a:rPr lang="en-US" altLang="en-US" sz="1800" smtClean="0">
                <a:latin typeface="Consolas" panose="020B0609020204030204" pitchFamily="49" charset="0"/>
                <a:cs typeface="Consolas" panose="020B0609020204030204" pitchFamily="49" charset="0"/>
              </a:rPr>
              <a:t>            ...</a:t>
            </a:r>
          </a:p>
          <a:p>
            <a:pPr>
              <a:buFontTx/>
              <a:buNone/>
            </a:pPr>
            <a:r>
              <a:rPr lang="en-US" altLang="en-US" sz="1800" smtClean="0">
                <a:latin typeface="Consolas" panose="020B0609020204030204" pitchFamily="49" charset="0"/>
                <a:cs typeface="Consolas" panose="020B0609020204030204" pitchFamily="49" charset="0"/>
              </a:rPr>
              <a:t>	      }</a:t>
            </a:r>
          </a:p>
          <a:p>
            <a:pPr>
              <a:buFontTx/>
              <a:buNone/>
            </a:pPr>
            <a:r>
              <a:rPr lang="en-US" altLang="en-US" sz="1800" smtClean="0">
                <a:latin typeface="Consolas" panose="020B0609020204030204" pitchFamily="49" charset="0"/>
                <a:cs typeface="Consolas" panose="020B0609020204030204" pitchFamily="49" charset="0"/>
              </a:rPr>
              <a:t>    }</a:t>
            </a:r>
          </a:p>
          <a:p>
            <a:pPr>
              <a:buFontTx/>
              <a:buNone/>
            </a:pPr>
            <a:r>
              <a:rPr lang="en-US" altLang="en-US" sz="1800" smtClean="0">
                <a:latin typeface="Consolas" panose="020B0609020204030204" pitchFamily="49" charset="0"/>
                <a:cs typeface="Consolas" panose="020B0609020204030204" pitchFamily="49" charset="0"/>
              </a:rPr>
              <a:t>}</a:t>
            </a:r>
          </a:p>
          <a:p>
            <a:endParaRPr lang="en-US" altLang="en-US" sz="1800" smtClean="0">
              <a:latin typeface="Arial" panose="020B0604020202020204" pitchFamily="34" charset="0"/>
            </a:endParaRPr>
          </a:p>
        </p:txBody>
      </p:sp>
    </p:spTree>
    <p:extLst>
      <p:ext uri="{BB962C8B-B14F-4D97-AF65-F5344CB8AC3E}">
        <p14:creationId xmlns:p14="http://schemas.microsoft.com/office/powerpoint/2010/main" val="32554778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p:txBody>
          <a:bodyPr/>
          <a:lstStyle/>
          <a:p>
            <a:r>
              <a:rPr lang="en-US" altLang="en-US" sz="3200" smtClean="0"/>
              <a:t>Catching The Exception: Error Messages</a:t>
            </a:r>
          </a:p>
        </p:txBody>
      </p:sp>
      <p:sp>
        <p:nvSpPr>
          <p:cNvPr id="49155" name="Rectangle 3"/>
          <p:cNvSpPr>
            <a:spLocks noGrp="1" noChangeArrowheads="1"/>
          </p:cNvSpPr>
          <p:nvPr>
            <p:ph type="body" idx="4294967295"/>
          </p:nvPr>
        </p:nvSpPr>
        <p:spPr/>
        <p:txBody>
          <a:bodyPr/>
          <a:lstStyle/>
          <a:p>
            <a:pPr marL="190500" indent="-190500">
              <a:buFontTx/>
              <a:buNone/>
              <a:tabLst>
                <a:tab pos="685800" algn="l"/>
              </a:tabLst>
            </a:pPr>
            <a:r>
              <a:rPr lang="en-US" altLang="en-US" sz="1800" smtClean="0">
                <a:latin typeface="Consolas" panose="020B0609020204030204" pitchFamily="49" charset="0"/>
                <a:cs typeface="Consolas" panose="020B0609020204030204" pitchFamily="49" charset="0"/>
              </a:rPr>
              <a:t> 	     catch (NumberFormatException e)</a:t>
            </a:r>
          </a:p>
          <a:p>
            <a:pPr marL="190500" indent="-190500">
              <a:buFontTx/>
              <a:buNone/>
              <a:tabLst>
                <a:tab pos="685800" algn="l"/>
              </a:tabLst>
            </a:pPr>
            <a:r>
              <a:rPr lang="en-US" altLang="en-US" sz="1800" smtClean="0">
                <a:latin typeface="Consolas" panose="020B0609020204030204" pitchFamily="49" charset="0"/>
                <a:cs typeface="Consolas" panose="020B0609020204030204" pitchFamily="49" charset="0"/>
              </a:rPr>
              <a:t>       {</a:t>
            </a:r>
          </a:p>
          <a:p>
            <a:pPr marL="190500" indent="-190500">
              <a:buFontTx/>
              <a:buNone/>
              <a:tabLst>
                <a:tab pos="685800" algn="l"/>
              </a:tabLst>
            </a:pPr>
            <a:r>
              <a:rPr lang="en-US" altLang="en-US" sz="1800" smtClean="0">
                <a:latin typeface="Consolas" panose="020B0609020204030204" pitchFamily="49" charset="0"/>
                <a:cs typeface="Consolas" panose="020B0609020204030204" pitchFamily="49" charset="0"/>
              </a:rPr>
              <a:t>           System.out.println(“You entered a non-integer </a:t>
            </a:r>
          </a:p>
          <a:p>
            <a:pPr marL="190500" indent="-190500">
              <a:buFontTx/>
              <a:buNone/>
              <a:tabLst>
                <a:tab pos="685800" algn="l"/>
              </a:tabLst>
            </a:pPr>
            <a:r>
              <a:rPr lang="en-US" altLang="en-US" sz="1800" smtClean="0">
                <a:latin typeface="Consolas" panose="020B0609020204030204" pitchFamily="49" charset="0"/>
                <a:cs typeface="Consolas" panose="020B0609020204030204" pitchFamily="49" charset="0"/>
              </a:rPr>
              <a:t>                               value.”);</a:t>
            </a:r>
          </a:p>
          <a:p>
            <a:pPr marL="190500" indent="-190500">
              <a:buFontTx/>
              <a:buNone/>
              <a:tabLst>
                <a:tab pos="685800" algn="l"/>
              </a:tabLst>
            </a:pPr>
            <a:r>
              <a:rPr lang="en-US" altLang="en-US" sz="1800" smtClean="0">
                <a:latin typeface="Consolas" panose="020B0609020204030204" pitchFamily="49" charset="0"/>
                <a:cs typeface="Consolas" panose="020B0609020204030204" pitchFamily="49" charset="0"/>
              </a:rPr>
              <a:t>		     System.out.println(e.getMessage());</a:t>
            </a:r>
          </a:p>
          <a:p>
            <a:pPr marL="190500" indent="-190500">
              <a:buFontTx/>
              <a:buNone/>
              <a:tabLst>
                <a:tab pos="685800" algn="l"/>
              </a:tabLst>
            </a:pPr>
            <a:r>
              <a:rPr lang="en-US" altLang="en-US" sz="1800" smtClean="0">
                <a:latin typeface="Consolas" panose="020B0609020204030204" pitchFamily="49" charset="0"/>
                <a:cs typeface="Consolas" panose="020B0609020204030204" pitchFamily="49" charset="0"/>
              </a:rPr>
              <a:t>		     System.out.println(e);</a:t>
            </a:r>
          </a:p>
          <a:p>
            <a:pPr marL="190500" indent="-190500">
              <a:buFontTx/>
              <a:buNone/>
              <a:tabLst>
                <a:tab pos="685800" algn="l"/>
              </a:tabLst>
            </a:pPr>
            <a:r>
              <a:rPr lang="en-US" altLang="en-US" sz="1800" smtClean="0">
                <a:latin typeface="Consolas" panose="020B0609020204030204" pitchFamily="49" charset="0"/>
                <a:cs typeface="Consolas" panose="020B0609020204030204" pitchFamily="49" charset="0"/>
              </a:rPr>
              <a:t>		     e.printStackTrace();</a:t>
            </a:r>
          </a:p>
          <a:p>
            <a:pPr marL="190500" indent="-190500">
              <a:buFontTx/>
              <a:buNone/>
              <a:tabLst>
                <a:tab pos="685800" algn="l"/>
              </a:tabLst>
            </a:pPr>
            <a:r>
              <a:rPr lang="en-US" altLang="en-US" sz="1800" smtClean="0">
                <a:latin typeface="Consolas" panose="020B0609020204030204" pitchFamily="49" charset="0"/>
                <a:cs typeface="Consolas" panose="020B0609020204030204" pitchFamily="49" charset="0"/>
              </a:rPr>
              <a:t>	     }</a:t>
            </a:r>
          </a:p>
          <a:p>
            <a:pPr marL="190500" indent="-190500">
              <a:buFontTx/>
              <a:buNone/>
              <a:tabLst>
                <a:tab pos="685800" algn="l"/>
              </a:tabLst>
            </a:pPr>
            <a:r>
              <a:rPr lang="en-US" altLang="en-US" sz="1800" smtClean="0">
                <a:latin typeface="Consolas" panose="020B0609020204030204" pitchFamily="49" charset="0"/>
                <a:cs typeface="Consolas" panose="020B0609020204030204" pitchFamily="49" charset="0"/>
              </a:rPr>
              <a:t>    }</a:t>
            </a:r>
          </a:p>
          <a:p>
            <a:pPr marL="190500" indent="-190500">
              <a:buFontTx/>
              <a:buNone/>
              <a:tabLst>
                <a:tab pos="685800" algn="l"/>
              </a:tabLst>
            </a:pPr>
            <a:r>
              <a:rPr lang="en-US" altLang="en-US" sz="1800" smtClean="0">
                <a:latin typeface="Consolas" panose="020B0609020204030204" pitchFamily="49" charset="0"/>
                <a:cs typeface="Consolas" panose="020B0609020204030204" pitchFamily="49" charset="0"/>
              </a:rPr>
              <a:t>}</a:t>
            </a:r>
          </a:p>
          <a:p>
            <a:pPr marL="190500" indent="-190500">
              <a:tabLst>
                <a:tab pos="685800" algn="l"/>
              </a:tabLst>
            </a:pPr>
            <a:endParaRPr lang="en-US" altLang="en-US" sz="1800" smtClean="0">
              <a:latin typeface="Arial" panose="020B0604020202020204" pitchFamily="34" charset="0"/>
            </a:endParaRPr>
          </a:p>
        </p:txBody>
      </p:sp>
    </p:spTree>
    <p:extLst>
      <p:ext uri="{BB962C8B-B14F-4D97-AF65-F5344CB8AC3E}">
        <p14:creationId xmlns:p14="http://schemas.microsoft.com/office/powerpoint/2010/main" val="3680823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p:txBody>
          <a:bodyPr/>
          <a:lstStyle/>
          <a:p>
            <a:r>
              <a:rPr lang="en-US" altLang="en-US" sz="3200" smtClean="0"/>
              <a:t>Catching The Exception: Error Messages</a:t>
            </a:r>
          </a:p>
        </p:txBody>
      </p:sp>
      <p:sp>
        <p:nvSpPr>
          <p:cNvPr id="51203" name="Rectangle 3"/>
          <p:cNvSpPr>
            <a:spLocks noGrp="1" noChangeArrowheads="1"/>
          </p:cNvSpPr>
          <p:nvPr>
            <p:ph type="body" idx="4294967295"/>
          </p:nvPr>
        </p:nvSpPr>
        <p:spPr/>
        <p:txBody>
          <a:bodyPr/>
          <a:lstStyle/>
          <a:p>
            <a:pPr marL="190500" indent="-190500">
              <a:buFontTx/>
              <a:buNone/>
              <a:tabLst>
                <a:tab pos="685800" algn="l"/>
              </a:tabLst>
            </a:pPr>
            <a:r>
              <a:rPr lang="en-US" altLang="en-US" sz="1800" smtClean="0">
                <a:latin typeface="Consolas" panose="020B0609020204030204" pitchFamily="49" charset="0"/>
                <a:cs typeface="Consolas" panose="020B0609020204030204" pitchFamily="49" charset="0"/>
              </a:rPr>
              <a:t> 	     catch (NumberFormatException e)</a:t>
            </a:r>
          </a:p>
          <a:p>
            <a:pPr marL="190500" indent="-190500">
              <a:buFontTx/>
              <a:buNone/>
              <a:tabLst>
                <a:tab pos="685800" algn="l"/>
              </a:tabLst>
            </a:pPr>
            <a:r>
              <a:rPr lang="en-US" altLang="en-US" sz="1800" smtClean="0">
                <a:latin typeface="Consolas" panose="020B0609020204030204" pitchFamily="49" charset="0"/>
                <a:cs typeface="Consolas" panose="020B0609020204030204" pitchFamily="49" charset="0"/>
              </a:rPr>
              <a:t>       {</a:t>
            </a:r>
          </a:p>
          <a:p>
            <a:pPr marL="190500" indent="-190500">
              <a:buFontTx/>
              <a:buNone/>
              <a:tabLst>
                <a:tab pos="685800" algn="l"/>
              </a:tabLst>
            </a:pPr>
            <a:r>
              <a:rPr lang="en-US" altLang="en-US" sz="1800" smtClean="0">
                <a:latin typeface="Consolas" panose="020B0609020204030204" pitchFamily="49" charset="0"/>
                <a:cs typeface="Consolas" panose="020B0609020204030204" pitchFamily="49" charset="0"/>
              </a:rPr>
              <a:t>           System.out.println(“You entered a non-integer </a:t>
            </a:r>
          </a:p>
          <a:p>
            <a:pPr marL="190500" indent="-190500">
              <a:buFontTx/>
              <a:buNone/>
              <a:tabLst>
                <a:tab pos="685800" algn="l"/>
              </a:tabLst>
            </a:pPr>
            <a:r>
              <a:rPr lang="en-US" altLang="en-US" sz="1800" smtClean="0">
                <a:latin typeface="Consolas" panose="020B0609020204030204" pitchFamily="49" charset="0"/>
                <a:cs typeface="Consolas" panose="020B0609020204030204" pitchFamily="49" charset="0"/>
              </a:rPr>
              <a:t>                               value.”);</a:t>
            </a:r>
          </a:p>
          <a:p>
            <a:pPr marL="190500" indent="-190500">
              <a:buFontTx/>
              <a:buNone/>
              <a:tabLst>
                <a:tab pos="685800" algn="l"/>
              </a:tabLst>
            </a:pPr>
            <a:r>
              <a:rPr lang="en-US" altLang="en-US" sz="1800" smtClean="0">
                <a:latin typeface="Consolas" panose="020B0609020204030204" pitchFamily="49" charset="0"/>
                <a:cs typeface="Consolas" panose="020B0609020204030204" pitchFamily="49" charset="0"/>
              </a:rPr>
              <a:t>		     System.out.println(e.getMessage());</a:t>
            </a:r>
          </a:p>
          <a:p>
            <a:pPr marL="190500" indent="-190500">
              <a:buFontTx/>
              <a:buNone/>
              <a:tabLst>
                <a:tab pos="685800" algn="l"/>
              </a:tabLst>
            </a:pPr>
            <a:r>
              <a:rPr lang="en-US" altLang="en-US" sz="1800" smtClean="0">
                <a:latin typeface="Consolas" panose="020B0609020204030204" pitchFamily="49" charset="0"/>
                <a:cs typeface="Consolas" panose="020B0609020204030204" pitchFamily="49" charset="0"/>
              </a:rPr>
              <a:t>		     System.out.println(e);</a:t>
            </a:r>
          </a:p>
          <a:p>
            <a:pPr marL="190500" indent="-190500">
              <a:buFontTx/>
              <a:buNone/>
              <a:tabLst>
                <a:tab pos="685800" algn="l"/>
              </a:tabLst>
            </a:pPr>
            <a:r>
              <a:rPr lang="en-US" altLang="en-US" sz="1800" smtClean="0">
                <a:latin typeface="Consolas" panose="020B0609020204030204" pitchFamily="49" charset="0"/>
                <a:cs typeface="Consolas" panose="020B0609020204030204" pitchFamily="49" charset="0"/>
              </a:rPr>
              <a:t>		     e.printStackTrace();</a:t>
            </a:r>
          </a:p>
          <a:p>
            <a:pPr marL="190500" indent="-190500">
              <a:buFontTx/>
              <a:buNone/>
              <a:tabLst>
                <a:tab pos="685800" algn="l"/>
              </a:tabLst>
            </a:pPr>
            <a:r>
              <a:rPr lang="en-US" altLang="en-US" sz="1800" smtClean="0">
                <a:latin typeface="Consolas" panose="020B0609020204030204" pitchFamily="49" charset="0"/>
                <a:cs typeface="Consolas" panose="020B0609020204030204" pitchFamily="49" charset="0"/>
              </a:rPr>
              <a:t>	     }</a:t>
            </a:r>
          </a:p>
          <a:p>
            <a:pPr marL="190500" indent="-190500">
              <a:buFontTx/>
              <a:buNone/>
              <a:tabLst>
                <a:tab pos="685800" algn="l"/>
              </a:tabLst>
            </a:pPr>
            <a:r>
              <a:rPr lang="en-US" altLang="en-US" sz="1800" smtClean="0">
                <a:latin typeface="Consolas" panose="020B0609020204030204" pitchFamily="49" charset="0"/>
                <a:cs typeface="Consolas" panose="020B0609020204030204" pitchFamily="49" charset="0"/>
              </a:rPr>
              <a:t>    }</a:t>
            </a:r>
          </a:p>
          <a:p>
            <a:pPr marL="190500" indent="-190500">
              <a:buFontTx/>
              <a:buNone/>
              <a:tabLst>
                <a:tab pos="685800" algn="l"/>
              </a:tabLst>
            </a:pPr>
            <a:r>
              <a:rPr lang="en-US" altLang="en-US" sz="1800" smtClean="0">
                <a:latin typeface="Consolas" panose="020B0609020204030204" pitchFamily="49" charset="0"/>
                <a:cs typeface="Consolas" panose="020B0609020204030204" pitchFamily="49" charset="0"/>
              </a:rPr>
              <a:t>}</a:t>
            </a:r>
          </a:p>
          <a:p>
            <a:pPr marL="190500" indent="-190500">
              <a:tabLst>
                <a:tab pos="685800" algn="l"/>
              </a:tabLst>
            </a:pPr>
            <a:endParaRPr lang="en-US" altLang="en-US" sz="1800" smtClean="0">
              <a:latin typeface="Arial" panose="020B0604020202020204" pitchFamily="34" charset="0"/>
            </a:endParaRPr>
          </a:p>
        </p:txBody>
      </p:sp>
      <p:grpSp>
        <p:nvGrpSpPr>
          <p:cNvPr id="4" name="Group 13"/>
          <p:cNvGrpSpPr>
            <a:grpSpLocks/>
          </p:cNvGrpSpPr>
          <p:nvPr/>
        </p:nvGrpSpPr>
        <p:grpSpPr bwMode="auto">
          <a:xfrm>
            <a:off x="4572000" y="1371600"/>
            <a:ext cx="4356100" cy="1655763"/>
            <a:chOff x="2896" y="405"/>
            <a:chExt cx="2744" cy="1043"/>
          </a:xfrm>
        </p:grpSpPr>
        <p:sp>
          <p:nvSpPr>
            <p:cNvPr id="51211" name="Text Box 5"/>
            <p:cNvSpPr txBox="1">
              <a:spLocks noChangeArrowheads="1"/>
            </p:cNvSpPr>
            <p:nvPr/>
          </p:nvSpPr>
          <p:spPr bwMode="auto">
            <a:xfrm>
              <a:off x="3735" y="405"/>
              <a:ext cx="190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da-DK" altLang="en-US" sz="1600">
                  <a:solidFill>
                    <a:srgbClr val="CC0000"/>
                  </a:solidFill>
                  <a:latin typeface="Arial" panose="020B0604020202020204" pitchFamily="34" charset="0"/>
                </a:rPr>
                <a:t>For input string: "james tam"</a:t>
              </a:r>
              <a:endParaRPr lang="en-US" altLang="en-US" sz="1600">
                <a:solidFill>
                  <a:srgbClr val="CC0000"/>
                </a:solidFill>
                <a:latin typeface="Arial" panose="020B0604020202020204" pitchFamily="34" charset="0"/>
              </a:endParaRPr>
            </a:p>
          </p:txBody>
        </p:sp>
        <p:sp>
          <p:nvSpPr>
            <p:cNvPr id="51212" name="Line 6"/>
            <p:cNvSpPr>
              <a:spLocks noChangeShapeType="1"/>
            </p:cNvSpPr>
            <p:nvPr/>
          </p:nvSpPr>
          <p:spPr bwMode="auto">
            <a:xfrm flipV="1">
              <a:off x="2896" y="541"/>
              <a:ext cx="907" cy="907"/>
            </a:xfrm>
            <a:prstGeom prst="line">
              <a:avLst/>
            </a:prstGeom>
            <a:noFill/>
            <a:ln w="25400">
              <a:solidFill>
                <a:schemeClr val="accent2"/>
              </a:solidFill>
              <a:prstDash val="dash"/>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7" name="Group 14"/>
          <p:cNvGrpSpPr>
            <a:grpSpLocks/>
          </p:cNvGrpSpPr>
          <p:nvPr/>
        </p:nvGrpSpPr>
        <p:grpSpPr bwMode="auto">
          <a:xfrm>
            <a:off x="2971800" y="3552825"/>
            <a:ext cx="5651500" cy="796925"/>
            <a:chOff x="2200" y="1736"/>
            <a:chExt cx="3560" cy="502"/>
          </a:xfrm>
        </p:grpSpPr>
        <p:sp>
          <p:nvSpPr>
            <p:cNvPr id="51209" name="Text Box 8"/>
            <p:cNvSpPr txBox="1">
              <a:spLocks noChangeArrowheads="1"/>
            </p:cNvSpPr>
            <p:nvPr/>
          </p:nvSpPr>
          <p:spPr bwMode="auto">
            <a:xfrm>
              <a:off x="3447" y="1872"/>
              <a:ext cx="2313"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solidFill>
                    <a:srgbClr val="CC0000"/>
                  </a:solidFill>
                  <a:latin typeface="Arial" panose="020B0604020202020204" pitchFamily="34" charset="0"/>
                </a:rPr>
                <a:t>java.lang.NumberFormatException: For input string: "james tam"</a:t>
              </a:r>
            </a:p>
          </p:txBody>
        </p:sp>
        <p:sp>
          <p:nvSpPr>
            <p:cNvPr id="51210" name="Line 9"/>
            <p:cNvSpPr>
              <a:spLocks noChangeShapeType="1"/>
            </p:cNvSpPr>
            <p:nvPr/>
          </p:nvSpPr>
          <p:spPr bwMode="auto">
            <a:xfrm>
              <a:off x="2200" y="1736"/>
              <a:ext cx="1270" cy="317"/>
            </a:xfrm>
            <a:prstGeom prst="line">
              <a:avLst/>
            </a:prstGeom>
            <a:noFill/>
            <a:ln w="25400">
              <a:solidFill>
                <a:srgbClr val="FF0000"/>
              </a:solidFill>
              <a:prstDash val="dash"/>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2" name="Group 1"/>
          <p:cNvGrpSpPr>
            <a:grpSpLocks/>
          </p:cNvGrpSpPr>
          <p:nvPr/>
        </p:nvGrpSpPr>
        <p:grpSpPr bwMode="auto">
          <a:xfrm>
            <a:off x="-38100" y="3844925"/>
            <a:ext cx="8964613" cy="2786063"/>
            <a:chOff x="-25400" y="3550091"/>
            <a:chExt cx="8964613" cy="2786856"/>
          </a:xfrm>
        </p:grpSpPr>
        <p:sp>
          <p:nvSpPr>
            <p:cNvPr id="51207" name="Text Box 11"/>
            <p:cNvSpPr txBox="1">
              <a:spLocks noChangeArrowheads="1"/>
            </p:cNvSpPr>
            <p:nvPr/>
          </p:nvSpPr>
          <p:spPr bwMode="auto">
            <a:xfrm>
              <a:off x="-25400" y="4533547"/>
              <a:ext cx="8964613" cy="180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solidFill>
                    <a:srgbClr val="CC0000"/>
                  </a:solidFill>
                  <a:latin typeface="Arial" panose="020B0604020202020204" pitchFamily="34" charset="0"/>
                </a:rPr>
                <a:t>java.lang.NumberFormatException: For input string: "james tam"</a:t>
              </a:r>
            </a:p>
            <a:p>
              <a:pPr eaLnBrk="1" hangingPunct="1">
                <a:spcBef>
                  <a:spcPct val="50000"/>
                </a:spcBef>
                <a:buFontTx/>
                <a:buNone/>
              </a:pPr>
              <a:r>
                <a:rPr lang="en-US" altLang="en-US" sz="1600">
                  <a:solidFill>
                    <a:srgbClr val="CC0000"/>
                  </a:solidFill>
                  <a:latin typeface="Arial" panose="020B0604020202020204" pitchFamily="34" charset="0"/>
                </a:rPr>
                <a:t>        at java.lang.NumberFormatException.forInputString(NumberFormatException.java:48)</a:t>
              </a:r>
            </a:p>
            <a:p>
              <a:pPr eaLnBrk="1" hangingPunct="1">
                <a:spcBef>
                  <a:spcPct val="50000"/>
                </a:spcBef>
                <a:buFontTx/>
                <a:buNone/>
              </a:pPr>
              <a:r>
                <a:rPr lang="en-US" altLang="en-US" sz="1600">
                  <a:solidFill>
                    <a:srgbClr val="CC0000"/>
                  </a:solidFill>
                  <a:latin typeface="Arial" panose="020B0604020202020204" pitchFamily="34" charset="0"/>
                </a:rPr>
                <a:t>        at java.lang.Integer.parseInt(Integer.java:426)</a:t>
              </a:r>
            </a:p>
            <a:p>
              <a:pPr eaLnBrk="1" hangingPunct="1">
                <a:spcBef>
                  <a:spcPct val="50000"/>
                </a:spcBef>
                <a:buFontTx/>
                <a:buNone/>
              </a:pPr>
              <a:r>
                <a:rPr lang="en-US" altLang="en-US" sz="1600">
                  <a:solidFill>
                    <a:srgbClr val="CC0000"/>
                  </a:solidFill>
                  <a:latin typeface="Arial" panose="020B0604020202020204" pitchFamily="34" charset="0"/>
                </a:rPr>
                <a:t>        at java.lang.Integer.parseInt(Integer.java:476)</a:t>
              </a:r>
            </a:p>
            <a:p>
              <a:pPr eaLnBrk="1" hangingPunct="1">
                <a:spcBef>
                  <a:spcPct val="50000"/>
                </a:spcBef>
                <a:buFontTx/>
                <a:buNone/>
              </a:pPr>
              <a:r>
                <a:rPr lang="en-US" altLang="en-US" sz="1600">
                  <a:solidFill>
                    <a:srgbClr val="CC0000"/>
                  </a:solidFill>
                  <a:latin typeface="Arial" panose="020B0604020202020204" pitchFamily="34" charset="0"/>
                </a:rPr>
                <a:t>        at Driver.main(Driver.java:39)</a:t>
              </a:r>
            </a:p>
          </p:txBody>
        </p:sp>
        <p:sp>
          <p:nvSpPr>
            <p:cNvPr id="51208" name="Line 12"/>
            <p:cNvSpPr>
              <a:spLocks noChangeShapeType="1"/>
            </p:cNvSpPr>
            <p:nvPr/>
          </p:nvSpPr>
          <p:spPr bwMode="auto">
            <a:xfrm>
              <a:off x="2559050" y="3550091"/>
              <a:ext cx="215900" cy="983456"/>
            </a:xfrm>
            <a:prstGeom prst="line">
              <a:avLst/>
            </a:prstGeom>
            <a:noFill/>
            <a:ln w="25400">
              <a:solidFill>
                <a:srgbClr val="FF0000"/>
              </a:solidFill>
              <a:prstDash val="dash"/>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spTree>
    <p:extLst>
      <p:ext uri="{BB962C8B-B14F-4D97-AF65-F5344CB8AC3E}">
        <p14:creationId xmlns:p14="http://schemas.microsoft.com/office/powerpoint/2010/main" val="24396088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p:txBody>
          <a:bodyPr/>
          <a:lstStyle/>
          <a:p>
            <a:r>
              <a:rPr lang="en-US" altLang="en-US" sz="3200" smtClean="0"/>
              <a:t>Avoid Squelching Your Exceptions</a:t>
            </a:r>
          </a:p>
        </p:txBody>
      </p:sp>
      <p:sp>
        <p:nvSpPr>
          <p:cNvPr id="53251" name="Rectangle 3"/>
          <p:cNvSpPr>
            <a:spLocks noGrp="1" noChangeArrowheads="1"/>
          </p:cNvSpPr>
          <p:nvPr>
            <p:ph type="body" idx="4294967295"/>
          </p:nvPr>
        </p:nvSpPr>
        <p:spPr/>
        <p:txBody>
          <a:bodyPr/>
          <a:lstStyle/>
          <a:p>
            <a:pPr>
              <a:lnSpc>
                <a:spcPct val="80000"/>
              </a:lnSpc>
              <a:buFontTx/>
              <a:buNone/>
            </a:pPr>
            <a:r>
              <a:rPr lang="en-US" altLang="en-US" sz="1800" smtClean="0">
                <a:latin typeface="Consolas" panose="020B0609020204030204" pitchFamily="49" charset="0"/>
                <a:cs typeface="Consolas" panose="020B0609020204030204" pitchFamily="49" charset="0"/>
              </a:rPr>
              <a:t> 	    try</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s = stringInput.readLine();</a:t>
            </a:r>
          </a:p>
          <a:p>
            <a:pPr>
              <a:lnSpc>
                <a:spcPct val="80000"/>
              </a:lnSpc>
              <a:buFontTx/>
              <a:buNone/>
            </a:pPr>
            <a:r>
              <a:rPr lang="en-US" altLang="en-US" sz="1800" smtClean="0">
                <a:latin typeface="Consolas" panose="020B0609020204030204" pitchFamily="49" charset="0"/>
                <a:cs typeface="Consolas" panose="020B0609020204030204" pitchFamily="49" charset="0"/>
              </a:rPr>
              <a:t>	        num = Integer.parseInt (s);</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catch (IOException e)</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System.out.println(e);</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catch (NumberFormatException e)</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b="1" smtClean="0">
                <a:solidFill>
                  <a:srgbClr val="FF00FF"/>
                </a:solidFill>
                <a:latin typeface="Consolas" panose="020B0609020204030204" pitchFamily="49" charset="0"/>
                <a:cs typeface="Consolas" panose="020B0609020204030204" pitchFamily="49" charset="0"/>
              </a:rPr>
              <a:t>	        // Do nothing here but set up the try-catch block to </a:t>
            </a:r>
          </a:p>
          <a:p>
            <a:pPr>
              <a:lnSpc>
                <a:spcPct val="80000"/>
              </a:lnSpc>
              <a:buFontTx/>
              <a:buNone/>
            </a:pPr>
            <a:r>
              <a:rPr lang="en-US" altLang="en-US" sz="1800" b="1" smtClean="0">
                <a:solidFill>
                  <a:srgbClr val="FF00FF"/>
                </a:solidFill>
                <a:latin typeface="Consolas" panose="020B0609020204030204" pitchFamily="49" charset="0"/>
                <a:cs typeface="Consolas" panose="020B0609020204030204" pitchFamily="49" charset="0"/>
              </a:rPr>
              <a:t>          // bypass the “annoying” compiler error</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24483151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lstStyle/>
          <a:p>
            <a:r>
              <a:rPr lang="en-US" altLang="en-US" sz="3200" smtClean="0"/>
              <a:t>Avoid Squelching Your Exceptions</a:t>
            </a:r>
          </a:p>
        </p:txBody>
      </p:sp>
      <p:sp>
        <p:nvSpPr>
          <p:cNvPr id="54275" name="Rectangle 3"/>
          <p:cNvSpPr>
            <a:spLocks noGrp="1" noChangeArrowheads="1"/>
          </p:cNvSpPr>
          <p:nvPr>
            <p:ph type="body" idx="4294967295"/>
          </p:nvPr>
        </p:nvSpPr>
        <p:spPr/>
        <p:txBody>
          <a:bodyPr/>
          <a:lstStyle/>
          <a:p>
            <a:pPr>
              <a:lnSpc>
                <a:spcPct val="80000"/>
              </a:lnSpc>
              <a:buFontTx/>
              <a:buNone/>
            </a:pPr>
            <a:r>
              <a:rPr lang="en-US" altLang="en-US" sz="1800" smtClean="0">
                <a:latin typeface="Consolas" panose="020B0609020204030204" pitchFamily="49" charset="0"/>
                <a:cs typeface="Consolas" panose="020B0609020204030204" pitchFamily="49" charset="0"/>
              </a:rPr>
              <a:t> 	    try</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s = stringInput.readLine();</a:t>
            </a:r>
          </a:p>
          <a:p>
            <a:pPr>
              <a:lnSpc>
                <a:spcPct val="80000"/>
              </a:lnSpc>
              <a:buFontTx/>
              <a:buNone/>
            </a:pPr>
            <a:r>
              <a:rPr lang="en-US" altLang="en-US" sz="1800" smtClean="0">
                <a:latin typeface="Consolas" panose="020B0609020204030204" pitchFamily="49" charset="0"/>
                <a:cs typeface="Consolas" panose="020B0609020204030204" pitchFamily="49" charset="0"/>
              </a:rPr>
              <a:t>	        num = Integer.parseInt (s);</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catch (IOException e)</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System.out.println(e);</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catch (NumberFormatException e)</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b="1" smtClean="0">
                <a:solidFill>
                  <a:srgbClr val="FF00FF"/>
                </a:solidFill>
                <a:latin typeface="Consolas" panose="020B0609020204030204" pitchFamily="49" charset="0"/>
                <a:cs typeface="Consolas" panose="020B0609020204030204" pitchFamily="49" charset="0"/>
              </a:rPr>
              <a:t>	        // Do nothing here but set up the try-catch block to </a:t>
            </a:r>
          </a:p>
          <a:p>
            <a:pPr>
              <a:lnSpc>
                <a:spcPct val="80000"/>
              </a:lnSpc>
              <a:buFontTx/>
              <a:buNone/>
            </a:pPr>
            <a:r>
              <a:rPr lang="en-US" altLang="en-US" sz="1800" b="1" smtClean="0">
                <a:solidFill>
                  <a:srgbClr val="FF00FF"/>
                </a:solidFill>
                <a:latin typeface="Consolas" panose="020B0609020204030204" pitchFamily="49" charset="0"/>
                <a:cs typeface="Consolas" panose="020B0609020204030204" pitchFamily="49" charset="0"/>
              </a:rPr>
              <a:t>          // bypass the “annoying” compiler error</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a:t>
            </a:r>
          </a:p>
        </p:txBody>
      </p:sp>
      <p:grpSp>
        <p:nvGrpSpPr>
          <p:cNvPr id="54276" name="Group 4"/>
          <p:cNvGrpSpPr>
            <a:grpSpLocks/>
          </p:cNvGrpSpPr>
          <p:nvPr/>
        </p:nvGrpSpPr>
        <p:grpSpPr bwMode="auto">
          <a:xfrm>
            <a:off x="241300" y="1117600"/>
            <a:ext cx="7899400" cy="5473700"/>
            <a:chOff x="152" y="704"/>
            <a:chExt cx="4976" cy="3448"/>
          </a:xfrm>
        </p:grpSpPr>
        <p:sp>
          <p:nvSpPr>
            <p:cNvPr id="54277" name="Line 5"/>
            <p:cNvSpPr>
              <a:spLocks noChangeShapeType="1"/>
            </p:cNvSpPr>
            <p:nvPr/>
          </p:nvSpPr>
          <p:spPr bwMode="auto">
            <a:xfrm>
              <a:off x="152" y="744"/>
              <a:ext cx="4976" cy="3344"/>
            </a:xfrm>
            <a:prstGeom prst="line">
              <a:avLst/>
            </a:prstGeom>
            <a:noFill/>
            <a:ln w="63500">
              <a:solidFill>
                <a:srgbClr val="CC33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54278" name="Line 6"/>
            <p:cNvSpPr>
              <a:spLocks noChangeShapeType="1"/>
            </p:cNvSpPr>
            <p:nvPr/>
          </p:nvSpPr>
          <p:spPr bwMode="auto">
            <a:xfrm flipV="1">
              <a:off x="184" y="704"/>
              <a:ext cx="4912" cy="3448"/>
            </a:xfrm>
            <a:prstGeom prst="line">
              <a:avLst/>
            </a:prstGeom>
            <a:noFill/>
            <a:ln w="63500">
              <a:solidFill>
                <a:srgbClr val="CC33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54279" name="Text Box 7"/>
            <p:cNvSpPr txBox="1">
              <a:spLocks noChangeArrowheads="1"/>
            </p:cNvSpPr>
            <p:nvPr/>
          </p:nvSpPr>
          <p:spPr bwMode="auto">
            <a:xfrm>
              <a:off x="1648" y="1072"/>
              <a:ext cx="2000" cy="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CA" altLang="en-US" sz="9600">
                  <a:solidFill>
                    <a:srgbClr val="CC3300"/>
                  </a:solidFill>
                  <a:latin typeface="Arial" panose="020B0604020202020204" pitchFamily="34" charset="0"/>
                </a:rPr>
                <a:t>NO!</a:t>
              </a:r>
            </a:p>
          </p:txBody>
        </p:sp>
      </p:grpSp>
    </p:spTree>
    <p:extLst>
      <p:ext uri="{BB962C8B-B14F-4D97-AF65-F5344CB8AC3E}">
        <p14:creationId xmlns:p14="http://schemas.microsoft.com/office/powerpoint/2010/main" val="42347333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p:txBody>
          <a:bodyPr/>
          <a:lstStyle/>
          <a:p>
            <a:r>
              <a:rPr lang="en-US" altLang="en-US" sz="3200" smtClean="0"/>
              <a:t>Avoid Squelching Your Exceptions</a:t>
            </a:r>
            <a:endParaRPr lang="en-CA" altLang="en-US" sz="3200" smtClean="0"/>
          </a:p>
        </p:txBody>
      </p:sp>
      <p:sp>
        <p:nvSpPr>
          <p:cNvPr id="55299" name="Rectangle 3"/>
          <p:cNvSpPr>
            <a:spLocks noGrp="1" noChangeArrowheads="1"/>
          </p:cNvSpPr>
          <p:nvPr>
            <p:ph type="body" idx="4294967295"/>
          </p:nvPr>
        </p:nvSpPr>
        <p:spPr/>
        <p:txBody>
          <a:bodyPr/>
          <a:lstStyle/>
          <a:p>
            <a:pPr>
              <a:lnSpc>
                <a:spcPct val="80000"/>
              </a:lnSpc>
              <a:buFontTx/>
              <a:buNone/>
            </a:pPr>
            <a:r>
              <a:rPr lang="en-US" altLang="en-US" sz="1800" smtClean="0">
                <a:latin typeface="Consolas" panose="020B0609020204030204" pitchFamily="49" charset="0"/>
                <a:cs typeface="Consolas" panose="020B0609020204030204" pitchFamily="49" charset="0"/>
              </a:rPr>
              <a:t> 	      try</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s = stringInput.readLine();</a:t>
            </a:r>
          </a:p>
          <a:p>
            <a:pPr>
              <a:lnSpc>
                <a:spcPct val="80000"/>
              </a:lnSpc>
              <a:buFontTx/>
              <a:buNone/>
            </a:pPr>
            <a:r>
              <a:rPr lang="en-US" altLang="en-US" sz="1800" smtClean="0">
                <a:latin typeface="Consolas" panose="020B0609020204030204" pitchFamily="49" charset="0"/>
                <a:cs typeface="Consolas" panose="020B0609020204030204" pitchFamily="49" charset="0"/>
              </a:rPr>
              <a:t>	          num = Integer.parseInt (s);</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catch (IOException e)</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System.out.println(e);</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catch (NumberFormatException e)</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b="1" smtClean="0">
                <a:solidFill>
                  <a:srgbClr val="FF00FF"/>
                </a:solidFill>
                <a:latin typeface="Consolas" panose="020B0609020204030204" pitchFamily="49" charset="0"/>
                <a:cs typeface="Consolas" panose="020B0609020204030204" pitchFamily="49" charset="0"/>
              </a:rPr>
              <a:t>		    // Minimal but still somewhat useful response</a:t>
            </a:r>
          </a:p>
          <a:p>
            <a:pPr>
              <a:lnSpc>
                <a:spcPct val="80000"/>
              </a:lnSpc>
              <a:buFontTx/>
              <a:buNone/>
            </a:pPr>
            <a:r>
              <a:rPr lang="en-US" altLang="en-US" sz="1800" smtClean="0">
                <a:latin typeface="Consolas" panose="020B0609020204030204" pitchFamily="49" charset="0"/>
                <a:cs typeface="Consolas" panose="020B0609020204030204" pitchFamily="49" charset="0"/>
              </a:rPr>
              <a:t>		    System.out.println(“A non integer value entered </a:t>
            </a:r>
          </a:p>
          <a:p>
            <a:pPr>
              <a:lnSpc>
                <a:spcPct val="80000"/>
              </a:lnSpc>
              <a:buFontTx/>
              <a:buNone/>
            </a:pPr>
            <a:r>
              <a:rPr lang="en-US" altLang="en-US" sz="1800" smtClean="0">
                <a:latin typeface="Consolas" panose="020B0609020204030204" pitchFamily="49" charset="0"/>
                <a:cs typeface="Consolas" panose="020B0609020204030204" pitchFamily="49" charset="0"/>
              </a:rPr>
              <a:t>                               instead of an integer”);</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pPr>
            <a:endParaRPr lang="en-CA" altLang="en-US" sz="180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2091903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r>
              <a:rPr lang="en-US" altLang="en-US" sz="3200" smtClean="0"/>
              <a:t>Class </a:t>
            </a:r>
            <a:r>
              <a:rPr lang="en-US" altLang="en-US" sz="3200" smtClean="0">
                <a:latin typeface="Consolas" panose="020B0609020204030204" pitchFamily="49" charset="0"/>
                <a:cs typeface="Consolas" panose="020B0609020204030204" pitchFamily="49" charset="0"/>
              </a:rPr>
              <a:t>Inventory</a:t>
            </a:r>
            <a:r>
              <a:rPr lang="en-US" altLang="en-US" sz="3200" smtClean="0"/>
              <a:t>: An Earlier Example</a:t>
            </a:r>
          </a:p>
        </p:txBody>
      </p:sp>
      <p:sp>
        <p:nvSpPr>
          <p:cNvPr id="18435" name="Rectangle 3"/>
          <p:cNvSpPr>
            <a:spLocks noGrp="1" noChangeArrowheads="1"/>
          </p:cNvSpPr>
          <p:nvPr>
            <p:ph type="body" idx="4294967295"/>
          </p:nvPr>
        </p:nvSpPr>
        <p:spPr/>
        <p:txBody>
          <a:bodyPr/>
          <a:lstStyle/>
          <a:p>
            <a:pPr>
              <a:lnSpc>
                <a:spcPct val="80000"/>
              </a:lnSpc>
              <a:buFontTx/>
              <a:buNone/>
            </a:pPr>
            <a:r>
              <a:rPr lang="en-US" altLang="en-US" sz="1800" smtClean="0">
                <a:latin typeface="Consolas" panose="020B0609020204030204" pitchFamily="49" charset="0"/>
                <a:cs typeface="Consolas" panose="020B0609020204030204" pitchFamily="49" charset="0"/>
              </a:rPr>
              <a:t>public class Inventory</a:t>
            </a:r>
          </a:p>
          <a:p>
            <a:pPr>
              <a:lnSpc>
                <a:spcPct val="80000"/>
              </a:lnSpc>
              <a:buFontTx/>
              <a:buNone/>
            </a:pPr>
            <a:r>
              <a:rPr lang="en-US" altLang="en-US" sz="1800" smtClean="0">
                <a:latin typeface="Consolas" panose="020B0609020204030204" pitchFamily="49" charset="0"/>
                <a:cs typeface="Consolas" panose="020B0609020204030204" pitchFamily="49" charset="0"/>
              </a:rPr>
              <a:t>{</a:t>
            </a:r>
          </a:p>
          <a:p>
            <a:pPr>
              <a:lnSpc>
                <a:spcPct val="80000"/>
              </a:lnSpc>
              <a:buFontTx/>
              <a:buNone/>
            </a:pPr>
            <a:r>
              <a:rPr lang="en-US" altLang="en-US" sz="1800" smtClean="0">
                <a:latin typeface="Consolas" panose="020B0609020204030204" pitchFamily="49" charset="0"/>
                <a:cs typeface="Consolas" panose="020B0609020204030204" pitchFamily="49" charset="0"/>
              </a:rPr>
              <a:t>	  public final int MIN = 0;</a:t>
            </a:r>
          </a:p>
          <a:p>
            <a:pPr>
              <a:lnSpc>
                <a:spcPct val="80000"/>
              </a:lnSpc>
              <a:buFontTx/>
              <a:buNone/>
            </a:pPr>
            <a:r>
              <a:rPr lang="en-US" altLang="en-US" sz="1800" smtClean="0">
                <a:latin typeface="Consolas" panose="020B0609020204030204" pitchFamily="49" charset="0"/>
                <a:cs typeface="Consolas" panose="020B0609020204030204" pitchFamily="49" charset="0"/>
              </a:rPr>
              <a:t>	  public 	final int MAX = 100;</a:t>
            </a:r>
          </a:p>
          <a:p>
            <a:pPr>
              <a:lnSpc>
                <a:spcPct val="80000"/>
              </a:lnSpc>
              <a:buFontTx/>
              <a:buNone/>
            </a:pPr>
            <a:r>
              <a:rPr lang="en-US" altLang="en-US" sz="1800" smtClean="0">
                <a:latin typeface="Consolas" panose="020B0609020204030204" pitchFamily="49" charset="0"/>
                <a:cs typeface="Consolas" panose="020B0609020204030204" pitchFamily="49" charset="0"/>
              </a:rPr>
              <a:t>	  public final int CRITICAL = 10;</a:t>
            </a:r>
          </a:p>
          <a:p>
            <a:pPr>
              <a:lnSpc>
                <a:spcPct val="80000"/>
              </a:lnSpc>
              <a:buFontTx/>
              <a:buNone/>
            </a:pPr>
            <a:r>
              <a:rPr lang="en-US" altLang="en-US" sz="1800" smtClean="0">
                <a:latin typeface="Consolas" panose="020B0609020204030204" pitchFamily="49" charset="0"/>
                <a:cs typeface="Consolas" panose="020B0609020204030204" pitchFamily="49" charset="0"/>
              </a:rPr>
              <a:t>	  public </a:t>
            </a:r>
            <a:r>
              <a:rPr lang="en-US" altLang="en-US" sz="1800" b="1" smtClean="0">
                <a:latin typeface="Consolas" panose="020B0609020204030204" pitchFamily="49" charset="0"/>
                <a:cs typeface="Consolas" panose="020B0609020204030204" pitchFamily="49" charset="0"/>
              </a:rPr>
              <a:t>boolean</a:t>
            </a:r>
            <a:r>
              <a:rPr lang="en-US" altLang="en-US" sz="1800" smtClean="0">
                <a:latin typeface="Consolas" panose="020B0609020204030204" pitchFamily="49" charset="0"/>
                <a:cs typeface="Consolas" panose="020B0609020204030204" pitchFamily="49" charset="0"/>
              </a:rPr>
              <a:t> add(int amount)</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int temp;</a:t>
            </a:r>
          </a:p>
          <a:p>
            <a:pPr>
              <a:lnSpc>
                <a:spcPct val="80000"/>
              </a:lnSpc>
              <a:buFontTx/>
              <a:buNone/>
            </a:pPr>
            <a:r>
              <a:rPr lang="en-US" altLang="en-US" sz="1800" smtClean="0">
                <a:latin typeface="Consolas" panose="020B0609020204030204" pitchFamily="49" charset="0"/>
                <a:cs typeface="Consolas" panose="020B0609020204030204" pitchFamily="49" charset="0"/>
              </a:rPr>
              <a:t>        temp = stockLevel + amount;</a:t>
            </a:r>
          </a:p>
          <a:p>
            <a:pPr>
              <a:lnSpc>
                <a:spcPct val="80000"/>
              </a:lnSpc>
              <a:buFontTx/>
              <a:buNone/>
            </a:pPr>
            <a:r>
              <a:rPr lang="en-US" altLang="en-US" sz="1800" smtClean="0">
                <a:latin typeface="Consolas" panose="020B0609020204030204" pitchFamily="49" charset="0"/>
                <a:cs typeface="Consolas" panose="020B0609020204030204" pitchFamily="49" charset="0"/>
              </a:rPr>
              <a:t>        if (temp &gt; MAX)</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System.out.print("Adding " + amount + " item will </a:t>
            </a:r>
          </a:p>
          <a:p>
            <a:pPr>
              <a:lnSpc>
                <a:spcPct val="80000"/>
              </a:lnSpc>
              <a:buFontTx/>
              <a:buNone/>
            </a:pPr>
            <a:r>
              <a:rPr lang="en-US" altLang="en-US" sz="1800" smtClean="0">
                <a:latin typeface="Consolas" panose="020B0609020204030204" pitchFamily="49" charset="0"/>
                <a:cs typeface="Consolas" panose="020B0609020204030204" pitchFamily="49" charset="0"/>
              </a:rPr>
              <a:t>                              cause stock ");</a:t>
            </a:r>
          </a:p>
          <a:p>
            <a:pPr>
              <a:lnSpc>
                <a:spcPct val="80000"/>
              </a:lnSpc>
              <a:buFontTx/>
              <a:buNone/>
            </a:pPr>
            <a:r>
              <a:rPr lang="en-US" altLang="en-US" sz="1800" smtClean="0">
                <a:latin typeface="Consolas" panose="020B0609020204030204" pitchFamily="49" charset="0"/>
                <a:cs typeface="Consolas" panose="020B0609020204030204" pitchFamily="49" charset="0"/>
              </a:rPr>
              <a:t>            System.out.println("to become greater than " + MAX +  </a:t>
            </a:r>
          </a:p>
          <a:p>
            <a:pPr>
              <a:lnSpc>
                <a:spcPct val="80000"/>
              </a:lnSpc>
              <a:buFontTx/>
              <a:buNone/>
            </a:pPr>
            <a:r>
              <a:rPr lang="en-US" altLang="en-US" sz="1800" smtClean="0">
                <a:latin typeface="Consolas" panose="020B0609020204030204" pitchFamily="49" charset="0"/>
                <a:cs typeface="Consolas" panose="020B0609020204030204" pitchFamily="49" charset="0"/>
              </a:rPr>
              <a:t>                               " units (overstock)");</a:t>
            </a:r>
          </a:p>
          <a:p>
            <a:pPr>
              <a:lnSpc>
                <a:spcPct val="80000"/>
              </a:lnSpc>
              <a:buFontTx/>
              <a:buNone/>
            </a:pPr>
            <a:r>
              <a:rPr lang="en-US" altLang="en-US" sz="1800" smtClean="0">
                <a:latin typeface="Consolas" panose="020B0609020204030204" pitchFamily="49" charset="0"/>
                <a:cs typeface="Consolas" panose="020B0609020204030204" pitchFamily="49" charset="0"/>
              </a:rPr>
              <a:t>	          </a:t>
            </a:r>
            <a:r>
              <a:rPr lang="en-US" altLang="en-US" sz="1800" b="1" smtClean="0">
                <a:latin typeface="Consolas" panose="020B0609020204030204" pitchFamily="49" charset="0"/>
                <a:cs typeface="Consolas" panose="020B0609020204030204" pitchFamily="49" charset="0"/>
              </a:rPr>
              <a:t>return(false);</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39898227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p:txBody>
          <a:bodyPr/>
          <a:lstStyle/>
          <a:p>
            <a:r>
              <a:rPr lang="en-US" altLang="en-US" sz="3200" smtClean="0"/>
              <a:t>The </a:t>
            </a:r>
            <a:r>
              <a:rPr lang="en-US" altLang="en-US" sz="3200" smtClean="0">
                <a:latin typeface="Consolas" panose="020B0609020204030204" pitchFamily="49" charset="0"/>
                <a:cs typeface="Consolas" panose="020B0609020204030204" pitchFamily="49" charset="0"/>
              </a:rPr>
              <a:t>Finally</a:t>
            </a:r>
            <a:r>
              <a:rPr lang="en-US" altLang="en-US" sz="3200" smtClean="0"/>
              <a:t> Clause</a:t>
            </a:r>
          </a:p>
        </p:txBody>
      </p:sp>
      <p:sp>
        <p:nvSpPr>
          <p:cNvPr id="31747" name="Rectangle 3"/>
          <p:cNvSpPr>
            <a:spLocks noGrp="1" noChangeArrowheads="1"/>
          </p:cNvSpPr>
          <p:nvPr>
            <p:ph type="body" idx="4294967295"/>
          </p:nvPr>
        </p:nvSpPr>
        <p:spPr>
          <a:xfrm>
            <a:off x="457200" y="1295400"/>
            <a:ext cx="8178800" cy="1825625"/>
          </a:xfrm>
        </p:spPr>
        <p:txBody>
          <a:bodyPr/>
          <a:lstStyle/>
          <a:p>
            <a:r>
              <a:rPr lang="en-US" altLang="en-US" sz="2400" smtClean="0"/>
              <a:t>An additional part of Java’s exception handling model (</a:t>
            </a:r>
            <a:r>
              <a:rPr lang="en-US" altLang="en-US" sz="2400" smtClean="0">
                <a:latin typeface="Consolas" panose="020B0609020204030204" pitchFamily="49" charset="0"/>
                <a:cs typeface="Consolas" panose="020B0609020204030204" pitchFamily="49" charset="0"/>
              </a:rPr>
              <a:t>try</a:t>
            </a:r>
            <a:r>
              <a:rPr lang="en-US" altLang="en-US" sz="2400" smtClean="0"/>
              <a:t>-</a:t>
            </a:r>
            <a:r>
              <a:rPr lang="en-US" altLang="en-US" sz="2400" smtClean="0">
                <a:latin typeface="Consolas" panose="020B0609020204030204" pitchFamily="49" charset="0"/>
                <a:cs typeface="Consolas" panose="020B0609020204030204" pitchFamily="49" charset="0"/>
              </a:rPr>
              <a:t>catch</a:t>
            </a:r>
            <a:r>
              <a:rPr lang="en-US" altLang="en-US" sz="2400" smtClean="0"/>
              <a:t>-</a:t>
            </a:r>
            <a:r>
              <a:rPr lang="en-US" altLang="en-US" sz="2400" i="1" smtClean="0">
                <a:latin typeface="Consolas" panose="020B0609020204030204" pitchFamily="49" charset="0"/>
                <a:cs typeface="Consolas" panose="020B0609020204030204" pitchFamily="49" charset="0"/>
              </a:rPr>
              <a:t>finally</a:t>
            </a:r>
            <a:r>
              <a:rPr lang="en-US" altLang="en-US" sz="2400" smtClean="0"/>
              <a:t>).</a:t>
            </a:r>
          </a:p>
          <a:p>
            <a:r>
              <a:rPr lang="en-US" altLang="en-US" sz="2400" smtClean="0"/>
              <a:t>Used to enclose statements that must always be executed whether or not an exception occurs.</a:t>
            </a:r>
          </a:p>
        </p:txBody>
      </p:sp>
    </p:spTree>
    <p:extLst>
      <p:ext uri="{BB962C8B-B14F-4D97-AF65-F5344CB8AC3E}">
        <p14:creationId xmlns:p14="http://schemas.microsoft.com/office/powerpoint/2010/main" val="17849673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p:txBody>
          <a:bodyPr/>
          <a:lstStyle/>
          <a:p>
            <a:r>
              <a:rPr lang="en-US" altLang="en-US" sz="3200" smtClean="0"/>
              <a:t>The </a:t>
            </a:r>
            <a:r>
              <a:rPr lang="en-US" altLang="en-US" sz="3200" smtClean="0">
                <a:latin typeface="Consolas" panose="020B0609020204030204" pitchFamily="49" charset="0"/>
                <a:cs typeface="Consolas" panose="020B0609020204030204" pitchFamily="49" charset="0"/>
              </a:rPr>
              <a:t>Finally</a:t>
            </a:r>
            <a:r>
              <a:rPr lang="en-US" altLang="en-US" sz="3200" smtClean="0"/>
              <a:t> Clause: </a:t>
            </a:r>
            <a:r>
              <a:rPr lang="en-US" altLang="en-US" sz="3200" smtClean="0">
                <a:solidFill>
                  <a:srgbClr val="FF0000"/>
                </a:solidFill>
              </a:rPr>
              <a:t>Exception Thrown</a:t>
            </a:r>
          </a:p>
        </p:txBody>
      </p:sp>
      <p:sp>
        <p:nvSpPr>
          <p:cNvPr id="57347" name="Rectangle 3"/>
          <p:cNvSpPr>
            <a:spLocks noChangeArrowheads="1"/>
          </p:cNvSpPr>
          <p:nvPr/>
        </p:nvSpPr>
        <p:spPr bwMode="auto">
          <a:xfrm>
            <a:off x="755650" y="1700213"/>
            <a:ext cx="2139950" cy="1800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try</a:t>
            </a: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a:t>
            </a:r>
            <a:endParaRPr lang="en-US" altLang="en-US" sz="1600">
              <a:latin typeface="Consolas" panose="020B0609020204030204" pitchFamily="49" charset="0"/>
              <a:cs typeface="Consolas" panose="020B0609020204030204" pitchFamily="49" charset="0"/>
            </a:endParaRP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    f.method();</a:t>
            </a: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a:t>
            </a:r>
          </a:p>
        </p:txBody>
      </p:sp>
      <p:sp>
        <p:nvSpPr>
          <p:cNvPr id="57348" name="Rectangle 4"/>
          <p:cNvSpPr>
            <a:spLocks noChangeArrowheads="1"/>
          </p:cNvSpPr>
          <p:nvPr/>
        </p:nvSpPr>
        <p:spPr bwMode="auto">
          <a:xfrm>
            <a:off x="755650" y="3716338"/>
            <a:ext cx="2139950" cy="13684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catch</a:t>
            </a: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a:t>
            </a:r>
          </a:p>
        </p:txBody>
      </p:sp>
      <p:sp>
        <p:nvSpPr>
          <p:cNvPr id="57349" name="Rectangle 5"/>
          <p:cNvSpPr>
            <a:spLocks noChangeArrowheads="1"/>
          </p:cNvSpPr>
          <p:nvPr/>
        </p:nvSpPr>
        <p:spPr bwMode="auto">
          <a:xfrm>
            <a:off x="755650" y="5300663"/>
            <a:ext cx="2139950" cy="13684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finally</a:t>
            </a: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a:t>
            </a:r>
          </a:p>
        </p:txBody>
      </p:sp>
      <p:sp>
        <p:nvSpPr>
          <p:cNvPr id="57350" name="Rectangle 6"/>
          <p:cNvSpPr>
            <a:spLocks noChangeArrowheads="1"/>
          </p:cNvSpPr>
          <p:nvPr/>
        </p:nvSpPr>
        <p:spPr bwMode="auto">
          <a:xfrm>
            <a:off x="5257800" y="1247775"/>
            <a:ext cx="3741738" cy="1817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latin typeface="Arial" panose="020B0604020202020204" pitchFamily="34" charset="0"/>
              </a:rPr>
              <a:t>f.method ()</a:t>
            </a:r>
          </a:p>
          <a:p>
            <a:pPr eaLnBrk="1" hangingPunct="1">
              <a:spcBef>
                <a:spcPct val="50000"/>
              </a:spcBef>
              <a:buFontTx/>
              <a:buNone/>
            </a:pPr>
            <a:r>
              <a:rPr lang="en-US" altLang="en-US" sz="1600">
                <a:latin typeface="Arial" panose="020B0604020202020204" pitchFamily="34" charset="0"/>
              </a:rPr>
              <a:t>{</a:t>
            </a:r>
          </a:p>
          <a:p>
            <a:pPr eaLnBrk="1" hangingPunct="1">
              <a:spcBef>
                <a:spcPct val="50000"/>
              </a:spcBef>
              <a:buFontTx/>
              <a:buNone/>
            </a:pPr>
            <a:endParaRPr lang="en-US" altLang="en-US" sz="1600">
              <a:latin typeface="Arial" panose="020B0604020202020204" pitchFamily="34" charset="0"/>
            </a:endParaRPr>
          </a:p>
          <a:p>
            <a:pPr eaLnBrk="1" hangingPunct="1">
              <a:spcBef>
                <a:spcPct val="50000"/>
              </a:spcBef>
              <a:buFontTx/>
              <a:buNone/>
            </a:pPr>
            <a:endParaRPr lang="en-US" altLang="en-US" sz="1600">
              <a:latin typeface="Arial" panose="020B0604020202020204" pitchFamily="34" charset="0"/>
            </a:endParaRPr>
          </a:p>
          <a:p>
            <a:pPr eaLnBrk="1" hangingPunct="1">
              <a:spcBef>
                <a:spcPct val="50000"/>
              </a:spcBef>
              <a:buFontTx/>
              <a:buNone/>
            </a:pPr>
            <a:r>
              <a:rPr lang="en-US" altLang="en-US" sz="1600">
                <a:latin typeface="Arial" panose="020B0604020202020204" pitchFamily="34" charset="0"/>
              </a:rPr>
              <a:t>}</a:t>
            </a:r>
          </a:p>
        </p:txBody>
      </p:sp>
    </p:spTree>
    <p:extLst>
      <p:ext uri="{BB962C8B-B14F-4D97-AF65-F5344CB8AC3E}">
        <p14:creationId xmlns:p14="http://schemas.microsoft.com/office/powerpoint/2010/main" val="37973014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idx="4294967295"/>
          </p:nvPr>
        </p:nvSpPr>
        <p:spPr/>
        <p:txBody>
          <a:bodyPr/>
          <a:lstStyle/>
          <a:p>
            <a:r>
              <a:rPr lang="en-US" altLang="en-US" sz="3200" smtClean="0"/>
              <a:t>The </a:t>
            </a:r>
            <a:r>
              <a:rPr lang="en-US" altLang="en-US" sz="3200" smtClean="0">
                <a:latin typeface="Consolas" panose="020B0609020204030204" pitchFamily="49" charset="0"/>
                <a:cs typeface="Consolas" panose="020B0609020204030204" pitchFamily="49" charset="0"/>
              </a:rPr>
              <a:t>Finally</a:t>
            </a:r>
            <a:r>
              <a:rPr lang="en-US" altLang="en-US" sz="3200" smtClean="0"/>
              <a:t> Clause: </a:t>
            </a:r>
            <a:r>
              <a:rPr lang="en-US" altLang="en-US" sz="3200" smtClean="0">
                <a:solidFill>
                  <a:srgbClr val="FF0000"/>
                </a:solidFill>
              </a:rPr>
              <a:t>Exception Thrown</a:t>
            </a:r>
          </a:p>
        </p:txBody>
      </p:sp>
      <p:sp>
        <p:nvSpPr>
          <p:cNvPr id="58371" name="Rectangle 3"/>
          <p:cNvSpPr>
            <a:spLocks noChangeArrowheads="1"/>
          </p:cNvSpPr>
          <p:nvPr/>
        </p:nvSpPr>
        <p:spPr bwMode="auto">
          <a:xfrm>
            <a:off x="755650" y="1700213"/>
            <a:ext cx="2139950" cy="1800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try</a:t>
            </a: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a:t>
            </a:r>
            <a:endParaRPr lang="en-US" altLang="en-US" sz="1600">
              <a:latin typeface="Consolas" panose="020B0609020204030204" pitchFamily="49" charset="0"/>
              <a:cs typeface="Consolas" panose="020B0609020204030204" pitchFamily="49" charset="0"/>
            </a:endParaRP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    f.method();</a:t>
            </a: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a:t>
            </a:r>
          </a:p>
        </p:txBody>
      </p:sp>
      <p:sp>
        <p:nvSpPr>
          <p:cNvPr id="58372" name="Rectangle 4"/>
          <p:cNvSpPr>
            <a:spLocks noChangeArrowheads="1"/>
          </p:cNvSpPr>
          <p:nvPr/>
        </p:nvSpPr>
        <p:spPr bwMode="auto">
          <a:xfrm>
            <a:off x="755650" y="3716338"/>
            <a:ext cx="2139950" cy="13684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catch</a:t>
            </a: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a:t>
            </a:r>
          </a:p>
        </p:txBody>
      </p:sp>
      <p:sp>
        <p:nvSpPr>
          <p:cNvPr id="58373" name="Rectangle 5"/>
          <p:cNvSpPr>
            <a:spLocks noChangeArrowheads="1"/>
          </p:cNvSpPr>
          <p:nvPr/>
        </p:nvSpPr>
        <p:spPr bwMode="auto">
          <a:xfrm>
            <a:off x="755650" y="5300663"/>
            <a:ext cx="2139950" cy="13684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finally</a:t>
            </a: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a:t>
            </a:r>
          </a:p>
        </p:txBody>
      </p:sp>
      <p:sp>
        <p:nvSpPr>
          <p:cNvPr id="58374" name="Rectangle 6"/>
          <p:cNvSpPr>
            <a:spLocks noChangeArrowheads="1"/>
          </p:cNvSpPr>
          <p:nvPr/>
        </p:nvSpPr>
        <p:spPr bwMode="auto">
          <a:xfrm>
            <a:off x="5257800" y="1247775"/>
            <a:ext cx="3741738" cy="1817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latin typeface="Arial" panose="020B0604020202020204" pitchFamily="34" charset="0"/>
              </a:rPr>
              <a:t>f.method ()</a:t>
            </a:r>
          </a:p>
          <a:p>
            <a:pPr eaLnBrk="1" hangingPunct="1">
              <a:spcBef>
                <a:spcPct val="50000"/>
              </a:spcBef>
              <a:buFontTx/>
              <a:buNone/>
            </a:pPr>
            <a:r>
              <a:rPr lang="en-US" altLang="en-US" sz="1600">
                <a:latin typeface="Arial" panose="020B0604020202020204" pitchFamily="34" charset="0"/>
              </a:rPr>
              <a:t>{</a:t>
            </a:r>
          </a:p>
          <a:p>
            <a:pPr eaLnBrk="1" hangingPunct="1">
              <a:spcBef>
                <a:spcPct val="50000"/>
              </a:spcBef>
              <a:buFontTx/>
              <a:buNone/>
            </a:pPr>
            <a:endParaRPr lang="en-US" altLang="en-US" sz="1600">
              <a:latin typeface="Arial" panose="020B0604020202020204" pitchFamily="34" charset="0"/>
            </a:endParaRPr>
          </a:p>
          <a:p>
            <a:pPr eaLnBrk="1" hangingPunct="1">
              <a:spcBef>
                <a:spcPct val="50000"/>
              </a:spcBef>
              <a:buFontTx/>
              <a:buNone/>
            </a:pPr>
            <a:endParaRPr lang="en-US" altLang="en-US" sz="1600">
              <a:latin typeface="Arial" panose="020B0604020202020204" pitchFamily="34" charset="0"/>
            </a:endParaRPr>
          </a:p>
          <a:p>
            <a:pPr eaLnBrk="1" hangingPunct="1">
              <a:spcBef>
                <a:spcPct val="50000"/>
              </a:spcBef>
              <a:buFontTx/>
              <a:buNone/>
            </a:pPr>
            <a:r>
              <a:rPr lang="en-US" altLang="en-US" sz="1600">
                <a:latin typeface="Arial" panose="020B0604020202020204" pitchFamily="34" charset="0"/>
              </a:rPr>
              <a:t>}</a:t>
            </a:r>
          </a:p>
        </p:txBody>
      </p:sp>
      <p:grpSp>
        <p:nvGrpSpPr>
          <p:cNvPr id="2" name="Group 1"/>
          <p:cNvGrpSpPr>
            <a:grpSpLocks/>
          </p:cNvGrpSpPr>
          <p:nvPr/>
        </p:nvGrpSpPr>
        <p:grpSpPr bwMode="auto">
          <a:xfrm>
            <a:off x="2268538" y="1628775"/>
            <a:ext cx="3294062" cy="1152525"/>
            <a:chOff x="2268538" y="1628775"/>
            <a:chExt cx="3294063" cy="1152525"/>
          </a:xfrm>
        </p:grpSpPr>
        <p:sp>
          <p:nvSpPr>
            <p:cNvPr id="58383" name="Text Box 10"/>
            <p:cNvSpPr txBox="1">
              <a:spLocks noChangeArrowheads="1"/>
            </p:cNvSpPr>
            <p:nvPr/>
          </p:nvSpPr>
          <p:spPr bwMode="auto">
            <a:xfrm rot="-704482">
              <a:off x="2268538" y="1628775"/>
              <a:ext cx="316865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marL="228600" indent="-2286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solidFill>
                    <a:srgbClr val="FF0000"/>
                  </a:solidFill>
                  <a:latin typeface="Arial" panose="020B0604020202020204" pitchFamily="34" charset="0"/>
                </a:rPr>
                <a:t>1) Attempt to execute the method in the try block that may throw an exception</a:t>
              </a:r>
            </a:p>
          </p:txBody>
        </p:sp>
        <p:sp>
          <p:nvSpPr>
            <p:cNvPr id="58384" name="Line 11"/>
            <p:cNvSpPr>
              <a:spLocks noChangeShapeType="1"/>
            </p:cNvSpPr>
            <p:nvPr/>
          </p:nvSpPr>
          <p:spPr bwMode="auto">
            <a:xfrm flipV="1">
              <a:off x="2268539" y="2156617"/>
              <a:ext cx="3294062" cy="624683"/>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sp>
        <p:nvSpPr>
          <p:cNvPr id="11" name="Text Box 13"/>
          <p:cNvSpPr txBox="1">
            <a:spLocks noChangeArrowheads="1"/>
          </p:cNvSpPr>
          <p:nvPr/>
        </p:nvSpPr>
        <p:spPr bwMode="auto">
          <a:xfrm>
            <a:off x="5530850" y="1989138"/>
            <a:ext cx="25209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marL="228600" indent="-2286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solidFill>
                  <a:srgbClr val="FF0000"/>
                </a:solidFill>
                <a:latin typeface="Arial" panose="020B0604020202020204" pitchFamily="34" charset="0"/>
              </a:rPr>
              <a:t>2) Exception thrown here</a:t>
            </a:r>
          </a:p>
        </p:txBody>
      </p:sp>
      <p:grpSp>
        <p:nvGrpSpPr>
          <p:cNvPr id="3" name="Group 2"/>
          <p:cNvGrpSpPr>
            <a:grpSpLocks/>
          </p:cNvGrpSpPr>
          <p:nvPr/>
        </p:nvGrpSpPr>
        <p:grpSpPr bwMode="auto">
          <a:xfrm>
            <a:off x="1171575" y="2468563"/>
            <a:ext cx="4786313" cy="2179637"/>
            <a:chOff x="990600" y="2468958"/>
            <a:chExt cx="4786312" cy="2179242"/>
          </a:xfrm>
        </p:grpSpPr>
        <p:sp>
          <p:nvSpPr>
            <p:cNvPr id="58381" name="Text Box 15"/>
            <p:cNvSpPr txBox="1">
              <a:spLocks noChangeArrowheads="1"/>
            </p:cNvSpPr>
            <p:nvPr/>
          </p:nvSpPr>
          <p:spPr bwMode="auto">
            <a:xfrm rot="-1478145">
              <a:off x="2520739" y="3462022"/>
              <a:ext cx="2087562"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marL="228600" indent="-2286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solidFill>
                    <a:srgbClr val="FF0000"/>
                  </a:solidFill>
                  <a:latin typeface="Arial" panose="020B0604020202020204" pitchFamily="34" charset="0"/>
                </a:rPr>
                <a:t>3) Exception is caught here </a:t>
              </a:r>
            </a:p>
            <a:p>
              <a:pPr eaLnBrk="1" hangingPunct="1">
                <a:lnSpc>
                  <a:spcPct val="70000"/>
                </a:lnSpc>
                <a:spcBef>
                  <a:spcPct val="40000"/>
                </a:spcBef>
                <a:buFontTx/>
                <a:buNone/>
              </a:pPr>
              <a:r>
                <a:rPr lang="en-US" altLang="en-US" sz="1600">
                  <a:latin typeface="Arial" panose="020B0604020202020204" pitchFamily="34" charset="0"/>
                </a:rPr>
                <a:t>   </a:t>
              </a:r>
            </a:p>
          </p:txBody>
        </p:sp>
        <p:sp>
          <p:nvSpPr>
            <p:cNvPr id="58382" name="Line 16"/>
            <p:cNvSpPr>
              <a:spLocks noChangeShapeType="1"/>
            </p:cNvSpPr>
            <p:nvPr/>
          </p:nvSpPr>
          <p:spPr bwMode="auto">
            <a:xfrm flipH="1">
              <a:off x="990600" y="2468958"/>
              <a:ext cx="4786312" cy="2179242"/>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16" name="Group 19"/>
          <p:cNvGrpSpPr>
            <a:grpSpLocks/>
          </p:cNvGrpSpPr>
          <p:nvPr/>
        </p:nvGrpSpPr>
        <p:grpSpPr bwMode="auto">
          <a:xfrm>
            <a:off x="2051050" y="4708525"/>
            <a:ext cx="3889375" cy="1639888"/>
            <a:chOff x="1292" y="3113"/>
            <a:chExt cx="2450" cy="883"/>
          </a:xfrm>
        </p:grpSpPr>
        <p:sp>
          <p:nvSpPr>
            <p:cNvPr id="58379" name="Freeform 7"/>
            <p:cNvSpPr>
              <a:spLocks/>
            </p:cNvSpPr>
            <p:nvPr/>
          </p:nvSpPr>
          <p:spPr bwMode="auto">
            <a:xfrm>
              <a:off x="1292" y="3113"/>
              <a:ext cx="828" cy="863"/>
            </a:xfrm>
            <a:custGeom>
              <a:avLst/>
              <a:gdLst>
                <a:gd name="T0" fmla="*/ 13 w 827"/>
                <a:gd name="T1" fmla="*/ 0 h 978"/>
                <a:gd name="T2" fmla="*/ 832 w 827"/>
                <a:gd name="T3" fmla="*/ 4 h 978"/>
                <a:gd name="T4" fmla="*/ 823 w 827"/>
                <a:gd name="T5" fmla="*/ 523 h 978"/>
                <a:gd name="T6" fmla="*/ 0 w 827"/>
                <a:gd name="T7" fmla="*/ 523 h 978"/>
                <a:gd name="T8" fmla="*/ 0 60000 65536"/>
                <a:gd name="T9" fmla="*/ 0 60000 65536"/>
                <a:gd name="T10" fmla="*/ 0 60000 65536"/>
                <a:gd name="T11" fmla="*/ 0 60000 65536"/>
                <a:gd name="T12" fmla="*/ 0 w 827"/>
                <a:gd name="T13" fmla="*/ 0 h 978"/>
                <a:gd name="T14" fmla="*/ 827 w 827"/>
                <a:gd name="T15" fmla="*/ 978 h 978"/>
              </a:gdLst>
              <a:ahLst/>
              <a:cxnLst>
                <a:cxn ang="T8">
                  <a:pos x="T0" y="T1"/>
                </a:cxn>
                <a:cxn ang="T9">
                  <a:pos x="T2" y="T3"/>
                </a:cxn>
                <a:cxn ang="T10">
                  <a:pos x="T4" y="T5"/>
                </a:cxn>
                <a:cxn ang="T11">
                  <a:pos x="T6" y="T7"/>
                </a:cxn>
              </a:cxnLst>
              <a:rect l="T12" t="T13" r="T14" b="T15"/>
              <a:pathLst>
                <a:path w="827" h="978">
                  <a:moveTo>
                    <a:pt x="13" y="0"/>
                  </a:moveTo>
                  <a:lnTo>
                    <a:pt x="827" y="9"/>
                  </a:lnTo>
                  <a:lnTo>
                    <a:pt x="818" y="978"/>
                  </a:lnTo>
                  <a:lnTo>
                    <a:pt x="0" y="978"/>
                  </a:lnTo>
                </a:path>
              </a:pathLst>
            </a:custGeom>
            <a:noFill/>
            <a:ln w="25400" cap="flat" cmpd="sng">
              <a:solidFill>
                <a:srgbClr val="FF0000"/>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58380" name="Text Box 8"/>
            <p:cNvSpPr txBox="1">
              <a:spLocks noChangeArrowheads="1"/>
            </p:cNvSpPr>
            <p:nvPr/>
          </p:nvSpPr>
          <p:spPr bwMode="auto">
            <a:xfrm>
              <a:off x="2109" y="3268"/>
              <a:ext cx="1633" cy="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marL="228600" indent="-2286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solidFill>
                    <a:srgbClr val="FF0000"/>
                  </a:solidFill>
                  <a:latin typeface="Arial" panose="020B0604020202020204" pitchFamily="34" charset="0"/>
                </a:rPr>
                <a:t>4) A the end of the catch block control transfers to the finally clause </a:t>
              </a:r>
            </a:p>
            <a:p>
              <a:pPr eaLnBrk="1" hangingPunct="1">
                <a:lnSpc>
                  <a:spcPct val="70000"/>
                </a:lnSpc>
                <a:spcBef>
                  <a:spcPct val="40000"/>
                </a:spcBef>
                <a:buFontTx/>
                <a:buNone/>
              </a:pPr>
              <a:r>
                <a:rPr lang="en-US" altLang="en-US" sz="1600">
                  <a:latin typeface="Arial" panose="020B0604020202020204" pitchFamily="34" charset="0"/>
                </a:rPr>
                <a:t>   </a:t>
              </a:r>
            </a:p>
          </p:txBody>
        </p:sp>
      </p:grpSp>
    </p:spTree>
    <p:extLst>
      <p:ext uri="{BB962C8B-B14F-4D97-AF65-F5344CB8AC3E}">
        <p14:creationId xmlns:p14="http://schemas.microsoft.com/office/powerpoint/2010/main" val="26095137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up)">
                                      <p:cBhvr>
                                        <p:cTn id="1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p:txBody>
          <a:bodyPr/>
          <a:lstStyle/>
          <a:p>
            <a:r>
              <a:rPr lang="en-US" altLang="en-US" sz="3200" smtClean="0"/>
              <a:t>The </a:t>
            </a:r>
            <a:r>
              <a:rPr lang="en-US" altLang="en-US" sz="3200" smtClean="0">
                <a:latin typeface="Consolas" panose="020B0609020204030204" pitchFamily="49" charset="0"/>
                <a:cs typeface="Consolas" panose="020B0609020204030204" pitchFamily="49" charset="0"/>
              </a:rPr>
              <a:t>Finally</a:t>
            </a:r>
            <a:r>
              <a:rPr lang="en-US" altLang="en-US" sz="3200" smtClean="0"/>
              <a:t> Clause: </a:t>
            </a:r>
            <a:r>
              <a:rPr lang="en-US" altLang="en-US" sz="3200" smtClean="0">
                <a:solidFill>
                  <a:srgbClr val="666633"/>
                </a:solidFill>
              </a:rPr>
              <a:t>No Exception Thrown</a:t>
            </a:r>
          </a:p>
        </p:txBody>
      </p:sp>
      <p:sp>
        <p:nvSpPr>
          <p:cNvPr id="59395" name="Rectangle 3"/>
          <p:cNvSpPr>
            <a:spLocks noChangeArrowheads="1"/>
          </p:cNvSpPr>
          <p:nvPr/>
        </p:nvSpPr>
        <p:spPr bwMode="auto">
          <a:xfrm>
            <a:off x="755650" y="1700213"/>
            <a:ext cx="2139950" cy="1800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try</a:t>
            </a: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a:t>
            </a:r>
            <a:endParaRPr lang="en-US" altLang="en-US" sz="1600">
              <a:latin typeface="Consolas" panose="020B0609020204030204" pitchFamily="49" charset="0"/>
              <a:cs typeface="Consolas" panose="020B0609020204030204" pitchFamily="49" charset="0"/>
            </a:endParaRP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    f.method();</a:t>
            </a: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a:t>
            </a:r>
          </a:p>
        </p:txBody>
      </p:sp>
      <p:sp>
        <p:nvSpPr>
          <p:cNvPr id="59396" name="Rectangle 4"/>
          <p:cNvSpPr>
            <a:spLocks noChangeArrowheads="1"/>
          </p:cNvSpPr>
          <p:nvPr/>
        </p:nvSpPr>
        <p:spPr bwMode="auto">
          <a:xfrm>
            <a:off x="755650" y="3716338"/>
            <a:ext cx="2139950" cy="13684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catch</a:t>
            </a: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a:t>
            </a:r>
          </a:p>
        </p:txBody>
      </p:sp>
      <p:sp>
        <p:nvSpPr>
          <p:cNvPr id="59397" name="Rectangle 5"/>
          <p:cNvSpPr>
            <a:spLocks noChangeArrowheads="1"/>
          </p:cNvSpPr>
          <p:nvPr/>
        </p:nvSpPr>
        <p:spPr bwMode="auto">
          <a:xfrm>
            <a:off x="755650" y="5300663"/>
            <a:ext cx="2139950" cy="13684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finally</a:t>
            </a: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800">
                <a:latin typeface="Consolas" panose="020B0609020204030204" pitchFamily="49" charset="0"/>
                <a:cs typeface="Consolas" panose="020B0609020204030204" pitchFamily="49" charset="0"/>
              </a:rPr>
              <a:t>}</a:t>
            </a:r>
          </a:p>
        </p:txBody>
      </p:sp>
      <p:sp>
        <p:nvSpPr>
          <p:cNvPr id="59398" name="Rectangle 6"/>
          <p:cNvSpPr>
            <a:spLocks noChangeArrowheads="1"/>
          </p:cNvSpPr>
          <p:nvPr/>
        </p:nvSpPr>
        <p:spPr bwMode="auto">
          <a:xfrm>
            <a:off x="5257800" y="1247775"/>
            <a:ext cx="3741738" cy="1817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latin typeface="Arial" panose="020B0604020202020204" pitchFamily="34" charset="0"/>
              </a:rPr>
              <a:t>f.method ()</a:t>
            </a:r>
          </a:p>
          <a:p>
            <a:pPr eaLnBrk="1" hangingPunct="1">
              <a:spcBef>
                <a:spcPct val="50000"/>
              </a:spcBef>
              <a:buFontTx/>
              <a:buNone/>
            </a:pPr>
            <a:r>
              <a:rPr lang="en-US" altLang="en-US" sz="1600">
                <a:latin typeface="Arial" panose="020B0604020202020204" pitchFamily="34" charset="0"/>
              </a:rPr>
              <a:t>{</a:t>
            </a:r>
          </a:p>
          <a:p>
            <a:pPr eaLnBrk="1" hangingPunct="1">
              <a:spcBef>
                <a:spcPct val="50000"/>
              </a:spcBef>
              <a:buFontTx/>
              <a:buNone/>
            </a:pPr>
            <a:endParaRPr lang="en-US" altLang="en-US" sz="1600">
              <a:latin typeface="Arial" panose="020B0604020202020204" pitchFamily="34" charset="0"/>
            </a:endParaRPr>
          </a:p>
          <a:p>
            <a:pPr eaLnBrk="1" hangingPunct="1">
              <a:spcBef>
                <a:spcPct val="50000"/>
              </a:spcBef>
              <a:buFontTx/>
              <a:buNone/>
            </a:pPr>
            <a:endParaRPr lang="en-US" altLang="en-US" sz="1600">
              <a:latin typeface="Arial" panose="020B0604020202020204" pitchFamily="34" charset="0"/>
            </a:endParaRPr>
          </a:p>
          <a:p>
            <a:pPr eaLnBrk="1" hangingPunct="1">
              <a:spcBef>
                <a:spcPct val="50000"/>
              </a:spcBef>
              <a:buFontTx/>
              <a:buNone/>
            </a:pPr>
            <a:r>
              <a:rPr lang="en-US" altLang="en-US" sz="1600">
                <a:latin typeface="Arial" panose="020B0604020202020204" pitchFamily="34" charset="0"/>
              </a:rPr>
              <a:t>}</a:t>
            </a:r>
          </a:p>
        </p:txBody>
      </p:sp>
      <p:grpSp>
        <p:nvGrpSpPr>
          <p:cNvPr id="2" name="Group 1"/>
          <p:cNvGrpSpPr>
            <a:grpSpLocks/>
          </p:cNvGrpSpPr>
          <p:nvPr/>
        </p:nvGrpSpPr>
        <p:grpSpPr bwMode="auto">
          <a:xfrm>
            <a:off x="2667000" y="1816100"/>
            <a:ext cx="2971800" cy="1568450"/>
            <a:chOff x="2667001" y="1815496"/>
            <a:chExt cx="2971800" cy="1569660"/>
          </a:xfrm>
        </p:grpSpPr>
        <p:sp>
          <p:nvSpPr>
            <p:cNvPr id="59404" name="Text Box 7"/>
            <p:cNvSpPr txBox="1">
              <a:spLocks noChangeArrowheads="1"/>
            </p:cNvSpPr>
            <p:nvPr/>
          </p:nvSpPr>
          <p:spPr bwMode="auto">
            <a:xfrm rot="-704482">
              <a:off x="3001731" y="1815496"/>
              <a:ext cx="215380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marL="228600" indent="-2286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solidFill>
                    <a:srgbClr val="666633"/>
                  </a:solidFill>
                  <a:latin typeface="Arial" panose="020B0604020202020204" pitchFamily="34" charset="0"/>
                </a:rPr>
                <a:t>1) Attempt to execute the method in the try block that may throw an exception</a:t>
              </a:r>
            </a:p>
          </p:txBody>
        </p:sp>
        <p:sp>
          <p:nvSpPr>
            <p:cNvPr id="59405" name="Line 8"/>
            <p:cNvSpPr>
              <a:spLocks noChangeShapeType="1"/>
            </p:cNvSpPr>
            <p:nvPr/>
          </p:nvSpPr>
          <p:spPr bwMode="auto">
            <a:xfrm flipV="1">
              <a:off x="2667001" y="2375608"/>
              <a:ext cx="2971800" cy="432594"/>
            </a:xfrm>
            <a:prstGeom prst="line">
              <a:avLst/>
            </a:prstGeom>
            <a:noFill/>
            <a:ln w="25400">
              <a:solidFill>
                <a:srgbClr val="666633"/>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3" name="Group 2"/>
          <p:cNvGrpSpPr>
            <a:grpSpLocks/>
          </p:cNvGrpSpPr>
          <p:nvPr/>
        </p:nvGrpSpPr>
        <p:grpSpPr bwMode="auto">
          <a:xfrm>
            <a:off x="1600200" y="2636838"/>
            <a:ext cx="4114800" cy="2849562"/>
            <a:chOff x="1600200" y="2636839"/>
            <a:chExt cx="4114800" cy="2849562"/>
          </a:xfrm>
        </p:grpSpPr>
        <p:sp>
          <p:nvSpPr>
            <p:cNvPr id="59402" name="Text Box 12"/>
            <p:cNvSpPr txBox="1">
              <a:spLocks noChangeArrowheads="1"/>
            </p:cNvSpPr>
            <p:nvPr/>
          </p:nvSpPr>
          <p:spPr bwMode="auto">
            <a:xfrm rot="-2067391">
              <a:off x="2424247" y="3893910"/>
              <a:ext cx="3267515"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marL="228600" indent="-2286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solidFill>
                    <a:srgbClr val="666633"/>
                  </a:solidFill>
                  <a:latin typeface="Arial" panose="020B0604020202020204" pitchFamily="34" charset="0"/>
                </a:rPr>
                <a:t>3) A the end of </a:t>
              </a:r>
              <a:r>
                <a:rPr lang="en-US" altLang="en-US" sz="1600">
                  <a:solidFill>
                    <a:srgbClr val="666633"/>
                  </a:solidFill>
                  <a:latin typeface="Consolas" panose="020B0609020204030204" pitchFamily="49" charset="0"/>
                  <a:cs typeface="Consolas" panose="020B0609020204030204" pitchFamily="49" charset="0"/>
                </a:rPr>
                <a:t>f.method () </a:t>
              </a:r>
              <a:r>
                <a:rPr lang="en-US" altLang="en-US" sz="1600">
                  <a:solidFill>
                    <a:srgbClr val="666633"/>
                  </a:solidFill>
                  <a:latin typeface="Arial" panose="020B0604020202020204" pitchFamily="34" charset="0"/>
                </a:rPr>
                <a:t>control transfers to the finally clause </a:t>
              </a:r>
            </a:p>
            <a:p>
              <a:pPr eaLnBrk="1" hangingPunct="1">
                <a:lnSpc>
                  <a:spcPct val="70000"/>
                </a:lnSpc>
                <a:spcBef>
                  <a:spcPct val="40000"/>
                </a:spcBef>
                <a:buFontTx/>
                <a:buNone/>
              </a:pPr>
              <a:r>
                <a:rPr lang="en-US" altLang="en-US" sz="1600">
                  <a:solidFill>
                    <a:srgbClr val="C00000"/>
                  </a:solidFill>
                  <a:latin typeface="Arial" panose="020B0604020202020204" pitchFamily="34" charset="0"/>
                </a:rPr>
                <a:t>   </a:t>
              </a:r>
            </a:p>
          </p:txBody>
        </p:sp>
        <p:sp>
          <p:nvSpPr>
            <p:cNvPr id="59403" name="Line 13"/>
            <p:cNvSpPr>
              <a:spLocks noChangeShapeType="1"/>
            </p:cNvSpPr>
            <p:nvPr/>
          </p:nvSpPr>
          <p:spPr bwMode="auto">
            <a:xfrm flipH="1">
              <a:off x="1600200" y="2636839"/>
              <a:ext cx="4114800" cy="2849562"/>
            </a:xfrm>
            <a:prstGeom prst="line">
              <a:avLst/>
            </a:prstGeom>
            <a:noFill/>
            <a:ln w="25400">
              <a:solidFill>
                <a:srgbClr val="666633"/>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sp>
        <p:nvSpPr>
          <p:cNvPr id="14" name="Text Box 10"/>
          <p:cNvSpPr txBox="1">
            <a:spLocks noChangeArrowheads="1"/>
          </p:cNvSpPr>
          <p:nvPr/>
        </p:nvSpPr>
        <p:spPr bwMode="auto">
          <a:xfrm>
            <a:off x="5638800" y="2206625"/>
            <a:ext cx="25209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marL="228600" indent="-2286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solidFill>
                  <a:srgbClr val="666633"/>
                </a:solidFill>
                <a:latin typeface="Arial" panose="020B0604020202020204" pitchFamily="34" charset="0"/>
              </a:rPr>
              <a:t>2) Code runs okay here</a:t>
            </a:r>
          </a:p>
        </p:txBody>
      </p:sp>
    </p:spTree>
    <p:extLst>
      <p:ext uri="{BB962C8B-B14F-4D97-AF65-F5344CB8AC3E}">
        <p14:creationId xmlns:p14="http://schemas.microsoft.com/office/powerpoint/2010/main" val="26201893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idx="4294967295"/>
          </p:nvPr>
        </p:nvSpPr>
        <p:spPr/>
        <p:txBody>
          <a:bodyPr/>
          <a:lstStyle/>
          <a:p>
            <a:r>
              <a:rPr lang="en-US" altLang="en-US" sz="3200" smtClean="0">
                <a:latin typeface="Consolas" panose="020B0609020204030204" pitchFamily="49" charset="0"/>
                <a:cs typeface="Consolas" panose="020B0609020204030204" pitchFamily="49" charset="0"/>
              </a:rPr>
              <a:t>Try</a:t>
            </a:r>
            <a:r>
              <a:rPr lang="en-US" altLang="en-US" sz="3200" smtClean="0"/>
              <a:t>-</a:t>
            </a:r>
            <a:r>
              <a:rPr lang="en-US" altLang="en-US" sz="3200" smtClean="0">
                <a:latin typeface="Consolas" panose="020B0609020204030204" pitchFamily="49" charset="0"/>
                <a:cs typeface="Consolas" panose="020B0609020204030204" pitchFamily="49" charset="0"/>
              </a:rPr>
              <a:t>Catch</a:t>
            </a:r>
            <a:r>
              <a:rPr lang="en-US" altLang="en-US" sz="3200" smtClean="0"/>
              <a:t>-</a:t>
            </a:r>
            <a:r>
              <a:rPr lang="en-US" altLang="en-US" sz="3200" smtClean="0">
                <a:latin typeface="Consolas" panose="020B0609020204030204" pitchFamily="49" charset="0"/>
                <a:cs typeface="Consolas" panose="020B0609020204030204" pitchFamily="49" charset="0"/>
              </a:rPr>
              <a:t>Finally</a:t>
            </a:r>
            <a:r>
              <a:rPr lang="en-US" altLang="en-US" sz="3200" smtClean="0"/>
              <a:t>: An Example</a:t>
            </a:r>
          </a:p>
        </p:txBody>
      </p:sp>
      <p:sp>
        <p:nvSpPr>
          <p:cNvPr id="60419" name="Rectangle 3"/>
          <p:cNvSpPr>
            <a:spLocks noGrp="1" noChangeArrowheads="1"/>
          </p:cNvSpPr>
          <p:nvPr>
            <p:ph type="body" idx="4294967295"/>
          </p:nvPr>
        </p:nvSpPr>
        <p:spPr/>
        <p:txBody>
          <a:bodyPr/>
          <a:lstStyle/>
          <a:p>
            <a:pPr marL="0" indent="0">
              <a:lnSpc>
                <a:spcPct val="80000"/>
              </a:lnSpc>
              <a:buFontTx/>
              <a:buNone/>
            </a:pPr>
            <a:r>
              <a:rPr lang="en-US" altLang="en-US" sz="2400" smtClean="0"/>
              <a:t>Location of the online example:</a:t>
            </a:r>
          </a:p>
          <a:p>
            <a:pPr marL="0" indent="0">
              <a:lnSpc>
                <a:spcPct val="80000"/>
              </a:lnSpc>
              <a:buFontTx/>
              <a:buNone/>
            </a:pPr>
            <a:r>
              <a:rPr lang="en-US" altLang="en-US" sz="1600" smtClean="0">
                <a:latin typeface="Consolas" panose="020B0609020204030204" pitchFamily="49" charset="0"/>
                <a:cs typeface="Consolas" panose="020B0609020204030204" pitchFamily="49" charset="0"/>
              </a:rPr>
              <a:t>/home/219/examples/exceptions/handlingExceptions/tryCatchFinallyExample</a:t>
            </a:r>
          </a:p>
          <a:p>
            <a:pPr marL="0" indent="0">
              <a:lnSpc>
                <a:spcPct val="80000"/>
              </a:lnSpc>
            </a:pPr>
            <a:endParaRPr lang="en-US" altLang="en-US" sz="1800" smtClean="0">
              <a:latin typeface="Arial" panose="020B0604020202020204" pitchFamily="34" charset="0"/>
            </a:endParaRPr>
          </a:p>
          <a:p>
            <a:pPr marL="0" indent="0">
              <a:lnSpc>
                <a:spcPct val="80000"/>
              </a:lnSpc>
              <a:buFontTx/>
              <a:buNone/>
            </a:pPr>
            <a:endParaRPr lang="en-US" altLang="en-US" sz="2000" smtClean="0"/>
          </a:p>
          <a:p>
            <a:pPr marL="0" indent="0">
              <a:lnSpc>
                <a:spcPct val="80000"/>
              </a:lnSpc>
              <a:buFontTx/>
              <a:buNone/>
            </a:pPr>
            <a:r>
              <a:rPr lang="en-US" altLang="en-US" sz="1800" smtClean="0">
                <a:latin typeface="Consolas" panose="020B0609020204030204" pitchFamily="49" charset="0"/>
                <a:cs typeface="Consolas" panose="020B0609020204030204" pitchFamily="49" charset="0"/>
              </a:rPr>
              <a:t>public class Driver</a:t>
            </a:r>
          </a:p>
          <a:p>
            <a:pPr marL="0" indent="0">
              <a:lnSpc>
                <a:spcPct val="80000"/>
              </a:lnSpc>
              <a:buFontTx/>
              <a:buNone/>
            </a:pPr>
            <a:r>
              <a:rPr lang="en-US" altLang="en-US" sz="1800" smtClean="0">
                <a:latin typeface="Consolas" panose="020B0609020204030204" pitchFamily="49" charset="0"/>
                <a:cs typeface="Consolas" panose="020B0609020204030204" pitchFamily="49" charset="0"/>
              </a:rPr>
              <a:t>{</a:t>
            </a:r>
          </a:p>
          <a:p>
            <a:pPr marL="0" indent="0">
              <a:lnSpc>
                <a:spcPct val="80000"/>
              </a:lnSpc>
              <a:buFontTx/>
              <a:buNone/>
            </a:pPr>
            <a:r>
              <a:rPr lang="en-US" altLang="en-US" sz="1800" smtClean="0">
                <a:latin typeface="Consolas" panose="020B0609020204030204" pitchFamily="49" charset="0"/>
                <a:cs typeface="Consolas" panose="020B0609020204030204" pitchFamily="49" charset="0"/>
              </a:rPr>
              <a:t>    public static void main (String [] args)</a:t>
            </a:r>
          </a:p>
          <a:p>
            <a:pPr marL="0" indent="0">
              <a:lnSpc>
                <a:spcPct val="80000"/>
              </a:lnSpc>
              <a:buFontTx/>
              <a:buNone/>
            </a:pPr>
            <a:r>
              <a:rPr lang="en-US" altLang="en-US" sz="1800" smtClean="0">
                <a:latin typeface="Consolas" panose="020B0609020204030204" pitchFamily="49" charset="0"/>
                <a:cs typeface="Consolas" panose="020B0609020204030204" pitchFamily="49" charset="0"/>
              </a:rPr>
              <a:t>    {</a:t>
            </a:r>
          </a:p>
          <a:p>
            <a:pPr marL="0" indent="0">
              <a:lnSpc>
                <a:spcPct val="80000"/>
              </a:lnSpc>
              <a:buFontTx/>
              <a:buNone/>
            </a:pPr>
            <a:r>
              <a:rPr lang="en-US" altLang="en-US" sz="1800" smtClean="0">
                <a:latin typeface="Consolas" panose="020B0609020204030204" pitchFamily="49" charset="0"/>
                <a:cs typeface="Consolas" panose="020B0609020204030204" pitchFamily="49" charset="0"/>
              </a:rPr>
              <a:t>        TCFExample eg = new TCFExample ();</a:t>
            </a:r>
          </a:p>
          <a:p>
            <a:pPr marL="0" indent="0">
              <a:lnSpc>
                <a:spcPct val="80000"/>
              </a:lnSpc>
              <a:buFontTx/>
              <a:buNone/>
            </a:pPr>
            <a:r>
              <a:rPr lang="en-US" altLang="en-US" sz="1800" smtClean="0">
                <a:latin typeface="Consolas" panose="020B0609020204030204" pitchFamily="49" charset="0"/>
                <a:cs typeface="Consolas" panose="020B0609020204030204" pitchFamily="49" charset="0"/>
              </a:rPr>
              <a:t>        eg.method();</a:t>
            </a:r>
          </a:p>
          <a:p>
            <a:pPr marL="0" indent="0">
              <a:lnSpc>
                <a:spcPct val="80000"/>
              </a:lnSpc>
              <a:buFontTx/>
              <a:buNone/>
            </a:pPr>
            <a:r>
              <a:rPr lang="en-US" altLang="en-US" sz="1800" smtClean="0">
                <a:latin typeface="Consolas" panose="020B0609020204030204" pitchFamily="49" charset="0"/>
                <a:cs typeface="Consolas" panose="020B0609020204030204" pitchFamily="49" charset="0"/>
              </a:rPr>
              <a:t>    }</a:t>
            </a:r>
          </a:p>
          <a:p>
            <a:pPr marL="0" indent="0">
              <a:lnSpc>
                <a:spcPct val="80000"/>
              </a:lnSpc>
              <a:buFontTx/>
              <a:buNone/>
            </a:pPr>
            <a:r>
              <a:rPr lang="en-US" altLang="en-US" sz="1800" smtClean="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6097022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p:txBody>
          <a:bodyPr/>
          <a:lstStyle/>
          <a:p>
            <a:r>
              <a:rPr lang="en-US" altLang="en-US" sz="3200" smtClean="0">
                <a:latin typeface="Consolas" panose="020B0609020204030204" pitchFamily="49" charset="0"/>
                <a:cs typeface="Consolas" panose="020B0609020204030204" pitchFamily="49" charset="0"/>
              </a:rPr>
              <a:t>Try</a:t>
            </a:r>
            <a:r>
              <a:rPr lang="en-US" altLang="en-US" sz="3200" smtClean="0"/>
              <a:t>-</a:t>
            </a:r>
            <a:r>
              <a:rPr lang="en-US" altLang="en-US" sz="3200" smtClean="0">
                <a:latin typeface="Consolas" panose="020B0609020204030204" pitchFamily="49" charset="0"/>
                <a:cs typeface="Consolas" panose="020B0609020204030204" pitchFamily="49" charset="0"/>
              </a:rPr>
              <a:t>Catch</a:t>
            </a:r>
            <a:r>
              <a:rPr lang="en-US" altLang="en-US" sz="3200" smtClean="0"/>
              <a:t>-</a:t>
            </a:r>
            <a:r>
              <a:rPr lang="en-US" altLang="en-US" sz="3200" smtClean="0">
                <a:latin typeface="Consolas" panose="020B0609020204030204" pitchFamily="49" charset="0"/>
                <a:cs typeface="Consolas" panose="020B0609020204030204" pitchFamily="49" charset="0"/>
              </a:rPr>
              <a:t>Finally</a:t>
            </a:r>
            <a:r>
              <a:rPr lang="en-US" altLang="en-US" sz="3200" smtClean="0"/>
              <a:t>: An Example (2)</a:t>
            </a:r>
          </a:p>
        </p:txBody>
      </p:sp>
      <p:sp>
        <p:nvSpPr>
          <p:cNvPr id="61443" name="Rectangle 3"/>
          <p:cNvSpPr>
            <a:spLocks noGrp="1" noChangeArrowheads="1"/>
          </p:cNvSpPr>
          <p:nvPr>
            <p:ph type="body" idx="4294967295"/>
          </p:nvPr>
        </p:nvSpPr>
        <p:spPr/>
        <p:txBody>
          <a:bodyPr/>
          <a:lstStyle/>
          <a:p>
            <a:pPr>
              <a:lnSpc>
                <a:spcPct val="80000"/>
              </a:lnSpc>
              <a:buFontTx/>
              <a:buNone/>
            </a:pPr>
            <a:r>
              <a:rPr lang="en-US" altLang="en-US" sz="1800" smtClean="0">
                <a:latin typeface="Consolas" panose="020B0609020204030204" pitchFamily="49" charset="0"/>
                <a:cs typeface="Consolas" panose="020B0609020204030204" pitchFamily="49" charset="0"/>
              </a:rPr>
              <a:t>public class TCFExample</a:t>
            </a:r>
          </a:p>
          <a:p>
            <a:pPr>
              <a:lnSpc>
                <a:spcPct val="80000"/>
              </a:lnSpc>
              <a:buFontTx/>
              <a:buNone/>
            </a:pPr>
            <a:r>
              <a:rPr lang="en-US" altLang="en-US" sz="1800" smtClean="0">
                <a:latin typeface="Consolas" panose="020B0609020204030204" pitchFamily="49" charset="0"/>
                <a:cs typeface="Consolas" panose="020B0609020204030204" pitchFamily="49" charset="0"/>
              </a:rPr>
              <a:t>{</a:t>
            </a:r>
          </a:p>
          <a:p>
            <a:pPr>
              <a:lnSpc>
                <a:spcPct val="80000"/>
              </a:lnSpc>
              <a:buFontTx/>
              <a:buNone/>
            </a:pPr>
            <a:r>
              <a:rPr lang="en-US" altLang="en-US" sz="1800" smtClean="0">
                <a:latin typeface="Consolas" panose="020B0609020204030204" pitchFamily="49" charset="0"/>
                <a:cs typeface="Consolas" panose="020B0609020204030204" pitchFamily="49" charset="0"/>
              </a:rPr>
              <a:t>	public void method ()</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BufferedReader br;</a:t>
            </a:r>
          </a:p>
          <a:p>
            <a:pPr>
              <a:lnSpc>
                <a:spcPct val="80000"/>
              </a:lnSpc>
              <a:buFontTx/>
              <a:buNone/>
            </a:pPr>
            <a:r>
              <a:rPr lang="en-US" altLang="en-US" sz="1800" smtClean="0">
                <a:latin typeface="Consolas" panose="020B0609020204030204" pitchFamily="49" charset="0"/>
                <a:cs typeface="Consolas" panose="020B0609020204030204" pitchFamily="49" charset="0"/>
              </a:rPr>
              <a:t>        String s;</a:t>
            </a:r>
          </a:p>
          <a:p>
            <a:pPr>
              <a:lnSpc>
                <a:spcPct val="80000"/>
              </a:lnSpc>
              <a:buFontTx/>
              <a:buNone/>
            </a:pPr>
            <a:r>
              <a:rPr lang="en-US" altLang="en-US" sz="1800" smtClean="0">
                <a:latin typeface="Consolas" panose="020B0609020204030204" pitchFamily="49" charset="0"/>
                <a:cs typeface="Consolas" panose="020B0609020204030204" pitchFamily="49" charset="0"/>
              </a:rPr>
              <a:t>        int num;</a:t>
            </a:r>
          </a:p>
          <a:p>
            <a:pPr>
              <a:lnSpc>
                <a:spcPct val="80000"/>
              </a:lnSpc>
              <a:buFontTx/>
              <a:buNone/>
            </a:pPr>
            <a:r>
              <a:rPr lang="en-US" altLang="en-US" sz="1800" smtClean="0">
                <a:latin typeface="Consolas" panose="020B0609020204030204" pitchFamily="49" charset="0"/>
                <a:cs typeface="Consolas" panose="020B0609020204030204" pitchFamily="49" charset="0"/>
              </a:rPr>
              <a:t>	      try</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System.out.print("Type in an integer: ");</a:t>
            </a:r>
          </a:p>
          <a:p>
            <a:pPr>
              <a:lnSpc>
                <a:spcPct val="80000"/>
              </a:lnSpc>
              <a:buFontTx/>
              <a:buNone/>
            </a:pPr>
            <a:r>
              <a:rPr lang="en-US" altLang="en-US" sz="1800" smtClean="0">
                <a:latin typeface="Consolas" panose="020B0609020204030204" pitchFamily="49" charset="0"/>
                <a:cs typeface="Consolas" panose="020B0609020204030204" pitchFamily="49" charset="0"/>
              </a:rPr>
              <a:t>            br = new BufferedReader(new </a:t>
            </a:r>
          </a:p>
          <a:p>
            <a:pPr>
              <a:lnSpc>
                <a:spcPct val="80000"/>
              </a:lnSpc>
              <a:buFontTx/>
              <a:buNone/>
            </a:pPr>
            <a:r>
              <a:rPr lang="en-US" altLang="en-US" sz="1800" smtClean="0">
                <a:latin typeface="Consolas" panose="020B0609020204030204" pitchFamily="49" charset="0"/>
                <a:cs typeface="Consolas" panose="020B0609020204030204" pitchFamily="49" charset="0"/>
              </a:rPr>
              <a:t>                   InputStreamReader(System.in));</a:t>
            </a:r>
          </a:p>
          <a:p>
            <a:pPr>
              <a:lnSpc>
                <a:spcPct val="80000"/>
              </a:lnSpc>
              <a:buFontTx/>
              <a:buNone/>
            </a:pPr>
            <a:r>
              <a:rPr lang="en-US" altLang="en-US" sz="1800" smtClean="0">
                <a:latin typeface="Consolas" panose="020B0609020204030204" pitchFamily="49" charset="0"/>
                <a:cs typeface="Consolas" panose="020B0609020204030204" pitchFamily="49" charset="0"/>
              </a:rPr>
              <a:t>            s = br.readLine();</a:t>
            </a:r>
          </a:p>
          <a:p>
            <a:pPr>
              <a:lnSpc>
                <a:spcPct val="80000"/>
              </a:lnSpc>
              <a:buFontTx/>
              <a:buNone/>
            </a:pPr>
            <a:r>
              <a:rPr lang="en-US" altLang="en-US" sz="1800" smtClean="0">
                <a:latin typeface="Consolas" panose="020B0609020204030204" pitchFamily="49" charset="0"/>
                <a:cs typeface="Consolas" panose="020B0609020204030204" pitchFamily="49" charset="0"/>
              </a:rPr>
              <a:t>            num = Integer.parseInt(s);</a:t>
            </a:r>
          </a:p>
          <a:p>
            <a:pPr>
              <a:lnSpc>
                <a:spcPct val="80000"/>
              </a:lnSpc>
              <a:buFontTx/>
              <a:buNone/>
            </a:pPr>
            <a:r>
              <a:rPr lang="en-US" altLang="en-US" sz="1800" smtClean="0">
                <a:latin typeface="Consolas" panose="020B0609020204030204" pitchFamily="49" charset="0"/>
                <a:cs typeface="Consolas" panose="020B0609020204030204" pitchFamily="49" charset="0"/>
              </a:rPr>
              <a:t>            return;</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pPr>
            <a:endParaRPr lang="en-US" altLang="en-US" sz="180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5751285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p:txBody>
          <a:bodyPr/>
          <a:lstStyle/>
          <a:p>
            <a:r>
              <a:rPr lang="en-US" altLang="en-US" sz="3200" smtClean="0">
                <a:latin typeface="Consolas" panose="020B0609020204030204" pitchFamily="49" charset="0"/>
                <a:cs typeface="Consolas" panose="020B0609020204030204" pitchFamily="49" charset="0"/>
              </a:rPr>
              <a:t>Try</a:t>
            </a:r>
            <a:r>
              <a:rPr lang="en-US" altLang="en-US" sz="3200" smtClean="0"/>
              <a:t>-</a:t>
            </a:r>
            <a:r>
              <a:rPr lang="en-US" altLang="en-US" sz="3200" smtClean="0">
                <a:latin typeface="Consolas" panose="020B0609020204030204" pitchFamily="49" charset="0"/>
                <a:cs typeface="Consolas" panose="020B0609020204030204" pitchFamily="49" charset="0"/>
              </a:rPr>
              <a:t>Catch</a:t>
            </a:r>
            <a:r>
              <a:rPr lang="en-US" altLang="en-US" sz="3200" smtClean="0"/>
              <a:t>-</a:t>
            </a:r>
            <a:r>
              <a:rPr lang="en-US" altLang="en-US" sz="3200" smtClean="0">
                <a:latin typeface="Consolas" panose="020B0609020204030204" pitchFamily="49" charset="0"/>
                <a:cs typeface="Consolas" panose="020B0609020204030204" pitchFamily="49" charset="0"/>
              </a:rPr>
              <a:t>Finally</a:t>
            </a:r>
            <a:r>
              <a:rPr lang="en-US" altLang="en-US" sz="3200" smtClean="0"/>
              <a:t>: An Example (3)</a:t>
            </a:r>
          </a:p>
        </p:txBody>
      </p:sp>
      <p:sp>
        <p:nvSpPr>
          <p:cNvPr id="62467" name="Rectangle 3"/>
          <p:cNvSpPr>
            <a:spLocks noGrp="1" noChangeArrowheads="1"/>
          </p:cNvSpPr>
          <p:nvPr>
            <p:ph type="body" idx="4294967295"/>
          </p:nvPr>
        </p:nvSpPr>
        <p:spPr/>
        <p:txBody>
          <a:bodyPr/>
          <a:lstStyle/>
          <a:p>
            <a:pPr>
              <a:lnSpc>
                <a:spcPct val="80000"/>
              </a:lnSpc>
              <a:buFontTx/>
              <a:buNone/>
            </a:pPr>
            <a:r>
              <a:rPr lang="en-US" altLang="en-US" sz="1800" smtClean="0">
                <a:latin typeface="Consolas" panose="020B0609020204030204" pitchFamily="49" charset="0"/>
                <a:cs typeface="Consolas" panose="020B0609020204030204" pitchFamily="49" charset="0"/>
              </a:rPr>
              <a:t> 	      catch (IOException e)</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e.printStackTrace();</a:t>
            </a:r>
          </a:p>
          <a:p>
            <a:pPr>
              <a:lnSpc>
                <a:spcPct val="80000"/>
              </a:lnSpc>
              <a:buFontTx/>
              <a:buNone/>
            </a:pPr>
            <a:r>
              <a:rPr lang="en-US" altLang="en-US" sz="1800" b="1" smtClean="0">
                <a:latin typeface="Consolas" panose="020B0609020204030204" pitchFamily="49" charset="0"/>
                <a:cs typeface="Consolas" panose="020B0609020204030204" pitchFamily="49" charset="0"/>
              </a:rPr>
              <a:t>            </a:t>
            </a:r>
            <a:r>
              <a:rPr lang="en-US" altLang="en-US" sz="1800" b="1" smtClean="0">
                <a:latin typeface="Consolas" panose="020B0609020204030204" pitchFamily="49" charset="0"/>
                <a:cs typeface="Consolas" panose="020B0609020204030204" pitchFamily="49" charset="0"/>
              </a:rPr>
              <a:t>return;</a:t>
            </a:r>
            <a:endParaRPr lang="en-US" altLang="en-US" sz="1800" b="1" smtClean="0">
              <a:latin typeface="Consolas" panose="020B0609020204030204" pitchFamily="49" charset="0"/>
              <a:cs typeface="Consolas" panose="020B0609020204030204" pitchFamily="49" charset="0"/>
            </a:endParaRP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catch (NumberFormatException e)</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e.printStackTrace ();</a:t>
            </a:r>
          </a:p>
          <a:p>
            <a:pPr>
              <a:lnSpc>
                <a:spcPct val="80000"/>
              </a:lnSpc>
              <a:buFontTx/>
              <a:buNone/>
            </a:pPr>
            <a:r>
              <a:rPr lang="en-US" altLang="en-US" sz="1800" b="1" smtClean="0">
                <a:latin typeface="Consolas" panose="020B0609020204030204" pitchFamily="49" charset="0"/>
                <a:cs typeface="Consolas" panose="020B0609020204030204" pitchFamily="49" charset="0"/>
              </a:rPr>
              <a:t>            </a:t>
            </a:r>
            <a:r>
              <a:rPr lang="en-US" altLang="en-US" sz="1800" b="1" smtClean="0">
                <a:latin typeface="Consolas" panose="020B0609020204030204" pitchFamily="49" charset="0"/>
                <a:cs typeface="Consolas" panose="020B0609020204030204" pitchFamily="49" charset="0"/>
              </a:rPr>
              <a:t>return;</a:t>
            </a:r>
            <a:endParaRPr lang="en-US" altLang="en-US" sz="1800" b="1" smtClean="0">
              <a:latin typeface="Consolas" panose="020B0609020204030204" pitchFamily="49" charset="0"/>
              <a:cs typeface="Consolas" panose="020B0609020204030204" pitchFamily="49" charset="0"/>
            </a:endParaRP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finally</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System.out.println("&lt;&lt;&lt;This code will always  </a:t>
            </a:r>
          </a:p>
          <a:p>
            <a:pPr>
              <a:lnSpc>
                <a:spcPct val="80000"/>
              </a:lnSpc>
              <a:buFontTx/>
              <a:buNone/>
            </a:pPr>
            <a:r>
              <a:rPr lang="en-US" altLang="en-US" sz="1800" smtClean="0">
                <a:latin typeface="Consolas" panose="020B0609020204030204" pitchFamily="49" charset="0"/>
                <a:cs typeface="Consolas" panose="020B0609020204030204" pitchFamily="49" charset="0"/>
              </a:rPr>
              <a:t>                                execute&gt;&gt;&gt;");</a:t>
            </a:r>
          </a:p>
          <a:p>
            <a:pPr>
              <a:lnSpc>
                <a:spcPct val="80000"/>
              </a:lnSpc>
              <a:buFontTx/>
              <a:buNone/>
            </a:pPr>
            <a:r>
              <a:rPr lang="en-US" altLang="en-US" sz="1800" smtClean="0">
                <a:latin typeface="Consolas" panose="020B0609020204030204" pitchFamily="49" charset="0"/>
                <a:cs typeface="Consolas" panose="020B0609020204030204" pitchFamily="49" charset="0"/>
              </a:rPr>
              <a:t>            return;</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a:t>
            </a:r>
          </a:p>
          <a:p>
            <a:pPr>
              <a:lnSpc>
                <a:spcPct val="80000"/>
              </a:lnSpc>
            </a:pPr>
            <a:endParaRPr lang="en-US" altLang="en-US" sz="180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426067348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p:txBody>
          <a:bodyPr/>
          <a:lstStyle/>
          <a:p>
            <a:r>
              <a:rPr lang="en-US" altLang="en-US" sz="3200" smtClean="0"/>
              <a:t>When The Caller Can’t Handle The Exceptions</a:t>
            </a:r>
          </a:p>
        </p:txBody>
      </p:sp>
      <p:sp>
        <p:nvSpPr>
          <p:cNvPr id="359427" name="Rectangle 3"/>
          <p:cNvSpPr>
            <a:spLocks noChangeArrowheads="1"/>
          </p:cNvSpPr>
          <p:nvPr/>
        </p:nvSpPr>
        <p:spPr bwMode="auto">
          <a:xfrm>
            <a:off x="971550" y="4652963"/>
            <a:ext cx="1728788" cy="100806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latin typeface="Consolas" panose="020B0609020204030204" pitchFamily="49" charset="0"/>
                <a:cs typeface="Consolas" panose="020B0609020204030204" pitchFamily="49" charset="0"/>
              </a:rPr>
              <a:t>main ()</a:t>
            </a:r>
          </a:p>
        </p:txBody>
      </p:sp>
      <p:grpSp>
        <p:nvGrpSpPr>
          <p:cNvPr id="2" name="Group 4"/>
          <p:cNvGrpSpPr>
            <a:grpSpLocks/>
          </p:cNvGrpSpPr>
          <p:nvPr/>
        </p:nvGrpSpPr>
        <p:grpSpPr bwMode="auto">
          <a:xfrm>
            <a:off x="1835150" y="3068638"/>
            <a:ext cx="3673475" cy="1584325"/>
            <a:chOff x="1156" y="1933"/>
            <a:chExt cx="2314" cy="998"/>
          </a:xfrm>
        </p:grpSpPr>
        <p:sp>
          <p:nvSpPr>
            <p:cNvPr id="64524" name="Rectangle 5"/>
            <p:cNvSpPr>
              <a:spLocks noChangeArrowheads="1"/>
            </p:cNvSpPr>
            <p:nvPr/>
          </p:nvSpPr>
          <p:spPr bwMode="auto">
            <a:xfrm>
              <a:off x="2381" y="1933"/>
              <a:ext cx="1089" cy="63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latin typeface="Consolas" panose="020B0609020204030204" pitchFamily="49" charset="0"/>
                  <a:cs typeface="Consolas" panose="020B0609020204030204" pitchFamily="49" charset="0"/>
                </a:rPr>
                <a:t>method 1 ()</a:t>
              </a:r>
            </a:p>
          </p:txBody>
        </p:sp>
        <p:sp>
          <p:nvSpPr>
            <p:cNvPr id="64525" name="Line 6"/>
            <p:cNvSpPr>
              <a:spLocks noChangeShapeType="1"/>
            </p:cNvSpPr>
            <p:nvPr/>
          </p:nvSpPr>
          <p:spPr bwMode="auto">
            <a:xfrm flipV="1">
              <a:off x="1156" y="2115"/>
              <a:ext cx="1225" cy="816"/>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grpSp>
      <p:grpSp>
        <p:nvGrpSpPr>
          <p:cNvPr id="3" name="Group 7"/>
          <p:cNvGrpSpPr>
            <a:grpSpLocks/>
          </p:cNvGrpSpPr>
          <p:nvPr/>
        </p:nvGrpSpPr>
        <p:grpSpPr bwMode="auto">
          <a:xfrm>
            <a:off x="4284663" y="1341438"/>
            <a:ext cx="3744912" cy="1727200"/>
            <a:chOff x="2699" y="845"/>
            <a:chExt cx="2359" cy="1088"/>
          </a:xfrm>
        </p:grpSpPr>
        <p:sp>
          <p:nvSpPr>
            <p:cNvPr id="64522" name="Rectangle 8"/>
            <p:cNvSpPr>
              <a:spLocks noChangeArrowheads="1"/>
            </p:cNvSpPr>
            <p:nvPr/>
          </p:nvSpPr>
          <p:spPr bwMode="auto">
            <a:xfrm>
              <a:off x="3969" y="845"/>
              <a:ext cx="1089" cy="63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latin typeface="Consolas" panose="020B0609020204030204" pitchFamily="49" charset="0"/>
                  <a:cs typeface="Consolas" panose="020B0609020204030204" pitchFamily="49" charset="0"/>
                </a:rPr>
                <a:t>method 2 ()</a:t>
              </a:r>
            </a:p>
          </p:txBody>
        </p:sp>
        <p:sp>
          <p:nvSpPr>
            <p:cNvPr id="64523" name="Line 9"/>
            <p:cNvSpPr>
              <a:spLocks noChangeShapeType="1"/>
            </p:cNvSpPr>
            <p:nvPr/>
          </p:nvSpPr>
          <p:spPr bwMode="auto">
            <a:xfrm flipV="1">
              <a:off x="2699" y="1071"/>
              <a:ext cx="1270" cy="862"/>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grpSp>
      <p:sp>
        <p:nvSpPr>
          <p:cNvPr id="359434" name="Text Box 10"/>
          <p:cNvSpPr txBox="1">
            <a:spLocks noChangeArrowheads="1"/>
          </p:cNvSpPr>
          <p:nvPr/>
        </p:nvSpPr>
        <p:spPr bwMode="auto">
          <a:xfrm>
            <a:off x="6373813" y="1701800"/>
            <a:ext cx="12954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solidFill>
                  <a:srgbClr val="FF0000"/>
                </a:solidFill>
                <a:latin typeface="Arial" panose="020B0604020202020204" pitchFamily="34" charset="0"/>
              </a:rPr>
              <a:t>Exception thrown!</a:t>
            </a:r>
          </a:p>
        </p:txBody>
      </p:sp>
      <p:grpSp>
        <p:nvGrpSpPr>
          <p:cNvPr id="4" name="Group 11"/>
          <p:cNvGrpSpPr>
            <a:grpSpLocks/>
          </p:cNvGrpSpPr>
          <p:nvPr/>
        </p:nvGrpSpPr>
        <p:grpSpPr bwMode="auto">
          <a:xfrm>
            <a:off x="4356100" y="2276475"/>
            <a:ext cx="2303463" cy="1633538"/>
            <a:chOff x="2744" y="1434"/>
            <a:chExt cx="1451" cy="1029"/>
          </a:xfrm>
        </p:grpSpPr>
        <p:sp>
          <p:nvSpPr>
            <p:cNvPr id="64520" name="Line 12"/>
            <p:cNvSpPr>
              <a:spLocks noChangeShapeType="1"/>
            </p:cNvSpPr>
            <p:nvPr/>
          </p:nvSpPr>
          <p:spPr bwMode="auto">
            <a:xfrm flipH="1">
              <a:off x="3107" y="1434"/>
              <a:ext cx="1088" cy="817"/>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64521" name="Text Box 13"/>
            <p:cNvSpPr txBox="1">
              <a:spLocks noChangeArrowheads="1"/>
            </p:cNvSpPr>
            <p:nvPr/>
          </p:nvSpPr>
          <p:spPr bwMode="auto">
            <a:xfrm>
              <a:off x="2744" y="2251"/>
              <a:ext cx="40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solidFill>
                    <a:srgbClr val="FF0000"/>
                  </a:solidFill>
                  <a:latin typeface="Arial" panose="020B0604020202020204" pitchFamily="34" charset="0"/>
                </a:rPr>
                <a:t>???</a:t>
              </a:r>
            </a:p>
          </p:txBody>
        </p:sp>
      </p:grpSp>
    </p:spTree>
    <p:extLst>
      <p:ext uri="{BB962C8B-B14F-4D97-AF65-F5344CB8AC3E}">
        <p14:creationId xmlns:p14="http://schemas.microsoft.com/office/powerpoint/2010/main" val="18856459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942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943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9427" grpId="0" animBg="1"/>
      <p:bldP spid="35943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p:txBody>
          <a:bodyPr/>
          <a:lstStyle/>
          <a:p>
            <a:r>
              <a:rPr lang="en-US" altLang="en-US" sz="3200" smtClean="0"/>
              <a:t>When The Caller Can’t Handle </a:t>
            </a:r>
            <a:br>
              <a:rPr lang="en-US" altLang="en-US" sz="3200" smtClean="0"/>
            </a:br>
            <a:r>
              <a:rPr lang="en-US" altLang="en-US" sz="3200" smtClean="0"/>
              <a:t>The Exceptions: An Example</a:t>
            </a:r>
          </a:p>
        </p:txBody>
      </p:sp>
      <p:sp>
        <p:nvSpPr>
          <p:cNvPr id="66563" name="Rectangle 3"/>
          <p:cNvSpPr>
            <a:spLocks noGrp="1" noChangeArrowheads="1"/>
          </p:cNvSpPr>
          <p:nvPr>
            <p:ph type="body" idx="4294967295"/>
          </p:nvPr>
        </p:nvSpPr>
        <p:spPr/>
        <p:txBody>
          <a:bodyPr/>
          <a:lstStyle/>
          <a:p>
            <a:pPr marL="0" indent="0">
              <a:buFontTx/>
              <a:buNone/>
            </a:pPr>
            <a:r>
              <a:rPr lang="en-US" altLang="en-US" sz="2400" smtClean="0"/>
              <a:t>Location of the online example:</a:t>
            </a:r>
          </a:p>
          <a:p>
            <a:pPr marL="0" indent="0">
              <a:buFontTx/>
              <a:buNone/>
            </a:pPr>
            <a:r>
              <a:rPr lang="en-US" altLang="en-US" sz="1600" smtClean="0">
                <a:latin typeface="Consolas" panose="020B0609020204030204" pitchFamily="49" charset="0"/>
                <a:cs typeface="Consolas" panose="020B0609020204030204" pitchFamily="49" charset="0"/>
              </a:rPr>
              <a:t>/home/219/examples/exceptions/handlingExceptions/delegatingExceptions</a:t>
            </a:r>
          </a:p>
          <a:p>
            <a:pPr marL="0" indent="0"/>
            <a:endParaRPr lang="en-US" altLang="en-US" sz="1800" smtClean="0">
              <a:latin typeface="Arial" panose="020B0604020202020204" pitchFamily="34" charset="0"/>
            </a:endParaRPr>
          </a:p>
          <a:p>
            <a:pPr marL="0" indent="0">
              <a:buFontTx/>
              <a:buNone/>
            </a:pPr>
            <a:r>
              <a:rPr lang="en-US" altLang="en-US" sz="1800" smtClean="0"/>
              <a:t>        </a:t>
            </a:r>
          </a:p>
        </p:txBody>
      </p:sp>
    </p:spTree>
    <p:extLst>
      <p:ext uri="{BB962C8B-B14F-4D97-AF65-F5344CB8AC3E}">
        <p14:creationId xmlns:p14="http://schemas.microsoft.com/office/powerpoint/2010/main" val="34533585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p:txBody>
          <a:bodyPr/>
          <a:lstStyle/>
          <a:p>
            <a:r>
              <a:rPr lang="en-US" altLang="en-US" sz="3200" smtClean="0"/>
              <a:t>When The Caller Can’t Handle </a:t>
            </a:r>
            <a:br>
              <a:rPr lang="en-US" altLang="en-US" sz="3200" smtClean="0"/>
            </a:br>
            <a:r>
              <a:rPr lang="en-US" altLang="en-US" sz="3200" smtClean="0"/>
              <a:t>The Exceptions: An Example (2)</a:t>
            </a:r>
          </a:p>
        </p:txBody>
      </p:sp>
      <p:sp>
        <p:nvSpPr>
          <p:cNvPr id="67587" name="Rectangle 3"/>
          <p:cNvSpPr>
            <a:spLocks noGrp="1" noChangeArrowheads="1"/>
          </p:cNvSpPr>
          <p:nvPr>
            <p:ph type="body" idx="4294967295"/>
          </p:nvPr>
        </p:nvSpPr>
        <p:spPr/>
        <p:txBody>
          <a:bodyPr/>
          <a:lstStyle/>
          <a:p>
            <a:pPr marL="0" indent="0">
              <a:tabLst>
                <a:tab pos="476250" algn="l"/>
              </a:tabLst>
            </a:pPr>
            <a:r>
              <a:rPr lang="en-US" altLang="en-US" sz="2400" smtClean="0"/>
              <a:t>Tracing the method calls when </a:t>
            </a:r>
            <a:r>
              <a:rPr lang="en-US" altLang="en-US" sz="2400" i="1" smtClean="0"/>
              <a:t>no exception </a:t>
            </a:r>
            <a:r>
              <a:rPr lang="en-US" altLang="en-US" i="1" smtClean="0"/>
              <a:t>occurs</a:t>
            </a:r>
            <a:r>
              <a:rPr lang="en-US" altLang="en-US" smtClean="0"/>
              <a:t>:</a:t>
            </a:r>
          </a:p>
        </p:txBody>
      </p:sp>
      <p:grpSp>
        <p:nvGrpSpPr>
          <p:cNvPr id="2" name="Group 4"/>
          <p:cNvGrpSpPr>
            <a:grpSpLocks/>
          </p:cNvGrpSpPr>
          <p:nvPr/>
        </p:nvGrpSpPr>
        <p:grpSpPr bwMode="auto">
          <a:xfrm>
            <a:off x="684213" y="2565400"/>
            <a:ext cx="1655762" cy="4103688"/>
            <a:chOff x="431" y="1616"/>
            <a:chExt cx="1043" cy="2585"/>
          </a:xfrm>
        </p:grpSpPr>
        <p:sp>
          <p:nvSpPr>
            <p:cNvPr id="67607" name="Text Box 5"/>
            <p:cNvSpPr txBox="1">
              <a:spLocks noChangeArrowheads="1"/>
            </p:cNvSpPr>
            <p:nvPr/>
          </p:nvSpPr>
          <p:spPr bwMode="auto">
            <a:xfrm>
              <a:off x="431" y="1616"/>
              <a:ext cx="104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Arial" panose="020B0604020202020204" pitchFamily="34" charset="0"/>
                </a:rPr>
                <a:t>Driver.main()</a:t>
              </a:r>
            </a:p>
          </p:txBody>
        </p:sp>
        <p:sp>
          <p:nvSpPr>
            <p:cNvPr id="67608" name="Rectangle 6"/>
            <p:cNvSpPr>
              <a:spLocks noChangeArrowheads="1"/>
            </p:cNvSpPr>
            <p:nvPr/>
          </p:nvSpPr>
          <p:spPr bwMode="auto">
            <a:xfrm>
              <a:off x="839" y="1842"/>
              <a:ext cx="91" cy="235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CA" altLang="en-US" sz="1400">
                <a:latin typeface="Arial" panose="020B0604020202020204" pitchFamily="34" charset="0"/>
              </a:endParaRPr>
            </a:p>
          </p:txBody>
        </p:sp>
      </p:grpSp>
      <p:grpSp>
        <p:nvGrpSpPr>
          <p:cNvPr id="3" name="Group 7"/>
          <p:cNvGrpSpPr>
            <a:grpSpLocks/>
          </p:cNvGrpSpPr>
          <p:nvPr/>
        </p:nvGrpSpPr>
        <p:grpSpPr bwMode="auto">
          <a:xfrm>
            <a:off x="1476375" y="2276475"/>
            <a:ext cx="3024188" cy="4392613"/>
            <a:chOff x="930" y="1434"/>
            <a:chExt cx="1905" cy="2767"/>
          </a:xfrm>
        </p:grpSpPr>
        <p:sp>
          <p:nvSpPr>
            <p:cNvPr id="67604" name="Text Box 8"/>
            <p:cNvSpPr txBox="1">
              <a:spLocks noChangeArrowheads="1"/>
            </p:cNvSpPr>
            <p:nvPr/>
          </p:nvSpPr>
          <p:spPr bwMode="auto">
            <a:xfrm>
              <a:off x="1701" y="1434"/>
              <a:ext cx="113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Arial" panose="020B0604020202020204" pitchFamily="34" charset="0"/>
                </a:rPr>
                <a:t>TCFExample.method()</a:t>
              </a:r>
            </a:p>
          </p:txBody>
        </p:sp>
        <p:sp>
          <p:nvSpPr>
            <p:cNvPr id="67605" name="Rectangle 9"/>
            <p:cNvSpPr>
              <a:spLocks noChangeArrowheads="1"/>
            </p:cNvSpPr>
            <p:nvPr/>
          </p:nvSpPr>
          <p:spPr bwMode="auto">
            <a:xfrm>
              <a:off x="2018" y="1842"/>
              <a:ext cx="91" cy="235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CA" altLang="en-US" sz="1400">
                <a:latin typeface="Arial" panose="020B0604020202020204" pitchFamily="34" charset="0"/>
              </a:endParaRPr>
            </a:p>
          </p:txBody>
        </p:sp>
        <p:sp>
          <p:nvSpPr>
            <p:cNvPr id="67606" name="Line 10"/>
            <p:cNvSpPr>
              <a:spLocks noChangeShapeType="1"/>
            </p:cNvSpPr>
            <p:nvPr/>
          </p:nvSpPr>
          <p:spPr bwMode="auto">
            <a:xfrm>
              <a:off x="930" y="2341"/>
              <a:ext cx="108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4" name="Group 25"/>
          <p:cNvGrpSpPr>
            <a:grpSpLocks/>
          </p:cNvGrpSpPr>
          <p:nvPr/>
        </p:nvGrpSpPr>
        <p:grpSpPr bwMode="auto">
          <a:xfrm>
            <a:off x="3362325" y="2349500"/>
            <a:ext cx="4808538" cy="4319588"/>
            <a:chOff x="2118" y="1480"/>
            <a:chExt cx="3029" cy="2721"/>
          </a:xfrm>
        </p:grpSpPr>
        <p:sp>
          <p:nvSpPr>
            <p:cNvPr id="67601" name="Text Box 12"/>
            <p:cNvSpPr txBox="1">
              <a:spLocks noChangeArrowheads="1"/>
            </p:cNvSpPr>
            <p:nvPr/>
          </p:nvSpPr>
          <p:spPr bwMode="auto">
            <a:xfrm>
              <a:off x="4286" y="1480"/>
              <a:ext cx="861"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Arial" panose="020B0604020202020204" pitchFamily="34" charset="0"/>
                </a:rPr>
                <a:t>Integer. parseInt()</a:t>
              </a:r>
            </a:p>
          </p:txBody>
        </p:sp>
        <p:sp>
          <p:nvSpPr>
            <p:cNvPr id="67602" name="Rectangle 13"/>
            <p:cNvSpPr>
              <a:spLocks noChangeArrowheads="1"/>
            </p:cNvSpPr>
            <p:nvPr/>
          </p:nvSpPr>
          <p:spPr bwMode="auto">
            <a:xfrm>
              <a:off x="4558" y="1842"/>
              <a:ext cx="91" cy="235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CA" altLang="en-US" sz="1400">
                <a:latin typeface="Arial" panose="020B0604020202020204" pitchFamily="34" charset="0"/>
              </a:endParaRPr>
            </a:p>
          </p:txBody>
        </p:sp>
        <p:sp>
          <p:nvSpPr>
            <p:cNvPr id="67603" name="Line 14"/>
            <p:cNvSpPr>
              <a:spLocks noChangeShapeType="1"/>
            </p:cNvSpPr>
            <p:nvPr/>
          </p:nvSpPr>
          <p:spPr bwMode="auto">
            <a:xfrm>
              <a:off x="2118" y="2902"/>
              <a:ext cx="2424" cy="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5" name="Group 15"/>
          <p:cNvGrpSpPr>
            <a:grpSpLocks/>
          </p:cNvGrpSpPr>
          <p:nvPr/>
        </p:nvGrpSpPr>
        <p:grpSpPr bwMode="auto">
          <a:xfrm>
            <a:off x="3348038" y="2276475"/>
            <a:ext cx="3168650" cy="4392613"/>
            <a:chOff x="2109" y="1434"/>
            <a:chExt cx="1996" cy="2767"/>
          </a:xfrm>
        </p:grpSpPr>
        <p:sp>
          <p:nvSpPr>
            <p:cNvPr id="67597" name="Text Box 16"/>
            <p:cNvSpPr txBox="1">
              <a:spLocks noChangeArrowheads="1"/>
            </p:cNvSpPr>
            <p:nvPr/>
          </p:nvSpPr>
          <p:spPr bwMode="auto">
            <a:xfrm>
              <a:off x="2880" y="1434"/>
              <a:ext cx="1225"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Arial" panose="020B0604020202020204" pitchFamily="34" charset="0"/>
                </a:rPr>
                <a:t>BufferedReader.readLine()</a:t>
              </a:r>
            </a:p>
          </p:txBody>
        </p:sp>
        <p:sp>
          <p:nvSpPr>
            <p:cNvPr id="67598" name="Rectangle 17"/>
            <p:cNvSpPr>
              <a:spLocks noChangeArrowheads="1"/>
            </p:cNvSpPr>
            <p:nvPr/>
          </p:nvSpPr>
          <p:spPr bwMode="auto">
            <a:xfrm>
              <a:off x="3243" y="1842"/>
              <a:ext cx="91" cy="235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CA" altLang="en-US" sz="1400">
                <a:latin typeface="Arial" panose="020B0604020202020204" pitchFamily="34" charset="0"/>
              </a:endParaRPr>
            </a:p>
          </p:txBody>
        </p:sp>
        <p:sp>
          <p:nvSpPr>
            <p:cNvPr id="67599" name="Line 18"/>
            <p:cNvSpPr>
              <a:spLocks noChangeShapeType="1"/>
            </p:cNvSpPr>
            <p:nvPr/>
          </p:nvSpPr>
          <p:spPr bwMode="auto">
            <a:xfrm>
              <a:off x="2109" y="2568"/>
              <a:ext cx="113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7600" name="Text Box 19"/>
            <p:cNvSpPr txBox="1">
              <a:spLocks noChangeArrowheads="1"/>
            </p:cNvSpPr>
            <p:nvPr/>
          </p:nvSpPr>
          <p:spPr bwMode="auto">
            <a:xfrm>
              <a:off x="2154" y="2387"/>
              <a:ext cx="99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latin typeface="Arial" panose="020B0604020202020204" pitchFamily="34" charset="0"/>
                </a:rPr>
                <a:t>User enters 10</a:t>
              </a:r>
            </a:p>
          </p:txBody>
        </p:sp>
      </p:grpSp>
      <p:sp>
        <p:nvSpPr>
          <p:cNvPr id="362516" name="Text Box 20"/>
          <p:cNvSpPr txBox="1">
            <a:spLocks noChangeArrowheads="1"/>
          </p:cNvSpPr>
          <p:nvPr/>
        </p:nvSpPr>
        <p:spPr bwMode="auto">
          <a:xfrm>
            <a:off x="7380288" y="4322763"/>
            <a:ext cx="122396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latin typeface="Arial" panose="020B0604020202020204" pitchFamily="34" charset="0"/>
              </a:rPr>
              <a:t>Yes indeed  it is an integer!</a:t>
            </a:r>
          </a:p>
        </p:txBody>
      </p:sp>
      <p:sp>
        <p:nvSpPr>
          <p:cNvPr id="362517" name="Line 21"/>
          <p:cNvSpPr>
            <a:spLocks noChangeShapeType="1"/>
          </p:cNvSpPr>
          <p:nvPr/>
        </p:nvSpPr>
        <p:spPr bwMode="auto">
          <a:xfrm flipH="1">
            <a:off x="3324225" y="4924425"/>
            <a:ext cx="38735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362518" name="Line 22"/>
          <p:cNvSpPr>
            <a:spLocks noChangeShapeType="1"/>
          </p:cNvSpPr>
          <p:nvPr/>
        </p:nvSpPr>
        <p:spPr bwMode="auto">
          <a:xfrm flipH="1">
            <a:off x="3335338" y="4340225"/>
            <a:ext cx="180022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362519" name="Line 23"/>
          <p:cNvSpPr>
            <a:spLocks noChangeShapeType="1"/>
          </p:cNvSpPr>
          <p:nvPr/>
        </p:nvSpPr>
        <p:spPr bwMode="auto">
          <a:xfrm flipH="1">
            <a:off x="1476375" y="5157788"/>
            <a:ext cx="17272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362520" name="Text Box 24"/>
          <p:cNvSpPr txBox="1">
            <a:spLocks noChangeArrowheads="1"/>
          </p:cNvSpPr>
          <p:nvPr/>
        </p:nvSpPr>
        <p:spPr bwMode="auto">
          <a:xfrm>
            <a:off x="250825" y="5013325"/>
            <a:ext cx="10795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latin typeface="Arial" panose="020B0604020202020204" pitchFamily="34" charset="0"/>
              </a:rPr>
              <a:t>Break out of loop</a:t>
            </a:r>
          </a:p>
        </p:txBody>
      </p:sp>
    </p:spTree>
    <p:extLst>
      <p:ext uri="{BB962C8B-B14F-4D97-AF65-F5344CB8AC3E}">
        <p14:creationId xmlns:p14="http://schemas.microsoft.com/office/powerpoint/2010/main" val="23120256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251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6251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251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62519"/>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625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516" grpId="0"/>
      <p:bldP spid="362517" grpId="0" animBg="1"/>
      <p:bldP spid="362518" grpId="0" animBg="1"/>
      <p:bldP spid="362519" grpId="0" animBg="1"/>
      <p:bldP spid="3625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r>
              <a:rPr lang="en-US" altLang="en-US" sz="3200" smtClean="0"/>
              <a:t>Class </a:t>
            </a:r>
            <a:r>
              <a:rPr lang="en-US" altLang="en-US" sz="3200" smtClean="0">
                <a:latin typeface="Consolas" panose="020B0609020204030204" pitchFamily="49" charset="0"/>
                <a:cs typeface="Consolas" panose="020B0609020204030204" pitchFamily="49" charset="0"/>
              </a:rPr>
              <a:t>Inventory</a:t>
            </a:r>
            <a:r>
              <a:rPr lang="en-US" altLang="en-US" sz="3200" smtClean="0"/>
              <a:t>: An Earlier Example (2)</a:t>
            </a:r>
          </a:p>
        </p:txBody>
      </p:sp>
      <p:sp>
        <p:nvSpPr>
          <p:cNvPr id="19459" name="Rectangle 3"/>
          <p:cNvSpPr>
            <a:spLocks noGrp="1" noChangeArrowheads="1"/>
          </p:cNvSpPr>
          <p:nvPr>
            <p:ph type="body" idx="4294967295"/>
          </p:nvPr>
        </p:nvSpPr>
        <p:spPr/>
        <p:txBody>
          <a:bodyPr/>
          <a:lstStyle/>
          <a:p>
            <a:pPr>
              <a:buFontTx/>
              <a:buNone/>
            </a:pPr>
            <a:r>
              <a:rPr lang="en-US" altLang="en-US" sz="1800" smtClean="0">
                <a:latin typeface="Consolas" panose="020B0609020204030204" pitchFamily="49" charset="0"/>
                <a:cs typeface="Consolas" panose="020B0609020204030204" pitchFamily="49" charset="0"/>
              </a:rPr>
              <a:t>         else</a:t>
            </a:r>
          </a:p>
          <a:p>
            <a:pPr>
              <a:buFontTx/>
              <a:buNone/>
            </a:pPr>
            <a:r>
              <a:rPr lang="en-US" altLang="en-US" sz="1800" smtClean="0">
                <a:latin typeface="Consolas" panose="020B0609020204030204" pitchFamily="49" charset="0"/>
                <a:cs typeface="Consolas" panose="020B0609020204030204" pitchFamily="49" charset="0"/>
              </a:rPr>
              <a:t>        {</a:t>
            </a:r>
          </a:p>
          <a:p>
            <a:pPr>
              <a:buFontTx/>
              <a:buNone/>
            </a:pPr>
            <a:r>
              <a:rPr lang="en-US" altLang="en-US" sz="1800" smtClean="0">
                <a:latin typeface="Consolas" panose="020B0609020204030204" pitchFamily="49" charset="0"/>
                <a:cs typeface="Consolas" panose="020B0609020204030204" pitchFamily="49" charset="0"/>
              </a:rPr>
              <a:t>            stockLevel = stockLevel + amount;</a:t>
            </a:r>
          </a:p>
          <a:p>
            <a:pPr>
              <a:buFontTx/>
              <a:buNone/>
            </a:pPr>
            <a:r>
              <a:rPr lang="en-US" altLang="en-US" sz="1800" smtClean="0">
                <a:latin typeface="Consolas" panose="020B0609020204030204" pitchFamily="49" charset="0"/>
                <a:cs typeface="Consolas" panose="020B0609020204030204" pitchFamily="49" charset="0"/>
              </a:rPr>
              <a:t>		    </a:t>
            </a:r>
            <a:r>
              <a:rPr lang="en-US" altLang="en-US" sz="1800" b="1" smtClean="0">
                <a:latin typeface="Consolas" panose="020B0609020204030204" pitchFamily="49" charset="0"/>
                <a:cs typeface="Consolas" panose="020B0609020204030204" pitchFamily="49" charset="0"/>
              </a:rPr>
              <a:t>return(true)</a:t>
            </a:r>
            <a:r>
              <a:rPr lang="en-US" altLang="en-US" sz="1800" smtClean="0">
                <a:latin typeface="Consolas" panose="020B0609020204030204" pitchFamily="49" charset="0"/>
                <a:cs typeface="Consolas" panose="020B0609020204030204" pitchFamily="49" charset="0"/>
              </a:rPr>
              <a:t>;</a:t>
            </a:r>
          </a:p>
          <a:p>
            <a:pPr>
              <a:buFontTx/>
              <a:buNone/>
            </a:pPr>
            <a:r>
              <a:rPr lang="en-US" altLang="en-US" sz="1800" smtClean="0">
                <a:latin typeface="Consolas" panose="020B0609020204030204" pitchFamily="49" charset="0"/>
                <a:cs typeface="Consolas" panose="020B0609020204030204" pitchFamily="49" charset="0"/>
              </a:rPr>
              <a:t>        }</a:t>
            </a:r>
          </a:p>
          <a:p>
            <a:pPr>
              <a:buFontTx/>
              <a:buNone/>
            </a:pPr>
            <a:r>
              <a:rPr lang="en-US" altLang="en-US" sz="1800" smtClean="0">
                <a:latin typeface="Consolas" panose="020B0609020204030204" pitchFamily="49" charset="0"/>
                <a:cs typeface="Consolas" panose="020B0609020204030204" pitchFamily="49" charset="0"/>
              </a:rPr>
              <a:t>    } </a:t>
            </a:r>
            <a:r>
              <a:rPr lang="en-US" altLang="en-US" sz="1800" smtClean="0">
                <a:solidFill>
                  <a:srgbClr val="FF00FF"/>
                </a:solidFill>
                <a:latin typeface="Consolas" panose="020B0609020204030204" pitchFamily="49" charset="0"/>
                <a:cs typeface="Consolas" panose="020B0609020204030204" pitchFamily="49" charset="0"/>
              </a:rPr>
              <a:t>// End of method add()</a:t>
            </a:r>
          </a:p>
          <a:p>
            <a:pPr>
              <a:buFontTx/>
              <a:buNone/>
            </a:pPr>
            <a:r>
              <a:rPr lang="en-US" altLang="en-US" sz="1800" smtClean="0">
                <a:latin typeface="Consolas" panose="020B0609020204030204" pitchFamily="49" charset="0"/>
                <a:cs typeface="Consolas" panose="020B0609020204030204" pitchFamily="49" charset="0"/>
              </a:rPr>
              <a:t>    ...</a:t>
            </a:r>
          </a:p>
          <a:p>
            <a:endParaRPr lang="en-US" altLang="en-US" b="1" smtClean="0">
              <a:latin typeface="Arial" panose="020B0604020202020204" pitchFamily="34" charset="0"/>
            </a:endParaRPr>
          </a:p>
        </p:txBody>
      </p:sp>
    </p:spTree>
    <p:extLst>
      <p:ext uri="{BB962C8B-B14F-4D97-AF65-F5344CB8AC3E}">
        <p14:creationId xmlns:p14="http://schemas.microsoft.com/office/powerpoint/2010/main" val="238667908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p:txBody>
          <a:bodyPr/>
          <a:lstStyle/>
          <a:p>
            <a:r>
              <a:rPr lang="en-US" altLang="en-US" sz="3200" smtClean="0"/>
              <a:t>When The Caller Can’t Handle </a:t>
            </a:r>
            <a:br>
              <a:rPr lang="en-US" altLang="en-US" sz="3200" smtClean="0"/>
            </a:br>
            <a:r>
              <a:rPr lang="en-US" altLang="en-US" sz="3200" smtClean="0"/>
              <a:t>The Exceptions: An Example (3)</a:t>
            </a:r>
          </a:p>
        </p:txBody>
      </p:sp>
      <p:sp>
        <p:nvSpPr>
          <p:cNvPr id="68611" name="Rectangle 3"/>
          <p:cNvSpPr>
            <a:spLocks noGrp="1" noChangeArrowheads="1"/>
          </p:cNvSpPr>
          <p:nvPr>
            <p:ph type="body" idx="4294967295"/>
          </p:nvPr>
        </p:nvSpPr>
        <p:spPr/>
        <p:txBody>
          <a:bodyPr/>
          <a:lstStyle/>
          <a:p>
            <a:pPr marL="0" indent="0">
              <a:tabLst>
                <a:tab pos="476250" algn="l"/>
              </a:tabLst>
            </a:pPr>
            <a:r>
              <a:rPr lang="en-US" altLang="en-US" sz="2400" smtClean="0"/>
              <a:t>Tracing the method calls when an </a:t>
            </a:r>
            <a:r>
              <a:rPr lang="en-US" altLang="en-US" sz="2400" i="1" smtClean="0"/>
              <a:t>exception does occur</a:t>
            </a:r>
            <a:r>
              <a:rPr lang="en-US" altLang="en-US" sz="2400" smtClean="0"/>
              <a:t>:</a:t>
            </a:r>
          </a:p>
        </p:txBody>
      </p:sp>
      <p:grpSp>
        <p:nvGrpSpPr>
          <p:cNvPr id="2" name="Group 4"/>
          <p:cNvGrpSpPr>
            <a:grpSpLocks/>
          </p:cNvGrpSpPr>
          <p:nvPr/>
        </p:nvGrpSpPr>
        <p:grpSpPr bwMode="auto">
          <a:xfrm>
            <a:off x="684213" y="2565400"/>
            <a:ext cx="1655762" cy="4103688"/>
            <a:chOff x="431" y="1616"/>
            <a:chExt cx="1043" cy="2585"/>
          </a:xfrm>
        </p:grpSpPr>
        <p:sp>
          <p:nvSpPr>
            <p:cNvPr id="68630" name="Text Box 5"/>
            <p:cNvSpPr txBox="1">
              <a:spLocks noChangeArrowheads="1"/>
            </p:cNvSpPr>
            <p:nvPr/>
          </p:nvSpPr>
          <p:spPr bwMode="auto">
            <a:xfrm>
              <a:off x="431" y="1616"/>
              <a:ext cx="104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Arial" panose="020B0604020202020204" pitchFamily="34" charset="0"/>
                </a:rPr>
                <a:t>Driver.main()</a:t>
              </a:r>
            </a:p>
          </p:txBody>
        </p:sp>
        <p:sp>
          <p:nvSpPr>
            <p:cNvPr id="68631" name="Rectangle 6"/>
            <p:cNvSpPr>
              <a:spLocks noChangeArrowheads="1"/>
            </p:cNvSpPr>
            <p:nvPr/>
          </p:nvSpPr>
          <p:spPr bwMode="auto">
            <a:xfrm>
              <a:off x="839" y="1842"/>
              <a:ext cx="91" cy="235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CA" altLang="en-US" sz="1400">
                <a:latin typeface="Arial" panose="020B0604020202020204" pitchFamily="34" charset="0"/>
              </a:endParaRPr>
            </a:p>
          </p:txBody>
        </p:sp>
      </p:grpSp>
      <p:grpSp>
        <p:nvGrpSpPr>
          <p:cNvPr id="3" name="Group 7"/>
          <p:cNvGrpSpPr>
            <a:grpSpLocks/>
          </p:cNvGrpSpPr>
          <p:nvPr/>
        </p:nvGrpSpPr>
        <p:grpSpPr bwMode="auto">
          <a:xfrm>
            <a:off x="1476375" y="2276475"/>
            <a:ext cx="3024188" cy="4392613"/>
            <a:chOff x="930" y="1434"/>
            <a:chExt cx="1905" cy="2767"/>
          </a:xfrm>
        </p:grpSpPr>
        <p:sp>
          <p:nvSpPr>
            <p:cNvPr id="68627" name="Text Box 8"/>
            <p:cNvSpPr txBox="1">
              <a:spLocks noChangeArrowheads="1"/>
            </p:cNvSpPr>
            <p:nvPr/>
          </p:nvSpPr>
          <p:spPr bwMode="auto">
            <a:xfrm>
              <a:off x="1701" y="1434"/>
              <a:ext cx="113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Arial" panose="020B0604020202020204" pitchFamily="34" charset="0"/>
                </a:rPr>
                <a:t>TCFExample.method()</a:t>
              </a:r>
            </a:p>
          </p:txBody>
        </p:sp>
        <p:sp>
          <p:nvSpPr>
            <p:cNvPr id="68628" name="Rectangle 9"/>
            <p:cNvSpPr>
              <a:spLocks noChangeArrowheads="1"/>
            </p:cNvSpPr>
            <p:nvPr/>
          </p:nvSpPr>
          <p:spPr bwMode="auto">
            <a:xfrm>
              <a:off x="2018" y="1842"/>
              <a:ext cx="91" cy="235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CA" altLang="en-US" sz="1400">
                <a:latin typeface="Arial" panose="020B0604020202020204" pitchFamily="34" charset="0"/>
              </a:endParaRPr>
            </a:p>
          </p:txBody>
        </p:sp>
        <p:sp>
          <p:nvSpPr>
            <p:cNvPr id="68629" name="Line 10"/>
            <p:cNvSpPr>
              <a:spLocks noChangeShapeType="1"/>
            </p:cNvSpPr>
            <p:nvPr/>
          </p:nvSpPr>
          <p:spPr bwMode="auto">
            <a:xfrm>
              <a:off x="930" y="2341"/>
              <a:ext cx="108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4" name="Group 23"/>
          <p:cNvGrpSpPr>
            <a:grpSpLocks/>
          </p:cNvGrpSpPr>
          <p:nvPr/>
        </p:nvGrpSpPr>
        <p:grpSpPr bwMode="auto">
          <a:xfrm>
            <a:off x="3349625" y="2538413"/>
            <a:ext cx="4821238" cy="4319587"/>
            <a:chOff x="2110" y="1480"/>
            <a:chExt cx="3037" cy="2721"/>
          </a:xfrm>
        </p:grpSpPr>
        <p:sp>
          <p:nvSpPr>
            <p:cNvPr id="68624" name="Text Box 12"/>
            <p:cNvSpPr txBox="1">
              <a:spLocks noChangeArrowheads="1"/>
            </p:cNvSpPr>
            <p:nvPr/>
          </p:nvSpPr>
          <p:spPr bwMode="auto">
            <a:xfrm>
              <a:off x="4286" y="1480"/>
              <a:ext cx="861"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Arial" panose="020B0604020202020204" pitchFamily="34" charset="0"/>
                </a:rPr>
                <a:t>Integer. parseInt()</a:t>
              </a:r>
            </a:p>
          </p:txBody>
        </p:sp>
        <p:sp>
          <p:nvSpPr>
            <p:cNvPr id="68625" name="Rectangle 13"/>
            <p:cNvSpPr>
              <a:spLocks noChangeArrowheads="1"/>
            </p:cNvSpPr>
            <p:nvPr/>
          </p:nvSpPr>
          <p:spPr bwMode="auto">
            <a:xfrm>
              <a:off x="4558" y="1842"/>
              <a:ext cx="91" cy="235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CA" altLang="en-US" sz="1400">
                <a:latin typeface="Arial" panose="020B0604020202020204" pitchFamily="34" charset="0"/>
              </a:endParaRPr>
            </a:p>
          </p:txBody>
        </p:sp>
        <p:sp>
          <p:nvSpPr>
            <p:cNvPr id="68626" name="Line 14"/>
            <p:cNvSpPr>
              <a:spLocks noChangeShapeType="1"/>
            </p:cNvSpPr>
            <p:nvPr/>
          </p:nvSpPr>
          <p:spPr bwMode="auto">
            <a:xfrm>
              <a:off x="2110" y="2750"/>
              <a:ext cx="244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5" name="Group 15"/>
          <p:cNvGrpSpPr>
            <a:grpSpLocks/>
          </p:cNvGrpSpPr>
          <p:nvPr/>
        </p:nvGrpSpPr>
        <p:grpSpPr bwMode="auto">
          <a:xfrm>
            <a:off x="3348038" y="2276475"/>
            <a:ext cx="3168650" cy="4392613"/>
            <a:chOff x="2109" y="1434"/>
            <a:chExt cx="1996" cy="2767"/>
          </a:xfrm>
        </p:grpSpPr>
        <p:sp>
          <p:nvSpPr>
            <p:cNvPr id="68620" name="Text Box 16"/>
            <p:cNvSpPr txBox="1">
              <a:spLocks noChangeArrowheads="1"/>
            </p:cNvSpPr>
            <p:nvPr/>
          </p:nvSpPr>
          <p:spPr bwMode="auto">
            <a:xfrm>
              <a:off x="2880" y="1434"/>
              <a:ext cx="1225"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Arial" panose="020B0604020202020204" pitchFamily="34" charset="0"/>
                </a:rPr>
                <a:t>BufferedReader.readLine()</a:t>
              </a:r>
            </a:p>
          </p:txBody>
        </p:sp>
        <p:sp>
          <p:nvSpPr>
            <p:cNvPr id="68621" name="Rectangle 17"/>
            <p:cNvSpPr>
              <a:spLocks noChangeArrowheads="1"/>
            </p:cNvSpPr>
            <p:nvPr/>
          </p:nvSpPr>
          <p:spPr bwMode="auto">
            <a:xfrm>
              <a:off x="3243" y="1842"/>
              <a:ext cx="91" cy="235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CA" altLang="en-US" sz="1400">
                <a:latin typeface="Arial" panose="020B0604020202020204" pitchFamily="34" charset="0"/>
              </a:endParaRPr>
            </a:p>
          </p:txBody>
        </p:sp>
        <p:sp>
          <p:nvSpPr>
            <p:cNvPr id="68622" name="Line 18"/>
            <p:cNvSpPr>
              <a:spLocks noChangeShapeType="1"/>
            </p:cNvSpPr>
            <p:nvPr/>
          </p:nvSpPr>
          <p:spPr bwMode="auto">
            <a:xfrm>
              <a:off x="2109" y="2568"/>
              <a:ext cx="113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8623" name="Text Box 19"/>
            <p:cNvSpPr txBox="1">
              <a:spLocks noChangeArrowheads="1"/>
            </p:cNvSpPr>
            <p:nvPr/>
          </p:nvSpPr>
          <p:spPr bwMode="auto">
            <a:xfrm>
              <a:off x="2154" y="2387"/>
              <a:ext cx="99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latin typeface="Arial" panose="020B0604020202020204" pitchFamily="34" charset="0"/>
                </a:rPr>
                <a:t>User enters 1.9</a:t>
              </a:r>
            </a:p>
          </p:txBody>
        </p:sp>
      </p:grpSp>
      <p:sp>
        <p:nvSpPr>
          <p:cNvPr id="363540" name="Text Box 20"/>
          <p:cNvSpPr txBox="1">
            <a:spLocks noChangeArrowheads="1"/>
          </p:cNvSpPr>
          <p:nvPr/>
        </p:nvSpPr>
        <p:spPr bwMode="auto">
          <a:xfrm>
            <a:off x="7354888" y="4424363"/>
            <a:ext cx="122396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latin typeface="Arial" panose="020B0604020202020204" pitchFamily="34" charset="0"/>
              </a:rPr>
              <a:t>This string is not an integer.</a:t>
            </a:r>
          </a:p>
        </p:txBody>
      </p:sp>
      <p:sp>
        <p:nvSpPr>
          <p:cNvPr id="363541" name="Line 21"/>
          <p:cNvSpPr>
            <a:spLocks noChangeShapeType="1"/>
          </p:cNvSpPr>
          <p:nvPr/>
        </p:nvSpPr>
        <p:spPr bwMode="auto">
          <a:xfrm flipH="1">
            <a:off x="1476375" y="5157788"/>
            <a:ext cx="575945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363542" name="Text Box 22"/>
          <p:cNvSpPr txBox="1">
            <a:spLocks noChangeArrowheads="1"/>
          </p:cNvSpPr>
          <p:nvPr/>
        </p:nvSpPr>
        <p:spPr bwMode="auto">
          <a:xfrm>
            <a:off x="250825" y="5013325"/>
            <a:ext cx="1079500"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latin typeface="Arial" panose="020B0604020202020204" pitchFamily="34" charset="0"/>
              </a:rPr>
              <a:t>Return to the top of loop and start the calls again</a:t>
            </a:r>
          </a:p>
        </p:txBody>
      </p:sp>
      <p:sp>
        <p:nvSpPr>
          <p:cNvPr id="363544" name="Line 24"/>
          <p:cNvSpPr>
            <a:spLocks noChangeShapeType="1"/>
          </p:cNvSpPr>
          <p:nvPr/>
        </p:nvSpPr>
        <p:spPr bwMode="auto">
          <a:xfrm flipH="1">
            <a:off x="3340100" y="4318000"/>
            <a:ext cx="17907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Tree>
    <p:extLst>
      <p:ext uri="{BB962C8B-B14F-4D97-AF65-F5344CB8AC3E}">
        <p14:creationId xmlns:p14="http://schemas.microsoft.com/office/powerpoint/2010/main" val="26328983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354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6354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3541"/>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635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3540" grpId="0"/>
      <p:bldP spid="363541" grpId="0" animBg="1"/>
      <p:bldP spid="363542" grpId="0"/>
      <p:bldP spid="36354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p:txBody>
          <a:bodyPr/>
          <a:lstStyle/>
          <a:p>
            <a:r>
              <a:rPr lang="en-US" altLang="en-US" sz="3200" smtClean="0"/>
              <a:t>When The Caller Can’t Handle </a:t>
            </a:r>
            <a:br>
              <a:rPr lang="en-US" altLang="en-US" sz="3200" smtClean="0"/>
            </a:br>
            <a:r>
              <a:rPr lang="en-US" altLang="en-US" sz="3200" smtClean="0"/>
              <a:t>The Exceptions: An Example (4)</a:t>
            </a:r>
          </a:p>
        </p:txBody>
      </p:sp>
      <p:sp>
        <p:nvSpPr>
          <p:cNvPr id="69635" name="Rectangle 3"/>
          <p:cNvSpPr>
            <a:spLocks noGrp="1" noChangeArrowheads="1"/>
          </p:cNvSpPr>
          <p:nvPr>
            <p:ph type="body" idx="4294967295"/>
          </p:nvPr>
        </p:nvSpPr>
        <p:spPr/>
        <p:txBody>
          <a:bodyPr/>
          <a:lstStyle/>
          <a:p>
            <a:pPr marL="457200" indent="-457200">
              <a:buFontTx/>
              <a:buNone/>
            </a:pPr>
            <a:r>
              <a:rPr lang="en-US" altLang="en-US" sz="1800" smtClean="0">
                <a:latin typeface="Consolas" panose="020B0609020204030204" pitchFamily="49" charset="0"/>
                <a:cs typeface="Consolas" panose="020B0609020204030204" pitchFamily="49" charset="0"/>
              </a:rPr>
              <a:t>public class Driver</a:t>
            </a:r>
          </a:p>
          <a:p>
            <a:pPr marL="457200" indent="-457200">
              <a:buFontTx/>
              <a:buNone/>
            </a:pPr>
            <a:r>
              <a:rPr lang="en-US" altLang="en-US" sz="1800" smtClean="0">
                <a:latin typeface="Consolas" panose="020B0609020204030204" pitchFamily="49" charset="0"/>
                <a:cs typeface="Consolas" panose="020B0609020204030204" pitchFamily="49" charset="0"/>
              </a:rPr>
              <a:t>{</a:t>
            </a:r>
          </a:p>
          <a:p>
            <a:pPr marL="457200" indent="-457200">
              <a:buFontTx/>
              <a:buNone/>
            </a:pPr>
            <a:r>
              <a:rPr lang="en-US" altLang="en-US" sz="1800" smtClean="0">
                <a:latin typeface="Consolas" panose="020B0609020204030204" pitchFamily="49" charset="0"/>
                <a:cs typeface="Consolas" panose="020B0609020204030204" pitchFamily="49" charset="0"/>
              </a:rPr>
              <a:t>    public static void main (String [] args)</a:t>
            </a:r>
          </a:p>
          <a:p>
            <a:pPr marL="457200" indent="-457200">
              <a:buFontTx/>
              <a:buNone/>
            </a:pPr>
            <a:r>
              <a:rPr lang="en-US" altLang="en-US" sz="1800" smtClean="0">
                <a:latin typeface="Consolas" panose="020B0609020204030204" pitchFamily="49" charset="0"/>
                <a:cs typeface="Consolas" panose="020B0609020204030204" pitchFamily="49" charset="0"/>
              </a:rPr>
              <a:t>    {</a:t>
            </a:r>
          </a:p>
          <a:p>
            <a:pPr marL="457200" indent="-457200">
              <a:buFontTx/>
              <a:buNone/>
            </a:pPr>
            <a:r>
              <a:rPr lang="en-US" altLang="en-US" sz="1800" smtClean="0">
                <a:latin typeface="Consolas" panose="020B0609020204030204" pitchFamily="49" charset="0"/>
                <a:cs typeface="Consolas" panose="020B0609020204030204" pitchFamily="49" charset="0"/>
              </a:rPr>
              <a:t>        TCExample eg = new TCExample ();</a:t>
            </a:r>
          </a:p>
          <a:p>
            <a:pPr marL="457200" indent="-457200">
              <a:buFontTx/>
              <a:buNone/>
            </a:pPr>
            <a:r>
              <a:rPr lang="en-US" altLang="en-US" sz="1800" smtClean="0">
                <a:latin typeface="Consolas" panose="020B0609020204030204" pitchFamily="49" charset="0"/>
                <a:cs typeface="Consolas" panose="020B0609020204030204" pitchFamily="49" charset="0"/>
              </a:rPr>
              <a:t>        boolean inputOkay = true;</a:t>
            </a:r>
          </a:p>
          <a:p>
            <a:pPr marL="457200" indent="-457200"/>
            <a:endParaRPr lang="en-US" altLang="en-US" sz="180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231913537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p:txBody>
          <a:bodyPr/>
          <a:lstStyle/>
          <a:p>
            <a:r>
              <a:rPr lang="en-US" altLang="en-US" sz="3200" smtClean="0"/>
              <a:t>When The Caller Can’t Handle The Exceptions: An Example (5)</a:t>
            </a:r>
          </a:p>
        </p:txBody>
      </p:sp>
      <p:sp>
        <p:nvSpPr>
          <p:cNvPr id="70659" name="Rectangle 3"/>
          <p:cNvSpPr>
            <a:spLocks noGrp="1" noChangeArrowheads="1"/>
          </p:cNvSpPr>
          <p:nvPr>
            <p:ph type="body" idx="4294967295"/>
          </p:nvPr>
        </p:nvSpPr>
        <p:spPr/>
        <p:txBody>
          <a:bodyPr/>
          <a:lstStyle/>
          <a:p>
            <a:pPr>
              <a:lnSpc>
                <a:spcPct val="80000"/>
              </a:lnSpc>
              <a:buFontTx/>
              <a:buNone/>
            </a:pPr>
            <a:r>
              <a:rPr lang="en-US" altLang="en-US" sz="1800" smtClean="0">
                <a:latin typeface="Consolas" panose="020B0609020204030204" pitchFamily="49" charset="0"/>
                <a:cs typeface="Consolas" panose="020B0609020204030204" pitchFamily="49" charset="0"/>
              </a:rPr>
              <a:t>        do {</a:t>
            </a:r>
          </a:p>
          <a:p>
            <a:pPr>
              <a:lnSpc>
                <a:spcPct val="80000"/>
              </a:lnSpc>
              <a:buFontTx/>
              <a:buNone/>
            </a:pPr>
            <a:r>
              <a:rPr lang="en-US" altLang="en-US" sz="1800" smtClean="0">
                <a:latin typeface="Consolas" panose="020B0609020204030204" pitchFamily="49" charset="0"/>
                <a:cs typeface="Consolas" panose="020B0609020204030204" pitchFamily="49" charset="0"/>
              </a:rPr>
              <a:t>            try {</a:t>
            </a:r>
          </a:p>
          <a:p>
            <a:pPr>
              <a:lnSpc>
                <a:spcPct val="80000"/>
              </a:lnSpc>
              <a:buFontTx/>
              <a:buNone/>
            </a:pPr>
            <a:r>
              <a:rPr lang="en-US" altLang="en-US" sz="1800" smtClean="0">
                <a:latin typeface="Consolas" panose="020B0609020204030204" pitchFamily="49" charset="0"/>
                <a:cs typeface="Consolas" panose="020B0609020204030204" pitchFamily="49" charset="0"/>
              </a:rPr>
              <a:t>                eg.method();</a:t>
            </a:r>
          </a:p>
          <a:p>
            <a:pPr>
              <a:lnSpc>
                <a:spcPct val="80000"/>
              </a:lnSpc>
              <a:buFontTx/>
              <a:buNone/>
            </a:pPr>
            <a:r>
              <a:rPr lang="en-US" altLang="en-US" sz="1800" smtClean="0">
                <a:latin typeface="Consolas" panose="020B0609020204030204" pitchFamily="49" charset="0"/>
                <a:cs typeface="Consolas" panose="020B0609020204030204" pitchFamily="49" charset="0"/>
              </a:rPr>
              <a:t>                inputOkay = true;</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catch (IOException e) {</a:t>
            </a:r>
          </a:p>
          <a:p>
            <a:pPr>
              <a:lnSpc>
                <a:spcPct val="80000"/>
              </a:lnSpc>
              <a:buFontTx/>
              <a:buNone/>
            </a:pPr>
            <a:r>
              <a:rPr lang="en-US" altLang="en-US" sz="1800" smtClean="0">
                <a:latin typeface="Consolas" panose="020B0609020204030204" pitchFamily="49" charset="0"/>
                <a:cs typeface="Consolas" panose="020B0609020204030204" pitchFamily="49" charset="0"/>
              </a:rPr>
              <a:t>                e.printStackTrace();</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catch (NumberFormatException e) {</a:t>
            </a:r>
          </a:p>
          <a:p>
            <a:pPr>
              <a:lnSpc>
                <a:spcPct val="80000"/>
              </a:lnSpc>
              <a:buFontTx/>
              <a:buNone/>
            </a:pPr>
            <a:r>
              <a:rPr lang="en-US" altLang="en-US" sz="1800" smtClean="0">
                <a:latin typeface="Consolas" panose="020B0609020204030204" pitchFamily="49" charset="0"/>
                <a:cs typeface="Consolas" panose="020B0609020204030204" pitchFamily="49" charset="0"/>
              </a:rPr>
              <a:t>                inputOkay = false;</a:t>
            </a:r>
          </a:p>
          <a:p>
            <a:pPr>
              <a:lnSpc>
                <a:spcPct val="80000"/>
              </a:lnSpc>
              <a:buFontTx/>
              <a:buNone/>
            </a:pPr>
            <a:r>
              <a:rPr lang="en-US" altLang="en-US" sz="1800" smtClean="0">
                <a:latin typeface="Consolas" panose="020B0609020204030204" pitchFamily="49" charset="0"/>
                <a:cs typeface="Consolas" panose="020B0609020204030204" pitchFamily="49" charset="0"/>
              </a:rPr>
              <a:t>                System.out.println("Please enter a whole </a:t>
            </a:r>
          </a:p>
          <a:p>
            <a:pPr>
              <a:lnSpc>
                <a:spcPct val="80000"/>
              </a:lnSpc>
              <a:buFontTx/>
              <a:buNone/>
            </a:pPr>
            <a:r>
              <a:rPr lang="en-US" altLang="en-US" sz="1800" smtClean="0">
                <a:latin typeface="Consolas" panose="020B0609020204030204" pitchFamily="49" charset="0"/>
                <a:cs typeface="Consolas" panose="020B0609020204030204" pitchFamily="49" charset="0"/>
              </a:rPr>
              <a:t>                                    number.");</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 while(inputOkay == false);</a:t>
            </a:r>
          </a:p>
          <a:p>
            <a:pPr>
              <a:lnSpc>
                <a:spcPct val="80000"/>
              </a:lnSpc>
              <a:buFontTx/>
              <a:buNone/>
            </a:pPr>
            <a:r>
              <a:rPr lang="en-US" altLang="en-US" sz="1800" smtClean="0">
                <a:latin typeface="Consolas" panose="020B0609020204030204" pitchFamily="49" charset="0"/>
                <a:cs typeface="Consolas" panose="020B0609020204030204" pitchFamily="49" charset="0"/>
              </a:rPr>
              <a:t>    }	</a:t>
            </a:r>
            <a:r>
              <a:rPr lang="en-US" altLang="en-US" sz="1800" smtClean="0">
                <a:solidFill>
                  <a:srgbClr val="FF00FF"/>
                </a:solidFill>
                <a:latin typeface="Consolas" panose="020B0609020204030204" pitchFamily="49" charset="0"/>
                <a:cs typeface="Consolas" panose="020B0609020204030204" pitchFamily="49" charset="0"/>
              </a:rPr>
              <a:t>// End of main</a:t>
            </a:r>
          </a:p>
          <a:p>
            <a:pPr>
              <a:lnSpc>
                <a:spcPct val="80000"/>
              </a:lnSpc>
              <a:buFontTx/>
              <a:buNone/>
            </a:pPr>
            <a:r>
              <a:rPr lang="en-US" altLang="en-US" sz="1800" smtClean="0">
                <a:latin typeface="Consolas" panose="020B0609020204030204" pitchFamily="49" charset="0"/>
                <a:cs typeface="Consolas" panose="020B0609020204030204" pitchFamily="49" charset="0"/>
              </a:rPr>
              <a:t>}	</a:t>
            </a:r>
            <a:r>
              <a:rPr lang="en-US" altLang="en-US" sz="1800" smtClean="0">
                <a:solidFill>
                  <a:srgbClr val="FF00FF"/>
                </a:solidFill>
                <a:latin typeface="Consolas" panose="020B0609020204030204" pitchFamily="49" charset="0"/>
                <a:cs typeface="Consolas" panose="020B0609020204030204" pitchFamily="49" charset="0"/>
              </a:rPr>
              <a:t>// End of Driver class</a:t>
            </a:r>
          </a:p>
        </p:txBody>
      </p:sp>
    </p:spTree>
    <p:extLst>
      <p:ext uri="{BB962C8B-B14F-4D97-AF65-F5344CB8AC3E}">
        <p14:creationId xmlns:p14="http://schemas.microsoft.com/office/powerpoint/2010/main" val="25772316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p:txBody>
          <a:bodyPr/>
          <a:lstStyle/>
          <a:p>
            <a:r>
              <a:rPr lang="en-US" altLang="en-US" sz="3200" smtClean="0"/>
              <a:t>When The Caller Can’t Handle The Exceptions: An Example (6)</a:t>
            </a:r>
          </a:p>
        </p:txBody>
      </p:sp>
      <p:sp>
        <p:nvSpPr>
          <p:cNvPr id="71683" name="Rectangle 3"/>
          <p:cNvSpPr>
            <a:spLocks noGrp="1" noChangeArrowheads="1"/>
          </p:cNvSpPr>
          <p:nvPr>
            <p:ph type="body" idx="4294967295"/>
          </p:nvPr>
        </p:nvSpPr>
        <p:spPr/>
        <p:txBody>
          <a:bodyPr/>
          <a:lstStyle/>
          <a:p>
            <a:pPr>
              <a:lnSpc>
                <a:spcPct val="80000"/>
              </a:lnSpc>
              <a:buFontTx/>
              <a:buNone/>
            </a:pPr>
            <a:r>
              <a:rPr lang="en-US" altLang="en-US" sz="1800" smtClean="0">
                <a:latin typeface="Consolas" panose="020B0609020204030204" pitchFamily="49" charset="0"/>
                <a:cs typeface="Consolas" panose="020B0609020204030204" pitchFamily="49" charset="0"/>
              </a:rPr>
              <a:t>public class TCExample</a:t>
            </a:r>
          </a:p>
          <a:p>
            <a:pPr>
              <a:lnSpc>
                <a:spcPct val="80000"/>
              </a:lnSpc>
              <a:buFontTx/>
              <a:buNone/>
            </a:pPr>
            <a:r>
              <a:rPr lang="en-US" altLang="en-US" sz="1800" smtClean="0">
                <a:latin typeface="Consolas" panose="020B0609020204030204" pitchFamily="49" charset="0"/>
                <a:cs typeface="Consolas" panose="020B0609020204030204" pitchFamily="49" charset="0"/>
              </a:rPr>
              <a:t>{</a:t>
            </a:r>
          </a:p>
          <a:p>
            <a:pPr>
              <a:lnSpc>
                <a:spcPct val="80000"/>
              </a:lnSpc>
              <a:buFontTx/>
              <a:buNone/>
            </a:pPr>
            <a:endParaRPr lang="en-US" altLang="en-US" sz="1800" smtClean="0">
              <a:latin typeface="Consolas" panose="020B0609020204030204" pitchFamily="49" charset="0"/>
              <a:cs typeface="Consolas" panose="020B0609020204030204" pitchFamily="49" charset="0"/>
            </a:endParaRPr>
          </a:p>
          <a:p>
            <a:pPr>
              <a:lnSpc>
                <a:spcPct val="80000"/>
              </a:lnSpc>
              <a:buFontTx/>
              <a:buNone/>
            </a:pPr>
            <a:r>
              <a:rPr lang="en-US" altLang="en-US" sz="1800" smtClean="0">
                <a:latin typeface="Consolas" panose="020B0609020204030204" pitchFamily="49" charset="0"/>
                <a:cs typeface="Consolas" panose="020B0609020204030204" pitchFamily="49" charset="0"/>
              </a:rPr>
              <a:t>	 public void method () throws </a:t>
            </a:r>
            <a:r>
              <a:rPr lang="en-US" altLang="en-US" sz="1800" b="1" smtClean="0">
                <a:solidFill>
                  <a:srgbClr val="FF0000"/>
                </a:solidFill>
                <a:latin typeface="Consolas" panose="020B0609020204030204" pitchFamily="49" charset="0"/>
                <a:cs typeface="Consolas" panose="020B0609020204030204" pitchFamily="49" charset="0"/>
              </a:rPr>
              <a:t>IOException, </a:t>
            </a:r>
          </a:p>
          <a:p>
            <a:pPr>
              <a:lnSpc>
                <a:spcPct val="80000"/>
              </a:lnSpc>
              <a:buFontTx/>
              <a:buNone/>
            </a:pPr>
            <a:r>
              <a:rPr lang="en-US" altLang="en-US" sz="1800" b="1" smtClean="0">
                <a:solidFill>
                  <a:srgbClr val="FF0000"/>
                </a:solidFill>
                <a:latin typeface="Consolas" panose="020B0609020204030204" pitchFamily="49" charset="0"/>
                <a:cs typeface="Consolas" panose="020B0609020204030204" pitchFamily="49" charset="0"/>
              </a:rPr>
              <a:t>                                NumberFormatException</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       BufferedReader br;</a:t>
            </a:r>
          </a:p>
          <a:p>
            <a:pPr>
              <a:lnSpc>
                <a:spcPct val="80000"/>
              </a:lnSpc>
              <a:buFontTx/>
              <a:buNone/>
            </a:pPr>
            <a:r>
              <a:rPr lang="en-US" altLang="en-US" sz="1800" smtClean="0">
                <a:latin typeface="Consolas" panose="020B0609020204030204" pitchFamily="49" charset="0"/>
                <a:cs typeface="Consolas" panose="020B0609020204030204" pitchFamily="49" charset="0"/>
              </a:rPr>
              <a:t>       String s;</a:t>
            </a:r>
          </a:p>
          <a:p>
            <a:pPr>
              <a:lnSpc>
                <a:spcPct val="80000"/>
              </a:lnSpc>
              <a:buFontTx/>
              <a:buNone/>
            </a:pPr>
            <a:r>
              <a:rPr lang="en-US" altLang="en-US" sz="1800" smtClean="0">
                <a:latin typeface="Consolas" panose="020B0609020204030204" pitchFamily="49" charset="0"/>
                <a:cs typeface="Consolas" panose="020B0609020204030204" pitchFamily="49" charset="0"/>
              </a:rPr>
              <a:t>       int num;</a:t>
            </a:r>
          </a:p>
          <a:p>
            <a:pPr>
              <a:lnSpc>
                <a:spcPct val="80000"/>
              </a:lnSpc>
              <a:buFontTx/>
              <a:buNone/>
            </a:pPr>
            <a:endParaRPr lang="en-US" altLang="en-US" sz="1800" smtClean="0">
              <a:latin typeface="Consolas" panose="020B0609020204030204" pitchFamily="49" charset="0"/>
              <a:cs typeface="Consolas" panose="020B0609020204030204" pitchFamily="49" charset="0"/>
            </a:endParaRPr>
          </a:p>
          <a:p>
            <a:pPr>
              <a:lnSpc>
                <a:spcPct val="80000"/>
              </a:lnSpc>
              <a:buFontTx/>
              <a:buNone/>
            </a:pPr>
            <a:r>
              <a:rPr lang="en-US" altLang="en-US" sz="1800" smtClean="0">
                <a:latin typeface="Consolas" panose="020B0609020204030204" pitchFamily="49" charset="0"/>
                <a:cs typeface="Consolas" panose="020B0609020204030204" pitchFamily="49" charset="0"/>
              </a:rPr>
              <a:t>        System.out.print("Type in an integer: ");</a:t>
            </a:r>
          </a:p>
          <a:p>
            <a:pPr>
              <a:lnSpc>
                <a:spcPct val="80000"/>
              </a:lnSpc>
              <a:buFontTx/>
              <a:buNone/>
            </a:pPr>
            <a:r>
              <a:rPr lang="en-US" altLang="en-US" sz="1800" smtClean="0">
                <a:latin typeface="Consolas" panose="020B0609020204030204" pitchFamily="49" charset="0"/>
                <a:cs typeface="Consolas" panose="020B0609020204030204" pitchFamily="49" charset="0"/>
              </a:rPr>
              <a:t>        br = new BufferedReader(new </a:t>
            </a:r>
          </a:p>
          <a:p>
            <a:pPr>
              <a:lnSpc>
                <a:spcPct val="80000"/>
              </a:lnSpc>
              <a:buFontTx/>
              <a:buNone/>
            </a:pPr>
            <a:r>
              <a:rPr lang="en-US" altLang="en-US" sz="1800" smtClean="0">
                <a:latin typeface="Consolas" panose="020B0609020204030204" pitchFamily="49" charset="0"/>
                <a:cs typeface="Consolas" panose="020B0609020204030204" pitchFamily="49" charset="0"/>
              </a:rPr>
              <a:t>          InputStreamReader(System.in));</a:t>
            </a:r>
          </a:p>
          <a:p>
            <a:pPr>
              <a:lnSpc>
                <a:spcPct val="80000"/>
              </a:lnSpc>
              <a:buFontTx/>
              <a:buNone/>
            </a:pPr>
            <a:r>
              <a:rPr lang="en-US" altLang="en-US" sz="1800" smtClean="0">
                <a:latin typeface="Consolas" panose="020B0609020204030204" pitchFamily="49" charset="0"/>
                <a:cs typeface="Consolas" panose="020B0609020204030204" pitchFamily="49" charset="0"/>
              </a:rPr>
              <a:t>        s = br.readLine();</a:t>
            </a:r>
          </a:p>
          <a:p>
            <a:pPr>
              <a:lnSpc>
                <a:spcPct val="80000"/>
              </a:lnSpc>
              <a:buFontTx/>
              <a:buNone/>
            </a:pPr>
            <a:r>
              <a:rPr lang="en-US" altLang="en-US" sz="1800" smtClean="0">
                <a:latin typeface="Consolas" panose="020B0609020204030204" pitchFamily="49" charset="0"/>
                <a:cs typeface="Consolas" panose="020B0609020204030204" pitchFamily="49" charset="0"/>
              </a:rPr>
              <a:t>        num = Integer.parseInt(s);</a:t>
            </a:r>
          </a:p>
          <a:p>
            <a:pPr>
              <a:lnSpc>
                <a:spcPct val="80000"/>
              </a:lnSpc>
              <a:buFontTx/>
              <a:buNone/>
            </a:pPr>
            <a:r>
              <a:rPr lang="en-US" altLang="en-US" sz="1800" smtClean="0">
                <a:latin typeface="Consolas" panose="020B0609020204030204" pitchFamily="49" charset="0"/>
                <a:cs typeface="Consolas" panose="020B0609020204030204" pitchFamily="49" charset="0"/>
              </a:rPr>
              <a:t>    }</a:t>
            </a:r>
          </a:p>
          <a:p>
            <a:pPr>
              <a:lnSpc>
                <a:spcPct val="80000"/>
              </a:lnSpc>
              <a:buFontTx/>
              <a:buNone/>
            </a:pPr>
            <a:r>
              <a:rPr lang="en-US" altLang="en-US" sz="1800" smtClean="0">
                <a:latin typeface="Consolas" panose="020B0609020204030204" pitchFamily="49" charset="0"/>
                <a:cs typeface="Consolas" panose="020B0609020204030204" pitchFamily="49" charset="0"/>
              </a:rPr>
              <a:t>}</a:t>
            </a:r>
          </a:p>
          <a:p>
            <a:pPr>
              <a:lnSpc>
                <a:spcPct val="80000"/>
              </a:lnSpc>
            </a:pPr>
            <a:endParaRPr lang="en-US" altLang="en-US" sz="180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21239517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p:txBody>
          <a:bodyPr/>
          <a:lstStyle/>
          <a:p>
            <a:r>
              <a:rPr lang="en-US" altLang="en-US" sz="3200" smtClean="0"/>
              <a:t>When The </a:t>
            </a:r>
            <a:r>
              <a:rPr lang="en-US" altLang="en-US" sz="3200" smtClean="0">
                <a:latin typeface="Consolas" panose="020B0609020204030204" pitchFamily="49" charset="0"/>
                <a:cs typeface="Consolas" panose="020B0609020204030204" pitchFamily="49" charset="0"/>
              </a:rPr>
              <a:t>Driver.Main ()</a:t>
            </a:r>
            <a:r>
              <a:rPr lang="en-US" altLang="en-US" sz="3200" smtClean="0"/>
              <a:t> Method </a:t>
            </a:r>
            <a:br>
              <a:rPr lang="en-US" altLang="en-US" sz="3200" smtClean="0"/>
            </a:br>
            <a:r>
              <a:rPr lang="en-US" altLang="en-US" sz="3200" smtClean="0"/>
              <a:t>Can’t Handle The Exception</a:t>
            </a:r>
          </a:p>
        </p:txBody>
      </p:sp>
      <p:sp>
        <p:nvSpPr>
          <p:cNvPr id="72707" name="Rectangle 3"/>
          <p:cNvSpPr>
            <a:spLocks noGrp="1" noChangeArrowheads="1"/>
          </p:cNvSpPr>
          <p:nvPr>
            <p:ph type="body" idx="4294967295"/>
          </p:nvPr>
        </p:nvSpPr>
        <p:spPr/>
        <p:txBody>
          <a:bodyPr/>
          <a:lstStyle/>
          <a:p>
            <a:pPr>
              <a:buFontTx/>
              <a:buNone/>
            </a:pPr>
            <a:r>
              <a:rPr lang="en-US" altLang="en-US" sz="1800" smtClean="0">
                <a:latin typeface="Consolas" panose="020B0609020204030204" pitchFamily="49" charset="0"/>
                <a:cs typeface="Consolas" panose="020B0609020204030204" pitchFamily="49" charset="0"/>
              </a:rPr>
              <a:t>public class Driver</a:t>
            </a:r>
          </a:p>
          <a:p>
            <a:pPr>
              <a:buFontTx/>
              <a:buNone/>
            </a:pPr>
            <a:r>
              <a:rPr lang="en-US" altLang="en-US" sz="1800" smtClean="0">
                <a:latin typeface="Consolas" panose="020B0609020204030204" pitchFamily="49" charset="0"/>
                <a:cs typeface="Consolas" panose="020B0609020204030204" pitchFamily="49" charset="0"/>
              </a:rPr>
              <a:t>{</a:t>
            </a:r>
          </a:p>
          <a:p>
            <a:pPr>
              <a:buFontTx/>
              <a:buNone/>
            </a:pPr>
            <a:r>
              <a:rPr lang="en-US" altLang="en-US" sz="1800" smtClean="0">
                <a:latin typeface="Consolas" panose="020B0609020204030204" pitchFamily="49" charset="0"/>
                <a:cs typeface="Consolas" panose="020B0609020204030204" pitchFamily="49" charset="0"/>
              </a:rPr>
              <a:t>    public static void main (String [] args) </a:t>
            </a:r>
            <a:r>
              <a:rPr lang="en-US" altLang="en-US" sz="1800" b="1" smtClean="0">
                <a:solidFill>
                  <a:srgbClr val="FF0000"/>
                </a:solidFill>
                <a:latin typeface="Consolas" panose="020B0609020204030204" pitchFamily="49" charset="0"/>
                <a:cs typeface="Consolas" panose="020B0609020204030204" pitchFamily="49" charset="0"/>
              </a:rPr>
              <a:t>throws IOException</a:t>
            </a:r>
            <a:r>
              <a:rPr lang="en-US" altLang="en-US" sz="1800" smtClean="0">
                <a:solidFill>
                  <a:srgbClr val="FF0000"/>
                </a:solidFill>
                <a:latin typeface="Consolas" panose="020B0609020204030204" pitchFamily="49" charset="0"/>
                <a:cs typeface="Consolas" panose="020B0609020204030204" pitchFamily="49" charset="0"/>
              </a:rPr>
              <a:t>,   </a:t>
            </a:r>
          </a:p>
          <a:p>
            <a:pPr>
              <a:buFontTx/>
              <a:buNone/>
            </a:pPr>
            <a:r>
              <a:rPr lang="en-US" altLang="en-US" sz="1800" smtClean="0">
                <a:solidFill>
                  <a:srgbClr val="FF0000"/>
                </a:solidFill>
                <a:latin typeface="Consolas" panose="020B0609020204030204" pitchFamily="49" charset="0"/>
                <a:cs typeface="Consolas" panose="020B0609020204030204" pitchFamily="49" charset="0"/>
              </a:rPr>
              <a:t>	    </a:t>
            </a:r>
            <a:r>
              <a:rPr lang="en-US" altLang="en-US" sz="1800" b="1" smtClean="0">
                <a:solidFill>
                  <a:srgbClr val="FF0000"/>
                </a:solidFill>
                <a:latin typeface="Consolas" panose="020B0609020204030204" pitchFamily="49" charset="0"/>
                <a:cs typeface="Consolas" panose="020B0609020204030204" pitchFamily="49" charset="0"/>
              </a:rPr>
              <a:t>NumberFormatException</a:t>
            </a:r>
          </a:p>
          <a:p>
            <a:pPr>
              <a:buFontTx/>
              <a:buNone/>
            </a:pPr>
            <a:r>
              <a:rPr lang="en-US" altLang="en-US" sz="1800" smtClean="0">
                <a:latin typeface="Consolas" panose="020B0609020204030204" pitchFamily="49" charset="0"/>
                <a:cs typeface="Consolas" panose="020B0609020204030204" pitchFamily="49" charset="0"/>
              </a:rPr>
              <a:t>    {</a:t>
            </a:r>
          </a:p>
          <a:p>
            <a:pPr>
              <a:buFontTx/>
              <a:buNone/>
            </a:pPr>
            <a:r>
              <a:rPr lang="en-US" altLang="en-US" sz="1800" smtClean="0">
                <a:latin typeface="Consolas" panose="020B0609020204030204" pitchFamily="49" charset="0"/>
                <a:cs typeface="Consolas" panose="020B0609020204030204" pitchFamily="49" charset="0"/>
              </a:rPr>
              <a:t>        TCExample eg = new TCExample ();</a:t>
            </a:r>
          </a:p>
          <a:p>
            <a:pPr>
              <a:buFontTx/>
              <a:buNone/>
            </a:pPr>
            <a:r>
              <a:rPr lang="en-US" altLang="en-US" sz="1800" smtClean="0">
                <a:latin typeface="Consolas" panose="020B0609020204030204" pitchFamily="49" charset="0"/>
                <a:cs typeface="Consolas" panose="020B0609020204030204" pitchFamily="49" charset="0"/>
              </a:rPr>
              <a:t>        eg.method();</a:t>
            </a:r>
          </a:p>
          <a:p>
            <a:pPr>
              <a:buFontTx/>
              <a:buNone/>
            </a:pPr>
            <a:r>
              <a:rPr lang="en-US" altLang="en-US" sz="1800" smtClean="0">
                <a:latin typeface="Consolas" panose="020B0609020204030204" pitchFamily="49" charset="0"/>
                <a:cs typeface="Consolas" panose="020B0609020204030204" pitchFamily="49" charset="0"/>
              </a:rPr>
              <a:t>    }</a:t>
            </a:r>
          </a:p>
          <a:p>
            <a:pPr>
              <a:buFontTx/>
              <a:buNone/>
            </a:pPr>
            <a:r>
              <a:rPr lang="en-US" altLang="en-US" sz="1800" smtClean="0">
                <a:latin typeface="Consolas" panose="020B0609020204030204" pitchFamily="49" charset="0"/>
                <a:cs typeface="Consolas" panose="020B0609020204030204" pitchFamily="49" charset="0"/>
              </a:rPr>
              <a:t>}</a:t>
            </a:r>
          </a:p>
          <a:p>
            <a:endParaRPr lang="en-US" altLang="en-US" sz="1800" smtClean="0">
              <a:latin typeface="Arial" panose="020B0604020202020204" pitchFamily="34" charset="0"/>
            </a:endParaRPr>
          </a:p>
        </p:txBody>
      </p:sp>
    </p:spTree>
    <p:extLst>
      <p:ext uri="{BB962C8B-B14F-4D97-AF65-F5344CB8AC3E}">
        <p14:creationId xmlns:p14="http://schemas.microsoft.com/office/powerpoint/2010/main" val="360478492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idx="4294967295"/>
          </p:nvPr>
        </p:nvSpPr>
        <p:spPr/>
        <p:txBody>
          <a:bodyPr/>
          <a:lstStyle/>
          <a:p>
            <a:r>
              <a:rPr lang="en-US" altLang="en-US" sz="3200" smtClean="0"/>
              <a:t>After This Section You Should Now Know</a:t>
            </a:r>
          </a:p>
        </p:txBody>
      </p:sp>
      <p:sp>
        <p:nvSpPr>
          <p:cNvPr id="95235" name="Rectangle 3"/>
          <p:cNvSpPr>
            <a:spLocks noGrp="1" noChangeArrowheads="1"/>
          </p:cNvSpPr>
          <p:nvPr>
            <p:ph type="body" idx="4294967295"/>
          </p:nvPr>
        </p:nvSpPr>
        <p:spPr/>
        <p:txBody>
          <a:bodyPr/>
          <a:lstStyle/>
          <a:p>
            <a:pPr>
              <a:lnSpc>
                <a:spcPct val="90000"/>
              </a:lnSpc>
            </a:pPr>
            <a:r>
              <a:rPr lang="en-US" altLang="en-US" sz="2400" smtClean="0"/>
              <a:t>The benefits of handling errors with an exception handler rather than employing a series of return values and conditional statements/branches.</a:t>
            </a:r>
          </a:p>
          <a:p>
            <a:pPr>
              <a:lnSpc>
                <a:spcPct val="90000"/>
              </a:lnSpc>
            </a:pPr>
            <a:r>
              <a:rPr lang="en-US" altLang="en-US" sz="2400" smtClean="0"/>
              <a:t>How to handle exceptions</a:t>
            </a:r>
          </a:p>
          <a:p>
            <a:pPr lvl="1">
              <a:lnSpc>
                <a:spcPct val="90000"/>
              </a:lnSpc>
            </a:pPr>
            <a:r>
              <a:rPr lang="en-US" altLang="en-US" sz="2000" smtClean="0"/>
              <a:t>Being able to call a method that may throw an exception by using a </a:t>
            </a:r>
            <a:r>
              <a:rPr lang="en-US" altLang="en-US" sz="2000" smtClean="0">
                <a:latin typeface="Consolas" panose="020B0609020204030204" pitchFamily="49" charset="0"/>
                <a:cs typeface="Consolas" panose="020B0609020204030204" pitchFamily="49" charset="0"/>
              </a:rPr>
              <a:t>try</a:t>
            </a:r>
            <a:r>
              <a:rPr lang="en-US" altLang="en-US" sz="2000" smtClean="0"/>
              <a:t>-</a:t>
            </a:r>
            <a:r>
              <a:rPr lang="en-US" altLang="en-US" sz="2000" smtClean="0">
                <a:latin typeface="Consolas" panose="020B0609020204030204" pitchFamily="49" charset="0"/>
                <a:cs typeface="Consolas" panose="020B0609020204030204" pitchFamily="49" charset="0"/>
              </a:rPr>
              <a:t>catch</a:t>
            </a:r>
            <a:r>
              <a:rPr lang="en-US" altLang="en-US" sz="2000" smtClean="0"/>
              <a:t> block</a:t>
            </a:r>
          </a:p>
          <a:p>
            <a:pPr lvl="1">
              <a:lnSpc>
                <a:spcPct val="90000"/>
              </a:lnSpc>
            </a:pPr>
            <a:r>
              <a:rPr lang="en-US" altLang="en-US" sz="2000" smtClean="0"/>
              <a:t>What to do if the caller cannot properly handle the exception</a:t>
            </a:r>
          </a:p>
          <a:p>
            <a:pPr lvl="1">
              <a:lnSpc>
                <a:spcPct val="90000"/>
              </a:lnSpc>
            </a:pPr>
            <a:r>
              <a:rPr lang="en-US" altLang="en-US" sz="2000" smtClean="0"/>
              <a:t>What is the finally clause, how does it work and when should it be used</a:t>
            </a:r>
          </a:p>
          <a:p>
            <a:pPr>
              <a:lnSpc>
                <a:spcPct val="90000"/>
              </a:lnSpc>
            </a:pPr>
            <a:r>
              <a:rPr lang="en-US" altLang="en-US" sz="2400" smtClean="0"/>
              <a:t>The effect of the inheritance hierarchy when catching exceptions</a:t>
            </a:r>
          </a:p>
        </p:txBody>
      </p:sp>
    </p:spTree>
    <p:extLst>
      <p:ext uri="{BB962C8B-B14F-4D97-AF65-F5344CB8AC3E}">
        <p14:creationId xmlns:p14="http://schemas.microsoft.com/office/powerpoint/2010/main" val="119163966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idx="4294967295"/>
          </p:nvPr>
        </p:nvSpPr>
        <p:spPr>
          <a:xfrm>
            <a:off x="685800" y="2130425"/>
            <a:ext cx="7772400" cy="1470025"/>
          </a:xfrm>
        </p:spPr>
        <p:txBody>
          <a:bodyPr/>
          <a:lstStyle/>
          <a:p>
            <a:r>
              <a:rPr lang="en-US" altLang="en-US" smtClean="0"/>
              <a:t>Simple File Input And Output</a:t>
            </a:r>
          </a:p>
        </p:txBody>
      </p:sp>
      <p:sp>
        <p:nvSpPr>
          <p:cNvPr id="13315" name="Rectangle 3"/>
          <p:cNvSpPr>
            <a:spLocks noGrp="1" noChangeArrowheads="1"/>
          </p:cNvSpPr>
          <p:nvPr>
            <p:ph type="subTitle" idx="4294967295"/>
          </p:nvPr>
        </p:nvSpPr>
        <p:spPr>
          <a:xfrm>
            <a:off x="1371600" y="3886200"/>
            <a:ext cx="6400800" cy="1752600"/>
          </a:xfrm>
        </p:spPr>
        <p:txBody>
          <a:bodyPr/>
          <a:lstStyle/>
          <a:p>
            <a:pPr marL="0" indent="0" algn="ctr">
              <a:spcBef>
                <a:spcPct val="50000"/>
              </a:spcBef>
              <a:buFont typeface="Arial" panose="020B0604020202020204" pitchFamily="34" charset="0"/>
              <a:buNone/>
            </a:pPr>
            <a:r>
              <a:rPr lang="en-US" altLang="en-US" smtClean="0"/>
              <a:t>You will learn how to write to and read from text files in Java.</a:t>
            </a:r>
          </a:p>
        </p:txBody>
      </p:sp>
    </p:spTree>
    <p:extLst>
      <p:ext uri="{BB962C8B-B14F-4D97-AF65-F5344CB8AC3E}">
        <p14:creationId xmlns:p14="http://schemas.microsoft.com/office/powerpoint/2010/main" val="19338872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idx="4294967295"/>
          </p:nvPr>
        </p:nvSpPr>
        <p:spPr/>
        <p:txBody>
          <a:bodyPr/>
          <a:lstStyle/>
          <a:p>
            <a:r>
              <a:rPr lang="en-US" altLang="en-US" sz="3200" smtClean="0"/>
              <a:t>Inheritance Hierarchy For </a:t>
            </a:r>
            <a:r>
              <a:rPr lang="en-US" altLang="en-US" sz="3200" smtClean="0">
                <a:latin typeface="Consolas" panose="020B0609020204030204" pitchFamily="49" charset="0"/>
                <a:cs typeface="Consolas" panose="020B0609020204030204" pitchFamily="49" charset="0"/>
              </a:rPr>
              <a:t>IOExceptions</a:t>
            </a:r>
          </a:p>
        </p:txBody>
      </p:sp>
      <p:grpSp>
        <p:nvGrpSpPr>
          <p:cNvPr id="91139" name="Group 3"/>
          <p:cNvGrpSpPr>
            <a:grpSpLocks/>
          </p:cNvGrpSpPr>
          <p:nvPr/>
        </p:nvGrpSpPr>
        <p:grpSpPr bwMode="auto">
          <a:xfrm>
            <a:off x="539750" y="1773238"/>
            <a:ext cx="4175125" cy="3744912"/>
            <a:chOff x="1565" y="1026"/>
            <a:chExt cx="2630" cy="2359"/>
          </a:xfrm>
        </p:grpSpPr>
        <p:sp>
          <p:nvSpPr>
            <p:cNvPr id="91144" name="Rectangle 4"/>
            <p:cNvSpPr>
              <a:spLocks noChangeArrowheads="1"/>
            </p:cNvSpPr>
            <p:nvPr/>
          </p:nvSpPr>
          <p:spPr bwMode="auto">
            <a:xfrm>
              <a:off x="2381" y="1026"/>
              <a:ext cx="862" cy="499"/>
            </a:xfrm>
            <a:prstGeom prst="rect">
              <a:avLst/>
            </a:prstGeom>
            <a:noFill/>
            <a:ln w="12700" algn="ctr">
              <a:solidFill>
                <a:schemeClr val="tx1"/>
              </a:solidFill>
              <a:miter lim="800000"/>
              <a:headEnd/>
              <a:tailEnd type="none" w="lg" len="lg"/>
            </a:ln>
            <a:extLst>
              <a:ext uri="{909E8E84-426E-40DD-AFC4-6F175D3DCCD1}">
                <a14:hiddenFill xmlns:a14="http://schemas.microsoft.com/office/drawing/2010/main">
                  <a:solidFill>
                    <a:srgbClr val="FFFFFF"/>
                  </a:solidFill>
                </a14:hiddenFill>
              </a:ext>
            </a:extLst>
          </p:spPr>
          <p:txBody>
            <a:bodyPr wrap="none" lIns="93600" tIns="46800" rIns="93600" bIns="4680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1800">
                  <a:latin typeface="Arial" panose="020B0604020202020204" pitchFamily="34" charset="0"/>
                </a:rPr>
                <a:t>IOException</a:t>
              </a:r>
            </a:p>
          </p:txBody>
        </p:sp>
        <p:sp>
          <p:nvSpPr>
            <p:cNvPr id="91145" name="Rectangle 5"/>
            <p:cNvSpPr>
              <a:spLocks noChangeArrowheads="1"/>
            </p:cNvSpPr>
            <p:nvPr/>
          </p:nvSpPr>
          <p:spPr bwMode="auto">
            <a:xfrm>
              <a:off x="1565" y="2886"/>
              <a:ext cx="1089" cy="499"/>
            </a:xfrm>
            <a:prstGeom prst="rect">
              <a:avLst/>
            </a:prstGeom>
            <a:noFill/>
            <a:ln w="12700" algn="ctr">
              <a:solidFill>
                <a:schemeClr val="tx1"/>
              </a:solidFill>
              <a:miter lim="800000"/>
              <a:headEnd/>
              <a:tailEnd type="none" w="lg" len="lg"/>
            </a:ln>
            <a:extLst>
              <a:ext uri="{909E8E84-426E-40DD-AFC4-6F175D3DCCD1}">
                <a14:hiddenFill xmlns:a14="http://schemas.microsoft.com/office/drawing/2010/main">
                  <a:solidFill>
                    <a:srgbClr val="FFFFFF"/>
                  </a:solidFill>
                </a14:hiddenFill>
              </a:ext>
            </a:extLst>
          </p:spPr>
          <p:txBody>
            <a:bodyPr wrap="none" lIns="93600" tIns="46800" rIns="93600" bIns="4680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1800">
                  <a:latin typeface="Arial" panose="020B0604020202020204" pitchFamily="34" charset="0"/>
                </a:rPr>
                <a:t>EOFException</a:t>
              </a:r>
            </a:p>
          </p:txBody>
        </p:sp>
        <p:sp>
          <p:nvSpPr>
            <p:cNvPr id="91146" name="Rectangle 6"/>
            <p:cNvSpPr>
              <a:spLocks noChangeArrowheads="1"/>
            </p:cNvSpPr>
            <p:nvPr/>
          </p:nvSpPr>
          <p:spPr bwMode="auto">
            <a:xfrm>
              <a:off x="2971" y="2886"/>
              <a:ext cx="1224" cy="499"/>
            </a:xfrm>
            <a:prstGeom prst="rect">
              <a:avLst/>
            </a:prstGeom>
            <a:noFill/>
            <a:ln w="12700" algn="ctr">
              <a:solidFill>
                <a:schemeClr val="tx1"/>
              </a:solidFill>
              <a:miter lim="800000"/>
              <a:headEnd/>
              <a:tailEnd type="none" w="lg" len="lg"/>
            </a:ln>
            <a:extLst>
              <a:ext uri="{909E8E84-426E-40DD-AFC4-6F175D3DCCD1}">
                <a14:hiddenFill xmlns:a14="http://schemas.microsoft.com/office/drawing/2010/main">
                  <a:solidFill>
                    <a:srgbClr val="FFFFFF"/>
                  </a:solidFill>
                </a14:hiddenFill>
              </a:ext>
            </a:extLst>
          </p:spPr>
          <p:txBody>
            <a:bodyPr wrap="none" lIns="93600" tIns="46800" rIns="93600" bIns="4680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1800">
                  <a:latin typeface="Arial" panose="020B0604020202020204" pitchFamily="34" charset="0"/>
                </a:rPr>
                <a:t>FileNotFound</a:t>
              </a:r>
            </a:p>
            <a:p>
              <a:pPr algn="ctr" eaLnBrk="1" hangingPunct="1">
                <a:spcBef>
                  <a:spcPct val="50000"/>
                </a:spcBef>
                <a:buFontTx/>
                <a:buNone/>
              </a:pPr>
              <a:r>
                <a:rPr lang="en-US" altLang="en-US" sz="1800">
                  <a:latin typeface="Arial" panose="020B0604020202020204" pitchFamily="34" charset="0"/>
                </a:rPr>
                <a:t>Exception</a:t>
              </a:r>
            </a:p>
          </p:txBody>
        </p:sp>
        <p:sp>
          <p:nvSpPr>
            <p:cNvPr id="91147" name="AutoShape 7"/>
            <p:cNvSpPr>
              <a:spLocks noChangeArrowheads="1"/>
            </p:cNvSpPr>
            <p:nvPr/>
          </p:nvSpPr>
          <p:spPr bwMode="auto">
            <a:xfrm>
              <a:off x="2699" y="1525"/>
              <a:ext cx="181" cy="226"/>
            </a:xfrm>
            <a:prstGeom prst="triangle">
              <a:avLst>
                <a:gd name="adj" fmla="val 50000"/>
              </a:avLst>
            </a:prstGeom>
            <a:noFill/>
            <a:ln w="12700" algn="ctr">
              <a:solidFill>
                <a:schemeClr val="tx1"/>
              </a:solidFill>
              <a:miter lim="800000"/>
              <a:headEnd/>
              <a:tailEnd type="none" w="lg" len="lg"/>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CA" altLang="en-US" sz="1400">
                <a:latin typeface="Arial" panose="020B0604020202020204" pitchFamily="34" charset="0"/>
              </a:endParaRPr>
            </a:p>
          </p:txBody>
        </p:sp>
        <p:cxnSp>
          <p:nvCxnSpPr>
            <p:cNvPr id="91148" name="AutoShape 8"/>
            <p:cNvCxnSpPr>
              <a:cxnSpLocks noChangeShapeType="1"/>
            </p:cNvCxnSpPr>
            <p:nvPr/>
          </p:nvCxnSpPr>
          <p:spPr bwMode="auto">
            <a:xfrm>
              <a:off x="2064" y="2432"/>
              <a:ext cx="0" cy="454"/>
            </a:xfrm>
            <a:prstGeom prst="straightConnector1">
              <a:avLst/>
            </a:prstGeom>
            <a:noFill/>
            <a:ln w="12700">
              <a:solidFill>
                <a:schemeClr val="tx1"/>
              </a:solidFill>
              <a:round/>
              <a:headEnd/>
              <a:tailEnd type="none" w="lg" len="lg"/>
            </a:ln>
            <a:extLst>
              <a:ext uri="{909E8E84-426E-40DD-AFC4-6F175D3DCCD1}">
                <a14:hiddenFill xmlns:a14="http://schemas.microsoft.com/office/drawing/2010/main">
                  <a:noFill/>
                </a14:hiddenFill>
              </a:ext>
            </a:extLst>
          </p:spPr>
        </p:cxnSp>
        <p:sp>
          <p:nvSpPr>
            <p:cNvPr id="91149" name="Line 9"/>
            <p:cNvSpPr>
              <a:spLocks noChangeShapeType="1"/>
            </p:cNvSpPr>
            <p:nvPr/>
          </p:nvSpPr>
          <p:spPr bwMode="auto">
            <a:xfrm>
              <a:off x="2064" y="2432"/>
              <a:ext cx="145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91150" name="Line 10"/>
            <p:cNvSpPr>
              <a:spLocks noChangeShapeType="1"/>
            </p:cNvSpPr>
            <p:nvPr/>
          </p:nvSpPr>
          <p:spPr bwMode="auto">
            <a:xfrm>
              <a:off x="3515" y="2432"/>
              <a:ext cx="0" cy="45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91151" name="Line 11"/>
            <p:cNvSpPr>
              <a:spLocks noChangeShapeType="1"/>
            </p:cNvSpPr>
            <p:nvPr/>
          </p:nvSpPr>
          <p:spPr bwMode="auto">
            <a:xfrm>
              <a:off x="2789" y="1752"/>
              <a:ext cx="0" cy="68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3" name="Group 12"/>
          <p:cNvGrpSpPr>
            <a:grpSpLocks/>
          </p:cNvGrpSpPr>
          <p:nvPr/>
        </p:nvGrpSpPr>
        <p:grpSpPr bwMode="auto">
          <a:xfrm>
            <a:off x="179388" y="3716338"/>
            <a:ext cx="8569325" cy="2089150"/>
            <a:chOff x="113" y="2341"/>
            <a:chExt cx="5398" cy="1316"/>
          </a:xfrm>
        </p:grpSpPr>
        <p:sp>
          <p:nvSpPr>
            <p:cNvPr id="91141" name="Oval 13"/>
            <p:cNvSpPr>
              <a:spLocks noChangeArrowheads="1"/>
            </p:cNvSpPr>
            <p:nvPr/>
          </p:nvSpPr>
          <p:spPr bwMode="auto">
            <a:xfrm>
              <a:off x="113" y="2704"/>
              <a:ext cx="3039" cy="953"/>
            </a:xfrm>
            <a:prstGeom prst="ellipse">
              <a:avLst/>
            </a:prstGeom>
            <a:noFill/>
            <a:ln w="25400">
              <a:solidFill>
                <a:schemeClr val="accent2"/>
              </a:solidFill>
              <a:prstDash val="lgDash"/>
              <a:round/>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CA" altLang="en-US" sz="1400">
                <a:latin typeface="Arial" panose="020B0604020202020204" pitchFamily="34" charset="0"/>
              </a:endParaRPr>
            </a:p>
          </p:txBody>
        </p:sp>
        <p:sp>
          <p:nvSpPr>
            <p:cNvPr id="91142" name="Text Box 14"/>
            <p:cNvSpPr txBox="1">
              <a:spLocks noChangeArrowheads="1"/>
            </p:cNvSpPr>
            <p:nvPr/>
          </p:nvSpPr>
          <p:spPr bwMode="auto">
            <a:xfrm>
              <a:off x="3969" y="2341"/>
              <a:ext cx="1542" cy="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solidFill>
                    <a:schemeClr val="accent2"/>
                  </a:solidFill>
                  <a:latin typeface="Arial" panose="020B0604020202020204" pitchFamily="34" charset="0"/>
                </a:rPr>
                <a:t>These classes are more specific instances of class IOException</a:t>
              </a:r>
            </a:p>
          </p:txBody>
        </p:sp>
        <p:cxnSp>
          <p:nvCxnSpPr>
            <p:cNvPr id="91143" name="AutoShape 15"/>
            <p:cNvCxnSpPr>
              <a:cxnSpLocks noChangeShapeType="1"/>
              <a:stCxn id="91142" idx="1"/>
              <a:endCxn id="91141" idx="6"/>
            </p:cNvCxnSpPr>
            <p:nvPr/>
          </p:nvCxnSpPr>
          <p:spPr bwMode="auto">
            <a:xfrm flipH="1">
              <a:off x="3160" y="2601"/>
              <a:ext cx="809" cy="580"/>
            </a:xfrm>
            <a:prstGeom prst="straightConnector1">
              <a:avLst/>
            </a:prstGeom>
            <a:noFill/>
            <a:ln w="25400">
              <a:solidFill>
                <a:schemeClr val="accent2"/>
              </a:solidFill>
              <a:prstDash val="lgDash"/>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23451308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p:txBody>
          <a:bodyPr/>
          <a:lstStyle/>
          <a:p>
            <a:r>
              <a:rPr lang="en-US" altLang="en-US" sz="3200" smtClean="0"/>
              <a:t>Inheritance And Catching Exceptions</a:t>
            </a:r>
          </a:p>
        </p:txBody>
      </p:sp>
      <p:sp>
        <p:nvSpPr>
          <p:cNvPr id="67587" name="Rectangle 3"/>
          <p:cNvSpPr>
            <a:spLocks noGrp="1" noChangeArrowheads="1"/>
          </p:cNvSpPr>
          <p:nvPr>
            <p:ph type="body" idx="4294967295"/>
          </p:nvPr>
        </p:nvSpPr>
        <p:spPr/>
        <p:txBody>
          <a:bodyPr/>
          <a:lstStyle/>
          <a:p>
            <a:r>
              <a:rPr lang="en-US" altLang="en-US" sz="2400" smtClean="0"/>
              <a:t>If you are catching a sequence of exceptions then make sure that you catch the exceptions for the child classes before you catch the exceptions for the parent classes</a:t>
            </a:r>
          </a:p>
          <a:p>
            <a:r>
              <a:rPr lang="en-US" altLang="en-US" sz="2400" smtClean="0"/>
              <a:t>Deal with the more specific case before handling the more general case</a:t>
            </a:r>
          </a:p>
        </p:txBody>
      </p:sp>
    </p:spTree>
    <p:extLst>
      <p:ext uri="{BB962C8B-B14F-4D97-AF65-F5344CB8AC3E}">
        <p14:creationId xmlns:p14="http://schemas.microsoft.com/office/powerpoint/2010/main" val="36610571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58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CA" sz="3200" dirty="0" smtClean="0"/>
              <a:t>Branches: Specific Before General</a:t>
            </a:r>
            <a:endParaRPr lang="en-CA" sz="3200" dirty="0"/>
          </a:p>
        </p:txBody>
      </p:sp>
      <p:sp>
        <p:nvSpPr>
          <p:cNvPr id="3" name="Content Placeholder 2"/>
          <p:cNvSpPr>
            <a:spLocks noGrp="1"/>
          </p:cNvSpPr>
          <p:nvPr>
            <p:ph sz="half" idx="1"/>
          </p:nvPr>
        </p:nvSpPr>
        <p:spPr>
          <a:xfrm>
            <a:off x="4267200" y="1066800"/>
            <a:ext cx="4038600" cy="5059363"/>
          </a:xfrm>
        </p:spPr>
        <p:txBody>
          <a:bodyPr/>
          <a:lstStyle/>
          <a:p>
            <a:r>
              <a:rPr lang="en-CA" sz="2400" b="1" dirty="0" smtClean="0">
                <a:solidFill>
                  <a:srgbClr val="FF0000"/>
                </a:solidFill>
              </a:rPr>
              <a:t>Incorrect</a:t>
            </a:r>
          </a:p>
          <a:p>
            <a:pPr marL="342900" lvl="1" indent="0">
              <a:buNone/>
            </a:pPr>
            <a:r>
              <a:rPr lang="en-CA" sz="2000" dirty="0" smtClean="0">
                <a:latin typeface="Consolas" panose="020B0609020204030204" pitchFamily="49" charset="0"/>
                <a:cs typeface="Consolas" panose="020B0609020204030204" pitchFamily="49" charset="0"/>
              </a:rPr>
              <a:t>If (x &gt; 0)</a:t>
            </a:r>
          </a:p>
          <a:p>
            <a:pPr marL="342900" lvl="1" indent="0">
              <a:buNone/>
            </a:pPr>
            <a:r>
              <a:rPr lang="en-CA" sz="2000" dirty="0">
                <a:latin typeface="Consolas" panose="020B0609020204030204" pitchFamily="49" charset="0"/>
                <a:cs typeface="Consolas" panose="020B0609020204030204" pitchFamily="49" charset="0"/>
              </a:rPr>
              <a:t> </a:t>
            </a:r>
            <a:r>
              <a:rPr lang="en-CA" sz="2000" dirty="0" smtClean="0">
                <a:latin typeface="Consolas" panose="020B0609020204030204" pitchFamily="49" charset="0"/>
                <a:cs typeface="Consolas" panose="020B0609020204030204" pitchFamily="49" charset="0"/>
              </a:rPr>
              <a:t>  body;</a:t>
            </a:r>
          </a:p>
          <a:p>
            <a:pPr marL="342900" lvl="1" indent="0">
              <a:buNone/>
            </a:pPr>
            <a:r>
              <a:rPr lang="en-CA" sz="2000" dirty="0">
                <a:latin typeface="Consolas" panose="020B0609020204030204" pitchFamily="49" charset="0"/>
                <a:cs typeface="Consolas" panose="020B0609020204030204" pitchFamily="49" charset="0"/>
              </a:rPr>
              <a:t>e</a:t>
            </a:r>
            <a:r>
              <a:rPr lang="en-CA" sz="2000" dirty="0" smtClean="0">
                <a:latin typeface="Consolas" panose="020B0609020204030204" pitchFamily="49" charset="0"/>
                <a:cs typeface="Consolas" panose="020B0609020204030204" pitchFamily="49" charset="0"/>
              </a:rPr>
              <a:t>lse if (x &gt; 10)</a:t>
            </a:r>
          </a:p>
          <a:p>
            <a:pPr marL="342900" lvl="1" indent="0">
              <a:buNone/>
            </a:pPr>
            <a:r>
              <a:rPr lang="en-CA" sz="2000" dirty="0">
                <a:latin typeface="Consolas" panose="020B0609020204030204" pitchFamily="49" charset="0"/>
                <a:cs typeface="Consolas" panose="020B0609020204030204" pitchFamily="49" charset="0"/>
              </a:rPr>
              <a:t> </a:t>
            </a:r>
            <a:r>
              <a:rPr lang="en-CA" sz="2000" dirty="0" smtClean="0">
                <a:latin typeface="Consolas" panose="020B0609020204030204" pitchFamily="49" charset="0"/>
                <a:cs typeface="Consolas" panose="020B0609020204030204" pitchFamily="49" charset="0"/>
              </a:rPr>
              <a:t>  body;</a:t>
            </a:r>
          </a:p>
          <a:p>
            <a:pPr marL="342900" lvl="1" indent="0">
              <a:buNone/>
            </a:pPr>
            <a:r>
              <a:rPr lang="en-CA" sz="2000" dirty="0">
                <a:latin typeface="Consolas" panose="020B0609020204030204" pitchFamily="49" charset="0"/>
                <a:cs typeface="Consolas" panose="020B0609020204030204" pitchFamily="49" charset="0"/>
              </a:rPr>
              <a:t>e</a:t>
            </a:r>
            <a:r>
              <a:rPr lang="en-CA" sz="2000" dirty="0" smtClean="0">
                <a:latin typeface="Consolas" panose="020B0609020204030204" pitchFamily="49" charset="0"/>
                <a:cs typeface="Consolas" panose="020B0609020204030204" pitchFamily="49" charset="0"/>
              </a:rPr>
              <a:t>lse if (x &gt; 100)</a:t>
            </a:r>
          </a:p>
          <a:p>
            <a:pPr marL="342900" lvl="1" indent="0">
              <a:buNone/>
            </a:pPr>
            <a:r>
              <a:rPr lang="en-CA" sz="2000" dirty="0">
                <a:latin typeface="Consolas" panose="020B0609020204030204" pitchFamily="49" charset="0"/>
                <a:cs typeface="Consolas" panose="020B0609020204030204" pitchFamily="49" charset="0"/>
              </a:rPr>
              <a:t> </a:t>
            </a:r>
            <a:r>
              <a:rPr lang="en-CA" sz="2000" dirty="0" smtClean="0">
                <a:latin typeface="Consolas" panose="020B0609020204030204" pitchFamily="49" charset="0"/>
                <a:cs typeface="Consolas" panose="020B0609020204030204" pitchFamily="49" charset="0"/>
              </a:rPr>
              <a:t>  body;</a:t>
            </a:r>
            <a:endParaRPr lang="en-CA" sz="2000" dirty="0">
              <a:latin typeface="Consolas" panose="020B0609020204030204" pitchFamily="49" charset="0"/>
              <a:cs typeface="Consolas" panose="020B0609020204030204" pitchFamily="49" charset="0"/>
            </a:endParaRPr>
          </a:p>
        </p:txBody>
      </p:sp>
      <p:sp>
        <p:nvSpPr>
          <p:cNvPr id="4" name="Content Placeholder 3"/>
          <p:cNvSpPr>
            <a:spLocks noGrp="1"/>
          </p:cNvSpPr>
          <p:nvPr>
            <p:ph sz="half" idx="2"/>
          </p:nvPr>
        </p:nvSpPr>
        <p:spPr>
          <a:xfrm>
            <a:off x="304800" y="1066800"/>
            <a:ext cx="4038600" cy="5059363"/>
          </a:xfrm>
        </p:spPr>
        <p:txBody>
          <a:bodyPr/>
          <a:lstStyle/>
          <a:p>
            <a:r>
              <a:rPr lang="en-CA" sz="2400" b="1" dirty="0">
                <a:solidFill>
                  <a:srgbClr val="666633"/>
                </a:solidFill>
              </a:rPr>
              <a:t>C</a:t>
            </a:r>
            <a:r>
              <a:rPr lang="en-CA" sz="2400" b="1" dirty="0" smtClean="0">
                <a:solidFill>
                  <a:srgbClr val="666633"/>
                </a:solidFill>
              </a:rPr>
              <a:t>orrect</a:t>
            </a:r>
          </a:p>
          <a:p>
            <a:pPr marL="342900" lvl="1" indent="0">
              <a:buNone/>
            </a:pPr>
            <a:r>
              <a:rPr lang="en-CA" sz="2000" dirty="0">
                <a:latin typeface="Consolas" panose="020B0609020204030204" pitchFamily="49" charset="0"/>
                <a:cs typeface="Consolas" panose="020B0609020204030204" pitchFamily="49" charset="0"/>
              </a:rPr>
              <a:t>If (x &gt; </a:t>
            </a:r>
            <a:r>
              <a:rPr lang="en-CA" sz="2000" dirty="0" smtClean="0">
                <a:latin typeface="Consolas" panose="020B0609020204030204" pitchFamily="49" charset="0"/>
                <a:cs typeface="Consolas" panose="020B0609020204030204" pitchFamily="49" charset="0"/>
              </a:rPr>
              <a:t>100</a:t>
            </a:r>
            <a:r>
              <a:rPr lang="en-CA" sz="2000" dirty="0">
                <a:latin typeface="Consolas" panose="020B0609020204030204" pitchFamily="49" charset="0"/>
                <a:cs typeface="Consolas" panose="020B0609020204030204" pitchFamily="49" charset="0"/>
              </a:rPr>
              <a:t>)</a:t>
            </a:r>
          </a:p>
          <a:p>
            <a:pPr marL="342900" lvl="1" indent="0">
              <a:buNone/>
            </a:pPr>
            <a:r>
              <a:rPr lang="en-CA" sz="2000" dirty="0">
                <a:latin typeface="Consolas" panose="020B0609020204030204" pitchFamily="49" charset="0"/>
                <a:cs typeface="Consolas" panose="020B0609020204030204" pitchFamily="49" charset="0"/>
              </a:rPr>
              <a:t>   body;</a:t>
            </a:r>
          </a:p>
          <a:p>
            <a:pPr marL="342900" lvl="1" indent="0">
              <a:buNone/>
            </a:pPr>
            <a:r>
              <a:rPr lang="en-CA" sz="2000" dirty="0">
                <a:latin typeface="Consolas" panose="020B0609020204030204" pitchFamily="49" charset="0"/>
                <a:cs typeface="Consolas" panose="020B0609020204030204" pitchFamily="49" charset="0"/>
              </a:rPr>
              <a:t>else if (x &gt; 10)</a:t>
            </a:r>
          </a:p>
          <a:p>
            <a:pPr marL="342900" lvl="1" indent="0">
              <a:buNone/>
            </a:pPr>
            <a:r>
              <a:rPr lang="en-CA" sz="2000" dirty="0">
                <a:latin typeface="Consolas" panose="020B0609020204030204" pitchFamily="49" charset="0"/>
                <a:cs typeface="Consolas" panose="020B0609020204030204" pitchFamily="49" charset="0"/>
              </a:rPr>
              <a:t>   body;</a:t>
            </a:r>
          </a:p>
          <a:p>
            <a:pPr marL="342900" lvl="1" indent="0">
              <a:buNone/>
            </a:pPr>
            <a:r>
              <a:rPr lang="en-CA" sz="2000" dirty="0">
                <a:latin typeface="Consolas" panose="020B0609020204030204" pitchFamily="49" charset="0"/>
                <a:cs typeface="Consolas" panose="020B0609020204030204" pitchFamily="49" charset="0"/>
              </a:rPr>
              <a:t>else if (x &gt; 0</a:t>
            </a:r>
            <a:r>
              <a:rPr lang="en-CA" sz="2000" dirty="0" smtClean="0">
                <a:latin typeface="Consolas" panose="020B0609020204030204" pitchFamily="49" charset="0"/>
                <a:cs typeface="Consolas" panose="020B0609020204030204" pitchFamily="49" charset="0"/>
              </a:rPr>
              <a:t>)</a:t>
            </a:r>
            <a:endParaRPr lang="en-CA" sz="2000" dirty="0">
              <a:latin typeface="Consolas" panose="020B0609020204030204" pitchFamily="49" charset="0"/>
              <a:cs typeface="Consolas" panose="020B0609020204030204" pitchFamily="49" charset="0"/>
            </a:endParaRPr>
          </a:p>
          <a:p>
            <a:pPr marL="342900" lvl="1" indent="0">
              <a:buNone/>
            </a:pPr>
            <a:r>
              <a:rPr lang="en-CA" sz="2000" dirty="0">
                <a:latin typeface="Consolas" panose="020B0609020204030204" pitchFamily="49" charset="0"/>
                <a:cs typeface="Consolas" panose="020B0609020204030204" pitchFamily="49" charset="0"/>
              </a:rPr>
              <a:t>   body;</a:t>
            </a:r>
          </a:p>
          <a:p>
            <a:pPr marL="342900" lvl="1" indent="0">
              <a:buNone/>
            </a:pPr>
            <a:endParaRPr lang="en-CA" sz="2000" dirty="0"/>
          </a:p>
        </p:txBody>
      </p:sp>
    </p:spTree>
    <p:extLst>
      <p:ext uri="{BB962C8B-B14F-4D97-AF65-F5344CB8AC3E}">
        <p14:creationId xmlns:p14="http://schemas.microsoft.com/office/powerpoint/2010/main" val="38055434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p:txBody>
          <a:bodyPr/>
          <a:lstStyle/>
          <a:p>
            <a:r>
              <a:rPr lang="en-US" altLang="en-US" sz="3200" smtClean="0"/>
              <a:t>Some Hypothetical Method Calls: Condition/Return</a:t>
            </a:r>
          </a:p>
        </p:txBody>
      </p:sp>
      <p:sp>
        <p:nvSpPr>
          <p:cNvPr id="20483" name="Rectangle 3"/>
          <p:cNvSpPr>
            <a:spLocks noChangeArrowheads="1"/>
          </p:cNvSpPr>
          <p:nvPr/>
        </p:nvSpPr>
        <p:spPr bwMode="auto">
          <a:xfrm>
            <a:off x="4800600" y="5084763"/>
            <a:ext cx="3886200" cy="122396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store.addToInventory(int amt)</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if (temp &gt; MAX)</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return(false);</a:t>
            </a:r>
          </a:p>
        </p:txBody>
      </p:sp>
      <p:sp>
        <p:nvSpPr>
          <p:cNvPr id="20484" name="Rectangle 4"/>
          <p:cNvSpPr>
            <a:spLocks noChangeArrowheads="1"/>
          </p:cNvSpPr>
          <p:nvPr/>
        </p:nvSpPr>
        <p:spPr bwMode="auto">
          <a:xfrm>
            <a:off x="2771775" y="3357563"/>
            <a:ext cx="5000625" cy="1295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reference2.method2()</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if (store.addToInventory(amt) == false)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return(false);</a:t>
            </a:r>
          </a:p>
        </p:txBody>
      </p:sp>
      <p:sp>
        <p:nvSpPr>
          <p:cNvPr id="20485" name="Rectangle 5"/>
          <p:cNvSpPr>
            <a:spLocks noChangeArrowheads="1"/>
          </p:cNvSpPr>
          <p:nvPr/>
        </p:nvSpPr>
        <p:spPr bwMode="auto">
          <a:xfrm>
            <a:off x="395288" y="1484313"/>
            <a:ext cx="4710112" cy="1295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reference1.method1()</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if (reference2.method2() == false)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return(false);</a:t>
            </a:r>
          </a:p>
        </p:txBody>
      </p:sp>
      <p:sp>
        <p:nvSpPr>
          <p:cNvPr id="20486" name="Line 6"/>
          <p:cNvSpPr>
            <a:spLocks noChangeShapeType="1"/>
          </p:cNvSpPr>
          <p:nvPr/>
        </p:nvSpPr>
        <p:spPr bwMode="auto">
          <a:xfrm>
            <a:off x="2195513" y="2781300"/>
            <a:ext cx="2160587" cy="576263"/>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20487" name="Line 7"/>
          <p:cNvSpPr>
            <a:spLocks noChangeShapeType="1"/>
          </p:cNvSpPr>
          <p:nvPr/>
        </p:nvSpPr>
        <p:spPr bwMode="auto">
          <a:xfrm>
            <a:off x="4140200" y="4652963"/>
            <a:ext cx="2376488" cy="431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Tree>
    <p:extLst>
      <p:ext uri="{BB962C8B-B14F-4D97-AF65-F5344CB8AC3E}">
        <p14:creationId xmlns:p14="http://schemas.microsoft.com/office/powerpoint/2010/main" val="117052840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p:txBody>
          <a:bodyPr/>
          <a:lstStyle/>
          <a:p>
            <a:r>
              <a:rPr lang="en-US" altLang="en-US" sz="3200" smtClean="0"/>
              <a:t>Inheritance And Catching Exceptions (2)</a:t>
            </a:r>
          </a:p>
        </p:txBody>
      </p:sp>
      <p:sp>
        <p:nvSpPr>
          <p:cNvPr id="93187" name="Text Box 3"/>
          <p:cNvSpPr txBox="1">
            <a:spLocks noChangeArrowheads="1"/>
          </p:cNvSpPr>
          <p:nvPr/>
        </p:nvSpPr>
        <p:spPr bwMode="auto">
          <a:xfrm>
            <a:off x="4932363" y="2205038"/>
            <a:ext cx="3529012" cy="437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try</a:t>
            </a:r>
          </a:p>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a:t>
            </a:r>
          </a:p>
          <a:p>
            <a:pPr eaLnBrk="1" hangingPunct="1">
              <a:spcBef>
                <a:spcPct val="50000"/>
              </a:spcBef>
              <a:buFontTx/>
              <a:buNone/>
            </a:pPr>
            <a:endParaRPr lang="en-US" altLang="en-US" sz="1600" dirty="0">
              <a:latin typeface="Consolas" panose="020B0609020204030204" pitchFamily="49" charset="0"/>
              <a:cs typeface="Consolas" panose="020B0609020204030204" pitchFamily="49" charset="0"/>
            </a:endParaRPr>
          </a:p>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600" dirty="0">
                <a:solidFill>
                  <a:srgbClr val="FF0000"/>
                </a:solidFill>
                <a:latin typeface="Consolas" panose="020B0609020204030204" pitchFamily="49" charset="0"/>
                <a:cs typeface="Consolas" panose="020B0609020204030204" pitchFamily="49" charset="0"/>
              </a:rPr>
              <a:t>catch (</a:t>
            </a:r>
            <a:r>
              <a:rPr lang="en-US" altLang="en-US" sz="1600" dirty="0" err="1">
                <a:solidFill>
                  <a:srgbClr val="FF0000"/>
                </a:solidFill>
                <a:latin typeface="Consolas" panose="020B0609020204030204" pitchFamily="49" charset="0"/>
                <a:cs typeface="Consolas" panose="020B0609020204030204" pitchFamily="49" charset="0"/>
              </a:rPr>
              <a:t>IOException</a:t>
            </a:r>
            <a:r>
              <a:rPr lang="en-US" altLang="en-US" sz="1600" dirty="0">
                <a:solidFill>
                  <a:srgbClr val="FF0000"/>
                </a:solidFill>
                <a:latin typeface="Consolas" panose="020B0609020204030204" pitchFamily="49" charset="0"/>
                <a:cs typeface="Consolas" panose="020B0609020204030204" pitchFamily="49" charset="0"/>
              </a:rPr>
              <a:t> e)</a:t>
            </a:r>
          </a:p>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a:t>
            </a:r>
          </a:p>
          <a:p>
            <a:pPr eaLnBrk="1" hangingPunct="1">
              <a:spcBef>
                <a:spcPct val="50000"/>
              </a:spcBef>
              <a:buFontTx/>
              <a:buNone/>
            </a:pPr>
            <a:endParaRPr lang="en-US" altLang="en-US" sz="1600" dirty="0">
              <a:latin typeface="Consolas" panose="020B0609020204030204" pitchFamily="49" charset="0"/>
              <a:cs typeface="Consolas" panose="020B0609020204030204" pitchFamily="49" charset="0"/>
            </a:endParaRPr>
          </a:p>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catch (</a:t>
            </a:r>
            <a:r>
              <a:rPr lang="en-US" altLang="en-US" sz="1600" dirty="0" err="1">
                <a:latin typeface="Consolas" panose="020B0609020204030204" pitchFamily="49" charset="0"/>
                <a:cs typeface="Consolas" panose="020B0609020204030204" pitchFamily="49" charset="0"/>
              </a:rPr>
              <a:t>EOFException</a:t>
            </a:r>
            <a:r>
              <a:rPr lang="en-US" altLang="en-US" sz="1600" dirty="0">
                <a:latin typeface="Consolas" panose="020B0609020204030204" pitchFamily="49" charset="0"/>
                <a:cs typeface="Consolas" panose="020B0609020204030204" pitchFamily="49" charset="0"/>
              </a:rPr>
              <a:t> e)</a:t>
            </a:r>
          </a:p>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a:t>
            </a:r>
          </a:p>
          <a:p>
            <a:pPr eaLnBrk="1" hangingPunct="1">
              <a:spcBef>
                <a:spcPct val="50000"/>
              </a:spcBef>
              <a:buFontTx/>
              <a:buNone/>
            </a:pPr>
            <a:endParaRPr lang="en-US" altLang="en-US" sz="1600" dirty="0">
              <a:latin typeface="Consolas" panose="020B0609020204030204" pitchFamily="49" charset="0"/>
              <a:cs typeface="Consolas" panose="020B0609020204030204" pitchFamily="49" charset="0"/>
            </a:endParaRPr>
          </a:p>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 </a:t>
            </a:r>
          </a:p>
        </p:txBody>
      </p:sp>
      <p:sp>
        <p:nvSpPr>
          <p:cNvPr id="93188" name="Text Box 4"/>
          <p:cNvSpPr txBox="1">
            <a:spLocks noChangeArrowheads="1"/>
          </p:cNvSpPr>
          <p:nvPr/>
        </p:nvSpPr>
        <p:spPr bwMode="auto">
          <a:xfrm>
            <a:off x="684213" y="2276475"/>
            <a:ext cx="3529012" cy="437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latin typeface="Consolas" panose="020B0609020204030204" pitchFamily="49" charset="0"/>
                <a:cs typeface="Consolas" panose="020B0609020204030204" pitchFamily="49" charset="0"/>
              </a:rPr>
              <a:t>try</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spcBef>
                <a:spcPct val="50000"/>
              </a:spcBef>
              <a:buFontTx/>
              <a:buNone/>
            </a:pPr>
            <a:endParaRPr lang="en-US" altLang="en-US" sz="1600">
              <a:latin typeface="Consolas" panose="020B0609020204030204" pitchFamily="49" charset="0"/>
              <a:cs typeface="Consolas" panose="020B0609020204030204" pitchFamily="49" charset="0"/>
            </a:endParaRP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catch (EOFException e)</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spcBef>
                <a:spcPct val="50000"/>
              </a:spcBef>
              <a:buFontTx/>
              <a:buNone/>
            </a:pPr>
            <a:endParaRPr lang="en-US" altLang="en-US" sz="1600">
              <a:latin typeface="Consolas" panose="020B0609020204030204" pitchFamily="49" charset="0"/>
              <a:cs typeface="Consolas" panose="020B0609020204030204" pitchFamily="49" charset="0"/>
            </a:endParaRP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catch (IOException e)</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a:p>
            <a:pPr eaLnBrk="1" hangingPunct="1">
              <a:spcBef>
                <a:spcPct val="50000"/>
              </a:spcBef>
              <a:buFontTx/>
              <a:buNone/>
            </a:pPr>
            <a:endParaRPr lang="en-US" altLang="en-US" sz="1600">
              <a:latin typeface="Consolas" panose="020B0609020204030204" pitchFamily="49" charset="0"/>
              <a:cs typeface="Consolas" panose="020B0609020204030204" pitchFamily="49" charset="0"/>
            </a:endParaRP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a:t>
            </a:r>
          </a:p>
        </p:txBody>
      </p:sp>
      <p:sp>
        <p:nvSpPr>
          <p:cNvPr id="93189" name="Text Box 5"/>
          <p:cNvSpPr txBox="1">
            <a:spLocks noChangeArrowheads="1"/>
          </p:cNvSpPr>
          <p:nvPr/>
        </p:nvSpPr>
        <p:spPr bwMode="auto">
          <a:xfrm>
            <a:off x="684213" y="1628775"/>
            <a:ext cx="1368425" cy="463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400">
                <a:solidFill>
                  <a:srgbClr val="808000"/>
                </a:solidFill>
                <a:latin typeface="Arial" panose="020B0604020202020204" pitchFamily="34" charset="0"/>
              </a:rPr>
              <a:t>Correct</a:t>
            </a:r>
          </a:p>
        </p:txBody>
      </p:sp>
      <p:sp>
        <p:nvSpPr>
          <p:cNvPr id="93190" name="Text Box 6"/>
          <p:cNvSpPr txBox="1">
            <a:spLocks noChangeArrowheads="1"/>
          </p:cNvSpPr>
          <p:nvPr/>
        </p:nvSpPr>
        <p:spPr bwMode="auto">
          <a:xfrm>
            <a:off x="4859338" y="1700213"/>
            <a:ext cx="1584325" cy="463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400">
                <a:solidFill>
                  <a:srgbClr val="FF0000"/>
                </a:solidFill>
                <a:latin typeface="Arial" panose="020B0604020202020204" pitchFamily="34" charset="0"/>
              </a:rPr>
              <a:t>Incorrect</a:t>
            </a:r>
          </a:p>
        </p:txBody>
      </p:sp>
    </p:spTree>
    <p:extLst>
      <p:ext uri="{BB962C8B-B14F-4D97-AF65-F5344CB8AC3E}">
        <p14:creationId xmlns:p14="http://schemas.microsoft.com/office/powerpoint/2010/main" val="284393419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r>
              <a:rPr lang="en-US" altLang="en-US" sz="3200" smtClean="0"/>
              <a:t>Reading Text Input From A File</a:t>
            </a:r>
          </a:p>
        </p:txBody>
      </p:sp>
      <p:sp>
        <p:nvSpPr>
          <p:cNvPr id="17411" name="Rectangle 3"/>
          <p:cNvSpPr>
            <a:spLocks noChangeArrowheads="1"/>
          </p:cNvSpPr>
          <p:nvPr/>
        </p:nvSpPr>
        <p:spPr bwMode="auto">
          <a:xfrm>
            <a:off x="323850" y="1628775"/>
            <a:ext cx="1087438" cy="22669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Tx/>
              <a:buNone/>
            </a:pPr>
            <a:r>
              <a:rPr lang="en-US" altLang="en-US" sz="2000">
                <a:latin typeface="Arial" panose="020B0604020202020204" pitchFamily="34" charset="0"/>
              </a:rPr>
              <a:t>File</a:t>
            </a:r>
          </a:p>
          <a:p>
            <a:pPr algn="ctr">
              <a:spcBef>
                <a:spcPct val="50000"/>
              </a:spcBef>
              <a:buFontTx/>
              <a:buNone/>
            </a:pPr>
            <a:r>
              <a:rPr lang="en-US" altLang="en-US" sz="1600">
                <a:latin typeface="Arial" panose="020B0604020202020204" pitchFamily="34" charset="0"/>
              </a:rPr>
              <a:t>01000001</a:t>
            </a:r>
          </a:p>
          <a:p>
            <a:pPr algn="ctr">
              <a:spcBef>
                <a:spcPct val="50000"/>
              </a:spcBef>
              <a:buFontTx/>
              <a:buNone/>
            </a:pPr>
            <a:r>
              <a:rPr lang="en-US" altLang="en-US" sz="1600">
                <a:latin typeface="Arial" panose="020B0604020202020204" pitchFamily="34" charset="0"/>
              </a:rPr>
              <a:t>01001110</a:t>
            </a:r>
          </a:p>
          <a:p>
            <a:pPr algn="ctr">
              <a:spcBef>
                <a:spcPct val="50000"/>
              </a:spcBef>
              <a:buFontTx/>
              <a:buNone/>
            </a:pPr>
            <a:r>
              <a:rPr lang="en-US" altLang="en-US" sz="1600">
                <a:latin typeface="Arial" panose="020B0604020202020204" pitchFamily="34" charset="0"/>
              </a:rPr>
              <a:t>01000001</a:t>
            </a:r>
          </a:p>
          <a:p>
            <a:pPr algn="ctr">
              <a:spcBef>
                <a:spcPct val="50000"/>
              </a:spcBef>
              <a:buFontTx/>
              <a:buNone/>
            </a:pPr>
            <a:r>
              <a:rPr lang="en-US" altLang="en-US" sz="1600">
                <a:latin typeface="Arial" panose="020B0604020202020204" pitchFamily="34" charset="0"/>
              </a:rPr>
              <a:t>:</a:t>
            </a:r>
          </a:p>
          <a:p>
            <a:pPr algn="ctr">
              <a:spcBef>
                <a:spcPct val="50000"/>
              </a:spcBef>
              <a:buFontTx/>
              <a:buNone/>
            </a:pPr>
            <a:endParaRPr lang="en-US" altLang="en-US" sz="1600">
              <a:latin typeface="Arial" panose="020B0604020202020204" pitchFamily="34" charset="0"/>
            </a:endParaRPr>
          </a:p>
        </p:txBody>
      </p:sp>
      <p:grpSp>
        <p:nvGrpSpPr>
          <p:cNvPr id="2" name="Group 4"/>
          <p:cNvGrpSpPr>
            <a:grpSpLocks/>
          </p:cNvGrpSpPr>
          <p:nvPr/>
        </p:nvGrpSpPr>
        <p:grpSpPr bwMode="auto">
          <a:xfrm>
            <a:off x="1403350" y="2349500"/>
            <a:ext cx="2959100" cy="1223963"/>
            <a:chOff x="884" y="1480"/>
            <a:chExt cx="1864" cy="771"/>
          </a:xfrm>
        </p:grpSpPr>
        <p:sp>
          <p:nvSpPr>
            <p:cNvPr id="17429" name="Line 5"/>
            <p:cNvSpPr>
              <a:spLocks noChangeShapeType="1"/>
            </p:cNvSpPr>
            <p:nvPr/>
          </p:nvSpPr>
          <p:spPr bwMode="auto">
            <a:xfrm>
              <a:off x="884" y="1707"/>
              <a:ext cx="1406" cy="544"/>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7430" name="Rectangle 6"/>
            <p:cNvSpPr>
              <a:spLocks noChangeArrowheads="1"/>
            </p:cNvSpPr>
            <p:nvPr/>
          </p:nvSpPr>
          <p:spPr bwMode="auto">
            <a:xfrm>
              <a:off x="2064" y="1933"/>
              <a:ext cx="68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a:latin typeface="Arial" panose="020B0604020202020204" pitchFamily="34" charset="0"/>
                </a:rPr>
                <a:t>01000001</a:t>
              </a:r>
            </a:p>
          </p:txBody>
        </p:sp>
        <p:sp>
          <p:nvSpPr>
            <p:cNvPr id="17431" name="Rectangle 7"/>
            <p:cNvSpPr>
              <a:spLocks noChangeArrowheads="1"/>
            </p:cNvSpPr>
            <p:nvPr/>
          </p:nvSpPr>
          <p:spPr bwMode="auto">
            <a:xfrm>
              <a:off x="1565" y="1707"/>
              <a:ext cx="68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a:latin typeface="Arial" panose="020B0604020202020204" pitchFamily="34" charset="0"/>
                </a:rPr>
                <a:t>01001110</a:t>
              </a:r>
            </a:p>
          </p:txBody>
        </p:sp>
        <p:sp>
          <p:nvSpPr>
            <p:cNvPr id="17432" name="Rectangle 8"/>
            <p:cNvSpPr>
              <a:spLocks noChangeArrowheads="1"/>
            </p:cNvSpPr>
            <p:nvPr/>
          </p:nvSpPr>
          <p:spPr bwMode="auto">
            <a:xfrm>
              <a:off x="1020" y="1480"/>
              <a:ext cx="68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a:latin typeface="Arial" panose="020B0604020202020204" pitchFamily="34" charset="0"/>
                </a:rPr>
                <a:t>00100000</a:t>
              </a:r>
            </a:p>
          </p:txBody>
        </p:sp>
        <p:sp>
          <p:nvSpPr>
            <p:cNvPr id="17433" name="Text Box 9"/>
            <p:cNvSpPr txBox="1">
              <a:spLocks noChangeArrowheads="1"/>
            </p:cNvSpPr>
            <p:nvPr/>
          </p:nvSpPr>
          <p:spPr bwMode="auto">
            <a:xfrm rot="1238740">
              <a:off x="1066" y="1979"/>
              <a:ext cx="95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800">
                  <a:latin typeface="Arial" panose="020B0604020202020204" pitchFamily="34" charset="0"/>
                </a:rPr>
                <a:t>byte stream</a:t>
              </a:r>
            </a:p>
          </p:txBody>
        </p:sp>
      </p:grpSp>
      <p:grpSp>
        <p:nvGrpSpPr>
          <p:cNvPr id="3" name="Group 10"/>
          <p:cNvGrpSpPr>
            <a:grpSpLocks/>
          </p:cNvGrpSpPr>
          <p:nvPr/>
        </p:nvGrpSpPr>
        <p:grpSpPr bwMode="auto">
          <a:xfrm>
            <a:off x="3635375" y="3502025"/>
            <a:ext cx="1584325" cy="1008063"/>
            <a:chOff x="2290" y="2206"/>
            <a:chExt cx="998" cy="635"/>
          </a:xfrm>
        </p:grpSpPr>
        <p:sp>
          <p:nvSpPr>
            <p:cNvPr id="17427" name="Rectangle 11"/>
            <p:cNvSpPr>
              <a:spLocks noChangeArrowheads="1"/>
            </p:cNvSpPr>
            <p:nvPr/>
          </p:nvSpPr>
          <p:spPr bwMode="auto">
            <a:xfrm>
              <a:off x="2290" y="2206"/>
              <a:ext cx="998" cy="63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Tx/>
                <a:buNone/>
              </a:pPr>
              <a:r>
                <a:rPr lang="en-US" altLang="en-US" sz="2000">
                  <a:latin typeface="Arial" panose="020B0604020202020204" pitchFamily="34" charset="0"/>
                </a:rPr>
                <a:t>FileReader</a:t>
              </a:r>
            </a:p>
          </p:txBody>
        </p:sp>
        <p:sp>
          <p:nvSpPr>
            <p:cNvPr id="17428" name="Line 12"/>
            <p:cNvSpPr>
              <a:spLocks noChangeShapeType="1"/>
            </p:cNvSpPr>
            <p:nvPr/>
          </p:nvSpPr>
          <p:spPr bwMode="auto">
            <a:xfrm>
              <a:off x="2290" y="2478"/>
              <a:ext cx="99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grpSp>
      <p:grpSp>
        <p:nvGrpSpPr>
          <p:cNvPr id="4" name="Group 13"/>
          <p:cNvGrpSpPr>
            <a:grpSpLocks/>
          </p:cNvGrpSpPr>
          <p:nvPr/>
        </p:nvGrpSpPr>
        <p:grpSpPr bwMode="auto">
          <a:xfrm>
            <a:off x="6372225" y="1773238"/>
            <a:ext cx="2160588" cy="1150937"/>
            <a:chOff x="4014" y="1117"/>
            <a:chExt cx="1361" cy="725"/>
          </a:xfrm>
        </p:grpSpPr>
        <p:sp>
          <p:nvSpPr>
            <p:cNvPr id="17425" name="Rectangle 14"/>
            <p:cNvSpPr>
              <a:spLocks noChangeArrowheads="1"/>
            </p:cNvSpPr>
            <p:nvPr/>
          </p:nvSpPr>
          <p:spPr bwMode="auto">
            <a:xfrm>
              <a:off x="4014" y="1117"/>
              <a:ext cx="1360" cy="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Tx/>
                <a:buNone/>
              </a:pPr>
              <a:r>
                <a:rPr lang="en-US" altLang="en-US" sz="2000">
                  <a:latin typeface="Arial" panose="020B0604020202020204" pitchFamily="34" charset="0"/>
                </a:rPr>
                <a:t>BufferedReader</a:t>
              </a:r>
            </a:p>
          </p:txBody>
        </p:sp>
        <p:sp>
          <p:nvSpPr>
            <p:cNvPr id="17426" name="Line 15"/>
            <p:cNvSpPr>
              <a:spLocks noChangeShapeType="1"/>
            </p:cNvSpPr>
            <p:nvPr/>
          </p:nvSpPr>
          <p:spPr bwMode="auto">
            <a:xfrm>
              <a:off x="4014" y="1389"/>
              <a:ext cx="136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grpSp>
      <p:grpSp>
        <p:nvGrpSpPr>
          <p:cNvPr id="5" name="Group 16"/>
          <p:cNvGrpSpPr>
            <a:grpSpLocks/>
          </p:cNvGrpSpPr>
          <p:nvPr/>
        </p:nvGrpSpPr>
        <p:grpSpPr bwMode="auto">
          <a:xfrm>
            <a:off x="5148263" y="2205038"/>
            <a:ext cx="1223962" cy="1762125"/>
            <a:chOff x="3243" y="1389"/>
            <a:chExt cx="771" cy="1110"/>
          </a:xfrm>
        </p:grpSpPr>
        <p:sp>
          <p:nvSpPr>
            <p:cNvPr id="17420" name="Line 17"/>
            <p:cNvSpPr>
              <a:spLocks noChangeShapeType="1"/>
            </p:cNvSpPr>
            <p:nvPr/>
          </p:nvSpPr>
          <p:spPr bwMode="auto">
            <a:xfrm flipV="1">
              <a:off x="3288" y="1480"/>
              <a:ext cx="726" cy="816"/>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7421" name="Rectangle 18"/>
            <p:cNvSpPr>
              <a:spLocks noChangeArrowheads="1"/>
            </p:cNvSpPr>
            <p:nvPr/>
          </p:nvSpPr>
          <p:spPr bwMode="auto">
            <a:xfrm>
              <a:off x="3651" y="1389"/>
              <a:ext cx="25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a:latin typeface="Arial" panose="020B0604020202020204" pitchFamily="34" charset="0"/>
                </a:rPr>
                <a:t>‘A’</a:t>
              </a:r>
            </a:p>
          </p:txBody>
        </p:sp>
        <p:sp>
          <p:nvSpPr>
            <p:cNvPr id="17422" name="Rectangle 19"/>
            <p:cNvSpPr>
              <a:spLocks noChangeArrowheads="1"/>
            </p:cNvSpPr>
            <p:nvPr/>
          </p:nvSpPr>
          <p:spPr bwMode="auto">
            <a:xfrm>
              <a:off x="3424" y="1661"/>
              <a:ext cx="26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a:latin typeface="Arial" panose="020B0604020202020204" pitchFamily="34" charset="0"/>
                </a:rPr>
                <a:t>‘N’</a:t>
              </a:r>
            </a:p>
          </p:txBody>
        </p:sp>
        <p:sp>
          <p:nvSpPr>
            <p:cNvPr id="17423" name="Rectangle 20"/>
            <p:cNvSpPr>
              <a:spLocks noChangeArrowheads="1"/>
            </p:cNvSpPr>
            <p:nvPr/>
          </p:nvSpPr>
          <p:spPr bwMode="auto">
            <a:xfrm>
              <a:off x="3243" y="1933"/>
              <a:ext cx="20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a:latin typeface="Arial" panose="020B0604020202020204" pitchFamily="34" charset="0"/>
                </a:rPr>
                <a:t>‘ ‘</a:t>
              </a:r>
            </a:p>
          </p:txBody>
        </p:sp>
        <p:sp>
          <p:nvSpPr>
            <p:cNvPr id="17424" name="Text Box 21"/>
            <p:cNvSpPr txBox="1">
              <a:spLocks noChangeArrowheads="1"/>
            </p:cNvSpPr>
            <p:nvPr/>
          </p:nvSpPr>
          <p:spPr bwMode="auto">
            <a:xfrm rot="-2991909">
              <a:off x="3238" y="1927"/>
              <a:ext cx="91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800">
                  <a:latin typeface="Arial" panose="020B0604020202020204" pitchFamily="34" charset="0"/>
                </a:rPr>
                <a:t>char stream</a:t>
              </a:r>
            </a:p>
          </p:txBody>
        </p:sp>
      </p:grpSp>
      <p:grpSp>
        <p:nvGrpSpPr>
          <p:cNvPr id="6" name="Group 22"/>
          <p:cNvGrpSpPr>
            <a:grpSpLocks/>
          </p:cNvGrpSpPr>
          <p:nvPr/>
        </p:nvGrpSpPr>
        <p:grpSpPr bwMode="auto">
          <a:xfrm>
            <a:off x="6948488" y="2924175"/>
            <a:ext cx="1152525" cy="1951038"/>
            <a:chOff x="4377" y="1842"/>
            <a:chExt cx="726" cy="1229"/>
          </a:xfrm>
        </p:grpSpPr>
        <p:sp>
          <p:nvSpPr>
            <p:cNvPr id="17417" name="Line 23"/>
            <p:cNvSpPr>
              <a:spLocks noChangeShapeType="1"/>
            </p:cNvSpPr>
            <p:nvPr/>
          </p:nvSpPr>
          <p:spPr bwMode="auto">
            <a:xfrm>
              <a:off x="4649" y="1842"/>
              <a:ext cx="0" cy="998"/>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7418" name="Text Box 24"/>
            <p:cNvSpPr txBox="1">
              <a:spLocks noChangeArrowheads="1"/>
            </p:cNvSpPr>
            <p:nvPr/>
          </p:nvSpPr>
          <p:spPr bwMode="auto">
            <a:xfrm>
              <a:off x="4377" y="2840"/>
              <a:ext cx="54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800">
                  <a:latin typeface="Arial" panose="020B0604020202020204" pitchFamily="34" charset="0"/>
                </a:rPr>
                <a:t>String</a:t>
              </a:r>
            </a:p>
          </p:txBody>
        </p:sp>
        <p:sp>
          <p:nvSpPr>
            <p:cNvPr id="17419" name="Rectangle 25"/>
            <p:cNvSpPr>
              <a:spLocks noChangeArrowheads="1"/>
            </p:cNvSpPr>
            <p:nvPr/>
          </p:nvSpPr>
          <p:spPr bwMode="auto">
            <a:xfrm>
              <a:off x="4649" y="2296"/>
              <a:ext cx="45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a:latin typeface="Arial" panose="020B0604020202020204" pitchFamily="34" charset="0"/>
                </a:rPr>
                <a:t>“AN “</a:t>
              </a:r>
            </a:p>
          </p:txBody>
        </p:sp>
      </p:grpSp>
    </p:spTree>
    <p:extLst>
      <p:ext uri="{BB962C8B-B14F-4D97-AF65-F5344CB8AC3E}">
        <p14:creationId xmlns:p14="http://schemas.microsoft.com/office/powerpoint/2010/main" val="41739182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r>
              <a:rPr lang="en-US" altLang="en-US" sz="3200" smtClean="0"/>
              <a:t>Writing Text Output To A File</a:t>
            </a:r>
          </a:p>
        </p:txBody>
      </p:sp>
      <p:sp>
        <p:nvSpPr>
          <p:cNvPr id="413699" name="Rectangle 3"/>
          <p:cNvSpPr>
            <a:spLocks noChangeArrowheads="1"/>
          </p:cNvSpPr>
          <p:nvPr/>
        </p:nvSpPr>
        <p:spPr bwMode="auto">
          <a:xfrm>
            <a:off x="7697788" y="2635250"/>
            <a:ext cx="1087437" cy="22669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Tx/>
              <a:buNone/>
            </a:pPr>
            <a:r>
              <a:rPr lang="en-US" altLang="en-US" sz="2000">
                <a:latin typeface="Arial" panose="020B0604020202020204" pitchFamily="34" charset="0"/>
              </a:rPr>
              <a:t>File</a:t>
            </a:r>
          </a:p>
          <a:p>
            <a:pPr algn="ctr">
              <a:spcBef>
                <a:spcPct val="50000"/>
              </a:spcBef>
              <a:buFontTx/>
              <a:buNone/>
            </a:pPr>
            <a:r>
              <a:rPr lang="en-US" altLang="en-US" sz="1600">
                <a:latin typeface="Arial" panose="020B0604020202020204" pitchFamily="34" charset="0"/>
              </a:rPr>
              <a:t>01000001</a:t>
            </a:r>
          </a:p>
          <a:p>
            <a:pPr algn="ctr">
              <a:spcBef>
                <a:spcPct val="50000"/>
              </a:spcBef>
              <a:buFontTx/>
              <a:buNone/>
            </a:pPr>
            <a:r>
              <a:rPr lang="en-US" altLang="en-US" sz="1600">
                <a:latin typeface="Arial" panose="020B0604020202020204" pitchFamily="34" charset="0"/>
              </a:rPr>
              <a:t>01001110</a:t>
            </a:r>
          </a:p>
          <a:p>
            <a:pPr algn="ctr">
              <a:spcBef>
                <a:spcPct val="50000"/>
              </a:spcBef>
              <a:buFontTx/>
              <a:buNone/>
            </a:pPr>
            <a:r>
              <a:rPr lang="en-US" altLang="en-US" sz="1600">
                <a:latin typeface="Arial" panose="020B0604020202020204" pitchFamily="34" charset="0"/>
              </a:rPr>
              <a:t>01000001</a:t>
            </a:r>
          </a:p>
          <a:p>
            <a:pPr algn="ctr">
              <a:spcBef>
                <a:spcPct val="50000"/>
              </a:spcBef>
              <a:buFontTx/>
              <a:buNone/>
            </a:pPr>
            <a:r>
              <a:rPr lang="en-US" altLang="en-US" sz="1600">
                <a:latin typeface="Arial" panose="020B0604020202020204" pitchFamily="34" charset="0"/>
              </a:rPr>
              <a:t>:</a:t>
            </a:r>
          </a:p>
          <a:p>
            <a:pPr algn="ctr">
              <a:spcBef>
                <a:spcPct val="50000"/>
              </a:spcBef>
              <a:buFontTx/>
              <a:buNone/>
            </a:pPr>
            <a:endParaRPr lang="en-US" altLang="en-US" sz="1600">
              <a:latin typeface="Arial" panose="020B0604020202020204" pitchFamily="34" charset="0"/>
            </a:endParaRPr>
          </a:p>
        </p:txBody>
      </p:sp>
      <p:grpSp>
        <p:nvGrpSpPr>
          <p:cNvPr id="2" name="Group 4"/>
          <p:cNvGrpSpPr>
            <a:grpSpLocks/>
          </p:cNvGrpSpPr>
          <p:nvPr/>
        </p:nvGrpSpPr>
        <p:grpSpPr bwMode="auto">
          <a:xfrm>
            <a:off x="5681663" y="2347913"/>
            <a:ext cx="1778000" cy="3370262"/>
            <a:chOff x="3560" y="1661"/>
            <a:chExt cx="1120" cy="2123"/>
          </a:xfrm>
        </p:grpSpPr>
        <p:sp>
          <p:nvSpPr>
            <p:cNvPr id="18451" name="Line 5"/>
            <p:cNvSpPr>
              <a:spLocks noChangeShapeType="1"/>
            </p:cNvSpPr>
            <p:nvPr/>
          </p:nvSpPr>
          <p:spPr bwMode="auto">
            <a:xfrm rot="-4096871">
              <a:off x="3115" y="2423"/>
              <a:ext cx="1951" cy="771"/>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8452" name="Rectangle 6"/>
            <p:cNvSpPr>
              <a:spLocks noChangeArrowheads="1"/>
            </p:cNvSpPr>
            <p:nvPr/>
          </p:nvSpPr>
          <p:spPr bwMode="auto">
            <a:xfrm rot="-3805686">
              <a:off x="4232" y="1897"/>
              <a:ext cx="68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a:latin typeface="Arial" panose="020B0604020202020204" pitchFamily="34" charset="0"/>
                </a:rPr>
                <a:t>01000001</a:t>
              </a:r>
            </a:p>
          </p:txBody>
        </p:sp>
        <p:sp>
          <p:nvSpPr>
            <p:cNvPr id="18453" name="Rectangle 7"/>
            <p:cNvSpPr>
              <a:spLocks noChangeArrowheads="1"/>
            </p:cNvSpPr>
            <p:nvPr/>
          </p:nvSpPr>
          <p:spPr bwMode="auto">
            <a:xfrm rot="-3645443">
              <a:off x="3778" y="2260"/>
              <a:ext cx="68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a:latin typeface="Arial" panose="020B0604020202020204" pitchFamily="34" charset="0"/>
                </a:rPr>
                <a:t>01001110</a:t>
              </a:r>
            </a:p>
          </p:txBody>
        </p:sp>
        <p:sp>
          <p:nvSpPr>
            <p:cNvPr id="18454" name="Rectangle 8"/>
            <p:cNvSpPr>
              <a:spLocks noChangeArrowheads="1"/>
            </p:cNvSpPr>
            <p:nvPr/>
          </p:nvSpPr>
          <p:spPr bwMode="auto">
            <a:xfrm rot="-3773513">
              <a:off x="3324" y="2759"/>
              <a:ext cx="68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a:latin typeface="Arial" panose="020B0604020202020204" pitchFamily="34" charset="0"/>
                </a:rPr>
                <a:t>00100000</a:t>
              </a:r>
            </a:p>
          </p:txBody>
        </p:sp>
        <p:sp>
          <p:nvSpPr>
            <p:cNvPr id="18455" name="Text Box 9"/>
            <p:cNvSpPr txBox="1">
              <a:spLocks noChangeArrowheads="1"/>
            </p:cNvSpPr>
            <p:nvPr/>
          </p:nvSpPr>
          <p:spPr bwMode="auto">
            <a:xfrm rot="-2858132">
              <a:off x="3562" y="2974"/>
              <a:ext cx="95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800">
                  <a:latin typeface="Arial" panose="020B0604020202020204" pitchFamily="34" charset="0"/>
                </a:rPr>
                <a:t>byte stream</a:t>
              </a:r>
            </a:p>
          </p:txBody>
        </p:sp>
      </p:grpSp>
      <p:grpSp>
        <p:nvGrpSpPr>
          <p:cNvPr id="3" name="Group 10"/>
          <p:cNvGrpSpPr>
            <a:grpSpLocks/>
          </p:cNvGrpSpPr>
          <p:nvPr/>
        </p:nvGrpSpPr>
        <p:grpSpPr bwMode="auto">
          <a:xfrm>
            <a:off x="3810000" y="4724400"/>
            <a:ext cx="1584325" cy="1152525"/>
            <a:chOff x="2290" y="2206"/>
            <a:chExt cx="998" cy="635"/>
          </a:xfrm>
        </p:grpSpPr>
        <p:sp>
          <p:nvSpPr>
            <p:cNvPr id="18449" name="Rectangle 11"/>
            <p:cNvSpPr>
              <a:spLocks noChangeArrowheads="1"/>
            </p:cNvSpPr>
            <p:nvPr/>
          </p:nvSpPr>
          <p:spPr bwMode="auto">
            <a:xfrm>
              <a:off x="2290" y="2206"/>
              <a:ext cx="998" cy="63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Tx/>
                <a:buNone/>
              </a:pPr>
              <a:r>
                <a:rPr lang="en-US" altLang="en-US" sz="2000">
                  <a:latin typeface="Arial" panose="020B0604020202020204" pitchFamily="34" charset="0"/>
                </a:rPr>
                <a:t>FileWriter</a:t>
              </a:r>
            </a:p>
          </p:txBody>
        </p:sp>
        <p:sp>
          <p:nvSpPr>
            <p:cNvPr id="18450" name="Line 12"/>
            <p:cNvSpPr>
              <a:spLocks noChangeShapeType="1"/>
            </p:cNvSpPr>
            <p:nvPr/>
          </p:nvSpPr>
          <p:spPr bwMode="auto">
            <a:xfrm>
              <a:off x="2290" y="2478"/>
              <a:ext cx="99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grpSp>
      <p:grpSp>
        <p:nvGrpSpPr>
          <p:cNvPr id="4" name="Group 13"/>
          <p:cNvGrpSpPr>
            <a:grpSpLocks/>
          </p:cNvGrpSpPr>
          <p:nvPr/>
        </p:nvGrpSpPr>
        <p:grpSpPr bwMode="auto">
          <a:xfrm>
            <a:off x="1577975" y="2995613"/>
            <a:ext cx="1512888" cy="1152525"/>
            <a:chOff x="476" y="2251"/>
            <a:chExt cx="953" cy="725"/>
          </a:xfrm>
        </p:grpSpPr>
        <p:sp>
          <p:nvSpPr>
            <p:cNvPr id="18447" name="Rectangle 14"/>
            <p:cNvSpPr>
              <a:spLocks noChangeArrowheads="1"/>
            </p:cNvSpPr>
            <p:nvPr/>
          </p:nvSpPr>
          <p:spPr bwMode="auto">
            <a:xfrm>
              <a:off x="476" y="2251"/>
              <a:ext cx="953" cy="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Tx/>
                <a:buNone/>
              </a:pPr>
              <a:r>
                <a:rPr lang="en-US" altLang="en-US" sz="2000">
                  <a:latin typeface="Arial" panose="020B0604020202020204" pitchFamily="34" charset="0"/>
                </a:rPr>
                <a:t>PrintWriter</a:t>
              </a:r>
            </a:p>
          </p:txBody>
        </p:sp>
        <p:sp>
          <p:nvSpPr>
            <p:cNvPr id="18448" name="Line 15"/>
            <p:cNvSpPr>
              <a:spLocks noChangeShapeType="1"/>
            </p:cNvSpPr>
            <p:nvPr/>
          </p:nvSpPr>
          <p:spPr bwMode="auto">
            <a:xfrm>
              <a:off x="476" y="2523"/>
              <a:ext cx="95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grpSp>
      <p:grpSp>
        <p:nvGrpSpPr>
          <p:cNvPr id="5" name="Group 16"/>
          <p:cNvGrpSpPr>
            <a:grpSpLocks/>
          </p:cNvGrpSpPr>
          <p:nvPr/>
        </p:nvGrpSpPr>
        <p:grpSpPr bwMode="auto">
          <a:xfrm>
            <a:off x="3089275" y="3643313"/>
            <a:ext cx="649288" cy="1954212"/>
            <a:chOff x="1927" y="2477"/>
            <a:chExt cx="409" cy="1231"/>
          </a:xfrm>
        </p:grpSpPr>
        <p:sp>
          <p:nvSpPr>
            <p:cNvPr id="18444" name="Line 17"/>
            <p:cNvSpPr>
              <a:spLocks noChangeShapeType="1"/>
            </p:cNvSpPr>
            <p:nvPr/>
          </p:nvSpPr>
          <p:spPr bwMode="auto">
            <a:xfrm>
              <a:off x="1927" y="2614"/>
              <a:ext cx="409" cy="816"/>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8445" name="Rectangle 18"/>
            <p:cNvSpPr>
              <a:spLocks noChangeArrowheads="1"/>
            </p:cNvSpPr>
            <p:nvPr/>
          </p:nvSpPr>
          <p:spPr bwMode="auto">
            <a:xfrm rot="3546657">
              <a:off x="1858" y="2728"/>
              <a:ext cx="71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a:latin typeface="Arial" panose="020B0604020202020204" pitchFamily="34" charset="0"/>
                </a:rPr>
                <a:t>‘ ‘   ‘N’   ‘A’</a:t>
              </a:r>
            </a:p>
          </p:txBody>
        </p:sp>
        <p:sp>
          <p:nvSpPr>
            <p:cNvPr id="18446" name="Text Box 19"/>
            <p:cNvSpPr txBox="1">
              <a:spLocks noChangeArrowheads="1"/>
            </p:cNvSpPr>
            <p:nvPr/>
          </p:nvSpPr>
          <p:spPr bwMode="auto">
            <a:xfrm rot="3723252">
              <a:off x="1632" y="3136"/>
              <a:ext cx="91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800">
                  <a:latin typeface="Arial" panose="020B0604020202020204" pitchFamily="34" charset="0"/>
                </a:rPr>
                <a:t>char stream</a:t>
              </a:r>
            </a:p>
          </p:txBody>
        </p:sp>
      </p:grpSp>
      <p:sp>
        <p:nvSpPr>
          <p:cNvPr id="18440" name="Rectangle 20"/>
          <p:cNvSpPr>
            <a:spLocks noChangeArrowheads="1"/>
          </p:cNvSpPr>
          <p:nvPr/>
        </p:nvSpPr>
        <p:spPr bwMode="auto">
          <a:xfrm>
            <a:off x="2298700" y="2132013"/>
            <a:ext cx="9779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a:latin typeface="Arial" panose="020B0604020202020204" pitchFamily="34" charset="0"/>
              </a:rPr>
              <a:t>“AN “</a:t>
            </a:r>
          </a:p>
        </p:txBody>
      </p:sp>
      <p:sp>
        <p:nvSpPr>
          <p:cNvPr id="18441" name="Line 21"/>
          <p:cNvSpPr>
            <a:spLocks noChangeShapeType="1"/>
          </p:cNvSpPr>
          <p:nvPr/>
        </p:nvSpPr>
        <p:spPr bwMode="auto">
          <a:xfrm>
            <a:off x="2298700" y="1771650"/>
            <a:ext cx="0" cy="1223963"/>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8442" name="Text Box 22"/>
          <p:cNvSpPr txBox="1">
            <a:spLocks noChangeArrowheads="1"/>
          </p:cNvSpPr>
          <p:nvPr/>
        </p:nvSpPr>
        <p:spPr bwMode="auto">
          <a:xfrm>
            <a:off x="928688" y="1787525"/>
            <a:ext cx="1296987" cy="102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80000"/>
              </a:lnSpc>
              <a:spcBef>
                <a:spcPct val="50000"/>
              </a:spcBef>
              <a:buFontTx/>
              <a:buNone/>
            </a:pPr>
            <a:r>
              <a:rPr lang="en-US" altLang="en-US" sz="1800">
                <a:latin typeface="Arial" panose="020B0604020202020204" pitchFamily="34" charset="0"/>
              </a:rPr>
              <a:t>Primitives, </a:t>
            </a:r>
          </a:p>
          <a:p>
            <a:pPr>
              <a:lnSpc>
                <a:spcPct val="80000"/>
              </a:lnSpc>
              <a:spcBef>
                <a:spcPct val="50000"/>
              </a:spcBef>
              <a:buFontTx/>
              <a:buNone/>
            </a:pPr>
            <a:r>
              <a:rPr lang="en-US" altLang="en-US" sz="1800">
                <a:latin typeface="Arial" panose="020B0604020202020204" pitchFamily="34" charset="0"/>
              </a:rPr>
              <a:t>Strings,</a:t>
            </a:r>
          </a:p>
          <a:p>
            <a:pPr>
              <a:lnSpc>
                <a:spcPct val="80000"/>
              </a:lnSpc>
              <a:spcBef>
                <a:spcPct val="50000"/>
              </a:spcBef>
              <a:buFontTx/>
              <a:buNone/>
            </a:pPr>
            <a:r>
              <a:rPr lang="en-US" altLang="en-US" sz="1800" i="1">
                <a:latin typeface="Arial" panose="020B0604020202020204" pitchFamily="34" charset="0"/>
              </a:rPr>
              <a:t>Objects</a:t>
            </a:r>
            <a:r>
              <a:rPr lang="en-US" altLang="en-US" sz="1800" i="1" baseline="30000">
                <a:latin typeface="Arial" panose="020B0604020202020204" pitchFamily="34" charset="0"/>
              </a:rPr>
              <a:t>1</a:t>
            </a:r>
          </a:p>
        </p:txBody>
      </p:sp>
      <p:sp>
        <p:nvSpPr>
          <p:cNvPr id="18443" name="Text Box 23"/>
          <p:cNvSpPr txBox="1">
            <a:spLocks noChangeArrowheads="1"/>
          </p:cNvSpPr>
          <p:nvPr/>
        </p:nvSpPr>
        <p:spPr bwMode="auto">
          <a:xfrm>
            <a:off x="0" y="6629400"/>
            <a:ext cx="5029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400" baseline="30000">
                <a:latin typeface="Arial" panose="020B0604020202020204" pitchFamily="34" charset="0"/>
              </a:rPr>
              <a:t>1 By objects we of course mean references to objects</a:t>
            </a:r>
          </a:p>
        </p:txBody>
      </p:sp>
    </p:spTree>
    <p:extLst>
      <p:ext uri="{BB962C8B-B14F-4D97-AF65-F5344CB8AC3E}">
        <p14:creationId xmlns:p14="http://schemas.microsoft.com/office/powerpoint/2010/main" val="42806867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136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3699" grpId="0" animBg="1"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File Input And Output: One Complete Example</a:t>
            </a:r>
            <a:endParaRPr lang="en-US"/>
          </a:p>
        </p:txBody>
      </p:sp>
      <p:sp>
        <p:nvSpPr>
          <p:cNvPr id="3" name="Content Placeholder 2"/>
          <p:cNvSpPr>
            <a:spLocks noGrp="1"/>
          </p:cNvSpPr>
          <p:nvPr>
            <p:ph idx="1"/>
          </p:nvPr>
        </p:nvSpPr>
        <p:spPr/>
        <p:txBody>
          <a:bodyPr/>
          <a:lstStyle/>
          <a:p>
            <a:pPr>
              <a:lnSpc>
                <a:spcPct val="80000"/>
              </a:lnSpc>
              <a:buFontTx/>
              <a:buNone/>
            </a:pPr>
            <a:r>
              <a:rPr lang="en-US" altLang="en-US"/>
              <a:t>Location of the online example:</a:t>
            </a:r>
          </a:p>
          <a:p>
            <a:pPr>
              <a:lnSpc>
                <a:spcPct val="80000"/>
              </a:lnSpc>
              <a:buFontTx/>
              <a:buNone/>
            </a:pPr>
            <a:r>
              <a:rPr lang="en-US" altLang="en-US" sz="2000">
                <a:latin typeface="Consolas" panose="020B0609020204030204" pitchFamily="49" charset="0"/>
                <a:cs typeface="Consolas" panose="020B0609020204030204" pitchFamily="49" charset="0"/>
              </a:rPr>
              <a:t>/</a:t>
            </a:r>
            <a:r>
              <a:rPr lang="en-US" altLang="en-US" sz="2000" smtClean="0">
                <a:latin typeface="Consolas" panose="020B0609020204030204" pitchFamily="49" charset="0"/>
                <a:cs typeface="Consolas" panose="020B0609020204030204" pitchFamily="49" charset="0"/>
              </a:rPr>
              <a:t>home/219/examples/fileIO/Driver.java</a:t>
            </a:r>
          </a:p>
          <a:p>
            <a:pPr>
              <a:lnSpc>
                <a:spcPct val="80000"/>
              </a:lnSpc>
              <a:buFontTx/>
              <a:buNone/>
            </a:pPr>
            <a:endParaRPr lang="en-US" sz="2000">
              <a:latin typeface="Consolas" panose="020B0609020204030204" pitchFamily="49" charset="0"/>
              <a:cs typeface="Consolas" panose="020B0609020204030204" pitchFamily="49" charset="0"/>
            </a:endParaRPr>
          </a:p>
          <a:p>
            <a:pPr lvl="1">
              <a:lnSpc>
                <a:spcPct val="80000"/>
              </a:lnSpc>
              <a:spcBef>
                <a:spcPts val="0"/>
              </a:spcBef>
              <a:buFontTx/>
              <a:buNone/>
            </a:pPr>
            <a:r>
              <a:rPr lang="en-US" sz="1800">
                <a:latin typeface="Consolas" panose="020B0609020204030204" pitchFamily="49" charset="0"/>
                <a:cs typeface="Consolas" panose="020B0609020204030204" pitchFamily="49" charset="0"/>
              </a:rPr>
              <a:t>public class Driver</a:t>
            </a:r>
          </a:p>
          <a:p>
            <a:pPr lvl="1">
              <a:lnSpc>
                <a:spcPct val="80000"/>
              </a:lnSpc>
              <a:spcBef>
                <a:spcPts val="0"/>
              </a:spcBef>
              <a:buFontTx/>
              <a:buNone/>
            </a:pPr>
            <a:r>
              <a:rPr lang="en-US" sz="1800">
                <a:latin typeface="Consolas" panose="020B0609020204030204" pitchFamily="49" charset="0"/>
                <a:cs typeface="Consolas" panose="020B0609020204030204" pitchFamily="49" charset="0"/>
              </a:rPr>
              <a:t>{</a:t>
            </a:r>
          </a:p>
          <a:p>
            <a:pPr lvl="1">
              <a:lnSpc>
                <a:spcPct val="80000"/>
              </a:lnSpc>
              <a:spcBef>
                <a:spcPts val="0"/>
              </a:spcBef>
              <a:buFontTx/>
              <a:buNone/>
            </a:pPr>
            <a:r>
              <a:rPr lang="en-US" sz="1800">
                <a:latin typeface="Consolas" panose="020B0609020204030204" pitchFamily="49" charset="0"/>
                <a:cs typeface="Consolas" panose="020B0609020204030204" pitchFamily="49" charset="0"/>
              </a:rPr>
              <a:t>    final static int MAX = 4;</a:t>
            </a:r>
          </a:p>
          <a:p>
            <a:pPr lvl="1">
              <a:lnSpc>
                <a:spcPct val="80000"/>
              </a:lnSpc>
              <a:spcBef>
                <a:spcPts val="0"/>
              </a:spcBef>
              <a:buFontTx/>
              <a:buNone/>
            </a:pPr>
            <a:r>
              <a:rPr lang="en-US" sz="1800">
                <a:latin typeface="Consolas" panose="020B0609020204030204" pitchFamily="49" charset="0"/>
                <a:cs typeface="Consolas" panose="020B0609020204030204" pitchFamily="49" charset="0"/>
              </a:rPr>
              <a:t>    public static void main(String [] args)</a:t>
            </a:r>
          </a:p>
          <a:p>
            <a:pPr lvl="1">
              <a:lnSpc>
                <a:spcPct val="80000"/>
              </a:lnSpc>
              <a:spcBef>
                <a:spcPts val="0"/>
              </a:spcBef>
              <a:buFontTx/>
              <a:buNone/>
            </a:pPr>
            <a:r>
              <a:rPr lang="en-US" sz="1800">
                <a:latin typeface="Consolas" panose="020B0609020204030204" pitchFamily="49" charset="0"/>
                <a:cs typeface="Consolas" panose="020B0609020204030204" pitchFamily="49" charset="0"/>
              </a:rPr>
              <a:t>    {</a:t>
            </a:r>
          </a:p>
          <a:p>
            <a:pPr lvl="1">
              <a:lnSpc>
                <a:spcPct val="80000"/>
              </a:lnSpc>
              <a:spcBef>
                <a:spcPts val="0"/>
              </a:spcBef>
              <a:buFontTx/>
              <a:buNone/>
            </a:pPr>
            <a:r>
              <a:rPr lang="en-US" sz="1800">
                <a:latin typeface="Consolas" panose="020B0609020204030204" pitchFamily="49" charset="0"/>
                <a:cs typeface="Consolas" panose="020B0609020204030204" pitchFamily="49" charset="0"/>
              </a:rPr>
              <a:t>        String line = null;</a:t>
            </a:r>
          </a:p>
          <a:p>
            <a:pPr lvl="1">
              <a:lnSpc>
                <a:spcPct val="80000"/>
              </a:lnSpc>
              <a:spcBef>
                <a:spcPts val="0"/>
              </a:spcBef>
              <a:buFontTx/>
              <a:buNone/>
            </a:pPr>
            <a:r>
              <a:rPr lang="en-US" sz="1800">
                <a:latin typeface="Consolas" panose="020B0609020204030204" pitchFamily="49" charset="0"/>
                <a:cs typeface="Consolas" panose="020B0609020204030204" pitchFamily="49" charset="0"/>
              </a:rPr>
              <a:t>        String [] paragraph = null;</a:t>
            </a:r>
          </a:p>
          <a:p>
            <a:pPr lvl="1">
              <a:lnSpc>
                <a:spcPct val="80000"/>
              </a:lnSpc>
              <a:spcBef>
                <a:spcPts val="0"/>
              </a:spcBef>
              <a:buFontTx/>
              <a:buNone/>
            </a:pPr>
            <a:r>
              <a:rPr lang="en-US" sz="1800">
                <a:latin typeface="Consolas" panose="020B0609020204030204" pitchFamily="49" charset="0"/>
                <a:cs typeface="Consolas" panose="020B0609020204030204" pitchFamily="49" charset="0"/>
              </a:rPr>
              <a:t>        int i;</a:t>
            </a:r>
          </a:p>
          <a:p>
            <a:pPr lvl="1">
              <a:lnSpc>
                <a:spcPct val="80000"/>
              </a:lnSpc>
              <a:spcBef>
                <a:spcPts val="0"/>
              </a:spcBef>
              <a:buFontTx/>
              <a:buNone/>
            </a:pPr>
            <a:r>
              <a:rPr lang="en-US" sz="1800">
                <a:latin typeface="Consolas" panose="020B0609020204030204" pitchFamily="49" charset="0"/>
                <a:cs typeface="Consolas" panose="020B0609020204030204" pitchFamily="49" charset="0"/>
              </a:rPr>
              <a:t>        Scanner in;</a:t>
            </a:r>
          </a:p>
          <a:p>
            <a:pPr lvl="1">
              <a:lnSpc>
                <a:spcPct val="80000"/>
              </a:lnSpc>
              <a:spcBef>
                <a:spcPts val="0"/>
              </a:spcBef>
              <a:buFontTx/>
              <a:buNone/>
            </a:pPr>
            <a:endParaRPr lang="en-US" sz="1800" smtClean="0">
              <a:latin typeface="Consolas" panose="020B0609020204030204" pitchFamily="49" charset="0"/>
              <a:cs typeface="Consolas" panose="020B0609020204030204" pitchFamily="49" charset="0"/>
            </a:endParaRPr>
          </a:p>
          <a:p>
            <a:pPr lvl="1">
              <a:lnSpc>
                <a:spcPct val="80000"/>
              </a:lnSpc>
              <a:spcBef>
                <a:spcPts val="0"/>
              </a:spcBef>
              <a:buFontTx/>
              <a:buNone/>
            </a:pPr>
            <a:r>
              <a:rPr lang="en-US" sz="1800" b="1">
                <a:solidFill>
                  <a:srgbClr val="FF66FF"/>
                </a:solidFill>
                <a:latin typeface="Consolas" panose="020B0609020204030204" pitchFamily="49" charset="0"/>
                <a:cs typeface="Consolas" panose="020B0609020204030204" pitchFamily="49" charset="0"/>
              </a:rPr>
              <a:t> </a:t>
            </a:r>
            <a:r>
              <a:rPr lang="en-US" sz="1800" b="1" smtClean="0">
                <a:solidFill>
                  <a:srgbClr val="FF66FF"/>
                </a:solidFill>
                <a:latin typeface="Consolas" panose="020B0609020204030204" pitchFamily="49" charset="0"/>
                <a:cs typeface="Consolas" panose="020B0609020204030204" pitchFamily="49" charset="0"/>
              </a:rPr>
              <a:t>       // File IO</a:t>
            </a:r>
            <a:endParaRPr lang="en-US" sz="1800" b="1">
              <a:solidFill>
                <a:srgbClr val="FF66FF"/>
              </a:solidFill>
              <a:latin typeface="Consolas" panose="020B0609020204030204" pitchFamily="49" charset="0"/>
              <a:cs typeface="Consolas" panose="020B0609020204030204" pitchFamily="49" charset="0"/>
            </a:endParaRPr>
          </a:p>
          <a:p>
            <a:pPr lvl="1">
              <a:lnSpc>
                <a:spcPct val="80000"/>
              </a:lnSpc>
              <a:spcBef>
                <a:spcPts val="0"/>
              </a:spcBef>
              <a:buFontTx/>
              <a:buNone/>
            </a:pPr>
            <a:r>
              <a:rPr lang="en-US" sz="1800">
                <a:latin typeface="Consolas" panose="020B0609020204030204" pitchFamily="49" charset="0"/>
                <a:cs typeface="Consolas" panose="020B0609020204030204" pitchFamily="49" charset="0"/>
              </a:rPr>
              <a:t>        PrintWriter pw = null;</a:t>
            </a:r>
          </a:p>
          <a:p>
            <a:pPr lvl="1">
              <a:lnSpc>
                <a:spcPct val="80000"/>
              </a:lnSpc>
              <a:spcBef>
                <a:spcPts val="0"/>
              </a:spcBef>
              <a:buFontTx/>
              <a:buNone/>
            </a:pPr>
            <a:r>
              <a:rPr lang="en-US" sz="1800">
                <a:latin typeface="Consolas" panose="020B0609020204030204" pitchFamily="49" charset="0"/>
                <a:cs typeface="Consolas" panose="020B0609020204030204" pitchFamily="49" charset="0"/>
              </a:rPr>
              <a:t>        FileWriter fw = null;</a:t>
            </a:r>
          </a:p>
          <a:p>
            <a:pPr lvl="1">
              <a:lnSpc>
                <a:spcPct val="80000"/>
              </a:lnSpc>
              <a:spcBef>
                <a:spcPts val="0"/>
              </a:spcBef>
              <a:buFontTx/>
              <a:buNone/>
            </a:pPr>
            <a:r>
              <a:rPr lang="en-US" sz="1800">
                <a:latin typeface="Consolas" panose="020B0609020204030204" pitchFamily="49" charset="0"/>
                <a:cs typeface="Consolas" panose="020B0609020204030204" pitchFamily="49" charset="0"/>
              </a:rPr>
              <a:t>        BufferedReader br = null;</a:t>
            </a:r>
          </a:p>
          <a:p>
            <a:pPr lvl="1">
              <a:lnSpc>
                <a:spcPct val="80000"/>
              </a:lnSpc>
              <a:spcBef>
                <a:spcPts val="0"/>
              </a:spcBef>
              <a:buFontTx/>
              <a:buNone/>
            </a:pPr>
            <a:r>
              <a:rPr lang="en-US" sz="1800">
                <a:latin typeface="Consolas" panose="020B0609020204030204" pitchFamily="49" charset="0"/>
                <a:cs typeface="Consolas" panose="020B0609020204030204" pitchFamily="49" charset="0"/>
              </a:rPr>
              <a:t>        FileReader fr = null;</a:t>
            </a:r>
          </a:p>
          <a:p>
            <a:pPr lvl="1">
              <a:lnSpc>
                <a:spcPct val="80000"/>
              </a:lnSpc>
              <a:spcBef>
                <a:spcPts val="0"/>
              </a:spcBef>
              <a:buFontTx/>
              <a:buNone/>
            </a:pPr>
            <a:endParaRPr lang="en-US" sz="1800">
              <a:latin typeface="Consolas" panose="020B0609020204030204" pitchFamily="49" charset="0"/>
              <a:cs typeface="Consolas" panose="020B0609020204030204" pitchFamily="49" charset="0"/>
            </a:endParaRPr>
          </a:p>
          <a:p>
            <a:pPr lvl="1">
              <a:lnSpc>
                <a:spcPct val="80000"/>
              </a:lnSpc>
              <a:spcBef>
                <a:spcPts val="0"/>
              </a:spcBef>
              <a:buFontTx/>
              <a:buNone/>
            </a:pPr>
            <a:r>
              <a:rPr lang="en-US" sz="1800">
                <a:latin typeface="Consolas" panose="020B0609020204030204" pitchFamily="49" charset="0"/>
                <a:cs typeface="Consolas" panose="020B0609020204030204" pitchFamily="49" charset="0"/>
              </a:rPr>
              <a:t>        in = new Scanner(System.in);</a:t>
            </a:r>
          </a:p>
          <a:p>
            <a:pPr lvl="1">
              <a:lnSpc>
                <a:spcPct val="80000"/>
              </a:lnSpc>
              <a:spcBef>
                <a:spcPts val="0"/>
              </a:spcBef>
              <a:buFontTx/>
              <a:buNone/>
            </a:pPr>
            <a:r>
              <a:rPr lang="en-US" sz="1800">
                <a:latin typeface="Consolas" panose="020B0609020204030204" pitchFamily="49" charset="0"/>
                <a:cs typeface="Consolas" panose="020B0609020204030204" pitchFamily="49" charset="0"/>
              </a:rPr>
              <a:t>        paragraph = new String[MAX];</a:t>
            </a:r>
          </a:p>
          <a:p>
            <a:pPr lvl="1">
              <a:lnSpc>
                <a:spcPct val="80000"/>
              </a:lnSpc>
              <a:spcBef>
                <a:spcPts val="0"/>
              </a:spcBef>
              <a:buFontTx/>
              <a:buNone/>
            </a:pPr>
            <a:endParaRPr lang="en-US" sz="180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75864360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File IO: Get Data And Write To File</a:t>
            </a:r>
            <a:endParaRPr lang="en-US"/>
          </a:p>
        </p:txBody>
      </p:sp>
      <p:sp>
        <p:nvSpPr>
          <p:cNvPr id="3" name="Content Placeholder 2"/>
          <p:cNvSpPr>
            <a:spLocks noGrp="1"/>
          </p:cNvSpPr>
          <p:nvPr>
            <p:ph idx="1"/>
          </p:nvPr>
        </p:nvSpPr>
        <p:spPr/>
        <p:txBody>
          <a:bodyPr/>
          <a:lstStyle/>
          <a:p>
            <a:pPr marL="342900" lvl="1" indent="0">
              <a:spcBef>
                <a:spcPts val="0"/>
              </a:spcBef>
              <a:buNone/>
            </a:pPr>
            <a:r>
              <a:rPr lang="en-US" sz="1800" b="1" smtClean="0">
                <a:solidFill>
                  <a:srgbClr val="FF66FF"/>
                </a:solidFill>
                <a:latin typeface="Consolas" panose="020B0609020204030204" pitchFamily="49" charset="0"/>
                <a:cs typeface="Consolas" panose="020B0609020204030204" pitchFamily="49" charset="0"/>
              </a:rPr>
              <a:t>        </a:t>
            </a:r>
            <a:r>
              <a:rPr lang="en-US" sz="1800" b="1">
                <a:solidFill>
                  <a:srgbClr val="FF66FF"/>
                </a:solidFill>
                <a:latin typeface="Consolas" panose="020B0609020204030204" pitchFamily="49" charset="0"/>
                <a:cs typeface="Consolas" panose="020B0609020204030204" pitchFamily="49" charset="0"/>
              </a:rPr>
              <a:t>// Get paragraph information from the user.</a:t>
            </a:r>
            <a:r>
              <a:rPr lang="en-US" sz="1800">
                <a:latin typeface="Consolas" panose="020B0609020204030204" pitchFamily="49" charset="0"/>
                <a:cs typeface="Consolas" panose="020B0609020204030204" pitchFamily="49" charset="0"/>
              </a:rPr>
              <a:t>                                                                               </a:t>
            </a:r>
          </a:p>
          <a:p>
            <a:pPr marL="342900" lvl="1" indent="0">
              <a:spcBef>
                <a:spcPts val="0"/>
              </a:spcBef>
              <a:buNone/>
            </a:pPr>
            <a:r>
              <a:rPr lang="en-US" sz="1800">
                <a:latin typeface="Consolas" panose="020B0609020204030204" pitchFamily="49" charset="0"/>
                <a:cs typeface="Consolas" panose="020B0609020204030204" pitchFamily="49" charset="0"/>
              </a:rPr>
              <a:t>        for (i = 0; i &lt; MAX; i++)</a:t>
            </a:r>
          </a:p>
          <a:p>
            <a:pPr marL="342900" lvl="1" indent="0">
              <a:spcBef>
                <a:spcPts val="0"/>
              </a:spcBef>
              <a:buNone/>
            </a:pPr>
            <a:r>
              <a:rPr lang="en-US" sz="1800">
                <a:latin typeface="Consolas" panose="020B0609020204030204" pitchFamily="49" charset="0"/>
                <a:cs typeface="Consolas" panose="020B0609020204030204" pitchFamily="49" charset="0"/>
              </a:rPr>
              <a:t>        {</a:t>
            </a:r>
          </a:p>
          <a:p>
            <a:pPr marL="342900" lvl="1" indent="0">
              <a:spcBef>
                <a:spcPts val="0"/>
              </a:spcBef>
              <a:buNone/>
            </a:pPr>
            <a:r>
              <a:rPr lang="en-US" sz="1800">
                <a:latin typeface="Consolas" panose="020B0609020204030204" pitchFamily="49" charset="0"/>
                <a:cs typeface="Consolas" panose="020B0609020204030204" pitchFamily="49" charset="0"/>
              </a:rPr>
              <a:t>            System.out.print("Enter line of text: ");</a:t>
            </a:r>
          </a:p>
          <a:p>
            <a:pPr marL="342900" lvl="1" indent="0">
              <a:spcBef>
                <a:spcPts val="0"/>
              </a:spcBef>
              <a:buNone/>
            </a:pPr>
            <a:r>
              <a:rPr lang="en-US" sz="1800">
                <a:latin typeface="Consolas" panose="020B0609020204030204" pitchFamily="49" charset="0"/>
                <a:cs typeface="Consolas" panose="020B0609020204030204" pitchFamily="49" charset="0"/>
              </a:rPr>
              <a:t>            line = in.nextLine();</a:t>
            </a:r>
          </a:p>
          <a:p>
            <a:pPr marL="342900" lvl="1" indent="0">
              <a:spcBef>
                <a:spcPts val="0"/>
              </a:spcBef>
              <a:buNone/>
            </a:pPr>
            <a:r>
              <a:rPr lang="en-US" sz="1800">
                <a:latin typeface="Consolas" panose="020B0609020204030204" pitchFamily="49" charset="0"/>
                <a:cs typeface="Consolas" panose="020B0609020204030204" pitchFamily="49" charset="0"/>
              </a:rPr>
              <a:t>            paragraph[i] = line</a:t>
            </a:r>
            <a:r>
              <a:rPr lang="en-US" sz="1800" smtClean="0">
                <a:latin typeface="Consolas" panose="020B0609020204030204" pitchFamily="49" charset="0"/>
                <a:cs typeface="Consolas" panose="020B0609020204030204" pitchFamily="49" charset="0"/>
              </a:rPr>
              <a:t>;  </a:t>
            </a:r>
            <a:r>
              <a:rPr lang="en-US" sz="1800" b="1" smtClean="0">
                <a:solidFill>
                  <a:srgbClr val="FF66FF"/>
                </a:solidFill>
                <a:latin typeface="Consolas" panose="020B0609020204030204" pitchFamily="49" charset="0"/>
                <a:cs typeface="Consolas" panose="020B0609020204030204" pitchFamily="49" charset="0"/>
              </a:rPr>
              <a:t>//Add line as array element</a:t>
            </a:r>
            <a:endParaRPr lang="en-US" sz="1800" b="1">
              <a:solidFill>
                <a:srgbClr val="FF66FF"/>
              </a:solidFill>
              <a:latin typeface="Consolas" panose="020B0609020204030204" pitchFamily="49" charset="0"/>
              <a:cs typeface="Consolas" panose="020B0609020204030204" pitchFamily="49" charset="0"/>
            </a:endParaRPr>
          </a:p>
          <a:p>
            <a:pPr marL="342900" lvl="1" indent="0">
              <a:spcBef>
                <a:spcPts val="0"/>
              </a:spcBef>
              <a:buNone/>
            </a:pPr>
            <a:r>
              <a:rPr lang="en-US" sz="1800">
                <a:latin typeface="Consolas" panose="020B0609020204030204" pitchFamily="49" charset="0"/>
                <a:cs typeface="Consolas" panose="020B0609020204030204" pitchFamily="49" charset="0"/>
              </a:rPr>
              <a:t>        }</a:t>
            </a:r>
          </a:p>
          <a:p>
            <a:pPr marL="342900" lvl="1" indent="0">
              <a:spcBef>
                <a:spcPts val="0"/>
              </a:spcBef>
              <a:buNone/>
            </a:pPr>
            <a:endParaRPr lang="en-US" sz="1800">
              <a:latin typeface="Consolas" panose="020B0609020204030204" pitchFamily="49" charset="0"/>
              <a:cs typeface="Consolas" panose="020B0609020204030204" pitchFamily="49" charset="0"/>
            </a:endParaRPr>
          </a:p>
          <a:p>
            <a:pPr marL="342900" lvl="1" indent="0">
              <a:spcBef>
                <a:spcPts val="0"/>
              </a:spcBef>
              <a:buNone/>
            </a:pPr>
            <a:r>
              <a:rPr lang="en-US" sz="1800" b="1">
                <a:solidFill>
                  <a:srgbClr val="FF66FF"/>
                </a:solidFill>
                <a:latin typeface="Consolas" panose="020B0609020204030204" pitchFamily="49" charset="0"/>
                <a:cs typeface="Consolas" panose="020B0609020204030204" pitchFamily="49" charset="0"/>
              </a:rPr>
              <a:t>        // Write paragraph to file                                                                                                </a:t>
            </a:r>
          </a:p>
          <a:p>
            <a:pPr marL="342900" lvl="1" indent="0">
              <a:spcBef>
                <a:spcPts val="0"/>
              </a:spcBef>
              <a:buNone/>
            </a:pPr>
            <a:r>
              <a:rPr lang="en-US" sz="1800">
                <a:latin typeface="Consolas" panose="020B0609020204030204" pitchFamily="49" charset="0"/>
                <a:cs typeface="Consolas" panose="020B0609020204030204" pitchFamily="49" charset="0"/>
              </a:rPr>
              <a:t>        try</a:t>
            </a:r>
          </a:p>
          <a:p>
            <a:pPr marL="342900" lvl="1" indent="0">
              <a:spcBef>
                <a:spcPts val="0"/>
              </a:spcBef>
              <a:buNone/>
            </a:pPr>
            <a:r>
              <a:rPr lang="en-US" sz="1800">
                <a:latin typeface="Consolas" panose="020B0609020204030204" pitchFamily="49" charset="0"/>
                <a:cs typeface="Consolas" panose="020B0609020204030204" pitchFamily="49" charset="0"/>
              </a:rPr>
              <a:t>        {</a:t>
            </a:r>
          </a:p>
          <a:p>
            <a:pPr marL="342900" lvl="1" indent="0">
              <a:spcBef>
                <a:spcPts val="0"/>
              </a:spcBef>
              <a:buNone/>
            </a:pPr>
            <a:r>
              <a:rPr lang="en-US" sz="1800">
                <a:latin typeface="Consolas" panose="020B0609020204030204" pitchFamily="49" charset="0"/>
                <a:cs typeface="Consolas" panose="020B0609020204030204" pitchFamily="49" charset="0"/>
              </a:rPr>
              <a:t>            fw = new FileWriter("data.txt</a:t>
            </a:r>
            <a:r>
              <a:rPr lang="en-US" sz="1800" smtClean="0">
                <a:latin typeface="Consolas" panose="020B0609020204030204" pitchFamily="49" charset="0"/>
                <a:cs typeface="Consolas" panose="020B0609020204030204" pitchFamily="49" charset="0"/>
              </a:rPr>
              <a:t>"); </a:t>
            </a:r>
            <a:r>
              <a:rPr lang="en-US" sz="1800" b="1" smtClean="0">
                <a:solidFill>
                  <a:srgbClr val="FF66FF"/>
                </a:solidFill>
                <a:latin typeface="Consolas" panose="020B0609020204030204" pitchFamily="49" charset="0"/>
                <a:cs typeface="Consolas" panose="020B0609020204030204" pitchFamily="49" charset="0"/>
              </a:rPr>
              <a:t>// Open</a:t>
            </a:r>
            <a:endParaRPr lang="en-US" sz="1800" b="1">
              <a:solidFill>
                <a:srgbClr val="FF66FF"/>
              </a:solidFill>
              <a:latin typeface="Consolas" panose="020B0609020204030204" pitchFamily="49" charset="0"/>
              <a:cs typeface="Consolas" panose="020B0609020204030204" pitchFamily="49" charset="0"/>
            </a:endParaRPr>
          </a:p>
          <a:p>
            <a:pPr marL="342900" lvl="1" indent="0">
              <a:spcBef>
                <a:spcPts val="0"/>
              </a:spcBef>
              <a:buNone/>
            </a:pPr>
            <a:r>
              <a:rPr lang="en-US" sz="1800">
                <a:latin typeface="Consolas" panose="020B0609020204030204" pitchFamily="49" charset="0"/>
                <a:cs typeface="Consolas" panose="020B0609020204030204" pitchFamily="49" charset="0"/>
              </a:rPr>
              <a:t>            pw = new PrintWriter(fw);</a:t>
            </a:r>
          </a:p>
          <a:p>
            <a:pPr marL="342900" lvl="1" indent="0">
              <a:spcBef>
                <a:spcPts val="0"/>
              </a:spcBef>
              <a:buNone/>
            </a:pPr>
            <a:r>
              <a:rPr lang="en-US" sz="1800">
                <a:latin typeface="Consolas" panose="020B0609020204030204" pitchFamily="49" charset="0"/>
                <a:cs typeface="Consolas" panose="020B0609020204030204" pitchFamily="49" charset="0"/>
              </a:rPr>
              <a:t>            for (i = 0; i &lt; MAX; i++)</a:t>
            </a:r>
          </a:p>
          <a:p>
            <a:pPr marL="342900" lvl="1" indent="0">
              <a:spcBef>
                <a:spcPts val="0"/>
              </a:spcBef>
              <a:buNone/>
            </a:pPr>
            <a:r>
              <a:rPr lang="en-US" sz="1800" smtClean="0">
                <a:latin typeface="Consolas" panose="020B0609020204030204" pitchFamily="49" charset="0"/>
                <a:cs typeface="Consolas" panose="020B0609020204030204" pitchFamily="49" charset="0"/>
              </a:rPr>
              <a:t>                pw.println(paragraph[i]);</a:t>
            </a:r>
            <a:endParaRPr lang="en-US" sz="1800">
              <a:latin typeface="Consolas" panose="020B0609020204030204" pitchFamily="49" charset="0"/>
              <a:cs typeface="Consolas" panose="020B0609020204030204" pitchFamily="49" charset="0"/>
            </a:endParaRPr>
          </a:p>
          <a:p>
            <a:pPr marL="342900" lvl="1" indent="0">
              <a:spcBef>
                <a:spcPts val="0"/>
              </a:spcBef>
              <a:buNone/>
            </a:pPr>
            <a:r>
              <a:rPr lang="en-US" sz="1800">
                <a:latin typeface="Consolas" panose="020B0609020204030204" pitchFamily="49" charset="0"/>
                <a:cs typeface="Consolas" panose="020B0609020204030204" pitchFamily="49" charset="0"/>
              </a:rPr>
              <a:t>            fw.close</a:t>
            </a:r>
            <a:r>
              <a:rPr lang="en-US" sz="1800" smtClean="0">
                <a:latin typeface="Consolas" panose="020B0609020204030204" pitchFamily="49" charset="0"/>
                <a:cs typeface="Consolas" panose="020B0609020204030204" pitchFamily="49" charset="0"/>
              </a:rPr>
              <a:t>();                      </a:t>
            </a:r>
            <a:r>
              <a:rPr lang="en-US" sz="1800" b="1" smtClean="0">
                <a:solidFill>
                  <a:srgbClr val="FF66FF"/>
                </a:solidFill>
                <a:latin typeface="Consolas" panose="020B0609020204030204" pitchFamily="49" charset="0"/>
                <a:cs typeface="Consolas" panose="020B0609020204030204" pitchFamily="49" charset="0"/>
              </a:rPr>
              <a:t>// Close</a:t>
            </a:r>
            <a:endParaRPr lang="en-US" sz="1800" b="1">
              <a:solidFill>
                <a:srgbClr val="FF66FF"/>
              </a:solidFill>
              <a:latin typeface="Consolas" panose="020B0609020204030204" pitchFamily="49" charset="0"/>
              <a:cs typeface="Consolas" panose="020B0609020204030204" pitchFamily="49" charset="0"/>
            </a:endParaRPr>
          </a:p>
          <a:p>
            <a:pPr marL="342900" lvl="1" indent="0">
              <a:spcBef>
                <a:spcPts val="0"/>
              </a:spcBef>
              <a:buNone/>
            </a:pPr>
            <a:r>
              <a:rPr lang="en-US" sz="1800">
                <a:latin typeface="Consolas" panose="020B0609020204030204" pitchFamily="49" charset="0"/>
                <a:cs typeface="Consolas" panose="020B0609020204030204" pitchFamily="49" charset="0"/>
              </a:rPr>
              <a:t>        }</a:t>
            </a:r>
          </a:p>
          <a:p>
            <a:pPr marL="342900" lvl="1" indent="0">
              <a:spcBef>
                <a:spcPts val="0"/>
              </a:spcBef>
              <a:buNone/>
            </a:pPr>
            <a:r>
              <a:rPr lang="en-US" sz="1800">
                <a:latin typeface="Consolas" panose="020B0609020204030204" pitchFamily="49" charset="0"/>
                <a:cs typeface="Consolas" panose="020B0609020204030204" pitchFamily="49" charset="0"/>
              </a:rPr>
              <a:t>        catch (IOException e)</a:t>
            </a:r>
          </a:p>
          <a:p>
            <a:pPr marL="342900" lvl="1" indent="0">
              <a:spcBef>
                <a:spcPts val="0"/>
              </a:spcBef>
              <a:buNone/>
            </a:pPr>
            <a:r>
              <a:rPr lang="en-US" sz="1800">
                <a:latin typeface="Consolas" panose="020B0609020204030204" pitchFamily="49" charset="0"/>
                <a:cs typeface="Consolas" panose="020B0609020204030204" pitchFamily="49" charset="0"/>
              </a:rPr>
              <a:t>        {</a:t>
            </a:r>
          </a:p>
          <a:p>
            <a:pPr marL="342900" lvl="1" indent="0">
              <a:spcBef>
                <a:spcPts val="0"/>
              </a:spcBef>
              <a:buNone/>
            </a:pPr>
            <a:r>
              <a:rPr lang="en-US" sz="1800">
                <a:latin typeface="Consolas" panose="020B0609020204030204" pitchFamily="49" charset="0"/>
                <a:cs typeface="Consolas" panose="020B0609020204030204" pitchFamily="49" charset="0"/>
              </a:rPr>
              <a:t>            System.out.println("Error writing to file");</a:t>
            </a:r>
          </a:p>
          <a:p>
            <a:pPr marL="342900" lvl="1" indent="0">
              <a:spcBef>
                <a:spcPts val="0"/>
              </a:spcBef>
              <a:buNone/>
            </a:pPr>
            <a:r>
              <a:rPr lang="en-US" sz="1800">
                <a:latin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401050299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File IO: Read Data From File</a:t>
            </a:r>
            <a:endParaRPr lang="en-US"/>
          </a:p>
        </p:txBody>
      </p:sp>
      <p:sp>
        <p:nvSpPr>
          <p:cNvPr id="3" name="Content Placeholder 2"/>
          <p:cNvSpPr>
            <a:spLocks noGrp="1"/>
          </p:cNvSpPr>
          <p:nvPr>
            <p:ph idx="1"/>
          </p:nvPr>
        </p:nvSpPr>
        <p:spPr/>
        <p:txBody>
          <a:bodyPr/>
          <a:lstStyle/>
          <a:p>
            <a:pPr marL="342900" lvl="1" indent="0">
              <a:spcBef>
                <a:spcPts val="0"/>
              </a:spcBef>
              <a:buNone/>
            </a:pPr>
            <a:r>
              <a:rPr lang="en-US" sz="1800">
                <a:latin typeface="Consolas" panose="020B0609020204030204" pitchFamily="49" charset="0"/>
                <a:cs typeface="Consolas" panose="020B0609020204030204" pitchFamily="49" charset="0"/>
              </a:rPr>
              <a:t>t</a:t>
            </a:r>
            <a:r>
              <a:rPr lang="en-US" sz="1800" smtClean="0">
                <a:latin typeface="Consolas" panose="020B0609020204030204" pitchFamily="49" charset="0"/>
                <a:cs typeface="Consolas" panose="020B0609020204030204" pitchFamily="49" charset="0"/>
              </a:rPr>
              <a:t>ry {</a:t>
            </a:r>
            <a:endParaRPr lang="en-US" sz="1800">
              <a:latin typeface="Consolas" panose="020B0609020204030204" pitchFamily="49" charset="0"/>
              <a:cs typeface="Consolas" panose="020B0609020204030204" pitchFamily="49" charset="0"/>
            </a:endParaRPr>
          </a:p>
          <a:p>
            <a:pPr marL="342900" lvl="1" indent="0">
              <a:spcBef>
                <a:spcPts val="0"/>
              </a:spcBef>
              <a:buNone/>
            </a:pPr>
            <a:r>
              <a:rPr lang="en-US" sz="1800" smtClean="0">
                <a:latin typeface="Consolas" panose="020B0609020204030204" pitchFamily="49" charset="0"/>
                <a:cs typeface="Consolas" panose="020B0609020204030204" pitchFamily="49" charset="0"/>
              </a:rPr>
              <a:t>    fr </a:t>
            </a:r>
            <a:r>
              <a:rPr lang="en-US" sz="1800">
                <a:latin typeface="Consolas" panose="020B0609020204030204" pitchFamily="49" charset="0"/>
                <a:cs typeface="Consolas" panose="020B0609020204030204" pitchFamily="49" charset="0"/>
              </a:rPr>
              <a:t>= new FileReader("data.txt</a:t>
            </a:r>
            <a:r>
              <a:rPr lang="en-US" sz="1800" smtClean="0">
                <a:latin typeface="Consolas" panose="020B0609020204030204" pitchFamily="49" charset="0"/>
                <a:cs typeface="Consolas" panose="020B0609020204030204" pitchFamily="49" charset="0"/>
              </a:rPr>
              <a:t>");  </a:t>
            </a:r>
            <a:r>
              <a:rPr lang="en-US" sz="1800" b="1" smtClean="0">
                <a:solidFill>
                  <a:srgbClr val="FF66FF"/>
                </a:solidFill>
                <a:latin typeface="Consolas" panose="020B0609020204030204" pitchFamily="49" charset="0"/>
                <a:cs typeface="Consolas" panose="020B0609020204030204" pitchFamily="49" charset="0"/>
              </a:rPr>
              <a:t>// Open</a:t>
            </a:r>
            <a:endParaRPr lang="en-US" sz="1800" b="1">
              <a:solidFill>
                <a:srgbClr val="FF66FF"/>
              </a:solidFill>
              <a:latin typeface="Consolas" panose="020B0609020204030204" pitchFamily="49" charset="0"/>
              <a:cs typeface="Consolas" panose="020B0609020204030204" pitchFamily="49" charset="0"/>
            </a:endParaRPr>
          </a:p>
          <a:p>
            <a:pPr marL="342900" lvl="1" indent="0">
              <a:spcBef>
                <a:spcPts val="0"/>
              </a:spcBef>
              <a:buNone/>
            </a:pPr>
            <a:r>
              <a:rPr lang="en-US" sz="1800">
                <a:latin typeface="Consolas" panose="020B0609020204030204" pitchFamily="49" charset="0"/>
                <a:cs typeface="Consolas" panose="020B0609020204030204" pitchFamily="49" charset="0"/>
              </a:rPr>
              <a:t>    </a:t>
            </a:r>
            <a:r>
              <a:rPr lang="en-US" sz="1800" smtClean="0">
                <a:latin typeface="Consolas" panose="020B0609020204030204" pitchFamily="49" charset="0"/>
                <a:cs typeface="Consolas" panose="020B0609020204030204" pitchFamily="49" charset="0"/>
              </a:rPr>
              <a:t>br </a:t>
            </a:r>
            <a:r>
              <a:rPr lang="en-US" sz="1800">
                <a:latin typeface="Consolas" panose="020B0609020204030204" pitchFamily="49" charset="0"/>
                <a:cs typeface="Consolas" panose="020B0609020204030204" pitchFamily="49" charset="0"/>
              </a:rPr>
              <a:t>= new BufferedReader(fr);</a:t>
            </a:r>
          </a:p>
          <a:p>
            <a:pPr marL="342900" lvl="1" indent="0">
              <a:spcBef>
                <a:spcPts val="0"/>
              </a:spcBef>
              <a:buNone/>
            </a:pPr>
            <a:r>
              <a:rPr lang="en-US" sz="1800">
                <a:latin typeface="Consolas" panose="020B0609020204030204" pitchFamily="49" charset="0"/>
                <a:cs typeface="Consolas" panose="020B0609020204030204" pitchFamily="49" charset="0"/>
              </a:rPr>
              <a:t>    </a:t>
            </a:r>
            <a:r>
              <a:rPr lang="en-US" sz="1800" smtClean="0">
                <a:latin typeface="Consolas" panose="020B0609020204030204" pitchFamily="49" charset="0"/>
                <a:cs typeface="Consolas" panose="020B0609020204030204" pitchFamily="49" charset="0"/>
              </a:rPr>
              <a:t>line </a:t>
            </a:r>
            <a:r>
              <a:rPr lang="en-US" sz="1800">
                <a:latin typeface="Consolas" panose="020B0609020204030204" pitchFamily="49" charset="0"/>
                <a:cs typeface="Consolas" panose="020B0609020204030204" pitchFamily="49" charset="0"/>
              </a:rPr>
              <a:t>= br.readLine</a:t>
            </a:r>
            <a:r>
              <a:rPr lang="en-US" sz="1800" smtClean="0">
                <a:latin typeface="Consolas" panose="020B0609020204030204" pitchFamily="49" charset="0"/>
                <a:cs typeface="Consolas" panose="020B0609020204030204" pitchFamily="49" charset="0"/>
              </a:rPr>
              <a:t>();</a:t>
            </a:r>
          </a:p>
          <a:p>
            <a:pPr marL="342900" lvl="1" indent="0">
              <a:spcBef>
                <a:spcPts val="0"/>
              </a:spcBef>
              <a:buNone/>
            </a:pPr>
            <a:endParaRPr lang="en-US" sz="1800">
              <a:latin typeface="Consolas" panose="020B0609020204030204" pitchFamily="49" charset="0"/>
              <a:cs typeface="Consolas" panose="020B0609020204030204" pitchFamily="49" charset="0"/>
            </a:endParaRPr>
          </a:p>
          <a:p>
            <a:pPr marL="342900" lvl="1" indent="0">
              <a:spcBef>
                <a:spcPts val="0"/>
              </a:spcBef>
              <a:buNone/>
            </a:pPr>
            <a:r>
              <a:rPr lang="en-US" sz="1800">
                <a:latin typeface="Consolas" panose="020B0609020204030204" pitchFamily="49" charset="0"/>
                <a:cs typeface="Consolas" panose="020B0609020204030204" pitchFamily="49" charset="0"/>
              </a:rPr>
              <a:t>    </a:t>
            </a:r>
            <a:r>
              <a:rPr lang="en-US" sz="1800" smtClean="0">
                <a:latin typeface="Consolas" panose="020B0609020204030204" pitchFamily="49" charset="0"/>
                <a:cs typeface="Consolas" panose="020B0609020204030204" pitchFamily="49" charset="0"/>
              </a:rPr>
              <a:t>if </a:t>
            </a:r>
            <a:r>
              <a:rPr lang="en-US" sz="1800">
                <a:latin typeface="Consolas" panose="020B0609020204030204" pitchFamily="49" charset="0"/>
                <a:cs typeface="Consolas" panose="020B0609020204030204" pitchFamily="49" charset="0"/>
              </a:rPr>
              <a:t>(line == null)</a:t>
            </a:r>
          </a:p>
          <a:p>
            <a:pPr marL="342900" lvl="1" indent="0">
              <a:spcBef>
                <a:spcPts val="0"/>
              </a:spcBef>
              <a:buNone/>
            </a:pPr>
            <a:r>
              <a:rPr lang="en-US" sz="1800" smtClean="0">
                <a:latin typeface="Consolas" panose="020B0609020204030204" pitchFamily="49" charset="0"/>
                <a:cs typeface="Consolas" panose="020B0609020204030204" pitchFamily="49" charset="0"/>
              </a:rPr>
              <a:t>        </a:t>
            </a:r>
            <a:r>
              <a:rPr lang="en-US" sz="1800">
                <a:latin typeface="Consolas" panose="020B0609020204030204" pitchFamily="49" charset="0"/>
                <a:cs typeface="Consolas" panose="020B0609020204030204" pitchFamily="49" charset="0"/>
              </a:rPr>
              <a:t>System.out.println("Empty file, nothing to read</a:t>
            </a:r>
            <a:r>
              <a:rPr lang="en-US" sz="1800" smtClean="0">
                <a:latin typeface="Consolas" panose="020B0609020204030204" pitchFamily="49" charset="0"/>
                <a:cs typeface="Consolas" panose="020B0609020204030204" pitchFamily="49" charset="0"/>
              </a:rPr>
              <a:t>");</a:t>
            </a:r>
          </a:p>
          <a:p>
            <a:pPr marL="342900" lvl="1" indent="0">
              <a:spcBef>
                <a:spcPts val="0"/>
              </a:spcBef>
              <a:buNone/>
            </a:pPr>
            <a:endParaRPr lang="en-US" sz="1800">
              <a:latin typeface="Consolas" panose="020B0609020204030204" pitchFamily="49" charset="0"/>
              <a:cs typeface="Consolas" panose="020B0609020204030204" pitchFamily="49" charset="0"/>
            </a:endParaRPr>
          </a:p>
          <a:p>
            <a:pPr marL="342900" lvl="1" indent="0">
              <a:spcBef>
                <a:spcPts val="0"/>
              </a:spcBef>
              <a:buNone/>
            </a:pPr>
            <a:r>
              <a:rPr lang="en-US" sz="1800" smtClean="0">
                <a:latin typeface="Consolas" panose="020B0609020204030204" pitchFamily="49" charset="0"/>
                <a:cs typeface="Consolas" panose="020B0609020204030204" pitchFamily="49" charset="0"/>
              </a:rPr>
              <a:t>    while </a:t>
            </a:r>
            <a:r>
              <a:rPr lang="en-US" sz="1800">
                <a:latin typeface="Consolas" panose="020B0609020204030204" pitchFamily="49" charset="0"/>
                <a:cs typeface="Consolas" panose="020B0609020204030204" pitchFamily="49" charset="0"/>
              </a:rPr>
              <a:t>(line != null</a:t>
            </a:r>
            <a:r>
              <a:rPr lang="en-US" sz="1800" smtClean="0">
                <a:latin typeface="Consolas" panose="020B0609020204030204" pitchFamily="49" charset="0"/>
                <a:cs typeface="Consolas" panose="020B0609020204030204" pitchFamily="49" charset="0"/>
              </a:rPr>
              <a:t>) {</a:t>
            </a:r>
            <a:endParaRPr lang="en-US" sz="1800">
              <a:latin typeface="Consolas" panose="020B0609020204030204" pitchFamily="49" charset="0"/>
              <a:cs typeface="Consolas" panose="020B0609020204030204" pitchFamily="49" charset="0"/>
            </a:endParaRPr>
          </a:p>
          <a:p>
            <a:pPr marL="342900" lvl="1" indent="0">
              <a:spcBef>
                <a:spcPts val="0"/>
              </a:spcBef>
              <a:buNone/>
            </a:pPr>
            <a:r>
              <a:rPr lang="en-US" sz="1800">
                <a:latin typeface="Consolas" panose="020B0609020204030204" pitchFamily="49" charset="0"/>
                <a:cs typeface="Consolas" panose="020B0609020204030204" pitchFamily="49" charset="0"/>
              </a:rPr>
              <a:t>    </a:t>
            </a:r>
            <a:r>
              <a:rPr lang="en-US" sz="1800" smtClean="0">
                <a:latin typeface="Consolas" panose="020B0609020204030204" pitchFamily="49" charset="0"/>
                <a:cs typeface="Consolas" panose="020B0609020204030204" pitchFamily="49" charset="0"/>
              </a:rPr>
              <a:t>    System.out.println(line</a:t>
            </a:r>
            <a:r>
              <a:rPr lang="en-US" sz="1800">
                <a:latin typeface="Consolas" panose="020B0609020204030204" pitchFamily="49" charset="0"/>
                <a:cs typeface="Consolas" panose="020B0609020204030204" pitchFamily="49" charset="0"/>
              </a:rPr>
              <a:t>);</a:t>
            </a:r>
          </a:p>
          <a:p>
            <a:pPr marL="342900" lvl="1" indent="0">
              <a:spcBef>
                <a:spcPts val="0"/>
              </a:spcBef>
              <a:buNone/>
            </a:pPr>
            <a:r>
              <a:rPr lang="en-US" sz="1800">
                <a:latin typeface="Consolas" panose="020B0609020204030204" pitchFamily="49" charset="0"/>
                <a:cs typeface="Consolas" panose="020B0609020204030204" pitchFamily="49" charset="0"/>
              </a:rPr>
              <a:t>        </a:t>
            </a:r>
            <a:r>
              <a:rPr lang="en-US" sz="1800" smtClean="0">
                <a:latin typeface="Consolas" panose="020B0609020204030204" pitchFamily="49" charset="0"/>
                <a:cs typeface="Consolas" panose="020B0609020204030204" pitchFamily="49" charset="0"/>
              </a:rPr>
              <a:t>line </a:t>
            </a:r>
            <a:r>
              <a:rPr lang="en-US" sz="1800">
                <a:latin typeface="Consolas" panose="020B0609020204030204" pitchFamily="49" charset="0"/>
                <a:cs typeface="Consolas" panose="020B0609020204030204" pitchFamily="49" charset="0"/>
              </a:rPr>
              <a:t>= br.readLine();</a:t>
            </a:r>
          </a:p>
          <a:p>
            <a:pPr marL="342900" lvl="1" indent="0">
              <a:spcBef>
                <a:spcPts val="0"/>
              </a:spcBef>
              <a:buNone/>
            </a:pPr>
            <a:r>
              <a:rPr lang="en-US" sz="1800">
                <a:latin typeface="Consolas" panose="020B0609020204030204" pitchFamily="49" charset="0"/>
                <a:cs typeface="Consolas" panose="020B0609020204030204" pitchFamily="49" charset="0"/>
              </a:rPr>
              <a:t>    </a:t>
            </a:r>
            <a:r>
              <a:rPr lang="en-US" sz="1800" smtClean="0">
                <a:latin typeface="Consolas" panose="020B0609020204030204" pitchFamily="49" charset="0"/>
                <a:cs typeface="Consolas" panose="020B0609020204030204" pitchFamily="49" charset="0"/>
              </a:rPr>
              <a:t>}</a:t>
            </a:r>
          </a:p>
          <a:p>
            <a:pPr marL="342900" lvl="1" indent="0">
              <a:spcBef>
                <a:spcPts val="0"/>
              </a:spcBef>
              <a:buNone/>
            </a:pPr>
            <a:r>
              <a:rPr lang="en-US" sz="1800">
                <a:latin typeface="Consolas" panose="020B0609020204030204" pitchFamily="49" charset="0"/>
                <a:cs typeface="Consolas" panose="020B0609020204030204" pitchFamily="49" charset="0"/>
              </a:rPr>
              <a:t> </a:t>
            </a:r>
            <a:r>
              <a:rPr lang="en-US" sz="1800" smtClean="0">
                <a:latin typeface="Consolas" panose="020B0609020204030204" pitchFamily="49" charset="0"/>
                <a:cs typeface="Consolas" panose="020B0609020204030204" pitchFamily="49" charset="0"/>
              </a:rPr>
              <a:t>   fr.close();                      </a:t>
            </a:r>
            <a:r>
              <a:rPr lang="en-US" sz="1800" b="1" smtClean="0">
                <a:solidFill>
                  <a:srgbClr val="FF66FF"/>
                </a:solidFill>
                <a:latin typeface="Consolas" panose="020B0609020204030204" pitchFamily="49" charset="0"/>
                <a:cs typeface="Consolas" panose="020B0609020204030204" pitchFamily="49" charset="0"/>
              </a:rPr>
              <a:t>// Close</a:t>
            </a:r>
            <a:endParaRPr lang="en-US" sz="1800" b="1">
              <a:solidFill>
                <a:srgbClr val="FF66FF"/>
              </a:solidFill>
              <a:latin typeface="Consolas" panose="020B0609020204030204" pitchFamily="49" charset="0"/>
              <a:cs typeface="Consolas" panose="020B0609020204030204" pitchFamily="49" charset="0"/>
            </a:endParaRPr>
          </a:p>
          <a:p>
            <a:pPr marL="342900" lvl="1" indent="0">
              <a:spcBef>
                <a:spcPts val="0"/>
              </a:spcBef>
              <a:buNone/>
            </a:pPr>
            <a:r>
              <a:rPr lang="en-US" sz="1800" smtClean="0">
                <a:latin typeface="Consolas" panose="020B0609020204030204" pitchFamily="49" charset="0"/>
                <a:cs typeface="Consolas" panose="020B0609020204030204" pitchFamily="49" charset="0"/>
              </a:rPr>
              <a:t> }</a:t>
            </a:r>
            <a:endParaRPr lang="en-US" sz="1800">
              <a:latin typeface="Consolas" panose="020B0609020204030204" pitchFamily="49" charset="0"/>
              <a:cs typeface="Consolas" panose="020B0609020204030204" pitchFamily="49" charset="0"/>
            </a:endParaRPr>
          </a:p>
          <a:p>
            <a:pPr marL="342900" lvl="1" indent="0">
              <a:spcBef>
                <a:spcPts val="0"/>
              </a:spcBef>
              <a:buNone/>
            </a:pPr>
            <a:r>
              <a:rPr lang="en-US" sz="1800">
                <a:latin typeface="Consolas" panose="020B0609020204030204" pitchFamily="49" charset="0"/>
                <a:cs typeface="Consolas" panose="020B0609020204030204" pitchFamily="49" charset="0"/>
              </a:rPr>
              <a:t> </a:t>
            </a:r>
            <a:r>
              <a:rPr lang="en-US" sz="1800" smtClean="0">
                <a:latin typeface="Consolas" panose="020B0609020204030204" pitchFamily="49" charset="0"/>
                <a:cs typeface="Consolas" panose="020B0609020204030204" pitchFamily="49" charset="0"/>
              </a:rPr>
              <a:t>catch </a:t>
            </a:r>
            <a:r>
              <a:rPr lang="en-US" sz="1800">
                <a:latin typeface="Consolas" panose="020B0609020204030204" pitchFamily="49" charset="0"/>
                <a:cs typeface="Consolas" panose="020B0609020204030204" pitchFamily="49" charset="0"/>
              </a:rPr>
              <a:t>(FileNotFoundException e</a:t>
            </a:r>
            <a:r>
              <a:rPr lang="en-US" sz="1800" smtClean="0">
                <a:latin typeface="Consolas" panose="020B0609020204030204" pitchFamily="49" charset="0"/>
                <a:cs typeface="Consolas" panose="020B0609020204030204" pitchFamily="49" charset="0"/>
              </a:rPr>
              <a:t>) {</a:t>
            </a:r>
            <a:endParaRPr lang="en-US" sz="1800">
              <a:latin typeface="Consolas" panose="020B0609020204030204" pitchFamily="49" charset="0"/>
              <a:cs typeface="Consolas" panose="020B0609020204030204" pitchFamily="49" charset="0"/>
            </a:endParaRPr>
          </a:p>
          <a:p>
            <a:pPr marL="342900" lvl="1" indent="0">
              <a:spcBef>
                <a:spcPts val="0"/>
              </a:spcBef>
              <a:buNone/>
            </a:pPr>
            <a:r>
              <a:rPr lang="en-US" sz="1800">
                <a:latin typeface="Consolas" panose="020B0609020204030204" pitchFamily="49" charset="0"/>
                <a:cs typeface="Consolas" panose="020B0609020204030204" pitchFamily="49" charset="0"/>
              </a:rPr>
              <a:t> </a:t>
            </a:r>
            <a:r>
              <a:rPr lang="en-US" sz="1800" smtClean="0">
                <a:latin typeface="Consolas" panose="020B0609020204030204" pitchFamily="49" charset="0"/>
                <a:cs typeface="Consolas" panose="020B0609020204030204" pitchFamily="49" charset="0"/>
              </a:rPr>
              <a:t>    System.out.println</a:t>
            </a:r>
            <a:r>
              <a:rPr lang="en-US" sz="1800">
                <a:latin typeface="Consolas" panose="020B0609020204030204" pitchFamily="49" charset="0"/>
                <a:cs typeface="Consolas" panose="020B0609020204030204" pitchFamily="49" charset="0"/>
              </a:rPr>
              <a:t>("Could not open data.txt");</a:t>
            </a:r>
          </a:p>
          <a:p>
            <a:pPr marL="342900" lvl="1" indent="0">
              <a:spcBef>
                <a:spcPts val="0"/>
              </a:spcBef>
              <a:buNone/>
            </a:pPr>
            <a:r>
              <a:rPr lang="en-US" sz="1800">
                <a:latin typeface="Consolas" panose="020B0609020204030204" pitchFamily="49" charset="0"/>
                <a:cs typeface="Consolas" panose="020B0609020204030204" pitchFamily="49" charset="0"/>
              </a:rPr>
              <a:t> </a:t>
            </a:r>
            <a:r>
              <a:rPr lang="en-US" sz="1800" smtClean="0">
                <a:latin typeface="Consolas" panose="020B0609020204030204" pitchFamily="49" charset="0"/>
                <a:cs typeface="Consolas" panose="020B0609020204030204" pitchFamily="49" charset="0"/>
              </a:rPr>
              <a:t>}</a:t>
            </a:r>
          </a:p>
          <a:p>
            <a:pPr marL="342900" lvl="1" indent="0">
              <a:spcBef>
                <a:spcPts val="0"/>
              </a:spcBef>
              <a:buNone/>
            </a:pPr>
            <a:r>
              <a:rPr lang="en-US" sz="1800">
                <a:latin typeface="Consolas" panose="020B0609020204030204" pitchFamily="49" charset="0"/>
                <a:cs typeface="Consolas" panose="020B0609020204030204" pitchFamily="49" charset="0"/>
              </a:rPr>
              <a:t> catch (IOException </a:t>
            </a:r>
            <a:r>
              <a:rPr lang="en-US" sz="1800" smtClean="0">
                <a:latin typeface="Consolas" panose="020B0609020204030204" pitchFamily="49" charset="0"/>
                <a:cs typeface="Consolas" panose="020B0609020204030204" pitchFamily="49" charset="0"/>
              </a:rPr>
              <a:t>e) {</a:t>
            </a:r>
            <a:endParaRPr lang="en-US" sz="1800">
              <a:latin typeface="Consolas" panose="020B0609020204030204" pitchFamily="49" charset="0"/>
              <a:cs typeface="Consolas" panose="020B0609020204030204" pitchFamily="49" charset="0"/>
            </a:endParaRPr>
          </a:p>
          <a:p>
            <a:pPr marL="342900" lvl="1" indent="0">
              <a:spcBef>
                <a:spcPts val="0"/>
              </a:spcBef>
              <a:buNone/>
            </a:pPr>
            <a:r>
              <a:rPr lang="en-US" sz="1800">
                <a:latin typeface="Consolas" panose="020B0609020204030204" pitchFamily="49" charset="0"/>
                <a:cs typeface="Consolas" panose="020B0609020204030204" pitchFamily="49" charset="0"/>
              </a:rPr>
              <a:t> </a:t>
            </a:r>
            <a:r>
              <a:rPr lang="en-US" sz="1800" smtClean="0">
                <a:latin typeface="Consolas" panose="020B0609020204030204" pitchFamily="49" charset="0"/>
                <a:cs typeface="Consolas" panose="020B0609020204030204" pitchFamily="49" charset="0"/>
              </a:rPr>
              <a:t>    System.out.println</a:t>
            </a:r>
            <a:r>
              <a:rPr lang="en-US" sz="1800">
                <a:latin typeface="Consolas" panose="020B0609020204030204" pitchFamily="49" charset="0"/>
                <a:cs typeface="Consolas" panose="020B0609020204030204" pitchFamily="49" charset="0"/>
              </a:rPr>
              <a:t>("Trouble reading from data.txt");</a:t>
            </a:r>
          </a:p>
          <a:p>
            <a:pPr marL="342900" lvl="1" indent="0">
              <a:spcBef>
                <a:spcPts val="0"/>
              </a:spcBef>
              <a:buNone/>
            </a:pPr>
            <a:r>
              <a:rPr lang="en-US" sz="1800">
                <a:latin typeface="Consolas" panose="020B0609020204030204" pitchFamily="49" charset="0"/>
                <a:cs typeface="Consolas" panose="020B0609020204030204" pitchFamily="49" charset="0"/>
              </a:rPr>
              <a:t> </a:t>
            </a:r>
            <a:r>
              <a:rPr lang="en-US" sz="1800" smtClean="0">
                <a:latin typeface="Consolas" panose="020B0609020204030204" pitchFamily="49" charset="0"/>
                <a:cs typeface="Consolas" panose="020B0609020204030204" pitchFamily="49" charset="0"/>
              </a:rPr>
              <a:t>}</a:t>
            </a:r>
            <a:endParaRPr lang="en-US" sz="180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62958101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p:txBody>
          <a:bodyPr/>
          <a:lstStyle/>
          <a:p>
            <a:r>
              <a:rPr lang="en-US" altLang="en-US" sz="3200" smtClean="0"/>
              <a:t>You Should Now Know</a:t>
            </a:r>
          </a:p>
        </p:txBody>
      </p:sp>
      <p:sp>
        <p:nvSpPr>
          <p:cNvPr id="44035" name="Rectangle 3"/>
          <p:cNvSpPr>
            <a:spLocks noGrp="1" noChangeArrowheads="1"/>
          </p:cNvSpPr>
          <p:nvPr>
            <p:ph type="body" idx="4294967295"/>
          </p:nvPr>
        </p:nvSpPr>
        <p:spPr/>
        <p:txBody>
          <a:bodyPr/>
          <a:lstStyle/>
          <a:p>
            <a:r>
              <a:rPr lang="en-US" altLang="en-US" sz="2400" smtClean="0"/>
              <a:t>How to write to files with Java classes</a:t>
            </a:r>
          </a:p>
          <a:p>
            <a:pPr lvl="1">
              <a:buFontTx/>
              <a:buChar char="•"/>
            </a:pPr>
            <a:r>
              <a:rPr lang="en-US" altLang="en-US" sz="2000" smtClean="0">
                <a:latin typeface="Consolas" pitchFamily="49" charset="0"/>
                <a:cs typeface="Consolas" pitchFamily="49" charset="0"/>
              </a:rPr>
              <a:t>FileWriter</a:t>
            </a:r>
          </a:p>
          <a:p>
            <a:pPr lvl="1">
              <a:buFontTx/>
              <a:buChar char="•"/>
            </a:pPr>
            <a:r>
              <a:rPr lang="en-US" altLang="en-US" sz="2000" smtClean="0">
                <a:latin typeface="Consolas" pitchFamily="49" charset="0"/>
                <a:cs typeface="Consolas" pitchFamily="49" charset="0"/>
              </a:rPr>
              <a:t>PrintWriter</a:t>
            </a:r>
          </a:p>
          <a:p>
            <a:r>
              <a:rPr lang="en-US" altLang="en-US" sz="2400" smtClean="0"/>
              <a:t>How to reading text information from files with Java classes</a:t>
            </a:r>
          </a:p>
          <a:p>
            <a:pPr lvl="1">
              <a:buFontTx/>
              <a:buChar char="•"/>
            </a:pPr>
            <a:r>
              <a:rPr lang="en-US" altLang="en-US" sz="2000" smtClean="0">
                <a:latin typeface="Consolas" pitchFamily="49" charset="0"/>
                <a:cs typeface="Consolas" pitchFamily="49" charset="0"/>
              </a:rPr>
              <a:t>FileReader</a:t>
            </a:r>
          </a:p>
          <a:p>
            <a:pPr lvl="1">
              <a:buFontTx/>
              <a:buChar char="•"/>
            </a:pPr>
            <a:r>
              <a:rPr lang="en-US" altLang="en-US" sz="2000" smtClean="0">
                <a:latin typeface="Consolas" pitchFamily="49" charset="0"/>
                <a:cs typeface="Consolas" pitchFamily="49" charset="0"/>
              </a:rPr>
              <a:t>BufferedReader</a:t>
            </a:r>
          </a:p>
        </p:txBody>
      </p:sp>
    </p:spTree>
    <p:extLst>
      <p:ext uri="{BB962C8B-B14F-4D97-AF65-F5344CB8AC3E}">
        <p14:creationId xmlns:p14="http://schemas.microsoft.com/office/powerpoint/2010/main" val="4285193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r>
              <a:rPr lang="en-US" altLang="en-US" sz="3200" smtClean="0"/>
              <a:t>Some Hypothetical Method Calls: Condition/Return</a:t>
            </a:r>
          </a:p>
        </p:txBody>
      </p:sp>
      <p:sp>
        <p:nvSpPr>
          <p:cNvPr id="21507" name="Rectangle 3"/>
          <p:cNvSpPr>
            <a:spLocks noChangeArrowheads="1"/>
          </p:cNvSpPr>
          <p:nvPr/>
        </p:nvSpPr>
        <p:spPr bwMode="auto">
          <a:xfrm>
            <a:off x="4800600" y="5084763"/>
            <a:ext cx="3886200" cy="122396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store.addToInventory(int amt)</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if (temp &gt; MAX)</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return(false);</a:t>
            </a:r>
          </a:p>
        </p:txBody>
      </p:sp>
      <p:sp>
        <p:nvSpPr>
          <p:cNvPr id="21508" name="Rectangle 4"/>
          <p:cNvSpPr>
            <a:spLocks noChangeArrowheads="1"/>
          </p:cNvSpPr>
          <p:nvPr/>
        </p:nvSpPr>
        <p:spPr bwMode="auto">
          <a:xfrm>
            <a:off x="2771775" y="3357563"/>
            <a:ext cx="5000625" cy="1295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reference2.method2()</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if (store.addToInventory(amt) == false)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return(false);</a:t>
            </a:r>
          </a:p>
        </p:txBody>
      </p:sp>
      <p:sp>
        <p:nvSpPr>
          <p:cNvPr id="21509" name="Rectangle 5"/>
          <p:cNvSpPr>
            <a:spLocks noChangeArrowheads="1"/>
          </p:cNvSpPr>
          <p:nvPr/>
        </p:nvSpPr>
        <p:spPr bwMode="auto">
          <a:xfrm>
            <a:off x="395288" y="1484313"/>
            <a:ext cx="4710112" cy="1295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reference1.method1()</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if (reference2.method2() == false)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return(false);</a:t>
            </a:r>
          </a:p>
        </p:txBody>
      </p:sp>
      <p:sp>
        <p:nvSpPr>
          <p:cNvPr id="21510" name="Line 6"/>
          <p:cNvSpPr>
            <a:spLocks noChangeShapeType="1"/>
          </p:cNvSpPr>
          <p:nvPr/>
        </p:nvSpPr>
        <p:spPr bwMode="auto">
          <a:xfrm>
            <a:off x="2195513" y="2781300"/>
            <a:ext cx="2160587" cy="576263"/>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21511" name="Line 7"/>
          <p:cNvSpPr>
            <a:spLocks noChangeShapeType="1"/>
          </p:cNvSpPr>
          <p:nvPr/>
        </p:nvSpPr>
        <p:spPr bwMode="auto">
          <a:xfrm>
            <a:off x="4140200" y="4652963"/>
            <a:ext cx="2376488" cy="431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grpSp>
        <p:nvGrpSpPr>
          <p:cNvPr id="2" name="Group 1"/>
          <p:cNvGrpSpPr>
            <a:grpSpLocks/>
          </p:cNvGrpSpPr>
          <p:nvPr/>
        </p:nvGrpSpPr>
        <p:grpSpPr bwMode="auto">
          <a:xfrm>
            <a:off x="3197225" y="1484313"/>
            <a:ext cx="5489575" cy="2736850"/>
            <a:chOff x="3197224" y="1484314"/>
            <a:chExt cx="5489576" cy="2736850"/>
          </a:xfrm>
        </p:grpSpPr>
        <p:sp>
          <p:nvSpPr>
            <p:cNvPr id="21513" name="Text Box 9"/>
            <p:cNvSpPr txBox="1">
              <a:spLocks noChangeArrowheads="1"/>
            </p:cNvSpPr>
            <p:nvPr/>
          </p:nvSpPr>
          <p:spPr bwMode="auto">
            <a:xfrm>
              <a:off x="5878512" y="1484314"/>
              <a:ext cx="2808288" cy="1008063"/>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Arial" panose="020B0604020202020204" pitchFamily="34" charset="0"/>
                </a:rPr>
                <a:t>Problem 1:  The calling method may forget to check the return value</a:t>
              </a:r>
            </a:p>
          </p:txBody>
        </p:sp>
        <p:sp>
          <p:nvSpPr>
            <p:cNvPr id="21514" name="Oval 10"/>
            <p:cNvSpPr>
              <a:spLocks noChangeArrowheads="1"/>
            </p:cNvSpPr>
            <p:nvPr/>
          </p:nvSpPr>
          <p:spPr bwMode="auto">
            <a:xfrm>
              <a:off x="3197224" y="3644901"/>
              <a:ext cx="4727575" cy="576263"/>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CA" altLang="en-US" sz="1400">
                <a:latin typeface="Arial" panose="020B0604020202020204" pitchFamily="34" charset="0"/>
              </a:endParaRPr>
            </a:p>
          </p:txBody>
        </p:sp>
        <p:sp>
          <p:nvSpPr>
            <p:cNvPr id="21515" name="Line 11"/>
            <p:cNvSpPr>
              <a:spLocks noChangeShapeType="1"/>
            </p:cNvSpPr>
            <p:nvPr/>
          </p:nvSpPr>
          <p:spPr bwMode="auto">
            <a:xfrm flipH="1">
              <a:off x="5878512" y="2492378"/>
              <a:ext cx="863600" cy="1152524"/>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grpSp>
    </p:spTree>
    <p:extLst>
      <p:ext uri="{BB962C8B-B14F-4D97-AF65-F5344CB8AC3E}">
        <p14:creationId xmlns:p14="http://schemas.microsoft.com/office/powerpoint/2010/main" val="10892899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r>
              <a:rPr lang="en-US" altLang="en-US" sz="3200" smtClean="0"/>
              <a:t>Some Hypothetical Method Calls: Condition/Return</a:t>
            </a:r>
          </a:p>
        </p:txBody>
      </p:sp>
      <p:sp>
        <p:nvSpPr>
          <p:cNvPr id="22531" name="Rectangle 3"/>
          <p:cNvSpPr>
            <a:spLocks noChangeArrowheads="1"/>
          </p:cNvSpPr>
          <p:nvPr/>
        </p:nvSpPr>
        <p:spPr bwMode="auto">
          <a:xfrm>
            <a:off x="4800600" y="5084763"/>
            <a:ext cx="3886200" cy="122396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store.addToInventory(int amt)</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if (temp &gt; MAX)</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return(false);</a:t>
            </a:r>
          </a:p>
        </p:txBody>
      </p:sp>
      <p:sp>
        <p:nvSpPr>
          <p:cNvPr id="22532" name="Rectangle 4"/>
          <p:cNvSpPr>
            <a:spLocks noChangeArrowheads="1"/>
          </p:cNvSpPr>
          <p:nvPr/>
        </p:nvSpPr>
        <p:spPr bwMode="auto">
          <a:xfrm>
            <a:off x="2771775" y="3357563"/>
            <a:ext cx="5000625" cy="1295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reference2.method2()</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if (store.addToInventory(amt) == false)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return(false);</a:t>
            </a:r>
          </a:p>
        </p:txBody>
      </p:sp>
      <p:sp>
        <p:nvSpPr>
          <p:cNvPr id="22533" name="Rectangle 5"/>
          <p:cNvSpPr>
            <a:spLocks noChangeArrowheads="1"/>
          </p:cNvSpPr>
          <p:nvPr/>
        </p:nvSpPr>
        <p:spPr bwMode="auto">
          <a:xfrm>
            <a:off x="395288" y="1484313"/>
            <a:ext cx="4710112" cy="1295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reference1.method1()</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if (reference2.method2() == false)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return(false);</a:t>
            </a:r>
          </a:p>
        </p:txBody>
      </p:sp>
      <p:sp>
        <p:nvSpPr>
          <p:cNvPr id="22534" name="Line 6"/>
          <p:cNvSpPr>
            <a:spLocks noChangeShapeType="1"/>
          </p:cNvSpPr>
          <p:nvPr/>
        </p:nvSpPr>
        <p:spPr bwMode="auto">
          <a:xfrm>
            <a:off x="2195513" y="2781300"/>
            <a:ext cx="2160587" cy="576263"/>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22535" name="Line 7"/>
          <p:cNvSpPr>
            <a:spLocks noChangeShapeType="1"/>
          </p:cNvSpPr>
          <p:nvPr/>
        </p:nvSpPr>
        <p:spPr bwMode="auto">
          <a:xfrm>
            <a:off x="4140200" y="4652963"/>
            <a:ext cx="2376488" cy="431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grpSp>
        <p:nvGrpSpPr>
          <p:cNvPr id="8" name="Group 16"/>
          <p:cNvGrpSpPr>
            <a:grpSpLocks/>
          </p:cNvGrpSpPr>
          <p:nvPr/>
        </p:nvGrpSpPr>
        <p:grpSpPr bwMode="auto">
          <a:xfrm>
            <a:off x="179388" y="1773238"/>
            <a:ext cx="7056437" cy="4795837"/>
            <a:chOff x="113" y="1117"/>
            <a:chExt cx="4445" cy="3021"/>
          </a:xfrm>
        </p:grpSpPr>
        <p:sp>
          <p:nvSpPr>
            <p:cNvPr id="22537" name="Text Box 9"/>
            <p:cNvSpPr txBox="1">
              <a:spLocks noChangeArrowheads="1"/>
            </p:cNvSpPr>
            <p:nvPr/>
          </p:nvSpPr>
          <p:spPr bwMode="auto">
            <a:xfrm>
              <a:off x="113" y="3339"/>
              <a:ext cx="1769" cy="799"/>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Arial" panose="020B0604020202020204" pitchFamily="34" charset="0"/>
                </a:rPr>
                <a:t>Problem 2:  A long series of method calls requires many checks/returns</a:t>
              </a:r>
            </a:p>
          </p:txBody>
        </p:sp>
        <p:sp>
          <p:nvSpPr>
            <p:cNvPr id="22538" name="Oval 10"/>
            <p:cNvSpPr>
              <a:spLocks noChangeArrowheads="1"/>
            </p:cNvSpPr>
            <p:nvPr/>
          </p:nvSpPr>
          <p:spPr bwMode="auto">
            <a:xfrm>
              <a:off x="3379" y="3430"/>
              <a:ext cx="1179" cy="499"/>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CA" altLang="en-US" sz="1400">
                <a:latin typeface="Arial" panose="020B0604020202020204" pitchFamily="34" charset="0"/>
              </a:endParaRPr>
            </a:p>
          </p:txBody>
        </p:sp>
        <p:sp>
          <p:nvSpPr>
            <p:cNvPr id="22539" name="Line 11"/>
            <p:cNvSpPr>
              <a:spLocks noChangeShapeType="1"/>
            </p:cNvSpPr>
            <p:nvPr/>
          </p:nvSpPr>
          <p:spPr bwMode="auto">
            <a:xfrm flipV="1">
              <a:off x="1882" y="3793"/>
              <a:ext cx="1497" cy="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22540" name="Oval 12"/>
            <p:cNvSpPr>
              <a:spLocks noChangeArrowheads="1"/>
            </p:cNvSpPr>
            <p:nvPr/>
          </p:nvSpPr>
          <p:spPr bwMode="auto">
            <a:xfrm>
              <a:off x="1882" y="2251"/>
              <a:ext cx="2404" cy="589"/>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CA" altLang="en-US" sz="1400">
                <a:latin typeface="Arial" panose="020B0604020202020204" pitchFamily="34" charset="0"/>
              </a:endParaRPr>
            </a:p>
          </p:txBody>
        </p:sp>
        <p:sp>
          <p:nvSpPr>
            <p:cNvPr id="22541" name="Line 13"/>
            <p:cNvSpPr>
              <a:spLocks noChangeShapeType="1"/>
            </p:cNvSpPr>
            <p:nvPr/>
          </p:nvSpPr>
          <p:spPr bwMode="auto">
            <a:xfrm flipV="1">
              <a:off x="1746" y="2795"/>
              <a:ext cx="544" cy="544"/>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22542" name="Line 14"/>
            <p:cNvSpPr>
              <a:spLocks noChangeShapeType="1"/>
            </p:cNvSpPr>
            <p:nvPr/>
          </p:nvSpPr>
          <p:spPr bwMode="auto">
            <a:xfrm flipH="1" flipV="1">
              <a:off x="1065" y="1661"/>
              <a:ext cx="1" cy="1678"/>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22543" name="Oval 15"/>
            <p:cNvSpPr>
              <a:spLocks noChangeArrowheads="1"/>
            </p:cNvSpPr>
            <p:nvPr/>
          </p:nvSpPr>
          <p:spPr bwMode="auto">
            <a:xfrm>
              <a:off x="295" y="1117"/>
              <a:ext cx="2041" cy="544"/>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CA" altLang="en-US" sz="1400">
                <a:latin typeface="Arial" panose="020B0604020202020204" pitchFamily="34" charset="0"/>
              </a:endParaRPr>
            </a:p>
          </p:txBody>
        </p:sp>
      </p:grpSp>
    </p:spTree>
    <p:extLst>
      <p:ext uri="{BB962C8B-B14F-4D97-AF65-F5344CB8AC3E}">
        <p14:creationId xmlns:p14="http://schemas.microsoft.com/office/powerpoint/2010/main" val="31067551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r>
              <a:rPr lang="en-US" altLang="en-US" sz="3200" smtClean="0"/>
              <a:t>Some Hypothetical Method Calls: Condition/Return</a:t>
            </a:r>
          </a:p>
        </p:txBody>
      </p:sp>
      <p:sp>
        <p:nvSpPr>
          <p:cNvPr id="24579" name="Rectangle 3"/>
          <p:cNvSpPr>
            <a:spLocks noChangeArrowheads="1"/>
          </p:cNvSpPr>
          <p:nvPr/>
        </p:nvSpPr>
        <p:spPr bwMode="auto">
          <a:xfrm>
            <a:off x="4800600" y="5084763"/>
            <a:ext cx="3886200" cy="122396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store.addToInventory(int amt)</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if (temp &gt; MAX)</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return(false);</a:t>
            </a:r>
          </a:p>
        </p:txBody>
      </p:sp>
      <p:sp>
        <p:nvSpPr>
          <p:cNvPr id="24580" name="Rectangle 4"/>
          <p:cNvSpPr>
            <a:spLocks noChangeArrowheads="1"/>
          </p:cNvSpPr>
          <p:nvPr/>
        </p:nvSpPr>
        <p:spPr bwMode="auto">
          <a:xfrm>
            <a:off x="2771775" y="3357563"/>
            <a:ext cx="5000625" cy="1295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reference2.method2()</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if (store.addToInventory(amt) == false)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return(false);</a:t>
            </a:r>
          </a:p>
        </p:txBody>
      </p:sp>
      <p:sp>
        <p:nvSpPr>
          <p:cNvPr id="24581" name="Rectangle 5"/>
          <p:cNvSpPr>
            <a:spLocks noChangeArrowheads="1"/>
          </p:cNvSpPr>
          <p:nvPr/>
        </p:nvSpPr>
        <p:spPr bwMode="auto">
          <a:xfrm>
            <a:off x="395288" y="1484313"/>
            <a:ext cx="4710112" cy="1295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Consolas" panose="020B0609020204030204" pitchFamily="49" charset="0"/>
                <a:cs typeface="Consolas" panose="020B0609020204030204" pitchFamily="49" charset="0"/>
              </a:rPr>
              <a:t>reference1.method1()</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if (reference2.method2() == false) </a:t>
            </a:r>
          </a:p>
          <a:p>
            <a:pPr eaLnBrk="1" hangingPunct="1">
              <a:spcBef>
                <a:spcPct val="50000"/>
              </a:spcBef>
              <a:buFontTx/>
              <a:buNone/>
            </a:pPr>
            <a:r>
              <a:rPr lang="en-US" altLang="en-US" sz="1600">
                <a:latin typeface="Consolas" panose="020B0609020204030204" pitchFamily="49" charset="0"/>
                <a:cs typeface="Consolas" panose="020B0609020204030204" pitchFamily="49" charset="0"/>
              </a:rPr>
              <a:t>          return(false);</a:t>
            </a:r>
          </a:p>
        </p:txBody>
      </p:sp>
      <p:sp>
        <p:nvSpPr>
          <p:cNvPr id="24582" name="Line 6"/>
          <p:cNvSpPr>
            <a:spLocks noChangeShapeType="1"/>
          </p:cNvSpPr>
          <p:nvPr/>
        </p:nvSpPr>
        <p:spPr bwMode="auto">
          <a:xfrm>
            <a:off x="2195513" y="2781300"/>
            <a:ext cx="2160587" cy="576263"/>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24583" name="Line 7"/>
          <p:cNvSpPr>
            <a:spLocks noChangeShapeType="1"/>
          </p:cNvSpPr>
          <p:nvPr/>
        </p:nvSpPr>
        <p:spPr bwMode="auto">
          <a:xfrm>
            <a:off x="4140200" y="4652963"/>
            <a:ext cx="2376488" cy="431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grpSp>
        <p:nvGrpSpPr>
          <p:cNvPr id="2" name="Group 1"/>
          <p:cNvGrpSpPr>
            <a:grpSpLocks/>
          </p:cNvGrpSpPr>
          <p:nvPr/>
        </p:nvGrpSpPr>
        <p:grpSpPr bwMode="auto">
          <a:xfrm>
            <a:off x="990600" y="4149725"/>
            <a:ext cx="5184775" cy="2159000"/>
            <a:chOff x="990600" y="4149725"/>
            <a:chExt cx="5184775" cy="2159001"/>
          </a:xfrm>
        </p:grpSpPr>
        <p:sp>
          <p:nvSpPr>
            <p:cNvPr id="24585" name="Text Box 10"/>
            <p:cNvSpPr txBox="1">
              <a:spLocks noChangeArrowheads="1"/>
            </p:cNvSpPr>
            <p:nvPr/>
          </p:nvSpPr>
          <p:spPr bwMode="auto">
            <a:xfrm>
              <a:off x="990600" y="5300663"/>
              <a:ext cx="2808288" cy="1008063"/>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a:latin typeface="Arial" panose="020B0604020202020204" pitchFamily="34" charset="0"/>
                </a:rPr>
                <a:t>Problem 3:  The calling method may not know how to handle the error</a:t>
              </a:r>
            </a:p>
          </p:txBody>
        </p:sp>
        <p:sp>
          <p:nvSpPr>
            <p:cNvPr id="24586" name="Oval 11"/>
            <p:cNvSpPr>
              <a:spLocks noChangeArrowheads="1"/>
            </p:cNvSpPr>
            <p:nvPr/>
          </p:nvSpPr>
          <p:spPr bwMode="auto">
            <a:xfrm>
              <a:off x="4014788" y="4149725"/>
              <a:ext cx="1511300" cy="358775"/>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CA" altLang="en-US" sz="1400">
                <a:latin typeface="Arial" panose="020B0604020202020204" pitchFamily="34" charset="0"/>
              </a:endParaRPr>
            </a:p>
          </p:txBody>
        </p:sp>
        <p:sp>
          <p:nvSpPr>
            <p:cNvPr id="24587" name="Line 12"/>
            <p:cNvSpPr>
              <a:spLocks noChangeShapeType="1"/>
            </p:cNvSpPr>
            <p:nvPr/>
          </p:nvSpPr>
          <p:spPr bwMode="auto">
            <a:xfrm flipV="1">
              <a:off x="3079750" y="4437063"/>
              <a:ext cx="1727200" cy="865188"/>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24588" name="Text Box 13"/>
            <p:cNvSpPr txBox="1">
              <a:spLocks noChangeArrowheads="1"/>
            </p:cNvSpPr>
            <p:nvPr/>
          </p:nvSpPr>
          <p:spPr bwMode="auto">
            <a:xfrm>
              <a:off x="3582988" y="4149725"/>
              <a:ext cx="5762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solidFill>
                    <a:srgbClr val="FF0000"/>
                  </a:solidFill>
                  <a:latin typeface="Arial" panose="020B0604020202020204" pitchFamily="34" charset="0"/>
                </a:rPr>
                <a:t>??</a:t>
              </a:r>
            </a:p>
          </p:txBody>
        </p:sp>
        <p:sp>
          <p:nvSpPr>
            <p:cNvPr id="24589" name="Text Box 14"/>
            <p:cNvSpPr txBox="1">
              <a:spLocks noChangeArrowheads="1"/>
            </p:cNvSpPr>
            <p:nvPr/>
          </p:nvSpPr>
          <p:spPr bwMode="auto">
            <a:xfrm>
              <a:off x="5527675" y="4149725"/>
              <a:ext cx="6477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a:solidFill>
                    <a:srgbClr val="FF0000"/>
                  </a:solidFill>
                  <a:latin typeface="Arial" panose="020B0604020202020204" pitchFamily="34" charset="0"/>
                </a:rPr>
                <a:t>??</a:t>
              </a:r>
            </a:p>
          </p:txBody>
        </p:sp>
      </p:grpSp>
    </p:spTree>
    <p:extLst>
      <p:ext uri="{BB962C8B-B14F-4D97-AF65-F5344CB8AC3E}">
        <p14:creationId xmlns:p14="http://schemas.microsoft.com/office/powerpoint/2010/main" val="24171787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r>
              <a:rPr lang="en-US" altLang="en-US" sz="3200" smtClean="0"/>
              <a:t>Approaches For Dealing With Error Conditions</a:t>
            </a:r>
          </a:p>
        </p:txBody>
      </p:sp>
      <p:sp>
        <p:nvSpPr>
          <p:cNvPr id="310275" name="Rectangle 3"/>
          <p:cNvSpPr>
            <a:spLocks noGrp="1" noChangeArrowheads="1"/>
          </p:cNvSpPr>
          <p:nvPr>
            <p:ph type="body" idx="4294967295"/>
          </p:nvPr>
        </p:nvSpPr>
        <p:spPr/>
        <p:txBody>
          <a:bodyPr/>
          <a:lstStyle/>
          <a:p>
            <a:r>
              <a:rPr lang="en-US" altLang="en-US" sz="2400" smtClean="0"/>
              <a:t>Use branches/decision making constructs and return values</a:t>
            </a:r>
          </a:p>
          <a:p>
            <a:r>
              <a:rPr lang="en-US" altLang="en-US" sz="2400" smtClean="0"/>
              <a:t>Use Java’s exception handling mechanism</a:t>
            </a:r>
          </a:p>
        </p:txBody>
      </p:sp>
    </p:spTree>
    <p:extLst>
      <p:ext uri="{BB962C8B-B14F-4D97-AF65-F5344CB8AC3E}">
        <p14:creationId xmlns:p14="http://schemas.microsoft.com/office/powerpoint/2010/main" val="34468941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310275">
                                            <p:txEl>
                                              <p:pRg st="1" end="1"/>
                                            </p:txEl>
                                          </p:spTgt>
                                        </p:tgtEl>
                                        <p:attrNameLst>
                                          <p:attrName>style.fontStyle</p:attrName>
                                        </p:attrNameLst>
                                      </p:cBhvr>
                                      <p:to>
                                        <p:strVal val="normal"/>
                                      </p:to>
                                    </p:set>
                                    <p:set>
                                      <p:cBhvr override="childStyle">
                                        <p:cTn id="7" dur="indefinite"/>
                                        <p:tgtEl>
                                          <p:spTgt spid="310275">
                                            <p:txEl>
                                              <p:pRg st="1" end="1"/>
                                            </p:txEl>
                                          </p:spTgt>
                                        </p:tgtEl>
                                        <p:attrNameLst>
                                          <p:attrName>style.fontWeight</p:attrName>
                                        </p:attrNameLst>
                                      </p:cBhvr>
                                      <p:to>
                                        <p:strVal val="bold"/>
                                      </p:to>
                                    </p:set>
                                    <p:set>
                                      <p:cBhvr override="childStyle">
                                        <p:cTn id="8" dur="indefinite"/>
                                        <p:tgtEl>
                                          <p:spTgt spid="310275">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38100">
          <a:solidFill>
            <a:srgbClr val="FF0000"/>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33425</TotalTime>
  <Words>2431</Words>
  <Application>Microsoft Office PowerPoint</Application>
  <PresentationFormat>On-screen Show (4:3)</PresentationFormat>
  <Paragraphs>764</Paragraphs>
  <Slides>56</Slides>
  <Notes>18</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Office Theme</vt:lpstr>
      <vt:lpstr>Java Exception Handling</vt:lpstr>
      <vt:lpstr>Approaches For Dealing With Error Conditions</vt:lpstr>
      <vt:lpstr>Class Inventory: An Earlier Example</vt:lpstr>
      <vt:lpstr>Class Inventory: An Earlier Example (2)</vt:lpstr>
      <vt:lpstr>Some Hypothetical Method Calls: Condition/Return</vt:lpstr>
      <vt:lpstr>Some Hypothetical Method Calls: Condition/Return</vt:lpstr>
      <vt:lpstr>Some Hypothetical Method Calls: Condition/Return</vt:lpstr>
      <vt:lpstr>Some Hypothetical Method Calls: Condition/Return</vt:lpstr>
      <vt:lpstr>Approaches For Dealing With Error Conditions</vt:lpstr>
      <vt:lpstr>Handling Exceptions</vt:lpstr>
      <vt:lpstr>Handling Exceptions: Reading Input</vt:lpstr>
      <vt:lpstr>Handling Exceptions: Reading Input (2)</vt:lpstr>
      <vt:lpstr>Handling Exceptions: Where The Exceptions Occur</vt:lpstr>
      <vt:lpstr>Handling Exceptions: Result Of Calling BufferedReader.ReadLine()</vt:lpstr>
      <vt:lpstr>Where The Exceptions Occur  In Class BufferedReader</vt:lpstr>
      <vt:lpstr>Handling Exceptions: Result Of Calling Integer.ParseInt ()</vt:lpstr>
      <vt:lpstr>Where The Exceptions Occur  In Class Integer</vt:lpstr>
      <vt:lpstr>Handling Exceptions: The Details</vt:lpstr>
      <vt:lpstr>Handling Exceptions: Tracing The Example</vt:lpstr>
      <vt:lpstr>Handling Exceptions: Tracing The Example</vt:lpstr>
      <vt:lpstr>Handling Exceptions: Tracing The Example</vt:lpstr>
      <vt:lpstr>Handling Exceptions: Tracing The Example</vt:lpstr>
      <vt:lpstr>Handling Exceptions: Tracing The Example</vt:lpstr>
      <vt:lpstr>Handling Exceptions: Catching The Exception</vt:lpstr>
      <vt:lpstr>Catching The Exception: Error Messages</vt:lpstr>
      <vt:lpstr>Catching The Exception: Error Messages</vt:lpstr>
      <vt:lpstr>Avoid Squelching Your Exceptions</vt:lpstr>
      <vt:lpstr>Avoid Squelching Your Exceptions</vt:lpstr>
      <vt:lpstr>Avoid Squelching Your Exceptions</vt:lpstr>
      <vt:lpstr>The Finally Clause</vt:lpstr>
      <vt:lpstr>The Finally Clause: Exception Thrown</vt:lpstr>
      <vt:lpstr>The Finally Clause: Exception Thrown</vt:lpstr>
      <vt:lpstr>The Finally Clause: No Exception Thrown</vt:lpstr>
      <vt:lpstr>Try-Catch-Finally: An Example</vt:lpstr>
      <vt:lpstr>Try-Catch-Finally: An Example (2)</vt:lpstr>
      <vt:lpstr>Try-Catch-Finally: An Example (3)</vt:lpstr>
      <vt:lpstr>When The Caller Can’t Handle The Exceptions</vt:lpstr>
      <vt:lpstr>When The Caller Can’t Handle  The Exceptions: An Example</vt:lpstr>
      <vt:lpstr>When The Caller Can’t Handle  The Exceptions: An Example (2)</vt:lpstr>
      <vt:lpstr>When The Caller Can’t Handle  The Exceptions: An Example (3)</vt:lpstr>
      <vt:lpstr>When The Caller Can’t Handle  The Exceptions: An Example (4)</vt:lpstr>
      <vt:lpstr>When The Caller Can’t Handle The Exceptions: An Example (5)</vt:lpstr>
      <vt:lpstr>When The Caller Can’t Handle The Exceptions: An Example (6)</vt:lpstr>
      <vt:lpstr>When The Driver.Main () Method  Can’t Handle The Exception</vt:lpstr>
      <vt:lpstr>After This Section You Should Now Know</vt:lpstr>
      <vt:lpstr>Simple File Input And Output</vt:lpstr>
      <vt:lpstr>Inheritance Hierarchy For IOExceptions</vt:lpstr>
      <vt:lpstr>Inheritance And Catching Exceptions</vt:lpstr>
      <vt:lpstr>Branches: Specific Before General</vt:lpstr>
      <vt:lpstr>Inheritance And Catching Exceptions (2)</vt:lpstr>
      <vt:lpstr>Reading Text Input From A File</vt:lpstr>
      <vt:lpstr>Writing Text Output To A File</vt:lpstr>
      <vt:lpstr>File Input And Output: One Complete Example</vt:lpstr>
      <vt:lpstr>File IO: Get Data And Write To File</vt:lpstr>
      <vt:lpstr>File IO: Read Data From File</vt:lpstr>
      <vt:lpstr>You Should Now Know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Exception handling and file input and output in Java</dc:title>
  <dc:creator>James Tam</dc:creator>
  <cp:keywords>exceptions;error handling;file input and output</cp:keywords>
  <cp:lastModifiedBy>James Tam</cp:lastModifiedBy>
  <cp:revision>670</cp:revision>
  <dcterms:created xsi:type="dcterms:W3CDTF">2013-08-26T22:54:00Z</dcterms:created>
  <dcterms:modified xsi:type="dcterms:W3CDTF">2015-04-08T00:06:07Z</dcterms:modified>
</cp:coreProperties>
</file>