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57" r:id="rId3"/>
    <p:sldId id="258" r:id="rId4"/>
    <p:sldId id="259" r:id="rId5"/>
    <p:sldId id="260"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Lst>
  <p:sldSz cx="9144000" cy="6858000" type="screen4x3"/>
  <p:notesSz cx="6858000" cy="9144000"/>
  <p:defaultTextStyle>
    <a:defPPr>
      <a:defRPr lang="en-US"/>
    </a:defPPr>
    <a:lvl1pPr algn="l" rtl="0" fontAlgn="base">
      <a:spcBef>
        <a:spcPct val="50000"/>
      </a:spcBef>
      <a:spcAft>
        <a:spcPct val="0"/>
      </a:spcAft>
      <a:defRPr b="1" kern="1200">
        <a:solidFill>
          <a:schemeClr val="tx1"/>
        </a:solidFill>
        <a:latin typeface="Calibri" pitchFamily="34" charset="0"/>
        <a:ea typeface="+mn-ea"/>
        <a:cs typeface="Arial" charset="0"/>
      </a:defRPr>
    </a:lvl1pPr>
    <a:lvl2pPr marL="457200" algn="l" rtl="0" fontAlgn="base">
      <a:spcBef>
        <a:spcPct val="50000"/>
      </a:spcBef>
      <a:spcAft>
        <a:spcPct val="0"/>
      </a:spcAft>
      <a:defRPr b="1" kern="1200">
        <a:solidFill>
          <a:schemeClr val="tx1"/>
        </a:solidFill>
        <a:latin typeface="Calibri" pitchFamily="34" charset="0"/>
        <a:ea typeface="+mn-ea"/>
        <a:cs typeface="Arial" charset="0"/>
      </a:defRPr>
    </a:lvl2pPr>
    <a:lvl3pPr marL="914400" algn="l" rtl="0" fontAlgn="base">
      <a:spcBef>
        <a:spcPct val="50000"/>
      </a:spcBef>
      <a:spcAft>
        <a:spcPct val="0"/>
      </a:spcAft>
      <a:defRPr b="1" kern="1200">
        <a:solidFill>
          <a:schemeClr val="tx1"/>
        </a:solidFill>
        <a:latin typeface="Calibri" pitchFamily="34" charset="0"/>
        <a:ea typeface="+mn-ea"/>
        <a:cs typeface="Arial" charset="0"/>
      </a:defRPr>
    </a:lvl3pPr>
    <a:lvl4pPr marL="1371600" algn="l" rtl="0" fontAlgn="base">
      <a:spcBef>
        <a:spcPct val="50000"/>
      </a:spcBef>
      <a:spcAft>
        <a:spcPct val="0"/>
      </a:spcAft>
      <a:defRPr b="1" kern="1200">
        <a:solidFill>
          <a:schemeClr val="tx1"/>
        </a:solidFill>
        <a:latin typeface="Calibri" pitchFamily="34" charset="0"/>
        <a:ea typeface="+mn-ea"/>
        <a:cs typeface="Arial" charset="0"/>
      </a:defRPr>
    </a:lvl4pPr>
    <a:lvl5pPr marL="1828800" algn="l" rtl="0" fontAlgn="base">
      <a:spcBef>
        <a:spcPct val="50000"/>
      </a:spcBef>
      <a:spcAft>
        <a:spcPct val="0"/>
      </a:spcAft>
      <a:defRPr b="1" kern="1200">
        <a:solidFill>
          <a:schemeClr val="tx1"/>
        </a:solidFill>
        <a:latin typeface="Calibri" pitchFamily="34" charset="0"/>
        <a:ea typeface="+mn-ea"/>
        <a:cs typeface="Arial" charset="0"/>
      </a:defRPr>
    </a:lvl5pPr>
    <a:lvl6pPr marL="2286000" algn="l" defTabSz="914400" rtl="0" eaLnBrk="1" latinLnBrk="0" hangingPunct="1">
      <a:defRPr b="1" kern="1200">
        <a:solidFill>
          <a:schemeClr val="tx1"/>
        </a:solidFill>
        <a:latin typeface="Calibri" pitchFamily="34" charset="0"/>
        <a:ea typeface="+mn-ea"/>
        <a:cs typeface="Arial" charset="0"/>
      </a:defRPr>
    </a:lvl6pPr>
    <a:lvl7pPr marL="2743200" algn="l" defTabSz="914400" rtl="0" eaLnBrk="1" latinLnBrk="0" hangingPunct="1">
      <a:defRPr b="1" kern="1200">
        <a:solidFill>
          <a:schemeClr val="tx1"/>
        </a:solidFill>
        <a:latin typeface="Calibri" pitchFamily="34" charset="0"/>
        <a:ea typeface="+mn-ea"/>
        <a:cs typeface="Arial" charset="0"/>
      </a:defRPr>
    </a:lvl7pPr>
    <a:lvl8pPr marL="3200400" algn="l" defTabSz="914400" rtl="0" eaLnBrk="1" latinLnBrk="0" hangingPunct="1">
      <a:defRPr b="1" kern="1200">
        <a:solidFill>
          <a:schemeClr val="tx1"/>
        </a:solidFill>
        <a:latin typeface="Calibri" pitchFamily="34" charset="0"/>
        <a:ea typeface="+mn-ea"/>
        <a:cs typeface="Arial" charset="0"/>
      </a:defRPr>
    </a:lvl8pPr>
    <a:lvl9pPr marL="3657600" algn="l" defTabSz="914400" rtl="0" eaLnBrk="1" latinLnBrk="0" hangingPunct="1">
      <a:defRPr b="1"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sysman" initials="s" lastIdx="4" clrIdx="0"/>
  <p:cmAuthor id="1" name="James Tam" initials="JT" lastIdx="3"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CC3300"/>
    <a:srgbClr val="FF00FF"/>
    <a:srgbClr val="00FF00"/>
    <a:srgbClr val="808000"/>
    <a:srgbClr val="666633"/>
    <a:srgbClr val="000000"/>
    <a:srgbClr val="993300"/>
    <a:srgbClr val="B2B2B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320" autoAdjust="0"/>
    <p:restoredTop sz="87156" autoAdjust="0"/>
  </p:normalViewPr>
  <p:slideViewPr>
    <p:cSldViewPr>
      <p:cViewPr>
        <p:scale>
          <a:sx n="93" d="100"/>
          <a:sy n="93" d="100"/>
        </p:scale>
        <p:origin x="-702" y="7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67" d="100"/>
          <a:sy n="67" d="100"/>
        </p:scale>
        <p:origin x="-339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b="0">
                <a:latin typeface="+mn-lt"/>
                <a:cs typeface="+mn-cs"/>
              </a:defRPr>
            </a:lvl1pPr>
          </a:lstStyle>
          <a:p>
            <a:pPr>
              <a:defRPr/>
            </a:pPr>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b="0">
                <a:latin typeface="+mn-lt"/>
                <a:cs typeface="+mn-cs"/>
              </a:defRPr>
            </a:lvl1pPr>
          </a:lstStyle>
          <a:p>
            <a:pPr>
              <a:defRPr/>
            </a:pPr>
            <a:fld id="{F6F15187-57C7-4FB9-A0A6-B059D65E8F88}" type="datetimeFigureOut">
              <a:rPr lang="en-US"/>
              <a:pPr>
                <a:defRPr/>
              </a:pPr>
              <a:t>4/9/2015</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b="0">
                <a:latin typeface="+mn-lt"/>
                <a:cs typeface="+mn-cs"/>
              </a:defRPr>
            </a:lvl1pPr>
          </a:lstStyle>
          <a:p>
            <a:pPr>
              <a:defRPr/>
            </a:pPr>
            <a:r>
              <a:rPr lang="en-US" dirty="0"/>
              <a:t>Object-Oriented hierarchies, code reuse</a:t>
            </a:r>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b="0">
                <a:latin typeface="+mn-lt"/>
                <a:cs typeface="+mn-cs"/>
              </a:defRPr>
            </a:lvl1pPr>
          </a:lstStyle>
          <a:p>
            <a:pPr>
              <a:defRPr/>
            </a:pPr>
            <a:fld id="{00C49965-F3AF-4159-96B0-0AC56D2A66E3}" type="slidenum">
              <a:rPr lang="en-US"/>
              <a:pPr>
                <a:defRPr/>
              </a:pPr>
              <a:t>‹#›</a:t>
            </a:fld>
            <a:endParaRPr lang="en-US" dirty="0"/>
          </a:p>
        </p:txBody>
      </p:sp>
    </p:spTree>
    <p:extLst>
      <p:ext uri="{BB962C8B-B14F-4D97-AF65-F5344CB8AC3E}">
        <p14:creationId xmlns:p14="http://schemas.microsoft.com/office/powerpoint/2010/main" val="281578957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b="0">
                <a:latin typeface="+mn-lt"/>
                <a:cs typeface="+mn-cs"/>
              </a:defRPr>
            </a:lvl1pPr>
          </a:lstStyle>
          <a:p>
            <a:pPr>
              <a:defRPr/>
            </a:pPr>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b="0">
                <a:latin typeface="+mn-lt"/>
                <a:cs typeface="+mn-cs"/>
              </a:defRPr>
            </a:lvl1pPr>
          </a:lstStyle>
          <a:p>
            <a:pPr>
              <a:defRPr/>
            </a:pPr>
            <a:fld id="{E567F207-60F6-4CF2-9504-27C1CAFA9C0B}" type="datetimeFigureOut">
              <a:rPr lang="en-US"/>
              <a:pPr>
                <a:defRPr/>
              </a:pPr>
              <a:t>4/9/2015</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dirty="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b="0">
                <a:latin typeface="+mn-lt"/>
                <a:cs typeface="+mn-cs"/>
              </a:defRPr>
            </a:lvl1pPr>
          </a:lstStyle>
          <a:p>
            <a:pPr>
              <a:defRPr/>
            </a:pPr>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b="0">
                <a:latin typeface="+mn-lt"/>
                <a:cs typeface="+mn-cs"/>
              </a:defRPr>
            </a:lvl1pPr>
          </a:lstStyle>
          <a:p>
            <a:pPr>
              <a:defRPr/>
            </a:pPr>
            <a:fld id="{E46CAA75-9D47-4A80-B837-70D2A657E386}" type="slidenum">
              <a:rPr lang="en-US"/>
              <a:pPr>
                <a:defRPr/>
              </a:pPr>
              <a:t>‹#›</a:t>
            </a:fld>
            <a:endParaRPr lang="en-US" dirty="0"/>
          </a:p>
        </p:txBody>
      </p:sp>
    </p:spTree>
    <p:extLst>
      <p:ext uri="{BB962C8B-B14F-4D97-AF65-F5344CB8AC3E}">
        <p14:creationId xmlns:p14="http://schemas.microsoft.com/office/powerpoint/2010/main" val="186699790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18787" name="Rectangle 3"/>
          <p:cNvSpPr>
            <a:spLocks noGrp="1" noChangeArrowheads="1"/>
          </p:cNvSpPr>
          <p:nvPr>
            <p:ph type="body" idx="1"/>
          </p:nvPr>
        </p:nvSpPr>
        <p:spPr bwMode="auto">
          <a:xfrm>
            <a:off x="914400" y="4341813"/>
            <a:ext cx="5029200" cy="41163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CA" altLang="en-US" dirty="0" smtClean="0"/>
          </a:p>
        </p:txBody>
      </p:sp>
    </p:spTree>
    <p:extLst>
      <p:ext uri="{BB962C8B-B14F-4D97-AF65-F5344CB8AC3E}">
        <p14:creationId xmlns:p14="http://schemas.microsoft.com/office/powerpoint/2010/main" val="280170341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7"/>
          <p:cNvSpPr>
            <a:spLocks noGrp="1" noChangeArrowheads="1"/>
          </p:cNvSpPr>
          <p:nvPr>
            <p:ph type="sldNum" sz="quarter" idx="5"/>
          </p:nvPr>
        </p:nvSpPr>
        <p:spPr/>
        <p:txBody>
          <a:bodyPr/>
          <a:lstStyle>
            <a:lvl1pPr defTabSz="912715" eaLnBrk="0" hangingPunct="0">
              <a:defRPr sz="1200">
                <a:solidFill>
                  <a:schemeClr val="tx1"/>
                </a:solidFill>
                <a:latin typeface="Times New Roman" pitchFamily="18" charset="0"/>
              </a:defRPr>
            </a:lvl1pPr>
            <a:lvl2pPr marL="730171" indent="-280835" defTabSz="912715" eaLnBrk="0" hangingPunct="0">
              <a:defRPr sz="1200">
                <a:solidFill>
                  <a:schemeClr val="tx1"/>
                </a:solidFill>
                <a:latin typeface="Times New Roman" pitchFamily="18" charset="0"/>
              </a:defRPr>
            </a:lvl2pPr>
            <a:lvl3pPr marL="1123340" indent="-224668" defTabSz="912715" eaLnBrk="0" hangingPunct="0">
              <a:defRPr sz="1200">
                <a:solidFill>
                  <a:schemeClr val="tx1"/>
                </a:solidFill>
                <a:latin typeface="Times New Roman" pitchFamily="18" charset="0"/>
              </a:defRPr>
            </a:lvl3pPr>
            <a:lvl4pPr marL="1572677" indent="-224668" defTabSz="912715" eaLnBrk="0" hangingPunct="0">
              <a:defRPr sz="1200">
                <a:solidFill>
                  <a:schemeClr val="tx1"/>
                </a:solidFill>
                <a:latin typeface="Times New Roman" pitchFamily="18" charset="0"/>
              </a:defRPr>
            </a:lvl4pPr>
            <a:lvl5pPr marL="2022013" indent="-224668" defTabSz="912715" eaLnBrk="0" hangingPunct="0">
              <a:defRPr sz="1200">
                <a:solidFill>
                  <a:schemeClr val="tx1"/>
                </a:solidFill>
                <a:latin typeface="Times New Roman" pitchFamily="18" charset="0"/>
              </a:defRPr>
            </a:lvl5pPr>
            <a:lvl6pPr marL="2471349" indent="-224668" defTabSz="912715" eaLnBrk="0" fontAlgn="base" hangingPunct="0">
              <a:spcBef>
                <a:spcPct val="50000"/>
              </a:spcBef>
              <a:spcAft>
                <a:spcPct val="0"/>
              </a:spcAft>
              <a:defRPr sz="1200">
                <a:solidFill>
                  <a:schemeClr val="tx1"/>
                </a:solidFill>
                <a:latin typeface="Times New Roman" pitchFamily="18" charset="0"/>
              </a:defRPr>
            </a:lvl6pPr>
            <a:lvl7pPr marL="2920685" indent="-224668" defTabSz="912715" eaLnBrk="0" fontAlgn="base" hangingPunct="0">
              <a:spcBef>
                <a:spcPct val="50000"/>
              </a:spcBef>
              <a:spcAft>
                <a:spcPct val="0"/>
              </a:spcAft>
              <a:defRPr sz="1200">
                <a:solidFill>
                  <a:schemeClr val="tx1"/>
                </a:solidFill>
                <a:latin typeface="Times New Roman" pitchFamily="18" charset="0"/>
              </a:defRPr>
            </a:lvl7pPr>
            <a:lvl8pPr marL="3370021" indent="-224668" defTabSz="912715" eaLnBrk="0" fontAlgn="base" hangingPunct="0">
              <a:spcBef>
                <a:spcPct val="50000"/>
              </a:spcBef>
              <a:spcAft>
                <a:spcPct val="0"/>
              </a:spcAft>
              <a:defRPr sz="1200">
                <a:solidFill>
                  <a:schemeClr val="tx1"/>
                </a:solidFill>
                <a:latin typeface="Times New Roman" pitchFamily="18" charset="0"/>
              </a:defRPr>
            </a:lvl8pPr>
            <a:lvl9pPr marL="3819357" indent="-224668" defTabSz="912715" eaLnBrk="0" fontAlgn="base" hangingPunct="0">
              <a:spcBef>
                <a:spcPct val="50000"/>
              </a:spcBef>
              <a:spcAft>
                <a:spcPct val="0"/>
              </a:spcAft>
              <a:defRPr sz="1200">
                <a:solidFill>
                  <a:schemeClr val="tx1"/>
                </a:solidFill>
                <a:latin typeface="Times New Roman" pitchFamily="18" charset="0"/>
              </a:defRPr>
            </a:lvl9pPr>
          </a:lstStyle>
          <a:p>
            <a:pPr eaLnBrk="1" hangingPunct="1">
              <a:defRPr/>
            </a:pPr>
            <a:fld id="{DC9C304B-B50C-4DB4-B383-4B53659797C4}" type="slidenum">
              <a:rPr lang="en-US" altLang="en-US"/>
              <a:pPr eaLnBrk="1" hangingPunct="1">
                <a:defRPr/>
              </a:pPr>
              <a:t>5</a:t>
            </a:fld>
            <a:endParaRPr lang="en-US" altLang="en-US"/>
          </a:p>
        </p:txBody>
      </p:sp>
      <p:sp>
        <p:nvSpPr>
          <p:cNvPr id="38915"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6"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E46CAA75-9D47-4A80-B837-70D2A657E386}" type="slidenum">
              <a:rPr lang="en-US" smtClean="0"/>
              <a:pPr>
                <a:defRPr/>
              </a:pPr>
              <a:t>7</a:t>
            </a:fld>
            <a:endParaRPr lang="en-US" dirty="0"/>
          </a:p>
        </p:txBody>
      </p:sp>
    </p:spTree>
    <p:extLst>
      <p:ext uri="{BB962C8B-B14F-4D97-AF65-F5344CB8AC3E}">
        <p14:creationId xmlns:p14="http://schemas.microsoft.com/office/powerpoint/2010/main" val="192639458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7"/>
          <p:cNvSpPr>
            <a:spLocks noGrp="1" noChangeArrowheads="1"/>
          </p:cNvSpPr>
          <p:nvPr>
            <p:ph type="sldNum" sz="quarter" idx="5"/>
          </p:nvPr>
        </p:nvSpPr>
        <p:spPr/>
        <p:txBody>
          <a:bodyPr/>
          <a:lstStyle>
            <a:lvl1pPr defTabSz="912715" eaLnBrk="0" hangingPunct="0">
              <a:defRPr sz="1200">
                <a:solidFill>
                  <a:schemeClr val="tx1"/>
                </a:solidFill>
                <a:latin typeface="Times New Roman" pitchFamily="18" charset="0"/>
              </a:defRPr>
            </a:lvl1pPr>
            <a:lvl2pPr marL="730171" indent="-280835" defTabSz="912715" eaLnBrk="0" hangingPunct="0">
              <a:defRPr sz="1200">
                <a:solidFill>
                  <a:schemeClr val="tx1"/>
                </a:solidFill>
                <a:latin typeface="Times New Roman" pitchFamily="18" charset="0"/>
              </a:defRPr>
            </a:lvl2pPr>
            <a:lvl3pPr marL="1123340" indent="-224668" defTabSz="912715" eaLnBrk="0" hangingPunct="0">
              <a:defRPr sz="1200">
                <a:solidFill>
                  <a:schemeClr val="tx1"/>
                </a:solidFill>
                <a:latin typeface="Times New Roman" pitchFamily="18" charset="0"/>
              </a:defRPr>
            </a:lvl3pPr>
            <a:lvl4pPr marL="1572677" indent="-224668" defTabSz="912715" eaLnBrk="0" hangingPunct="0">
              <a:defRPr sz="1200">
                <a:solidFill>
                  <a:schemeClr val="tx1"/>
                </a:solidFill>
                <a:latin typeface="Times New Roman" pitchFamily="18" charset="0"/>
              </a:defRPr>
            </a:lvl4pPr>
            <a:lvl5pPr marL="2022013" indent="-224668" defTabSz="912715" eaLnBrk="0" hangingPunct="0">
              <a:defRPr sz="1200">
                <a:solidFill>
                  <a:schemeClr val="tx1"/>
                </a:solidFill>
                <a:latin typeface="Times New Roman" pitchFamily="18" charset="0"/>
              </a:defRPr>
            </a:lvl5pPr>
            <a:lvl6pPr marL="2471349" indent="-224668" defTabSz="912715" eaLnBrk="0" fontAlgn="base" hangingPunct="0">
              <a:spcBef>
                <a:spcPct val="50000"/>
              </a:spcBef>
              <a:spcAft>
                <a:spcPct val="0"/>
              </a:spcAft>
              <a:defRPr sz="1200">
                <a:solidFill>
                  <a:schemeClr val="tx1"/>
                </a:solidFill>
                <a:latin typeface="Times New Roman" pitchFamily="18" charset="0"/>
              </a:defRPr>
            </a:lvl6pPr>
            <a:lvl7pPr marL="2920685" indent="-224668" defTabSz="912715" eaLnBrk="0" fontAlgn="base" hangingPunct="0">
              <a:spcBef>
                <a:spcPct val="50000"/>
              </a:spcBef>
              <a:spcAft>
                <a:spcPct val="0"/>
              </a:spcAft>
              <a:defRPr sz="1200">
                <a:solidFill>
                  <a:schemeClr val="tx1"/>
                </a:solidFill>
                <a:latin typeface="Times New Roman" pitchFamily="18" charset="0"/>
              </a:defRPr>
            </a:lvl7pPr>
            <a:lvl8pPr marL="3370021" indent="-224668" defTabSz="912715" eaLnBrk="0" fontAlgn="base" hangingPunct="0">
              <a:spcBef>
                <a:spcPct val="50000"/>
              </a:spcBef>
              <a:spcAft>
                <a:spcPct val="0"/>
              </a:spcAft>
              <a:defRPr sz="1200">
                <a:solidFill>
                  <a:schemeClr val="tx1"/>
                </a:solidFill>
                <a:latin typeface="Times New Roman" pitchFamily="18" charset="0"/>
              </a:defRPr>
            </a:lvl8pPr>
            <a:lvl9pPr marL="3819357" indent="-224668" defTabSz="912715" eaLnBrk="0" fontAlgn="base" hangingPunct="0">
              <a:spcBef>
                <a:spcPct val="50000"/>
              </a:spcBef>
              <a:spcAft>
                <a:spcPct val="0"/>
              </a:spcAft>
              <a:defRPr sz="1200">
                <a:solidFill>
                  <a:schemeClr val="tx1"/>
                </a:solidFill>
                <a:latin typeface="Times New Roman" pitchFamily="18" charset="0"/>
              </a:defRPr>
            </a:lvl9pPr>
          </a:lstStyle>
          <a:p>
            <a:pPr eaLnBrk="1" hangingPunct="1">
              <a:defRPr/>
            </a:pPr>
            <a:fld id="{7975AEB5-B491-401A-AB7A-4253AE906D6F}" type="slidenum">
              <a:rPr lang="en-US" altLang="en-US"/>
              <a:pPr eaLnBrk="1" hangingPunct="1">
                <a:defRPr/>
              </a:pPr>
              <a:t>8</a:t>
            </a:fld>
            <a:endParaRPr lang="en-US" altLang="en-US"/>
          </a:p>
        </p:txBody>
      </p:sp>
      <p:sp>
        <p:nvSpPr>
          <p:cNvPr id="40963"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4"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buFontTx/>
              <a:buNone/>
            </a:pPr>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7"/>
          <p:cNvSpPr>
            <a:spLocks noGrp="1" noChangeArrowheads="1"/>
          </p:cNvSpPr>
          <p:nvPr>
            <p:ph type="sldNum" sz="quarter" idx="5"/>
          </p:nvPr>
        </p:nvSpPr>
        <p:spPr/>
        <p:txBody>
          <a:bodyPr/>
          <a:lstStyle>
            <a:lvl1pPr defTabSz="912715" eaLnBrk="0" hangingPunct="0">
              <a:defRPr sz="1200">
                <a:solidFill>
                  <a:schemeClr val="tx1"/>
                </a:solidFill>
                <a:latin typeface="Times New Roman" pitchFamily="18" charset="0"/>
              </a:defRPr>
            </a:lvl1pPr>
            <a:lvl2pPr marL="730171" indent="-280835" defTabSz="912715" eaLnBrk="0" hangingPunct="0">
              <a:defRPr sz="1200">
                <a:solidFill>
                  <a:schemeClr val="tx1"/>
                </a:solidFill>
                <a:latin typeface="Times New Roman" pitchFamily="18" charset="0"/>
              </a:defRPr>
            </a:lvl2pPr>
            <a:lvl3pPr marL="1123340" indent="-224668" defTabSz="912715" eaLnBrk="0" hangingPunct="0">
              <a:defRPr sz="1200">
                <a:solidFill>
                  <a:schemeClr val="tx1"/>
                </a:solidFill>
                <a:latin typeface="Times New Roman" pitchFamily="18" charset="0"/>
              </a:defRPr>
            </a:lvl3pPr>
            <a:lvl4pPr marL="1572677" indent="-224668" defTabSz="912715" eaLnBrk="0" hangingPunct="0">
              <a:defRPr sz="1200">
                <a:solidFill>
                  <a:schemeClr val="tx1"/>
                </a:solidFill>
                <a:latin typeface="Times New Roman" pitchFamily="18" charset="0"/>
              </a:defRPr>
            </a:lvl4pPr>
            <a:lvl5pPr marL="2022013" indent="-224668" defTabSz="912715" eaLnBrk="0" hangingPunct="0">
              <a:defRPr sz="1200">
                <a:solidFill>
                  <a:schemeClr val="tx1"/>
                </a:solidFill>
                <a:latin typeface="Times New Roman" pitchFamily="18" charset="0"/>
              </a:defRPr>
            </a:lvl5pPr>
            <a:lvl6pPr marL="2471349" indent="-224668" defTabSz="912715" eaLnBrk="0" fontAlgn="base" hangingPunct="0">
              <a:spcBef>
                <a:spcPct val="50000"/>
              </a:spcBef>
              <a:spcAft>
                <a:spcPct val="0"/>
              </a:spcAft>
              <a:defRPr sz="1200">
                <a:solidFill>
                  <a:schemeClr val="tx1"/>
                </a:solidFill>
                <a:latin typeface="Times New Roman" pitchFamily="18" charset="0"/>
              </a:defRPr>
            </a:lvl6pPr>
            <a:lvl7pPr marL="2920685" indent="-224668" defTabSz="912715" eaLnBrk="0" fontAlgn="base" hangingPunct="0">
              <a:spcBef>
                <a:spcPct val="50000"/>
              </a:spcBef>
              <a:spcAft>
                <a:spcPct val="0"/>
              </a:spcAft>
              <a:defRPr sz="1200">
                <a:solidFill>
                  <a:schemeClr val="tx1"/>
                </a:solidFill>
                <a:latin typeface="Times New Roman" pitchFamily="18" charset="0"/>
              </a:defRPr>
            </a:lvl7pPr>
            <a:lvl8pPr marL="3370021" indent="-224668" defTabSz="912715" eaLnBrk="0" fontAlgn="base" hangingPunct="0">
              <a:spcBef>
                <a:spcPct val="50000"/>
              </a:spcBef>
              <a:spcAft>
                <a:spcPct val="0"/>
              </a:spcAft>
              <a:defRPr sz="1200">
                <a:solidFill>
                  <a:schemeClr val="tx1"/>
                </a:solidFill>
                <a:latin typeface="Times New Roman" pitchFamily="18" charset="0"/>
              </a:defRPr>
            </a:lvl8pPr>
            <a:lvl9pPr marL="3819357" indent="-224668" defTabSz="912715" eaLnBrk="0" fontAlgn="base" hangingPunct="0">
              <a:spcBef>
                <a:spcPct val="50000"/>
              </a:spcBef>
              <a:spcAft>
                <a:spcPct val="0"/>
              </a:spcAft>
              <a:defRPr sz="1200">
                <a:solidFill>
                  <a:schemeClr val="tx1"/>
                </a:solidFill>
                <a:latin typeface="Times New Roman" pitchFamily="18" charset="0"/>
              </a:defRPr>
            </a:lvl9pPr>
          </a:lstStyle>
          <a:p>
            <a:pPr eaLnBrk="1" hangingPunct="1">
              <a:defRPr/>
            </a:pPr>
            <a:fld id="{91134356-8B59-4CCC-AD3D-083789A56EA8}" type="slidenum">
              <a:rPr lang="en-US" altLang="en-US"/>
              <a:pPr eaLnBrk="1" hangingPunct="1">
                <a:defRPr/>
              </a:pPr>
              <a:t>15</a:t>
            </a:fld>
            <a:endParaRPr lang="en-US" altLang="en-US"/>
          </a:p>
        </p:txBody>
      </p:sp>
      <p:sp>
        <p:nvSpPr>
          <p:cNvPr id="41987"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8"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n-US" altLang="en-U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7"/>
          <p:cNvSpPr>
            <a:spLocks noGrp="1" noChangeArrowheads="1"/>
          </p:cNvSpPr>
          <p:nvPr>
            <p:ph type="sldNum" sz="quarter" idx="5"/>
          </p:nvPr>
        </p:nvSpPr>
        <p:spPr/>
        <p:txBody>
          <a:bodyPr/>
          <a:lstStyle>
            <a:lvl1pPr defTabSz="912715" eaLnBrk="0" hangingPunct="0">
              <a:defRPr sz="1200">
                <a:solidFill>
                  <a:schemeClr val="tx1"/>
                </a:solidFill>
                <a:latin typeface="Times New Roman" pitchFamily="18" charset="0"/>
              </a:defRPr>
            </a:lvl1pPr>
            <a:lvl2pPr marL="730171" indent="-280835" defTabSz="912715" eaLnBrk="0" hangingPunct="0">
              <a:defRPr sz="1200">
                <a:solidFill>
                  <a:schemeClr val="tx1"/>
                </a:solidFill>
                <a:latin typeface="Times New Roman" pitchFamily="18" charset="0"/>
              </a:defRPr>
            </a:lvl2pPr>
            <a:lvl3pPr marL="1123340" indent="-224668" defTabSz="912715" eaLnBrk="0" hangingPunct="0">
              <a:defRPr sz="1200">
                <a:solidFill>
                  <a:schemeClr val="tx1"/>
                </a:solidFill>
                <a:latin typeface="Times New Roman" pitchFamily="18" charset="0"/>
              </a:defRPr>
            </a:lvl3pPr>
            <a:lvl4pPr marL="1572677" indent="-224668" defTabSz="912715" eaLnBrk="0" hangingPunct="0">
              <a:defRPr sz="1200">
                <a:solidFill>
                  <a:schemeClr val="tx1"/>
                </a:solidFill>
                <a:latin typeface="Times New Roman" pitchFamily="18" charset="0"/>
              </a:defRPr>
            </a:lvl4pPr>
            <a:lvl5pPr marL="2022013" indent="-224668" defTabSz="912715" eaLnBrk="0" hangingPunct="0">
              <a:defRPr sz="1200">
                <a:solidFill>
                  <a:schemeClr val="tx1"/>
                </a:solidFill>
                <a:latin typeface="Times New Roman" pitchFamily="18" charset="0"/>
              </a:defRPr>
            </a:lvl5pPr>
            <a:lvl6pPr marL="2471349" indent="-224668" defTabSz="912715" eaLnBrk="0" fontAlgn="base" hangingPunct="0">
              <a:spcBef>
                <a:spcPct val="50000"/>
              </a:spcBef>
              <a:spcAft>
                <a:spcPct val="0"/>
              </a:spcAft>
              <a:defRPr sz="1200">
                <a:solidFill>
                  <a:schemeClr val="tx1"/>
                </a:solidFill>
                <a:latin typeface="Times New Roman" pitchFamily="18" charset="0"/>
              </a:defRPr>
            </a:lvl6pPr>
            <a:lvl7pPr marL="2920685" indent="-224668" defTabSz="912715" eaLnBrk="0" fontAlgn="base" hangingPunct="0">
              <a:spcBef>
                <a:spcPct val="50000"/>
              </a:spcBef>
              <a:spcAft>
                <a:spcPct val="0"/>
              </a:spcAft>
              <a:defRPr sz="1200">
                <a:solidFill>
                  <a:schemeClr val="tx1"/>
                </a:solidFill>
                <a:latin typeface="Times New Roman" pitchFamily="18" charset="0"/>
              </a:defRPr>
            </a:lvl7pPr>
            <a:lvl8pPr marL="3370021" indent="-224668" defTabSz="912715" eaLnBrk="0" fontAlgn="base" hangingPunct="0">
              <a:spcBef>
                <a:spcPct val="50000"/>
              </a:spcBef>
              <a:spcAft>
                <a:spcPct val="0"/>
              </a:spcAft>
              <a:defRPr sz="1200">
                <a:solidFill>
                  <a:schemeClr val="tx1"/>
                </a:solidFill>
                <a:latin typeface="Times New Roman" pitchFamily="18" charset="0"/>
              </a:defRPr>
            </a:lvl8pPr>
            <a:lvl9pPr marL="3819357" indent="-224668" defTabSz="912715" eaLnBrk="0" fontAlgn="base" hangingPunct="0">
              <a:spcBef>
                <a:spcPct val="50000"/>
              </a:spcBef>
              <a:spcAft>
                <a:spcPct val="0"/>
              </a:spcAft>
              <a:defRPr sz="1200">
                <a:solidFill>
                  <a:schemeClr val="tx1"/>
                </a:solidFill>
                <a:latin typeface="Times New Roman" pitchFamily="18" charset="0"/>
              </a:defRPr>
            </a:lvl9pPr>
          </a:lstStyle>
          <a:p>
            <a:pPr eaLnBrk="1" hangingPunct="1">
              <a:defRPr/>
            </a:pPr>
            <a:fld id="{FA09D503-94B3-451D-94BE-735438402021}" type="slidenum">
              <a:rPr lang="en-US" altLang="en-US"/>
              <a:pPr eaLnBrk="1" hangingPunct="1">
                <a:defRPr/>
              </a:pPr>
              <a:t>19</a:t>
            </a:fld>
            <a:endParaRPr lang="en-US" altLang="en-US"/>
          </a:p>
        </p:txBody>
      </p:sp>
      <p:sp>
        <p:nvSpPr>
          <p:cNvPr id="43011"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2"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lnSpc>
                <a:spcPct val="80000"/>
              </a:lnSpc>
            </a:pPr>
            <a:endParaRPr lang="en-US" altLang="en-US" sz="100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DF8F8B91-4E2B-4046-8E98-AF2E6ABBB6F7}" type="datetimeFigureOut">
              <a:rPr lang="en-US"/>
              <a:pPr>
                <a:defRPr/>
              </a:pPr>
              <a:t>4/9/2015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780983F3-3DEF-47AA-9F65-43FC793C00B7}" type="slidenum">
              <a:rPr lang="en-US"/>
              <a:pPr>
                <a:defRPr/>
              </a:pPr>
              <a:t>‹#›</a:t>
            </a:fld>
            <a:endParaRPr lang="en-US" dirty="0"/>
          </a:p>
        </p:txBody>
      </p:sp>
    </p:spTree>
    <p:extLst>
      <p:ext uri="{BB962C8B-B14F-4D97-AF65-F5344CB8AC3E}">
        <p14:creationId xmlns:p14="http://schemas.microsoft.com/office/powerpoint/2010/main" val="60678187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C3F2CE0B-2E9F-484B-AD30-2D3C17BA33BB}" type="datetimeFigureOut">
              <a:rPr lang="en-US"/>
              <a:pPr>
                <a:defRPr/>
              </a:pPr>
              <a:t>4/9/2015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D2E18483-0AF3-4656-83F9-0CAEC3B86A14}" type="slidenum">
              <a:rPr lang="en-US"/>
              <a:pPr>
                <a:defRPr/>
              </a:pPr>
              <a:t>‹#›</a:t>
            </a:fld>
            <a:endParaRPr lang="en-US" dirty="0"/>
          </a:p>
        </p:txBody>
      </p:sp>
    </p:spTree>
    <p:extLst>
      <p:ext uri="{BB962C8B-B14F-4D97-AF65-F5344CB8AC3E}">
        <p14:creationId xmlns:p14="http://schemas.microsoft.com/office/powerpoint/2010/main" val="9171679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05D2E81D-D4B2-4EBF-A8D5-3EE132A352E2}" type="datetimeFigureOut">
              <a:rPr lang="en-US"/>
              <a:pPr>
                <a:defRPr/>
              </a:pPr>
              <a:t>4/9/2015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50506350-81B3-4A9E-90AD-1B3293E5C7A4}" type="slidenum">
              <a:rPr lang="en-US"/>
              <a:pPr>
                <a:defRPr/>
              </a:pPr>
              <a:t>‹#›</a:t>
            </a:fld>
            <a:endParaRPr lang="en-US" dirty="0"/>
          </a:p>
        </p:txBody>
      </p:sp>
    </p:spTree>
    <p:extLst>
      <p:ext uri="{BB962C8B-B14F-4D97-AF65-F5344CB8AC3E}">
        <p14:creationId xmlns:p14="http://schemas.microsoft.com/office/powerpoint/2010/main" val="19201425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7924800" y="6567488"/>
            <a:ext cx="121920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itchFamily="34" charset="0"/>
              </a:defRPr>
            </a:lvl1pPr>
            <a:lvl2pPr marL="742950" indent="-285750">
              <a:defRPr>
                <a:solidFill>
                  <a:schemeClr val="tx1"/>
                </a:solidFill>
                <a:latin typeface="Calibri" pitchFamily="34" charset="0"/>
              </a:defRPr>
            </a:lvl2pPr>
            <a:lvl3pPr marL="1143000" indent="-228600">
              <a:defRPr>
                <a:solidFill>
                  <a:schemeClr val="tx1"/>
                </a:solidFill>
                <a:latin typeface="Calibri" pitchFamily="34" charset="0"/>
              </a:defRPr>
            </a:lvl3pPr>
            <a:lvl4pPr marL="1600200" indent="-228600">
              <a:defRPr>
                <a:solidFill>
                  <a:schemeClr val="tx1"/>
                </a:solidFill>
                <a:latin typeface="Calibri" pitchFamily="34" charset="0"/>
              </a:defRPr>
            </a:lvl4pPr>
            <a:lvl5pPr marL="2057400" indent="-228600">
              <a:defRPr>
                <a:solidFill>
                  <a:schemeClr val="tx1"/>
                </a:solidFill>
                <a:latin typeface="Calibri" pitchFamily="34" charset="0"/>
              </a:defRPr>
            </a:lvl5pPr>
            <a:lvl6pPr marL="2514600" indent="-228600" fontAlgn="base">
              <a:spcBef>
                <a:spcPct val="0"/>
              </a:spcBef>
              <a:spcAft>
                <a:spcPct val="0"/>
              </a:spcAft>
              <a:defRPr>
                <a:solidFill>
                  <a:schemeClr val="tx1"/>
                </a:solidFill>
                <a:latin typeface="Calibri" pitchFamily="34" charset="0"/>
              </a:defRPr>
            </a:lvl6pPr>
            <a:lvl7pPr marL="2971800" indent="-228600" fontAlgn="base">
              <a:spcBef>
                <a:spcPct val="0"/>
              </a:spcBef>
              <a:spcAft>
                <a:spcPct val="0"/>
              </a:spcAft>
              <a:defRPr>
                <a:solidFill>
                  <a:schemeClr val="tx1"/>
                </a:solidFill>
                <a:latin typeface="Calibri" pitchFamily="34" charset="0"/>
              </a:defRPr>
            </a:lvl7pPr>
            <a:lvl8pPr marL="3429000" indent="-228600" fontAlgn="base">
              <a:spcBef>
                <a:spcPct val="0"/>
              </a:spcBef>
              <a:spcAft>
                <a:spcPct val="0"/>
              </a:spcAft>
              <a:defRPr>
                <a:solidFill>
                  <a:schemeClr val="tx1"/>
                </a:solidFill>
                <a:latin typeface="Calibri" pitchFamily="34" charset="0"/>
              </a:defRPr>
            </a:lvl8pPr>
            <a:lvl9pPr marL="3886200" indent="-228600" fontAlgn="base">
              <a:spcBef>
                <a:spcPct val="0"/>
              </a:spcBef>
              <a:spcAft>
                <a:spcPct val="0"/>
              </a:spcAft>
              <a:defRPr>
                <a:solidFill>
                  <a:schemeClr val="tx1"/>
                </a:solidFill>
                <a:latin typeface="Calibri" pitchFamily="34" charset="0"/>
              </a:defRPr>
            </a:lvl9pPr>
          </a:lstStyle>
          <a:p>
            <a:pPr algn="r">
              <a:spcBef>
                <a:spcPct val="0"/>
              </a:spcBef>
              <a:defRPr/>
            </a:pPr>
            <a:r>
              <a:rPr lang="en-US" sz="1200" b="0" dirty="0" smtClean="0"/>
              <a:t>James Tam</a:t>
            </a:r>
          </a:p>
        </p:txBody>
      </p:sp>
      <p:sp>
        <p:nvSpPr>
          <p:cNvPr id="2" name="Title 1"/>
          <p:cNvSpPr>
            <a:spLocks noGrp="1"/>
          </p:cNvSpPr>
          <p:nvPr>
            <p:ph type="title"/>
          </p:nvPr>
        </p:nvSpPr>
        <p:spPr>
          <a:xfrm>
            <a:off x="457200" y="274638"/>
            <a:ext cx="8229600" cy="639762"/>
          </a:xfrm>
        </p:spPr>
        <p:txBody>
          <a:bodyPr>
            <a:normAutofit/>
          </a:bodyPr>
          <a:lstStyle>
            <a:lvl1pPr>
              <a:defRPr sz="3200" baseline="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143000"/>
            <a:ext cx="8229600" cy="5410200"/>
          </a:xfrm>
        </p:spPr>
        <p:txBody>
          <a:bodyPr/>
          <a:lstStyle>
            <a:lvl1pPr>
              <a:defRPr sz="2400" baseline="0"/>
            </a:lvl1pPr>
            <a:lvl2pPr>
              <a:defRPr sz="2000" baseline="0"/>
            </a:lvl2pPr>
            <a:lvl3pPr>
              <a:defRPr sz="1800" baseline="0"/>
            </a:lvl3pPr>
            <a:lvl4pPr>
              <a:defRPr sz="1400" baseline="0"/>
            </a:lvl4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p:txBody>
      </p:sp>
    </p:spTree>
    <p:extLst>
      <p:ext uri="{BB962C8B-B14F-4D97-AF65-F5344CB8AC3E}">
        <p14:creationId xmlns:p14="http://schemas.microsoft.com/office/powerpoint/2010/main" val="6853400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0EDD2508-4A9C-4436-A488-5F7BFDA4B89F}" type="datetimeFigureOut">
              <a:rPr lang="en-US"/>
              <a:pPr>
                <a:defRPr/>
              </a:pPr>
              <a:t>4/9/2015</a:t>
            </a:fld>
            <a:endParaRPr lang="en-US" dirty="0"/>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6" name="Slide Number Placeholder 5"/>
          <p:cNvSpPr>
            <a:spLocks noGrp="1"/>
          </p:cNvSpPr>
          <p:nvPr>
            <p:ph type="sldNum" sz="quarter" idx="12"/>
          </p:nvPr>
        </p:nvSpPr>
        <p:spPr/>
        <p:txBody>
          <a:bodyPr/>
          <a:lstStyle>
            <a:lvl1pPr>
              <a:defRPr/>
            </a:lvl1pPr>
          </a:lstStyle>
          <a:p>
            <a:pPr>
              <a:defRPr/>
            </a:pPr>
            <a:fld id="{B5BF2958-48BB-4042-9FB8-6306AD47AFF3}" type="slidenum">
              <a:rPr lang="en-US"/>
              <a:pPr>
                <a:defRPr/>
              </a:pPr>
              <a:t>‹#›</a:t>
            </a:fld>
            <a:endParaRPr lang="en-US" dirty="0"/>
          </a:p>
        </p:txBody>
      </p:sp>
    </p:spTree>
    <p:extLst>
      <p:ext uri="{BB962C8B-B14F-4D97-AF65-F5344CB8AC3E}">
        <p14:creationId xmlns:p14="http://schemas.microsoft.com/office/powerpoint/2010/main" val="215544397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088B62B9-E6CF-4E3C-B1E8-5895EE411005}" type="datetimeFigureOut">
              <a:rPr lang="en-US"/>
              <a:pPr>
                <a:defRPr/>
              </a:pPr>
              <a:t>4/9/2015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D9A72B81-479B-43B9-A9B5-5A34F31C8C70}" type="slidenum">
              <a:rPr lang="en-US"/>
              <a:pPr>
                <a:defRPr/>
              </a:pPr>
              <a:t>‹#›</a:t>
            </a:fld>
            <a:endParaRPr lang="en-US" dirty="0"/>
          </a:p>
        </p:txBody>
      </p:sp>
    </p:spTree>
    <p:extLst>
      <p:ext uri="{BB962C8B-B14F-4D97-AF65-F5344CB8AC3E}">
        <p14:creationId xmlns:p14="http://schemas.microsoft.com/office/powerpoint/2010/main" val="268192975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774DE26C-0BA0-4D34-8964-F74824C15F90}" type="datetimeFigureOut">
              <a:rPr lang="en-US"/>
              <a:pPr>
                <a:defRPr/>
              </a:pPr>
              <a:t>4/9/2015</a:t>
            </a:fld>
            <a:endParaRPr lang="en-US" dirty="0"/>
          </a:p>
        </p:txBody>
      </p:sp>
      <p:sp>
        <p:nvSpPr>
          <p:cNvPr id="8" name="Footer Placeholder 7"/>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9" name="Slide Number Placeholder 8"/>
          <p:cNvSpPr>
            <a:spLocks noGrp="1"/>
          </p:cNvSpPr>
          <p:nvPr>
            <p:ph type="sldNum" sz="quarter" idx="12"/>
          </p:nvPr>
        </p:nvSpPr>
        <p:spPr/>
        <p:txBody>
          <a:bodyPr/>
          <a:lstStyle>
            <a:lvl1pPr>
              <a:defRPr/>
            </a:lvl1pPr>
          </a:lstStyle>
          <a:p>
            <a:pPr>
              <a:defRPr/>
            </a:pPr>
            <a:fld id="{029198BF-0EFF-43A3-814E-A43655AF486B}" type="slidenum">
              <a:rPr lang="en-US"/>
              <a:pPr>
                <a:defRPr/>
              </a:pPr>
              <a:t>‹#›</a:t>
            </a:fld>
            <a:endParaRPr lang="en-US" dirty="0"/>
          </a:p>
        </p:txBody>
      </p:sp>
    </p:spTree>
    <p:extLst>
      <p:ext uri="{BB962C8B-B14F-4D97-AF65-F5344CB8AC3E}">
        <p14:creationId xmlns:p14="http://schemas.microsoft.com/office/powerpoint/2010/main" val="2689573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9CFC2CA3-25BB-4D0A-A5DD-76D715CD67A5}" type="datetimeFigureOut">
              <a:rPr lang="en-US"/>
              <a:pPr>
                <a:defRPr/>
              </a:pPr>
              <a:t>4/9/2015</a:t>
            </a:fld>
            <a:endParaRPr lang="en-US" dirty="0"/>
          </a:p>
        </p:txBody>
      </p:sp>
      <p:sp>
        <p:nvSpPr>
          <p:cNvPr id="4" name="Footer Placeholder 3"/>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5" name="Slide Number Placeholder 4"/>
          <p:cNvSpPr>
            <a:spLocks noGrp="1"/>
          </p:cNvSpPr>
          <p:nvPr>
            <p:ph type="sldNum" sz="quarter" idx="12"/>
          </p:nvPr>
        </p:nvSpPr>
        <p:spPr/>
        <p:txBody>
          <a:bodyPr/>
          <a:lstStyle>
            <a:lvl1pPr>
              <a:defRPr/>
            </a:lvl1pPr>
          </a:lstStyle>
          <a:p>
            <a:pPr>
              <a:defRPr/>
            </a:pPr>
            <a:fld id="{24BAAB09-E8E3-4525-8F54-B04F4D1445F9}" type="slidenum">
              <a:rPr lang="en-US"/>
              <a:pPr>
                <a:defRPr/>
              </a:pPr>
              <a:t>‹#›</a:t>
            </a:fld>
            <a:endParaRPr lang="en-US" dirty="0"/>
          </a:p>
        </p:txBody>
      </p:sp>
    </p:spTree>
    <p:extLst>
      <p:ext uri="{BB962C8B-B14F-4D97-AF65-F5344CB8AC3E}">
        <p14:creationId xmlns:p14="http://schemas.microsoft.com/office/powerpoint/2010/main" val="72118913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0D793CA0-F0D9-43A2-992A-D171F0A54D16}" type="datetimeFigureOut">
              <a:rPr lang="en-US"/>
              <a:pPr>
                <a:defRPr/>
              </a:pPr>
              <a:t>4/9/2015</a:t>
            </a:fld>
            <a:endParaRPr lang="en-US" dirty="0"/>
          </a:p>
        </p:txBody>
      </p:sp>
      <p:sp>
        <p:nvSpPr>
          <p:cNvPr id="3" name="Footer Placeholder 2"/>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4" name="Slide Number Placeholder 3"/>
          <p:cNvSpPr>
            <a:spLocks noGrp="1"/>
          </p:cNvSpPr>
          <p:nvPr>
            <p:ph type="sldNum" sz="quarter" idx="12"/>
          </p:nvPr>
        </p:nvSpPr>
        <p:spPr/>
        <p:txBody>
          <a:bodyPr/>
          <a:lstStyle>
            <a:lvl1pPr>
              <a:defRPr/>
            </a:lvl1pPr>
          </a:lstStyle>
          <a:p>
            <a:pPr>
              <a:defRPr/>
            </a:pPr>
            <a:fld id="{E6EFB485-D889-4B51-9A9A-D0E961F2D33B}" type="slidenum">
              <a:rPr lang="en-US"/>
              <a:pPr>
                <a:defRPr/>
              </a:pPr>
              <a:t>‹#›</a:t>
            </a:fld>
            <a:endParaRPr lang="en-US" dirty="0"/>
          </a:p>
        </p:txBody>
      </p:sp>
    </p:spTree>
    <p:extLst>
      <p:ext uri="{BB962C8B-B14F-4D97-AF65-F5344CB8AC3E}">
        <p14:creationId xmlns:p14="http://schemas.microsoft.com/office/powerpoint/2010/main" val="3152777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79717BDD-6242-4A25-89F6-30F729820C40}" type="datetimeFigureOut">
              <a:rPr lang="en-US"/>
              <a:pPr>
                <a:defRPr/>
              </a:pPr>
              <a:t>4/9/2015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5801A161-4134-4EBF-9161-A4BDAE0EC9FB}" type="slidenum">
              <a:rPr lang="en-US"/>
              <a:pPr>
                <a:defRPr/>
              </a:pPr>
              <a:t>‹#›</a:t>
            </a:fld>
            <a:endParaRPr lang="en-US" dirty="0"/>
          </a:p>
        </p:txBody>
      </p:sp>
    </p:spTree>
    <p:extLst>
      <p:ext uri="{BB962C8B-B14F-4D97-AF65-F5344CB8AC3E}">
        <p14:creationId xmlns:p14="http://schemas.microsoft.com/office/powerpoint/2010/main" val="32441691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lvl1pPr fontAlgn="auto">
              <a:spcBef>
                <a:spcPts val="0"/>
              </a:spcBef>
              <a:spcAft>
                <a:spcPts val="0"/>
              </a:spcAft>
              <a:defRPr b="0">
                <a:latin typeface="+mn-lt"/>
                <a:cs typeface="+mn-cs"/>
              </a:defRPr>
            </a:lvl1pPr>
          </a:lstStyle>
          <a:p>
            <a:pPr>
              <a:defRPr/>
            </a:pPr>
            <a:fld id="{82EA7490-0363-4520-8C07-D1C5770D4C89}" type="datetimeFigureOut">
              <a:rPr lang="en-US"/>
              <a:pPr>
                <a:defRPr/>
              </a:pPr>
              <a:t>4/9/2015</a:t>
            </a:fld>
            <a:endParaRPr lang="en-US" dirty="0"/>
          </a:p>
        </p:txBody>
      </p:sp>
      <p:sp>
        <p:nvSpPr>
          <p:cNvPr id="6" name="Footer Placeholder 5"/>
          <p:cNvSpPr>
            <a:spLocks noGrp="1"/>
          </p:cNvSpPr>
          <p:nvPr>
            <p:ph type="ftr" sz="quarter" idx="11"/>
          </p:nvPr>
        </p:nvSpPr>
        <p:spPr>
          <a:xfrm>
            <a:off x="3124200" y="6356350"/>
            <a:ext cx="2895600" cy="365125"/>
          </a:xfrm>
          <a:prstGeom prst="rect">
            <a:avLst/>
          </a:prstGeom>
        </p:spPr>
        <p:txBody>
          <a:bodyPr/>
          <a:lstStyle>
            <a:lvl1pPr fontAlgn="auto">
              <a:spcBef>
                <a:spcPts val="0"/>
              </a:spcBef>
              <a:spcAft>
                <a:spcPts val="0"/>
              </a:spcAft>
              <a:defRPr b="0">
                <a:latin typeface="+mn-lt"/>
                <a:cs typeface="+mn-cs"/>
              </a:defRPr>
            </a:lvl1pPr>
          </a:lstStyle>
          <a:p>
            <a:pPr>
              <a:defRPr/>
            </a:pPr>
            <a:endParaRPr lang="en-US" dirty="0"/>
          </a:p>
        </p:txBody>
      </p:sp>
      <p:sp>
        <p:nvSpPr>
          <p:cNvPr id="7" name="Slide Number Placeholder 6"/>
          <p:cNvSpPr>
            <a:spLocks noGrp="1"/>
          </p:cNvSpPr>
          <p:nvPr>
            <p:ph type="sldNum" sz="quarter" idx="12"/>
          </p:nvPr>
        </p:nvSpPr>
        <p:spPr/>
        <p:txBody>
          <a:bodyPr/>
          <a:lstStyle>
            <a:lvl1pPr>
              <a:defRPr/>
            </a:lvl1pPr>
          </a:lstStyle>
          <a:p>
            <a:pPr>
              <a:defRPr/>
            </a:pPr>
            <a:fld id="{1C07A7E7-42B2-45AB-AD62-6D9189A52175}" type="slidenum">
              <a:rPr lang="en-US"/>
              <a:pPr>
                <a:defRPr/>
              </a:pPr>
              <a:t>‹#›</a:t>
            </a:fld>
            <a:endParaRPr lang="en-US" dirty="0"/>
          </a:p>
        </p:txBody>
      </p:sp>
    </p:spTree>
    <p:extLst>
      <p:ext uri="{BB962C8B-B14F-4D97-AF65-F5344CB8AC3E}">
        <p14:creationId xmlns:p14="http://schemas.microsoft.com/office/powerpoint/2010/main" val="38461251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b="0">
                <a:solidFill>
                  <a:schemeClr val="tx1">
                    <a:tint val="75000"/>
                  </a:schemeClr>
                </a:solidFill>
                <a:latin typeface="+mn-lt"/>
                <a:cs typeface="+mn-cs"/>
              </a:defRPr>
            </a:lvl1pPr>
          </a:lstStyle>
          <a:p>
            <a:pPr>
              <a:defRPr/>
            </a:pPr>
            <a:r>
              <a:rPr lang="en-US" dirty="0"/>
              <a:t>James Tam</a:t>
            </a:r>
          </a:p>
        </p:txBody>
      </p:sp>
    </p:spTree>
  </p:cSld>
  <p:clrMap bg1="lt1" tx1="dk1" bg2="lt2" tx2="dk2" accent1="accent1" accent2="accent2" accent3="accent3" accent4="accent4" accent5="accent5" accent6="accent6" hlink="hlink" folHlink="folHlink"/>
  <p:sldLayoutIdLst>
    <p:sldLayoutId id="2147484199" r:id="rId1"/>
    <p:sldLayoutId id="2147484200" r:id="rId2"/>
    <p:sldLayoutId id="2147484201" r:id="rId3"/>
    <p:sldLayoutId id="2147484202" r:id="rId4"/>
    <p:sldLayoutId id="2147484203" r:id="rId5"/>
    <p:sldLayoutId id="2147484204" r:id="rId6"/>
    <p:sldLayoutId id="2147484205" r:id="rId7"/>
    <p:sldLayoutId id="2147484206" r:id="rId8"/>
    <p:sldLayoutId id="2147484207" r:id="rId9"/>
    <p:sldLayoutId id="2147484208" r:id="rId10"/>
    <p:sldLayoutId id="2147484209"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228600" indent="-2286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571500" indent="-22860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742950" indent="-17145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971550" indent="-17145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3.xml"/><Relationship Id="rId1" Type="http://schemas.openxmlformats.org/officeDocument/2006/relationships/slideLayout" Target="../slideLayouts/slideLayout2.xml"/><Relationship Id="rId5" Type="http://schemas.openxmlformats.org/officeDocument/2006/relationships/image" Target="../media/image3.jpeg"/><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ctrTitle" idx="4294967295"/>
          </p:nvPr>
        </p:nvSpPr>
        <p:spPr>
          <a:xfrm>
            <a:off x="685800" y="2130425"/>
            <a:ext cx="7772400" cy="1470025"/>
          </a:xfrm>
        </p:spPr>
        <p:txBody>
          <a:bodyPr/>
          <a:lstStyle/>
          <a:p>
            <a:r>
              <a:rPr lang="en-US" altLang="en-US"/>
              <a:t>Introduction To Design Patterns</a:t>
            </a:r>
            <a:endParaRPr lang="en-US" altLang="en-US" dirty="0" smtClean="0"/>
          </a:p>
        </p:txBody>
      </p:sp>
      <p:sp>
        <p:nvSpPr>
          <p:cNvPr id="13315" name="Rectangle 3"/>
          <p:cNvSpPr>
            <a:spLocks noGrp="1" noChangeArrowheads="1"/>
          </p:cNvSpPr>
          <p:nvPr>
            <p:ph type="subTitle" idx="4294967295"/>
          </p:nvPr>
        </p:nvSpPr>
        <p:spPr>
          <a:xfrm>
            <a:off x="1371600" y="4038600"/>
            <a:ext cx="6400800" cy="1981200"/>
          </a:xfrm>
        </p:spPr>
        <p:txBody>
          <a:bodyPr/>
          <a:lstStyle/>
          <a:p>
            <a:pPr marL="0" indent="0" eaLnBrk="1" hangingPunct="1">
              <a:buFontTx/>
              <a:buNone/>
            </a:pPr>
            <a:r>
              <a:rPr lang="en-US" altLang="en-US"/>
              <a:t>You will learn about design techniques that have been successfully applied to different scenarios.</a:t>
            </a:r>
          </a:p>
        </p:txBody>
      </p:sp>
    </p:spTree>
    <p:extLst>
      <p:ext uri="{BB962C8B-B14F-4D97-AF65-F5344CB8AC3E}">
        <p14:creationId xmlns:p14="http://schemas.microsoft.com/office/powerpoint/2010/main" val="176153938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eaLnBrk="1" hangingPunct="1"/>
            <a:r>
              <a:rPr lang="en-US" altLang="en-US" smtClean="0"/>
              <a:t>The Strategy Algorithm: An Example (2)</a:t>
            </a:r>
          </a:p>
        </p:txBody>
      </p:sp>
      <p:sp>
        <p:nvSpPr>
          <p:cNvPr id="23555" name="Rectangle 3"/>
          <p:cNvSpPr>
            <a:spLocks noGrp="1" noChangeArrowheads="1"/>
          </p:cNvSpPr>
          <p:nvPr>
            <p:ph type="body" idx="1"/>
          </p:nvPr>
        </p:nvSpPr>
        <p:spPr/>
        <p:txBody>
          <a:bodyPr/>
          <a:lstStyle/>
          <a:p>
            <a:pPr eaLnBrk="1" hangingPunct="1">
              <a:lnSpc>
                <a:spcPct val="90000"/>
              </a:lnSpc>
              <a:buFontTx/>
              <a:buNone/>
            </a:pPr>
            <a:r>
              <a:rPr lang="en-US" altLang="en-US" sz="1600" smtClean="0">
                <a:latin typeface="Consolas" pitchFamily="49" charset="0"/>
                <a:cs typeface="Consolas" pitchFamily="49" charset="0"/>
              </a:rPr>
              <a:t>public class MyContainer</a:t>
            </a:r>
          </a:p>
          <a:p>
            <a:pPr eaLnBrk="1" hangingPunct="1">
              <a:lnSpc>
                <a:spcPct val="90000"/>
              </a:lnSpc>
              <a:buFontTx/>
              <a:buNone/>
            </a:pPr>
            <a:r>
              <a:rPr lang="en-US" altLang="en-US" sz="1600" smtClean="0">
                <a:latin typeface="Consolas" pitchFamily="49" charset="0"/>
                <a:cs typeface="Consolas" pitchFamily="49" charset="0"/>
              </a:rPr>
              <a:t>{</a:t>
            </a:r>
          </a:p>
          <a:p>
            <a:pPr eaLnBrk="1" hangingPunct="1">
              <a:lnSpc>
                <a:spcPct val="90000"/>
              </a:lnSpc>
              <a:buFontTx/>
              <a:buNone/>
            </a:pPr>
            <a:r>
              <a:rPr lang="en-US" altLang="en-US" sz="1600" smtClean="0">
                <a:latin typeface="Consolas" pitchFamily="49" charset="0"/>
                <a:cs typeface="Consolas" pitchFamily="49" charset="0"/>
              </a:rPr>
              <a:t>   private Algorithm anAlgorithm;</a:t>
            </a:r>
          </a:p>
          <a:p>
            <a:pPr eaLnBrk="1" hangingPunct="1">
              <a:lnSpc>
                <a:spcPct val="90000"/>
              </a:lnSpc>
              <a:buFontTx/>
              <a:buNone/>
            </a:pPr>
            <a:r>
              <a:rPr lang="en-US" altLang="en-US" sz="1600" smtClean="0">
                <a:latin typeface="Consolas" pitchFamily="49" charset="0"/>
                <a:cs typeface="Consolas" pitchFamily="49" charset="0"/>
              </a:rPr>
              <a:t>   public MyContainer (Algorithm anAlgorithm)</a:t>
            </a:r>
          </a:p>
          <a:p>
            <a:pPr eaLnBrk="1" hangingPunct="1">
              <a:lnSpc>
                <a:spcPct val="90000"/>
              </a:lnSpc>
              <a:buFontTx/>
              <a:buNone/>
            </a:pPr>
            <a:r>
              <a:rPr lang="en-US" altLang="en-US" sz="1600" smtClean="0">
                <a:latin typeface="Consolas" pitchFamily="49" charset="0"/>
                <a:cs typeface="Consolas" pitchFamily="49" charset="0"/>
              </a:rPr>
              <a:t>   {</a:t>
            </a:r>
          </a:p>
          <a:p>
            <a:pPr eaLnBrk="1" hangingPunct="1">
              <a:lnSpc>
                <a:spcPct val="90000"/>
              </a:lnSpc>
              <a:buFontTx/>
              <a:buNone/>
            </a:pPr>
            <a:r>
              <a:rPr lang="en-US" altLang="en-US" sz="1600" smtClean="0">
                <a:latin typeface="Consolas" pitchFamily="49" charset="0"/>
                <a:cs typeface="Consolas" pitchFamily="49" charset="0"/>
              </a:rPr>
              <a:t>      this.anAlgorithm = anAlgorithm;</a:t>
            </a:r>
          </a:p>
          <a:p>
            <a:pPr eaLnBrk="1" hangingPunct="1">
              <a:lnSpc>
                <a:spcPct val="90000"/>
              </a:lnSpc>
              <a:buFontTx/>
              <a:buNone/>
            </a:pPr>
            <a:r>
              <a:rPr lang="en-US" altLang="en-US" sz="1600" smtClean="0">
                <a:latin typeface="Consolas" pitchFamily="49" charset="0"/>
                <a:cs typeface="Consolas" pitchFamily="49" charset="0"/>
              </a:rPr>
              <a:t>   }</a:t>
            </a:r>
          </a:p>
          <a:p>
            <a:pPr eaLnBrk="1" hangingPunct="1">
              <a:lnSpc>
                <a:spcPct val="90000"/>
              </a:lnSpc>
              <a:buFontTx/>
              <a:buNone/>
            </a:pPr>
            <a:r>
              <a:rPr lang="en-US" altLang="en-US" sz="1600" smtClean="0">
                <a:latin typeface="Consolas" pitchFamily="49" charset="0"/>
                <a:cs typeface="Consolas" pitchFamily="49" charset="0"/>
              </a:rPr>
              <a:t>   public int executeAlgorithm (int x, int y)</a:t>
            </a:r>
          </a:p>
          <a:p>
            <a:pPr eaLnBrk="1" hangingPunct="1">
              <a:lnSpc>
                <a:spcPct val="90000"/>
              </a:lnSpc>
              <a:buFontTx/>
              <a:buNone/>
            </a:pPr>
            <a:r>
              <a:rPr lang="en-US" altLang="en-US" sz="1600" smtClean="0">
                <a:latin typeface="Consolas" pitchFamily="49" charset="0"/>
                <a:cs typeface="Consolas" pitchFamily="49" charset="0"/>
              </a:rPr>
              <a:t>   {</a:t>
            </a:r>
          </a:p>
          <a:p>
            <a:pPr eaLnBrk="1" hangingPunct="1">
              <a:lnSpc>
                <a:spcPct val="90000"/>
              </a:lnSpc>
              <a:buFontTx/>
              <a:buNone/>
            </a:pPr>
            <a:r>
              <a:rPr lang="en-US" altLang="en-US" sz="1600" smtClean="0">
                <a:latin typeface="Consolas" pitchFamily="49" charset="0"/>
                <a:cs typeface="Consolas" pitchFamily="49" charset="0"/>
              </a:rPr>
              <a:t>      return(anAlgorithm.execute(x,y));</a:t>
            </a:r>
          </a:p>
          <a:p>
            <a:pPr eaLnBrk="1" hangingPunct="1">
              <a:lnSpc>
                <a:spcPct val="90000"/>
              </a:lnSpc>
              <a:buFontTx/>
              <a:buNone/>
            </a:pPr>
            <a:r>
              <a:rPr lang="en-US" altLang="en-US" sz="1600" smtClean="0">
                <a:latin typeface="Consolas" pitchFamily="49" charset="0"/>
                <a:cs typeface="Consolas" pitchFamily="49" charset="0"/>
              </a:rPr>
              <a:t>   }   </a:t>
            </a:r>
          </a:p>
          <a:p>
            <a:pPr eaLnBrk="1" hangingPunct="1">
              <a:lnSpc>
                <a:spcPct val="90000"/>
              </a:lnSpc>
              <a:buFontTx/>
              <a:buNone/>
            </a:pPr>
            <a:r>
              <a:rPr lang="en-US" altLang="en-US" sz="1600" smtClean="0">
                <a:latin typeface="Consolas" pitchFamily="49" charset="0"/>
                <a:cs typeface="Consolas" pitchFamily="49" charset="0"/>
              </a:rPr>
              <a:t>}</a:t>
            </a:r>
          </a:p>
        </p:txBody>
      </p:sp>
    </p:spTree>
    <p:extLst>
      <p:ext uri="{BB962C8B-B14F-4D97-AF65-F5344CB8AC3E}">
        <p14:creationId xmlns:p14="http://schemas.microsoft.com/office/powerpoint/2010/main" val="3683843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altLang="en-US" smtClean="0"/>
              <a:t>The Strategy Algorithm: An Example (3)</a:t>
            </a:r>
          </a:p>
        </p:txBody>
      </p:sp>
      <p:sp>
        <p:nvSpPr>
          <p:cNvPr id="24579" name="Rectangle 3"/>
          <p:cNvSpPr>
            <a:spLocks noGrp="1" noChangeArrowheads="1"/>
          </p:cNvSpPr>
          <p:nvPr>
            <p:ph type="body" idx="1"/>
          </p:nvPr>
        </p:nvSpPr>
        <p:spPr/>
        <p:txBody>
          <a:bodyPr/>
          <a:lstStyle/>
          <a:p>
            <a:pPr eaLnBrk="1" hangingPunct="1">
              <a:lnSpc>
                <a:spcPct val="80000"/>
              </a:lnSpc>
              <a:buFontTx/>
              <a:buNone/>
            </a:pPr>
            <a:r>
              <a:rPr lang="en-US" altLang="en-US" sz="1600" smtClean="0">
                <a:latin typeface="Consolas" pitchFamily="49" charset="0"/>
                <a:cs typeface="Consolas" pitchFamily="49" charset="0"/>
              </a:rPr>
              <a:t>public interface Algorithm {</a:t>
            </a:r>
          </a:p>
          <a:p>
            <a:pPr eaLnBrk="1" hangingPunct="1">
              <a:lnSpc>
                <a:spcPct val="80000"/>
              </a:lnSpc>
              <a:buFontTx/>
              <a:buNone/>
            </a:pPr>
            <a:r>
              <a:rPr lang="en-US" altLang="en-US" sz="1600" smtClean="0">
                <a:latin typeface="Consolas" pitchFamily="49" charset="0"/>
                <a:cs typeface="Consolas" pitchFamily="49" charset="0"/>
              </a:rPr>
              <a:t>   public int execute (int x, int y);</a:t>
            </a:r>
          </a:p>
          <a:p>
            <a:pPr eaLnBrk="1" hangingPunct="1">
              <a:lnSpc>
                <a:spcPct val="80000"/>
              </a:lnSpc>
              <a:buFontTx/>
              <a:buNone/>
            </a:pPr>
            <a:r>
              <a:rPr lang="en-US" altLang="en-US" sz="1600" smtClean="0">
                <a:latin typeface="Consolas" pitchFamily="49" charset="0"/>
                <a:cs typeface="Consolas" pitchFamily="49" charset="0"/>
              </a:rPr>
              <a:t>}</a:t>
            </a:r>
          </a:p>
          <a:p>
            <a:pPr eaLnBrk="1" hangingPunct="1">
              <a:lnSpc>
                <a:spcPct val="80000"/>
              </a:lnSpc>
              <a:buFontTx/>
              <a:buNone/>
            </a:pPr>
            <a:endParaRPr lang="en-US" altLang="en-US" sz="1600" smtClean="0">
              <a:latin typeface="Consolas" pitchFamily="49" charset="0"/>
              <a:cs typeface="Consolas" pitchFamily="49" charset="0"/>
            </a:endParaRPr>
          </a:p>
          <a:p>
            <a:pPr eaLnBrk="1" hangingPunct="1">
              <a:lnSpc>
                <a:spcPct val="80000"/>
              </a:lnSpc>
              <a:buFontTx/>
              <a:buNone/>
            </a:pPr>
            <a:r>
              <a:rPr lang="en-US" altLang="en-US" sz="1600" smtClean="0">
                <a:latin typeface="Consolas" pitchFamily="49" charset="0"/>
                <a:cs typeface="Consolas" pitchFamily="49" charset="0"/>
              </a:rPr>
              <a:t>public class AddAlgorithm implements Algorithm {</a:t>
            </a:r>
          </a:p>
          <a:p>
            <a:pPr eaLnBrk="1" hangingPunct="1">
              <a:lnSpc>
                <a:spcPct val="80000"/>
              </a:lnSpc>
              <a:buFontTx/>
              <a:buNone/>
            </a:pPr>
            <a:r>
              <a:rPr lang="en-US" altLang="en-US" sz="1600" smtClean="0">
                <a:latin typeface="Consolas" pitchFamily="49" charset="0"/>
                <a:cs typeface="Consolas" pitchFamily="49" charset="0"/>
              </a:rPr>
              <a:t>   public int execute (int x, int y) {</a:t>
            </a:r>
          </a:p>
          <a:p>
            <a:pPr eaLnBrk="1" hangingPunct="1">
              <a:lnSpc>
                <a:spcPct val="80000"/>
              </a:lnSpc>
              <a:buFontTx/>
              <a:buNone/>
            </a:pPr>
            <a:r>
              <a:rPr lang="en-US" altLang="en-US" sz="1600" smtClean="0">
                <a:latin typeface="Consolas" pitchFamily="49" charset="0"/>
                <a:cs typeface="Consolas" pitchFamily="49" charset="0"/>
              </a:rPr>
              <a:t>      return (x+y);</a:t>
            </a:r>
          </a:p>
          <a:p>
            <a:pPr eaLnBrk="1" hangingPunct="1">
              <a:lnSpc>
                <a:spcPct val="80000"/>
              </a:lnSpc>
              <a:buFontTx/>
              <a:buNone/>
            </a:pPr>
            <a:r>
              <a:rPr lang="en-US" altLang="en-US" sz="1600" smtClean="0">
                <a:latin typeface="Consolas" pitchFamily="49" charset="0"/>
                <a:cs typeface="Consolas" pitchFamily="49" charset="0"/>
              </a:rPr>
              <a:t>   }</a:t>
            </a:r>
          </a:p>
          <a:p>
            <a:pPr eaLnBrk="1" hangingPunct="1">
              <a:lnSpc>
                <a:spcPct val="80000"/>
              </a:lnSpc>
              <a:buFontTx/>
              <a:buNone/>
            </a:pPr>
            <a:r>
              <a:rPr lang="en-US" altLang="en-US" sz="1600" smtClean="0">
                <a:latin typeface="Consolas" pitchFamily="49" charset="0"/>
                <a:cs typeface="Consolas" pitchFamily="49" charset="0"/>
              </a:rPr>
              <a:t>}</a:t>
            </a:r>
          </a:p>
          <a:p>
            <a:pPr eaLnBrk="1" hangingPunct="1">
              <a:lnSpc>
                <a:spcPct val="80000"/>
              </a:lnSpc>
              <a:buFontTx/>
              <a:buNone/>
            </a:pPr>
            <a:endParaRPr lang="en-US" altLang="en-US" sz="1600" smtClean="0">
              <a:latin typeface="Consolas" pitchFamily="49" charset="0"/>
              <a:cs typeface="Consolas" pitchFamily="49" charset="0"/>
            </a:endParaRPr>
          </a:p>
          <a:p>
            <a:pPr eaLnBrk="1" hangingPunct="1">
              <a:lnSpc>
                <a:spcPct val="80000"/>
              </a:lnSpc>
              <a:buFontTx/>
              <a:buNone/>
            </a:pPr>
            <a:r>
              <a:rPr lang="en-US" altLang="en-US" sz="1600" smtClean="0">
                <a:latin typeface="Consolas" pitchFamily="49" charset="0"/>
                <a:cs typeface="Consolas" pitchFamily="49" charset="0"/>
              </a:rPr>
              <a:t>public class MultiplyAlgorithm implements Algorithm {</a:t>
            </a:r>
          </a:p>
          <a:p>
            <a:pPr eaLnBrk="1" hangingPunct="1">
              <a:lnSpc>
                <a:spcPct val="80000"/>
              </a:lnSpc>
              <a:buFontTx/>
              <a:buNone/>
            </a:pPr>
            <a:r>
              <a:rPr lang="en-US" altLang="en-US" sz="1600" smtClean="0">
                <a:latin typeface="Consolas" pitchFamily="49" charset="0"/>
                <a:cs typeface="Consolas" pitchFamily="49" charset="0"/>
              </a:rPr>
              <a:t>   public int execute (int x, int y) {</a:t>
            </a:r>
          </a:p>
          <a:p>
            <a:pPr eaLnBrk="1" hangingPunct="1">
              <a:lnSpc>
                <a:spcPct val="80000"/>
              </a:lnSpc>
              <a:buFontTx/>
              <a:buNone/>
            </a:pPr>
            <a:r>
              <a:rPr lang="en-US" altLang="en-US" sz="1600" smtClean="0">
                <a:latin typeface="Consolas" pitchFamily="49" charset="0"/>
                <a:cs typeface="Consolas" pitchFamily="49" charset="0"/>
              </a:rPr>
              <a:t>      return (x*y);</a:t>
            </a:r>
          </a:p>
          <a:p>
            <a:pPr eaLnBrk="1" hangingPunct="1">
              <a:lnSpc>
                <a:spcPct val="80000"/>
              </a:lnSpc>
              <a:buFontTx/>
              <a:buNone/>
            </a:pPr>
            <a:r>
              <a:rPr lang="en-US" altLang="en-US" sz="1600" smtClean="0">
                <a:latin typeface="Consolas" pitchFamily="49" charset="0"/>
                <a:cs typeface="Consolas" pitchFamily="49" charset="0"/>
              </a:rPr>
              <a:t>   }</a:t>
            </a:r>
          </a:p>
          <a:p>
            <a:pPr eaLnBrk="1" hangingPunct="1">
              <a:lnSpc>
                <a:spcPct val="80000"/>
              </a:lnSpc>
              <a:buFontTx/>
              <a:buNone/>
            </a:pPr>
            <a:r>
              <a:rPr lang="en-US" altLang="en-US" sz="1600" smtClean="0">
                <a:latin typeface="Consolas" pitchFamily="49" charset="0"/>
                <a:cs typeface="Consolas" pitchFamily="49" charset="0"/>
              </a:rPr>
              <a:t>}</a:t>
            </a:r>
          </a:p>
        </p:txBody>
      </p:sp>
    </p:spTree>
    <p:extLst>
      <p:ext uri="{BB962C8B-B14F-4D97-AF65-F5344CB8AC3E}">
        <p14:creationId xmlns:p14="http://schemas.microsoft.com/office/powerpoint/2010/main" val="413777267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eaLnBrk="1" hangingPunct="1"/>
            <a:r>
              <a:rPr lang="en-US" altLang="en-US" smtClean="0"/>
              <a:t>Advantages Of The Strategy Pattern</a:t>
            </a:r>
          </a:p>
        </p:txBody>
      </p:sp>
      <p:sp>
        <p:nvSpPr>
          <p:cNvPr id="25603" name="Rectangle 3"/>
          <p:cNvSpPr>
            <a:spLocks noGrp="1" noChangeArrowheads="1"/>
          </p:cNvSpPr>
          <p:nvPr>
            <p:ph type="body" idx="1"/>
          </p:nvPr>
        </p:nvSpPr>
        <p:spPr/>
        <p:txBody>
          <a:bodyPr/>
          <a:lstStyle/>
          <a:p>
            <a:pPr eaLnBrk="1" hangingPunct="1"/>
            <a:r>
              <a:rPr lang="en-US" altLang="en-US" smtClean="0"/>
              <a:t>It decouples the context/container from the algorithm used by the context/container.</a:t>
            </a:r>
          </a:p>
          <a:p>
            <a:pPr lvl="1" eaLnBrk="1" hangingPunct="1"/>
            <a:r>
              <a:rPr lang="en-US" altLang="en-US" smtClean="0"/>
              <a:t>For the container it may allow the context/container to easily substitute additional algorithms.</a:t>
            </a:r>
          </a:p>
          <a:p>
            <a:pPr lvl="2" eaLnBrk="1" hangingPunct="1"/>
            <a:r>
              <a:rPr lang="en-US" altLang="en-US" smtClean="0"/>
              <a:t>‘Expansion packs’</a:t>
            </a:r>
          </a:p>
          <a:p>
            <a:pPr lvl="1" eaLnBrk="1" hangingPunct="1"/>
            <a:r>
              <a:rPr lang="en-US" altLang="en-US" smtClean="0"/>
              <a:t>For the algorithm, the algorithm may be used in a number of different contexts/containers (e.g., sorting algorithms).</a:t>
            </a:r>
          </a:p>
        </p:txBody>
      </p:sp>
    </p:spTree>
    <p:extLst>
      <p:ext uri="{BB962C8B-B14F-4D97-AF65-F5344CB8AC3E}">
        <p14:creationId xmlns:p14="http://schemas.microsoft.com/office/powerpoint/2010/main" val="150299381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pPr eaLnBrk="1" hangingPunct="1"/>
            <a:r>
              <a:rPr lang="en-US" altLang="en-US" smtClean="0"/>
              <a:t>Side Note: Static Attributes</a:t>
            </a:r>
          </a:p>
        </p:txBody>
      </p:sp>
      <p:sp>
        <p:nvSpPr>
          <p:cNvPr id="26627" name="Rectangle 3"/>
          <p:cNvSpPr>
            <a:spLocks noGrp="1" noChangeArrowheads="1"/>
          </p:cNvSpPr>
          <p:nvPr>
            <p:ph type="body" idx="1"/>
          </p:nvPr>
        </p:nvSpPr>
        <p:spPr/>
        <p:txBody>
          <a:bodyPr/>
          <a:lstStyle/>
          <a:p>
            <a:pPr eaLnBrk="1" hangingPunct="1"/>
            <a:r>
              <a:rPr lang="en-US" altLang="en-US" smtClean="0"/>
              <a:t>Static attributes of a class are initialized when the Java virtual machine (“java”) loads a class into memory.</a:t>
            </a:r>
          </a:p>
          <a:p>
            <a:pPr eaLnBrk="1" hangingPunct="1"/>
            <a:r>
              <a:rPr lang="en-US" altLang="en-US" smtClean="0"/>
              <a:t>This must be done before any of the methods of the class can be called (even the constructor).</a:t>
            </a:r>
          </a:p>
          <a:p>
            <a:pPr eaLnBrk="1" hangingPunct="1"/>
            <a:r>
              <a:rPr lang="en-US" altLang="en-US" smtClean="0"/>
              <a:t>Location of an illustrative example:</a:t>
            </a:r>
          </a:p>
          <a:p>
            <a:pPr eaLnBrk="1" hangingPunct="1">
              <a:buFontTx/>
              <a:buNone/>
            </a:pPr>
            <a:r>
              <a:rPr lang="en-US" altLang="en-US" sz="2000" smtClean="0">
                <a:latin typeface="Arial" pitchFamily="34" charset="0"/>
              </a:rPr>
              <a:t>/home/219/examples/designPatterns/static</a:t>
            </a:r>
          </a:p>
        </p:txBody>
      </p:sp>
    </p:spTree>
    <p:extLst>
      <p:ext uri="{BB962C8B-B14F-4D97-AF65-F5344CB8AC3E}">
        <p14:creationId xmlns:p14="http://schemas.microsoft.com/office/powerpoint/2010/main" val="18583638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pPr eaLnBrk="1" hangingPunct="1"/>
            <a:r>
              <a:rPr lang="en-US" altLang="en-US" smtClean="0"/>
              <a:t>Static Attributes: Driver Class</a:t>
            </a:r>
          </a:p>
        </p:txBody>
      </p:sp>
      <p:sp>
        <p:nvSpPr>
          <p:cNvPr id="27651" name="Rectangle 3"/>
          <p:cNvSpPr>
            <a:spLocks noGrp="1" noChangeArrowheads="1"/>
          </p:cNvSpPr>
          <p:nvPr>
            <p:ph type="body" idx="1"/>
          </p:nvPr>
        </p:nvSpPr>
        <p:spPr/>
        <p:txBody>
          <a:bodyPr/>
          <a:lstStyle/>
          <a:p>
            <a:pPr eaLnBrk="1" hangingPunct="1">
              <a:buFontTx/>
              <a:buNone/>
            </a:pPr>
            <a:r>
              <a:rPr lang="en-US" altLang="en-US" sz="1800" smtClean="0">
                <a:latin typeface="Consolas" pitchFamily="49" charset="0"/>
                <a:cs typeface="Consolas" pitchFamily="49" charset="0"/>
              </a:rPr>
              <a:t>public class Driver</a:t>
            </a:r>
          </a:p>
          <a:p>
            <a:pPr eaLnBrk="1" hangingPunct="1">
              <a:buFontTx/>
              <a:buNone/>
            </a:pPr>
            <a:r>
              <a:rPr lang="en-US" altLang="en-US" sz="1800" smtClean="0">
                <a:latin typeface="Consolas" pitchFamily="49" charset="0"/>
                <a:cs typeface="Consolas" pitchFamily="49" charset="0"/>
              </a:rPr>
              <a:t>{</a:t>
            </a:r>
          </a:p>
          <a:p>
            <a:pPr eaLnBrk="1" hangingPunct="1">
              <a:buFontTx/>
              <a:buNone/>
            </a:pPr>
            <a:r>
              <a:rPr lang="en-US" altLang="en-US" sz="1800" smtClean="0">
                <a:latin typeface="Consolas" pitchFamily="49" charset="0"/>
                <a:cs typeface="Consolas" pitchFamily="49" charset="0"/>
              </a:rPr>
              <a:t>    public static void main (String [] args)</a:t>
            </a:r>
          </a:p>
          <a:p>
            <a:pPr eaLnBrk="1" hangingPunct="1">
              <a:buFontTx/>
              <a:buNone/>
            </a:pPr>
            <a:r>
              <a:rPr lang="en-US" altLang="en-US" sz="1800" smtClean="0">
                <a:latin typeface="Consolas" pitchFamily="49" charset="0"/>
                <a:cs typeface="Consolas" pitchFamily="49" charset="0"/>
              </a:rPr>
              <a:t>    {</a:t>
            </a:r>
          </a:p>
          <a:p>
            <a:pPr eaLnBrk="1" hangingPunct="1">
              <a:buFontTx/>
              <a:buNone/>
            </a:pPr>
            <a:r>
              <a:rPr lang="en-US" altLang="en-US" sz="1800" smtClean="0">
                <a:latin typeface="Consolas" pitchFamily="49" charset="0"/>
                <a:cs typeface="Consolas" pitchFamily="49" charset="0"/>
              </a:rPr>
              <a:t>        Foo aFoo = new Foo();</a:t>
            </a:r>
          </a:p>
          <a:p>
            <a:pPr eaLnBrk="1" hangingPunct="1">
              <a:buFontTx/>
              <a:buNone/>
            </a:pPr>
            <a:r>
              <a:rPr lang="en-US" altLang="en-US" sz="1800" smtClean="0">
                <a:latin typeface="Consolas" pitchFamily="49" charset="0"/>
                <a:cs typeface="Consolas" pitchFamily="49" charset="0"/>
              </a:rPr>
              <a:t>    }</a:t>
            </a:r>
          </a:p>
          <a:p>
            <a:pPr eaLnBrk="1" hangingPunct="1">
              <a:buFontTx/>
              <a:buNone/>
            </a:pPr>
            <a:r>
              <a:rPr lang="en-US" altLang="en-US" sz="1800" smtClean="0">
                <a:latin typeface="Consolas" pitchFamily="49" charset="0"/>
                <a:cs typeface="Consolas" pitchFamily="49" charset="0"/>
              </a:rPr>
              <a:t>}</a:t>
            </a:r>
          </a:p>
          <a:p>
            <a:pPr eaLnBrk="1" hangingPunct="1"/>
            <a:endParaRPr lang="en-US" altLang="en-US" sz="1800" smtClean="0">
              <a:latin typeface="Arial" pitchFamily="34" charset="0"/>
            </a:endParaRPr>
          </a:p>
        </p:txBody>
      </p:sp>
    </p:spTree>
    <p:extLst>
      <p:ext uri="{BB962C8B-B14F-4D97-AF65-F5344CB8AC3E}">
        <p14:creationId xmlns:p14="http://schemas.microsoft.com/office/powerpoint/2010/main" val="378049757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pPr eaLnBrk="1" hangingPunct="1"/>
            <a:r>
              <a:rPr lang="en-US" altLang="en-US" smtClean="0"/>
              <a:t>Static Attributes: Class </a:t>
            </a:r>
            <a:r>
              <a:rPr lang="en-US" altLang="en-US" smtClean="0">
                <a:latin typeface="Consolas" pitchFamily="49" charset="0"/>
                <a:cs typeface="Consolas" pitchFamily="49" charset="0"/>
              </a:rPr>
              <a:t>Foo</a:t>
            </a:r>
            <a:r>
              <a:rPr lang="en-US" altLang="en-US" smtClean="0"/>
              <a:t> &amp; </a:t>
            </a:r>
            <a:r>
              <a:rPr lang="en-US" altLang="en-US" smtClean="0">
                <a:latin typeface="Consolas" pitchFamily="49" charset="0"/>
                <a:cs typeface="Consolas" pitchFamily="49" charset="0"/>
              </a:rPr>
              <a:t>Bar</a:t>
            </a:r>
          </a:p>
        </p:txBody>
      </p:sp>
      <p:sp>
        <p:nvSpPr>
          <p:cNvPr id="28675" name="Rectangle 3"/>
          <p:cNvSpPr>
            <a:spLocks noGrp="1" noChangeArrowheads="1"/>
          </p:cNvSpPr>
          <p:nvPr>
            <p:ph type="body" sz="half" idx="1"/>
          </p:nvPr>
        </p:nvSpPr>
        <p:spPr>
          <a:xfrm>
            <a:off x="395288" y="1557338"/>
            <a:ext cx="4032250" cy="4953000"/>
          </a:xfrm>
        </p:spPr>
        <p:txBody>
          <a:bodyPr/>
          <a:lstStyle/>
          <a:p>
            <a:pPr marL="0" indent="0" eaLnBrk="1" hangingPunct="1">
              <a:buFontTx/>
              <a:buNone/>
            </a:pPr>
            <a:r>
              <a:rPr lang="en-US" altLang="en-US" sz="1600" smtClean="0">
                <a:latin typeface="Consolas" pitchFamily="49" charset="0"/>
                <a:cs typeface="Consolas" pitchFamily="49" charset="0"/>
              </a:rPr>
              <a:t>public class Foo</a:t>
            </a:r>
          </a:p>
          <a:p>
            <a:pPr marL="0" indent="0" eaLnBrk="1" hangingPunct="1">
              <a:buFontTx/>
              <a:buNone/>
            </a:pPr>
            <a:r>
              <a:rPr lang="en-US" altLang="en-US" sz="1600" smtClean="0">
                <a:latin typeface="Consolas" pitchFamily="49" charset="0"/>
                <a:cs typeface="Consolas" pitchFamily="49" charset="0"/>
              </a:rPr>
              <a:t>{</a:t>
            </a:r>
          </a:p>
          <a:p>
            <a:pPr marL="0" indent="0" eaLnBrk="1" hangingPunct="1">
              <a:buFontTx/>
              <a:buNone/>
            </a:pPr>
            <a:r>
              <a:rPr lang="en-US" altLang="en-US" sz="1600" smtClean="0">
                <a:latin typeface="Consolas" pitchFamily="49" charset="0"/>
                <a:cs typeface="Consolas" pitchFamily="49" charset="0"/>
              </a:rPr>
              <a:t>    private static Bar aBar = </a:t>
            </a:r>
          </a:p>
          <a:p>
            <a:pPr marL="0" indent="0" eaLnBrk="1" hangingPunct="1">
              <a:buFontTx/>
              <a:buNone/>
            </a:pPr>
            <a:r>
              <a:rPr lang="en-US" altLang="en-US" sz="1600" smtClean="0">
                <a:latin typeface="Consolas" pitchFamily="49" charset="0"/>
                <a:cs typeface="Consolas" pitchFamily="49" charset="0"/>
              </a:rPr>
              <a:t>        new Bar();</a:t>
            </a:r>
          </a:p>
          <a:p>
            <a:pPr marL="0" indent="0" eaLnBrk="1" hangingPunct="1">
              <a:buFontTx/>
              <a:buNone/>
            </a:pPr>
            <a:r>
              <a:rPr lang="en-US" altLang="en-US" sz="1600" smtClean="0">
                <a:latin typeface="Consolas" pitchFamily="49" charset="0"/>
                <a:cs typeface="Consolas" pitchFamily="49" charset="0"/>
              </a:rPr>
              <a:t>    public Foo()</a:t>
            </a:r>
          </a:p>
          <a:p>
            <a:pPr marL="0" indent="0" eaLnBrk="1" hangingPunct="1">
              <a:buFontTx/>
              <a:buNone/>
            </a:pPr>
            <a:r>
              <a:rPr lang="en-US" altLang="en-US" sz="1600" smtClean="0">
                <a:latin typeface="Consolas" pitchFamily="49" charset="0"/>
                <a:cs typeface="Consolas" pitchFamily="49" charset="0"/>
              </a:rPr>
              <a:t>    {</a:t>
            </a:r>
          </a:p>
          <a:p>
            <a:pPr marL="0" indent="0" eaLnBrk="1" hangingPunct="1">
              <a:lnSpc>
                <a:spcPct val="75000"/>
              </a:lnSpc>
              <a:buFontTx/>
              <a:buNone/>
            </a:pPr>
            <a:r>
              <a:rPr lang="en-US" altLang="en-US" sz="1600" smtClean="0">
                <a:latin typeface="Consolas" pitchFamily="49" charset="0"/>
                <a:cs typeface="Consolas" pitchFamily="49" charset="0"/>
              </a:rPr>
              <a:t>        System.out.println("&gt;&gt;&gt; </a:t>
            </a:r>
          </a:p>
          <a:p>
            <a:pPr marL="0" indent="0" eaLnBrk="1" hangingPunct="1">
              <a:lnSpc>
                <a:spcPct val="75000"/>
              </a:lnSpc>
              <a:buFontTx/>
              <a:buNone/>
            </a:pPr>
            <a:r>
              <a:rPr lang="en-US" altLang="en-US" sz="1600" smtClean="0">
                <a:latin typeface="Consolas" pitchFamily="49" charset="0"/>
                <a:cs typeface="Consolas" pitchFamily="49" charset="0"/>
              </a:rPr>
              <a:t>          Trace only: constructor </a:t>
            </a:r>
          </a:p>
          <a:p>
            <a:pPr marL="0" indent="0" eaLnBrk="1" hangingPunct="1">
              <a:lnSpc>
                <a:spcPct val="75000"/>
              </a:lnSpc>
              <a:buFontTx/>
              <a:buNone/>
            </a:pPr>
            <a:r>
              <a:rPr lang="en-US" altLang="en-US" sz="1600" smtClean="0">
                <a:latin typeface="Consolas" pitchFamily="49" charset="0"/>
                <a:cs typeface="Consolas" pitchFamily="49" charset="0"/>
              </a:rPr>
              <a:t>          Foo() &lt;&lt;&lt;");</a:t>
            </a:r>
          </a:p>
          <a:p>
            <a:pPr marL="0" indent="0" eaLnBrk="1" hangingPunct="1">
              <a:buFontTx/>
              <a:buNone/>
            </a:pPr>
            <a:r>
              <a:rPr lang="en-US" altLang="en-US" sz="1600" smtClean="0">
                <a:latin typeface="Consolas" pitchFamily="49" charset="0"/>
                <a:cs typeface="Consolas" pitchFamily="49" charset="0"/>
              </a:rPr>
              <a:t>    }</a:t>
            </a:r>
          </a:p>
          <a:p>
            <a:pPr marL="0" indent="0" eaLnBrk="1" hangingPunct="1">
              <a:buFontTx/>
              <a:buNone/>
            </a:pPr>
            <a:r>
              <a:rPr lang="en-US" altLang="en-US" sz="1600" smtClean="0">
                <a:latin typeface="Consolas" pitchFamily="49" charset="0"/>
                <a:cs typeface="Consolas" pitchFamily="49" charset="0"/>
              </a:rPr>
              <a:t>}</a:t>
            </a:r>
          </a:p>
          <a:p>
            <a:pPr marL="0" indent="0" eaLnBrk="1" hangingPunct="1"/>
            <a:endParaRPr lang="en-US" altLang="en-US" sz="1600" smtClean="0">
              <a:latin typeface="Arial" pitchFamily="34" charset="0"/>
            </a:endParaRPr>
          </a:p>
        </p:txBody>
      </p:sp>
      <p:sp>
        <p:nvSpPr>
          <p:cNvPr id="28676" name="Rectangle 4"/>
          <p:cNvSpPr>
            <a:spLocks noGrp="1" noChangeArrowheads="1"/>
          </p:cNvSpPr>
          <p:nvPr>
            <p:ph type="body" sz="half" idx="2"/>
          </p:nvPr>
        </p:nvSpPr>
        <p:spPr>
          <a:xfrm>
            <a:off x="4859338" y="1628775"/>
            <a:ext cx="3960812" cy="4953000"/>
          </a:xfrm>
        </p:spPr>
        <p:txBody>
          <a:bodyPr/>
          <a:lstStyle/>
          <a:p>
            <a:pPr marL="0" indent="0" eaLnBrk="1" hangingPunct="1">
              <a:buFontTx/>
              <a:buNone/>
            </a:pPr>
            <a:r>
              <a:rPr lang="en-US" altLang="en-US" sz="1600" smtClean="0">
                <a:latin typeface="Consolas" pitchFamily="49" charset="0"/>
                <a:cs typeface="Consolas" pitchFamily="49" charset="0"/>
              </a:rPr>
              <a:t>public class Bar</a:t>
            </a:r>
          </a:p>
          <a:p>
            <a:pPr marL="0" indent="0" eaLnBrk="1" hangingPunct="1">
              <a:buFontTx/>
              <a:buNone/>
            </a:pPr>
            <a:r>
              <a:rPr lang="en-US" altLang="en-US" sz="1600" smtClean="0">
                <a:latin typeface="Consolas" pitchFamily="49" charset="0"/>
                <a:cs typeface="Consolas" pitchFamily="49" charset="0"/>
              </a:rPr>
              <a:t>{</a:t>
            </a:r>
          </a:p>
          <a:p>
            <a:pPr marL="0" indent="0" eaLnBrk="1" hangingPunct="1">
              <a:buFontTx/>
              <a:buNone/>
            </a:pPr>
            <a:r>
              <a:rPr lang="en-US" altLang="en-US" sz="1600" smtClean="0">
                <a:latin typeface="Consolas" pitchFamily="49" charset="0"/>
                <a:cs typeface="Consolas" pitchFamily="49" charset="0"/>
              </a:rPr>
              <a:t>    public Bar()</a:t>
            </a:r>
          </a:p>
          <a:p>
            <a:pPr marL="0" indent="0" eaLnBrk="1" hangingPunct="1">
              <a:buFontTx/>
              <a:buNone/>
            </a:pPr>
            <a:r>
              <a:rPr lang="en-US" altLang="en-US" sz="1600" smtClean="0">
                <a:latin typeface="Consolas" pitchFamily="49" charset="0"/>
                <a:cs typeface="Consolas" pitchFamily="49" charset="0"/>
              </a:rPr>
              <a:t>    {</a:t>
            </a:r>
          </a:p>
          <a:p>
            <a:pPr marL="0" indent="0" eaLnBrk="1" hangingPunct="1">
              <a:buFontTx/>
              <a:buNone/>
            </a:pPr>
            <a:r>
              <a:rPr lang="en-US" altLang="en-US" sz="1600" smtClean="0">
                <a:latin typeface="Consolas" pitchFamily="49" charset="0"/>
                <a:cs typeface="Consolas" pitchFamily="49" charset="0"/>
              </a:rPr>
              <a:t>        System.out.println("&gt;&gt;&gt; </a:t>
            </a:r>
          </a:p>
          <a:p>
            <a:pPr marL="0" indent="0" eaLnBrk="1" hangingPunct="1">
              <a:buFontTx/>
              <a:buNone/>
            </a:pPr>
            <a:r>
              <a:rPr lang="en-US" altLang="en-US" sz="1600" smtClean="0">
                <a:latin typeface="Consolas" pitchFamily="49" charset="0"/>
                <a:cs typeface="Consolas" pitchFamily="49" charset="0"/>
              </a:rPr>
              <a:t>          Trace only: constructor </a:t>
            </a:r>
          </a:p>
          <a:p>
            <a:pPr marL="0" indent="0" eaLnBrk="1" hangingPunct="1">
              <a:buFontTx/>
              <a:buNone/>
            </a:pPr>
            <a:r>
              <a:rPr lang="en-US" altLang="en-US" sz="1600" smtClean="0">
                <a:latin typeface="Consolas" pitchFamily="49" charset="0"/>
                <a:cs typeface="Consolas" pitchFamily="49" charset="0"/>
              </a:rPr>
              <a:t>          Bar() &lt;&lt;&lt;");</a:t>
            </a:r>
          </a:p>
          <a:p>
            <a:pPr marL="0" indent="0" eaLnBrk="1" hangingPunct="1">
              <a:buFontTx/>
              <a:buNone/>
            </a:pPr>
            <a:r>
              <a:rPr lang="en-US" altLang="en-US" sz="1600" smtClean="0">
                <a:latin typeface="Consolas" pitchFamily="49" charset="0"/>
                <a:cs typeface="Consolas" pitchFamily="49" charset="0"/>
              </a:rPr>
              <a:t>    }</a:t>
            </a:r>
          </a:p>
          <a:p>
            <a:pPr marL="0" indent="0" eaLnBrk="1" hangingPunct="1">
              <a:buFontTx/>
              <a:buNone/>
            </a:pPr>
            <a:r>
              <a:rPr lang="en-US" altLang="en-US" sz="1600" smtClean="0">
                <a:latin typeface="Consolas" pitchFamily="49" charset="0"/>
                <a:cs typeface="Consolas" pitchFamily="49" charset="0"/>
              </a:rPr>
              <a:t>}</a:t>
            </a:r>
          </a:p>
          <a:p>
            <a:pPr marL="0" indent="0" eaLnBrk="1" hangingPunct="1"/>
            <a:endParaRPr lang="en-US" altLang="en-US" sz="1600" smtClean="0">
              <a:latin typeface="Arial" pitchFamily="34" charset="0"/>
            </a:endParaRPr>
          </a:p>
        </p:txBody>
      </p:sp>
    </p:spTree>
    <p:extLst>
      <p:ext uri="{BB962C8B-B14F-4D97-AF65-F5344CB8AC3E}">
        <p14:creationId xmlns:p14="http://schemas.microsoft.com/office/powerpoint/2010/main" val="41681318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r>
              <a:rPr lang="en-US" altLang="en-US" smtClean="0"/>
              <a:t>The Singleton Pattern</a:t>
            </a:r>
          </a:p>
        </p:txBody>
      </p:sp>
      <p:sp>
        <p:nvSpPr>
          <p:cNvPr id="799747" name="Rectangle 3"/>
          <p:cNvSpPr>
            <a:spLocks noGrp="1" noChangeArrowheads="1"/>
          </p:cNvSpPr>
          <p:nvPr>
            <p:ph type="body" idx="1"/>
          </p:nvPr>
        </p:nvSpPr>
        <p:spPr/>
        <p:txBody>
          <a:bodyPr/>
          <a:lstStyle/>
          <a:p>
            <a:pPr eaLnBrk="1" hangingPunct="1"/>
            <a:r>
              <a:rPr lang="en-US" altLang="en-US" smtClean="0"/>
              <a:t>Singleton class: there is only one instance of the class (one object).</a:t>
            </a:r>
          </a:p>
          <a:p>
            <a:pPr eaLnBrk="1" hangingPunct="1"/>
            <a:r>
              <a:rPr lang="en-US" altLang="en-US" smtClean="0"/>
              <a:t>That object provides a common set of operations for the rest of the program and globally accessible (variable) data.</a:t>
            </a:r>
          </a:p>
          <a:p>
            <a:pPr eaLnBrk="1" hangingPunct="1"/>
            <a:r>
              <a:rPr lang="en-US" altLang="en-US" smtClean="0"/>
              <a:t>It is not the same as a purely static class.</a:t>
            </a:r>
          </a:p>
          <a:p>
            <a:pPr lvl="1" eaLnBrk="1" hangingPunct="1"/>
            <a:r>
              <a:rPr lang="en-US" altLang="en-US" smtClean="0"/>
              <a:t>Static methods but no variable attributes.</a:t>
            </a:r>
          </a:p>
          <a:p>
            <a:pPr eaLnBrk="1" hangingPunct="1"/>
            <a:r>
              <a:rPr lang="en-US" altLang="en-US" smtClean="0"/>
              <a:t>The Singleton pattern is enforced by making the constructor private.</a:t>
            </a:r>
          </a:p>
          <a:p>
            <a:pPr eaLnBrk="1" hangingPunct="1"/>
            <a:r>
              <a:rPr lang="en-US" altLang="en-US" smtClean="0"/>
              <a:t>Example singleton class: Random number generator.</a:t>
            </a:r>
          </a:p>
          <a:p>
            <a:pPr lvl="1" eaLnBrk="1" hangingPunct="1"/>
            <a:r>
              <a:rPr lang="en-US" altLang="en-US" smtClean="0"/>
              <a:t>For testing/debugging it is desirable to generate the same sequence of random numbers.</a:t>
            </a:r>
          </a:p>
        </p:txBody>
      </p:sp>
    </p:spTree>
    <p:extLst>
      <p:ext uri="{BB962C8B-B14F-4D97-AF65-F5344CB8AC3E}">
        <p14:creationId xmlns:p14="http://schemas.microsoft.com/office/powerpoint/2010/main" val="83804874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974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9974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99747">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799747">
                                            <p:txEl>
                                              <p:pRg st="3" end="3"/>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799747">
                                            <p:txEl>
                                              <p:pRg st="4" end="4"/>
                                            </p:txEl>
                                          </p:spTgt>
                                        </p:tgtEl>
                                        <p:attrNameLst>
                                          <p:attrName>style.visibility</p:attrName>
                                        </p:attrNameLst>
                                      </p:cBhvr>
                                      <p:to>
                                        <p:strVal val="visible"/>
                                      </p:to>
                                    </p:set>
                                  </p:childTnLst>
                                </p:cTn>
                              </p:par>
                            </p:childTnLst>
                          </p:cTn>
                        </p:par>
                      </p:childTnLst>
                    </p:cTn>
                  </p:par>
                  <p:par>
                    <p:cTn id="21" fill="hold" nodeType="clickPar">
                      <p:stCondLst>
                        <p:cond delay="indefinite"/>
                      </p:stCondLst>
                      <p:childTnLst>
                        <p:par>
                          <p:cTn id="22" fill="hold" nodeType="withGroup">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799747">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79974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9747"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pPr eaLnBrk="1" hangingPunct="1"/>
            <a:r>
              <a:rPr lang="en-US" altLang="en-US" smtClean="0"/>
              <a:t>Singleton Example</a:t>
            </a:r>
          </a:p>
        </p:txBody>
      </p:sp>
      <p:sp>
        <p:nvSpPr>
          <p:cNvPr id="30723" name="Rectangle 3"/>
          <p:cNvSpPr>
            <a:spLocks noGrp="1" noChangeArrowheads="1"/>
          </p:cNvSpPr>
          <p:nvPr>
            <p:ph type="body" idx="1"/>
          </p:nvPr>
        </p:nvSpPr>
        <p:spPr/>
        <p:txBody>
          <a:bodyPr/>
          <a:lstStyle/>
          <a:p>
            <a:pPr eaLnBrk="1" hangingPunct="1"/>
            <a:r>
              <a:rPr lang="en-US" altLang="en-US" smtClean="0"/>
              <a:t>Location of the example:</a:t>
            </a:r>
          </a:p>
          <a:p>
            <a:pPr eaLnBrk="1" hangingPunct="1">
              <a:buFontTx/>
              <a:buNone/>
            </a:pPr>
            <a:r>
              <a:rPr lang="en-US" altLang="en-US" sz="1800" smtClean="0">
                <a:latin typeface="Consolas" pitchFamily="49" charset="0"/>
                <a:cs typeface="Consolas" pitchFamily="49" charset="0"/>
              </a:rPr>
              <a:t>/home/219/examples/designPatterns/singleton</a:t>
            </a:r>
          </a:p>
          <a:p>
            <a:pPr eaLnBrk="1" hangingPunct="1"/>
            <a:endParaRPr lang="en-US" altLang="en-US" sz="1800" smtClean="0"/>
          </a:p>
        </p:txBody>
      </p:sp>
    </p:spTree>
    <p:extLst>
      <p:ext uri="{BB962C8B-B14F-4D97-AF65-F5344CB8AC3E}">
        <p14:creationId xmlns:p14="http://schemas.microsoft.com/office/powerpoint/2010/main" val="164308430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pPr eaLnBrk="1" hangingPunct="1"/>
            <a:r>
              <a:rPr lang="en-US" altLang="en-US" smtClean="0"/>
              <a:t>Singleton: Driver</a:t>
            </a:r>
          </a:p>
        </p:txBody>
      </p:sp>
      <p:sp>
        <p:nvSpPr>
          <p:cNvPr id="31747" name="Rectangle 3"/>
          <p:cNvSpPr>
            <a:spLocks noGrp="1" noChangeArrowheads="1"/>
          </p:cNvSpPr>
          <p:nvPr>
            <p:ph type="body" idx="1"/>
          </p:nvPr>
        </p:nvSpPr>
        <p:spPr/>
        <p:txBody>
          <a:bodyPr/>
          <a:lstStyle/>
          <a:p>
            <a:pPr eaLnBrk="1" hangingPunct="1">
              <a:buFontTx/>
              <a:buNone/>
            </a:pPr>
            <a:r>
              <a:rPr lang="en-US" altLang="en-US" sz="1800" smtClean="0">
                <a:latin typeface="Consolas" pitchFamily="49" charset="0"/>
                <a:cs typeface="Consolas" pitchFamily="49" charset="0"/>
              </a:rPr>
              <a:t>public class DriverSingleRandom</a:t>
            </a:r>
          </a:p>
          <a:p>
            <a:pPr eaLnBrk="1" hangingPunct="1">
              <a:buFontTx/>
              <a:buNone/>
            </a:pPr>
            <a:r>
              <a:rPr lang="en-US" altLang="en-US" sz="1800" smtClean="0">
                <a:latin typeface="Consolas" pitchFamily="49" charset="0"/>
                <a:cs typeface="Consolas" pitchFamily="49" charset="0"/>
              </a:rPr>
              <a:t>{</a:t>
            </a:r>
          </a:p>
          <a:p>
            <a:pPr eaLnBrk="1" hangingPunct="1">
              <a:buFontTx/>
              <a:buNone/>
            </a:pPr>
            <a:r>
              <a:rPr lang="en-US" altLang="en-US" sz="1800" smtClean="0">
                <a:latin typeface="Consolas" pitchFamily="49" charset="0"/>
                <a:cs typeface="Consolas" pitchFamily="49" charset="0"/>
              </a:rPr>
              <a:t>    public static void main(String [] args)</a:t>
            </a:r>
          </a:p>
          <a:p>
            <a:pPr eaLnBrk="1" hangingPunct="1">
              <a:buFontTx/>
              <a:buNone/>
            </a:pPr>
            <a:r>
              <a:rPr lang="en-US" altLang="en-US" sz="1800" smtClean="0">
                <a:latin typeface="Consolas" pitchFamily="49" charset="0"/>
                <a:cs typeface="Consolas" pitchFamily="49" charset="0"/>
              </a:rPr>
              <a:t>    {</a:t>
            </a:r>
          </a:p>
          <a:p>
            <a:pPr eaLnBrk="1" hangingPunct="1">
              <a:buFontTx/>
              <a:buNone/>
            </a:pPr>
            <a:r>
              <a:rPr lang="en-US" altLang="en-US" sz="1800" smtClean="0">
                <a:latin typeface="Consolas" pitchFamily="49" charset="0"/>
                <a:cs typeface="Consolas" pitchFamily="49" charset="0"/>
              </a:rPr>
              <a:t>        SingleRandom aSingleRandom = SingleRandom.getInstance();</a:t>
            </a:r>
          </a:p>
          <a:p>
            <a:pPr eaLnBrk="1" hangingPunct="1">
              <a:buFontTx/>
              <a:buNone/>
            </a:pPr>
            <a:r>
              <a:rPr lang="en-US" altLang="en-US" sz="1800" smtClean="0">
                <a:latin typeface="Consolas" pitchFamily="49" charset="0"/>
                <a:cs typeface="Consolas" pitchFamily="49" charset="0"/>
              </a:rPr>
              <a:t>        aSingleRandom.setSeed(1);</a:t>
            </a:r>
          </a:p>
          <a:p>
            <a:pPr eaLnBrk="1" hangingPunct="1">
              <a:buFontTx/>
              <a:buNone/>
            </a:pPr>
            <a:r>
              <a:rPr lang="en-US" altLang="en-US" sz="1800" smtClean="0">
                <a:latin typeface="Consolas" pitchFamily="49" charset="0"/>
                <a:cs typeface="Consolas" pitchFamily="49" charset="0"/>
              </a:rPr>
              <a:t>        for (int i = 0; i &lt; 10; i++)</a:t>
            </a:r>
          </a:p>
          <a:p>
            <a:pPr eaLnBrk="1" hangingPunct="1">
              <a:buFontTx/>
              <a:buNone/>
            </a:pPr>
            <a:r>
              <a:rPr lang="en-US" altLang="en-US" sz="1800" smtClean="0">
                <a:latin typeface="Consolas" pitchFamily="49" charset="0"/>
                <a:cs typeface="Consolas" pitchFamily="49" charset="0"/>
              </a:rPr>
              <a:t>            System.out.println(i + ": " + </a:t>
            </a:r>
          </a:p>
          <a:p>
            <a:pPr eaLnBrk="1" hangingPunct="1">
              <a:buFontTx/>
              <a:buNone/>
            </a:pPr>
            <a:r>
              <a:rPr lang="en-US" altLang="en-US" sz="1800" smtClean="0">
                <a:latin typeface="Consolas" pitchFamily="49" charset="0"/>
                <a:cs typeface="Consolas" pitchFamily="49" charset="0"/>
              </a:rPr>
              <a:t>              aSingleRandom.nextInt());</a:t>
            </a:r>
          </a:p>
          <a:p>
            <a:pPr eaLnBrk="1" hangingPunct="1">
              <a:buFontTx/>
              <a:buNone/>
            </a:pPr>
            <a:r>
              <a:rPr lang="en-US" altLang="en-US" sz="1800" smtClean="0">
                <a:latin typeface="Consolas" pitchFamily="49" charset="0"/>
                <a:cs typeface="Consolas" pitchFamily="49" charset="0"/>
              </a:rPr>
              <a:t>        System.out.println();</a:t>
            </a:r>
          </a:p>
          <a:p>
            <a:pPr eaLnBrk="1" hangingPunct="1">
              <a:buFontTx/>
              <a:buNone/>
            </a:pPr>
            <a:r>
              <a:rPr lang="en-US" altLang="en-US" sz="1800" smtClean="0">
                <a:latin typeface="Consolas" pitchFamily="49" charset="0"/>
                <a:cs typeface="Consolas" pitchFamily="49" charset="0"/>
              </a:rPr>
              <a:t>    }</a:t>
            </a:r>
          </a:p>
          <a:p>
            <a:pPr eaLnBrk="1" hangingPunct="1">
              <a:buFontTx/>
              <a:buNone/>
            </a:pPr>
            <a:r>
              <a:rPr lang="en-US" altLang="en-US" sz="1800" smtClean="0">
                <a:latin typeface="Consolas" pitchFamily="49" charset="0"/>
                <a:cs typeface="Consolas" pitchFamily="49" charset="0"/>
              </a:rPr>
              <a:t>}</a:t>
            </a:r>
          </a:p>
          <a:p>
            <a:pPr eaLnBrk="1" hangingPunct="1">
              <a:buFontTx/>
              <a:buNone/>
            </a:pPr>
            <a:endParaRPr lang="en-US" altLang="en-US" sz="1800" smtClean="0">
              <a:latin typeface="Consolas" pitchFamily="49" charset="0"/>
              <a:cs typeface="Consolas" pitchFamily="49" charset="0"/>
            </a:endParaRPr>
          </a:p>
        </p:txBody>
      </p:sp>
    </p:spTree>
    <p:extLst>
      <p:ext uri="{BB962C8B-B14F-4D97-AF65-F5344CB8AC3E}">
        <p14:creationId xmlns:p14="http://schemas.microsoft.com/office/powerpoint/2010/main" val="174966653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r>
              <a:rPr lang="en-US" altLang="en-US" smtClean="0"/>
              <a:t>Class SingleRandom</a:t>
            </a:r>
          </a:p>
        </p:txBody>
      </p:sp>
      <p:sp>
        <p:nvSpPr>
          <p:cNvPr id="32771" name="Rectangle 3"/>
          <p:cNvSpPr>
            <a:spLocks noGrp="1" noChangeArrowheads="1"/>
          </p:cNvSpPr>
          <p:nvPr>
            <p:ph type="body" idx="1"/>
          </p:nvPr>
        </p:nvSpPr>
        <p:spPr/>
        <p:txBody>
          <a:bodyPr/>
          <a:lstStyle/>
          <a:p>
            <a:pPr eaLnBrk="1" hangingPunct="1">
              <a:lnSpc>
                <a:spcPct val="80000"/>
              </a:lnSpc>
              <a:buFontTx/>
              <a:buNone/>
            </a:pPr>
            <a:r>
              <a:rPr lang="en-US" altLang="en-US" sz="1800" smtClean="0">
                <a:latin typeface="Consolas" pitchFamily="49" charset="0"/>
                <a:cs typeface="Consolas" pitchFamily="49" charset="0"/>
              </a:rPr>
              <a:t>public class SingleRandom</a:t>
            </a:r>
          </a:p>
          <a:p>
            <a:pPr eaLnBrk="1" hangingPunct="1">
              <a:lnSpc>
                <a:spcPct val="80000"/>
              </a:lnSpc>
              <a:buFontTx/>
              <a:buNone/>
            </a:pPr>
            <a:r>
              <a:rPr lang="en-US" altLang="en-US" sz="1800" smtClean="0">
                <a:latin typeface="Consolas" pitchFamily="49" charset="0"/>
                <a:cs typeface="Consolas" pitchFamily="49" charset="0"/>
              </a:rPr>
              <a:t>{</a:t>
            </a:r>
          </a:p>
          <a:p>
            <a:pPr eaLnBrk="1" hangingPunct="1">
              <a:lnSpc>
                <a:spcPct val="80000"/>
              </a:lnSpc>
              <a:buFontTx/>
              <a:buNone/>
            </a:pPr>
            <a:r>
              <a:rPr lang="en-US" altLang="en-US" sz="1800" smtClean="0">
                <a:latin typeface="Consolas" pitchFamily="49" charset="0"/>
                <a:cs typeface="Consolas" pitchFamily="49" charset="0"/>
              </a:rPr>
              <a:t>    private Random generator;</a:t>
            </a:r>
          </a:p>
          <a:p>
            <a:pPr eaLnBrk="1" hangingPunct="1">
              <a:lnSpc>
                <a:spcPct val="80000"/>
              </a:lnSpc>
              <a:buFontTx/>
              <a:buNone/>
            </a:pPr>
            <a:r>
              <a:rPr lang="en-US" altLang="en-US" sz="1800" smtClean="0">
                <a:latin typeface="Consolas" pitchFamily="49" charset="0"/>
                <a:cs typeface="Consolas" pitchFamily="49" charset="0"/>
              </a:rPr>
              <a:t>    private static SingleRandom instance = new SingleRandom();</a:t>
            </a:r>
          </a:p>
          <a:p>
            <a:pPr eaLnBrk="1" hangingPunct="1">
              <a:lnSpc>
                <a:spcPct val="80000"/>
              </a:lnSpc>
              <a:buFontTx/>
              <a:buNone/>
            </a:pPr>
            <a:endParaRPr lang="en-US" altLang="en-US" sz="1800" smtClean="0">
              <a:latin typeface="Consolas" pitchFamily="49" charset="0"/>
              <a:cs typeface="Consolas" pitchFamily="49" charset="0"/>
            </a:endParaRPr>
          </a:p>
          <a:p>
            <a:pPr eaLnBrk="1" hangingPunct="1">
              <a:lnSpc>
                <a:spcPct val="80000"/>
              </a:lnSpc>
              <a:buFontTx/>
              <a:buNone/>
            </a:pPr>
            <a:r>
              <a:rPr lang="en-US" altLang="en-US" sz="1800" smtClean="0">
                <a:latin typeface="Consolas" pitchFamily="49" charset="0"/>
                <a:cs typeface="Consolas" pitchFamily="49" charset="0"/>
              </a:rPr>
              <a:t>    private SingleRandom()</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r>
              <a:rPr lang="en-US" altLang="en-US" sz="1800" smtClean="0">
                <a:latin typeface="Consolas" pitchFamily="49" charset="0"/>
                <a:cs typeface="Consolas" pitchFamily="49" charset="0"/>
              </a:rPr>
              <a:t>        System.out.println("&gt;&gt;&gt; Trace only: this.SingleRandom() </a:t>
            </a:r>
          </a:p>
          <a:p>
            <a:pPr eaLnBrk="1" hangingPunct="1">
              <a:lnSpc>
                <a:spcPct val="80000"/>
              </a:lnSpc>
              <a:buFontTx/>
              <a:buNone/>
            </a:pPr>
            <a:r>
              <a:rPr lang="en-US" altLang="en-US" sz="1800" smtClean="0">
                <a:latin typeface="Consolas" pitchFamily="49" charset="0"/>
                <a:cs typeface="Consolas" pitchFamily="49" charset="0"/>
              </a:rPr>
              <a:t>          &lt;&lt;&lt;");</a:t>
            </a:r>
          </a:p>
          <a:p>
            <a:pPr eaLnBrk="1" hangingPunct="1">
              <a:lnSpc>
                <a:spcPct val="80000"/>
              </a:lnSpc>
              <a:buFontTx/>
              <a:buNone/>
            </a:pPr>
            <a:r>
              <a:rPr lang="en-US" altLang="en-US" sz="1800" smtClean="0">
                <a:latin typeface="Consolas" pitchFamily="49" charset="0"/>
                <a:cs typeface="Consolas" pitchFamily="49" charset="0"/>
              </a:rPr>
              <a:t>        generator = new Random();</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endParaRPr lang="en-US" altLang="en-US" sz="1800" smtClean="0">
              <a:latin typeface="Consolas" pitchFamily="49" charset="0"/>
              <a:cs typeface="Consolas" pitchFamily="49" charset="0"/>
            </a:endParaRPr>
          </a:p>
          <a:p>
            <a:pPr eaLnBrk="1" hangingPunct="1">
              <a:lnSpc>
                <a:spcPct val="80000"/>
              </a:lnSpc>
              <a:buFontTx/>
              <a:buNone/>
            </a:pPr>
            <a:r>
              <a:rPr lang="en-US" altLang="en-US" sz="1800" smtClean="0">
                <a:latin typeface="Consolas" pitchFamily="49" charset="0"/>
                <a:cs typeface="Consolas" pitchFamily="49" charset="0"/>
              </a:rPr>
              <a:t>    public static SingleRandom getInstance()</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r>
              <a:rPr lang="en-US" altLang="en-US" sz="1800" smtClean="0">
                <a:latin typeface="Consolas" pitchFamily="49" charset="0"/>
                <a:cs typeface="Consolas" pitchFamily="49" charset="0"/>
              </a:rPr>
              <a:t>        System.out.println("&gt;&gt;&gt; Trace only: </a:t>
            </a:r>
          </a:p>
          <a:p>
            <a:pPr eaLnBrk="1" hangingPunct="1">
              <a:lnSpc>
                <a:spcPct val="80000"/>
              </a:lnSpc>
              <a:buFontTx/>
              <a:buNone/>
            </a:pPr>
            <a:r>
              <a:rPr lang="en-US" altLang="en-US" sz="1800" smtClean="0">
                <a:latin typeface="Consolas" pitchFamily="49" charset="0"/>
                <a:cs typeface="Consolas" pitchFamily="49" charset="0"/>
              </a:rPr>
              <a:t>                SingleRandom.getInstance() &lt;&lt;&lt;");</a:t>
            </a:r>
          </a:p>
          <a:p>
            <a:pPr eaLnBrk="1" hangingPunct="1">
              <a:lnSpc>
                <a:spcPct val="80000"/>
              </a:lnSpc>
              <a:buFontTx/>
              <a:buNone/>
            </a:pPr>
            <a:r>
              <a:rPr lang="en-US" altLang="en-US" sz="1800" smtClean="0">
                <a:latin typeface="Consolas" pitchFamily="49" charset="0"/>
                <a:cs typeface="Consolas" pitchFamily="49" charset="0"/>
              </a:rPr>
              <a:t>        return(instance);</a:t>
            </a:r>
          </a:p>
          <a:p>
            <a:pPr eaLnBrk="1" hangingPunct="1">
              <a:lnSpc>
                <a:spcPct val="80000"/>
              </a:lnSpc>
              <a:buFontTx/>
              <a:buNone/>
            </a:pPr>
            <a:r>
              <a:rPr lang="en-US" altLang="en-US" sz="1800" smtClean="0">
                <a:latin typeface="Consolas" pitchFamily="49" charset="0"/>
                <a:cs typeface="Consolas" pitchFamily="49" charset="0"/>
              </a:rPr>
              <a:t>    }    </a:t>
            </a:r>
          </a:p>
        </p:txBody>
      </p:sp>
      <p:sp>
        <p:nvSpPr>
          <p:cNvPr id="32772" name="Line 4"/>
          <p:cNvSpPr>
            <a:spLocks noChangeShapeType="1"/>
          </p:cNvSpPr>
          <p:nvPr/>
        </p:nvSpPr>
        <p:spPr bwMode="auto">
          <a:xfrm flipH="1">
            <a:off x="6858000" y="1055688"/>
            <a:ext cx="1081088" cy="1008062"/>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p>
            <a:endParaRPr lang="en-US"/>
          </a:p>
        </p:txBody>
      </p:sp>
      <p:sp>
        <p:nvSpPr>
          <p:cNvPr id="32773" name="Text Box 5"/>
          <p:cNvSpPr txBox="1">
            <a:spLocks noChangeArrowheads="1"/>
          </p:cNvSpPr>
          <p:nvPr/>
        </p:nvSpPr>
        <p:spPr bwMode="auto">
          <a:xfrm>
            <a:off x="7866063" y="839788"/>
            <a:ext cx="863600" cy="367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a:solidFill>
                  <a:srgbClr val="FF0000"/>
                </a:solidFill>
                <a:latin typeface="Arial" pitchFamily="34" charset="0"/>
              </a:rPr>
              <a:t>1st</a:t>
            </a:r>
          </a:p>
        </p:txBody>
      </p:sp>
      <p:sp>
        <p:nvSpPr>
          <p:cNvPr id="32774" name="Line 6"/>
          <p:cNvSpPr>
            <a:spLocks noChangeShapeType="1"/>
          </p:cNvSpPr>
          <p:nvPr/>
        </p:nvSpPr>
        <p:spPr bwMode="auto">
          <a:xfrm flipH="1">
            <a:off x="3810000" y="2536825"/>
            <a:ext cx="4457700" cy="65087"/>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89687" tIns="44843" rIns="89687" bIns="44843">
            <a:spAutoFit/>
          </a:bodyPr>
          <a:lstStyle/>
          <a:p>
            <a:endParaRPr lang="en-US"/>
          </a:p>
        </p:txBody>
      </p:sp>
      <p:sp>
        <p:nvSpPr>
          <p:cNvPr id="32775" name="Text Box 7"/>
          <p:cNvSpPr txBox="1">
            <a:spLocks noChangeArrowheads="1"/>
          </p:cNvSpPr>
          <p:nvPr/>
        </p:nvSpPr>
        <p:spPr bwMode="auto">
          <a:xfrm>
            <a:off x="8239125" y="2401888"/>
            <a:ext cx="863600" cy="367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a:solidFill>
                  <a:srgbClr val="FF0000"/>
                </a:solidFill>
                <a:latin typeface="Arial" pitchFamily="34" charset="0"/>
              </a:rPr>
              <a:t>2nd</a:t>
            </a:r>
          </a:p>
        </p:txBody>
      </p:sp>
      <p:sp>
        <p:nvSpPr>
          <p:cNvPr id="32776" name="Line 8"/>
          <p:cNvSpPr>
            <a:spLocks noChangeShapeType="1"/>
          </p:cNvSpPr>
          <p:nvPr/>
        </p:nvSpPr>
        <p:spPr bwMode="auto">
          <a:xfrm flipH="1">
            <a:off x="4760913" y="3836988"/>
            <a:ext cx="1081087" cy="1008062"/>
          </a:xfrm>
          <a:prstGeom prst="line">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p>
            <a:endParaRPr lang="en-US"/>
          </a:p>
        </p:txBody>
      </p:sp>
      <p:sp>
        <p:nvSpPr>
          <p:cNvPr id="32777" name="Text Box 9"/>
          <p:cNvSpPr txBox="1">
            <a:spLocks noChangeArrowheads="1"/>
          </p:cNvSpPr>
          <p:nvPr/>
        </p:nvSpPr>
        <p:spPr bwMode="auto">
          <a:xfrm>
            <a:off x="5768975" y="3621088"/>
            <a:ext cx="863600" cy="367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a:solidFill>
                  <a:srgbClr val="FF0000"/>
                </a:solidFill>
                <a:latin typeface="Arial" pitchFamily="34" charset="0"/>
              </a:rPr>
              <a:t>3rd</a:t>
            </a:r>
          </a:p>
        </p:txBody>
      </p:sp>
    </p:spTree>
    <p:extLst>
      <p:ext uri="{BB962C8B-B14F-4D97-AF65-F5344CB8AC3E}">
        <p14:creationId xmlns:p14="http://schemas.microsoft.com/office/powerpoint/2010/main" val="231384304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pPr eaLnBrk="1" hangingPunct="1"/>
            <a:r>
              <a:rPr lang="en-US" altLang="en-US" smtClean="0"/>
              <a:t>What Is A Design Pattern?</a:t>
            </a:r>
          </a:p>
        </p:txBody>
      </p:sp>
      <p:sp>
        <p:nvSpPr>
          <p:cNvPr id="779267" name="Rectangle 3"/>
          <p:cNvSpPr>
            <a:spLocks noGrp="1" noChangeArrowheads="1"/>
          </p:cNvSpPr>
          <p:nvPr>
            <p:ph type="body" idx="1"/>
          </p:nvPr>
        </p:nvSpPr>
        <p:spPr/>
        <p:txBody>
          <a:bodyPr/>
          <a:lstStyle/>
          <a:p>
            <a:pPr eaLnBrk="1" hangingPunct="1"/>
            <a:r>
              <a:rPr lang="en-US" altLang="en-US" smtClean="0"/>
              <a:t>A general and reusable solution to a commonly occurring problem in the design of software.</a:t>
            </a:r>
          </a:p>
          <a:p>
            <a:pPr eaLnBrk="1" hangingPunct="1"/>
            <a:r>
              <a:rPr lang="en-US" altLang="en-US"/>
              <a:t>IT IS a  template for how to solve a problem that has been used in many different situations</a:t>
            </a:r>
            <a:r>
              <a:rPr lang="en-US" altLang="en-US" smtClean="0"/>
              <a:t>.</a:t>
            </a:r>
          </a:p>
          <a:p>
            <a:pPr eaLnBrk="1" hangingPunct="1"/>
            <a:r>
              <a:rPr lang="en-US" altLang="en-US" smtClean="0"/>
              <a:t>IT IS NOT a finished algorithm that can be directly translated into program code.</a:t>
            </a:r>
          </a:p>
          <a:p>
            <a:pPr eaLnBrk="1" hangingPunct="1"/>
            <a:r>
              <a:rPr lang="en-US" altLang="en-US" smtClean="0"/>
              <a:t>The various Object-Oriented design patterns show interactions between classes and objects without being tied to the specific the program code that implements the pattern (language independent)</a:t>
            </a:r>
          </a:p>
          <a:p>
            <a:pPr lvl="1" eaLnBrk="1" hangingPunct="1"/>
            <a:r>
              <a:rPr lang="en-US" altLang="en-US" smtClean="0"/>
              <a:t>e.g., Information hiding, inheritance etc. </a:t>
            </a:r>
          </a:p>
        </p:txBody>
      </p:sp>
    </p:spTree>
    <p:extLst>
      <p:ext uri="{BB962C8B-B14F-4D97-AF65-F5344CB8AC3E}">
        <p14:creationId xmlns:p14="http://schemas.microsoft.com/office/powerpoint/2010/main" val="403331060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792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7926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7926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79267">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792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79267"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r>
              <a:rPr lang="en-US" altLang="en-US" smtClean="0"/>
              <a:t>Class SingleRandom (2)</a:t>
            </a:r>
          </a:p>
        </p:txBody>
      </p:sp>
      <p:sp>
        <p:nvSpPr>
          <p:cNvPr id="33795" name="Rectangle 3"/>
          <p:cNvSpPr>
            <a:spLocks noGrp="1" noChangeArrowheads="1"/>
          </p:cNvSpPr>
          <p:nvPr>
            <p:ph type="body" idx="1"/>
          </p:nvPr>
        </p:nvSpPr>
        <p:spPr/>
        <p:txBody>
          <a:bodyPr/>
          <a:lstStyle/>
          <a:p>
            <a:pPr eaLnBrk="1" hangingPunct="1">
              <a:lnSpc>
                <a:spcPct val="80000"/>
              </a:lnSpc>
              <a:buFontTx/>
              <a:buNone/>
            </a:pPr>
            <a:r>
              <a:rPr lang="en-US" altLang="en-US" sz="1800" smtClean="0">
                <a:latin typeface="Consolas" pitchFamily="49" charset="0"/>
                <a:cs typeface="Consolas" pitchFamily="49" charset="0"/>
              </a:rPr>
              <a:t>    public void setSeed(int seed)</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r>
              <a:rPr lang="en-US" altLang="en-US" sz="1800" smtClean="0">
                <a:latin typeface="Consolas" pitchFamily="49" charset="0"/>
                <a:cs typeface="Consolas" pitchFamily="49" charset="0"/>
              </a:rPr>
              <a:t>        System.out.println("&gt;&gt;&gt; Trace only: ref.setSeed() &lt;&lt;&lt;");</a:t>
            </a:r>
          </a:p>
          <a:p>
            <a:pPr eaLnBrk="1" hangingPunct="1">
              <a:lnSpc>
                <a:spcPct val="80000"/>
              </a:lnSpc>
              <a:buFontTx/>
              <a:buNone/>
            </a:pPr>
            <a:r>
              <a:rPr lang="en-US" altLang="en-US" sz="1800" smtClean="0">
                <a:latin typeface="Consolas" pitchFamily="49" charset="0"/>
                <a:cs typeface="Consolas" pitchFamily="49" charset="0"/>
              </a:rPr>
              <a:t>        generator.setSeed(seed);</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endParaRPr lang="en-US" altLang="en-US" sz="1800" smtClean="0">
              <a:latin typeface="Consolas" pitchFamily="49" charset="0"/>
              <a:cs typeface="Consolas" pitchFamily="49" charset="0"/>
            </a:endParaRPr>
          </a:p>
          <a:p>
            <a:pPr eaLnBrk="1" hangingPunct="1">
              <a:lnSpc>
                <a:spcPct val="80000"/>
              </a:lnSpc>
              <a:buFontTx/>
              <a:buNone/>
            </a:pPr>
            <a:endParaRPr lang="en-US" altLang="en-US" sz="1800" smtClean="0">
              <a:latin typeface="Consolas" pitchFamily="49" charset="0"/>
              <a:cs typeface="Consolas" pitchFamily="49" charset="0"/>
            </a:endParaRPr>
          </a:p>
          <a:p>
            <a:pPr eaLnBrk="1" hangingPunct="1">
              <a:lnSpc>
                <a:spcPct val="80000"/>
              </a:lnSpc>
              <a:buFontTx/>
              <a:buNone/>
            </a:pPr>
            <a:r>
              <a:rPr lang="en-US" altLang="en-US" sz="1800" smtClean="0">
                <a:latin typeface="Consolas" pitchFamily="49" charset="0"/>
                <a:cs typeface="Consolas" pitchFamily="49" charset="0"/>
              </a:rPr>
              <a:t>    public int nextInt()</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r>
              <a:rPr lang="en-US" altLang="en-US" sz="1800" smtClean="0">
                <a:latin typeface="Consolas" pitchFamily="49" charset="0"/>
                <a:cs typeface="Consolas" pitchFamily="49" charset="0"/>
              </a:rPr>
              <a:t>        System.out.println("&gt;&gt;&gt; Trace only: ref.nextInt() &lt;&lt;&lt;");</a:t>
            </a:r>
          </a:p>
          <a:p>
            <a:pPr eaLnBrk="1" hangingPunct="1">
              <a:lnSpc>
                <a:spcPct val="80000"/>
              </a:lnSpc>
              <a:buFontTx/>
              <a:buNone/>
            </a:pPr>
            <a:r>
              <a:rPr lang="en-US" altLang="en-US" sz="1800" smtClean="0">
                <a:latin typeface="Consolas" pitchFamily="49" charset="0"/>
                <a:cs typeface="Consolas" pitchFamily="49" charset="0"/>
              </a:rPr>
              <a:t>        return (generator.nextInt());</a:t>
            </a:r>
          </a:p>
          <a:p>
            <a:pPr eaLnBrk="1" hangingPunct="1">
              <a:lnSpc>
                <a:spcPct val="80000"/>
              </a:lnSpc>
              <a:buFontTx/>
              <a:buNone/>
            </a:pPr>
            <a:r>
              <a:rPr lang="en-US" altLang="en-US" sz="1800" smtClean="0">
                <a:latin typeface="Consolas" pitchFamily="49" charset="0"/>
                <a:cs typeface="Consolas" pitchFamily="49" charset="0"/>
              </a:rPr>
              <a:t>    }</a:t>
            </a:r>
          </a:p>
          <a:p>
            <a:pPr eaLnBrk="1" hangingPunct="1">
              <a:lnSpc>
                <a:spcPct val="80000"/>
              </a:lnSpc>
              <a:buFontTx/>
              <a:buNone/>
            </a:pPr>
            <a:endParaRPr lang="en-US" altLang="en-US" sz="1800" smtClean="0">
              <a:latin typeface="Consolas" pitchFamily="49" charset="0"/>
              <a:cs typeface="Consolas" pitchFamily="49" charset="0"/>
            </a:endParaRPr>
          </a:p>
          <a:p>
            <a:pPr eaLnBrk="1" hangingPunct="1">
              <a:lnSpc>
                <a:spcPct val="80000"/>
              </a:lnSpc>
              <a:buFontTx/>
              <a:buNone/>
            </a:pPr>
            <a:r>
              <a:rPr lang="en-US" altLang="en-US" sz="1800" smtClean="0">
                <a:latin typeface="Consolas" pitchFamily="49" charset="0"/>
                <a:cs typeface="Consolas" pitchFamily="49" charset="0"/>
              </a:rPr>
              <a:t>}</a:t>
            </a:r>
          </a:p>
          <a:p>
            <a:pPr eaLnBrk="1" hangingPunct="1">
              <a:lnSpc>
                <a:spcPct val="80000"/>
              </a:lnSpc>
              <a:buFontTx/>
              <a:buNone/>
            </a:pPr>
            <a:endParaRPr lang="en-US" altLang="en-US" sz="1800" smtClean="0">
              <a:latin typeface="Consolas" pitchFamily="49" charset="0"/>
              <a:cs typeface="Consolas" pitchFamily="49" charset="0"/>
            </a:endParaRPr>
          </a:p>
          <a:p>
            <a:pPr eaLnBrk="1" hangingPunct="1">
              <a:lnSpc>
                <a:spcPct val="80000"/>
              </a:lnSpc>
            </a:pPr>
            <a:endParaRPr lang="en-US" altLang="en-US" sz="1800" smtClean="0">
              <a:latin typeface="Consolas" pitchFamily="49" charset="0"/>
              <a:cs typeface="Consolas" pitchFamily="49" charset="0"/>
            </a:endParaRPr>
          </a:p>
        </p:txBody>
      </p:sp>
    </p:spTree>
    <p:extLst>
      <p:ext uri="{BB962C8B-B14F-4D97-AF65-F5344CB8AC3E}">
        <p14:creationId xmlns:p14="http://schemas.microsoft.com/office/powerpoint/2010/main" val="1858426042"/>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r>
              <a:rPr lang="en-US" altLang="en-US" smtClean="0"/>
              <a:t>Discussions/Resources: Singleton Pattern</a:t>
            </a:r>
          </a:p>
        </p:txBody>
      </p:sp>
      <p:sp>
        <p:nvSpPr>
          <p:cNvPr id="34819" name="Content Placeholder 2"/>
          <p:cNvSpPr>
            <a:spLocks noGrp="1"/>
          </p:cNvSpPr>
          <p:nvPr>
            <p:ph idx="1"/>
          </p:nvPr>
        </p:nvSpPr>
        <p:spPr/>
        <p:txBody>
          <a:bodyPr/>
          <a:lstStyle/>
          <a:p>
            <a:r>
              <a:rPr lang="en-US" altLang="en-US" smtClean="0"/>
              <a:t>http://msdn.microsoft.com/en-us/library/ee817670.aspx</a:t>
            </a:r>
          </a:p>
        </p:txBody>
      </p:sp>
    </p:spTree>
    <p:extLst>
      <p:ext uri="{BB962C8B-B14F-4D97-AF65-F5344CB8AC3E}">
        <p14:creationId xmlns:p14="http://schemas.microsoft.com/office/powerpoint/2010/main" val="165982069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pPr eaLnBrk="1" hangingPunct="1"/>
            <a:r>
              <a:rPr lang="en-US" altLang="en-US" smtClean="0"/>
              <a:t>You Should Now Know</a:t>
            </a:r>
          </a:p>
        </p:txBody>
      </p:sp>
      <p:sp>
        <p:nvSpPr>
          <p:cNvPr id="35843" name="Rectangle 3"/>
          <p:cNvSpPr>
            <a:spLocks noGrp="1" noChangeArrowheads="1"/>
          </p:cNvSpPr>
          <p:nvPr>
            <p:ph type="body" idx="1"/>
          </p:nvPr>
        </p:nvSpPr>
        <p:spPr/>
        <p:txBody>
          <a:bodyPr/>
          <a:lstStyle/>
          <a:p>
            <a:pPr eaLnBrk="1" hangingPunct="1"/>
            <a:r>
              <a:rPr lang="en-US" altLang="en-US" smtClean="0"/>
              <a:t>What is a design pattern</a:t>
            </a:r>
          </a:p>
          <a:p>
            <a:pPr eaLnBrk="1" hangingPunct="1"/>
            <a:r>
              <a:rPr lang="en-US" altLang="en-US" smtClean="0"/>
              <a:t>How the three example design patterns work</a:t>
            </a:r>
          </a:p>
        </p:txBody>
      </p:sp>
    </p:spTree>
    <p:extLst>
      <p:ext uri="{BB962C8B-B14F-4D97-AF65-F5344CB8AC3E}">
        <p14:creationId xmlns:p14="http://schemas.microsoft.com/office/powerpoint/2010/main" val="123526490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pPr eaLnBrk="1" hangingPunct="1"/>
            <a:r>
              <a:rPr lang="en-US" altLang="en-US" smtClean="0"/>
              <a:t>Origin Of Design Patterns</a:t>
            </a:r>
          </a:p>
        </p:txBody>
      </p:sp>
      <p:sp>
        <p:nvSpPr>
          <p:cNvPr id="780291" name="Rectangle 3"/>
          <p:cNvSpPr>
            <a:spLocks noGrp="1" noChangeArrowheads="1"/>
          </p:cNvSpPr>
          <p:nvPr>
            <p:ph type="body" idx="1"/>
          </p:nvPr>
        </p:nvSpPr>
        <p:spPr/>
        <p:txBody>
          <a:bodyPr/>
          <a:lstStyle/>
          <a:p>
            <a:pPr eaLnBrk="1" hangingPunct="1"/>
            <a:r>
              <a:rPr lang="en-US" altLang="en-US" smtClean="0"/>
              <a:t>The foundation for design patterns come from the original patterns specified in the book “</a:t>
            </a:r>
            <a:r>
              <a:rPr lang="en-US" altLang="en-US" sz="2000" i="1" smtClean="0">
                <a:latin typeface="Arial" pitchFamily="34" charset="0"/>
              </a:rPr>
              <a:t>Design Patterns: Elements of Reusable Object-Oriented Software</a:t>
            </a:r>
            <a:r>
              <a:rPr lang="en-US" altLang="en-US" smtClean="0"/>
              <a:t>”</a:t>
            </a:r>
          </a:p>
          <a:p>
            <a:pPr eaLnBrk="1" hangingPunct="1"/>
            <a:r>
              <a:rPr lang="en-US" altLang="en-US" smtClean="0"/>
              <a:t>Authors: “The gang of four” (Erich Gamma, Richard Helm, Ralph Johnson and John Vlissides).</a:t>
            </a:r>
          </a:p>
          <a:p>
            <a:pPr eaLnBrk="1" hangingPunct="1"/>
            <a:r>
              <a:rPr lang="en-US" altLang="en-US" smtClean="0"/>
              <a:t>Although examples of the patterns were provided in the C++ and SmallTalk programming languages the patterns can be applied to any Object-Oriented language.</a:t>
            </a:r>
          </a:p>
        </p:txBody>
      </p:sp>
    </p:spTree>
    <p:extLst>
      <p:ext uri="{BB962C8B-B14F-4D97-AF65-F5344CB8AC3E}">
        <p14:creationId xmlns:p14="http://schemas.microsoft.com/office/powerpoint/2010/main" val="1178740575"/>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0291">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0291">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80291">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0291"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pPr eaLnBrk="1" hangingPunct="1"/>
            <a:r>
              <a:rPr lang="en-US" altLang="en-US" smtClean="0"/>
              <a:t>The Model-View-Controller Pattern</a:t>
            </a:r>
            <a:r>
              <a:rPr lang="en-US" altLang="en-US" baseline="30000" smtClean="0"/>
              <a:t>1</a:t>
            </a:r>
          </a:p>
        </p:txBody>
      </p:sp>
      <p:sp>
        <p:nvSpPr>
          <p:cNvPr id="782339" name="Rectangle 3"/>
          <p:cNvSpPr>
            <a:spLocks noGrp="1" noChangeArrowheads="1"/>
          </p:cNvSpPr>
          <p:nvPr>
            <p:ph type="body" idx="1"/>
          </p:nvPr>
        </p:nvSpPr>
        <p:spPr/>
        <p:txBody>
          <a:bodyPr/>
          <a:lstStyle/>
          <a:p>
            <a:pPr eaLnBrk="1" hangingPunct="1"/>
            <a:r>
              <a:rPr lang="en-US" altLang="en-US" smtClean="0"/>
              <a:t>Sometimes the same data may have to be accessed under different contexts e.g., powerful desktop, web, mobile device.</a:t>
            </a:r>
          </a:p>
          <a:p>
            <a:pPr eaLnBrk="1" hangingPunct="1"/>
            <a:r>
              <a:rPr lang="en-US" altLang="en-US" smtClean="0"/>
              <a:t>Each context may require a different interface (e.g., web page on a mobile device, software on a computer).</a:t>
            </a:r>
          </a:p>
          <a:p>
            <a:pPr eaLnBrk="1" hangingPunct="1"/>
            <a:r>
              <a:rPr lang="en-US" altLang="en-US" smtClean="0"/>
              <a:t>Even the context of a single program running on a single device there may be a desire to see different views of the data e.g., financial analysts may want to see details (spreadsheet and/or financial statement) whereas the shareholders or management may focus on overview views (graphs)</a:t>
            </a:r>
          </a:p>
        </p:txBody>
      </p:sp>
      <p:sp>
        <p:nvSpPr>
          <p:cNvPr id="782340" name="Text Box 4"/>
          <p:cNvSpPr txBox="1">
            <a:spLocks noChangeArrowheads="1"/>
          </p:cNvSpPr>
          <p:nvPr/>
        </p:nvSpPr>
        <p:spPr bwMode="auto">
          <a:xfrm>
            <a:off x="250825" y="5949950"/>
            <a:ext cx="6842125" cy="8286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marL="228600" indent="-228600"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200" b="0">
                <a:latin typeface="Times New Roman" pitchFamily="18" charset="0"/>
              </a:rPr>
              <a:t>1 Some additional sources that describe the model-view controller pattern:</a:t>
            </a:r>
          </a:p>
          <a:p>
            <a:pPr eaLnBrk="1" hangingPunct="1">
              <a:spcBef>
                <a:spcPct val="50000"/>
              </a:spcBef>
              <a:buFontTx/>
              <a:buAutoNum type="romanUcPeriod"/>
            </a:pPr>
            <a:r>
              <a:rPr lang="en-US" altLang="en-US" sz="1200" b="0">
                <a:latin typeface="Times New Roman" pitchFamily="18" charset="0"/>
              </a:rPr>
              <a:t>Sun Microsystems: http://java.sun.com/blueprints/patterns/MVC-detailed.html</a:t>
            </a:r>
          </a:p>
          <a:p>
            <a:pPr eaLnBrk="1" hangingPunct="1">
              <a:spcBef>
                <a:spcPct val="50000"/>
              </a:spcBef>
              <a:buFontTx/>
              <a:buAutoNum type="romanUcPeriod"/>
            </a:pPr>
            <a:r>
              <a:rPr lang="en-US" altLang="en-US" sz="1200" b="0">
                <a:latin typeface="Times New Roman" pitchFamily="18" charset="0"/>
              </a:rPr>
              <a:t>Microsoft: http://msdn.microsoft.com/en-us/library/ms978748.aspx</a:t>
            </a:r>
          </a:p>
        </p:txBody>
      </p:sp>
    </p:spTree>
    <p:extLst>
      <p:ext uri="{BB962C8B-B14F-4D97-AF65-F5344CB8AC3E}">
        <p14:creationId xmlns:p14="http://schemas.microsoft.com/office/powerpoint/2010/main" val="370908530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2339">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2339">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82339">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8234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2339" grpId="0" build="p"/>
      <p:bldP spid="782340"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smtClean="0"/>
              <a:t>The Model-View-Controller Pattern</a:t>
            </a:r>
            <a:r>
              <a:rPr lang="en-US" altLang="en-US" baseline="30000" smtClean="0"/>
              <a:t>1</a:t>
            </a:r>
          </a:p>
        </p:txBody>
      </p:sp>
      <p:sp>
        <p:nvSpPr>
          <p:cNvPr id="783363" name="Rectangle 3"/>
          <p:cNvSpPr>
            <a:spLocks noGrp="1" noChangeArrowheads="1"/>
          </p:cNvSpPr>
          <p:nvPr>
            <p:ph type="body" idx="1"/>
          </p:nvPr>
        </p:nvSpPr>
        <p:spPr/>
        <p:txBody>
          <a:bodyPr/>
          <a:lstStyle/>
          <a:p>
            <a:pPr eaLnBrk="1" hangingPunct="1"/>
            <a:r>
              <a:rPr lang="en-US" altLang="en-US" smtClean="0"/>
              <a:t>With this pattern, different parts are separate and independent:</a:t>
            </a:r>
          </a:p>
          <a:p>
            <a:pPr lvl="1" eaLnBrk="1" hangingPunct="1"/>
            <a:r>
              <a:rPr lang="en-US" altLang="en-US" smtClean="0"/>
              <a:t>Model: The data (database, text file):</a:t>
            </a:r>
          </a:p>
          <a:p>
            <a:pPr lvl="1" eaLnBrk="1" hangingPunct="1"/>
            <a:r>
              <a:rPr lang="en-US" altLang="en-US" smtClean="0"/>
              <a:t>View: How the data appears or the perspective under which it is viewed (graph, numerical)</a:t>
            </a:r>
          </a:p>
          <a:p>
            <a:pPr lvl="1" eaLnBrk="1" hangingPunct="1"/>
            <a:r>
              <a:rPr lang="en-US" altLang="en-US" smtClean="0"/>
              <a:t>Controller: How the data can be interacted with (GUI, command line).</a:t>
            </a:r>
          </a:p>
          <a:p>
            <a:pPr eaLnBrk="1" hangingPunct="1">
              <a:buFontTx/>
              <a:buNone/>
            </a:pPr>
            <a:endParaRPr lang="en-US" altLang="en-US" smtClean="0"/>
          </a:p>
        </p:txBody>
      </p:sp>
      <p:sp>
        <p:nvSpPr>
          <p:cNvPr id="783364" name="AutoShape 4"/>
          <p:cNvSpPr>
            <a:spLocks noChangeArrowheads="1"/>
          </p:cNvSpPr>
          <p:nvPr/>
        </p:nvSpPr>
        <p:spPr bwMode="auto">
          <a:xfrm>
            <a:off x="3492500" y="3357563"/>
            <a:ext cx="1622425" cy="1227137"/>
          </a:xfrm>
          <a:prstGeom prst="roundRect">
            <a:avLst>
              <a:gd name="adj" fmla="val 16667"/>
            </a:avLst>
          </a:prstGeom>
          <a:noFill/>
          <a:ln w="381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nchor="ctr">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228600" indent="-11430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2000">
                <a:latin typeface="Arial" pitchFamily="34" charset="0"/>
              </a:rPr>
              <a:t>Model</a:t>
            </a:r>
          </a:p>
          <a:p>
            <a:pPr lvl="1" eaLnBrk="1" hangingPunct="1">
              <a:spcBef>
                <a:spcPct val="50000"/>
              </a:spcBef>
              <a:buFontTx/>
              <a:buChar char="•"/>
            </a:pPr>
            <a:r>
              <a:rPr lang="en-US" altLang="en-US" sz="1800">
                <a:latin typeface="Arial" pitchFamily="34" charset="0"/>
              </a:rPr>
              <a:t>State (data)</a:t>
            </a:r>
          </a:p>
        </p:txBody>
      </p:sp>
      <p:sp>
        <p:nvSpPr>
          <p:cNvPr id="783365" name="AutoShape 5"/>
          <p:cNvSpPr>
            <a:spLocks noChangeArrowheads="1"/>
          </p:cNvSpPr>
          <p:nvPr/>
        </p:nvSpPr>
        <p:spPr bwMode="auto">
          <a:xfrm>
            <a:off x="1131888" y="5211763"/>
            <a:ext cx="2071687" cy="1498600"/>
          </a:xfrm>
          <a:prstGeom prst="roundRect">
            <a:avLst>
              <a:gd name="adj" fmla="val 16667"/>
            </a:avLst>
          </a:prstGeom>
          <a:noFill/>
          <a:ln w="381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nchor="ctr">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228600" indent="-11430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2000">
                <a:latin typeface="Arial" pitchFamily="34" charset="0"/>
              </a:rPr>
              <a:t>View</a:t>
            </a:r>
          </a:p>
          <a:p>
            <a:pPr lvl="1" eaLnBrk="1" hangingPunct="1">
              <a:lnSpc>
                <a:spcPct val="80000"/>
              </a:lnSpc>
              <a:spcBef>
                <a:spcPct val="50000"/>
              </a:spcBef>
              <a:buFontTx/>
              <a:buChar char="•"/>
            </a:pPr>
            <a:r>
              <a:rPr lang="en-US" altLang="en-US" sz="1800">
                <a:latin typeface="Arial" pitchFamily="34" charset="0"/>
              </a:rPr>
              <a:t>Display of data</a:t>
            </a:r>
          </a:p>
          <a:p>
            <a:pPr lvl="1" eaLnBrk="1" hangingPunct="1">
              <a:lnSpc>
                <a:spcPct val="80000"/>
              </a:lnSpc>
              <a:spcBef>
                <a:spcPct val="50000"/>
              </a:spcBef>
              <a:buFontTx/>
              <a:buChar char="•"/>
            </a:pPr>
            <a:r>
              <a:rPr lang="en-US" altLang="en-US" sz="1800">
                <a:latin typeface="Arial" pitchFamily="34" charset="0"/>
              </a:rPr>
              <a:t>Interface</a:t>
            </a:r>
          </a:p>
        </p:txBody>
      </p:sp>
      <p:sp>
        <p:nvSpPr>
          <p:cNvPr id="783366" name="AutoShape 6"/>
          <p:cNvSpPr>
            <a:spLocks noChangeArrowheads="1"/>
          </p:cNvSpPr>
          <p:nvPr/>
        </p:nvSpPr>
        <p:spPr bwMode="auto">
          <a:xfrm>
            <a:off x="5003800" y="5734050"/>
            <a:ext cx="2147888" cy="922338"/>
          </a:xfrm>
          <a:prstGeom prst="roundRect">
            <a:avLst>
              <a:gd name="adj" fmla="val 16667"/>
            </a:avLst>
          </a:prstGeom>
          <a:noFill/>
          <a:ln w="38100" algn="ctr">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9687" tIns="44843" rIns="89687" bIns="44843" anchor="ctr">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342900" indent="-22860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2000">
                <a:latin typeface="Arial" pitchFamily="34" charset="0"/>
              </a:rPr>
              <a:t>Controller</a:t>
            </a:r>
          </a:p>
          <a:p>
            <a:pPr lvl="1" eaLnBrk="1" hangingPunct="1">
              <a:spcBef>
                <a:spcPct val="50000"/>
              </a:spcBef>
              <a:buFontTx/>
              <a:buChar char="•"/>
            </a:pPr>
            <a:r>
              <a:rPr lang="en-US" altLang="en-US" sz="1800">
                <a:latin typeface="Arial" pitchFamily="34" charset="0"/>
              </a:rPr>
              <a:t>Event handling</a:t>
            </a:r>
          </a:p>
        </p:txBody>
      </p:sp>
      <p:cxnSp>
        <p:nvCxnSpPr>
          <p:cNvPr id="783367" name="AutoShape 7"/>
          <p:cNvCxnSpPr>
            <a:cxnSpLocks noChangeShapeType="1"/>
            <a:stCxn id="783366" idx="0"/>
            <a:endCxn id="783364" idx="3"/>
          </p:cNvCxnSpPr>
          <p:nvPr/>
        </p:nvCxnSpPr>
        <p:spPr bwMode="auto">
          <a:xfrm rot="5400000" flipH="1">
            <a:off x="4734719" y="4371181"/>
            <a:ext cx="1743075" cy="944563"/>
          </a:xfrm>
          <a:prstGeom prst="bentConnector2">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3368" name="Text Box 8"/>
          <p:cNvSpPr txBox="1">
            <a:spLocks noChangeArrowheads="1"/>
          </p:cNvSpPr>
          <p:nvPr/>
        </p:nvSpPr>
        <p:spPr bwMode="auto">
          <a:xfrm>
            <a:off x="6084888" y="4797425"/>
            <a:ext cx="1439862" cy="644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b="0">
                <a:latin typeface="Arial" panose="020B0604020202020204" pitchFamily="34" charset="0"/>
                <a:cs typeface="Arial" panose="020B0604020202020204" pitchFamily="34" charset="0"/>
              </a:rPr>
              <a:t>State change</a:t>
            </a:r>
          </a:p>
        </p:txBody>
      </p:sp>
      <p:cxnSp>
        <p:nvCxnSpPr>
          <p:cNvPr id="783369" name="AutoShape 9"/>
          <p:cNvCxnSpPr>
            <a:cxnSpLocks noChangeShapeType="1"/>
            <a:stCxn id="783365" idx="0"/>
            <a:endCxn id="783364" idx="1"/>
          </p:cNvCxnSpPr>
          <p:nvPr/>
        </p:nvCxnSpPr>
        <p:spPr bwMode="auto">
          <a:xfrm rot="-5400000">
            <a:off x="2210594" y="3929856"/>
            <a:ext cx="1220788" cy="1304925"/>
          </a:xfrm>
          <a:prstGeom prst="bentConnector2">
            <a:avLst/>
          </a:prstGeom>
          <a:noFill/>
          <a:ln w="38100">
            <a:solidFill>
              <a:schemeClr val="tx1"/>
            </a:solidFill>
            <a:miter lim="800000"/>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783370" name="AutoShape 10"/>
          <p:cNvCxnSpPr>
            <a:cxnSpLocks noChangeShapeType="1"/>
            <a:stCxn id="783364" idx="1"/>
            <a:endCxn id="783365" idx="0"/>
          </p:cNvCxnSpPr>
          <p:nvPr/>
        </p:nvCxnSpPr>
        <p:spPr bwMode="auto">
          <a:xfrm flipH="1">
            <a:off x="2168525" y="3971925"/>
            <a:ext cx="1304925" cy="1220788"/>
          </a:xfrm>
          <a:prstGeom prst="straightConnector1">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83371" name="Text Box 11"/>
          <p:cNvSpPr txBox="1">
            <a:spLocks noChangeArrowheads="1"/>
          </p:cNvSpPr>
          <p:nvPr/>
        </p:nvSpPr>
        <p:spPr bwMode="auto">
          <a:xfrm>
            <a:off x="900113" y="4221163"/>
            <a:ext cx="1439862" cy="3683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b="0">
                <a:latin typeface="Arial" panose="020B0604020202020204" pitchFamily="34" charset="0"/>
                <a:cs typeface="Arial" panose="020B0604020202020204" pitchFamily="34" charset="0"/>
              </a:rPr>
              <a:t>State query</a:t>
            </a:r>
          </a:p>
        </p:txBody>
      </p:sp>
      <p:sp>
        <p:nvSpPr>
          <p:cNvPr id="783372" name="Text Box 12"/>
          <p:cNvSpPr txBox="1">
            <a:spLocks noChangeArrowheads="1"/>
          </p:cNvSpPr>
          <p:nvPr/>
        </p:nvSpPr>
        <p:spPr bwMode="auto">
          <a:xfrm>
            <a:off x="2700338" y="4581525"/>
            <a:ext cx="1439862" cy="644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b="0">
                <a:latin typeface="Arial" panose="020B0604020202020204" pitchFamily="34" charset="0"/>
                <a:cs typeface="Arial" panose="020B0604020202020204" pitchFamily="34" charset="0"/>
              </a:rPr>
              <a:t>Change notification</a:t>
            </a:r>
          </a:p>
        </p:txBody>
      </p:sp>
      <p:sp>
        <p:nvSpPr>
          <p:cNvPr id="783375" name="Text Box 15"/>
          <p:cNvSpPr txBox="1">
            <a:spLocks noChangeArrowheads="1"/>
          </p:cNvSpPr>
          <p:nvPr/>
        </p:nvSpPr>
        <p:spPr bwMode="auto">
          <a:xfrm>
            <a:off x="3276600" y="6308725"/>
            <a:ext cx="1655763" cy="644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b="0">
                <a:latin typeface="Arial" panose="020B0604020202020204" pitchFamily="34" charset="0"/>
                <a:cs typeface="Arial" panose="020B0604020202020204" pitchFamily="34" charset="0"/>
              </a:rPr>
              <a:t>User interaction</a:t>
            </a:r>
          </a:p>
        </p:txBody>
      </p:sp>
      <p:sp>
        <p:nvSpPr>
          <p:cNvPr id="783376" name="Line 16"/>
          <p:cNvSpPr>
            <a:spLocks noChangeShapeType="1"/>
          </p:cNvSpPr>
          <p:nvPr/>
        </p:nvSpPr>
        <p:spPr bwMode="auto">
          <a:xfrm>
            <a:off x="3203575" y="6308725"/>
            <a:ext cx="1800225"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p>
            <a:endParaRPr lang="en-US"/>
          </a:p>
        </p:txBody>
      </p:sp>
      <p:sp>
        <p:nvSpPr>
          <p:cNvPr id="783377" name="Text Box 17"/>
          <p:cNvSpPr txBox="1">
            <a:spLocks noChangeArrowheads="1"/>
          </p:cNvSpPr>
          <p:nvPr/>
        </p:nvSpPr>
        <p:spPr bwMode="auto">
          <a:xfrm>
            <a:off x="3276600" y="5411770"/>
            <a:ext cx="1584325" cy="6445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800" b="0">
                <a:latin typeface="Arial" panose="020B0604020202020204" pitchFamily="34" charset="0"/>
                <a:cs typeface="Arial" panose="020B0604020202020204" pitchFamily="34" charset="0"/>
              </a:rPr>
              <a:t>View selection</a:t>
            </a:r>
          </a:p>
        </p:txBody>
      </p:sp>
      <p:sp>
        <p:nvSpPr>
          <p:cNvPr id="783384" name="Line 24"/>
          <p:cNvSpPr>
            <a:spLocks noChangeShapeType="1"/>
          </p:cNvSpPr>
          <p:nvPr/>
        </p:nvSpPr>
        <p:spPr bwMode="auto">
          <a:xfrm flipH="1" flipV="1">
            <a:off x="3203575" y="6021388"/>
            <a:ext cx="1728788" cy="0"/>
          </a:xfrm>
          <a:prstGeom prst="line">
            <a:avLst/>
          </a:prstGeom>
          <a:noFill/>
          <a:ln w="38100">
            <a:solidFill>
              <a:schemeClr val="tx1"/>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p>
            <a:endParaRPr lang="en-US"/>
          </a:p>
        </p:txBody>
      </p:sp>
    </p:spTree>
    <p:extLst>
      <p:ext uri="{BB962C8B-B14F-4D97-AF65-F5344CB8AC3E}">
        <p14:creationId xmlns:p14="http://schemas.microsoft.com/office/powerpoint/2010/main" val="1417684586"/>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336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8336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78336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78336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783364"/>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783365"/>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783366"/>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783367"/>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78336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783369"/>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783370"/>
                                        </p:tgtEl>
                                        <p:attrNameLst>
                                          <p:attrName>style.visibility</p:attrName>
                                        </p:attrNameLst>
                                      </p:cBhvr>
                                      <p:to>
                                        <p:strVal val="visible"/>
                                      </p:to>
                                    </p:set>
                                  </p:childTnLst>
                                </p:cTn>
                              </p:par>
                              <p:par>
                                <p:cTn id="29" presetID="1" presetClass="entr" presetSubtype="0" fill="hold" grpId="0" nodeType="withEffect">
                                  <p:stCondLst>
                                    <p:cond delay="0"/>
                                  </p:stCondLst>
                                  <p:childTnLst>
                                    <p:set>
                                      <p:cBhvr>
                                        <p:cTn id="30" dur="1" fill="hold">
                                          <p:stCondLst>
                                            <p:cond delay="0"/>
                                          </p:stCondLst>
                                        </p:cTn>
                                        <p:tgtEl>
                                          <p:spTgt spid="783371"/>
                                        </p:tgtEl>
                                        <p:attrNameLst>
                                          <p:attrName>style.visibility</p:attrName>
                                        </p:attrNameLst>
                                      </p:cBhvr>
                                      <p:to>
                                        <p:strVal val="visible"/>
                                      </p:to>
                                    </p:set>
                                  </p:childTnLst>
                                </p:cTn>
                              </p:par>
                              <p:par>
                                <p:cTn id="31" presetID="1" presetClass="entr" presetSubtype="0" fill="hold" grpId="0" nodeType="withEffect">
                                  <p:stCondLst>
                                    <p:cond delay="0"/>
                                  </p:stCondLst>
                                  <p:childTnLst>
                                    <p:set>
                                      <p:cBhvr>
                                        <p:cTn id="32" dur="1" fill="hold">
                                          <p:stCondLst>
                                            <p:cond delay="0"/>
                                          </p:stCondLst>
                                        </p:cTn>
                                        <p:tgtEl>
                                          <p:spTgt spid="783372"/>
                                        </p:tgtEl>
                                        <p:attrNameLst>
                                          <p:attrName>style.visibility</p:attrName>
                                        </p:attrNameLst>
                                      </p:cBhvr>
                                      <p:to>
                                        <p:strVal val="visible"/>
                                      </p:to>
                                    </p:set>
                                  </p:childTnLst>
                                </p:cTn>
                              </p:par>
                              <p:par>
                                <p:cTn id="33" presetID="1" presetClass="entr" presetSubtype="0" fill="hold" grpId="0" nodeType="withEffect">
                                  <p:stCondLst>
                                    <p:cond delay="0"/>
                                  </p:stCondLst>
                                  <p:childTnLst>
                                    <p:set>
                                      <p:cBhvr>
                                        <p:cTn id="34" dur="1" fill="hold">
                                          <p:stCondLst>
                                            <p:cond delay="0"/>
                                          </p:stCondLst>
                                        </p:cTn>
                                        <p:tgtEl>
                                          <p:spTgt spid="783375"/>
                                        </p:tgtEl>
                                        <p:attrNameLst>
                                          <p:attrName>style.visibility</p:attrName>
                                        </p:attrNameLst>
                                      </p:cBhvr>
                                      <p:to>
                                        <p:strVal val="visible"/>
                                      </p:to>
                                    </p:set>
                                  </p:childTnLst>
                                </p:cTn>
                              </p:par>
                              <p:par>
                                <p:cTn id="35" presetID="1" presetClass="entr" presetSubtype="0" fill="hold" grpId="0" nodeType="withEffect">
                                  <p:stCondLst>
                                    <p:cond delay="0"/>
                                  </p:stCondLst>
                                  <p:childTnLst>
                                    <p:set>
                                      <p:cBhvr>
                                        <p:cTn id="36" dur="1" fill="hold">
                                          <p:stCondLst>
                                            <p:cond delay="0"/>
                                          </p:stCondLst>
                                        </p:cTn>
                                        <p:tgtEl>
                                          <p:spTgt spid="783376"/>
                                        </p:tgtEl>
                                        <p:attrNameLst>
                                          <p:attrName>style.visibility</p:attrName>
                                        </p:attrNameLst>
                                      </p:cBhvr>
                                      <p:to>
                                        <p:strVal val="visible"/>
                                      </p:to>
                                    </p:set>
                                  </p:childTnLst>
                                </p:cTn>
                              </p:par>
                              <p:par>
                                <p:cTn id="37" presetID="1" presetClass="entr" presetSubtype="0" fill="hold" grpId="0" nodeType="withEffect">
                                  <p:stCondLst>
                                    <p:cond delay="0"/>
                                  </p:stCondLst>
                                  <p:childTnLst>
                                    <p:set>
                                      <p:cBhvr>
                                        <p:cTn id="38" dur="1" fill="hold">
                                          <p:stCondLst>
                                            <p:cond delay="0"/>
                                          </p:stCondLst>
                                        </p:cTn>
                                        <p:tgtEl>
                                          <p:spTgt spid="783377"/>
                                        </p:tgtEl>
                                        <p:attrNameLst>
                                          <p:attrName>style.visibility</p:attrName>
                                        </p:attrNameLst>
                                      </p:cBhvr>
                                      <p:to>
                                        <p:strVal val="visible"/>
                                      </p:to>
                                    </p:set>
                                  </p:childTnLst>
                                </p:cTn>
                              </p:par>
                              <p:par>
                                <p:cTn id="39" presetID="1" presetClass="entr" presetSubtype="0" fill="hold" grpId="0" nodeType="withEffect">
                                  <p:stCondLst>
                                    <p:cond delay="0"/>
                                  </p:stCondLst>
                                  <p:childTnLst>
                                    <p:set>
                                      <p:cBhvr>
                                        <p:cTn id="40" dur="1" fill="hold">
                                          <p:stCondLst>
                                            <p:cond delay="0"/>
                                          </p:stCondLst>
                                        </p:cTn>
                                        <p:tgtEl>
                                          <p:spTgt spid="78338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3363" grpId="0" build="p"/>
      <p:bldP spid="783364" grpId="0" animBg="1"/>
      <p:bldP spid="783365" grpId="0" animBg="1"/>
      <p:bldP spid="783366" grpId="0" animBg="1"/>
      <p:bldP spid="783368" grpId="0"/>
      <p:bldP spid="783371" grpId="0"/>
      <p:bldP spid="783372" grpId="0"/>
      <p:bldP spid="783375" grpId="0"/>
      <p:bldP spid="783376" grpId="0" animBg="1"/>
      <p:bldP spid="783377" grpId="0"/>
      <p:bldP spid="78338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pPr eaLnBrk="1" hangingPunct="1"/>
            <a:r>
              <a:rPr lang="en-US" altLang="en-US" smtClean="0"/>
              <a:t>Model-View-Controller Pattern (2)</a:t>
            </a:r>
          </a:p>
        </p:txBody>
      </p:sp>
      <p:sp>
        <p:nvSpPr>
          <p:cNvPr id="788483" name="Rectangle 3"/>
          <p:cNvSpPr>
            <a:spLocks noGrp="1" noChangeArrowheads="1"/>
          </p:cNvSpPr>
          <p:nvPr>
            <p:ph type="body" idx="1"/>
          </p:nvPr>
        </p:nvSpPr>
        <p:spPr/>
        <p:txBody>
          <a:bodyPr/>
          <a:lstStyle/>
          <a:p>
            <a:pPr eaLnBrk="1" hangingPunct="1"/>
            <a:r>
              <a:rPr lang="en-US" altLang="en-US" smtClean="0"/>
              <a:t>Implementing different parts that are decoupled (minimized dependencies) provides many benefits:</a:t>
            </a:r>
          </a:p>
          <a:p>
            <a:pPr lvl="1" eaLnBrk="1" hangingPunct="1"/>
            <a:r>
              <a:rPr lang="en-US" altLang="en-US" smtClean="0"/>
              <a:t>One part may be changed independent of the other parts e.g., updates to the interface can have minimal impact on the data.</a:t>
            </a:r>
          </a:p>
          <a:p>
            <a:pPr lvl="1" eaLnBrk="1" hangingPunct="1"/>
            <a:r>
              <a:rPr lang="en-US" altLang="en-US" smtClean="0"/>
              <a:t>It’s seldom that one person will have a deep understanding of all parts (e.g., knowledge of Accounting to create the financial statements vs. knowledge of web design to create the web interface). Different people with different areas of expertise can work on the different parts.</a:t>
            </a:r>
          </a:p>
          <a:p>
            <a:pPr lvl="1" eaLnBrk="1" hangingPunct="1"/>
            <a:r>
              <a:rPr lang="en-US" altLang="en-US" smtClean="0"/>
              <a:t>One version of the data can be created and maintained and as needed different ways of interacting and viewing data can be developed.</a:t>
            </a:r>
          </a:p>
        </p:txBody>
      </p:sp>
    </p:spTree>
    <p:extLst>
      <p:ext uri="{BB962C8B-B14F-4D97-AF65-F5344CB8AC3E}">
        <p14:creationId xmlns:p14="http://schemas.microsoft.com/office/powerpoint/2010/main" val="398452082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8848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88483">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8848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8848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483" grpId="0" build="p" bldLvl="2"/>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altLang="en-US" smtClean="0"/>
              <a:t>The Strategy Pattern</a:t>
            </a:r>
          </a:p>
        </p:txBody>
      </p:sp>
      <p:sp>
        <p:nvSpPr>
          <p:cNvPr id="790531" name="Rectangle 3"/>
          <p:cNvSpPr>
            <a:spLocks noGrp="1" noChangeArrowheads="1"/>
          </p:cNvSpPr>
          <p:nvPr>
            <p:ph type="body" idx="1"/>
          </p:nvPr>
        </p:nvSpPr>
        <p:spPr/>
        <p:txBody>
          <a:bodyPr/>
          <a:lstStyle/>
          <a:p>
            <a:pPr eaLnBrk="1" hangingPunct="1"/>
            <a:r>
              <a:rPr lang="en-US" altLang="en-US" smtClean="0"/>
              <a:t>The algorithm is determined at run time.</a:t>
            </a:r>
          </a:p>
        </p:txBody>
      </p:sp>
      <p:sp>
        <p:nvSpPr>
          <p:cNvPr id="20515" name="Text Box 21"/>
          <p:cNvSpPr txBox="1">
            <a:spLocks noChangeArrowheads="1"/>
          </p:cNvSpPr>
          <p:nvPr/>
        </p:nvSpPr>
        <p:spPr bwMode="auto">
          <a:xfrm>
            <a:off x="1403351" y="1752600"/>
            <a:ext cx="1152525" cy="1198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a:latin typeface="Arial" panose="020B0604020202020204" pitchFamily="34" charset="0"/>
                <a:cs typeface="Arial" panose="020B0604020202020204" pitchFamily="34" charset="0"/>
              </a:rPr>
              <a:t>Chess </a:t>
            </a:r>
            <a:r>
              <a:rPr lang="en-US" altLang="en-US" sz="1600" b="0" smtClean="0">
                <a:latin typeface="Arial" panose="020B0604020202020204" pitchFamily="34" charset="0"/>
                <a:cs typeface="Arial" panose="020B0604020202020204" pitchFamily="34" charset="0"/>
              </a:rPr>
              <a:t>algorithms</a:t>
            </a:r>
          </a:p>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(Difficulty levels)</a:t>
            </a:r>
            <a:endParaRPr lang="en-US" altLang="en-US" sz="1600" b="0">
              <a:latin typeface="Arial" panose="020B0604020202020204" pitchFamily="34" charset="0"/>
              <a:cs typeface="Arial" panose="020B0604020202020204" pitchFamily="34" charset="0"/>
            </a:endParaRPr>
          </a:p>
        </p:txBody>
      </p:sp>
      <p:grpSp>
        <p:nvGrpSpPr>
          <p:cNvPr id="8" name="Group 7"/>
          <p:cNvGrpSpPr/>
          <p:nvPr/>
        </p:nvGrpSpPr>
        <p:grpSpPr>
          <a:xfrm>
            <a:off x="233883" y="2951163"/>
            <a:ext cx="3720581" cy="1333732"/>
            <a:chOff x="233883" y="2951163"/>
            <a:chExt cx="3720581" cy="1333732"/>
          </a:xfrm>
        </p:grpSpPr>
        <p:sp>
          <p:nvSpPr>
            <p:cNvPr id="20513" name="Text Box 20"/>
            <p:cNvSpPr txBox="1">
              <a:spLocks noChangeArrowheads="1"/>
            </p:cNvSpPr>
            <p:nvPr/>
          </p:nvSpPr>
          <p:spPr bwMode="auto">
            <a:xfrm>
              <a:off x="233883" y="3938338"/>
              <a:ext cx="1089302" cy="336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Beginner</a:t>
              </a:r>
              <a:endParaRPr lang="en-US" altLang="en-US" sz="1600" b="0">
                <a:latin typeface="Arial" panose="020B0604020202020204" pitchFamily="34" charset="0"/>
                <a:cs typeface="Arial" panose="020B0604020202020204" pitchFamily="34" charset="0"/>
              </a:endParaRPr>
            </a:p>
          </p:txBody>
        </p:sp>
        <p:sp>
          <p:nvSpPr>
            <p:cNvPr id="20511" name="Text Box 22"/>
            <p:cNvSpPr txBox="1">
              <a:spLocks noChangeArrowheads="1"/>
            </p:cNvSpPr>
            <p:nvPr/>
          </p:nvSpPr>
          <p:spPr bwMode="auto">
            <a:xfrm>
              <a:off x="1403351" y="3919375"/>
              <a:ext cx="1223963" cy="336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Intermediate</a:t>
              </a:r>
              <a:endParaRPr lang="en-US" altLang="en-US" sz="1600" b="0">
                <a:latin typeface="Arial" panose="020B0604020202020204" pitchFamily="34" charset="0"/>
                <a:cs typeface="Arial" panose="020B0604020202020204" pitchFamily="34" charset="0"/>
              </a:endParaRPr>
            </a:p>
          </p:txBody>
        </p:sp>
        <p:sp>
          <p:nvSpPr>
            <p:cNvPr id="20509" name="Text Box 23"/>
            <p:cNvSpPr txBox="1">
              <a:spLocks noChangeArrowheads="1"/>
            </p:cNvSpPr>
            <p:nvPr/>
          </p:nvSpPr>
          <p:spPr bwMode="auto">
            <a:xfrm>
              <a:off x="2887664" y="3948112"/>
              <a:ext cx="1066800" cy="336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Advanced</a:t>
              </a:r>
              <a:endParaRPr lang="en-US" altLang="en-US" sz="1600" b="0">
                <a:latin typeface="Arial" panose="020B0604020202020204" pitchFamily="34" charset="0"/>
                <a:cs typeface="Arial" panose="020B0604020202020204" pitchFamily="34" charset="0"/>
              </a:endParaRPr>
            </a:p>
          </p:txBody>
        </p:sp>
        <p:cxnSp>
          <p:nvCxnSpPr>
            <p:cNvPr id="20505" name="AutoShape 27"/>
            <p:cNvCxnSpPr>
              <a:cxnSpLocks noChangeShapeType="1"/>
              <a:stCxn id="20515" idx="2"/>
            </p:cNvCxnSpPr>
            <p:nvPr/>
          </p:nvCxnSpPr>
          <p:spPr bwMode="auto">
            <a:xfrm flipH="1">
              <a:off x="914400" y="2951163"/>
              <a:ext cx="1065214" cy="996949"/>
            </a:xfrm>
            <a:prstGeom prst="straightConnector1">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506" name="AutoShape 28"/>
            <p:cNvCxnSpPr>
              <a:cxnSpLocks noChangeShapeType="1"/>
            </p:cNvCxnSpPr>
            <p:nvPr/>
          </p:nvCxnSpPr>
          <p:spPr bwMode="auto">
            <a:xfrm>
              <a:off x="1979613" y="2951163"/>
              <a:ext cx="1" cy="996949"/>
            </a:xfrm>
            <a:prstGeom prst="straightConnector1">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507" name="AutoShape 29"/>
            <p:cNvCxnSpPr>
              <a:cxnSpLocks noChangeShapeType="1"/>
              <a:stCxn id="20515" idx="2"/>
            </p:cNvCxnSpPr>
            <p:nvPr/>
          </p:nvCxnSpPr>
          <p:spPr bwMode="auto">
            <a:xfrm>
              <a:off x="1979614" y="2951163"/>
              <a:ext cx="1441450" cy="1005137"/>
            </a:xfrm>
            <a:prstGeom prst="straightConnector1">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grpSp>
      <p:sp>
        <p:nvSpPr>
          <p:cNvPr id="20501" name="Text Box 30"/>
          <p:cNvSpPr txBox="1">
            <a:spLocks noChangeArrowheads="1"/>
          </p:cNvSpPr>
          <p:nvPr/>
        </p:nvSpPr>
        <p:spPr bwMode="auto">
          <a:xfrm>
            <a:off x="6066416" y="2128838"/>
            <a:ext cx="2016125" cy="8223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89687"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a:latin typeface="Arial" panose="020B0604020202020204" pitchFamily="34" charset="0"/>
                <a:cs typeface="Arial" panose="020B0604020202020204" pitchFamily="34" charset="0"/>
              </a:rPr>
              <a:t>Computer fighting style: sparring simulation</a:t>
            </a:r>
          </a:p>
        </p:txBody>
      </p:sp>
      <p:grpSp>
        <p:nvGrpSpPr>
          <p:cNvPr id="790530" name="Group 790529"/>
          <p:cNvGrpSpPr/>
          <p:nvPr/>
        </p:nvGrpSpPr>
        <p:grpSpPr>
          <a:xfrm>
            <a:off x="4480871" y="2951163"/>
            <a:ext cx="4628795" cy="2290996"/>
            <a:chOff x="4480871" y="2951163"/>
            <a:chExt cx="4628795" cy="2290996"/>
          </a:xfrm>
        </p:grpSpPr>
        <p:sp>
          <p:nvSpPr>
            <p:cNvPr id="49" name="Text Box 31"/>
            <p:cNvSpPr txBox="1">
              <a:spLocks noChangeArrowheads="1"/>
            </p:cNvSpPr>
            <p:nvPr/>
          </p:nvSpPr>
          <p:spPr bwMode="auto">
            <a:xfrm>
              <a:off x="6306288" y="4659155"/>
              <a:ext cx="792163" cy="583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Hard-style</a:t>
              </a:r>
              <a:endParaRPr lang="en-US" altLang="en-US" sz="1600" b="0">
                <a:latin typeface="Arial" panose="020B0604020202020204" pitchFamily="34" charset="0"/>
                <a:cs typeface="Arial" panose="020B0604020202020204" pitchFamily="34" charset="0"/>
              </a:endParaRPr>
            </a:p>
          </p:txBody>
        </p:sp>
        <p:grpSp>
          <p:nvGrpSpPr>
            <p:cNvPr id="15" name="Group 14"/>
            <p:cNvGrpSpPr/>
            <p:nvPr/>
          </p:nvGrpSpPr>
          <p:grpSpPr>
            <a:xfrm>
              <a:off x="4480871" y="2951163"/>
              <a:ext cx="4628795" cy="2156478"/>
              <a:chOff x="4419600" y="4657596"/>
              <a:chExt cx="4628795" cy="2156478"/>
            </a:xfrm>
          </p:grpSpPr>
          <p:sp>
            <p:nvSpPr>
              <p:cNvPr id="20499" name="Text Box 31"/>
              <p:cNvSpPr txBox="1">
                <a:spLocks noChangeArrowheads="1"/>
              </p:cNvSpPr>
              <p:nvPr/>
            </p:nvSpPr>
            <p:spPr bwMode="auto">
              <a:xfrm>
                <a:off x="4500563" y="6231070"/>
                <a:ext cx="792163" cy="58300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Muay Thai</a:t>
                </a:r>
                <a:endParaRPr lang="en-US" altLang="en-US" sz="1600" b="0">
                  <a:latin typeface="Arial" panose="020B0604020202020204" pitchFamily="34" charset="0"/>
                  <a:cs typeface="Arial" panose="020B0604020202020204" pitchFamily="34" charset="0"/>
                </a:endParaRPr>
              </a:p>
            </p:txBody>
          </p:sp>
          <p:cxnSp>
            <p:nvCxnSpPr>
              <p:cNvPr id="20490" name="AutoShape 38"/>
              <p:cNvCxnSpPr>
                <a:cxnSpLocks noChangeShapeType="1"/>
                <a:stCxn id="20501" idx="2"/>
                <a:endCxn id="1028" idx="0"/>
              </p:cNvCxnSpPr>
              <p:nvPr/>
            </p:nvCxnSpPr>
            <p:spPr bwMode="auto">
              <a:xfrm flipH="1">
                <a:off x="5025816" y="4657596"/>
                <a:ext cx="1987392" cy="355729"/>
              </a:xfrm>
              <a:prstGeom prst="straightConnector1">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91" name="AutoShape 39"/>
              <p:cNvCxnSpPr>
                <a:cxnSpLocks noChangeShapeType="1"/>
                <a:stCxn id="20501" idx="2"/>
                <a:endCxn id="1027" idx="0"/>
              </p:cNvCxnSpPr>
              <p:nvPr/>
            </p:nvCxnSpPr>
            <p:spPr bwMode="auto">
              <a:xfrm>
                <a:off x="7013208" y="4657596"/>
                <a:ext cx="1312433" cy="619137"/>
              </a:xfrm>
              <a:prstGeom prst="straightConnector1">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492" name="AutoShape 40"/>
              <p:cNvCxnSpPr>
                <a:cxnSpLocks noChangeShapeType="1"/>
                <a:stCxn id="20501" idx="2"/>
                <a:endCxn id="1026" idx="0"/>
              </p:cNvCxnSpPr>
              <p:nvPr/>
            </p:nvCxnSpPr>
            <p:spPr bwMode="auto">
              <a:xfrm flipH="1">
                <a:off x="6659934" y="4657596"/>
                <a:ext cx="353274" cy="442705"/>
              </a:xfrm>
              <a:prstGeom prst="straightConnector1">
                <a:avLst/>
              </a:prstGeom>
              <a:noFill/>
              <a:ln w="38100">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cxnSp>
          <p:pic>
            <p:nvPicPr>
              <p:cNvPr id="1026" name="Picture 2" descr="C:\Users\tamj\AppData\Local\Microsoft\Windows\Temporary Internet Files\Content.IE5\NXE19V4B\COLOURBOX908328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032207" y="5100301"/>
                <a:ext cx="1255454" cy="1300499"/>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tamj\AppData\Local\Microsoft\Windows\Temporary Internet Files\Content.IE5\TMQMLIX8\COLOURBOX2795382.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flipH="1">
                <a:off x="7602887" y="5276733"/>
                <a:ext cx="1445508" cy="1099873"/>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tamj\AppData\Local\Microsoft\Windows\Temporary Internet Files\Content.IE5\QAZZMKA2\COLOURBOX5546846.jpg"/>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flipH="1">
                <a:off x="4419600" y="5013325"/>
                <a:ext cx="1212433" cy="1217745"/>
              </a:xfrm>
              <a:prstGeom prst="rect">
                <a:avLst/>
              </a:prstGeom>
              <a:noFill/>
              <a:extLst>
                <a:ext uri="{909E8E84-426E-40DD-AFC4-6F175D3DCCD1}">
                  <a14:hiddenFill xmlns:a14="http://schemas.microsoft.com/office/drawing/2010/main">
                    <a:solidFill>
                      <a:srgbClr val="FFFFFF"/>
                    </a:solidFill>
                  </a14:hiddenFill>
                </a:ext>
              </a:extLst>
            </p:spPr>
          </p:pic>
          <p:sp>
            <p:nvSpPr>
              <p:cNvPr id="53" name="Text Box 31"/>
              <p:cNvSpPr txBox="1">
                <a:spLocks noChangeArrowheads="1"/>
              </p:cNvSpPr>
              <p:nvPr/>
            </p:nvSpPr>
            <p:spPr bwMode="auto">
              <a:xfrm>
                <a:off x="7602887" y="6400800"/>
                <a:ext cx="1312513" cy="33678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44843" rIns="89687" bIns="44843">
                <a:spAutoFit/>
              </a:bodyPr>
              <a:lstStyle>
                <a:lvl1pPr defTabSz="896938" eaLnBrk="0" hangingPunct="0">
                  <a:spcBef>
                    <a:spcPct val="20000"/>
                  </a:spcBef>
                  <a:buFont typeface="Arial" pitchFamily="34" charset="0"/>
                  <a:buChar char="•"/>
                  <a:defRPr sz="2400">
                    <a:solidFill>
                      <a:schemeClr val="tx1"/>
                    </a:solidFill>
                    <a:latin typeface="Calibri" pitchFamily="34" charset="0"/>
                  </a:defRPr>
                </a:lvl1pPr>
                <a:lvl2pPr marL="742950" indent="-285750" defTabSz="896938" eaLnBrk="0" hangingPunct="0">
                  <a:spcBef>
                    <a:spcPct val="20000"/>
                  </a:spcBef>
                  <a:buFont typeface="Arial" pitchFamily="34" charset="0"/>
                  <a:buChar char="–"/>
                  <a:defRPr sz="2000">
                    <a:solidFill>
                      <a:schemeClr val="tx1"/>
                    </a:solidFill>
                    <a:latin typeface="Calibri" pitchFamily="34" charset="0"/>
                  </a:defRPr>
                </a:lvl2pPr>
                <a:lvl3pPr marL="1143000" indent="-228600" defTabSz="896938" eaLnBrk="0" hangingPunct="0">
                  <a:spcBef>
                    <a:spcPct val="20000"/>
                  </a:spcBef>
                  <a:buFont typeface="Arial" pitchFamily="34" charset="0"/>
                  <a:buChar char="•"/>
                  <a:defRPr>
                    <a:solidFill>
                      <a:schemeClr val="tx1"/>
                    </a:solidFill>
                    <a:latin typeface="Calibri" pitchFamily="34" charset="0"/>
                  </a:defRPr>
                </a:lvl3pPr>
                <a:lvl4pPr marL="1600200" indent="-228600" defTabSz="896938" eaLnBrk="0" hangingPunct="0">
                  <a:spcBef>
                    <a:spcPct val="20000"/>
                  </a:spcBef>
                  <a:buFont typeface="Arial" pitchFamily="34" charset="0"/>
                  <a:buChar char="–"/>
                  <a:defRPr sz="1600">
                    <a:solidFill>
                      <a:schemeClr val="tx1"/>
                    </a:solidFill>
                    <a:latin typeface="Calibri" pitchFamily="34" charset="0"/>
                  </a:defRPr>
                </a:lvl4pPr>
                <a:lvl5pPr marL="2057400" indent="-228600" defTabSz="896938" eaLnBrk="0" hangingPunct="0">
                  <a:spcBef>
                    <a:spcPct val="20000"/>
                  </a:spcBef>
                  <a:buFont typeface="Arial" pitchFamily="34" charset="0"/>
                  <a:buChar char="»"/>
                  <a:defRPr sz="2000">
                    <a:solidFill>
                      <a:schemeClr val="tx1"/>
                    </a:solidFill>
                    <a:latin typeface="Calibri" pitchFamily="34" charset="0"/>
                  </a:defRPr>
                </a:lvl5pPr>
                <a:lvl6pPr marL="25146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6pPr>
                <a:lvl7pPr marL="29718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7pPr>
                <a:lvl8pPr marL="34290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8pPr>
                <a:lvl9pPr marL="3886200" indent="-228600" defTabSz="896938" eaLnBrk="0" fontAlgn="base" hangingPunct="0">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50000"/>
                  </a:spcBef>
                  <a:buFontTx/>
                  <a:buNone/>
                </a:pPr>
                <a:r>
                  <a:rPr lang="en-US" altLang="en-US" sz="1600" b="0" smtClean="0">
                    <a:latin typeface="Arial" panose="020B0604020202020204" pitchFamily="34" charset="0"/>
                    <a:cs typeface="Arial" panose="020B0604020202020204" pitchFamily="34" charset="0"/>
                  </a:rPr>
                  <a:t>Soft style</a:t>
                </a:r>
                <a:endParaRPr lang="en-US" altLang="en-US" sz="1600" b="0">
                  <a:latin typeface="Arial" panose="020B0604020202020204" pitchFamily="34" charset="0"/>
                  <a:cs typeface="Arial" panose="020B0604020202020204" pitchFamily="34" charset="0"/>
                </a:endParaRPr>
              </a:p>
            </p:txBody>
          </p:sp>
        </p:grpSp>
      </p:grpSp>
      <p:sp>
        <p:nvSpPr>
          <p:cNvPr id="2" name="TextBox 1"/>
          <p:cNvSpPr txBox="1"/>
          <p:nvPr/>
        </p:nvSpPr>
        <p:spPr>
          <a:xfrm>
            <a:off x="0" y="6553200"/>
            <a:ext cx="2266825" cy="304800"/>
          </a:xfrm>
          <a:prstGeom prst="rect">
            <a:avLst/>
          </a:prstGeom>
          <a:noFill/>
        </p:spPr>
        <p:txBody>
          <a:bodyPr wrap="square" rtlCol="0">
            <a:noAutofit/>
          </a:bodyPr>
          <a:lstStyle/>
          <a:p>
            <a:r>
              <a:rPr lang="en-US" sz="1600" b="0" smtClean="0"/>
              <a:t>Images: colourbox.com</a:t>
            </a:r>
            <a:endParaRPr lang="en-US" sz="1600" b="0"/>
          </a:p>
        </p:txBody>
      </p:sp>
    </p:spTree>
    <p:extLst>
      <p:ext uri="{BB962C8B-B14F-4D97-AF65-F5344CB8AC3E}">
        <p14:creationId xmlns:p14="http://schemas.microsoft.com/office/powerpoint/2010/main" val="84952337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053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05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22" presetClass="entr" presetSubtype="1" fill="hold"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up)">
                                      <p:cBhvr>
                                        <p:cTn id="15" dur="500"/>
                                        <p:tgtEl>
                                          <p:spTgt spid="8"/>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20501"/>
                                        </p:tgtEl>
                                        <p:attrNameLst>
                                          <p:attrName>style.visibility</p:attrName>
                                        </p:attrNameLst>
                                      </p:cBhvr>
                                      <p:to>
                                        <p:strVal val="visible"/>
                                      </p:to>
                                    </p:set>
                                  </p:childTnLst>
                                </p:cTn>
                              </p:par>
                            </p:childTnLst>
                          </p:cTn>
                        </p:par>
                      </p:childTnLst>
                    </p:cTn>
                  </p:par>
                  <p:par>
                    <p:cTn id="20" fill="hold">
                      <p:stCondLst>
                        <p:cond delay="indefinite"/>
                      </p:stCondLst>
                      <p:childTnLst>
                        <p:par>
                          <p:cTn id="21" fill="hold">
                            <p:stCondLst>
                              <p:cond delay="0"/>
                            </p:stCondLst>
                            <p:childTnLst>
                              <p:par>
                                <p:cTn id="22" presetID="22" presetClass="entr" presetSubtype="1" fill="hold" nodeType="clickEffect">
                                  <p:stCondLst>
                                    <p:cond delay="0"/>
                                  </p:stCondLst>
                                  <p:childTnLst>
                                    <p:set>
                                      <p:cBhvr>
                                        <p:cTn id="23" dur="1" fill="hold">
                                          <p:stCondLst>
                                            <p:cond delay="0"/>
                                          </p:stCondLst>
                                        </p:cTn>
                                        <p:tgtEl>
                                          <p:spTgt spid="790530"/>
                                        </p:tgtEl>
                                        <p:attrNameLst>
                                          <p:attrName>style.visibility</p:attrName>
                                        </p:attrNameLst>
                                      </p:cBhvr>
                                      <p:to>
                                        <p:strVal val="visible"/>
                                      </p:to>
                                    </p:set>
                                    <p:animEffect transition="in" filter="wipe(up)">
                                      <p:cBhvr>
                                        <p:cTn id="24" dur="500"/>
                                        <p:tgtEl>
                                          <p:spTgt spid="790530"/>
                                        </p:tgtEl>
                                      </p:cBhvr>
                                    </p:animEffec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0531" grpId="0" build="p"/>
      <p:bldP spid="20515" grpId="0"/>
      <p:bldP spid="20501" grpId="0"/>
      <p:bldP spid="2"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altLang="en-US" smtClean="0"/>
              <a:t>The Strategy Pattern (2)</a:t>
            </a:r>
          </a:p>
        </p:txBody>
      </p:sp>
      <p:sp>
        <p:nvSpPr>
          <p:cNvPr id="791555" name="Rectangle 3"/>
          <p:cNvSpPr>
            <a:spLocks noGrp="1" noChangeArrowheads="1"/>
          </p:cNvSpPr>
          <p:nvPr>
            <p:ph type="body" idx="1"/>
          </p:nvPr>
        </p:nvSpPr>
        <p:spPr/>
        <p:txBody>
          <a:bodyPr/>
          <a:lstStyle/>
          <a:p>
            <a:pPr eaLnBrk="1" hangingPunct="1"/>
            <a:r>
              <a:rPr lang="en-US" altLang="en-US" smtClean="0"/>
              <a:t>One object contains a reference to another object.</a:t>
            </a:r>
          </a:p>
          <a:p>
            <a:pPr eaLnBrk="1" hangingPunct="1"/>
            <a:r>
              <a:rPr lang="en-US" altLang="en-US" smtClean="0"/>
              <a:t>The second object determines the algorithm to execute.</a:t>
            </a:r>
          </a:p>
        </p:txBody>
      </p:sp>
    </p:spTree>
    <p:extLst>
      <p:ext uri="{BB962C8B-B14F-4D97-AF65-F5344CB8AC3E}">
        <p14:creationId xmlns:p14="http://schemas.microsoft.com/office/powerpoint/2010/main" val="2614085153"/>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91555">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9155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9155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pPr eaLnBrk="1" hangingPunct="1"/>
            <a:r>
              <a:rPr lang="en-US" altLang="en-US" smtClean="0"/>
              <a:t>The Strategy Algorithm: Example</a:t>
            </a:r>
          </a:p>
        </p:txBody>
      </p:sp>
      <p:sp>
        <p:nvSpPr>
          <p:cNvPr id="22531" name="Rectangle 3"/>
          <p:cNvSpPr>
            <a:spLocks noGrp="1" noChangeArrowheads="1"/>
          </p:cNvSpPr>
          <p:nvPr>
            <p:ph type="body" idx="1"/>
          </p:nvPr>
        </p:nvSpPr>
        <p:spPr/>
        <p:txBody>
          <a:bodyPr/>
          <a:lstStyle/>
          <a:p>
            <a:pPr marL="0" indent="0" eaLnBrk="1" hangingPunct="1">
              <a:lnSpc>
                <a:spcPct val="80000"/>
              </a:lnSpc>
              <a:buFontTx/>
              <a:buNone/>
            </a:pPr>
            <a:r>
              <a:rPr lang="en-US" altLang="en-US" sz="2000" smtClean="0"/>
              <a:t>Location of the example:</a:t>
            </a:r>
            <a:r>
              <a:rPr lang="en-US" altLang="en-US" sz="1600" smtClean="0">
                <a:latin typeface="Arial" pitchFamily="34" charset="0"/>
              </a:rPr>
              <a:t> </a:t>
            </a:r>
          </a:p>
          <a:p>
            <a:pPr marL="0" indent="0" eaLnBrk="1" hangingPunct="1">
              <a:lnSpc>
                <a:spcPct val="80000"/>
              </a:lnSpc>
              <a:buFontTx/>
              <a:buNone/>
            </a:pPr>
            <a:r>
              <a:rPr lang="en-US" altLang="en-US" sz="1800" smtClean="0">
                <a:latin typeface="Consolas" pitchFamily="49" charset="0"/>
                <a:cs typeface="Consolas" pitchFamily="49" charset="0"/>
              </a:rPr>
              <a:t>/home/219/examples/designPatterns/strategy</a:t>
            </a:r>
          </a:p>
          <a:p>
            <a:pPr marL="0" indent="0" eaLnBrk="1" hangingPunct="1">
              <a:lnSpc>
                <a:spcPct val="80000"/>
              </a:lnSpc>
              <a:buFontTx/>
              <a:buNone/>
            </a:pPr>
            <a:endParaRPr lang="en-US" altLang="en-US" sz="1800" smtClean="0">
              <a:latin typeface="Arial" pitchFamily="34" charset="0"/>
            </a:endParaRPr>
          </a:p>
          <a:p>
            <a:pPr marL="0" indent="0" eaLnBrk="1" hangingPunct="1">
              <a:lnSpc>
                <a:spcPct val="80000"/>
              </a:lnSpc>
              <a:buFontTx/>
              <a:buNone/>
            </a:pPr>
            <a:r>
              <a:rPr lang="en-US" altLang="en-US" sz="1600" smtClean="0">
                <a:latin typeface="Consolas" pitchFamily="49" charset="0"/>
                <a:cs typeface="Consolas" pitchFamily="49" charset="0"/>
              </a:rPr>
              <a:t>public class Driver {</a:t>
            </a:r>
          </a:p>
          <a:p>
            <a:pPr marL="0" indent="0" eaLnBrk="1" hangingPunct="1">
              <a:lnSpc>
                <a:spcPct val="80000"/>
              </a:lnSpc>
              <a:buFontTx/>
              <a:buNone/>
            </a:pPr>
            <a:r>
              <a:rPr lang="en-US" altLang="en-US" sz="1600" smtClean="0">
                <a:latin typeface="Consolas" pitchFamily="49" charset="0"/>
                <a:cs typeface="Consolas" pitchFamily="49" charset="0"/>
              </a:rPr>
              <a:t>   public static void main (String [] args) {</a:t>
            </a:r>
          </a:p>
          <a:p>
            <a:pPr marL="0" indent="0" eaLnBrk="1" hangingPunct="1">
              <a:lnSpc>
                <a:spcPct val="80000"/>
              </a:lnSpc>
              <a:buFontTx/>
              <a:buNone/>
            </a:pPr>
            <a:r>
              <a:rPr lang="en-US" altLang="en-US" sz="1600" smtClean="0">
                <a:latin typeface="Consolas" pitchFamily="49" charset="0"/>
                <a:cs typeface="Consolas" pitchFamily="49" charset="0"/>
              </a:rPr>
              <a:t>       MyContainer aContainer = null;</a:t>
            </a:r>
          </a:p>
          <a:p>
            <a:pPr marL="0" indent="0" eaLnBrk="1" hangingPunct="1">
              <a:lnSpc>
                <a:spcPct val="80000"/>
              </a:lnSpc>
              <a:buFontTx/>
              <a:buNone/>
            </a:pPr>
            <a:endParaRPr lang="en-US" altLang="en-US" sz="1600" smtClean="0">
              <a:latin typeface="Consolas" pitchFamily="49" charset="0"/>
              <a:cs typeface="Consolas" pitchFamily="49" charset="0"/>
            </a:endParaRPr>
          </a:p>
          <a:p>
            <a:pPr marL="0" indent="0" eaLnBrk="1" hangingPunct="1">
              <a:lnSpc>
                <a:spcPct val="80000"/>
              </a:lnSpc>
              <a:buFontTx/>
              <a:buNone/>
            </a:pPr>
            <a:r>
              <a:rPr lang="en-US" altLang="en-US" sz="1600" smtClean="0">
                <a:latin typeface="Consolas" pitchFamily="49" charset="0"/>
                <a:cs typeface="Consolas" pitchFamily="49" charset="0"/>
              </a:rPr>
              <a:t>       // First algorithm</a:t>
            </a:r>
          </a:p>
          <a:p>
            <a:pPr marL="0" indent="0" eaLnBrk="1" hangingPunct="1">
              <a:lnSpc>
                <a:spcPct val="80000"/>
              </a:lnSpc>
              <a:buFontTx/>
              <a:buNone/>
            </a:pPr>
            <a:r>
              <a:rPr lang="en-US" altLang="en-US" sz="1600" smtClean="0">
                <a:latin typeface="Consolas" pitchFamily="49" charset="0"/>
                <a:cs typeface="Consolas" pitchFamily="49" charset="0"/>
              </a:rPr>
              <a:t>       aContainer = new MyContainer (new AddAlgorithm());</a:t>
            </a:r>
          </a:p>
          <a:p>
            <a:pPr marL="0" indent="0" eaLnBrk="1" hangingPunct="1">
              <a:lnSpc>
                <a:spcPct val="80000"/>
              </a:lnSpc>
              <a:buFontTx/>
              <a:buNone/>
            </a:pPr>
            <a:r>
              <a:rPr lang="en-US" altLang="en-US" sz="1600" smtClean="0">
                <a:latin typeface="Consolas" pitchFamily="49" charset="0"/>
                <a:cs typeface="Consolas" pitchFamily="49" charset="0"/>
              </a:rPr>
              <a:t>       System.out.println(aContainer.executeAlgorithm(2,5));</a:t>
            </a:r>
          </a:p>
          <a:p>
            <a:pPr marL="0" indent="0" eaLnBrk="1" hangingPunct="1">
              <a:lnSpc>
                <a:spcPct val="80000"/>
              </a:lnSpc>
              <a:buFontTx/>
              <a:buNone/>
            </a:pPr>
            <a:endParaRPr lang="en-US" altLang="en-US" sz="1600" smtClean="0">
              <a:latin typeface="Consolas" pitchFamily="49" charset="0"/>
              <a:cs typeface="Consolas" pitchFamily="49" charset="0"/>
            </a:endParaRPr>
          </a:p>
          <a:p>
            <a:pPr marL="0" indent="0" eaLnBrk="1" hangingPunct="1">
              <a:lnSpc>
                <a:spcPct val="80000"/>
              </a:lnSpc>
              <a:buFontTx/>
              <a:buNone/>
            </a:pPr>
            <a:r>
              <a:rPr lang="en-US" altLang="en-US" sz="1600" smtClean="0">
                <a:latin typeface="Consolas" pitchFamily="49" charset="0"/>
                <a:cs typeface="Consolas" pitchFamily="49" charset="0"/>
              </a:rPr>
              <a:t>       // Second algorithm</a:t>
            </a:r>
          </a:p>
          <a:p>
            <a:pPr marL="0" indent="0" eaLnBrk="1" hangingPunct="1">
              <a:lnSpc>
                <a:spcPct val="80000"/>
              </a:lnSpc>
              <a:buFontTx/>
              <a:buNone/>
            </a:pPr>
            <a:r>
              <a:rPr lang="en-US" altLang="en-US" sz="1600" smtClean="0">
                <a:latin typeface="Consolas" pitchFamily="49" charset="0"/>
                <a:cs typeface="Consolas" pitchFamily="49" charset="0"/>
              </a:rPr>
              <a:t>       aContainer = new MyContainer (new MultiplyAlgorithm());</a:t>
            </a:r>
          </a:p>
          <a:p>
            <a:pPr marL="0" indent="0" eaLnBrk="1" hangingPunct="1">
              <a:lnSpc>
                <a:spcPct val="80000"/>
              </a:lnSpc>
              <a:buFontTx/>
              <a:buNone/>
            </a:pPr>
            <a:r>
              <a:rPr lang="en-US" altLang="en-US" sz="1600" smtClean="0">
                <a:latin typeface="Consolas" pitchFamily="49" charset="0"/>
                <a:cs typeface="Consolas" pitchFamily="49" charset="0"/>
              </a:rPr>
              <a:t>       System.out.println(aContainer.executeAlgorithm(2,5));</a:t>
            </a:r>
          </a:p>
          <a:p>
            <a:pPr marL="0" indent="0" eaLnBrk="1" hangingPunct="1">
              <a:lnSpc>
                <a:spcPct val="80000"/>
              </a:lnSpc>
              <a:buFontTx/>
              <a:buNone/>
            </a:pPr>
            <a:r>
              <a:rPr lang="en-US" altLang="en-US" sz="1600" smtClean="0">
                <a:latin typeface="Consolas" pitchFamily="49" charset="0"/>
                <a:cs typeface="Consolas" pitchFamily="49" charset="0"/>
              </a:rPr>
              <a:t>   }</a:t>
            </a:r>
          </a:p>
          <a:p>
            <a:pPr marL="0" indent="0" eaLnBrk="1" hangingPunct="1">
              <a:lnSpc>
                <a:spcPct val="80000"/>
              </a:lnSpc>
              <a:buFontTx/>
              <a:buNone/>
            </a:pPr>
            <a:r>
              <a:rPr lang="en-US" altLang="en-US" sz="1600" smtClean="0">
                <a:latin typeface="Consolas" pitchFamily="49" charset="0"/>
                <a:cs typeface="Consolas" pitchFamily="49" charset="0"/>
              </a:rPr>
              <a:t>}</a:t>
            </a:r>
          </a:p>
        </p:txBody>
      </p:sp>
    </p:spTree>
    <p:extLst>
      <p:ext uri="{BB962C8B-B14F-4D97-AF65-F5344CB8AC3E}">
        <p14:creationId xmlns:p14="http://schemas.microsoft.com/office/powerpoint/2010/main" val="232771832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CC"/>
        </a:solidFill>
        <a:ln>
          <a:solidFill>
            <a:schemeClr val="tx1"/>
          </a:solidFill>
        </a:ln>
      </a:spPr>
      <a:bodyPr rtlCol="0" anchor="ctr"/>
      <a:lstStyle>
        <a:defPPr algn="ctr">
          <a:defRPr dirty="0" smtClean="0">
            <a:solidFill>
              <a:schemeClr val="tx1"/>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38100">
          <a:solidFill>
            <a:srgbClr val="FF0000"/>
          </a:solidFill>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noAutofit/>
      </a:bodyPr>
      <a:lstStyle>
        <a:defPPr>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34478</TotalTime>
  <Words>1272</Words>
  <Application>Microsoft Office PowerPoint</Application>
  <PresentationFormat>On-screen Show (4:3)</PresentationFormat>
  <Paragraphs>212</Paragraphs>
  <Slides>22</Slides>
  <Notes>6</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Office Theme</vt:lpstr>
      <vt:lpstr>Introduction To Design Patterns</vt:lpstr>
      <vt:lpstr>What Is A Design Pattern?</vt:lpstr>
      <vt:lpstr>Origin Of Design Patterns</vt:lpstr>
      <vt:lpstr>The Model-View-Controller Pattern1</vt:lpstr>
      <vt:lpstr>The Model-View-Controller Pattern1</vt:lpstr>
      <vt:lpstr>Model-View-Controller Pattern (2)</vt:lpstr>
      <vt:lpstr>The Strategy Pattern</vt:lpstr>
      <vt:lpstr>The Strategy Pattern (2)</vt:lpstr>
      <vt:lpstr>The Strategy Algorithm: Example</vt:lpstr>
      <vt:lpstr>The Strategy Algorithm: An Example (2)</vt:lpstr>
      <vt:lpstr>The Strategy Algorithm: An Example (3)</vt:lpstr>
      <vt:lpstr>Advantages Of The Strategy Pattern</vt:lpstr>
      <vt:lpstr>Side Note: Static Attributes</vt:lpstr>
      <vt:lpstr>Static Attributes: Driver Class</vt:lpstr>
      <vt:lpstr>Static Attributes: Class Foo &amp; Bar</vt:lpstr>
      <vt:lpstr>The Singleton Pattern</vt:lpstr>
      <vt:lpstr>Singleton Example</vt:lpstr>
      <vt:lpstr>Singleton: Driver</vt:lpstr>
      <vt:lpstr>Class SingleRandom</vt:lpstr>
      <vt:lpstr>Class SingleRandom (2)</vt:lpstr>
      <vt:lpstr>Discussions/Resources: Singleton Pattern</vt:lpstr>
      <vt:lpstr>You Should Now Know</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Design patterns</dc:title>
  <dc:creator>James Tam</dc:creator>
  <cp:keywords>Strategy design pattern;Singleton design pattern;Model-View-Controller</cp:keywords>
  <cp:lastModifiedBy>James Tam</cp:lastModifiedBy>
  <cp:revision>792</cp:revision>
  <dcterms:created xsi:type="dcterms:W3CDTF">2013-08-26T22:54:00Z</dcterms:created>
  <dcterms:modified xsi:type="dcterms:W3CDTF">2015-04-09T22:57:48Z</dcterms:modified>
</cp:coreProperties>
</file>