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1"/>
  </p:notesMasterIdLst>
  <p:handoutMasterIdLst>
    <p:handoutMasterId r:id="rId32"/>
  </p:handoutMasterIdLst>
  <p:sldIdLst>
    <p:sldId id="768" r:id="rId2"/>
    <p:sldId id="786" r:id="rId3"/>
    <p:sldId id="672" r:id="rId4"/>
    <p:sldId id="769" r:id="rId5"/>
    <p:sldId id="742" r:id="rId6"/>
    <p:sldId id="744" r:id="rId7"/>
    <p:sldId id="770" r:id="rId8"/>
    <p:sldId id="771" r:id="rId9"/>
    <p:sldId id="677" r:id="rId10"/>
    <p:sldId id="745" r:id="rId11"/>
    <p:sldId id="746" r:id="rId12"/>
    <p:sldId id="772" r:id="rId13"/>
    <p:sldId id="773" r:id="rId14"/>
    <p:sldId id="774" r:id="rId15"/>
    <p:sldId id="775" r:id="rId16"/>
    <p:sldId id="776" r:id="rId17"/>
    <p:sldId id="780" r:id="rId18"/>
    <p:sldId id="781" r:id="rId19"/>
    <p:sldId id="782" r:id="rId20"/>
    <p:sldId id="777" r:id="rId21"/>
    <p:sldId id="783" r:id="rId22"/>
    <p:sldId id="779" r:id="rId23"/>
    <p:sldId id="784" r:id="rId24"/>
    <p:sldId id="754" r:id="rId25"/>
    <p:sldId id="755" r:id="rId26"/>
    <p:sldId id="726" r:id="rId27"/>
    <p:sldId id="727" r:id="rId28"/>
    <p:sldId id="687" r:id="rId29"/>
    <p:sldId id="785" r:id="rId30"/>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49" autoAdjust="0"/>
    <p:restoredTop sz="90000" autoAdjust="0"/>
  </p:normalViewPr>
  <p:slideViewPr>
    <p:cSldViewPr snapToGrid="0">
      <p:cViewPr>
        <p:scale>
          <a:sx n="71" d="100"/>
          <a:sy n="71" d="100"/>
        </p:scale>
        <p:origin x="-138"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444" y="150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CPSC </a:t>
            </a:r>
            <a:r>
              <a:rPr lang="en-US" dirty="0" smtClean="0"/>
              <a:t>219: </a:t>
            </a:r>
            <a:r>
              <a:rPr lang="en-US" dirty="0"/>
              <a:t>Administrative </a:t>
            </a:r>
            <a:r>
              <a:rPr lang="en-US" dirty="0" smtClean="0"/>
              <a:t>information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4FBAF2B-FA54-4386-BB5D-A7E3CA879085}" type="slidenum">
              <a:rPr lang="en-US" altLang="en-US" sz="1000" smtClean="0">
                <a:latin typeface="Times New Roman" pitchFamily="18" charset="0"/>
              </a:rPr>
              <a:pPr>
                <a:lnSpc>
                  <a:spcPct val="100000"/>
                </a:lnSpc>
                <a:spcBef>
                  <a:spcPct val="0"/>
                </a:spcBef>
              </a:pPr>
              <a:t>1</a:t>
            </a:fld>
            <a:endParaRPr lang="en-US" altLang="en-US" sz="1000" dirty="0" smtClean="0">
              <a:latin typeface="Times New Roman" pitchFamily="18" charset="0"/>
            </a:endParaRPr>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1533D9A4-477F-4BF4-A90F-7F7F3E511920}" type="slidenum">
              <a:rPr lang="en-US" altLang="en-US" sz="1000" smtClean="0">
                <a:latin typeface="Times New Roman" pitchFamily="18" charset="0"/>
              </a:rPr>
              <a:pPr>
                <a:lnSpc>
                  <a:spcPct val="100000"/>
                </a:lnSpc>
                <a:spcBef>
                  <a:spcPct val="0"/>
                </a:spcBef>
              </a:pPr>
              <a:t>28</a:t>
            </a:fld>
            <a:endParaRPr lang="en-US" altLang="en-US" sz="1000" dirty="0" smtClean="0">
              <a:latin typeface="Times New Roman" pitchFamily="18"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0898B1B-AC48-432F-9E63-3FD32792B497}" type="slidenum">
              <a:rPr lang="en-US" altLang="en-US" sz="1000" smtClean="0">
                <a:latin typeface="Times New Roman" pitchFamily="18" charset="0"/>
              </a:rPr>
              <a:pPr>
                <a:lnSpc>
                  <a:spcPct val="100000"/>
                </a:lnSpc>
                <a:spcBef>
                  <a:spcPct val="0"/>
                </a:spcBef>
              </a:pPr>
              <a:t>3</a:t>
            </a:fld>
            <a:endParaRPr lang="en-US" altLang="en-US" sz="1000" dirty="0" smtClean="0">
              <a:latin typeface="Times New Roman" pitchFamily="18"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E46C2599-0E87-47A2-8149-C4673803509D}" type="slidenum">
              <a:rPr lang="en-US" altLang="en-US" sz="1000" smtClean="0">
                <a:latin typeface="Times New Roman" pitchFamily="18" charset="0"/>
              </a:rPr>
              <a:pPr>
                <a:lnSpc>
                  <a:spcPct val="100000"/>
                </a:lnSpc>
                <a:spcBef>
                  <a:spcPct val="0"/>
                </a:spcBef>
              </a:pPr>
              <a:t>4</a:t>
            </a:fld>
            <a:endParaRPr lang="en-US" altLang="en-US" sz="1000" dirty="0" smtClean="0">
              <a:latin typeface="Times New Roman" pitchFamily="18" charset="0"/>
            </a:endParaRP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5</a:t>
            </a:fld>
            <a:endParaRPr lang="en-US" altLang="en-US" sz="1000" dirty="0" smtClean="0">
              <a:latin typeface="Times New Roman" pitchFamily="18"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6</a:t>
            </a:fld>
            <a:endParaRPr lang="en-US" altLang="en-US" sz="100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B36B1B18-EC4A-4C69-9D9C-8423ABCC15E6}" type="slidenum">
              <a:rPr lang="en-US" altLang="en-US" sz="1000" i="1">
                <a:latin typeface="Times New Roman" pitchFamily="18" charset="0"/>
              </a:rPr>
              <a:pPr algn="r">
                <a:lnSpc>
                  <a:spcPct val="100000"/>
                </a:lnSpc>
                <a:spcBef>
                  <a:spcPct val="0"/>
                </a:spcBef>
              </a:pPr>
              <a:t>7</a:t>
            </a:fld>
            <a:endParaRPr lang="en-US" altLang="en-US" sz="1000" i="1" dirty="0">
              <a:latin typeface="Times New Roman" pitchFamily="18" charset="0"/>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DE2BDAA-020E-4051-A4B6-CF2421699D28}" type="slidenum">
              <a:rPr lang="en-US" altLang="en-US" sz="1000" i="1">
                <a:latin typeface="Times New Roman" pitchFamily="18" charset="0"/>
              </a:rPr>
              <a:pPr algn="r">
                <a:lnSpc>
                  <a:spcPct val="100000"/>
                </a:lnSpc>
                <a:spcBef>
                  <a:spcPct val="0"/>
                </a:spcBef>
              </a:pPr>
              <a:t>8</a:t>
            </a:fld>
            <a:endParaRPr lang="en-US" altLang="en-US" sz="1000" i="1" dirty="0">
              <a:latin typeface="Times New Roman" pitchFamily="18"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50CFD4C-D0A2-457D-B15E-615D386C7C77}" type="slidenum">
              <a:rPr lang="en-US" altLang="en-US" sz="1000" smtClean="0">
                <a:latin typeface="Times New Roman" pitchFamily="18" charset="0"/>
              </a:rPr>
              <a:pPr>
                <a:lnSpc>
                  <a:spcPct val="100000"/>
                </a:lnSpc>
                <a:spcBef>
                  <a:spcPct val="0"/>
                </a:spcBef>
              </a:pPr>
              <a:t>13</a:t>
            </a:fld>
            <a:endParaRPr lang="en-US" altLang="en-US" sz="1000" dirty="0" smtClean="0">
              <a:latin typeface="Times New Roman" pitchFamily="18" charset="0"/>
            </a:endParaRPr>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94922ADA-5C6C-404C-AFA8-1551481B568F}" type="slidenum">
              <a:rPr lang="en-US" altLang="en-US" sz="1000" smtClean="0">
                <a:latin typeface="Times New Roman" pitchFamily="18" charset="0"/>
              </a:rPr>
              <a:pPr>
                <a:lnSpc>
                  <a:spcPct val="100000"/>
                </a:lnSpc>
                <a:spcBef>
                  <a:spcPct val="0"/>
                </a:spcBef>
              </a:pPr>
              <a:t>23</a:t>
            </a:fld>
            <a:endParaRPr lang="en-US" altLang="en-US" sz="10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596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11.w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wm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hyperlink" Target="http://pages.cpsc.ucalgary.ca/~tamj/219/starting/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http://pages.cpsc.ucalgary.ca/~tamj/219/index.html#Course_topics,_lecture_notes_and_assignment_descriptions,exam_inform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ucalgary.ca/pubs/calendar/current/f-2.html" TargetMode="External"/><Relationship Id="rId5" Type="http://schemas.openxmlformats.org/officeDocument/2006/relationships/image" Target="../media/image26.emf"/><Relationship Id="rId4" Type="http://schemas.openxmlformats.org/officeDocument/2006/relationships/package" Target="../embeddings/Microsoft_Excel_Worksheet1.xls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pages.cpsc.ucalgary.ca/~tamj/219/index.html#Tutorial_and_lab_Informa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tamj@cpsc.ucalgary.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roquest.safaribooksonline.com.ezproxy.lib.ucalgary.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3600" dirty="0" smtClean="0"/>
              <a:t>Introduction To CPSC </a:t>
            </a:r>
            <a:r>
              <a:rPr lang="en-US" altLang="en-US" sz="3600" dirty="0" smtClean="0"/>
              <a:t>219</a:t>
            </a:r>
            <a:endParaRPr lang="en-US" altLang="en-US" sz="3600" dirty="0" smtClean="0"/>
          </a:p>
        </p:txBody>
      </p:sp>
      <p:sp>
        <p:nvSpPr>
          <p:cNvPr id="3075" name="Text Box 9"/>
          <p:cNvSpPr txBox="1">
            <a:spLocks noChangeArrowheads="1"/>
          </p:cNvSpPr>
          <p:nvPr/>
        </p:nvSpPr>
        <p:spPr bwMode="auto">
          <a:xfrm>
            <a:off x="1239838" y="3617913"/>
            <a:ext cx="676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algn="ctr" eaLnBrk="1" hangingPunct="1">
              <a:spcBef>
                <a:spcPct val="50000"/>
              </a:spcBef>
              <a:buFontTx/>
              <a:buNone/>
            </a:pPr>
            <a:r>
              <a:rPr lang="en-US" altLang="en-US" sz="3200" b="1" dirty="0">
                <a:latin typeface="Arial" charset="0"/>
              </a:rPr>
              <a:t>James Tam</a:t>
            </a:r>
          </a:p>
        </p:txBody>
      </p:sp>
      <p:pic>
        <p:nvPicPr>
          <p:cNvPr id="3077" name="Picture 8"/>
          <p:cNvPicPr>
            <a:picLocks noChangeAspect="1" noChangeArrowheads="1"/>
          </p:cNvPicPr>
          <p:nvPr/>
        </p:nvPicPr>
        <p:blipFill>
          <a:blip r:embed="rId3">
            <a:extLst>
              <a:ext uri="{28A0092B-C50C-407E-A947-70E740481C1C}">
                <a14:useLocalDpi xmlns:a14="http://schemas.microsoft.com/office/drawing/2010/main" val="0"/>
              </a:ext>
            </a:extLst>
          </a:blip>
          <a:srcRect l="5165" t="30798" b="11095"/>
          <a:stretch>
            <a:fillRect/>
          </a:stretch>
        </p:blipFill>
        <p:spPr bwMode="auto">
          <a:xfrm>
            <a:off x="2921000" y="4689475"/>
            <a:ext cx="2984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9"/>
          <p:cNvSpPr txBox="1">
            <a:spLocks noChangeArrowheads="1"/>
          </p:cNvSpPr>
          <p:nvPr/>
        </p:nvSpPr>
        <p:spPr bwMode="auto">
          <a:xfrm>
            <a:off x="774700" y="6324600"/>
            <a:ext cx="59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Java</a:t>
            </a:r>
          </a:p>
        </p:txBody>
      </p:sp>
      <p:sp>
        <p:nvSpPr>
          <p:cNvPr id="3079" name="Text Box 10"/>
          <p:cNvSpPr txBox="1">
            <a:spLocks noChangeArrowheads="1"/>
          </p:cNvSpPr>
          <p:nvPr/>
        </p:nvSpPr>
        <p:spPr bwMode="auto">
          <a:xfrm>
            <a:off x="3568700" y="6216650"/>
            <a:ext cx="176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Object-Orientation</a:t>
            </a:r>
          </a:p>
        </p:txBody>
      </p:sp>
      <p:sp>
        <p:nvSpPr>
          <p:cNvPr id="3080" name="Text Box 12"/>
          <p:cNvSpPr txBox="1">
            <a:spLocks noChangeArrowheads="1"/>
          </p:cNvSpPr>
          <p:nvPr/>
        </p:nvSpPr>
        <p:spPr bwMode="auto">
          <a:xfrm>
            <a:off x="6369050" y="6216650"/>
            <a:ext cx="2552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Graphical-user interfaces</a:t>
            </a: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65" y="5172448"/>
            <a:ext cx="1280169" cy="115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9050" y="4448735"/>
            <a:ext cx="2367108" cy="176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78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5"/>
          <p:cNvSpPr>
            <a:spLocks noGrp="1"/>
          </p:cNvSpPr>
          <p:nvPr>
            <p:ph type="title"/>
          </p:nvPr>
        </p:nvSpPr>
        <p:spPr/>
        <p:txBody>
          <a:bodyPr/>
          <a:lstStyle/>
          <a:p>
            <a:r>
              <a:rPr lang="en-US" altLang="en-US" dirty="0" smtClean="0"/>
              <a:t>Tam’s “House Rules”</a:t>
            </a:r>
          </a:p>
        </p:txBody>
      </p:sp>
      <p:sp>
        <p:nvSpPr>
          <p:cNvPr id="27" name="Content Placeholder 26"/>
          <p:cNvSpPr>
            <a:spLocks noGrp="1"/>
          </p:cNvSpPr>
          <p:nvPr>
            <p:ph idx="1"/>
          </p:nvPr>
        </p:nvSpPr>
        <p:spPr/>
        <p:txBody>
          <a:bodyPr/>
          <a:lstStyle/>
          <a:p>
            <a:pPr>
              <a:defRPr/>
            </a:pPr>
            <a:r>
              <a:rPr lang="en-US" altLang="en-US" dirty="0" smtClean="0"/>
              <a:t>I will endeavor to keep the lecture within the prescribed time </a:t>
            </a:r>
            <a:r>
              <a:rPr lang="en-US" altLang="en-US" dirty="0" smtClean="0"/>
              <a:t>boundaries</a:t>
            </a:r>
            <a:endParaRPr lang="en-US" altLang="en-US" dirty="0" smtClean="0"/>
          </a:p>
          <a:p>
            <a:pPr>
              <a:defRPr/>
            </a:pPr>
            <a:r>
              <a:rPr lang="en-US" altLang="en-US" dirty="0" smtClean="0"/>
              <a:t>You won’t pack up and end before time is up</a:t>
            </a:r>
          </a:p>
          <a:p>
            <a:pPr>
              <a:defRPr/>
            </a:pPr>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090194"/>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566194"/>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090194"/>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Tam’s “House Rules”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No recordings/captures without permission during class please</a:t>
            </a:r>
          </a:p>
          <a:p>
            <a:pPr fontAlgn="auto">
              <a:spcAft>
                <a:spcPts val="0"/>
              </a:spcAft>
              <a:buFont typeface="Arial" panose="020B0604020202020204" pitchFamily="34" charset="0"/>
              <a:buChar char="•"/>
              <a:defRPr/>
            </a:pPr>
            <a:endParaRPr lang="en-US" dirty="0" smtClean="0"/>
          </a:p>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19138" y="1447800"/>
            <a:ext cx="3892550" cy="1143000"/>
            <a:chOff x="755583" y="1828800"/>
            <a:chExt cx="3892617" cy="1143000"/>
          </a:xfrm>
        </p:grpSpPr>
        <p:pic>
          <p:nvPicPr>
            <p:cNvPr id="1229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a:grpSpLocks/>
          </p:cNvGrpSpPr>
          <p:nvPr/>
        </p:nvGrpSpPr>
        <p:grpSpPr bwMode="auto">
          <a:xfrm>
            <a:off x="719138" y="3795713"/>
            <a:ext cx="4635500" cy="2359025"/>
            <a:chOff x="876613" y="4198794"/>
            <a:chExt cx="4635945" cy="2359542"/>
          </a:xfrm>
        </p:grpSpPr>
        <p:pic>
          <p:nvPicPr>
            <p:cNvPr id="12294" name="Picture 8" descr="C:\Users\tamj\AppData\Local\Microsoft\Windows\Temporary Internet Files\Content.IE5\S73FJVX2\MC90023757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76613" y="4198794"/>
              <a:ext cx="1092645" cy="21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14965" y="5096579"/>
              <a:ext cx="3197593" cy="146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1966" y="5323868"/>
              <a:ext cx="761999" cy="10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219 </a:t>
            </a:r>
            <a:r>
              <a:rPr lang="en-US" altLang="en-US" dirty="0" smtClean="0"/>
              <a:t>Students: Assumed Knowledge</a:t>
            </a:r>
          </a:p>
        </p:txBody>
      </p:sp>
      <p:sp>
        <p:nvSpPr>
          <p:cNvPr id="3" name="Content Placeholder 2"/>
          <p:cNvSpPr>
            <a:spLocks noGrp="1"/>
          </p:cNvSpPr>
          <p:nvPr>
            <p:ph idx="1"/>
          </p:nvPr>
        </p:nvSpPr>
        <p:spPr/>
        <p:txBody>
          <a:bodyPr/>
          <a:lstStyle/>
          <a:p>
            <a:r>
              <a:rPr lang="en-US" altLang="en-US" dirty="0" smtClean="0"/>
              <a:t>You completed CPSC </a:t>
            </a:r>
            <a:r>
              <a:rPr lang="en-US" altLang="en-US" dirty="0" smtClean="0"/>
              <a:t>217 </a:t>
            </a:r>
            <a:r>
              <a:rPr lang="en-US" altLang="en-US" dirty="0" smtClean="0"/>
              <a:t>(or the equivalent) with a grade of C- or higher.</a:t>
            </a:r>
          </a:p>
          <a:p>
            <a:r>
              <a:rPr lang="en-US" altLang="en-US" dirty="0" smtClean="0"/>
              <a:t>You do not need to know Python programming for this class.</a:t>
            </a:r>
          </a:p>
          <a:p>
            <a:pPr lvl="1"/>
            <a:r>
              <a:rPr lang="en-US" altLang="en-US" dirty="0" smtClean="0"/>
              <a:t>However sometimes I will refer briefly to Python programs just to contrast what (most/all) students already know with what they need to learn.</a:t>
            </a:r>
          </a:p>
          <a:p>
            <a:r>
              <a:rPr lang="en-US" altLang="en-US" dirty="0" smtClean="0"/>
              <a:t>You are proficient at using common procedural programming tools e.g., branching, loops, decomposition into functions etc.</a:t>
            </a:r>
          </a:p>
          <a:p>
            <a:r>
              <a:rPr lang="en-US" altLang="en-US" dirty="0" smtClean="0"/>
              <a:t>If you are new to the CPSC network then you should (quickly) familiarize yourself.</a:t>
            </a:r>
          </a:p>
          <a:p>
            <a:pPr lvl="1"/>
            <a:r>
              <a:rPr lang="en-US" altLang="en-US" dirty="0" smtClean="0"/>
              <a:t>One starting point (Topic #0</a:t>
            </a:r>
            <a:r>
              <a:rPr lang="en-US" altLang="en-US" dirty="0" smtClean="0"/>
              <a:t>):</a:t>
            </a:r>
          </a:p>
          <a:p>
            <a:pPr lvl="1"/>
            <a:r>
              <a:rPr lang="en-US" altLang="en-US" dirty="0" smtClean="0">
                <a:hlinkClick r:id="rId2"/>
              </a:rPr>
              <a:t>http://pages.cpsc.ucalgary.ca/~tamj/219/starting/index.html</a:t>
            </a:r>
            <a:endParaRPr lang="en-US" altLang="en-US" dirty="0" smtClean="0"/>
          </a:p>
        </p:txBody>
      </p:sp>
    </p:spTree>
    <p:extLst>
      <p:ext uri="{BB962C8B-B14F-4D97-AF65-F5344CB8AC3E}">
        <p14:creationId xmlns:p14="http://schemas.microsoft.com/office/powerpoint/2010/main" val="2921165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How To Succeed In This Course: A Summary</a:t>
            </a:r>
          </a:p>
        </p:txBody>
      </p:sp>
      <p:sp>
        <p:nvSpPr>
          <p:cNvPr id="16387"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Make sure that you keep up with the material</a:t>
            </a:r>
          </a:p>
          <a:p>
            <a:pPr marL="457200" indent="-457200">
              <a:buFontTx/>
              <a:buAutoNum type="arabicPeriod"/>
            </a:pPr>
            <a:r>
              <a:rPr lang="en-US" altLang="en-US" dirty="0" smtClean="0"/>
              <a:t>Look at the material before coming to lecture </a:t>
            </a:r>
          </a:p>
          <a:p>
            <a:pPr marL="457200" indent="-457200">
              <a:buFontTx/>
              <a:buAutoNum type="arabicPeriod"/>
            </a:pPr>
            <a:r>
              <a:rPr lang="en-US" altLang="en-US" dirty="0" smtClean="0"/>
              <a:t>Start working on things early</a:t>
            </a:r>
          </a:p>
        </p:txBody>
      </p:sp>
    </p:spTree>
    <p:extLst>
      <p:ext uri="{BB962C8B-B14F-4D97-AF65-F5344CB8AC3E}">
        <p14:creationId xmlns:p14="http://schemas.microsoft.com/office/powerpoint/2010/main" val="29112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Evaluation Components</a:t>
            </a:r>
          </a:p>
        </p:txBody>
      </p:sp>
      <p:sp>
        <p:nvSpPr>
          <p:cNvPr id="17411" name="Content Placeholder 2"/>
          <p:cNvSpPr>
            <a:spLocks noGrp="1"/>
          </p:cNvSpPr>
          <p:nvPr>
            <p:ph idx="1"/>
          </p:nvPr>
        </p:nvSpPr>
        <p:spPr/>
        <p:txBody>
          <a:bodyPr/>
          <a:lstStyle/>
          <a:p>
            <a:r>
              <a:rPr lang="en-US" altLang="en-US" dirty="0" smtClean="0"/>
              <a:t>Assignments (35%)</a:t>
            </a:r>
          </a:p>
          <a:p>
            <a:r>
              <a:rPr lang="en-US" altLang="en-US" dirty="0" smtClean="0"/>
              <a:t>Examinations (65%)</a:t>
            </a:r>
          </a:p>
          <a:p>
            <a:r>
              <a:rPr lang="en-US" altLang="en-US" dirty="0" smtClean="0"/>
              <a:t>Bonus component: in-lecture questions using TopHat Monacle (1%)</a:t>
            </a:r>
          </a:p>
        </p:txBody>
      </p:sp>
    </p:spTree>
    <p:extLst>
      <p:ext uri="{BB962C8B-B14F-4D97-AF65-F5344CB8AC3E}">
        <p14:creationId xmlns:p14="http://schemas.microsoft.com/office/powerpoint/2010/main" val="3817929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Assignments</a:t>
            </a:r>
          </a:p>
        </p:txBody>
      </p:sp>
      <p:sp>
        <p:nvSpPr>
          <p:cNvPr id="3" name="Content Placeholder 2"/>
          <p:cNvSpPr>
            <a:spLocks noGrp="1"/>
          </p:cNvSpPr>
          <p:nvPr>
            <p:ph idx="1"/>
          </p:nvPr>
        </p:nvSpPr>
        <p:spPr/>
        <p:txBody>
          <a:bodyPr/>
          <a:lstStyle/>
          <a:p>
            <a:pPr>
              <a:defRPr/>
            </a:pPr>
            <a:r>
              <a:rPr lang="en-US" altLang="en-US" dirty="0" smtClean="0"/>
              <a:t>There will be two types of assignments</a:t>
            </a:r>
          </a:p>
          <a:p>
            <a:pPr lvl="1">
              <a:defRPr/>
            </a:pPr>
            <a:r>
              <a:rPr lang="en-US" altLang="en-US" dirty="0" smtClean="0"/>
              <a:t>Full </a:t>
            </a:r>
            <a:r>
              <a:rPr lang="en-US" altLang="en-US" dirty="0" smtClean="0"/>
              <a:t>(regular) assignments (32</a:t>
            </a:r>
            <a:r>
              <a:rPr lang="en-US" altLang="en-US" dirty="0" smtClean="0"/>
              <a:t>%)</a:t>
            </a:r>
          </a:p>
          <a:p>
            <a:pPr lvl="1">
              <a:defRPr/>
            </a:pPr>
            <a:r>
              <a:rPr lang="en-US" altLang="en-US" dirty="0"/>
              <a:t>Mini assignments (3</a:t>
            </a:r>
            <a:r>
              <a:rPr lang="en-US" altLang="en-US" dirty="0" smtClean="0"/>
              <a:t>%)</a:t>
            </a:r>
            <a:endParaRPr lang="en-US" altLang="en-US" dirty="0" smtClean="0"/>
          </a:p>
          <a:p>
            <a:pPr>
              <a:defRPr/>
            </a:pPr>
            <a:r>
              <a:rPr lang="en-US" altLang="en-US" dirty="0" smtClean="0"/>
              <a:t>Full </a:t>
            </a:r>
            <a:r>
              <a:rPr lang="en-US" altLang="en-US" dirty="0" smtClean="0"/>
              <a:t>assignments (5):</a:t>
            </a:r>
          </a:p>
          <a:p>
            <a:pPr lvl="1">
              <a:defRPr/>
            </a:pPr>
            <a:r>
              <a:rPr lang="en-US" altLang="en-US" dirty="0" smtClean="0"/>
              <a:t>Marking is based on a number of factors (such as program functionality, documentation, style)</a:t>
            </a:r>
          </a:p>
          <a:p>
            <a:pPr lvl="1">
              <a:defRPr/>
            </a:pPr>
            <a:r>
              <a:rPr lang="en-US" altLang="en-US" dirty="0" smtClean="0"/>
              <a:t>Assignment 1: worth 5%</a:t>
            </a:r>
          </a:p>
          <a:p>
            <a:pPr lvl="1">
              <a:defRPr/>
            </a:pPr>
            <a:r>
              <a:rPr lang="en-US" altLang="en-US" dirty="0" smtClean="0"/>
              <a:t>Assignment 2: worth 8%</a:t>
            </a:r>
          </a:p>
          <a:p>
            <a:pPr lvl="1">
              <a:defRPr/>
            </a:pPr>
            <a:r>
              <a:rPr lang="en-US" altLang="en-US" dirty="0" smtClean="0"/>
              <a:t>Assignment 3: worth 8%</a:t>
            </a:r>
          </a:p>
          <a:p>
            <a:pPr lvl="1">
              <a:defRPr/>
            </a:pPr>
            <a:r>
              <a:rPr lang="en-US" altLang="en-US" dirty="0" smtClean="0"/>
              <a:t>Assignment 4: worth 5%</a:t>
            </a:r>
          </a:p>
          <a:p>
            <a:pPr lvl="1">
              <a:defRPr/>
            </a:pPr>
            <a:r>
              <a:rPr lang="en-US" altLang="en-US" dirty="0" smtClean="0"/>
              <a:t>Assignment 5: worth 6%</a:t>
            </a:r>
          </a:p>
          <a:p>
            <a:pPr>
              <a:defRPr/>
            </a:pPr>
            <a:r>
              <a:rPr lang="en-US" altLang="en-US" dirty="0" smtClean="0"/>
              <a:t>Mini assignments (3 worth 1% each)</a:t>
            </a:r>
          </a:p>
          <a:p>
            <a:pPr lvl="1">
              <a:defRPr/>
            </a:pPr>
            <a:r>
              <a:rPr lang="en-US" altLang="en-US" dirty="0" smtClean="0"/>
              <a:t>The goal is to create a small and relatively simple program in order to learn basic programming concepts such as Java syntax</a:t>
            </a:r>
          </a:p>
          <a:p>
            <a:pPr lvl="1">
              <a:defRPr/>
            </a:pPr>
            <a:r>
              <a:rPr lang="en-US" altLang="en-US" dirty="0" smtClean="0"/>
              <a:t>Marking is focused on program functionality</a:t>
            </a:r>
          </a:p>
          <a:p>
            <a:pPr marL="225425" lvl="1" indent="0">
              <a:buFont typeface="Times New Roman" pitchFamily="18" charset="0"/>
              <a:buNone/>
              <a:defRPr/>
            </a:pPr>
            <a:endParaRPr lang="en-US" altLang="en-US" dirty="0" smtClean="0"/>
          </a:p>
          <a:p>
            <a:pPr lvl="1">
              <a:defRPr/>
            </a:pPr>
            <a:endParaRPr lang="en-US" altLang="en-US" dirty="0" smtClean="0"/>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288227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Assignments</a:t>
            </a:r>
          </a:p>
        </p:txBody>
      </p:sp>
      <p:sp>
        <p:nvSpPr>
          <p:cNvPr id="19459" name="Content Placeholder 2"/>
          <p:cNvSpPr>
            <a:spLocks noGrp="1"/>
          </p:cNvSpPr>
          <p:nvPr>
            <p:ph idx="1"/>
          </p:nvPr>
        </p:nvSpPr>
        <p:spPr/>
        <p:txBody>
          <a:bodyPr/>
          <a:lstStyle/>
          <a:p>
            <a:r>
              <a:rPr lang="en-US" altLang="en-US" dirty="0" smtClean="0"/>
              <a:t>Assignments must be individually completed and individually submitted.</a:t>
            </a:r>
          </a:p>
          <a:p>
            <a:pPr lvl="1"/>
            <a:r>
              <a:rPr lang="en-US" altLang="en-US" dirty="0" smtClean="0"/>
              <a:t>There is no group work allowed for this class.</a:t>
            </a:r>
          </a:p>
          <a:p>
            <a:pPr lvl="1"/>
            <a:r>
              <a:rPr lang="en-US" altLang="en-US" dirty="0" smtClean="0"/>
              <a:t>Students should not see the computer program code of other students.</a:t>
            </a:r>
          </a:p>
          <a:p>
            <a:r>
              <a:rPr lang="en-US" altLang="en-US" dirty="0" smtClean="0"/>
              <a:t>Both types of assignments will be marked by the tutorial instructor.</a:t>
            </a:r>
          </a:p>
          <a:p>
            <a:pPr lvl="1"/>
            <a:r>
              <a:rPr lang="en-US" altLang="en-US" dirty="0" smtClean="0"/>
              <a:t>You can contact him/her for the grade and/or the completed marking sheet.</a:t>
            </a:r>
          </a:p>
          <a:p>
            <a:endParaRPr lang="en-US" altLang="en-US" dirty="0" smtClean="0"/>
          </a:p>
        </p:txBody>
      </p:sp>
    </p:spTree>
    <p:extLst>
      <p:ext uri="{BB962C8B-B14F-4D97-AF65-F5344CB8AC3E}">
        <p14:creationId xmlns:p14="http://schemas.microsoft.com/office/powerpoint/2010/main" val="20923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dirty="0" smtClean="0"/>
              <a:t>(Further details will be available during the term).</a:t>
            </a:r>
          </a:p>
        </p:txBody>
      </p:sp>
      <p:grpSp>
        <p:nvGrpSpPr>
          <p:cNvPr id="6" name="Group 5"/>
          <p:cNvGrpSpPr>
            <a:grpSpLocks/>
          </p:cNvGrpSpPr>
          <p:nvPr/>
        </p:nvGrpSpPr>
        <p:grpSpPr bwMode="auto">
          <a:xfrm>
            <a:off x="914400" y="3903663"/>
            <a:ext cx="4787900" cy="1514475"/>
            <a:chOff x="774700" y="3273424"/>
            <a:chExt cx="4787900" cy="1514475"/>
          </a:xfrm>
        </p:grpSpPr>
        <p:pic>
          <p:nvPicPr>
            <p:cNvPr id="163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73424"/>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ounded Rectangular Callout 4"/>
            <p:cNvSpPr>
              <a:spLocks noChangeArrowheads="1"/>
            </p:cNvSpPr>
            <p:nvPr/>
          </p:nvSpPr>
          <p:spPr bwMode="auto">
            <a:xfrm>
              <a:off x="3860800" y="3273424"/>
              <a:ext cx="1701800" cy="1133476"/>
            </a:xfrm>
            <a:prstGeom prst="wedgeRoundRectCallout">
              <a:avLst>
                <a:gd name="adj1" fmla="val -180532"/>
                <a:gd name="adj2" fmla="val 20690"/>
                <a:gd name="adj3" fmla="val 16667"/>
              </a:avLst>
            </a:prstGeom>
            <a:solidFill>
              <a:srgbClr val="FFFFFF"/>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sz="1600" dirty="0">
                  <a:latin typeface="Comic Sans MS" pitchFamily="66" charset="0"/>
                </a:rPr>
                <a:t>I am the ‘course instructor’ person</a:t>
              </a:r>
            </a:p>
          </p:txBody>
        </p:sp>
      </p:grpSp>
      <p:sp>
        <p:nvSpPr>
          <p:cNvPr id="8" name="TextBox 7"/>
          <p:cNvSpPr txBox="1"/>
          <p:nvPr/>
        </p:nvSpPr>
        <p:spPr>
          <a:xfrm>
            <a:off x="0" y="6489700"/>
            <a:ext cx="4000500" cy="368300"/>
          </a:xfrm>
          <a:prstGeom prst="rect">
            <a:avLst/>
          </a:prstGeom>
          <a:noFill/>
          <a:ln w="0">
            <a:noFill/>
          </a:ln>
        </p:spPr>
        <p:txBody>
          <a:bodyPr wrap="square" lIns="91440" rtlCol="0">
            <a:noAutofit/>
          </a:bodyPr>
          <a:lstStyle/>
          <a:p>
            <a:r>
              <a:rPr lang="en-US" dirty="0" smtClean="0"/>
              <a:t>Image of James Tam: courtesy of </a:t>
            </a:r>
            <a:r>
              <a:rPr lang="en-US" dirty="0"/>
              <a:t>J</a:t>
            </a:r>
            <a:r>
              <a:rPr lang="en-US" dirty="0" smtClean="0"/>
              <a:t>ames Tam</a:t>
            </a:r>
            <a:endParaRPr lang="en-US" dirty="0" smtClean="0"/>
          </a:p>
        </p:txBody>
      </p:sp>
    </p:spTree>
    <p:extLst>
      <p:ext uri="{BB962C8B-B14F-4D97-AF65-F5344CB8AC3E}">
        <p14:creationId xmlns:p14="http://schemas.microsoft.com/office/powerpoint/2010/main" val="166055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JT’s Helpful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Sometimes it’s a technical failure (e.g., hardware failure)</a:t>
            </a:r>
          </a:p>
          <a:p>
            <a:pPr lvl="1"/>
            <a:r>
              <a:rPr lang="en-US" altLang="en-US" dirty="0" smtClean="0"/>
              <a:t>Sometimes it’s human error (e.g., oops, accidentally deleted) </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dirty="0" smtClean="0"/>
              <a:t>Check your work.</a:t>
            </a:r>
          </a:p>
          <a:p>
            <a:pPr lvl="2"/>
            <a:r>
              <a:rPr lang="en-US" altLang="en-US" dirty="0" smtClean="0"/>
              <a:t>Don’t assume that everything worked out OK.</a:t>
            </a:r>
          </a:p>
          <a:p>
            <a:pPr lvl="2"/>
            <a:r>
              <a:rPr lang="en-US" altLang="en-US" dirty="0" smtClean="0"/>
              <a:t>Instead you should check everything (there should be a way to do this using the assignment submission mechanism)</a:t>
            </a:r>
          </a:p>
          <a:p>
            <a:pPr lvl="2"/>
            <a:r>
              <a:rPr lang="en-US" altLang="en-US" dirty="0" smtClean="0"/>
              <a:t>Don’t just check file names but at least take a look at the actual file contents (not only to check that the file wasn’t corrupted but also that you submitted the correct version).</a:t>
            </a:r>
          </a:p>
          <a:p>
            <a:pPr lvl="2"/>
            <a:endParaRPr lang="en-US" altLang="en-US" dirty="0" smtClean="0"/>
          </a:p>
          <a:p>
            <a:endParaRPr lang="en-US" altLang="en-US" dirty="0" smtClean="0"/>
          </a:p>
          <a:p>
            <a:pPr lvl="1"/>
            <a:endParaRPr lang="en-US" altLang="en-US" dirty="0" smtClean="0"/>
          </a:p>
        </p:txBody>
      </p:sp>
    </p:spTree>
    <p:extLst>
      <p:ext uri="{BB962C8B-B14F-4D97-AF65-F5344CB8AC3E}">
        <p14:creationId xmlns:p14="http://schemas.microsoft.com/office/powerpoint/2010/main" val="3163527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If you have questions beforehand then do ask (make sure you ask your questions early enough so you can receive an answer before the due time).</a:t>
            </a:r>
          </a:p>
          <a:p>
            <a:r>
              <a:rPr lang="en-US" altLang="en-US" dirty="0" smtClean="0"/>
              <a:t>But don’t wait until after the due date (it’s too late).</a:t>
            </a:r>
          </a:p>
        </p:txBody>
      </p:sp>
    </p:spTree>
    <p:extLst>
      <p:ext uri="{BB962C8B-B14F-4D97-AF65-F5344CB8AC3E}">
        <p14:creationId xmlns:p14="http://schemas.microsoft.com/office/powerpoint/2010/main" val="1116935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And Now…</a:t>
            </a:r>
            <a:endParaRPr lang="en-US" dirty="0"/>
          </a:p>
        </p:txBody>
      </p:sp>
      <p:sp>
        <p:nvSpPr>
          <p:cNvPr id="3" name="Content Placeholder 2"/>
          <p:cNvSpPr>
            <a:spLocks noGrp="1"/>
          </p:cNvSpPr>
          <p:nvPr>
            <p:ph idx="1"/>
          </p:nvPr>
        </p:nvSpPr>
        <p:spPr/>
        <p:txBody>
          <a:bodyPr/>
          <a:lstStyle/>
          <a:p>
            <a:r>
              <a:rPr lang="en-US" dirty="0" smtClean="0"/>
              <a:t>CPSC 217: What was it like then</a:t>
            </a:r>
          </a:p>
          <a:p>
            <a:endParaRPr lang="en-US" dirty="0"/>
          </a:p>
          <a:p>
            <a:endParaRPr lang="en-US" dirty="0" smtClean="0"/>
          </a:p>
          <a:p>
            <a:endParaRPr lang="en-US" dirty="0"/>
          </a:p>
          <a:p>
            <a:endParaRPr lang="en-US" dirty="0" smtClean="0"/>
          </a:p>
          <a:p>
            <a:endParaRPr lang="en-US" dirty="0" smtClean="0"/>
          </a:p>
          <a:p>
            <a:r>
              <a:rPr lang="en-US" dirty="0" smtClean="0"/>
              <a:t>CPSC 219: What will it be like now</a:t>
            </a:r>
            <a:endParaRPr lang="en-US" dirty="0"/>
          </a:p>
        </p:txBody>
      </p:sp>
      <p:grpSp>
        <p:nvGrpSpPr>
          <p:cNvPr id="4" name="Group 3"/>
          <p:cNvGrpSpPr/>
          <p:nvPr/>
        </p:nvGrpSpPr>
        <p:grpSpPr>
          <a:xfrm>
            <a:off x="755649" y="1578769"/>
            <a:ext cx="5093822" cy="2235200"/>
            <a:chOff x="755649" y="1578769"/>
            <a:chExt cx="5093822" cy="2235200"/>
          </a:xfrm>
        </p:grpSpPr>
        <p:pic>
          <p:nvPicPr>
            <p:cNvPr id="6" name="Picture 4" descr="frazzled"/>
            <p:cNvPicPr>
              <a:picLocks noChangeAspect="1" noChangeArrowheads="1"/>
            </p:cNvPicPr>
            <p:nvPr/>
          </p:nvPicPr>
          <p:blipFill>
            <a:blip r:embed="rId4"/>
            <a:srcRect/>
            <a:stretch>
              <a:fillRect/>
            </a:stretch>
          </p:blipFill>
          <p:spPr bwMode="auto">
            <a:xfrm>
              <a:off x="755650" y="1578769"/>
              <a:ext cx="1571625" cy="189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7" name="TextBox 4"/>
            <p:cNvSpPr txBox="1">
              <a:spLocks noChangeArrowheads="1"/>
            </p:cNvSpPr>
            <p:nvPr/>
          </p:nvSpPr>
          <p:spPr bwMode="auto">
            <a:xfrm>
              <a:off x="755649" y="3339788"/>
              <a:ext cx="5093822" cy="4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latin typeface="Arial" charset="0"/>
                </a:rPr>
                <a:t>A Lot of work! </a:t>
              </a:r>
              <a:r>
                <a:rPr lang="en-US" altLang="en-US" sz="1800" dirty="0" smtClean="0">
                  <a:latin typeface="Arial" charset="0"/>
                </a:rPr>
                <a:t>(Image copyright unknown)</a:t>
              </a:r>
              <a:endParaRPr lang="en-US" altLang="en-US" sz="1800" dirty="0">
                <a:latin typeface="Arial" charset="0"/>
              </a:endParaRPr>
            </a:p>
          </p:txBody>
        </p:sp>
      </p:grpSp>
      <p:grpSp>
        <p:nvGrpSpPr>
          <p:cNvPr id="9" name="Group 8"/>
          <p:cNvGrpSpPr/>
          <p:nvPr/>
        </p:nvGrpSpPr>
        <p:grpSpPr>
          <a:xfrm>
            <a:off x="611113" y="4300204"/>
            <a:ext cx="3873500" cy="1437835"/>
            <a:chOff x="611113" y="4458954"/>
            <a:chExt cx="3873500" cy="1437835"/>
          </a:xfrm>
        </p:grpSpPr>
        <p:sp>
          <p:nvSpPr>
            <p:cNvPr id="8" name="TextBox 7"/>
            <p:cNvSpPr txBox="1">
              <a:spLocks noChangeArrowheads="1"/>
            </p:cNvSpPr>
            <p:nvPr/>
          </p:nvSpPr>
          <p:spPr bwMode="auto">
            <a:xfrm>
              <a:off x="611113" y="5579289"/>
              <a:ext cx="3873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latin typeface="Arial" charset="0"/>
                </a:rPr>
                <a:t>Even more work!!</a:t>
              </a:r>
              <a:r>
                <a:rPr lang="en-US" altLang="en-US" sz="1400" dirty="0" smtClean="0">
                  <a:latin typeface="Arial" charset="0"/>
                </a:rPr>
                <a:t>!</a:t>
              </a:r>
              <a:endParaRPr lang="en-US" altLang="en-US" sz="1400" dirty="0">
                <a:latin typeface="Arial" charset="0"/>
              </a:endParaRPr>
            </a:p>
          </p:txBody>
        </p:sp>
        <p:pic>
          <p:nvPicPr>
            <p:cNvPr id="11" name="Picture 4" descr="C:\Users\tamj\AppData\Local\Microsoft\Windows\Temporary Internet Files\Content.IE5\SJ530R3F\MC9003207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13" y="4458954"/>
              <a:ext cx="1015047" cy="1013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291354" y="4993932"/>
            <a:ext cx="2057400" cy="1869141"/>
            <a:chOff x="3291354" y="4993932"/>
            <a:chExt cx="2057400" cy="1869141"/>
          </a:xfrm>
        </p:grpSpPr>
        <p:pic>
          <p:nvPicPr>
            <p:cNvPr id="15" name="Picture 2" descr="U:\PC\lectures\Hi.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7394" y="4993932"/>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91354" y="5939743"/>
              <a:ext cx="2057400" cy="923330"/>
            </a:xfrm>
            <a:prstGeom prst="rect">
              <a:avLst/>
            </a:prstGeom>
            <a:noFill/>
          </p:spPr>
          <p:txBody>
            <a:bodyPr wrap="square" lIns="0" rtlCol="0">
              <a:spAutoFit/>
            </a:bodyPr>
            <a:lstStyle/>
            <a:p>
              <a:pPr algn="r"/>
              <a:r>
                <a:rPr lang="en-US" sz="1800" dirty="0" smtClean="0">
                  <a:latin typeface="Arial" panose="020B0604020202020204" pitchFamily="34" charset="0"/>
                  <a:cs typeface="Arial" panose="020B0604020202020204" pitchFamily="34" charset="0"/>
                </a:rPr>
                <a:t>…but don’t forget how much smarter you’ve became!</a:t>
              </a:r>
              <a:endParaRPr lang="en-US"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598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oh2.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Examinations</a:t>
            </a:r>
          </a:p>
        </p:txBody>
      </p:sp>
      <p:sp>
        <p:nvSpPr>
          <p:cNvPr id="20483" name="Content Placeholder 2"/>
          <p:cNvSpPr>
            <a:spLocks noGrp="1"/>
          </p:cNvSpPr>
          <p:nvPr>
            <p:ph idx="1"/>
          </p:nvPr>
        </p:nvSpPr>
        <p:spPr/>
        <p:txBody>
          <a:bodyPr/>
          <a:lstStyle/>
          <a:p>
            <a:r>
              <a:rPr lang="en-US" altLang="en-US" dirty="0" smtClean="0"/>
              <a:t>There will be </a:t>
            </a:r>
            <a:r>
              <a:rPr lang="en-US" altLang="en-US" dirty="0" smtClean="0"/>
              <a:t>three </a:t>
            </a:r>
            <a:r>
              <a:rPr lang="en-US" altLang="en-US" dirty="0" smtClean="0"/>
              <a:t>exams: </a:t>
            </a:r>
            <a:r>
              <a:rPr lang="en-US" altLang="en-US" dirty="0" smtClean="0"/>
              <a:t>two midterms </a:t>
            </a:r>
            <a:r>
              <a:rPr lang="en-US" altLang="en-US" dirty="0" smtClean="0"/>
              <a:t>and final.</a:t>
            </a:r>
          </a:p>
          <a:p>
            <a:r>
              <a:rPr lang="en-US" altLang="en-US" dirty="0" smtClean="0"/>
              <a:t>Midterm exam (worth </a:t>
            </a:r>
            <a:r>
              <a:rPr lang="en-US" altLang="en-US" dirty="0" smtClean="0"/>
              <a:t>15% each x 2 = 30</a:t>
            </a:r>
            <a:r>
              <a:rPr lang="en-US" altLang="en-US" dirty="0" smtClean="0"/>
              <a:t>%)</a:t>
            </a:r>
          </a:p>
          <a:p>
            <a:pPr lvl="1"/>
            <a:r>
              <a:rPr lang="en-US" altLang="en-US" dirty="0" smtClean="0"/>
              <a:t>I set the </a:t>
            </a:r>
            <a:r>
              <a:rPr lang="en-US" altLang="en-US" dirty="0" smtClean="0"/>
              <a:t>date:</a:t>
            </a:r>
          </a:p>
          <a:p>
            <a:pPr lvl="1"/>
            <a:r>
              <a:rPr lang="en-US" altLang="en-US" dirty="0" smtClean="0"/>
              <a:t>Midterm I: Friday February 13 (second part of lecture)</a:t>
            </a:r>
          </a:p>
          <a:p>
            <a:pPr lvl="1"/>
            <a:r>
              <a:rPr lang="en-US" altLang="en-US" dirty="0" smtClean="0"/>
              <a:t>Midterm II: Friday March 13 (second part of lecture)</a:t>
            </a:r>
          </a:p>
          <a:p>
            <a:pPr lvl="1"/>
            <a:r>
              <a:rPr lang="en-US" altLang="en-US" dirty="0" smtClean="0"/>
              <a:t>(More information can be found on the course web site) </a:t>
            </a:r>
          </a:p>
          <a:p>
            <a:pPr lvl="2"/>
            <a:r>
              <a:rPr lang="en-US" altLang="en-US" dirty="0" smtClean="0"/>
              <a:t>Section title: </a:t>
            </a:r>
          </a:p>
          <a:p>
            <a:pPr lvl="3"/>
            <a:r>
              <a:rPr lang="en-US" altLang="en-US" dirty="0" smtClean="0"/>
              <a:t>“</a:t>
            </a:r>
            <a:r>
              <a:rPr lang="en-US" b="0" dirty="0" smtClean="0">
                <a:effectLst/>
              </a:rPr>
              <a:t>Course topics, lecture notes and assignment descriptions, exam information</a:t>
            </a:r>
            <a:r>
              <a:rPr lang="en-US" altLang="en-US" dirty="0" smtClean="0"/>
              <a:t>”</a:t>
            </a:r>
            <a:endParaRPr lang="en-US" altLang="en-US" dirty="0"/>
          </a:p>
          <a:p>
            <a:pPr lvl="2"/>
            <a:r>
              <a:rPr lang="en-US" altLang="en-US" dirty="0" smtClean="0"/>
              <a:t>Hyperlink (see this for information about preparing for the exam)</a:t>
            </a:r>
            <a:endParaRPr lang="en-US" altLang="en-US" dirty="0">
              <a:hlinkClick r:id="rId2"/>
            </a:endParaRPr>
          </a:p>
          <a:p>
            <a:pPr lvl="3"/>
            <a:r>
              <a:rPr lang="en-US" altLang="en-US" dirty="0" smtClean="0">
                <a:hlinkClick r:id="rId2"/>
              </a:rPr>
              <a:t>http://pages.cpsc.ucalgary.ca/~tamj/219/index.html#Course_topics,_lecture_notes_and_assignment_descriptions,exam_information</a:t>
            </a:r>
            <a:endParaRPr lang="en-US" altLang="en-US" dirty="0" smtClean="0"/>
          </a:p>
        </p:txBody>
      </p:sp>
    </p:spTree>
    <p:extLst>
      <p:ext uri="{BB962C8B-B14F-4D97-AF65-F5344CB8AC3E}">
        <p14:creationId xmlns:p14="http://schemas.microsoft.com/office/powerpoint/2010/main" val="1983108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Examinations (2)</a:t>
            </a:r>
            <a:endParaRPr lang="en-US" dirty="0"/>
          </a:p>
        </p:txBody>
      </p:sp>
      <p:sp>
        <p:nvSpPr>
          <p:cNvPr id="3" name="Content Placeholder 2"/>
          <p:cNvSpPr>
            <a:spLocks noGrp="1"/>
          </p:cNvSpPr>
          <p:nvPr>
            <p:ph idx="1"/>
          </p:nvPr>
        </p:nvSpPr>
        <p:spPr/>
        <p:txBody>
          <a:bodyPr/>
          <a:lstStyle/>
          <a:p>
            <a:r>
              <a:rPr lang="en-US" altLang="en-US" dirty="0" smtClean="0"/>
              <a:t>Final exam (worth 35%)</a:t>
            </a:r>
          </a:p>
          <a:p>
            <a:pPr lvl="1"/>
            <a:r>
              <a:rPr lang="en-US" altLang="en-US" dirty="0" smtClean="0"/>
              <a:t>Date/time/location determined by the Office the Registrar.</a:t>
            </a:r>
          </a:p>
          <a:p>
            <a:pPr lvl="1"/>
            <a:r>
              <a:rPr lang="en-US" altLang="en-US" dirty="0" smtClean="0"/>
              <a:t>(That means I find out these details at the same time that you do).</a:t>
            </a:r>
          </a:p>
          <a:p>
            <a:pPr lvl="1"/>
            <a:r>
              <a:rPr lang="en-US" altLang="en-US" dirty="0" smtClean="0"/>
              <a:t>You can find information about your final exams online via the university PeopleSoft portal.</a:t>
            </a:r>
          </a:p>
          <a:p>
            <a:r>
              <a:rPr lang="en-US" altLang="en-US" dirty="0" smtClean="0"/>
              <a:t>All </a:t>
            </a:r>
            <a:r>
              <a:rPr lang="en-US" altLang="en-US" dirty="0" smtClean="0"/>
              <a:t>will completed on paper (not in front of a computer).</a:t>
            </a:r>
          </a:p>
          <a:p>
            <a:r>
              <a:rPr lang="en-US" altLang="en-US" dirty="0" smtClean="0"/>
              <a:t>Note: you need to pass the weighted average of the exam component in order to receive a grade of C- or higher in this class.</a:t>
            </a:r>
          </a:p>
          <a:p>
            <a:endParaRPr lang="en-US" altLang="en-US" dirty="0" smtClean="0"/>
          </a:p>
          <a:p>
            <a:endParaRPr lang="en-US" dirty="0"/>
          </a:p>
        </p:txBody>
      </p:sp>
    </p:spTree>
    <p:extLst>
      <p:ext uri="{BB962C8B-B14F-4D97-AF65-F5344CB8AC3E}">
        <p14:creationId xmlns:p14="http://schemas.microsoft.com/office/powerpoint/2010/main" val="9813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Term Grade (2)</a:t>
            </a:r>
          </a:p>
        </p:txBody>
      </p:sp>
      <p:sp>
        <p:nvSpPr>
          <p:cNvPr id="3" name="Content Placeholder 2"/>
          <p:cNvSpPr>
            <a:spLocks noGrp="1"/>
          </p:cNvSpPr>
          <p:nvPr>
            <p:ph idx="1"/>
          </p:nvPr>
        </p:nvSpPr>
        <p:spPr/>
        <p:txBody>
          <a:bodyPr/>
          <a:lstStyle/>
          <a:p>
            <a:pPr>
              <a:defRPr/>
            </a:pPr>
            <a:r>
              <a:rPr lang="en-US" dirty="0" smtClean="0"/>
              <a:t>To determine your weighted term grade point simply multiply each grade point by the weight of each component.</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1">
              <a:defRPr/>
            </a:pPr>
            <a:r>
              <a:rPr lang="en-US" dirty="0" smtClean="0"/>
              <a:t>Assignments: weight = 30%, example score = A</a:t>
            </a:r>
          </a:p>
          <a:p>
            <a:pPr lvl="1">
              <a:defRPr/>
            </a:pPr>
            <a:r>
              <a:rPr lang="en-US" dirty="0" smtClean="0"/>
              <a:t>Midterm: weight = 30%, example score = B+</a:t>
            </a:r>
          </a:p>
          <a:p>
            <a:pPr lvl="1">
              <a:defRPr/>
            </a:pPr>
            <a:r>
              <a:rPr lang="en-US" dirty="0" smtClean="0"/>
              <a:t>Final: weight = 40%, example score = C-</a:t>
            </a:r>
          </a:p>
          <a:p>
            <a:pPr marL="225425" lvl="1" indent="0">
              <a:buFont typeface="Times New Roman" pitchFamily="18" charset="0"/>
              <a:buNone/>
              <a:defRPr/>
            </a:pPr>
            <a:endParaRPr lang="en-US" dirty="0" smtClean="0"/>
          </a:p>
          <a:p>
            <a:pPr marL="225425" lvl="1" indent="0">
              <a:buFont typeface="Times New Roman" pitchFamily="18" charset="0"/>
              <a:buNone/>
              <a:defRPr/>
            </a:pPr>
            <a:r>
              <a:rPr lang="en-US" dirty="0" smtClean="0"/>
              <a:t>Weighted assignments: 0.3 * 4.0 = 1.2</a:t>
            </a:r>
          </a:p>
          <a:p>
            <a:pPr marL="225425" lvl="1" indent="0">
              <a:buFont typeface="Times New Roman" pitchFamily="18" charset="0"/>
              <a:buNone/>
              <a:defRPr/>
            </a:pPr>
            <a:r>
              <a:rPr lang="en-US" dirty="0" smtClean="0"/>
              <a:t>Weighted midterm: 0.3 * 3.3 = 0.99</a:t>
            </a:r>
          </a:p>
          <a:p>
            <a:pPr marL="225425" lvl="1" indent="0">
              <a:buFont typeface="Times New Roman" pitchFamily="18" charset="0"/>
              <a:buNone/>
              <a:defRPr/>
            </a:pPr>
            <a:r>
              <a:rPr lang="en-US" dirty="0" smtClean="0"/>
              <a:t>Weighted final: 0.4 * 1.7 = 0.68</a:t>
            </a:r>
          </a:p>
          <a:p>
            <a:pPr marL="225425" lvl="1" indent="0">
              <a:buFont typeface="Times New Roman" pitchFamily="18" charset="0"/>
              <a:buNone/>
              <a:defRPr/>
            </a:pPr>
            <a:r>
              <a:rPr lang="en-US" dirty="0" smtClean="0"/>
              <a:t>Total term grade point = 1.2 + 0.99 + 0.68 = </a:t>
            </a:r>
            <a:r>
              <a:rPr lang="en-US" dirty="0" smtClean="0"/>
              <a:t>2.87</a:t>
            </a:r>
          </a:p>
          <a:p>
            <a:pPr marL="225425" lvl="1" indent="0">
              <a:buNone/>
              <a:defRPr/>
            </a:pPr>
            <a:r>
              <a:rPr lang="en-US" dirty="0"/>
              <a:t>(In this case the term letter is B-)</a:t>
            </a:r>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
        <p:nvSpPr>
          <p:cNvPr id="4" name="Rectangle 3"/>
          <p:cNvSpPr>
            <a:spLocks noChangeArrowheads="1"/>
          </p:cNvSpPr>
          <p:nvPr/>
        </p:nvSpPr>
        <p:spPr bwMode="auto">
          <a:xfrm>
            <a:off x="184150" y="6560578"/>
            <a:ext cx="862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0"/>
              </a:spcBef>
              <a:buFontTx/>
              <a:buNone/>
            </a:pPr>
            <a:r>
              <a:rPr lang="en-US" altLang="en-US" sz="1400" dirty="0">
                <a:latin typeface="Arial" charset="0"/>
              </a:rPr>
              <a:t>Official university listing of letter grades/grade points: http://www.ucalgary.ca/pubs/calendar/current/f-2.html</a:t>
            </a:r>
          </a:p>
        </p:txBody>
      </p:sp>
    </p:spTree>
    <p:extLst>
      <p:ext uri="{BB962C8B-B14F-4D97-AF65-F5344CB8AC3E}">
        <p14:creationId xmlns:p14="http://schemas.microsoft.com/office/powerpoint/2010/main" val="345828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t>Estimating Your Term Grade (3)</a:t>
            </a:r>
            <a:r>
              <a:rPr lang="en-US" altLang="en-US" baseline="30000" dirty="0" smtClean="0"/>
              <a:t>1, 2</a:t>
            </a:r>
          </a:p>
        </p:txBody>
      </p:sp>
      <p:graphicFrame>
        <p:nvGraphicFramePr>
          <p:cNvPr id="26627" name="Object 3"/>
          <p:cNvGraphicFramePr>
            <a:graphicFrameLocks noChangeAspect="1"/>
          </p:cNvGraphicFramePr>
          <p:nvPr>
            <p:extLst>
              <p:ext uri="{D42A27DB-BD31-4B8C-83A1-F6EECF244321}">
                <p14:modId xmlns:p14="http://schemas.microsoft.com/office/powerpoint/2010/main" val="1187067418"/>
              </p:ext>
            </p:extLst>
          </p:nvPr>
        </p:nvGraphicFramePr>
        <p:xfrm>
          <a:off x="304800" y="1168867"/>
          <a:ext cx="8839200" cy="4203460"/>
        </p:xfrm>
        <a:graphic>
          <a:graphicData uri="http://schemas.openxmlformats.org/presentationml/2006/ole">
            <mc:AlternateContent xmlns:mc="http://schemas.openxmlformats.org/markup-compatibility/2006">
              <mc:Choice xmlns:v="urn:schemas-microsoft-com:vml" Requires="v">
                <p:oleObj spid="_x0000_s64533" name="Worksheet" r:id="rId4" imgW="6867637" imgH="3267165" progId="Excel.Sheet.12">
                  <p:embed/>
                </p:oleObj>
              </mc:Choice>
              <mc:Fallback>
                <p:oleObj name="Worksheet" r:id="rId4" imgW="6867637" imgH="3267165" progId="Excel.Sheet.12">
                  <p:embed/>
                  <p:pic>
                    <p:nvPicPr>
                      <p:cNvPr id="0" name=""/>
                      <p:cNvPicPr>
                        <a:picLocks noChangeAspect="1" noChangeArrowheads="1"/>
                      </p:cNvPicPr>
                      <p:nvPr/>
                    </p:nvPicPr>
                    <p:blipFill>
                      <a:blip r:embed="rId5"/>
                      <a:srcRect/>
                      <a:stretch>
                        <a:fillRect/>
                      </a:stretch>
                    </p:blipFill>
                    <p:spPr bwMode="auto">
                      <a:xfrm>
                        <a:off x="304800" y="1168867"/>
                        <a:ext cx="8839200" cy="4203460"/>
                      </a:xfrm>
                      <a:prstGeom prst="rect">
                        <a:avLst/>
                      </a:prstGeom>
                      <a:noFill/>
                      <a:ln>
                        <a:noFill/>
                      </a:ln>
                    </p:spPr>
                  </p:pic>
                </p:oleObj>
              </mc:Fallback>
            </mc:AlternateContent>
          </a:graphicData>
        </a:graphic>
      </p:graphicFrame>
      <p:sp>
        <p:nvSpPr>
          <p:cNvPr id="6" name="TextBox 5"/>
          <p:cNvSpPr txBox="1"/>
          <p:nvPr/>
        </p:nvSpPr>
        <p:spPr>
          <a:xfrm>
            <a:off x="304800" y="5380038"/>
            <a:ext cx="8153400" cy="1384300"/>
          </a:xfrm>
          <a:prstGeom prst="rect">
            <a:avLst/>
          </a:prstGeom>
          <a:noFill/>
        </p:spPr>
        <p:txBody>
          <a:bodyPr>
            <a:spAutoFit/>
          </a:bodyPr>
          <a:lstStyle/>
          <a:p>
            <a:pPr fontAlgn="auto">
              <a:spcBef>
                <a:spcPts val="0"/>
              </a:spcBef>
              <a:spcAft>
                <a:spcPts val="0"/>
              </a:spcAft>
              <a:defRPr/>
            </a:pPr>
            <a:r>
              <a:rPr lang="en-US" dirty="0">
                <a:latin typeface="+mn-lt"/>
              </a:rPr>
              <a:t>1 The grade point to letter grade mapping employs the official university cutoffs:</a:t>
            </a:r>
          </a:p>
          <a:p>
            <a:pPr marL="285750" indent="-285750" fontAlgn="auto">
              <a:spcBef>
                <a:spcPts val="0"/>
              </a:spcBef>
              <a:spcAft>
                <a:spcPts val="0"/>
              </a:spcAft>
              <a:buFont typeface="Arial" panose="020B0604020202020204" pitchFamily="34" charset="0"/>
              <a:buChar char="•"/>
              <a:defRPr/>
            </a:pPr>
            <a:r>
              <a:rPr lang="en-US" altLang="en-US" dirty="0">
                <a:hlinkClick r:id="rId6"/>
              </a:rPr>
              <a:t>http://www.ucalgary.ca/pubs/calendar/current/f-2.html</a:t>
            </a:r>
            <a:endParaRPr lang="en-US" altLang="en-US" dirty="0"/>
          </a:p>
          <a:p>
            <a:pPr marL="285750" indent="-285750" fontAlgn="auto">
              <a:spcBef>
                <a:spcPts val="0"/>
              </a:spcBef>
              <a:spcAft>
                <a:spcPts val="0"/>
              </a:spcAft>
              <a:buFont typeface="Arial" panose="020B0604020202020204" pitchFamily="34" charset="0"/>
              <a:buChar char="•"/>
              <a:defRPr/>
            </a:pPr>
            <a:r>
              <a:rPr lang="en-US" dirty="0"/>
              <a:t>(I </a:t>
            </a:r>
            <a:r>
              <a:rPr lang="en-US" b="1" dirty="0" smtClean="0"/>
              <a:t>may</a:t>
            </a:r>
            <a:r>
              <a:rPr lang="en-US" dirty="0" smtClean="0"/>
              <a:t> </a:t>
            </a:r>
            <a:r>
              <a:rPr lang="en-US" dirty="0"/>
              <a:t>employ a more lenient set of cutoffs at the end of term but the official cutoffs will provide you with a ‘worse case’ estimate of your grade).</a:t>
            </a:r>
            <a:endParaRPr lang="en-US" dirty="0">
              <a:latin typeface="+mn-lt"/>
            </a:endParaRPr>
          </a:p>
          <a:p>
            <a:pPr fontAlgn="auto">
              <a:spcBef>
                <a:spcPts val="0"/>
              </a:spcBef>
              <a:spcAft>
                <a:spcPts val="0"/>
              </a:spcAft>
              <a:defRPr/>
            </a:pPr>
            <a:r>
              <a:rPr lang="en-US" dirty="0">
                <a:latin typeface="+mn-lt"/>
              </a:rPr>
              <a:t>2 </a:t>
            </a:r>
            <a:r>
              <a:rPr lang="en-US" dirty="0"/>
              <a:t>Note: to keep things simple the formula in the spreadsheet does not check if the exam component was passed or not (you can do the check manually or add it in yourself)</a:t>
            </a:r>
          </a:p>
        </p:txBody>
      </p:sp>
    </p:spTree>
    <p:extLst>
      <p:ext uri="{BB962C8B-B14F-4D97-AF65-F5344CB8AC3E}">
        <p14:creationId xmlns:p14="http://schemas.microsoft.com/office/powerpoint/2010/main" val="1443517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Examination Content</a:t>
            </a:r>
          </a:p>
        </p:txBody>
      </p:sp>
      <p:sp>
        <p:nvSpPr>
          <p:cNvPr id="3" name="Content Placeholder 2"/>
          <p:cNvSpPr>
            <a:spLocks noGrp="1"/>
          </p:cNvSpPr>
          <p:nvPr>
            <p:ph idx="1"/>
          </p:nvPr>
        </p:nvSpPr>
        <p:spPr/>
        <p:txBody>
          <a:bodyPr/>
          <a:lstStyle/>
          <a:p>
            <a:r>
              <a:rPr lang="en-US" altLang="en-US" dirty="0" smtClean="0"/>
              <a:t>Multiple choice questions:</a:t>
            </a:r>
          </a:p>
          <a:p>
            <a:pPr lvl="1"/>
            <a:r>
              <a:rPr lang="en-US" altLang="en-US" dirty="0" smtClean="0"/>
              <a:t>Partial program traces e.g., what’s the program output</a:t>
            </a:r>
          </a:p>
          <a:p>
            <a:pPr lvl="1"/>
            <a:r>
              <a:rPr lang="en-US" altLang="en-US" dirty="0" smtClean="0"/>
              <a:t>Basic program structure e.g., find the errors, which function or operator is needed for a particular mathematical operation</a:t>
            </a:r>
          </a:p>
          <a:p>
            <a:pPr lvl="1"/>
            <a:r>
              <a:rPr lang="en-US" altLang="en-US" dirty="0" smtClean="0"/>
              <a:t>More examples and details coming during the semester</a:t>
            </a:r>
          </a:p>
          <a:p>
            <a:r>
              <a:rPr lang="en-US" altLang="en-US" dirty="0" smtClean="0"/>
              <a:t>Written questions:</a:t>
            </a:r>
          </a:p>
          <a:p>
            <a:pPr lvl="1"/>
            <a:r>
              <a:rPr lang="en-US" altLang="en-US" dirty="0" smtClean="0"/>
              <a:t>Write a small/partial computer program.</a:t>
            </a:r>
          </a:p>
          <a:p>
            <a:pPr lvl="1"/>
            <a:r>
              <a:rPr lang="en-US" altLang="en-US" dirty="0" smtClean="0"/>
              <a:t>Trace the execution of a computer program e.g., what is the ‘output’.</a:t>
            </a:r>
          </a:p>
          <a:p>
            <a:pPr lvl="1"/>
            <a:r>
              <a:rPr lang="en-US" altLang="en-US" dirty="0" smtClean="0"/>
              <a:t>Conceptual (lower weight for this type of question) e.g., definition of a technical term.</a:t>
            </a:r>
          </a:p>
          <a:p>
            <a:pPr lvl="1"/>
            <a:r>
              <a:rPr lang="en-US" altLang="en-US" dirty="0" smtClean="0"/>
              <a:t>Likely there will be a smaller proportion of written questions on the midterm vs. the final.</a:t>
            </a:r>
          </a:p>
          <a:p>
            <a:r>
              <a:rPr lang="en-US" altLang="en-US" dirty="0" smtClean="0"/>
              <a:t>I will be grading the exams.</a:t>
            </a:r>
          </a:p>
          <a:p>
            <a:pPr lvl="1"/>
            <a:r>
              <a:rPr lang="en-US" altLang="en-US" dirty="0" smtClean="0"/>
              <a:t>(I’ll do the best I can to get them done in a timely fashion but remember it’s a high enrollment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Examination Content (2)</a:t>
            </a:r>
          </a:p>
        </p:txBody>
      </p:sp>
      <p:sp>
        <p:nvSpPr>
          <p:cNvPr id="23555" name="Content Placeholder 2"/>
          <p:cNvSpPr>
            <a:spLocks noGrp="1"/>
          </p:cNvSpPr>
          <p:nvPr>
            <p:ph idx="1"/>
          </p:nvPr>
        </p:nvSpPr>
        <p:spPr/>
        <p:txBody>
          <a:bodyPr/>
          <a:lstStyle/>
          <a:p>
            <a:r>
              <a:rPr lang="en-US" altLang="en-US" dirty="0" smtClean="0"/>
              <a:t>More sample ‘exam type’ questions will be provided during the semester. </a:t>
            </a:r>
          </a:p>
          <a:p>
            <a:pPr lvl="1"/>
            <a:r>
              <a:rPr lang="en-US" altLang="en-US" dirty="0" smtClean="0"/>
              <a:t>Sometimes ‘on the fly’ in lecture so  </a:t>
            </a:r>
            <a:r>
              <a:rPr lang="en-US" altLang="en-US" b="1" dirty="0" smtClean="0"/>
              <a:t>pay attention </a:t>
            </a:r>
            <a:r>
              <a:rPr lang="en-US" altLang="en-US" dirty="0" smtClean="0"/>
              <a:t>to these and </a:t>
            </a:r>
            <a:r>
              <a:rPr lang="en-US" altLang="en-US" b="1" dirty="0" smtClean="0"/>
              <a:t>take notes</a:t>
            </a:r>
            <a:r>
              <a:rPr lang="en-US" altLang="en-US" dirty="0" smtClean="0"/>
              <a:t>.</a:t>
            </a:r>
          </a:p>
          <a:p>
            <a:endParaRPr lang="en-US" altLang="en-US" dirty="0" smtClean="0"/>
          </a:p>
          <a:p>
            <a:pPr lvl="1"/>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Computer Science: Labs And Tutorials (Reminder)</a:t>
            </a:r>
          </a:p>
        </p:txBody>
      </p:sp>
      <p:sp>
        <p:nvSpPr>
          <p:cNvPr id="3" name="Content Placeholder 2"/>
          <p:cNvSpPr>
            <a:spLocks noGrp="1"/>
          </p:cNvSpPr>
          <p:nvPr>
            <p:ph idx="1"/>
          </p:nvPr>
        </p:nvSpPr>
        <p:spPr/>
        <p:txBody>
          <a:bodyPr/>
          <a:lstStyle/>
          <a:p>
            <a:r>
              <a:rPr lang="en-US" altLang="en-US" dirty="0" smtClean="0"/>
              <a:t>Labs (“Continuous Tutorial/CT”):</a:t>
            </a:r>
          </a:p>
          <a:p>
            <a:pPr lvl="1"/>
            <a:r>
              <a:rPr lang="en-US" altLang="en-US" dirty="0" smtClean="0"/>
              <a:t>Attendance is not required (no official registration)</a:t>
            </a:r>
          </a:p>
          <a:p>
            <a:pPr lvl="1"/>
            <a:r>
              <a:rPr lang="en-US" altLang="en-US" dirty="0" smtClean="0"/>
              <a:t>Q &amp; A session: it will be used as an additional place where you can get help. </a:t>
            </a:r>
          </a:p>
          <a:p>
            <a:pPr lvl="1"/>
            <a:r>
              <a:rPr lang="en-US" altLang="en-US" dirty="0" smtClean="0"/>
              <a:t>Located near the technical “Help Desk”</a:t>
            </a:r>
          </a:p>
          <a:p>
            <a:pPr lvl="1"/>
            <a:r>
              <a:rPr lang="en-US" altLang="en-US" dirty="0" smtClean="0"/>
              <a:t>The CT schedule will be posted early in the semester.</a:t>
            </a:r>
          </a:p>
          <a:p>
            <a:r>
              <a:rPr lang="en-US" altLang="en-US" dirty="0" smtClean="0"/>
              <a:t>Tutorials:</a:t>
            </a:r>
          </a:p>
          <a:p>
            <a:pPr lvl="1"/>
            <a:r>
              <a:rPr lang="en-US" altLang="en-US" dirty="0" smtClean="0"/>
              <a:t>They will be conducted by the Teaching Assistants (TA).</a:t>
            </a:r>
          </a:p>
          <a:p>
            <a:pPr lvl="1"/>
            <a:r>
              <a:rPr lang="en-US" altLang="en-US" dirty="0" smtClean="0"/>
              <a:t>A mandatory component of the course (registration in a specific section is required).</a:t>
            </a:r>
          </a:p>
          <a:p>
            <a:pPr lvl="1"/>
            <a:r>
              <a:rPr lang="en-US" altLang="en-US" dirty="0" smtClean="0"/>
              <a:t>Review of concepts covered in lecture (especially the more challenging ones).</a:t>
            </a:r>
          </a:p>
          <a:p>
            <a:pPr lvl="1"/>
            <a:r>
              <a:rPr lang="en-US" altLang="en-US" dirty="0" smtClean="0"/>
              <a:t>Discussion of assignment requirements.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Computer Science: Labs And Tutorials (Reminder: 2)</a:t>
            </a:r>
          </a:p>
        </p:txBody>
      </p:sp>
      <p:sp>
        <p:nvSpPr>
          <p:cNvPr id="3" name="Content Placeholder 2"/>
          <p:cNvSpPr>
            <a:spLocks noGrp="1"/>
          </p:cNvSpPr>
          <p:nvPr>
            <p:ph idx="1"/>
          </p:nvPr>
        </p:nvSpPr>
        <p:spPr/>
        <p:txBody>
          <a:bodyPr/>
          <a:lstStyle/>
          <a:p>
            <a:r>
              <a:rPr lang="en-US" altLang="en-US" dirty="0" smtClean="0"/>
              <a:t>(Tutorial information continued):</a:t>
            </a:r>
          </a:p>
          <a:p>
            <a:pPr lvl="1"/>
            <a:r>
              <a:rPr lang="en-US" altLang="en-US" dirty="0" smtClean="0"/>
              <a:t>Practice exercises.</a:t>
            </a:r>
          </a:p>
          <a:p>
            <a:pPr lvl="1"/>
            <a:r>
              <a:rPr lang="en-US" altLang="en-US" dirty="0" smtClean="0"/>
              <a:t>‘Open tutorials’ will sometimes be held (extra CT/help time where TA’s will be available to help students).</a:t>
            </a:r>
          </a:p>
          <a:p>
            <a:r>
              <a:rPr lang="en-US" altLang="en-US" dirty="0" smtClean="0"/>
              <a:t>More information about tutorials and labs is available on the course web site:</a:t>
            </a:r>
          </a:p>
          <a:p>
            <a:pPr lvl="2"/>
            <a:r>
              <a:rPr lang="en-US" altLang="en-US" sz="1600" dirty="0" smtClean="0">
                <a:hlinkClick r:id="rId2"/>
              </a:rPr>
              <a:t>http://pages.cpsc.ucalgary.ca/~tamj/219/index.html#Tutorial_and_lab_Information</a:t>
            </a:r>
            <a:endParaRPr lang="en-US" altLang="en-US" sz="1600" dirty="0" smtClean="0"/>
          </a:p>
          <a:p>
            <a:pPr lvl="2"/>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Feedback</a:t>
            </a:r>
          </a:p>
        </p:txBody>
      </p:sp>
      <p:grpSp>
        <p:nvGrpSpPr>
          <p:cNvPr id="2" name="Group 4"/>
          <p:cNvGrpSpPr>
            <a:grpSpLocks/>
          </p:cNvGrpSpPr>
          <p:nvPr/>
        </p:nvGrpSpPr>
        <p:grpSpPr bwMode="auto">
          <a:xfrm>
            <a:off x="304800" y="1347788"/>
            <a:ext cx="3022600" cy="4537075"/>
            <a:chOff x="330" y="1089"/>
            <a:chExt cx="1721" cy="2858"/>
          </a:xfrm>
        </p:grpSpPr>
        <p:pic>
          <p:nvPicPr>
            <p:cNvPr id="419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2906"/>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41993" name="AutoShape 6"/>
            <p:cNvSpPr>
              <a:spLocks noChangeArrowheads="1"/>
            </p:cNvSpPr>
            <p:nvPr/>
          </p:nvSpPr>
          <p:spPr bwMode="auto">
            <a:xfrm>
              <a:off x="338" y="1089"/>
              <a:ext cx="1322" cy="1341"/>
            </a:xfrm>
            <a:prstGeom prst="cloudCallout">
              <a:avLst>
                <a:gd name="adj1" fmla="val -3708"/>
                <a:gd name="adj2" fmla="val 103764"/>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4" name="AutoShape 7"/>
            <p:cNvSpPr>
              <a:spLocks noChangeArrowheads="1"/>
            </p:cNvSpPr>
            <p:nvPr/>
          </p:nvSpPr>
          <p:spPr bwMode="auto">
            <a:xfrm>
              <a:off x="330" y="1089"/>
              <a:ext cx="1322" cy="1341"/>
            </a:xfrm>
            <a:prstGeom prst="cloudCallout">
              <a:avLst>
                <a:gd name="adj1" fmla="val 26477"/>
                <a:gd name="adj2" fmla="val 94519"/>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5" name="AutoShape 8"/>
            <p:cNvSpPr>
              <a:spLocks noChangeArrowheads="1"/>
            </p:cNvSpPr>
            <p:nvPr/>
          </p:nvSpPr>
          <p:spPr bwMode="auto">
            <a:xfrm>
              <a:off x="341" y="1089"/>
              <a:ext cx="1322" cy="1341"/>
            </a:xfrm>
            <a:prstGeom prst="cloudCallout">
              <a:avLst>
                <a:gd name="adj1" fmla="val 49926"/>
                <a:gd name="adj2" fmla="val 99292"/>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CA" altLang="en-US" dirty="0">
                  <a:latin typeface="Comic Sans MS" pitchFamily="66" charset="0"/>
                </a:rPr>
                <a:t>What is he talking about???</a:t>
              </a:r>
            </a:p>
          </p:txBody>
        </p:sp>
      </p:grpSp>
      <p:grpSp>
        <p:nvGrpSpPr>
          <p:cNvPr id="3" name="Group 14"/>
          <p:cNvGrpSpPr>
            <a:grpSpLocks/>
          </p:cNvGrpSpPr>
          <p:nvPr/>
        </p:nvGrpSpPr>
        <p:grpSpPr bwMode="auto">
          <a:xfrm>
            <a:off x="3606800" y="1016000"/>
            <a:ext cx="5080000" cy="5035550"/>
            <a:chOff x="2272" y="640"/>
            <a:chExt cx="3200" cy="3172"/>
          </a:xfrm>
        </p:grpSpPr>
        <p:sp>
          <p:nvSpPr>
            <p:cNvPr id="41990" name="AutoShape 10"/>
            <p:cNvSpPr>
              <a:spLocks noChangeArrowheads="1"/>
            </p:cNvSpPr>
            <p:nvPr/>
          </p:nvSpPr>
          <p:spPr bwMode="auto">
            <a:xfrm>
              <a:off x="2272" y="640"/>
              <a:ext cx="2760" cy="1448"/>
            </a:xfrm>
            <a:prstGeom prst="cloudCallout">
              <a:avLst>
                <a:gd name="adj1" fmla="val 50144"/>
                <a:gd name="adj2" fmla="val 8853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dirty="0">
                  <a:latin typeface="Comic Sans MS" pitchFamily="66" charset="0"/>
                </a:rPr>
                <a:t>Wow I am the greatest speaker in the world!</a:t>
              </a:r>
            </a:p>
          </p:txBody>
        </p:sp>
        <p:pic>
          <p:nvPicPr>
            <p:cNvPr id="41991" name="Picture 13" descr="MCj0355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 y="2667"/>
              <a:ext cx="96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55" name="Text Box 15"/>
          <p:cNvSpPr txBox="1">
            <a:spLocks noChangeArrowheads="1"/>
          </p:cNvSpPr>
          <p:nvPr/>
        </p:nvSpPr>
        <p:spPr bwMode="auto">
          <a:xfrm>
            <a:off x="3454400" y="4359275"/>
            <a:ext cx="3594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indent="-2286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Let me know how things are going in the course:</a:t>
            </a:r>
          </a:p>
          <a:p>
            <a:pPr lvl="1" eaLnBrk="1" hangingPunct="1">
              <a:lnSpc>
                <a:spcPct val="90000"/>
              </a:lnSpc>
              <a:spcBef>
                <a:spcPct val="30000"/>
              </a:spcBef>
              <a:buSzTx/>
              <a:buFontTx/>
              <a:buChar char="•"/>
            </a:pPr>
            <a:r>
              <a:rPr lang="en-US" altLang="en-US" sz="1600" dirty="0">
                <a:latin typeface="Arial" charset="0"/>
              </a:rPr>
              <a:t>Am I covering the material too slowly or too quickly.</a:t>
            </a:r>
          </a:p>
          <a:p>
            <a:pPr lvl="1" eaLnBrk="1" hangingPunct="1">
              <a:lnSpc>
                <a:spcPct val="90000"/>
              </a:lnSpc>
              <a:spcBef>
                <a:spcPct val="30000"/>
              </a:spcBef>
              <a:buSzTx/>
              <a:buFontTx/>
              <a:buChar char="•"/>
            </a:pPr>
            <a:r>
              <a:rPr lang="en-US" altLang="en-US" sz="1600" dirty="0">
                <a:latin typeface="Arial" charset="0"/>
              </a:rPr>
              <a:t>Can you read the slides and my hand writing.</a:t>
            </a:r>
          </a:p>
          <a:p>
            <a:pPr lvl="1" eaLnBrk="1" hangingPunct="1">
              <a:lnSpc>
                <a:spcPct val="90000"/>
              </a:lnSpc>
              <a:spcBef>
                <a:spcPct val="30000"/>
              </a:spcBef>
              <a:buSzTx/>
              <a:buFontTx/>
              <a:buChar char="•"/>
            </a:pPr>
            <a:r>
              <a:rPr lang="en-US" altLang="en-US" sz="1600" dirty="0">
                <a:latin typeface="Arial" charset="0"/>
              </a:rPr>
              <a:t>Can you hear me in the class.</a:t>
            </a:r>
          </a:p>
          <a:p>
            <a:pPr lvl="1" eaLnBrk="1" hangingPunct="1">
              <a:lnSpc>
                <a:spcPct val="90000"/>
              </a:lnSpc>
              <a:spcBef>
                <a:spcPct val="30000"/>
              </a:spcBef>
              <a:buSzTx/>
              <a:buFontTx/>
              <a:buChar char="•"/>
            </a:pPr>
            <a:r>
              <a:rPr lang="en-US" altLang="en-US" sz="1600" dirty="0">
                <a:latin typeface="Arial" charset="0"/>
              </a:rPr>
              <a:t>Etc.</a:t>
            </a:r>
          </a:p>
        </p:txBody>
      </p:sp>
      <p:sp>
        <p:nvSpPr>
          <p:cNvPr id="12" name="TextBox 11"/>
          <p:cNvSpPr txBox="1">
            <a:spLocks noChangeArrowheads="1"/>
          </p:cNvSpPr>
          <p:nvPr/>
        </p:nvSpPr>
        <p:spPr bwMode="auto">
          <a:xfrm>
            <a:off x="134470" y="6481575"/>
            <a:ext cx="2898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a:latin typeface="Arial" charset="0"/>
              </a:rPr>
              <a:t>(Image copyrights unknown)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5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5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build="p"/>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r>
              <a:rPr lang="en-US" altLang="en-US" dirty="0" smtClean="0">
                <a:ea typeface="ＭＳ Ｐゴシック" pitchFamily="34" charset="-128"/>
              </a:rPr>
              <a:t>.”</a:t>
            </a:r>
          </a:p>
          <a:p>
            <a:r>
              <a:rPr lang="en-US" altLang="en-US" dirty="0" smtClean="0">
                <a:ea typeface="ＭＳ Ｐゴシック" pitchFamily="34" charset="-128"/>
              </a:rPr>
              <a:t>Sound effects (due to budgetary constraints) were produced by James Tam </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29</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3014196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959600" y="4521200"/>
            <a:ext cx="1485900" cy="2163763"/>
            <a:chOff x="6959600" y="4521199"/>
            <a:chExt cx="1485897" cy="2163764"/>
          </a:xfrm>
        </p:grpSpPr>
        <p:grpSp>
          <p:nvGrpSpPr>
            <p:cNvPr id="4112" name="Group 9"/>
            <p:cNvGrpSpPr>
              <a:grpSpLocks/>
            </p:cNvGrpSpPr>
            <p:nvPr/>
          </p:nvGrpSpPr>
          <p:grpSpPr bwMode="auto">
            <a:xfrm>
              <a:off x="6959600" y="4521199"/>
              <a:ext cx="1473200" cy="2163764"/>
              <a:chOff x="6959600" y="4521199"/>
              <a:chExt cx="1473200" cy="2163764"/>
            </a:xfrm>
          </p:grpSpPr>
          <p:sp>
            <p:nvSpPr>
              <p:cNvPr id="4115" name="Rectangle 3"/>
              <p:cNvSpPr>
                <a:spLocks noChangeArrowheads="1"/>
              </p:cNvSpPr>
              <p:nvPr/>
            </p:nvSpPr>
            <p:spPr bwMode="auto">
              <a:xfrm>
                <a:off x="6959600" y="4924425"/>
                <a:ext cx="1473200" cy="1760538"/>
              </a:xfrm>
              <a:prstGeom prst="rect">
                <a:avLst/>
              </a:prstGeom>
              <a:solidFill>
                <a:srgbClr val="92D050"/>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sp>
            <p:nvSpPr>
              <p:cNvPr id="4116" name="TextBox 4"/>
              <p:cNvSpPr txBox="1">
                <a:spLocks noChangeArrowheads="1"/>
              </p:cNvSpPr>
              <p:nvPr/>
            </p:nvSpPr>
            <p:spPr bwMode="auto">
              <a:xfrm>
                <a:off x="6959600" y="4521199"/>
                <a:ext cx="12573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ICT 7th</a:t>
                </a:r>
              </a:p>
            </p:txBody>
          </p:sp>
        </p:grpSp>
        <p:sp>
          <p:nvSpPr>
            <p:cNvPr id="4113" name="TextBox 8"/>
            <p:cNvSpPr txBox="1">
              <a:spLocks noChangeArrowheads="1"/>
            </p:cNvSpPr>
            <p:nvPr/>
          </p:nvSpPr>
          <p:spPr bwMode="auto">
            <a:xfrm>
              <a:off x="8216899" y="4991099"/>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Arial" charset="0"/>
                </a:rPr>
                <a:t>E</a:t>
              </a:r>
            </a:p>
          </p:txBody>
        </p:sp>
        <p:sp>
          <p:nvSpPr>
            <p:cNvPr id="4114" name="TextBox 19"/>
            <p:cNvSpPr txBox="1">
              <a:spLocks noChangeArrowheads="1"/>
            </p:cNvSpPr>
            <p:nvPr/>
          </p:nvSpPr>
          <p:spPr bwMode="auto">
            <a:xfrm>
              <a:off x="8245472" y="5738812"/>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Arial" charset="0"/>
                </a:rPr>
                <a:t>x</a:t>
              </a:r>
            </a:p>
          </p:txBody>
        </p:sp>
      </p:grpSp>
      <p:sp>
        <p:nvSpPr>
          <p:cNvPr id="4099" name="Rectangle 2"/>
          <p:cNvSpPr>
            <a:spLocks noGrp="1" noChangeArrowheads="1"/>
          </p:cNvSpPr>
          <p:nvPr>
            <p:ph type="title"/>
          </p:nvPr>
        </p:nvSpPr>
        <p:spPr/>
        <p:txBody>
          <a:bodyPr/>
          <a:lstStyle/>
          <a:p>
            <a:r>
              <a:rPr lang="en-US" altLang="en-US" dirty="0" smtClean="0"/>
              <a:t>Administrative (James Tam)</a:t>
            </a:r>
          </a:p>
        </p:txBody>
      </p:sp>
      <p:sp>
        <p:nvSpPr>
          <p:cNvPr id="4100"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tamj@cpsc.ucalgary.ca</a:t>
            </a:r>
            <a:endParaRPr lang="en-US" altLang="en-US" sz="1800" dirty="0" smtClean="0"/>
          </a:p>
          <a:p>
            <a:pPr marL="223838" indent="-223838"/>
            <a:r>
              <a:rPr lang="en-US" altLang="en-US" dirty="0" smtClean="0"/>
              <a:t>Office hours</a:t>
            </a:r>
          </a:p>
          <a:p>
            <a:pPr marL="568325" lvl="1" indent="-171450"/>
            <a:r>
              <a:rPr lang="en-US" altLang="en-US" sz="1800" dirty="0" smtClean="0"/>
              <a:t>Office hours: Tue 11:00 – 11:50, Thur </a:t>
            </a:r>
            <a:r>
              <a:rPr lang="en-US" altLang="en-US" sz="1800" dirty="0" smtClean="0"/>
              <a:t>14:00 </a:t>
            </a:r>
            <a:r>
              <a:rPr lang="en-US" altLang="en-US" sz="1800" dirty="0" smtClean="0"/>
              <a:t>– </a:t>
            </a:r>
            <a:r>
              <a:rPr lang="en-US" altLang="en-US" sz="1800" dirty="0" smtClean="0"/>
              <a:t>14:50</a:t>
            </a:r>
            <a:endParaRPr lang="en-US" altLang="en-US" sz="1800" dirty="0" smtClean="0"/>
          </a:p>
          <a:p>
            <a:pPr marL="568325" lvl="1" indent="-171450"/>
            <a:r>
              <a:rPr lang="en-US" altLang="en-US" sz="1800" dirty="0" smtClean="0"/>
              <a:t>If I’m not in my office give me a few minutes or check the lecture room.</a:t>
            </a:r>
          </a:p>
          <a:p>
            <a:pPr marL="568325" lvl="1" indent="-171450"/>
            <a:r>
              <a:rPr lang="en-US" altLang="en-US" sz="1800" dirty="0" smtClean="0"/>
              <a:t>Email: (any time)</a:t>
            </a:r>
          </a:p>
          <a:p>
            <a:pPr marL="568325" lvl="1" indent="-171450"/>
            <a:r>
              <a:rPr lang="en-US" altLang="en-US" sz="1800" dirty="0" smtClean="0"/>
              <a:t>Appointment: email, phone or call</a:t>
            </a:r>
          </a:p>
          <a:p>
            <a:pPr marL="568325" lvl="1" indent="-171450"/>
            <a:r>
              <a:rPr lang="en-US" altLang="en-US" sz="1800" dirty="0" smtClean="0"/>
              <a:t>Drop by for urgent requests (but no guarantee that I will be in if it’s outside of my office hours!)</a:t>
            </a:r>
          </a:p>
        </p:txBody>
      </p:sp>
      <p:pic>
        <p:nvPicPr>
          <p:cNvPr id="4101" name="Picture 4" descr="new lion"/>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04025" y="13652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092200" y="4722812"/>
            <a:ext cx="4699000" cy="1760538"/>
            <a:chOff x="1092200" y="4924425"/>
            <a:chExt cx="4699338" cy="1760538"/>
          </a:xfrm>
        </p:grpSpPr>
        <p:pic>
          <p:nvPicPr>
            <p:cNvPr id="4109"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4924425"/>
              <a:ext cx="172203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AutoShape 8"/>
            <p:cNvSpPr>
              <a:spLocks noChangeArrowheads="1"/>
            </p:cNvSpPr>
            <p:nvPr/>
          </p:nvSpPr>
          <p:spPr bwMode="auto">
            <a:xfrm rot="10800000">
              <a:off x="2782680" y="5492576"/>
              <a:ext cx="1179720" cy="46461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US" dirty="0"/>
            </a:p>
          </p:txBody>
        </p:sp>
        <p:sp>
          <p:nvSpPr>
            <p:cNvPr id="4111"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Comic Sans MS" pitchFamily="66" charset="0"/>
                </a:rPr>
                <a:t>My Office</a:t>
              </a:r>
            </a:p>
          </p:txBody>
        </p:sp>
      </p:grpSp>
      <p:sp>
        <p:nvSpPr>
          <p:cNvPr id="6" name="TextBox 5"/>
          <p:cNvSpPr txBox="1">
            <a:spLocks noChangeArrowheads="1"/>
          </p:cNvSpPr>
          <p:nvPr/>
        </p:nvSpPr>
        <p:spPr bwMode="auto">
          <a:xfrm>
            <a:off x="7337425" y="4924425"/>
            <a:ext cx="546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latin typeface="Comic Sans MS" pitchFamily="66" charset="0"/>
              </a:rPr>
              <a:t>Yes</a:t>
            </a:r>
          </a:p>
        </p:txBody>
      </p:sp>
      <p:grpSp>
        <p:nvGrpSpPr>
          <p:cNvPr id="8" name="Group 7"/>
          <p:cNvGrpSpPr>
            <a:grpSpLocks/>
          </p:cNvGrpSpPr>
          <p:nvPr/>
        </p:nvGrpSpPr>
        <p:grpSpPr bwMode="auto">
          <a:xfrm>
            <a:off x="7112000" y="5280025"/>
            <a:ext cx="901700" cy="1209675"/>
            <a:chOff x="7112000" y="5280025"/>
            <a:chExt cx="901700" cy="1209675"/>
          </a:xfrm>
        </p:grpSpPr>
        <p:sp>
          <p:nvSpPr>
            <p:cNvPr id="4107" name="Rectangle 13"/>
            <p:cNvSpPr>
              <a:spLocks noChangeArrowheads="1"/>
            </p:cNvSpPr>
            <p:nvPr/>
          </p:nvSpPr>
          <p:spPr bwMode="auto">
            <a:xfrm>
              <a:off x="7112000" y="5280025"/>
              <a:ext cx="901700" cy="1209675"/>
            </a:xfrm>
            <a:prstGeom prst="rect">
              <a:avLst/>
            </a:prstGeom>
            <a:solidFill>
              <a:srgbClr val="FF0000"/>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sp>
          <p:nvSpPr>
            <p:cNvPr id="4108" name="TextBox 14"/>
            <p:cNvSpPr txBox="1">
              <a:spLocks noChangeArrowheads="1"/>
            </p:cNvSpPr>
            <p:nvPr/>
          </p:nvSpPr>
          <p:spPr bwMode="auto">
            <a:xfrm>
              <a:off x="7385050" y="5353410"/>
              <a:ext cx="450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mic Sans MS" pitchFamily="66" charset="0"/>
                </a:rPr>
                <a:t>No</a:t>
              </a:r>
            </a:p>
          </p:txBody>
        </p:sp>
      </p:grpSp>
      <p:sp>
        <p:nvSpPr>
          <p:cNvPr id="4106" name="TextBox 18"/>
          <p:cNvSpPr txBox="1">
            <a:spLocks noChangeArrowheads="1"/>
          </p:cNvSpPr>
          <p:nvPr/>
        </p:nvSpPr>
        <p:spPr bwMode="auto">
          <a:xfrm>
            <a:off x="8205788" y="5830888"/>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latin typeface="Arial" charset="0"/>
            </a:endParaRPr>
          </a:p>
        </p:txBody>
      </p:sp>
      <p:sp>
        <p:nvSpPr>
          <p:cNvPr id="2" name="TextBox 1"/>
          <p:cNvSpPr txBox="1"/>
          <p:nvPr/>
        </p:nvSpPr>
        <p:spPr>
          <a:xfrm>
            <a:off x="0" y="6489700"/>
            <a:ext cx="3230563" cy="368300"/>
          </a:xfrm>
          <a:prstGeom prst="rect">
            <a:avLst/>
          </a:prstGeom>
          <a:noFill/>
          <a:ln w="0">
            <a:noFill/>
          </a:ln>
        </p:spPr>
        <p:txBody>
          <a:bodyPr wrap="square" lIns="91440" rtlCol="0">
            <a:noAutofit/>
          </a:bodyPr>
          <a:lstStyle/>
          <a:p>
            <a:r>
              <a:rPr lang="en-US" dirty="0" smtClean="0"/>
              <a:t>Images: courtesy of </a:t>
            </a:r>
            <a:r>
              <a:rPr lang="en-US" dirty="0"/>
              <a:t>J</a:t>
            </a:r>
            <a:r>
              <a:rPr lang="en-US" dirty="0" smtClean="0"/>
              <a:t>ames Tam</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Course Resources</a:t>
            </a:r>
          </a:p>
        </p:txBody>
      </p:sp>
      <p:sp>
        <p:nvSpPr>
          <p:cNvPr id="352259" name="Rectangle 3"/>
          <p:cNvSpPr>
            <a:spLocks noGrp="1" noChangeArrowheads="1"/>
          </p:cNvSpPr>
          <p:nvPr>
            <p:ph type="body" idx="1"/>
          </p:nvPr>
        </p:nvSpPr>
        <p:spPr/>
        <p:txBody>
          <a:bodyPr/>
          <a:lstStyle/>
          <a:p>
            <a:pPr marL="182563" indent="-182563"/>
            <a:r>
              <a:rPr lang="en-US" altLang="en-US" dirty="0" smtClean="0"/>
              <a:t>Required resources:</a:t>
            </a:r>
          </a:p>
          <a:p>
            <a:pPr marL="417513" lvl="1" indent="-182563"/>
            <a:r>
              <a:rPr lang="en-US" altLang="en-US" dirty="0" smtClean="0"/>
              <a:t>Course website: http://www.cpsc.ucalgary.ca/~</a:t>
            </a:r>
            <a:r>
              <a:rPr lang="en-US" altLang="en-US" dirty="0" smtClean="0"/>
              <a:t>tamj/219(Get </a:t>
            </a:r>
            <a:r>
              <a:rPr lang="en-US" altLang="en-US" dirty="0" smtClean="0"/>
              <a:t>the notes off the course webpage before lecture)</a:t>
            </a:r>
          </a:p>
          <a:p>
            <a:pPr marL="182563" indent="-182563"/>
            <a:r>
              <a:rPr lang="en-US" altLang="en-US" dirty="0" smtClean="0"/>
              <a:t>Recommended but not required:</a:t>
            </a:r>
          </a:p>
          <a:p>
            <a:pPr marL="417513" lvl="1" indent="-182563"/>
            <a:r>
              <a:rPr lang="en-US" altLang="en-US" dirty="0" smtClean="0"/>
              <a:t>"</a:t>
            </a:r>
            <a:r>
              <a:rPr lang="en-US" altLang="en-US" i="1" dirty="0" smtClean="0"/>
              <a:t>Absolute Java (5th Ed)</a:t>
            </a:r>
            <a:r>
              <a:rPr lang="en-US" altLang="en-US" dirty="0" smtClean="0"/>
              <a:t>" Walter Savitch, </a:t>
            </a:r>
            <a:r>
              <a:rPr lang="en-US" altLang="en-US" i="1" dirty="0" smtClean="0"/>
              <a:t>(Pearson)</a:t>
            </a:r>
            <a:endParaRPr lang="en-US" altLang="en-US" dirty="0" smtClean="0"/>
          </a:p>
          <a:p>
            <a:pPr marL="417513" lvl="1" indent="-182563"/>
            <a:r>
              <a:rPr lang="en-US" altLang="en-US" dirty="0" smtClean="0"/>
              <a:t>Alternately you can pick out one of the ‘free’ online texts from the university library:</a:t>
            </a:r>
          </a:p>
          <a:p>
            <a:pPr marL="417513" lvl="1" indent="-182563"/>
            <a:r>
              <a:rPr lang="en-US" altLang="en-US" dirty="0" smtClean="0">
                <a:hlinkClick r:id="rId3"/>
              </a:rPr>
              <a:t>http://proquest.safaribooksonline.com.ezproxy.lib.ucalgary.ca/</a:t>
            </a:r>
            <a:endParaRPr lang="en-US" altLang="en-US" dirty="0" smtClean="0"/>
          </a:p>
          <a:p>
            <a:pPr marL="417513" lvl="1" indent="-182563"/>
            <a:endParaRPr lang="en-US" altLang="en-US" dirty="0" smtClean="0"/>
          </a:p>
        </p:txBody>
      </p:sp>
    </p:spTree>
    <p:extLst>
      <p:ext uri="{BB962C8B-B14F-4D97-AF65-F5344CB8AC3E}">
        <p14:creationId xmlns:p14="http://schemas.microsoft.com/office/powerpoint/2010/main" val="383717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the details (e.g., explanations) during lecture time</a:t>
            </a:r>
          </a:p>
          <a:p>
            <a:pPr lvl="2">
              <a:spcBef>
                <a:spcPts val="600"/>
              </a:spcBef>
            </a:pPr>
            <a:r>
              <a:rPr lang="en-CA" altLang="en-US" dirty="0" smtClean="0"/>
              <a:t>Take notes!</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41" name="Group 40"/>
          <p:cNvGrpSpPr>
            <a:grpSpLocks/>
          </p:cNvGrpSpPr>
          <p:nvPr/>
        </p:nvGrpSpPr>
        <p:grpSpPr bwMode="auto">
          <a:xfrm>
            <a:off x="168275" y="5692775"/>
            <a:ext cx="1911350" cy="1146175"/>
            <a:chOff x="168095" y="5692453"/>
            <a:chExt cx="1911267" cy="1146425"/>
          </a:xfrm>
        </p:grpSpPr>
        <p:sp>
          <p:nvSpPr>
            <p:cNvPr id="7186" name="Documents"/>
            <p:cNvSpPr>
              <a:spLocks noEditPoints="1" noChangeArrowheads="1"/>
            </p:cNvSpPr>
            <p:nvPr/>
          </p:nvSpPr>
          <p:spPr bwMode="auto">
            <a:xfrm>
              <a:off x="168095" y="5692453"/>
              <a:ext cx="1525661"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Computer programs</a:t>
              </a:r>
            </a:p>
            <a:p>
              <a:pPr eaLnBrk="1" hangingPunct="1">
                <a:spcBef>
                  <a:spcPct val="0"/>
                </a:spcBef>
                <a:buFontTx/>
                <a:buNone/>
              </a:pPr>
              <a:endParaRPr lang="en-US" altLang="en-US" sz="14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9" y="6186037"/>
              <a:ext cx="148558"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8" name="Group 37"/>
          <p:cNvGrpSpPr>
            <a:grpSpLocks/>
          </p:cNvGrpSpPr>
          <p:nvPr/>
        </p:nvGrpSpPr>
        <p:grpSpPr bwMode="auto">
          <a:xfrm>
            <a:off x="2390775" y="3832225"/>
            <a:ext cx="1593850" cy="1371600"/>
            <a:chOff x="2183513" y="3807273"/>
            <a:chExt cx="1594397" cy="1372506"/>
          </a:xfrm>
        </p:grpSpPr>
        <p:pic>
          <p:nvPicPr>
            <p:cNvPr id="7183" name="Picture 9" descr="C:\Users\tamj\AppData\Local\Microsoft\Windows\Temporary Internet Files\Content.IE5\NXE19V4B\MC90023213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3513" y="3807273"/>
              <a:ext cx="1337388" cy="13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Rectangle 47"/>
            <p:cNvSpPr>
              <a:spLocks noChangeArrowheads="1"/>
            </p:cNvSpPr>
            <p:nvPr/>
          </p:nvSpPr>
          <p:spPr bwMode="auto">
            <a:xfrm>
              <a:off x="3559747" y="4397559"/>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5" name="Rectangle 48"/>
            <p:cNvSpPr>
              <a:spLocks noChangeArrowheads="1"/>
            </p:cNvSpPr>
            <p:nvPr/>
          </p:nvSpPr>
          <p:spPr bwMode="auto">
            <a:xfrm>
              <a:off x="3591644" y="4919238"/>
              <a:ext cx="148558" cy="19627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40" name="Group 39"/>
          <p:cNvGrpSpPr>
            <a:grpSpLocks/>
          </p:cNvGrpSpPr>
          <p:nvPr/>
        </p:nvGrpSpPr>
        <p:grpSpPr bwMode="auto">
          <a:xfrm>
            <a:off x="2519363" y="5840413"/>
            <a:ext cx="2563812" cy="928687"/>
            <a:chOff x="2520116" y="5839787"/>
            <a:chExt cx="2563813" cy="929387"/>
          </a:xfrm>
        </p:grpSpPr>
        <p:grpSp>
          <p:nvGrpSpPr>
            <p:cNvPr id="7178" name="Group 20"/>
            <p:cNvGrpSpPr>
              <a:grpSpLocks/>
            </p:cNvGrpSpPr>
            <p:nvPr/>
          </p:nvGrpSpPr>
          <p:grpSpPr bwMode="auto">
            <a:xfrm>
              <a:off x="2520116" y="5839787"/>
              <a:ext cx="2183513" cy="929387"/>
              <a:chOff x="0" y="5928613"/>
              <a:chExt cx="2183513" cy="929387"/>
            </a:xfrm>
          </p:grpSpPr>
          <p:pic>
            <p:nvPicPr>
              <p:cNvPr id="7181" name="Picture 9" descr="C:\Program Files (x86)\Microsoft Office\MEDIA\CAGCAT10\j019538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Computer program</a:t>
                </a:r>
              </a:p>
            </p:txBody>
          </p:sp>
        </p:grpSp>
        <p:sp>
          <p:nvSpPr>
            <p:cNvPr id="7179" name="Rectangle 49"/>
            <p:cNvSpPr>
              <a:spLocks noChangeArrowheads="1"/>
            </p:cNvSpPr>
            <p:nvPr/>
          </p:nvSpPr>
          <p:spPr bwMode="auto">
            <a:xfrm>
              <a:off x="4865766" y="6019467"/>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0" name="Rectangle 50"/>
            <p:cNvSpPr>
              <a:spLocks noChangeArrowheads="1"/>
            </p:cNvSpPr>
            <p:nvPr/>
          </p:nvSpPr>
          <p:spPr bwMode="auto">
            <a:xfrm>
              <a:off x="4897663" y="6244194"/>
              <a:ext cx="148558" cy="493232"/>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en-US" sz="3200" dirty="0" smtClean="0">
                <a:latin typeface="Calibri" pitchFamily="34" charset="0"/>
              </a:rPr>
              <a:t>How To Use The Course Resources (2)</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l="2803" t="7884" r="43024" b="33548"/>
          <a:stretch>
            <a:fillRect/>
          </a:stretch>
        </p:blipFill>
        <p:spPr bwMode="auto">
          <a:xfrm>
            <a:off x="1254125" y="939800"/>
            <a:ext cx="6523038"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46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774" t="7877" r="43044" b="33566"/>
          <a:stretch>
            <a:fillRect/>
          </a:stretch>
        </p:blipFill>
        <p:spPr bwMode="auto">
          <a:xfrm>
            <a:off x="1250950" y="939800"/>
            <a:ext cx="6523038"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p:cNvSpPr>
            <a:spLocks noGrp="1" noChangeArrowheads="1"/>
          </p:cNvSpPr>
          <p:nvPr>
            <p:ph type="title" idx="4294967295"/>
          </p:nvPr>
        </p:nvSpPr>
        <p:spPr/>
        <p:txBody>
          <a:bodyPr/>
          <a:lstStyle/>
          <a:p>
            <a:r>
              <a:rPr lang="en-US" altLang="en-US" sz="3200" dirty="0" smtClean="0">
                <a:latin typeface="Calibri" pitchFamily="34" charset="0"/>
              </a:rPr>
              <a:t>How To Use The Course Resources (2)</a:t>
            </a:r>
          </a:p>
        </p:txBody>
      </p:sp>
      <p:sp>
        <p:nvSpPr>
          <p:cNvPr id="391172" name="Text Box 4"/>
          <p:cNvSpPr txBox="1">
            <a:spLocks noChangeArrowheads="1"/>
          </p:cNvSpPr>
          <p:nvPr/>
        </p:nvSpPr>
        <p:spPr bwMode="auto">
          <a:xfrm rot="-2045423">
            <a:off x="111125" y="1763713"/>
            <a:ext cx="3276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2000" b="1" dirty="0">
                <a:latin typeface="Arial" charset="0"/>
              </a:rPr>
              <a:t>If you miss a class make sure that you catch up on what you missed (get someone’s class notes)</a:t>
            </a:r>
          </a:p>
        </p:txBody>
      </p:sp>
      <p:sp>
        <p:nvSpPr>
          <p:cNvPr id="391173" name="Text Box 5"/>
          <p:cNvSpPr txBox="1">
            <a:spLocks noChangeArrowheads="1"/>
          </p:cNvSpPr>
          <p:nvPr/>
        </p:nvSpPr>
        <p:spPr bwMode="auto">
          <a:xfrm rot="1959448">
            <a:off x="5137150" y="1890713"/>
            <a:ext cx="36004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2000" b="1" dirty="0">
                <a:latin typeface="Arial" charset="0"/>
              </a:rPr>
              <a:t>...when you do make it to class make sure that you supplement the slides with your own notes (because you aren’t going to remember it in the exams if you don’t) </a:t>
            </a:r>
          </a:p>
        </p:txBody>
      </p:sp>
    </p:spTree>
    <p:extLst>
      <p:ext uri="{BB962C8B-B14F-4D97-AF65-F5344CB8AC3E}">
        <p14:creationId xmlns:p14="http://schemas.microsoft.com/office/powerpoint/2010/main" val="779410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fade">
                                      <p:cBhvr>
                                        <p:cTn id="7" dur="2000"/>
                                        <p:tgtEl>
                                          <p:spTgt spid="391172"/>
                                        </p:tgtEl>
                                      </p:cBhvr>
                                    </p:animEffect>
                                    <p:anim calcmode="lin" valueType="num">
                                      <p:cBhvr>
                                        <p:cTn id="8" dur="2000" fill="hold"/>
                                        <p:tgtEl>
                                          <p:spTgt spid="391172"/>
                                        </p:tgtEl>
                                        <p:attrNameLst>
                                          <p:attrName>style.rotation</p:attrName>
                                        </p:attrNameLst>
                                      </p:cBhvr>
                                      <p:tavLst>
                                        <p:tav tm="0">
                                          <p:val>
                                            <p:fltVal val="720"/>
                                          </p:val>
                                        </p:tav>
                                        <p:tav tm="100000">
                                          <p:val>
                                            <p:fltVal val="0"/>
                                          </p:val>
                                        </p:tav>
                                      </p:tavLst>
                                    </p:anim>
                                    <p:anim calcmode="lin" valueType="num">
                                      <p:cBhvr>
                                        <p:cTn id="9" dur="2000" fill="hold"/>
                                        <p:tgtEl>
                                          <p:spTgt spid="391172"/>
                                        </p:tgtEl>
                                        <p:attrNameLst>
                                          <p:attrName>ppt_h</p:attrName>
                                        </p:attrNameLst>
                                      </p:cBhvr>
                                      <p:tavLst>
                                        <p:tav tm="0">
                                          <p:val>
                                            <p:fltVal val="0"/>
                                          </p:val>
                                        </p:tav>
                                        <p:tav tm="100000">
                                          <p:val>
                                            <p:strVal val="#ppt_h"/>
                                          </p:val>
                                        </p:tav>
                                      </p:tavLst>
                                    </p:anim>
                                    <p:anim calcmode="lin" valueType="num">
                                      <p:cBhvr>
                                        <p:cTn id="10" dur="2000" fill="hold"/>
                                        <p:tgtEl>
                                          <p:spTgt spid="39117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91173"/>
                                        </p:tgtEl>
                                        <p:attrNameLst>
                                          <p:attrName>style.visibility</p:attrName>
                                        </p:attrNameLst>
                                      </p:cBhvr>
                                      <p:to>
                                        <p:strVal val="visible"/>
                                      </p:to>
                                    </p:set>
                                    <p:animEffect transition="in" filter="fade">
                                      <p:cBhvr>
                                        <p:cTn id="15" dur="2000"/>
                                        <p:tgtEl>
                                          <p:spTgt spid="391173"/>
                                        </p:tgtEl>
                                      </p:cBhvr>
                                    </p:animEffect>
                                    <p:anim calcmode="lin" valueType="num">
                                      <p:cBhvr>
                                        <p:cTn id="16" dur="2000" fill="hold"/>
                                        <p:tgtEl>
                                          <p:spTgt spid="391173"/>
                                        </p:tgtEl>
                                        <p:attrNameLst>
                                          <p:attrName>style.rotation</p:attrName>
                                        </p:attrNameLst>
                                      </p:cBhvr>
                                      <p:tavLst>
                                        <p:tav tm="0">
                                          <p:val>
                                            <p:fltVal val="720"/>
                                          </p:val>
                                        </p:tav>
                                        <p:tav tm="100000">
                                          <p:val>
                                            <p:fltVal val="0"/>
                                          </p:val>
                                        </p:tav>
                                      </p:tavLst>
                                    </p:anim>
                                    <p:anim calcmode="lin" valueType="num">
                                      <p:cBhvr>
                                        <p:cTn id="17" dur="2000" fill="hold"/>
                                        <p:tgtEl>
                                          <p:spTgt spid="391173"/>
                                        </p:tgtEl>
                                        <p:attrNameLst>
                                          <p:attrName>ppt_h</p:attrName>
                                        </p:attrNameLst>
                                      </p:cBhvr>
                                      <p:tavLst>
                                        <p:tav tm="0">
                                          <p:val>
                                            <p:fltVal val="0"/>
                                          </p:val>
                                        </p:tav>
                                        <p:tav tm="100000">
                                          <p:val>
                                            <p:strVal val="#ppt_h"/>
                                          </p:val>
                                        </p:tav>
                                      </p:tavLst>
                                    </p:anim>
                                    <p:anim calcmode="lin" valueType="num">
                                      <p:cBhvr>
                                        <p:cTn id="18" dur="2000" fill="hold"/>
                                        <p:tgtEl>
                                          <p:spTgt spid="39117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P spid="3911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How To Use The Course Resources (3)</a:t>
            </a:r>
          </a:p>
        </p:txBody>
      </p:sp>
      <p:sp>
        <p:nvSpPr>
          <p:cNvPr id="388099" name="Rectangle 3"/>
          <p:cNvSpPr>
            <a:spLocks noGrp="1" noChangeArrowheads="1"/>
          </p:cNvSpPr>
          <p:nvPr>
            <p:ph type="body" idx="1"/>
          </p:nvPr>
        </p:nvSpPr>
        <p:spPr/>
        <p:txBody>
          <a:bodyPr/>
          <a:lstStyle/>
          <a:p>
            <a:r>
              <a:rPr lang="en-US" altLang="en-US" dirty="0" smtClean="0"/>
              <a:t>What you are responsible for:</a:t>
            </a:r>
          </a:p>
          <a:p>
            <a:pPr lvl="1"/>
            <a:r>
              <a:rPr lang="en-US" altLang="en-US" dirty="0" smtClean="0"/>
              <a:t>Keeping up with the content in class which includes the topics covered but also announcements or assignment information whether you were present in the class or not.  </a:t>
            </a:r>
          </a:p>
          <a:p>
            <a:pPr lvl="1"/>
            <a:r>
              <a:rPr lang="en-US" altLang="en-US" dirty="0" smtClean="0"/>
              <a:t>If you are absent, then you are responsible for getting the information from the other students in class. </a:t>
            </a:r>
          </a:p>
          <a:p>
            <a:pPr lvl="2"/>
            <a:r>
              <a:rPr lang="en-US" altLang="en-US" dirty="0" smtClean="0"/>
              <a:t>Make sure your UC registered email is correct and one you actually read (some course announcements will be sent to these emails</a:t>
            </a:r>
            <a:r>
              <a:rPr lang="en-US" altLang="en-US" dirty="0" smtClean="0"/>
              <a:t>)</a:t>
            </a:r>
          </a:p>
          <a:p>
            <a:pPr lvl="2"/>
            <a:r>
              <a:rPr lang="en-US" altLang="en-US" dirty="0" smtClean="0"/>
              <a:t>NEW! Your UC registered email just became your university email</a:t>
            </a:r>
            <a:endParaRPr lang="en-US" altLang="en-US" dirty="0" smtClean="0"/>
          </a:p>
          <a:p>
            <a:pPr lvl="1"/>
            <a:r>
              <a:rPr lang="en-US" altLang="en-US" dirty="0" smtClean="0"/>
              <a:t>(I won’t be able to repeat the lecture content if you are absent…there’s just too many of you to make it practical and recall to get the most out of the class you need to be actively engaged)</a:t>
            </a:r>
          </a:p>
          <a:p>
            <a:r>
              <a:rPr lang="en-US" altLang="en-US" dirty="0" smtClean="0"/>
              <a:t>However, after you’ve caught up by talking with a classmate:</a:t>
            </a:r>
          </a:p>
          <a:p>
            <a:pPr lvl="1"/>
            <a:r>
              <a:rPr lang="en-US" altLang="en-US" dirty="0" smtClean="0"/>
              <a:t>Ask for help if you need it</a:t>
            </a:r>
          </a:p>
          <a:p>
            <a:pPr lvl="1"/>
            <a:r>
              <a:rPr lang="en-US" altLang="en-US" dirty="0" smtClean="0"/>
              <a:t>There are no dumb questions</a:t>
            </a:r>
          </a:p>
          <a:p>
            <a:pPr lvl="1"/>
            <a:r>
              <a:rPr lang="en-US" altLang="en-US" dirty="0" smtClean="0"/>
              <a:t>…except for waiting until the exam</a:t>
            </a:r>
          </a:p>
        </p:txBody>
      </p:sp>
      <p:grpSp>
        <p:nvGrpSpPr>
          <p:cNvPr id="16" name="Group 15"/>
          <p:cNvGrpSpPr>
            <a:grpSpLocks/>
          </p:cNvGrpSpPr>
          <p:nvPr/>
        </p:nvGrpSpPr>
        <p:grpSpPr bwMode="auto">
          <a:xfrm>
            <a:off x="4648200" y="5608638"/>
            <a:ext cx="1770063" cy="1271587"/>
            <a:chOff x="918252" y="5629764"/>
            <a:chExt cx="1770004" cy="1270924"/>
          </a:xfrm>
        </p:grpSpPr>
        <p:pic>
          <p:nvPicPr>
            <p:cNvPr id="10245" name="Picture 7" descr="C:\Users\tamj\AppData\Local\Microsoft\Windows\Temporary Internet Files\Content.IE5\18FQ96LE\MC9000483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727" y="5725849"/>
              <a:ext cx="1192529" cy="113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10"/>
            <p:cNvGrpSpPr>
              <a:grpSpLocks noChangeAspect="1"/>
            </p:cNvGrpSpPr>
            <p:nvPr/>
          </p:nvGrpSpPr>
          <p:grpSpPr bwMode="auto">
            <a:xfrm>
              <a:off x="918252" y="5629764"/>
              <a:ext cx="577475" cy="1270924"/>
              <a:chOff x="424" y="3279"/>
              <a:chExt cx="473" cy="1041"/>
            </a:xfrm>
          </p:grpSpPr>
          <p:sp>
            <p:nvSpPr>
              <p:cNvPr id="10247" name="AutoShape 9"/>
              <p:cNvSpPr>
                <a:spLocks noChangeAspect="1" noChangeArrowheads="1" noTextEdit="1"/>
              </p:cNvSpPr>
              <p:nvPr/>
            </p:nvSpPr>
            <p:spPr bwMode="auto">
              <a:xfrm>
                <a:off x="424" y="3279"/>
                <a:ext cx="473"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8" name="Freeform 11"/>
              <p:cNvSpPr>
                <a:spLocks/>
              </p:cNvSpPr>
              <p:nvPr/>
            </p:nvSpPr>
            <p:spPr bwMode="auto">
              <a:xfrm>
                <a:off x="666" y="3279"/>
                <a:ext cx="33" cy="35"/>
              </a:xfrm>
              <a:custGeom>
                <a:avLst/>
                <a:gdLst>
                  <a:gd name="T0" fmla="*/ 0 w 66"/>
                  <a:gd name="T1" fmla="*/ 4 h 70"/>
                  <a:gd name="T2" fmla="*/ 3 w 66"/>
                  <a:gd name="T3" fmla="*/ 0 h 70"/>
                  <a:gd name="T4" fmla="*/ 5 w 66"/>
                  <a:gd name="T5" fmla="*/ 2 h 70"/>
                  <a:gd name="T6" fmla="*/ 2 w 66"/>
                  <a:gd name="T7" fmla="*/ 5 h 70"/>
                  <a:gd name="T8" fmla="*/ 0 w 66"/>
                  <a:gd name="T9" fmla="*/ 4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0">
                    <a:moveTo>
                      <a:pt x="0" y="52"/>
                    </a:moveTo>
                    <a:lnTo>
                      <a:pt x="48" y="0"/>
                    </a:lnTo>
                    <a:lnTo>
                      <a:pt x="66" y="20"/>
                    </a:lnTo>
                    <a:lnTo>
                      <a:pt x="20" y="70"/>
                    </a:lnTo>
                    <a:lnTo>
                      <a:pt x="0"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49" name="Freeform 12"/>
              <p:cNvSpPr>
                <a:spLocks/>
              </p:cNvSpPr>
              <p:nvPr/>
            </p:nvSpPr>
            <p:spPr bwMode="auto">
              <a:xfrm>
                <a:off x="683" y="3328"/>
                <a:ext cx="36" cy="23"/>
              </a:xfrm>
              <a:custGeom>
                <a:avLst/>
                <a:gdLst>
                  <a:gd name="T0" fmla="*/ 0 w 72"/>
                  <a:gd name="T1" fmla="*/ 2 h 45"/>
                  <a:gd name="T2" fmla="*/ 5 w 72"/>
                  <a:gd name="T3" fmla="*/ 0 h 45"/>
                  <a:gd name="T4" fmla="*/ 5 w 72"/>
                  <a:gd name="T5" fmla="*/ 2 h 45"/>
                  <a:gd name="T6" fmla="*/ 1 w 72"/>
                  <a:gd name="T7" fmla="*/ 3 h 45"/>
                  <a:gd name="T8" fmla="*/ 0 w 72"/>
                  <a:gd name="T9" fmla="*/ 2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5">
                    <a:moveTo>
                      <a:pt x="0" y="19"/>
                    </a:moveTo>
                    <a:lnTo>
                      <a:pt x="66" y="0"/>
                    </a:lnTo>
                    <a:lnTo>
                      <a:pt x="72" y="27"/>
                    </a:lnTo>
                    <a:lnTo>
                      <a:pt x="8" y="45"/>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0" name="Freeform 13"/>
              <p:cNvSpPr>
                <a:spLocks/>
              </p:cNvSpPr>
              <p:nvPr/>
            </p:nvSpPr>
            <p:spPr bwMode="auto">
              <a:xfrm>
                <a:off x="689" y="3377"/>
                <a:ext cx="35" cy="17"/>
              </a:xfrm>
              <a:custGeom>
                <a:avLst/>
                <a:gdLst>
                  <a:gd name="T0" fmla="*/ 1 w 69"/>
                  <a:gd name="T1" fmla="*/ 0 h 36"/>
                  <a:gd name="T2" fmla="*/ 5 w 69"/>
                  <a:gd name="T3" fmla="*/ 0 h 36"/>
                  <a:gd name="T4" fmla="*/ 5 w 69"/>
                  <a:gd name="T5" fmla="*/ 2 h 36"/>
                  <a:gd name="T6" fmla="*/ 0 w 69"/>
                  <a:gd name="T7" fmla="*/ 1 h 36"/>
                  <a:gd name="T8" fmla="*/ 1 w 6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6">
                    <a:moveTo>
                      <a:pt x="4" y="0"/>
                    </a:moveTo>
                    <a:lnTo>
                      <a:pt x="69" y="10"/>
                    </a:lnTo>
                    <a:lnTo>
                      <a:pt x="65" y="36"/>
                    </a:lnTo>
                    <a:lnTo>
                      <a:pt x="0" y="28"/>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1" name="Freeform 14"/>
              <p:cNvSpPr>
                <a:spLocks/>
              </p:cNvSpPr>
              <p:nvPr/>
            </p:nvSpPr>
            <p:spPr bwMode="auto">
              <a:xfrm>
                <a:off x="431" y="3642"/>
                <a:ext cx="458" cy="677"/>
              </a:xfrm>
              <a:custGeom>
                <a:avLst/>
                <a:gdLst>
                  <a:gd name="T0" fmla="*/ 56 w 916"/>
                  <a:gd name="T1" fmla="*/ 71 h 1353"/>
                  <a:gd name="T2" fmla="*/ 58 w 916"/>
                  <a:gd name="T3" fmla="*/ 62 h 1353"/>
                  <a:gd name="T4" fmla="*/ 52 w 916"/>
                  <a:gd name="T5" fmla="*/ 52 h 1353"/>
                  <a:gd name="T6" fmla="*/ 44 w 916"/>
                  <a:gd name="T7" fmla="*/ 48 h 1353"/>
                  <a:gd name="T8" fmla="*/ 43 w 916"/>
                  <a:gd name="T9" fmla="*/ 47 h 1353"/>
                  <a:gd name="T10" fmla="*/ 46 w 916"/>
                  <a:gd name="T11" fmla="*/ 27 h 1353"/>
                  <a:gd name="T12" fmla="*/ 52 w 916"/>
                  <a:gd name="T13" fmla="*/ 24 h 1353"/>
                  <a:gd name="T14" fmla="*/ 53 w 916"/>
                  <a:gd name="T15" fmla="*/ 20 h 1353"/>
                  <a:gd name="T16" fmla="*/ 51 w 916"/>
                  <a:gd name="T17" fmla="*/ 16 h 1353"/>
                  <a:gd name="T18" fmla="*/ 46 w 916"/>
                  <a:gd name="T19" fmla="*/ 13 h 1353"/>
                  <a:gd name="T20" fmla="*/ 44 w 916"/>
                  <a:gd name="T21" fmla="*/ 12 h 1353"/>
                  <a:gd name="T22" fmla="*/ 44 w 916"/>
                  <a:gd name="T23" fmla="*/ 10 h 1353"/>
                  <a:gd name="T24" fmla="*/ 42 w 916"/>
                  <a:gd name="T25" fmla="*/ 8 h 1353"/>
                  <a:gd name="T26" fmla="*/ 39 w 916"/>
                  <a:gd name="T27" fmla="*/ 8 h 1353"/>
                  <a:gd name="T28" fmla="*/ 37 w 916"/>
                  <a:gd name="T29" fmla="*/ 10 h 1353"/>
                  <a:gd name="T30" fmla="*/ 37 w 916"/>
                  <a:gd name="T31" fmla="*/ 13 h 1353"/>
                  <a:gd name="T32" fmla="*/ 39 w 916"/>
                  <a:gd name="T33" fmla="*/ 15 h 1353"/>
                  <a:gd name="T34" fmla="*/ 42 w 916"/>
                  <a:gd name="T35" fmla="*/ 15 h 1353"/>
                  <a:gd name="T36" fmla="*/ 45 w 916"/>
                  <a:gd name="T37" fmla="*/ 15 h 1353"/>
                  <a:gd name="T38" fmla="*/ 49 w 916"/>
                  <a:gd name="T39" fmla="*/ 17 h 1353"/>
                  <a:gd name="T40" fmla="*/ 50 w 916"/>
                  <a:gd name="T41" fmla="*/ 20 h 1353"/>
                  <a:gd name="T42" fmla="*/ 50 w 916"/>
                  <a:gd name="T43" fmla="*/ 22 h 1353"/>
                  <a:gd name="T44" fmla="*/ 46 w 916"/>
                  <a:gd name="T45" fmla="*/ 25 h 1353"/>
                  <a:gd name="T46" fmla="*/ 39 w 916"/>
                  <a:gd name="T47" fmla="*/ 21 h 1353"/>
                  <a:gd name="T48" fmla="*/ 33 w 916"/>
                  <a:gd name="T49" fmla="*/ 15 h 1353"/>
                  <a:gd name="T50" fmla="*/ 25 w 916"/>
                  <a:gd name="T51" fmla="*/ 16 h 1353"/>
                  <a:gd name="T52" fmla="*/ 20 w 916"/>
                  <a:gd name="T53" fmla="*/ 20 h 1353"/>
                  <a:gd name="T54" fmla="*/ 16 w 916"/>
                  <a:gd name="T55" fmla="*/ 23 h 1353"/>
                  <a:gd name="T56" fmla="*/ 6 w 916"/>
                  <a:gd name="T57" fmla="*/ 22 h 1353"/>
                  <a:gd name="T58" fmla="*/ 3 w 916"/>
                  <a:gd name="T59" fmla="*/ 16 h 1353"/>
                  <a:gd name="T60" fmla="*/ 5 w 916"/>
                  <a:gd name="T61" fmla="*/ 11 h 1353"/>
                  <a:gd name="T62" fmla="*/ 9 w 916"/>
                  <a:gd name="T63" fmla="*/ 8 h 1353"/>
                  <a:gd name="T64" fmla="*/ 13 w 916"/>
                  <a:gd name="T65" fmla="*/ 6 h 1353"/>
                  <a:gd name="T66" fmla="*/ 13 w 916"/>
                  <a:gd name="T67" fmla="*/ 2 h 1353"/>
                  <a:gd name="T68" fmla="*/ 10 w 916"/>
                  <a:gd name="T69" fmla="*/ 0 h 1353"/>
                  <a:gd name="T70" fmla="*/ 6 w 916"/>
                  <a:gd name="T71" fmla="*/ 2 h 1353"/>
                  <a:gd name="T72" fmla="*/ 6 w 916"/>
                  <a:gd name="T73" fmla="*/ 6 h 1353"/>
                  <a:gd name="T74" fmla="*/ 3 w 916"/>
                  <a:gd name="T75" fmla="*/ 9 h 1353"/>
                  <a:gd name="T76" fmla="*/ 0 w 916"/>
                  <a:gd name="T77" fmla="*/ 16 h 1353"/>
                  <a:gd name="T78" fmla="*/ 4 w 916"/>
                  <a:gd name="T79" fmla="*/ 23 h 1353"/>
                  <a:gd name="T80" fmla="*/ 14 w 916"/>
                  <a:gd name="T81" fmla="*/ 26 h 1353"/>
                  <a:gd name="T82" fmla="*/ 18 w 916"/>
                  <a:gd name="T83" fmla="*/ 26 h 1353"/>
                  <a:gd name="T84" fmla="*/ 21 w 916"/>
                  <a:gd name="T85" fmla="*/ 49 h 1353"/>
                  <a:gd name="T86" fmla="*/ 16 w 916"/>
                  <a:gd name="T87" fmla="*/ 52 h 1353"/>
                  <a:gd name="T88" fmla="*/ 13 w 916"/>
                  <a:gd name="T89" fmla="*/ 56 h 1353"/>
                  <a:gd name="T90" fmla="*/ 12 w 916"/>
                  <a:gd name="T91" fmla="*/ 62 h 1353"/>
                  <a:gd name="T92" fmla="*/ 15 w 916"/>
                  <a:gd name="T93" fmla="*/ 69 h 1353"/>
                  <a:gd name="T94" fmla="*/ 7 w 916"/>
                  <a:gd name="T95" fmla="*/ 76 h 1353"/>
                  <a:gd name="T96" fmla="*/ 9 w 916"/>
                  <a:gd name="T97" fmla="*/ 77 h 1353"/>
                  <a:gd name="T98" fmla="*/ 17 w 916"/>
                  <a:gd name="T99" fmla="*/ 67 h 1353"/>
                  <a:gd name="T100" fmla="*/ 15 w 916"/>
                  <a:gd name="T101" fmla="*/ 61 h 1353"/>
                  <a:gd name="T102" fmla="*/ 16 w 916"/>
                  <a:gd name="T103" fmla="*/ 57 h 1353"/>
                  <a:gd name="T104" fmla="*/ 18 w 916"/>
                  <a:gd name="T105" fmla="*/ 53 h 1353"/>
                  <a:gd name="T106" fmla="*/ 21 w 916"/>
                  <a:gd name="T107" fmla="*/ 57 h 1353"/>
                  <a:gd name="T108" fmla="*/ 46 w 916"/>
                  <a:gd name="T109" fmla="*/ 52 h 1353"/>
                  <a:gd name="T110" fmla="*/ 53 w 916"/>
                  <a:gd name="T111" fmla="*/ 57 h 1353"/>
                  <a:gd name="T112" fmla="*/ 55 w 916"/>
                  <a:gd name="T113" fmla="*/ 65 h 1353"/>
                  <a:gd name="T114" fmla="*/ 52 w 916"/>
                  <a:gd name="T115" fmla="*/ 72 h 1353"/>
                  <a:gd name="T116" fmla="*/ 55 w 916"/>
                  <a:gd name="T117" fmla="*/ 85 h 1353"/>
                  <a:gd name="T118" fmla="*/ 57 w 916"/>
                  <a:gd name="T119" fmla="*/ 85 h 1353"/>
                  <a:gd name="T120" fmla="*/ 57 w 916"/>
                  <a:gd name="T121" fmla="*/ 83 h 13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6" h="1353">
                    <a:moveTo>
                      <a:pt x="805" y="1232"/>
                    </a:moveTo>
                    <a:lnTo>
                      <a:pt x="836" y="1196"/>
                    </a:lnTo>
                    <a:lnTo>
                      <a:pt x="862" y="1160"/>
                    </a:lnTo>
                    <a:lnTo>
                      <a:pt x="884" y="1124"/>
                    </a:lnTo>
                    <a:lnTo>
                      <a:pt x="900" y="1090"/>
                    </a:lnTo>
                    <a:lnTo>
                      <a:pt x="910" y="1056"/>
                    </a:lnTo>
                    <a:lnTo>
                      <a:pt x="916" y="1023"/>
                    </a:lnTo>
                    <a:lnTo>
                      <a:pt x="916" y="991"/>
                    </a:lnTo>
                    <a:lnTo>
                      <a:pt x="912" y="959"/>
                    </a:lnTo>
                    <a:lnTo>
                      <a:pt x="892" y="909"/>
                    </a:lnTo>
                    <a:lnTo>
                      <a:pt x="862" y="867"/>
                    </a:lnTo>
                    <a:lnTo>
                      <a:pt x="826" y="832"/>
                    </a:lnTo>
                    <a:lnTo>
                      <a:pt x="787" y="804"/>
                    </a:lnTo>
                    <a:lnTo>
                      <a:pt x="749" y="782"/>
                    </a:lnTo>
                    <a:lnTo>
                      <a:pt x="715" y="766"/>
                    </a:lnTo>
                    <a:lnTo>
                      <a:pt x="691" y="756"/>
                    </a:lnTo>
                    <a:lnTo>
                      <a:pt x="681" y="752"/>
                    </a:lnTo>
                    <a:lnTo>
                      <a:pt x="679" y="752"/>
                    </a:lnTo>
                    <a:lnTo>
                      <a:pt x="677" y="752"/>
                    </a:lnTo>
                    <a:lnTo>
                      <a:pt x="647" y="433"/>
                    </a:lnTo>
                    <a:lnTo>
                      <a:pt x="695" y="433"/>
                    </a:lnTo>
                    <a:lnTo>
                      <a:pt x="735" y="429"/>
                    </a:lnTo>
                    <a:lnTo>
                      <a:pt x="767" y="419"/>
                    </a:lnTo>
                    <a:lnTo>
                      <a:pt x="791" y="408"/>
                    </a:lnTo>
                    <a:lnTo>
                      <a:pt x="809" y="392"/>
                    </a:lnTo>
                    <a:lnTo>
                      <a:pt x="820" y="376"/>
                    </a:lnTo>
                    <a:lnTo>
                      <a:pt x="828" y="358"/>
                    </a:lnTo>
                    <a:lnTo>
                      <a:pt x="834" y="342"/>
                    </a:lnTo>
                    <a:lnTo>
                      <a:pt x="836" y="324"/>
                    </a:lnTo>
                    <a:lnTo>
                      <a:pt x="836" y="306"/>
                    </a:lnTo>
                    <a:lnTo>
                      <a:pt x="832" y="288"/>
                    </a:lnTo>
                    <a:lnTo>
                      <a:pt x="824" y="272"/>
                    </a:lnTo>
                    <a:lnTo>
                      <a:pt x="814" y="256"/>
                    </a:lnTo>
                    <a:lnTo>
                      <a:pt x="801" y="242"/>
                    </a:lnTo>
                    <a:lnTo>
                      <a:pt x="785" y="230"/>
                    </a:lnTo>
                    <a:lnTo>
                      <a:pt x="769" y="216"/>
                    </a:lnTo>
                    <a:lnTo>
                      <a:pt x="751" y="207"/>
                    </a:lnTo>
                    <a:lnTo>
                      <a:pt x="733" y="197"/>
                    </a:lnTo>
                    <a:lnTo>
                      <a:pt x="713" y="187"/>
                    </a:lnTo>
                    <a:lnTo>
                      <a:pt x="695" y="179"/>
                    </a:lnTo>
                    <a:lnTo>
                      <a:pt x="697" y="179"/>
                    </a:lnTo>
                    <a:lnTo>
                      <a:pt x="697" y="177"/>
                    </a:lnTo>
                    <a:lnTo>
                      <a:pt x="695" y="165"/>
                    </a:lnTo>
                    <a:lnTo>
                      <a:pt x="693" y="153"/>
                    </a:lnTo>
                    <a:lnTo>
                      <a:pt x="687" y="143"/>
                    </a:lnTo>
                    <a:lnTo>
                      <a:pt x="679" y="135"/>
                    </a:lnTo>
                    <a:lnTo>
                      <a:pt x="669" y="127"/>
                    </a:lnTo>
                    <a:lnTo>
                      <a:pt x="659" y="121"/>
                    </a:lnTo>
                    <a:lnTo>
                      <a:pt x="647" y="119"/>
                    </a:lnTo>
                    <a:lnTo>
                      <a:pt x="635" y="117"/>
                    </a:lnTo>
                    <a:lnTo>
                      <a:pt x="623" y="119"/>
                    </a:lnTo>
                    <a:lnTo>
                      <a:pt x="611" y="121"/>
                    </a:lnTo>
                    <a:lnTo>
                      <a:pt x="601" y="127"/>
                    </a:lnTo>
                    <a:lnTo>
                      <a:pt x="591" y="135"/>
                    </a:lnTo>
                    <a:lnTo>
                      <a:pt x="583" y="143"/>
                    </a:lnTo>
                    <a:lnTo>
                      <a:pt x="577" y="153"/>
                    </a:lnTo>
                    <a:lnTo>
                      <a:pt x="576" y="165"/>
                    </a:lnTo>
                    <a:lnTo>
                      <a:pt x="574" y="177"/>
                    </a:lnTo>
                    <a:lnTo>
                      <a:pt x="576" y="189"/>
                    </a:lnTo>
                    <a:lnTo>
                      <a:pt x="577" y="201"/>
                    </a:lnTo>
                    <a:lnTo>
                      <a:pt x="583" y="210"/>
                    </a:lnTo>
                    <a:lnTo>
                      <a:pt x="591" y="220"/>
                    </a:lnTo>
                    <a:lnTo>
                      <a:pt x="601" y="228"/>
                    </a:lnTo>
                    <a:lnTo>
                      <a:pt x="611" y="234"/>
                    </a:lnTo>
                    <a:lnTo>
                      <a:pt x="623" y="236"/>
                    </a:lnTo>
                    <a:lnTo>
                      <a:pt x="635" y="238"/>
                    </a:lnTo>
                    <a:lnTo>
                      <a:pt x="649" y="236"/>
                    </a:lnTo>
                    <a:lnTo>
                      <a:pt x="661" y="232"/>
                    </a:lnTo>
                    <a:lnTo>
                      <a:pt x="671" y="226"/>
                    </a:lnTo>
                    <a:lnTo>
                      <a:pt x="681" y="218"/>
                    </a:lnTo>
                    <a:lnTo>
                      <a:pt x="697" y="226"/>
                    </a:lnTo>
                    <a:lnTo>
                      <a:pt x="713" y="232"/>
                    </a:lnTo>
                    <a:lnTo>
                      <a:pt x="729" y="242"/>
                    </a:lnTo>
                    <a:lnTo>
                      <a:pt x="745" y="250"/>
                    </a:lnTo>
                    <a:lnTo>
                      <a:pt x="757" y="260"/>
                    </a:lnTo>
                    <a:lnTo>
                      <a:pt x="771" y="272"/>
                    </a:lnTo>
                    <a:lnTo>
                      <a:pt x="781" y="282"/>
                    </a:lnTo>
                    <a:lnTo>
                      <a:pt x="789" y="294"/>
                    </a:lnTo>
                    <a:lnTo>
                      <a:pt x="793" y="302"/>
                    </a:lnTo>
                    <a:lnTo>
                      <a:pt x="797" y="312"/>
                    </a:lnTo>
                    <a:lnTo>
                      <a:pt x="797" y="320"/>
                    </a:lnTo>
                    <a:lnTo>
                      <a:pt x="795" y="330"/>
                    </a:lnTo>
                    <a:lnTo>
                      <a:pt x="793" y="340"/>
                    </a:lnTo>
                    <a:lnTo>
                      <a:pt x="787" y="350"/>
                    </a:lnTo>
                    <a:lnTo>
                      <a:pt x="779" y="362"/>
                    </a:lnTo>
                    <a:lnTo>
                      <a:pt x="767" y="372"/>
                    </a:lnTo>
                    <a:lnTo>
                      <a:pt x="749" y="382"/>
                    </a:lnTo>
                    <a:lnTo>
                      <a:pt x="723" y="390"/>
                    </a:lnTo>
                    <a:lnTo>
                      <a:pt x="687" y="394"/>
                    </a:lnTo>
                    <a:lnTo>
                      <a:pt x="643" y="392"/>
                    </a:lnTo>
                    <a:lnTo>
                      <a:pt x="635" y="356"/>
                    </a:lnTo>
                    <a:lnTo>
                      <a:pt x="621" y="324"/>
                    </a:lnTo>
                    <a:lnTo>
                      <a:pt x="601" y="296"/>
                    </a:lnTo>
                    <a:lnTo>
                      <a:pt x="577" y="272"/>
                    </a:lnTo>
                    <a:lnTo>
                      <a:pt x="550" y="252"/>
                    </a:lnTo>
                    <a:lnTo>
                      <a:pt x="520" y="238"/>
                    </a:lnTo>
                    <a:lnTo>
                      <a:pt x="486" y="232"/>
                    </a:lnTo>
                    <a:lnTo>
                      <a:pt x="450" y="232"/>
                    </a:lnTo>
                    <a:lnTo>
                      <a:pt x="422" y="238"/>
                    </a:lnTo>
                    <a:lnTo>
                      <a:pt x="396" y="246"/>
                    </a:lnTo>
                    <a:lnTo>
                      <a:pt x="372" y="258"/>
                    </a:lnTo>
                    <a:lnTo>
                      <a:pt x="352" y="274"/>
                    </a:lnTo>
                    <a:lnTo>
                      <a:pt x="333" y="292"/>
                    </a:lnTo>
                    <a:lnTo>
                      <a:pt x="317" y="312"/>
                    </a:lnTo>
                    <a:lnTo>
                      <a:pt x="305" y="336"/>
                    </a:lnTo>
                    <a:lnTo>
                      <a:pt x="295" y="360"/>
                    </a:lnTo>
                    <a:lnTo>
                      <a:pt x="275" y="364"/>
                    </a:lnTo>
                    <a:lnTo>
                      <a:pt x="247" y="368"/>
                    </a:lnTo>
                    <a:lnTo>
                      <a:pt x="209" y="370"/>
                    </a:lnTo>
                    <a:lnTo>
                      <a:pt x="171" y="368"/>
                    </a:lnTo>
                    <a:lnTo>
                      <a:pt x="131" y="362"/>
                    </a:lnTo>
                    <a:lnTo>
                      <a:pt x="96" y="346"/>
                    </a:lnTo>
                    <a:lnTo>
                      <a:pt x="64" y="318"/>
                    </a:lnTo>
                    <a:lnTo>
                      <a:pt x="44" y="280"/>
                    </a:lnTo>
                    <a:lnTo>
                      <a:pt x="42" y="266"/>
                    </a:lnTo>
                    <a:lnTo>
                      <a:pt x="42" y="252"/>
                    </a:lnTo>
                    <a:lnTo>
                      <a:pt x="46" y="234"/>
                    </a:lnTo>
                    <a:lnTo>
                      <a:pt x="54" y="214"/>
                    </a:lnTo>
                    <a:lnTo>
                      <a:pt x="64" y="193"/>
                    </a:lnTo>
                    <a:lnTo>
                      <a:pt x="78" y="169"/>
                    </a:lnTo>
                    <a:lnTo>
                      <a:pt x="98" y="143"/>
                    </a:lnTo>
                    <a:lnTo>
                      <a:pt x="121" y="115"/>
                    </a:lnTo>
                    <a:lnTo>
                      <a:pt x="131" y="119"/>
                    </a:lnTo>
                    <a:lnTo>
                      <a:pt x="141" y="121"/>
                    </a:lnTo>
                    <a:lnTo>
                      <a:pt x="151" y="121"/>
                    </a:lnTo>
                    <a:lnTo>
                      <a:pt x="161" y="119"/>
                    </a:lnTo>
                    <a:lnTo>
                      <a:pt x="183" y="109"/>
                    </a:lnTo>
                    <a:lnTo>
                      <a:pt x="199" y="91"/>
                    </a:lnTo>
                    <a:lnTo>
                      <a:pt x="207" y="69"/>
                    </a:lnTo>
                    <a:lnTo>
                      <a:pt x="207" y="45"/>
                    </a:lnTo>
                    <a:lnTo>
                      <a:pt x="203" y="33"/>
                    </a:lnTo>
                    <a:lnTo>
                      <a:pt x="197" y="23"/>
                    </a:lnTo>
                    <a:lnTo>
                      <a:pt x="189" y="15"/>
                    </a:lnTo>
                    <a:lnTo>
                      <a:pt x="179" y="7"/>
                    </a:lnTo>
                    <a:lnTo>
                      <a:pt x="169" y="3"/>
                    </a:lnTo>
                    <a:lnTo>
                      <a:pt x="157" y="0"/>
                    </a:lnTo>
                    <a:lnTo>
                      <a:pt x="145" y="0"/>
                    </a:lnTo>
                    <a:lnTo>
                      <a:pt x="133" y="2"/>
                    </a:lnTo>
                    <a:lnTo>
                      <a:pt x="111" y="11"/>
                    </a:lnTo>
                    <a:lnTo>
                      <a:pt x="96" y="27"/>
                    </a:lnTo>
                    <a:lnTo>
                      <a:pt x="88" y="49"/>
                    </a:lnTo>
                    <a:lnTo>
                      <a:pt x="88" y="75"/>
                    </a:lnTo>
                    <a:lnTo>
                      <a:pt x="90" y="77"/>
                    </a:lnTo>
                    <a:lnTo>
                      <a:pt x="92" y="81"/>
                    </a:lnTo>
                    <a:lnTo>
                      <a:pt x="92" y="83"/>
                    </a:lnTo>
                    <a:lnTo>
                      <a:pt x="94" y="87"/>
                    </a:lnTo>
                    <a:lnTo>
                      <a:pt x="68" y="115"/>
                    </a:lnTo>
                    <a:lnTo>
                      <a:pt x="46" y="143"/>
                    </a:lnTo>
                    <a:lnTo>
                      <a:pt x="28" y="171"/>
                    </a:lnTo>
                    <a:lnTo>
                      <a:pt x="14" y="197"/>
                    </a:lnTo>
                    <a:lnTo>
                      <a:pt x="6" y="222"/>
                    </a:lnTo>
                    <a:lnTo>
                      <a:pt x="0" y="248"/>
                    </a:lnTo>
                    <a:lnTo>
                      <a:pt x="0" y="272"/>
                    </a:lnTo>
                    <a:lnTo>
                      <a:pt x="6" y="294"/>
                    </a:lnTo>
                    <a:lnTo>
                      <a:pt x="26" y="336"/>
                    </a:lnTo>
                    <a:lnTo>
                      <a:pt x="54" y="366"/>
                    </a:lnTo>
                    <a:lnTo>
                      <a:pt x="88" y="388"/>
                    </a:lnTo>
                    <a:lnTo>
                      <a:pt x="127" y="402"/>
                    </a:lnTo>
                    <a:lnTo>
                      <a:pt x="167" y="410"/>
                    </a:lnTo>
                    <a:lnTo>
                      <a:pt x="209" y="412"/>
                    </a:lnTo>
                    <a:lnTo>
                      <a:pt x="251" y="410"/>
                    </a:lnTo>
                    <a:lnTo>
                      <a:pt x="287" y="404"/>
                    </a:lnTo>
                    <a:lnTo>
                      <a:pt x="287" y="410"/>
                    </a:lnTo>
                    <a:lnTo>
                      <a:pt x="287" y="416"/>
                    </a:lnTo>
                    <a:lnTo>
                      <a:pt x="287" y="421"/>
                    </a:lnTo>
                    <a:lnTo>
                      <a:pt x="289" y="429"/>
                    </a:lnTo>
                    <a:lnTo>
                      <a:pt x="287" y="429"/>
                    </a:lnTo>
                    <a:lnTo>
                      <a:pt x="321" y="776"/>
                    </a:lnTo>
                    <a:lnTo>
                      <a:pt x="303" y="786"/>
                    </a:lnTo>
                    <a:lnTo>
                      <a:pt x="283" y="796"/>
                    </a:lnTo>
                    <a:lnTo>
                      <a:pt x="265" y="810"/>
                    </a:lnTo>
                    <a:lnTo>
                      <a:pt x="249" y="824"/>
                    </a:lnTo>
                    <a:lnTo>
                      <a:pt x="233" y="837"/>
                    </a:lnTo>
                    <a:lnTo>
                      <a:pt x="217" y="855"/>
                    </a:lnTo>
                    <a:lnTo>
                      <a:pt x="205" y="875"/>
                    </a:lnTo>
                    <a:lnTo>
                      <a:pt x="195" y="895"/>
                    </a:lnTo>
                    <a:lnTo>
                      <a:pt x="187" y="917"/>
                    </a:lnTo>
                    <a:lnTo>
                      <a:pt x="185" y="941"/>
                    </a:lnTo>
                    <a:lnTo>
                      <a:pt x="183" y="967"/>
                    </a:lnTo>
                    <a:lnTo>
                      <a:pt x="187" y="991"/>
                    </a:lnTo>
                    <a:lnTo>
                      <a:pt x="195" y="1019"/>
                    </a:lnTo>
                    <a:lnTo>
                      <a:pt x="205" y="1044"/>
                    </a:lnTo>
                    <a:lnTo>
                      <a:pt x="217" y="1072"/>
                    </a:lnTo>
                    <a:lnTo>
                      <a:pt x="235" y="1100"/>
                    </a:lnTo>
                    <a:lnTo>
                      <a:pt x="119" y="1182"/>
                    </a:lnTo>
                    <a:lnTo>
                      <a:pt x="113" y="1188"/>
                    </a:lnTo>
                    <a:lnTo>
                      <a:pt x="111" y="1196"/>
                    </a:lnTo>
                    <a:lnTo>
                      <a:pt x="111" y="1204"/>
                    </a:lnTo>
                    <a:lnTo>
                      <a:pt x="115" y="1212"/>
                    </a:lnTo>
                    <a:lnTo>
                      <a:pt x="121" y="1218"/>
                    </a:lnTo>
                    <a:lnTo>
                      <a:pt x="129" y="1220"/>
                    </a:lnTo>
                    <a:lnTo>
                      <a:pt x="137" y="1220"/>
                    </a:lnTo>
                    <a:lnTo>
                      <a:pt x="143" y="1216"/>
                    </a:lnTo>
                    <a:lnTo>
                      <a:pt x="291" y="1110"/>
                    </a:lnTo>
                    <a:lnTo>
                      <a:pt x="279" y="1092"/>
                    </a:lnTo>
                    <a:lnTo>
                      <a:pt x="261" y="1066"/>
                    </a:lnTo>
                    <a:lnTo>
                      <a:pt x="249" y="1043"/>
                    </a:lnTo>
                    <a:lnTo>
                      <a:pt x="237" y="1017"/>
                    </a:lnTo>
                    <a:lnTo>
                      <a:pt x="231" y="995"/>
                    </a:lnTo>
                    <a:lnTo>
                      <a:pt x="227" y="973"/>
                    </a:lnTo>
                    <a:lnTo>
                      <a:pt x="227" y="951"/>
                    </a:lnTo>
                    <a:lnTo>
                      <a:pt x="229" y="931"/>
                    </a:lnTo>
                    <a:lnTo>
                      <a:pt x="235" y="911"/>
                    </a:lnTo>
                    <a:lnTo>
                      <a:pt x="241" y="897"/>
                    </a:lnTo>
                    <a:lnTo>
                      <a:pt x="251" y="883"/>
                    </a:lnTo>
                    <a:lnTo>
                      <a:pt x="261" y="871"/>
                    </a:lnTo>
                    <a:lnTo>
                      <a:pt x="271" y="859"/>
                    </a:lnTo>
                    <a:lnTo>
                      <a:pt x="285" y="847"/>
                    </a:lnTo>
                    <a:lnTo>
                      <a:pt x="297" y="837"/>
                    </a:lnTo>
                    <a:lnTo>
                      <a:pt x="311" y="828"/>
                    </a:lnTo>
                    <a:lnTo>
                      <a:pt x="325" y="820"/>
                    </a:lnTo>
                    <a:lnTo>
                      <a:pt x="331" y="899"/>
                    </a:lnTo>
                    <a:lnTo>
                      <a:pt x="689" y="863"/>
                    </a:lnTo>
                    <a:lnTo>
                      <a:pt x="683" y="798"/>
                    </a:lnTo>
                    <a:lnTo>
                      <a:pt x="701" y="806"/>
                    </a:lnTo>
                    <a:lnTo>
                      <a:pt x="727" y="818"/>
                    </a:lnTo>
                    <a:lnTo>
                      <a:pt x="755" y="834"/>
                    </a:lnTo>
                    <a:lnTo>
                      <a:pt x="785" y="851"/>
                    </a:lnTo>
                    <a:lnTo>
                      <a:pt x="813" y="875"/>
                    </a:lnTo>
                    <a:lnTo>
                      <a:pt x="838" y="903"/>
                    </a:lnTo>
                    <a:lnTo>
                      <a:pt x="858" y="933"/>
                    </a:lnTo>
                    <a:lnTo>
                      <a:pt x="872" y="969"/>
                    </a:lnTo>
                    <a:lnTo>
                      <a:pt x="876" y="997"/>
                    </a:lnTo>
                    <a:lnTo>
                      <a:pt x="876" y="1027"/>
                    </a:lnTo>
                    <a:lnTo>
                      <a:pt x="868" y="1056"/>
                    </a:lnTo>
                    <a:lnTo>
                      <a:pt x="858" y="1086"/>
                    </a:lnTo>
                    <a:lnTo>
                      <a:pt x="840" y="1118"/>
                    </a:lnTo>
                    <a:lnTo>
                      <a:pt x="818" y="1152"/>
                    </a:lnTo>
                    <a:lnTo>
                      <a:pt x="793" y="1186"/>
                    </a:lnTo>
                    <a:lnTo>
                      <a:pt x="761" y="1220"/>
                    </a:lnTo>
                    <a:lnTo>
                      <a:pt x="745" y="1236"/>
                    </a:lnTo>
                    <a:lnTo>
                      <a:pt x="878" y="1347"/>
                    </a:lnTo>
                    <a:lnTo>
                      <a:pt x="886" y="1351"/>
                    </a:lnTo>
                    <a:lnTo>
                      <a:pt x="894" y="1353"/>
                    </a:lnTo>
                    <a:lnTo>
                      <a:pt x="902" y="1351"/>
                    </a:lnTo>
                    <a:lnTo>
                      <a:pt x="908" y="1345"/>
                    </a:lnTo>
                    <a:lnTo>
                      <a:pt x="912" y="1339"/>
                    </a:lnTo>
                    <a:lnTo>
                      <a:pt x="912" y="1329"/>
                    </a:lnTo>
                    <a:lnTo>
                      <a:pt x="910" y="1321"/>
                    </a:lnTo>
                    <a:lnTo>
                      <a:pt x="906" y="1315"/>
                    </a:lnTo>
                    <a:lnTo>
                      <a:pt x="805"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2" name="Freeform 15"/>
              <p:cNvSpPr>
                <a:spLocks/>
              </p:cNvSpPr>
              <p:nvPr/>
            </p:nvSpPr>
            <p:spPr bwMode="auto">
              <a:xfrm>
                <a:off x="697" y="3586"/>
                <a:ext cx="19" cy="19"/>
              </a:xfrm>
              <a:custGeom>
                <a:avLst/>
                <a:gdLst>
                  <a:gd name="T0" fmla="*/ 1 w 38"/>
                  <a:gd name="T1" fmla="*/ 0 h 40"/>
                  <a:gd name="T2" fmla="*/ 1 w 38"/>
                  <a:gd name="T3" fmla="*/ 0 h 40"/>
                  <a:gd name="T4" fmla="*/ 0 w 38"/>
                  <a:gd name="T5" fmla="*/ 0 h 40"/>
                  <a:gd name="T6" fmla="*/ 0 w 38"/>
                  <a:gd name="T7" fmla="*/ 1 h 40"/>
                  <a:gd name="T8" fmla="*/ 1 w 38"/>
                  <a:gd name="T9" fmla="*/ 1 h 40"/>
                  <a:gd name="T10" fmla="*/ 1 w 38"/>
                  <a:gd name="T11" fmla="*/ 2 h 40"/>
                  <a:gd name="T12" fmla="*/ 1 w 38"/>
                  <a:gd name="T13" fmla="*/ 2 h 40"/>
                  <a:gd name="T14" fmla="*/ 2 w 38"/>
                  <a:gd name="T15" fmla="*/ 2 h 40"/>
                  <a:gd name="T16" fmla="*/ 2 w 38"/>
                  <a:gd name="T17" fmla="*/ 2 h 40"/>
                  <a:gd name="T18" fmla="*/ 3 w 38"/>
                  <a:gd name="T19" fmla="*/ 1 h 40"/>
                  <a:gd name="T20" fmla="*/ 3 w 38"/>
                  <a:gd name="T21" fmla="*/ 1 h 40"/>
                  <a:gd name="T22" fmla="*/ 3 w 38"/>
                  <a:gd name="T23" fmla="*/ 1 h 40"/>
                  <a:gd name="T24" fmla="*/ 3 w 38"/>
                  <a:gd name="T25" fmla="*/ 0 h 40"/>
                  <a:gd name="T26" fmla="*/ 2 w 38"/>
                  <a:gd name="T27" fmla="*/ 0 h 40"/>
                  <a:gd name="T28" fmla="*/ 2 w 38"/>
                  <a:gd name="T29" fmla="*/ 0 h 40"/>
                  <a:gd name="T30" fmla="*/ 1 w 38"/>
                  <a:gd name="T31" fmla="*/ 0 h 40"/>
                  <a:gd name="T32" fmla="*/ 1 w 38"/>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10" y="2"/>
                    </a:moveTo>
                    <a:lnTo>
                      <a:pt x="4" y="8"/>
                    </a:lnTo>
                    <a:lnTo>
                      <a:pt x="0" y="14"/>
                    </a:lnTo>
                    <a:lnTo>
                      <a:pt x="0" y="22"/>
                    </a:lnTo>
                    <a:lnTo>
                      <a:pt x="2" y="30"/>
                    </a:lnTo>
                    <a:lnTo>
                      <a:pt x="8" y="36"/>
                    </a:lnTo>
                    <a:lnTo>
                      <a:pt x="14" y="40"/>
                    </a:lnTo>
                    <a:lnTo>
                      <a:pt x="22" y="40"/>
                    </a:lnTo>
                    <a:lnTo>
                      <a:pt x="30" y="38"/>
                    </a:lnTo>
                    <a:lnTo>
                      <a:pt x="36" y="32"/>
                    </a:lnTo>
                    <a:lnTo>
                      <a:pt x="38" y="26"/>
                    </a:lnTo>
                    <a:lnTo>
                      <a:pt x="38" y="18"/>
                    </a:lnTo>
                    <a:lnTo>
                      <a:pt x="36" y="10"/>
                    </a:lnTo>
                    <a:lnTo>
                      <a:pt x="32" y="4"/>
                    </a:lnTo>
                    <a:lnTo>
                      <a:pt x="24" y="0"/>
                    </a:lnTo>
                    <a:lnTo>
                      <a:pt x="16"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3" name="Freeform 16"/>
              <p:cNvSpPr>
                <a:spLocks/>
              </p:cNvSpPr>
              <p:nvPr/>
            </p:nvSpPr>
            <p:spPr bwMode="auto">
              <a:xfrm>
                <a:off x="547" y="3581"/>
                <a:ext cx="181" cy="161"/>
              </a:xfrm>
              <a:custGeom>
                <a:avLst/>
                <a:gdLst>
                  <a:gd name="T0" fmla="*/ 22 w 360"/>
                  <a:gd name="T1" fmla="*/ 5 h 323"/>
                  <a:gd name="T2" fmla="*/ 19 w 360"/>
                  <a:gd name="T3" fmla="*/ 5 h 323"/>
                  <a:gd name="T4" fmla="*/ 19 w 360"/>
                  <a:gd name="T5" fmla="*/ 5 h 323"/>
                  <a:gd name="T6" fmla="*/ 19 w 360"/>
                  <a:gd name="T7" fmla="*/ 4 h 323"/>
                  <a:gd name="T8" fmla="*/ 17 w 360"/>
                  <a:gd name="T9" fmla="*/ 2 h 323"/>
                  <a:gd name="T10" fmla="*/ 14 w 360"/>
                  <a:gd name="T11" fmla="*/ 5 h 323"/>
                  <a:gd name="T12" fmla="*/ 15 w 360"/>
                  <a:gd name="T13" fmla="*/ 5 h 323"/>
                  <a:gd name="T14" fmla="*/ 15 w 360"/>
                  <a:gd name="T15" fmla="*/ 5 h 323"/>
                  <a:gd name="T16" fmla="*/ 15 w 360"/>
                  <a:gd name="T17" fmla="*/ 7 h 323"/>
                  <a:gd name="T18" fmla="*/ 14 w 360"/>
                  <a:gd name="T19" fmla="*/ 7 h 323"/>
                  <a:gd name="T20" fmla="*/ 13 w 360"/>
                  <a:gd name="T21" fmla="*/ 8 h 323"/>
                  <a:gd name="T22" fmla="*/ 12 w 360"/>
                  <a:gd name="T23" fmla="*/ 7 h 323"/>
                  <a:gd name="T24" fmla="*/ 12 w 360"/>
                  <a:gd name="T25" fmla="*/ 6 h 323"/>
                  <a:gd name="T26" fmla="*/ 13 w 360"/>
                  <a:gd name="T27" fmla="*/ 5 h 323"/>
                  <a:gd name="T28" fmla="*/ 13 w 360"/>
                  <a:gd name="T29" fmla="*/ 5 h 323"/>
                  <a:gd name="T30" fmla="*/ 14 w 360"/>
                  <a:gd name="T31" fmla="*/ 5 h 323"/>
                  <a:gd name="T32" fmla="*/ 14 w 360"/>
                  <a:gd name="T33" fmla="*/ 0 h 323"/>
                  <a:gd name="T34" fmla="*/ 11 w 360"/>
                  <a:gd name="T35" fmla="*/ 0 h 323"/>
                  <a:gd name="T36" fmla="*/ 9 w 360"/>
                  <a:gd name="T37" fmla="*/ 0 h 323"/>
                  <a:gd name="T38" fmla="*/ 7 w 360"/>
                  <a:gd name="T39" fmla="*/ 0 h 323"/>
                  <a:gd name="T40" fmla="*/ 4 w 360"/>
                  <a:gd name="T41" fmla="*/ 2 h 323"/>
                  <a:gd name="T42" fmla="*/ 1 w 360"/>
                  <a:gd name="T43" fmla="*/ 5 h 323"/>
                  <a:gd name="T44" fmla="*/ 0 w 360"/>
                  <a:gd name="T45" fmla="*/ 9 h 323"/>
                  <a:gd name="T46" fmla="*/ 1 w 360"/>
                  <a:gd name="T47" fmla="*/ 13 h 323"/>
                  <a:gd name="T48" fmla="*/ 3 w 360"/>
                  <a:gd name="T49" fmla="*/ 16 h 323"/>
                  <a:gd name="T50" fmla="*/ 6 w 360"/>
                  <a:gd name="T51" fmla="*/ 19 h 323"/>
                  <a:gd name="T52" fmla="*/ 10 w 360"/>
                  <a:gd name="T53" fmla="*/ 20 h 323"/>
                  <a:gd name="T54" fmla="*/ 14 w 360"/>
                  <a:gd name="T55" fmla="*/ 19 h 323"/>
                  <a:gd name="T56" fmla="*/ 16 w 360"/>
                  <a:gd name="T57" fmla="*/ 18 h 323"/>
                  <a:gd name="T58" fmla="*/ 17 w 360"/>
                  <a:gd name="T59" fmla="*/ 17 h 323"/>
                  <a:gd name="T60" fmla="*/ 18 w 360"/>
                  <a:gd name="T61" fmla="*/ 16 h 323"/>
                  <a:gd name="T62" fmla="*/ 19 w 360"/>
                  <a:gd name="T63" fmla="*/ 14 h 323"/>
                  <a:gd name="T64" fmla="*/ 19 w 360"/>
                  <a:gd name="T65" fmla="*/ 13 h 323"/>
                  <a:gd name="T66" fmla="*/ 19 w 360"/>
                  <a:gd name="T67" fmla="*/ 13 h 323"/>
                  <a:gd name="T68" fmla="*/ 17 w 360"/>
                  <a:gd name="T69" fmla="*/ 13 h 323"/>
                  <a:gd name="T70" fmla="*/ 15 w 360"/>
                  <a:gd name="T71" fmla="*/ 15 h 323"/>
                  <a:gd name="T72" fmla="*/ 15 w 360"/>
                  <a:gd name="T73" fmla="*/ 16 h 323"/>
                  <a:gd name="T74" fmla="*/ 14 w 360"/>
                  <a:gd name="T75" fmla="*/ 16 h 323"/>
                  <a:gd name="T76" fmla="*/ 14 w 360"/>
                  <a:gd name="T77" fmla="*/ 16 h 323"/>
                  <a:gd name="T78" fmla="*/ 13 w 360"/>
                  <a:gd name="T79" fmla="*/ 15 h 323"/>
                  <a:gd name="T80" fmla="*/ 13 w 360"/>
                  <a:gd name="T81" fmla="*/ 15 h 323"/>
                  <a:gd name="T82" fmla="*/ 14 w 360"/>
                  <a:gd name="T83" fmla="*/ 14 h 323"/>
                  <a:gd name="T84" fmla="*/ 15 w 360"/>
                  <a:gd name="T85" fmla="*/ 13 h 323"/>
                  <a:gd name="T86" fmla="*/ 16 w 360"/>
                  <a:gd name="T87" fmla="*/ 12 h 323"/>
                  <a:gd name="T88" fmla="*/ 18 w 360"/>
                  <a:gd name="T89" fmla="*/ 11 h 323"/>
                  <a:gd name="T90" fmla="*/ 19 w 360"/>
                  <a:gd name="T91" fmla="*/ 11 h 323"/>
                  <a:gd name="T92" fmla="*/ 20 w 360"/>
                  <a:gd name="T93" fmla="*/ 12 h 323"/>
                  <a:gd name="T94" fmla="*/ 20 w 360"/>
                  <a:gd name="T95" fmla="*/ 10 h 323"/>
                  <a:gd name="T96" fmla="*/ 20 w 360"/>
                  <a:gd name="T97" fmla="*/ 9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0" h="323">
                    <a:moveTo>
                      <a:pt x="360" y="141"/>
                    </a:moveTo>
                    <a:lnTo>
                      <a:pt x="344" y="86"/>
                    </a:lnTo>
                    <a:lnTo>
                      <a:pt x="305" y="94"/>
                    </a:lnTo>
                    <a:lnTo>
                      <a:pt x="303" y="92"/>
                    </a:lnTo>
                    <a:lnTo>
                      <a:pt x="303" y="88"/>
                    </a:lnTo>
                    <a:lnTo>
                      <a:pt x="301" y="86"/>
                    </a:lnTo>
                    <a:lnTo>
                      <a:pt x="299" y="84"/>
                    </a:lnTo>
                    <a:lnTo>
                      <a:pt x="289" y="66"/>
                    </a:lnTo>
                    <a:lnTo>
                      <a:pt x="275" y="50"/>
                    </a:lnTo>
                    <a:lnTo>
                      <a:pt x="259" y="36"/>
                    </a:lnTo>
                    <a:lnTo>
                      <a:pt x="241" y="24"/>
                    </a:lnTo>
                    <a:lnTo>
                      <a:pt x="219" y="84"/>
                    </a:lnTo>
                    <a:lnTo>
                      <a:pt x="221" y="86"/>
                    </a:lnTo>
                    <a:lnTo>
                      <a:pt x="225" y="88"/>
                    </a:lnTo>
                    <a:lnTo>
                      <a:pt x="227" y="90"/>
                    </a:lnTo>
                    <a:lnTo>
                      <a:pt x="229" y="92"/>
                    </a:lnTo>
                    <a:lnTo>
                      <a:pt x="231" y="102"/>
                    </a:lnTo>
                    <a:lnTo>
                      <a:pt x="231" y="112"/>
                    </a:lnTo>
                    <a:lnTo>
                      <a:pt x="227" y="120"/>
                    </a:lnTo>
                    <a:lnTo>
                      <a:pt x="219" y="126"/>
                    </a:lnTo>
                    <a:lnTo>
                      <a:pt x="209" y="129"/>
                    </a:lnTo>
                    <a:lnTo>
                      <a:pt x="199" y="129"/>
                    </a:lnTo>
                    <a:lnTo>
                      <a:pt x="191" y="126"/>
                    </a:lnTo>
                    <a:lnTo>
                      <a:pt x="185" y="118"/>
                    </a:lnTo>
                    <a:lnTo>
                      <a:pt x="181" y="108"/>
                    </a:lnTo>
                    <a:lnTo>
                      <a:pt x="181" y="98"/>
                    </a:lnTo>
                    <a:lnTo>
                      <a:pt x="185" y="90"/>
                    </a:lnTo>
                    <a:lnTo>
                      <a:pt x="193" y="84"/>
                    </a:lnTo>
                    <a:lnTo>
                      <a:pt x="199" y="82"/>
                    </a:lnTo>
                    <a:lnTo>
                      <a:pt x="205" y="80"/>
                    </a:lnTo>
                    <a:lnTo>
                      <a:pt x="211" y="80"/>
                    </a:lnTo>
                    <a:lnTo>
                      <a:pt x="215" y="82"/>
                    </a:lnTo>
                    <a:lnTo>
                      <a:pt x="229" y="16"/>
                    </a:lnTo>
                    <a:lnTo>
                      <a:pt x="211" y="8"/>
                    </a:lnTo>
                    <a:lnTo>
                      <a:pt x="193" y="4"/>
                    </a:lnTo>
                    <a:lnTo>
                      <a:pt x="173" y="2"/>
                    </a:lnTo>
                    <a:lnTo>
                      <a:pt x="155" y="0"/>
                    </a:lnTo>
                    <a:lnTo>
                      <a:pt x="135" y="2"/>
                    </a:lnTo>
                    <a:lnTo>
                      <a:pt x="117" y="6"/>
                    </a:lnTo>
                    <a:lnTo>
                      <a:pt x="98" y="14"/>
                    </a:lnTo>
                    <a:lnTo>
                      <a:pt x="80" y="22"/>
                    </a:lnTo>
                    <a:lnTo>
                      <a:pt x="54" y="40"/>
                    </a:lnTo>
                    <a:lnTo>
                      <a:pt x="32" y="64"/>
                    </a:lnTo>
                    <a:lnTo>
                      <a:pt x="16" y="92"/>
                    </a:lnTo>
                    <a:lnTo>
                      <a:pt x="4" y="120"/>
                    </a:lnTo>
                    <a:lnTo>
                      <a:pt x="0" y="151"/>
                    </a:lnTo>
                    <a:lnTo>
                      <a:pt x="0" y="181"/>
                    </a:lnTo>
                    <a:lnTo>
                      <a:pt x="6" y="213"/>
                    </a:lnTo>
                    <a:lnTo>
                      <a:pt x="20" y="243"/>
                    </a:lnTo>
                    <a:lnTo>
                      <a:pt x="38" y="269"/>
                    </a:lnTo>
                    <a:lnTo>
                      <a:pt x="62" y="291"/>
                    </a:lnTo>
                    <a:lnTo>
                      <a:pt x="88" y="307"/>
                    </a:lnTo>
                    <a:lnTo>
                      <a:pt x="117" y="319"/>
                    </a:lnTo>
                    <a:lnTo>
                      <a:pt x="147" y="323"/>
                    </a:lnTo>
                    <a:lnTo>
                      <a:pt x="177" y="323"/>
                    </a:lnTo>
                    <a:lnTo>
                      <a:pt x="209" y="317"/>
                    </a:lnTo>
                    <a:lnTo>
                      <a:pt x="239" y="303"/>
                    </a:lnTo>
                    <a:lnTo>
                      <a:pt x="251" y="295"/>
                    </a:lnTo>
                    <a:lnTo>
                      <a:pt x="261" y="287"/>
                    </a:lnTo>
                    <a:lnTo>
                      <a:pt x="271" y="279"/>
                    </a:lnTo>
                    <a:lnTo>
                      <a:pt x="279" y="269"/>
                    </a:lnTo>
                    <a:lnTo>
                      <a:pt x="287" y="259"/>
                    </a:lnTo>
                    <a:lnTo>
                      <a:pt x="295" y="249"/>
                    </a:lnTo>
                    <a:lnTo>
                      <a:pt x="301" y="239"/>
                    </a:lnTo>
                    <a:lnTo>
                      <a:pt x="307" y="227"/>
                    </a:lnTo>
                    <a:lnTo>
                      <a:pt x="301" y="223"/>
                    </a:lnTo>
                    <a:lnTo>
                      <a:pt x="295" y="219"/>
                    </a:lnTo>
                    <a:lnTo>
                      <a:pt x="289" y="217"/>
                    </a:lnTo>
                    <a:lnTo>
                      <a:pt x="285" y="215"/>
                    </a:lnTo>
                    <a:lnTo>
                      <a:pt x="267" y="219"/>
                    </a:lnTo>
                    <a:lnTo>
                      <a:pt x="251" y="231"/>
                    </a:lnTo>
                    <a:lnTo>
                      <a:pt x="237" y="245"/>
                    </a:lnTo>
                    <a:lnTo>
                      <a:pt x="227" y="257"/>
                    </a:lnTo>
                    <a:lnTo>
                      <a:pt x="223" y="261"/>
                    </a:lnTo>
                    <a:lnTo>
                      <a:pt x="219" y="263"/>
                    </a:lnTo>
                    <a:lnTo>
                      <a:pt x="213" y="263"/>
                    </a:lnTo>
                    <a:lnTo>
                      <a:pt x="209" y="261"/>
                    </a:lnTo>
                    <a:lnTo>
                      <a:pt x="205" y="257"/>
                    </a:lnTo>
                    <a:lnTo>
                      <a:pt x="203" y="253"/>
                    </a:lnTo>
                    <a:lnTo>
                      <a:pt x="203" y="247"/>
                    </a:lnTo>
                    <a:lnTo>
                      <a:pt x="205" y="243"/>
                    </a:lnTo>
                    <a:lnTo>
                      <a:pt x="207" y="241"/>
                    </a:lnTo>
                    <a:lnTo>
                      <a:pt x="213" y="233"/>
                    </a:lnTo>
                    <a:lnTo>
                      <a:pt x="219" y="225"/>
                    </a:lnTo>
                    <a:lnTo>
                      <a:pt x="229" y="215"/>
                    </a:lnTo>
                    <a:lnTo>
                      <a:pt x="241" y="205"/>
                    </a:lnTo>
                    <a:lnTo>
                      <a:pt x="255" y="197"/>
                    </a:lnTo>
                    <a:lnTo>
                      <a:pt x="271" y="191"/>
                    </a:lnTo>
                    <a:lnTo>
                      <a:pt x="287" y="189"/>
                    </a:lnTo>
                    <a:lnTo>
                      <a:pt x="293" y="189"/>
                    </a:lnTo>
                    <a:lnTo>
                      <a:pt x="301" y="191"/>
                    </a:lnTo>
                    <a:lnTo>
                      <a:pt x="307" y="195"/>
                    </a:lnTo>
                    <a:lnTo>
                      <a:pt x="315" y="199"/>
                    </a:lnTo>
                    <a:lnTo>
                      <a:pt x="317" y="187"/>
                    </a:lnTo>
                    <a:lnTo>
                      <a:pt x="319" y="175"/>
                    </a:lnTo>
                    <a:lnTo>
                      <a:pt x="319" y="163"/>
                    </a:lnTo>
                    <a:lnTo>
                      <a:pt x="319" y="151"/>
                    </a:lnTo>
                    <a:lnTo>
                      <a:pt x="36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4" name="Freeform 17"/>
              <p:cNvSpPr>
                <a:spLocks/>
              </p:cNvSpPr>
              <p:nvPr/>
            </p:nvSpPr>
            <p:spPr bwMode="auto">
              <a:xfrm>
                <a:off x="655" y="3589"/>
                <a:ext cx="13" cy="33"/>
              </a:xfrm>
              <a:custGeom>
                <a:avLst/>
                <a:gdLst>
                  <a:gd name="T0" fmla="*/ 1 w 26"/>
                  <a:gd name="T1" fmla="*/ 4 h 68"/>
                  <a:gd name="T2" fmla="*/ 2 w 26"/>
                  <a:gd name="T3" fmla="*/ 0 h 68"/>
                  <a:gd name="T4" fmla="*/ 2 w 26"/>
                  <a:gd name="T5" fmla="*/ 0 h 68"/>
                  <a:gd name="T6" fmla="*/ 2 w 26"/>
                  <a:gd name="T7" fmla="*/ 0 h 68"/>
                  <a:gd name="T8" fmla="*/ 2 w 26"/>
                  <a:gd name="T9" fmla="*/ 0 h 68"/>
                  <a:gd name="T10" fmla="*/ 1 w 26"/>
                  <a:gd name="T11" fmla="*/ 0 h 68"/>
                  <a:gd name="T12" fmla="*/ 0 w 26"/>
                  <a:gd name="T13" fmla="*/ 4 h 68"/>
                  <a:gd name="T14" fmla="*/ 1 w 26"/>
                  <a:gd name="T15" fmla="*/ 4 h 68"/>
                  <a:gd name="T16" fmla="*/ 1 w 26"/>
                  <a:gd name="T17" fmla="*/ 4 h 68"/>
                  <a:gd name="T18" fmla="*/ 1 w 26"/>
                  <a:gd name="T19" fmla="*/ 4 h 68"/>
                  <a:gd name="T20" fmla="*/ 1 w 26"/>
                  <a:gd name="T21" fmla="*/ 4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8">
                    <a:moveTo>
                      <a:pt x="4" y="68"/>
                    </a:moveTo>
                    <a:lnTo>
                      <a:pt x="26" y="8"/>
                    </a:lnTo>
                    <a:lnTo>
                      <a:pt x="24" y="6"/>
                    </a:lnTo>
                    <a:lnTo>
                      <a:pt x="20" y="4"/>
                    </a:lnTo>
                    <a:lnTo>
                      <a:pt x="18" y="2"/>
                    </a:lnTo>
                    <a:lnTo>
                      <a:pt x="14" y="0"/>
                    </a:lnTo>
                    <a:lnTo>
                      <a:pt x="0" y="66"/>
                    </a:lnTo>
                    <a:lnTo>
                      <a:pt x="2" y="66"/>
                    </a:lnTo>
                    <a:lnTo>
                      <a:pt x="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5" name="Freeform 18"/>
              <p:cNvSpPr>
                <a:spLocks/>
              </p:cNvSpPr>
              <p:nvPr/>
            </p:nvSpPr>
            <p:spPr bwMode="auto">
              <a:xfrm>
                <a:off x="530" y="3300"/>
                <a:ext cx="106" cy="175"/>
              </a:xfrm>
              <a:custGeom>
                <a:avLst/>
                <a:gdLst>
                  <a:gd name="T0" fmla="*/ 10 w 213"/>
                  <a:gd name="T1" fmla="*/ 19 h 350"/>
                  <a:gd name="T2" fmla="*/ 10 w 213"/>
                  <a:gd name="T3" fmla="*/ 17 h 350"/>
                  <a:gd name="T4" fmla="*/ 10 w 213"/>
                  <a:gd name="T5" fmla="*/ 15 h 350"/>
                  <a:gd name="T6" fmla="*/ 11 w 213"/>
                  <a:gd name="T7" fmla="*/ 13 h 350"/>
                  <a:gd name="T8" fmla="*/ 11 w 213"/>
                  <a:gd name="T9" fmla="*/ 12 h 350"/>
                  <a:gd name="T10" fmla="*/ 12 w 213"/>
                  <a:gd name="T11" fmla="*/ 10 h 350"/>
                  <a:gd name="T12" fmla="*/ 13 w 213"/>
                  <a:gd name="T13" fmla="*/ 9 h 350"/>
                  <a:gd name="T14" fmla="*/ 13 w 213"/>
                  <a:gd name="T15" fmla="*/ 7 h 350"/>
                  <a:gd name="T16" fmla="*/ 13 w 213"/>
                  <a:gd name="T17" fmla="*/ 5 h 350"/>
                  <a:gd name="T18" fmla="*/ 12 w 213"/>
                  <a:gd name="T19" fmla="*/ 4 h 350"/>
                  <a:gd name="T20" fmla="*/ 12 w 213"/>
                  <a:gd name="T21" fmla="*/ 3 h 350"/>
                  <a:gd name="T22" fmla="*/ 11 w 213"/>
                  <a:gd name="T23" fmla="*/ 2 h 350"/>
                  <a:gd name="T24" fmla="*/ 10 w 213"/>
                  <a:gd name="T25" fmla="*/ 1 h 350"/>
                  <a:gd name="T26" fmla="*/ 9 w 213"/>
                  <a:gd name="T27" fmla="*/ 1 h 350"/>
                  <a:gd name="T28" fmla="*/ 8 w 213"/>
                  <a:gd name="T29" fmla="*/ 1 h 350"/>
                  <a:gd name="T30" fmla="*/ 7 w 213"/>
                  <a:gd name="T31" fmla="*/ 0 h 350"/>
                  <a:gd name="T32" fmla="*/ 6 w 213"/>
                  <a:gd name="T33" fmla="*/ 1 h 350"/>
                  <a:gd name="T34" fmla="*/ 5 w 213"/>
                  <a:gd name="T35" fmla="*/ 1 h 350"/>
                  <a:gd name="T36" fmla="*/ 3 w 213"/>
                  <a:gd name="T37" fmla="*/ 1 h 350"/>
                  <a:gd name="T38" fmla="*/ 2 w 213"/>
                  <a:gd name="T39" fmla="*/ 2 h 350"/>
                  <a:gd name="T40" fmla="*/ 1 w 213"/>
                  <a:gd name="T41" fmla="*/ 3 h 350"/>
                  <a:gd name="T42" fmla="*/ 1 w 213"/>
                  <a:gd name="T43" fmla="*/ 4 h 350"/>
                  <a:gd name="T44" fmla="*/ 0 w 213"/>
                  <a:gd name="T45" fmla="*/ 5 h 350"/>
                  <a:gd name="T46" fmla="*/ 0 w 213"/>
                  <a:gd name="T47" fmla="*/ 6 h 350"/>
                  <a:gd name="T48" fmla="*/ 0 w 213"/>
                  <a:gd name="T49" fmla="*/ 7 h 350"/>
                  <a:gd name="T50" fmla="*/ 4 w 213"/>
                  <a:gd name="T51" fmla="*/ 8 h 350"/>
                  <a:gd name="T52" fmla="*/ 4 w 213"/>
                  <a:gd name="T53" fmla="*/ 7 h 350"/>
                  <a:gd name="T54" fmla="*/ 4 w 213"/>
                  <a:gd name="T55" fmla="*/ 6 h 350"/>
                  <a:gd name="T56" fmla="*/ 5 w 213"/>
                  <a:gd name="T57" fmla="*/ 5 h 350"/>
                  <a:gd name="T58" fmla="*/ 6 w 213"/>
                  <a:gd name="T59" fmla="*/ 4 h 350"/>
                  <a:gd name="T60" fmla="*/ 7 w 213"/>
                  <a:gd name="T61" fmla="*/ 4 h 350"/>
                  <a:gd name="T62" fmla="*/ 7 w 213"/>
                  <a:gd name="T63" fmla="*/ 5 h 350"/>
                  <a:gd name="T64" fmla="*/ 8 w 213"/>
                  <a:gd name="T65" fmla="*/ 5 h 350"/>
                  <a:gd name="T66" fmla="*/ 8 w 213"/>
                  <a:gd name="T67" fmla="*/ 6 h 350"/>
                  <a:gd name="T68" fmla="*/ 8 w 213"/>
                  <a:gd name="T69" fmla="*/ 7 h 350"/>
                  <a:gd name="T70" fmla="*/ 8 w 213"/>
                  <a:gd name="T71" fmla="*/ 8 h 350"/>
                  <a:gd name="T72" fmla="*/ 7 w 213"/>
                  <a:gd name="T73" fmla="*/ 10 h 350"/>
                  <a:gd name="T74" fmla="*/ 7 w 213"/>
                  <a:gd name="T75" fmla="*/ 12 h 350"/>
                  <a:gd name="T76" fmla="*/ 6 w 213"/>
                  <a:gd name="T77" fmla="*/ 13 h 350"/>
                  <a:gd name="T78" fmla="*/ 6 w 213"/>
                  <a:gd name="T79" fmla="*/ 15 h 350"/>
                  <a:gd name="T80" fmla="*/ 6 w 213"/>
                  <a:gd name="T81" fmla="*/ 17 h 350"/>
                  <a:gd name="T82" fmla="*/ 6 w 213"/>
                  <a:gd name="T83" fmla="*/ 19 h 350"/>
                  <a:gd name="T84" fmla="*/ 7 w 213"/>
                  <a:gd name="T85" fmla="*/ 22 h 350"/>
                  <a:gd name="T86" fmla="*/ 11 w 213"/>
                  <a:gd name="T87" fmla="*/ 22 h 350"/>
                  <a:gd name="T88" fmla="*/ 10 w 213"/>
                  <a:gd name="T89" fmla="*/ 19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 h="350">
                    <a:moveTo>
                      <a:pt x="171" y="304"/>
                    </a:moveTo>
                    <a:lnTo>
                      <a:pt x="167" y="265"/>
                    </a:lnTo>
                    <a:lnTo>
                      <a:pt x="171" y="233"/>
                    </a:lnTo>
                    <a:lnTo>
                      <a:pt x="179" y="205"/>
                    </a:lnTo>
                    <a:lnTo>
                      <a:pt x="189" y="179"/>
                    </a:lnTo>
                    <a:lnTo>
                      <a:pt x="201" y="157"/>
                    </a:lnTo>
                    <a:lnTo>
                      <a:pt x="209" y="131"/>
                    </a:lnTo>
                    <a:lnTo>
                      <a:pt x="213" y="103"/>
                    </a:lnTo>
                    <a:lnTo>
                      <a:pt x="211" y="71"/>
                    </a:lnTo>
                    <a:lnTo>
                      <a:pt x="205" y="54"/>
                    </a:lnTo>
                    <a:lnTo>
                      <a:pt x="197" y="38"/>
                    </a:lnTo>
                    <a:lnTo>
                      <a:pt x="185" y="26"/>
                    </a:lnTo>
                    <a:lnTo>
                      <a:pt x="171" y="16"/>
                    </a:lnTo>
                    <a:lnTo>
                      <a:pt x="155" y="8"/>
                    </a:lnTo>
                    <a:lnTo>
                      <a:pt x="138" y="2"/>
                    </a:lnTo>
                    <a:lnTo>
                      <a:pt x="120" y="0"/>
                    </a:lnTo>
                    <a:lnTo>
                      <a:pt x="102" y="2"/>
                    </a:lnTo>
                    <a:lnTo>
                      <a:pt x="80" y="8"/>
                    </a:lnTo>
                    <a:lnTo>
                      <a:pt x="62" y="16"/>
                    </a:lnTo>
                    <a:lnTo>
                      <a:pt x="44" y="26"/>
                    </a:lnTo>
                    <a:lnTo>
                      <a:pt x="30" y="38"/>
                    </a:lnTo>
                    <a:lnTo>
                      <a:pt x="20" y="52"/>
                    </a:lnTo>
                    <a:lnTo>
                      <a:pt x="10" y="69"/>
                    </a:lnTo>
                    <a:lnTo>
                      <a:pt x="4" y="87"/>
                    </a:lnTo>
                    <a:lnTo>
                      <a:pt x="0" y="109"/>
                    </a:lnTo>
                    <a:lnTo>
                      <a:pt x="66" y="121"/>
                    </a:lnTo>
                    <a:lnTo>
                      <a:pt x="68" y="103"/>
                    </a:lnTo>
                    <a:lnTo>
                      <a:pt x="76" y="85"/>
                    </a:lnTo>
                    <a:lnTo>
                      <a:pt x="86" y="71"/>
                    </a:lnTo>
                    <a:lnTo>
                      <a:pt x="104" y="63"/>
                    </a:lnTo>
                    <a:lnTo>
                      <a:pt x="116" y="63"/>
                    </a:lnTo>
                    <a:lnTo>
                      <a:pt x="126" y="69"/>
                    </a:lnTo>
                    <a:lnTo>
                      <a:pt x="132" y="77"/>
                    </a:lnTo>
                    <a:lnTo>
                      <a:pt x="136" y="87"/>
                    </a:lnTo>
                    <a:lnTo>
                      <a:pt x="138" y="107"/>
                    </a:lnTo>
                    <a:lnTo>
                      <a:pt x="134" y="127"/>
                    </a:lnTo>
                    <a:lnTo>
                      <a:pt x="126" y="151"/>
                    </a:lnTo>
                    <a:lnTo>
                      <a:pt x="118" y="177"/>
                    </a:lnTo>
                    <a:lnTo>
                      <a:pt x="110" y="203"/>
                    </a:lnTo>
                    <a:lnTo>
                      <a:pt x="104" y="233"/>
                    </a:lnTo>
                    <a:lnTo>
                      <a:pt x="102" y="263"/>
                    </a:lnTo>
                    <a:lnTo>
                      <a:pt x="106" y="296"/>
                    </a:lnTo>
                    <a:lnTo>
                      <a:pt x="116" y="350"/>
                    </a:lnTo>
                    <a:lnTo>
                      <a:pt x="177" y="338"/>
                    </a:lnTo>
                    <a:lnTo>
                      <a:pt x="171" y="30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6" name="Freeform 19"/>
              <p:cNvSpPr>
                <a:spLocks/>
              </p:cNvSpPr>
              <p:nvPr/>
            </p:nvSpPr>
            <p:spPr bwMode="auto">
              <a:xfrm>
                <a:off x="588" y="3490"/>
                <a:ext cx="46" cy="45"/>
              </a:xfrm>
              <a:custGeom>
                <a:avLst/>
                <a:gdLst>
                  <a:gd name="T0" fmla="*/ 0 w 91"/>
                  <a:gd name="T1" fmla="*/ 1 h 90"/>
                  <a:gd name="T2" fmla="*/ 1 w 91"/>
                  <a:gd name="T3" fmla="*/ 6 h 90"/>
                  <a:gd name="T4" fmla="*/ 6 w 91"/>
                  <a:gd name="T5" fmla="*/ 5 h 90"/>
                  <a:gd name="T6" fmla="*/ 5 w 91"/>
                  <a:gd name="T7" fmla="*/ 0 h 90"/>
                  <a:gd name="T8" fmla="*/ 0 w 91"/>
                  <a:gd name="T9" fmla="*/ 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0">
                    <a:moveTo>
                      <a:pt x="0" y="14"/>
                    </a:moveTo>
                    <a:lnTo>
                      <a:pt x="14" y="90"/>
                    </a:lnTo>
                    <a:lnTo>
                      <a:pt x="91" y="76"/>
                    </a:lnTo>
                    <a:lnTo>
                      <a:pt x="77"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80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0"/>
                                  </p:iterate>
                                  <p:childTnLst>
                                    <p:set>
                                      <p:cBhvr>
                                        <p:cTn id="18"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mph" presetSubtype="0" fill="hold" nodeType="clickEffect">
                                  <p:stCondLst>
                                    <p:cond delay="0"/>
                                  </p:stCondLst>
                                  <p:iterate type="lt">
                                    <p:tmPct val="4000"/>
                                  </p:iterate>
                                  <p:childTnLst>
                                    <p:set>
                                      <p:cBhvr override="childStyle">
                                        <p:cTn id="22" dur="500" fill="hold"/>
                                        <p:tgtEl>
                                          <p:spTgt spid="388099">
                                            <p:txEl>
                                              <p:pRg st="4" end="4"/>
                                            </p:txEl>
                                          </p:spTgt>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80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80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809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uiExpand="1" build="p" bldLvl="2"/>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29770</TotalTime>
  <Pages>8</Pages>
  <Words>1963</Words>
  <Application>Microsoft Office PowerPoint</Application>
  <PresentationFormat>On-screen Show (4:3)</PresentationFormat>
  <Paragraphs>238</Paragraphs>
  <Slides>29</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Times New Roman</vt:lpstr>
      <vt:lpstr>Comic Sans MS</vt:lpstr>
      <vt:lpstr>Consolas</vt:lpstr>
      <vt:lpstr>evaluation_intro</vt:lpstr>
      <vt:lpstr>Microsoft Excel Worksheet</vt:lpstr>
      <vt:lpstr>Introduction To CPSC 219</vt:lpstr>
      <vt:lpstr>Then And Now…</vt:lpstr>
      <vt:lpstr>Administrative (James Tam)</vt:lpstr>
      <vt:lpstr>Course Resources</vt:lpstr>
      <vt:lpstr>How To Use The Course Resources</vt:lpstr>
      <vt:lpstr>Your Engagement Level ---&gt; Your Learning</vt:lpstr>
      <vt:lpstr>How To Use The Course Resources (2)</vt:lpstr>
      <vt:lpstr>How To Use The Course Resources (2)</vt:lpstr>
      <vt:lpstr>How To Use The Course Resources (3)</vt:lpstr>
      <vt:lpstr>Tam’s “House Rules”</vt:lpstr>
      <vt:lpstr>Tam’s “House Rules”</vt:lpstr>
      <vt:lpstr>219 Students: Assumed Knowledge</vt:lpstr>
      <vt:lpstr>How To Succeed In This Course: A Summary</vt:lpstr>
      <vt:lpstr>Evaluation Components</vt:lpstr>
      <vt:lpstr>Assignments</vt:lpstr>
      <vt:lpstr>Assignments</vt:lpstr>
      <vt:lpstr>Submitting Assignments</vt:lpstr>
      <vt:lpstr>JT’s Helpful Hint: Electronically Submitting Work</vt:lpstr>
      <vt:lpstr>Backing Up And Submitting Your Work</vt:lpstr>
      <vt:lpstr>Examinations</vt:lpstr>
      <vt:lpstr>Examinations (2)</vt:lpstr>
      <vt:lpstr>Estimating Your Term Grade (2)</vt:lpstr>
      <vt:lpstr>Estimating Your Term Grade (3)1, 2</vt:lpstr>
      <vt:lpstr>Examination Content</vt:lpstr>
      <vt:lpstr>Examination Content (2)</vt:lpstr>
      <vt:lpstr>Computer Science: Labs And Tutorials (Reminder)</vt:lpstr>
      <vt:lpstr>Computer Science: Labs And Tutorials (Reminder: 2)</vt:lpstr>
      <vt:lpstr>Feedback</vt:lpstr>
      <vt:lpstr>Copyright Notification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in CPSC 219</dc:title>
  <dc:creator>James Tam</dc:creator>
  <cp:lastModifiedBy>James Tam</cp:lastModifiedBy>
  <cp:revision>3006</cp:revision>
  <cp:lastPrinted>1998-08-16T21:06:56Z</cp:lastPrinted>
  <dcterms:created xsi:type="dcterms:W3CDTF">1995-08-18T10:27:02Z</dcterms:created>
  <dcterms:modified xsi:type="dcterms:W3CDTF">2015-01-06T01:05:00Z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