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handoutMasterIdLst>
    <p:handoutMasterId r:id="rId102"/>
  </p:handoutMasterIdLst>
  <p:sldIdLst>
    <p:sldId id="288" r:id="rId2"/>
    <p:sldId id="303" r:id="rId3"/>
    <p:sldId id="304" r:id="rId4"/>
    <p:sldId id="305" r:id="rId5"/>
    <p:sldId id="413" r:id="rId6"/>
    <p:sldId id="414" r:id="rId7"/>
    <p:sldId id="415" r:id="rId8"/>
    <p:sldId id="306" r:id="rId9"/>
    <p:sldId id="308" r:id="rId10"/>
    <p:sldId id="310" r:id="rId11"/>
    <p:sldId id="309" r:id="rId12"/>
    <p:sldId id="311" r:id="rId13"/>
    <p:sldId id="313" r:id="rId14"/>
    <p:sldId id="315" r:id="rId15"/>
    <p:sldId id="408" r:id="rId16"/>
    <p:sldId id="409" r:id="rId17"/>
    <p:sldId id="314" r:id="rId18"/>
    <p:sldId id="316" r:id="rId19"/>
    <p:sldId id="317" r:id="rId20"/>
    <p:sldId id="319" r:id="rId21"/>
    <p:sldId id="330" r:id="rId22"/>
    <p:sldId id="321" r:id="rId23"/>
    <p:sldId id="332" r:id="rId24"/>
    <p:sldId id="322" r:id="rId25"/>
    <p:sldId id="323" r:id="rId26"/>
    <p:sldId id="324" r:id="rId27"/>
    <p:sldId id="325" r:id="rId28"/>
    <p:sldId id="419" r:id="rId29"/>
    <p:sldId id="326" r:id="rId30"/>
    <p:sldId id="327" r:id="rId31"/>
    <p:sldId id="331" r:id="rId32"/>
    <p:sldId id="333" r:id="rId33"/>
    <p:sldId id="339" r:id="rId34"/>
    <p:sldId id="342" r:id="rId35"/>
    <p:sldId id="334" r:id="rId36"/>
    <p:sldId id="335" r:id="rId37"/>
    <p:sldId id="336" r:id="rId38"/>
    <p:sldId id="337" r:id="rId39"/>
    <p:sldId id="338" r:id="rId40"/>
    <p:sldId id="340" r:id="rId41"/>
    <p:sldId id="341" r:id="rId42"/>
    <p:sldId id="344" r:id="rId43"/>
    <p:sldId id="346" r:id="rId44"/>
    <p:sldId id="360" r:id="rId45"/>
    <p:sldId id="345" r:id="rId46"/>
    <p:sldId id="347" r:id="rId47"/>
    <p:sldId id="348" r:id="rId48"/>
    <p:sldId id="349" r:id="rId49"/>
    <p:sldId id="351" r:id="rId50"/>
    <p:sldId id="395" r:id="rId51"/>
    <p:sldId id="364" r:id="rId52"/>
    <p:sldId id="365" r:id="rId53"/>
    <p:sldId id="366" r:id="rId54"/>
    <p:sldId id="352" r:id="rId55"/>
    <p:sldId id="353" r:id="rId56"/>
    <p:sldId id="354" r:id="rId57"/>
    <p:sldId id="355" r:id="rId58"/>
    <p:sldId id="356" r:id="rId59"/>
    <p:sldId id="357" r:id="rId60"/>
    <p:sldId id="358" r:id="rId61"/>
    <p:sldId id="361" r:id="rId62"/>
    <p:sldId id="363" r:id="rId63"/>
    <p:sldId id="369" r:id="rId64"/>
    <p:sldId id="370" r:id="rId65"/>
    <p:sldId id="372" r:id="rId66"/>
    <p:sldId id="376" r:id="rId67"/>
    <p:sldId id="375" r:id="rId68"/>
    <p:sldId id="377" r:id="rId69"/>
    <p:sldId id="378" r:id="rId70"/>
    <p:sldId id="379" r:id="rId71"/>
    <p:sldId id="380" r:id="rId72"/>
    <p:sldId id="381" r:id="rId73"/>
    <p:sldId id="383" r:id="rId74"/>
    <p:sldId id="384" r:id="rId75"/>
    <p:sldId id="385" r:id="rId76"/>
    <p:sldId id="387" r:id="rId77"/>
    <p:sldId id="388" r:id="rId78"/>
    <p:sldId id="389" r:id="rId79"/>
    <p:sldId id="390" r:id="rId80"/>
    <p:sldId id="392" r:id="rId81"/>
    <p:sldId id="391" r:id="rId82"/>
    <p:sldId id="397" r:id="rId83"/>
    <p:sldId id="398" r:id="rId84"/>
    <p:sldId id="368" r:id="rId85"/>
    <p:sldId id="371" r:id="rId86"/>
    <p:sldId id="399" r:id="rId87"/>
    <p:sldId id="400" r:id="rId88"/>
    <p:sldId id="401" r:id="rId89"/>
    <p:sldId id="402" r:id="rId90"/>
    <p:sldId id="403" r:id="rId91"/>
    <p:sldId id="404" r:id="rId92"/>
    <p:sldId id="406" r:id="rId93"/>
    <p:sldId id="407" r:id="rId94"/>
    <p:sldId id="405" r:id="rId95"/>
    <p:sldId id="302" r:id="rId96"/>
    <p:sldId id="416" r:id="rId97"/>
    <p:sldId id="417" r:id="rId98"/>
    <p:sldId id="418" r:id="rId99"/>
    <p:sldId id="307" r:id="rId10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Tam" initials="JT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2415"/>
    <a:srgbClr val="5F361F"/>
    <a:srgbClr val="5F4615"/>
    <a:srgbClr val="74561A"/>
    <a:srgbClr val="3C240A"/>
    <a:srgbClr val="99CCFF"/>
    <a:srgbClr val="FFFFFF"/>
    <a:srgbClr val="64FF64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33" autoAdjust="0"/>
    <p:restoredTop sz="86100" autoAdjust="0"/>
  </p:normalViewPr>
  <p:slideViewPr>
    <p:cSldViewPr>
      <p:cViewPr varScale="1">
        <p:scale>
          <a:sx n="86" d="100"/>
          <a:sy n="86" d="100"/>
        </p:scale>
        <p:origin x="1380" y="9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16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amj\My%20Documents\advantages%20of%20tex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ames%20Tam\My%20Documents\Book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amj\Desktop\L02%20overal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amj\Desktop\L02%20overal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amj\Desktop\useful%20slides\L02%20overal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amj\Desktop\useful%20slides\L02%20overal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Percentages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Sheet1!$A$2:$A$7</c:f>
              <c:numCache>
                <c:formatCode>General</c:formatCode>
                <c:ptCount val="6"/>
                <c:pt idx="0">
                  <c:v>111</c:v>
                </c:pt>
                <c:pt idx="1">
                  <c:v>222</c:v>
                </c:pt>
                <c:pt idx="2">
                  <c:v>333</c:v>
                </c:pt>
                <c:pt idx="3">
                  <c:v>444</c:v>
                </c:pt>
                <c:pt idx="4">
                  <c:v>555</c:v>
                </c:pt>
                <c:pt idx="5">
                  <c:v>666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95</c:v>
                </c:pt>
                <c:pt idx="1">
                  <c:v>88</c:v>
                </c:pt>
                <c:pt idx="2">
                  <c:v>100</c:v>
                </c:pt>
                <c:pt idx="3">
                  <c:v>66</c:v>
                </c:pt>
                <c:pt idx="4">
                  <c:v>86</c:v>
                </c:pt>
                <c:pt idx="5">
                  <c:v>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A47-49B4-AA95-7C430CC7F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3723008"/>
        <c:axId val="233724544"/>
      </c:scatterChart>
      <c:valAx>
        <c:axId val="23372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3724544"/>
        <c:crosses val="autoZero"/>
        <c:crossBetween val="midCat"/>
      </c:valAx>
      <c:valAx>
        <c:axId val="233724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3723008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No. occurrences </c:v>
                </c:pt>
              </c:strCache>
            </c:strRef>
          </c:tx>
          <c:invertIfNegative val="0"/>
          <c:cat>
            <c:strRef>
              <c:f>Sheet1!$A$6:$A$17</c:f>
              <c:strCache>
                <c:ptCount val="12"/>
                <c:pt idx="0">
                  <c:v>F</c:v>
                </c:pt>
                <c:pt idx="1">
                  <c:v>D</c:v>
                </c:pt>
                <c:pt idx="2">
                  <c:v>D+</c:v>
                </c:pt>
                <c:pt idx="3">
                  <c:v>C-</c:v>
                </c:pt>
                <c:pt idx="4">
                  <c:v>C</c:v>
                </c:pt>
                <c:pt idx="5">
                  <c:v>C+</c:v>
                </c:pt>
                <c:pt idx="6">
                  <c:v>B-</c:v>
                </c:pt>
                <c:pt idx="7">
                  <c:v>B</c:v>
                </c:pt>
                <c:pt idx="8">
                  <c:v>B+</c:v>
                </c:pt>
                <c:pt idx="9">
                  <c:v>A-</c:v>
                </c:pt>
                <c:pt idx="10">
                  <c:v>A</c:v>
                </c:pt>
                <c:pt idx="11">
                  <c:v>A+</c:v>
                </c:pt>
              </c:strCache>
            </c:strRef>
          </c:cat>
          <c:val>
            <c:numRef>
              <c:f>Sheet1!$B$6:$B$17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8</c:v>
                </c:pt>
                <c:pt idx="5">
                  <c:v>12</c:v>
                </c:pt>
                <c:pt idx="6">
                  <c:v>17</c:v>
                </c:pt>
                <c:pt idx="7">
                  <c:v>25</c:v>
                </c:pt>
                <c:pt idx="8">
                  <c:v>33</c:v>
                </c:pt>
                <c:pt idx="9">
                  <c:v>45</c:v>
                </c:pt>
                <c:pt idx="10">
                  <c:v>30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53-44C3-8DF0-B2F7966023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860544"/>
        <c:axId val="236862080"/>
      </c:barChart>
      <c:catAx>
        <c:axId val="236860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6862080"/>
        <c:crosses val="autoZero"/>
        <c:auto val="1"/>
        <c:lblAlgn val="ctr"/>
        <c:lblOffset val="100"/>
        <c:noMultiLvlLbl val="0"/>
      </c:catAx>
      <c:valAx>
        <c:axId val="236862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68605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CA" dirty="0"/>
              <a:t>Grade distribution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Sheet1!$D$202</c:f>
              <c:strCache>
                <c:ptCount val="1"/>
                <c:pt idx="0">
                  <c:v>Proportion of class</c:v>
                </c:pt>
              </c:strCache>
            </c:strRef>
          </c:tx>
          <c:cat>
            <c:strRef>
              <c:f>Sheet1!$B$203:$B$207</c:f>
              <c:strCache>
                <c:ptCount val="5"/>
                <c:pt idx="0">
                  <c:v>F</c:v>
                </c:pt>
                <c:pt idx="1">
                  <c:v>D</c:v>
                </c:pt>
                <c:pt idx="2">
                  <c:v>C</c:v>
                </c:pt>
                <c:pt idx="3">
                  <c:v>B</c:v>
                </c:pt>
                <c:pt idx="4">
                  <c:v>A</c:v>
                </c:pt>
              </c:strCache>
            </c:strRef>
          </c:cat>
          <c:val>
            <c:numRef>
              <c:f>Sheet1!$D$203:$D$207</c:f>
              <c:numCache>
                <c:formatCode>0.00%</c:formatCode>
                <c:ptCount val="5"/>
                <c:pt idx="0">
                  <c:v>0.19879518072289257</c:v>
                </c:pt>
                <c:pt idx="1">
                  <c:v>7.2289156626506021E-2</c:v>
                </c:pt>
                <c:pt idx="2">
                  <c:v>0.26506024096385628</c:v>
                </c:pt>
                <c:pt idx="3">
                  <c:v>0.34337349397590528</c:v>
                </c:pt>
                <c:pt idx="4">
                  <c:v>0.12048192771084337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77-4628-B6CA-1EE0F5C1EA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85518198337095974"/>
          <c:y val="0.43602821119752672"/>
          <c:w val="0.14481802274715674"/>
          <c:h val="0.4695118839311753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CA" dirty="0" smtClean="0"/>
              <a:t>No. </a:t>
            </a:r>
            <a:r>
              <a:rPr lang="en-CA" dirty="0"/>
              <a:t>of student</a:t>
            </a:r>
            <a:r>
              <a:rPr lang="en-CA" baseline="0" dirty="0"/>
              <a:t>s receiving each grade</a:t>
            </a:r>
            <a:endParaRPr lang="en-CA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Sheet1!$C$202</c:f>
              <c:strCache>
                <c:ptCount val="1"/>
                <c:pt idx="0">
                  <c:v>No</c:v>
                </c:pt>
              </c:strCache>
            </c:strRef>
          </c:tx>
          <c:cat>
            <c:strRef>
              <c:f>Sheet1!$B$203:$B$207</c:f>
              <c:strCache>
                <c:ptCount val="5"/>
                <c:pt idx="0">
                  <c:v>F</c:v>
                </c:pt>
                <c:pt idx="1">
                  <c:v>D</c:v>
                </c:pt>
                <c:pt idx="2">
                  <c:v>C</c:v>
                </c:pt>
                <c:pt idx="3">
                  <c:v>B</c:v>
                </c:pt>
                <c:pt idx="4">
                  <c:v>A</c:v>
                </c:pt>
              </c:strCache>
            </c:strRef>
          </c:cat>
          <c:val>
            <c:numRef>
              <c:f>Sheet1!$C$203:$C$207</c:f>
              <c:numCache>
                <c:formatCode>General</c:formatCode>
                <c:ptCount val="5"/>
                <c:pt idx="0">
                  <c:v>33</c:v>
                </c:pt>
                <c:pt idx="1">
                  <c:v>12</c:v>
                </c:pt>
                <c:pt idx="2">
                  <c:v>44</c:v>
                </c:pt>
                <c:pt idx="3">
                  <c:v>57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FD-4462-818E-DBF6F3B295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599518810148934E-2"/>
          <c:y val="7.4593759791475103E-2"/>
          <c:w val="0.61231714785651759"/>
          <c:h val="0.798103112006632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Sheet1!$B$198</c:f>
              <c:strCache>
                <c:ptCount val="1"/>
                <c:pt idx="0">
                  <c:v>No. occurances</c:v>
                </c:pt>
              </c:strCache>
            </c:strRef>
          </c:tx>
          <c:marker>
            <c:symbol val="none"/>
          </c:marker>
          <c:cat>
            <c:strRef>
              <c:f>Sheet1!$A$199:$A$211</c:f>
              <c:strCache>
                <c:ptCount val="13"/>
                <c:pt idx="0">
                  <c:v>F</c:v>
                </c:pt>
                <c:pt idx="1">
                  <c:v>D</c:v>
                </c:pt>
                <c:pt idx="2">
                  <c:v>D+</c:v>
                </c:pt>
                <c:pt idx="3">
                  <c:v>C-</c:v>
                </c:pt>
                <c:pt idx="4">
                  <c:v>C</c:v>
                </c:pt>
                <c:pt idx="5">
                  <c:v>C+</c:v>
                </c:pt>
                <c:pt idx="6">
                  <c:v>B-</c:v>
                </c:pt>
                <c:pt idx="7">
                  <c:v>B</c:v>
                </c:pt>
                <c:pt idx="8">
                  <c:v>B+</c:v>
                </c:pt>
                <c:pt idx="9">
                  <c:v>A-</c:v>
                </c:pt>
                <c:pt idx="10">
                  <c:v>A</c:v>
                </c:pt>
                <c:pt idx="11">
                  <c:v>A+</c:v>
                </c:pt>
                <c:pt idx="12">
                  <c:v>W</c:v>
                </c:pt>
              </c:strCache>
            </c:strRef>
          </c:cat>
          <c:val>
            <c:numRef>
              <c:f>Sheet1!$B$199:$B$211</c:f>
              <c:numCache>
                <c:formatCode>General</c:formatCode>
                <c:ptCount val="13"/>
                <c:pt idx="0">
                  <c:v>6</c:v>
                </c:pt>
                <c:pt idx="1">
                  <c:v>0</c:v>
                </c:pt>
                <c:pt idx="2">
                  <c:v>1</c:v>
                </c:pt>
                <c:pt idx="3">
                  <c:v>6</c:v>
                </c:pt>
                <c:pt idx="4">
                  <c:v>11</c:v>
                </c:pt>
                <c:pt idx="5">
                  <c:v>13</c:v>
                </c:pt>
                <c:pt idx="6">
                  <c:v>36</c:v>
                </c:pt>
                <c:pt idx="7">
                  <c:v>35</c:v>
                </c:pt>
                <c:pt idx="8">
                  <c:v>27</c:v>
                </c:pt>
                <c:pt idx="9">
                  <c:v>13</c:v>
                </c:pt>
                <c:pt idx="10">
                  <c:v>4</c:v>
                </c:pt>
                <c:pt idx="11">
                  <c:v>1</c:v>
                </c:pt>
                <c:pt idx="12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78-42AB-B9C0-5B0842B74BAF}"/>
            </c:ext>
          </c:extLst>
        </c:ser>
        <c:ser>
          <c:idx val="1"/>
          <c:order val="1"/>
          <c:tx>
            <c:strRef>
              <c:f>Sheet1!$B$180</c:f>
              <c:strCache>
                <c:ptCount val="1"/>
                <c:pt idx="0">
                  <c:v>Letter</c:v>
                </c:pt>
              </c:strCache>
            </c:strRef>
          </c:tx>
          <c:marker>
            <c:symbol val="none"/>
          </c:marker>
          <c:cat>
            <c:strRef>
              <c:f>Sheet1!$A$199:$A$211</c:f>
              <c:strCache>
                <c:ptCount val="13"/>
                <c:pt idx="0">
                  <c:v>F</c:v>
                </c:pt>
                <c:pt idx="1">
                  <c:v>D</c:v>
                </c:pt>
                <c:pt idx="2">
                  <c:v>D+</c:v>
                </c:pt>
                <c:pt idx="3">
                  <c:v>C-</c:v>
                </c:pt>
                <c:pt idx="4">
                  <c:v>C</c:v>
                </c:pt>
                <c:pt idx="5">
                  <c:v>C+</c:v>
                </c:pt>
                <c:pt idx="6">
                  <c:v>B-</c:v>
                </c:pt>
                <c:pt idx="7">
                  <c:v>B</c:v>
                </c:pt>
                <c:pt idx="8">
                  <c:v>B+</c:v>
                </c:pt>
                <c:pt idx="9">
                  <c:v>A-</c:v>
                </c:pt>
                <c:pt idx="10">
                  <c:v>A</c:v>
                </c:pt>
                <c:pt idx="11">
                  <c:v>A+</c:v>
                </c:pt>
                <c:pt idx="12">
                  <c:v>W</c:v>
                </c:pt>
              </c:strCache>
            </c:strRef>
          </c:cat>
          <c:val>
            <c:numRef>
              <c:f>Sheet1!$B$181:$B$193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78-42AB-B9C0-5B0842B74BAF}"/>
            </c:ext>
          </c:extLst>
        </c:ser>
        <c:ser>
          <c:idx val="2"/>
          <c:order val="2"/>
          <c:tx>
            <c:strRef>
              <c:f>Sheet1!$C$180</c:f>
              <c:strCache>
                <c:ptCount val="1"/>
                <c:pt idx="0">
                  <c:v>No. occurances</c:v>
                </c:pt>
              </c:strCache>
            </c:strRef>
          </c:tx>
          <c:marker>
            <c:symbol val="none"/>
          </c:marker>
          <c:cat>
            <c:strRef>
              <c:f>Sheet1!$A$199:$A$211</c:f>
              <c:strCache>
                <c:ptCount val="13"/>
                <c:pt idx="0">
                  <c:v>F</c:v>
                </c:pt>
                <c:pt idx="1">
                  <c:v>D</c:v>
                </c:pt>
                <c:pt idx="2">
                  <c:v>D+</c:v>
                </c:pt>
                <c:pt idx="3">
                  <c:v>C-</c:v>
                </c:pt>
                <c:pt idx="4">
                  <c:v>C</c:v>
                </c:pt>
                <c:pt idx="5">
                  <c:v>C+</c:v>
                </c:pt>
                <c:pt idx="6">
                  <c:v>B-</c:v>
                </c:pt>
                <c:pt idx="7">
                  <c:v>B</c:v>
                </c:pt>
                <c:pt idx="8">
                  <c:v>B+</c:v>
                </c:pt>
                <c:pt idx="9">
                  <c:v>A-</c:v>
                </c:pt>
                <c:pt idx="10">
                  <c:v>A</c:v>
                </c:pt>
                <c:pt idx="11">
                  <c:v>A+</c:v>
                </c:pt>
                <c:pt idx="12">
                  <c:v>W</c:v>
                </c:pt>
              </c:strCache>
            </c:strRef>
          </c:cat>
          <c:val>
            <c:numRef>
              <c:f>Sheet1!$C$181:$C$193</c:f>
              <c:numCache>
                <c:formatCode>General</c:formatCode>
                <c:ptCount val="13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33</c:v>
                </c:pt>
                <c:pt idx="7">
                  <c:v>25</c:v>
                </c:pt>
                <c:pt idx="8">
                  <c:v>33</c:v>
                </c:pt>
                <c:pt idx="9">
                  <c:v>16</c:v>
                </c:pt>
                <c:pt idx="10">
                  <c:v>5</c:v>
                </c:pt>
                <c:pt idx="11">
                  <c:v>1</c:v>
                </c:pt>
                <c:pt idx="12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78-42AB-B9C0-5B0842B74B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5497344"/>
        <c:axId val="235498880"/>
      </c:lineChart>
      <c:catAx>
        <c:axId val="235497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5498880"/>
        <c:crosses val="autoZero"/>
        <c:auto val="1"/>
        <c:lblAlgn val="ctr"/>
        <c:lblOffset val="100"/>
        <c:noMultiLvlLbl val="0"/>
      </c:catAx>
      <c:valAx>
        <c:axId val="235498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54973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59951881014899E-2"/>
          <c:y val="7.4593759791475103E-2"/>
          <c:w val="0.61231714785651759"/>
          <c:h val="0.798103112006632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Sheet1!$B$198</c:f>
              <c:strCache>
                <c:ptCount val="1"/>
                <c:pt idx="0">
                  <c:v>No. occurances</c:v>
                </c:pt>
              </c:strCache>
            </c:strRef>
          </c:tx>
          <c:marker>
            <c:symbol val="none"/>
          </c:marker>
          <c:cat>
            <c:strRef>
              <c:f>Sheet1!$A$199:$A$211</c:f>
              <c:strCache>
                <c:ptCount val="13"/>
                <c:pt idx="0">
                  <c:v>F</c:v>
                </c:pt>
                <c:pt idx="1">
                  <c:v>D</c:v>
                </c:pt>
                <c:pt idx="2">
                  <c:v>D+</c:v>
                </c:pt>
                <c:pt idx="3">
                  <c:v>C-</c:v>
                </c:pt>
                <c:pt idx="4">
                  <c:v>C</c:v>
                </c:pt>
                <c:pt idx="5">
                  <c:v>C+</c:v>
                </c:pt>
                <c:pt idx="6">
                  <c:v>B-</c:v>
                </c:pt>
                <c:pt idx="7">
                  <c:v>B</c:v>
                </c:pt>
                <c:pt idx="8">
                  <c:v>B+</c:v>
                </c:pt>
                <c:pt idx="9">
                  <c:v>A-</c:v>
                </c:pt>
                <c:pt idx="10">
                  <c:v>A</c:v>
                </c:pt>
                <c:pt idx="11">
                  <c:v>A+</c:v>
                </c:pt>
                <c:pt idx="12">
                  <c:v>W</c:v>
                </c:pt>
              </c:strCache>
            </c:strRef>
          </c:cat>
          <c:val>
            <c:numRef>
              <c:f>Sheet1!$B$199:$B$211</c:f>
              <c:numCache>
                <c:formatCode>General</c:formatCode>
                <c:ptCount val="13"/>
                <c:pt idx="0">
                  <c:v>6</c:v>
                </c:pt>
                <c:pt idx="1">
                  <c:v>0</c:v>
                </c:pt>
                <c:pt idx="2">
                  <c:v>1</c:v>
                </c:pt>
                <c:pt idx="3">
                  <c:v>6</c:v>
                </c:pt>
                <c:pt idx="4">
                  <c:v>11</c:v>
                </c:pt>
                <c:pt idx="5">
                  <c:v>13</c:v>
                </c:pt>
                <c:pt idx="6">
                  <c:v>36</c:v>
                </c:pt>
                <c:pt idx="7">
                  <c:v>35</c:v>
                </c:pt>
                <c:pt idx="8">
                  <c:v>27</c:v>
                </c:pt>
                <c:pt idx="9">
                  <c:v>13</c:v>
                </c:pt>
                <c:pt idx="10">
                  <c:v>4</c:v>
                </c:pt>
                <c:pt idx="11">
                  <c:v>1</c:v>
                </c:pt>
                <c:pt idx="12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99-4BD4-8E97-02F78701BE71}"/>
            </c:ext>
          </c:extLst>
        </c:ser>
        <c:ser>
          <c:idx val="1"/>
          <c:order val="1"/>
          <c:tx>
            <c:strRef>
              <c:f>Sheet1!$B$180</c:f>
              <c:strCache>
                <c:ptCount val="1"/>
                <c:pt idx="0">
                  <c:v>Letter</c:v>
                </c:pt>
              </c:strCache>
            </c:strRef>
          </c:tx>
          <c:marker>
            <c:symbol val="none"/>
          </c:marker>
          <c:cat>
            <c:strRef>
              <c:f>Sheet1!$A$199:$A$211</c:f>
              <c:strCache>
                <c:ptCount val="13"/>
                <c:pt idx="0">
                  <c:v>F</c:v>
                </c:pt>
                <c:pt idx="1">
                  <c:v>D</c:v>
                </c:pt>
                <c:pt idx="2">
                  <c:v>D+</c:v>
                </c:pt>
                <c:pt idx="3">
                  <c:v>C-</c:v>
                </c:pt>
                <c:pt idx="4">
                  <c:v>C</c:v>
                </c:pt>
                <c:pt idx="5">
                  <c:v>C+</c:v>
                </c:pt>
                <c:pt idx="6">
                  <c:v>B-</c:v>
                </c:pt>
                <c:pt idx="7">
                  <c:v>B</c:v>
                </c:pt>
                <c:pt idx="8">
                  <c:v>B+</c:v>
                </c:pt>
                <c:pt idx="9">
                  <c:v>A-</c:v>
                </c:pt>
                <c:pt idx="10">
                  <c:v>A</c:v>
                </c:pt>
                <c:pt idx="11">
                  <c:v>A+</c:v>
                </c:pt>
                <c:pt idx="12">
                  <c:v>W</c:v>
                </c:pt>
              </c:strCache>
            </c:strRef>
          </c:cat>
          <c:val>
            <c:numRef>
              <c:f>Sheet1!$B$181:$B$193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D99-4BD4-8E97-02F78701BE71}"/>
            </c:ext>
          </c:extLst>
        </c:ser>
        <c:ser>
          <c:idx val="2"/>
          <c:order val="2"/>
          <c:tx>
            <c:strRef>
              <c:f>Sheet1!$C$180</c:f>
              <c:strCache>
                <c:ptCount val="1"/>
                <c:pt idx="0">
                  <c:v>No. occurances</c:v>
                </c:pt>
              </c:strCache>
            </c:strRef>
          </c:tx>
          <c:marker>
            <c:symbol val="none"/>
          </c:marker>
          <c:cat>
            <c:strRef>
              <c:f>Sheet1!$A$199:$A$211</c:f>
              <c:strCache>
                <c:ptCount val="13"/>
                <c:pt idx="0">
                  <c:v>F</c:v>
                </c:pt>
                <c:pt idx="1">
                  <c:v>D</c:v>
                </c:pt>
                <c:pt idx="2">
                  <c:v>D+</c:v>
                </c:pt>
                <c:pt idx="3">
                  <c:v>C-</c:v>
                </c:pt>
                <c:pt idx="4">
                  <c:v>C</c:v>
                </c:pt>
                <c:pt idx="5">
                  <c:v>C+</c:v>
                </c:pt>
                <c:pt idx="6">
                  <c:v>B-</c:v>
                </c:pt>
                <c:pt idx="7">
                  <c:v>B</c:v>
                </c:pt>
                <c:pt idx="8">
                  <c:v>B+</c:v>
                </c:pt>
                <c:pt idx="9">
                  <c:v>A-</c:v>
                </c:pt>
                <c:pt idx="10">
                  <c:v>A</c:v>
                </c:pt>
                <c:pt idx="11">
                  <c:v>A+</c:v>
                </c:pt>
                <c:pt idx="12">
                  <c:v>W</c:v>
                </c:pt>
              </c:strCache>
            </c:strRef>
          </c:cat>
          <c:val>
            <c:numRef>
              <c:f>Sheet1!$C$181:$C$193</c:f>
              <c:numCache>
                <c:formatCode>General</c:formatCode>
                <c:ptCount val="13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33</c:v>
                </c:pt>
                <c:pt idx="7">
                  <c:v>25</c:v>
                </c:pt>
                <c:pt idx="8">
                  <c:v>33</c:v>
                </c:pt>
                <c:pt idx="9">
                  <c:v>16</c:v>
                </c:pt>
                <c:pt idx="10">
                  <c:v>5</c:v>
                </c:pt>
                <c:pt idx="11">
                  <c:v>1</c:v>
                </c:pt>
                <c:pt idx="12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D99-4BD4-8E97-02F78701BE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5530112"/>
        <c:axId val="235531648"/>
      </c:lineChart>
      <c:catAx>
        <c:axId val="235530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5531648"/>
        <c:crosses val="autoZero"/>
        <c:auto val="1"/>
        <c:lblAlgn val="ctr"/>
        <c:lblOffset val="100"/>
        <c:noMultiLvlLbl val="0"/>
      </c:catAx>
      <c:valAx>
        <c:axId val="235531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55301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F5F55-D563-4ECD-A54E-CB0576638D2A}" type="datetimeFigureOut">
              <a:rPr lang="en-US"/>
              <a:pPr>
                <a:defRPr/>
              </a:pPr>
              <a:t>9/20/2018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Logic: AND, OR, NOT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B07625-2B3F-429B-81FA-E1271FD8F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7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D3AB2D-9B2F-44A8-A39C-161117D20690}" type="datetimeFigureOut">
              <a:rPr lang="en-US"/>
              <a:pPr>
                <a:defRPr/>
              </a:pPr>
              <a:t>9/20/2018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4E02C4-9896-428F-9970-3367E6A46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70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27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992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7D4F44-9AD3-43B4-8AA8-F35916EAE492}" type="slidenum">
              <a:rPr lang="en-US" altLang="en-US" sz="1000">
                <a:latin typeface="Times New Roman" panose="02020603050405020304" pitchFamily="18" charset="0"/>
              </a:rPr>
              <a:pPr/>
              <a:t>59</a:t>
            </a:fld>
            <a:endParaRPr lang="en-US" altLang="en-US" sz="1000" dirty="0">
              <a:latin typeface="Times New Roman" panose="02020603050405020304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82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ECAF36-0B4A-4C6F-802B-E7B5C619BC16}" type="slidenum">
              <a:rPr lang="en-US" altLang="en-US" sz="1000">
                <a:latin typeface="Times New Roman" panose="02020603050405020304" pitchFamily="18" charset="0"/>
              </a:rPr>
              <a:pPr/>
              <a:t>61</a:t>
            </a:fld>
            <a:endParaRPr lang="en-US" altLang="en-US" sz="1000" dirty="0">
              <a:latin typeface="Times New Roman" panose="02020603050405020304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598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655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7384D6B-CFEC-4E51-BB0A-596A021AB820}" type="slidenum">
              <a:rPr lang="en-US" altLang="en-US" sz="1000">
                <a:latin typeface="Times New Roman" pitchFamily="18" charset="0"/>
              </a:rPr>
              <a:pPr/>
              <a:t>67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84213"/>
            <a:ext cx="4540250" cy="3405187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317480"/>
            <a:ext cx="5031685" cy="11586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781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331FACA-90BF-43D8-9548-D5C909C2E8FE}" type="slidenum">
              <a:rPr lang="en-US" altLang="en-US" sz="1000">
                <a:latin typeface="Times New Roman" pitchFamily="18" charset="0"/>
              </a:rPr>
              <a:pPr/>
              <a:t>69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84213"/>
            <a:ext cx="4540250" cy="3405187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315919"/>
            <a:ext cx="5031685" cy="11773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945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273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977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16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660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306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6691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89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11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10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97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798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411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696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27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2E759F-4072-4BFB-B27A-D6F21B6E9FD4}" type="datetimeFigureOut">
              <a:rPr lang="en-US"/>
              <a:pPr>
                <a:defRPr/>
              </a:pPr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Lecture notes for CPSC 203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6DA8A3-4D99-442E-B427-E62712AFE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17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75B726-F111-4CCD-93ED-7A80565E52CB}" type="datetimeFigureOut">
              <a:rPr lang="en-US"/>
              <a:pPr>
                <a:defRPr/>
              </a:pPr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87EA2C-5101-4EFF-9EC5-E78596097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1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854EE7-F009-4335-B6A3-EBA92AA66B12}" type="datetimeFigureOut">
              <a:rPr lang="en-US"/>
              <a:pPr>
                <a:defRPr/>
              </a:pPr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8B70FF-9A41-4090-AA79-9B7A7E5CC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10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03213"/>
            <a:ext cx="8166100" cy="522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08075"/>
            <a:ext cx="8178800" cy="5368925"/>
          </a:xfrm>
        </p:spPr>
        <p:txBody>
          <a:bodyPr/>
          <a:lstStyle/>
          <a:p>
            <a:pPr lvl="0"/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2256332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03213"/>
            <a:ext cx="8166100" cy="522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600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T Defaul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>
            <a:lvl1pPr marL="234950" indent="-234950">
              <a:defRPr sz="2400"/>
            </a:lvl1pPr>
            <a:lvl2pPr marL="457200" indent="-222250">
              <a:defRPr sz="2000"/>
            </a:lvl2pPr>
            <a:lvl3pPr marL="574675" indent="-117475">
              <a:defRPr sz="1800"/>
            </a:lvl3pPr>
            <a:lvl4pPr marL="796925" indent="-104775"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757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CCB139-380D-4534-91A4-ADF6145E05ED}" type="datetimeFigureOut">
              <a:rPr lang="en-US"/>
              <a:pPr>
                <a:defRPr/>
              </a:pPr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C64F80-319D-403A-8D96-089B24B4C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408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57CFE7-1502-4140-B567-DADD2AE6AB9A}" type="datetimeFigureOut">
              <a:rPr lang="en-US"/>
              <a:pPr>
                <a:defRPr/>
              </a:pPr>
              <a:t>9/20/2018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AA62E8-8E50-45E3-829D-A7DD03C5D5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6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E8D219-40AC-4219-9BA5-E507B4BD3CC6}" type="datetimeFigureOut">
              <a:rPr lang="en-US"/>
              <a:pPr>
                <a:defRPr/>
              </a:pPr>
              <a:t>9/20/2018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C60446-AB74-482B-94FF-0452AC167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EA38E2-7CEB-4353-825D-8594AB0D3952}" type="datetimeFigureOut">
              <a:rPr lang="en-US"/>
              <a:pPr>
                <a:defRPr/>
              </a:pPr>
              <a:t>9/20/2018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6EC17F-EC8E-4E68-9CBB-1841F8F6D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1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061546-5421-4572-805D-18520E3AD78E}" type="datetimeFigureOut">
              <a:rPr lang="en-US"/>
              <a:pPr>
                <a:defRPr/>
              </a:pPr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5179AA-C6E2-44EE-91AC-04B943046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6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4A17A0-B459-4E22-88A0-7D3A99A920A9}" type="datetimeFigureOut">
              <a:rPr lang="en-US"/>
              <a:pPr>
                <a:defRPr/>
              </a:pPr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910DBF-A6D8-49A1-A62B-88D9F0E11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4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7" r:id="rId2"/>
    <p:sldLayoutId id="2147483742" r:id="rId3"/>
    <p:sldLayoutId id="2147483738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40" r:id="rId12"/>
    <p:sldLayoutId id="2147483750" r:id="rId13"/>
    <p:sldLayoutId id="2147483751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47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ultofmac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office.microsoft.com/en-ca/excel-help/vlookup-HP005209335.aspx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hyperlink" Target="http://en.wikipedia.org/wiki/Frank_Anscombe" TargetMode="External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hyperlink" Target="http://en.wikipedia.org/wiki/American_Statistician" TargetMode="Externa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w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5.xml"/><Relationship Id="rId4" Type="http://schemas.openxmlformats.org/officeDocument/2006/relationships/image" Target="../media/image6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office.or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today.com/story/tech/2013/08/31/review-google-apple-decent-contenders-to-office/2723315/" TargetMode="External"/><Relationship Id="rId2" Type="http://schemas.openxmlformats.org/officeDocument/2006/relationships/hyperlink" Target="http://www.cogniview.com/blog/spreadsheet-battle-excel-vs-googl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chradar.com/reviews/pc-mac/software/business-and-finance-software/apache-openoffice-4-0-1171091/review" TargetMode="Externa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Spreadsheets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tx1"/>
                </a:solidFill>
              </a:rPr>
              <a:t>You will </a:t>
            </a:r>
            <a:r>
              <a:rPr lang="en-US" altLang="en-US" dirty="0">
                <a:solidFill>
                  <a:schemeClr val="tx1"/>
                </a:solidFill>
              </a:rPr>
              <a:t>learn about some </a:t>
            </a:r>
            <a:r>
              <a:rPr lang="en-US" altLang="en-US" dirty="0" smtClean="0">
                <a:solidFill>
                  <a:schemeClr val="tx1"/>
                </a:solidFill>
              </a:rPr>
              <a:t>important </a:t>
            </a:r>
            <a:r>
              <a:rPr lang="en-US" altLang="en-US" dirty="0">
                <a:solidFill>
                  <a:schemeClr val="tx1"/>
                </a:solidFill>
              </a:rPr>
              <a:t>features of spreadsheets, as well as a few principles for designing and representing information.</a:t>
            </a:r>
          </a:p>
        </p:txBody>
      </p:sp>
    </p:spTree>
    <p:extLst>
      <p:ext uri="{BB962C8B-B14F-4D97-AF65-F5344CB8AC3E}">
        <p14:creationId xmlns:p14="http://schemas.microsoft.com/office/powerpoint/2010/main" val="326668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High Level View Of Each Tab </a:t>
            </a:r>
            <a:r>
              <a:rPr lang="en-CA" dirty="0" smtClean="0"/>
              <a:t>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Data:</a:t>
            </a:r>
          </a:p>
          <a:p>
            <a:pPr lvl="1"/>
            <a:r>
              <a:rPr lang="en-CA" dirty="0" smtClean="0"/>
              <a:t>Arranging, organizing existing data (e.g., sort)</a:t>
            </a:r>
          </a:p>
          <a:p>
            <a:r>
              <a:rPr lang="en-CA" dirty="0" smtClean="0"/>
              <a:t>Review:</a:t>
            </a:r>
          </a:p>
          <a:p>
            <a:pPr lvl="1"/>
            <a:r>
              <a:rPr lang="en-CA" dirty="0"/>
              <a:t>Proofing, Language, Comments, and Changes</a:t>
            </a:r>
            <a:endParaRPr lang="en-CA" dirty="0" smtClean="0"/>
          </a:p>
          <a:p>
            <a:r>
              <a:rPr lang="en-CA" dirty="0" smtClean="0"/>
              <a:t>View (different views of the same data):</a:t>
            </a:r>
          </a:p>
          <a:p>
            <a:pPr lvl="1"/>
            <a:r>
              <a:rPr lang="en-CA" dirty="0"/>
              <a:t>Workbook Views, Show, Zoom, Window, and Macros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209800"/>
            <a:ext cx="320992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1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Customizing The Ribbon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Select the “File” Ribbon and then “options”</a:t>
            </a:r>
          </a:p>
          <a:p>
            <a:r>
              <a:rPr lang="en-CA" dirty="0" smtClean="0"/>
              <a:t>File -&gt; Options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49" r="1018" b="3364"/>
          <a:stretch/>
        </p:blipFill>
        <p:spPr>
          <a:xfrm>
            <a:off x="762001" y="2362200"/>
            <a:ext cx="6248399" cy="398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5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Constants (Data) Vs. Calculations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 the cell calculations are signified with a leading ‘=‘ (equals sign)</a:t>
            </a:r>
          </a:p>
          <a:p>
            <a:r>
              <a:rPr lang="en-CA" dirty="0" smtClean="0"/>
              <a:t>Example: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72" y="3402957"/>
            <a:ext cx="3878317" cy="78105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066800" y="2590800"/>
            <a:ext cx="2666999" cy="1317318"/>
            <a:chOff x="1066800" y="2590800"/>
            <a:chExt cx="2666999" cy="1317318"/>
          </a:xfrm>
        </p:grpSpPr>
        <p:sp>
          <p:nvSpPr>
            <p:cNvPr id="6" name="Rectangle 5"/>
            <p:cNvSpPr/>
            <p:nvPr/>
          </p:nvSpPr>
          <p:spPr>
            <a:xfrm>
              <a:off x="2133600" y="2590800"/>
              <a:ext cx="533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/>
                <a:t>4.2</a:t>
              </a:r>
              <a:endParaRPr lang="en-CA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166402" y="2600178"/>
              <a:ext cx="567397" cy="2954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/>
                <a:t>3.3</a:t>
              </a:r>
              <a:endParaRPr lang="en-CA" dirty="0"/>
            </a:p>
          </p:txBody>
        </p:sp>
        <p:cxnSp>
          <p:nvCxnSpPr>
            <p:cNvPr id="10" name="Straight Connector 9"/>
            <p:cNvCxnSpPr>
              <a:endCxn id="6" idx="2"/>
            </p:cNvCxnSpPr>
            <p:nvPr/>
          </p:nvCxnSpPr>
          <p:spPr>
            <a:xfrm flipV="1">
              <a:off x="1066800" y="2895600"/>
              <a:ext cx="1333500" cy="99060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endCxn id="7" idx="2"/>
            </p:cNvCxnSpPr>
            <p:nvPr/>
          </p:nvCxnSpPr>
          <p:spPr>
            <a:xfrm flipV="1">
              <a:off x="2499653" y="2895600"/>
              <a:ext cx="950448" cy="1012518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733799" y="2609556"/>
            <a:ext cx="3132835" cy="1352844"/>
            <a:chOff x="3733799" y="2609556"/>
            <a:chExt cx="3132835" cy="1352844"/>
          </a:xfrm>
        </p:grpSpPr>
        <p:sp>
          <p:nvSpPr>
            <p:cNvPr id="8" name="Rectangle 7"/>
            <p:cNvSpPr/>
            <p:nvPr/>
          </p:nvSpPr>
          <p:spPr>
            <a:xfrm>
              <a:off x="4580634" y="2609556"/>
              <a:ext cx="2286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=(A2*0.4)+(</a:t>
              </a:r>
              <a:r>
                <a:rPr lang="en-CA" dirty="0" smtClean="0"/>
                <a:t>B2*0.6)</a:t>
              </a:r>
              <a:endParaRPr lang="en-CA" dirty="0"/>
            </a:p>
          </p:txBody>
        </p:sp>
        <p:cxnSp>
          <p:nvCxnSpPr>
            <p:cNvPr id="14" name="Straight Connector 13"/>
            <p:cNvCxnSpPr>
              <a:endCxn id="8" idx="2"/>
            </p:cNvCxnSpPr>
            <p:nvPr/>
          </p:nvCxnSpPr>
          <p:spPr>
            <a:xfrm flipV="1">
              <a:off x="3733799" y="2914356"/>
              <a:ext cx="1989835" cy="1048044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245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Designing Spreadsheets: Rules Of </a:t>
            </a:r>
            <a:r>
              <a:rPr lang="en-CA" dirty="0"/>
              <a:t>T</a:t>
            </a:r>
            <a:r>
              <a:rPr lang="en-CA" dirty="0" smtClean="0"/>
              <a:t>humb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dirty="0" smtClean="0"/>
              <a:t>Do not directly enter values as data that can be calculated from other values.</a:t>
            </a:r>
          </a:p>
          <a:p>
            <a:pPr lvl="1"/>
            <a:r>
              <a:rPr lang="en-CA" dirty="0" smtClean="0"/>
              <a:t>Example</a:t>
            </a:r>
          </a:p>
          <a:p>
            <a:pPr lvl="2"/>
            <a:r>
              <a:rPr lang="en-CA" dirty="0" smtClean="0"/>
              <a:t>Assignment grade (assume one assignment) =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4.3</a:t>
            </a:r>
            <a:r>
              <a:rPr lang="en-CA" dirty="0" smtClean="0"/>
              <a:t> (data in cell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A2</a:t>
            </a:r>
            <a:r>
              <a:rPr lang="en-CA" dirty="0" smtClean="0"/>
              <a:t>)</a:t>
            </a:r>
          </a:p>
          <a:p>
            <a:pPr lvl="2"/>
            <a:r>
              <a:rPr lang="en-CA" dirty="0" smtClean="0"/>
              <a:t>Exam grade (assume only one exam) =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3.3</a:t>
            </a:r>
            <a:r>
              <a:rPr lang="en-CA" dirty="0" smtClean="0"/>
              <a:t> (data in cell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B2</a:t>
            </a:r>
            <a:r>
              <a:rPr lang="en-CA" dirty="0" smtClean="0"/>
              <a:t>)</a:t>
            </a:r>
          </a:p>
          <a:p>
            <a:pPr lvl="2"/>
            <a:r>
              <a:rPr lang="en-CA" dirty="0" smtClean="0"/>
              <a:t>Term grade point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=(A2*0.4)+(B2*0.6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CA" dirty="0" smtClean="0"/>
              <a:t> OR enter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3.66</a:t>
            </a:r>
            <a:r>
              <a:rPr lang="en-CA" dirty="0" smtClean="0"/>
              <a:t>?</a:t>
            </a:r>
          </a:p>
          <a:p>
            <a:pPr lvl="2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612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Designing Spreadsheets: Rules Of </a:t>
            </a:r>
            <a:r>
              <a:rPr lang="en-CA" dirty="0" smtClean="0"/>
              <a:t>Thumb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CA" dirty="0" smtClean="0"/>
              <a:t>Label information so it can be clearly understood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1981200"/>
            <a:ext cx="3878317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5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Label Formulas</a:t>
            </a:r>
            <a:endParaRPr lang="en-CA" altLang="en-US" dirty="0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95300" y="1133475"/>
            <a:ext cx="8178800" cy="5368925"/>
          </a:xfrm>
        </p:spPr>
        <p:txBody>
          <a:bodyPr/>
          <a:lstStyle/>
          <a:p>
            <a:r>
              <a:rPr lang="en-US" altLang="en-US" dirty="0" smtClean="0"/>
              <a:t>Similar to data unless the formula is very obvious to the reader of the spreadsheet (and not the author) label all parts.</a:t>
            </a:r>
          </a:p>
          <a:p>
            <a:pPr lvl="1"/>
            <a:r>
              <a:rPr lang="en-US" altLang="en-US" dirty="0" smtClean="0"/>
              <a:t>Most of the time it won’t be obvious so label most everything.</a:t>
            </a:r>
            <a:endParaRPr lang="en-CA" altLang="en-US" dirty="0" smtClean="0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7" t="16618" r="50177" b="69072"/>
          <a:stretch>
            <a:fillRect/>
          </a:stretch>
        </p:blipFill>
        <p:spPr bwMode="auto">
          <a:xfrm>
            <a:off x="806829" y="2362200"/>
            <a:ext cx="77597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42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Previous Example: Explicitly Labeled Formulas</a:t>
            </a:r>
            <a:endParaRPr lang="en-CA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Whenever possible label the different parts of a calculation to make easier for the reader to interpret and understand how your calculations work.</a:t>
            </a:r>
            <a:endParaRPr lang="en-CA" altLang="en-US" smtClean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3" t="25015" r="42000" b="48698"/>
          <a:stretch>
            <a:fillRect/>
          </a:stretch>
        </p:blipFill>
        <p:spPr bwMode="auto">
          <a:xfrm>
            <a:off x="838200" y="2667000"/>
            <a:ext cx="6718300" cy="379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51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Designing Spreadsheets: Rules Of </a:t>
            </a:r>
            <a:r>
              <a:rPr lang="en-CA" dirty="0" smtClean="0"/>
              <a:t>Thumb (3)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CA" dirty="0"/>
              <a:t>Never enter the same information more than once</a:t>
            </a:r>
          </a:p>
          <a:p>
            <a:pPr lvl="1"/>
            <a:r>
              <a:rPr lang="en-CA" dirty="0" smtClean="0"/>
              <a:t>Advantages: reduces size and complexity of the sheet, making changes can be easier.</a:t>
            </a:r>
          </a:p>
          <a:p>
            <a:pPr lvl="1"/>
            <a:r>
              <a:rPr lang="en-CA" dirty="0" smtClean="0"/>
              <a:t>Seems </a:t>
            </a:r>
            <a:r>
              <a:rPr lang="en-CA" dirty="0"/>
              <a:t>obvious? Not always</a:t>
            </a:r>
          </a:p>
          <a:p>
            <a:pPr lvl="1"/>
            <a:r>
              <a:rPr lang="en-CA" dirty="0"/>
              <a:t>Example: What if the previous spreadsheet were used to calculate the grades for a class full of students?</a:t>
            </a:r>
          </a:p>
          <a:p>
            <a:pPr lvl="1"/>
            <a:r>
              <a:rPr lang="en-CA" dirty="0"/>
              <a:t>Some would create the sheet this way</a:t>
            </a:r>
            <a:r>
              <a:rPr lang="en-CA" dirty="0" smtClean="0"/>
              <a:t>:</a:t>
            </a:r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pPr lvl="1"/>
            <a:r>
              <a:rPr lang="en-CA" dirty="0" smtClean="0"/>
              <a:t>spreadsheet example name: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example1_grades.xlsx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72" y="4079673"/>
            <a:ext cx="4640810" cy="1598238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4953000" y="3506393"/>
            <a:ext cx="3432023" cy="1399720"/>
            <a:chOff x="4892028" y="3389120"/>
            <a:chExt cx="3432023" cy="1399720"/>
          </a:xfrm>
        </p:grpSpPr>
        <p:sp>
          <p:nvSpPr>
            <p:cNvPr id="6" name="Rectangle 5"/>
            <p:cNvSpPr/>
            <p:nvPr/>
          </p:nvSpPr>
          <p:spPr>
            <a:xfrm>
              <a:off x="6038051" y="3389120"/>
              <a:ext cx="2286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/>
                <a:t>=(B2*0.4)+(</a:t>
              </a:r>
              <a:r>
                <a:rPr lang="en-CA" dirty="0"/>
                <a:t>C</a:t>
              </a:r>
              <a:r>
                <a:rPr lang="en-CA" dirty="0" smtClean="0"/>
                <a:t>2*0.6)</a:t>
              </a:r>
              <a:endParaRPr lang="en-CA" dirty="0"/>
            </a:p>
          </p:txBody>
        </p:sp>
        <p:cxnSp>
          <p:nvCxnSpPr>
            <p:cNvPr id="7" name="Straight Connector 6"/>
            <p:cNvCxnSpPr>
              <a:endCxn id="6" idx="1"/>
            </p:cNvCxnSpPr>
            <p:nvPr/>
          </p:nvCxnSpPr>
          <p:spPr>
            <a:xfrm flipV="1">
              <a:off x="4892028" y="3541520"/>
              <a:ext cx="1146023" cy="124732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953000" y="4094926"/>
            <a:ext cx="3436390" cy="963587"/>
            <a:chOff x="4892028" y="3977653"/>
            <a:chExt cx="3436390" cy="963587"/>
          </a:xfrm>
        </p:grpSpPr>
        <p:sp>
          <p:nvSpPr>
            <p:cNvPr id="8" name="Rectangle 7"/>
            <p:cNvSpPr/>
            <p:nvPr/>
          </p:nvSpPr>
          <p:spPr>
            <a:xfrm>
              <a:off x="6042418" y="3977653"/>
              <a:ext cx="2286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/>
                <a:t>=(B2*0.4)+(</a:t>
              </a:r>
              <a:r>
                <a:rPr lang="en-CA" dirty="0"/>
                <a:t>C</a:t>
              </a:r>
              <a:r>
                <a:rPr lang="en-CA" dirty="0" smtClean="0"/>
                <a:t>2*0.6)</a:t>
              </a:r>
              <a:endParaRPr lang="en-CA" dirty="0"/>
            </a:p>
          </p:txBody>
        </p:sp>
        <p:cxnSp>
          <p:nvCxnSpPr>
            <p:cNvPr id="10" name="Straight Connector 9"/>
            <p:cNvCxnSpPr>
              <a:endCxn id="8" idx="1"/>
            </p:cNvCxnSpPr>
            <p:nvPr/>
          </p:nvCxnSpPr>
          <p:spPr>
            <a:xfrm flipV="1">
              <a:off x="4892028" y="4130053"/>
              <a:ext cx="1150390" cy="811187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103390" y="4601313"/>
            <a:ext cx="2286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Etc.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9937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Designing Spreadsheets: Rules Of Thumb </a:t>
            </a:r>
            <a:r>
              <a:rPr lang="en-CA" dirty="0" smtClean="0"/>
              <a:t>(4)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CA" dirty="0" smtClean="0"/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Issues</a:t>
            </a:r>
            <a:r>
              <a:rPr lang="en-CA" dirty="0"/>
              <a:t>:</a:t>
            </a:r>
          </a:p>
          <a:p>
            <a:pPr lvl="2"/>
            <a:r>
              <a:rPr lang="en-CA" dirty="0" smtClean="0"/>
              <a:t>Clarity: What does the 0.4 &amp; 0.6 refer to (sometimes not so obvious)?</a:t>
            </a:r>
          </a:p>
          <a:p>
            <a:pPr lvl="2"/>
            <a:r>
              <a:rPr lang="en-CA" dirty="0"/>
              <a:t>Making changes: What if the value of each component (40% assignments, 60% exams) changed?</a:t>
            </a:r>
          </a:p>
          <a:p>
            <a:pPr lvl="2"/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14892"/>
            <a:ext cx="4640810" cy="159823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968228" y="1241612"/>
            <a:ext cx="3432023" cy="1399720"/>
            <a:chOff x="4892028" y="3389120"/>
            <a:chExt cx="3432023" cy="1399720"/>
          </a:xfrm>
        </p:grpSpPr>
        <p:sp>
          <p:nvSpPr>
            <p:cNvPr id="6" name="Rectangle 5"/>
            <p:cNvSpPr/>
            <p:nvPr/>
          </p:nvSpPr>
          <p:spPr>
            <a:xfrm>
              <a:off x="6038051" y="3389120"/>
              <a:ext cx="2286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/>
                <a:t>=(B2*0.4)+(</a:t>
              </a:r>
              <a:r>
                <a:rPr lang="en-CA" dirty="0"/>
                <a:t>C</a:t>
              </a:r>
              <a:r>
                <a:rPr lang="en-CA" dirty="0" smtClean="0"/>
                <a:t>2*0.6)</a:t>
              </a:r>
              <a:endParaRPr lang="en-CA" dirty="0"/>
            </a:p>
          </p:txBody>
        </p:sp>
        <p:cxnSp>
          <p:nvCxnSpPr>
            <p:cNvPr id="7" name="Straight Connector 6"/>
            <p:cNvCxnSpPr>
              <a:endCxn id="6" idx="1"/>
            </p:cNvCxnSpPr>
            <p:nvPr/>
          </p:nvCxnSpPr>
          <p:spPr>
            <a:xfrm flipV="1">
              <a:off x="4892028" y="3541520"/>
              <a:ext cx="1146023" cy="124732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4968228" y="1830145"/>
            <a:ext cx="3436390" cy="963587"/>
            <a:chOff x="4892028" y="3977653"/>
            <a:chExt cx="3436390" cy="963587"/>
          </a:xfrm>
        </p:grpSpPr>
        <p:sp>
          <p:nvSpPr>
            <p:cNvPr id="9" name="Rectangle 8"/>
            <p:cNvSpPr/>
            <p:nvPr/>
          </p:nvSpPr>
          <p:spPr>
            <a:xfrm>
              <a:off x="6042418" y="3977653"/>
              <a:ext cx="2286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/>
                <a:t>=(B2*0.4)+(</a:t>
              </a:r>
              <a:r>
                <a:rPr lang="en-CA" dirty="0"/>
                <a:t>C</a:t>
              </a:r>
              <a:r>
                <a:rPr lang="en-CA" dirty="0" smtClean="0"/>
                <a:t>2*0.6)</a:t>
              </a:r>
              <a:endParaRPr lang="en-CA" dirty="0"/>
            </a:p>
          </p:txBody>
        </p:sp>
        <p:cxnSp>
          <p:nvCxnSpPr>
            <p:cNvPr id="10" name="Straight Connector 9"/>
            <p:cNvCxnSpPr>
              <a:endCxn id="9" idx="1"/>
            </p:cNvCxnSpPr>
            <p:nvPr/>
          </p:nvCxnSpPr>
          <p:spPr>
            <a:xfrm flipV="1">
              <a:off x="4892028" y="4130053"/>
              <a:ext cx="1150390" cy="811187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6118618" y="2336532"/>
            <a:ext cx="2286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Etc.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5196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Lookup Tables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As the name implies it contains information that needs to be referred to (“looked up”) in a part of the spreadsheet.</a:t>
            </a:r>
          </a:p>
          <a:p>
            <a:r>
              <a:rPr lang="en-CA" dirty="0" smtClean="0"/>
              <a:t>Can be used to address some of the issues related to the previous example:</a:t>
            </a:r>
          </a:p>
          <a:p>
            <a:pPr lvl="1"/>
            <a:r>
              <a:rPr lang="en-CA" dirty="0" smtClean="0"/>
              <a:t>Clarity</a:t>
            </a:r>
          </a:p>
          <a:p>
            <a:pPr lvl="1"/>
            <a:r>
              <a:rPr lang="en-CA" dirty="0" smtClean="0"/>
              <a:t>Entering the same data multiple times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267200"/>
            <a:ext cx="8383037" cy="1981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486400" y="3626224"/>
            <a:ext cx="2286001" cy="1707776"/>
            <a:chOff x="5486400" y="3626224"/>
            <a:chExt cx="2286001" cy="1707776"/>
          </a:xfrm>
        </p:grpSpPr>
        <p:sp>
          <p:nvSpPr>
            <p:cNvPr id="5" name="Rectangle 4"/>
            <p:cNvSpPr/>
            <p:nvPr/>
          </p:nvSpPr>
          <p:spPr>
            <a:xfrm>
              <a:off x="5791201" y="3626224"/>
              <a:ext cx="1981200" cy="2599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=(B2*G2)+(C2*G3)</a:t>
              </a:r>
            </a:p>
          </p:txBody>
        </p:sp>
        <p:cxnSp>
          <p:nvCxnSpPr>
            <p:cNvPr id="7" name="Straight Connector 6"/>
            <p:cNvCxnSpPr>
              <a:endCxn id="5" idx="2"/>
            </p:cNvCxnSpPr>
            <p:nvPr/>
          </p:nvCxnSpPr>
          <p:spPr>
            <a:xfrm flipV="1">
              <a:off x="5486400" y="3886200"/>
              <a:ext cx="1295401" cy="144780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294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Electronic spreadsheets evolved out of paper worksheets.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Calculations were manually calculated and entered in columns and rows on paper often drawn with grids.</a:t>
            </a:r>
          </a:p>
          <a:p>
            <a:r>
              <a:rPr lang="en-US" altLang="en-US" dirty="0" smtClean="0"/>
              <a:t>Making changes </a:t>
            </a:r>
            <a:r>
              <a:rPr lang="en-US" altLang="en-US" dirty="0"/>
              <a:t>could be awkward:</a:t>
            </a:r>
          </a:p>
          <a:p>
            <a:pPr lvl="1"/>
            <a:r>
              <a:rPr lang="en-US" altLang="en-US" dirty="0" smtClean="0"/>
              <a:t>Correcting errors</a:t>
            </a:r>
            <a:endParaRPr lang="en-US" altLang="en-US" dirty="0"/>
          </a:p>
          <a:p>
            <a:pPr lvl="1"/>
            <a:r>
              <a:rPr lang="en-US" altLang="en-US" dirty="0"/>
              <a:t>Attempting variations </a:t>
            </a:r>
            <a:r>
              <a:rPr lang="en-US" altLang="en-US" dirty="0" smtClean="0"/>
              <a:t>:</a:t>
            </a:r>
          </a:p>
          <a:p>
            <a:pPr lvl="2"/>
            <a:r>
              <a:rPr lang="en-US" altLang="en-US" dirty="0" smtClean="0"/>
              <a:t>e.g</a:t>
            </a:r>
            <a:r>
              <a:rPr lang="en-US" altLang="en-US" dirty="0"/>
              <a:t>., for a personal budget what would be the effect of living in a 1 bedroom vs. 2 bedroom </a:t>
            </a:r>
            <a:r>
              <a:rPr lang="en-US" altLang="en-US" dirty="0" smtClean="0"/>
              <a:t>apartment</a:t>
            </a:r>
          </a:p>
          <a:p>
            <a:pPr lvl="2"/>
            <a:r>
              <a:rPr lang="en-US" altLang="en-US" dirty="0"/>
              <a:t>e</a:t>
            </a:r>
            <a:r>
              <a:rPr lang="en-US" altLang="en-US" dirty="0" smtClean="0"/>
              <a:t>.g., going </a:t>
            </a:r>
            <a:r>
              <a:rPr lang="en-US" altLang="en-US" dirty="0"/>
              <a:t>on a vacation </a:t>
            </a:r>
            <a:r>
              <a:rPr lang="en-US" altLang="en-US" dirty="0" smtClean="0"/>
              <a:t>to Vulcan Alberta vs</a:t>
            </a:r>
            <a:r>
              <a:rPr lang="en-US" altLang="en-US" dirty="0"/>
              <a:t>. </a:t>
            </a:r>
            <a:r>
              <a:rPr lang="en-US" altLang="en-US" dirty="0" smtClean="0"/>
              <a:t>going to Dubai in the U.A.E.</a:t>
            </a:r>
          </a:p>
          <a:p>
            <a:pPr lvl="2"/>
            <a:r>
              <a:rPr lang="en-US" altLang="en-US" dirty="0"/>
              <a:t>e</a:t>
            </a:r>
            <a:r>
              <a:rPr lang="en-US" altLang="en-US" dirty="0" smtClean="0"/>
              <a:t>.g., how would my term grade change if I received a “B” vs. “B+” on the final exam </a:t>
            </a:r>
            <a:endParaRPr lang="en-US" altLang="en-US" dirty="0"/>
          </a:p>
          <a:p>
            <a:pPr lvl="1"/>
            <a:endParaRPr lang="en-US" dirty="0"/>
          </a:p>
        </p:txBody>
      </p:sp>
      <p:pic>
        <p:nvPicPr>
          <p:cNvPr id="4" name="Picture 3" descr="img00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1" r="22386" b="77346"/>
          <a:stretch/>
        </p:blipFill>
        <p:spPr bwMode="auto">
          <a:xfrm>
            <a:off x="762000" y="1981201"/>
            <a:ext cx="2667000" cy="123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21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Mathematical Functions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As mentioned calculations must be preceded with an equals sign (actually </a:t>
            </a:r>
            <a:r>
              <a:rPr lang="en-CA" i="1" dirty="0" smtClean="0"/>
              <a:t>an assignment operator</a:t>
            </a:r>
            <a:r>
              <a:rPr lang="en-CA" dirty="0" smtClean="0"/>
              <a:t>) e.g., = 2 * 2</a:t>
            </a:r>
          </a:p>
          <a:p>
            <a:r>
              <a:rPr lang="en-CA" dirty="0" smtClean="0"/>
              <a:t>The formula can either be directly entered (custom formula) or you can use one of the pre-created ones that come built into the spreadsheet.</a:t>
            </a:r>
          </a:p>
          <a:p>
            <a:r>
              <a:rPr lang="en-CA" dirty="0" smtClean="0"/>
              <a:t>Example: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pPr lvl="1"/>
            <a:r>
              <a:rPr lang="en-CA" dirty="0" smtClean="0"/>
              <a:t>spreadsheet example name: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example2_grades2.xlsx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72" y="4287438"/>
            <a:ext cx="4785732" cy="1905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950725" y="3910921"/>
            <a:ext cx="3803687" cy="2129117"/>
            <a:chOff x="4953000" y="4043083"/>
            <a:chExt cx="3803687" cy="2129117"/>
          </a:xfrm>
        </p:grpSpPr>
        <p:sp>
          <p:nvSpPr>
            <p:cNvPr id="5" name="Rectangle 4"/>
            <p:cNvSpPr/>
            <p:nvPr/>
          </p:nvSpPr>
          <p:spPr>
            <a:xfrm>
              <a:off x="6699287" y="4043083"/>
              <a:ext cx="2057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/>
                <a:t>=(D2+D3+D4+D5)/4</a:t>
              </a:r>
              <a:endParaRPr lang="en-CA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699287" y="4854389"/>
              <a:ext cx="19050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=AVERAGE(D2:D5)</a:t>
              </a:r>
            </a:p>
          </p:txBody>
        </p:sp>
        <p:cxnSp>
          <p:nvCxnSpPr>
            <p:cNvPr id="8" name="Straight Connector 7"/>
            <p:cNvCxnSpPr>
              <a:stCxn id="5" idx="1"/>
            </p:cNvCxnSpPr>
            <p:nvPr/>
          </p:nvCxnSpPr>
          <p:spPr>
            <a:xfrm flipH="1">
              <a:off x="4953000" y="4309783"/>
              <a:ext cx="1746287" cy="1862417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6" idx="1"/>
            </p:cNvCxnSpPr>
            <p:nvPr/>
          </p:nvCxnSpPr>
          <p:spPr>
            <a:xfrm flipH="1">
              <a:off x="4953000" y="5121089"/>
              <a:ext cx="1746287" cy="105111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360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When a series of operators from same level are encountered in a cell the expression is evaluated from in order in which they appear (left to right).</a:t>
            </a:r>
          </a:p>
          <a:p>
            <a:pPr marL="234950" lvl="1" indent="0">
              <a:buNone/>
            </a:pP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2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+ 3 *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3	</a:t>
            </a:r>
            <a:r>
              <a:rPr lang="en-CA" dirty="0" smtClean="0">
                <a:cs typeface="Consolas" panose="020B0609020204030204" pitchFamily="49" charset="0"/>
              </a:rPr>
              <a:t>Equals 11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8 / 2 ^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2	</a:t>
            </a:r>
            <a:r>
              <a:rPr lang="en-CA" dirty="0" smtClean="0">
                <a:cs typeface="Consolas" panose="020B0609020204030204" pitchFamily="49" charset="0"/>
              </a:rPr>
              <a:t>Equals 2</a:t>
            </a:r>
            <a:endParaRPr lang="en-CA" dirty="0"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Order Of Operation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866568"/>
              </p:ext>
            </p:extLst>
          </p:nvPr>
        </p:nvGraphicFramePr>
        <p:xfrm>
          <a:off x="457200" y="1524000"/>
          <a:ext cx="60960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Level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Operation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Symbol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Brackets (inner before outer)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</a:t>
                      </a:r>
                      <a:endParaRPr lang="en-CA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Exponent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^</a:t>
                      </a:r>
                      <a:endParaRPr lang="en-CA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Multiplication, Division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*     /</a:t>
                      </a:r>
                      <a:endParaRPr lang="en-CA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Addition, Subtraction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+</a:t>
                      </a:r>
                      <a:r>
                        <a:rPr lang="en-CA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-</a:t>
                      </a:r>
                      <a:endParaRPr lang="en-CA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01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Function Is Right For Your Situation?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Excel provides reminders.</a:t>
            </a:r>
          </a:p>
          <a:p>
            <a:r>
              <a:rPr lang="en-CA" dirty="0" smtClean="0"/>
              <a:t>Recall the location of built in functions.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Also Excel provides “name completion”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19350"/>
            <a:ext cx="5076825" cy="1543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24" t="17969" r="30938" b="57031"/>
          <a:stretch/>
        </p:blipFill>
        <p:spPr>
          <a:xfrm>
            <a:off x="609600" y="4495800"/>
            <a:ext cx="83439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4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Built-In Excel Functions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They will be covered in greater detail in tutorial</a:t>
            </a:r>
          </a:p>
          <a:p>
            <a:pPr lvl="1"/>
            <a:r>
              <a:rPr lang="en-CA" dirty="0" smtClean="0"/>
              <a:t>“Lookup functions” excepted (because they relate to a concept that will be covered in lecture “if-branching”)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341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Formatting Cells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248400" cy="5029200"/>
          </a:xfrm>
        </p:spPr>
        <p:txBody>
          <a:bodyPr/>
          <a:lstStyle/>
          <a:p>
            <a:r>
              <a:rPr lang="en-CA" dirty="0" smtClean="0"/>
              <a:t>Excel provides the ability to format the spreadsheet in various locations of the ribbon.</a:t>
            </a:r>
          </a:p>
          <a:p>
            <a:r>
              <a:rPr lang="en-CA" dirty="0" smtClean="0"/>
              <a:t>You also can access these functions in the context of a cell or cells in the spreadsheet.</a:t>
            </a:r>
          </a:p>
          <a:p>
            <a:pPr marL="692150" lvl="1" indent="-457200">
              <a:buFont typeface="+mj-lt"/>
              <a:buAutoNum type="arabicPeriod"/>
            </a:pPr>
            <a:r>
              <a:rPr lang="en-CA" dirty="0" smtClean="0"/>
              <a:t>Select a cell or cells for which you wish to apply similar formatting effects.</a:t>
            </a:r>
          </a:p>
          <a:p>
            <a:pPr marL="692150" lvl="1" indent="-457200">
              <a:buFont typeface="+mj-lt"/>
              <a:buAutoNum type="arabicPeriod"/>
            </a:pPr>
            <a:endParaRPr lang="en-CA" dirty="0"/>
          </a:p>
          <a:p>
            <a:pPr marL="692150" lvl="1" indent="-457200">
              <a:buFont typeface="+mj-lt"/>
              <a:buAutoNum type="arabicPeriod"/>
            </a:pPr>
            <a:endParaRPr lang="en-CA" dirty="0" smtClean="0"/>
          </a:p>
          <a:p>
            <a:pPr marL="692150" lvl="1" indent="-457200">
              <a:buFont typeface="+mj-lt"/>
              <a:buAutoNum type="arabicPeriod"/>
            </a:pPr>
            <a:endParaRPr lang="en-CA" dirty="0"/>
          </a:p>
          <a:p>
            <a:pPr marL="692150" lvl="1" indent="-457200">
              <a:buFont typeface="+mj-lt"/>
              <a:buAutoNum type="arabicPeriod"/>
            </a:pPr>
            <a:endParaRPr lang="en-CA" dirty="0" smtClean="0"/>
          </a:p>
          <a:p>
            <a:pPr marL="692150" lvl="1" indent="-457200">
              <a:buFont typeface="+mj-lt"/>
              <a:buAutoNum type="arabicPeriod"/>
            </a:pPr>
            <a:endParaRPr lang="en-CA" dirty="0"/>
          </a:p>
          <a:p>
            <a:pPr marL="692150" lvl="1" indent="-457200">
              <a:buFont typeface="+mj-lt"/>
              <a:buAutoNum type="arabicPeriod"/>
            </a:pPr>
            <a:r>
              <a:rPr lang="en-CA" dirty="0" smtClean="0"/>
              <a:t>Right click and select “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Format Cells</a:t>
            </a:r>
            <a:r>
              <a:rPr lang="en-CA" dirty="0" smtClean="0"/>
              <a:t>”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962400"/>
            <a:ext cx="2133600" cy="1653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603" t="36056" r="64396" b="24586"/>
          <a:stretch/>
        </p:blipFill>
        <p:spPr>
          <a:xfrm>
            <a:off x="6726148" y="1905000"/>
            <a:ext cx="2225793" cy="4379762"/>
          </a:xfrm>
          <a:prstGeom prst="rect">
            <a:avLst/>
          </a:prstGeom>
        </p:spPr>
      </p:pic>
      <p:cxnSp>
        <p:nvCxnSpPr>
          <p:cNvPr id="7" name="Straight Connector 6"/>
          <p:cNvCxnSpPr>
            <a:endCxn id="3" idx="3"/>
          </p:cNvCxnSpPr>
          <p:nvPr/>
        </p:nvCxnSpPr>
        <p:spPr>
          <a:xfrm flipV="1">
            <a:off x="4038600" y="3962400"/>
            <a:ext cx="2667000" cy="1653187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83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Formatting Cells (2)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6" y="1124514"/>
            <a:ext cx="5999038" cy="5246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65" y="1255964"/>
            <a:ext cx="5903549" cy="5187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450901"/>
            <a:ext cx="5976901" cy="5246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" y="1666951"/>
            <a:ext cx="5999038" cy="5191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188" y="1880275"/>
            <a:ext cx="5987970" cy="52242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0" y="2069076"/>
            <a:ext cx="1905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buFont typeface="Arial" panose="020B0604020202020204" pitchFamily="34" charset="0"/>
              <a:buChar char="•"/>
            </a:pPr>
            <a:r>
              <a:rPr lang="en-CA" dirty="0" smtClean="0"/>
              <a:t>General: no special format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CA" dirty="0" smtClean="0"/>
              <a:t>Number:</a:t>
            </a:r>
          </a:p>
          <a:p>
            <a:pPr marL="344488" lvl="1" indent="-119063">
              <a:buFont typeface="Arial" panose="020B0604020202020204" pitchFamily="34" charset="0"/>
              <a:buChar char="•"/>
            </a:pPr>
            <a:r>
              <a:rPr lang="en-CA" sz="1600" dirty="0" smtClean="0"/>
              <a:t>number of decimal places.</a:t>
            </a:r>
          </a:p>
          <a:p>
            <a:pPr marL="344488" lvl="1" indent="-119063">
              <a:buFont typeface="Arial" panose="020B0604020202020204" pitchFamily="34" charset="0"/>
              <a:buChar char="•"/>
            </a:pPr>
            <a:r>
              <a:rPr lang="en-CA" sz="1600" dirty="0" smtClean="0"/>
              <a:t>Separator (every 3 digits)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119063" indent="-119063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571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Formatting Cells </a:t>
            </a:r>
            <a:r>
              <a:rPr lang="en-CA" dirty="0" smtClean="0"/>
              <a:t>(3)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1"/>
            <a:ext cx="5153025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1524001"/>
            <a:ext cx="3276600" cy="50291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9063" indent="-119063">
              <a:buFont typeface="Arial" panose="020B0604020202020204" pitchFamily="34" charset="0"/>
              <a:buChar char="•"/>
            </a:pPr>
            <a:r>
              <a:rPr lang="en-CA" dirty="0" smtClean="0"/>
              <a:t>General: no special format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CA" dirty="0" smtClean="0"/>
              <a:t>Number:</a:t>
            </a:r>
          </a:p>
          <a:p>
            <a:pPr marL="344488" lvl="1" indent="-119063">
              <a:buFont typeface="Arial" panose="020B0604020202020204" pitchFamily="34" charset="0"/>
              <a:buChar char="•"/>
            </a:pPr>
            <a:r>
              <a:rPr lang="en-CA" sz="1600" dirty="0" smtClean="0"/>
              <a:t>Separator (3 digits)</a:t>
            </a:r>
          </a:p>
          <a:p>
            <a:pPr marL="344488" lvl="1" indent="-119063">
              <a:buFont typeface="Arial" panose="020B0604020202020204" pitchFamily="34" charset="0"/>
              <a:buChar char="•"/>
            </a:pPr>
            <a:r>
              <a:rPr lang="en-CA" sz="1600" dirty="0"/>
              <a:t>Several options for displaying negative </a:t>
            </a:r>
            <a:r>
              <a:rPr lang="en-CA" sz="1600" dirty="0" smtClean="0"/>
              <a:t>numbers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CA" sz="1600" dirty="0" smtClean="0"/>
              <a:t>Currency:</a:t>
            </a:r>
          </a:p>
          <a:p>
            <a:pPr marL="344488" lvl="1" indent="-119063">
              <a:buFont typeface="Arial" panose="020B0604020202020204" pitchFamily="34" charset="0"/>
              <a:buChar char="•"/>
            </a:pPr>
            <a:r>
              <a:rPr lang="en-CA" sz="1600" dirty="0" smtClean="0"/>
              <a:t>Currency sign</a:t>
            </a:r>
          </a:p>
          <a:p>
            <a:pPr marL="344488" lvl="1" indent="-119063">
              <a:buFont typeface="Arial" panose="020B0604020202020204" pitchFamily="34" charset="0"/>
              <a:buChar char="•"/>
            </a:pPr>
            <a:r>
              <a:rPr lang="en-CA" sz="1600" dirty="0"/>
              <a:t>Several options for displaying negative </a:t>
            </a:r>
            <a:r>
              <a:rPr lang="en-CA" sz="1600" dirty="0" smtClean="0"/>
              <a:t>numbers</a:t>
            </a:r>
          </a:p>
          <a:p>
            <a:pPr marL="344488" lvl="1" indent="-119063">
              <a:buFont typeface="Arial" panose="020B0604020202020204" pitchFamily="34" charset="0"/>
              <a:buChar char="•"/>
            </a:pPr>
            <a:r>
              <a:rPr lang="en-CA" sz="1600" dirty="0" smtClean="0"/>
              <a:t>Columns aligns decimal points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CA" sz="1600" dirty="0" smtClean="0"/>
              <a:t>Accounting:</a:t>
            </a:r>
          </a:p>
          <a:p>
            <a:pPr marL="344488" lvl="1" indent="-119063">
              <a:buFont typeface="Arial" panose="020B0604020202020204" pitchFamily="34" charset="0"/>
              <a:buChar char="•"/>
            </a:pPr>
            <a:r>
              <a:rPr lang="en-CA" sz="1600" dirty="0" smtClean="0"/>
              <a:t>Similar to currency but no special options for displaying negative values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CA" sz="1600" dirty="0" smtClean="0"/>
              <a:t>Date, Time:</a:t>
            </a:r>
          </a:p>
          <a:p>
            <a:pPr marL="344488" lvl="1" indent="-119063">
              <a:buFont typeface="Arial" panose="020B0604020202020204" pitchFamily="34" charset="0"/>
              <a:buChar char="•"/>
            </a:pPr>
            <a:r>
              <a:rPr lang="en-CA" sz="1600" dirty="0" smtClean="0"/>
              <a:t>Both allow display in different formats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CA" sz="1600" dirty="0" smtClean="0"/>
              <a:t>Percentage: %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CA" sz="1600" dirty="0" smtClean="0"/>
              <a:t>Fraction: /</a:t>
            </a:r>
          </a:p>
        </p:txBody>
      </p:sp>
    </p:spTree>
    <p:extLst>
      <p:ext uri="{BB962C8B-B14F-4D97-AF65-F5344CB8AC3E}">
        <p14:creationId xmlns:p14="http://schemas.microsoft.com/office/powerpoint/2010/main" val="2182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Formatting Cells </a:t>
            </a:r>
            <a:r>
              <a:rPr lang="en-CA" dirty="0" smtClean="0"/>
              <a:t>(3)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1"/>
            <a:ext cx="5153025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1524001"/>
            <a:ext cx="3276600" cy="50291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9063" indent="-119063">
              <a:buFont typeface="Arial" panose="020B0604020202020204" pitchFamily="34" charset="0"/>
              <a:buChar char="•"/>
            </a:pPr>
            <a:r>
              <a:rPr lang="en-CA" sz="1600" dirty="0" smtClean="0"/>
              <a:t>Scientific: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CA" sz="1600" dirty="0" smtClean="0"/>
              <a:t>Text:</a:t>
            </a:r>
          </a:p>
          <a:p>
            <a:pPr marL="344488" lvl="1" indent="-119063">
              <a:buFont typeface="Arial" panose="020B0604020202020204" pitchFamily="34" charset="0"/>
              <a:buChar char="•"/>
            </a:pPr>
            <a:r>
              <a:rPr lang="en-CA" sz="1600" dirty="0" smtClean="0"/>
              <a:t>Treats everything (even numbers) as text</a:t>
            </a:r>
          </a:p>
          <a:p>
            <a:pPr marL="344488" lvl="1" indent="-119063">
              <a:buFont typeface="Arial" panose="020B0604020202020204" pitchFamily="34" charset="0"/>
              <a:buChar char="•"/>
            </a:pPr>
            <a:r>
              <a:rPr lang="en-CA" sz="1600" dirty="0" smtClean="0"/>
              <a:t>Cell is displayed exactly as entered.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CA" sz="1600" dirty="0" smtClean="0"/>
              <a:t>Special:</a:t>
            </a:r>
          </a:p>
          <a:p>
            <a:pPr marL="350838" lvl="1" indent="-125413">
              <a:buFont typeface="Arial" panose="020B0604020202020204" pitchFamily="34" charset="0"/>
              <a:buChar char="•"/>
            </a:pPr>
            <a:r>
              <a:rPr lang="en-CA" sz="1600" dirty="0" smtClean="0"/>
              <a:t>Country specific information </a:t>
            </a:r>
            <a:r>
              <a:rPr lang="en-CA" sz="1600" dirty="0" smtClean="0"/>
              <a:t>(</a:t>
            </a:r>
            <a:r>
              <a:rPr lang="en-CA" sz="1600" dirty="0" smtClean="0"/>
              <a:t>phone, social insurance number</a:t>
            </a:r>
            <a:r>
              <a:rPr lang="en-CA" sz="1600" dirty="0" smtClean="0"/>
              <a:t>)</a:t>
            </a:r>
            <a:endParaRPr lang="en-CA" sz="1600" dirty="0" smtClean="0"/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CA" sz="1600" dirty="0" smtClean="0"/>
              <a:t>Custom:</a:t>
            </a:r>
          </a:p>
          <a:p>
            <a:pPr marL="346075" lvl="1" indent="-111125">
              <a:buFont typeface="Arial" panose="020B0604020202020204" pitchFamily="34" charset="0"/>
              <a:buChar char="•"/>
            </a:pPr>
            <a:r>
              <a:rPr lang="en-CA" sz="1600" dirty="0" smtClean="0"/>
              <a:t>Example: prevent Excel from dropping leading zeros</a:t>
            </a:r>
            <a:endParaRPr lang="en-CA" sz="1600" dirty="0" smtClean="0"/>
          </a:p>
          <a:p>
            <a:pPr marL="119063" indent="-119063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414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42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Autofill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Allows for a series to be extended</a:t>
            </a:r>
          </a:p>
          <a:p>
            <a:pPr lvl="1"/>
            <a:r>
              <a:rPr lang="en-CA" dirty="0" smtClean="0"/>
              <a:t>E.g., The series “1, 2, 3” (can be extended to include “…4, 5, 6”)</a:t>
            </a:r>
          </a:p>
          <a:p>
            <a:r>
              <a:rPr lang="en-CA" dirty="0" smtClean="0"/>
              <a:t>Steps:</a:t>
            </a:r>
          </a:p>
          <a:p>
            <a:pPr marL="566738" lvl="1" indent="-331788">
              <a:buFont typeface="+mj-lt"/>
              <a:buAutoNum type="arabicPeriod"/>
            </a:pPr>
            <a:r>
              <a:rPr lang="en-CA" dirty="0" smtClean="0"/>
              <a:t>Highlight the cells containing the series to extend (selecting one cell just repeats the contents of that one cell).</a:t>
            </a:r>
          </a:p>
          <a:p>
            <a:pPr marL="566738" lvl="1" indent="-331788">
              <a:buFont typeface="+mj-lt"/>
              <a:buAutoNum type="arabicPeriod"/>
            </a:pPr>
            <a:endParaRPr lang="en-CA" dirty="0"/>
          </a:p>
          <a:p>
            <a:pPr marL="566738" lvl="1" indent="-331788">
              <a:buFont typeface="+mj-lt"/>
              <a:buAutoNum type="arabicPeriod"/>
            </a:pPr>
            <a:endParaRPr lang="en-CA" dirty="0" smtClean="0"/>
          </a:p>
          <a:p>
            <a:pPr marL="566738" lvl="1" indent="-331788">
              <a:buFont typeface="+mj-lt"/>
              <a:buAutoNum type="arabicPeriod"/>
            </a:pPr>
            <a:endParaRPr lang="en-CA" dirty="0"/>
          </a:p>
          <a:p>
            <a:pPr marL="566738" lvl="1" indent="-331788">
              <a:buFont typeface="+mj-lt"/>
              <a:buAutoNum type="arabicPeriod"/>
            </a:pPr>
            <a:endParaRPr lang="en-CA" dirty="0" smtClean="0"/>
          </a:p>
          <a:p>
            <a:pPr marL="566738" lvl="1" indent="-331788">
              <a:buFont typeface="+mj-lt"/>
              <a:buAutoNum type="arabicPeriod"/>
            </a:pPr>
            <a:r>
              <a:rPr lang="en-CA" dirty="0" smtClean="0"/>
              <a:t>Move the mouse pointer to the ‘handle’ at the bottom right</a:t>
            </a: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505200"/>
            <a:ext cx="1371600" cy="1200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9" y="5257800"/>
            <a:ext cx="1619353" cy="1416934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8239031">
            <a:off x="2627649" y="6273760"/>
            <a:ext cx="307300" cy="45357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8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First Spreadsheet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Early versions of electronic spreadsheets were primitive but could at least automate calculations.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38200" y="1143000"/>
            <a:ext cx="5334000" cy="4121446"/>
            <a:chOff x="838200" y="1143000"/>
            <a:chExt cx="5334000" cy="4121446"/>
          </a:xfrm>
        </p:grpSpPr>
        <p:sp>
          <p:nvSpPr>
            <p:cNvPr id="6150" name="Text Box 5"/>
            <p:cNvSpPr txBox="1">
              <a:spLocks noChangeArrowheads="1"/>
            </p:cNvSpPr>
            <p:nvPr/>
          </p:nvSpPr>
          <p:spPr bwMode="auto">
            <a:xfrm>
              <a:off x="838200" y="4800600"/>
              <a:ext cx="4216400" cy="463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dirty="0"/>
                <a:t>VISICALC </a:t>
              </a:r>
              <a:r>
                <a:rPr lang="en-US" altLang="en-US" sz="1200" dirty="0" smtClean="0"/>
                <a:t>for the Apple II computer</a:t>
              </a:r>
              <a:r>
                <a:rPr lang="en-US" altLang="en-US" sz="1200" dirty="0"/>
                <a:t>: </a:t>
              </a:r>
              <a:r>
                <a:rPr lang="en-US" altLang="en-US" sz="1200" dirty="0" smtClean="0"/>
                <a:t> Image from: </a:t>
              </a:r>
              <a:r>
                <a:rPr lang="en-US" altLang="en-US" sz="1200" dirty="0" smtClean="0">
                  <a:hlinkClick r:id="rId2"/>
                </a:rPr>
                <a:t>http</a:t>
              </a:r>
              <a:r>
                <a:rPr lang="en-US" altLang="en-US" sz="1200" dirty="0">
                  <a:hlinkClick r:id="rId2"/>
                </a:rPr>
                <a:t>://</a:t>
              </a:r>
              <a:r>
                <a:rPr lang="en-US" altLang="en-US" sz="1200" dirty="0" smtClean="0">
                  <a:hlinkClick r:id="rId2"/>
                </a:rPr>
                <a:t>www.cultofmac.com</a:t>
              </a:r>
              <a:r>
                <a:rPr lang="en-US" altLang="en-US" sz="1200" dirty="0" smtClean="0"/>
                <a:t> (last accessed Jan 2015)</a:t>
              </a:r>
              <a:endParaRPr lang="en-US" altLang="en-US" sz="1200" dirty="0"/>
            </a:p>
          </p:txBody>
        </p:sp>
        <p:pic>
          <p:nvPicPr>
            <p:cNvPr id="7" name="Picture 2" descr="http://cdn.cultofmac.com/wp-content/uploads/2014/06/Visicalc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143000"/>
              <a:ext cx="5334000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073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build="p"/>
      <p:bldP spid="637955" grpId="1" build="p" bldLvl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Autofill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 indent="-457200">
              <a:buFont typeface="+mj-lt"/>
              <a:buAutoNum type="arabicPeriod" startAt="3"/>
            </a:pPr>
            <a:r>
              <a:rPr lang="en-CA" sz="2000" dirty="0" smtClean="0"/>
              <a:t>Drag the mouse as far down as you wish the series to be extended to.</a:t>
            </a:r>
            <a:endParaRPr lang="en-CA" sz="2000" dirty="0"/>
          </a:p>
          <a:p>
            <a:endParaRPr lang="en-CA" dirty="0"/>
          </a:p>
        </p:txBody>
      </p:sp>
      <p:grpSp>
        <p:nvGrpSpPr>
          <p:cNvPr id="6" name="Group 5"/>
          <p:cNvGrpSpPr/>
          <p:nvPr/>
        </p:nvGrpSpPr>
        <p:grpSpPr>
          <a:xfrm>
            <a:off x="1143000" y="1981200"/>
            <a:ext cx="1906251" cy="2859871"/>
            <a:chOff x="1143000" y="1981200"/>
            <a:chExt cx="1906251" cy="285987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1981200"/>
              <a:ext cx="1752600" cy="2525128"/>
            </a:xfrm>
            <a:prstGeom prst="rect">
              <a:avLst/>
            </a:prstGeom>
          </p:spPr>
        </p:pic>
        <p:sp>
          <p:nvSpPr>
            <p:cNvPr id="5" name="Down Arrow 4"/>
            <p:cNvSpPr/>
            <p:nvPr/>
          </p:nvSpPr>
          <p:spPr>
            <a:xfrm rot="8239031">
              <a:off x="2741951" y="4387493"/>
              <a:ext cx="307300" cy="453578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73041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‘If-Else’ (Branching)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Returns one value if a condition has been met.</a:t>
            </a:r>
          </a:p>
          <a:p>
            <a:pPr lvl="1"/>
            <a:r>
              <a:rPr lang="en-CA" dirty="0" smtClean="0"/>
              <a:t>“If condition met”</a:t>
            </a:r>
          </a:p>
          <a:p>
            <a:r>
              <a:rPr lang="en-CA" dirty="0" smtClean="0"/>
              <a:t>Can return another value if the condition hasn’t been met.</a:t>
            </a:r>
          </a:p>
          <a:p>
            <a:pPr lvl="1"/>
            <a:r>
              <a:rPr lang="en-CA" dirty="0" smtClean="0"/>
              <a:t>“Else if the condition not met”</a:t>
            </a:r>
          </a:p>
          <a:p>
            <a:r>
              <a:rPr lang="en-CA" dirty="0" smtClean="0"/>
              <a:t>Boolean (logic): either true or false that the condition was met</a:t>
            </a:r>
            <a:endParaRPr lang="en-CA" dirty="0"/>
          </a:p>
        </p:txBody>
      </p:sp>
      <p:sp>
        <p:nvSpPr>
          <p:cNvPr id="5" name="Diamond 4"/>
          <p:cNvSpPr/>
          <p:nvPr/>
        </p:nvSpPr>
        <p:spPr>
          <a:xfrm>
            <a:off x="3124200" y="1477108"/>
            <a:ext cx="1885950" cy="990600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Grade &gt;= 50% 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0075" y="2239108"/>
            <a:ext cx="2971800" cy="1752600"/>
            <a:chOff x="685800" y="4724400"/>
            <a:chExt cx="2971800" cy="1752600"/>
          </a:xfrm>
        </p:grpSpPr>
        <p:sp>
          <p:nvSpPr>
            <p:cNvPr id="8" name="Rectangle 7"/>
            <p:cNvSpPr/>
            <p:nvPr/>
          </p:nvSpPr>
          <p:spPr>
            <a:xfrm>
              <a:off x="685800" y="5715000"/>
              <a:ext cx="2209800" cy="762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“Passed”</a:t>
              </a:r>
              <a:endParaRPr lang="en-US" sz="20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9" name="Straight Arrow Connector 8"/>
            <p:cNvCxnSpPr>
              <a:endCxn id="8" idx="0"/>
            </p:cNvCxnSpPr>
            <p:nvPr/>
          </p:nvCxnSpPr>
          <p:spPr>
            <a:xfrm flipH="1">
              <a:off x="1790700" y="4724400"/>
              <a:ext cx="1866900" cy="990600"/>
            </a:xfrm>
            <a:prstGeom prst="straightConnector1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105026" y="4883611"/>
              <a:ext cx="879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True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41130" y="2247371"/>
            <a:ext cx="3069345" cy="1752600"/>
            <a:chOff x="4626855" y="4732663"/>
            <a:chExt cx="3069345" cy="1752600"/>
          </a:xfrm>
        </p:grpSpPr>
        <p:sp>
          <p:nvSpPr>
            <p:cNvPr id="12" name="Rectangle 11"/>
            <p:cNvSpPr/>
            <p:nvPr/>
          </p:nvSpPr>
          <p:spPr>
            <a:xfrm>
              <a:off x="5486400" y="5723263"/>
              <a:ext cx="2209800" cy="762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“Failed”</a:t>
              </a:r>
              <a:endParaRPr lang="en-US" sz="20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13" name="Straight Arrow Connector 12"/>
            <p:cNvCxnSpPr>
              <a:endCxn id="12" idx="0"/>
            </p:cNvCxnSpPr>
            <p:nvPr/>
          </p:nvCxnSpPr>
          <p:spPr>
            <a:xfrm>
              <a:off x="4626855" y="4732663"/>
              <a:ext cx="1964445" cy="990600"/>
            </a:xfrm>
            <a:prstGeom prst="straightConnector1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609076" y="4965319"/>
              <a:ext cx="9822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False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244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Applying Branches: Grade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(Assume that a grade point of 3.0 or greater is required as the minimum cut-off for ‘honors’ for a course).</a:t>
            </a:r>
          </a:p>
          <a:p>
            <a:r>
              <a:rPr lang="en-CA" dirty="0" smtClean="0"/>
              <a:t>In column ‘E’ the sheet will display “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Honors student</a:t>
            </a:r>
            <a:r>
              <a:rPr lang="en-CA" dirty="0" smtClean="0"/>
              <a:t>” if term grade point is 3.0 or greater “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Not honors</a:t>
            </a:r>
            <a:r>
              <a:rPr lang="en-CA" dirty="0" smtClean="0"/>
              <a:t>” otherwise.</a:t>
            </a:r>
          </a:p>
          <a:p>
            <a:pPr lvl="1"/>
            <a:r>
              <a:rPr lang="en-CA" dirty="0" smtClean="0"/>
              <a:t>spreadsheet example name: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example3_if_grades.xlsx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7" y="4129371"/>
            <a:ext cx="2971800" cy="26522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71827" y="4091271"/>
            <a:ext cx="5410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IF(D2&gt;=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3,"Honors student","Not honors")</a:t>
            </a:r>
          </a:p>
        </p:txBody>
      </p:sp>
      <p:cxnSp>
        <p:nvCxnSpPr>
          <p:cNvPr id="7" name="Straight Connector 6"/>
          <p:cNvCxnSpPr>
            <a:endCxn id="5" idx="2"/>
          </p:cNvCxnSpPr>
          <p:nvPr/>
        </p:nvCxnSpPr>
        <p:spPr>
          <a:xfrm flipV="1">
            <a:off x="2409827" y="4700871"/>
            <a:ext cx="3467100" cy="1219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586163" y="3453093"/>
            <a:ext cx="1114427" cy="688414"/>
            <a:chOff x="3538536" y="3286122"/>
            <a:chExt cx="1114427" cy="688414"/>
          </a:xfrm>
        </p:grpSpPr>
        <p:sp>
          <p:nvSpPr>
            <p:cNvPr id="8" name="Right Brace 7"/>
            <p:cNvSpPr/>
            <p:nvPr/>
          </p:nvSpPr>
          <p:spPr>
            <a:xfrm rot="16200000">
              <a:off x="3902639" y="3581400"/>
              <a:ext cx="329073" cy="457200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38536" y="3286122"/>
              <a:ext cx="1114427" cy="5334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 smtClean="0">
                  <a:solidFill>
                    <a:srgbClr val="FF0000"/>
                  </a:solidFill>
                </a:rPr>
                <a:t>Condition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24401" y="3466356"/>
            <a:ext cx="1743076" cy="663014"/>
            <a:chOff x="4676774" y="3299385"/>
            <a:chExt cx="1743076" cy="663014"/>
          </a:xfrm>
        </p:grpSpPr>
        <p:sp>
          <p:nvSpPr>
            <p:cNvPr id="9" name="Right Brace 8"/>
            <p:cNvSpPr/>
            <p:nvPr/>
          </p:nvSpPr>
          <p:spPr>
            <a:xfrm rot="16200000">
              <a:off x="5383775" y="2926325"/>
              <a:ext cx="329073" cy="1743076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24401" y="3299385"/>
              <a:ext cx="1657350" cy="5334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 smtClean="0">
                  <a:solidFill>
                    <a:srgbClr val="FF0000"/>
                  </a:solidFill>
                </a:rPr>
                <a:t>Condition true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45266" y="3498104"/>
            <a:ext cx="2236789" cy="612215"/>
            <a:chOff x="6497639" y="3331133"/>
            <a:chExt cx="2236789" cy="612215"/>
          </a:xfrm>
        </p:grpSpPr>
        <p:sp>
          <p:nvSpPr>
            <p:cNvPr id="10" name="Right Brace 9"/>
            <p:cNvSpPr/>
            <p:nvPr/>
          </p:nvSpPr>
          <p:spPr>
            <a:xfrm rot="16200000">
              <a:off x="7410450" y="3124197"/>
              <a:ext cx="247651" cy="1390651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97639" y="3331133"/>
              <a:ext cx="2236789" cy="5334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 smtClean="0">
                  <a:solidFill>
                    <a:srgbClr val="FF0000"/>
                  </a:solidFill>
                </a:rPr>
                <a:t>Condition false “else”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971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Format: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If-Else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5029200"/>
          </a:xfrm>
        </p:spPr>
        <p:txBody>
          <a:bodyPr/>
          <a:lstStyle/>
          <a:p>
            <a:r>
              <a:rPr lang="en-CA" b="1" dirty="0" smtClean="0"/>
              <a:t>Format</a:t>
            </a:r>
            <a:r>
              <a:rPr lang="en-CA" dirty="0" smtClean="0"/>
              <a:t>:</a:t>
            </a:r>
          </a:p>
          <a:p>
            <a:pPr marL="234950" lvl="1" indent="0">
              <a:buNone/>
            </a:pP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=if (</a:t>
            </a:r>
            <a:r>
              <a:rPr lang="en-CA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&lt;condition to check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&gt;, 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&lt;</a:t>
            </a:r>
            <a:r>
              <a:rPr lang="en-CA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return: condition true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&gt;, 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&lt;</a:t>
            </a:r>
            <a:r>
              <a:rPr lang="en-CA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return: condition false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&gt;)</a:t>
            </a:r>
          </a:p>
          <a:p>
            <a:endParaRPr lang="en-CA" dirty="0"/>
          </a:p>
          <a:p>
            <a:r>
              <a:rPr lang="en-CA" b="1" dirty="0" smtClean="0"/>
              <a:t>Example</a:t>
            </a:r>
            <a:r>
              <a:rPr lang="en-CA" dirty="0" smtClean="0"/>
              <a:t>:</a:t>
            </a:r>
          </a:p>
          <a:p>
            <a:pPr marL="234950" lvl="1" indent="0">
              <a:buNone/>
            </a:pPr>
            <a:r>
              <a:rPr lang="en-CA" dirty="0" smtClean="0">
                <a:cs typeface="Consolas" panose="020B0609020204030204" pitchFamily="49" charset="0"/>
              </a:rPr>
              <a:t>=</a:t>
            </a:r>
            <a:r>
              <a:rPr lang="en-CA" dirty="0">
                <a:cs typeface="Consolas" panose="020B0609020204030204" pitchFamily="49" charset="0"/>
              </a:rPr>
              <a:t>IF(D2&gt;=3,"Honors student","Not honors")</a:t>
            </a:r>
          </a:p>
          <a:p>
            <a:endParaRPr lang="en-CA" dirty="0" smtClean="0"/>
          </a:p>
          <a:p>
            <a:r>
              <a:rPr lang="en-CA" dirty="0" smtClean="0"/>
              <a:t>Note: the return value is not limited only to text (quotes)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096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Comparators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327889"/>
              </p:ext>
            </p:extLst>
          </p:nvPr>
        </p:nvGraphicFramePr>
        <p:xfrm>
          <a:off x="1143000" y="1524000"/>
          <a:ext cx="7086600" cy="3580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8429">
                <a:tc>
                  <a:txBody>
                    <a:bodyPr/>
                    <a:lstStyle/>
                    <a:p>
                      <a:r>
                        <a:rPr lang="en-CA" dirty="0" smtClean="0"/>
                        <a:t>Math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Excel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Meaning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788">
                <a:tc>
                  <a:txBody>
                    <a:bodyPr/>
                    <a:lstStyle/>
                    <a:p>
                      <a:r>
                        <a:rPr lang="en-CA" dirty="0" smtClean="0"/>
                        <a:t>&lt;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&lt;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Less than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788">
                <a:tc>
                  <a:txBody>
                    <a:bodyPr/>
                    <a:lstStyle/>
                    <a:p>
                      <a:r>
                        <a:rPr lang="en-CA" dirty="0" smtClean="0"/>
                        <a:t>&gt;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&gt;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Greater than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788">
                <a:tc>
                  <a:txBody>
                    <a:bodyPr/>
                    <a:lstStyle/>
                    <a:p>
                      <a:r>
                        <a:rPr lang="en-CA" dirty="0" smtClean="0"/>
                        <a:t>=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=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Equal to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788">
                <a:tc>
                  <a:txBody>
                    <a:bodyPr/>
                    <a:lstStyle/>
                    <a:p>
                      <a:r>
                        <a:rPr lang="en-CA" altLang="en-US" sz="1800" dirty="0" smtClean="0">
                          <a:latin typeface="Arial" charset="0"/>
                          <a:cs typeface="Times New Roman" pitchFamily="18" charset="0"/>
                        </a:rPr>
                        <a:t>≤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&lt;=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Less than, equal to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619">
                <a:tc>
                  <a:txBody>
                    <a:bodyPr/>
                    <a:lstStyle/>
                    <a:p>
                      <a:r>
                        <a:rPr lang="en-CA" altLang="en-US" sz="1800" dirty="0" smtClean="0">
                          <a:latin typeface="Arial" charset="0"/>
                          <a:cs typeface="Times New Roman" pitchFamily="18" charset="0"/>
                        </a:rPr>
                        <a:t>≥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&gt;=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Greater than, equal to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788">
                <a:tc>
                  <a:txBody>
                    <a:bodyPr/>
                    <a:lstStyle/>
                    <a:p>
                      <a:r>
                        <a:rPr lang="en-CA" altLang="en-US" sz="1800" dirty="0" smtClean="0">
                          <a:latin typeface="Arial" charset="0"/>
                          <a:cs typeface="Times New Roman" pitchFamily="18" charset="0"/>
                        </a:rPr>
                        <a:t>≠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&lt;&gt;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Not equal to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19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CA" dirty="0" smtClean="0"/>
              <a:t>: Specifying Only The True Case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If only a return value for the true case has been specified:</a:t>
            </a:r>
          </a:p>
          <a:p>
            <a:pPr lvl="1"/>
            <a:r>
              <a:rPr lang="en-CA" dirty="0"/>
              <a:t>W</a:t>
            </a:r>
            <a:r>
              <a:rPr lang="en-CA" dirty="0" smtClean="0"/>
              <a:t>hen the condition is false e.g., student has not met the honors requirement then literally the text “FALSE” will be displayed.</a:t>
            </a:r>
          </a:p>
          <a:p>
            <a:r>
              <a:rPr lang="en-CA" dirty="0" smtClean="0"/>
              <a:t>Previous example: else case (when condition has not been met).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927739"/>
            <a:ext cx="2057400" cy="17778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24200" y="4267200"/>
            <a:ext cx="3581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IF(D2&gt;=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3,"Honors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student")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514600" y="4800600"/>
            <a:ext cx="2362200" cy="1219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79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CA" dirty="0"/>
              <a:t>: Specifying Only The True </a:t>
            </a:r>
            <a:r>
              <a:rPr lang="en-CA" dirty="0" smtClean="0"/>
              <a:t>Case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r>
              <a:rPr lang="en-CA" dirty="0" smtClean="0"/>
              <a:t>Consequently: </a:t>
            </a:r>
          </a:p>
          <a:p>
            <a:pPr lvl="1"/>
            <a:r>
              <a:rPr lang="en-CA" dirty="0"/>
              <a:t>E</a:t>
            </a:r>
            <a:r>
              <a:rPr lang="en-CA" dirty="0" smtClean="0"/>
              <a:t>ven if a specific return value is desired only for the ‘if condition case’ (true that the condition has been met) </a:t>
            </a:r>
          </a:p>
          <a:p>
            <a:pPr lvl="1"/>
            <a:r>
              <a:rPr lang="en-CA" dirty="0"/>
              <a:t>S</a:t>
            </a:r>
            <a:r>
              <a:rPr lang="en-CA" dirty="0" smtClean="0"/>
              <a:t>omething, even an empty message, should be specified for the ‘else case’ (false that the condition has been met).</a:t>
            </a:r>
          </a:p>
          <a:p>
            <a:r>
              <a:rPr lang="en-CA" dirty="0" smtClean="0"/>
              <a:t>Previous example: amended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pPr lvl="1"/>
            <a:r>
              <a:rPr lang="en-CA" dirty="0" smtClean="0"/>
              <a:t>spreadsheet example name: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example3A_if_only_grades.xlsx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195763"/>
            <a:ext cx="2464642" cy="1938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0400" y="3810000"/>
            <a:ext cx="3962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=IF(D2&gt;=3,"Honors student","")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819400" y="4076700"/>
            <a:ext cx="2362200" cy="1219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45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Nested Conditions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Applies when different conditions must be checked</a:t>
            </a:r>
          </a:p>
          <a:p>
            <a:r>
              <a:rPr lang="en-CA" dirty="0" smtClean="0"/>
              <a:t>Example:</a:t>
            </a:r>
          </a:p>
          <a:p>
            <a:pPr lvl="1"/>
            <a:r>
              <a:rPr lang="en-CA" dirty="0" smtClean="0"/>
              <a:t>Display “Perfect” if grade point is 4.0 or greater</a:t>
            </a:r>
          </a:p>
          <a:p>
            <a:pPr lvl="1"/>
            <a:r>
              <a:rPr lang="en-CA" dirty="0" smtClean="0"/>
              <a:t>Display “Excellent” if grade point is 3.0 or greater but less than 4.0</a:t>
            </a:r>
          </a:p>
          <a:p>
            <a:pPr lvl="1"/>
            <a:r>
              <a:rPr lang="en-CA" dirty="0" smtClean="0"/>
              <a:t>Display “Adequate” </a:t>
            </a:r>
            <a:r>
              <a:rPr lang="en-CA" dirty="0"/>
              <a:t>if grade point is </a:t>
            </a:r>
            <a:r>
              <a:rPr lang="en-CA" dirty="0" smtClean="0"/>
              <a:t>2.0 </a:t>
            </a:r>
            <a:r>
              <a:rPr lang="en-CA" dirty="0"/>
              <a:t>or greater but less than </a:t>
            </a:r>
            <a:r>
              <a:rPr lang="en-CA" dirty="0" smtClean="0"/>
              <a:t>3.0</a:t>
            </a:r>
          </a:p>
          <a:p>
            <a:pPr lvl="1"/>
            <a:r>
              <a:rPr lang="en-CA" dirty="0"/>
              <a:t>Display </a:t>
            </a:r>
            <a:r>
              <a:rPr lang="en-CA" dirty="0" smtClean="0"/>
              <a:t>“Pass” </a:t>
            </a:r>
            <a:r>
              <a:rPr lang="en-CA" dirty="0"/>
              <a:t>if grade point is </a:t>
            </a:r>
            <a:r>
              <a:rPr lang="en-CA" dirty="0" smtClean="0"/>
              <a:t>1.0 </a:t>
            </a:r>
            <a:r>
              <a:rPr lang="en-CA" dirty="0"/>
              <a:t>or greater but less than </a:t>
            </a:r>
            <a:r>
              <a:rPr lang="en-CA" dirty="0" smtClean="0"/>
              <a:t>2.0</a:t>
            </a:r>
          </a:p>
          <a:p>
            <a:pPr lvl="1"/>
            <a:r>
              <a:rPr lang="en-CA" dirty="0" smtClean="0"/>
              <a:t>Otherwise display “Fail”</a:t>
            </a:r>
          </a:p>
          <a:p>
            <a:pPr lvl="1"/>
            <a:endParaRPr lang="en-CA" dirty="0"/>
          </a:p>
          <a:p>
            <a:pPr lvl="1"/>
            <a:r>
              <a:rPr lang="en-CA" dirty="0" smtClean="0"/>
              <a:t>spreadsheet example name: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example4_nested_if_grades.xlsx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CA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498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Previous Grade Example: Specifying Conditions</a:t>
            </a:r>
            <a:endParaRPr lang="en-CA" dirty="0"/>
          </a:p>
        </p:txBody>
      </p:sp>
      <p:sp>
        <p:nvSpPr>
          <p:cNvPr id="4" name="Diamond 3"/>
          <p:cNvSpPr/>
          <p:nvPr/>
        </p:nvSpPr>
        <p:spPr>
          <a:xfrm>
            <a:off x="235772" y="1363953"/>
            <a:ext cx="2979030" cy="769647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GPA &gt;= 4.0? 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4807" y="1341344"/>
            <a:ext cx="1326270" cy="762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“Perfect”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 flipV="1">
            <a:off x="3214802" y="1748776"/>
            <a:ext cx="950005" cy="1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96206" y="1379444"/>
            <a:ext cx="703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True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1391" y="5965592"/>
            <a:ext cx="990600" cy="457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“Fail”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725287" y="2167876"/>
            <a:ext cx="72" cy="335056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25287" y="2108200"/>
            <a:ext cx="76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False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235772" y="2528529"/>
            <a:ext cx="2979030" cy="769647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GPA &gt;= 3.0? 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64806" y="2505920"/>
            <a:ext cx="1550194" cy="762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“Excellent”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5" idx="3"/>
          </p:cNvCxnSpPr>
          <p:nvPr/>
        </p:nvCxnSpPr>
        <p:spPr>
          <a:xfrm flipV="1">
            <a:off x="3214802" y="2913352"/>
            <a:ext cx="950005" cy="1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96206" y="2544020"/>
            <a:ext cx="703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True</a:t>
            </a:r>
            <a:endParaRPr lang="en-US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1725287" y="3332452"/>
            <a:ext cx="72" cy="335056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25287" y="3272776"/>
            <a:ext cx="76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False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1" name="Diamond 30"/>
          <p:cNvSpPr/>
          <p:nvPr/>
        </p:nvSpPr>
        <p:spPr>
          <a:xfrm>
            <a:off x="217176" y="3657599"/>
            <a:ext cx="2979030" cy="769647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GPA &gt;= 2.0? 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146210" y="3634990"/>
            <a:ext cx="1492590" cy="762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“</a:t>
            </a:r>
            <a:r>
              <a:rPr lang="en-CA" sz="2000" dirty="0">
                <a:solidFill>
                  <a:schemeClr val="tx1"/>
                </a:solidFill>
              </a:rPr>
              <a:t>Adequate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”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3" name="Straight Arrow Connector 32"/>
          <p:cNvCxnSpPr>
            <a:stCxn id="31" idx="3"/>
          </p:cNvCxnSpPr>
          <p:nvPr/>
        </p:nvCxnSpPr>
        <p:spPr>
          <a:xfrm flipV="1">
            <a:off x="3196206" y="4042422"/>
            <a:ext cx="950005" cy="1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177610" y="3673090"/>
            <a:ext cx="703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True</a:t>
            </a:r>
            <a:endParaRPr lang="en-US" dirty="0">
              <a:latin typeface="Comic Sans MS" panose="030F0702030302020204" pitchFamily="66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1706691" y="4461522"/>
            <a:ext cx="72" cy="335056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06691" y="4401846"/>
            <a:ext cx="76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False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7" name="Diamond 36"/>
          <p:cNvSpPr/>
          <p:nvPr/>
        </p:nvSpPr>
        <p:spPr>
          <a:xfrm>
            <a:off x="217176" y="4817737"/>
            <a:ext cx="2979030" cy="769647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GPA &gt;= 1.0? 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46211" y="4795128"/>
            <a:ext cx="1326270" cy="762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“Pass”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9" name="Straight Arrow Connector 38"/>
          <p:cNvCxnSpPr>
            <a:stCxn id="37" idx="3"/>
          </p:cNvCxnSpPr>
          <p:nvPr/>
        </p:nvCxnSpPr>
        <p:spPr>
          <a:xfrm flipV="1">
            <a:off x="3196206" y="5202560"/>
            <a:ext cx="950005" cy="1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177610" y="4833228"/>
            <a:ext cx="703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True</a:t>
            </a:r>
            <a:endParaRPr lang="en-US" dirty="0">
              <a:latin typeface="Comic Sans MS" panose="030F0702030302020204" pitchFamily="66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1706691" y="5621660"/>
            <a:ext cx="72" cy="335056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706691" y="5561984"/>
            <a:ext cx="76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False</a:t>
            </a:r>
            <a:endParaRPr lang="en-US" dirty="0">
              <a:latin typeface="Comic Sans MS" panose="030F0702030302020204" pitchFamily="66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867400" y="2272085"/>
            <a:ext cx="3003350" cy="3540674"/>
            <a:chOff x="5867400" y="2272085"/>
            <a:chExt cx="3003350" cy="3540674"/>
          </a:xfrm>
        </p:grpSpPr>
        <p:sp>
          <p:nvSpPr>
            <p:cNvPr id="43" name="Right Brace 42"/>
            <p:cNvSpPr/>
            <p:nvPr/>
          </p:nvSpPr>
          <p:spPr>
            <a:xfrm>
              <a:off x="5867400" y="2362200"/>
              <a:ext cx="533400" cy="3429000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422654" y="2272085"/>
              <a:ext cx="2448096" cy="354067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 smtClean="0"/>
                <a:t>Nesting</a:t>
              </a:r>
              <a:endParaRPr lang="en-CA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dirty="0" smtClean="0"/>
                <a:t>Later conditions are described as being ‘nested’ within early conditions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dirty="0" smtClean="0"/>
                <a:t>The GPA cases for 3.0, 2.0, 1.0 are described as being ‘nested’ within the 4.0 case (only checked if the previous case proves to be false)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257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  <p:bldP spid="10" grpId="0" animBg="1"/>
      <p:bldP spid="12" grpId="0"/>
      <p:bldP spid="25" grpId="0" animBg="1"/>
      <p:bldP spid="26" grpId="0" animBg="1"/>
      <p:bldP spid="28" grpId="0"/>
      <p:bldP spid="30" grpId="0"/>
      <p:bldP spid="31" grpId="0" animBg="1"/>
      <p:bldP spid="32" grpId="0" animBg="1"/>
      <p:bldP spid="34" grpId="0"/>
      <p:bldP spid="36" grpId="0"/>
      <p:bldP spid="37" grpId="0" animBg="1"/>
      <p:bldP spid="38" grpId="0" animBg="1"/>
      <p:bldP spid="40" grpId="0"/>
      <p:bldP spid="4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Previous Example: Initial Cases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543800" cy="609600"/>
          </a:xfrm>
        </p:spPr>
        <p:txBody>
          <a:bodyPr/>
          <a:lstStyle/>
          <a:p>
            <a:r>
              <a:rPr lang="en-CA" dirty="0" smtClean="0"/>
              <a:t>If GPA &gt;=  4.0 “Perfect”, if 3.0 &lt;= GPA &lt; 4.0, “Excellent”</a:t>
            </a:r>
          </a:p>
          <a:p>
            <a:pPr marL="0" indent="0">
              <a:buNone/>
            </a:pPr>
            <a:endParaRPr lang="en-CA" dirty="0"/>
          </a:p>
        </p:txBody>
      </p:sp>
      <p:grpSp>
        <p:nvGrpSpPr>
          <p:cNvPr id="13" name="Group 12"/>
          <p:cNvGrpSpPr/>
          <p:nvPr/>
        </p:nvGrpSpPr>
        <p:grpSpPr>
          <a:xfrm>
            <a:off x="2420203" y="1828800"/>
            <a:ext cx="1331794" cy="820003"/>
            <a:chOff x="2420203" y="1828800"/>
            <a:chExt cx="1331794" cy="820003"/>
          </a:xfrm>
        </p:grpSpPr>
        <p:sp>
          <p:nvSpPr>
            <p:cNvPr id="4" name="Right Brace 3"/>
            <p:cNvSpPr/>
            <p:nvPr/>
          </p:nvSpPr>
          <p:spPr>
            <a:xfrm rot="5400000">
              <a:off x="2857500" y="1638300"/>
              <a:ext cx="457200" cy="838200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20203" y="2267803"/>
              <a:ext cx="1331794" cy="3810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TRUE</a:t>
              </a:r>
              <a:r>
                <a:rPr lang="en-US" dirty="0" smtClean="0">
                  <a:solidFill>
                    <a:srgbClr val="FF0000"/>
                  </a:solidFill>
                </a:rPr>
                <a:t> &gt;= 4.0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86200" y="2648803"/>
            <a:ext cx="1600200" cy="832513"/>
            <a:chOff x="3886200" y="2648803"/>
            <a:chExt cx="1600200" cy="832513"/>
          </a:xfrm>
        </p:grpSpPr>
        <p:sp>
          <p:nvSpPr>
            <p:cNvPr id="5" name="Right Brace 4"/>
            <p:cNvSpPr/>
            <p:nvPr/>
          </p:nvSpPr>
          <p:spPr>
            <a:xfrm rot="5400000">
              <a:off x="4457700" y="2153503"/>
              <a:ext cx="457200" cy="1447800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86200" y="3100316"/>
              <a:ext cx="1600200" cy="3810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FALSE </a:t>
              </a:r>
              <a:r>
                <a:rPr lang="en-US" dirty="0" smtClean="0">
                  <a:solidFill>
                    <a:srgbClr val="FF0000"/>
                  </a:solidFill>
                </a:rPr>
                <a:t>&gt;= 4.0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925402" y="2649940"/>
            <a:ext cx="1846997" cy="820003"/>
            <a:chOff x="5925402" y="2649940"/>
            <a:chExt cx="1846997" cy="820003"/>
          </a:xfrm>
        </p:grpSpPr>
        <p:sp>
          <p:nvSpPr>
            <p:cNvPr id="11" name="Right Brace 10"/>
            <p:cNvSpPr/>
            <p:nvPr/>
          </p:nvSpPr>
          <p:spPr>
            <a:xfrm rot="5400000">
              <a:off x="6362700" y="2459440"/>
              <a:ext cx="457200" cy="838200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25402" y="3088943"/>
              <a:ext cx="1846997" cy="3810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TRUE</a:t>
              </a:r>
              <a:r>
                <a:rPr lang="en-US" dirty="0" smtClean="0">
                  <a:solidFill>
                    <a:srgbClr val="FF0000"/>
                  </a:solidFill>
                </a:rPr>
                <a:t> &gt;= 3.0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156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7" y="3276600"/>
            <a:ext cx="5229225" cy="2676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Spreadsheets 101</a:t>
            </a:r>
            <a:endParaRPr lang="en-CA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295400" y="3808228"/>
            <a:ext cx="738187" cy="914400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95399" y="4722628"/>
            <a:ext cx="738188" cy="0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95399" y="4722628"/>
            <a:ext cx="738188" cy="1014412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" y="4417827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Row numbers</a:t>
            </a:r>
            <a:endParaRPr lang="en-CA" b="1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>
            <a:stCxn id="17" idx="2"/>
          </p:cNvCxnSpPr>
          <p:nvPr/>
        </p:nvCxnSpPr>
        <p:spPr>
          <a:xfrm flipH="1">
            <a:off x="2635067" y="2134426"/>
            <a:ext cx="2089333" cy="1477561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24400" y="2138601"/>
            <a:ext cx="196666" cy="1473386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24400" y="2134426"/>
            <a:ext cx="2089333" cy="1498692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91000" y="1488095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Column headings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9235" y="1758784"/>
            <a:ext cx="1587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Coordinates of current cell</a:t>
            </a:r>
            <a:endParaRPr lang="en-CA" b="1" dirty="0">
              <a:solidFill>
                <a:srgbClr val="FF0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932379" y="2311008"/>
            <a:ext cx="1101208" cy="1092408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795587" y="6143538"/>
            <a:ext cx="1395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Contents of current cell</a:t>
            </a:r>
            <a:endParaRPr lang="en-CA" b="1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437120" y="3464350"/>
            <a:ext cx="1132774" cy="2784051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291387" y="5256974"/>
            <a:ext cx="139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C</a:t>
            </a:r>
            <a:r>
              <a:rPr lang="en-CA" b="1" dirty="0" smtClean="0">
                <a:solidFill>
                  <a:srgbClr val="FF0000"/>
                </a:solidFill>
              </a:rPr>
              <a:t>urrent cell</a:t>
            </a:r>
            <a:endParaRPr lang="en-CA" b="1" dirty="0">
              <a:solidFill>
                <a:srgbClr val="FF000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 flipV="1">
            <a:off x="6549431" y="4733068"/>
            <a:ext cx="1295955" cy="634159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28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Previous Example: Nested Solution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952564"/>
            <a:ext cx="2971800" cy="24196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95600" y="1382678"/>
            <a:ext cx="3505200" cy="1512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=IF(D2&gt;=4,"Perfect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IF(D2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&gt;=3,"Excellent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IF(D2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&gt;=2,"Adequate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IF(D2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&gt;=1,"Pass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",                    </a:t>
            </a:r>
          </a:p>
          <a:p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"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Fail"))))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895600" y="3522051"/>
            <a:ext cx="2514600" cy="181194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01058" y="3073378"/>
            <a:ext cx="891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=IF(D2&gt;=4,"Perfect",IF(D2&gt;=3,"Excellent",IF(D2&gt;=2,"Adequate",IF(D2&gt;=1,"Pass","Fail"))))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62316" y="975886"/>
            <a:ext cx="777923" cy="539015"/>
            <a:chOff x="3862316" y="975886"/>
            <a:chExt cx="777923" cy="539015"/>
          </a:xfrm>
        </p:grpSpPr>
        <p:sp>
          <p:nvSpPr>
            <p:cNvPr id="3" name="Freeform 2"/>
            <p:cNvSpPr/>
            <p:nvPr/>
          </p:nvSpPr>
          <p:spPr>
            <a:xfrm>
              <a:off x="3862316" y="1244365"/>
              <a:ext cx="777923" cy="270536"/>
            </a:xfrm>
            <a:custGeom>
              <a:avLst/>
              <a:gdLst>
                <a:gd name="connsiteX0" fmla="*/ 0 w 777923"/>
                <a:gd name="connsiteY0" fmla="*/ 270536 h 270536"/>
                <a:gd name="connsiteX1" fmla="*/ 68239 w 777923"/>
                <a:gd name="connsiteY1" fmla="*/ 93116 h 270536"/>
                <a:gd name="connsiteX2" fmla="*/ 109183 w 777923"/>
                <a:gd name="connsiteY2" fmla="*/ 79468 h 270536"/>
                <a:gd name="connsiteX3" fmla="*/ 573206 w 777923"/>
                <a:gd name="connsiteY3" fmla="*/ 52172 h 270536"/>
                <a:gd name="connsiteX4" fmla="*/ 655093 w 777923"/>
                <a:gd name="connsiteY4" fmla="*/ 79468 h 270536"/>
                <a:gd name="connsiteX5" fmla="*/ 736980 w 777923"/>
                <a:gd name="connsiteY5" fmla="*/ 161354 h 270536"/>
                <a:gd name="connsiteX6" fmla="*/ 750627 w 777923"/>
                <a:gd name="connsiteY6" fmla="*/ 202298 h 270536"/>
                <a:gd name="connsiteX7" fmla="*/ 777923 w 777923"/>
                <a:gd name="connsiteY7" fmla="*/ 243241 h 27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7923" h="270536">
                  <a:moveTo>
                    <a:pt x="0" y="270536"/>
                  </a:moveTo>
                  <a:cubicBezTo>
                    <a:pt x="12441" y="146131"/>
                    <a:pt x="-21201" y="144224"/>
                    <a:pt x="68239" y="93116"/>
                  </a:cubicBezTo>
                  <a:cubicBezTo>
                    <a:pt x="80730" y="85978"/>
                    <a:pt x="95535" y="84017"/>
                    <a:pt x="109183" y="79468"/>
                  </a:cubicBezTo>
                  <a:cubicBezTo>
                    <a:pt x="247166" y="-58515"/>
                    <a:pt x="150814" y="17924"/>
                    <a:pt x="573206" y="52172"/>
                  </a:cubicBezTo>
                  <a:cubicBezTo>
                    <a:pt x="601884" y="54497"/>
                    <a:pt x="655093" y="79468"/>
                    <a:pt x="655093" y="79468"/>
                  </a:cubicBezTo>
                  <a:cubicBezTo>
                    <a:pt x="682389" y="106763"/>
                    <a:pt x="724774" y="124733"/>
                    <a:pt x="736980" y="161354"/>
                  </a:cubicBezTo>
                  <a:cubicBezTo>
                    <a:pt x="741529" y="175002"/>
                    <a:pt x="744193" y="189431"/>
                    <a:pt x="750627" y="202298"/>
                  </a:cubicBezTo>
                  <a:cubicBezTo>
                    <a:pt x="757962" y="216969"/>
                    <a:pt x="777923" y="243241"/>
                    <a:pt x="777923" y="243241"/>
                  </a:cubicBezTo>
                </a:path>
              </a:pathLst>
            </a:custGeom>
            <a:noFill/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060777" y="975886"/>
              <a:ext cx="381000" cy="3900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T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39704" y="1610436"/>
            <a:ext cx="717645" cy="390099"/>
            <a:chOff x="2639704" y="1610436"/>
            <a:chExt cx="717645" cy="390099"/>
          </a:xfrm>
        </p:grpSpPr>
        <p:sp>
          <p:nvSpPr>
            <p:cNvPr id="9" name="Freeform 8"/>
            <p:cNvSpPr/>
            <p:nvPr/>
          </p:nvSpPr>
          <p:spPr>
            <a:xfrm>
              <a:off x="2852382" y="1610436"/>
              <a:ext cx="504967" cy="317567"/>
            </a:xfrm>
            <a:custGeom>
              <a:avLst/>
              <a:gdLst>
                <a:gd name="connsiteX0" fmla="*/ 259308 w 504967"/>
                <a:gd name="connsiteY0" fmla="*/ 0 h 317567"/>
                <a:gd name="connsiteX1" fmla="*/ 54591 w 504967"/>
                <a:gd name="connsiteY1" fmla="*/ 13648 h 317567"/>
                <a:gd name="connsiteX2" fmla="*/ 27296 w 504967"/>
                <a:gd name="connsiteY2" fmla="*/ 54591 h 317567"/>
                <a:gd name="connsiteX3" fmla="*/ 13648 w 504967"/>
                <a:gd name="connsiteY3" fmla="*/ 109182 h 317567"/>
                <a:gd name="connsiteX4" fmla="*/ 0 w 504967"/>
                <a:gd name="connsiteY4" fmla="*/ 150125 h 317567"/>
                <a:gd name="connsiteX5" fmla="*/ 13648 w 504967"/>
                <a:gd name="connsiteY5" fmla="*/ 245660 h 317567"/>
                <a:gd name="connsiteX6" fmla="*/ 95534 w 504967"/>
                <a:gd name="connsiteY6" fmla="*/ 313898 h 317567"/>
                <a:gd name="connsiteX7" fmla="*/ 504967 w 504967"/>
                <a:gd name="connsiteY7" fmla="*/ 313898 h 31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4967" h="317567">
                  <a:moveTo>
                    <a:pt x="259308" y="0"/>
                  </a:moveTo>
                  <a:cubicBezTo>
                    <a:pt x="191069" y="4549"/>
                    <a:pt x="121163" y="-2016"/>
                    <a:pt x="54591" y="13648"/>
                  </a:cubicBezTo>
                  <a:cubicBezTo>
                    <a:pt x="38625" y="17405"/>
                    <a:pt x="33757" y="39515"/>
                    <a:pt x="27296" y="54591"/>
                  </a:cubicBezTo>
                  <a:cubicBezTo>
                    <a:pt x="19907" y="71831"/>
                    <a:pt x="18801" y="91147"/>
                    <a:pt x="13648" y="109182"/>
                  </a:cubicBezTo>
                  <a:cubicBezTo>
                    <a:pt x="9696" y="123014"/>
                    <a:pt x="4549" y="136477"/>
                    <a:pt x="0" y="150125"/>
                  </a:cubicBezTo>
                  <a:cubicBezTo>
                    <a:pt x="4549" y="181970"/>
                    <a:pt x="1701" y="215792"/>
                    <a:pt x="13648" y="245660"/>
                  </a:cubicBezTo>
                  <a:cubicBezTo>
                    <a:pt x="17217" y="254582"/>
                    <a:pt x="80150" y="312966"/>
                    <a:pt x="95534" y="313898"/>
                  </a:cubicBezTo>
                  <a:cubicBezTo>
                    <a:pt x="231762" y="322154"/>
                    <a:pt x="368489" y="313898"/>
                    <a:pt x="504967" y="313898"/>
                  </a:cubicBezTo>
                </a:path>
              </a:pathLst>
            </a:custGeom>
            <a:noFill/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39704" y="1610436"/>
              <a:ext cx="381000" cy="3900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118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Nested “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CA" dirty="0" smtClean="0"/>
              <a:t>’s”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029200"/>
          </a:xfrm>
        </p:spPr>
        <p:txBody>
          <a:bodyPr/>
          <a:lstStyle/>
          <a:p>
            <a:r>
              <a:rPr lang="en-CA" b="1" dirty="0" smtClean="0"/>
              <a:t>Format</a:t>
            </a:r>
            <a:r>
              <a:rPr lang="en-CA" dirty="0" smtClean="0"/>
              <a:t>:</a:t>
            </a:r>
          </a:p>
          <a:p>
            <a:pPr marL="234950" lvl="1" indent="0">
              <a:buNone/>
            </a:pPr>
            <a:r>
              <a:rPr lang="en-CA" dirty="0" smtClean="0"/>
              <a:t>=IF(</a:t>
            </a:r>
            <a:r>
              <a:rPr lang="en-CA" i="1" dirty="0" smtClean="0"/>
              <a:t>&lt;condition </a:t>
            </a:r>
            <a:r>
              <a:rPr lang="en-CA" i="1" dirty="0"/>
              <a:t>to check</a:t>
            </a:r>
            <a:r>
              <a:rPr lang="en-CA" dirty="0"/>
              <a:t>&gt;, &lt;</a:t>
            </a:r>
            <a:r>
              <a:rPr lang="en-CA" i="1" dirty="0"/>
              <a:t>return: </a:t>
            </a:r>
            <a:r>
              <a:rPr lang="en-CA" i="1" dirty="0" smtClean="0"/>
              <a:t>true</a:t>
            </a:r>
            <a:r>
              <a:rPr lang="en-CA" dirty="0"/>
              <a:t>&gt;, </a:t>
            </a:r>
            <a:r>
              <a:rPr lang="en-CA" dirty="0" smtClean="0"/>
              <a:t>&lt;</a:t>
            </a:r>
            <a:r>
              <a:rPr lang="en-CA" i="1" dirty="0" smtClean="0"/>
              <a:t>return: condition false</a:t>
            </a:r>
            <a:r>
              <a:rPr lang="en-CA" dirty="0" smtClean="0"/>
              <a:t>&gt;)</a:t>
            </a:r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b="1" dirty="0" smtClean="0"/>
              <a:t>Example</a:t>
            </a:r>
            <a:r>
              <a:rPr lang="en-CA" dirty="0" smtClean="0"/>
              <a:t>:</a:t>
            </a:r>
          </a:p>
          <a:p>
            <a:pPr marL="234950" lvl="1" indent="0">
              <a:buNone/>
            </a:pPr>
            <a:r>
              <a:rPr lang="en-CA" dirty="0"/>
              <a:t>=IF(D5&gt;=4,"Perfect</a:t>
            </a:r>
            <a:r>
              <a:rPr lang="en-CA" dirty="0" smtClean="0"/>
              <a:t>",                                      )</a:t>
            </a:r>
            <a:endParaRPr lang="en-CA" dirty="0"/>
          </a:p>
        </p:txBody>
      </p:sp>
      <p:sp>
        <p:nvSpPr>
          <p:cNvPr id="4" name="Right Brace 3"/>
          <p:cNvSpPr/>
          <p:nvPr/>
        </p:nvSpPr>
        <p:spPr>
          <a:xfrm rot="5400000">
            <a:off x="6000750" y="1283204"/>
            <a:ext cx="495300" cy="22860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3048000" y="2951726"/>
            <a:ext cx="5938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if (</a:t>
            </a:r>
            <a:r>
              <a:rPr lang="en-CA" i="1" dirty="0"/>
              <a:t>&lt;condition to check</a:t>
            </a:r>
            <a:r>
              <a:rPr lang="en-CA" dirty="0"/>
              <a:t>&gt;, &lt;</a:t>
            </a:r>
            <a:r>
              <a:rPr lang="en-CA" i="1" dirty="0"/>
              <a:t>return: true</a:t>
            </a:r>
            <a:r>
              <a:rPr lang="en-CA" dirty="0"/>
              <a:t>&gt;, &lt;</a:t>
            </a:r>
            <a:r>
              <a:rPr lang="en-CA" i="1" dirty="0" smtClean="0"/>
              <a:t>return: false&gt;)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5105400" y="2641092"/>
            <a:ext cx="1809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Another if-check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51620" y="4760507"/>
            <a:ext cx="2421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IF(D5&gt;=3,"Excellent","")</a:t>
            </a:r>
          </a:p>
        </p:txBody>
      </p:sp>
      <p:sp>
        <p:nvSpPr>
          <p:cNvPr id="10" name="Right Brace 9"/>
          <p:cNvSpPr/>
          <p:nvPr/>
        </p:nvSpPr>
        <p:spPr>
          <a:xfrm rot="5400000">
            <a:off x="3752338" y="3599938"/>
            <a:ext cx="420124" cy="18288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687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 animBg="1"/>
      <p:bldP spid="5" grpId="0"/>
      <p:bldP spid="6" grpId="0"/>
      <p:bldP spid="9" grpId="0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Logical Operations In Excel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basic logical operations: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CA" dirty="0" smtClean="0"/>
              <a:t>,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  <a:r>
              <a:rPr lang="en-CA" dirty="0" smtClean="0"/>
              <a:t>,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NOT</a:t>
            </a:r>
            <a:r>
              <a:rPr lang="en-CA" dirty="0" smtClean="0"/>
              <a:t> can be invoked as functions in Excel</a:t>
            </a:r>
          </a:p>
          <a:p>
            <a:r>
              <a:rPr lang="en-CA" b="1" dirty="0" smtClean="0"/>
              <a:t>Format</a:t>
            </a:r>
            <a:r>
              <a:rPr lang="en-CA" dirty="0" smtClean="0"/>
              <a:t>:</a:t>
            </a:r>
          </a:p>
          <a:p>
            <a:pPr marL="234950" lvl="1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AND(&lt;</a:t>
            </a:r>
            <a:r>
              <a:rPr lang="en-CA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True or False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&gt;,&lt;</a:t>
            </a:r>
            <a:r>
              <a:rPr lang="en-CA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True or False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&gt;)</a:t>
            </a:r>
          </a:p>
          <a:p>
            <a:pPr marL="234950" lvl="1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(&lt;</a:t>
            </a:r>
            <a:r>
              <a:rPr lang="en-CA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True or False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&gt;,&lt;</a:t>
            </a:r>
            <a:r>
              <a:rPr lang="en-CA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True or False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&gt;)</a:t>
            </a:r>
          </a:p>
          <a:p>
            <a:pPr marL="234950" lvl="1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NOT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(&lt;</a:t>
            </a:r>
            <a:r>
              <a:rPr lang="en-CA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True or False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&gt;)</a:t>
            </a:r>
          </a:p>
          <a:p>
            <a:pPr marL="234950" lvl="1" indent="0">
              <a:buNone/>
            </a:pPr>
            <a:endParaRPr lang="en-CA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b="1" dirty="0" smtClean="0"/>
              <a:t>Examples</a:t>
            </a:r>
            <a:r>
              <a:rPr lang="en-CA" dirty="0" smtClean="0"/>
              <a:t>:</a:t>
            </a:r>
          </a:p>
          <a:p>
            <a:pPr marL="234950" lvl="1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AND(C1&gt;=45,D1=“John Smith”)   </a:t>
            </a:r>
            <a:r>
              <a:rPr lang="en-CA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Requires both</a:t>
            </a:r>
          </a:p>
          <a:p>
            <a:pPr marL="234950" lvl="1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OR(C1&gt;=0,D2&gt;=0)    </a:t>
            </a:r>
            <a:r>
              <a:rPr lang="en-CA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Requires either</a:t>
            </a:r>
          </a:p>
          <a:p>
            <a:pPr marL="234950" lvl="1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NOT(AA12)</a:t>
            </a:r>
            <a:r>
              <a:rPr lang="en-CA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# AA12 Must contain a logical: TRUE, FALSE </a:t>
            </a:r>
            <a:r>
              <a:rPr lang="en-CA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Value</a:t>
            </a: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endParaRPr lang="en-CA" sz="1800" b="1" dirty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CA" dirty="0" smtClean="0"/>
          </a:p>
          <a:p>
            <a:pPr lvl="1"/>
            <a:endParaRPr lang="en-CA" dirty="0"/>
          </a:p>
        </p:txBody>
      </p:sp>
      <p:grpSp>
        <p:nvGrpSpPr>
          <p:cNvPr id="8" name="Group 7"/>
          <p:cNvGrpSpPr/>
          <p:nvPr/>
        </p:nvGrpSpPr>
        <p:grpSpPr>
          <a:xfrm>
            <a:off x="1524000" y="5334000"/>
            <a:ext cx="838200" cy="838200"/>
            <a:chOff x="1524000" y="5334000"/>
            <a:chExt cx="838200" cy="838200"/>
          </a:xfrm>
        </p:grpSpPr>
        <p:sp>
          <p:nvSpPr>
            <p:cNvPr id="4" name="TextBox 3"/>
            <p:cNvSpPr txBox="1"/>
            <p:nvPr/>
          </p:nvSpPr>
          <p:spPr>
            <a:xfrm>
              <a:off x="1600200" y="5867400"/>
              <a:ext cx="762000" cy="3048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TRUE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524000" y="5334000"/>
              <a:ext cx="457200" cy="685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363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Logic And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CA" dirty="0" smtClean="0"/>
              <a:t>’s: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honor roll for each semester requires that grade point is 3.7 or greater and a full load of at least 5 courses must be taken.</a:t>
            </a:r>
          </a:p>
          <a:p>
            <a:r>
              <a:rPr lang="en-CA" dirty="0" smtClean="0"/>
              <a:t>Signify when a student has met the honor roll requirements with an “H”, blank cell otherwise.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pPr lvl="1"/>
            <a:r>
              <a:rPr lang="en-CA" dirty="0" smtClean="0"/>
              <a:t>Spreadsheet example name: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example5_if_logic.xlsx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1813"/>
          <a:stretch/>
        </p:blipFill>
        <p:spPr>
          <a:xfrm>
            <a:off x="658003" y="3962400"/>
            <a:ext cx="2974554" cy="15525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0" y="3505200"/>
            <a:ext cx="457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IF(AND(B5&gt;=3.7,C5&gt;=</a:t>
            </a:r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5),"H","")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77040"/>
          <a:stretch/>
        </p:blipFill>
        <p:spPr>
          <a:xfrm>
            <a:off x="3632557" y="3962400"/>
            <a:ext cx="873501" cy="155257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4069307" y="3915771"/>
            <a:ext cx="2253553" cy="134202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98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Conditional Formatting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very practical example of how conditional branching “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CA" dirty="0" smtClean="0"/>
              <a:t>’s” can be applied.</a:t>
            </a:r>
          </a:p>
          <a:p>
            <a:r>
              <a:rPr lang="en-CA" dirty="0" smtClean="0"/>
              <a:t>Use of conditional formatting will be covered in tutorial.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75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Lookup Tables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Can be instead of many nested IF’s.</a:t>
            </a:r>
          </a:p>
          <a:p>
            <a:pPr lvl="1"/>
            <a:r>
              <a:rPr lang="en-CA" dirty="0" smtClean="0"/>
              <a:t>Easier to enter, update, understand.</a:t>
            </a:r>
          </a:p>
          <a:p>
            <a:r>
              <a:rPr lang="en-CA" dirty="0" smtClean="0"/>
              <a:t>Requirements of previous example:</a:t>
            </a:r>
          </a:p>
          <a:p>
            <a:pPr marL="234950" lvl="1" indent="0">
              <a:buNone/>
            </a:pPr>
            <a:r>
              <a:rPr lang="en-CA" dirty="0"/>
              <a:t>0 &lt;= GPA &lt; </a:t>
            </a:r>
            <a:r>
              <a:rPr lang="en-CA" dirty="0" smtClean="0"/>
              <a:t>1: Fail</a:t>
            </a:r>
          </a:p>
          <a:p>
            <a:pPr marL="234950" lvl="1" indent="0">
              <a:buNone/>
            </a:pPr>
            <a:r>
              <a:rPr lang="en-CA" dirty="0"/>
              <a:t>1</a:t>
            </a:r>
            <a:r>
              <a:rPr lang="en-CA" dirty="0" smtClean="0"/>
              <a:t> </a:t>
            </a:r>
            <a:r>
              <a:rPr lang="en-CA" dirty="0"/>
              <a:t>&lt;= GPA &lt; </a:t>
            </a:r>
            <a:r>
              <a:rPr lang="en-CA" dirty="0" smtClean="0"/>
              <a:t>2 : Pass</a:t>
            </a:r>
          </a:p>
          <a:p>
            <a:pPr marL="234950" lvl="1" indent="0">
              <a:buNone/>
            </a:pPr>
            <a:r>
              <a:rPr lang="en-CA" dirty="0"/>
              <a:t>2</a:t>
            </a:r>
            <a:r>
              <a:rPr lang="en-CA" dirty="0" smtClean="0"/>
              <a:t> </a:t>
            </a:r>
            <a:r>
              <a:rPr lang="en-CA" dirty="0"/>
              <a:t>&lt;= GPA &lt; </a:t>
            </a:r>
            <a:r>
              <a:rPr lang="en-CA" dirty="0" smtClean="0"/>
              <a:t>3 : Adequate</a:t>
            </a:r>
          </a:p>
          <a:p>
            <a:pPr marL="234950" lvl="1" indent="0">
              <a:buNone/>
            </a:pPr>
            <a:r>
              <a:rPr lang="en-CA" dirty="0"/>
              <a:t>3</a:t>
            </a:r>
            <a:r>
              <a:rPr lang="en-CA" dirty="0" smtClean="0"/>
              <a:t> </a:t>
            </a:r>
            <a:r>
              <a:rPr lang="en-CA" dirty="0"/>
              <a:t>&lt;= GPA &lt; 4</a:t>
            </a:r>
            <a:r>
              <a:rPr lang="en-CA" dirty="0" smtClean="0"/>
              <a:t> : Excellent</a:t>
            </a:r>
          </a:p>
          <a:p>
            <a:pPr marL="234950" lvl="1" indent="0">
              <a:buNone/>
            </a:pPr>
            <a:r>
              <a:rPr lang="en-CA" dirty="0" smtClean="0"/>
              <a:t>GPA &gt;= 4       : Perfect</a:t>
            </a:r>
          </a:p>
          <a:p>
            <a:pPr marL="231775" indent="-219075"/>
            <a:r>
              <a:rPr lang="en-CA" dirty="0" smtClean="0"/>
              <a:t>Previous solution:</a:t>
            </a:r>
          </a:p>
          <a:p>
            <a:pPr marL="457200" lvl="2" indent="0">
              <a:buNone/>
            </a:pP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14300" y="5029200"/>
            <a:ext cx="891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=IF(D2&gt;=4,"Perfect",IF(D2&gt;=3,"Excellent",IF(D2&gt;=2,"Adequate",IF(D2&gt;=1,"Pass","Fail"))))</a:t>
            </a:r>
          </a:p>
        </p:txBody>
      </p:sp>
    </p:spTree>
    <p:extLst>
      <p:ext uri="{BB962C8B-B14F-4D97-AF65-F5344CB8AC3E}">
        <p14:creationId xmlns:p14="http://schemas.microsoft.com/office/powerpoint/2010/main" val="57172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VLOOKUP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function that can be used to lookup values from a table.</a:t>
            </a:r>
          </a:p>
          <a:p>
            <a:pPr lvl="1"/>
            <a:r>
              <a:rPr lang="en-CA" dirty="0" smtClean="0"/>
              <a:t>Another function (“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LOOKUP</a:t>
            </a:r>
            <a:r>
              <a:rPr lang="en-CA" dirty="0" smtClean="0"/>
              <a:t>”) will be covered in tutorial</a:t>
            </a:r>
          </a:p>
          <a:p>
            <a:r>
              <a:rPr lang="en-CA" b="1" dirty="0" smtClean="0"/>
              <a:t>Format</a:t>
            </a:r>
            <a:r>
              <a:rPr lang="en-CA" dirty="0" smtClean="0"/>
              <a:t>:</a:t>
            </a:r>
          </a:p>
          <a:p>
            <a:pPr marL="234950" lvl="1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VLOOKUP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(&lt;</a:t>
            </a:r>
            <a:r>
              <a:rPr lang="en-CA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Lookup </a:t>
            </a:r>
            <a:r>
              <a:rPr lang="en-CA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value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&gt;, * 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CA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Lookup table  Start : </a:t>
            </a:r>
            <a:r>
              <a:rPr lang="en-CA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End&gt;, * </a:t>
            </a:r>
            <a:endParaRPr lang="en-CA" sz="1800" i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CA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&lt;Lookup table Return value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&gt;, * 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&lt;</a:t>
            </a:r>
            <a:r>
              <a:rPr lang="en-CA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Exact match required?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&gt;)</a:t>
            </a:r>
          </a:p>
          <a:p>
            <a:pPr lvl="1"/>
            <a:endParaRPr lang="en-CA" dirty="0"/>
          </a:p>
          <a:p>
            <a:pPr lvl="1"/>
            <a:r>
              <a:rPr lang="en-CA" dirty="0" smtClean="0"/>
              <a:t>A star * indicates a required value.</a:t>
            </a:r>
            <a:endParaRPr lang="en-CA" dirty="0"/>
          </a:p>
          <a:p>
            <a:r>
              <a:rPr lang="en-CA" b="1" dirty="0" smtClean="0"/>
              <a:t>Example</a:t>
            </a:r>
            <a:r>
              <a:rPr lang="en-CA" dirty="0" smtClean="0"/>
              <a:t>: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VLOOKUP(D2,		      D11:E15,	               2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89824" y="5486400"/>
            <a:ext cx="2514600" cy="887361"/>
            <a:chOff x="989824" y="5486400"/>
            <a:chExt cx="2514600" cy="887361"/>
          </a:xfrm>
        </p:grpSpPr>
        <p:sp>
          <p:nvSpPr>
            <p:cNvPr id="4" name="Right Brace 3"/>
            <p:cNvSpPr/>
            <p:nvPr/>
          </p:nvSpPr>
          <p:spPr>
            <a:xfrm rot="5400000">
              <a:off x="1951355" y="5381625"/>
              <a:ext cx="171450" cy="381000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9824" y="5573661"/>
              <a:ext cx="2514600" cy="8001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 smtClean="0">
                  <a:solidFill>
                    <a:srgbClr val="FF0000"/>
                  </a:solidFill>
                </a:rPr>
                <a:t>Cell: </a:t>
              </a:r>
            </a:p>
            <a:p>
              <a:r>
                <a:rPr lang="en-CA" b="1" dirty="0" smtClean="0">
                  <a:solidFill>
                    <a:srgbClr val="FF0000"/>
                  </a:solidFill>
                </a:rPr>
                <a:t>Contains value to find in table e.g., a grade point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35155" y="5505450"/>
            <a:ext cx="1772920" cy="874455"/>
            <a:chOff x="3835155" y="5505450"/>
            <a:chExt cx="1772920" cy="874455"/>
          </a:xfrm>
        </p:grpSpPr>
        <p:sp>
          <p:nvSpPr>
            <p:cNvPr id="6" name="Right Brace 5"/>
            <p:cNvSpPr/>
            <p:nvPr/>
          </p:nvSpPr>
          <p:spPr>
            <a:xfrm rot="5400000">
              <a:off x="4452762" y="5176664"/>
              <a:ext cx="171452" cy="829023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35155" y="5598856"/>
              <a:ext cx="1772920" cy="78104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 smtClean="0">
                  <a:solidFill>
                    <a:srgbClr val="FF0000"/>
                  </a:solidFill>
                </a:rPr>
                <a:t>Lookup table:</a:t>
              </a:r>
            </a:p>
            <a:p>
              <a:r>
                <a:rPr lang="en-CA" b="1" dirty="0" smtClean="0">
                  <a:solidFill>
                    <a:srgbClr val="FF0000"/>
                  </a:solidFill>
                </a:rPr>
                <a:t>Start : End </a:t>
              </a:r>
            </a:p>
            <a:p>
              <a:r>
                <a:rPr lang="en-CA" b="1" dirty="0" smtClean="0">
                  <a:solidFill>
                    <a:srgbClr val="FF0000"/>
                  </a:solidFill>
                </a:rPr>
                <a:t>cell coordinates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50074" y="5419723"/>
            <a:ext cx="2946893" cy="958338"/>
            <a:chOff x="6150074" y="5419723"/>
            <a:chExt cx="2946893" cy="958338"/>
          </a:xfrm>
        </p:grpSpPr>
        <p:sp>
          <p:nvSpPr>
            <p:cNvPr id="8" name="Right Brace 7"/>
            <p:cNvSpPr/>
            <p:nvPr/>
          </p:nvSpPr>
          <p:spPr>
            <a:xfrm rot="5400000">
              <a:off x="6763669" y="5090937"/>
              <a:ext cx="171452" cy="829023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50074" y="5511284"/>
              <a:ext cx="2946893" cy="866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 smtClean="0">
                  <a:solidFill>
                    <a:srgbClr val="FF0000"/>
                  </a:solidFill>
                </a:rPr>
                <a:t>Lookup table:</a:t>
              </a:r>
            </a:p>
            <a:p>
              <a:r>
                <a:rPr lang="en-CA" b="1" dirty="0" smtClean="0">
                  <a:solidFill>
                    <a:srgbClr val="FF0000"/>
                  </a:solidFill>
                </a:rPr>
                <a:t>Column value to return </a:t>
              </a:r>
            </a:p>
            <a:p>
              <a:r>
                <a:rPr lang="en-CA" b="1" dirty="0" smtClean="0">
                  <a:solidFill>
                    <a:srgbClr val="FF0000"/>
                  </a:solidFill>
                </a:rPr>
                <a:t>(1 = first col. ‘</a:t>
              </a:r>
              <a:r>
                <a:rPr lang="en-CA" b="1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</a:t>
              </a:r>
              <a:r>
                <a:rPr lang="en-CA" b="1" dirty="0" smtClean="0">
                  <a:solidFill>
                    <a:srgbClr val="FF0000"/>
                  </a:solidFill>
                </a:rPr>
                <a:t>’, </a:t>
              </a:r>
            </a:p>
            <a:p>
              <a:r>
                <a:rPr lang="en-CA" b="1" dirty="0" smtClean="0">
                  <a:solidFill>
                    <a:srgbClr val="FF0000"/>
                  </a:solidFill>
                </a:rPr>
                <a:t> 2 = second col. ‘</a:t>
              </a:r>
              <a:r>
                <a:rPr lang="en-CA" b="1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E</a:t>
              </a:r>
              <a:r>
                <a:rPr lang="en-CA" b="1" dirty="0" smtClean="0">
                  <a:solidFill>
                    <a:srgbClr val="FF0000"/>
                  </a:solidFill>
                </a:rPr>
                <a:t>’)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697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VLOOKUP</a:t>
            </a:r>
            <a:r>
              <a:rPr lang="en-CA" dirty="0" smtClean="0"/>
              <a:t>: Previous Example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33600"/>
            <a:ext cx="5671038" cy="17145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410498"/>
              </p:ext>
            </p:extLst>
          </p:nvPr>
        </p:nvGraphicFramePr>
        <p:xfrm>
          <a:off x="287215" y="4533900"/>
          <a:ext cx="29718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029">
                <a:tc>
                  <a:txBody>
                    <a:bodyPr/>
                    <a:lstStyle/>
                    <a:p>
                      <a:r>
                        <a:rPr lang="en-CA" dirty="0" smtClean="0"/>
                        <a:t>Min. GPA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Comment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r>
                        <a:rPr lang="en-CA" dirty="0" smtClean="0"/>
                        <a:t>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Fail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Pass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Adequate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Excellent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Perfect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>
            <a:endCxn id="8" idx="2"/>
          </p:cNvCxnSpPr>
          <p:nvPr/>
        </p:nvCxnSpPr>
        <p:spPr>
          <a:xfrm flipV="1">
            <a:off x="5376090" y="1676400"/>
            <a:ext cx="1649494" cy="136968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40921" y="1219200"/>
            <a:ext cx="336932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=VLOOKUP(D2,D11:E15,2)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800" y="5791200"/>
            <a:ext cx="3886200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/>
            <a:r>
              <a:rPr lang="en-CA" dirty="0"/>
              <a:t>Spreadsheet example name: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example6A_vlookup.xlsx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820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VLOOKUP</a:t>
            </a:r>
            <a:r>
              <a:rPr lang="en-CA" dirty="0" smtClean="0"/>
              <a:t>: </a:t>
            </a:r>
            <a:r>
              <a:rPr lang="en-CA" dirty="0" smtClean="0">
                <a:solidFill>
                  <a:srgbClr val="FF0000"/>
                </a:solidFill>
              </a:rPr>
              <a:t>Optional Value = TRUE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VLOOKUP(=</a:t>
            </a:r>
            <a:r>
              <a:rPr lang="en-CA" dirty="0" smtClean="0"/>
              <a:t>VLOOKUP(D2,D11:E15,2,</a:t>
            </a:r>
            <a:r>
              <a:rPr lang="en-CA" dirty="0" smtClean="0">
                <a:solidFill>
                  <a:srgbClr val="FF0000"/>
                </a:solidFill>
              </a:rPr>
              <a:t>TRUE</a:t>
            </a:r>
            <a:r>
              <a:rPr lang="en-CA" dirty="0" smtClean="0">
                <a:solidFill>
                  <a:srgbClr val="3F2415"/>
                </a:solidFill>
              </a:rPr>
              <a:t>)</a:t>
            </a:r>
            <a:r>
              <a:rPr lang="en-CA" dirty="0" smtClean="0"/>
              <a:t>)</a:t>
            </a:r>
          </a:p>
          <a:p>
            <a:r>
              <a:rPr lang="en-CA" dirty="0" smtClean="0"/>
              <a:t>TRUE:</a:t>
            </a:r>
          </a:p>
          <a:p>
            <a:pPr lvl="1"/>
            <a:r>
              <a:rPr lang="en-CA" dirty="0" smtClean="0"/>
              <a:t>Look for an exact match or approximate match.</a:t>
            </a:r>
          </a:p>
          <a:p>
            <a:pPr lvl="1"/>
            <a:r>
              <a:rPr lang="en-CA" dirty="0"/>
              <a:t>If an exact match is not found, the next largest value that is less than </a:t>
            </a:r>
            <a:r>
              <a:rPr lang="en-CA" dirty="0" smtClean="0"/>
              <a:t>lookup value </a:t>
            </a:r>
            <a:r>
              <a:rPr lang="en-CA" dirty="0"/>
              <a:t>is returned. </a:t>
            </a:r>
            <a:endParaRPr lang="en-CA" dirty="0" smtClean="0"/>
          </a:p>
          <a:p>
            <a:pPr lvl="1"/>
            <a:r>
              <a:rPr lang="en-CA" dirty="0" smtClean="0"/>
              <a:t>If this value is omitted then it’s the equivalent of including a ‘TRUE’ value.</a:t>
            </a:r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pPr marL="234950" lvl="1" indent="0">
              <a:buNone/>
            </a:pPr>
            <a:endParaRPr lang="en-CA" dirty="0"/>
          </a:p>
          <a:p>
            <a:pPr lvl="1"/>
            <a:r>
              <a:rPr lang="en-CA" dirty="0" smtClean="0"/>
              <a:t>Values must be sorted in ascending order</a:t>
            </a: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847745"/>
              </p:ext>
            </p:extLst>
          </p:nvPr>
        </p:nvGraphicFramePr>
        <p:xfrm>
          <a:off x="785446" y="4067908"/>
          <a:ext cx="276078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0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Min. GPA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Comment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0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Fail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Pass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2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Adequate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3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Excellent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4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Perfect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9246" y="3733800"/>
            <a:ext cx="2209800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GPA = 3.54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0546" y="4372708"/>
            <a:ext cx="952500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&gt;3.54?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90546" y="4677508"/>
            <a:ext cx="952500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&gt;3.54?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90546" y="4982308"/>
            <a:ext cx="952500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&gt;3.54?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90546" y="5287108"/>
            <a:ext cx="952500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&gt;3.54?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90546" y="5591908"/>
            <a:ext cx="1638300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&gt;3.54?..No!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47896" y="5287108"/>
            <a:ext cx="3562350" cy="381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 Backup and use this value Return “Excellent”</a:t>
            </a:r>
            <a:endParaRPr lang="en-CA" dirty="0" smtClean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92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VLOOKUP</a:t>
            </a:r>
            <a:r>
              <a:rPr lang="en-CA" dirty="0"/>
              <a:t>: </a:t>
            </a:r>
            <a:r>
              <a:rPr lang="en-CA" dirty="0">
                <a:solidFill>
                  <a:srgbClr val="FF0000"/>
                </a:solidFill>
              </a:rPr>
              <a:t>Optional Value = </a:t>
            </a:r>
            <a:r>
              <a:rPr lang="en-CA" dirty="0" smtClean="0">
                <a:solidFill>
                  <a:srgbClr val="FF0000"/>
                </a:solidFill>
              </a:rPr>
              <a:t>FALSE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VLOOKUP(=</a:t>
            </a:r>
            <a:r>
              <a:rPr lang="en-CA" dirty="0" smtClean="0"/>
              <a:t>VLOOKUP(D2,D11:E15,2,</a:t>
            </a:r>
            <a:r>
              <a:rPr lang="en-CA" dirty="0" smtClean="0">
                <a:solidFill>
                  <a:srgbClr val="FF0000"/>
                </a:solidFill>
              </a:rPr>
              <a:t>FALSE</a:t>
            </a:r>
            <a:r>
              <a:rPr lang="en-CA" dirty="0" smtClean="0"/>
              <a:t>))</a:t>
            </a:r>
          </a:p>
          <a:p>
            <a:r>
              <a:rPr lang="en-CA" dirty="0" smtClean="0"/>
              <a:t>FALSE:</a:t>
            </a:r>
          </a:p>
          <a:p>
            <a:pPr lvl="1"/>
            <a:r>
              <a:rPr lang="en-CA" dirty="0" smtClean="0"/>
              <a:t>Looks only for an exact match</a:t>
            </a:r>
          </a:p>
          <a:p>
            <a:pPr lvl="1"/>
            <a:r>
              <a:rPr lang="en-CA" dirty="0" smtClean="0"/>
              <a:t>If a match is found then the value at the specified location is returned.</a:t>
            </a:r>
          </a:p>
          <a:p>
            <a:pPr lvl="1"/>
            <a:r>
              <a:rPr lang="en-CA" dirty="0" smtClean="0"/>
              <a:t>Else if no match is found the an error message is displayed.</a:t>
            </a:r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Table values do not have to be sorted.</a:t>
            </a:r>
          </a:p>
          <a:p>
            <a:pPr lvl="1"/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581400"/>
            <a:ext cx="3810000" cy="1905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534733"/>
              </p:ext>
            </p:extLst>
          </p:nvPr>
        </p:nvGraphicFramePr>
        <p:xfrm>
          <a:off x="5410200" y="3587262"/>
          <a:ext cx="276078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0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Min. GPA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Comment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0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Fail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Pass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2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Adequate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3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Excellent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4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Perfect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10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37" y="1905000"/>
            <a:ext cx="74580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Worksheets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2857499"/>
          </a:xfrm>
        </p:spPr>
        <p:txBody>
          <a:bodyPr/>
          <a:lstStyle/>
          <a:p>
            <a:r>
              <a:rPr lang="en-US" altLang="en-US" dirty="0"/>
              <a:t>Each </a:t>
            </a:r>
            <a:r>
              <a:rPr lang="en-US" altLang="en-US" i="1" dirty="0"/>
              <a:t>spreadsheet</a:t>
            </a:r>
            <a:r>
              <a:rPr lang="en-US" altLang="en-US" dirty="0"/>
              <a:t> can consist of multiple </a:t>
            </a:r>
            <a:r>
              <a:rPr lang="en-US" altLang="en-US" i="1" dirty="0"/>
              <a:t>worksheets.</a:t>
            </a:r>
            <a:endParaRPr lang="en-US" altLang="en-US" dirty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46925" y="4305299"/>
            <a:ext cx="1663700" cy="943154"/>
            <a:chOff x="1546925" y="4305299"/>
            <a:chExt cx="1663700" cy="943154"/>
          </a:xfrm>
        </p:grpSpPr>
        <p:sp>
          <p:nvSpPr>
            <p:cNvPr id="5" name="Right Brace 7"/>
            <p:cNvSpPr>
              <a:spLocks/>
            </p:cNvSpPr>
            <p:nvPr/>
          </p:nvSpPr>
          <p:spPr bwMode="auto">
            <a:xfrm rot="5400000">
              <a:off x="2092142" y="3760082"/>
              <a:ext cx="573265" cy="1663700"/>
            </a:xfrm>
            <a:prstGeom prst="rightBrace">
              <a:avLst>
                <a:gd name="adj1" fmla="val 8334"/>
                <a:gd name="adj2" fmla="val 50000"/>
              </a:avLst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CA" altLang="en-US">
                <a:solidFill>
                  <a:srgbClr val="FF0000"/>
                </a:solidFill>
              </a:endParaRPr>
            </a:p>
          </p:txBody>
        </p:sp>
        <p:sp>
          <p:nvSpPr>
            <p:cNvPr id="6" name="TextBox 8"/>
            <p:cNvSpPr txBox="1">
              <a:spLocks noChangeArrowheads="1"/>
            </p:cNvSpPr>
            <p:nvPr/>
          </p:nvSpPr>
          <p:spPr bwMode="auto">
            <a:xfrm>
              <a:off x="1677660" y="4878565"/>
              <a:ext cx="1524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1" dirty="0">
                  <a:solidFill>
                    <a:srgbClr val="FF0000"/>
                  </a:solidFill>
                </a:rPr>
                <a:t>Worksheet</a:t>
              </a:r>
              <a:endParaRPr lang="en-CA" altLang="en-US" sz="1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44520" y="4878564"/>
            <a:ext cx="7308879" cy="1466634"/>
            <a:chOff x="844520" y="4878564"/>
            <a:chExt cx="7308879" cy="1466634"/>
          </a:xfrm>
        </p:grpSpPr>
        <p:sp>
          <p:nvSpPr>
            <p:cNvPr id="4" name="Right Brace 5"/>
            <p:cNvSpPr>
              <a:spLocks/>
            </p:cNvSpPr>
            <p:nvPr/>
          </p:nvSpPr>
          <p:spPr bwMode="auto">
            <a:xfrm rot="5400000">
              <a:off x="3950309" y="1772775"/>
              <a:ext cx="1097301" cy="7308879"/>
            </a:xfrm>
            <a:prstGeom prst="rightBrace">
              <a:avLst>
                <a:gd name="adj1" fmla="val 8337"/>
                <a:gd name="adj2" fmla="val 50000"/>
              </a:avLst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CA" altLang="en-US">
                <a:solidFill>
                  <a:srgbClr val="FF0000"/>
                </a:solidFill>
              </a:endParaRPr>
            </a:p>
          </p:txBody>
        </p:sp>
        <p:sp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3733800" y="5975866"/>
              <a:ext cx="16979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1" dirty="0">
                  <a:solidFill>
                    <a:srgbClr val="FF0000"/>
                  </a:solidFill>
                </a:rPr>
                <a:t>Spreadsheet</a:t>
              </a:r>
              <a:endParaRPr lang="en-CA" altLang="en-US" sz="1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484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Additional Resources: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VLOOKUP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9063" indent="-119063">
              <a:buFont typeface="Arial" panose="020B0604020202020204" pitchFamily="34" charset="0"/>
              <a:buChar char="•"/>
            </a:pPr>
            <a:r>
              <a:rPr lang="en-CA" dirty="0" smtClean="0"/>
              <a:t>For more information about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VLOOKU</a:t>
            </a:r>
            <a:r>
              <a:rPr lang="en-CA" dirty="0" smtClean="0"/>
              <a:t>P and other Excel functions use the help lookup “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?</a:t>
            </a:r>
            <a:r>
              <a:rPr lang="en-CA" dirty="0" smtClean="0"/>
              <a:t>” 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CA" dirty="0" smtClean="0"/>
              <a:t>Specific help for VLOOKUP:</a:t>
            </a:r>
          </a:p>
          <a:p>
            <a:pPr marL="576263" lvl="1" indent="-119063">
              <a:buFont typeface="Arial" panose="020B0604020202020204" pitchFamily="34" charset="0"/>
              <a:buChar char="•"/>
            </a:pPr>
            <a:r>
              <a:rPr lang="en-CA" dirty="0">
                <a:hlinkClick r:id="rId2"/>
              </a:rPr>
              <a:t>http://</a:t>
            </a:r>
            <a:r>
              <a:rPr lang="en-CA" dirty="0" smtClean="0">
                <a:hlinkClick r:id="rId2"/>
              </a:rPr>
              <a:t>office.microsoft.com/en-ca/excel-help/vlookup-HP005209335.aspx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27620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Testing Spreadsheets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Test formulas to ensure that they are correct.</a:t>
            </a:r>
          </a:p>
          <a:p>
            <a:pPr lvl="1"/>
            <a:r>
              <a:rPr lang="en-CA" dirty="0" smtClean="0"/>
              <a:t>Enter a few test values and see if the results match expectations.</a:t>
            </a:r>
          </a:p>
          <a:p>
            <a:pPr lvl="1"/>
            <a:r>
              <a:rPr lang="en-CA" dirty="0" smtClean="0"/>
              <a:t>Simple interest example:</a:t>
            </a:r>
          </a:p>
          <a:p>
            <a:pPr lvl="1"/>
            <a:r>
              <a:rPr lang="en-CA" dirty="0" smtClean="0"/>
              <a:t>Amount = Principle + (Principle * Interest rate * Time)</a:t>
            </a:r>
          </a:p>
          <a:p>
            <a:pPr lvl="1"/>
            <a:r>
              <a:rPr lang="en-CA" dirty="0" smtClean="0"/>
              <a:t>E.g., $100 at 10% for 3 years</a:t>
            </a:r>
          </a:p>
          <a:p>
            <a:pPr marL="234950" lvl="1" indent="0">
              <a:buNone/>
            </a:pPr>
            <a:r>
              <a:rPr lang="en-CA" dirty="0" smtClean="0"/>
              <a:t>Amount = 100 + (100 * 0.1 * 3)</a:t>
            </a:r>
          </a:p>
          <a:p>
            <a:pPr marL="234950" lvl="1" indent="0">
              <a:buNone/>
            </a:pPr>
            <a:r>
              <a:rPr lang="en-CA" dirty="0"/>
              <a:t> </a:t>
            </a:r>
            <a:r>
              <a:rPr lang="en-CA" dirty="0" smtClean="0"/>
              <a:t>               = 100 + (30)</a:t>
            </a:r>
          </a:p>
          <a:p>
            <a:pPr marL="234950" lvl="1" indent="0">
              <a:buNone/>
            </a:pPr>
            <a:r>
              <a:rPr lang="en-CA" dirty="0"/>
              <a:t> </a:t>
            </a:r>
            <a:r>
              <a:rPr lang="en-CA" dirty="0" smtClean="0"/>
              <a:t>               = $130</a:t>
            </a:r>
          </a:p>
          <a:p>
            <a:pPr marL="234950" lvl="1" indent="0">
              <a:buNone/>
            </a:pPr>
            <a:r>
              <a:rPr lang="en-CA" dirty="0" smtClean="0"/>
              <a:t>Some example test cases:</a:t>
            </a:r>
          </a:p>
          <a:p>
            <a:pPr marL="692150" lvl="1" indent="-457200">
              <a:buFont typeface="+mj-lt"/>
              <a:buAutoNum type="arabicPeriod"/>
            </a:pPr>
            <a:r>
              <a:rPr lang="en-CA" dirty="0" smtClean="0"/>
              <a:t>Nothing to invest: principle is nothing, everything else non-zero.</a:t>
            </a:r>
          </a:p>
          <a:p>
            <a:pPr marL="692150" lvl="1" indent="-457200">
              <a:buFont typeface="+mj-lt"/>
              <a:buAutoNum type="arabicPeriod"/>
            </a:pPr>
            <a:r>
              <a:rPr lang="en-CA" dirty="0" smtClean="0"/>
              <a:t>Interest rates are rock bottom: zero interest rates, everything else non-zero</a:t>
            </a:r>
          </a:p>
          <a:p>
            <a:pPr marL="692150" lvl="1" indent="-457200">
              <a:buFont typeface="+mj-lt"/>
              <a:buAutoNum type="arabicPeriod"/>
            </a:pPr>
            <a:r>
              <a:rPr lang="en-CA" dirty="0" smtClean="0"/>
              <a:t>No time passed: time is zero, everything else non-zero.</a:t>
            </a:r>
          </a:p>
          <a:p>
            <a:pPr marL="692150" lvl="1" indent="-457200">
              <a:buFont typeface="+mj-lt"/>
              <a:buAutoNum type="arabicPeriod"/>
            </a:pPr>
            <a:r>
              <a:rPr lang="en-CA" dirty="0"/>
              <a:t>Normal case: No zero values for: principle, interest or </a:t>
            </a:r>
            <a:r>
              <a:rPr lang="en-CA" dirty="0" smtClean="0"/>
              <a:t>time.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775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5625993" cy="175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Testing A Formula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2247900"/>
            <a:ext cx="1981200" cy="381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&lt;- All non-zero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52600" y="2561492"/>
            <a:ext cx="5791200" cy="381000"/>
            <a:chOff x="1752600" y="2561492"/>
            <a:chExt cx="5791200" cy="381000"/>
          </a:xfrm>
        </p:grpSpPr>
        <p:sp>
          <p:nvSpPr>
            <p:cNvPr id="6" name="Oval 5"/>
            <p:cNvSpPr/>
            <p:nvPr/>
          </p:nvSpPr>
          <p:spPr>
            <a:xfrm>
              <a:off x="1752600" y="2628900"/>
              <a:ext cx="1066800" cy="2667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62600" y="2561492"/>
              <a:ext cx="1981200" cy="3810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 smtClean="0">
                  <a:solidFill>
                    <a:srgbClr val="FF0000"/>
                  </a:solidFill>
                </a:rPr>
                <a:t>&lt;- No principle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67000" y="2848708"/>
            <a:ext cx="4876800" cy="381000"/>
            <a:chOff x="2667000" y="2848708"/>
            <a:chExt cx="4876800" cy="381000"/>
          </a:xfrm>
        </p:grpSpPr>
        <p:sp>
          <p:nvSpPr>
            <p:cNvPr id="13" name="Oval 12"/>
            <p:cNvSpPr/>
            <p:nvPr/>
          </p:nvSpPr>
          <p:spPr>
            <a:xfrm>
              <a:off x="2667000" y="2880947"/>
              <a:ext cx="1066800" cy="2667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62600" y="2848708"/>
              <a:ext cx="1981200" cy="3810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 smtClean="0">
                  <a:solidFill>
                    <a:srgbClr val="FF0000"/>
                  </a:solidFill>
                </a:rPr>
                <a:t>&lt;- No interest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657600" y="3094892"/>
            <a:ext cx="3886200" cy="381000"/>
            <a:chOff x="3657600" y="3094892"/>
            <a:chExt cx="3886200" cy="381000"/>
          </a:xfrm>
        </p:grpSpPr>
        <p:sp>
          <p:nvSpPr>
            <p:cNvPr id="18" name="Oval 17"/>
            <p:cNvSpPr/>
            <p:nvPr/>
          </p:nvSpPr>
          <p:spPr>
            <a:xfrm>
              <a:off x="3657600" y="3132994"/>
              <a:ext cx="1066800" cy="2667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62600" y="3094892"/>
              <a:ext cx="1981200" cy="3810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 smtClean="0">
                  <a:solidFill>
                    <a:srgbClr val="FF0000"/>
                  </a:solidFill>
                </a:rPr>
                <a:t>&lt;- No time elapsed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104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Testing Ranges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following are the </a:t>
            </a:r>
            <a:r>
              <a:rPr lang="en-CA" i="1" dirty="0" smtClean="0"/>
              <a:t>minimum</a:t>
            </a:r>
            <a:r>
              <a:rPr lang="en-CA" dirty="0" smtClean="0"/>
              <a:t> test cases</a:t>
            </a:r>
          </a:p>
          <a:p>
            <a:r>
              <a:rPr lang="en-CA" dirty="0" smtClean="0"/>
              <a:t>Provide test values for each range</a:t>
            </a:r>
          </a:p>
          <a:p>
            <a:pPr lvl="1"/>
            <a:r>
              <a:rPr lang="en-CA" dirty="0" smtClean="0"/>
              <a:t>In this example try grade points of 0, 1, 2, 3, 4</a:t>
            </a:r>
          </a:p>
          <a:p>
            <a:r>
              <a:rPr lang="en-CA" dirty="0" smtClean="0"/>
              <a:t>Also for at least one of the ranges test the boundaries (just above and below)</a:t>
            </a:r>
          </a:p>
          <a:p>
            <a:pPr lvl="1"/>
            <a:r>
              <a:rPr lang="en-CA" dirty="0" smtClean="0"/>
              <a:t>Example: testing the boundary for 1 / “Pass”</a:t>
            </a:r>
          </a:p>
          <a:p>
            <a:pPr lvl="1"/>
            <a:r>
              <a:rPr lang="en-CA" dirty="0" smtClean="0"/>
              <a:t>Slightly above a boundary value e.g., 0.9 should return “Fail”</a:t>
            </a:r>
          </a:p>
          <a:p>
            <a:pPr lvl="1"/>
            <a:r>
              <a:rPr lang="en-CA" dirty="0" smtClean="0"/>
              <a:t>Slightly above a boundary value e.g., 1.1 should return “Pass”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272872"/>
              </p:ext>
            </p:extLst>
          </p:nvPr>
        </p:nvGraphicFramePr>
        <p:xfrm>
          <a:off x="6383214" y="0"/>
          <a:ext cx="276078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0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Min. GPA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Comment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0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Fail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1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Pass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2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Adequate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3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Excellent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4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Perfect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42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Methods Of Referring To Cells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Absolute</a:t>
            </a:r>
          </a:p>
          <a:p>
            <a:r>
              <a:rPr lang="en-US" altLang="en-US" dirty="0" smtClean="0"/>
              <a:t>Relative</a:t>
            </a:r>
          </a:p>
        </p:txBody>
      </p:sp>
    </p:spTree>
    <p:extLst>
      <p:ext uri="{BB962C8B-B14F-4D97-AF65-F5344CB8AC3E}">
        <p14:creationId xmlns:p14="http://schemas.microsoft.com/office/powerpoint/2010/main" val="184894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Absolute Reference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When a reference to an cell or range of cells doesn’t change when the contents of a cell or cells is copied or the sheet changes in size.</a:t>
            </a:r>
          </a:p>
          <a:p>
            <a:endParaRPr lang="en-US" altLang="en-US" dirty="0" smtClean="0"/>
          </a:p>
        </p:txBody>
      </p:sp>
      <p:pic>
        <p:nvPicPr>
          <p:cNvPr id="64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7" t="33112" r="38000" b="48222"/>
          <a:stretch>
            <a:fillRect/>
          </a:stretch>
        </p:blipFill>
        <p:spPr bwMode="auto">
          <a:xfrm>
            <a:off x="762000" y="2692888"/>
            <a:ext cx="4046538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43077" name="Text Box 5"/>
          <p:cNvSpPr txBox="1">
            <a:spLocks noChangeArrowheads="1"/>
          </p:cNvSpPr>
          <p:nvPr/>
        </p:nvSpPr>
        <p:spPr bwMode="auto">
          <a:xfrm>
            <a:off x="393700" y="5666276"/>
            <a:ext cx="2717800" cy="79216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lIns="93600" tIns="46800" rIns="936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/>
              <a:t>Original formula (B12)</a:t>
            </a:r>
          </a:p>
          <a:p>
            <a:pPr>
              <a:spcBef>
                <a:spcPct val="50000"/>
              </a:spcBef>
            </a:pPr>
            <a:r>
              <a:rPr lang="en-US" altLang="en-US" sz="1800" dirty="0"/>
              <a:t>=$B$1-B10</a:t>
            </a:r>
          </a:p>
        </p:txBody>
      </p:sp>
      <p:sp>
        <p:nvSpPr>
          <p:cNvPr id="643079" name="Text Box 7"/>
          <p:cNvSpPr txBox="1">
            <a:spLocks noChangeArrowheads="1"/>
          </p:cNvSpPr>
          <p:nvPr/>
        </p:nvSpPr>
        <p:spPr bwMode="auto">
          <a:xfrm>
            <a:off x="4965700" y="5678976"/>
            <a:ext cx="2108200" cy="79216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lIns="93600" tIns="46800" rIns="936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/>
              <a:t>Copied (C12)</a:t>
            </a:r>
          </a:p>
          <a:p>
            <a:pPr>
              <a:spcBef>
                <a:spcPct val="50000"/>
              </a:spcBef>
            </a:pPr>
            <a:r>
              <a:rPr lang="en-US" altLang="en-US" sz="1800" dirty="0"/>
              <a:t>=$B$1-C10</a:t>
            </a:r>
          </a:p>
        </p:txBody>
      </p:sp>
      <p:cxnSp>
        <p:nvCxnSpPr>
          <p:cNvPr id="643080" name="AutoShape 8"/>
          <p:cNvCxnSpPr>
            <a:cxnSpLocks noChangeShapeType="1"/>
            <a:endCxn id="643077" idx="0"/>
          </p:cNvCxnSpPr>
          <p:nvPr/>
        </p:nvCxnSpPr>
        <p:spPr bwMode="auto">
          <a:xfrm flipH="1">
            <a:off x="1752600" y="5201138"/>
            <a:ext cx="1033463" cy="465138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3082" name="Line 10"/>
          <p:cNvSpPr>
            <a:spLocks noChangeShapeType="1"/>
          </p:cNvSpPr>
          <p:nvPr/>
        </p:nvSpPr>
        <p:spPr bwMode="auto">
          <a:xfrm>
            <a:off x="4584700" y="5175738"/>
            <a:ext cx="1447800" cy="495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417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77" grpId="0" animBg="1"/>
      <p:bldP spid="643079" grpId="0" animBg="1"/>
      <p:bldP spid="64308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Absolute Reference (2)</a:t>
            </a:r>
          </a:p>
        </p:txBody>
      </p:sp>
      <p:pic>
        <p:nvPicPr>
          <p:cNvPr id="64512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1" t="50111" r="38000" b="48178"/>
          <a:stretch>
            <a:fillRect/>
          </a:stretch>
        </p:blipFill>
        <p:spPr>
          <a:xfrm>
            <a:off x="2312988" y="1501775"/>
            <a:ext cx="4567237" cy="492125"/>
          </a:xfrm>
        </p:spPr>
      </p:pic>
      <p:sp>
        <p:nvSpPr>
          <p:cNvPr id="645125" name="Text Box 5"/>
          <p:cNvSpPr txBox="1">
            <a:spLocks noChangeArrowheads="1"/>
          </p:cNvSpPr>
          <p:nvPr/>
        </p:nvSpPr>
        <p:spPr bwMode="auto">
          <a:xfrm>
            <a:off x="990600" y="2433638"/>
            <a:ext cx="2717800" cy="79216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lIns="93600" tIns="46800" rIns="936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/>
              <a:t>Original formula (B12)</a:t>
            </a:r>
          </a:p>
          <a:p>
            <a:pPr>
              <a:spcBef>
                <a:spcPct val="50000"/>
              </a:spcBef>
            </a:pPr>
            <a:r>
              <a:rPr lang="en-US" altLang="en-US" sz="1800" dirty="0"/>
              <a:t>=$B$1-B10</a:t>
            </a:r>
          </a:p>
        </p:txBody>
      </p:sp>
      <p:sp>
        <p:nvSpPr>
          <p:cNvPr id="645126" name="Text Box 6"/>
          <p:cNvSpPr txBox="1">
            <a:spLocks noChangeArrowheads="1"/>
          </p:cNvSpPr>
          <p:nvPr/>
        </p:nvSpPr>
        <p:spPr bwMode="auto">
          <a:xfrm>
            <a:off x="6565900" y="2471738"/>
            <a:ext cx="2108200" cy="79216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lIns="93600" tIns="46800" rIns="936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/>
              <a:t>Copied (C12)</a:t>
            </a:r>
          </a:p>
          <a:p>
            <a:pPr>
              <a:spcBef>
                <a:spcPct val="50000"/>
              </a:spcBef>
            </a:pPr>
            <a:r>
              <a:rPr lang="en-US" altLang="en-US" sz="1800" dirty="0"/>
              <a:t>=$B$1-C10</a:t>
            </a:r>
          </a:p>
        </p:txBody>
      </p:sp>
      <p:cxnSp>
        <p:nvCxnSpPr>
          <p:cNvPr id="645127" name="AutoShape 7"/>
          <p:cNvCxnSpPr>
            <a:cxnSpLocks noChangeShapeType="1"/>
            <a:endCxn id="645125" idx="0"/>
          </p:cNvCxnSpPr>
          <p:nvPr/>
        </p:nvCxnSpPr>
        <p:spPr bwMode="auto">
          <a:xfrm flipH="1">
            <a:off x="2349500" y="1968500"/>
            <a:ext cx="1509713" cy="465138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128" name="Line 8"/>
          <p:cNvSpPr>
            <a:spLocks noChangeShapeType="1"/>
          </p:cNvSpPr>
          <p:nvPr/>
        </p:nvSpPr>
        <p:spPr bwMode="auto">
          <a:xfrm>
            <a:off x="6184900" y="1968500"/>
            <a:ext cx="1447800" cy="495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  <p:grpSp>
        <p:nvGrpSpPr>
          <p:cNvPr id="4" name="Group 3"/>
          <p:cNvGrpSpPr/>
          <p:nvPr/>
        </p:nvGrpSpPr>
        <p:grpSpPr>
          <a:xfrm>
            <a:off x="812800" y="3187702"/>
            <a:ext cx="1384300" cy="928688"/>
            <a:chOff x="812800" y="3187702"/>
            <a:chExt cx="1384300" cy="928688"/>
          </a:xfrm>
        </p:grpSpPr>
        <p:sp>
          <p:nvSpPr>
            <p:cNvPr id="38925" name="AutoShape 9"/>
            <p:cNvSpPr>
              <a:spLocks/>
            </p:cNvSpPr>
            <p:nvPr/>
          </p:nvSpPr>
          <p:spPr bwMode="auto">
            <a:xfrm rot="5400000">
              <a:off x="1308100" y="3098802"/>
              <a:ext cx="304800" cy="482600"/>
            </a:xfrm>
            <a:prstGeom prst="rightBrace">
              <a:avLst>
                <a:gd name="adj1" fmla="val 13194"/>
                <a:gd name="adj2" fmla="val 54463"/>
              </a:avLst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38926" name="Text Box 11"/>
            <p:cNvSpPr txBox="1">
              <a:spLocks noChangeArrowheads="1"/>
            </p:cNvSpPr>
            <p:nvPr/>
          </p:nvSpPr>
          <p:spPr bwMode="auto">
            <a:xfrm>
              <a:off x="812800" y="3467102"/>
              <a:ext cx="1384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FF0000"/>
                  </a:solidFill>
                </a:rPr>
                <a:t>Absolute reference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40500" y="3200402"/>
            <a:ext cx="1384300" cy="1004888"/>
            <a:chOff x="6540500" y="3200402"/>
            <a:chExt cx="1384300" cy="1004888"/>
          </a:xfrm>
        </p:grpSpPr>
        <p:sp>
          <p:nvSpPr>
            <p:cNvPr id="38923" name="AutoShape 10"/>
            <p:cNvSpPr>
              <a:spLocks/>
            </p:cNvSpPr>
            <p:nvPr/>
          </p:nvSpPr>
          <p:spPr bwMode="auto">
            <a:xfrm rot="5400000">
              <a:off x="6908800" y="3111502"/>
              <a:ext cx="304800" cy="482600"/>
            </a:xfrm>
            <a:prstGeom prst="rightBrace">
              <a:avLst>
                <a:gd name="adj1" fmla="val 13194"/>
                <a:gd name="adj2" fmla="val 54463"/>
              </a:avLst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dirty="0"/>
            </a:p>
          </p:txBody>
        </p:sp>
        <p:sp>
          <p:nvSpPr>
            <p:cNvPr id="38924" name="Text Box 12"/>
            <p:cNvSpPr txBox="1">
              <a:spLocks noChangeArrowheads="1"/>
            </p:cNvSpPr>
            <p:nvPr/>
          </p:nvSpPr>
          <p:spPr bwMode="auto">
            <a:xfrm>
              <a:off x="6540500" y="3556002"/>
              <a:ext cx="1384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FF0000"/>
                  </a:solidFill>
                </a:rPr>
                <a:t>Absolute reference</a:t>
              </a:r>
            </a:p>
          </p:txBody>
        </p:sp>
      </p:grpSp>
      <p:sp>
        <p:nvSpPr>
          <p:cNvPr id="645136" name="Text Box 16"/>
          <p:cNvSpPr txBox="1">
            <a:spLocks noChangeArrowheads="1"/>
          </p:cNvSpPr>
          <p:nvPr/>
        </p:nvSpPr>
        <p:spPr bwMode="auto">
          <a:xfrm>
            <a:off x="787400" y="5626100"/>
            <a:ext cx="762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/>
              <a:t>Absolute reference because the same (absolute) reference to cell B1 is made when the formula is copied.</a:t>
            </a:r>
          </a:p>
        </p:txBody>
      </p:sp>
    </p:spTree>
    <p:extLst>
      <p:ext uri="{BB962C8B-B14F-4D97-AF65-F5344CB8AC3E}">
        <p14:creationId xmlns:p14="http://schemas.microsoft.com/office/powerpoint/2010/main" val="34096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5" grpId="0" animBg="1"/>
      <p:bldP spid="645126" grpId="0" animBg="1"/>
      <p:bldP spid="645128" grpId="0" animBg="1"/>
      <p:bldP spid="64513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Absolute Reference (3)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1716" y="1447800"/>
            <a:ext cx="8229600" cy="5029200"/>
          </a:xfrm>
        </p:spPr>
        <p:txBody>
          <a:bodyPr/>
          <a:lstStyle/>
          <a:p>
            <a:r>
              <a:rPr lang="en-US" altLang="en-US" dirty="0" smtClean="0"/>
              <a:t>Typically it’s used in conjunction with constants (data that won’t change).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8600" y="2419350"/>
            <a:ext cx="6680200" cy="3778250"/>
            <a:chOff x="232" y="1308"/>
            <a:chExt cx="4208" cy="2380"/>
          </a:xfrm>
        </p:grpSpPr>
        <p:pic>
          <p:nvPicPr>
            <p:cNvPr id="3994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17" t="33112" r="38000" b="48222"/>
            <a:stretch>
              <a:fillRect/>
            </a:stretch>
          </p:blipFill>
          <p:spPr bwMode="auto">
            <a:xfrm>
              <a:off x="464" y="1308"/>
              <a:ext cx="2549" cy="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39945" name="Text Box 5"/>
            <p:cNvSpPr txBox="1">
              <a:spLocks noChangeArrowheads="1"/>
            </p:cNvSpPr>
            <p:nvPr/>
          </p:nvSpPr>
          <p:spPr bwMode="auto">
            <a:xfrm>
              <a:off x="232" y="3181"/>
              <a:ext cx="1712" cy="499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lIns="93600" tIns="46800" rIns="93600" bIns="468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 dirty="0"/>
                <a:t>Original formula (B12)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800" dirty="0"/>
                <a:t>=$B$1-B10</a:t>
              </a:r>
            </a:p>
          </p:txBody>
        </p:sp>
        <p:sp>
          <p:nvSpPr>
            <p:cNvPr id="39946" name="Text Box 6"/>
            <p:cNvSpPr txBox="1">
              <a:spLocks noChangeArrowheads="1"/>
            </p:cNvSpPr>
            <p:nvPr/>
          </p:nvSpPr>
          <p:spPr bwMode="auto">
            <a:xfrm>
              <a:off x="3112" y="3189"/>
              <a:ext cx="1328" cy="499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lIns="93600" tIns="46800" rIns="93600" bIns="468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 dirty="0"/>
                <a:t>Copied (C12)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800" dirty="0"/>
                <a:t>=$B$1-C10</a:t>
              </a:r>
            </a:p>
          </p:txBody>
        </p:sp>
        <p:cxnSp>
          <p:nvCxnSpPr>
            <p:cNvPr id="39947" name="AutoShape 7"/>
            <p:cNvCxnSpPr>
              <a:cxnSpLocks noChangeShapeType="1"/>
              <a:endCxn id="39945" idx="0"/>
            </p:cNvCxnSpPr>
            <p:nvPr/>
          </p:nvCxnSpPr>
          <p:spPr bwMode="auto">
            <a:xfrm flipH="1">
              <a:off x="1088" y="2888"/>
              <a:ext cx="651" cy="293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48" name="Line 8"/>
            <p:cNvSpPr>
              <a:spLocks noChangeShapeType="1"/>
            </p:cNvSpPr>
            <p:nvPr/>
          </p:nvSpPr>
          <p:spPr bwMode="auto">
            <a:xfrm>
              <a:off x="2872" y="2872"/>
              <a:ext cx="912" cy="31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00400" y="1981200"/>
            <a:ext cx="4445000" cy="2033588"/>
            <a:chOff x="3200400" y="1981200"/>
            <a:chExt cx="4445000" cy="2033588"/>
          </a:xfrm>
        </p:grpSpPr>
        <p:sp>
          <p:nvSpPr>
            <p:cNvPr id="39942" name="Line 10"/>
            <p:cNvSpPr>
              <a:spLocks noChangeShapeType="1"/>
            </p:cNvSpPr>
            <p:nvPr/>
          </p:nvSpPr>
          <p:spPr bwMode="auto">
            <a:xfrm flipH="1">
              <a:off x="3200400" y="2184400"/>
              <a:ext cx="2768600" cy="4953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39943" name="Text Box 11"/>
            <p:cNvSpPr txBox="1">
              <a:spLocks noChangeArrowheads="1"/>
            </p:cNvSpPr>
            <p:nvPr/>
          </p:nvSpPr>
          <p:spPr bwMode="auto">
            <a:xfrm>
              <a:off x="5918200" y="1981200"/>
              <a:ext cx="1727200" cy="2033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FF0000"/>
                  </a:solidFill>
                </a:rPr>
                <a:t>References to B1 are absolute because income doesn’t change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667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Relative Reference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 reference to a cell or group of cells that may change if the cell/cells are copied or the sheet changes in size. 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7" t="33112" r="38000" b="48222"/>
          <a:stretch>
            <a:fillRect/>
          </a:stretch>
        </p:blipFill>
        <p:spPr bwMode="auto">
          <a:xfrm>
            <a:off x="837692" y="2438400"/>
            <a:ext cx="4046538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69392" y="5411788"/>
            <a:ext cx="2717800" cy="79216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lIns="93600" tIns="46800" rIns="936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/>
              <a:t>Original formula (B12)</a:t>
            </a:r>
          </a:p>
          <a:p>
            <a:pPr>
              <a:spcBef>
                <a:spcPct val="50000"/>
              </a:spcBef>
            </a:pPr>
            <a:r>
              <a:rPr lang="en-US" altLang="en-US" sz="1800" dirty="0"/>
              <a:t>=$B$1-B10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5041392" y="5424488"/>
            <a:ext cx="2108200" cy="79216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lIns="93600" tIns="46800" rIns="936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/>
              <a:t>Copied (C12)</a:t>
            </a:r>
          </a:p>
          <a:p>
            <a:pPr>
              <a:spcBef>
                <a:spcPct val="50000"/>
              </a:spcBef>
            </a:pPr>
            <a:r>
              <a:rPr lang="en-US" altLang="en-US" sz="1800" dirty="0"/>
              <a:t>=$B$1-C10</a:t>
            </a:r>
          </a:p>
        </p:txBody>
      </p:sp>
      <p:cxnSp>
        <p:nvCxnSpPr>
          <p:cNvPr id="40967" name="AutoShape 7"/>
          <p:cNvCxnSpPr>
            <a:cxnSpLocks noChangeShapeType="1"/>
            <a:endCxn id="40965" idx="0"/>
          </p:cNvCxnSpPr>
          <p:nvPr/>
        </p:nvCxnSpPr>
        <p:spPr bwMode="auto">
          <a:xfrm flipH="1">
            <a:off x="1828292" y="4946650"/>
            <a:ext cx="1033463" cy="465138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4660392" y="4921250"/>
            <a:ext cx="1447800" cy="4953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514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0966" grpId="0" animBg="1"/>
      <p:bldP spid="4096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Relative Reference (2)</a:t>
            </a:r>
          </a:p>
        </p:txBody>
      </p:sp>
      <p:pic>
        <p:nvPicPr>
          <p:cNvPr id="419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7" t="32922" r="38000" b="48222"/>
          <a:stretch>
            <a:fillRect/>
          </a:stretch>
        </p:blipFill>
        <p:spPr bwMode="auto">
          <a:xfrm>
            <a:off x="798068" y="1243584"/>
            <a:ext cx="4046538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429768" y="4242372"/>
            <a:ext cx="2717800" cy="79216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lIns="93600" tIns="46800" rIns="936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/>
              <a:t>Original formula (B12)</a:t>
            </a:r>
          </a:p>
          <a:p>
            <a:pPr>
              <a:spcBef>
                <a:spcPct val="50000"/>
              </a:spcBef>
            </a:pPr>
            <a:r>
              <a:rPr lang="en-US" altLang="en-US" sz="1800" dirty="0"/>
              <a:t>=$B$1-B10</a:t>
            </a:r>
          </a:p>
        </p:txBody>
      </p:sp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5001768" y="4255072"/>
            <a:ext cx="2108200" cy="79216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lIns="93600" tIns="46800" rIns="936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/>
              <a:t>Copied (C12)</a:t>
            </a:r>
          </a:p>
          <a:p>
            <a:pPr>
              <a:spcBef>
                <a:spcPct val="50000"/>
              </a:spcBef>
            </a:pPr>
            <a:r>
              <a:rPr lang="en-US" altLang="en-US" sz="1800" dirty="0"/>
              <a:t>=$B$1-C10</a:t>
            </a:r>
          </a:p>
        </p:txBody>
      </p:sp>
      <p:cxnSp>
        <p:nvCxnSpPr>
          <p:cNvPr id="41990" name="AutoShape 8"/>
          <p:cNvCxnSpPr>
            <a:cxnSpLocks noChangeShapeType="1"/>
            <a:endCxn id="41988" idx="0"/>
          </p:cNvCxnSpPr>
          <p:nvPr/>
        </p:nvCxnSpPr>
        <p:spPr bwMode="auto">
          <a:xfrm flipH="1">
            <a:off x="1788668" y="3777234"/>
            <a:ext cx="1033463" cy="465138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1" name="Line 9"/>
          <p:cNvSpPr>
            <a:spLocks noChangeShapeType="1"/>
          </p:cNvSpPr>
          <p:nvPr/>
        </p:nvSpPr>
        <p:spPr bwMode="auto">
          <a:xfrm>
            <a:off x="4620768" y="3751834"/>
            <a:ext cx="1447800" cy="4953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887468" y="1986534"/>
            <a:ext cx="3289300" cy="1328738"/>
            <a:chOff x="2928" y="1152"/>
            <a:chExt cx="2072" cy="837"/>
          </a:xfrm>
        </p:grpSpPr>
        <p:sp>
          <p:nvSpPr>
            <p:cNvPr id="42000" name="AutoShape 10"/>
            <p:cNvSpPr>
              <a:spLocks/>
            </p:cNvSpPr>
            <p:nvPr/>
          </p:nvSpPr>
          <p:spPr bwMode="auto">
            <a:xfrm>
              <a:off x="2928" y="1152"/>
              <a:ext cx="176" cy="800"/>
            </a:xfrm>
            <a:prstGeom prst="rightBrace">
              <a:avLst>
                <a:gd name="adj1" fmla="val 37879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42001" name="Text Box 11"/>
            <p:cNvSpPr txBox="1">
              <a:spLocks noChangeArrowheads="1"/>
            </p:cNvSpPr>
            <p:nvPr/>
          </p:nvSpPr>
          <p:spPr bwMode="auto">
            <a:xfrm>
              <a:off x="3096" y="1152"/>
              <a:ext cx="1904" cy="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marL="114300" indent="-1143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 dirty="0" smtClean="0">
                  <a:solidFill>
                    <a:srgbClr val="FF0000"/>
                  </a:solidFill>
                </a:rPr>
                <a:t>Note:</a:t>
              </a:r>
              <a:endParaRPr lang="en-US" altLang="en-US" sz="1800" b="1" dirty="0">
                <a:solidFill>
                  <a:srgbClr val="FF0000"/>
                </a:solidFill>
              </a:endParaRP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altLang="en-US" sz="1800" dirty="0">
                  <a:solidFill>
                    <a:srgbClr val="FF0000"/>
                  </a:solidFill>
                </a:rPr>
                <a:t>Total expenses (row 10) is a calculated value. It sums rows 4 – 9.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37768" y="4932937"/>
            <a:ext cx="1257300" cy="865188"/>
            <a:chOff x="698500" y="4775203"/>
            <a:chExt cx="1257300" cy="865188"/>
          </a:xfrm>
        </p:grpSpPr>
        <p:sp>
          <p:nvSpPr>
            <p:cNvPr id="41998" name="AutoShape 13"/>
            <p:cNvSpPr>
              <a:spLocks/>
            </p:cNvSpPr>
            <p:nvPr/>
          </p:nvSpPr>
          <p:spPr bwMode="auto">
            <a:xfrm rot="5400000">
              <a:off x="1123950" y="4679953"/>
              <a:ext cx="215900" cy="406400"/>
            </a:xfrm>
            <a:prstGeom prst="rightBrace">
              <a:avLst>
                <a:gd name="adj1" fmla="val 15686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41999" name="Text Box 16"/>
            <p:cNvSpPr txBox="1">
              <a:spLocks noChangeArrowheads="1"/>
            </p:cNvSpPr>
            <p:nvPr/>
          </p:nvSpPr>
          <p:spPr bwMode="auto">
            <a:xfrm>
              <a:off x="698500" y="4991103"/>
              <a:ext cx="1257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FF0000"/>
                  </a:solidFill>
                </a:rPr>
                <a:t>Relative reference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73268" y="4932937"/>
            <a:ext cx="1257300" cy="852488"/>
            <a:chOff x="5334000" y="4775203"/>
            <a:chExt cx="1257300" cy="852488"/>
          </a:xfrm>
        </p:grpSpPr>
        <p:sp>
          <p:nvSpPr>
            <p:cNvPr id="41996" name="AutoShape 14"/>
            <p:cNvSpPr>
              <a:spLocks/>
            </p:cNvSpPr>
            <p:nvPr/>
          </p:nvSpPr>
          <p:spPr bwMode="auto">
            <a:xfrm rot="5400000">
              <a:off x="5734050" y="4679953"/>
              <a:ext cx="215900" cy="406400"/>
            </a:xfrm>
            <a:prstGeom prst="rightBrace">
              <a:avLst>
                <a:gd name="adj1" fmla="val 15686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41997" name="Text Box 17"/>
            <p:cNvSpPr txBox="1">
              <a:spLocks noChangeArrowheads="1"/>
            </p:cNvSpPr>
            <p:nvPr/>
          </p:nvSpPr>
          <p:spPr bwMode="auto">
            <a:xfrm>
              <a:off x="5334000" y="4978403"/>
              <a:ext cx="12573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FF0000"/>
                  </a:solidFill>
                </a:rPr>
                <a:t>Relative reference</a:t>
              </a:r>
            </a:p>
          </p:txBody>
        </p:sp>
      </p:grpSp>
      <p:sp>
        <p:nvSpPr>
          <p:cNvPr id="648212" name="Text Box 20"/>
          <p:cNvSpPr txBox="1">
            <a:spLocks noChangeArrowheads="1"/>
          </p:cNvSpPr>
          <p:nvPr/>
        </p:nvSpPr>
        <p:spPr bwMode="auto">
          <a:xfrm>
            <a:off x="254000" y="6032500"/>
            <a:ext cx="762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/>
              <a:t>Relative reference because the copied formula will change relative to how far it’s copied.</a:t>
            </a:r>
          </a:p>
        </p:txBody>
      </p:sp>
    </p:spTree>
    <p:extLst>
      <p:ext uri="{BB962C8B-B14F-4D97-AF65-F5344CB8AC3E}">
        <p14:creationId xmlns:p14="http://schemas.microsoft.com/office/powerpoint/2010/main" val="199720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2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When To Use Multiple Worksheets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Rules of thumb:</a:t>
            </a:r>
          </a:p>
          <a:p>
            <a:pPr lvl="1"/>
            <a:r>
              <a:rPr lang="en-US" altLang="en-US" dirty="0"/>
              <a:t>When there are multiple sheets of related information, each group of information can be stored in it’s own worksheet.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marL="234950" lvl="1" indent="0">
              <a:buNone/>
            </a:pPr>
            <a:endParaRPr lang="en-US" altLang="en-US" dirty="0"/>
          </a:p>
          <a:p>
            <a:pPr lvl="1"/>
            <a:endParaRPr lang="en-US" altLang="en-US" dirty="0"/>
          </a:p>
          <a:p>
            <a:pPr lvl="1">
              <a:buFont typeface="Times New Roman" pitchFamily="18" charset="0"/>
              <a:buNone/>
            </a:pPr>
            <a:endParaRPr lang="en-US" altLang="en-US" dirty="0"/>
          </a:p>
          <a:p>
            <a:pPr lvl="1"/>
            <a:r>
              <a:rPr lang="en-US" altLang="en-US" dirty="0"/>
              <a:t>Information from one worksheet may be used in another worksheet.</a:t>
            </a:r>
            <a:endParaRPr lang="en-CA" altLang="en-US" dirty="0"/>
          </a:p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28600" y="2626784"/>
            <a:ext cx="8686800" cy="1438826"/>
            <a:chOff x="228600" y="2626784"/>
            <a:chExt cx="8686800" cy="1438826"/>
          </a:xfrm>
        </p:grpSpPr>
        <p:sp>
          <p:nvSpPr>
            <p:cNvPr id="5" name="TextBox 3"/>
            <p:cNvSpPr txBox="1">
              <a:spLocks noChangeArrowheads="1"/>
            </p:cNvSpPr>
            <p:nvPr/>
          </p:nvSpPr>
          <p:spPr bwMode="auto">
            <a:xfrm>
              <a:off x="228600" y="2626784"/>
              <a:ext cx="2362200" cy="6845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dirty="0"/>
                <a:t>Grades for lecture 01</a:t>
              </a:r>
            </a:p>
            <a:p>
              <a:r>
                <a:rPr lang="en-US" altLang="en-US" sz="1800" dirty="0"/>
                <a:t>(worksheet)</a:t>
              </a:r>
              <a:endParaRPr lang="en-CA" altLang="en-US" sz="1800" dirty="0"/>
            </a:p>
          </p:txBody>
        </p: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3468445" y="2626784"/>
              <a:ext cx="2362200" cy="6845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/>
                <a:t>Grades for lecture 02</a:t>
              </a:r>
            </a:p>
            <a:p>
              <a:r>
                <a:rPr lang="en-US" altLang="en-US" sz="1800"/>
                <a:t>(worksheet)</a:t>
              </a:r>
              <a:endParaRPr lang="en-CA" altLang="en-US" sz="1800"/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6553200" y="2626784"/>
              <a:ext cx="2362200" cy="6845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/>
                <a:t>Grades for lecture 03</a:t>
              </a:r>
            </a:p>
            <a:p>
              <a:r>
                <a:rPr lang="en-US" altLang="en-US" sz="1800"/>
                <a:t>(worksheet)</a:t>
              </a:r>
              <a:endParaRPr lang="en-CA" altLang="en-US" sz="1800"/>
            </a:p>
          </p:txBody>
        </p:sp>
        <p:sp>
          <p:nvSpPr>
            <p:cNvPr id="8" name="Right Brace 7"/>
            <p:cNvSpPr>
              <a:spLocks/>
            </p:cNvSpPr>
            <p:nvPr/>
          </p:nvSpPr>
          <p:spPr bwMode="auto">
            <a:xfrm rot="5400000">
              <a:off x="4076697" y="238071"/>
              <a:ext cx="470053" cy="6616551"/>
            </a:xfrm>
            <a:prstGeom prst="rightBrace">
              <a:avLst>
                <a:gd name="adj1" fmla="val 8327"/>
                <a:gd name="adj2" fmla="val 50000"/>
              </a:avLst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CA" altLang="en-US"/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2159073" y="3696158"/>
              <a:ext cx="4305300" cy="369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1" dirty="0">
                  <a:solidFill>
                    <a:srgbClr val="FF0000"/>
                  </a:solidFill>
                </a:rPr>
                <a:t>Grades for all </a:t>
              </a:r>
              <a:r>
                <a:rPr lang="en-US" altLang="en-US" sz="1800" b="1" dirty="0" smtClean="0">
                  <a:solidFill>
                    <a:srgbClr val="FF0000"/>
                  </a:solidFill>
                </a:rPr>
                <a:t>sections(spreadsheet)</a:t>
              </a:r>
              <a:endParaRPr lang="en-CA" altLang="en-US" sz="1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66699" y="4401937"/>
            <a:ext cx="8675595" cy="1553373"/>
            <a:chOff x="266699" y="4401937"/>
            <a:chExt cx="8675595" cy="1553373"/>
          </a:xfrm>
        </p:grpSpPr>
        <p:sp>
          <p:nvSpPr>
            <p:cNvPr id="11" name="TextBox 9"/>
            <p:cNvSpPr txBox="1">
              <a:spLocks noChangeArrowheads="1"/>
            </p:cNvSpPr>
            <p:nvPr/>
          </p:nvSpPr>
          <p:spPr bwMode="auto">
            <a:xfrm>
              <a:off x="266699" y="4401937"/>
              <a:ext cx="2286001" cy="6111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/>
                <a:t>Budget for dad (worksheet)</a:t>
              </a:r>
              <a:endParaRPr lang="en-CA" altLang="en-US" sz="1800"/>
            </a:p>
          </p:txBody>
        </p:sp>
        <p:sp>
          <p:nvSpPr>
            <p:cNvPr id="12" name="TextBox 10"/>
            <p:cNvSpPr txBox="1">
              <a:spLocks noChangeArrowheads="1"/>
            </p:cNvSpPr>
            <p:nvPr/>
          </p:nvSpPr>
          <p:spPr bwMode="auto">
            <a:xfrm>
              <a:off x="3543299" y="4418017"/>
              <a:ext cx="2286001" cy="6111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dirty="0"/>
                <a:t>Budget for mom</a:t>
              </a:r>
            </a:p>
            <a:p>
              <a:r>
                <a:rPr lang="en-US" altLang="en-US" sz="1800" dirty="0"/>
                <a:t>(worksheet)</a:t>
              </a:r>
              <a:endParaRPr lang="en-CA" altLang="en-US" sz="1800" dirty="0"/>
            </a:p>
          </p:txBody>
        </p:sp>
        <p:sp>
          <p:nvSpPr>
            <p:cNvPr id="13" name="TextBox 11"/>
            <p:cNvSpPr txBox="1">
              <a:spLocks noChangeArrowheads="1"/>
            </p:cNvSpPr>
            <p:nvPr/>
          </p:nvSpPr>
          <p:spPr bwMode="auto">
            <a:xfrm>
              <a:off x="6351493" y="4420076"/>
              <a:ext cx="2590801" cy="6111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/>
                <a:t>Budget for sunny-boy</a:t>
              </a:r>
            </a:p>
            <a:p>
              <a:r>
                <a:rPr lang="en-US" altLang="en-US" sz="1800"/>
                <a:t>(worksheet)</a:t>
              </a:r>
              <a:endParaRPr lang="en-CA" altLang="en-US" sz="1800"/>
            </a:p>
          </p:txBody>
        </p:sp>
        <p:sp>
          <p:nvSpPr>
            <p:cNvPr id="14" name="Right Brace 12"/>
            <p:cNvSpPr>
              <a:spLocks/>
            </p:cNvSpPr>
            <p:nvPr/>
          </p:nvSpPr>
          <p:spPr bwMode="auto">
            <a:xfrm rot="5400000">
              <a:off x="4317400" y="2167639"/>
              <a:ext cx="509197" cy="6324601"/>
            </a:xfrm>
            <a:prstGeom prst="rightBrace">
              <a:avLst>
                <a:gd name="adj1" fmla="val 8337"/>
                <a:gd name="adj2" fmla="val 50000"/>
              </a:avLst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CA" altLang="en-US"/>
            </a:p>
          </p:txBody>
        </p:sp>
        <p:sp>
          <p:nvSpPr>
            <p:cNvPr id="15" name="TextBox 13"/>
            <p:cNvSpPr txBox="1">
              <a:spLocks noChangeArrowheads="1"/>
            </p:cNvSpPr>
            <p:nvPr/>
          </p:nvSpPr>
          <p:spPr bwMode="auto">
            <a:xfrm>
              <a:off x="2909645" y="5585859"/>
              <a:ext cx="3479800" cy="369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1" dirty="0">
                  <a:solidFill>
                    <a:srgbClr val="FF0000"/>
                  </a:solidFill>
                </a:rPr>
                <a:t>Family budget (</a:t>
              </a:r>
              <a:r>
                <a:rPr lang="en-US" altLang="en-US" sz="1800" b="1" dirty="0" smtClean="0">
                  <a:solidFill>
                    <a:srgbClr val="FF0000"/>
                  </a:solidFill>
                </a:rPr>
                <a:t>spreadsheet)</a:t>
              </a:r>
              <a:endParaRPr lang="en-CA" altLang="en-US" sz="1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385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Relative Reference (3)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Typically it’s used with variable data (that may change over time or in different parts of the sheet).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57200" y="2362200"/>
            <a:ext cx="6680200" cy="3778250"/>
            <a:chOff x="200" y="1284"/>
            <a:chExt cx="4208" cy="2380"/>
          </a:xfrm>
        </p:grpSpPr>
        <p:pic>
          <p:nvPicPr>
            <p:cNvPr id="4301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17" t="33112" r="38000" b="48222"/>
            <a:stretch>
              <a:fillRect/>
            </a:stretch>
          </p:blipFill>
          <p:spPr bwMode="auto">
            <a:xfrm>
              <a:off x="432" y="1284"/>
              <a:ext cx="2549" cy="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43017" name="Text Box 7"/>
            <p:cNvSpPr txBox="1">
              <a:spLocks noChangeArrowheads="1"/>
            </p:cNvSpPr>
            <p:nvPr/>
          </p:nvSpPr>
          <p:spPr bwMode="auto">
            <a:xfrm>
              <a:off x="200" y="3157"/>
              <a:ext cx="1712" cy="499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lIns="93600" tIns="46800" rIns="93600" bIns="468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 dirty="0"/>
                <a:t>Original formula (B12)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800" dirty="0"/>
                <a:t>=$B$1-B10</a:t>
              </a:r>
            </a:p>
          </p:txBody>
        </p:sp>
        <p:sp>
          <p:nvSpPr>
            <p:cNvPr id="43018" name="Text Box 8"/>
            <p:cNvSpPr txBox="1">
              <a:spLocks noChangeArrowheads="1"/>
            </p:cNvSpPr>
            <p:nvPr/>
          </p:nvSpPr>
          <p:spPr bwMode="auto">
            <a:xfrm>
              <a:off x="3080" y="3165"/>
              <a:ext cx="1328" cy="499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lIns="93600" tIns="46800" rIns="93600" bIns="468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 dirty="0"/>
                <a:t>Copied (C12)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800" dirty="0"/>
                <a:t>=$B$1-C10</a:t>
              </a:r>
            </a:p>
          </p:txBody>
        </p:sp>
        <p:cxnSp>
          <p:nvCxnSpPr>
            <p:cNvPr id="43019" name="AutoShape 9"/>
            <p:cNvCxnSpPr>
              <a:cxnSpLocks noChangeShapeType="1"/>
              <a:endCxn id="43017" idx="0"/>
            </p:cNvCxnSpPr>
            <p:nvPr/>
          </p:nvCxnSpPr>
          <p:spPr bwMode="auto">
            <a:xfrm flipH="1">
              <a:off x="1056" y="2864"/>
              <a:ext cx="651" cy="293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020" name="Line 10"/>
            <p:cNvSpPr>
              <a:spLocks noChangeShapeType="1"/>
            </p:cNvSpPr>
            <p:nvPr/>
          </p:nvSpPr>
          <p:spPr bwMode="auto">
            <a:xfrm>
              <a:off x="2840" y="2848"/>
              <a:ext cx="912" cy="31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876800" y="3116263"/>
            <a:ext cx="2590800" cy="1465263"/>
            <a:chOff x="2984" y="1759"/>
            <a:chExt cx="1632" cy="923"/>
          </a:xfrm>
        </p:grpSpPr>
        <p:sp>
          <p:nvSpPr>
            <p:cNvPr id="43014" name="AutoShape 12"/>
            <p:cNvSpPr>
              <a:spLocks/>
            </p:cNvSpPr>
            <p:nvPr/>
          </p:nvSpPr>
          <p:spPr bwMode="auto">
            <a:xfrm>
              <a:off x="2984" y="1764"/>
              <a:ext cx="96" cy="892"/>
            </a:xfrm>
            <a:prstGeom prst="rightBrace">
              <a:avLst>
                <a:gd name="adj1" fmla="val 10185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CA" altLang="en-US" dirty="0"/>
            </a:p>
          </p:txBody>
        </p:sp>
        <p:sp>
          <p:nvSpPr>
            <p:cNvPr id="43015" name="Text Box 13"/>
            <p:cNvSpPr txBox="1">
              <a:spLocks noChangeArrowheads="1"/>
            </p:cNvSpPr>
            <p:nvPr/>
          </p:nvSpPr>
          <p:spPr bwMode="auto">
            <a:xfrm>
              <a:off x="3080" y="1759"/>
              <a:ext cx="1536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FF0000"/>
                  </a:solidFill>
                </a:rPr>
                <a:t>Total expenses may change from month-to-month so references will likely be relative.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791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Absolute, Relative And Mixed References: Examples</a:t>
            </a:r>
            <a:r>
              <a:rPr lang="en-US" altLang="en-US" baseline="30000" dirty="0" smtClean="0"/>
              <a:t>1</a:t>
            </a:r>
          </a:p>
        </p:txBody>
      </p:sp>
      <p:graphicFrame>
        <p:nvGraphicFramePr>
          <p:cNvPr id="651313" name="Group 49"/>
          <p:cNvGraphicFramePr>
            <a:graphicFrameLocks noGrp="1"/>
          </p:cNvGraphicFramePr>
          <p:nvPr>
            <p:ph idx="1"/>
          </p:nvPr>
        </p:nvGraphicFramePr>
        <p:xfrm>
          <a:off x="457200" y="2868613"/>
          <a:ext cx="7080250" cy="3576920"/>
        </p:xfrm>
        <a:graphic>
          <a:graphicData uri="http://schemas.openxmlformats.org/drawingml/2006/table">
            <a:tbl>
              <a:tblPr/>
              <a:tblGrid>
                <a:gridCol w="2360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0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3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Example</a:t>
                      </a:r>
                    </a:p>
                  </a:txBody>
                  <a:tcPr marL="93600" marR="93600" marT="46796" marB="467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Reference type</a:t>
                      </a:r>
                    </a:p>
                  </a:txBody>
                  <a:tcPr marL="93600" marR="93600" marT="46796" marB="46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Copied result</a:t>
                      </a:r>
                    </a:p>
                  </a:txBody>
                  <a:tcPr marL="93600" marR="93600" marT="46796" marB="46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5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$A$1</a:t>
                      </a:r>
                    </a:p>
                  </a:txBody>
                  <a:tcPr marL="93600" marR="93600" marT="46796" marB="467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Absolute column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Absolute row</a:t>
                      </a:r>
                    </a:p>
                  </a:txBody>
                  <a:tcPr marL="93600" marR="93600" marT="46796" marB="46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$A$1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600" marR="93600" marT="46796" marB="46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5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A$1</a:t>
                      </a:r>
                    </a:p>
                  </a:txBody>
                  <a:tcPr marL="93600" marR="93600" marT="46796" marB="467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Relative column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Absolute row</a:t>
                      </a:r>
                    </a:p>
                  </a:txBody>
                  <a:tcPr marL="93600" marR="93600" marT="46796" marB="46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C$1</a:t>
                      </a:r>
                    </a:p>
                  </a:txBody>
                  <a:tcPr marL="93600" marR="93600" marT="46796" marB="46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5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$A1</a:t>
                      </a:r>
                    </a:p>
                  </a:txBody>
                  <a:tcPr marL="93600" marR="93600" marT="46796" marB="467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Absolute column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Relative row</a:t>
                      </a:r>
                    </a:p>
                  </a:txBody>
                  <a:tcPr marL="93600" marR="93600" marT="46796" marB="46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$A3</a:t>
                      </a:r>
                    </a:p>
                  </a:txBody>
                  <a:tcPr marL="93600" marR="93600" marT="46796" marB="46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5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A1</a:t>
                      </a:r>
                    </a:p>
                  </a:txBody>
                  <a:tcPr marL="93600" marR="93600" marT="46796" marB="467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Relative column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Relative row</a:t>
                      </a:r>
                    </a:p>
                  </a:txBody>
                  <a:tcPr marL="93600" marR="93600" marT="46796" marB="46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C3</a:t>
                      </a:r>
                    </a:p>
                  </a:txBody>
                  <a:tcPr marL="93600" marR="93600" marT="46796" marB="46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061" name="Text Box 41"/>
          <p:cNvSpPr txBox="1">
            <a:spLocks noChangeArrowheads="1"/>
          </p:cNvSpPr>
          <p:nvPr/>
        </p:nvSpPr>
        <p:spPr bwMode="auto">
          <a:xfrm>
            <a:off x="0" y="6553200"/>
            <a:ext cx="4559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1 Examples from the Excel 2003 Help System</a:t>
            </a:r>
          </a:p>
        </p:txBody>
      </p:sp>
      <p:pic>
        <p:nvPicPr>
          <p:cNvPr id="651307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6" t="24445" r="18167" b="69221"/>
          <a:stretch>
            <a:fillRect/>
          </a:stretch>
        </p:blipFill>
        <p:spPr bwMode="auto">
          <a:xfrm>
            <a:off x="508000" y="1298575"/>
            <a:ext cx="2678113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96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Absolute &amp; Relative </a:t>
            </a:r>
            <a:r>
              <a:rPr lang="en-CA" dirty="0" smtClean="0"/>
              <a:t>References: Extra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With the previous examples, which part of each formula should be an absolute reference and which part should be a relative reference.</a:t>
            </a:r>
            <a:endParaRPr lang="en-CA" dirty="0"/>
          </a:p>
        </p:txBody>
      </p:sp>
      <p:cxnSp>
        <p:nvCxnSpPr>
          <p:cNvPr id="5" name="Straight Connector 4"/>
          <p:cNvCxnSpPr>
            <a:endCxn id="6" idx="2"/>
          </p:cNvCxnSpPr>
          <p:nvPr/>
        </p:nvCxnSpPr>
        <p:spPr>
          <a:xfrm flipV="1">
            <a:off x="2286000" y="3158067"/>
            <a:ext cx="2675263" cy="72813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76600" y="2700867"/>
            <a:ext cx="336932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=VLOOKUP(D2,D11:E15,2)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19399"/>
            <a:ext cx="2133600" cy="39427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3631" y="5334000"/>
            <a:ext cx="4758369" cy="14281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Don’t look at the solution </a:t>
            </a:r>
            <a:r>
              <a:rPr lang="en-CA" dirty="0" smtClean="0"/>
              <a:t>until you have tried working it out yourself!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Spreadsheet solution </a:t>
            </a:r>
            <a:r>
              <a:rPr lang="en-CA" dirty="0"/>
              <a:t>name: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example6B_vlookup_absolute_relative_addressing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595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Graphic Design And Spreadsheets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Using color</a:t>
            </a:r>
          </a:p>
          <a:p>
            <a:r>
              <a:rPr lang="en-CA" dirty="0" smtClean="0"/>
              <a:t>C.R.A.P.</a:t>
            </a:r>
          </a:p>
          <a:p>
            <a:r>
              <a:rPr lang="en-CA" dirty="0" smtClean="0"/>
              <a:t>Fonts and font effects</a:t>
            </a:r>
          </a:p>
          <a:p>
            <a:r>
              <a:rPr lang="en-CA" dirty="0" smtClean="0"/>
              <a:t>Text vs. graphs and charts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33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Color: Properly Used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When used sparingly color can draw attention to important information.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This is an especially valuable tool when there is a large amount of information.</a:t>
            </a:r>
          </a:p>
          <a:p>
            <a:pPr lvl="1"/>
            <a:r>
              <a:rPr lang="en-CA" dirty="0" smtClean="0"/>
              <a:t>The information may be “all there” but don’t make it any harder than it has to be for the viewer to find it.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86000"/>
            <a:ext cx="355282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4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Misused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The overuse of color: </a:t>
            </a:r>
          </a:p>
          <a:p>
            <a:pPr lvl="1"/>
            <a:r>
              <a:rPr lang="en-US" dirty="0" smtClean="0"/>
              <a:t>Reduces it’s ability to make information stand out. </a:t>
            </a:r>
          </a:p>
          <a:p>
            <a:pPr lvl="1"/>
            <a:r>
              <a:rPr lang="en-US" dirty="0" smtClean="0"/>
              <a:t>Makes it harder to understand what information is mapped to a particular color.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90" y="5334000"/>
            <a:ext cx="10477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31627"/>
            <a:ext cx="7467600" cy="245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42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Of Thumb For Color: Make It Subtle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all seen the use of ‘loud’ and clashing colors that can make text very hard to read.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Balance the use of color between noticeability and subtlety</a:t>
            </a:r>
          </a:p>
          <a:p>
            <a:pPr lvl="1"/>
            <a:r>
              <a:rPr lang="en-US" dirty="0" smtClean="0"/>
              <a:t>Make it as subtle as possible while still conveying the necessary information using color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2320119"/>
            <a:ext cx="2286000" cy="164228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0000"/>
                </a:solidFill>
              </a:rPr>
              <a:t>Ingredients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Sugar, lactose, fructose, corn syrup, glucose…lots of carbohydrates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76600" y="2388358"/>
            <a:ext cx="2743200" cy="1524000"/>
            <a:chOff x="3276600" y="2388358"/>
            <a:chExt cx="2743200" cy="1524000"/>
          </a:xfrm>
        </p:grpSpPr>
        <p:sp>
          <p:nvSpPr>
            <p:cNvPr id="5" name="Right Brace 4"/>
            <p:cNvSpPr/>
            <p:nvPr/>
          </p:nvSpPr>
          <p:spPr>
            <a:xfrm>
              <a:off x="3276600" y="2388358"/>
              <a:ext cx="304800" cy="1524000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81400" y="2569759"/>
              <a:ext cx="2438400" cy="11430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b="1" dirty="0" smtClean="0"/>
                <a:t>JT: I’ve actually seem green-red color combinations on listings of ingredients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876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Additional Issues Associated With Color</a:t>
            </a:r>
          </a:p>
        </p:txBody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Color blindness</a:t>
            </a:r>
            <a:r>
              <a:rPr lang="en-US" altLang="en-US" dirty="0"/>
              <a:t> </a:t>
            </a:r>
            <a:r>
              <a:rPr lang="en-US" altLang="en-US" dirty="0" smtClean="0"/>
              <a:t>affects a portion of the population:</a:t>
            </a:r>
          </a:p>
          <a:p>
            <a:pPr lvl="1"/>
            <a:r>
              <a:rPr lang="en-US" altLang="en-US" dirty="0" smtClean="0"/>
              <a:t>The majority of people who are color blind are red-green color blind so using only these colors to represent information should be avoided.</a:t>
            </a:r>
          </a:p>
          <a:p>
            <a:r>
              <a:rPr lang="en-US" altLang="en-US" dirty="0" smtClean="0"/>
              <a:t>Field size</a:t>
            </a:r>
          </a:p>
          <a:p>
            <a:pPr lvl="1"/>
            <a:r>
              <a:rPr lang="en-US" altLang="en-US" dirty="0" smtClean="0"/>
              <a:t>The larger the area to be color coded, the more easily that colors can be distinguished.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marL="234950" lvl="1" indent="0">
              <a:buNone/>
            </a:pPr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>
              <a:buFont typeface="Times New Roman" pitchFamily="18" charset="0"/>
              <a:buNone/>
            </a:pPr>
            <a:endParaRPr lang="en-US" alt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2"/>
          <a:stretch/>
        </p:blipFill>
        <p:spPr bwMode="auto">
          <a:xfrm>
            <a:off x="241110" y="3729250"/>
            <a:ext cx="6708022" cy="25191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6413310" y="4375672"/>
            <a:ext cx="872319" cy="13043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251510" y="4084093"/>
            <a:ext cx="1905000" cy="11049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Larger areas: colors can be more subtle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814781" y="5756796"/>
            <a:ext cx="567519" cy="26300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85629" y="5204347"/>
            <a:ext cx="1905000" cy="11049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Smaller areas: colors may have to employ greater contrast</a:t>
            </a:r>
          </a:p>
        </p:txBody>
      </p:sp>
    </p:spTree>
    <p:extLst>
      <p:ext uri="{BB962C8B-B14F-4D97-AF65-F5344CB8AC3E}">
        <p14:creationId xmlns:p14="http://schemas.microsoft.com/office/powerpoint/2010/main" val="108647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6195" grpId="0" build="p" bldLvl="2"/>
      <p:bldP spid="5" grpId="0"/>
      <p:bldP spid="1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Additional Issues Associated With Color (2)</a:t>
            </a:r>
          </a:p>
        </p:txBody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 dirty="0" smtClean="0"/>
              <a:t>When objects are small (text or small graphics) and color is used to distinguish information use highly saturated colors.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>
              <a:solidFill>
                <a:srgbClr val="74561A"/>
              </a:solidFill>
            </a:endParaRP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Conventions</a:t>
            </a:r>
          </a:p>
          <a:p>
            <a:pPr lvl="1"/>
            <a:r>
              <a:rPr lang="en-US" altLang="en-US" dirty="0" smtClean="0"/>
              <a:t>“Commonly accepted” conventions can vary widely by culture and their use should be carefully considered</a:t>
            </a:r>
          </a:p>
        </p:txBody>
      </p:sp>
      <p:sp>
        <p:nvSpPr>
          <p:cNvPr id="778244" name="Text Box 4"/>
          <p:cNvSpPr txBox="1">
            <a:spLocks noChangeArrowheads="1"/>
          </p:cNvSpPr>
          <p:nvPr/>
        </p:nvSpPr>
        <p:spPr bwMode="auto">
          <a:xfrm>
            <a:off x="1066800" y="2133600"/>
            <a:ext cx="1397000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This is </a:t>
            </a:r>
            <a:r>
              <a:rPr lang="en-US" altLang="en-US" sz="1800" dirty="0">
                <a:solidFill>
                  <a:srgbClr val="FF0000"/>
                </a:solidFill>
              </a:rPr>
              <a:t>important </a:t>
            </a:r>
            <a:r>
              <a:rPr lang="en-US" altLang="en-US" sz="1800" dirty="0"/>
              <a:t>information!</a:t>
            </a:r>
          </a:p>
        </p:txBody>
      </p:sp>
      <p:sp>
        <p:nvSpPr>
          <p:cNvPr id="778245" name="Text Box 5"/>
          <p:cNvSpPr txBox="1">
            <a:spLocks noChangeArrowheads="1"/>
          </p:cNvSpPr>
          <p:nvPr/>
        </p:nvSpPr>
        <p:spPr bwMode="auto">
          <a:xfrm>
            <a:off x="4241800" y="2133600"/>
            <a:ext cx="1397000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This is </a:t>
            </a:r>
            <a:r>
              <a:rPr lang="en-US" altLang="en-US" sz="1800" dirty="0">
                <a:solidFill>
                  <a:srgbClr val="5F361F"/>
                </a:solidFill>
              </a:rPr>
              <a:t>important</a:t>
            </a:r>
            <a:r>
              <a:rPr lang="en-US" altLang="en-US" sz="1800" dirty="0">
                <a:solidFill>
                  <a:srgbClr val="3F2415"/>
                </a:solidFill>
              </a:rPr>
              <a:t> </a:t>
            </a:r>
            <a:r>
              <a:rPr lang="en-US" altLang="en-US" sz="1800" dirty="0"/>
              <a:t>information!</a:t>
            </a:r>
          </a:p>
        </p:txBody>
      </p:sp>
    </p:spTree>
    <p:extLst>
      <p:ext uri="{BB962C8B-B14F-4D97-AF65-F5344CB8AC3E}">
        <p14:creationId xmlns:p14="http://schemas.microsoft.com/office/powerpoint/2010/main" val="183918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3" grpId="0" uiExpand="1" build="p" bldLvl="2"/>
      <p:bldP spid="778243" grpId="1" uiExpand="1" build="p" bldLvl="3"/>
      <p:bldP spid="778244" grpId="0"/>
      <p:bldP spid="77824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Color And Cultural Associations</a:t>
            </a:r>
          </a:p>
        </p:txBody>
      </p:sp>
      <p:graphicFrame>
        <p:nvGraphicFramePr>
          <p:cNvPr id="781375" name="Group 6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44041488"/>
              </p:ext>
            </p:extLst>
          </p:nvPr>
        </p:nvGraphicFramePr>
        <p:xfrm>
          <a:off x="368300" y="1125538"/>
          <a:ext cx="8380413" cy="5102226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05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Egypt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China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Japan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India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France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5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Death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Happiness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Anger, Danger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Life, creativity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Aristocracy, Freedom, Peace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Blue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Virtue, Faith, Truth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143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Heavens, Clouds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Villainy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Freedom, peace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7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Green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Fertility, Strength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Ming Dynasty, Heavens, Clouds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Future, Youth, Energy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Prosperity, Fertility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Criminality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5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Yellow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Happiness, Prosperity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143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Birth, Wealth, Power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Grace, Nobility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Success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Temporary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White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Joy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-109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Death, Purity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Death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Death, Purity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Neutrality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654" name="Text Box 54"/>
          <p:cNvSpPr txBox="1">
            <a:spLocks noChangeArrowheads="1"/>
          </p:cNvSpPr>
          <p:nvPr/>
        </p:nvSpPr>
        <p:spPr bwMode="auto">
          <a:xfrm>
            <a:off x="0" y="6400800"/>
            <a:ext cx="817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/>
              <a:t>From “How Fluent is Your Interface? Designing for International Users” Proceedings of the INTERCHI’93. Russo P. and Boor S.</a:t>
            </a:r>
          </a:p>
        </p:txBody>
      </p:sp>
    </p:spTree>
    <p:extLst>
      <p:ext uri="{BB962C8B-B14F-4D97-AF65-F5344CB8AC3E}">
        <p14:creationId xmlns:p14="http://schemas.microsoft.com/office/powerpoint/2010/main" val="200459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When Not To Use Multiple Worksheets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If the information consists of groups of unrelated information then the information about each group should be stored in a separate spreadsheet/workbook rather than implementing it a spreadsheet with multiple worksheets.</a:t>
            </a:r>
            <a:endParaRPr lang="en-CA" altLang="en-US" dirty="0"/>
          </a:p>
          <a:p>
            <a:endParaRPr lang="en-US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763270" y="3133085"/>
            <a:ext cx="7302500" cy="1492250"/>
            <a:chOff x="647700" y="2888938"/>
            <a:chExt cx="7302500" cy="1492562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647700" y="2919418"/>
              <a:ext cx="1765300" cy="10809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/>
                <a:t>Grades for mom (spreadsheet)</a:t>
              </a:r>
              <a:endParaRPr lang="en-CA" altLang="en-US" sz="1800"/>
            </a:p>
          </p:txBody>
        </p: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3335020" y="2906713"/>
              <a:ext cx="1778000" cy="14747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/>
                <a:t>Expenses for the family business (spreadsheet)</a:t>
              </a:r>
              <a:endParaRPr lang="en-CA" altLang="en-US" sz="1800"/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6096000" y="2888938"/>
              <a:ext cx="1854200" cy="14620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/>
                <a:t>Daily calorie intake for dad (spreadsheet)</a:t>
              </a:r>
              <a:endParaRPr lang="en-CA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59328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Fonts And Font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fonts:</a:t>
            </a:r>
          </a:p>
          <a:p>
            <a:pPr lvl="1"/>
            <a:r>
              <a:rPr lang="en-US" dirty="0" smtClean="0"/>
              <a:t>Ariel</a:t>
            </a:r>
          </a:p>
          <a:p>
            <a:pPr lvl="1"/>
            <a:r>
              <a:rPr lang="en-US" dirty="0" smtClean="0"/>
              <a:t>Calibri</a:t>
            </a:r>
          </a:p>
          <a:p>
            <a:pPr lvl="1"/>
            <a:r>
              <a:rPr lang="en-US" dirty="0" smtClean="0"/>
              <a:t>Helvetica</a:t>
            </a:r>
          </a:p>
          <a:p>
            <a:pPr lvl="1"/>
            <a:r>
              <a:rPr lang="en-US" dirty="0" smtClean="0"/>
              <a:t>Times New Roman</a:t>
            </a:r>
          </a:p>
          <a:p>
            <a:r>
              <a:rPr lang="en-US" dirty="0" smtClean="0"/>
              <a:t>Font effects:</a:t>
            </a:r>
          </a:p>
          <a:p>
            <a:pPr lvl="1"/>
            <a:r>
              <a:rPr lang="en-US" dirty="0" smtClean="0"/>
              <a:t>Italics</a:t>
            </a:r>
          </a:p>
          <a:p>
            <a:pPr lvl="1"/>
            <a:r>
              <a:rPr lang="en-US" dirty="0" smtClean="0"/>
              <a:t>Bold</a:t>
            </a:r>
          </a:p>
          <a:p>
            <a:pPr lvl="1"/>
            <a:r>
              <a:rPr lang="en-US" dirty="0" smtClean="0"/>
              <a:t>Underline</a:t>
            </a:r>
          </a:p>
          <a:p>
            <a:pPr lvl="1"/>
            <a:r>
              <a:rPr lang="en-US" dirty="0" smtClean="0"/>
              <a:t>Normal</a:t>
            </a:r>
          </a:p>
          <a:p>
            <a:r>
              <a:rPr lang="en-US" dirty="0" smtClean="0"/>
              <a:t>Font sizes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0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Fonts And Font </a:t>
            </a:r>
            <a:r>
              <a:rPr lang="en-US" dirty="0" smtClean="0"/>
              <a:t>Effects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rule of thumb use no more than 3 </a:t>
            </a:r>
            <a:r>
              <a:rPr lang="en-US" dirty="0" smtClean="0"/>
              <a:t>sizes </a:t>
            </a:r>
            <a:r>
              <a:rPr lang="en-US" dirty="0"/>
              <a:t>and font effects in a particular document.</a:t>
            </a:r>
          </a:p>
          <a:p>
            <a:pPr lvl="1"/>
            <a:r>
              <a:rPr lang="en-US" dirty="0"/>
              <a:t>Similar to color, their overuse reduces their effectiveness and makes it harder to interpret meaning</a:t>
            </a:r>
            <a:r>
              <a:rPr lang="en-US" dirty="0" smtClean="0"/>
              <a:t>.</a:t>
            </a:r>
          </a:p>
          <a:p>
            <a:pPr marL="234950" lvl="1" indent="-234950">
              <a:buFont typeface="Arial" charset="0"/>
              <a:buChar char="•"/>
            </a:pPr>
            <a:r>
              <a:rPr lang="en-US" altLang="en-US" dirty="0" smtClean="0"/>
              <a:t>Also if you don’t know much about fonts just stick to the common or default ones provided (</a:t>
            </a:r>
            <a:r>
              <a:rPr lang="en-US" dirty="0" smtClean="0"/>
              <a:t>Ariel, Calibri, Helvetica, Times </a:t>
            </a:r>
            <a:r>
              <a:rPr lang="en-US" dirty="0"/>
              <a:t>New </a:t>
            </a:r>
            <a:r>
              <a:rPr lang="en-US" dirty="0" smtClean="0"/>
              <a:t>Roman)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If </a:t>
            </a:r>
            <a:r>
              <a:rPr lang="en-US" altLang="en-US" dirty="0"/>
              <a:t>you’re not sure if a font is a good one </a:t>
            </a:r>
            <a:r>
              <a:rPr lang="en-US" altLang="en-US" dirty="0" smtClean="0"/>
              <a:t>for a particular situation then </a:t>
            </a:r>
            <a:r>
              <a:rPr lang="en-US" altLang="en-US" dirty="0"/>
              <a:t>it probably </a:t>
            </a:r>
            <a:r>
              <a:rPr lang="en-US" altLang="en-US" dirty="0" smtClean="0"/>
              <a:t>isn’t:</a:t>
            </a:r>
            <a:endParaRPr lang="en-US" altLang="en-US" dirty="0"/>
          </a:p>
          <a:p>
            <a:pPr lvl="2"/>
            <a:r>
              <a:rPr lang="en-US" altLang="en-US" dirty="0"/>
              <a:t>(This is a real font called “Wing dings”): </a:t>
            </a:r>
            <a:r>
              <a:rPr lang="en-US" altLang="en-US" dirty="0">
                <a:latin typeface="Wingdings" pitchFamily="2" charset="2"/>
              </a:rPr>
              <a:t>wing dings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35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C.R.A.P.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design principles that can be applied in a variety of situations</a:t>
            </a:r>
          </a:p>
          <a:p>
            <a:r>
              <a:rPr lang="en-US" sz="3200" b="1" dirty="0" smtClean="0"/>
              <a:t>C</a:t>
            </a:r>
            <a:r>
              <a:rPr lang="en-US" dirty="0" smtClean="0"/>
              <a:t>ontrast</a:t>
            </a:r>
          </a:p>
          <a:p>
            <a:r>
              <a:rPr lang="en-US" sz="2800" b="1" dirty="0" smtClean="0"/>
              <a:t>R</a:t>
            </a:r>
            <a:r>
              <a:rPr lang="en-US" dirty="0" smtClean="0"/>
              <a:t>epetition</a:t>
            </a:r>
          </a:p>
          <a:p>
            <a:r>
              <a:rPr lang="en-US" sz="2800" b="1" dirty="0" smtClean="0"/>
              <a:t>A</a:t>
            </a:r>
            <a:r>
              <a:rPr lang="en-US" dirty="0" smtClean="0"/>
              <a:t>lignment</a:t>
            </a:r>
          </a:p>
          <a:p>
            <a:r>
              <a:rPr lang="en-US" sz="2800" b="1" dirty="0" smtClean="0"/>
              <a:t>P</a:t>
            </a:r>
            <a:r>
              <a:rPr lang="en-US" dirty="0" smtClean="0"/>
              <a:t>roximity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248400"/>
            <a:ext cx="81534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smtClean="0"/>
              <a:t>1 From “The non-designers type book” by Robin Williams (Peach Pit express)</a:t>
            </a:r>
          </a:p>
        </p:txBody>
      </p:sp>
    </p:spTree>
    <p:extLst>
      <p:ext uri="{BB962C8B-B14F-4D97-AF65-F5344CB8AC3E}">
        <p14:creationId xmlns:p14="http://schemas.microsoft.com/office/powerpoint/2010/main" val="411645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 &amp; Repetition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lvl="1" indent="-234950">
              <a:buFont typeface="Arial" charset="0"/>
              <a:buChar char="•"/>
            </a:pPr>
            <a:r>
              <a:rPr lang="en-US" altLang="en-US" sz="2400" dirty="0"/>
              <a:t>Contrast:</a:t>
            </a:r>
          </a:p>
          <a:p>
            <a:pPr lvl="1"/>
            <a:r>
              <a:rPr lang="en-US" dirty="0"/>
              <a:t>Make different things </a:t>
            </a:r>
            <a:r>
              <a:rPr lang="en-US" b="1" dirty="0" smtClean="0"/>
              <a:t>look significantly different</a:t>
            </a:r>
          </a:p>
          <a:p>
            <a:r>
              <a:rPr lang="en-US" dirty="0" smtClean="0"/>
              <a:t>Repetition (Consistency): </a:t>
            </a:r>
          </a:p>
          <a:p>
            <a:pPr lvl="1"/>
            <a:r>
              <a:rPr lang="en-US" dirty="0" smtClean="0"/>
              <a:t>Repeat </a:t>
            </a:r>
            <a:r>
              <a:rPr lang="en-US" dirty="0"/>
              <a:t>conventions throughout the interface to tie elements together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8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No Contrast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4637"/>
            <a:ext cx="7766538" cy="204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45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Weak Contrast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4" y="1371600"/>
            <a:ext cx="7840932" cy="198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30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Headings Stand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contrast:</a:t>
            </a:r>
          </a:p>
          <a:p>
            <a:pPr lvl="1"/>
            <a:r>
              <a:rPr lang="en-US" dirty="0" smtClean="0"/>
              <a:t>If contrast is not (or weakly) employed for a small set of data it may not be a large issue.</a:t>
            </a:r>
          </a:p>
          <a:p>
            <a:pPr lvl="1"/>
            <a:r>
              <a:rPr lang="en-US" dirty="0" smtClean="0"/>
              <a:t> But for larger data sets (“real data”) it may make it more work than is necessary.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Repetition:</a:t>
            </a:r>
          </a:p>
          <a:p>
            <a:pPr lvl="1"/>
            <a:r>
              <a:rPr lang="en-US" dirty="0" smtClean="0"/>
              <a:t>Same fonts, font sizes and font effects used in the headings vs. the data.</a:t>
            </a:r>
          </a:p>
          <a:p>
            <a:pPr lvl="1"/>
            <a:r>
              <a:rPr lang="en-US" dirty="0" smtClean="0"/>
              <a:t>Makes it easier to see and understand the structure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7416929" cy="214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21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can be used to structure a document (represents hierarchical relationships).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3" y="2286001"/>
            <a:ext cx="1981200" cy="28347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40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And Repetition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Consistent alignment (left or right) can be used to represent relationships.</a:t>
            </a:r>
          </a:p>
          <a:p>
            <a:pPr lvl="1"/>
            <a:r>
              <a:rPr lang="en-US" dirty="0" smtClean="0"/>
              <a:t>All the data in a column are consistently aligned to signify they belong a group</a:t>
            </a:r>
          </a:p>
          <a:p>
            <a:r>
              <a:rPr lang="en-US" dirty="0" smtClean="0"/>
              <a:t>Example: movie credits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64029" y="3429000"/>
            <a:ext cx="5431970" cy="2667000"/>
            <a:chOff x="664029" y="3429000"/>
            <a:chExt cx="5431970" cy="2667000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 bwMode="auto">
            <a:xfrm>
              <a:off x="664029" y="3429000"/>
              <a:ext cx="2286000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34950" indent="-2349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2222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4675" indent="-11747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96925" indent="-10477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charset="0"/>
                <a:buNone/>
              </a:pPr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</a:rPr>
                <a:t>The Kung Fu master</a:t>
              </a:r>
            </a:p>
            <a:p>
              <a:pPr marL="0" indent="0" algn="r">
                <a:buFont typeface="Arial" charset="0"/>
                <a:buNone/>
              </a:pPr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</a:rPr>
                <a:t>Arch villain</a:t>
              </a:r>
            </a:p>
            <a:p>
              <a:pPr marL="0" indent="0" algn="r">
                <a:buFont typeface="Arial" charset="0"/>
                <a:buNone/>
              </a:pPr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</a:rPr>
                <a:t>Kung Fu student #1</a:t>
              </a:r>
            </a:p>
            <a:p>
              <a:pPr marL="0" indent="0" algn="r">
                <a:buFont typeface="Arial" charset="0"/>
                <a:buNone/>
              </a:pPr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</a:rPr>
                <a:t>Kung Fu student #2</a:t>
              </a:r>
            </a:p>
            <a:p>
              <a:pPr marL="0" indent="0" algn="r">
                <a:buFont typeface="Arial" charset="0"/>
                <a:buNone/>
              </a:pPr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</a:rPr>
                <a:t>Thug #1</a:t>
              </a:r>
            </a:p>
            <a:p>
              <a:pPr marL="0" indent="0" algn="r">
                <a:buFont typeface="Arial" charset="0"/>
                <a:buNone/>
              </a:pPr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</a:rPr>
                <a:t>Thug #2</a:t>
              </a:r>
            </a:p>
            <a:p>
              <a:pPr marL="0" indent="0" algn="r">
                <a:buFont typeface="Arial" charset="0"/>
                <a:buNone/>
              </a:pPr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</a:rPr>
                <a:t>Damsel in distress</a:t>
              </a:r>
            </a:p>
            <a:p>
              <a:pPr marL="0" indent="0" algn="r">
                <a:buFont typeface="Arial" charset="0"/>
                <a:buNone/>
              </a:pPr>
              <a:endParaRPr lang="en-US" sz="2000" dirty="0"/>
            </a:p>
          </p:txBody>
        </p:sp>
        <p:sp>
          <p:nvSpPr>
            <p:cNvPr id="6" name="Content Placeholder 3"/>
            <p:cNvSpPr txBox="1">
              <a:spLocks/>
            </p:cNvSpPr>
            <p:nvPr/>
          </p:nvSpPr>
          <p:spPr>
            <a:xfrm>
              <a:off x="2950028" y="3429000"/>
              <a:ext cx="3145971" cy="2667000"/>
            </a:xfrm>
            <a:prstGeom prst="rect">
              <a:avLst/>
            </a:prstGeom>
          </p:spPr>
          <p:txBody>
            <a:bodyPr/>
            <a:lstStyle>
              <a:lvl1pPr marL="228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96875" indent="-16827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-16827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74725" indent="-16986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</a:rPr>
                <a:t>James “The Bullet” Tam</a:t>
              </a:r>
            </a:p>
            <a:p>
              <a:pPr marL="0" indent="0">
                <a:buFont typeface="Arial" charset="0"/>
                <a:buNone/>
              </a:pPr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</a:rPr>
                <a:t>James (Evil dude) Tam</a:t>
              </a:r>
            </a:p>
            <a:p>
              <a:pPr marL="0" indent="0">
                <a:buFont typeface="Arial" charset="0"/>
                <a:buNone/>
              </a:pPr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</a:rPr>
                <a:t>Eager Tam1</a:t>
              </a:r>
            </a:p>
            <a:p>
              <a:pPr marL="0" indent="0">
                <a:buFont typeface="Arial" charset="0"/>
                <a:buNone/>
              </a:pPr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</a:rPr>
                <a:t>Eager Tam2</a:t>
              </a:r>
            </a:p>
            <a:p>
              <a:pPr marL="0" indent="0">
                <a:buFont typeface="Arial" charset="0"/>
                <a:buNone/>
              </a:pPr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</a:rPr>
                <a:t>Cannon-fodder Tam #1</a:t>
              </a:r>
            </a:p>
            <a:p>
              <a:pPr marL="0" indent="0">
                <a:buNone/>
              </a:pP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</a:rPr>
                <a:t>Cannon-fodder Tam </a:t>
              </a:r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</a:rPr>
                <a:t>#2</a:t>
              </a:r>
              <a:endParaRPr lang="en-US" sz="20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0" indent="0">
                <a:buFont typeface="Arial" charset="0"/>
                <a:buNone/>
              </a:pPr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</a:rPr>
                <a:t>Jamie </a:t>
              </a:r>
              <a:r>
                <a:rPr lang="en-US" sz="2000" dirty="0" err="1" smtClean="0">
                  <a:solidFill>
                    <a:schemeClr val="tx2">
                      <a:lumMod val="75000"/>
                    </a:schemeClr>
                  </a:solidFill>
                </a:rPr>
                <a:t>Tametta</a:t>
              </a:r>
              <a:endParaRPr lang="en-US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800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Centre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Sparing use can be used to provide contrast e.g., slide titles vs. content.</a:t>
            </a:r>
          </a:p>
          <a:p>
            <a:r>
              <a:rPr lang="en-US" dirty="0" smtClean="0"/>
              <a:t>Because they remove a common method for structuring a document it can make reading text more difficult.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" y="3124198"/>
            <a:ext cx="4262437" cy="35925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45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Excel Ribbon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Tabs are used to group related functions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05000"/>
            <a:ext cx="7162800" cy="28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9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Again: while sparing use of center alignment can be used to provide contrast it should NEVER be used as the default in documents such as spreadsheets.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4262437" cy="35925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17371"/>
            <a:ext cx="3848100" cy="220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24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Related items are in close proximity</a:t>
            </a:r>
          </a:p>
          <a:p>
            <a:r>
              <a:rPr lang="en-US" dirty="0" smtClean="0"/>
              <a:t>Unrelated items are separated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4245108" cy="411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52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Text Or Graphics?</a:t>
            </a:r>
            <a:endParaRPr lang="en-CA" altLang="en-US" dirty="0" smtClean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Text?</a:t>
            </a:r>
          </a:p>
          <a:p>
            <a:r>
              <a:rPr lang="en-US" altLang="en-US" dirty="0" smtClean="0"/>
              <a:t>A graph or chart?</a:t>
            </a:r>
          </a:p>
          <a:p>
            <a:pPr lvl="1"/>
            <a:r>
              <a:rPr lang="en-US" altLang="en-US" dirty="0" smtClean="0"/>
              <a:t>What type to use? (Pie, bar, line etc.)</a:t>
            </a: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738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Benefits Of Using Text</a:t>
            </a:r>
            <a:endParaRPr lang="en-CA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Text is the best representation to use when accuracy is paramount.</a:t>
            </a:r>
          </a:p>
          <a:p>
            <a:r>
              <a:rPr lang="en-US" altLang="en-US" dirty="0" smtClean="0"/>
              <a:t>Example term grades for individual students.</a:t>
            </a:r>
            <a:endParaRPr lang="en-CA" alt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122818"/>
              </p:ext>
            </p:extLst>
          </p:nvPr>
        </p:nvGraphicFramePr>
        <p:xfrm>
          <a:off x="5562600" y="2667000"/>
          <a:ext cx="2724150" cy="2253547"/>
        </p:xfrm>
        <a:graphic>
          <a:graphicData uri="http://schemas.openxmlformats.org/drawingml/2006/table">
            <a:tbl>
              <a:tblPr/>
              <a:tblGrid>
                <a:gridCol w="1421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2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7627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Student ID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Percentage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26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26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26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26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26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26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68032318"/>
              </p:ext>
            </p:extLst>
          </p:nvPr>
        </p:nvGraphicFramePr>
        <p:xfrm>
          <a:off x="546791" y="3025625"/>
          <a:ext cx="4176713" cy="2792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24400" y="4191000"/>
            <a:ext cx="723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/>
              <a:t>Vs.</a:t>
            </a:r>
            <a:endParaRPr lang="en-CA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3544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Benefits Of Graphics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Graphics:</a:t>
            </a:r>
          </a:p>
          <a:p>
            <a:pPr lvl="1"/>
            <a:r>
              <a:rPr lang="en-CA" dirty="0" smtClean="0"/>
              <a:t>Useful for illustrating relationships or visualizing patterns</a:t>
            </a:r>
          </a:p>
          <a:p>
            <a:r>
              <a:rPr lang="en-CA" dirty="0"/>
              <a:t>Example: </a:t>
            </a:r>
            <a:r>
              <a:rPr lang="en-CA" dirty="0" smtClean="0"/>
              <a:t>Anscombe’s Quartet</a:t>
            </a:r>
            <a:r>
              <a:rPr lang="en-CA" baseline="30000" dirty="0" smtClean="0"/>
              <a:t>1</a:t>
            </a:r>
          </a:p>
          <a:p>
            <a:pPr lvl="1"/>
            <a:r>
              <a:rPr lang="en-US" altLang="en-US" dirty="0"/>
              <a:t>Shown one way (a set of numbered pairs) it’s hard to analyze the information e.g., is there any trends or patterns?</a:t>
            </a:r>
            <a:endParaRPr lang="en-CA" altLang="en-US" dirty="0"/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-11430" y="6477000"/>
            <a:ext cx="906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3" tooltip="Frank Anscombe"/>
              </a:rPr>
              <a:t>Anscombe, F. J.</a:t>
            </a:r>
            <a:r>
              <a:rPr lang="en-CA" dirty="0"/>
              <a:t> (1973). "Graphs in Statistical Analysis". </a:t>
            </a:r>
            <a:r>
              <a:rPr lang="en-CA" i="1" dirty="0">
                <a:hlinkClick r:id="rId4" tooltip="American Statistician"/>
              </a:rPr>
              <a:t>American Statistician</a:t>
            </a:r>
            <a:r>
              <a:rPr lang="en-CA" dirty="0"/>
              <a:t> </a:t>
            </a:r>
            <a:r>
              <a:rPr lang="en-CA" b="1" dirty="0"/>
              <a:t>27</a:t>
            </a:r>
            <a:r>
              <a:rPr lang="en-CA" dirty="0"/>
              <a:t> (1): 17–21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890" y="3401967"/>
            <a:ext cx="14001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47586"/>
            <a:ext cx="13144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392" y="4447711"/>
            <a:ext cx="2586874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03" y="4429080"/>
            <a:ext cx="2640374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50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Benefits Of </a:t>
            </a:r>
            <a:r>
              <a:rPr lang="en-CA" dirty="0" smtClean="0"/>
              <a:t>Graphics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Example: Anscombe’s </a:t>
            </a:r>
            <a:r>
              <a:rPr lang="en-CA" dirty="0" smtClean="0"/>
              <a:t>Quartet (continued)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59" y="1999113"/>
            <a:ext cx="13430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77" y="2042928"/>
            <a:ext cx="13716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939884"/>
            <a:ext cx="278191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29722"/>
            <a:ext cx="2743200" cy="168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89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Benefits Of </a:t>
            </a:r>
            <a:r>
              <a:rPr lang="en-CA" dirty="0" smtClean="0"/>
              <a:t>Graphics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Graphical representations can make a powerful impression!</a:t>
            </a:r>
            <a:endParaRPr lang="en-CA" alt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132409"/>
              </p:ext>
            </p:extLst>
          </p:nvPr>
        </p:nvGraphicFramePr>
        <p:xfrm>
          <a:off x="609600" y="2057400"/>
          <a:ext cx="2171700" cy="3781422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275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 smtClean="0">
                          <a:latin typeface="Arial"/>
                        </a:rPr>
                        <a:t>Letter</a:t>
                      </a:r>
                      <a:endParaRPr lang="en-CA" sz="1600" b="1" i="0" u="none" strike="noStrike" dirty="0">
                        <a:latin typeface="Arial"/>
                      </a:endParaRPr>
                    </a:p>
                  </a:txBody>
                  <a:tcPr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latin typeface="Arial"/>
                        </a:rPr>
                        <a:t>No. </a:t>
                      </a:r>
                      <a:r>
                        <a:rPr lang="en-CA" sz="1600" b="1" i="0" u="none" strike="noStrike" dirty="0" smtClean="0">
                          <a:latin typeface="Arial"/>
                        </a:rPr>
                        <a:t>occurrences</a:t>
                      </a:r>
                      <a:endParaRPr lang="en-CA" sz="1600" b="1" i="0" u="none" strike="noStrike" dirty="0">
                        <a:latin typeface="Arial"/>
                      </a:endParaRPr>
                    </a:p>
                  </a:txBody>
                  <a:tcPr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637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latin typeface="Arial"/>
                        </a:rPr>
                        <a:t>F</a:t>
                      </a:r>
                    </a:p>
                  </a:txBody>
                  <a:tcPr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637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latin typeface="Arial"/>
                        </a:rPr>
                        <a:t>D</a:t>
                      </a:r>
                    </a:p>
                  </a:txBody>
                  <a:tcPr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637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latin typeface="Arial"/>
                        </a:rPr>
                        <a:t>D+</a:t>
                      </a:r>
                    </a:p>
                  </a:txBody>
                  <a:tcPr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40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latin typeface="Arial"/>
                        </a:rPr>
                        <a:t>C-</a:t>
                      </a:r>
                    </a:p>
                  </a:txBody>
                  <a:tcPr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637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latin typeface="Arial"/>
                        </a:rPr>
                        <a:t>C</a:t>
                      </a:r>
                    </a:p>
                  </a:txBody>
                  <a:tcPr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latin typeface="Arial"/>
                        </a:rPr>
                        <a:t>8</a:t>
                      </a:r>
                    </a:p>
                  </a:txBody>
                  <a:tcPr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637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latin typeface="Arial"/>
                        </a:rPr>
                        <a:t>C+</a:t>
                      </a:r>
                    </a:p>
                  </a:txBody>
                  <a:tcPr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latin typeface="Arial"/>
                        </a:rPr>
                        <a:t>12</a:t>
                      </a:r>
                    </a:p>
                  </a:txBody>
                  <a:tcPr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637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latin typeface="Arial"/>
                        </a:rPr>
                        <a:t>B-</a:t>
                      </a:r>
                    </a:p>
                  </a:txBody>
                  <a:tcPr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latin typeface="Arial"/>
                        </a:rPr>
                        <a:t>17</a:t>
                      </a:r>
                    </a:p>
                  </a:txBody>
                  <a:tcPr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637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latin typeface="Arial"/>
                        </a:rPr>
                        <a:t>B</a:t>
                      </a:r>
                    </a:p>
                  </a:txBody>
                  <a:tcPr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latin typeface="Arial"/>
                        </a:rPr>
                        <a:t>25</a:t>
                      </a:r>
                    </a:p>
                  </a:txBody>
                  <a:tcPr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637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latin typeface="Arial"/>
                        </a:rPr>
                        <a:t>B+</a:t>
                      </a:r>
                    </a:p>
                  </a:txBody>
                  <a:tcPr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latin typeface="Arial"/>
                        </a:rPr>
                        <a:t>33</a:t>
                      </a:r>
                    </a:p>
                  </a:txBody>
                  <a:tcPr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637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latin typeface="Arial"/>
                        </a:rPr>
                        <a:t>A-</a:t>
                      </a:r>
                    </a:p>
                  </a:txBody>
                  <a:tcPr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latin typeface="Arial"/>
                        </a:rPr>
                        <a:t>45</a:t>
                      </a:r>
                    </a:p>
                  </a:txBody>
                  <a:tcPr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637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latin typeface="Arial"/>
                        </a:rPr>
                        <a:t>A</a:t>
                      </a:r>
                    </a:p>
                  </a:txBody>
                  <a:tcPr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latin typeface="Arial"/>
                        </a:rPr>
                        <a:t>30</a:t>
                      </a:r>
                    </a:p>
                  </a:txBody>
                  <a:tcPr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5637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latin typeface="Arial"/>
                        </a:rPr>
                        <a:t>A+</a:t>
                      </a:r>
                    </a:p>
                  </a:txBody>
                  <a:tcPr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 smtClean="0">
                          <a:latin typeface="Arial"/>
                        </a:rPr>
                        <a:t>10</a:t>
                      </a:r>
                      <a:endParaRPr lang="en-CA" sz="1600" b="0" i="0" u="none" strike="noStrike" dirty="0">
                        <a:latin typeface="Arial"/>
                      </a:endParaRPr>
                    </a:p>
                  </a:txBody>
                  <a:tcPr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34895774"/>
              </p:ext>
            </p:extLst>
          </p:nvPr>
        </p:nvGraphicFramePr>
        <p:xfrm>
          <a:off x="3810000" y="3048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491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Ways Of Graphically Representing Information</a:t>
            </a:r>
            <a:endParaRPr lang="en-CA" altLang="en-US" smtClean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Pie chart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Bar graph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Line graph</a:t>
            </a:r>
            <a:endParaRPr lang="en-CA" altLang="en-US" smtClean="0"/>
          </a:p>
        </p:txBody>
      </p:sp>
      <p:pic>
        <p:nvPicPr>
          <p:cNvPr id="64516" name="Picture 2" descr="C:\Documents and Settings\tamj\Local Settings\Temporary Internet Files\Content.IE5\2PJSL3D5\MCj0312156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1171575"/>
            <a:ext cx="18319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5" t="7492" r="55142" b="86667"/>
          <a:stretch>
            <a:fillRect/>
          </a:stretch>
        </p:blipFill>
        <p:spPr bwMode="auto">
          <a:xfrm>
            <a:off x="2717800" y="5467350"/>
            <a:ext cx="77470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4518" name="Picture 4" descr="C:\Documents and Settings\tamj\Local Settings\Temporary Internet Files\Content.IE5\BXBUDUUE\MCj0426060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3100388"/>
            <a:ext cx="16764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8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Pie Charts</a:t>
            </a:r>
            <a:endParaRPr lang="en-CA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 smtClean="0"/>
              <a:t>Good for showing proportions, how much of the whole does each item contribute. 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CA" altLang="en-US" dirty="0" smtClean="0"/>
          </a:p>
          <a:p>
            <a:r>
              <a:rPr lang="en-CA" altLang="en-US" dirty="0" smtClean="0"/>
              <a:t>It’s poor for showing exact numeric values.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14231501"/>
              </p:ext>
            </p:extLst>
          </p:nvPr>
        </p:nvGraphicFramePr>
        <p:xfrm>
          <a:off x="762000" y="2286000"/>
          <a:ext cx="3632200" cy="207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44729660"/>
              </p:ext>
            </p:extLst>
          </p:nvPr>
        </p:nvGraphicFramePr>
        <p:xfrm>
          <a:off x="647700" y="4813300"/>
          <a:ext cx="3543300" cy="187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605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Bar And Line Graphs</a:t>
            </a:r>
            <a:endParaRPr lang="en-CA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1125" lvl="1" indent="-111125">
              <a:spcBef>
                <a:spcPct val="30000"/>
              </a:spcBef>
              <a:buSzTx/>
              <a:buFontTx/>
              <a:buChar char="•"/>
            </a:pPr>
            <a:r>
              <a:rPr lang="en-CA" altLang="en-US" sz="2400" dirty="0" smtClean="0"/>
              <a:t>For showing trends</a:t>
            </a:r>
          </a:p>
          <a:p>
            <a:pPr marL="111125" lvl="1" indent="-111125">
              <a:spcBef>
                <a:spcPct val="30000"/>
              </a:spcBef>
              <a:buSzTx/>
              <a:buFontTx/>
              <a:buChar char="•"/>
            </a:pPr>
            <a:endParaRPr lang="en-US" altLang="en-US" sz="2400" dirty="0" smtClean="0"/>
          </a:p>
          <a:p>
            <a:pPr marL="111125" lvl="1" indent="-111125">
              <a:spcBef>
                <a:spcPct val="30000"/>
              </a:spcBef>
              <a:buSzTx/>
              <a:buFontTx/>
              <a:buChar char="•"/>
            </a:pPr>
            <a:endParaRPr lang="en-US" altLang="en-US" sz="2400" dirty="0" smtClean="0"/>
          </a:p>
          <a:p>
            <a:pPr marL="111125" lvl="1" indent="-111125">
              <a:spcBef>
                <a:spcPct val="30000"/>
              </a:spcBef>
              <a:buSzTx/>
              <a:buFontTx/>
              <a:buChar char="•"/>
            </a:pPr>
            <a:endParaRPr lang="en-US" altLang="en-US" sz="2400" dirty="0" smtClean="0"/>
          </a:p>
          <a:p>
            <a:pPr marL="111125" lvl="1" indent="-111125">
              <a:spcBef>
                <a:spcPct val="30000"/>
              </a:spcBef>
              <a:buSzTx/>
              <a:buFont typeface="Times New Roman" pitchFamily="18" charset="0"/>
              <a:buNone/>
            </a:pPr>
            <a:endParaRPr lang="en-CA" altLang="en-US" sz="2400" dirty="0" smtClean="0"/>
          </a:p>
          <a:p>
            <a:pPr marL="111125" lvl="1" indent="-111125">
              <a:spcBef>
                <a:spcPct val="30000"/>
              </a:spcBef>
              <a:buSzTx/>
              <a:buFontTx/>
              <a:buChar char="•"/>
            </a:pPr>
            <a:r>
              <a:rPr lang="en-CA" altLang="en-US" sz="2400" dirty="0" smtClean="0"/>
              <a:t>Comparing functions</a:t>
            </a:r>
          </a:p>
          <a:p>
            <a:endParaRPr lang="en-CA" altLang="en-US" dirty="0" smtClean="0"/>
          </a:p>
        </p:txBody>
      </p:sp>
      <p:graphicFrame>
        <p:nvGraphicFramePr>
          <p:cNvPr id="819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140674"/>
              </p:ext>
            </p:extLst>
          </p:nvPr>
        </p:nvGraphicFramePr>
        <p:xfrm>
          <a:off x="3581400" y="1524000"/>
          <a:ext cx="3363912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Chart" r:id="rId3" imgW="5219624" imgH="2752801" progId="Excel.Sheet.8">
                  <p:embed/>
                </p:oleObj>
              </mc:Choice>
              <mc:Fallback>
                <p:oleObj name="Chart" r:id="rId3" imgW="5219624" imgH="275280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524000"/>
                        <a:ext cx="3363912" cy="177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699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797354238"/>
              </p:ext>
            </p:extLst>
          </p:nvPr>
        </p:nvGraphicFramePr>
        <p:xfrm>
          <a:off x="3429000" y="3962400"/>
          <a:ext cx="4800600" cy="2767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1417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High Level View Of Each Tab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File:</a:t>
            </a:r>
          </a:p>
          <a:p>
            <a:pPr lvl="1"/>
            <a:r>
              <a:rPr lang="en-CA" dirty="0" smtClean="0"/>
              <a:t>Functions associated with documents (creating, opening, saving, printing etc.)</a:t>
            </a:r>
          </a:p>
          <a:p>
            <a:r>
              <a:rPr lang="en-CA" dirty="0" smtClean="0"/>
              <a:t>Home (default) **:</a:t>
            </a:r>
          </a:p>
          <a:p>
            <a:pPr lvl="1"/>
            <a:r>
              <a:rPr lang="en-CA" dirty="0" smtClean="0"/>
              <a:t>Many of the most commonly used functions (such as formatting fonts, cells and numerical data)</a:t>
            </a:r>
          </a:p>
          <a:p>
            <a:r>
              <a:rPr lang="en-CA" dirty="0" smtClean="0"/>
              <a:t>Insert:</a:t>
            </a:r>
          </a:p>
          <a:p>
            <a:pPr lvl="1"/>
            <a:r>
              <a:rPr lang="en-CA" dirty="0"/>
              <a:t>T</a:t>
            </a:r>
            <a:r>
              <a:rPr lang="en-CA" dirty="0" smtClean="0"/>
              <a:t>ables</a:t>
            </a:r>
            <a:r>
              <a:rPr lang="en-CA" dirty="0"/>
              <a:t>, </a:t>
            </a:r>
            <a:r>
              <a:rPr lang="en-CA" dirty="0" smtClean="0"/>
              <a:t>illustrations, apps, charts, graphs, text</a:t>
            </a:r>
            <a:r>
              <a:rPr lang="en-CA" dirty="0"/>
              <a:t>, and </a:t>
            </a:r>
            <a:r>
              <a:rPr lang="en-CA" dirty="0" smtClean="0"/>
              <a:t>symbols</a:t>
            </a:r>
          </a:p>
          <a:p>
            <a:r>
              <a:rPr lang="en-CA" dirty="0" smtClean="0"/>
              <a:t>Page layout:</a:t>
            </a:r>
          </a:p>
          <a:p>
            <a:pPr lvl="1"/>
            <a:r>
              <a:rPr lang="en-CA" dirty="0" smtClean="0"/>
              <a:t>Page setup (many similar to print options) </a:t>
            </a:r>
          </a:p>
          <a:p>
            <a:r>
              <a:rPr lang="en-CA" dirty="0" smtClean="0"/>
              <a:t>Formulas *:</a:t>
            </a:r>
          </a:p>
          <a:p>
            <a:pPr lvl="1"/>
            <a:r>
              <a:rPr lang="en-CA" dirty="0" smtClean="0"/>
              <a:t>Location and groupings of the pre-created built-in mathematical formulas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1207"/>
          <a:stretch/>
        </p:blipFill>
        <p:spPr>
          <a:xfrm>
            <a:off x="5410200" y="4876800"/>
            <a:ext cx="3044687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6019800"/>
            <a:ext cx="3276600" cy="60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2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Rules Of Thumb For Graphs</a:t>
            </a:r>
            <a:endParaRPr lang="en-CA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Times New Roman" pitchFamily="18" charset="0"/>
              <a:buAutoNum type="arabicPeriod"/>
            </a:pPr>
            <a:r>
              <a:rPr lang="en-US" altLang="en-US" smtClean="0"/>
              <a:t>The X axis is used to plot known data (e.g., letter grades), while the Y axis is used to plot the unknown data (e.g., the number of students who received particular letter grades).</a:t>
            </a:r>
            <a:endParaRPr lang="en-CA" altLang="en-US" smtClean="0"/>
          </a:p>
        </p:txBody>
      </p:sp>
      <p:graphicFrame>
        <p:nvGraphicFramePr>
          <p:cNvPr id="4" name="Chart 3"/>
          <p:cNvGraphicFramePr/>
          <p:nvPr/>
        </p:nvGraphicFramePr>
        <p:xfrm>
          <a:off x="1016000" y="2401128"/>
          <a:ext cx="7772400" cy="4139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52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Rules Of Thumb For Graphs (2)</a:t>
            </a:r>
            <a:endParaRPr lang="en-CA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2" indent="-457200">
              <a:buFont typeface="Times New Roman" pitchFamily="18" charset="0"/>
              <a:buAutoNum type="arabicPeriod" startAt="2"/>
            </a:pPr>
            <a:r>
              <a:rPr lang="en-US" altLang="en-US" sz="2400" dirty="0" smtClean="0"/>
              <a:t>Bar graphs are used to plot non-continuous data </a:t>
            </a:r>
          </a:p>
          <a:p>
            <a:pPr marL="679450" lvl="3" indent="-222250"/>
            <a:r>
              <a:rPr lang="en-US" altLang="en-US" sz="2200" dirty="0" smtClean="0"/>
              <a:t>e.g., </a:t>
            </a:r>
            <a:r>
              <a:rPr lang="en-CA" altLang="en-US" sz="2200" dirty="0" smtClean="0"/>
              <a:t>the number of patients that go to different hospitals.</a:t>
            </a:r>
            <a:endParaRPr lang="en-CA" altLang="en-US" dirty="0" smtClean="0"/>
          </a:p>
          <a:p>
            <a:pPr marL="457200" lvl="2" indent="-457200">
              <a:buFont typeface="Times New Roman" pitchFamily="18" charset="0"/>
              <a:buAutoNum type="arabicPeriod" startAt="2"/>
            </a:pPr>
            <a:r>
              <a:rPr lang="en-CA" altLang="en-US" sz="2400" dirty="0" smtClean="0"/>
              <a:t>Line graph are used to plot continuous data </a:t>
            </a:r>
          </a:p>
          <a:p>
            <a:pPr marL="679450" lvl="3" indent="-222250"/>
            <a:r>
              <a:rPr lang="en-CA" altLang="en-US" sz="2200" dirty="0" smtClean="0"/>
              <a:t>e.g., mortality trends over time.</a:t>
            </a:r>
          </a:p>
          <a:p>
            <a:pPr marL="457200" lvl="2" indent="-457200">
              <a:lnSpc>
                <a:spcPct val="100000"/>
              </a:lnSpc>
              <a:spcBef>
                <a:spcPct val="30000"/>
              </a:spcBef>
              <a:buSzTx/>
              <a:buFontTx/>
              <a:buNone/>
            </a:pPr>
            <a:endParaRPr lang="en-CA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5515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 And Other Spreadsheets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Excel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most commonly used format (along with other MS-Office products).</a:t>
            </a:r>
          </a:p>
          <a:p>
            <a:pPr lvl="1"/>
            <a:r>
              <a:rPr lang="en-US" dirty="0" smtClean="0"/>
              <a:t>Other office software claiming compatibility with MS-Office documents aren’t always 100% compatible.</a:t>
            </a:r>
          </a:p>
          <a:p>
            <a:pPr lvl="1"/>
            <a:r>
              <a:rPr lang="en-US" dirty="0" smtClean="0"/>
              <a:t>Familiar interface</a:t>
            </a:r>
          </a:p>
          <a:p>
            <a:r>
              <a:rPr lang="en-US" altLang="en-US" b="1" dirty="0"/>
              <a:t>Google spreadsheet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 smtClean="0"/>
              <a:t>Part </a:t>
            </a:r>
            <a:r>
              <a:rPr lang="en-US" altLang="en-US" dirty="0"/>
              <a:t>of the “Google docs” suite of programs.</a:t>
            </a:r>
          </a:p>
          <a:p>
            <a:pPr lvl="1"/>
            <a:r>
              <a:rPr lang="en-US" altLang="en-US" dirty="0" smtClean="0"/>
              <a:t>Why </a:t>
            </a:r>
            <a:r>
              <a:rPr lang="en-US" altLang="en-US" dirty="0"/>
              <a:t>use it: It’s </a:t>
            </a:r>
            <a:r>
              <a:rPr lang="en-US" altLang="en-US" dirty="0" smtClean="0"/>
              <a:t>free and doesn’t require an install on a particular computer operating system.</a:t>
            </a:r>
            <a:endParaRPr lang="en-US" altLang="en-US" dirty="0"/>
          </a:p>
          <a:p>
            <a:pPr lvl="1"/>
            <a:r>
              <a:rPr lang="en-US" altLang="en-US" dirty="0"/>
              <a:t>Normally documents are saved on the Google servers </a:t>
            </a:r>
            <a:r>
              <a:rPr lang="en-US" altLang="en-US" dirty="0" smtClean="0"/>
              <a:t>(convenient but balance that out vs. potential security concerns – private data stored on another company’s servers).</a:t>
            </a:r>
          </a:p>
          <a:p>
            <a:pPr lvl="1"/>
            <a:r>
              <a:rPr lang="en-US" altLang="en-US" dirty="0" smtClean="0"/>
              <a:t>Simple interface but fewer features than office.</a:t>
            </a:r>
            <a:endParaRPr lang="en-CA" alt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7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And Other 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Open Office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Acquired by Sun Microsystems and eventually provided in an open source form (access license is free)</a:t>
            </a:r>
          </a:p>
          <a:p>
            <a:pPr lvl="1"/>
            <a:r>
              <a:rPr lang="en-US" dirty="0" smtClean="0"/>
              <a:t> Documents are stored in its own format but could read other formats (including MS-Office).</a:t>
            </a:r>
          </a:p>
          <a:p>
            <a:pPr lvl="1"/>
            <a:r>
              <a:rPr lang="en-US" dirty="0" smtClean="0"/>
              <a:t>Available for many operating systems: Linux, Windows and later for it was also available for Solaris and Apple’s OS X.</a:t>
            </a:r>
          </a:p>
          <a:p>
            <a:pPr lvl="1"/>
            <a:r>
              <a:rPr lang="en-US" dirty="0" smtClean="0"/>
              <a:t>Now part of the Apache Software Foundation</a:t>
            </a:r>
          </a:p>
          <a:p>
            <a:pPr lvl="1"/>
            <a:r>
              <a:rPr lang="en-US" dirty="0" smtClean="0"/>
              <a:t>Free</a:t>
            </a:r>
          </a:p>
          <a:p>
            <a:pPr lvl="1"/>
            <a:r>
              <a:rPr lang="en-US" dirty="0" smtClean="0"/>
              <a:t>Not as widely used as MS-Office and not 100% compatible</a:t>
            </a:r>
          </a:p>
          <a:p>
            <a:pPr lvl="1"/>
            <a:r>
              <a:rPr lang="en-US" dirty="0" smtClean="0"/>
              <a:t>Interface may be foreign to MS-Office users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https://www.openoffice.org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07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Sources: Other Spreadsheet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looking online for comparisons beware of biased reviews e.g., “The Google spreadsheet must be good because everything that comes out of that company is just great!” – Paraphrased from an actual ‘review’</a:t>
            </a:r>
          </a:p>
          <a:p>
            <a:r>
              <a:rPr lang="en-US" dirty="0" smtClean="0"/>
              <a:t>Fairly reasonable sources</a:t>
            </a:r>
            <a:endParaRPr lang="en-US" dirty="0" smtClean="0">
              <a:hlinkClick r:id="rId2"/>
            </a:endParaRPr>
          </a:p>
          <a:p>
            <a:pPr lvl="1"/>
            <a:r>
              <a:rPr lang="en-US" sz="1200" dirty="0" smtClean="0">
                <a:hlinkClick r:id="rId2"/>
              </a:rPr>
              <a:t>http</a:t>
            </a:r>
            <a:r>
              <a:rPr lang="en-US" sz="1200" dirty="0">
                <a:hlinkClick r:id="rId2"/>
              </a:rPr>
              <a:t>://www.cogniview.com/blog/spreadsheet-battle-excel-vs-google</a:t>
            </a:r>
            <a:r>
              <a:rPr lang="en-US" sz="1200" dirty="0" smtClean="0">
                <a:hlinkClick r:id="rId2"/>
              </a:rPr>
              <a:t>/</a:t>
            </a:r>
            <a:endParaRPr lang="en-US" sz="1200" u="sng" dirty="0" smtClean="0">
              <a:hlinkClick r:id="rId3"/>
            </a:endParaRPr>
          </a:p>
          <a:p>
            <a:pPr lvl="1"/>
            <a:r>
              <a:rPr lang="en-US" sz="1200" u="sng" dirty="0" smtClean="0">
                <a:hlinkClick r:id="rId3"/>
              </a:rPr>
              <a:t>http</a:t>
            </a:r>
            <a:r>
              <a:rPr lang="en-US" sz="1200" u="sng" dirty="0">
                <a:hlinkClick r:id="rId3"/>
              </a:rPr>
              <a:t>://www.usatoday.com/story/tech/2013/08/31/review-google-apple-decent-contenders-to-office/2723315</a:t>
            </a:r>
            <a:r>
              <a:rPr lang="en-US" sz="1200" u="sng" dirty="0" smtClean="0">
                <a:hlinkClick r:id="rId3"/>
              </a:rPr>
              <a:t>/</a:t>
            </a:r>
            <a:endParaRPr lang="en-US" sz="1200" u="sng" dirty="0" smtClean="0"/>
          </a:p>
          <a:p>
            <a:pPr lvl="1"/>
            <a:r>
              <a:rPr lang="en-US" sz="1200" u="sng" dirty="0">
                <a:hlinkClick r:id="rId4"/>
              </a:rPr>
              <a:t>http://</a:t>
            </a:r>
            <a:r>
              <a:rPr lang="en-US" sz="1200" u="sng" dirty="0" smtClean="0">
                <a:hlinkClick r:id="rId4"/>
              </a:rPr>
              <a:t>www.techradar.com/reviews/pc-mac/software/business-and-finance-software/apache-openoffice-4-0-1171091/review</a:t>
            </a:r>
            <a:endParaRPr lang="en-US" sz="1200" u="sng" dirty="0" smtClean="0"/>
          </a:p>
          <a:p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82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After This Section You Should Now Know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benefit of electronic over paper spreadsheets</a:t>
            </a:r>
          </a:p>
          <a:p>
            <a:r>
              <a:rPr lang="en-US" dirty="0"/>
              <a:t>Spreadsheets 101: The basic layout and components of a spreadsheet</a:t>
            </a:r>
          </a:p>
          <a:p>
            <a:r>
              <a:rPr lang="en-US" dirty="0"/>
              <a:t>What is a worksheet</a:t>
            </a:r>
          </a:p>
          <a:p>
            <a:pPr lvl="1"/>
            <a:r>
              <a:rPr lang="en-US" dirty="0"/>
              <a:t>When to use multiple spreadsheets vs. multiple worksheets</a:t>
            </a:r>
          </a:p>
          <a:p>
            <a:r>
              <a:rPr lang="en-US" dirty="0"/>
              <a:t>How Excel groups functions according to tabs on the ribbon</a:t>
            </a:r>
          </a:p>
          <a:p>
            <a:pPr lvl="1"/>
            <a:r>
              <a:rPr lang="en-US" dirty="0"/>
              <a:t>What are the most commonly used tabs and what some of the functions available on those tabs</a:t>
            </a:r>
          </a:p>
          <a:p>
            <a:r>
              <a:rPr lang="en-US" dirty="0"/>
              <a:t>What is the difference between constants (data) and calculations (formulas)</a:t>
            </a:r>
          </a:p>
          <a:p>
            <a:pPr lvl="1"/>
            <a:r>
              <a:rPr lang="en-US" dirty="0"/>
              <a:t>How is a formula differentiated from </a:t>
            </a:r>
            <a:r>
              <a:rPr lang="en-US" dirty="0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9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After This Section You Should Now </a:t>
            </a:r>
            <a:r>
              <a:rPr lang="en-CA" dirty="0" smtClean="0"/>
              <a:t>Know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three rules of thumb for designing spreadsheets</a:t>
            </a:r>
          </a:p>
          <a:p>
            <a:pPr marL="801688" lvl="1" indent="-344488">
              <a:buFont typeface="+mj-lt"/>
              <a:buAutoNum type="arabicPeriod"/>
            </a:pPr>
            <a:r>
              <a:rPr lang="en-US" dirty="0"/>
              <a:t>Don’t make something data if it can be derived</a:t>
            </a:r>
          </a:p>
          <a:p>
            <a:pPr marL="801688" lvl="1" indent="-344488">
              <a:buFont typeface="+mj-lt"/>
              <a:buAutoNum type="arabicPeriod"/>
            </a:pPr>
            <a:r>
              <a:rPr lang="en-US" dirty="0"/>
              <a:t>Label everything</a:t>
            </a:r>
          </a:p>
          <a:p>
            <a:pPr marL="801688" lvl="1" indent="-344488">
              <a:buFont typeface="+mj-lt"/>
              <a:buAutoNum type="arabicPeriod"/>
            </a:pPr>
            <a:r>
              <a:rPr lang="en-US" dirty="0"/>
              <a:t>Don’t duplicate data</a:t>
            </a:r>
          </a:p>
          <a:p>
            <a:r>
              <a:rPr lang="en-US" dirty="0"/>
              <a:t>Lookup tables</a:t>
            </a:r>
          </a:p>
          <a:p>
            <a:pPr lvl="1"/>
            <a:r>
              <a:rPr lang="en-US" dirty="0"/>
              <a:t>How to create a use a lookup table</a:t>
            </a:r>
          </a:p>
          <a:p>
            <a:r>
              <a:rPr lang="en-US" dirty="0"/>
              <a:t>Formulas:</a:t>
            </a:r>
          </a:p>
          <a:p>
            <a:pPr lvl="1"/>
            <a:r>
              <a:rPr lang="en-US" dirty="0"/>
              <a:t>Directly entering custom formulas</a:t>
            </a:r>
          </a:p>
          <a:p>
            <a:pPr lvl="1"/>
            <a:r>
              <a:rPr lang="en-US" dirty="0"/>
              <a:t>Using built-in pre-created formulas</a:t>
            </a:r>
          </a:p>
          <a:p>
            <a:pPr lvl="1"/>
            <a:r>
              <a:rPr lang="en-US" dirty="0"/>
              <a:t>What is the order of operation for common operators</a:t>
            </a:r>
          </a:p>
          <a:p>
            <a:r>
              <a:rPr lang="en-US" dirty="0"/>
              <a:t>How to format cells using the “format cell” option</a:t>
            </a:r>
          </a:p>
          <a:p>
            <a:pPr lvl="1"/>
            <a:r>
              <a:rPr lang="en-US" dirty="0"/>
              <a:t>What is the effect of different numeric formatting options</a:t>
            </a:r>
          </a:p>
          <a:p>
            <a:r>
              <a:rPr lang="en-US" dirty="0"/>
              <a:t>How to use the auto fill </a:t>
            </a:r>
            <a:r>
              <a:rPr lang="en-US" dirty="0" smtClean="0"/>
              <a:t>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79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After This Section You Should Now Know </a:t>
            </a:r>
            <a:r>
              <a:rPr lang="en-CA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to use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if-else’</a:t>
            </a:r>
            <a:r>
              <a:rPr lang="en-US" dirty="0"/>
              <a:t> for branches that return different values</a:t>
            </a:r>
          </a:p>
          <a:p>
            <a:pPr lvl="1"/>
            <a:r>
              <a:rPr lang="en-US" dirty="0"/>
              <a:t>The different ways of expressing logical comparators</a:t>
            </a:r>
          </a:p>
          <a:p>
            <a:pPr lvl="1"/>
            <a:r>
              <a:rPr lang="en-US" dirty="0"/>
              <a:t>How to write or evaluate nested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/>
              <a:t>’s</a:t>
            </a:r>
            <a:r>
              <a:rPr lang="en-US" dirty="0" smtClean="0"/>
              <a:t>’</a:t>
            </a:r>
          </a:p>
          <a:p>
            <a:r>
              <a:rPr lang="en-US" dirty="0"/>
              <a:t>Logical operations in Excel: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NOT</a:t>
            </a:r>
          </a:p>
          <a:p>
            <a:pPr lvl="1"/>
            <a:r>
              <a:rPr lang="en-US" dirty="0"/>
              <a:t>How to write or evaluate logical operations</a:t>
            </a:r>
          </a:p>
          <a:p>
            <a:pPr lvl="1"/>
            <a:r>
              <a:rPr lang="en-US" dirty="0"/>
              <a:t>How to apply the logical operations in conjunction with the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if-else</a:t>
            </a:r>
            <a:r>
              <a:rPr lang="en-US" dirty="0"/>
              <a:t>’</a:t>
            </a:r>
          </a:p>
          <a:p>
            <a:r>
              <a:rPr lang="en-US" dirty="0"/>
              <a:t>How to use the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VLOOKUP</a:t>
            </a:r>
            <a:r>
              <a:rPr lang="en-US" dirty="0"/>
              <a:t> function</a:t>
            </a:r>
          </a:p>
          <a:p>
            <a:r>
              <a:rPr lang="en-US" dirty="0"/>
              <a:t>How to come up with set of reasonable test cases for a spreadsheet</a:t>
            </a:r>
          </a:p>
          <a:p>
            <a:pPr lvl="1"/>
            <a:r>
              <a:rPr lang="en-US" dirty="0"/>
              <a:t>Formulas and ranges</a:t>
            </a:r>
          </a:p>
          <a:p>
            <a:r>
              <a:rPr lang="en-US" dirty="0"/>
              <a:t>What is the difference between an absolute vs. relative cell reference and when to use each </a:t>
            </a:r>
            <a:r>
              <a:rPr lang="en-US" dirty="0" smtClean="0"/>
              <a:t>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After This Section You Should Now Know </a:t>
            </a:r>
            <a:r>
              <a:rPr lang="en-CA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Rules </a:t>
            </a:r>
            <a:r>
              <a:rPr lang="en-US" dirty="0"/>
              <a:t>for using and not misusing color</a:t>
            </a:r>
          </a:p>
          <a:p>
            <a:r>
              <a:rPr lang="en-US" dirty="0"/>
              <a:t>Issues associated with color: color blindness, field size, conventions for color</a:t>
            </a:r>
          </a:p>
          <a:p>
            <a:r>
              <a:rPr lang="en-US" dirty="0"/>
              <a:t>Rules of thumb for using fonts and font </a:t>
            </a:r>
            <a:r>
              <a:rPr lang="en-US" dirty="0" smtClean="0"/>
              <a:t>effects</a:t>
            </a:r>
          </a:p>
          <a:p>
            <a:r>
              <a:rPr lang="en-US" dirty="0"/>
              <a:t>C.R.A.P.</a:t>
            </a:r>
          </a:p>
          <a:p>
            <a:pPr lvl="1"/>
            <a:r>
              <a:rPr lang="en-US" dirty="0"/>
              <a:t>What </a:t>
            </a:r>
            <a:r>
              <a:rPr lang="en-US"/>
              <a:t>does </a:t>
            </a:r>
            <a:r>
              <a:rPr lang="en-US" smtClean="0"/>
              <a:t>each part </a:t>
            </a:r>
            <a:r>
              <a:rPr lang="en-US" dirty="0"/>
              <a:t>mean</a:t>
            </a:r>
          </a:p>
          <a:p>
            <a:pPr lvl="1"/>
            <a:r>
              <a:rPr lang="en-US" dirty="0"/>
              <a:t>How it can be used for effective graphic design</a:t>
            </a:r>
          </a:p>
          <a:p>
            <a:r>
              <a:rPr lang="en-US" dirty="0"/>
              <a:t>When to use text vs. graphics</a:t>
            </a:r>
          </a:p>
          <a:p>
            <a:r>
              <a:rPr lang="en-US" dirty="0"/>
              <a:t>When to use a pie chart vs. bar graph vs. line graph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CA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4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Copyright Notification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“Unless otherwise indicated, all images in this presentation are  used with permission from Microsoft.”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Images of spreadsheets (save VisiCalc) are curtesy of James Tam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7475" y="6665913"/>
            <a:ext cx="854075" cy="1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898989"/>
                </a:solidFill>
                <a:latin typeface="Arial" charset="0"/>
                <a:ea typeface="ＭＳ Ｐゴシック" pitchFamily="34" charset="-128"/>
              </a:rPr>
              <a:t>slide </a:t>
            </a:r>
            <a:fld id="{09EE15A5-A843-4A49-A306-A97B1D517AC4}" type="slidenum">
              <a:rPr lang="en-US" altLang="en-US" sz="900">
                <a:solidFill>
                  <a:srgbClr val="898989"/>
                </a:solidFill>
                <a:latin typeface="Arial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99</a:t>
            </a:fld>
            <a:endParaRPr lang="en-US" altLang="en-US" sz="900" dirty="0">
              <a:solidFill>
                <a:srgbClr val="898989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461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marL="119063" indent="-119063">
          <a:buFont typeface="Arial" panose="020B0604020202020204" pitchFamily="34" charset="0"/>
          <a:buChar char="•"/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13737</TotalTime>
  <Words>5128</Words>
  <Application>Microsoft Office PowerPoint</Application>
  <PresentationFormat>On-screen Show (4:3)</PresentationFormat>
  <Paragraphs>998</Paragraphs>
  <Slides>99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8" baseType="lpstr">
      <vt:lpstr>ＭＳ Ｐゴシック</vt:lpstr>
      <vt:lpstr>Arial</vt:lpstr>
      <vt:lpstr>Calibri</vt:lpstr>
      <vt:lpstr>Comic Sans MS</vt:lpstr>
      <vt:lpstr>Consolas</vt:lpstr>
      <vt:lpstr>Times New Roman</vt:lpstr>
      <vt:lpstr>Wingdings</vt:lpstr>
      <vt:lpstr>Office Theme</vt:lpstr>
      <vt:lpstr>Chart</vt:lpstr>
      <vt:lpstr>Spreadsheets</vt:lpstr>
      <vt:lpstr>Background</vt:lpstr>
      <vt:lpstr>The First Spreadsheet</vt:lpstr>
      <vt:lpstr>Spreadsheets 101</vt:lpstr>
      <vt:lpstr>Worksheets</vt:lpstr>
      <vt:lpstr>When To Use Multiple Worksheets</vt:lpstr>
      <vt:lpstr>When Not To Use Multiple Worksheets </vt:lpstr>
      <vt:lpstr>The Excel Ribbon</vt:lpstr>
      <vt:lpstr>High Level View Of Each Tab </vt:lpstr>
      <vt:lpstr>High Level View Of Each Tab  (2)</vt:lpstr>
      <vt:lpstr>Customizing The Ribbon</vt:lpstr>
      <vt:lpstr>Constants (Data) Vs. Calculations</vt:lpstr>
      <vt:lpstr>Designing Spreadsheets: Rules Of Thumb</vt:lpstr>
      <vt:lpstr>Designing Spreadsheets: Rules Of Thumb (2)</vt:lpstr>
      <vt:lpstr>Label Formulas</vt:lpstr>
      <vt:lpstr>Previous Example: Explicitly Labeled Formulas</vt:lpstr>
      <vt:lpstr>Designing Spreadsheets: Rules Of Thumb (3)</vt:lpstr>
      <vt:lpstr>Designing Spreadsheets: Rules Of Thumb (4)</vt:lpstr>
      <vt:lpstr>Lookup Tables</vt:lpstr>
      <vt:lpstr>Mathematical Functions</vt:lpstr>
      <vt:lpstr>Order Of Operation</vt:lpstr>
      <vt:lpstr>What Function Is Right For Your Situation?</vt:lpstr>
      <vt:lpstr>Built-In Excel Functions</vt:lpstr>
      <vt:lpstr>Formatting Cells</vt:lpstr>
      <vt:lpstr>Formatting Cells (2)</vt:lpstr>
      <vt:lpstr>Formatting Cells (3)</vt:lpstr>
      <vt:lpstr>Formatting Cells (3)</vt:lpstr>
      <vt:lpstr>PowerPoint Presentation</vt:lpstr>
      <vt:lpstr>Autofill</vt:lpstr>
      <vt:lpstr>Autofill (2)</vt:lpstr>
      <vt:lpstr>‘If-Else’ (Branching)</vt:lpstr>
      <vt:lpstr>Applying Branches: Grade Example</vt:lpstr>
      <vt:lpstr>Format: If-Else</vt:lpstr>
      <vt:lpstr>Comparators</vt:lpstr>
      <vt:lpstr>If: Specifying Only The True Case</vt:lpstr>
      <vt:lpstr>If: Specifying Only The True Case (2)</vt:lpstr>
      <vt:lpstr>Nested Conditions</vt:lpstr>
      <vt:lpstr>Previous Grade Example: Specifying Conditions</vt:lpstr>
      <vt:lpstr>Previous Example: Initial Cases</vt:lpstr>
      <vt:lpstr>Previous Example: Nested Solution</vt:lpstr>
      <vt:lpstr>Nested “If’s”</vt:lpstr>
      <vt:lpstr>Logical Operations In Excel</vt:lpstr>
      <vt:lpstr>Logic And IF’s: Example</vt:lpstr>
      <vt:lpstr>Conditional Formatting</vt:lpstr>
      <vt:lpstr>Lookup Tables</vt:lpstr>
      <vt:lpstr>VLOOKUP</vt:lpstr>
      <vt:lpstr>VLOOKUP: Previous Example</vt:lpstr>
      <vt:lpstr>VLOOKUP: Optional Value = TRUE</vt:lpstr>
      <vt:lpstr>VLOOKUP: Optional Value = FALSE</vt:lpstr>
      <vt:lpstr>Additional Resources: VLOOKUP</vt:lpstr>
      <vt:lpstr>Testing Spreadsheets</vt:lpstr>
      <vt:lpstr>Example Testing A Formula</vt:lpstr>
      <vt:lpstr>Testing Ranges</vt:lpstr>
      <vt:lpstr>Methods Of Referring To Cells</vt:lpstr>
      <vt:lpstr>Absolute Reference</vt:lpstr>
      <vt:lpstr>Absolute Reference (2)</vt:lpstr>
      <vt:lpstr>Absolute Reference (3)</vt:lpstr>
      <vt:lpstr>Relative Reference</vt:lpstr>
      <vt:lpstr>Relative Reference (2)</vt:lpstr>
      <vt:lpstr>Relative Reference (3)</vt:lpstr>
      <vt:lpstr>Absolute, Relative And Mixed References: Examples1</vt:lpstr>
      <vt:lpstr>Absolute &amp; Relative References: Extra</vt:lpstr>
      <vt:lpstr>Graphic Design And Spreadsheets</vt:lpstr>
      <vt:lpstr>Color: Properly Used</vt:lpstr>
      <vt:lpstr>Color Misused</vt:lpstr>
      <vt:lpstr>Rule Of Thumb For Color: Make It Subtle</vt:lpstr>
      <vt:lpstr>Additional Issues Associated With Color</vt:lpstr>
      <vt:lpstr>Additional Issues Associated With Color (2)</vt:lpstr>
      <vt:lpstr>Color And Cultural Associations</vt:lpstr>
      <vt:lpstr>Fonts And Font Effects</vt:lpstr>
      <vt:lpstr>Fonts And Font Effects (2)</vt:lpstr>
      <vt:lpstr>C.R.A.P.1</vt:lpstr>
      <vt:lpstr>Contrast &amp; Repetition</vt:lpstr>
      <vt:lpstr>Example: No Contrast</vt:lpstr>
      <vt:lpstr>Example: Weak Contrast</vt:lpstr>
      <vt:lpstr>Example: Headings Stand Out</vt:lpstr>
      <vt:lpstr>Alignment</vt:lpstr>
      <vt:lpstr>Alignment And Repetition</vt:lpstr>
      <vt:lpstr>Centre Alignment</vt:lpstr>
      <vt:lpstr>Center Alignment</vt:lpstr>
      <vt:lpstr>Proximity</vt:lpstr>
      <vt:lpstr>Text Or Graphics?</vt:lpstr>
      <vt:lpstr>The Benefits Of Using Text</vt:lpstr>
      <vt:lpstr>Benefits Of Graphics</vt:lpstr>
      <vt:lpstr>Benefits Of Graphics (2)</vt:lpstr>
      <vt:lpstr>Benefits Of Graphics (3)</vt:lpstr>
      <vt:lpstr>Ways Of Graphically Representing Information</vt:lpstr>
      <vt:lpstr>Pie Charts</vt:lpstr>
      <vt:lpstr>Bar And Line Graphs</vt:lpstr>
      <vt:lpstr>Rules Of Thumb For Graphs</vt:lpstr>
      <vt:lpstr>Rules Of Thumb For Graphs (2)</vt:lpstr>
      <vt:lpstr>Excel And Other Spreadsheets</vt:lpstr>
      <vt:lpstr>Excel And Other Spreadsheets</vt:lpstr>
      <vt:lpstr>Sources: Other Spreadsheet</vt:lpstr>
      <vt:lpstr>After This Section You Should Now Know</vt:lpstr>
      <vt:lpstr>After This Section You Should Now Know (2)</vt:lpstr>
      <vt:lpstr>After This Section You Should Now Know (3)</vt:lpstr>
      <vt:lpstr>After This Section You Should Now Know (4)</vt:lpstr>
      <vt:lpstr>Copyright Notification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Spreadsheets</dc:title>
  <dc:creator>James Tam</dc:creator>
  <cp:keywords>calculations;what-f analysis</cp:keywords>
  <cp:lastModifiedBy>James Tam</cp:lastModifiedBy>
  <cp:revision>574</cp:revision>
  <dcterms:created xsi:type="dcterms:W3CDTF">2014-05-13T22:22:53Z</dcterms:created>
  <dcterms:modified xsi:type="dcterms:W3CDTF">2018-09-22T00:18:27Z</dcterms:modified>
</cp:coreProperties>
</file>