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7" r:id="rId3"/>
    <p:sldId id="325" r:id="rId4"/>
    <p:sldId id="258" r:id="rId5"/>
    <p:sldId id="259" r:id="rId6"/>
    <p:sldId id="315" r:id="rId7"/>
    <p:sldId id="316" r:id="rId8"/>
    <p:sldId id="260" r:id="rId9"/>
    <p:sldId id="261" r:id="rId10"/>
    <p:sldId id="262" r:id="rId11"/>
    <p:sldId id="263" r:id="rId12"/>
    <p:sldId id="317" r:id="rId13"/>
    <p:sldId id="318" r:id="rId14"/>
    <p:sldId id="267" r:id="rId15"/>
    <p:sldId id="268" r:id="rId16"/>
    <p:sldId id="329" r:id="rId17"/>
    <p:sldId id="321" r:id="rId18"/>
    <p:sldId id="269" r:id="rId19"/>
    <p:sldId id="270" r:id="rId20"/>
    <p:sldId id="271" r:id="rId21"/>
    <p:sldId id="272" r:id="rId22"/>
    <p:sldId id="273" r:id="rId23"/>
    <p:sldId id="274" r:id="rId24"/>
    <p:sldId id="275" r:id="rId25"/>
    <p:sldId id="319" r:id="rId26"/>
    <p:sldId id="276" r:id="rId27"/>
    <p:sldId id="277" r:id="rId28"/>
    <p:sldId id="320"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30" r:id="rId42"/>
    <p:sldId id="290" r:id="rId43"/>
    <p:sldId id="291" r:id="rId44"/>
    <p:sldId id="322" r:id="rId45"/>
    <p:sldId id="293" r:id="rId46"/>
    <p:sldId id="294" r:id="rId47"/>
    <p:sldId id="323" r:id="rId48"/>
    <p:sldId id="295" r:id="rId49"/>
    <p:sldId id="296" r:id="rId50"/>
    <p:sldId id="297" r:id="rId51"/>
    <p:sldId id="298" r:id="rId52"/>
    <p:sldId id="299" r:id="rId53"/>
    <p:sldId id="326" r:id="rId54"/>
    <p:sldId id="328" r:id="rId55"/>
    <p:sldId id="305" r:id="rId56"/>
    <p:sldId id="306" r:id="rId57"/>
    <p:sldId id="307" r:id="rId58"/>
    <p:sldId id="331" r:id="rId59"/>
    <p:sldId id="308" r:id="rId60"/>
    <p:sldId id="309" r:id="rId61"/>
    <p:sldId id="310" r:id="rId62"/>
    <p:sldId id="311" r:id="rId63"/>
    <p:sldId id="312" r:id="rId64"/>
    <p:sldId id="324" r:id="rId65"/>
    <p:sldId id="327" r:id="rId66"/>
    <p:sldId id="313" r:id="rId67"/>
    <p:sldId id="314"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88954" autoAdjust="0"/>
  </p:normalViewPr>
  <p:slideViewPr>
    <p:cSldViewPr>
      <p:cViewPr varScale="1">
        <p:scale>
          <a:sx n="93" d="100"/>
          <a:sy n="93" d="100"/>
        </p:scale>
        <p:origin x="-18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3/25/2015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3/25/2015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2320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22</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24</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26</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27</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29</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30</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31</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100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32</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226262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33</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34</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5</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38</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42</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46</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48</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51</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52</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AE2B918F-2767-404B-A6A3-FA8236A90B40}" type="slidenum">
              <a:rPr lang="en-US" altLang="en-US" sz="1000">
                <a:latin typeface="Times New Roman" pitchFamily="18" charset="0"/>
              </a:rPr>
              <a:pPr/>
              <a:t>55</a:t>
            </a:fld>
            <a:endParaRPr lang="en-US" altLang="en-US" sz="1000">
              <a:latin typeface="Times New Roman" pitchFamily="18" charset="0"/>
            </a:endParaRPr>
          </a:p>
        </p:txBody>
      </p:sp>
    </p:spTree>
    <p:extLst>
      <p:ext uri="{BB962C8B-B14F-4D97-AF65-F5344CB8AC3E}">
        <p14:creationId xmlns:p14="http://schemas.microsoft.com/office/powerpoint/2010/main" val="4187845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57</a:t>
            </a:fld>
            <a:endParaRPr lang="en-US" altLang="en-US" sz="10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8112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59</a:t>
            </a:fld>
            <a:endParaRPr lang="en-US" altLang="en-US" sz="10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61</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62</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63</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10</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14</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15</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18</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88" eaLnBrk="0" hangingPunct="0">
              <a:defRPr sz="1400">
                <a:solidFill>
                  <a:schemeClr val="tx1"/>
                </a:solidFill>
                <a:latin typeface="Arial" charset="0"/>
              </a:defRPr>
            </a:lvl1pPr>
            <a:lvl2pPr marL="729057" indent="-280406" defTabSz="934688" eaLnBrk="0" hangingPunct="0">
              <a:defRPr sz="1400">
                <a:solidFill>
                  <a:schemeClr val="tx1"/>
                </a:solidFill>
                <a:latin typeface="Arial" charset="0"/>
              </a:defRPr>
            </a:lvl2pPr>
            <a:lvl3pPr marL="1121626" indent="-224325" defTabSz="934688" eaLnBrk="0" hangingPunct="0">
              <a:defRPr sz="1400">
                <a:solidFill>
                  <a:schemeClr val="tx1"/>
                </a:solidFill>
                <a:latin typeface="Arial" charset="0"/>
              </a:defRPr>
            </a:lvl3pPr>
            <a:lvl4pPr marL="1570276" indent="-224325" defTabSz="934688" eaLnBrk="0" hangingPunct="0">
              <a:defRPr sz="1400">
                <a:solidFill>
                  <a:schemeClr val="tx1"/>
                </a:solidFill>
                <a:latin typeface="Arial" charset="0"/>
              </a:defRPr>
            </a:lvl4pPr>
            <a:lvl5pPr marL="2018927" indent="-224325" defTabSz="934688" eaLnBrk="0" hangingPunct="0">
              <a:defRPr sz="1400">
                <a:solidFill>
                  <a:schemeClr val="tx1"/>
                </a:solidFill>
                <a:latin typeface="Arial" charset="0"/>
              </a:defRPr>
            </a:lvl5pPr>
            <a:lvl6pPr marL="2467577" indent="-224325" defTabSz="934688" eaLnBrk="0" fontAlgn="base" hangingPunct="0">
              <a:spcBef>
                <a:spcPct val="0"/>
              </a:spcBef>
              <a:spcAft>
                <a:spcPct val="0"/>
              </a:spcAft>
              <a:defRPr sz="1400">
                <a:solidFill>
                  <a:schemeClr val="tx1"/>
                </a:solidFill>
                <a:latin typeface="Arial" charset="0"/>
              </a:defRPr>
            </a:lvl6pPr>
            <a:lvl7pPr marL="2916227" indent="-224325" defTabSz="934688" eaLnBrk="0" fontAlgn="base" hangingPunct="0">
              <a:spcBef>
                <a:spcPct val="0"/>
              </a:spcBef>
              <a:spcAft>
                <a:spcPct val="0"/>
              </a:spcAft>
              <a:defRPr sz="1400">
                <a:solidFill>
                  <a:schemeClr val="tx1"/>
                </a:solidFill>
                <a:latin typeface="Arial" charset="0"/>
              </a:defRPr>
            </a:lvl7pPr>
            <a:lvl8pPr marL="3364878" indent="-224325" defTabSz="934688" eaLnBrk="0" fontAlgn="base" hangingPunct="0">
              <a:spcBef>
                <a:spcPct val="0"/>
              </a:spcBef>
              <a:spcAft>
                <a:spcPct val="0"/>
              </a:spcAft>
              <a:defRPr sz="1400">
                <a:solidFill>
                  <a:schemeClr val="tx1"/>
                </a:solidFill>
                <a:latin typeface="Arial" charset="0"/>
              </a:defRPr>
            </a:lvl8pPr>
            <a:lvl9pPr marL="3813528" indent="-224325" defTabSz="934688"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20</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3/25/2015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3/25/2015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3/25/2015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3/25/2015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3/25/2015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3/25/2015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3/25/2015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3/25/2015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3/25/2015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money.cnn.com/2014/01/10/technology/security/target-hack-tips/index.html" TargetMode="External"/><Relationship Id="rId2" Type="http://schemas.openxmlformats.org/officeDocument/2006/relationships/hyperlink" Target="http://www.ibtimes.com/hacks-cost-sony-pictures-entertainment-15-million-investigation-cleanup-costs-18500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orton.com/" TargetMode="External"/><Relationship Id="rId2" Type="http://schemas.openxmlformats.org/officeDocument/2006/relationships/hyperlink" Target="http://www.mcafee.com/" TargetMode="External"/><Relationship Id="rId1" Type="http://schemas.openxmlformats.org/officeDocument/2006/relationships/slideLayout" Target="../slideLayouts/slideLayout2.xml"/><Relationship Id="rId4" Type="http://schemas.openxmlformats.org/officeDocument/2006/relationships/hyperlink" Target="http://www.kaspersky.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codinghorro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cmag.com/" TargetMode="External"/><Relationship Id="rId2" Type="http://schemas.openxmlformats.org/officeDocument/2006/relationships/hyperlink" Target="http://www.tomshardware.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hegeekreview.com/"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icrosoft.com/security/pc-security/antivirus-rogue.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buyi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2" Type="http://schemas.openxmlformats.org/officeDocument/2006/relationships/hyperlink" Target="https://www.grc.com/x/ne.dll?bh0bkyd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nsecwest.com/agenda.html" TargetMode="External"/><Relationship Id="rId2" Type="http://schemas.openxmlformats.org/officeDocument/2006/relationships/hyperlink" Target="http://www.forbes.com/sites/thomasbrewster/2015/03/18/hacking-tails-with-rootki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a:p>
        </p:txBody>
      </p:sp>
      <p:sp>
        <p:nvSpPr>
          <p:cNvPr id="3076" name="Text Box 9"/>
          <p:cNvSpPr txBox="1">
            <a:spLocks noChangeArrowheads="1"/>
          </p:cNvSpPr>
          <p:nvPr/>
        </p:nvSpPr>
        <p:spPr bwMode="auto">
          <a:xfrm>
            <a:off x="1239838" y="3617913"/>
            <a:ext cx="67691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3200" dirty="0"/>
              <a:t>In this section </a:t>
            </a:r>
            <a:r>
              <a:rPr lang="en-US" altLang="en-US" sz="3200" dirty="0" smtClean="0"/>
              <a:t>you </a:t>
            </a:r>
            <a:r>
              <a:rPr lang="en-US" altLang="en-US" sz="3200" dirty="0"/>
              <a:t>will learn </a:t>
            </a:r>
            <a:r>
              <a:rPr lang="en-US" altLang="en-US" sz="3200" dirty="0" smtClean="0"/>
              <a:t>about different types of security </a:t>
            </a:r>
            <a:r>
              <a:rPr lang="en-US" altLang="en-US" sz="3200" dirty="0"/>
              <a:t>threats </a:t>
            </a:r>
            <a:r>
              <a:rPr lang="en-US" altLang="en-US" sz="3200" dirty="0" smtClean="0"/>
              <a:t>and </a:t>
            </a:r>
            <a:r>
              <a:rPr lang="en-US" altLang="en-US" sz="3200" dirty="0"/>
              <a:t>how to reduce your risk. Also privacy issues that are relevant to security will be discussed.</a:t>
            </a:r>
          </a:p>
        </p:txBody>
      </p:sp>
    </p:spTree>
    <p:extLst>
      <p:ext uri="{BB962C8B-B14F-4D97-AF65-F5344CB8AC3E}">
        <p14:creationId xmlns:p14="http://schemas.microsoft.com/office/powerpoint/2010/main" val="124306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grpSp>
        <p:nvGrpSpPr>
          <p:cNvPr id="3" name="Group 2"/>
          <p:cNvGrpSpPr/>
          <p:nvPr/>
        </p:nvGrpSpPr>
        <p:grpSpPr>
          <a:xfrm>
            <a:off x="1066800" y="4495800"/>
            <a:ext cx="5182323" cy="1544813"/>
            <a:chOff x="1066800" y="4495800"/>
            <a:chExt cx="5182323" cy="1544813"/>
          </a:xfrm>
        </p:grpSpPr>
        <p:sp>
          <p:nvSpPr>
            <p:cNvPr id="6" name="Text Box 14"/>
            <p:cNvSpPr txBox="1">
              <a:spLocks noChangeArrowheads="1"/>
            </p:cNvSpPr>
            <p:nvPr/>
          </p:nvSpPr>
          <p:spPr bwMode="auto">
            <a:xfrm>
              <a:off x="1066800" y="4495800"/>
              <a:ext cx="4279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600" dirty="0"/>
                <a:t>Legitimate message from a friend or a virus?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83138"/>
              <a:ext cx="5182323" cy="1257475"/>
            </a:xfrm>
            <a:prstGeom prst="rect">
              <a:avLst/>
            </a:prstGeom>
          </p:spPr>
        </p:pic>
      </p:grpSp>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2"/>
              </a:rPr>
              <a:t>http://</a:t>
            </a:r>
            <a:r>
              <a:rPr lang="en-US" altLang="en-US" dirty="0" smtClean="0">
                <a:hlinkClick r:id="rId2"/>
              </a:rPr>
              <a:t>www.ibtimes.com/hacks-cost-sony-pictures-entertainment-15-million-investigation-cleanup-costs-1850048</a:t>
            </a:r>
            <a:endParaRPr lang="en-US" altLang="en-US" dirty="0" smtClean="0"/>
          </a:p>
          <a:p>
            <a:pPr lvl="2"/>
            <a:r>
              <a:rPr lang="en-US" altLang="en-US" dirty="0">
                <a:hlinkClick r:id="rId3"/>
              </a:rPr>
              <a:t>http://</a:t>
            </a:r>
            <a:r>
              <a:rPr lang="en-US" altLang="en-US" dirty="0" smtClean="0">
                <a:hlinkClick r:id="rId3"/>
              </a:rPr>
              <a:t>money.cnn.com/2014/01/10/technology/security/target-hack-tips/index.html</a:t>
            </a:r>
            <a:endParaRPr lang="en-US" altLang="en-US" dirty="0" smtClean="0"/>
          </a:p>
          <a:p>
            <a:pPr lvl="2"/>
            <a:endParaRPr lang="en-US" altLang="en-US" dirty="0" smtClean="0"/>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Side Note: Evaluating Security Of Facebook Links</a:t>
            </a:r>
            <a:endParaRPr lang="en-US" dirty="0"/>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402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21802" y="4105593"/>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All documents produced by the program infected by the macro virus will now have a macro virus attached.</a:t>
            </a:r>
          </a:p>
          <a:p>
            <a:r>
              <a:rPr lang="en-US" altLang="en-US" dirty="0" smtClean="0"/>
              <a:t>Anyone else who reads the document will also get infected.</a:t>
            </a:r>
          </a:p>
          <a:p>
            <a:r>
              <a:rPr lang="en-US" altLang="en-US" dirty="0" smtClean="0"/>
              <a:t>In addition to the infection of documents produced by the host program, other negative effects may occur that are similar to a regular virus infection.</a:t>
            </a:r>
          </a:p>
          <a:p>
            <a:r>
              <a:rPr lang="en-US" altLang="en-US" dirty="0" smtClean="0"/>
              <a:t>(An example from VBA programming)</a:t>
            </a:r>
          </a:p>
          <a:p>
            <a:pPr lvl="1"/>
            <a:r>
              <a:rPr lang="en-US" altLang="en-US" b="1" dirty="0" smtClean="0"/>
              <a:t>Word </a:t>
            </a:r>
            <a:r>
              <a:rPr lang="en-US" altLang="en-US" b="1" dirty="0"/>
              <a:t>document containing the macro: </a:t>
            </a:r>
            <a:r>
              <a:rPr lang="en-US" altLang="en-US" dirty="0" smtClean="0">
                <a:latin typeface="Consolas" pitchFamily="49" charset="0"/>
                <a:cs typeface="Consolas" pitchFamily="49" charset="0"/>
              </a:rPr>
              <a:t>markingProgram.docm</a:t>
            </a:r>
          </a:p>
          <a:p>
            <a:pPr marL="0" indent="0">
              <a:buNone/>
            </a:pPr>
            <a:r>
              <a:rPr lang="en-US" sz="1600" dirty="0">
                <a:solidFill>
                  <a:srgbClr val="FF66FF"/>
                </a:solidFill>
                <a:latin typeface="    currentDocument = ActiveDocument.Name"/>
              </a:rPr>
              <a:t> </a:t>
            </a:r>
            <a:r>
              <a:rPr lang="en-US" sz="1600" dirty="0" smtClean="0">
                <a:solidFill>
                  <a:srgbClr val="FF66FF"/>
                </a:solidFill>
                <a:latin typeface="    currentDocument = ActiveDocument.Name"/>
              </a:rPr>
              <a:t>    'Creates </a:t>
            </a:r>
            <a:r>
              <a:rPr lang="en-US" sz="1600" dirty="0">
                <a:solidFill>
                  <a:srgbClr val="FF66FF"/>
                </a:solidFill>
                <a:latin typeface="    currentDocument = ActiveDocument.Name"/>
              </a:rPr>
              <a:t>a new word document based on the 'normal' template</a:t>
            </a:r>
          </a:p>
          <a:p>
            <a:pPr marL="0" indent="0">
              <a:buNone/>
            </a:pPr>
            <a:r>
              <a:rPr lang="en-US" sz="1600" dirty="0">
                <a:solidFill>
                  <a:srgbClr val="FF66FF"/>
                </a:solidFill>
                <a:latin typeface="    currentDocument = ActiveDocument.Name"/>
              </a:rPr>
              <a:t>     'Create a variable ‘</a:t>
            </a:r>
            <a:r>
              <a:rPr lang="en-US" sz="1600" dirty="0" err="1">
                <a:solidFill>
                  <a:srgbClr val="FF66FF"/>
                </a:solidFill>
                <a:latin typeface="    currentDocument = ActiveDocument.Name"/>
              </a:rPr>
              <a:t>wordDocument</a:t>
            </a:r>
            <a:r>
              <a:rPr lang="en-US" sz="1600" dirty="0">
                <a:solidFill>
                  <a:srgbClr val="FF66FF"/>
                </a:solidFill>
                <a:latin typeface="    currentDocument = ActiveDocument.Name"/>
              </a:rPr>
              <a:t>’ to refer to the newly created </a:t>
            </a:r>
          </a:p>
          <a:p>
            <a:pPr marL="0" indent="0">
              <a:buNone/>
            </a:pPr>
            <a:r>
              <a:rPr lang="en-US" sz="1600" dirty="0">
                <a:solidFill>
                  <a:srgbClr val="FF66FF"/>
                </a:solidFill>
                <a:latin typeface="    currentDocument = ActiveDocument.Name"/>
              </a:rPr>
              <a:t>     'document</a:t>
            </a:r>
          </a:p>
          <a:p>
            <a:pPr marL="0"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Set </a:t>
            </a:r>
            <a:r>
              <a:rPr lang="en-US" sz="1600" dirty="0" err="1">
                <a:latin typeface="Consolas" panose="020B0609020204030204" pitchFamily="49" charset="0"/>
                <a:cs typeface="Consolas" panose="020B0609020204030204" pitchFamily="49" charset="0"/>
              </a:rPr>
              <a:t>wordDocument</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Documents.Add</a:t>
            </a:r>
            <a:r>
              <a:rPr lang="en-US" sz="1600" dirty="0">
                <a:latin typeface="Consolas" panose="020B0609020204030204" pitchFamily="49" charset="0"/>
                <a:cs typeface="Consolas" panose="020B0609020204030204" pitchFamily="49" charset="0"/>
              </a:rPr>
              <a:t>("Normal.dot")</a:t>
            </a:r>
            <a:endParaRPr lang="en-US" altLang="en-US" sz="16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30200" y="3810000"/>
            <a:ext cx="3428206" cy="2266950"/>
            <a:chOff x="330200" y="3810000"/>
            <a:chExt cx="3428206" cy="2266950"/>
          </a:xfrm>
        </p:grpSpPr>
        <p:sp>
          <p:nvSpPr>
            <p:cNvPr id="20495" name="AutoShape 7"/>
            <p:cNvSpPr>
              <a:spLocks noChangeArrowheads="1"/>
            </p:cNvSpPr>
            <p:nvPr/>
          </p:nvSpPr>
          <p:spPr bwMode="auto">
            <a:xfrm rot="3079311">
              <a:off x="2479675" y="3408362"/>
              <a:ext cx="431800" cy="212566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330200" y="5080000"/>
              <a:ext cx="28829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a:t>Some new application that allows you save videos from Youtube</a:t>
              </a:r>
              <a:r>
                <a:rPr lang="en-US" altLang="en-US" sz="1800" baseline="-25000"/>
                <a:t>TM</a:t>
              </a:r>
              <a:r>
                <a:rPr lang="en-US" altLang="en-US" sz="180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012" y="3810000"/>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467100" y="4170363"/>
            <a:ext cx="2616200" cy="1995487"/>
            <a:chOff x="3467100" y="4170363"/>
            <a:chExt cx="2616200" cy="1995487"/>
          </a:xfrm>
        </p:grpSpPr>
        <p:sp>
          <p:nvSpPr>
            <p:cNvPr id="20492" name="AutoShape 9"/>
            <p:cNvSpPr>
              <a:spLocks noChangeArrowheads="1"/>
            </p:cNvSpPr>
            <p:nvPr/>
          </p:nvSpPr>
          <p:spPr bwMode="auto">
            <a:xfrm>
              <a:off x="4359275" y="4170363"/>
              <a:ext cx="431800" cy="1122362"/>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3467100" y="5168900"/>
              <a:ext cx="2616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a:t>Get a cheap hacked version of some commercial software.</a:t>
              </a:r>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1372" y="430562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070600" y="3552825"/>
            <a:ext cx="2743200" cy="3203575"/>
            <a:chOff x="6070600" y="3552825"/>
            <a:chExt cx="2743200" cy="3203575"/>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US" altLang="en-US" dirty="0"/>
              <a:t>Something is better than nothing (some are free!)</a:t>
            </a:r>
          </a:p>
          <a:p>
            <a:pPr lvl="2"/>
            <a:r>
              <a:rPr lang="en-US" altLang="en-US" dirty="0"/>
              <a:t>Many Internet providers give something out for free if you’re a subscriber</a:t>
            </a:r>
          </a:p>
          <a:p>
            <a:pPr lvl="1"/>
            <a:r>
              <a:rPr lang="en-US" altLang="en-US" dirty="0"/>
              <a:t>But try to get a program from an established company (better than a free version or a version produced by a smaller or less experienced company).</a:t>
            </a:r>
          </a:p>
          <a:p>
            <a:pPr lvl="2"/>
            <a:r>
              <a:rPr lang="en-US" altLang="en-US" dirty="0"/>
              <a:t>McAfee: </a:t>
            </a:r>
            <a:r>
              <a:rPr lang="en-US" altLang="en-US" dirty="0">
                <a:hlinkClick r:id="rId2"/>
              </a:rPr>
              <a:t>http://www.mcafee.com</a:t>
            </a:r>
            <a:endParaRPr lang="en-US" altLang="en-US" dirty="0"/>
          </a:p>
          <a:p>
            <a:pPr lvl="2"/>
            <a:r>
              <a:rPr lang="en-US" altLang="en-US" dirty="0"/>
              <a:t>Norton: </a:t>
            </a:r>
            <a:r>
              <a:rPr lang="en-US" altLang="en-US" dirty="0">
                <a:hlinkClick r:id="rId3"/>
              </a:rPr>
              <a:t>http://www.norton.com</a:t>
            </a:r>
            <a:endParaRPr lang="en-US" altLang="en-US" dirty="0"/>
          </a:p>
          <a:p>
            <a:pPr lvl="2"/>
            <a:r>
              <a:rPr lang="en-US" altLang="en-US" dirty="0"/>
              <a:t>Kaspersky: </a:t>
            </a:r>
            <a:r>
              <a:rPr lang="en-CA" altLang="en-US" dirty="0">
                <a:hlinkClick r:id="rId4"/>
              </a:rPr>
              <a:t>www.kaspersky.com</a:t>
            </a:r>
            <a:endParaRPr lang="en-CA" altLang="en-US" dirty="0"/>
          </a:p>
          <a:p>
            <a:pPr lvl="2"/>
            <a:r>
              <a:rPr lang="en-CA" altLang="en-US" dirty="0"/>
              <a:t>Windows </a:t>
            </a:r>
            <a:r>
              <a:rPr lang="en-CA" altLang="en-US" dirty="0" smtClean="0"/>
              <a:t>(Windows security essentials is available for free download while Windows </a:t>
            </a:r>
            <a:r>
              <a:rPr lang="en-CA" altLang="en-US" dirty="0"/>
              <a:t>d</a:t>
            </a:r>
            <a:r>
              <a:rPr lang="en-CA" altLang="en-US" dirty="0" smtClean="0"/>
              <a:t>efender is built </a:t>
            </a:r>
            <a:r>
              <a:rPr lang="en-CA" altLang="en-US" dirty="0"/>
              <a:t>into Windows 8+): http://windows.microsoft.com/en-CA/windows/security-essentials-download</a:t>
            </a:r>
          </a:p>
          <a:p>
            <a:pPr lvl="1"/>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smtClean="0"/>
              <a:t>Some forms of spyware are relatively benign and record generic information about your computer.</a:t>
            </a:r>
          </a:p>
          <a:p>
            <a:r>
              <a:rPr lang="en-US" altLang="en-US" smtClean="0"/>
              <a:t>However some forms of spyware record and transmit </a:t>
            </a:r>
            <a:r>
              <a:rPr lang="en-US" altLang="en-US" i="1" smtClean="0"/>
              <a:t>highly</a:t>
            </a:r>
            <a:r>
              <a:rPr lang="en-US" altLang="en-US" smtClean="0"/>
              <a:t> confidential information.</a:t>
            </a:r>
          </a:p>
          <a:p>
            <a:pPr lvl="1"/>
            <a:r>
              <a:rPr lang="en-US" altLang="en-US" smtClean="0"/>
              <a:t>Some do this by recording and sending all the text that you enter with the infected computer.</a:t>
            </a:r>
          </a:p>
          <a:p>
            <a:pPr lvl="1"/>
            <a:r>
              <a:rPr lang="en-US" altLang="en-US" smtClean="0"/>
              <a:t>Others may be more selective (e.g., it recognizes when you’re about enter information into a password field and only send passwords and other login information).</a:t>
            </a:r>
          </a:p>
          <a:p>
            <a:pPr lvl="1"/>
            <a:r>
              <a:rPr lang="en-US" altLang="en-US" smtClean="0"/>
              <a:t>A few may even transmit as a live video your computer desktop and send the video to the creator of the spyware.</a:t>
            </a:r>
          </a:p>
          <a:p>
            <a:pPr lvl="1">
              <a:buFont typeface="Times New Roman" pitchFamily="18" charset="0"/>
              <a:buNone/>
            </a:pPr>
            <a:endParaRPr lang="en-US" altLang="en-US"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dirty="0"/>
              <a:t>Steps </a:t>
            </a:r>
            <a:r>
              <a:rPr lang="en-US" dirty="0" smtClean="0"/>
              <a:t>Recorder)</a:t>
            </a:r>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3124200"/>
            <a:ext cx="7564437"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U:\PC\lectures\203 winter 2014\6-Networks\kin span anonymo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62971"/>
            <a:ext cx="5595937"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t>Other Electronic Counter-Measures Against Malware</a:t>
            </a:r>
            <a:endParaRPr lang="en-CA" altLang="en-US"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programs (e.g., McAfee) and web sites evaluate websites.</a:t>
            </a:r>
          </a:p>
          <a:p>
            <a:endParaRPr lang="en-CA" altLang="en-US"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9621" t="19858" r="39001" b="15044"/>
          <a:stretch>
            <a:fillRect/>
          </a:stretch>
        </p:blipFill>
        <p:spPr bwMode="auto">
          <a:xfrm>
            <a:off x="1066800" y="3107204"/>
            <a:ext cx="3936502" cy="374183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2"/>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3">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2"/>
              </a:rPr>
              <a:t>www.tomshardware.com</a:t>
            </a:r>
            <a:r>
              <a:rPr lang="en-US" altLang="en-US" dirty="0" smtClean="0"/>
              <a:t>, </a:t>
            </a:r>
            <a:r>
              <a:rPr lang="en-US" altLang="en-US" dirty="0" smtClean="0">
                <a:hlinkClick r:id="rId3"/>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Hacker</a:t>
            </a:r>
            <a:endParaRPr lang="en-CA" altLang="en-US" smtClean="0"/>
          </a:p>
        </p:txBody>
      </p:sp>
      <p:sp>
        <p:nvSpPr>
          <p:cNvPr id="5123" name="Content Placeholder 2"/>
          <p:cNvSpPr>
            <a:spLocks noGrp="1"/>
          </p:cNvSpPr>
          <p:nvPr>
            <p:ph idx="1"/>
          </p:nvPr>
        </p:nvSpPr>
        <p:spPr>
          <a:xfrm>
            <a:off x="528638" y="1117600"/>
            <a:ext cx="8178800" cy="5368925"/>
          </a:xfrm>
        </p:spPr>
        <p:txBody>
          <a:bodyPr/>
          <a:lstStyle/>
          <a:p>
            <a:r>
              <a:rPr lang="en-US" altLang="en-US" smtClean="0"/>
              <a:t>A generic term for a person that writes malicious software (e.g., a virus that damages your computer) or tries to break into a computer system.</a:t>
            </a:r>
            <a:endParaRPr lang="en-CA" altLang="en-US"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example 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Non-Electronic Based Defenses (5)</a:t>
            </a:r>
            <a:endParaRPr lang="en-CA" altLang="en-US" smtClean="0"/>
          </a:p>
        </p:txBody>
      </p:sp>
      <p:sp>
        <p:nvSpPr>
          <p:cNvPr id="36867" name="Content Placeholder 2"/>
          <p:cNvSpPr>
            <a:spLocks noGrp="1"/>
          </p:cNvSpPr>
          <p:nvPr>
            <p:ph idx="1"/>
          </p:nvPr>
        </p:nvSpPr>
        <p:spPr/>
        <p:txBody>
          <a:bodyPr/>
          <a:lstStyle/>
          <a:p>
            <a:r>
              <a:rPr lang="en-US" altLang="en-US" smtClean="0"/>
              <a:t>When you install the program read the Terms of Use.</a:t>
            </a:r>
          </a:p>
          <a:p>
            <a:pPr lvl="1"/>
            <a:r>
              <a:rPr lang="en-US" altLang="en-US" smtClean="0"/>
              <a:t>Sometimes buried in the text is an implicit agreement to include additional programs or features along with the program that you are installing.</a:t>
            </a:r>
          </a:p>
          <a:p>
            <a:pPr lvl="1"/>
            <a:r>
              <a:rPr lang="en-US" altLang="en-US" smtClean="0"/>
              <a:t>Some of these ‘extras’ may be regarded as Spyware.</a:t>
            </a:r>
            <a:endParaRPr lang="en-CA" altLang="en-US"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5456238" y="1905000"/>
            <a:ext cx="3057525" cy="2967037"/>
            <a:chOff x="5527230" y="1635760"/>
            <a:chExt cx="3058288"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580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 popup comes up looking like something legitimate from Windows. How do avoid installing malware </a:t>
              </a:r>
              <a:r>
                <a:rPr lang="en-US" altLang="en-US" sz="1800" b="1" dirty="0" smtClean="0">
                  <a:solidFill>
                    <a:srgbClr val="FF0000"/>
                  </a:solidFill>
                </a:rPr>
                <a:t>when you see </a:t>
              </a:r>
              <a:r>
                <a:rPr lang="en-US" altLang="en-US" sz="1800" b="1" dirty="0">
                  <a:solidFill>
                    <a:srgbClr val="FF0000"/>
                  </a:solidFill>
                </a:rPr>
                <a:t>this window?</a:t>
              </a:r>
              <a:endParaRPr lang="en-CA" altLang="en-US" sz="1800" b="1" dirty="0">
                <a:solidFill>
                  <a:srgbClr val="FF0000"/>
                </a:solidFill>
              </a:endParaRPr>
            </a:p>
          </p:txBody>
        </p:sp>
      </p:grpSp>
      <p:grpSp>
        <p:nvGrpSpPr>
          <p:cNvPr id="3" name="Group 13"/>
          <p:cNvGrpSpPr>
            <a:grpSpLocks/>
          </p:cNvGrpSpPr>
          <p:nvPr/>
        </p:nvGrpSpPr>
        <p:grpSpPr bwMode="auto">
          <a:xfrm>
            <a:off x="203200" y="1311275"/>
            <a:ext cx="5248275" cy="4799012"/>
            <a:chOff x="203200" y="1052512"/>
            <a:chExt cx="5248910" cy="4799648"/>
          </a:xfrm>
        </p:grpSpPr>
        <p:pic>
          <p:nvPicPr>
            <p:cNvPr id="39941" name="Picture 5" descr="virusf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1052512"/>
              <a:ext cx="5238750" cy="44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p:cNvSpPr txBox="1">
              <a:spLocks noChangeArrowheads="1"/>
            </p:cNvSpPr>
            <p:nvPr/>
          </p:nvSpPr>
          <p:spPr bwMode="auto">
            <a:xfrm>
              <a:off x="203200" y="5486400"/>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a:t>From: </a:t>
              </a:r>
              <a:r>
                <a:rPr lang="en-CA" altLang="en-US" sz="1200">
                  <a:hlinkClick r:id="rId3"/>
                </a:rPr>
                <a:t>www.thegeekreview.com</a:t>
              </a:r>
              <a:endParaRPr lang="en-CA" altLang="en-US" sz="1200"/>
            </a:p>
          </p:txBody>
        </p:sp>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2"/>
              </a:rPr>
              <a:t>http</a:t>
            </a:r>
            <a:r>
              <a:rPr lang="en-US" dirty="0">
                <a:hlinkClick r:id="rId2"/>
              </a:rPr>
              <a:t>://</a:t>
            </a:r>
            <a:r>
              <a:rPr lang="en-US" dirty="0" smtClean="0">
                <a:hlinkClick r:id="rId2"/>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endParaRPr lang="en-US" dirty="0"/>
          </a:p>
        </p:txBody>
      </p:sp>
    </p:spTree>
    <p:extLst>
      <p:ext uri="{BB962C8B-B14F-4D97-AF65-F5344CB8AC3E}">
        <p14:creationId xmlns:p14="http://schemas.microsoft.com/office/powerpoint/2010/main" val="586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4"/>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Good encryption (128 bit) means </a:t>
            </a:r>
            <a:r>
              <a:rPr lang="en-US" dirty="0">
                <a:ea typeface="ＭＳ Ｐゴシック" pitchFamily="34" charset="-128"/>
                <a:cs typeface="Consolas" pitchFamily="49" charset="0"/>
              </a:rPr>
              <a:t>that the administrators of the intermediate computers cannot view the information (if the encryption is good)</a:t>
            </a:r>
          </a:p>
          <a:p>
            <a:endParaRPr lang="en-US" dirty="0">
              <a:ea typeface="ＭＳ Ｐゴシック" pitchFamily="34" charset="-128"/>
              <a:cs typeface="Consolas" pitchFamily="49" charset="0"/>
            </a:endParaRPr>
          </a:p>
          <a:p>
            <a:endParaRPr lang="en-US" dirty="0"/>
          </a:p>
        </p:txBody>
      </p:sp>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5356" y="2914650"/>
            <a:ext cx="2908300" cy="29083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smtClean="0"/>
              <a:t>Interacting With Parts Of The Internet</a:t>
            </a:r>
            <a:endParaRPr lang="en-CA" altLang="en-US" smtClean="0"/>
          </a:p>
        </p:txBody>
      </p:sp>
      <p:sp>
        <p:nvSpPr>
          <p:cNvPr id="3" name="Content Placeholder 2"/>
          <p:cNvSpPr>
            <a:spLocks noGrp="1"/>
          </p:cNvSpPr>
          <p:nvPr>
            <p:ph idx="1"/>
          </p:nvPr>
        </p:nvSpPr>
        <p:spPr>
          <a:xfrm>
            <a:off x="457200" y="1138238"/>
            <a:ext cx="8178800" cy="5368925"/>
          </a:xfrm>
        </p:spPr>
        <p:txBody>
          <a:bodyPr/>
          <a:lstStyle/>
          <a:p>
            <a:r>
              <a:rPr lang="en-US" altLang="en-US" dirty="0" smtClean="0"/>
              <a:t>The World Wide Web (WWW) is only one part of the Internet (albeit a very popular part).</a:t>
            </a:r>
          </a:p>
          <a:p>
            <a:r>
              <a:rPr lang="en-US" altLang="en-US" dirty="0" smtClean="0"/>
              <a:t>There are other parts (e.g., file transfers, email etc.)</a:t>
            </a:r>
          </a:p>
          <a:p>
            <a:r>
              <a:rPr lang="en-US" altLang="en-US" dirty="0" smtClean="0"/>
              <a:t>Your computer interacts with these parts of the Internet through that computer’s ‘logical ports’ (numbers)</a:t>
            </a:r>
            <a:endParaRPr lang="en-CA" altLang="en-US" dirty="0" smtClean="0"/>
          </a:p>
        </p:txBody>
      </p:sp>
      <p:grpSp>
        <p:nvGrpSpPr>
          <p:cNvPr id="53253" name="Group 18"/>
          <p:cNvGrpSpPr>
            <a:grpSpLocks/>
          </p:cNvGrpSpPr>
          <p:nvPr/>
        </p:nvGrpSpPr>
        <p:grpSpPr bwMode="auto">
          <a:xfrm>
            <a:off x="600075" y="3411538"/>
            <a:ext cx="3240088" cy="2897187"/>
            <a:chOff x="599440" y="3410903"/>
            <a:chExt cx="3241040" cy="2898457"/>
          </a:xfrm>
        </p:grpSpPr>
        <p:pic>
          <p:nvPicPr>
            <p:cNvPr id="53262"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 y="3410903"/>
              <a:ext cx="3235643" cy="25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7"/>
            <p:cNvSpPr txBox="1">
              <a:spLocks noChangeArrowheads="1"/>
            </p:cNvSpPr>
            <p:nvPr/>
          </p:nvSpPr>
          <p:spPr bwMode="auto">
            <a:xfrm>
              <a:off x="599440" y="6035040"/>
              <a:ext cx="1960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The Internet</a:t>
              </a:r>
              <a:endParaRPr lang="en-CA" altLang="en-US" sz="1800"/>
            </a:p>
          </p:txBody>
        </p:sp>
      </p:grpSp>
      <p:grpSp>
        <p:nvGrpSpPr>
          <p:cNvPr id="53255" name="Group 20"/>
          <p:cNvGrpSpPr>
            <a:grpSpLocks/>
          </p:cNvGrpSpPr>
          <p:nvPr/>
        </p:nvGrpSpPr>
        <p:grpSpPr bwMode="auto">
          <a:xfrm>
            <a:off x="3606801" y="3627438"/>
            <a:ext cx="2641600" cy="563562"/>
            <a:chOff x="3606800" y="3627120"/>
            <a:chExt cx="3383280" cy="325120"/>
          </a:xfrm>
        </p:grpSpPr>
        <p:cxnSp>
          <p:nvCxnSpPr>
            <p:cNvPr id="53260" name="Straight Arrow Connector 9"/>
            <p:cNvCxnSpPr>
              <a:cxnSpLocks noChangeShapeType="1"/>
            </p:cNvCxnSpPr>
            <p:nvPr/>
          </p:nvCxnSpPr>
          <p:spPr bwMode="auto">
            <a:xfrm>
              <a:off x="3606800" y="3921760"/>
              <a:ext cx="3383280" cy="1016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61" name="TextBox 15"/>
            <p:cNvSpPr txBox="1">
              <a:spLocks noChangeArrowheads="1"/>
            </p:cNvSpPr>
            <p:nvPr/>
          </p:nvSpPr>
          <p:spPr bwMode="auto">
            <a:xfrm>
              <a:off x="4592320" y="362712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a:t>Email: port #25</a:t>
              </a:r>
              <a:endParaRPr lang="en-CA" altLang="en-US" sz="1600"/>
            </a:p>
          </p:txBody>
        </p:sp>
      </p:grpSp>
      <p:grpSp>
        <p:nvGrpSpPr>
          <p:cNvPr id="53256" name="Group 23"/>
          <p:cNvGrpSpPr>
            <a:grpSpLocks/>
          </p:cNvGrpSpPr>
          <p:nvPr/>
        </p:nvGrpSpPr>
        <p:grpSpPr bwMode="auto">
          <a:xfrm>
            <a:off x="3863660" y="4368800"/>
            <a:ext cx="2537140" cy="341313"/>
            <a:chOff x="3840480" y="4368800"/>
            <a:chExt cx="2946400" cy="341524"/>
          </a:xfrm>
        </p:grpSpPr>
        <p:cxnSp>
          <p:nvCxnSpPr>
            <p:cNvPr id="53258" name="Straight Arrow Connector 12"/>
            <p:cNvCxnSpPr>
              <a:cxnSpLocks noChangeShapeType="1"/>
            </p:cNvCxnSpPr>
            <p:nvPr/>
          </p:nvCxnSpPr>
          <p:spPr bwMode="auto">
            <a:xfrm flipV="1">
              <a:off x="3840480" y="4693920"/>
              <a:ext cx="2946400" cy="16404"/>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9" name="TextBox 16"/>
            <p:cNvSpPr txBox="1">
              <a:spLocks noChangeArrowheads="1"/>
            </p:cNvSpPr>
            <p:nvPr/>
          </p:nvSpPr>
          <p:spPr bwMode="auto">
            <a:xfrm>
              <a:off x="4592320" y="436880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a:t>Http: port #80</a:t>
              </a:r>
              <a:endParaRPr lang="en-CA" altLang="en-US" sz="1600"/>
            </a:p>
          </p:txBody>
        </p:sp>
      </p:grpSp>
      <p:grpSp>
        <p:nvGrpSpPr>
          <p:cNvPr id="2" name="Group 1"/>
          <p:cNvGrpSpPr/>
          <p:nvPr/>
        </p:nvGrpSpPr>
        <p:grpSpPr>
          <a:xfrm>
            <a:off x="3108325" y="5091113"/>
            <a:ext cx="3606800" cy="669925"/>
            <a:chOff x="3108325" y="5091113"/>
            <a:chExt cx="3606800" cy="669925"/>
          </a:xfrm>
        </p:grpSpPr>
        <p:cxnSp>
          <p:nvCxnSpPr>
            <p:cNvPr id="53254" name="Straight Arrow Connector 14"/>
            <p:cNvCxnSpPr>
              <a:cxnSpLocks noChangeShapeType="1"/>
            </p:cNvCxnSpPr>
            <p:nvPr/>
          </p:nvCxnSpPr>
          <p:spPr bwMode="auto">
            <a:xfrm flipV="1">
              <a:off x="3108325" y="5283200"/>
              <a:ext cx="3606800" cy="477838"/>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7" name="TextBox 17"/>
            <p:cNvSpPr txBox="1">
              <a:spLocks noChangeArrowheads="1"/>
            </p:cNvSpPr>
            <p:nvPr/>
          </p:nvSpPr>
          <p:spPr bwMode="auto">
            <a:xfrm rot="-335041">
              <a:off x="3633788" y="5091113"/>
              <a:ext cx="2855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Remote login, telnet: port #23</a:t>
              </a:r>
              <a:endParaRPr lang="en-CA" altLang="en-US" sz="1600" dirty="0"/>
            </a:p>
          </p:txBody>
        </p:sp>
      </p:grpSp>
    </p:spTree>
    <p:extLst>
      <p:ext uri="{BB962C8B-B14F-4D97-AF65-F5344CB8AC3E}">
        <p14:creationId xmlns:p14="http://schemas.microsoft.com/office/powerpoint/2010/main" val="24166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edge">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edge">
                                      <p:cBhvr>
                                        <p:cTn id="32" dur="20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Evaluating The Effectiveness Of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Use a trusted source to evaluate the security of your firewall </a:t>
            </a:r>
          </a:p>
          <a:p>
            <a:pPr lvl="1"/>
            <a:r>
              <a:rPr lang="en-US" altLang="en-US" dirty="0" smtClean="0"/>
              <a:t>Example “Shields up”</a:t>
            </a:r>
          </a:p>
          <a:p>
            <a:pPr lvl="2"/>
            <a:r>
              <a:rPr lang="en-US" altLang="en-US" dirty="0">
                <a:hlinkClick r:id="rId2"/>
              </a:rPr>
              <a:t>https://</a:t>
            </a:r>
            <a:r>
              <a:rPr lang="en-US" altLang="en-US" dirty="0" smtClean="0">
                <a:hlinkClick r:id="rId2"/>
              </a:rPr>
              <a:t>www.grc.com/x/ne.dll?bh0bkyd2</a:t>
            </a:r>
            <a:endParaRPr lang="en-US" altLang="en-US" dirty="0"/>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85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http://www.management-issues.com/2006/10/27/research/your-digital-dirt-can-come-back-to-haunt-you.asp</a:t>
            </a:r>
            <a:endParaRPr lang="en-US" altLang="en-US" dirty="0" smtClean="0"/>
          </a:p>
          <a:p>
            <a:pPr lvl="2">
              <a:lnSpc>
                <a:spcPct val="80000"/>
              </a:lnSpc>
            </a:pP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Posting Information</a:t>
            </a:r>
          </a:p>
        </p:txBody>
      </p:sp>
      <p:sp>
        <p:nvSpPr>
          <p:cNvPr id="620547" name="Rectangle 3"/>
          <p:cNvSpPr>
            <a:spLocks noGrp="1" noChangeArrowheads="1"/>
          </p:cNvSpPr>
          <p:nvPr>
            <p:ph type="body" idx="1"/>
          </p:nvPr>
        </p:nvSpPr>
        <p:spPr/>
        <p:txBody>
          <a:bodyPr/>
          <a:lstStyle/>
          <a:p>
            <a:r>
              <a:rPr lang="en-US" altLang="en-US" smtClean="0"/>
              <a:t>While providing and sharing personal details is one of the main benefits of social networking sites such as Facebook, MySpace, Twitter etc. this must balanced out vs. the potential costs of providing too much information.</a:t>
            </a:r>
          </a:p>
          <a:p>
            <a:pPr lvl="1"/>
            <a:r>
              <a:rPr lang="en-US" altLang="en-US" smtClean="0"/>
              <a:t>Providing too information about your personal details may make you a target of identity theft.</a:t>
            </a:r>
          </a:p>
          <a:p>
            <a:pPr lvl="1"/>
            <a:r>
              <a:rPr lang="en-US" altLang="en-US" smtClean="0"/>
              <a:t>It may also make it easier for direct marketers to target their wares (because they know your likes and dislikes).</a:t>
            </a:r>
          </a:p>
          <a:p>
            <a:pPr lvl="1"/>
            <a:r>
              <a:rPr lang="en-US" altLang="en-US" smtClean="0"/>
              <a:t>There is also the possibility of becoming the target of crime.</a:t>
            </a:r>
          </a:p>
          <a:p>
            <a:r>
              <a:rPr lang="en-US" altLang="en-US" smtClean="0"/>
              <a:t>This isn’t to say that you should never post anything online, just </a:t>
            </a:r>
            <a:r>
              <a:rPr lang="en-US" altLang="en-US" i="1" smtClean="0"/>
              <a:t>think about the potential consequences</a:t>
            </a:r>
            <a:r>
              <a:rPr lang="en-US" altLang="en-US" smtClean="0"/>
              <a:t>.</a:t>
            </a:r>
          </a:p>
          <a:p>
            <a:r>
              <a:rPr lang="en-US" altLang="en-US" smtClean="0"/>
              <a:t>Also pay attention to </a:t>
            </a:r>
            <a:r>
              <a:rPr lang="en-US" altLang="en-US" i="1" smtClean="0"/>
              <a:t>what other people post</a:t>
            </a:r>
            <a:r>
              <a:rPr lang="en-US" altLang="en-US" smtClean="0"/>
              <a:t> about you!</a:t>
            </a:r>
          </a:p>
          <a:p>
            <a:pPr lvl="1"/>
            <a:r>
              <a:rPr lang="en-US" altLang="en-US" smtClean="0"/>
              <a:t>E.g., “Tagged” online images of you.</a:t>
            </a:r>
          </a:p>
          <a:p>
            <a:pPr lvl="1"/>
            <a:endParaRPr lang="en-US" altLang="en-US" smtClean="0"/>
          </a:p>
          <a:p>
            <a:pPr lvl="1"/>
            <a:endParaRPr lang="en-US" altLang="en-US"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62000" y="3276600"/>
            <a:ext cx="8153400" cy="2154436"/>
          </a:xfrm>
          <a:prstGeom prst="rect">
            <a:avLst/>
          </a:prstGeom>
        </p:spPr>
        <p:txBody>
          <a:bodyPr wrap="square">
            <a:spAutoFit/>
          </a:bodyPr>
          <a:lstStyle/>
          <a:p>
            <a:r>
              <a:rPr lang="en-US" sz="2000" dirty="0" smtClean="0"/>
              <a:t>(A reference about how computer hardware (non-Windows) can be infected with malicious software)</a:t>
            </a:r>
          </a:p>
          <a:p>
            <a:r>
              <a:rPr lang="en-US" sz="2000" dirty="0" smtClean="0"/>
              <a:t>“Yet </a:t>
            </a:r>
            <a:r>
              <a:rPr lang="en-US" sz="2000" dirty="0"/>
              <a:t>such high-tech techniques pose a more severe risk. They can, for instance, allow agencies to spy on Tails, the Linux-based secure operating system </a:t>
            </a:r>
            <a:r>
              <a:rPr lang="en-US" sz="2000" dirty="0" err="1"/>
              <a:t>favoured</a:t>
            </a:r>
            <a:r>
              <a:rPr lang="en-US" sz="2000" dirty="0"/>
              <a:t> by Snowden</a:t>
            </a:r>
            <a:r>
              <a:rPr lang="en-US" sz="2000" dirty="0" smtClean="0"/>
              <a:t>.”</a:t>
            </a:r>
          </a:p>
          <a:p>
            <a:r>
              <a:rPr lang="en-US" dirty="0" smtClean="0"/>
              <a:t>From</a:t>
            </a:r>
            <a:endParaRPr lang="en-US" dirty="0"/>
          </a:p>
          <a:p>
            <a:r>
              <a:rPr lang="en-US" sz="1600" dirty="0" smtClean="0">
                <a:hlinkClick r:id="rId2"/>
              </a:rPr>
              <a:t>http</a:t>
            </a:r>
            <a:r>
              <a:rPr lang="en-US" sz="1600" dirty="0">
                <a:hlinkClick r:id="rId2"/>
              </a:rPr>
              <a:t>://www.forbes.com/sites/thomasbrewster/2015/03/18/hacking-tails-with-rootkits</a:t>
            </a:r>
            <a:r>
              <a:rPr lang="en-US" sz="1600" dirty="0" smtClean="0">
                <a:hlinkClick r:id="rId2"/>
              </a:rPr>
              <a:t>/</a:t>
            </a:r>
            <a:endParaRPr lang="en-US" sz="1600" dirty="0"/>
          </a:p>
        </p:txBody>
      </p:sp>
      <p:sp>
        <p:nvSpPr>
          <p:cNvPr id="5" name="Rectangle 4"/>
          <p:cNvSpPr/>
          <p:nvPr/>
        </p:nvSpPr>
        <p:spPr>
          <a:xfrm>
            <a:off x="762000" y="5334000"/>
            <a:ext cx="5198040" cy="1292662"/>
          </a:xfrm>
          <a:prstGeom prst="rect">
            <a:avLst/>
          </a:prstGeom>
        </p:spPr>
        <p:txBody>
          <a:bodyPr wrap="square">
            <a:spAutoFit/>
          </a:bodyPr>
          <a:lstStyle/>
          <a:p>
            <a:r>
              <a:rPr lang="en-US" sz="2000" dirty="0" smtClean="0"/>
              <a:t>For more information on ‘infecting’ computer hardware with malicious software (CanWest security conference 2015)</a:t>
            </a:r>
          </a:p>
          <a:p>
            <a:r>
              <a:rPr lang="en-US" dirty="0" smtClean="0">
                <a:hlinkClick r:id="rId3"/>
              </a:rPr>
              <a:t>https</a:t>
            </a:r>
            <a:r>
              <a:rPr lang="en-US" dirty="0">
                <a:hlinkClick r:id="rId3"/>
              </a:rPr>
              <a:t>://</a:t>
            </a:r>
            <a:r>
              <a:rPr lang="en-US" dirty="0" smtClean="0">
                <a:hlinkClick r:id="rId3"/>
              </a:rPr>
              <a:t>cansecwest.com/agenda.html</a:t>
            </a:r>
            <a:endParaRPr lang="en-US" dirty="0"/>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6434</TotalTime>
  <Words>4591</Words>
  <Application>Microsoft Office PowerPoint</Application>
  <PresentationFormat>On-screen Show (4:3)</PresentationFormat>
  <Paragraphs>517</Paragraphs>
  <Slides>67</Slides>
  <Notes>31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Computer Security</vt:lpstr>
      <vt:lpstr>Test</vt:lpstr>
      <vt:lpstr>Examples</vt:lpstr>
      <vt:lpstr>Hacker</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Other Electronic Counter-Measures Against Malware</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Is This A Trap? How To Avoid?</vt:lpstr>
      <vt:lpstr>Scareware</vt:lpstr>
      <vt:lpstr>Scareware (2)</vt:lpstr>
      <vt:lpstr>Information On Avoiding Scareware Pitfalls</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Interacting With Parts Of The Internet</vt:lpstr>
      <vt:lpstr>Evaluating The Effectiveness Of Your Firewall</vt:lpstr>
      <vt:lpstr>General Ways Of Increasing Your Computer Security</vt:lpstr>
      <vt:lpstr>General Ways Of Increasing Your Computer Security (2)</vt:lpstr>
      <vt:lpstr>Privacy And The Internet</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161</cp:revision>
  <dcterms:created xsi:type="dcterms:W3CDTF">2014-05-13T22:22:53Z</dcterms:created>
  <dcterms:modified xsi:type="dcterms:W3CDTF">2015-03-25T19:58:28Z</dcterms:modified>
</cp:coreProperties>
</file>