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329" r:id="rId2"/>
    <p:sldId id="330" r:id="rId3"/>
    <p:sldId id="331" r:id="rId4"/>
    <p:sldId id="332" r:id="rId5"/>
    <p:sldId id="333" r:id="rId6"/>
    <p:sldId id="334" r:id="rId7"/>
    <p:sldId id="337" r:id="rId8"/>
    <p:sldId id="336" r:id="rId9"/>
    <p:sldId id="339" r:id="rId10"/>
    <p:sldId id="338" r:id="rId11"/>
    <p:sldId id="340" r:id="rId12"/>
    <p:sldId id="341" r:id="rId13"/>
    <p:sldId id="342" r:id="rId14"/>
    <p:sldId id="343" r:id="rId15"/>
    <p:sldId id="344" r:id="rId16"/>
    <p:sldId id="345" r:id="rId17"/>
    <p:sldId id="378" r:id="rId18"/>
    <p:sldId id="395" r:id="rId19"/>
    <p:sldId id="390" r:id="rId20"/>
    <p:sldId id="379" r:id="rId21"/>
    <p:sldId id="346" r:id="rId22"/>
    <p:sldId id="347" r:id="rId23"/>
    <p:sldId id="348" r:id="rId24"/>
    <p:sldId id="349" r:id="rId25"/>
    <p:sldId id="351" r:id="rId26"/>
    <p:sldId id="352" r:id="rId27"/>
    <p:sldId id="353" r:id="rId28"/>
    <p:sldId id="350" r:id="rId29"/>
    <p:sldId id="356" r:id="rId30"/>
    <p:sldId id="357" r:id="rId31"/>
    <p:sldId id="354" r:id="rId32"/>
    <p:sldId id="358" r:id="rId33"/>
    <p:sldId id="355" r:id="rId34"/>
    <p:sldId id="360" r:id="rId35"/>
    <p:sldId id="361" r:id="rId36"/>
    <p:sldId id="364" r:id="rId37"/>
    <p:sldId id="365" r:id="rId38"/>
    <p:sldId id="362" r:id="rId39"/>
    <p:sldId id="366" r:id="rId40"/>
    <p:sldId id="367" r:id="rId41"/>
    <p:sldId id="369" r:id="rId42"/>
    <p:sldId id="372" r:id="rId43"/>
    <p:sldId id="374" r:id="rId44"/>
    <p:sldId id="370" r:id="rId45"/>
    <p:sldId id="373" r:id="rId46"/>
    <p:sldId id="371" r:id="rId47"/>
    <p:sldId id="375" r:id="rId48"/>
    <p:sldId id="376" r:id="rId49"/>
    <p:sldId id="377" r:id="rId50"/>
    <p:sldId id="381" r:id="rId51"/>
    <p:sldId id="382" r:id="rId52"/>
    <p:sldId id="383" r:id="rId53"/>
    <p:sldId id="380" r:id="rId54"/>
    <p:sldId id="384" r:id="rId55"/>
    <p:sldId id="385" r:id="rId56"/>
    <p:sldId id="386" r:id="rId57"/>
    <p:sldId id="387" r:id="rId58"/>
    <p:sldId id="389" r:id="rId59"/>
    <p:sldId id="388" r:id="rId60"/>
    <p:sldId id="396" r:id="rId61"/>
    <p:sldId id="397" r:id="rId62"/>
    <p:sldId id="398" r:id="rId63"/>
    <p:sldId id="399" r:id="rId64"/>
    <p:sldId id="400" r:id="rId65"/>
    <p:sldId id="401" r:id="rId66"/>
    <p:sldId id="402" r:id="rId67"/>
    <p:sldId id="368" r:id="rId68"/>
    <p:sldId id="391" r:id="rId69"/>
    <p:sldId id="392" r:id="rId70"/>
    <p:sldId id="393" r:id="rId71"/>
    <p:sldId id="394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1025D8D-5612-44C6-9691-EE59372BDF1D}">
          <p14:sldIdLst>
            <p14:sldId id="329"/>
            <p14:sldId id="330"/>
            <p14:sldId id="331"/>
            <p14:sldId id="332"/>
            <p14:sldId id="333"/>
            <p14:sldId id="334"/>
            <p14:sldId id="337"/>
            <p14:sldId id="336"/>
            <p14:sldId id="339"/>
            <p14:sldId id="338"/>
            <p14:sldId id="340"/>
            <p14:sldId id="341"/>
            <p14:sldId id="342"/>
            <p14:sldId id="343"/>
            <p14:sldId id="344"/>
            <p14:sldId id="345"/>
            <p14:sldId id="378"/>
            <p14:sldId id="395"/>
            <p14:sldId id="390"/>
            <p14:sldId id="379"/>
            <p14:sldId id="346"/>
            <p14:sldId id="347"/>
            <p14:sldId id="348"/>
            <p14:sldId id="349"/>
            <p14:sldId id="351"/>
            <p14:sldId id="352"/>
            <p14:sldId id="353"/>
            <p14:sldId id="350"/>
            <p14:sldId id="356"/>
            <p14:sldId id="357"/>
            <p14:sldId id="354"/>
            <p14:sldId id="358"/>
            <p14:sldId id="355"/>
            <p14:sldId id="360"/>
            <p14:sldId id="361"/>
            <p14:sldId id="364"/>
            <p14:sldId id="365"/>
            <p14:sldId id="362"/>
            <p14:sldId id="366"/>
            <p14:sldId id="367"/>
            <p14:sldId id="369"/>
            <p14:sldId id="372"/>
            <p14:sldId id="374"/>
            <p14:sldId id="370"/>
            <p14:sldId id="373"/>
            <p14:sldId id="371"/>
            <p14:sldId id="375"/>
            <p14:sldId id="376"/>
            <p14:sldId id="377"/>
            <p14:sldId id="381"/>
            <p14:sldId id="382"/>
            <p14:sldId id="383"/>
            <p14:sldId id="380"/>
            <p14:sldId id="384"/>
            <p14:sldId id="385"/>
            <p14:sldId id="386"/>
            <p14:sldId id="387"/>
            <p14:sldId id="389"/>
            <p14:sldId id="388"/>
            <p14:sldId id="396"/>
            <p14:sldId id="397"/>
            <p14:sldId id="398"/>
            <p14:sldId id="399"/>
            <p14:sldId id="400"/>
            <p14:sldId id="401"/>
            <p14:sldId id="402"/>
            <p14:sldId id="368"/>
            <p14:sldId id="391"/>
            <p14:sldId id="392"/>
            <p14:sldId id="393"/>
            <p14:sldId id="3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JT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000"/>
    <a:srgbClr val="FF0000"/>
    <a:srgbClr val="0000FF"/>
    <a:srgbClr val="FFFF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9" autoAdjust="0"/>
    <p:restoredTop sz="86285" autoAdjust="0"/>
  </p:normalViewPr>
  <p:slideViewPr>
    <p:cSldViewPr>
      <p:cViewPr>
        <p:scale>
          <a:sx n="96" d="100"/>
          <a:sy n="96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144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20T19:54:06.128" idx="17">
    <p:pos x="10" y="10"/>
    <p:text>re-repeat that it's between the script tags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C47678E-31E6-42EE-8182-5EDCA88AE4B6}" type="datetimeFigureOut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Java Scripting in web pages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  <p:extLst>
      <p:ext uri="{BB962C8B-B14F-4D97-AF65-F5344CB8AC3E}">
        <p14:creationId xmlns:p14="http://schemas.microsoft.com/office/powerpoint/2010/main" val="2999772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14F726-F135-4187-880F-E99325427CBB}" type="datetimeFigureOut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F74355C-801C-49E0-98BD-9253DE40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31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03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Left</a:t>
            </a:r>
            <a:r>
              <a:rPr lang="en-US" baseline="0" smtClean="0"/>
              <a:t> out Window.open from final exam API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84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Modify program</a:t>
            </a:r>
            <a:r>
              <a:rPr lang="en-US" baseline="0" dirty="0" smtClean="0"/>
              <a:t> and show what happens if count is inside the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86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7288" y="692150"/>
            <a:ext cx="4551362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1813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dirty="0" smtClean="0"/>
              <a:t>http://www.w3schools.com/js/js_comparisons.asp</a:t>
            </a:r>
          </a:p>
        </p:txBody>
      </p:sp>
    </p:spTree>
    <p:extLst>
      <p:ext uri="{BB962C8B-B14F-4D97-AF65-F5344CB8AC3E}">
        <p14:creationId xmlns:p14="http://schemas.microsoft.com/office/powerpoint/2010/main" val="2332980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* Error (for IE) is const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751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* Call to main is not a function call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7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https://msdn.microsoft.com/en-us/library/ie/ms535841(v=vs.85).aspx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7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3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aseline="0" dirty="0" smtClean="0"/>
              <a:t> While JavaScript allows Strings to be enclosed in single quotes most languages don’t do this so it’s not a good idea to do it like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04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82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Constants</a:t>
            </a:r>
          </a:p>
          <a:p>
            <a:r>
              <a:rPr lang="en-US" dirty="0" smtClean="0"/>
              <a:t>// define my_fav as a constant and give it the value 7 </a:t>
            </a:r>
          </a:p>
          <a:p>
            <a:r>
              <a:rPr lang="en-US" dirty="0" smtClean="0"/>
              <a:t>const my_fav = 7; </a:t>
            </a:r>
          </a:p>
          <a:p>
            <a:endParaRPr lang="en-US" dirty="0" smtClean="0"/>
          </a:p>
          <a:p>
            <a:r>
              <a:rPr lang="en-US" dirty="0" smtClean="0"/>
              <a:t>// this will fail silently in Firefox and Chrome (but does not fail in Safari) </a:t>
            </a:r>
          </a:p>
          <a:p>
            <a:r>
              <a:rPr lang="en-US" dirty="0" smtClean="0"/>
              <a:t>my_fav = 20;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num = "hi" + 2;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alert("Value = " + num);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Yields hi2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355C-801C-49E0-98BD-9253DE4015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2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5BC661F-77C7-4E5A-ACD0-9551AA3DA614}" type="datetimeFigureOut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2F7359-BAEF-40F2-95F6-BF4C8AF6DB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DE01E1-A6B1-4A43-B94D-18A4778C5E13}" type="datetimeFigureOut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CC75E17-A90E-4B92-8AC9-3D7504DDF8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8953EB-F722-41D9-AC43-CE6A399F4889}" type="datetimeFigureOut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76CFEE-A57A-46D9-9EEA-8A778B189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019800" y="6553200"/>
            <a:ext cx="2667000" cy="22860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128182-F51B-419D-91B5-A43A9584BACF}" type="datetimeFigureOut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0690FA-F230-4B25-A9C9-C2F98D487E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30D29F-7608-4D7C-8640-2E81BE982DED}" type="datetimeFigureOut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C2EDDD-100C-4C92-A622-6BF4C512BE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7E8465-B8FB-452E-AB43-B0FDB5ABB5A3}" type="datetimeFigureOut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642AF6-DC8C-40F7-A936-58CBD1995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  <p:bldP spid="5" grpId="0" build="p" bldLvl="3" autoUpdateAnimBg="0"/>
      <p:bldP spid="6" grpId="0" build="p" bldLvl="3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49ADD2-A124-4215-AE0B-FB6680812C1C}" type="datetimeFigureOut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8ED7F0-825A-49DD-AE1F-262C55ED6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CCF7CF9-5CB0-417E-8908-ABAE5B2D4F13}" type="datetimeFigureOut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869989-7DE8-4306-B551-C83E6C5C5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2F7B90-30DA-4077-A88F-223703409D27}" type="datetimeFigureOut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0FF4D2-B4C9-4B70-95EC-91AD5F56D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4333B80-3FD4-4F9E-96BA-CCAC23A45C7A}" type="datetimeFigureOut">
              <a:rPr lang="en-US"/>
              <a:pPr>
                <a:defRPr/>
              </a:pPr>
              <a:t>4/20/2015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198CAD-DECF-4E54-835F-15AAD3028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 build="p" bldLvl="3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27013" indent="-227013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112713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462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msdn.microsoft.com/en-us/library/ie/ms535262(v=vs.85)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ie/ms535262(v=vs.85).aspx" TargetMode="External"/><Relationship Id="rId2" Type="http://schemas.openxmlformats.org/officeDocument/2006/relationships/hyperlink" Target="http://www.w3schools.com/j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iningtools.com/online/javascript/index.htm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You will learn more advanced html tags for creating graphical ‘GUI’ controls and the basics of JavaScript programming.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3648" y="6553200"/>
            <a:ext cx="3429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CA" sz="1200" dirty="0" smtClean="0"/>
              <a:t>Pictures courtesy of James Tam</a:t>
            </a:r>
          </a:p>
        </p:txBody>
      </p:sp>
    </p:spTree>
    <p:extLst>
      <p:ext uri="{BB962C8B-B14F-4D97-AF65-F5344CB8AC3E}">
        <p14:creationId xmlns:p14="http://schemas.microsoft.com/office/powerpoint/2010/main" val="2044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ar 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variable 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= 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value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</a:p>
          <a:p>
            <a:pPr marL="339725" lvl="1" indent="0">
              <a:buNone/>
            </a:pPr>
            <a:endParaRPr lang="en-US" dirty="0"/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ar num = 2;</a:t>
            </a:r>
          </a:p>
          <a:p>
            <a:pPr marL="339725" lvl="1" indent="0">
              <a:buNone/>
            </a:pPr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82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Variables: Contrast Between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onsolas" panose="020B0609020204030204" pitchFamily="49" charset="0"/>
              </a:rPr>
              <a:t>Contrast with VBA: 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dim num as Long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num = 2</a:t>
            </a:r>
          </a:p>
          <a:p>
            <a:r>
              <a:rPr lang="en-US" dirty="0">
                <a:cs typeface="Consolas" panose="020B0609020204030204" pitchFamily="49" charset="0"/>
              </a:rPr>
              <a:t>Unlike VBA the type of information to be stored in the variable doesn’t have to be </a:t>
            </a:r>
            <a:r>
              <a:rPr lang="en-US" dirty="0" smtClean="0">
                <a:cs typeface="Consolas" panose="020B0609020204030204" pitchFamily="49" charset="0"/>
              </a:rPr>
              <a:t>specified: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ar num1 = 12;   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ar num2 = 1.5;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ar text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= "boo2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!";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810000" y="3276600"/>
            <a:ext cx="3733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Data specifies integer variable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3810000" y="3657600"/>
            <a:ext cx="4114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Data specifies real number variable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810000" y="4038600"/>
            <a:ext cx="4114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Data specifies String variable (text)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Program With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Name of example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5variables.htm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buttonPress()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var num = 2;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alert("Value = " + num);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&lt;input type="button" value="Press" onclick="buttonPress()"/&gt;&lt;br&gt;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variable is just that – it can change as a program runs.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4572000" cy="203132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marL="339725" lvl="1" indent="0">
              <a:buNone/>
            </a:pP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 buttonPress()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var num = 2;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alert("Value = " + num);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544286" y="4463143"/>
            <a:ext cx="4572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pPr marL="339725" lvl="1" indent="0">
              <a:buNone/>
            </a:pP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 buttonPress()</a:t>
            </a:r>
          </a:p>
          <a:p>
            <a:pPr marL="339725" lvl="1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alert("Value = </a:t>
            </a:r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39725" lvl="1" indent="0">
              <a:buNone/>
            </a:pPr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362200" y="3886200"/>
            <a:ext cx="609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Vs.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09937"/>
            <a:ext cx="17526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71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Value Of Variable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2257" y="1447800"/>
            <a:ext cx="4572000" cy="286232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 buttonPress()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var num = 2;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alert("Value = " + num);</a:t>
            </a:r>
          </a:p>
          <a:p>
            <a:endParaRPr lang="en-US" b="1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num = num * 2;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alert("Value = " + num);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b="1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19275"/>
            <a:ext cx="17526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17430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9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JavaScript language requirement (syntax ~ grammar)</a:t>
            </a:r>
          </a:p>
          <a:p>
            <a:pPr lvl="1"/>
            <a:r>
              <a:rPr lang="en-US" dirty="0" smtClean="0"/>
              <a:t>Name can be alphanumeric but cannot start with a number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um1</a:t>
            </a:r>
            <a:r>
              <a:rPr lang="en-US" dirty="0" smtClean="0"/>
              <a:t> (OK)    vs.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2num</a:t>
            </a:r>
            <a:r>
              <a:rPr lang="en-US" dirty="0" smtClean="0"/>
              <a:t> (Not OK)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Spaces are not allowed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 name </a:t>
            </a:r>
            <a:r>
              <a:rPr lang="en-US" dirty="0" smtClean="0"/>
              <a:t>(Not OK)    vs.  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dirty="0" smtClean="0"/>
              <a:t> OR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first_name</a:t>
            </a:r>
            <a:r>
              <a:rPr lang="en-US" dirty="0" smtClean="0"/>
              <a:t> (OK)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Style requirement (~quality writing)</a:t>
            </a:r>
          </a:p>
          <a:p>
            <a:pPr lvl="1"/>
            <a:r>
              <a:rPr lang="en-US" dirty="0" smtClean="0"/>
              <a:t>Variable names should be self-descriptive and lower case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x, foo, AGE </a:t>
            </a:r>
            <a:r>
              <a:rPr lang="en-US" dirty="0" smtClean="0"/>
              <a:t>(Not OK)    vs.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firstName, age, height </a:t>
            </a:r>
            <a:r>
              <a:rPr lang="en-US" dirty="0" smtClean="0"/>
              <a:t>(OK)</a:t>
            </a:r>
          </a:p>
          <a:p>
            <a:pPr marL="339725" lvl="1" indent="0">
              <a:buNone/>
            </a:pPr>
            <a:endParaRPr lang="en-US" dirty="0"/>
          </a:p>
          <a:p>
            <a:pPr marL="339725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41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838200"/>
          </a:xfrm>
        </p:spPr>
        <p:txBody>
          <a:bodyPr/>
          <a:lstStyle/>
          <a:p>
            <a:r>
              <a:rPr lang="en-US" dirty="0" smtClean="0"/>
              <a:t>The common operators that you will see in JavaScript are the same as other languages and applications (such as MS-Excel)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581573"/>
              </p:ext>
            </p:extLst>
          </p:nvPr>
        </p:nvGraphicFramePr>
        <p:xfrm>
          <a:off x="762000" y="2286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Operation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JavaScript</a:t>
                      </a:r>
                      <a:r>
                        <a:rPr lang="en-US" baseline="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operator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Division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Modulo (remainder)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%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Multiplication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Subtraction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/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Addition</a:t>
                      </a:r>
                      <a:r>
                        <a:rPr lang="en-US" baseline="-250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en-US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endParaRPr 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762000" y="4724400"/>
            <a:ext cx="8001000" cy="190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US" sz="1800" dirty="0" smtClean="0"/>
              <a:t>1 Note:</a:t>
            </a:r>
          </a:p>
          <a:p>
            <a:pPr eaLnBrk="1" hangingPunct="1">
              <a:spcBef>
                <a:spcPts val="300"/>
              </a:spcBef>
            </a:pPr>
            <a:r>
              <a:rPr lang="en-US" sz="1800" dirty="0" smtClean="0"/>
              <a:t>Performs mathematical </a:t>
            </a:r>
            <a:r>
              <a:rPr lang="en-US" sz="1800" b="1" dirty="0" smtClean="0">
                <a:solidFill>
                  <a:srgbClr val="FF0000"/>
                </a:solidFill>
              </a:rPr>
              <a:t>addition</a:t>
            </a:r>
            <a:r>
              <a:rPr lang="en-US" sz="1800" dirty="0" smtClean="0"/>
              <a:t> only if all the inputs are numeric </a:t>
            </a:r>
          </a:p>
          <a:p>
            <a:pPr marL="228600" lvl="1">
              <a:spcBef>
                <a:spcPts val="300"/>
              </a:spcBef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e.g., 12 </a:t>
            </a: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12 = 24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If one or more inputs are strings then a </a:t>
            </a:r>
            <a:r>
              <a:rPr lang="en-US" b="1" dirty="0" smtClean="0">
                <a:solidFill>
                  <a:srgbClr val="00B050"/>
                </a:solidFill>
              </a:rPr>
              <a:t>concatenation</a:t>
            </a:r>
            <a:r>
              <a:rPr lang="en-US" dirty="0" smtClean="0"/>
              <a:t> is performed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e.g.,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alert("Value = "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num);</a:t>
            </a:r>
          </a:p>
          <a:p>
            <a:endParaRPr lang="en-US" sz="1800" b="1" dirty="0" smtClean="0">
              <a:solidFill>
                <a:srgbClr val="00B05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1800" dirty="0" smtClean="0"/>
          </a:p>
          <a:p>
            <a:pPr eaLnBrk="1" hangingPunct="1">
              <a:spcBef>
                <a:spcPct val="5000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2428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line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Everything to the end of the line is not counted as a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// JavaScript instruction (used to explain details of the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// program to other programmers).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Works just like prefacing text with </a:t>
            </a: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' (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VBA)</a:t>
            </a:r>
          </a:p>
          <a:p>
            <a:pPr marL="0" indent="0">
              <a:buNone/>
            </a:pP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/>
              <a:t>Multiple line</a:t>
            </a:r>
          </a:p>
          <a:p>
            <a:pPr lvl="1"/>
            <a:r>
              <a:rPr lang="en-US" dirty="0" smtClean="0"/>
              <a:t>Start of documentation uses </a:t>
            </a:r>
            <a:r>
              <a:rPr lang="en-US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</a:t>
            </a:r>
          </a:p>
          <a:p>
            <a:pPr lvl="1"/>
            <a:r>
              <a:rPr lang="en-US" dirty="0" smtClean="0"/>
              <a:t>End of documentation uses </a:t>
            </a:r>
            <a:r>
              <a:rPr lang="en-US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</a:p>
          <a:p>
            <a:pPr lvl="1"/>
            <a:r>
              <a:rPr lang="en-US" dirty="0" smtClean="0"/>
              <a:t>Everything in between is not counted as a JavaScript instruction</a:t>
            </a:r>
          </a:p>
          <a:p>
            <a:pPr lvl="1"/>
            <a:endParaRPr lang="en-US" dirty="0"/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Author:  James Tam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Tutorial: 888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</a:p>
        </p:txBody>
      </p:sp>
    </p:spTree>
    <p:extLst>
      <p:ext uri="{BB962C8B-B14F-4D97-AF65-F5344CB8AC3E}">
        <p14:creationId xmlns:p14="http://schemas.microsoft.com/office/powerpoint/2010/main" val="15916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Immediately after the &lt;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script</a:t>
            </a:r>
            <a:r>
              <a:rPr lang="en-US" dirty="0" smtClean="0"/>
              <a:t>&gt; “open tag”</a:t>
            </a:r>
          </a:p>
          <a:p>
            <a:pPr marL="287337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pPr marL="287337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Single line documentation</a:t>
            </a:r>
          </a:p>
          <a:p>
            <a:pPr marL="287337" lvl="1" indent="0">
              <a:buNone/>
            </a:pPr>
            <a:endParaRPr lang="en-US" sz="1800" b="1" dirty="0" smtClean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7337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 </a:t>
            </a:r>
          </a:p>
          <a:p>
            <a:pPr marL="287337" lvl="1" indent="0"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Multi-line documentation</a:t>
            </a:r>
          </a:p>
          <a:p>
            <a:pPr marL="287337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7337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unction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function name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&gt;()</a:t>
            </a:r>
          </a:p>
          <a:p>
            <a:pPr marL="287337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287337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// If needed additional documentation can be added here.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7337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287337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9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Documentation: Common Mistake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care not to nest multi-line </a:t>
            </a:r>
            <a:r>
              <a:rPr lang="en-US" dirty="0" smtClean="0"/>
              <a:t>comments</a:t>
            </a:r>
          </a:p>
          <a:p>
            <a:r>
              <a:rPr lang="en-US" dirty="0" smtClean="0"/>
              <a:t>This is an error!</a:t>
            </a:r>
          </a:p>
          <a:p>
            <a:endParaRPr lang="en-US" dirty="0"/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</a:t>
            </a:r>
          </a:p>
          <a:p>
            <a:pPr marL="339725" lvl="1" indent="0">
              <a:buNone/>
            </a:pP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/*    </a:t>
            </a: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Author:  James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Tam    */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Tutorial: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888 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124200" y="3429000"/>
            <a:ext cx="2995863" cy="914400"/>
            <a:chOff x="3124200" y="3429000"/>
            <a:chExt cx="2995863" cy="914400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4291263" y="3429000"/>
              <a:ext cx="1828800" cy="914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Invalid statement (not JavaScript)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3124200" y="3449053"/>
              <a:ext cx="1219200" cy="43714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730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HTML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last section you learned how to use html to: format text, embed content and link to other pages.</a:t>
            </a:r>
          </a:p>
          <a:p>
            <a:r>
              <a:rPr lang="en-US" dirty="0" smtClean="0"/>
              <a:t>In this section you will learn how to use HTML to create graphical controls such as buttons and input fields.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Documentation Needed For CPSC 203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20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20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ame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Student ID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Tutorial #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list of each program feature and an indication if the 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feature was completed (yes or no).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</a:p>
          <a:p>
            <a:pPr marL="0" indent="0">
              <a:buNone/>
            </a:pPr>
            <a:endParaRPr lang="en-US" sz="20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(If applicable): explicit instructions on the name and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location of any data files required. For a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detailed example see</a:t>
            </a:r>
            <a:r>
              <a:rPr lang="en-US" sz="2000" b="1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17forLoop2.htm</a:t>
            </a:r>
            <a:endParaRPr lang="en-US" sz="20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need to identify one control from another then you can use the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en-US" dirty="0" smtClean="0"/>
              <a:t>’ attribute when creating a control using html</a:t>
            </a:r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 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&lt;Descriptive string&gt;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&lt;input type="text" id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="text1"/&gt;</a:t>
            </a:r>
          </a:p>
          <a:p>
            <a:pPr marL="339725" lvl="1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95288" indent="-342900"/>
            <a:r>
              <a:rPr lang="en-US" dirty="0" smtClean="0">
                <a:cs typeface="Consolas" panose="020B0609020204030204" pitchFamily="49" charset="0"/>
              </a:rPr>
              <a:t>When choosing a descriptive string to identify the control it’s a good idea to apply the same conventions used as when you are naming variables e.g., no spaces, good and self-descriptive names</a:t>
            </a:r>
            <a:endParaRPr lang="en-US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4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Using Multiple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Name of example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6multipleControls.htm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buttonPress()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var text1 = document.getElementById("text1").value;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alert("Contents=" + text1)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&lt;input type="button" value="Press me" onclick="buttonPress()"/&gt;&lt;br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&lt;input type="text" id="text1" value="default1"/&gt;&lt;br&gt;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04891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667000" y="5272087"/>
            <a:ext cx="3990294" cy="1609725"/>
            <a:chOff x="2803752" y="5062537"/>
            <a:chExt cx="3990294" cy="160972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3771" y="5062537"/>
              <a:ext cx="2200275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>
              <a:stCxn id="8194" idx="3"/>
              <a:endCxn id="8195" idx="1"/>
            </p:cNvCxnSpPr>
            <p:nvPr/>
          </p:nvCxnSpPr>
          <p:spPr>
            <a:xfrm flipV="1">
              <a:off x="2803752" y="5867400"/>
              <a:ext cx="1790019" cy="347041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14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Email: Basic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105400"/>
          </a:xfrm>
        </p:spPr>
        <p:txBody>
          <a:bodyPr/>
          <a:lstStyle/>
          <a:p>
            <a:r>
              <a:rPr lang="en-US" b="1" dirty="0" smtClean="0"/>
              <a:t>Name of example</a:t>
            </a:r>
            <a:r>
              <a:rPr lang="en-US" dirty="0"/>
              <a:t>: </a:t>
            </a:r>
            <a:r>
              <a:rPr lang="en-US" dirty="0" smtClean="0"/>
              <a:t>7sendingEmail.htm</a:t>
            </a:r>
          </a:p>
          <a:p>
            <a:pPr marL="22860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pPr marL="22860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buttonPress()</a:t>
            </a:r>
          </a:p>
          <a:p>
            <a:pPr marL="22860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22860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window.open("mailto:foo@bar.com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860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22860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pPr marL="228600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&lt;input type="button" value="Send mail"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onclick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="buttonPress()"/&gt;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34"/>
          <a:stretch/>
        </p:blipFill>
        <p:spPr bwMode="auto">
          <a:xfrm>
            <a:off x="5410200" y="1031421"/>
            <a:ext cx="3521529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19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Mail: Fixed Subject And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Name of example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8sendingEmail.htm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buttonPress()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window.open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("mailto:foo@bar" + "?subject=$$$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&amp;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body=Spam!");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&lt;/script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&lt;input type="button" value="Send mail" onclick="buttonPress()"/&gt;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85"/>
          <a:stretch/>
        </p:blipFill>
        <p:spPr bwMode="auto">
          <a:xfrm>
            <a:off x="6157291" y="914400"/>
            <a:ext cx="2986709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4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Mail: Fixed Subject And </a:t>
            </a:r>
            <a:r>
              <a:rPr lang="en-US" dirty="0" smtClean="0"/>
              <a:t>Body Is Variable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Name of example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9sendingEmail.htm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var count = 0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buttonPress()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count = count +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window.open("mailto:foo@bar" +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"?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subject=clicks&amp;body=Click count..."+count);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pPr marL="339725" lvl="1" indent="0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input type="button" value="Send mail" onclick="buttonPress()"/&gt;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14600" y="1828800"/>
            <a:ext cx="6477000" cy="762000"/>
            <a:chOff x="2514600" y="1828800"/>
            <a:chExt cx="6477000" cy="762000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3962400" y="1828800"/>
              <a:ext cx="5029200" cy="76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Creating ‘count’ outside of the function means that the previous count is retained</a:t>
              </a:r>
            </a:p>
          </p:txBody>
        </p:sp>
        <p:cxnSp>
          <p:nvCxnSpPr>
            <p:cNvPr id="6" name="Straight Connector 5"/>
            <p:cNvCxnSpPr>
              <a:endCxn id="4" idx="1"/>
            </p:cNvCxnSpPr>
            <p:nvPr/>
          </p:nvCxnSpPr>
          <p:spPr>
            <a:xfrm>
              <a:off x="2514600" y="2209800"/>
              <a:ext cx="1447800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4224337"/>
            <a:ext cx="17907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4691743"/>
            <a:ext cx="1828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20368"/>
            <a:ext cx="19621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29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Mail: Assignment</a:t>
            </a:r>
            <a:endParaRPr lang="en-US" dirty="0"/>
          </a:p>
        </p:txBody>
      </p:sp>
      <p:pic>
        <p:nvPicPr>
          <p:cNvPr id="12290" name="Picture 2" descr="http://pages.cpsc.ucalgary.ca/~tamj/203/assignments/assignment4/emai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52"/>
          <a:stretch/>
        </p:blipFill>
        <p:spPr bwMode="auto">
          <a:xfrm>
            <a:off x="228599" y="1295400"/>
            <a:ext cx="2950029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286000" y="3320143"/>
            <a:ext cx="4343400" cy="533400"/>
            <a:chOff x="2286000" y="3320143"/>
            <a:chExt cx="4343400" cy="533400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2286000" y="3657600"/>
              <a:ext cx="1600200" cy="76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3810000" y="3320143"/>
              <a:ext cx="2819400" cy="5334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Fixed data: subject is always the same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09800" y="1703614"/>
            <a:ext cx="5743575" cy="1268186"/>
            <a:chOff x="2209800" y="1703614"/>
            <a:chExt cx="5743575" cy="1268186"/>
          </a:xfrm>
        </p:grpSpPr>
        <p:pic>
          <p:nvPicPr>
            <p:cNvPr id="12292" name="Picture 4" descr="http://pages.cpsc.ucalgary.ca/~tamj/203/assignments/assignment4/form_data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32" r="13944" b="19484"/>
            <a:stretch/>
          </p:blipFill>
          <p:spPr bwMode="auto">
            <a:xfrm>
              <a:off x="5689146" y="2057400"/>
              <a:ext cx="2264229" cy="412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 bwMode="auto">
            <a:xfrm>
              <a:off x="5689146" y="1703614"/>
              <a:ext cx="1752600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Variable data</a:t>
              </a:r>
            </a:p>
          </p:txBody>
        </p:sp>
        <p:cxnSp>
          <p:nvCxnSpPr>
            <p:cNvPr id="14" name="Straight Arrow Connector 13"/>
            <p:cNvCxnSpPr>
              <a:stCxn id="12292" idx="1"/>
            </p:cNvCxnSpPr>
            <p:nvPr/>
          </p:nvCxnSpPr>
          <p:spPr>
            <a:xfrm flipH="1">
              <a:off x="2209800" y="2263681"/>
              <a:ext cx="3479346" cy="70811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367643" y="4207602"/>
            <a:ext cx="5585732" cy="1403983"/>
            <a:chOff x="2367643" y="4207602"/>
            <a:chExt cx="5585732" cy="1403983"/>
          </a:xfrm>
        </p:grpSpPr>
        <p:pic>
          <p:nvPicPr>
            <p:cNvPr id="10" name="Picture 4" descr="http://pages.cpsc.ucalgary.ca/~tamj/203/assignments/assignment4/form_data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29" b="42149"/>
            <a:stretch/>
          </p:blipFill>
          <p:spPr bwMode="auto">
            <a:xfrm>
              <a:off x="5562600" y="4664528"/>
              <a:ext cx="2390775" cy="947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 bwMode="auto">
            <a:xfrm>
              <a:off x="5540829" y="4278085"/>
              <a:ext cx="1752600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Variable data</a:t>
              </a:r>
            </a:p>
          </p:txBody>
        </p:sp>
        <p:cxnSp>
          <p:nvCxnSpPr>
            <p:cNvPr id="16" name="Straight Arrow Connector 15"/>
            <p:cNvCxnSpPr>
              <a:stCxn id="10" idx="1"/>
            </p:cNvCxnSpPr>
            <p:nvPr/>
          </p:nvCxnSpPr>
          <p:spPr>
            <a:xfrm flipH="1" flipV="1">
              <a:off x="2367643" y="4207602"/>
              <a:ext cx="3194957" cy="93045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228599" y="5633748"/>
            <a:ext cx="419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n-lt"/>
                <a:cs typeface="Consolas" panose="020B0609020204030204" pitchFamily="49" charset="0"/>
              </a:rPr>
              <a:t>Example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: 6multipleControls.htm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Consolas" panose="020B0609020204030204" pitchFamily="49" charset="0"/>
              </a:rPr>
              <a:t>One example of accessing the data value of a control</a:t>
            </a:r>
            <a:endParaRPr lang="en-US" dirty="0">
              <a:latin typeface="+mn-l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Data Of GUI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Name of example</a:t>
            </a:r>
            <a:r>
              <a:rPr lang="en-US" dirty="0"/>
              <a:t>: </a:t>
            </a:r>
            <a:r>
              <a:rPr lang="en-US" dirty="0" smtClean="0"/>
              <a:t>10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getData.htm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711405"/>
            <a:ext cx="7467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function buttonPress()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var login = document.getElementById("textControl1").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value;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var password = 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document.getElementById("passWordControl1").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value;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alert("Login name "+ login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alert("Secret password "+ password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-21771" y="5283637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&lt;input type="button" value="Show data" onclick="buttonPress()"/&gt;&lt;br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Login: &lt;input type="text" id="textControl1" /&gt;&lt;br&gt;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Password: &lt;input type="password" id="passwordControl1"/&gt;&lt;br&gt;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&lt;br&gt;</a:t>
            </a:r>
          </a:p>
          <a:p>
            <a:pPr marL="339725" lvl="1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Irrelevant: &lt;input type="text" value="not used" id="textControl2" /&gt;&lt;br&gt;</a:t>
            </a:r>
          </a:p>
        </p:txBody>
      </p:sp>
      <p:sp>
        <p:nvSpPr>
          <p:cNvPr id="6" name="Freeform 5"/>
          <p:cNvSpPr/>
          <p:nvPr/>
        </p:nvSpPr>
        <p:spPr>
          <a:xfrm>
            <a:off x="76200" y="2220686"/>
            <a:ext cx="6096000" cy="3156857"/>
          </a:xfrm>
          <a:custGeom>
            <a:avLst/>
            <a:gdLst>
              <a:gd name="connsiteX0" fmla="*/ 6651171 w 6651171"/>
              <a:gd name="connsiteY0" fmla="*/ 3156857 h 3156857"/>
              <a:gd name="connsiteX1" fmla="*/ 6640285 w 6651171"/>
              <a:gd name="connsiteY1" fmla="*/ 2960914 h 3156857"/>
              <a:gd name="connsiteX2" fmla="*/ 6596742 w 6651171"/>
              <a:gd name="connsiteY2" fmla="*/ 2928257 h 3156857"/>
              <a:gd name="connsiteX3" fmla="*/ 6553200 w 6651171"/>
              <a:gd name="connsiteY3" fmla="*/ 2884714 h 3156857"/>
              <a:gd name="connsiteX4" fmla="*/ 6509657 w 6651171"/>
              <a:gd name="connsiteY4" fmla="*/ 2873828 h 3156857"/>
              <a:gd name="connsiteX5" fmla="*/ 6389914 w 6651171"/>
              <a:gd name="connsiteY5" fmla="*/ 2819400 h 3156857"/>
              <a:gd name="connsiteX6" fmla="*/ 6335485 w 6651171"/>
              <a:gd name="connsiteY6" fmla="*/ 2808514 h 3156857"/>
              <a:gd name="connsiteX7" fmla="*/ 6291942 w 6651171"/>
              <a:gd name="connsiteY7" fmla="*/ 2786743 h 3156857"/>
              <a:gd name="connsiteX8" fmla="*/ 6259285 w 6651171"/>
              <a:gd name="connsiteY8" fmla="*/ 2775857 h 3156857"/>
              <a:gd name="connsiteX9" fmla="*/ 6128657 w 6651171"/>
              <a:gd name="connsiteY9" fmla="*/ 2754085 h 3156857"/>
              <a:gd name="connsiteX10" fmla="*/ 5998028 w 6651171"/>
              <a:gd name="connsiteY10" fmla="*/ 2732314 h 3156857"/>
              <a:gd name="connsiteX11" fmla="*/ 5965371 w 6651171"/>
              <a:gd name="connsiteY11" fmla="*/ 2710543 h 3156857"/>
              <a:gd name="connsiteX12" fmla="*/ 4876800 w 6651171"/>
              <a:gd name="connsiteY12" fmla="*/ 2699657 h 3156857"/>
              <a:gd name="connsiteX13" fmla="*/ 4767942 w 6651171"/>
              <a:gd name="connsiteY13" fmla="*/ 2677885 h 3156857"/>
              <a:gd name="connsiteX14" fmla="*/ 4659085 w 6651171"/>
              <a:gd name="connsiteY14" fmla="*/ 2656114 h 3156857"/>
              <a:gd name="connsiteX15" fmla="*/ 4365171 w 6651171"/>
              <a:gd name="connsiteY15" fmla="*/ 2645228 h 3156857"/>
              <a:gd name="connsiteX16" fmla="*/ 4103914 w 6651171"/>
              <a:gd name="connsiteY16" fmla="*/ 2634343 h 3156857"/>
              <a:gd name="connsiteX17" fmla="*/ 3363685 w 6651171"/>
              <a:gd name="connsiteY17" fmla="*/ 2601685 h 3156857"/>
              <a:gd name="connsiteX18" fmla="*/ 2906485 w 6651171"/>
              <a:gd name="connsiteY18" fmla="*/ 2579914 h 3156857"/>
              <a:gd name="connsiteX19" fmla="*/ 2830285 w 6651171"/>
              <a:gd name="connsiteY19" fmla="*/ 2569028 h 3156857"/>
              <a:gd name="connsiteX20" fmla="*/ 2743200 w 6651171"/>
              <a:gd name="connsiteY20" fmla="*/ 2558143 h 3156857"/>
              <a:gd name="connsiteX21" fmla="*/ 2677885 w 6651171"/>
              <a:gd name="connsiteY21" fmla="*/ 2536371 h 3156857"/>
              <a:gd name="connsiteX22" fmla="*/ 2471057 w 6651171"/>
              <a:gd name="connsiteY22" fmla="*/ 2514600 h 3156857"/>
              <a:gd name="connsiteX23" fmla="*/ 2307771 w 6651171"/>
              <a:gd name="connsiteY23" fmla="*/ 2460171 h 3156857"/>
              <a:gd name="connsiteX24" fmla="*/ 2209800 w 6651171"/>
              <a:gd name="connsiteY24" fmla="*/ 2449285 h 3156857"/>
              <a:gd name="connsiteX25" fmla="*/ 2133600 w 6651171"/>
              <a:gd name="connsiteY25" fmla="*/ 2438400 h 3156857"/>
              <a:gd name="connsiteX26" fmla="*/ 1992085 w 6651171"/>
              <a:gd name="connsiteY26" fmla="*/ 2416628 h 3156857"/>
              <a:gd name="connsiteX27" fmla="*/ 1861457 w 6651171"/>
              <a:gd name="connsiteY27" fmla="*/ 2362200 h 3156857"/>
              <a:gd name="connsiteX28" fmla="*/ 1621971 w 6651171"/>
              <a:gd name="connsiteY28" fmla="*/ 2253343 h 3156857"/>
              <a:gd name="connsiteX29" fmla="*/ 1534885 w 6651171"/>
              <a:gd name="connsiteY29" fmla="*/ 2209800 h 3156857"/>
              <a:gd name="connsiteX30" fmla="*/ 1360714 w 6651171"/>
              <a:gd name="connsiteY30" fmla="*/ 2144485 h 3156857"/>
              <a:gd name="connsiteX31" fmla="*/ 1262742 w 6651171"/>
              <a:gd name="connsiteY31" fmla="*/ 2111828 h 3156857"/>
              <a:gd name="connsiteX32" fmla="*/ 1012371 w 6651171"/>
              <a:gd name="connsiteY32" fmla="*/ 1992085 h 3156857"/>
              <a:gd name="connsiteX33" fmla="*/ 816428 w 6651171"/>
              <a:gd name="connsiteY33" fmla="*/ 1905000 h 3156857"/>
              <a:gd name="connsiteX34" fmla="*/ 740228 w 6651171"/>
              <a:gd name="connsiteY34" fmla="*/ 1850571 h 3156857"/>
              <a:gd name="connsiteX35" fmla="*/ 631371 w 6651171"/>
              <a:gd name="connsiteY35" fmla="*/ 1774371 h 3156857"/>
              <a:gd name="connsiteX36" fmla="*/ 544285 w 6651171"/>
              <a:gd name="connsiteY36" fmla="*/ 1676400 h 3156857"/>
              <a:gd name="connsiteX37" fmla="*/ 522514 w 6651171"/>
              <a:gd name="connsiteY37" fmla="*/ 1632857 h 3156857"/>
              <a:gd name="connsiteX38" fmla="*/ 468085 w 6651171"/>
              <a:gd name="connsiteY38" fmla="*/ 1578428 h 3156857"/>
              <a:gd name="connsiteX39" fmla="*/ 424542 w 6651171"/>
              <a:gd name="connsiteY39" fmla="*/ 1534885 h 3156857"/>
              <a:gd name="connsiteX40" fmla="*/ 304800 w 6651171"/>
              <a:gd name="connsiteY40" fmla="*/ 1404257 h 3156857"/>
              <a:gd name="connsiteX41" fmla="*/ 261257 w 6651171"/>
              <a:gd name="connsiteY41" fmla="*/ 1360714 h 3156857"/>
              <a:gd name="connsiteX42" fmla="*/ 195942 w 6651171"/>
              <a:gd name="connsiteY42" fmla="*/ 1262743 h 3156857"/>
              <a:gd name="connsiteX43" fmla="*/ 163285 w 6651171"/>
              <a:gd name="connsiteY43" fmla="*/ 1240971 h 3156857"/>
              <a:gd name="connsiteX44" fmla="*/ 141514 w 6651171"/>
              <a:gd name="connsiteY44" fmla="*/ 1208314 h 3156857"/>
              <a:gd name="connsiteX45" fmla="*/ 119742 w 6651171"/>
              <a:gd name="connsiteY45" fmla="*/ 1164771 h 3156857"/>
              <a:gd name="connsiteX46" fmla="*/ 43542 w 6651171"/>
              <a:gd name="connsiteY46" fmla="*/ 1066800 h 3156857"/>
              <a:gd name="connsiteX47" fmla="*/ 21771 w 6651171"/>
              <a:gd name="connsiteY47" fmla="*/ 979714 h 3156857"/>
              <a:gd name="connsiteX48" fmla="*/ 10885 w 6651171"/>
              <a:gd name="connsiteY48" fmla="*/ 947057 h 3156857"/>
              <a:gd name="connsiteX49" fmla="*/ 0 w 6651171"/>
              <a:gd name="connsiteY49" fmla="*/ 903514 h 3156857"/>
              <a:gd name="connsiteX50" fmla="*/ 10885 w 6651171"/>
              <a:gd name="connsiteY50" fmla="*/ 598714 h 3156857"/>
              <a:gd name="connsiteX51" fmla="*/ 32657 w 6651171"/>
              <a:gd name="connsiteY51" fmla="*/ 576943 h 3156857"/>
              <a:gd name="connsiteX52" fmla="*/ 65314 w 6651171"/>
              <a:gd name="connsiteY52" fmla="*/ 522514 h 3156857"/>
              <a:gd name="connsiteX53" fmla="*/ 108857 w 6651171"/>
              <a:gd name="connsiteY53" fmla="*/ 468085 h 3156857"/>
              <a:gd name="connsiteX54" fmla="*/ 185057 w 6651171"/>
              <a:gd name="connsiteY54" fmla="*/ 424543 h 3156857"/>
              <a:gd name="connsiteX55" fmla="*/ 239485 w 6651171"/>
              <a:gd name="connsiteY55" fmla="*/ 391885 h 3156857"/>
              <a:gd name="connsiteX56" fmla="*/ 304800 w 6651171"/>
              <a:gd name="connsiteY56" fmla="*/ 348343 h 3156857"/>
              <a:gd name="connsiteX57" fmla="*/ 348342 w 6651171"/>
              <a:gd name="connsiteY57" fmla="*/ 326571 h 3156857"/>
              <a:gd name="connsiteX58" fmla="*/ 370114 w 6651171"/>
              <a:gd name="connsiteY58" fmla="*/ 304800 h 3156857"/>
              <a:gd name="connsiteX59" fmla="*/ 413657 w 6651171"/>
              <a:gd name="connsiteY59" fmla="*/ 293914 h 3156857"/>
              <a:gd name="connsiteX60" fmla="*/ 489857 w 6651171"/>
              <a:gd name="connsiteY60" fmla="*/ 272143 h 3156857"/>
              <a:gd name="connsiteX61" fmla="*/ 522514 w 6651171"/>
              <a:gd name="connsiteY61" fmla="*/ 250371 h 3156857"/>
              <a:gd name="connsiteX62" fmla="*/ 609600 w 6651171"/>
              <a:gd name="connsiteY62" fmla="*/ 228600 h 3156857"/>
              <a:gd name="connsiteX63" fmla="*/ 751114 w 6651171"/>
              <a:gd name="connsiteY63" fmla="*/ 206828 h 3156857"/>
              <a:gd name="connsiteX64" fmla="*/ 881742 w 6651171"/>
              <a:gd name="connsiteY64" fmla="*/ 174171 h 3156857"/>
              <a:gd name="connsiteX65" fmla="*/ 914400 w 6651171"/>
              <a:gd name="connsiteY65" fmla="*/ 163285 h 3156857"/>
              <a:gd name="connsiteX66" fmla="*/ 1643742 w 6651171"/>
              <a:gd name="connsiteY66" fmla="*/ 152400 h 3156857"/>
              <a:gd name="connsiteX67" fmla="*/ 1719942 w 6651171"/>
              <a:gd name="connsiteY67" fmla="*/ 130628 h 3156857"/>
              <a:gd name="connsiteX68" fmla="*/ 1741714 w 6651171"/>
              <a:gd name="connsiteY68" fmla="*/ 108857 h 3156857"/>
              <a:gd name="connsiteX69" fmla="*/ 1807028 w 6651171"/>
              <a:gd name="connsiteY69" fmla="*/ 97971 h 3156857"/>
              <a:gd name="connsiteX70" fmla="*/ 1850571 w 6651171"/>
              <a:gd name="connsiteY70" fmla="*/ 87085 h 3156857"/>
              <a:gd name="connsiteX71" fmla="*/ 2155371 w 6651171"/>
              <a:gd name="connsiteY71" fmla="*/ 76200 h 3156857"/>
              <a:gd name="connsiteX72" fmla="*/ 2296885 w 6651171"/>
              <a:gd name="connsiteY72" fmla="*/ 54428 h 3156857"/>
              <a:gd name="connsiteX73" fmla="*/ 2536371 w 6651171"/>
              <a:gd name="connsiteY73" fmla="*/ 32657 h 3156857"/>
              <a:gd name="connsiteX74" fmla="*/ 2579914 w 6651171"/>
              <a:gd name="connsiteY74" fmla="*/ 21771 h 3156857"/>
              <a:gd name="connsiteX75" fmla="*/ 2645228 w 6651171"/>
              <a:gd name="connsiteY75" fmla="*/ 0 h 315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651171" h="3156857">
                <a:moveTo>
                  <a:pt x="6651171" y="3156857"/>
                </a:moveTo>
                <a:cubicBezTo>
                  <a:pt x="6647542" y="3091543"/>
                  <a:pt x="6655437" y="3024550"/>
                  <a:pt x="6640285" y="2960914"/>
                </a:cubicBezTo>
                <a:cubicBezTo>
                  <a:pt x="6636083" y="2943265"/>
                  <a:pt x="6610396" y="2940204"/>
                  <a:pt x="6596742" y="2928257"/>
                </a:cubicBezTo>
                <a:cubicBezTo>
                  <a:pt x="6581295" y="2914740"/>
                  <a:pt x="6570606" y="2895593"/>
                  <a:pt x="6553200" y="2884714"/>
                </a:cubicBezTo>
                <a:cubicBezTo>
                  <a:pt x="6540513" y="2876785"/>
                  <a:pt x="6523467" y="2879582"/>
                  <a:pt x="6509657" y="2873828"/>
                </a:cubicBezTo>
                <a:cubicBezTo>
                  <a:pt x="6453345" y="2850365"/>
                  <a:pt x="6438852" y="2831634"/>
                  <a:pt x="6389914" y="2819400"/>
                </a:cubicBezTo>
                <a:cubicBezTo>
                  <a:pt x="6371964" y="2814913"/>
                  <a:pt x="6353628" y="2812143"/>
                  <a:pt x="6335485" y="2808514"/>
                </a:cubicBezTo>
                <a:cubicBezTo>
                  <a:pt x="6320971" y="2801257"/>
                  <a:pt x="6306857" y="2793135"/>
                  <a:pt x="6291942" y="2786743"/>
                </a:cubicBezTo>
                <a:cubicBezTo>
                  <a:pt x="6281395" y="2782223"/>
                  <a:pt x="6270318" y="2779009"/>
                  <a:pt x="6259285" y="2775857"/>
                </a:cubicBezTo>
                <a:cubicBezTo>
                  <a:pt x="6203345" y="2759874"/>
                  <a:pt x="6199334" y="2762920"/>
                  <a:pt x="6128657" y="2754085"/>
                </a:cubicBezTo>
                <a:cubicBezTo>
                  <a:pt x="6001157" y="2711588"/>
                  <a:pt x="6289733" y="2805240"/>
                  <a:pt x="5998028" y="2732314"/>
                </a:cubicBezTo>
                <a:cubicBezTo>
                  <a:pt x="5985336" y="2729141"/>
                  <a:pt x="5978448" y="2710924"/>
                  <a:pt x="5965371" y="2710543"/>
                </a:cubicBezTo>
                <a:cubicBezTo>
                  <a:pt x="5602650" y="2699978"/>
                  <a:pt x="5239657" y="2703286"/>
                  <a:pt x="4876800" y="2699657"/>
                </a:cubicBezTo>
                <a:cubicBezTo>
                  <a:pt x="4840514" y="2692400"/>
                  <a:pt x="4803842" y="2686860"/>
                  <a:pt x="4767942" y="2677885"/>
                </a:cubicBezTo>
                <a:cubicBezTo>
                  <a:pt x="4733383" y="2669246"/>
                  <a:pt x="4694313" y="2658249"/>
                  <a:pt x="4659085" y="2656114"/>
                </a:cubicBezTo>
                <a:cubicBezTo>
                  <a:pt x="4561226" y="2650183"/>
                  <a:pt x="4463134" y="2649070"/>
                  <a:pt x="4365171" y="2645228"/>
                </a:cubicBezTo>
                <a:lnTo>
                  <a:pt x="4103914" y="2634343"/>
                </a:lnTo>
                <a:cubicBezTo>
                  <a:pt x="3784782" y="2598883"/>
                  <a:pt x="4092640" y="2630555"/>
                  <a:pt x="3363685" y="2601685"/>
                </a:cubicBezTo>
                <a:lnTo>
                  <a:pt x="2906485" y="2579914"/>
                </a:lnTo>
                <a:lnTo>
                  <a:pt x="2830285" y="2569028"/>
                </a:lnTo>
                <a:cubicBezTo>
                  <a:pt x="2801287" y="2565162"/>
                  <a:pt x="2771805" y="2564273"/>
                  <a:pt x="2743200" y="2558143"/>
                </a:cubicBezTo>
                <a:cubicBezTo>
                  <a:pt x="2720760" y="2553334"/>
                  <a:pt x="2700247" y="2541531"/>
                  <a:pt x="2677885" y="2536371"/>
                </a:cubicBezTo>
                <a:cubicBezTo>
                  <a:pt x="2629654" y="2525241"/>
                  <a:pt x="2505966" y="2517509"/>
                  <a:pt x="2471057" y="2514600"/>
                </a:cubicBezTo>
                <a:cubicBezTo>
                  <a:pt x="2424410" y="2497108"/>
                  <a:pt x="2358248" y="2469636"/>
                  <a:pt x="2307771" y="2460171"/>
                </a:cubicBezTo>
                <a:cubicBezTo>
                  <a:pt x="2275476" y="2454115"/>
                  <a:pt x="2242404" y="2453360"/>
                  <a:pt x="2209800" y="2449285"/>
                </a:cubicBezTo>
                <a:cubicBezTo>
                  <a:pt x="2184340" y="2446103"/>
                  <a:pt x="2159033" y="2441791"/>
                  <a:pt x="2133600" y="2438400"/>
                </a:cubicBezTo>
                <a:cubicBezTo>
                  <a:pt x="2090415" y="2432642"/>
                  <a:pt x="2035824" y="2428557"/>
                  <a:pt x="1992085" y="2416628"/>
                </a:cubicBezTo>
                <a:cubicBezTo>
                  <a:pt x="1900963" y="2391777"/>
                  <a:pt x="1950178" y="2400223"/>
                  <a:pt x="1861457" y="2362200"/>
                </a:cubicBezTo>
                <a:cubicBezTo>
                  <a:pt x="1615992" y="2257001"/>
                  <a:pt x="1994822" y="2439769"/>
                  <a:pt x="1621971" y="2253343"/>
                </a:cubicBezTo>
                <a:cubicBezTo>
                  <a:pt x="1592942" y="2238829"/>
                  <a:pt x="1565274" y="2221196"/>
                  <a:pt x="1534885" y="2209800"/>
                </a:cubicBezTo>
                <a:cubicBezTo>
                  <a:pt x="1476828" y="2188028"/>
                  <a:pt x="1419537" y="2164093"/>
                  <a:pt x="1360714" y="2144485"/>
                </a:cubicBezTo>
                <a:cubicBezTo>
                  <a:pt x="1328057" y="2133599"/>
                  <a:pt x="1294825" y="2124305"/>
                  <a:pt x="1262742" y="2111828"/>
                </a:cubicBezTo>
                <a:cubicBezTo>
                  <a:pt x="1146740" y="2066716"/>
                  <a:pt x="1142906" y="2050100"/>
                  <a:pt x="1012371" y="1992085"/>
                </a:cubicBezTo>
                <a:cubicBezTo>
                  <a:pt x="947057" y="1963057"/>
                  <a:pt x="874589" y="1946544"/>
                  <a:pt x="816428" y="1905000"/>
                </a:cubicBezTo>
                <a:cubicBezTo>
                  <a:pt x="791028" y="1886857"/>
                  <a:pt x="766200" y="1867886"/>
                  <a:pt x="740228" y="1850571"/>
                </a:cubicBezTo>
                <a:cubicBezTo>
                  <a:pt x="672321" y="1805300"/>
                  <a:pt x="695244" y="1831856"/>
                  <a:pt x="631371" y="1774371"/>
                </a:cubicBezTo>
                <a:cubicBezTo>
                  <a:pt x="599608" y="1745784"/>
                  <a:pt x="567238" y="1713125"/>
                  <a:pt x="544285" y="1676400"/>
                </a:cubicBezTo>
                <a:cubicBezTo>
                  <a:pt x="535685" y="1662639"/>
                  <a:pt x="532477" y="1645666"/>
                  <a:pt x="522514" y="1632857"/>
                </a:cubicBezTo>
                <a:cubicBezTo>
                  <a:pt x="506762" y="1612604"/>
                  <a:pt x="486228" y="1596571"/>
                  <a:pt x="468085" y="1578428"/>
                </a:cubicBezTo>
                <a:cubicBezTo>
                  <a:pt x="453571" y="1563914"/>
                  <a:pt x="436858" y="1551306"/>
                  <a:pt x="424542" y="1534885"/>
                </a:cubicBezTo>
                <a:cubicBezTo>
                  <a:pt x="367254" y="1458502"/>
                  <a:pt x="404713" y="1504170"/>
                  <a:pt x="304800" y="1404257"/>
                </a:cubicBezTo>
                <a:cubicBezTo>
                  <a:pt x="290286" y="1389743"/>
                  <a:pt x="271818" y="1378315"/>
                  <a:pt x="261257" y="1360714"/>
                </a:cubicBezTo>
                <a:cubicBezTo>
                  <a:pt x="245706" y="1334796"/>
                  <a:pt x="218623" y="1285424"/>
                  <a:pt x="195942" y="1262743"/>
                </a:cubicBezTo>
                <a:cubicBezTo>
                  <a:pt x="186691" y="1253492"/>
                  <a:pt x="174171" y="1248228"/>
                  <a:pt x="163285" y="1240971"/>
                </a:cubicBezTo>
                <a:cubicBezTo>
                  <a:pt x="156028" y="1230085"/>
                  <a:pt x="148005" y="1219673"/>
                  <a:pt x="141514" y="1208314"/>
                </a:cubicBezTo>
                <a:cubicBezTo>
                  <a:pt x="133463" y="1194225"/>
                  <a:pt x="128979" y="1178113"/>
                  <a:pt x="119742" y="1164771"/>
                </a:cubicBezTo>
                <a:cubicBezTo>
                  <a:pt x="96193" y="1130755"/>
                  <a:pt x="43542" y="1066800"/>
                  <a:pt x="43542" y="1066800"/>
                </a:cubicBezTo>
                <a:cubicBezTo>
                  <a:pt x="18657" y="992142"/>
                  <a:pt x="48047" y="1084817"/>
                  <a:pt x="21771" y="979714"/>
                </a:cubicBezTo>
                <a:cubicBezTo>
                  <a:pt x="18988" y="968582"/>
                  <a:pt x="14037" y="958090"/>
                  <a:pt x="10885" y="947057"/>
                </a:cubicBezTo>
                <a:cubicBezTo>
                  <a:pt x="6775" y="932672"/>
                  <a:pt x="3628" y="918028"/>
                  <a:pt x="0" y="903514"/>
                </a:cubicBezTo>
                <a:cubicBezTo>
                  <a:pt x="3628" y="801914"/>
                  <a:pt x="769" y="699874"/>
                  <a:pt x="10885" y="598714"/>
                </a:cubicBezTo>
                <a:cubicBezTo>
                  <a:pt x="11906" y="588502"/>
                  <a:pt x="27377" y="585744"/>
                  <a:pt x="32657" y="576943"/>
                </a:cubicBezTo>
                <a:cubicBezTo>
                  <a:pt x="75050" y="506287"/>
                  <a:pt x="10149" y="577676"/>
                  <a:pt x="65314" y="522514"/>
                </a:cubicBezTo>
                <a:cubicBezTo>
                  <a:pt x="83185" y="468904"/>
                  <a:pt x="63406" y="505961"/>
                  <a:pt x="108857" y="468085"/>
                </a:cubicBezTo>
                <a:cubicBezTo>
                  <a:pt x="164445" y="421761"/>
                  <a:pt x="114575" y="442162"/>
                  <a:pt x="185057" y="424543"/>
                </a:cubicBezTo>
                <a:cubicBezTo>
                  <a:pt x="233897" y="375701"/>
                  <a:pt x="175899" y="427210"/>
                  <a:pt x="239485" y="391885"/>
                </a:cubicBezTo>
                <a:cubicBezTo>
                  <a:pt x="262358" y="379178"/>
                  <a:pt x="281397" y="360045"/>
                  <a:pt x="304800" y="348343"/>
                </a:cubicBezTo>
                <a:cubicBezTo>
                  <a:pt x="319314" y="341086"/>
                  <a:pt x="334840" y="335572"/>
                  <a:pt x="348342" y="326571"/>
                </a:cubicBezTo>
                <a:cubicBezTo>
                  <a:pt x="356881" y="320878"/>
                  <a:pt x="360934" y="309390"/>
                  <a:pt x="370114" y="304800"/>
                </a:cubicBezTo>
                <a:cubicBezTo>
                  <a:pt x="383496" y="298109"/>
                  <a:pt x="399272" y="298024"/>
                  <a:pt x="413657" y="293914"/>
                </a:cubicBezTo>
                <a:cubicBezTo>
                  <a:pt x="522934" y="262691"/>
                  <a:pt x="353787" y="306158"/>
                  <a:pt x="489857" y="272143"/>
                </a:cubicBezTo>
                <a:cubicBezTo>
                  <a:pt x="500743" y="264886"/>
                  <a:pt x="510219" y="254842"/>
                  <a:pt x="522514" y="250371"/>
                </a:cubicBezTo>
                <a:cubicBezTo>
                  <a:pt x="550635" y="240145"/>
                  <a:pt x="580259" y="234468"/>
                  <a:pt x="609600" y="228600"/>
                </a:cubicBezTo>
                <a:cubicBezTo>
                  <a:pt x="692714" y="211977"/>
                  <a:pt x="645669" y="220009"/>
                  <a:pt x="751114" y="206828"/>
                </a:cubicBezTo>
                <a:cubicBezTo>
                  <a:pt x="883094" y="162835"/>
                  <a:pt x="749813" y="203489"/>
                  <a:pt x="881742" y="174171"/>
                </a:cubicBezTo>
                <a:cubicBezTo>
                  <a:pt x="892944" y="171682"/>
                  <a:pt x="902930" y="163613"/>
                  <a:pt x="914400" y="163285"/>
                </a:cubicBezTo>
                <a:cubicBezTo>
                  <a:pt x="1157442" y="156341"/>
                  <a:pt x="1400628" y="156028"/>
                  <a:pt x="1643742" y="152400"/>
                </a:cubicBezTo>
                <a:cubicBezTo>
                  <a:pt x="1651877" y="150366"/>
                  <a:pt x="1708786" y="137321"/>
                  <a:pt x="1719942" y="130628"/>
                </a:cubicBezTo>
                <a:cubicBezTo>
                  <a:pt x="1728743" y="125348"/>
                  <a:pt x="1732104" y="112461"/>
                  <a:pt x="1741714" y="108857"/>
                </a:cubicBezTo>
                <a:cubicBezTo>
                  <a:pt x="1762380" y="101107"/>
                  <a:pt x="1785385" y="102300"/>
                  <a:pt x="1807028" y="97971"/>
                </a:cubicBezTo>
                <a:cubicBezTo>
                  <a:pt x="1821699" y="95037"/>
                  <a:pt x="1835639" y="88018"/>
                  <a:pt x="1850571" y="87085"/>
                </a:cubicBezTo>
                <a:cubicBezTo>
                  <a:pt x="1952038" y="80743"/>
                  <a:pt x="2053771" y="79828"/>
                  <a:pt x="2155371" y="76200"/>
                </a:cubicBezTo>
                <a:cubicBezTo>
                  <a:pt x="2220619" y="54450"/>
                  <a:pt x="2182980" y="64333"/>
                  <a:pt x="2296885" y="54428"/>
                </a:cubicBezTo>
                <a:cubicBezTo>
                  <a:pt x="2543562" y="32978"/>
                  <a:pt x="2341095" y="54355"/>
                  <a:pt x="2536371" y="32657"/>
                </a:cubicBezTo>
                <a:cubicBezTo>
                  <a:pt x="2550885" y="29028"/>
                  <a:pt x="2565584" y="26070"/>
                  <a:pt x="2579914" y="21771"/>
                </a:cubicBezTo>
                <a:cubicBezTo>
                  <a:pt x="2601895" y="15177"/>
                  <a:pt x="2645228" y="0"/>
                  <a:pt x="2645228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776357" y="2743200"/>
            <a:ext cx="137704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33800" y="5791200"/>
            <a:ext cx="137704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7400" y="3200400"/>
            <a:ext cx="1676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58394" y="6085114"/>
            <a:ext cx="161380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34811"/>
            <a:ext cx="2573755" cy="148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679" y="3244516"/>
            <a:ext cx="19621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321" y="3702547"/>
            <a:ext cx="2762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4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  <p:bldP spid="4" grpId="0"/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functional requirements of the email program were based on the assignment description produced by James Tam</a:t>
            </a:r>
          </a:p>
          <a:p>
            <a:r>
              <a:rPr lang="en-US" dirty="0" smtClean="0"/>
              <a:t>The different versions of the email program were based on a solution produced by Omar Addam</a:t>
            </a:r>
          </a:p>
        </p:txBody>
      </p:sp>
    </p:spTree>
    <p:extLst>
      <p:ext uri="{BB962C8B-B14F-4D97-AF65-F5344CB8AC3E}">
        <p14:creationId xmlns:p14="http://schemas.microsoft.com/office/powerpoint/2010/main" val="39242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User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Input:</a:t>
            </a:r>
          </a:p>
          <a:p>
            <a:pPr marL="339725" lvl="1" indent="0">
              <a:buNone/>
            </a:pPr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variable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= prompt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Prompting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message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&gt;", "&lt;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default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input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&gt;")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US" dirty="0"/>
          </a:p>
          <a:p>
            <a:pPr marL="339725" lvl="1"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 (assume we create a variable called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age</a:t>
            </a:r>
            <a:r>
              <a:rPr lang="en-US" dirty="0" smtClean="0"/>
              <a:t>’):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age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 prompt("Enter your age (zero or greater):","e.g., 37");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62400"/>
            <a:ext cx="5638800" cy="153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79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GUI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dirty="0"/>
              <a:t>&lt;input type</a:t>
            </a:r>
            <a:r>
              <a:rPr lang="en-US" dirty="0" smtClean="0"/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/>
              <a:t>&lt;</a:t>
            </a:r>
            <a:r>
              <a:rPr lang="en-US" i="1" dirty="0" smtClean="0"/>
              <a:t>control type</a:t>
            </a:r>
            <a:r>
              <a:rPr lang="en-US" dirty="0" smtClean="0"/>
              <a:t>&gt;" </a:t>
            </a:r>
            <a:r>
              <a:rPr lang="en-US" dirty="0"/>
              <a:t>value</a:t>
            </a:r>
            <a:r>
              <a:rPr lang="en-US" dirty="0" smtClean="0"/>
              <a:t>=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dirty="0" smtClean="0"/>
              <a:t>&lt;</a:t>
            </a:r>
            <a:r>
              <a:rPr lang="en-US" i="1" dirty="0" smtClean="0"/>
              <a:t>Text description</a:t>
            </a:r>
            <a:r>
              <a:rPr lang="en-US" dirty="0" smtClean="0"/>
              <a:t>&gt;"/&gt;</a:t>
            </a:r>
          </a:p>
          <a:p>
            <a:pPr marL="339725" lvl="1" indent="0">
              <a:buNone/>
            </a:pPr>
            <a:endParaRPr lang="en-US" dirty="0" smtClean="0"/>
          </a:p>
          <a:p>
            <a:r>
              <a:rPr lang="en-US" b="1" dirty="0" smtClean="0"/>
              <a:t>Name of example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1emptyControl.htm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&lt;input type="button" value="Press me"/&gt;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1371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 rot="7526947">
            <a:off x="1981567" y="3851034"/>
            <a:ext cx="381000" cy="5715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743200" y="3979793"/>
            <a:ext cx="4343400" cy="17352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Pressing the button does nothing! Why???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You need to write </a:t>
            </a:r>
            <a:r>
              <a:rPr lang="en-US" b="1" smtClean="0">
                <a:solidFill>
                  <a:srgbClr val="FF0000"/>
                </a:solidFill>
              </a:rPr>
              <a:t>the JavaScript instructions </a:t>
            </a:r>
            <a:r>
              <a:rPr lang="en-US" b="1" dirty="0" smtClean="0">
                <a:solidFill>
                  <a:srgbClr val="FF0000"/>
                </a:solidFill>
              </a:rPr>
              <a:t>to indicate what happens next (details come later)</a:t>
            </a:r>
            <a:endParaRPr lang="en-US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3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JavaScript To </a:t>
            </a:r>
            <a:r>
              <a:rPr lang="en-US" b="1" dirty="0" smtClean="0">
                <a:solidFill>
                  <a:srgbClr val="FF0000"/>
                </a:solidFill>
              </a:rPr>
              <a:t>Run Automatically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105400"/>
          </a:xfrm>
        </p:spPr>
        <p:txBody>
          <a:bodyPr/>
          <a:lstStyle/>
          <a:p>
            <a:r>
              <a:rPr lang="en-US" b="1" dirty="0" smtClean="0"/>
              <a:t>Name of example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11getInputAutoRun.htm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main()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var age = -1;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age = prompt("Enter your age (zero or greater):","e.g., 37");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39725" lvl="1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window.onload=main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29818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Branching: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3200400" cy="4678363"/>
          </a:xfrm>
        </p:spPr>
        <p:txBody>
          <a:bodyPr/>
          <a:lstStyle/>
          <a:p>
            <a:r>
              <a:rPr lang="en-US" dirty="0" smtClean="0"/>
              <a:t>VBA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 then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 then, else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 then, elseif, else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24200" y="1447800"/>
            <a:ext cx="2667000" cy="4678363"/>
          </a:xfrm>
        </p:spPr>
        <p:txBody>
          <a:bodyPr/>
          <a:lstStyle/>
          <a:p>
            <a:r>
              <a:rPr lang="en-US" dirty="0" smtClean="0"/>
              <a:t>JavaScript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f, else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f, else if, else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6096000" y="1524000"/>
            <a:ext cx="2667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462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63" indent="-11271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688" indent="-17462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When to use</a:t>
            </a:r>
          </a:p>
          <a:p>
            <a:pPr lvl="1"/>
            <a:r>
              <a:rPr lang="en-US" sz="2000" dirty="0" smtClean="0">
                <a:cs typeface="Consolas" panose="020B0609020204030204" pitchFamily="49" charset="0"/>
              </a:rPr>
              <a:t>React when true</a:t>
            </a:r>
          </a:p>
          <a:p>
            <a:pPr lvl="1"/>
            <a:r>
              <a:rPr lang="en-US" sz="2000" dirty="0" smtClean="0">
                <a:cs typeface="Consolas" panose="020B0609020204030204" pitchFamily="49" charset="0"/>
              </a:rPr>
              <a:t>React true &amp; false</a:t>
            </a:r>
          </a:p>
          <a:p>
            <a:pPr lvl="1"/>
            <a:r>
              <a:rPr lang="en-US" sz="2000" dirty="0" smtClean="0">
                <a:cs typeface="Consolas" panose="020B0609020204030204" pitchFamily="49" charset="0"/>
              </a:rPr>
              <a:t>At most only one if-case can be true (“select one of the following”)</a:t>
            </a:r>
            <a:endParaRPr lang="en-US" sz="2000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2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4" grpId="0" uiExpand="1" build="p" bldLvl="3" autoUpdateAnimBg="0"/>
      <p:bldP spid="5" grpId="0" uiExpand="1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If:</a:t>
            </a:r>
            <a:r>
              <a:rPr lang="en-US" dirty="0">
                <a:cs typeface="Consolas" panose="020B0609020204030204" pitchFamily="49" charset="0"/>
              </a:rPr>
              <a:t> </a:t>
            </a:r>
            <a:r>
              <a:rPr lang="en-US" dirty="0" smtClean="0">
                <a:cs typeface="Consolas" panose="020B0609020204030204" pitchFamily="49" charset="0"/>
              </a:rPr>
              <a:t>General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 (&lt;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body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&gt;;  </a:t>
            </a:r>
            <a:r>
              <a:rPr lang="en-US" sz="20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Indent the body by an additional 4 spaces</a:t>
            </a:r>
            <a:endParaRPr lang="en-US" sz="20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If:</a:t>
            </a:r>
            <a:r>
              <a:rPr lang="en-US" dirty="0" smtClean="0">
                <a:latin typeface="+mn-lt"/>
                <a:cs typeface="Consolas" panose="020B0609020204030204" pitchFamily="49" charset="0"/>
              </a:rPr>
              <a:t> An Example</a:t>
            </a:r>
            <a:endParaRPr lang="en-US" dirty="0"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5105400"/>
          </a:xfrm>
        </p:spPr>
        <p:txBody>
          <a:bodyPr/>
          <a:lstStyle/>
          <a:p>
            <a:r>
              <a:rPr lang="en-US" b="1" dirty="0"/>
              <a:t>Name of example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12ifExample.htm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main()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var age = -1;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age = prompt("Enter your age (zero or greater):","e.g., 37");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(age &lt; 0)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alert("Age cannot be negative");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window.onload=main;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If-Else:</a:t>
            </a:r>
            <a:r>
              <a:rPr lang="en-US" dirty="0" smtClean="0">
                <a:cs typeface="Consolas" panose="020B0609020204030204" pitchFamily="49" charset="0"/>
              </a:rPr>
              <a:t> General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 (&lt;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body if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lse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body 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If-Else:</a:t>
            </a:r>
            <a:r>
              <a:rPr lang="en-US" dirty="0" smtClean="0">
                <a:latin typeface="+mn-lt"/>
                <a:cs typeface="Consolas" panose="020B0609020204030204" pitchFamily="49" charset="0"/>
              </a:rPr>
              <a:t> An Example</a:t>
            </a:r>
            <a:endParaRPr lang="en-US" dirty="0"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5105400"/>
          </a:xfrm>
        </p:spPr>
        <p:txBody>
          <a:bodyPr/>
          <a:lstStyle/>
          <a:p>
            <a:r>
              <a:rPr lang="en-US" b="1" dirty="0"/>
              <a:t>Name of example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13ifElseExample.htm</a:t>
            </a:r>
          </a:p>
          <a:p>
            <a:pPr marL="339725" lvl="1" indent="0">
              <a:spcBef>
                <a:spcPts val="40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pPr marL="339725" lvl="1" indent="0">
              <a:spcBef>
                <a:spcPts val="40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main()</a:t>
            </a:r>
          </a:p>
          <a:p>
            <a:pPr marL="339725" lvl="1" indent="0">
              <a:spcBef>
                <a:spcPts val="40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spcBef>
                <a:spcPts val="40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var age = -1;</a:t>
            </a:r>
          </a:p>
          <a:p>
            <a:pPr marL="339725" lvl="1" indent="0">
              <a:spcBef>
                <a:spcPts val="40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age = prompt("Enter your age (zero or greater):","e.g., 37");</a:t>
            </a:r>
          </a:p>
          <a:p>
            <a:pPr marL="339725" lvl="1" indent="0">
              <a:spcBef>
                <a:spcPts val="40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(age &lt; 0)</a:t>
            </a:r>
          </a:p>
          <a:p>
            <a:pPr marL="339725" lvl="1" indent="0">
              <a:spcBef>
                <a:spcPts val="40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39725" lvl="1" indent="0">
              <a:spcBef>
                <a:spcPts val="40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alert("Age cannot be negative");</a:t>
            </a:r>
          </a:p>
          <a:p>
            <a:pPr marL="339725" lvl="1" indent="0">
              <a:spcBef>
                <a:spcPts val="40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39725" lvl="1" indent="0">
              <a:spcBef>
                <a:spcPts val="40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339725" lvl="1" indent="0">
              <a:spcBef>
                <a:spcPts val="40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39725" lvl="1" indent="0">
              <a:spcBef>
                <a:spcPts val="40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alert("Age verified as OK");</a:t>
            </a:r>
          </a:p>
          <a:p>
            <a:pPr marL="339725" lvl="1" indent="0">
              <a:spcBef>
                <a:spcPts val="40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39725" lvl="1" indent="0">
              <a:spcBef>
                <a:spcPts val="40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39725" lvl="1" indent="0">
              <a:spcBef>
                <a:spcPts val="40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window.onload=main;</a:t>
            </a:r>
          </a:p>
          <a:p>
            <a:pPr marL="339725" lvl="1" indent="0">
              <a:spcBef>
                <a:spcPts val="40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33143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If, Else-If:</a:t>
            </a:r>
            <a:r>
              <a:rPr lang="en-US" dirty="0" smtClean="0">
                <a:cs typeface="Consolas" panose="020B0609020204030204" pitchFamily="49" charset="0"/>
              </a:rPr>
              <a:t> General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 (&lt;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Boolean expression1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body if1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lse if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(&lt;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Boolean 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expression2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body if1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lse </a:t>
            </a:r>
            <a:r>
              <a:rPr lang="en-US" sz="20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Not mandatory/optional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body else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&gt;;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If, Else-If:</a:t>
            </a:r>
            <a:r>
              <a:rPr lang="en-US" dirty="0" smtClean="0">
                <a:latin typeface="+mn-lt"/>
                <a:cs typeface="Consolas" panose="020B0609020204030204" pitchFamily="49" charset="0"/>
              </a:rPr>
              <a:t> An Example</a:t>
            </a:r>
            <a:endParaRPr lang="en-US" dirty="0">
              <a:latin typeface="+mn-lt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686800" cy="5105400"/>
          </a:xfrm>
        </p:spPr>
        <p:txBody>
          <a:bodyPr/>
          <a:lstStyle/>
          <a:p>
            <a:r>
              <a:rPr lang="en-US" b="1" dirty="0"/>
              <a:t>Name of example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14ifElseIfExample.htm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window.onload=main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7337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main()</a:t>
            </a:r>
          </a:p>
          <a:p>
            <a:pPr marL="287337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287337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var age = -1;</a:t>
            </a:r>
          </a:p>
          <a:p>
            <a:pPr marL="287337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MAX_AGE = 122;  </a:t>
            </a: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const MAX_AGE = 122 not supported by IE</a:t>
            </a:r>
          </a:p>
          <a:p>
            <a:pPr marL="287337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age = prompt("Enter your age (zero or greater):","e.g., 37");</a:t>
            </a:r>
          </a:p>
          <a:p>
            <a:pPr marL="287337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 (age &lt; 0)</a:t>
            </a:r>
          </a:p>
          <a:p>
            <a:pPr marL="287337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287337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alert("Age cannot be negative");</a:t>
            </a:r>
          </a:p>
          <a:p>
            <a:pPr marL="287337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if (age &lt; 6)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alert("Little kid");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  <p:sp>
        <p:nvSpPr>
          <p:cNvPr id="4" name="Freeform 3"/>
          <p:cNvSpPr/>
          <p:nvPr/>
        </p:nvSpPr>
        <p:spPr>
          <a:xfrm>
            <a:off x="2416629" y="1915886"/>
            <a:ext cx="981737" cy="609600"/>
          </a:xfrm>
          <a:custGeom>
            <a:avLst/>
            <a:gdLst>
              <a:gd name="connsiteX0" fmla="*/ 566057 w 981737"/>
              <a:gd name="connsiteY0" fmla="*/ 0 h 609600"/>
              <a:gd name="connsiteX1" fmla="*/ 631371 w 981737"/>
              <a:gd name="connsiteY1" fmla="*/ 10885 h 609600"/>
              <a:gd name="connsiteX2" fmla="*/ 947057 w 981737"/>
              <a:gd name="connsiteY2" fmla="*/ 43543 h 609600"/>
              <a:gd name="connsiteX3" fmla="*/ 968828 w 981737"/>
              <a:gd name="connsiteY3" fmla="*/ 87085 h 609600"/>
              <a:gd name="connsiteX4" fmla="*/ 968828 w 981737"/>
              <a:gd name="connsiteY4" fmla="*/ 283028 h 609600"/>
              <a:gd name="connsiteX5" fmla="*/ 957942 w 981737"/>
              <a:gd name="connsiteY5" fmla="*/ 315685 h 609600"/>
              <a:gd name="connsiteX6" fmla="*/ 925285 w 981737"/>
              <a:gd name="connsiteY6" fmla="*/ 337457 h 609600"/>
              <a:gd name="connsiteX7" fmla="*/ 881742 w 981737"/>
              <a:gd name="connsiteY7" fmla="*/ 370114 h 609600"/>
              <a:gd name="connsiteX8" fmla="*/ 794657 w 981737"/>
              <a:gd name="connsiteY8" fmla="*/ 446314 h 609600"/>
              <a:gd name="connsiteX9" fmla="*/ 772885 w 981737"/>
              <a:gd name="connsiteY9" fmla="*/ 468085 h 609600"/>
              <a:gd name="connsiteX10" fmla="*/ 718457 w 981737"/>
              <a:gd name="connsiteY10" fmla="*/ 478971 h 609600"/>
              <a:gd name="connsiteX11" fmla="*/ 685800 w 981737"/>
              <a:gd name="connsiteY11" fmla="*/ 489857 h 609600"/>
              <a:gd name="connsiteX12" fmla="*/ 631371 w 981737"/>
              <a:gd name="connsiteY12" fmla="*/ 500743 h 609600"/>
              <a:gd name="connsiteX13" fmla="*/ 566057 w 981737"/>
              <a:gd name="connsiteY13" fmla="*/ 522514 h 609600"/>
              <a:gd name="connsiteX14" fmla="*/ 533400 w 981737"/>
              <a:gd name="connsiteY14" fmla="*/ 544285 h 609600"/>
              <a:gd name="connsiteX15" fmla="*/ 359228 w 981737"/>
              <a:gd name="connsiteY15" fmla="*/ 576943 h 609600"/>
              <a:gd name="connsiteX16" fmla="*/ 315685 w 981737"/>
              <a:gd name="connsiteY16" fmla="*/ 587828 h 609600"/>
              <a:gd name="connsiteX17" fmla="*/ 206828 w 981737"/>
              <a:gd name="connsiteY17" fmla="*/ 598714 h 609600"/>
              <a:gd name="connsiteX18" fmla="*/ 0 w 981737"/>
              <a:gd name="connsiteY18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81737" h="609600">
                <a:moveTo>
                  <a:pt x="566057" y="0"/>
                </a:moveTo>
                <a:cubicBezTo>
                  <a:pt x="587828" y="3628"/>
                  <a:pt x="609345" y="9464"/>
                  <a:pt x="631371" y="10885"/>
                </a:cubicBezTo>
                <a:cubicBezTo>
                  <a:pt x="935960" y="30536"/>
                  <a:pt x="819411" y="-20282"/>
                  <a:pt x="947057" y="43543"/>
                </a:cubicBezTo>
                <a:cubicBezTo>
                  <a:pt x="954314" y="58057"/>
                  <a:pt x="963130" y="71891"/>
                  <a:pt x="968828" y="87085"/>
                </a:cubicBezTo>
                <a:cubicBezTo>
                  <a:pt x="993112" y="151842"/>
                  <a:pt x="977222" y="211685"/>
                  <a:pt x="968828" y="283028"/>
                </a:cubicBezTo>
                <a:cubicBezTo>
                  <a:pt x="967487" y="294424"/>
                  <a:pt x="965110" y="306725"/>
                  <a:pt x="957942" y="315685"/>
                </a:cubicBezTo>
                <a:cubicBezTo>
                  <a:pt x="949769" y="325901"/>
                  <a:pt x="935931" y="329853"/>
                  <a:pt x="925285" y="337457"/>
                </a:cubicBezTo>
                <a:cubicBezTo>
                  <a:pt x="910522" y="348002"/>
                  <a:pt x="896256" y="359228"/>
                  <a:pt x="881742" y="370114"/>
                </a:cubicBezTo>
                <a:cubicBezTo>
                  <a:pt x="820065" y="462632"/>
                  <a:pt x="921642" y="319335"/>
                  <a:pt x="794657" y="446314"/>
                </a:cubicBezTo>
                <a:cubicBezTo>
                  <a:pt x="787400" y="453571"/>
                  <a:pt x="782318" y="464042"/>
                  <a:pt x="772885" y="468085"/>
                </a:cubicBezTo>
                <a:cubicBezTo>
                  <a:pt x="755879" y="475373"/>
                  <a:pt x="736407" y="474483"/>
                  <a:pt x="718457" y="478971"/>
                </a:cubicBezTo>
                <a:cubicBezTo>
                  <a:pt x="707325" y="481754"/>
                  <a:pt x="696932" y="487074"/>
                  <a:pt x="685800" y="489857"/>
                </a:cubicBezTo>
                <a:cubicBezTo>
                  <a:pt x="667850" y="494345"/>
                  <a:pt x="649221" y="495875"/>
                  <a:pt x="631371" y="500743"/>
                </a:cubicBezTo>
                <a:cubicBezTo>
                  <a:pt x="609231" y="506781"/>
                  <a:pt x="585152" y="509784"/>
                  <a:pt x="566057" y="522514"/>
                </a:cubicBezTo>
                <a:cubicBezTo>
                  <a:pt x="555171" y="529771"/>
                  <a:pt x="545904" y="540438"/>
                  <a:pt x="533400" y="544285"/>
                </a:cubicBezTo>
                <a:cubicBezTo>
                  <a:pt x="480571" y="560540"/>
                  <a:pt x="414715" y="565846"/>
                  <a:pt x="359228" y="576943"/>
                </a:cubicBezTo>
                <a:cubicBezTo>
                  <a:pt x="344558" y="579877"/>
                  <a:pt x="330496" y="585712"/>
                  <a:pt x="315685" y="587828"/>
                </a:cubicBezTo>
                <a:cubicBezTo>
                  <a:pt x="279585" y="592985"/>
                  <a:pt x="243208" y="596205"/>
                  <a:pt x="206828" y="598714"/>
                </a:cubicBezTo>
                <a:cubicBezTo>
                  <a:pt x="137954" y="603464"/>
                  <a:pt x="0" y="609600"/>
                  <a:pt x="0" y="609600"/>
                </a:cubicBezTo>
              </a:path>
            </a:pathLst>
          </a:custGeom>
          <a:noFill/>
          <a:ln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42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If, Else-If:</a:t>
            </a:r>
            <a:r>
              <a:rPr lang="en-US" dirty="0">
                <a:cs typeface="Consolas" panose="020B0609020204030204" pitchFamily="49" charset="0"/>
              </a:rPr>
              <a:t> An </a:t>
            </a:r>
            <a:r>
              <a:rPr lang="en-US" dirty="0" smtClean="0">
                <a:cs typeface="Consolas" panose="020B0609020204030204" pitchFamily="49" charset="0"/>
              </a:rPr>
              <a:t>Example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else if (age &lt; 18)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alert("Grade schooler");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 if (age &lt; 65)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alert("Non-senior");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 if (age &lt;= MAX_AGE)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alert("Senor citizen");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else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alert("Error: Age cannot exceed that of oldest person="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+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MAX_AGE + " years");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40100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5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altLang="en-US" sz="3200" dirty="0" smtClean="0"/>
              <a:t>Allowable </a:t>
            </a:r>
            <a:r>
              <a:rPr lang="en-CA" altLang="en-US" sz="3200" b="1" dirty="0" smtClean="0">
                <a:solidFill>
                  <a:srgbClr val="FF0000"/>
                </a:solidFill>
              </a:rPr>
              <a:t>Operators</a:t>
            </a:r>
            <a:r>
              <a:rPr lang="en-CA" altLang="en-US" sz="3200" dirty="0" smtClean="0"/>
              <a:t> For Boolean Expressions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111125" indent="-111125" eaLnBrk="1" hangingPunct="1">
              <a:lnSpc>
                <a:spcPct val="75000"/>
              </a:lnSpc>
              <a:spcBef>
                <a:spcPct val="8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if (value </a:t>
            </a:r>
            <a:r>
              <a:rPr lang="en-CA" altLang="en-US" sz="2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operator</a:t>
            </a: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 value) then</a:t>
            </a:r>
          </a:p>
          <a:p>
            <a:pPr marL="111125" indent="-111125" eaLnBrk="1" hangingPunct="1">
              <a:lnSpc>
                <a:spcPct val="75000"/>
              </a:lnSpc>
              <a:spcBef>
                <a:spcPct val="80000"/>
              </a:spcBef>
              <a:tabLst>
                <a:tab pos="6629400" algn="l"/>
              </a:tabLst>
            </a:pPr>
            <a:endParaRPr lang="en-CA" altLang="en-US" sz="2000" dirty="0" smtClean="0">
              <a:latin typeface="Arial" charset="0"/>
            </a:endParaRPr>
          </a:p>
          <a:p>
            <a:pPr marL="111125" indent="-111125" eaLnBrk="1" hangingPunct="1">
              <a:spcBef>
                <a:spcPct val="5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1800" dirty="0" smtClean="0">
                <a:latin typeface="Arial" charset="0"/>
              </a:rPr>
              <a:t>JavaScript           Mathematical               </a:t>
            </a:r>
          </a:p>
          <a:p>
            <a:pPr marL="111125" indent="-111125" eaLnBrk="1" hangingPunct="1">
              <a:spcBef>
                <a:spcPct val="5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1800" u="sng" dirty="0" smtClean="0">
                <a:latin typeface="Arial" charset="0"/>
              </a:rPr>
              <a:t>operator               equivalent              Meaning                               Example                                      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Arial" charset="0"/>
              <a:buNone/>
              <a:tabLst>
                <a:tab pos="6629400" algn="l"/>
              </a:tabLst>
            </a:pP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en-CA" altLang="en-US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CA" altLang="en-US" sz="1800" dirty="0" smtClean="0">
                <a:latin typeface="Arial" charset="0"/>
              </a:rPr>
              <a:t>                         &lt;                             Less than	5 </a:t>
            </a: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en-CA" altLang="en-US" sz="1800" dirty="0" smtClean="0">
                <a:latin typeface="Arial" charset="0"/>
              </a:rPr>
              <a:t> 3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</a:rPr>
              <a:t>&gt;</a:t>
            </a:r>
            <a:r>
              <a:rPr lang="en-CA" altLang="en-US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CA" altLang="en-US" sz="1800" dirty="0" smtClean="0">
                <a:latin typeface="Arial" charset="0"/>
              </a:rPr>
              <a:t>                         &gt;                             Greater than	5 </a:t>
            </a: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</a:rPr>
              <a:t>&gt;</a:t>
            </a:r>
            <a:r>
              <a:rPr lang="en-CA" altLang="en-US" sz="1800" dirty="0" smtClean="0">
                <a:latin typeface="Arial" charset="0"/>
              </a:rPr>
              <a:t> 3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</a:rPr>
              <a:t>==   </a:t>
            </a:r>
            <a:r>
              <a:rPr lang="en-CA" altLang="en-US" sz="18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CA" altLang="en-US" sz="1800" dirty="0" smtClean="0">
                <a:latin typeface="Arial" charset="0"/>
              </a:rPr>
              <a:t>                      =                           Equal to	5 </a:t>
            </a: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</a:rPr>
              <a:t>==</a:t>
            </a:r>
            <a:r>
              <a:rPr lang="en-CA" altLang="en-US" sz="1800" dirty="0" smtClean="0">
                <a:latin typeface="Arial" charset="0"/>
              </a:rPr>
              <a:t> 3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&lt;=</a:t>
            </a:r>
            <a:r>
              <a:rPr lang="en-CA" altLang="en-US" sz="1800" dirty="0" smtClean="0">
                <a:latin typeface="Arial" charset="0"/>
                <a:cs typeface="Times New Roman" pitchFamily="18" charset="0"/>
              </a:rPr>
              <a:t>                        ≤                             Less than or equal to	5 </a:t>
            </a: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&lt;=</a:t>
            </a:r>
            <a:r>
              <a:rPr lang="en-CA" altLang="en-US" sz="1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CA" altLang="en-US" sz="1800" dirty="0" smtClean="0">
                <a:latin typeface="Arial" charset="0"/>
                <a:cs typeface="Times New Roman" pitchFamily="18" charset="0"/>
              </a:rPr>
              <a:t>5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&gt;=</a:t>
            </a:r>
            <a:r>
              <a:rPr lang="en-CA" altLang="en-US" sz="1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CA" altLang="en-US" sz="1800" dirty="0" smtClean="0">
                <a:latin typeface="Arial" charset="0"/>
                <a:cs typeface="Times New Roman" pitchFamily="18" charset="0"/>
              </a:rPr>
              <a:t>                       ≥                             Greater than or equal to	5 </a:t>
            </a: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&gt;=</a:t>
            </a:r>
            <a:r>
              <a:rPr lang="en-CA" altLang="en-US" sz="1800" dirty="0" smtClean="0">
                <a:latin typeface="Arial" charset="0"/>
                <a:cs typeface="Times New Roman" pitchFamily="18" charset="0"/>
              </a:rPr>
              <a:t> 4</a:t>
            </a:r>
          </a:p>
          <a:p>
            <a:pPr marL="111125" indent="-111125" eaLnBrk="1" hangingPunct="1">
              <a:lnSpc>
                <a:spcPct val="70000"/>
              </a:lnSpc>
              <a:spcBef>
                <a:spcPct val="70000"/>
              </a:spcBef>
              <a:buFont typeface="Wingdings" pitchFamily="2" charset="2"/>
              <a:buNone/>
              <a:tabLst>
                <a:tab pos="6629400" algn="l"/>
              </a:tabLst>
            </a:pP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!=</a:t>
            </a:r>
            <a:r>
              <a:rPr lang="en-CA" altLang="en-US" sz="18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CA" altLang="en-US" sz="1800" dirty="0" smtClean="0">
                <a:latin typeface="Arial" charset="0"/>
                <a:cs typeface="Times New Roman" pitchFamily="18" charset="0"/>
              </a:rPr>
              <a:t>                        ≠                             Not equal to	x </a:t>
            </a:r>
            <a:r>
              <a:rPr lang="en-CA" altLang="en-US" sz="1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!=</a:t>
            </a:r>
            <a:r>
              <a:rPr lang="en-CA" altLang="en-US" sz="1800" dirty="0" smtClean="0">
                <a:latin typeface="Arial" charset="0"/>
                <a:cs typeface="Times New Roman" pitchFamily="18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678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00"/>
                </a:solidFill>
              </a:rPr>
              <a:t>Types</a:t>
            </a:r>
            <a:r>
              <a:rPr lang="en-US" dirty="0" smtClean="0"/>
              <a:t> Of GUI Controls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108244"/>
              </p:ext>
            </p:extLst>
          </p:nvPr>
        </p:nvGraphicFramePr>
        <p:xfrm>
          <a:off x="457200" y="1397000"/>
          <a:ext cx="82296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962400"/>
                <a:gridCol w="175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GUI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HTML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Appearance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Button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</a:t>
                      </a:r>
                      <a:r>
                        <a:rPr lang="en-US" sz="1600" b="1" kern="1200" dirty="0" smtClean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input type="button" 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value="Press"/&gt;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Checkbox</a:t>
                      </a:r>
                      <a:r>
                        <a:rPr lang="en-US" baseline="0" dirty="0" smtClean="0"/>
                        <a:t> (select 1+)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&lt;</a:t>
                      </a:r>
                      <a:r>
                        <a:rPr lang="en-US" sz="1600" b="1" kern="1200" dirty="0" smtClean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input type="checkbox"</a:t>
                      </a:r>
                      <a:r>
                        <a:rPr lang="en-US" sz="1600" b="1" kern="1200" baseline="0" dirty="0" smtClean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value=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"Checkbox</a:t>
                      </a:r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 one of many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"/&gt;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Password (input hidden)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b="1" kern="1200" dirty="0" smtClean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input type="password</a:t>
                      </a:r>
                      <a:r>
                        <a:rPr lang="en-US" sz="1600" b="1" kern="1200" dirty="0" smtClean="0">
                          <a:solidFill>
                            <a:srgbClr val="CC0000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"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value=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"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Consolas" panose="020B0609020204030204" pitchFamily="49" charset="0"/>
                        </a:rPr>
                        <a:t>"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/&gt;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Radio (select exactly 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b="1" kern="1200" dirty="0" smtClean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input type="radio"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/&gt;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Text (single line input)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1600" b="1" kern="1200" dirty="0" smtClean="0">
                          <a:solidFill>
                            <a:srgbClr val="CC0000"/>
                          </a:solidFill>
                          <a:latin typeface="+mn-lt"/>
                          <a:ea typeface="+mn-ea"/>
                          <a:cs typeface="+mn-cs"/>
                        </a:rPr>
                        <a:t>input type="Text"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value="Type a line of text here"/&gt;</a:t>
                      </a:r>
                      <a:endParaRPr lang="en-US" sz="16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8"/>
          <a:stretch/>
        </p:blipFill>
        <p:spPr bwMode="auto">
          <a:xfrm>
            <a:off x="7010400" y="1855665"/>
            <a:ext cx="1102659" cy="39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76" y="2463800"/>
            <a:ext cx="12287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76" y="2858267"/>
            <a:ext cx="1288676" cy="18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76" y="3225800"/>
            <a:ext cx="7239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2"/>
          <a:stretch/>
        </p:blipFill>
        <p:spPr bwMode="auto">
          <a:xfrm>
            <a:off x="6979024" y="3606800"/>
            <a:ext cx="152456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200" y="4648200"/>
            <a:ext cx="8229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There’s numerous places online where you can find information about how to use these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://msdn.microsoft.com/en-us/library/ie/ms535262(v=vs.85).</a:t>
            </a:r>
            <a:r>
              <a:rPr lang="en-US" dirty="0" smtClean="0">
                <a:hlinkClick r:id="rId7"/>
              </a:rPr>
              <a:t>aspx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3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Logical Operators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Logical operation     JavaScript     Example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AND                   </a:t>
            </a:r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if (x &gt; 0 </a:t>
            </a:r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y &gt; 0)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OR                    </a:t>
            </a:r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||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if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(x &gt; 0 </a:t>
            </a:r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||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y &gt; 0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NOT                   </a:t>
            </a:r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if </a:t>
            </a:r>
            <a:r>
              <a:rPr lang="en-US" sz="20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(x &gt; 0)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</a:p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dirty="0" smtClean="0"/>
              <a:t> Loops: General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(&lt;Set counter to initial&gt;; 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Boolean Expression&gt;; </a:t>
            </a:r>
          </a:p>
          <a:p>
            <a:pPr marL="0" indent="0">
              <a:buNone/>
            </a:pP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&lt;Increment or decrement counter&gt;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Body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&gt;; </a:t>
            </a:r>
            <a:r>
              <a:rPr lang="en-US" sz="20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Indent 4 spaces</a:t>
            </a:r>
            <a:endParaRPr lang="en-US" sz="20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cs typeface="Consolas" panose="020B0609020204030204" pitchFamily="49" charset="0"/>
              </a:rPr>
              <a:t>Note: the three statements in the form loop do not have to reside on three separate lines.</a:t>
            </a:r>
          </a:p>
        </p:txBody>
      </p:sp>
    </p:spTree>
    <p:extLst>
      <p:ext uri="{BB962C8B-B14F-4D97-AF65-F5344CB8AC3E}">
        <p14:creationId xmlns:p14="http://schemas.microsoft.com/office/powerpoint/2010/main" val="23368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dirty="0" smtClean="0"/>
              <a:t> Loops: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Name of example</a:t>
            </a:r>
            <a:r>
              <a:rPr lang="en-US" dirty="0"/>
              <a:t>: </a:t>
            </a:r>
            <a:r>
              <a:rPr lang="en-US" dirty="0" smtClean="0"/>
              <a:t>15forLoop1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Example.htm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main()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var i = -1;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var last = -1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last = prompt("Enter last value in number series: ", "");</a:t>
            </a:r>
          </a:p>
          <a:p>
            <a:pPr marL="339725" lvl="1" indent="0"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for (i = 0; i &lt;= last; i = i + 1)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alert("i=" + i);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window.onload=main;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pPr marL="0" indent="0">
              <a:buNone/>
            </a:pPr>
            <a:endParaRPr lang="en-US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 smtClean="0"/>
              <a:t> Loops: General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hile (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Boolean Expression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&lt;</a:t>
            </a:r>
            <a:r>
              <a:rPr lang="en-US" sz="20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Body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&gt;;  </a:t>
            </a:r>
            <a:r>
              <a:rPr lang="en-US" sz="20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Indent 4 spaces</a:t>
            </a:r>
            <a:endParaRPr lang="en-US" sz="20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597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While Loops: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Name of example</a:t>
            </a:r>
            <a:r>
              <a:rPr lang="en-US" dirty="0"/>
              <a:t>: </a:t>
            </a:r>
            <a:r>
              <a:rPr lang="en-US" dirty="0" smtClean="0"/>
              <a:t>16whileLoop1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Example.htm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main()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var i = -1;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var last = -1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last = prompt("Enter last value in number series: ", "");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 = 0;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while (i &lt;= last)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alert("i=" + i);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i = i + 1;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window.onload=main;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Loops: A More Complex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concepts:</a:t>
            </a:r>
          </a:p>
          <a:p>
            <a:pPr lvl="1"/>
            <a:r>
              <a:rPr lang="en-US" dirty="0" smtClean="0"/>
              <a:t>How JavaScript can change a document contents via document.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write()</a:t>
            </a:r>
          </a:p>
          <a:p>
            <a:pPr lvl="1"/>
            <a:r>
              <a:rPr lang="en-US" dirty="0" smtClean="0"/>
              <a:t>Using a loop to produce ‘special effects’</a:t>
            </a:r>
          </a:p>
          <a:p>
            <a:pPr lvl="2"/>
            <a:r>
              <a:rPr lang="en-US" dirty="0" smtClean="0"/>
              <a:t>Change the image to be added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Loops: A More Complex </a:t>
            </a:r>
            <a:r>
              <a:rPr lang="en-US" dirty="0" smtClean="0"/>
              <a:t>Example (HTML Portion)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Name of example</a:t>
            </a:r>
            <a:r>
              <a:rPr lang="en-US" dirty="0"/>
              <a:t>: </a:t>
            </a:r>
            <a:r>
              <a:rPr lang="en-US" dirty="0" smtClean="0"/>
              <a:t>17forLoop2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Example.htm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8600" lvl="1" indent="-53975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&lt;/script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8600" lvl="1" indent="-53975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&lt;img src="pics/noClick.png"&gt;</a:t>
            </a:r>
          </a:p>
          <a:p>
            <a:pPr marL="228600" lvl="1" indent="-53975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8600" lvl="1" indent="-53975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8600" lvl="1" indent="-53975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8600" lvl="1" indent="-53975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8600" lvl="1" indent="-53975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8600" lvl="1" indent="-53975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input type="image"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28600" lvl="1" indent="-53975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src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="pics/clickable.png" </a:t>
            </a:r>
          </a:p>
          <a:p>
            <a:pPr marL="228600" lvl="1" indent="-53975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onclick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="main()"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228600" lvl="1" indent="-53975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/&gt;&lt;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br&gt;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7" t="19226" r="46818" b="58522"/>
          <a:stretch/>
        </p:blipFill>
        <p:spPr bwMode="auto">
          <a:xfrm>
            <a:off x="4909457" y="2209800"/>
            <a:ext cx="1861457" cy="136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2" t="19226" r="27793" b="58522"/>
          <a:stretch/>
        </p:blipFill>
        <p:spPr bwMode="auto">
          <a:xfrm>
            <a:off x="4920343" y="4343400"/>
            <a:ext cx="1861457" cy="136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2633501">
            <a:off x="6472578" y="3270418"/>
            <a:ext cx="381000" cy="386443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266921" y="5333999"/>
            <a:ext cx="406269" cy="528705"/>
          </a:xfrm>
          <a:custGeom>
            <a:avLst/>
            <a:gdLst>
              <a:gd name="connsiteX0" fmla="*/ 76912 w 406269"/>
              <a:gd name="connsiteY0" fmla="*/ 294688 h 528705"/>
              <a:gd name="connsiteX1" fmla="*/ 81245 w 406269"/>
              <a:gd name="connsiteY1" fmla="*/ 229684 h 528705"/>
              <a:gd name="connsiteX2" fmla="*/ 89913 w 406269"/>
              <a:gd name="connsiteY2" fmla="*/ 216683 h 528705"/>
              <a:gd name="connsiteX3" fmla="*/ 98580 w 406269"/>
              <a:gd name="connsiteY3" fmla="*/ 182013 h 528705"/>
              <a:gd name="connsiteX4" fmla="*/ 115915 w 406269"/>
              <a:gd name="connsiteY4" fmla="*/ 151678 h 528705"/>
              <a:gd name="connsiteX5" fmla="*/ 120248 w 406269"/>
              <a:gd name="connsiteY5" fmla="*/ 138677 h 528705"/>
              <a:gd name="connsiteX6" fmla="*/ 128916 w 406269"/>
              <a:gd name="connsiteY6" fmla="*/ 104008 h 528705"/>
              <a:gd name="connsiteX7" fmla="*/ 124582 w 406269"/>
              <a:gd name="connsiteY7" fmla="*/ 91007 h 528705"/>
              <a:gd name="connsiteX8" fmla="*/ 102914 w 406269"/>
              <a:gd name="connsiteY8" fmla="*/ 65005 h 528705"/>
              <a:gd name="connsiteX9" fmla="*/ 98580 w 406269"/>
              <a:gd name="connsiteY9" fmla="*/ 47670 h 528705"/>
              <a:gd name="connsiteX10" fmla="*/ 102914 w 406269"/>
              <a:gd name="connsiteY10" fmla="*/ 30336 h 528705"/>
              <a:gd name="connsiteX11" fmla="*/ 107247 w 406269"/>
              <a:gd name="connsiteY11" fmla="*/ 17335 h 528705"/>
              <a:gd name="connsiteX12" fmla="*/ 128916 w 406269"/>
              <a:gd name="connsiteY12" fmla="*/ 4334 h 528705"/>
              <a:gd name="connsiteX13" fmla="*/ 159251 w 406269"/>
              <a:gd name="connsiteY13" fmla="*/ 0 h 528705"/>
              <a:gd name="connsiteX14" fmla="*/ 180919 w 406269"/>
              <a:gd name="connsiteY14" fmla="*/ 4334 h 528705"/>
              <a:gd name="connsiteX15" fmla="*/ 202588 w 406269"/>
              <a:gd name="connsiteY15" fmla="*/ 30336 h 528705"/>
              <a:gd name="connsiteX16" fmla="*/ 202588 w 406269"/>
              <a:gd name="connsiteY16" fmla="*/ 82340 h 528705"/>
              <a:gd name="connsiteX17" fmla="*/ 198254 w 406269"/>
              <a:gd name="connsiteY17" fmla="*/ 112675 h 528705"/>
              <a:gd name="connsiteX18" fmla="*/ 193920 w 406269"/>
              <a:gd name="connsiteY18" fmla="*/ 125676 h 528705"/>
              <a:gd name="connsiteX19" fmla="*/ 189587 w 406269"/>
              <a:gd name="connsiteY19" fmla="*/ 143011 h 528705"/>
              <a:gd name="connsiteX20" fmla="*/ 185253 w 406269"/>
              <a:gd name="connsiteY20" fmla="*/ 169012 h 528705"/>
              <a:gd name="connsiteX21" fmla="*/ 176586 w 406269"/>
              <a:gd name="connsiteY21" fmla="*/ 195014 h 528705"/>
              <a:gd name="connsiteX22" fmla="*/ 180919 w 406269"/>
              <a:gd name="connsiteY22" fmla="*/ 268686 h 528705"/>
              <a:gd name="connsiteX23" fmla="*/ 211255 w 406269"/>
              <a:gd name="connsiteY23" fmla="*/ 264353 h 528705"/>
              <a:gd name="connsiteX24" fmla="*/ 219922 w 406269"/>
              <a:gd name="connsiteY24" fmla="*/ 251352 h 528705"/>
              <a:gd name="connsiteX25" fmla="*/ 232923 w 406269"/>
              <a:gd name="connsiteY25" fmla="*/ 225350 h 528705"/>
              <a:gd name="connsiteX26" fmla="*/ 258925 w 406269"/>
              <a:gd name="connsiteY26" fmla="*/ 208015 h 528705"/>
              <a:gd name="connsiteX27" fmla="*/ 267592 w 406269"/>
              <a:gd name="connsiteY27" fmla="*/ 225350 h 528705"/>
              <a:gd name="connsiteX28" fmla="*/ 263259 w 406269"/>
              <a:gd name="connsiteY28" fmla="*/ 268686 h 528705"/>
              <a:gd name="connsiteX29" fmla="*/ 289261 w 406269"/>
              <a:gd name="connsiteY29" fmla="*/ 277354 h 528705"/>
              <a:gd name="connsiteX30" fmla="*/ 358599 w 406269"/>
              <a:gd name="connsiteY30" fmla="*/ 273020 h 528705"/>
              <a:gd name="connsiteX31" fmla="*/ 371600 w 406269"/>
              <a:gd name="connsiteY31" fmla="*/ 264353 h 528705"/>
              <a:gd name="connsiteX32" fmla="*/ 388935 w 406269"/>
              <a:gd name="connsiteY32" fmla="*/ 255685 h 528705"/>
              <a:gd name="connsiteX33" fmla="*/ 397602 w 406269"/>
              <a:gd name="connsiteY33" fmla="*/ 242685 h 528705"/>
              <a:gd name="connsiteX34" fmla="*/ 406269 w 406269"/>
              <a:gd name="connsiteY34" fmla="*/ 242685 h 528705"/>
              <a:gd name="connsiteX35" fmla="*/ 401936 w 406269"/>
              <a:gd name="connsiteY35" fmla="*/ 294688 h 528705"/>
              <a:gd name="connsiteX36" fmla="*/ 393268 w 406269"/>
              <a:gd name="connsiteY36" fmla="*/ 368360 h 528705"/>
              <a:gd name="connsiteX37" fmla="*/ 384601 w 406269"/>
              <a:gd name="connsiteY37" fmla="*/ 398696 h 528705"/>
              <a:gd name="connsiteX38" fmla="*/ 367266 w 406269"/>
              <a:gd name="connsiteY38" fmla="*/ 420364 h 528705"/>
              <a:gd name="connsiteX39" fmla="*/ 349932 w 406269"/>
              <a:gd name="connsiteY39" fmla="*/ 446366 h 528705"/>
              <a:gd name="connsiteX40" fmla="*/ 341264 w 406269"/>
              <a:gd name="connsiteY40" fmla="*/ 459367 h 528705"/>
              <a:gd name="connsiteX41" fmla="*/ 332597 w 406269"/>
              <a:gd name="connsiteY41" fmla="*/ 472368 h 528705"/>
              <a:gd name="connsiteX42" fmla="*/ 319596 w 406269"/>
              <a:gd name="connsiteY42" fmla="*/ 481035 h 528705"/>
              <a:gd name="connsiteX43" fmla="*/ 293594 w 406269"/>
              <a:gd name="connsiteY43" fmla="*/ 507037 h 528705"/>
              <a:gd name="connsiteX44" fmla="*/ 280593 w 406269"/>
              <a:gd name="connsiteY44" fmla="*/ 520038 h 528705"/>
              <a:gd name="connsiteX45" fmla="*/ 263259 w 406269"/>
              <a:gd name="connsiteY45" fmla="*/ 524372 h 528705"/>
              <a:gd name="connsiteX46" fmla="*/ 206921 w 406269"/>
              <a:gd name="connsiteY46" fmla="*/ 528705 h 528705"/>
              <a:gd name="connsiteX47" fmla="*/ 150584 w 406269"/>
              <a:gd name="connsiteY47" fmla="*/ 524372 h 528705"/>
              <a:gd name="connsiteX48" fmla="*/ 146250 w 406269"/>
              <a:gd name="connsiteY48" fmla="*/ 507037 h 528705"/>
              <a:gd name="connsiteX49" fmla="*/ 137583 w 406269"/>
              <a:gd name="connsiteY49" fmla="*/ 481035 h 528705"/>
              <a:gd name="connsiteX50" fmla="*/ 133249 w 406269"/>
              <a:gd name="connsiteY50" fmla="*/ 450700 h 528705"/>
              <a:gd name="connsiteX51" fmla="*/ 98580 w 406269"/>
              <a:gd name="connsiteY51" fmla="*/ 424698 h 528705"/>
              <a:gd name="connsiteX52" fmla="*/ 81245 w 406269"/>
              <a:gd name="connsiteY52" fmla="*/ 403030 h 528705"/>
              <a:gd name="connsiteX53" fmla="*/ 59577 w 406269"/>
              <a:gd name="connsiteY53" fmla="*/ 385695 h 528705"/>
              <a:gd name="connsiteX54" fmla="*/ 37909 w 406269"/>
              <a:gd name="connsiteY54" fmla="*/ 359693 h 528705"/>
              <a:gd name="connsiteX55" fmla="*/ 20574 w 406269"/>
              <a:gd name="connsiteY55" fmla="*/ 338025 h 528705"/>
              <a:gd name="connsiteX56" fmla="*/ 16241 w 406269"/>
              <a:gd name="connsiteY56" fmla="*/ 320690 h 528705"/>
              <a:gd name="connsiteX57" fmla="*/ 11907 w 406269"/>
              <a:gd name="connsiteY57" fmla="*/ 255685 h 528705"/>
              <a:gd name="connsiteX58" fmla="*/ 29242 w 406269"/>
              <a:gd name="connsiteY58" fmla="*/ 242685 h 528705"/>
              <a:gd name="connsiteX59" fmla="*/ 37909 w 406269"/>
              <a:gd name="connsiteY59" fmla="*/ 234017 h 528705"/>
              <a:gd name="connsiteX60" fmla="*/ 50910 w 406269"/>
              <a:gd name="connsiteY60" fmla="*/ 238351 h 528705"/>
              <a:gd name="connsiteX61" fmla="*/ 59577 w 406269"/>
              <a:gd name="connsiteY61" fmla="*/ 264353 h 528705"/>
              <a:gd name="connsiteX62" fmla="*/ 63911 w 406269"/>
              <a:gd name="connsiteY62" fmla="*/ 294688 h 528705"/>
              <a:gd name="connsiteX63" fmla="*/ 76912 w 406269"/>
              <a:gd name="connsiteY63" fmla="*/ 294688 h 5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406269" h="528705">
                <a:moveTo>
                  <a:pt x="76912" y="294688"/>
                </a:moveTo>
                <a:cubicBezTo>
                  <a:pt x="79801" y="283854"/>
                  <a:pt x="77675" y="251105"/>
                  <a:pt x="81245" y="229684"/>
                </a:cubicBezTo>
                <a:cubicBezTo>
                  <a:pt x="82101" y="224546"/>
                  <a:pt x="88133" y="221578"/>
                  <a:pt x="89913" y="216683"/>
                </a:cubicBezTo>
                <a:cubicBezTo>
                  <a:pt x="93984" y="205488"/>
                  <a:pt x="93253" y="192668"/>
                  <a:pt x="98580" y="182013"/>
                </a:cubicBezTo>
                <a:cubicBezTo>
                  <a:pt x="109576" y="160020"/>
                  <a:pt x="103663" y="170054"/>
                  <a:pt x="115915" y="151678"/>
                </a:cubicBezTo>
                <a:cubicBezTo>
                  <a:pt x="117359" y="147344"/>
                  <a:pt x="119046" y="143084"/>
                  <a:pt x="120248" y="138677"/>
                </a:cubicBezTo>
                <a:cubicBezTo>
                  <a:pt x="123382" y="127185"/>
                  <a:pt x="128916" y="104008"/>
                  <a:pt x="128916" y="104008"/>
                </a:cubicBezTo>
                <a:cubicBezTo>
                  <a:pt x="127471" y="99674"/>
                  <a:pt x="126625" y="95093"/>
                  <a:pt x="124582" y="91007"/>
                </a:cubicBezTo>
                <a:cubicBezTo>
                  <a:pt x="118548" y="78939"/>
                  <a:pt x="112499" y="74590"/>
                  <a:pt x="102914" y="65005"/>
                </a:cubicBezTo>
                <a:cubicBezTo>
                  <a:pt x="101469" y="59227"/>
                  <a:pt x="98580" y="53626"/>
                  <a:pt x="98580" y="47670"/>
                </a:cubicBezTo>
                <a:cubicBezTo>
                  <a:pt x="98580" y="41714"/>
                  <a:pt x="101278" y="36063"/>
                  <a:pt x="102914" y="30336"/>
                </a:cubicBezTo>
                <a:cubicBezTo>
                  <a:pt x="104169" y="25944"/>
                  <a:pt x="104897" y="21252"/>
                  <a:pt x="107247" y="17335"/>
                </a:cubicBezTo>
                <a:cubicBezTo>
                  <a:pt x="112365" y="8805"/>
                  <a:pt x="119618" y="6193"/>
                  <a:pt x="128916" y="4334"/>
                </a:cubicBezTo>
                <a:cubicBezTo>
                  <a:pt x="138932" y="2331"/>
                  <a:pt x="149139" y="1445"/>
                  <a:pt x="159251" y="0"/>
                </a:cubicBezTo>
                <a:cubicBezTo>
                  <a:pt x="166474" y="1445"/>
                  <a:pt x="174331" y="1040"/>
                  <a:pt x="180919" y="4334"/>
                </a:cubicBezTo>
                <a:cubicBezTo>
                  <a:pt x="189260" y="8505"/>
                  <a:pt x="197610" y="22870"/>
                  <a:pt x="202588" y="30336"/>
                </a:cubicBezTo>
                <a:cubicBezTo>
                  <a:pt x="210903" y="55286"/>
                  <a:pt x="207866" y="40118"/>
                  <a:pt x="202588" y="82340"/>
                </a:cubicBezTo>
                <a:cubicBezTo>
                  <a:pt x="201321" y="92475"/>
                  <a:pt x="200257" y="102659"/>
                  <a:pt x="198254" y="112675"/>
                </a:cubicBezTo>
                <a:cubicBezTo>
                  <a:pt x="197358" y="117154"/>
                  <a:pt x="195175" y="121284"/>
                  <a:pt x="193920" y="125676"/>
                </a:cubicBezTo>
                <a:cubicBezTo>
                  <a:pt x="192284" y="131403"/>
                  <a:pt x="190755" y="137171"/>
                  <a:pt x="189587" y="143011"/>
                </a:cubicBezTo>
                <a:cubicBezTo>
                  <a:pt x="187864" y="151627"/>
                  <a:pt x="187384" y="160488"/>
                  <a:pt x="185253" y="169012"/>
                </a:cubicBezTo>
                <a:cubicBezTo>
                  <a:pt x="183037" y="177875"/>
                  <a:pt x="176586" y="195014"/>
                  <a:pt x="176586" y="195014"/>
                </a:cubicBezTo>
                <a:cubicBezTo>
                  <a:pt x="178030" y="219571"/>
                  <a:pt x="169918" y="246683"/>
                  <a:pt x="180919" y="268686"/>
                </a:cubicBezTo>
                <a:cubicBezTo>
                  <a:pt x="185487" y="277822"/>
                  <a:pt x="201921" y="268501"/>
                  <a:pt x="211255" y="264353"/>
                </a:cubicBezTo>
                <a:cubicBezTo>
                  <a:pt x="216014" y="262238"/>
                  <a:pt x="217593" y="256010"/>
                  <a:pt x="219922" y="251352"/>
                </a:cubicBezTo>
                <a:cubicBezTo>
                  <a:pt x="225760" y="239675"/>
                  <a:pt x="221885" y="235009"/>
                  <a:pt x="232923" y="225350"/>
                </a:cubicBezTo>
                <a:cubicBezTo>
                  <a:pt x="240762" y="218490"/>
                  <a:pt x="258925" y="208015"/>
                  <a:pt x="258925" y="208015"/>
                </a:cubicBezTo>
                <a:cubicBezTo>
                  <a:pt x="261814" y="213793"/>
                  <a:pt x="267132" y="218906"/>
                  <a:pt x="267592" y="225350"/>
                </a:cubicBezTo>
                <a:cubicBezTo>
                  <a:pt x="268626" y="239830"/>
                  <a:pt x="257675" y="255285"/>
                  <a:pt x="263259" y="268686"/>
                </a:cubicBezTo>
                <a:cubicBezTo>
                  <a:pt x="266773" y="277119"/>
                  <a:pt x="280594" y="274465"/>
                  <a:pt x="289261" y="277354"/>
                </a:cubicBezTo>
                <a:cubicBezTo>
                  <a:pt x="312374" y="275909"/>
                  <a:pt x="335725" y="276632"/>
                  <a:pt x="358599" y="273020"/>
                </a:cubicBezTo>
                <a:cubicBezTo>
                  <a:pt x="363744" y="272208"/>
                  <a:pt x="367078" y="266937"/>
                  <a:pt x="371600" y="264353"/>
                </a:cubicBezTo>
                <a:cubicBezTo>
                  <a:pt x="377209" y="261148"/>
                  <a:pt x="383157" y="258574"/>
                  <a:pt x="388935" y="255685"/>
                </a:cubicBezTo>
                <a:cubicBezTo>
                  <a:pt x="391824" y="251352"/>
                  <a:pt x="395273" y="247343"/>
                  <a:pt x="397602" y="242685"/>
                </a:cubicBezTo>
                <a:cubicBezTo>
                  <a:pt x="404536" y="228817"/>
                  <a:pt x="399336" y="221883"/>
                  <a:pt x="406269" y="242685"/>
                </a:cubicBezTo>
                <a:cubicBezTo>
                  <a:pt x="404825" y="260019"/>
                  <a:pt x="403270" y="277345"/>
                  <a:pt x="401936" y="294688"/>
                </a:cubicBezTo>
                <a:cubicBezTo>
                  <a:pt x="394275" y="394290"/>
                  <a:pt x="404690" y="328380"/>
                  <a:pt x="393268" y="368360"/>
                </a:cubicBezTo>
                <a:cubicBezTo>
                  <a:pt x="391415" y="374847"/>
                  <a:pt x="388067" y="391764"/>
                  <a:pt x="384601" y="398696"/>
                </a:cubicBezTo>
                <a:cubicBezTo>
                  <a:pt x="373992" y="419914"/>
                  <a:pt x="379362" y="404236"/>
                  <a:pt x="367266" y="420364"/>
                </a:cubicBezTo>
                <a:cubicBezTo>
                  <a:pt x="361016" y="428697"/>
                  <a:pt x="355710" y="437699"/>
                  <a:pt x="349932" y="446366"/>
                </a:cubicBezTo>
                <a:lnTo>
                  <a:pt x="341264" y="459367"/>
                </a:lnTo>
                <a:cubicBezTo>
                  <a:pt x="338375" y="463701"/>
                  <a:pt x="336931" y="469479"/>
                  <a:pt x="332597" y="472368"/>
                </a:cubicBezTo>
                <a:lnTo>
                  <a:pt x="319596" y="481035"/>
                </a:lnTo>
                <a:cubicBezTo>
                  <a:pt x="304339" y="503922"/>
                  <a:pt x="318679" y="485536"/>
                  <a:pt x="293594" y="507037"/>
                </a:cubicBezTo>
                <a:cubicBezTo>
                  <a:pt x="288941" y="511025"/>
                  <a:pt x="285914" y="516997"/>
                  <a:pt x="280593" y="520038"/>
                </a:cubicBezTo>
                <a:cubicBezTo>
                  <a:pt x="275422" y="522993"/>
                  <a:pt x="269174" y="523676"/>
                  <a:pt x="263259" y="524372"/>
                </a:cubicBezTo>
                <a:cubicBezTo>
                  <a:pt x="244553" y="526573"/>
                  <a:pt x="225700" y="527261"/>
                  <a:pt x="206921" y="528705"/>
                </a:cubicBezTo>
                <a:cubicBezTo>
                  <a:pt x="188142" y="527261"/>
                  <a:pt x="168321" y="530707"/>
                  <a:pt x="150584" y="524372"/>
                </a:cubicBezTo>
                <a:cubicBezTo>
                  <a:pt x="144975" y="522369"/>
                  <a:pt x="147961" y="512742"/>
                  <a:pt x="146250" y="507037"/>
                </a:cubicBezTo>
                <a:cubicBezTo>
                  <a:pt x="143625" y="498286"/>
                  <a:pt x="137583" y="481035"/>
                  <a:pt x="137583" y="481035"/>
                </a:cubicBezTo>
                <a:cubicBezTo>
                  <a:pt x="136138" y="470923"/>
                  <a:pt x="137817" y="459836"/>
                  <a:pt x="133249" y="450700"/>
                </a:cubicBezTo>
                <a:cubicBezTo>
                  <a:pt x="123289" y="430779"/>
                  <a:pt x="114591" y="430034"/>
                  <a:pt x="98580" y="424698"/>
                </a:cubicBezTo>
                <a:cubicBezTo>
                  <a:pt x="77653" y="403769"/>
                  <a:pt x="103113" y="430364"/>
                  <a:pt x="81245" y="403030"/>
                </a:cubicBezTo>
                <a:cubicBezTo>
                  <a:pt x="74185" y="394205"/>
                  <a:pt x="69235" y="392133"/>
                  <a:pt x="59577" y="385695"/>
                </a:cubicBezTo>
                <a:cubicBezTo>
                  <a:pt x="38059" y="353416"/>
                  <a:pt x="65715" y="393061"/>
                  <a:pt x="37909" y="359693"/>
                </a:cubicBezTo>
                <a:cubicBezTo>
                  <a:pt x="10584" y="326903"/>
                  <a:pt x="45784" y="363232"/>
                  <a:pt x="20574" y="338025"/>
                </a:cubicBezTo>
                <a:cubicBezTo>
                  <a:pt x="19130" y="332247"/>
                  <a:pt x="18587" y="326165"/>
                  <a:pt x="16241" y="320690"/>
                </a:cubicBezTo>
                <a:cubicBezTo>
                  <a:pt x="3195" y="290248"/>
                  <a:pt x="-10463" y="322792"/>
                  <a:pt x="11907" y="255685"/>
                </a:cubicBezTo>
                <a:cubicBezTo>
                  <a:pt x="14191" y="248833"/>
                  <a:pt x="23693" y="247309"/>
                  <a:pt x="29242" y="242685"/>
                </a:cubicBezTo>
                <a:cubicBezTo>
                  <a:pt x="32381" y="240069"/>
                  <a:pt x="35020" y="236906"/>
                  <a:pt x="37909" y="234017"/>
                </a:cubicBezTo>
                <a:cubicBezTo>
                  <a:pt x="42243" y="235462"/>
                  <a:pt x="48255" y="234634"/>
                  <a:pt x="50910" y="238351"/>
                </a:cubicBezTo>
                <a:cubicBezTo>
                  <a:pt x="56220" y="245785"/>
                  <a:pt x="59577" y="264353"/>
                  <a:pt x="59577" y="264353"/>
                </a:cubicBezTo>
                <a:cubicBezTo>
                  <a:pt x="61022" y="274465"/>
                  <a:pt x="60976" y="284904"/>
                  <a:pt x="63911" y="294688"/>
                </a:cubicBezTo>
                <a:cubicBezTo>
                  <a:pt x="68118" y="308710"/>
                  <a:pt x="74023" y="305522"/>
                  <a:pt x="76912" y="29468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3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4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Loops: A More Complex </a:t>
            </a:r>
            <a:r>
              <a:rPr lang="en-US" dirty="0" smtClean="0"/>
              <a:t>Example (JavaScript Portion)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function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var i = -1;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funImage = ("&lt;img src='pics/funGuy.jpg'&gt;");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fungiImage = ("&lt;img src='pics/fungi.jpg'&gt;");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for (i = 1; i &lt;= 4; i = i + 1)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        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prompt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("Hit ok to continue", i);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if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(i % 2 == 0)  </a:t>
            </a: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% Modulo operator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document.write(funImage);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even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else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document.write(fungiImage);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odd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}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2050" name="Picture 2" descr="U:\PC\lectures\203\javascript resources\pics\funGu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41884"/>
            <a:ext cx="620199" cy="68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PC\lectures\203\javascript resources\pics\fun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40801"/>
            <a:ext cx="703195" cy="54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371600" y="6210300"/>
            <a:ext cx="1295400" cy="590550"/>
            <a:chOff x="1371600" y="6210300"/>
            <a:chExt cx="1295400" cy="590550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1371600" y="6572250"/>
              <a:ext cx="1295400" cy="2286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FF0000"/>
                  </a:solidFill>
                </a:rPr>
                <a:t>4 spaces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1580322" y="6210300"/>
              <a:ext cx="0" cy="4191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828800" y="5936146"/>
            <a:ext cx="2819400" cy="704850"/>
            <a:chOff x="1828800" y="5936146"/>
            <a:chExt cx="2819400" cy="704850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1828800" y="6240946"/>
              <a:ext cx="2819400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600" b="1" dirty="0" smtClean="0">
                  <a:solidFill>
                    <a:srgbClr val="FF0000"/>
                  </a:solidFill>
                </a:rPr>
                <a:t>4 more spaces (4+4 = 8)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044148" y="5936146"/>
              <a:ext cx="0" cy="4191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87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Arrays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Unlike ‘simple’ variables such as integers and real numbers an integer can hold multiple values e.g., a real number variable can store one student’s grades while an array can store the grades for an entire class.</a:t>
            </a:r>
          </a:p>
          <a:p>
            <a:r>
              <a:rPr lang="en-CA" b="1" dirty="0" smtClean="0"/>
              <a:t>Format</a:t>
            </a:r>
            <a:r>
              <a:rPr lang="en-CA" dirty="0" smtClean="0"/>
              <a:t> (creating an array):</a:t>
            </a:r>
          </a:p>
          <a:p>
            <a:pPr marL="339725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var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CA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 name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=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Array(&lt;</a:t>
            </a:r>
            <a:r>
              <a:rPr lang="en-CA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Number of elements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&gt;);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dirty="0" smtClean="0"/>
          </a:p>
          <a:p>
            <a:r>
              <a:rPr lang="en-CA" b="1" dirty="0" smtClean="0"/>
              <a:t>Example</a:t>
            </a:r>
            <a:r>
              <a:rPr lang="en-CA" dirty="0" smtClean="0"/>
              <a:t> (creating an array):</a:t>
            </a:r>
          </a:p>
          <a:p>
            <a:pPr marL="339725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var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grades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 new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Array(4);</a:t>
            </a:r>
          </a:p>
        </p:txBody>
      </p:sp>
    </p:spTree>
    <p:extLst>
      <p:ext uri="{BB962C8B-B14F-4D97-AF65-F5344CB8AC3E}">
        <p14:creationId xmlns:p14="http://schemas.microsoft.com/office/powerpoint/2010/main" val="383633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Controls: More Complete Example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6548909" cy="904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+mn-lt"/>
              </a:rPr>
              <a:t>Name of example</a:t>
            </a:r>
            <a:r>
              <a:rPr lang="en-US" sz="2400" dirty="0">
                <a:latin typeface="+mn-lt"/>
              </a:rPr>
              <a:t>: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2manyEmptyControls.htm</a:t>
            </a: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8001000" cy="4953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39725" lvl="1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Button &lt;input type="button" value="Press me"/&gt;&lt;br&gt;</a:t>
            </a:r>
          </a:p>
          <a:p>
            <a:pPr marL="339725" lvl="1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&lt;br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339725" lvl="1" indent="0">
              <a:buNone/>
            </a:pP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&lt;b&gt;Check all that apply&lt;/b&gt;&lt;br&gt;</a:t>
            </a:r>
          </a:p>
          <a:p>
            <a:pPr marL="339725" lvl="1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Checkbox opt 1&lt;input type="checkbox"/&gt;&lt;br&gt;</a:t>
            </a:r>
          </a:p>
          <a:p>
            <a:pPr marL="339725" lvl="1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Checkbox opt 2&lt;input type="checkbox"/&gt;&lt;br&gt;</a:t>
            </a:r>
          </a:p>
          <a:p>
            <a:pPr marL="339725" lvl="1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&lt;br&gt;</a:t>
            </a:r>
          </a:p>
          <a:p>
            <a:pPr marL="339725" lvl="1" indent="0">
              <a:buNone/>
            </a:pPr>
            <a:endParaRPr lang="en-US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Password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&lt;input type="password" value="default"/&gt;&lt;br&gt;</a:t>
            </a:r>
          </a:p>
          <a:p>
            <a:pPr marL="339725" lvl="1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&lt;br&gt;</a:t>
            </a:r>
          </a:p>
          <a:p>
            <a:pPr marL="339725" lvl="1" indent="0">
              <a:buNone/>
            </a:pPr>
            <a:endParaRPr lang="en-US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b&gt;Select one of the following&lt;/b&gt;&lt;br&gt;</a:t>
            </a:r>
          </a:p>
          <a:p>
            <a:pPr marL="339725" lvl="1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Radio1 &lt;input type="radio"/&gt;&lt;br&gt;</a:t>
            </a:r>
          </a:p>
          <a:p>
            <a:pPr marL="339725" lvl="1" indent="0">
              <a:buNone/>
            </a:pP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Radio2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&lt;input type="radio" checked="checked"/&gt;&lt;br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339725" lvl="1" indent="0">
              <a:buNone/>
            </a:pPr>
            <a:endParaRPr lang="en-US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&lt;br&gt;</a:t>
            </a:r>
          </a:p>
          <a:p>
            <a:pPr marL="339725" lvl="1" indent="0">
              <a:buNone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Text &lt;input type="Text" value="Type a line of text here"/&gt;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60"/>
          <a:stretch/>
        </p:blipFill>
        <p:spPr bwMode="auto">
          <a:xfrm>
            <a:off x="6248400" y="2209800"/>
            <a:ext cx="2362200" cy="50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0" b="40104"/>
          <a:stretch/>
        </p:blipFill>
        <p:spPr bwMode="auto">
          <a:xfrm>
            <a:off x="6248400" y="4419600"/>
            <a:ext cx="2362200" cy="41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2" b="58025"/>
          <a:stretch/>
        </p:blipFill>
        <p:spPr bwMode="auto">
          <a:xfrm>
            <a:off x="6248400" y="3048000"/>
            <a:ext cx="2362200" cy="59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11"/>
          <a:stretch/>
        </p:blipFill>
        <p:spPr bwMode="auto">
          <a:xfrm>
            <a:off x="5983357" y="6495015"/>
            <a:ext cx="2362200" cy="42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57" y="5715000"/>
            <a:ext cx="1752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11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Accessing Array Elements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Use an ‘index’</a:t>
            </a:r>
          </a:p>
          <a:p>
            <a:pPr lvl="1"/>
            <a:r>
              <a:rPr lang="en-CA" dirty="0" smtClean="0"/>
              <a:t>The first index begin at zero</a:t>
            </a:r>
          </a:p>
          <a:p>
            <a:pPr lvl="1"/>
            <a:r>
              <a:rPr lang="en-CA" dirty="0" smtClean="0"/>
              <a:t>The last index ends at (size of the array minus 1).</a:t>
            </a:r>
          </a:p>
          <a:p>
            <a:pPr lvl="1"/>
            <a:r>
              <a:rPr lang="en-CA" dirty="0" smtClean="0"/>
              <a:t>Example: an array of size 10 will have index values from 0 to (10-1 or 9)</a:t>
            </a:r>
          </a:p>
          <a:p>
            <a:pPr lvl="1"/>
            <a:endParaRPr lang="en-CA" dirty="0"/>
          </a:p>
          <a:p>
            <a:r>
              <a:rPr lang="en-CA" b="1" dirty="0"/>
              <a:t>Format</a:t>
            </a:r>
            <a:r>
              <a:rPr lang="en-CA" dirty="0"/>
              <a:t> </a:t>
            </a:r>
            <a:r>
              <a:rPr lang="en-CA" dirty="0" smtClean="0"/>
              <a:t>(assigning value to an element):</a:t>
            </a:r>
            <a:endParaRPr lang="en-CA" dirty="0"/>
          </a:p>
          <a:p>
            <a:pPr marL="339725" lvl="1" indent="0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CA" i="1" dirty="0">
                <a:latin typeface="Consolas" panose="020B0609020204030204" pitchFamily="49" charset="0"/>
                <a:cs typeface="Consolas" panose="020B0609020204030204" pitchFamily="49" charset="0"/>
              </a:rPr>
              <a:t>array name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&gt;[&lt;index&gt;] = value;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CA" dirty="0"/>
          </a:p>
          <a:p>
            <a:r>
              <a:rPr lang="en-CA" b="1" dirty="0"/>
              <a:t>Example</a:t>
            </a:r>
            <a:r>
              <a:rPr lang="en-CA" dirty="0"/>
              <a:t> (assigning value </a:t>
            </a:r>
            <a:r>
              <a:rPr lang="en-CA" dirty="0" smtClean="0"/>
              <a:t>to elements):</a:t>
            </a:r>
            <a:endParaRPr lang="en-CA" dirty="0"/>
          </a:p>
          <a:p>
            <a:pPr marL="339725" lvl="1" indent="0">
              <a:buNone/>
            </a:pP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 grades[0]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 4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339725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grades[1]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 3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grades[2]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 2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grades[3] </a:t>
            </a:r>
            <a:r>
              <a:rPr lang="en-CA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CA" dirty="0" smtClean="0">
                <a:latin typeface="Consolas" panose="020B0609020204030204" pitchFamily="49" charset="0"/>
                <a:cs typeface="Consolas" panose="020B0609020204030204" pitchFamily="49" charset="0"/>
              </a:rPr>
              <a:t>3;</a:t>
            </a: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endParaRPr lang="en-CA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14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More Realistic Example Program (HTML Portion)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Name of example</a:t>
            </a:r>
            <a:r>
              <a:rPr lang="en-US" dirty="0"/>
              <a:t>: </a:t>
            </a:r>
            <a:r>
              <a:rPr lang="en-US" dirty="0" smtClean="0"/>
              <a:t>18array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.htm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img src="pics/noClick.png"&gt;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&lt;input type="image" src="pics/clickable.png" onclick="main()" /&gt;&lt;br&gt;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423384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More Realistic Example Program </a:t>
            </a:r>
            <a:r>
              <a:rPr lang="en-CA" dirty="0" smtClean="0"/>
              <a:t>(JavaScript Portion)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function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main()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var SIZE = 4;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var pics = new Array(SIZE);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var i = 1;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for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(i = 0; i &lt; SIZE; i = i + 1)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pics[i] = "&lt;img src='pics/" + i + ".jpg'&gt;"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for (i = 0; i &lt; SIZE; i = i + 1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        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prompt("Hit ok to continue","");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document.write(pics[i]);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CA" dirty="0"/>
          </a:p>
        </p:txBody>
      </p:sp>
      <p:grpSp>
        <p:nvGrpSpPr>
          <p:cNvPr id="12" name="Group 11"/>
          <p:cNvGrpSpPr/>
          <p:nvPr/>
        </p:nvGrpSpPr>
        <p:grpSpPr>
          <a:xfrm>
            <a:off x="7581977" y="990600"/>
            <a:ext cx="778017" cy="1241067"/>
            <a:chOff x="7581977" y="990600"/>
            <a:chExt cx="778017" cy="12410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990600"/>
              <a:ext cx="663794" cy="88505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 bwMode="auto">
            <a:xfrm>
              <a:off x="7581977" y="1850667"/>
              <a:ext cx="764628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CA" sz="1600" b="1" dirty="0">
                  <a:solidFill>
                    <a:srgbClr val="FF0000"/>
                  </a:solidFill>
                </a:rPr>
                <a:t>i</a:t>
              </a:r>
              <a:r>
                <a:rPr lang="en-CA" sz="1600" b="1" dirty="0" smtClean="0">
                  <a:solidFill>
                    <a:srgbClr val="FF0000"/>
                  </a:solidFill>
                </a:rPr>
                <a:t> = 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61861" y="2434173"/>
            <a:ext cx="1088806" cy="1088667"/>
            <a:chOff x="7561861" y="2434173"/>
            <a:chExt cx="1088806" cy="10886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2695" y="2434173"/>
              <a:ext cx="987972" cy="74097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 bwMode="auto">
            <a:xfrm>
              <a:off x="7561861" y="3141840"/>
              <a:ext cx="764628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CA" sz="1600" b="1" dirty="0">
                  <a:solidFill>
                    <a:srgbClr val="FF0000"/>
                  </a:solidFill>
                </a:rPr>
                <a:t>i</a:t>
              </a:r>
              <a:r>
                <a:rPr lang="en-CA" sz="1600" b="1" dirty="0" smtClean="0">
                  <a:solidFill>
                    <a:srgbClr val="FF0000"/>
                  </a:solidFill>
                </a:rPr>
                <a:t> = 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95366" y="3675240"/>
            <a:ext cx="1285959" cy="1286580"/>
            <a:chOff x="7595366" y="3675240"/>
            <a:chExt cx="1285959" cy="12865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525" y="3675240"/>
              <a:ext cx="1193800" cy="89535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7595366" y="4580820"/>
              <a:ext cx="764628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CA" sz="1600" b="1" dirty="0">
                  <a:solidFill>
                    <a:srgbClr val="FF0000"/>
                  </a:solidFill>
                </a:rPr>
                <a:t>i</a:t>
              </a:r>
              <a:r>
                <a:rPr lang="en-CA" sz="1600" b="1" dirty="0" smtClean="0">
                  <a:solidFill>
                    <a:srgbClr val="FF0000"/>
                  </a:solidFill>
                </a:rPr>
                <a:t> = 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81977" y="5181600"/>
            <a:ext cx="1377275" cy="1334348"/>
            <a:chOff x="7581977" y="5181600"/>
            <a:chExt cx="1377275" cy="1334348"/>
          </a:xfrm>
        </p:grpSpPr>
        <p:sp>
          <p:nvSpPr>
            <p:cNvPr id="11" name="TextBox 10"/>
            <p:cNvSpPr txBox="1"/>
            <p:nvPr/>
          </p:nvSpPr>
          <p:spPr bwMode="auto">
            <a:xfrm>
              <a:off x="7581977" y="6134948"/>
              <a:ext cx="764628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360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CA" sz="1600" b="1" dirty="0">
                  <a:solidFill>
                    <a:srgbClr val="FF0000"/>
                  </a:solidFill>
                </a:rPr>
                <a:t>i</a:t>
              </a:r>
              <a:r>
                <a:rPr lang="en-CA" sz="1600" b="1" dirty="0" smtClean="0">
                  <a:solidFill>
                    <a:srgbClr val="FF0000"/>
                  </a:solidFill>
                </a:rPr>
                <a:t> = 3</a:t>
              </a:r>
            </a:p>
          </p:txBody>
        </p:sp>
        <p:pic>
          <p:nvPicPr>
            <p:cNvPr id="2050" name="Picture 2" descr="U:\PC\lectures\203\javascript resources\pics\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695" y="5181600"/>
              <a:ext cx="1296557" cy="972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92681"/>
            <a:ext cx="25146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4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Backup Your Work Frequently!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is always a good idea but imperative when writing JavaScript programs.</a:t>
            </a:r>
          </a:p>
          <a:p>
            <a:r>
              <a:rPr lang="en-CA" dirty="0" smtClean="0"/>
              <a:t>JavaScript will NOT give you helpful error messages!</a:t>
            </a:r>
          </a:p>
          <a:p>
            <a:pPr lvl="1"/>
            <a:r>
              <a:rPr lang="en-CA" dirty="0" smtClean="0"/>
              <a:t>Usually you get no error message at all.</a:t>
            </a:r>
          </a:p>
          <a:p>
            <a:pPr lvl="1"/>
            <a:r>
              <a:rPr lang="en-CA" dirty="0" smtClean="0"/>
              <a:t>Determining where the problem lies can be a great challenge!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15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Program With An Error (Or Errors)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CA" sz="2400" b="1" dirty="0" smtClean="0">
                <a:cs typeface="Consolas" panose="020B0609020204030204" pitchFamily="49" charset="0"/>
              </a:rPr>
              <a:t>Program name: </a:t>
            </a:r>
            <a:r>
              <a:rPr lang="en-CA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19error.htm</a:t>
            </a:r>
            <a:endParaRPr lang="en-US" sz="1800" dirty="0"/>
          </a:p>
          <a:p>
            <a:pPr marL="287337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main()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7337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7337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var const SIZE = 4;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var pics = new Array(SIZE);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var i = 1;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nn-NO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for </a:t>
            </a: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(i = 0; i &lt; SIZE; i = i + 1)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pics[i] = "&lt;img src='pics/" + i + ".jpg'&gt;"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7337" lvl="1" indent="0">
              <a:spcBef>
                <a:spcPts val="0"/>
              </a:spcBef>
              <a:buNone/>
            </a:pPr>
            <a:r>
              <a:rPr lang="nn-NO" sz="1800" dirty="0">
                <a:latin typeface="Consolas" panose="020B0609020204030204" pitchFamily="49" charset="0"/>
                <a:cs typeface="Consolas" panose="020B0609020204030204" pitchFamily="49" charset="0"/>
              </a:rPr>
              <a:t>    for (i = 0; i &lt; SIZE; i = i + 1)     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        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prompt("Hit ok to continue","");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document.write(pics[i]);     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</a:p>
          <a:p>
            <a:pPr marL="287337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Backups: Benefit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you accidentally introduce an error to your program and you cannot find it</a:t>
            </a:r>
          </a:p>
          <a:p>
            <a:r>
              <a:rPr lang="en-CA" dirty="0" smtClean="0"/>
              <a:t>You can always:</a:t>
            </a:r>
          </a:p>
          <a:p>
            <a:pPr lvl="1"/>
            <a:r>
              <a:rPr lang="en-CA" dirty="0" smtClean="0"/>
              <a:t>Compare the backup version vs. the current version in order to more easily find the difference</a:t>
            </a:r>
          </a:p>
          <a:p>
            <a:pPr lvl="1"/>
            <a:r>
              <a:rPr lang="en-CA" dirty="0" smtClean="0"/>
              <a:t>Simply revert to the backup (if you cannot find the error)</a:t>
            </a:r>
          </a:p>
          <a:p>
            <a:r>
              <a:rPr lang="en-CA" dirty="0" smtClean="0"/>
              <a:t>When you make backups always ensure that your backup is working prior to making a backup.</a:t>
            </a:r>
          </a:p>
          <a:p>
            <a:r>
              <a:rPr lang="en-CA" dirty="0" smtClean="0"/>
              <a:t>You have been forewarned!</a:t>
            </a:r>
          </a:p>
          <a:p>
            <a:pPr lvl="1"/>
            <a:r>
              <a:rPr lang="en-CA" dirty="0" smtClean="0"/>
              <a:t>Failure to make a proper set of backups won’t allow you to get an extension.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84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If All Else Fails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to do if you still didn’t take this advice and you are desperately trying to find the error.</a:t>
            </a:r>
          </a:p>
          <a:p>
            <a:r>
              <a:rPr lang="en-CA" dirty="0" smtClean="0"/>
              <a:t>First: there are no guarantees with this technique.</a:t>
            </a:r>
          </a:p>
          <a:p>
            <a:r>
              <a:rPr lang="en-CA" dirty="0" smtClean="0"/>
              <a:t>Second: make liberal use of comments</a:t>
            </a:r>
          </a:p>
          <a:p>
            <a:pPr lvl="1"/>
            <a:r>
              <a:rPr lang="en-CA" dirty="0" smtClean="0"/>
              <a:t>“Comment out” the entire body of the function save for an alert (to tell you that the function is running properly).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26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“Commenting Out Code” Previous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CA" sz="2400" b="1" dirty="0">
                <a:cs typeface="Consolas" panose="020B0609020204030204" pitchFamily="49" charset="0"/>
              </a:rPr>
              <a:t>Program name: </a:t>
            </a:r>
            <a:r>
              <a:rPr lang="en-CA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20findingError.htm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function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alert("function main() executing");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var const SIZE = 4;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var pics = new Array(SIZE);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var i = 1;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for </a:t>
            </a: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 = 0; i &lt; SIZE; i = i + 1)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pics[i] = "&lt;img src='pics/" + i + ".jpg'&gt;"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CA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for (i = 0; i &lt; SIZE; i = i + 1</a:t>
            </a:r>
            <a:r>
              <a:rPr lang="en-CA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{        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prompt("Hit ok to continue","");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document.write(pics[i</a:t>
            </a:r>
            <a:r>
              <a:rPr lang="en-CA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  <a:endParaRPr lang="en-CA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00200"/>
            <a:ext cx="22955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“Commenting Out Code”: Gradually Move The Comments To Expose More Code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function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alert("function main() executing");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var const SIZE = 4;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var pics = new Array(SIZE);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var i = 1;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for </a:t>
            </a: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 = 0; i &lt; SIZE; i = i + 1)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pics[i] = "&lt;img src='pics/" + i + ".jpg'&gt;"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CA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for (i = 0; i &lt; SIZE; i = i + 1</a:t>
            </a:r>
            <a:r>
              <a:rPr lang="en-CA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CA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{        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prompt("Hit ok to continue","");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document.write(pics[i]);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CA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00200"/>
            <a:ext cx="2295525" cy="136207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914400" y="2613359"/>
            <a:ext cx="381000" cy="5334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553199" y="4953000"/>
            <a:ext cx="2295525" cy="1666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As you ‘uncomment’ code take care that you don’t introduce new errors e.g., mismatch braces</a:t>
            </a:r>
          </a:p>
        </p:txBody>
      </p:sp>
    </p:spTree>
    <p:extLst>
      <p:ext uri="{BB962C8B-B14F-4D97-AF65-F5344CB8AC3E}">
        <p14:creationId xmlns:p14="http://schemas.microsoft.com/office/powerpoint/2010/main" val="229109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Finding Errors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technique of “commenting out” JavaScript code will not work if the error is in your html tags.</a:t>
            </a:r>
          </a:p>
          <a:p>
            <a:r>
              <a:rPr lang="en-CA" dirty="0" smtClean="0"/>
              <a:t>(Recall: documentation is used only conjunction with programming instructions and html does not include programming instructions).</a:t>
            </a:r>
          </a:p>
          <a:p>
            <a:r>
              <a:rPr lang="en-CA" dirty="0" smtClean="0"/>
              <a:t>Example: documentation will not help, what you were taught was commenting out JavaScript code (so BACKUP YOUR WORK)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&lt;script&gt;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   function </a:t>
            </a:r>
            <a:r>
              <a:rPr lang="en-CA" sz="1800" b="1" smtClean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CA" sz="180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marL="0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alert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("function main() executing");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&lt;/script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&lt;img src="pics/noClick.png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"&gt;</a:t>
            </a: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&lt;input type="image" src="pics/clickable.png" 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onclick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main" 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/&gt;&lt;br&gt;</a:t>
            </a:r>
          </a:p>
        </p:txBody>
      </p:sp>
    </p:spTree>
    <p:extLst>
      <p:ext uri="{BB962C8B-B14F-4D97-AF65-F5344CB8AC3E}">
        <p14:creationId xmlns:p14="http://schemas.microsoft.com/office/powerpoint/2010/main" val="235695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JavaScript To A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where you can augment a web page to make it interactive.</a:t>
            </a:r>
          </a:p>
          <a:p>
            <a:pPr lvl="1"/>
            <a:r>
              <a:rPr lang="en-US" dirty="0" smtClean="0"/>
              <a:t>The JavaScript instructions  must be enclosed with a ‘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script</a:t>
            </a:r>
            <a:r>
              <a:rPr lang="en-US" dirty="0" smtClean="0"/>
              <a:t>’ tag at the start of your webpage.</a:t>
            </a:r>
          </a:p>
          <a:p>
            <a:pPr marL="339725" lvl="1" indent="0">
              <a:buNone/>
            </a:pPr>
            <a:r>
              <a:rPr lang="en-US" dirty="0" smtClean="0"/>
              <a:t>&lt;script&gt;</a:t>
            </a:r>
          </a:p>
          <a:p>
            <a:pPr marL="339725" lvl="1" indent="0">
              <a:buNone/>
            </a:pPr>
            <a:endParaRPr lang="en-US" dirty="0"/>
          </a:p>
          <a:p>
            <a:pPr marL="339725" lvl="1" indent="0">
              <a:buNone/>
            </a:pPr>
            <a:r>
              <a:rPr lang="en-US" dirty="0" smtClean="0"/>
              <a:t>&lt;/script&gt;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875618" y="3124200"/>
            <a:ext cx="2590800" cy="4078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</a:rPr>
              <a:t>JavaScript program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3048000"/>
            <a:ext cx="3352800" cy="228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Similar to defining a ‘</a:t>
            </a:r>
            <a:r>
              <a:rPr lang="en-US" sz="20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sub</a:t>
            </a:r>
            <a:r>
              <a:rPr lang="en-US" sz="2000" b="1" dirty="0" smtClean="0">
                <a:solidFill>
                  <a:schemeClr val="bg1"/>
                </a:solidFill>
              </a:rPr>
              <a:t>’ in VBA you need to define a ‘</a:t>
            </a:r>
            <a:r>
              <a:rPr lang="en-US" sz="2000" b="1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en-US" sz="2000" b="1" dirty="0" smtClean="0">
                <a:solidFill>
                  <a:schemeClr val="bg1"/>
                </a:solidFill>
              </a:rPr>
              <a:t>’ in JavaScript.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</a:rPr>
              <a:t>A function is a series of instructions that run when an event occurs e.g., the user clicks on a button</a:t>
            </a:r>
          </a:p>
        </p:txBody>
      </p:sp>
      <p:cxnSp>
        <p:nvCxnSpPr>
          <p:cNvPr id="8" name="Straight Connector 7"/>
          <p:cNvCxnSpPr>
            <a:stCxn id="4" idx="2"/>
            <a:endCxn id="6" idx="1"/>
          </p:cNvCxnSpPr>
          <p:nvPr/>
        </p:nvCxnSpPr>
        <p:spPr>
          <a:xfrm>
            <a:off x="2171018" y="3532094"/>
            <a:ext cx="2858182" cy="65890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72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4" grpId="0"/>
      <p:bldP spid="6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series of characters: alpha, numeric and other values that can be entered via the keyboard.</a:t>
            </a:r>
          </a:p>
          <a:p>
            <a:r>
              <a:rPr lang="en-US" dirty="0" smtClean="0"/>
              <a:t>A string has a length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string1 = "a12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!"; 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4 characters</a:t>
            </a:r>
          </a:p>
          <a:p>
            <a:pPr lvl="1"/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v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ar string2 = "";     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0 characters</a:t>
            </a:r>
          </a:p>
          <a:p>
            <a:r>
              <a:rPr lang="en-US" dirty="0" smtClean="0"/>
              <a:t>The length method will return the length</a:t>
            </a:r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&gt;.length;</a:t>
            </a:r>
          </a:p>
          <a:p>
            <a:pPr lvl="1"/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userInput.length ==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Assume userInput is a String</a:t>
            </a:r>
            <a:endParaRPr lang="en-US" sz="1800" b="1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2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Using The Length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Font typeface="Arial" charset="0"/>
              <a:buChar char="•"/>
            </a:pPr>
            <a:r>
              <a:rPr lang="en-CA" sz="2400" b="1" dirty="0">
                <a:cs typeface="Consolas" panose="020B0609020204030204" pitchFamily="49" charset="0"/>
              </a:rPr>
              <a:t>Program name: </a:t>
            </a:r>
            <a:r>
              <a:rPr lang="en-CA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21stringLength.htm</a:t>
            </a:r>
          </a:p>
          <a:p>
            <a:pPr marL="227013" lvl="1" indent="-227013">
              <a:buFont typeface="Arial" charset="0"/>
              <a:buChar char="•"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main()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var userInput = document.getElementById("input1").value;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if (userInput.length == 0)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alert("Input field empty!");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alert(userInput);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&lt;input type="button" value="Press me" onclick="main()"/&gt;&lt;br&gt;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Enter some text and press the button &lt;input type="input" id="input1"/&gt;</a:t>
            </a:r>
          </a:p>
        </p:txBody>
      </p:sp>
    </p:spTree>
    <p:extLst>
      <p:ext uri="{BB962C8B-B14F-4D97-AF65-F5344CB8AC3E}">
        <p14:creationId xmlns:p14="http://schemas.microsoft.com/office/powerpoint/2010/main" val="19781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Capitalization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can be done with the methods:</a:t>
            </a:r>
          </a:p>
          <a:p>
            <a:pPr lvl="1"/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toUpperCase();</a:t>
            </a:r>
          </a:p>
          <a:p>
            <a:pPr lvl="1"/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toLowerCase();</a:t>
            </a:r>
          </a:p>
          <a:p>
            <a:pPr lvl="1"/>
            <a:endParaRPr lang="en-US" dirty="0"/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&lt;string variable&gt; = &lt;string&gt;.toUpperCase();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&lt;string variable&gt; = &lt;string&gt;.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toLowerCase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lvl="1"/>
            <a:endParaRPr lang="en-US" dirty="0"/>
          </a:p>
          <a:p>
            <a:r>
              <a:rPr lang="en-US" b="1" dirty="0" smtClean="0"/>
              <a:t>Example: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userInput = userInput.toUpperCase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r>
              <a:rPr lang="en-US" sz="1800" b="1" dirty="0" smtClean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//userInput is a string</a:t>
            </a:r>
            <a:endParaRPr lang="en-US" sz="1800" b="1" dirty="0">
              <a:solidFill>
                <a:srgbClr val="FF66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Of Changing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Font typeface="Arial" charset="0"/>
              <a:buChar char="•"/>
            </a:pPr>
            <a:r>
              <a:rPr lang="en-CA" sz="2400" b="1" dirty="0">
                <a:cs typeface="Consolas" panose="020B0609020204030204" pitchFamily="49" charset="0"/>
              </a:rPr>
              <a:t>Program name</a:t>
            </a:r>
            <a:r>
              <a:rPr lang="en-CA" sz="2400" b="1">
                <a:cs typeface="Consolas" panose="020B0609020204030204" pitchFamily="49" charset="0"/>
              </a:rPr>
              <a:t>: </a:t>
            </a:r>
            <a:r>
              <a:rPr lang="en-CA" sz="2400" b="1" smtClean="0">
                <a:latin typeface="Consolas" panose="020B0609020204030204" pitchFamily="49" charset="0"/>
                <a:cs typeface="Consolas" panose="020B0609020204030204" pitchFamily="49" charset="0"/>
              </a:rPr>
              <a:t>22</a:t>
            </a:r>
            <a:r>
              <a:rPr lang="en-CA" sz="2400" smtClean="0">
                <a:latin typeface="Consolas" panose="020B0609020204030204" pitchFamily="49" charset="0"/>
                <a:cs typeface="Consolas" panose="020B0609020204030204" pitchFamily="49" charset="0"/>
              </a:rPr>
              <a:t>changingCase.htm</a:t>
            </a:r>
            <a:endParaRPr lang="en-CA" sz="2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main()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var userInput = document.getElementById("input1").value;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if (userInput.length == 0)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alert("Input field empty!");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userInput = userInput.toUpperCase();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alert(userInput); </a:t>
            </a: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All caps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userInput = userInput.toLowerCase();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alert(userInput);  </a:t>
            </a: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All lower now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&lt;/script&gt;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&lt;input type="button" value="Press me" onclick="main()"/&gt;&lt;br&gt;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Enter some text and press the button &lt;input type="input" id="input1"/&gt;</a:t>
            </a:r>
          </a:p>
          <a:p>
            <a:pPr marL="339726" lvl="2" indent="-227013">
              <a:spcBef>
                <a:spcPts val="0"/>
              </a:spcBef>
            </a:pPr>
            <a:endParaRPr lang="en-CA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1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 Are Indexed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arrays each character in a string is indexed from: 0 to (length – 1).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ar aString </a:t>
            </a:r>
            <a:r>
              <a:rPr lang="en-US" dirty="0"/>
              <a:t>= "ab1</a:t>
            </a:r>
            <a:r>
              <a:rPr lang="en-US" dirty="0" smtClean="0"/>
              <a:t>";</a:t>
            </a:r>
          </a:p>
          <a:p>
            <a:pPr lvl="1"/>
            <a:endParaRPr lang="en-US" dirty="0"/>
          </a:p>
          <a:p>
            <a:pPr marL="339725" lvl="1" indent="0"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indexOf()</a:t>
            </a:r>
            <a:r>
              <a:rPr lang="en-US" dirty="0" smtClean="0"/>
              <a:t> method can be used to find the index of the first occurrence of a character.</a:t>
            </a:r>
          </a:p>
          <a:p>
            <a:r>
              <a:rPr lang="en-US" dirty="0" smtClean="0"/>
              <a:t>If the character is not found then the method returns -1.</a:t>
            </a:r>
          </a:p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variable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 = 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&gt;.indexOf(&lt;</a:t>
            </a:r>
            <a:r>
              <a:rPr lang="en-US" sz="1800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character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&gt;);</a:t>
            </a:r>
          </a:p>
          <a:p>
            <a:pPr marL="339725" lvl="1" indent="0"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ndex = aString.indexOf("!");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914400" y="2971800"/>
            <a:ext cx="3581400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Elements:  a b 1</a:t>
            </a:r>
          </a:p>
          <a:p>
            <a:pPr eaLnBrk="1" hangingPunct="1">
              <a:spcBef>
                <a:spcPct val="50000"/>
              </a:spcBef>
              <a:tabLst>
                <a:tab pos="1660525" algn="l"/>
                <a:tab pos="1889125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Index:     </a:t>
            </a:r>
            <a:r>
              <a:rPr lang="en-US" sz="16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	1	2</a:t>
            </a:r>
          </a:p>
        </p:txBody>
      </p:sp>
    </p:spTree>
    <p:extLst>
      <p:ext uri="{BB962C8B-B14F-4D97-AF65-F5344CB8AC3E}">
        <p14:creationId xmlns:p14="http://schemas.microsoft.com/office/powerpoint/2010/main" val="38443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Finding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7013" lvl="1" indent="-227013">
              <a:buFont typeface="Arial" charset="0"/>
              <a:buChar char="•"/>
            </a:pPr>
            <a:r>
              <a:rPr lang="en-CA" sz="2400" b="1" dirty="0" smtClean="0">
                <a:cs typeface="Consolas" panose="020B0609020204030204" pitchFamily="49" charset="0"/>
              </a:rPr>
              <a:t>Program </a:t>
            </a:r>
            <a:r>
              <a:rPr lang="en-CA" sz="2400" b="1" dirty="0">
                <a:cs typeface="Consolas" panose="020B0609020204030204" pitchFamily="49" charset="0"/>
              </a:rPr>
              <a:t>name: </a:t>
            </a:r>
            <a:r>
              <a:rPr lang="en-CA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23findingIndex.htm</a:t>
            </a:r>
            <a:endParaRPr lang="en-US" dirty="0" smtClean="0"/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input type="button" value="Press me" onclick="main()"/&gt;&lt;br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Character to search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&lt;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input type="input"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id=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data"/&gt;&lt;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br&gt;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Search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 &lt;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input type="input"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id=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search"/&gt;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main()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var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searchCharacter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document.getElementById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("data").value;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var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stringSearched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document.getElementById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("search").value;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if ((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searchCharacter.length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== 0) || 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stringSearched.length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== 0))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alert("Unable to search. Either search string or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character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empty");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}</a:t>
            </a:r>
            <a:endParaRPr lang="en-CA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857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822713" y="1937418"/>
            <a:ext cx="2852530" cy="1829512"/>
          </a:xfrm>
          <a:custGeom>
            <a:avLst/>
            <a:gdLst>
              <a:gd name="connsiteX0" fmla="*/ 2852530 w 2852530"/>
              <a:gd name="connsiteY0" fmla="*/ 20591 h 1829512"/>
              <a:gd name="connsiteX1" fmla="*/ 2802835 w 2852530"/>
              <a:gd name="connsiteY1" fmla="*/ 712 h 1829512"/>
              <a:gd name="connsiteX2" fmla="*/ 2554357 w 2852530"/>
              <a:gd name="connsiteY2" fmla="*/ 20591 h 1829512"/>
              <a:gd name="connsiteX3" fmla="*/ 2514600 w 2852530"/>
              <a:gd name="connsiteY3" fmla="*/ 30530 h 1829512"/>
              <a:gd name="connsiteX4" fmla="*/ 2425148 w 2852530"/>
              <a:gd name="connsiteY4" fmla="*/ 70286 h 1829512"/>
              <a:gd name="connsiteX5" fmla="*/ 2305878 w 2852530"/>
              <a:gd name="connsiteY5" fmla="*/ 110043 h 1829512"/>
              <a:gd name="connsiteX6" fmla="*/ 2266122 w 2852530"/>
              <a:gd name="connsiteY6" fmla="*/ 149799 h 1829512"/>
              <a:gd name="connsiteX7" fmla="*/ 2206487 w 2852530"/>
              <a:gd name="connsiteY7" fmla="*/ 199495 h 1829512"/>
              <a:gd name="connsiteX8" fmla="*/ 2186609 w 2852530"/>
              <a:gd name="connsiteY8" fmla="*/ 229312 h 1829512"/>
              <a:gd name="connsiteX9" fmla="*/ 2166730 w 2852530"/>
              <a:gd name="connsiteY9" fmla="*/ 249191 h 1829512"/>
              <a:gd name="connsiteX10" fmla="*/ 2107096 w 2852530"/>
              <a:gd name="connsiteY10" fmla="*/ 288947 h 1829512"/>
              <a:gd name="connsiteX11" fmla="*/ 2077278 w 2852530"/>
              <a:gd name="connsiteY11" fmla="*/ 348582 h 1829512"/>
              <a:gd name="connsiteX12" fmla="*/ 2107096 w 2852530"/>
              <a:gd name="connsiteY12" fmla="*/ 418156 h 1829512"/>
              <a:gd name="connsiteX13" fmla="*/ 2146852 w 2852530"/>
              <a:gd name="connsiteY13" fmla="*/ 467852 h 1829512"/>
              <a:gd name="connsiteX14" fmla="*/ 2156791 w 2852530"/>
              <a:gd name="connsiteY14" fmla="*/ 507608 h 1829512"/>
              <a:gd name="connsiteX15" fmla="*/ 2176670 w 2852530"/>
              <a:gd name="connsiteY15" fmla="*/ 567243 h 1829512"/>
              <a:gd name="connsiteX16" fmla="*/ 2166730 w 2852530"/>
              <a:gd name="connsiteY16" fmla="*/ 606999 h 1829512"/>
              <a:gd name="connsiteX17" fmla="*/ 2126974 w 2852530"/>
              <a:gd name="connsiteY17" fmla="*/ 616939 h 1829512"/>
              <a:gd name="connsiteX18" fmla="*/ 2077278 w 2852530"/>
              <a:gd name="connsiteY18" fmla="*/ 626878 h 1829512"/>
              <a:gd name="connsiteX19" fmla="*/ 2037522 w 2852530"/>
              <a:gd name="connsiteY19" fmla="*/ 646756 h 1829512"/>
              <a:gd name="connsiteX20" fmla="*/ 1987826 w 2852530"/>
              <a:gd name="connsiteY20" fmla="*/ 656695 h 1829512"/>
              <a:gd name="connsiteX21" fmla="*/ 1958009 w 2852530"/>
              <a:gd name="connsiteY21" fmla="*/ 686512 h 1829512"/>
              <a:gd name="connsiteX22" fmla="*/ 1779104 w 2852530"/>
              <a:gd name="connsiteY22" fmla="*/ 716330 h 1829512"/>
              <a:gd name="connsiteX23" fmla="*/ 1719470 w 2852530"/>
              <a:gd name="connsiteY23" fmla="*/ 736208 h 1829512"/>
              <a:gd name="connsiteX24" fmla="*/ 1620078 w 2852530"/>
              <a:gd name="connsiteY24" fmla="*/ 756086 h 1829512"/>
              <a:gd name="connsiteX25" fmla="*/ 1560444 w 2852530"/>
              <a:gd name="connsiteY25" fmla="*/ 805782 h 1829512"/>
              <a:gd name="connsiteX26" fmla="*/ 1540565 w 2852530"/>
              <a:gd name="connsiteY26" fmla="*/ 865417 h 1829512"/>
              <a:gd name="connsiteX27" fmla="*/ 1550504 w 2852530"/>
              <a:gd name="connsiteY27" fmla="*/ 954869 h 1829512"/>
              <a:gd name="connsiteX28" fmla="*/ 1560444 w 2852530"/>
              <a:gd name="connsiteY28" fmla="*/ 984686 h 1829512"/>
              <a:gd name="connsiteX29" fmla="*/ 1709530 w 2852530"/>
              <a:gd name="connsiteY29" fmla="*/ 1034382 h 1829512"/>
              <a:gd name="connsiteX30" fmla="*/ 1769165 w 2852530"/>
              <a:gd name="connsiteY30" fmla="*/ 1044321 h 1829512"/>
              <a:gd name="connsiteX31" fmla="*/ 1828800 w 2852530"/>
              <a:gd name="connsiteY31" fmla="*/ 1064199 h 1829512"/>
              <a:gd name="connsiteX32" fmla="*/ 1977887 w 2852530"/>
              <a:gd name="connsiteY32" fmla="*/ 1074139 h 1829512"/>
              <a:gd name="connsiteX33" fmla="*/ 2007704 w 2852530"/>
              <a:gd name="connsiteY33" fmla="*/ 1084078 h 1829512"/>
              <a:gd name="connsiteX34" fmla="*/ 2007704 w 2852530"/>
              <a:gd name="connsiteY34" fmla="*/ 1332556 h 1829512"/>
              <a:gd name="connsiteX35" fmla="*/ 1977887 w 2852530"/>
              <a:gd name="connsiteY35" fmla="*/ 1392191 h 1829512"/>
              <a:gd name="connsiteX36" fmla="*/ 1958009 w 2852530"/>
              <a:gd name="connsiteY36" fmla="*/ 1422008 h 1829512"/>
              <a:gd name="connsiteX37" fmla="*/ 1858617 w 2852530"/>
              <a:gd name="connsiteY37" fmla="*/ 1501521 h 1829512"/>
              <a:gd name="connsiteX38" fmla="*/ 1769165 w 2852530"/>
              <a:gd name="connsiteY38" fmla="*/ 1541278 h 1829512"/>
              <a:gd name="connsiteX39" fmla="*/ 1709530 w 2852530"/>
              <a:gd name="connsiteY39" fmla="*/ 1581034 h 1829512"/>
              <a:gd name="connsiteX40" fmla="*/ 1639957 w 2852530"/>
              <a:gd name="connsiteY40" fmla="*/ 1620791 h 1829512"/>
              <a:gd name="connsiteX41" fmla="*/ 1580322 w 2852530"/>
              <a:gd name="connsiteY41" fmla="*/ 1650608 h 1829512"/>
              <a:gd name="connsiteX42" fmla="*/ 1500809 w 2852530"/>
              <a:gd name="connsiteY42" fmla="*/ 1660547 h 1829512"/>
              <a:gd name="connsiteX43" fmla="*/ 1470991 w 2852530"/>
              <a:gd name="connsiteY43" fmla="*/ 1670486 h 1829512"/>
              <a:gd name="connsiteX44" fmla="*/ 1391478 w 2852530"/>
              <a:gd name="connsiteY44" fmla="*/ 1700304 h 1829512"/>
              <a:gd name="connsiteX45" fmla="*/ 1292087 w 2852530"/>
              <a:gd name="connsiteY45" fmla="*/ 1720182 h 1829512"/>
              <a:gd name="connsiteX46" fmla="*/ 1222513 w 2852530"/>
              <a:gd name="connsiteY46" fmla="*/ 1740060 h 1829512"/>
              <a:gd name="connsiteX47" fmla="*/ 1182757 w 2852530"/>
              <a:gd name="connsiteY47" fmla="*/ 1749999 h 1829512"/>
              <a:gd name="connsiteX48" fmla="*/ 1073426 w 2852530"/>
              <a:gd name="connsiteY48" fmla="*/ 1789756 h 1829512"/>
              <a:gd name="connsiteX49" fmla="*/ 854765 w 2852530"/>
              <a:gd name="connsiteY49" fmla="*/ 1809634 h 1829512"/>
              <a:gd name="connsiteX50" fmla="*/ 785191 w 2852530"/>
              <a:gd name="connsiteY50" fmla="*/ 1819573 h 1829512"/>
              <a:gd name="connsiteX51" fmla="*/ 675861 w 2852530"/>
              <a:gd name="connsiteY51" fmla="*/ 1829512 h 1829512"/>
              <a:gd name="connsiteX52" fmla="*/ 496957 w 2852530"/>
              <a:gd name="connsiteY52" fmla="*/ 1819573 h 1829512"/>
              <a:gd name="connsiteX53" fmla="*/ 29817 w 2852530"/>
              <a:gd name="connsiteY53" fmla="*/ 1809634 h 1829512"/>
              <a:gd name="connsiteX54" fmla="*/ 0 w 2852530"/>
              <a:gd name="connsiteY54" fmla="*/ 1799695 h 182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852530" h="1829512">
                <a:moveTo>
                  <a:pt x="2852530" y="20591"/>
                </a:moveTo>
                <a:cubicBezTo>
                  <a:pt x="2835965" y="13965"/>
                  <a:pt x="2820661" y="1455"/>
                  <a:pt x="2802835" y="712"/>
                </a:cubicBezTo>
                <a:cubicBezTo>
                  <a:pt x="2727962" y="-2408"/>
                  <a:pt x="2633298" y="4803"/>
                  <a:pt x="2554357" y="20591"/>
                </a:cubicBezTo>
                <a:cubicBezTo>
                  <a:pt x="2540962" y="23270"/>
                  <a:pt x="2527852" y="27217"/>
                  <a:pt x="2514600" y="30530"/>
                </a:cubicBezTo>
                <a:cubicBezTo>
                  <a:pt x="2484176" y="45742"/>
                  <a:pt x="2458146" y="60133"/>
                  <a:pt x="2425148" y="70286"/>
                </a:cubicBezTo>
                <a:cubicBezTo>
                  <a:pt x="2303096" y="107841"/>
                  <a:pt x="2385346" y="70310"/>
                  <a:pt x="2305878" y="110043"/>
                </a:cubicBezTo>
                <a:cubicBezTo>
                  <a:pt x="2292626" y="123295"/>
                  <a:pt x="2280351" y="137602"/>
                  <a:pt x="2266122" y="149799"/>
                </a:cubicBezTo>
                <a:cubicBezTo>
                  <a:pt x="2220517" y="188889"/>
                  <a:pt x="2249566" y="147800"/>
                  <a:pt x="2206487" y="199495"/>
                </a:cubicBezTo>
                <a:cubicBezTo>
                  <a:pt x="2198840" y="208672"/>
                  <a:pt x="2194071" y="219984"/>
                  <a:pt x="2186609" y="229312"/>
                </a:cubicBezTo>
                <a:cubicBezTo>
                  <a:pt x="2180755" y="236630"/>
                  <a:pt x="2174227" y="243568"/>
                  <a:pt x="2166730" y="249191"/>
                </a:cubicBezTo>
                <a:cubicBezTo>
                  <a:pt x="2147618" y="263525"/>
                  <a:pt x="2107096" y="288947"/>
                  <a:pt x="2107096" y="288947"/>
                </a:cubicBezTo>
                <a:cubicBezTo>
                  <a:pt x="2097045" y="304023"/>
                  <a:pt x="2077278" y="328007"/>
                  <a:pt x="2077278" y="348582"/>
                </a:cubicBezTo>
                <a:cubicBezTo>
                  <a:pt x="2077278" y="407091"/>
                  <a:pt x="2081804" y="386542"/>
                  <a:pt x="2107096" y="418156"/>
                </a:cubicBezTo>
                <a:cubicBezTo>
                  <a:pt x="2157259" y="480859"/>
                  <a:pt x="2098847" y="419845"/>
                  <a:pt x="2146852" y="467852"/>
                </a:cubicBezTo>
                <a:cubicBezTo>
                  <a:pt x="2150165" y="481104"/>
                  <a:pt x="2152866" y="494524"/>
                  <a:pt x="2156791" y="507608"/>
                </a:cubicBezTo>
                <a:cubicBezTo>
                  <a:pt x="2162812" y="527678"/>
                  <a:pt x="2176670" y="567243"/>
                  <a:pt x="2176670" y="567243"/>
                </a:cubicBezTo>
                <a:cubicBezTo>
                  <a:pt x="2173357" y="580495"/>
                  <a:pt x="2176389" y="597340"/>
                  <a:pt x="2166730" y="606999"/>
                </a:cubicBezTo>
                <a:cubicBezTo>
                  <a:pt x="2157071" y="616658"/>
                  <a:pt x="2140309" y="613976"/>
                  <a:pt x="2126974" y="616939"/>
                </a:cubicBezTo>
                <a:cubicBezTo>
                  <a:pt x="2110483" y="620604"/>
                  <a:pt x="2093843" y="623565"/>
                  <a:pt x="2077278" y="626878"/>
                </a:cubicBezTo>
                <a:cubicBezTo>
                  <a:pt x="2064026" y="633504"/>
                  <a:pt x="2051578" y="642071"/>
                  <a:pt x="2037522" y="646756"/>
                </a:cubicBezTo>
                <a:cubicBezTo>
                  <a:pt x="2021496" y="652098"/>
                  <a:pt x="2002936" y="649140"/>
                  <a:pt x="1987826" y="656695"/>
                </a:cubicBezTo>
                <a:cubicBezTo>
                  <a:pt x="1975254" y="662981"/>
                  <a:pt x="1970296" y="679686"/>
                  <a:pt x="1958009" y="686512"/>
                </a:cubicBezTo>
                <a:cubicBezTo>
                  <a:pt x="1906399" y="715185"/>
                  <a:pt x="1831918" y="711929"/>
                  <a:pt x="1779104" y="716330"/>
                </a:cubicBezTo>
                <a:cubicBezTo>
                  <a:pt x="1759226" y="722956"/>
                  <a:pt x="1740138" y="732763"/>
                  <a:pt x="1719470" y="736208"/>
                </a:cubicBezTo>
                <a:cubicBezTo>
                  <a:pt x="1646361" y="748393"/>
                  <a:pt x="1679386" y="741259"/>
                  <a:pt x="1620078" y="756086"/>
                </a:cubicBezTo>
                <a:cubicBezTo>
                  <a:pt x="1601521" y="768458"/>
                  <a:pt x="1571697" y="785526"/>
                  <a:pt x="1560444" y="805782"/>
                </a:cubicBezTo>
                <a:cubicBezTo>
                  <a:pt x="1550268" y="824099"/>
                  <a:pt x="1540565" y="865417"/>
                  <a:pt x="1540565" y="865417"/>
                </a:cubicBezTo>
                <a:cubicBezTo>
                  <a:pt x="1543878" y="895234"/>
                  <a:pt x="1545572" y="925276"/>
                  <a:pt x="1550504" y="954869"/>
                </a:cubicBezTo>
                <a:cubicBezTo>
                  <a:pt x="1552226" y="965203"/>
                  <a:pt x="1553036" y="977278"/>
                  <a:pt x="1560444" y="984686"/>
                </a:cubicBezTo>
                <a:cubicBezTo>
                  <a:pt x="1614816" y="1039058"/>
                  <a:pt x="1634288" y="1024350"/>
                  <a:pt x="1709530" y="1034382"/>
                </a:cubicBezTo>
                <a:cubicBezTo>
                  <a:pt x="1729506" y="1037045"/>
                  <a:pt x="1749614" y="1039433"/>
                  <a:pt x="1769165" y="1044321"/>
                </a:cubicBezTo>
                <a:cubicBezTo>
                  <a:pt x="1789493" y="1049403"/>
                  <a:pt x="1808057" y="1061236"/>
                  <a:pt x="1828800" y="1064199"/>
                </a:cubicBezTo>
                <a:cubicBezTo>
                  <a:pt x="1878105" y="1071243"/>
                  <a:pt x="1928191" y="1070826"/>
                  <a:pt x="1977887" y="1074139"/>
                </a:cubicBezTo>
                <a:cubicBezTo>
                  <a:pt x="1987826" y="1077452"/>
                  <a:pt x="1998720" y="1078688"/>
                  <a:pt x="2007704" y="1084078"/>
                </a:cubicBezTo>
                <a:cubicBezTo>
                  <a:pt x="2084091" y="1129909"/>
                  <a:pt x="2008629" y="1324229"/>
                  <a:pt x="2007704" y="1332556"/>
                </a:cubicBezTo>
                <a:cubicBezTo>
                  <a:pt x="2001982" y="1384054"/>
                  <a:pt x="2002972" y="1360834"/>
                  <a:pt x="1977887" y="1392191"/>
                </a:cubicBezTo>
                <a:cubicBezTo>
                  <a:pt x="1970425" y="1401519"/>
                  <a:pt x="1965783" y="1412939"/>
                  <a:pt x="1958009" y="1422008"/>
                </a:cubicBezTo>
                <a:cubicBezTo>
                  <a:pt x="1934200" y="1449785"/>
                  <a:pt x="1891982" y="1488175"/>
                  <a:pt x="1858617" y="1501521"/>
                </a:cubicBezTo>
                <a:cubicBezTo>
                  <a:pt x="1840904" y="1508606"/>
                  <a:pt x="1786894" y="1528614"/>
                  <a:pt x="1769165" y="1541278"/>
                </a:cubicBezTo>
                <a:cubicBezTo>
                  <a:pt x="1704022" y="1587809"/>
                  <a:pt x="1773492" y="1559714"/>
                  <a:pt x="1709530" y="1581034"/>
                </a:cubicBezTo>
                <a:cubicBezTo>
                  <a:pt x="1613406" y="1653129"/>
                  <a:pt x="1715838" y="1582851"/>
                  <a:pt x="1639957" y="1620791"/>
                </a:cubicBezTo>
                <a:cubicBezTo>
                  <a:pt x="1603581" y="1638979"/>
                  <a:pt x="1619578" y="1643471"/>
                  <a:pt x="1580322" y="1650608"/>
                </a:cubicBezTo>
                <a:cubicBezTo>
                  <a:pt x="1554042" y="1655386"/>
                  <a:pt x="1527313" y="1657234"/>
                  <a:pt x="1500809" y="1660547"/>
                </a:cubicBezTo>
                <a:cubicBezTo>
                  <a:pt x="1490870" y="1663860"/>
                  <a:pt x="1480837" y="1666906"/>
                  <a:pt x="1470991" y="1670486"/>
                </a:cubicBezTo>
                <a:cubicBezTo>
                  <a:pt x="1444389" y="1680160"/>
                  <a:pt x="1418332" y="1691352"/>
                  <a:pt x="1391478" y="1700304"/>
                </a:cubicBezTo>
                <a:cubicBezTo>
                  <a:pt x="1349388" y="1714334"/>
                  <a:pt x="1339796" y="1709172"/>
                  <a:pt x="1292087" y="1720182"/>
                </a:cubicBezTo>
                <a:cubicBezTo>
                  <a:pt x="1268585" y="1725605"/>
                  <a:pt x="1245782" y="1733714"/>
                  <a:pt x="1222513" y="1740060"/>
                </a:cubicBezTo>
                <a:cubicBezTo>
                  <a:pt x="1209334" y="1743654"/>
                  <a:pt x="1195716" y="1745679"/>
                  <a:pt x="1182757" y="1749999"/>
                </a:cubicBezTo>
                <a:cubicBezTo>
                  <a:pt x="1140065" y="1764230"/>
                  <a:pt x="1118913" y="1780009"/>
                  <a:pt x="1073426" y="1789756"/>
                </a:cubicBezTo>
                <a:cubicBezTo>
                  <a:pt x="1022966" y="1800569"/>
                  <a:pt x="889649" y="1806312"/>
                  <a:pt x="854765" y="1809634"/>
                </a:cubicBezTo>
                <a:cubicBezTo>
                  <a:pt x="831444" y="1811855"/>
                  <a:pt x="808474" y="1816986"/>
                  <a:pt x="785191" y="1819573"/>
                </a:cubicBezTo>
                <a:cubicBezTo>
                  <a:pt x="748821" y="1823614"/>
                  <a:pt x="712304" y="1826199"/>
                  <a:pt x="675861" y="1829512"/>
                </a:cubicBezTo>
                <a:cubicBezTo>
                  <a:pt x="616226" y="1826199"/>
                  <a:pt x="556655" y="1821410"/>
                  <a:pt x="496957" y="1819573"/>
                </a:cubicBezTo>
                <a:lnTo>
                  <a:pt x="29817" y="1809634"/>
                </a:lnTo>
                <a:cubicBezTo>
                  <a:pt x="19349" y="1809215"/>
                  <a:pt x="0" y="1799695"/>
                  <a:pt x="0" y="1799695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370983" y="3180522"/>
            <a:ext cx="2693504" cy="1398292"/>
          </a:xfrm>
          <a:custGeom>
            <a:avLst/>
            <a:gdLst>
              <a:gd name="connsiteX0" fmla="*/ 2355574 w 2693504"/>
              <a:gd name="connsiteY0" fmla="*/ 0 h 1398292"/>
              <a:gd name="connsiteX1" fmla="*/ 2604052 w 2693504"/>
              <a:gd name="connsiteY1" fmla="*/ 9939 h 1398292"/>
              <a:gd name="connsiteX2" fmla="*/ 2663687 w 2693504"/>
              <a:gd name="connsiteY2" fmla="*/ 49695 h 1398292"/>
              <a:gd name="connsiteX3" fmla="*/ 2683565 w 2693504"/>
              <a:gd name="connsiteY3" fmla="*/ 109330 h 1398292"/>
              <a:gd name="connsiteX4" fmla="*/ 2693504 w 2693504"/>
              <a:gd name="connsiteY4" fmla="*/ 139148 h 1398292"/>
              <a:gd name="connsiteX5" fmla="*/ 2673626 w 2693504"/>
              <a:gd name="connsiteY5" fmla="*/ 655982 h 1398292"/>
              <a:gd name="connsiteX6" fmla="*/ 2653747 w 2693504"/>
              <a:gd name="connsiteY6" fmla="*/ 675861 h 1398292"/>
              <a:gd name="connsiteX7" fmla="*/ 2604052 w 2693504"/>
              <a:gd name="connsiteY7" fmla="*/ 715617 h 1398292"/>
              <a:gd name="connsiteX8" fmla="*/ 2574234 w 2693504"/>
              <a:gd name="connsiteY8" fmla="*/ 755374 h 1398292"/>
              <a:gd name="connsiteX9" fmla="*/ 2534478 w 2693504"/>
              <a:gd name="connsiteY9" fmla="*/ 775252 h 1398292"/>
              <a:gd name="connsiteX10" fmla="*/ 2435087 w 2693504"/>
              <a:gd name="connsiteY10" fmla="*/ 844826 h 1398292"/>
              <a:gd name="connsiteX11" fmla="*/ 2405269 w 2693504"/>
              <a:gd name="connsiteY11" fmla="*/ 854765 h 1398292"/>
              <a:gd name="connsiteX12" fmla="*/ 2375452 w 2693504"/>
              <a:gd name="connsiteY12" fmla="*/ 874643 h 1398292"/>
              <a:gd name="connsiteX13" fmla="*/ 2305878 w 2693504"/>
              <a:gd name="connsiteY13" fmla="*/ 904461 h 1398292"/>
              <a:gd name="connsiteX14" fmla="*/ 2276060 w 2693504"/>
              <a:gd name="connsiteY14" fmla="*/ 934278 h 1398292"/>
              <a:gd name="connsiteX15" fmla="*/ 2226365 w 2693504"/>
              <a:gd name="connsiteY15" fmla="*/ 964095 h 1398292"/>
              <a:gd name="connsiteX16" fmla="*/ 2166730 w 2693504"/>
              <a:gd name="connsiteY16" fmla="*/ 1003852 h 1398292"/>
              <a:gd name="connsiteX17" fmla="*/ 2097156 w 2693504"/>
              <a:gd name="connsiteY17" fmla="*/ 1033669 h 1398292"/>
              <a:gd name="connsiteX18" fmla="*/ 2017643 w 2693504"/>
              <a:gd name="connsiteY18" fmla="*/ 1073426 h 1398292"/>
              <a:gd name="connsiteX19" fmla="*/ 1967947 w 2693504"/>
              <a:gd name="connsiteY19" fmla="*/ 1103243 h 1398292"/>
              <a:gd name="connsiteX20" fmla="*/ 1908313 w 2693504"/>
              <a:gd name="connsiteY20" fmla="*/ 1113182 h 1398292"/>
              <a:gd name="connsiteX21" fmla="*/ 1858617 w 2693504"/>
              <a:gd name="connsiteY21" fmla="*/ 1123121 h 1398292"/>
              <a:gd name="connsiteX22" fmla="*/ 1798982 w 2693504"/>
              <a:gd name="connsiteY22" fmla="*/ 1143000 h 1398292"/>
              <a:gd name="connsiteX23" fmla="*/ 1749287 w 2693504"/>
              <a:gd name="connsiteY23" fmla="*/ 1152939 h 1398292"/>
              <a:gd name="connsiteX24" fmla="*/ 1719469 w 2693504"/>
              <a:gd name="connsiteY24" fmla="*/ 1162878 h 1398292"/>
              <a:gd name="connsiteX25" fmla="*/ 1570382 w 2693504"/>
              <a:gd name="connsiteY25" fmla="*/ 1192695 h 1398292"/>
              <a:gd name="connsiteX26" fmla="*/ 1500808 w 2693504"/>
              <a:gd name="connsiteY26" fmla="*/ 1212574 h 1398292"/>
              <a:gd name="connsiteX27" fmla="*/ 1232452 w 2693504"/>
              <a:gd name="connsiteY27" fmla="*/ 1232452 h 1398292"/>
              <a:gd name="connsiteX28" fmla="*/ 1133060 w 2693504"/>
              <a:gd name="connsiteY28" fmla="*/ 1252330 h 1398292"/>
              <a:gd name="connsiteX29" fmla="*/ 1083365 w 2693504"/>
              <a:gd name="connsiteY29" fmla="*/ 1262269 h 1398292"/>
              <a:gd name="connsiteX30" fmla="*/ 954156 w 2693504"/>
              <a:gd name="connsiteY30" fmla="*/ 1282148 h 1398292"/>
              <a:gd name="connsiteX31" fmla="*/ 874643 w 2693504"/>
              <a:gd name="connsiteY31" fmla="*/ 1302026 h 1398292"/>
              <a:gd name="connsiteX32" fmla="*/ 596347 w 2693504"/>
              <a:gd name="connsiteY32" fmla="*/ 1311965 h 1398292"/>
              <a:gd name="connsiteX33" fmla="*/ 487017 w 2693504"/>
              <a:gd name="connsiteY33" fmla="*/ 1341782 h 1398292"/>
              <a:gd name="connsiteX34" fmla="*/ 417443 w 2693504"/>
              <a:gd name="connsiteY34" fmla="*/ 1351721 h 1398292"/>
              <a:gd name="connsiteX35" fmla="*/ 0 w 2693504"/>
              <a:gd name="connsiteY35" fmla="*/ 1371600 h 1398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693504" h="1398292">
                <a:moveTo>
                  <a:pt x="2355574" y="0"/>
                </a:moveTo>
                <a:cubicBezTo>
                  <a:pt x="2438400" y="3313"/>
                  <a:pt x="2522217" y="-3260"/>
                  <a:pt x="2604052" y="9939"/>
                </a:cubicBezTo>
                <a:cubicBezTo>
                  <a:pt x="2627638" y="13743"/>
                  <a:pt x="2663687" y="49695"/>
                  <a:pt x="2663687" y="49695"/>
                </a:cubicBezTo>
                <a:lnTo>
                  <a:pt x="2683565" y="109330"/>
                </a:lnTo>
                <a:lnTo>
                  <a:pt x="2693504" y="139148"/>
                </a:lnTo>
                <a:cubicBezTo>
                  <a:pt x="2686878" y="311426"/>
                  <a:pt x="2686362" y="484048"/>
                  <a:pt x="2673626" y="655982"/>
                </a:cubicBezTo>
                <a:cubicBezTo>
                  <a:pt x="2672934" y="665327"/>
                  <a:pt x="2660862" y="669762"/>
                  <a:pt x="2653747" y="675861"/>
                </a:cubicBezTo>
                <a:cubicBezTo>
                  <a:pt x="2637640" y="689667"/>
                  <a:pt x="2619052" y="700617"/>
                  <a:pt x="2604052" y="715617"/>
                </a:cubicBezTo>
                <a:cubicBezTo>
                  <a:pt x="2592338" y="727331"/>
                  <a:pt x="2586811" y="744593"/>
                  <a:pt x="2574234" y="755374"/>
                </a:cubicBezTo>
                <a:cubicBezTo>
                  <a:pt x="2562985" y="765016"/>
                  <a:pt x="2547042" y="767400"/>
                  <a:pt x="2534478" y="775252"/>
                </a:cubicBezTo>
                <a:cubicBezTo>
                  <a:pt x="2508564" y="791448"/>
                  <a:pt x="2460976" y="836197"/>
                  <a:pt x="2435087" y="844826"/>
                </a:cubicBezTo>
                <a:lnTo>
                  <a:pt x="2405269" y="854765"/>
                </a:lnTo>
                <a:cubicBezTo>
                  <a:pt x="2395330" y="861391"/>
                  <a:pt x="2386136" y="869301"/>
                  <a:pt x="2375452" y="874643"/>
                </a:cubicBezTo>
                <a:cubicBezTo>
                  <a:pt x="2352884" y="885927"/>
                  <a:pt x="2327514" y="891480"/>
                  <a:pt x="2305878" y="904461"/>
                </a:cubicBezTo>
                <a:cubicBezTo>
                  <a:pt x="2293825" y="911693"/>
                  <a:pt x="2287305" y="925844"/>
                  <a:pt x="2276060" y="934278"/>
                </a:cubicBezTo>
                <a:cubicBezTo>
                  <a:pt x="2260606" y="945869"/>
                  <a:pt x="2242663" y="953724"/>
                  <a:pt x="2226365" y="964095"/>
                </a:cubicBezTo>
                <a:cubicBezTo>
                  <a:pt x="2206209" y="976921"/>
                  <a:pt x="2187765" y="992525"/>
                  <a:pt x="2166730" y="1003852"/>
                </a:cubicBezTo>
                <a:cubicBezTo>
                  <a:pt x="2144515" y="1015814"/>
                  <a:pt x="2120020" y="1022999"/>
                  <a:pt x="2097156" y="1033669"/>
                </a:cubicBezTo>
                <a:cubicBezTo>
                  <a:pt x="2070303" y="1046200"/>
                  <a:pt x="2043734" y="1059377"/>
                  <a:pt x="2017643" y="1073426"/>
                </a:cubicBezTo>
                <a:cubicBezTo>
                  <a:pt x="2000634" y="1082585"/>
                  <a:pt x="1986102" y="1096641"/>
                  <a:pt x="1967947" y="1103243"/>
                </a:cubicBezTo>
                <a:cubicBezTo>
                  <a:pt x="1949008" y="1110130"/>
                  <a:pt x="1928140" y="1109577"/>
                  <a:pt x="1908313" y="1113182"/>
                </a:cubicBezTo>
                <a:cubicBezTo>
                  <a:pt x="1891692" y="1116204"/>
                  <a:pt x="1874915" y="1118676"/>
                  <a:pt x="1858617" y="1123121"/>
                </a:cubicBezTo>
                <a:cubicBezTo>
                  <a:pt x="1838402" y="1128634"/>
                  <a:pt x="1819197" y="1137487"/>
                  <a:pt x="1798982" y="1143000"/>
                </a:cubicBezTo>
                <a:cubicBezTo>
                  <a:pt x="1782684" y="1147445"/>
                  <a:pt x="1765676" y="1148842"/>
                  <a:pt x="1749287" y="1152939"/>
                </a:cubicBezTo>
                <a:cubicBezTo>
                  <a:pt x="1739123" y="1155480"/>
                  <a:pt x="1729696" y="1160605"/>
                  <a:pt x="1719469" y="1162878"/>
                </a:cubicBezTo>
                <a:cubicBezTo>
                  <a:pt x="1669996" y="1173872"/>
                  <a:pt x="1619112" y="1178772"/>
                  <a:pt x="1570382" y="1192695"/>
                </a:cubicBezTo>
                <a:cubicBezTo>
                  <a:pt x="1547191" y="1199321"/>
                  <a:pt x="1524599" y="1208609"/>
                  <a:pt x="1500808" y="1212574"/>
                </a:cubicBezTo>
                <a:cubicBezTo>
                  <a:pt x="1456567" y="1219948"/>
                  <a:pt x="1256759" y="1230933"/>
                  <a:pt x="1232452" y="1232452"/>
                </a:cubicBezTo>
                <a:cubicBezTo>
                  <a:pt x="1162130" y="1250032"/>
                  <a:pt x="1222418" y="1236083"/>
                  <a:pt x="1133060" y="1252330"/>
                </a:cubicBezTo>
                <a:cubicBezTo>
                  <a:pt x="1116439" y="1255352"/>
                  <a:pt x="1100028" y="1259492"/>
                  <a:pt x="1083365" y="1262269"/>
                </a:cubicBezTo>
                <a:cubicBezTo>
                  <a:pt x="1040382" y="1269433"/>
                  <a:pt x="996963" y="1273994"/>
                  <a:pt x="954156" y="1282148"/>
                </a:cubicBezTo>
                <a:cubicBezTo>
                  <a:pt x="927318" y="1287260"/>
                  <a:pt x="901946" y="1301051"/>
                  <a:pt x="874643" y="1302026"/>
                </a:cubicBezTo>
                <a:lnTo>
                  <a:pt x="596347" y="1311965"/>
                </a:lnTo>
                <a:cubicBezTo>
                  <a:pt x="586813" y="1314689"/>
                  <a:pt x="508730" y="1337834"/>
                  <a:pt x="487017" y="1341782"/>
                </a:cubicBezTo>
                <a:cubicBezTo>
                  <a:pt x="463968" y="1345973"/>
                  <a:pt x="440634" y="1348408"/>
                  <a:pt x="417443" y="1351721"/>
                </a:cubicBezTo>
                <a:cubicBezTo>
                  <a:pt x="280120" y="1443275"/>
                  <a:pt x="399571" y="1371600"/>
                  <a:pt x="0" y="137160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549887" y="3378004"/>
            <a:ext cx="2047461" cy="1701031"/>
          </a:xfrm>
          <a:custGeom>
            <a:avLst/>
            <a:gdLst>
              <a:gd name="connsiteX0" fmla="*/ 1570383 w 2047461"/>
              <a:gd name="connsiteY0" fmla="*/ 21179 h 1701031"/>
              <a:gd name="connsiteX1" fmla="*/ 1739348 w 2047461"/>
              <a:gd name="connsiteY1" fmla="*/ 11239 h 1701031"/>
              <a:gd name="connsiteX2" fmla="*/ 1769165 w 2047461"/>
              <a:gd name="connsiteY2" fmla="*/ 21179 h 1701031"/>
              <a:gd name="connsiteX3" fmla="*/ 1828800 w 2047461"/>
              <a:gd name="connsiteY3" fmla="*/ 60935 h 1701031"/>
              <a:gd name="connsiteX4" fmla="*/ 1838739 w 2047461"/>
              <a:gd name="connsiteY4" fmla="*/ 90753 h 1701031"/>
              <a:gd name="connsiteX5" fmla="*/ 1888435 w 2047461"/>
              <a:gd name="connsiteY5" fmla="*/ 150387 h 1701031"/>
              <a:gd name="connsiteX6" fmla="*/ 1938130 w 2047461"/>
              <a:gd name="connsiteY6" fmla="*/ 219961 h 1701031"/>
              <a:gd name="connsiteX7" fmla="*/ 1948070 w 2047461"/>
              <a:gd name="connsiteY7" fmla="*/ 249779 h 1701031"/>
              <a:gd name="connsiteX8" fmla="*/ 1967948 w 2047461"/>
              <a:gd name="connsiteY8" fmla="*/ 279596 h 1701031"/>
              <a:gd name="connsiteX9" fmla="*/ 1977887 w 2047461"/>
              <a:gd name="connsiteY9" fmla="*/ 309413 h 1701031"/>
              <a:gd name="connsiteX10" fmla="*/ 2017643 w 2047461"/>
              <a:gd name="connsiteY10" fmla="*/ 378987 h 1701031"/>
              <a:gd name="connsiteX11" fmla="*/ 2027583 w 2047461"/>
              <a:gd name="connsiteY11" fmla="*/ 418744 h 1701031"/>
              <a:gd name="connsiteX12" fmla="*/ 2047461 w 2047461"/>
              <a:gd name="connsiteY12" fmla="*/ 627466 h 1701031"/>
              <a:gd name="connsiteX13" fmla="*/ 2037522 w 2047461"/>
              <a:gd name="connsiteY13" fmla="*/ 1025031 h 1701031"/>
              <a:gd name="connsiteX14" fmla="*/ 2017643 w 2047461"/>
              <a:gd name="connsiteY14" fmla="*/ 1124422 h 1701031"/>
              <a:gd name="connsiteX15" fmla="*/ 2007704 w 2047461"/>
              <a:gd name="connsiteY15" fmla="*/ 1164179 h 1701031"/>
              <a:gd name="connsiteX16" fmla="*/ 1948070 w 2047461"/>
              <a:gd name="connsiteY16" fmla="*/ 1223813 h 1701031"/>
              <a:gd name="connsiteX17" fmla="*/ 1928191 w 2047461"/>
              <a:gd name="connsiteY17" fmla="*/ 1243692 h 1701031"/>
              <a:gd name="connsiteX18" fmla="*/ 1868556 w 2047461"/>
              <a:gd name="connsiteY18" fmla="*/ 1283448 h 1701031"/>
              <a:gd name="connsiteX19" fmla="*/ 1808922 w 2047461"/>
              <a:gd name="connsiteY19" fmla="*/ 1333144 h 1701031"/>
              <a:gd name="connsiteX20" fmla="*/ 1779104 w 2047461"/>
              <a:gd name="connsiteY20" fmla="*/ 1343083 h 1701031"/>
              <a:gd name="connsiteX21" fmla="*/ 1699591 w 2047461"/>
              <a:gd name="connsiteY21" fmla="*/ 1382839 h 1701031"/>
              <a:gd name="connsiteX22" fmla="*/ 1669774 w 2047461"/>
              <a:gd name="connsiteY22" fmla="*/ 1402718 h 1701031"/>
              <a:gd name="connsiteX23" fmla="*/ 1570383 w 2047461"/>
              <a:gd name="connsiteY23" fmla="*/ 1432535 h 1701031"/>
              <a:gd name="connsiteX24" fmla="*/ 1540565 w 2047461"/>
              <a:gd name="connsiteY24" fmla="*/ 1452413 h 1701031"/>
              <a:gd name="connsiteX25" fmla="*/ 1490870 w 2047461"/>
              <a:gd name="connsiteY25" fmla="*/ 1462353 h 1701031"/>
              <a:gd name="connsiteX26" fmla="*/ 1451113 w 2047461"/>
              <a:gd name="connsiteY26" fmla="*/ 1472292 h 1701031"/>
              <a:gd name="connsiteX27" fmla="*/ 1421296 w 2047461"/>
              <a:gd name="connsiteY27" fmla="*/ 1492170 h 1701031"/>
              <a:gd name="connsiteX28" fmla="*/ 1341783 w 2047461"/>
              <a:gd name="connsiteY28" fmla="*/ 1512048 h 1701031"/>
              <a:gd name="connsiteX29" fmla="*/ 1222513 w 2047461"/>
              <a:gd name="connsiteY29" fmla="*/ 1531926 h 1701031"/>
              <a:gd name="connsiteX30" fmla="*/ 1162878 w 2047461"/>
              <a:gd name="connsiteY30" fmla="*/ 1551805 h 1701031"/>
              <a:gd name="connsiteX31" fmla="*/ 1053548 w 2047461"/>
              <a:gd name="connsiteY31" fmla="*/ 1571683 h 1701031"/>
              <a:gd name="connsiteX32" fmla="*/ 993913 w 2047461"/>
              <a:gd name="connsiteY32" fmla="*/ 1591561 h 1701031"/>
              <a:gd name="connsiteX33" fmla="*/ 964096 w 2047461"/>
              <a:gd name="connsiteY33" fmla="*/ 1601500 h 1701031"/>
              <a:gd name="connsiteX34" fmla="*/ 864704 w 2047461"/>
              <a:gd name="connsiteY34" fmla="*/ 1621379 h 1701031"/>
              <a:gd name="connsiteX35" fmla="*/ 824948 w 2047461"/>
              <a:gd name="connsiteY35" fmla="*/ 1631318 h 1701031"/>
              <a:gd name="connsiteX36" fmla="*/ 198783 w 2047461"/>
              <a:gd name="connsiteY36" fmla="*/ 1641257 h 1701031"/>
              <a:gd name="connsiteX37" fmla="*/ 119270 w 2047461"/>
              <a:gd name="connsiteY37" fmla="*/ 1661135 h 1701031"/>
              <a:gd name="connsiteX38" fmla="*/ 49696 w 2047461"/>
              <a:gd name="connsiteY38" fmla="*/ 1690953 h 1701031"/>
              <a:gd name="connsiteX39" fmla="*/ 0 w 2047461"/>
              <a:gd name="connsiteY39" fmla="*/ 1700892 h 170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47461" h="1701031">
                <a:moveTo>
                  <a:pt x="1570383" y="21179"/>
                </a:moveTo>
                <a:cubicBezTo>
                  <a:pt x="1661020" y="-4719"/>
                  <a:pt x="1631073" y="-5419"/>
                  <a:pt x="1739348" y="11239"/>
                </a:cubicBezTo>
                <a:cubicBezTo>
                  <a:pt x="1749703" y="12832"/>
                  <a:pt x="1760007" y="16091"/>
                  <a:pt x="1769165" y="21179"/>
                </a:cubicBezTo>
                <a:cubicBezTo>
                  <a:pt x="1790049" y="32781"/>
                  <a:pt x="1828800" y="60935"/>
                  <a:pt x="1828800" y="60935"/>
                </a:cubicBezTo>
                <a:cubicBezTo>
                  <a:pt x="1832113" y="70874"/>
                  <a:pt x="1834054" y="81382"/>
                  <a:pt x="1838739" y="90753"/>
                </a:cubicBezTo>
                <a:cubicBezTo>
                  <a:pt x="1852576" y="118428"/>
                  <a:pt x="1866453" y="128406"/>
                  <a:pt x="1888435" y="150387"/>
                </a:cubicBezTo>
                <a:cubicBezTo>
                  <a:pt x="1910891" y="217758"/>
                  <a:pt x="1879176" y="137425"/>
                  <a:pt x="1938130" y="219961"/>
                </a:cubicBezTo>
                <a:cubicBezTo>
                  <a:pt x="1944220" y="228487"/>
                  <a:pt x="1943384" y="240408"/>
                  <a:pt x="1948070" y="249779"/>
                </a:cubicBezTo>
                <a:cubicBezTo>
                  <a:pt x="1953412" y="260463"/>
                  <a:pt x="1962606" y="268912"/>
                  <a:pt x="1967948" y="279596"/>
                </a:cubicBezTo>
                <a:cubicBezTo>
                  <a:pt x="1972633" y="288967"/>
                  <a:pt x="1973760" y="299783"/>
                  <a:pt x="1977887" y="309413"/>
                </a:cubicBezTo>
                <a:cubicBezTo>
                  <a:pt x="1993020" y="344724"/>
                  <a:pt x="1997679" y="349040"/>
                  <a:pt x="2017643" y="378987"/>
                </a:cubicBezTo>
                <a:cubicBezTo>
                  <a:pt x="2020956" y="392239"/>
                  <a:pt x="2026346" y="405140"/>
                  <a:pt x="2027583" y="418744"/>
                </a:cubicBezTo>
                <a:cubicBezTo>
                  <a:pt x="2047310" y="635729"/>
                  <a:pt x="2017020" y="536141"/>
                  <a:pt x="2047461" y="627466"/>
                </a:cubicBezTo>
                <a:cubicBezTo>
                  <a:pt x="2044148" y="759988"/>
                  <a:pt x="2045462" y="892706"/>
                  <a:pt x="2037522" y="1025031"/>
                </a:cubicBezTo>
                <a:cubicBezTo>
                  <a:pt x="2035498" y="1058757"/>
                  <a:pt x="2025837" y="1091644"/>
                  <a:pt x="2017643" y="1124422"/>
                </a:cubicBezTo>
                <a:cubicBezTo>
                  <a:pt x="2014330" y="1137674"/>
                  <a:pt x="2015538" y="1152988"/>
                  <a:pt x="2007704" y="1164179"/>
                </a:cubicBezTo>
                <a:cubicBezTo>
                  <a:pt x="1991583" y="1187209"/>
                  <a:pt x="1967948" y="1203935"/>
                  <a:pt x="1948070" y="1223813"/>
                </a:cubicBezTo>
                <a:cubicBezTo>
                  <a:pt x="1941444" y="1230439"/>
                  <a:pt x="1935988" y="1238494"/>
                  <a:pt x="1928191" y="1243692"/>
                </a:cubicBezTo>
                <a:cubicBezTo>
                  <a:pt x="1908313" y="1256944"/>
                  <a:pt x="1885449" y="1266554"/>
                  <a:pt x="1868556" y="1283448"/>
                </a:cubicBezTo>
                <a:cubicBezTo>
                  <a:pt x="1846575" y="1305430"/>
                  <a:pt x="1836597" y="1319307"/>
                  <a:pt x="1808922" y="1333144"/>
                </a:cubicBezTo>
                <a:cubicBezTo>
                  <a:pt x="1799551" y="1337829"/>
                  <a:pt x="1789043" y="1339770"/>
                  <a:pt x="1779104" y="1343083"/>
                </a:cubicBezTo>
                <a:cubicBezTo>
                  <a:pt x="1710019" y="1389140"/>
                  <a:pt x="1796857" y="1334206"/>
                  <a:pt x="1699591" y="1382839"/>
                </a:cubicBezTo>
                <a:cubicBezTo>
                  <a:pt x="1688907" y="1388181"/>
                  <a:pt x="1680754" y="1398012"/>
                  <a:pt x="1669774" y="1402718"/>
                </a:cubicBezTo>
                <a:cubicBezTo>
                  <a:pt x="1630877" y="1419388"/>
                  <a:pt x="1610477" y="1405807"/>
                  <a:pt x="1570383" y="1432535"/>
                </a:cubicBezTo>
                <a:cubicBezTo>
                  <a:pt x="1560444" y="1439161"/>
                  <a:pt x="1551750" y="1448219"/>
                  <a:pt x="1540565" y="1452413"/>
                </a:cubicBezTo>
                <a:cubicBezTo>
                  <a:pt x="1524748" y="1458345"/>
                  <a:pt x="1507361" y="1458688"/>
                  <a:pt x="1490870" y="1462353"/>
                </a:cubicBezTo>
                <a:cubicBezTo>
                  <a:pt x="1477535" y="1465316"/>
                  <a:pt x="1464365" y="1468979"/>
                  <a:pt x="1451113" y="1472292"/>
                </a:cubicBezTo>
                <a:cubicBezTo>
                  <a:pt x="1441174" y="1478918"/>
                  <a:pt x="1432522" y="1488088"/>
                  <a:pt x="1421296" y="1492170"/>
                </a:cubicBezTo>
                <a:cubicBezTo>
                  <a:pt x="1395621" y="1501506"/>
                  <a:pt x="1368635" y="1507013"/>
                  <a:pt x="1341783" y="1512048"/>
                </a:cubicBezTo>
                <a:cubicBezTo>
                  <a:pt x="1254094" y="1528490"/>
                  <a:pt x="1285432" y="1513050"/>
                  <a:pt x="1222513" y="1531926"/>
                </a:cubicBezTo>
                <a:cubicBezTo>
                  <a:pt x="1202443" y="1537947"/>
                  <a:pt x="1183093" y="1546292"/>
                  <a:pt x="1162878" y="1551805"/>
                </a:cubicBezTo>
                <a:cubicBezTo>
                  <a:pt x="1081200" y="1574081"/>
                  <a:pt x="1144426" y="1548964"/>
                  <a:pt x="1053548" y="1571683"/>
                </a:cubicBezTo>
                <a:cubicBezTo>
                  <a:pt x="1033220" y="1576765"/>
                  <a:pt x="1013791" y="1584935"/>
                  <a:pt x="993913" y="1591561"/>
                </a:cubicBezTo>
                <a:cubicBezTo>
                  <a:pt x="983974" y="1594874"/>
                  <a:pt x="974260" y="1598959"/>
                  <a:pt x="964096" y="1601500"/>
                </a:cubicBezTo>
                <a:cubicBezTo>
                  <a:pt x="871747" y="1624587"/>
                  <a:pt x="986558" y="1597007"/>
                  <a:pt x="864704" y="1621379"/>
                </a:cubicBezTo>
                <a:cubicBezTo>
                  <a:pt x="851309" y="1624058"/>
                  <a:pt x="838602" y="1630910"/>
                  <a:pt x="824948" y="1631318"/>
                </a:cubicBezTo>
                <a:cubicBezTo>
                  <a:pt x="616293" y="1637546"/>
                  <a:pt x="407505" y="1637944"/>
                  <a:pt x="198783" y="1641257"/>
                </a:cubicBezTo>
                <a:cubicBezTo>
                  <a:pt x="172279" y="1647883"/>
                  <a:pt x="138589" y="1641817"/>
                  <a:pt x="119270" y="1661135"/>
                </a:cubicBezTo>
                <a:cubicBezTo>
                  <a:pt x="85268" y="1695135"/>
                  <a:pt x="112505" y="1675250"/>
                  <a:pt x="49696" y="1690953"/>
                </a:cubicBezTo>
                <a:cubicBezTo>
                  <a:pt x="1561" y="1702987"/>
                  <a:pt x="37964" y="1700892"/>
                  <a:pt x="0" y="1700892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4" grpId="0" animBg="1"/>
      <p:bldP spid="8" grpId="0" animBg="1"/>
      <p:bldP spid="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Finding </a:t>
            </a:r>
            <a:r>
              <a:rPr lang="en-US" dirty="0" smtClean="0"/>
              <a:t>Location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lvl="1" indent="0">
              <a:spcBef>
                <a:spcPts val="0"/>
              </a:spcBef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else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{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// Index of character in input field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var index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stringSearched.indexOf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searchCharacter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alert(index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FF66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// Index of exclamation mark '!'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var index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stringSearched.indexOf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("!");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alert(index);</a:t>
            </a: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2857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93" y="2596184"/>
            <a:ext cx="17145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58" y="5029200"/>
            <a:ext cx="1752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1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Online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www.w3schools.com/js/</a:t>
            </a:r>
            <a:endParaRPr lang="en-US" sz="2000" dirty="0" smtClean="0"/>
          </a:p>
          <a:p>
            <a:r>
              <a:rPr lang="en-US" sz="2000" dirty="0">
                <a:hlinkClick r:id="rId3"/>
              </a:rPr>
              <a:t>https://msdn.microsoft.com/en-us/library/ie/ms535262(v=vs.85).</a:t>
            </a:r>
            <a:r>
              <a:rPr lang="en-US" sz="2000" dirty="0" smtClean="0">
                <a:hlinkClick r:id="rId3"/>
              </a:rPr>
              <a:t>aspx</a:t>
            </a:r>
            <a:endParaRPr lang="en-US" sz="2000" dirty="0"/>
          </a:p>
          <a:p>
            <a:r>
              <a:rPr lang="en-US" sz="2000" u="sng" dirty="0" smtClean="0">
                <a:hlinkClick r:id="rId4"/>
              </a:rPr>
              <a:t>http</a:t>
            </a:r>
            <a:r>
              <a:rPr lang="en-US" sz="2000" u="sng" dirty="0">
                <a:hlinkClick r:id="rId4"/>
              </a:rPr>
              <a:t>://trainingtools.com/online/javascript/index.htm</a:t>
            </a:r>
            <a:endParaRPr lang="en-US" sz="2000" dirty="0"/>
          </a:p>
          <a:p>
            <a:endParaRPr lang="en-US" sz="2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171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How to use html to create a graphical controls such as buttons</a:t>
            </a:r>
          </a:p>
          <a:p>
            <a:r>
              <a:rPr lang="en-US" sz="3400" dirty="0" smtClean="0"/>
              <a:t>How to include JavaScript instructions via the </a:t>
            </a:r>
            <a:r>
              <a:rPr lang="en-US" sz="3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&lt;script&gt; &lt;/script&gt; </a:t>
            </a:r>
            <a:r>
              <a:rPr lang="en-US" sz="3400" dirty="0" smtClean="0"/>
              <a:t>tag</a:t>
            </a:r>
          </a:p>
          <a:p>
            <a:r>
              <a:rPr lang="en-US" sz="3400" dirty="0" smtClean="0"/>
              <a:t>How to define a ‘sub-part’ of a program using a function definition</a:t>
            </a:r>
          </a:p>
          <a:p>
            <a:r>
              <a:rPr lang="en-US" sz="3400" dirty="0" smtClean="0"/>
              <a:t>Getting a program to react to events (e.g., </a:t>
            </a:r>
            <a:r>
              <a:rPr lang="en-US" sz="3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onclick</a:t>
            </a:r>
            <a:r>
              <a:rPr lang="en-US" sz="3400" dirty="0" smtClean="0"/>
              <a:t>,) by defining a function</a:t>
            </a:r>
          </a:p>
          <a:p>
            <a:r>
              <a:rPr lang="en-US" sz="3400" dirty="0" smtClean="0"/>
              <a:t>The display of output via </a:t>
            </a:r>
            <a:r>
              <a:rPr lang="en-US" sz="3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alert()</a:t>
            </a:r>
          </a:p>
          <a:p>
            <a:r>
              <a:rPr lang="en-US" sz="3400" dirty="0" smtClean="0">
                <a:cs typeface="Consolas" panose="020B0609020204030204" pitchFamily="49" charset="0"/>
              </a:rPr>
              <a:t>Defining variables with ‘</a:t>
            </a:r>
            <a:r>
              <a:rPr lang="en-US" sz="3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3400" dirty="0" smtClean="0">
                <a:cs typeface="Consolas" panose="020B0609020204030204" pitchFamily="49" charset="0"/>
              </a:rPr>
              <a:t>’</a:t>
            </a:r>
          </a:p>
          <a:p>
            <a:r>
              <a:rPr lang="en-US" sz="3400" dirty="0" smtClean="0">
                <a:cs typeface="Consolas" panose="020B0609020204030204" pitchFamily="49" charset="0"/>
              </a:rPr>
              <a:t>Variable naming conventions</a:t>
            </a:r>
          </a:p>
          <a:p>
            <a:r>
              <a:rPr lang="en-US" sz="3400" dirty="0" smtClean="0">
                <a:cs typeface="Consolas" panose="020B0609020204030204" pitchFamily="49" charset="0"/>
              </a:rPr>
              <a:t>Common operators: mathematical (+, -, *, /) and concatentation (+)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Single and multi-line documentation</a:t>
            </a:r>
          </a:p>
          <a:p>
            <a:r>
              <a:rPr lang="en-US" sz="2400" dirty="0" smtClean="0"/>
              <a:t>How to use documentation and “commenting out” code in order to find and fix errors in a JavaScript program</a:t>
            </a:r>
          </a:p>
          <a:p>
            <a:r>
              <a:rPr lang="en-US" sz="2400" dirty="0" smtClean="0"/>
              <a:t>What should be included in the documentation for the programs that you write for this class</a:t>
            </a:r>
          </a:p>
          <a:p>
            <a:r>
              <a:rPr lang="en-US" sz="2400" dirty="0" smtClean="0"/>
              <a:t>In HTML: How to use the ‘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id</a:t>
            </a:r>
            <a:r>
              <a:rPr lang="en-US" sz="2400" dirty="0" smtClean="0"/>
              <a:t>’ property to uniquely identify controls</a:t>
            </a:r>
          </a:p>
          <a:p>
            <a:r>
              <a:rPr lang="en-US" sz="2400" dirty="0" smtClean="0"/>
              <a:t>JavaScript: How to use the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document.getElementById(</a:t>
            </a:r>
            <a:r>
              <a:rPr lang="en-US" sz="2400" dirty="0" smtClean="0"/>
              <a:t>“&lt;string&gt;”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400" dirty="0" smtClean="0"/>
              <a:t> method to access a graphical control</a:t>
            </a:r>
          </a:p>
          <a:p>
            <a:r>
              <a:rPr lang="en-US" sz="2400" dirty="0" smtClean="0"/>
              <a:t>Different variations when  sending email using JavaScript instructions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83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A JavaScript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unction &lt;</a:t>
            </a:r>
            <a:r>
              <a:rPr lang="en-US" i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function name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&gt;()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buNone/>
            </a:pP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339725" lvl="1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 smtClean="0"/>
          </a:p>
          <a:p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saySmartResponse()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alert("Don't press that button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1295400" y="2438400"/>
            <a:ext cx="5410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Instructions in body (indent 4 spaces);</a:t>
            </a:r>
          </a:p>
        </p:txBody>
      </p:sp>
    </p:spTree>
    <p:extLst>
      <p:ext uri="{BB962C8B-B14F-4D97-AF65-F5344CB8AC3E}">
        <p14:creationId xmlns:p14="http://schemas.microsoft.com/office/powerpoint/2010/main" val="11645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100" dirty="0" smtClean="0"/>
              <a:t>How to get a JavaScript program to automatically run when the web page is loaded into a web browser via </a:t>
            </a:r>
            <a:r>
              <a:rPr lang="en-US" sz="3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window.onload()=&lt;function name&gt;</a:t>
            </a:r>
          </a:p>
          <a:p>
            <a:r>
              <a:rPr lang="en-US" sz="3100" dirty="0" smtClean="0"/>
              <a:t>Getting input with a </a:t>
            </a:r>
            <a:r>
              <a:rPr lang="en-US" sz="3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prompt()</a:t>
            </a:r>
          </a:p>
          <a:p>
            <a:r>
              <a:rPr lang="en-US" sz="3100" dirty="0" smtClean="0"/>
              <a:t>Branching/decision making mechanisms: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</a:p>
          <a:p>
            <a:pPr lvl="1"/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</a:p>
          <a:p>
            <a:pPr lvl="1"/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f, else if, else</a:t>
            </a:r>
          </a:p>
          <a:p>
            <a:r>
              <a:rPr lang="en-US" sz="3100" dirty="0" smtClean="0">
                <a:cs typeface="Consolas" panose="020B0609020204030204" pitchFamily="49" charset="0"/>
              </a:rPr>
              <a:t>Defining variables with a stylistic convention (capitalization) and with a language defined approach (‘</a:t>
            </a:r>
            <a:r>
              <a:rPr lang="en-US" sz="31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const</a:t>
            </a:r>
            <a:r>
              <a:rPr lang="en-US" sz="3100" dirty="0" smtClean="0">
                <a:cs typeface="Consolas" panose="020B0609020204030204" pitchFamily="49" charset="0"/>
              </a:rPr>
              <a:t>’)</a:t>
            </a:r>
          </a:p>
          <a:p>
            <a:r>
              <a:rPr lang="en-US" sz="3100" dirty="0" smtClean="0">
                <a:cs typeface="Consolas" panose="020B0609020204030204" pitchFamily="49" charset="0"/>
              </a:rPr>
              <a:t>Valid operators for Boolean expressions</a:t>
            </a:r>
          </a:p>
          <a:p>
            <a:r>
              <a:rPr lang="en-US" sz="3100" dirty="0" smtClean="0">
                <a:cs typeface="Consolas" panose="020B0609020204030204" pitchFamily="49" charset="0"/>
              </a:rPr>
              <a:t>Valid logical operators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8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This Section You Should Now Know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Getting JavaScript instructions to repeat using looping mechanisms:</a:t>
            </a:r>
          </a:p>
          <a:p>
            <a:pPr lvl="1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</a:p>
          <a:p>
            <a:pPr lvl="1"/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</a:p>
          <a:p>
            <a:r>
              <a:rPr lang="en-US" sz="2400" dirty="0" smtClean="0"/>
              <a:t>Changing the contents of a webpage via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document.write()</a:t>
            </a:r>
          </a:p>
          <a:p>
            <a:r>
              <a:rPr lang="en-US" sz="2400" dirty="0" smtClean="0"/>
              <a:t>How to create an array and how to access the elements</a:t>
            </a:r>
          </a:p>
          <a:p>
            <a:r>
              <a:rPr lang="en-US" dirty="0" smtClean="0"/>
              <a:t>Common string operations</a:t>
            </a:r>
          </a:p>
          <a:p>
            <a:pPr lvl="1"/>
            <a:r>
              <a:rPr lang="en-US" sz="2000" dirty="0" smtClean="0"/>
              <a:t>Determining length</a:t>
            </a:r>
          </a:p>
          <a:p>
            <a:pPr lvl="1"/>
            <a:r>
              <a:rPr lang="en-US" dirty="0" smtClean="0"/>
              <a:t>Converting case</a:t>
            </a:r>
          </a:p>
          <a:p>
            <a:pPr lvl="1"/>
            <a:r>
              <a:rPr lang="en-US" dirty="0" smtClean="0"/>
              <a:t>Finding the location of the first instance of a character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41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The GUI To React To User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Name of example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3controlsButton.htm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&lt;script&gt;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saySmartResponse()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alert("Don't press that button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&lt;/script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339725" lvl="1" indent="0">
              <a:buNone/>
            </a:pP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&lt;input type="button" value="Press me" onclick="saySmartResponse()"/&gt;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3276600" y="4601475"/>
            <a:ext cx="24384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3600" tIns="46800" rIns="93600" bIns="46800" rtlCol="0">
            <a:no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1800" b="1" u="sng" dirty="0" smtClean="0">
                <a:solidFill>
                  <a:srgbClr val="FF0000"/>
                </a:solidFill>
              </a:rPr>
              <a:t>onclick</a:t>
            </a:r>
          </a:p>
          <a:p>
            <a:pPr marL="115888" indent="-115888" eaLnBrk="1" hangingPunct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When user clicks on button</a:t>
            </a:r>
          </a:p>
        </p:txBody>
      </p:sp>
      <p:sp>
        <p:nvSpPr>
          <p:cNvPr id="5" name="Freeform 4"/>
          <p:cNvSpPr/>
          <p:nvPr/>
        </p:nvSpPr>
        <p:spPr>
          <a:xfrm>
            <a:off x="4343400" y="2259724"/>
            <a:ext cx="2267651" cy="2236076"/>
          </a:xfrm>
          <a:custGeom>
            <a:avLst/>
            <a:gdLst>
              <a:gd name="connsiteX0" fmla="*/ 409904 w 2301810"/>
              <a:gd name="connsiteY0" fmla="*/ 1912883 h 1923393"/>
              <a:gd name="connsiteX1" fmla="*/ 472966 w 2301810"/>
              <a:gd name="connsiteY1" fmla="*/ 1902373 h 1923393"/>
              <a:gd name="connsiteX2" fmla="*/ 767256 w 2301810"/>
              <a:gd name="connsiteY2" fmla="*/ 1923393 h 1923393"/>
              <a:gd name="connsiteX3" fmla="*/ 1019504 w 2301810"/>
              <a:gd name="connsiteY3" fmla="*/ 1912883 h 1923393"/>
              <a:gd name="connsiteX4" fmla="*/ 1334814 w 2301810"/>
              <a:gd name="connsiteY4" fmla="*/ 1902373 h 1923393"/>
              <a:gd name="connsiteX5" fmla="*/ 1408387 w 2301810"/>
              <a:gd name="connsiteY5" fmla="*/ 1881352 h 1923393"/>
              <a:gd name="connsiteX6" fmla="*/ 1450428 w 2301810"/>
              <a:gd name="connsiteY6" fmla="*/ 1870842 h 1923393"/>
              <a:gd name="connsiteX7" fmla="*/ 1545021 w 2301810"/>
              <a:gd name="connsiteY7" fmla="*/ 1839310 h 1923393"/>
              <a:gd name="connsiteX8" fmla="*/ 1671145 w 2301810"/>
              <a:gd name="connsiteY8" fmla="*/ 1807779 h 1923393"/>
              <a:gd name="connsiteX9" fmla="*/ 1755228 w 2301810"/>
              <a:gd name="connsiteY9" fmla="*/ 1786759 h 1923393"/>
              <a:gd name="connsiteX10" fmla="*/ 1797269 w 2301810"/>
              <a:gd name="connsiteY10" fmla="*/ 1765738 h 1923393"/>
              <a:gd name="connsiteX11" fmla="*/ 1849821 w 2301810"/>
              <a:gd name="connsiteY11" fmla="*/ 1744717 h 1923393"/>
              <a:gd name="connsiteX12" fmla="*/ 1923393 w 2301810"/>
              <a:gd name="connsiteY12" fmla="*/ 1692166 h 1923393"/>
              <a:gd name="connsiteX13" fmla="*/ 1975945 w 2301810"/>
              <a:gd name="connsiteY13" fmla="*/ 1671145 h 1923393"/>
              <a:gd name="connsiteX14" fmla="*/ 2039007 w 2301810"/>
              <a:gd name="connsiteY14" fmla="*/ 1608083 h 1923393"/>
              <a:gd name="connsiteX15" fmla="*/ 2123090 w 2301810"/>
              <a:gd name="connsiteY15" fmla="*/ 1545021 h 1923393"/>
              <a:gd name="connsiteX16" fmla="*/ 2154621 w 2301810"/>
              <a:gd name="connsiteY16" fmla="*/ 1492469 h 1923393"/>
              <a:gd name="connsiteX17" fmla="*/ 2196662 w 2301810"/>
              <a:gd name="connsiteY17" fmla="*/ 1450428 h 1923393"/>
              <a:gd name="connsiteX18" fmla="*/ 2217683 w 2301810"/>
              <a:gd name="connsiteY18" fmla="*/ 1397876 h 1923393"/>
              <a:gd name="connsiteX19" fmla="*/ 2228193 w 2301810"/>
              <a:gd name="connsiteY19" fmla="*/ 1366345 h 1923393"/>
              <a:gd name="connsiteX20" fmla="*/ 2280745 w 2301810"/>
              <a:gd name="connsiteY20" fmla="*/ 1303283 h 1923393"/>
              <a:gd name="connsiteX21" fmla="*/ 2301766 w 2301810"/>
              <a:gd name="connsiteY21" fmla="*/ 1219200 h 1923393"/>
              <a:gd name="connsiteX22" fmla="*/ 2280745 w 2301810"/>
              <a:gd name="connsiteY22" fmla="*/ 840828 h 1923393"/>
              <a:gd name="connsiteX23" fmla="*/ 2270235 w 2301810"/>
              <a:gd name="connsiteY23" fmla="*/ 672662 h 1923393"/>
              <a:gd name="connsiteX24" fmla="*/ 2259725 w 2301810"/>
              <a:gd name="connsiteY24" fmla="*/ 630621 h 1923393"/>
              <a:gd name="connsiteX25" fmla="*/ 2238704 w 2301810"/>
              <a:gd name="connsiteY25" fmla="*/ 451945 h 1923393"/>
              <a:gd name="connsiteX26" fmla="*/ 2217683 w 2301810"/>
              <a:gd name="connsiteY26" fmla="*/ 399393 h 1923393"/>
              <a:gd name="connsiteX27" fmla="*/ 2165131 w 2301810"/>
              <a:gd name="connsiteY27" fmla="*/ 304800 h 1923393"/>
              <a:gd name="connsiteX28" fmla="*/ 2133600 w 2301810"/>
              <a:gd name="connsiteY28" fmla="*/ 273269 h 1923393"/>
              <a:gd name="connsiteX29" fmla="*/ 2060028 w 2301810"/>
              <a:gd name="connsiteY29" fmla="*/ 241738 h 1923393"/>
              <a:gd name="connsiteX30" fmla="*/ 2028497 w 2301810"/>
              <a:gd name="connsiteY30" fmla="*/ 220717 h 1923393"/>
              <a:gd name="connsiteX31" fmla="*/ 2007476 w 2301810"/>
              <a:gd name="connsiteY31" fmla="*/ 189186 h 1923393"/>
              <a:gd name="connsiteX32" fmla="*/ 1975945 w 2301810"/>
              <a:gd name="connsiteY32" fmla="*/ 178676 h 1923393"/>
              <a:gd name="connsiteX33" fmla="*/ 1776249 w 2301810"/>
              <a:gd name="connsiteY33" fmla="*/ 136635 h 1923393"/>
              <a:gd name="connsiteX34" fmla="*/ 1713187 w 2301810"/>
              <a:gd name="connsiteY34" fmla="*/ 105104 h 1923393"/>
              <a:gd name="connsiteX35" fmla="*/ 1681656 w 2301810"/>
              <a:gd name="connsiteY35" fmla="*/ 94593 h 1923393"/>
              <a:gd name="connsiteX36" fmla="*/ 1597573 w 2301810"/>
              <a:gd name="connsiteY36" fmla="*/ 63062 h 1923393"/>
              <a:gd name="connsiteX37" fmla="*/ 1145628 w 2301810"/>
              <a:gd name="connsiteY37" fmla="*/ 42042 h 1923393"/>
              <a:gd name="connsiteX38" fmla="*/ 1103587 w 2301810"/>
              <a:gd name="connsiteY38" fmla="*/ 21021 h 1923393"/>
              <a:gd name="connsiteX39" fmla="*/ 1061545 w 2301810"/>
              <a:gd name="connsiteY39" fmla="*/ 10510 h 1923393"/>
              <a:gd name="connsiteX40" fmla="*/ 1030014 w 2301810"/>
              <a:gd name="connsiteY40" fmla="*/ 0 h 1923393"/>
              <a:gd name="connsiteX41" fmla="*/ 388883 w 2301810"/>
              <a:gd name="connsiteY41" fmla="*/ 10510 h 1923393"/>
              <a:gd name="connsiteX42" fmla="*/ 283780 w 2301810"/>
              <a:gd name="connsiteY42" fmla="*/ 21021 h 1923393"/>
              <a:gd name="connsiteX43" fmla="*/ 0 w 2301810"/>
              <a:gd name="connsiteY43" fmla="*/ 31531 h 192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301810" h="1923393">
                <a:moveTo>
                  <a:pt x="409904" y="1912883"/>
                </a:moveTo>
                <a:cubicBezTo>
                  <a:pt x="430925" y="1909380"/>
                  <a:pt x="451655" y="1902373"/>
                  <a:pt x="472966" y="1902373"/>
                </a:cubicBezTo>
                <a:cubicBezTo>
                  <a:pt x="656613" y="1902373"/>
                  <a:pt x="647110" y="1903370"/>
                  <a:pt x="767256" y="1923393"/>
                </a:cubicBezTo>
                <a:lnTo>
                  <a:pt x="1019504" y="1912883"/>
                </a:lnTo>
                <a:cubicBezTo>
                  <a:pt x="1124594" y="1908991"/>
                  <a:pt x="1229834" y="1908548"/>
                  <a:pt x="1334814" y="1902373"/>
                </a:cubicBezTo>
                <a:cubicBezTo>
                  <a:pt x="1355498" y="1901156"/>
                  <a:pt x="1387776" y="1887241"/>
                  <a:pt x="1408387" y="1881352"/>
                </a:cubicBezTo>
                <a:cubicBezTo>
                  <a:pt x="1422276" y="1877384"/>
                  <a:pt x="1436622" y="1875090"/>
                  <a:pt x="1450428" y="1870842"/>
                </a:cubicBezTo>
                <a:cubicBezTo>
                  <a:pt x="1482195" y="1861067"/>
                  <a:pt x="1512777" y="1847371"/>
                  <a:pt x="1545021" y="1839310"/>
                </a:cubicBezTo>
                <a:lnTo>
                  <a:pt x="1671145" y="1807779"/>
                </a:lnTo>
                <a:cubicBezTo>
                  <a:pt x="1707620" y="1799197"/>
                  <a:pt x="1723457" y="1800375"/>
                  <a:pt x="1755228" y="1786759"/>
                </a:cubicBezTo>
                <a:cubicBezTo>
                  <a:pt x="1769629" y="1780587"/>
                  <a:pt x="1782952" y="1772101"/>
                  <a:pt x="1797269" y="1765738"/>
                </a:cubicBezTo>
                <a:cubicBezTo>
                  <a:pt x="1814510" y="1758075"/>
                  <a:pt x="1832946" y="1753154"/>
                  <a:pt x="1849821" y="1744717"/>
                </a:cubicBezTo>
                <a:cubicBezTo>
                  <a:pt x="1889235" y="1725010"/>
                  <a:pt x="1880528" y="1715980"/>
                  <a:pt x="1923393" y="1692166"/>
                </a:cubicBezTo>
                <a:cubicBezTo>
                  <a:pt x="1939885" y="1683003"/>
                  <a:pt x="1958428" y="1678152"/>
                  <a:pt x="1975945" y="1671145"/>
                </a:cubicBezTo>
                <a:cubicBezTo>
                  <a:pt x="1996966" y="1650124"/>
                  <a:pt x="2014272" y="1624573"/>
                  <a:pt x="2039007" y="1608083"/>
                </a:cubicBezTo>
                <a:cubicBezTo>
                  <a:pt x="2089203" y="1574618"/>
                  <a:pt x="2060674" y="1594953"/>
                  <a:pt x="2123090" y="1545021"/>
                </a:cubicBezTo>
                <a:cubicBezTo>
                  <a:pt x="2133600" y="1527504"/>
                  <a:pt x="2142079" y="1508594"/>
                  <a:pt x="2154621" y="1492469"/>
                </a:cubicBezTo>
                <a:cubicBezTo>
                  <a:pt x="2166788" y="1476825"/>
                  <a:pt x="2185669" y="1466918"/>
                  <a:pt x="2196662" y="1450428"/>
                </a:cubicBezTo>
                <a:cubicBezTo>
                  <a:pt x="2207127" y="1434730"/>
                  <a:pt x="2211058" y="1415542"/>
                  <a:pt x="2217683" y="1397876"/>
                </a:cubicBezTo>
                <a:cubicBezTo>
                  <a:pt x="2221573" y="1387503"/>
                  <a:pt x="2222048" y="1375563"/>
                  <a:pt x="2228193" y="1366345"/>
                </a:cubicBezTo>
                <a:cubicBezTo>
                  <a:pt x="2243371" y="1343578"/>
                  <a:pt x="2263228" y="1324304"/>
                  <a:pt x="2280745" y="1303283"/>
                </a:cubicBezTo>
                <a:cubicBezTo>
                  <a:pt x="2287752" y="1275255"/>
                  <a:pt x="2302728" y="1248074"/>
                  <a:pt x="2301766" y="1219200"/>
                </a:cubicBezTo>
                <a:cubicBezTo>
                  <a:pt x="2290546" y="882591"/>
                  <a:pt x="2308546" y="1007621"/>
                  <a:pt x="2280745" y="840828"/>
                </a:cubicBezTo>
                <a:cubicBezTo>
                  <a:pt x="2277242" y="784773"/>
                  <a:pt x="2275823" y="728548"/>
                  <a:pt x="2270235" y="672662"/>
                </a:cubicBezTo>
                <a:cubicBezTo>
                  <a:pt x="2268798" y="658289"/>
                  <a:pt x="2261768" y="644921"/>
                  <a:pt x="2259725" y="630621"/>
                </a:cubicBezTo>
                <a:cubicBezTo>
                  <a:pt x="2251244" y="571254"/>
                  <a:pt x="2249432" y="510947"/>
                  <a:pt x="2238704" y="451945"/>
                </a:cubicBezTo>
                <a:cubicBezTo>
                  <a:pt x="2235329" y="433383"/>
                  <a:pt x="2225490" y="416569"/>
                  <a:pt x="2217683" y="399393"/>
                </a:cubicBezTo>
                <a:cubicBezTo>
                  <a:pt x="2206947" y="375774"/>
                  <a:pt x="2184975" y="328613"/>
                  <a:pt x="2165131" y="304800"/>
                </a:cubicBezTo>
                <a:cubicBezTo>
                  <a:pt x="2155615" y="293381"/>
                  <a:pt x="2145695" y="281909"/>
                  <a:pt x="2133600" y="273269"/>
                </a:cubicBezTo>
                <a:cubicBezTo>
                  <a:pt x="2110870" y="257033"/>
                  <a:pt x="2085761" y="250315"/>
                  <a:pt x="2060028" y="241738"/>
                </a:cubicBezTo>
                <a:cubicBezTo>
                  <a:pt x="2049518" y="234731"/>
                  <a:pt x="2037429" y="229649"/>
                  <a:pt x="2028497" y="220717"/>
                </a:cubicBezTo>
                <a:cubicBezTo>
                  <a:pt x="2019565" y="211785"/>
                  <a:pt x="2017340" y="197077"/>
                  <a:pt x="2007476" y="189186"/>
                </a:cubicBezTo>
                <a:cubicBezTo>
                  <a:pt x="1998825" y="182265"/>
                  <a:pt x="1986455" y="182179"/>
                  <a:pt x="1975945" y="178676"/>
                </a:cubicBezTo>
                <a:cubicBezTo>
                  <a:pt x="1944983" y="85787"/>
                  <a:pt x="1979233" y="155967"/>
                  <a:pt x="1776249" y="136635"/>
                </a:cubicBezTo>
                <a:cubicBezTo>
                  <a:pt x="1743619" y="133527"/>
                  <a:pt x="1741527" y="119274"/>
                  <a:pt x="1713187" y="105104"/>
                </a:cubicBezTo>
                <a:cubicBezTo>
                  <a:pt x="1703278" y="100149"/>
                  <a:pt x="1691839" y="98957"/>
                  <a:pt x="1681656" y="94593"/>
                </a:cubicBezTo>
                <a:cubicBezTo>
                  <a:pt x="1647627" y="80009"/>
                  <a:pt x="1635515" y="65484"/>
                  <a:pt x="1597573" y="63062"/>
                </a:cubicBezTo>
                <a:cubicBezTo>
                  <a:pt x="1447068" y="53455"/>
                  <a:pt x="1145628" y="42042"/>
                  <a:pt x="1145628" y="42042"/>
                </a:cubicBezTo>
                <a:cubicBezTo>
                  <a:pt x="1131614" y="35035"/>
                  <a:pt x="1118257" y="26522"/>
                  <a:pt x="1103587" y="21021"/>
                </a:cubicBezTo>
                <a:cubicBezTo>
                  <a:pt x="1090061" y="15949"/>
                  <a:pt x="1075435" y="14478"/>
                  <a:pt x="1061545" y="10510"/>
                </a:cubicBezTo>
                <a:cubicBezTo>
                  <a:pt x="1050892" y="7466"/>
                  <a:pt x="1040524" y="3503"/>
                  <a:pt x="1030014" y="0"/>
                </a:cubicBezTo>
                <a:lnTo>
                  <a:pt x="388883" y="10510"/>
                </a:lnTo>
                <a:cubicBezTo>
                  <a:pt x="353688" y="11501"/>
                  <a:pt x="318916" y="18754"/>
                  <a:pt x="283780" y="21021"/>
                </a:cubicBezTo>
                <a:cubicBezTo>
                  <a:pt x="105380" y="32531"/>
                  <a:pt x="118649" y="31531"/>
                  <a:pt x="0" y="31531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6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Forgetting the opening and closing script tags</a:t>
            </a:r>
          </a:p>
          <a:p>
            <a:r>
              <a:rPr lang="en-US" b="1" dirty="0"/>
              <a:t>Name of example</a:t>
            </a:r>
            <a:r>
              <a:rPr lang="en-US" dirty="0"/>
              <a:t>: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4noProgram.htm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function saySmartResponse()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alert("Don't press that button");</a:t>
            </a:r>
          </a:p>
          <a:p>
            <a:pPr marL="339725" lvl="1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&lt;input type="button" value="Press me" 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39725" lvl="1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onclick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="saySmartResponse()"/&gt;</a:t>
            </a:r>
          </a:p>
          <a:p>
            <a:endParaRPr lang="en-US" dirty="0"/>
          </a:p>
          <a:p>
            <a:endParaRPr lang="en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429000" y="4190999"/>
            <a:ext cx="5419725" cy="2638426"/>
            <a:chOff x="3429000" y="4190999"/>
            <a:chExt cx="5419725" cy="263842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562475"/>
              <a:ext cx="5419725" cy="226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 bwMode="auto">
            <a:xfrm>
              <a:off x="3429000" y="4190999"/>
              <a:ext cx="1143000" cy="371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46800" rIns="93600" bIns="46800" rtlCol="0">
              <a:no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1800" b="1" dirty="0" smtClean="0">
                  <a:solidFill>
                    <a:srgbClr val="FF0000"/>
                  </a:solidFill>
                </a:rPr>
                <a:t>Result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2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wrap="square" lIns="93600" tIns="46800" rIns="93600" bIns="46800" rtlCol="0">
        <a:noAutofit/>
      </a:bodyPr>
      <a:lstStyle>
        <a:defPPr eaLnBrk="1" hangingPunct="1">
          <a:spcBef>
            <a:spcPct val="50000"/>
          </a:spcBef>
          <a:defRPr sz="18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67589</TotalTime>
  <Words>4817</Words>
  <Application>Microsoft Office PowerPoint</Application>
  <PresentationFormat>On-screen Show (4:3)</PresentationFormat>
  <Paragraphs>873</Paragraphs>
  <Slides>71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JavaScript</vt:lpstr>
      <vt:lpstr>Advanced HTML</vt:lpstr>
      <vt:lpstr>Creating GUI Controls</vt:lpstr>
      <vt:lpstr>Types Of GUI Controls</vt:lpstr>
      <vt:lpstr>Graphical Controls: More Complete Example</vt:lpstr>
      <vt:lpstr>Adding JavaScript To A Webpage</vt:lpstr>
      <vt:lpstr>Defining A JavaScript Function</vt:lpstr>
      <vt:lpstr>Getting The GUI To React To User Input</vt:lpstr>
      <vt:lpstr>Common Mistake #1</vt:lpstr>
      <vt:lpstr>Variables</vt:lpstr>
      <vt:lpstr>Variables: Contrast Between Languages</vt:lpstr>
      <vt:lpstr>A Program With Variables</vt:lpstr>
      <vt:lpstr>Common Mistake #2</vt:lpstr>
      <vt:lpstr>Changing The Value Of Variable</vt:lpstr>
      <vt:lpstr>Naming Variables</vt:lpstr>
      <vt:lpstr>Operators</vt:lpstr>
      <vt:lpstr>Documentation</vt:lpstr>
      <vt:lpstr>Where To Document</vt:lpstr>
      <vt:lpstr>Documentation: Common Mistake #3</vt:lpstr>
      <vt:lpstr>Minimum Documentation Needed For CPSC 203</vt:lpstr>
      <vt:lpstr>Multiple Controls</vt:lpstr>
      <vt:lpstr>Example Of Using Multiple Controls</vt:lpstr>
      <vt:lpstr>Sending Email: Basic Version</vt:lpstr>
      <vt:lpstr>Sending Mail: Fixed Subject And Body</vt:lpstr>
      <vt:lpstr>Sending Mail: Fixed Subject And Body Is Variable</vt:lpstr>
      <vt:lpstr>Sending Mail: Assignment</vt:lpstr>
      <vt:lpstr>Accessing Data Of GUI Controls</vt:lpstr>
      <vt:lpstr>Acknowledgments</vt:lpstr>
      <vt:lpstr>Getting User Input</vt:lpstr>
      <vt:lpstr>Getting JavaScript To Run Automatically</vt:lpstr>
      <vt:lpstr>Branching: IF</vt:lpstr>
      <vt:lpstr>If: General Format</vt:lpstr>
      <vt:lpstr>If: An Example</vt:lpstr>
      <vt:lpstr>If-Else: General Format</vt:lpstr>
      <vt:lpstr>If-Else: An Example</vt:lpstr>
      <vt:lpstr>If, Else-If: General Format</vt:lpstr>
      <vt:lpstr>If, Else-If: An Example</vt:lpstr>
      <vt:lpstr>If, Else-If: An Example (2)</vt:lpstr>
      <vt:lpstr>Allowable Operators For Boolean Expressions</vt:lpstr>
      <vt:lpstr>Logical Operators</vt:lpstr>
      <vt:lpstr>Loops</vt:lpstr>
      <vt:lpstr>For Loops: General Format</vt:lpstr>
      <vt:lpstr>For Loops: An Example</vt:lpstr>
      <vt:lpstr>While Loops: General Format</vt:lpstr>
      <vt:lpstr>While Loops: An Example</vt:lpstr>
      <vt:lpstr>Loops: A More Complex Example</vt:lpstr>
      <vt:lpstr>Loops: A More Complex Example (HTML Portion)</vt:lpstr>
      <vt:lpstr>Loops: A More Complex Example (JavaScript Portion)</vt:lpstr>
      <vt:lpstr>Arrays</vt:lpstr>
      <vt:lpstr>Accessing Array Elements</vt:lpstr>
      <vt:lpstr>A More Realistic Example Program (HTML Portion)</vt:lpstr>
      <vt:lpstr>A More Realistic Example Program (JavaScript Portion)</vt:lpstr>
      <vt:lpstr>Backup Your Work Frequently!</vt:lpstr>
      <vt:lpstr>Example Program With An Error (Or Errors)</vt:lpstr>
      <vt:lpstr>Backups: Benefit</vt:lpstr>
      <vt:lpstr>If All Else Fails</vt:lpstr>
      <vt:lpstr>“Commenting Out Code” Previous Example</vt:lpstr>
      <vt:lpstr>“Commenting Out Code”: Gradually Move The Comments To Expose More Code</vt:lpstr>
      <vt:lpstr>Finding Errors</vt:lpstr>
      <vt:lpstr>Strings</vt:lpstr>
      <vt:lpstr>Example Using The Length Method</vt:lpstr>
      <vt:lpstr>Changing Capitalization</vt:lpstr>
      <vt:lpstr>Example Of Changing Case</vt:lpstr>
      <vt:lpstr>Strings Are Indexed</vt:lpstr>
      <vt:lpstr>Example: Finding Location</vt:lpstr>
      <vt:lpstr>Example: Finding Location (2)</vt:lpstr>
      <vt:lpstr>Additional Online Resources</vt:lpstr>
      <vt:lpstr>After This Section You Should Now Know</vt:lpstr>
      <vt:lpstr>After This Section You Should Now Know (2)</vt:lpstr>
      <vt:lpstr>After This Section You Should Now Know (3)</vt:lpstr>
      <vt:lpstr>After This Section You Should Now Know (4)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Javascript to webpages</dc:title>
  <dc:creator>James Tam</dc:creator>
  <cp:keywords>web programming;event handling html;javascript;interactive webpages</cp:keywords>
  <cp:lastModifiedBy>James Tam</cp:lastModifiedBy>
  <cp:revision>1253</cp:revision>
  <dcterms:created xsi:type="dcterms:W3CDTF">2014-06-09T23:56:21Z</dcterms:created>
  <dcterms:modified xsi:type="dcterms:W3CDTF">2015-04-21T01:58:07Z</dcterms:modified>
</cp:coreProperties>
</file>