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88" r:id="rId2"/>
    <p:sldId id="304" r:id="rId3"/>
    <p:sldId id="377" r:id="rId4"/>
    <p:sldId id="376" r:id="rId5"/>
    <p:sldId id="378" r:id="rId6"/>
    <p:sldId id="379" r:id="rId7"/>
    <p:sldId id="306" r:id="rId8"/>
    <p:sldId id="307" r:id="rId9"/>
    <p:sldId id="308" r:id="rId10"/>
    <p:sldId id="309" r:id="rId11"/>
    <p:sldId id="394" r:id="rId12"/>
    <p:sldId id="395" r:id="rId13"/>
    <p:sldId id="381" r:id="rId14"/>
    <p:sldId id="382" r:id="rId15"/>
    <p:sldId id="383" r:id="rId16"/>
    <p:sldId id="384" r:id="rId17"/>
    <p:sldId id="389" r:id="rId18"/>
    <p:sldId id="386" r:id="rId19"/>
    <p:sldId id="387" r:id="rId20"/>
    <p:sldId id="388" r:id="rId21"/>
    <p:sldId id="391" r:id="rId22"/>
    <p:sldId id="392" r:id="rId23"/>
    <p:sldId id="393" r:id="rId24"/>
    <p:sldId id="310" r:id="rId25"/>
    <p:sldId id="311" r:id="rId26"/>
    <p:sldId id="312" r:id="rId27"/>
    <p:sldId id="313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401" r:id="rId42"/>
    <p:sldId id="402" r:id="rId43"/>
    <p:sldId id="331" r:id="rId44"/>
    <p:sldId id="380" r:id="rId45"/>
    <p:sldId id="332" r:id="rId46"/>
    <p:sldId id="400" r:id="rId47"/>
    <p:sldId id="403" r:id="rId48"/>
    <p:sldId id="333" r:id="rId49"/>
    <p:sldId id="396" r:id="rId50"/>
    <p:sldId id="335" r:id="rId51"/>
    <p:sldId id="336" r:id="rId52"/>
    <p:sldId id="337" r:id="rId53"/>
    <p:sldId id="338" r:id="rId54"/>
    <p:sldId id="397" r:id="rId55"/>
    <p:sldId id="398" r:id="rId56"/>
    <p:sldId id="39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358" r:id="rId76"/>
    <p:sldId id="359" r:id="rId77"/>
    <p:sldId id="360" r:id="rId78"/>
    <p:sldId id="361" r:id="rId79"/>
    <p:sldId id="362" r:id="rId80"/>
    <p:sldId id="363" r:id="rId81"/>
    <p:sldId id="364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373" r:id="rId91"/>
    <p:sldId id="374" r:id="rId92"/>
    <p:sldId id="375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am" initials="JT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F2415"/>
    <a:srgbClr val="5F361F"/>
    <a:srgbClr val="5F4615"/>
    <a:srgbClr val="74561A"/>
    <a:srgbClr val="3C240A"/>
    <a:srgbClr val="99CCFF"/>
    <a:srgbClr val="FFFFFF"/>
    <a:srgbClr val="64FF64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33" autoAdjust="0"/>
    <p:restoredTop sz="82824" autoAdjust="0"/>
  </p:normalViewPr>
  <p:slideViewPr>
    <p:cSldViewPr>
      <p:cViewPr varScale="1">
        <p:scale>
          <a:sx n="80" d="100"/>
          <a:sy n="80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62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Databases: storing and </a:t>
            </a:r>
            <a:r>
              <a:rPr lang="en-US" smtClean="0"/>
              <a:t>retrieving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92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8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82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82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82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69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0B4209-E4A8-4E18-8585-EE820B34BFF3}" type="slidenum">
              <a:rPr lang="en-US" altLang="en-US" sz="900" b="0">
                <a:latin typeface="Times New Roman" pitchFamily="18" charset="0"/>
              </a:rPr>
              <a:pPr/>
              <a:t>23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22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9CFAC-7CC8-4C9D-ACBC-8D7B4E251504}" type="slidenum">
              <a:rPr lang="en-US" altLang="en-US" sz="900" b="0">
                <a:latin typeface="Times New Roman" pitchFamily="18" charset="0"/>
              </a:rPr>
              <a:pPr/>
              <a:t>24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95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63C113-A80E-4B85-A7BC-474A1E99FAA1}" type="slidenum">
              <a:rPr lang="en-US" altLang="en-US" sz="900" b="0">
                <a:latin typeface="Times New Roman" pitchFamily="18" charset="0"/>
              </a:rPr>
              <a:pPr/>
              <a:t>25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41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45FB56-3F74-4961-9DC0-62ABF2CEF7F4}" type="slidenum">
              <a:rPr lang="en-US" altLang="en-US" sz="900" b="0">
                <a:latin typeface="Times New Roman" pitchFamily="18" charset="0"/>
              </a:rPr>
              <a:pPr/>
              <a:t>26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23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D1AFF3-571B-4C69-AC6A-4B05A22BEB4F}" type="slidenum">
              <a:rPr lang="en-US" altLang="en-US" sz="900" b="0">
                <a:latin typeface="Times New Roman" pitchFamily="18" charset="0"/>
              </a:rPr>
              <a:pPr/>
              <a:t>27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0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9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6BF1A34-F9BC-491E-A25D-37B4FD03FF26}" type="slidenum">
              <a:rPr lang="en-US" altLang="en-US" sz="900" b="0">
                <a:latin typeface="Times New Roman" pitchFamily="18" charset="0"/>
              </a:rPr>
              <a:pPr/>
              <a:t>28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57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321CE5-48F9-48FD-95B8-F85B464939C9}" type="slidenum">
              <a:rPr lang="en-US" altLang="en-US" sz="900" b="0">
                <a:latin typeface="Times New Roman" pitchFamily="18" charset="0"/>
              </a:rPr>
              <a:pPr/>
              <a:t>29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54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BFBFA1-D47F-4DAC-8030-06666144ACB5}" type="slidenum">
              <a:rPr lang="en-US" altLang="en-US" sz="900" b="0">
                <a:latin typeface="Times New Roman" pitchFamily="18" charset="0"/>
              </a:rPr>
              <a:pPr/>
              <a:t>30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94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3E3245-9128-49F3-8824-6A00799BD078}" type="slidenum">
              <a:rPr lang="en-US" altLang="en-US" sz="900" b="0">
                <a:latin typeface="Times New Roman" pitchFamily="18" charset="0"/>
              </a:rPr>
              <a:pPr/>
              <a:t>31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86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1E5DAD-31A8-43EE-9965-E61E93D16ED3}" type="slidenum">
              <a:rPr lang="en-US" altLang="en-US" sz="900" b="0">
                <a:latin typeface="Times New Roman" pitchFamily="18" charset="0"/>
              </a:rPr>
              <a:pPr/>
              <a:t>32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46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BFE9E1-9E69-4B92-B724-3B73B7CEA060}" type="slidenum">
              <a:rPr lang="en-US" altLang="en-US" sz="900" b="0">
                <a:latin typeface="Times New Roman" pitchFamily="18" charset="0"/>
              </a:rPr>
              <a:pPr/>
              <a:t>33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98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BFE7A9-56AE-4CCF-9A26-49C6D7E58D6C}" type="slidenum">
              <a:rPr lang="en-US" altLang="en-US" sz="900" b="0">
                <a:latin typeface="Times New Roman" pitchFamily="18" charset="0"/>
              </a:rPr>
              <a:pPr/>
              <a:t>34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16233" indent="-216233">
              <a:buFontTx/>
              <a:buAutoNum type="arabicPeriod"/>
            </a:pPr>
            <a:endParaRPr lang="en-US" altLang="en-US" sz="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94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95D688-DF93-437F-9321-B0D0C1042B42}" type="slidenum">
              <a:rPr lang="en-US" altLang="en-US" sz="900" b="0">
                <a:latin typeface="Times New Roman" pitchFamily="18" charset="0"/>
              </a:rPr>
              <a:pPr/>
              <a:t>35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16233" indent="-216233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15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3726B9-2F91-4C43-8E61-00BED36B3F4D}" type="slidenum">
              <a:rPr lang="en-US" altLang="en-US" sz="900" b="0">
                <a:latin typeface="Times New Roman" pitchFamily="18" charset="0"/>
              </a:rPr>
              <a:pPr/>
              <a:t>36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48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036835-8898-4E2D-A902-3D3DFD9373BB}" type="slidenum">
              <a:rPr lang="en-US" altLang="en-US" sz="900" b="0">
                <a:latin typeface="Times New Roman" pitchFamily="18" charset="0"/>
              </a:rPr>
              <a:pPr/>
              <a:t>37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16233" indent="-216233">
              <a:buFontTx/>
              <a:buAutoNum type="arabicPeriod"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1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50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E62699-9E6E-4FD6-8276-5A3A2AFAE2EE}" type="slidenum">
              <a:rPr lang="en-US" altLang="en-US" sz="900" b="0">
                <a:latin typeface="Times New Roman" pitchFamily="18" charset="0"/>
              </a:rPr>
              <a:pPr/>
              <a:t>38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16233" indent="-216233">
              <a:buFontTx/>
              <a:buAutoNum type="arabicPeriod" startAt="3"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22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13374C-F12A-4781-A20E-CA8EA6E9EAFE}" type="slidenum">
              <a:rPr lang="en-US" altLang="en-US" sz="900" b="0">
                <a:latin typeface="Times New Roman" pitchFamily="18" charset="0"/>
              </a:rPr>
              <a:pPr/>
              <a:t>39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16233" indent="-216233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17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878B2B-C768-4B8D-9C07-41D690B8601B}" type="slidenum">
              <a:rPr lang="en-US" altLang="en-US" sz="900" b="0">
                <a:latin typeface="Times New Roman" pitchFamily="18" charset="0"/>
              </a:rPr>
              <a:pPr/>
              <a:t>40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16233" indent="-216233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83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CFDBE-E417-4A19-9D2F-86727F56E2F2}" type="slidenum">
              <a:rPr lang="en-US" altLang="en-US" sz="900" b="0">
                <a:latin typeface="Times New Roman" pitchFamily="18" charset="0"/>
              </a:rPr>
              <a:pPr/>
              <a:t>43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115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C483C9-A663-49DB-88A1-06AD217254AF}" type="slidenum">
              <a:rPr lang="en-US" altLang="en-US" sz="900" b="0">
                <a:latin typeface="Times New Roman" pitchFamily="18" charset="0"/>
              </a:rPr>
              <a:pPr/>
              <a:t>45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792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29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66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AC672D-8BEF-4E3C-AB9C-C97E0B37D6A6}" type="slidenum">
              <a:rPr lang="en-US" altLang="en-US" sz="900" b="0">
                <a:latin typeface="Times New Roman" pitchFamily="18" charset="0"/>
              </a:rPr>
              <a:pPr/>
              <a:t>48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22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5D8961A-B515-4355-8DE8-8B7411396799}" type="slidenum">
              <a:rPr lang="en-US" altLang="en-US" sz="900" b="0">
                <a:latin typeface="Times New Roman" pitchFamily="18" charset="0"/>
              </a:rPr>
              <a:pPr/>
              <a:t>50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204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5A2A70E-6B8B-45D2-A0C0-5A4500FF17F8}" type="slidenum">
              <a:rPr lang="en-US" altLang="en-US" sz="900" b="0">
                <a:latin typeface="Times New Roman" pitchFamily="18" charset="0"/>
              </a:rPr>
              <a:pPr/>
              <a:t>51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4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2B2ADE-4E36-41C8-9072-1FB581337CBA}" type="slidenum">
              <a:rPr lang="en-US" altLang="en-US" sz="900" b="0">
                <a:latin typeface="Times New Roman" pitchFamily="18" charset="0"/>
              </a:rPr>
              <a:pPr/>
              <a:t>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657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495410-7B19-4602-8AF2-9DAA209722C7}" type="slidenum">
              <a:rPr lang="en-US" altLang="en-US" sz="900" b="0">
                <a:latin typeface="Times New Roman" pitchFamily="18" charset="0"/>
              </a:rPr>
              <a:pPr/>
              <a:t>52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206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ED08096-7517-4278-B116-E3476A51DC61}" type="slidenum">
              <a:rPr lang="en-US" altLang="en-US" sz="900" b="0">
                <a:latin typeface="Times New Roman" pitchFamily="18" charset="0"/>
              </a:rPr>
              <a:pPr/>
              <a:t>53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32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2FC0C2-C4F4-4D2F-B7A6-25D7CAF0137C}" type="slidenum">
              <a:rPr lang="en-US" altLang="en-US" sz="900" b="0">
                <a:latin typeface="Times New Roman" pitchFamily="18" charset="0"/>
              </a:rPr>
              <a:pPr/>
              <a:t>54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462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50C449-9314-4DEC-BEB1-88658172B88B}" type="slidenum">
              <a:rPr lang="en-US" altLang="en-US" sz="900" b="0">
                <a:latin typeface="Times New Roman" pitchFamily="18" charset="0"/>
              </a:rPr>
              <a:pPr/>
              <a:t>57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752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8F6BED-D7BB-4553-AB5D-2ADA43C2E9B8}" type="slidenum">
              <a:rPr lang="en-US" altLang="en-US" sz="900" b="0">
                <a:latin typeface="Times New Roman" pitchFamily="18" charset="0"/>
              </a:rPr>
              <a:pPr/>
              <a:t>58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73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8215A3-0065-4E69-B267-24AF8931E251}" type="slidenum">
              <a:rPr lang="en-US" altLang="en-US" sz="900" b="0">
                <a:latin typeface="Times New Roman" pitchFamily="18" charset="0"/>
              </a:rPr>
              <a:pPr/>
              <a:t>59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30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91940B-6BE0-4D60-A9F3-5103809399CD}" type="slidenum">
              <a:rPr lang="en-US" altLang="en-US" sz="900" b="0">
                <a:latin typeface="Times New Roman" pitchFamily="18" charset="0"/>
              </a:rPr>
              <a:pPr/>
              <a:t>60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671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215D04-5135-4ED1-AACC-B866681E4F2A}" type="slidenum">
              <a:rPr lang="en-US" altLang="en-US" sz="900" b="0">
                <a:latin typeface="Times New Roman" pitchFamily="18" charset="0"/>
              </a:rPr>
              <a:pPr/>
              <a:t>61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045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C106A1-F2CA-42F6-B95C-0CAC28D4E397}" type="slidenum">
              <a:rPr lang="en-US" altLang="en-US" sz="900" b="0">
                <a:latin typeface="Times New Roman" pitchFamily="18" charset="0"/>
              </a:rPr>
              <a:pPr/>
              <a:t>62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58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4A6DBC-8287-4ADB-8A7B-45E7CC4D3717}" type="slidenum">
              <a:rPr lang="en-US" altLang="en-US" sz="900" b="0">
                <a:latin typeface="Times New Roman" pitchFamily="18" charset="0"/>
              </a:rPr>
              <a:pPr/>
              <a:t>63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8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412A17-D480-4D20-B009-02AE0324C600}" type="slidenum">
              <a:rPr lang="en-US" altLang="en-US" sz="900" b="0">
                <a:latin typeface="Times New Roman" pitchFamily="18" charset="0"/>
              </a:rPr>
              <a:pPr/>
              <a:t>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421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F2791A2-CB87-40A3-B6EB-3051FB924F0F}" type="slidenum">
              <a:rPr lang="en-US" altLang="en-US" sz="900" b="0">
                <a:latin typeface="Times New Roman" pitchFamily="18" charset="0"/>
              </a:rPr>
              <a:pPr/>
              <a:t>64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738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1DBDBF-F635-4D39-8C40-84718DCD7D00}" type="slidenum">
              <a:rPr lang="en-US" altLang="en-US" sz="900" b="0">
                <a:latin typeface="Times New Roman" pitchFamily="18" charset="0"/>
              </a:rPr>
              <a:pPr/>
              <a:t>65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935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CFE2D09-8579-4E1E-89C2-97F03E521507}" type="slidenum">
              <a:rPr lang="en-US" altLang="en-US" sz="900" b="0">
                <a:latin typeface="Times New Roman" pitchFamily="18" charset="0"/>
              </a:rPr>
              <a:pPr/>
              <a:t>66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930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7735B9-C4F0-4F36-A723-E5EDC459ACD8}" type="slidenum">
              <a:rPr lang="en-US" altLang="en-US" sz="900" b="0">
                <a:latin typeface="Times New Roman" pitchFamily="18" charset="0"/>
              </a:rPr>
              <a:pPr/>
              <a:t>67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203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20B306-9F51-4F52-9768-F9AAF46D233E}" type="slidenum">
              <a:rPr lang="en-US" altLang="en-US" sz="900" b="0">
                <a:latin typeface="Times New Roman" pitchFamily="18" charset="0"/>
              </a:rPr>
              <a:pPr/>
              <a:t>68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328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997F3F-072E-4379-9F82-20005D85D97B}" type="slidenum">
              <a:rPr lang="en-US" altLang="en-US" sz="900" b="0">
                <a:latin typeface="Times New Roman" pitchFamily="18" charset="0"/>
              </a:rPr>
              <a:pPr/>
              <a:t>69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101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263B5E-A7D5-49DE-B408-6E4A67BEFF4E}" type="slidenum">
              <a:rPr lang="en-US" altLang="en-US" sz="900" b="0">
                <a:latin typeface="Times New Roman" pitchFamily="18" charset="0"/>
              </a:rPr>
              <a:pPr/>
              <a:t>70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072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67643C-127D-4F43-8D44-3AE1BD5FB5EA}" type="slidenum">
              <a:rPr lang="en-US" altLang="en-US" sz="900" b="0">
                <a:latin typeface="Times New Roman" pitchFamily="18" charset="0"/>
              </a:rPr>
              <a:pPr/>
              <a:t>71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191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77ECD4-DDBD-40E1-8A75-C698A3249429}" type="slidenum">
              <a:rPr lang="en-US" altLang="en-US" sz="900" b="0">
                <a:latin typeface="Times New Roman" pitchFamily="18" charset="0"/>
              </a:rPr>
              <a:pPr/>
              <a:t>72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392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89159A-3F9E-4168-B476-1C003CC3B752}" type="slidenum">
              <a:rPr lang="en-US" altLang="en-US" sz="900" b="0">
                <a:latin typeface="Times New Roman" pitchFamily="18" charset="0"/>
              </a:rPr>
              <a:pPr/>
              <a:t>73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8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1BC86-DC74-4609-84C8-A2A38EFDB300}" type="slidenum">
              <a:rPr lang="en-US" altLang="en-US" sz="900" b="0">
                <a:latin typeface="Times New Roman" pitchFamily="18" charset="0"/>
              </a:rPr>
              <a:pPr/>
              <a:t>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398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A8C937-8F58-408D-94C4-C956974B8E14}" type="slidenum">
              <a:rPr lang="en-US" altLang="en-US" sz="900" b="0">
                <a:latin typeface="Times New Roman" pitchFamily="18" charset="0"/>
              </a:rPr>
              <a:pPr/>
              <a:t>74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83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45E29A-571C-40A2-BF61-4FCA97D098FD}" type="slidenum">
              <a:rPr lang="en-US" altLang="en-US" sz="900" b="0">
                <a:latin typeface="Times New Roman" pitchFamily="18" charset="0"/>
              </a:rPr>
              <a:pPr/>
              <a:t>75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591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32C6DD-84ED-4EF2-8220-8639C88B27F2}" type="slidenum">
              <a:rPr lang="en-US" altLang="en-US" sz="900" b="0">
                <a:latin typeface="Times New Roman" pitchFamily="18" charset="0"/>
              </a:rPr>
              <a:pPr/>
              <a:t>76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421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937AE3-A2E1-4F11-BEB1-1A22913DA366}" type="slidenum">
              <a:rPr lang="en-US" altLang="en-US" sz="900" b="0">
                <a:latin typeface="Times New Roman" pitchFamily="18" charset="0"/>
              </a:rPr>
              <a:pPr/>
              <a:t>77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7177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59327-9A01-472F-8936-382A85EBF9FD}" type="slidenum">
              <a:rPr lang="en-US" altLang="en-US" sz="900" b="0">
                <a:latin typeface="Times New Roman" pitchFamily="18" charset="0"/>
              </a:rPr>
              <a:pPr/>
              <a:t>78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579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7AACAD-6574-41B8-BDE9-AB84435DD795}" type="slidenum">
              <a:rPr lang="en-US" altLang="en-US" sz="900" b="0">
                <a:latin typeface="Times New Roman" pitchFamily="18" charset="0"/>
              </a:rPr>
              <a:pPr/>
              <a:t>79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407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D29948-F79A-48D4-8BDF-45F9106013B5}" type="slidenum">
              <a:rPr lang="en-US" altLang="en-US" sz="900" b="0">
                <a:latin typeface="Times New Roman" pitchFamily="18" charset="0"/>
              </a:rPr>
              <a:pPr/>
              <a:t>80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298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13AD9C-E60F-41B7-9A50-0199CE8C757B}" type="slidenum">
              <a:rPr lang="en-US" altLang="en-US" sz="900" b="0">
                <a:latin typeface="Times New Roman" pitchFamily="18" charset="0"/>
              </a:rPr>
              <a:pPr/>
              <a:t>81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latin typeface="Arial" charset="0"/>
              </a:rPr>
              <a:t>.</a:t>
            </a:r>
          </a:p>
          <a:p>
            <a:pPr>
              <a:buFontTx/>
              <a:buChar char="•"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970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09BD5-B162-41E6-A214-EDEF439A62A3}" type="slidenum">
              <a:rPr lang="en-US" altLang="en-US" sz="900" b="0">
                <a:latin typeface="Times New Roman" pitchFamily="18" charset="0"/>
              </a:rPr>
              <a:pPr/>
              <a:t>82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377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C6DD38-CA21-4F2A-A7E6-527118BF6AC5}" type="slidenum">
              <a:rPr lang="en-US" altLang="en-US" sz="900" b="0">
                <a:latin typeface="Times New Roman" pitchFamily="18" charset="0"/>
              </a:rPr>
              <a:pPr/>
              <a:t>83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8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5545C4-5CD2-4582-A53E-0B7843F75739}" type="slidenum">
              <a:rPr lang="en-US" altLang="en-US" sz="900" b="0">
                <a:latin typeface="Times New Roman" pitchFamily="18" charset="0"/>
              </a:rPr>
              <a:pPr/>
              <a:t>10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2072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D6BBE6-F2B4-45BA-B0C1-A82F85F0D6B5}" type="slidenum">
              <a:rPr lang="en-US" altLang="en-US" sz="900" b="0">
                <a:latin typeface="Times New Roman" pitchFamily="18" charset="0"/>
              </a:rPr>
              <a:pPr/>
              <a:t>84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574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93C456-2B58-4CE6-8CB7-F733CFF7BF23}" type="slidenum">
              <a:rPr lang="en-US" altLang="en-US" sz="900" b="0">
                <a:latin typeface="Times New Roman" pitchFamily="18" charset="0"/>
              </a:rPr>
              <a:pPr/>
              <a:t>85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524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01DA5-1A4B-4713-B738-C7D993DB59AC}" type="slidenum">
              <a:rPr lang="en-US" altLang="en-US" sz="900" b="0">
                <a:latin typeface="Times New Roman" pitchFamily="18" charset="0"/>
              </a:rPr>
              <a:pPr/>
              <a:t>86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234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373C2-9C92-4E6B-A7F6-8DABFB2D7A4D}" type="slidenum">
              <a:rPr lang="en-US" altLang="en-US" sz="900" b="0">
                <a:latin typeface="Times New Roman" pitchFamily="18" charset="0"/>
              </a:rPr>
              <a:pPr/>
              <a:t>87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582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68C9D0-E0B9-4634-918E-E49B78E8AEFF}" type="slidenum">
              <a:rPr lang="en-US" altLang="en-US" sz="900" b="0">
                <a:latin typeface="Times New Roman" pitchFamily="18" charset="0"/>
              </a:rPr>
              <a:pPr/>
              <a:t>88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193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A32C77-9B69-43E1-8B4D-78FBD912E25A}" type="slidenum">
              <a:rPr lang="en-US" altLang="en-US" sz="900" b="0">
                <a:latin typeface="Times New Roman" pitchFamily="18" charset="0"/>
              </a:rPr>
              <a:pPr/>
              <a:t>89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422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CFC5B3-EEE2-47D2-BCCD-47E9275FC410}" type="slidenum">
              <a:rPr lang="en-US" altLang="en-US" sz="900" b="0">
                <a:latin typeface="Times New Roman" pitchFamily="18" charset="0"/>
              </a:rPr>
              <a:pPr/>
              <a:t>90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6206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3E22A7-675A-4301-BCFB-E0A684718953}" type="slidenum">
              <a:rPr lang="en-US" altLang="en-US" sz="900" b="0">
                <a:latin typeface="Times New Roman" pitchFamily="18" charset="0"/>
              </a:rPr>
              <a:pPr/>
              <a:t>91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8948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CA616F-2EEE-4530-862C-8D797678AFCA}" type="slidenum">
              <a:rPr lang="en-US" altLang="en-US" sz="900" b="0">
                <a:latin typeface="Times New Roman" pitchFamily="18" charset="0"/>
              </a:rPr>
              <a:pPr/>
              <a:t>92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7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8E0A49-728F-4C2F-ADF5-BF918570EC7D}" type="slidenum">
              <a:rPr lang="en-US" altLang="en-US" sz="900" b="0">
                <a:latin typeface="Times New Roman" pitchFamily="18" charset="0"/>
              </a:rPr>
              <a:pPr/>
              <a:t>11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88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80C521-209E-4AF3-B0C8-DA5078168B70}" type="slidenum">
              <a:rPr lang="en-US" altLang="en-US" sz="900" b="0">
                <a:latin typeface="Times New Roman" pitchFamily="18" charset="0"/>
              </a:rPr>
              <a:pPr/>
              <a:t>12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4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9190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108075"/>
            <a:ext cx="4013200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68738"/>
            <a:ext cx="4013200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87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</p:spTree>
    <p:extLst>
      <p:ext uri="{BB962C8B-B14F-4D97-AF65-F5344CB8AC3E}">
        <p14:creationId xmlns:p14="http://schemas.microsoft.com/office/powerpoint/2010/main" val="51858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  <p:sldLayoutId id="2147483750" r:id="rId13"/>
    <p:sldLayoutId id="2147483751" r:id="rId14"/>
    <p:sldLayoutId id="2147483752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psc.ucalgary.ca/~tamj/203/topics/database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In this section of notes you will learn about: different types of databases, how information is stored in databases, the different types of relations that can exist within a database, how information can be retrieved via queries and how to normalize a database.</a:t>
            </a:r>
          </a:p>
        </p:txBody>
      </p:sp>
    </p:spTree>
    <p:extLst>
      <p:ext uri="{BB962C8B-B14F-4D97-AF65-F5344CB8AC3E}">
        <p14:creationId xmlns:p14="http://schemas.microsoft.com/office/powerpoint/2010/main" val="32666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(3)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192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Column: are that attributes that we track for each record</a:t>
            </a:r>
          </a:p>
          <a:p>
            <a:pPr lvl="1"/>
            <a:r>
              <a:rPr lang="en-US" altLang="en-US" dirty="0" smtClean="0"/>
              <a:t> </a:t>
            </a:r>
            <a:r>
              <a:rPr lang="en-US" altLang="en-US" dirty="0"/>
              <a:t>Employees Table:  </a:t>
            </a:r>
            <a:r>
              <a:rPr lang="en-US" altLang="en-US" dirty="0" smtClean="0"/>
              <a:t>each column specifies the information we store about employees in this database.</a:t>
            </a:r>
            <a:endParaRPr lang="en-US" altLang="en-US" dirty="0"/>
          </a:p>
          <a:p>
            <a:pPr lvl="1"/>
            <a:endParaRPr lang="en-US" altLang="en-US" dirty="0" smtClean="0"/>
          </a:p>
        </p:txBody>
      </p:sp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4505" r="55070" b="55359"/>
          <a:stretch>
            <a:fillRect/>
          </a:stretch>
        </p:blipFill>
        <p:spPr bwMode="auto">
          <a:xfrm>
            <a:off x="718820" y="3044032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88670" y="2287832"/>
            <a:ext cx="6324600" cy="726036"/>
            <a:chOff x="788670" y="2287832"/>
            <a:chExt cx="6324600" cy="726036"/>
          </a:xfrm>
        </p:grpSpPr>
        <p:sp>
          <p:nvSpPr>
            <p:cNvPr id="17418" name="AutoShape 6"/>
            <p:cNvSpPr>
              <a:spLocks/>
            </p:cNvSpPr>
            <p:nvPr/>
          </p:nvSpPr>
          <p:spPr bwMode="auto">
            <a:xfrm rot="5400000">
              <a:off x="3778899" y="-320502"/>
              <a:ext cx="344141" cy="6324600"/>
            </a:xfrm>
            <a:prstGeom prst="leftBrace">
              <a:avLst>
                <a:gd name="adj1" fmla="val 129688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2514600" y="2287832"/>
              <a:ext cx="3048000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 smtClean="0">
                  <a:solidFill>
                    <a:srgbClr val="FF0000"/>
                  </a:solidFill>
                </a:rPr>
                <a:t>Attributes of each record</a:t>
              </a:r>
              <a:endParaRPr lang="en-US" altLang="en-US" sz="2000" b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2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Primary Key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1430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Each table should typically have one field designated as the primary key:</a:t>
            </a:r>
          </a:p>
          <a:p>
            <a:pPr lvl="1"/>
            <a:r>
              <a:rPr lang="en-US" altLang="en-US" dirty="0" smtClean="0"/>
              <a:t>The primary key must be guaranteed to be unique</a:t>
            </a:r>
          </a:p>
          <a:p>
            <a:pPr lvl="1"/>
            <a:r>
              <a:rPr lang="en-US" altLang="en-US" dirty="0" smtClean="0"/>
              <a:t>It identifies one record from another</a:t>
            </a:r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4505" r="55070" b="55359"/>
          <a:stretch>
            <a:fillRect/>
          </a:stretch>
        </p:blipFill>
        <p:spPr bwMode="auto">
          <a:xfrm>
            <a:off x="2331421" y="2870200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9738" name="Group 10"/>
          <p:cNvGrpSpPr>
            <a:grpSpLocks/>
          </p:cNvGrpSpPr>
          <p:nvPr/>
        </p:nvGrpSpPr>
        <p:grpSpPr bwMode="auto">
          <a:xfrm>
            <a:off x="0" y="2667000"/>
            <a:ext cx="3416301" cy="4373563"/>
            <a:chOff x="0" y="1576"/>
            <a:chExt cx="2152" cy="2755"/>
          </a:xfrm>
        </p:grpSpPr>
        <p:sp>
          <p:nvSpPr>
            <p:cNvPr id="27654" name="Oval 7"/>
            <p:cNvSpPr>
              <a:spLocks noChangeArrowheads="1"/>
            </p:cNvSpPr>
            <p:nvPr/>
          </p:nvSpPr>
          <p:spPr bwMode="auto">
            <a:xfrm rot="5400000">
              <a:off x="448" y="2488"/>
              <a:ext cx="2616" cy="7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27655" name="Line 8"/>
            <p:cNvSpPr>
              <a:spLocks noChangeShapeType="1"/>
            </p:cNvSpPr>
            <p:nvPr/>
          </p:nvSpPr>
          <p:spPr bwMode="auto">
            <a:xfrm flipV="1">
              <a:off x="328" y="2896"/>
              <a:ext cx="1040" cy="4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7656" name="Text Box 9"/>
            <p:cNvSpPr txBox="1">
              <a:spLocks noChangeArrowheads="1"/>
            </p:cNvSpPr>
            <p:nvPr/>
          </p:nvSpPr>
          <p:spPr bwMode="auto">
            <a:xfrm>
              <a:off x="0" y="3302"/>
              <a:ext cx="1096" cy="1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>
                  <a:solidFill>
                    <a:srgbClr val="FF0000"/>
                  </a:solidFill>
                </a:rPr>
                <a:t>Primary Key for table ‘Employees’ is the ‘SIN’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7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Choosing A Primary Key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A primary key must be unique to each record because it is the one thing that distinguishes them.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there is at least one instance where records can have the same value for a field then that field cannot be a primary key. (When in doubt if this will ever be the case verify with your users).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single key field cannot be found then several fields can be combined into a composite key. (Each field is still a separate field but together they form a unique primary key for each record).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Course name, course number, lecture section (CPSC 203 L01)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unique primary key still cannot be found then ‘invent’ one.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DepartmentID</a:t>
            </a:r>
            <a:r>
              <a:rPr lang="en-US" altLang="en-US" dirty="0" smtClean="0"/>
              <a:t> from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Departments</a:t>
            </a:r>
            <a:r>
              <a:rPr lang="en-US" altLang="en-US" dirty="0" smtClean="0"/>
              <a:t> table</a:t>
            </a:r>
          </a:p>
          <a:p>
            <a:pPr marL="114300" indent="-114300"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27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Problem: Tracking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want to store employee and other information.</a:t>
            </a:r>
          </a:p>
          <a:p>
            <a:r>
              <a:rPr lang="en-US" dirty="0" smtClean="0"/>
              <a:t>Information we need to track for each employee:</a:t>
            </a:r>
          </a:p>
          <a:p>
            <a:pPr lvl="1"/>
            <a:r>
              <a:rPr lang="en-US" altLang="en-US" sz="18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Social insurance number</a:t>
            </a:r>
            <a:endParaRPr lang="en-US" altLang="en-US" sz="18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r>
              <a:rPr lang="en-US" altLang="en-US" sz="18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Last name</a:t>
            </a:r>
            <a:endParaRPr lang="en-US" altLang="en-US" sz="18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r>
              <a:rPr lang="en-US" altLang="en-US" sz="18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First name</a:t>
            </a:r>
            <a:endParaRPr lang="en-US" altLang="en-US" sz="18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r>
              <a:rPr lang="en-US" altLang="en-US" sz="1800" dirty="0">
                <a:latin typeface="Comic Sans MS" panose="030F0702030302020204" pitchFamily="66" charset="0"/>
                <a:cs typeface="Consolas" panose="020B0609020204030204" pitchFamily="49" charset="0"/>
              </a:rPr>
              <a:t>Address</a:t>
            </a:r>
          </a:p>
          <a:p>
            <a:pPr lvl="1"/>
            <a:r>
              <a:rPr lang="en-US" altLang="en-US" sz="1800" dirty="0">
                <a:latin typeface="Comic Sans MS" panose="030F0702030302020204" pitchFamily="66" charset="0"/>
                <a:cs typeface="Consolas" panose="020B0609020204030204" pitchFamily="49" charset="0"/>
              </a:rPr>
              <a:t>City</a:t>
            </a:r>
          </a:p>
          <a:p>
            <a:pPr lvl="1"/>
            <a:r>
              <a:rPr lang="en-US" altLang="en-US" sz="1800" dirty="0">
                <a:latin typeface="Comic Sans MS" panose="030F0702030302020204" pitchFamily="66" charset="0"/>
                <a:cs typeface="Consolas" panose="020B0609020204030204" pitchFamily="49" charset="0"/>
              </a:rPr>
              <a:t>Province</a:t>
            </a:r>
          </a:p>
          <a:p>
            <a:pPr lvl="1"/>
            <a:r>
              <a:rPr lang="en-US" altLang="en-US" sz="18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Postal code</a:t>
            </a:r>
            <a:endParaRPr lang="en-US" altLang="en-US" sz="18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r>
              <a:rPr lang="en-US" altLang="en-US" sz="18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Home phone number</a:t>
            </a:r>
            <a:endParaRPr lang="en-US" altLang="en-US" sz="18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r>
              <a:rPr lang="en-US" altLang="en-US" sz="18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Date of birth</a:t>
            </a:r>
            <a:endParaRPr lang="en-US" altLang="en-US" sz="18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r>
              <a:rPr lang="en-US" altLang="en-US" sz="18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Hourly pay rate</a:t>
            </a:r>
            <a:endParaRPr lang="en-US" altLang="en-US" sz="18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2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Problem: Tracking Employee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>
                <a:latin typeface="+mj-lt"/>
                <a:cs typeface="Consolas" panose="020B0609020204030204" pitchFamily="49" charset="0"/>
              </a:rPr>
              <a:t>Employees are paid hourly and may work for different departments. A job may cross department bounds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latin typeface="+mj-lt"/>
                <a:cs typeface="Consolas" panose="020B0609020204030204" pitchFamily="49" charset="0"/>
              </a:rPr>
              <a:t>e.g., James Tam worked 25 hours on a chemical cleanup job on a chemical spill that occurred on the accounting and HR floor on Jan 15, 2015 to be billed to accounting and human resources.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+mj-lt"/>
                <a:cs typeface="Consolas" panose="020B0609020204030204" pitchFamily="49" charset="0"/>
              </a:rPr>
              <a:t>Information we need to track for pay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latin typeface="+mj-lt"/>
                <a:cs typeface="Consolas" panose="020B0609020204030204" pitchFamily="49" charset="0"/>
              </a:rPr>
              <a:t>Employee to pay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latin typeface="+mj-lt"/>
                <a:cs typeface="Consolas" panose="020B0609020204030204" pitchFamily="49" charset="0"/>
              </a:rPr>
              <a:t>Department to bill for the cost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latin typeface="+mj-lt"/>
                <a:cs typeface="Consolas" panose="020B0609020204030204" pitchFamily="49" charset="0"/>
              </a:rPr>
              <a:t>Start date of the work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latin typeface="+mj-lt"/>
                <a:cs typeface="Consolas" panose="020B0609020204030204" pitchFamily="49" charset="0"/>
              </a:rPr>
              <a:t>Hours worked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Department information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 of the department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Annual budget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Each department is assigned an ID code: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Human Resources = 1, Marketing = 2, Finance = 3, Management information systems = 4</a:t>
            </a:r>
          </a:p>
          <a:p>
            <a:pPr lvl="1">
              <a:lnSpc>
                <a:spcPct val="80000"/>
              </a:lnSpc>
            </a:pPr>
            <a:endParaRPr lang="en-US" altLang="en-US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685800"/>
          </a:xfrm>
        </p:spPr>
        <p:txBody>
          <a:bodyPr/>
          <a:lstStyle/>
          <a:p>
            <a:r>
              <a:rPr lang="en-US" dirty="0" smtClean="0"/>
              <a:t>Three tables are required and start off with the following attributes: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197946"/>
              </p:ext>
            </p:extLst>
          </p:nvPr>
        </p:nvGraphicFramePr>
        <p:xfrm>
          <a:off x="152400" y="2662518"/>
          <a:ext cx="8686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838200"/>
                <a:gridCol w="1066800"/>
                <a:gridCol w="1227589"/>
                <a:gridCol w="677411"/>
                <a:gridCol w="1075888"/>
                <a:gridCol w="796954"/>
                <a:gridCol w="794158"/>
                <a:gridCol w="807720"/>
                <a:gridCol w="868680"/>
              </a:tblGrid>
              <a:tr h="5257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Postal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Birth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</a:t>
                      </a:r>
                      <a:r>
                        <a:rPr lang="en-US" sz="1600" baseline="0" dirty="0" smtClean="0"/>
                        <a:t> pay rate</a:t>
                      </a:r>
                      <a:endParaRPr lang="en-US" sz="1600" dirty="0"/>
                    </a:p>
                  </a:txBody>
                  <a:tcPr/>
                </a:tc>
              </a:tr>
              <a:tr h="31689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22860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EMPLOYEES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24953"/>
              </p:ext>
            </p:extLst>
          </p:nvPr>
        </p:nvGraphicFramePr>
        <p:xfrm>
          <a:off x="177501" y="4379458"/>
          <a:ext cx="6248400" cy="804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722"/>
                <a:gridCol w="1428078"/>
                <a:gridCol w="1218304"/>
                <a:gridCol w="2058296"/>
              </a:tblGrid>
              <a:tr h="4691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Employee</a:t>
                      </a:r>
                      <a:r>
                        <a:rPr lang="en-US" sz="1600" baseline="0" dirty="0" smtClean="0"/>
                        <a:t> info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Hours worked</a:t>
                      </a:r>
                      <a:endParaRPr lang="en-US" sz="1600" dirty="0"/>
                    </a:p>
                  </a:txBody>
                  <a:tcPr/>
                </a:tc>
              </a:tr>
              <a:tr h="23507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393999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TIMEBILLED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709908"/>
              </p:ext>
            </p:extLst>
          </p:nvPr>
        </p:nvGraphicFramePr>
        <p:xfrm>
          <a:off x="152400" y="5878286"/>
          <a:ext cx="49529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764956"/>
                <a:gridCol w="1740243"/>
              </a:tblGrid>
              <a:tr h="4274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r>
                        <a:rPr lang="en-US" sz="1600" baseline="0" dirty="0" smtClean="0"/>
                        <a:t> 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r>
                        <a:rPr lang="en-US" sz="1600" baseline="0" dirty="0" smtClean="0"/>
                        <a:t> 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Budget</a:t>
                      </a:r>
                      <a:endParaRPr lang="en-US" sz="1600" dirty="0"/>
                    </a:p>
                  </a:txBody>
                  <a:tcPr/>
                </a:tc>
              </a:tr>
              <a:tr h="2474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5471832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DEPARTMENTS</a:t>
            </a:r>
          </a:p>
        </p:txBody>
      </p:sp>
    </p:spTree>
    <p:extLst>
      <p:ext uri="{BB962C8B-B14F-4D97-AF65-F5344CB8AC3E}">
        <p14:creationId xmlns:p14="http://schemas.microsoft.com/office/powerpoint/2010/main" val="39547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Employees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key?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03211"/>
              </p:ext>
            </p:extLst>
          </p:nvPr>
        </p:nvGraphicFramePr>
        <p:xfrm>
          <a:off x="181088" y="2476276"/>
          <a:ext cx="8686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838200"/>
                <a:gridCol w="1066800"/>
                <a:gridCol w="1227589"/>
                <a:gridCol w="677411"/>
                <a:gridCol w="1075888"/>
                <a:gridCol w="796954"/>
                <a:gridCol w="794158"/>
                <a:gridCol w="807720"/>
                <a:gridCol w="868680"/>
              </a:tblGrid>
              <a:tr h="5257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Postal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Birth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</a:t>
                      </a:r>
                      <a:r>
                        <a:rPr lang="en-US" sz="1600" baseline="0" dirty="0" smtClean="0"/>
                        <a:t> pay rate</a:t>
                      </a:r>
                      <a:endParaRPr lang="en-US" sz="1600" dirty="0"/>
                    </a:p>
                  </a:txBody>
                  <a:tcPr/>
                </a:tc>
              </a:tr>
              <a:tr h="31689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1088" y="2099758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20636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Employees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key?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15312"/>
              </p:ext>
            </p:extLst>
          </p:nvPr>
        </p:nvGraphicFramePr>
        <p:xfrm>
          <a:off x="181088" y="2476276"/>
          <a:ext cx="8686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112"/>
                <a:gridCol w="838200"/>
                <a:gridCol w="943088"/>
                <a:gridCol w="1227589"/>
                <a:gridCol w="677411"/>
                <a:gridCol w="1075888"/>
                <a:gridCol w="796954"/>
                <a:gridCol w="794158"/>
                <a:gridCol w="807720"/>
                <a:gridCol w="868680"/>
              </a:tblGrid>
              <a:tr h="52578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Postal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Birth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</a:t>
                      </a:r>
                      <a:r>
                        <a:rPr lang="en-US" sz="1600" baseline="0" dirty="0" smtClean="0"/>
                        <a:t> pay rate</a:t>
                      </a:r>
                      <a:endParaRPr lang="en-US" sz="1600" dirty="0"/>
                    </a:p>
                  </a:txBody>
                  <a:tcPr/>
                </a:tc>
              </a:tr>
              <a:tr h="31689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1088" y="2099758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36870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Departments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key?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127823"/>
              </p:ext>
            </p:extLst>
          </p:nvPr>
        </p:nvGraphicFramePr>
        <p:xfrm>
          <a:off x="533400" y="2419350"/>
          <a:ext cx="49529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764956"/>
                <a:gridCol w="1740243"/>
              </a:tblGrid>
              <a:tr h="4274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r>
                        <a:rPr lang="en-US" sz="1600" baseline="0" dirty="0" smtClean="0"/>
                        <a:t> 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r>
                        <a:rPr lang="en-US" sz="1600" baseline="0" dirty="0" smtClean="0"/>
                        <a:t> 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Budget</a:t>
                      </a:r>
                      <a:endParaRPr lang="en-US" sz="1600" dirty="0"/>
                    </a:p>
                  </a:txBody>
                  <a:tcPr/>
                </a:tc>
              </a:tr>
              <a:tr h="2474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2012896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DEPARTMENTS</a:t>
            </a:r>
          </a:p>
        </p:txBody>
      </p:sp>
    </p:spTree>
    <p:extLst>
      <p:ext uri="{BB962C8B-B14F-4D97-AF65-F5344CB8AC3E}">
        <p14:creationId xmlns:p14="http://schemas.microsoft.com/office/powerpoint/2010/main" val="23510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Departments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key?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75730"/>
              </p:ext>
            </p:extLst>
          </p:nvPr>
        </p:nvGraphicFramePr>
        <p:xfrm>
          <a:off x="181088" y="2463854"/>
          <a:ext cx="561011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312"/>
                <a:gridCol w="1762679"/>
                <a:gridCol w="1971121"/>
              </a:tblGrid>
              <a:tr h="7399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Department</a:t>
                      </a:r>
                      <a:r>
                        <a:rPr lang="en-US" sz="2400" baseline="0" dirty="0" smtClean="0"/>
                        <a:t> Code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r>
                        <a:rPr lang="en-US" sz="1600" baseline="0" dirty="0" smtClean="0"/>
                        <a:t> 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Budget</a:t>
                      </a:r>
                      <a:endParaRPr lang="en-US" sz="1600" dirty="0"/>
                    </a:p>
                  </a:txBody>
                  <a:tcPr/>
                </a:tc>
              </a:tr>
              <a:tr h="3014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1088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DEPARTMENTS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2600" y="3200400"/>
            <a:ext cx="3400312" cy="164352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25425" lvl="2">
              <a:lnSpc>
                <a:spcPct val="80000"/>
              </a:lnSpc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Recall:</a:t>
            </a:r>
          </a:p>
          <a:p>
            <a:pPr marL="511175" lvl="2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Human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Resources =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pPr marL="511175" lvl="2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Marketing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pPr marL="511175" lvl="2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Finance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pPr marL="511175" lvl="2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Management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information systems = 4</a:t>
            </a:r>
          </a:p>
        </p:txBody>
      </p:sp>
      <p:cxnSp>
        <p:nvCxnSpPr>
          <p:cNvPr id="13" name="Straight Connector 12"/>
          <p:cNvCxnSpPr>
            <a:endCxn id="12" idx="1"/>
          </p:cNvCxnSpPr>
          <p:nvPr/>
        </p:nvCxnSpPr>
        <p:spPr>
          <a:xfrm>
            <a:off x="914400" y="2895600"/>
            <a:ext cx="4648200" cy="112656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store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4599" y="1901734"/>
            <a:ext cx="18982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Francesco </a:t>
            </a:r>
            <a:r>
              <a:rPr lang="en-US" sz="1000" dirty="0" err="1"/>
              <a:t>Rollandin</a:t>
            </a:r>
            <a:r>
              <a:rPr lang="en-US" sz="1000" dirty="0"/>
              <a:t>/</a:t>
            </a:r>
            <a:r>
              <a:rPr lang="en-US" sz="1000" dirty="0" err="1"/>
              <a:t>OpenClipart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53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TimeBilled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Primary </a:t>
            </a:r>
            <a:r>
              <a:rPr lang="en-US" dirty="0"/>
              <a:t>key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composite  key may be possible</a:t>
            </a:r>
          </a:p>
          <a:p>
            <a:pPr lvl="1"/>
            <a:r>
              <a:rPr lang="en-US" dirty="0" smtClean="0"/>
              <a:t>With a composite key: It’s improbably that there may exist the case there will be duplicates but not impossible</a:t>
            </a:r>
          </a:p>
          <a:p>
            <a:pPr lvl="2"/>
            <a:r>
              <a:rPr lang="en-US" dirty="0" smtClean="0"/>
              <a:t>E.g., One employee performs two separate jobs for the same department during the same time period that both last the same number of hours.</a:t>
            </a:r>
          </a:p>
          <a:p>
            <a:pPr lvl="1"/>
            <a:r>
              <a:rPr lang="en-US" dirty="0" smtClean="0"/>
              <a:t>“Inventing” a primary is the safest solution.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94090"/>
              </p:ext>
            </p:extLst>
          </p:nvPr>
        </p:nvGraphicFramePr>
        <p:xfrm>
          <a:off x="253701" y="1734868"/>
          <a:ext cx="6248400" cy="804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722"/>
                <a:gridCol w="1428078"/>
                <a:gridCol w="1218304"/>
                <a:gridCol w="2058296"/>
              </a:tblGrid>
              <a:tr h="4691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Employee</a:t>
                      </a:r>
                      <a:r>
                        <a:rPr lang="en-US" sz="1600" baseline="0" dirty="0" smtClean="0"/>
                        <a:t> info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Hours worked</a:t>
                      </a:r>
                      <a:endParaRPr lang="en-US" sz="1600" dirty="0"/>
                    </a:p>
                  </a:txBody>
                  <a:tcPr/>
                </a:tc>
              </a:tr>
              <a:tr h="23507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295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TIMEBILLED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74961"/>
              </p:ext>
            </p:extLst>
          </p:nvPr>
        </p:nvGraphicFramePr>
        <p:xfrm>
          <a:off x="276114" y="5579487"/>
          <a:ext cx="567286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5"/>
                <a:gridCol w="1066800"/>
                <a:gridCol w="1219200"/>
                <a:gridCol w="838200"/>
                <a:gridCol w="1219200"/>
              </a:tblGrid>
              <a:tr h="7947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 BilledID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Employee</a:t>
                      </a:r>
                      <a:r>
                        <a:rPr lang="en-US" sz="1600" baseline="0" dirty="0" smtClean="0"/>
                        <a:t> info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Hours worked</a:t>
                      </a:r>
                      <a:endParaRPr lang="en-US" sz="1600" dirty="0"/>
                    </a:p>
                  </a:txBody>
                  <a:tcPr/>
                </a:tc>
              </a:tr>
              <a:tr h="32380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012" y="5140019"/>
            <a:ext cx="1828800" cy="3198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TIMEBILLED</a:t>
            </a:r>
          </a:p>
        </p:txBody>
      </p:sp>
    </p:spTree>
    <p:extLst>
      <p:ext uri="{BB962C8B-B14F-4D97-AF65-F5344CB8AC3E}">
        <p14:creationId xmlns:p14="http://schemas.microsoft.com/office/powerpoint/2010/main" val="316806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Needed: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TimeBilled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determine which employee to </a:t>
            </a:r>
            <a:r>
              <a:rPr lang="en-US" dirty="0" smtClean="0"/>
              <a:t>pay?</a:t>
            </a:r>
          </a:p>
          <a:p>
            <a:pPr lvl="1"/>
            <a:r>
              <a:rPr lang="en-US" dirty="0" smtClean="0"/>
              <a:t>There is already information that uniquely identifies each employee (SIN)</a:t>
            </a:r>
          </a:p>
          <a:p>
            <a:pPr lvl="1"/>
            <a:r>
              <a:rPr lang="en-US" dirty="0" smtClean="0"/>
              <a:t>We can add the employee Social Insurance number as a new column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50463"/>
              </p:ext>
            </p:extLst>
          </p:nvPr>
        </p:nvGraphicFramePr>
        <p:xfrm>
          <a:off x="733315" y="1826098"/>
          <a:ext cx="5080299" cy="113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46"/>
                <a:gridCol w="1015251"/>
                <a:gridCol w="1219200"/>
                <a:gridCol w="631647"/>
                <a:gridCol w="1349555"/>
              </a:tblGrid>
              <a:tr h="794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BilledID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Employee</a:t>
                      </a:r>
                      <a:r>
                        <a:rPr lang="en-US" sz="1600" baseline="0" dirty="0" smtClean="0"/>
                        <a:t> info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Hours worked</a:t>
                      </a:r>
                      <a:endParaRPr lang="en-US" sz="1600" dirty="0"/>
                    </a:p>
                  </a:txBody>
                  <a:tcPr/>
                </a:tc>
              </a:tr>
              <a:tr h="32380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212" y="1386630"/>
            <a:ext cx="1828800" cy="3198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TIMEBILLED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63184"/>
              </p:ext>
            </p:extLst>
          </p:nvPr>
        </p:nvGraphicFramePr>
        <p:xfrm>
          <a:off x="710903" y="4815630"/>
          <a:ext cx="5744583" cy="949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982"/>
                <a:gridCol w="1066800"/>
                <a:gridCol w="1219200"/>
                <a:gridCol w="838200"/>
                <a:gridCol w="914400"/>
                <a:gridCol w="762001"/>
              </a:tblGrid>
              <a:tr h="6141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BilledID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Employee</a:t>
                      </a:r>
                      <a:r>
                        <a:rPr lang="en-US" sz="1600" baseline="0" dirty="0" smtClean="0"/>
                        <a:t> info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Hours worked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</a:t>
                      </a:r>
                      <a:endParaRPr lang="en-US" sz="1600" dirty="0"/>
                    </a:p>
                  </a:txBody>
                  <a:tcPr/>
                </a:tc>
              </a:tr>
              <a:tr h="3002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376162"/>
            <a:ext cx="1828800" cy="3198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TIMEBILLED</a:t>
            </a:r>
          </a:p>
        </p:txBody>
      </p:sp>
    </p:spTree>
    <p:extLst>
      <p:ext uri="{BB962C8B-B14F-4D97-AF65-F5344CB8AC3E}">
        <p14:creationId xmlns:p14="http://schemas.microsoft.com/office/powerpoint/2010/main" val="10167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TimeBilled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to determine which department should pay?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can add the d</a:t>
            </a:r>
            <a:r>
              <a:rPr lang="en-US" dirty="0" smtClean="0"/>
              <a:t>epartment  identification as </a:t>
            </a:r>
            <a:r>
              <a:rPr lang="en-US" dirty="0"/>
              <a:t>a new column</a:t>
            </a: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73461"/>
              </p:ext>
            </p:extLst>
          </p:nvPr>
        </p:nvGraphicFramePr>
        <p:xfrm>
          <a:off x="787103" y="2115868"/>
          <a:ext cx="5744583" cy="949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982"/>
                <a:gridCol w="1066800"/>
                <a:gridCol w="1219200"/>
                <a:gridCol w="838200"/>
                <a:gridCol w="914400"/>
                <a:gridCol w="762001"/>
              </a:tblGrid>
              <a:tr h="6141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BilledID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Employee</a:t>
                      </a:r>
                      <a:r>
                        <a:rPr lang="en-US" sz="1600" baseline="0" dirty="0" smtClean="0"/>
                        <a:t> info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Hours worked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</a:t>
                      </a:r>
                      <a:endParaRPr lang="en-US" sz="1600" dirty="0"/>
                    </a:p>
                  </a:txBody>
                  <a:tcPr/>
                </a:tc>
              </a:tr>
              <a:tr h="3002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0" y="1676400"/>
            <a:ext cx="1828800" cy="3198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TIMEBILLED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540438"/>
              </p:ext>
            </p:extLst>
          </p:nvPr>
        </p:nvGraphicFramePr>
        <p:xfrm>
          <a:off x="787103" y="4630468"/>
          <a:ext cx="6985298" cy="1105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35"/>
                <a:gridCol w="1145289"/>
                <a:gridCol w="1245173"/>
                <a:gridCol w="685800"/>
                <a:gridCol w="914400"/>
                <a:gridCol w="533400"/>
                <a:gridCol w="1447801"/>
              </a:tblGrid>
              <a:tr h="7705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BilledID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Employee</a:t>
                      </a:r>
                      <a:r>
                        <a:rPr lang="en-US" sz="1600" baseline="0" dirty="0" smtClean="0"/>
                        <a:t> info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Hours worked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DepartmentID</a:t>
                      </a:r>
                      <a:endParaRPr lang="en-US" sz="1600" dirty="0"/>
                    </a:p>
                  </a:txBody>
                  <a:tcPr/>
                </a:tc>
              </a:tr>
              <a:tr h="31394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0" y="4191000"/>
            <a:ext cx="1828800" cy="3198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TIMEBILLED</a:t>
            </a:r>
          </a:p>
        </p:txBody>
      </p:sp>
    </p:spTree>
    <p:extLst>
      <p:ext uri="{BB962C8B-B14F-4D97-AF65-F5344CB8AC3E}">
        <p14:creationId xmlns:p14="http://schemas.microsoft.com/office/powerpoint/2010/main" val="171606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key in one table that refers to a key in another field:</a:t>
            </a:r>
          </a:p>
          <a:p>
            <a:pPr lvl="1"/>
            <a:r>
              <a:rPr lang="en-US" altLang="en-US" dirty="0" smtClean="0"/>
              <a:t>E.g. SIN and DepartmentID field of the TimeBilled table</a:t>
            </a:r>
          </a:p>
          <a:p>
            <a:endParaRPr lang="en-US" alt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Foreign Key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5508"/>
            <a:ext cx="62960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Oval 8"/>
          <p:cNvSpPr>
            <a:spLocks noChangeArrowheads="1"/>
          </p:cNvSpPr>
          <p:nvPr/>
        </p:nvSpPr>
        <p:spPr bwMode="auto">
          <a:xfrm rot="5400000">
            <a:off x="4404519" y="2758283"/>
            <a:ext cx="796924" cy="6143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77819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Line 9"/>
          <p:cNvSpPr>
            <a:spLocks noChangeShapeType="1"/>
          </p:cNvSpPr>
          <p:nvPr/>
        </p:nvSpPr>
        <p:spPr bwMode="auto">
          <a:xfrm flipH="1">
            <a:off x="1600200" y="3276600"/>
            <a:ext cx="28956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1752" name="Oval 11"/>
          <p:cNvSpPr>
            <a:spLocks noChangeArrowheads="1"/>
          </p:cNvSpPr>
          <p:nvPr/>
        </p:nvSpPr>
        <p:spPr bwMode="auto">
          <a:xfrm rot="5400000">
            <a:off x="1314692" y="4533900"/>
            <a:ext cx="342416" cy="533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283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MS-Access Tables Used In The Example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 smtClean="0"/>
              <a:t>This example can be found online: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hlinkClick r:id="rId3"/>
              </a:rPr>
              <a:t>http://pages.cpsc.ucalgary.ca/~tamj/203/topics/databases.html</a:t>
            </a:r>
            <a:endParaRPr lang="en-US" altLang="en-US" dirty="0" smtClean="0"/>
          </a:p>
          <a:p>
            <a:pPr lvl="1"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Employees</a:t>
            </a:r>
            <a:r>
              <a:rPr lang="en-US" altLang="en-US" b="1" dirty="0" smtClean="0"/>
              <a:t> table (tracks information about individual employees)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SIN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Address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City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Province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PostalCode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HomePhone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BirthDate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PayRate</a:t>
            </a:r>
          </a:p>
        </p:txBody>
      </p:sp>
    </p:spTree>
    <p:extLst>
      <p:ext uri="{BB962C8B-B14F-4D97-AF65-F5344CB8AC3E}">
        <p14:creationId xmlns:p14="http://schemas.microsoft.com/office/powerpoint/2010/main" val="24050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Tables Used In The Example (2)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Departments</a:t>
            </a:r>
            <a:r>
              <a:rPr lang="en-US" altLang="en-US" b="1" dirty="0" smtClean="0"/>
              <a:t> table (maps each department to a number e.g., Human Resources = 1, Marketing = 2)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DepartmentID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DepartmentName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Budget</a:t>
            </a:r>
          </a:p>
          <a:p>
            <a:pPr lvl="1"/>
            <a:endParaRPr lang="en-US" altLang="en-US" b="1" dirty="0" smtClean="0"/>
          </a:p>
          <a:p>
            <a:pPr>
              <a:lnSpc>
                <a:spcPct val="80000"/>
              </a:lnSpc>
            </a:pPr>
            <a:r>
              <a:rPr lang="en-US" alt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TimeBilled</a:t>
            </a:r>
            <a:r>
              <a:rPr lang="en-US" altLang="en-US" b="1" dirty="0" smtClean="0"/>
              <a:t> table (for each pay period information about how many hours each employee worked and how much they are owed is tracked with this table).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TimeBilledID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SIN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DepartmentID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StartPayPeriod</a:t>
            </a:r>
          </a:p>
          <a:p>
            <a:pPr lvl="1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HoursWorked</a:t>
            </a:r>
          </a:p>
          <a:p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857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MS-Access: Views Of Your Database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3860800" cy="53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dirty="0" smtClean="0"/>
              <a:t>Design view</a:t>
            </a:r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Typically start with this view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what fields that a table will consist of: 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DepartmentID</a:t>
            </a:r>
            <a:r>
              <a:rPr lang="en-US" altLang="en-US" sz="1600" dirty="0" smtClean="0"/>
              <a:t>,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DepartmentName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the type and the format of the information in each field: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SIN is field with 9 characters that must be in the format 000 000 000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7100" y="1108075"/>
            <a:ext cx="3898900" cy="5368925"/>
          </a:xfrm>
          <a:prstGeom prst="rect">
            <a:avLst/>
          </a:prstGeom>
        </p:spPr>
        <p:txBody>
          <a:bodyPr/>
          <a:lstStyle/>
          <a:p>
            <a:pPr marL="114300" indent="-114300">
              <a:lnSpc>
                <a:spcPct val="80000"/>
              </a:lnSpc>
            </a:pPr>
            <a:r>
              <a:rPr lang="en-US" altLang="en-US" sz="2000" b="1" dirty="0" smtClean="0"/>
              <a:t>Datasheet view</a:t>
            </a:r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  <a:buFontTx/>
              <a:buChar char="•"/>
            </a:pPr>
            <a:r>
              <a:rPr lang="en-US" altLang="en-US" sz="1800" dirty="0" smtClean="0"/>
              <a:t>Once the fields have been specified in the Design view using the Datasheet view allows for each record to be entered.</a:t>
            </a:r>
          </a:p>
          <a:p>
            <a:pPr marL="114300" indent="-114300">
              <a:lnSpc>
                <a:spcPct val="80000"/>
              </a:lnSpc>
            </a:pPr>
            <a:endParaRPr lang="en-US" altLang="en-US" sz="1800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9"/>
          <a:stretch/>
        </p:blipFill>
        <p:spPr bwMode="auto">
          <a:xfrm>
            <a:off x="561974" y="1462086"/>
            <a:ext cx="387890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9"/>
          <a:stretch/>
        </p:blipFill>
        <p:spPr bwMode="auto">
          <a:xfrm>
            <a:off x="4876800" y="1529292"/>
            <a:ext cx="3562574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1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uiExpand="1" build="p" bldLvl="2"/>
      <p:bldP spid="324614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Tables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18500" cy="5368925"/>
          </a:xfrm>
        </p:spPr>
        <p:txBody>
          <a:bodyPr/>
          <a:lstStyle/>
          <a:p>
            <a:r>
              <a:rPr lang="en-US" altLang="en-US" sz="2000" b="1" dirty="0" smtClean="0"/>
              <a:t>Data tables</a:t>
            </a:r>
          </a:p>
          <a:p>
            <a:pPr lvl="1"/>
            <a:r>
              <a:rPr lang="en-US" altLang="en-US" sz="1800" dirty="0" smtClean="0"/>
              <a:t>Stores data that provides information about the database</a:t>
            </a:r>
          </a:p>
          <a:p>
            <a:pPr lvl="1"/>
            <a:r>
              <a:rPr lang="en-US" altLang="en-US" sz="1800" dirty="0" smtClean="0"/>
              <a:t>Dynamic, will likely be manipulated over the life the database (add, delete, modify)</a:t>
            </a:r>
          </a:p>
          <a:p>
            <a:pPr lvl="1"/>
            <a:r>
              <a:rPr lang="en-US" altLang="en-US" sz="1800" dirty="0" smtClean="0"/>
              <a:t>E.g.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Employees</a:t>
            </a:r>
            <a:r>
              <a:rPr lang="en-US" altLang="en-US" sz="1800" dirty="0" smtClean="0"/>
              <a:t>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TimeBilled</a:t>
            </a:r>
            <a:r>
              <a:rPr lang="en-US" altLang="en-US" sz="1800" dirty="0" smtClean="0"/>
              <a:t> tables (address and hours worked may change over time)</a:t>
            </a:r>
          </a:p>
          <a:p>
            <a:r>
              <a:rPr lang="en-US" altLang="en-US" sz="2000" b="1" dirty="0" smtClean="0"/>
              <a:t>Validation tables</a:t>
            </a:r>
          </a:p>
          <a:p>
            <a:pPr lvl="1"/>
            <a:r>
              <a:rPr lang="en-US" altLang="en-US" sz="1800" dirty="0" smtClean="0"/>
              <a:t>Used to ensure data integrity (to ‘lookup’ values)</a:t>
            </a:r>
          </a:p>
          <a:p>
            <a:pPr lvl="1"/>
            <a:r>
              <a:rPr lang="en-US" altLang="en-US" sz="1800" dirty="0" smtClean="0"/>
              <a:t>Typically it maps one value to another (e.g., product to product code, book to ISBN number)</a:t>
            </a:r>
          </a:p>
          <a:p>
            <a:pPr lvl="1"/>
            <a:r>
              <a:rPr lang="en-US" altLang="en-US" sz="1800" dirty="0" smtClean="0"/>
              <a:t>Rarely (if ever) changes</a:t>
            </a:r>
          </a:p>
          <a:p>
            <a:pPr lvl="1"/>
            <a:r>
              <a:rPr lang="en-US" altLang="en-US" sz="1800" dirty="0" smtClean="0"/>
              <a:t>E.g.,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Departments</a:t>
            </a:r>
            <a:r>
              <a:rPr lang="en-US" altLang="en-US" sz="1800" dirty="0" smtClean="0"/>
              <a:t> table</a:t>
            </a:r>
          </a:p>
        </p:txBody>
      </p:sp>
      <p:graphicFrame>
        <p:nvGraphicFramePr>
          <p:cNvPr id="327710" name="Group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3141333"/>
              </p:ext>
            </p:extLst>
          </p:nvPr>
        </p:nvGraphicFramePr>
        <p:xfrm>
          <a:off x="723900" y="4765675"/>
          <a:ext cx="7327900" cy="1868489"/>
        </p:xfrm>
        <a:graphic>
          <a:graphicData uri="http://schemas.openxmlformats.org/drawingml/2006/table">
            <a:tbl>
              <a:tblPr/>
              <a:tblGrid>
                <a:gridCol w="1803400"/>
                <a:gridCol w="5524500"/>
              </a:tblGrid>
              <a:tr h="374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Information Systems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9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Parent And Child Tables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 table whose primary key is the foreign key of another table is the parent table.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table whose foreign key is the primary key of another table is the child table.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Example: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647700" y="5210175"/>
            <a:ext cx="4521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dirty="0" smtClean="0"/>
              <a:t>SIN </a:t>
            </a:r>
            <a:r>
              <a:rPr lang="en-US" altLang="en-US" sz="1600" b="0" dirty="0"/>
              <a:t>is a foreign key of the ‘TimeBilled’ table that corresponds to the SIN primary key of the ‘Employees’ table </a:t>
            </a:r>
            <a:r>
              <a:rPr lang="en-US" altLang="en-US" sz="1600" dirty="0"/>
              <a:t>(CHILD TABLE)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657600"/>
            <a:ext cx="34575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68900" y="3600449"/>
            <a:ext cx="3695700" cy="2209800"/>
            <a:chOff x="5168900" y="3600449"/>
            <a:chExt cx="3695700" cy="2209800"/>
          </a:xfrm>
        </p:grpSpPr>
        <p:sp>
          <p:nvSpPr>
            <p:cNvPr id="35849" name="Text Box 8"/>
            <p:cNvSpPr txBox="1">
              <a:spLocks noChangeArrowheads="1"/>
            </p:cNvSpPr>
            <p:nvPr/>
          </p:nvSpPr>
          <p:spPr bwMode="auto">
            <a:xfrm>
              <a:off x="5168900" y="5229224"/>
              <a:ext cx="3149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0" dirty="0"/>
                <a:t>SIN: Primary key for ‘Employees’ table </a:t>
              </a:r>
              <a:r>
                <a:rPr lang="en-US" altLang="en-US" sz="1600" dirty="0"/>
                <a:t>(PARENT TABLE)</a:t>
              </a: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900" y="3600449"/>
              <a:ext cx="369570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18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Foreign Keys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To ensure the integrity of the foreign key.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(MS-Access: Ensure referential integrity): as new records are entered in a table with a foreign key as one of the fields, it will ensure that the record will only be entered with a foreign key value that is listed in the appropriate table.</a:t>
            </a:r>
          </a:p>
          <a:p>
            <a:pPr marL="114300" indent="-114300"/>
            <a:endParaRPr lang="en-US" alt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4" t="23790" r="10247" b="51561"/>
          <a:stretch/>
        </p:blipFill>
        <p:spPr bwMode="auto">
          <a:xfrm>
            <a:off x="609600" y="3429000"/>
            <a:ext cx="6400800" cy="316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981200" y="4191000"/>
            <a:ext cx="1371600" cy="240785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352800" y="3440621"/>
            <a:ext cx="5638800" cy="2286000"/>
            <a:chOff x="3352800" y="3440621"/>
            <a:chExt cx="5638800" cy="2286000"/>
          </a:xfrm>
        </p:grpSpPr>
        <p:sp>
          <p:nvSpPr>
            <p:cNvPr id="3" name="Rectangle 2"/>
            <p:cNvSpPr/>
            <p:nvPr/>
          </p:nvSpPr>
          <p:spPr>
            <a:xfrm>
              <a:off x="5562600" y="3440621"/>
              <a:ext cx="3429000" cy="228600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SIN</a:t>
              </a:r>
              <a:r>
                <a:rPr lang="en-US" b="1" dirty="0" smtClean="0">
                  <a:solidFill>
                    <a:srgbClr val="FF0000"/>
                  </a:solidFill>
                </a:rPr>
                <a:t> is a foreign key referring to the primary key of the </a:t>
              </a: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EMPLOYEES</a:t>
              </a:r>
              <a:r>
                <a:rPr lang="en-US" b="1" dirty="0" smtClean="0">
                  <a:solidFill>
                    <a:srgbClr val="FF0000"/>
                  </a:solidFill>
                </a:rPr>
                <a:t> table.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rgbClr val="FF0000"/>
                  </a:solidFill>
                </a:rPr>
                <a:t>This ensures that a </a:t>
              </a: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SIN</a:t>
              </a:r>
              <a:r>
                <a:rPr lang="en-US" b="1" dirty="0" smtClean="0">
                  <a:solidFill>
                    <a:srgbClr val="FF0000"/>
                  </a:solidFill>
                </a:rPr>
                <a:t> entered in </a:t>
              </a: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TimeBilled</a:t>
              </a:r>
              <a:r>
                <a:rPr lang="en-US" b="1" dirty="0" smtClean="0">
                  <a:solidFill>
                    <a:srgbClr val="FF0000"/>
                  </a:solidFill>
                </a:rPr>
                <a:t> will only be one of the </a:t>
              </a: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SIN </a:t>
              </a:r>
              <a:r>
                <a:rPr lang="en-US" b="1" dirty="0" smtClean="0">
                  <a:solidFill>
                    <a:srgbClr val="FF0000"/>
                  </a:solidFill>
                </a:rPr>
                <a:t>numbers of an actual employee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Connector 4"/>
            <p:cNvCxnSpPr>
              <a:stCxn id="2" idx="6"/>
              <a:endCxn id="3" idx="1"/>
            </p:cNvCxnSpPr>
            <p:nvPr/>
          </p:nvCxnSpPr>
          <p:spPr>
            <a:xfrm flipV="1">
              <a:off x="3352800" y="4583621"/>
              <a:ext cx="2209800" cy="811306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98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retrieve information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5207000" y="3390900"/>
            <a:ext cx="1574800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969000" y="3937000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752600" y="5257800"/>
            <a:ext cx="2324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2413000" y="4947842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</p:spTree>
    <p:extLst>
      <p:ext uri="{BB962C8B-B14F-4D97-AF65-F5344CB8AC3E}">
        <p14:creationId xmlns:p14="http://schemas.microsoft.com/office/powerpoint/2010/main" val="22922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Null Values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Refers to empty fields of a record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Primary keys cannot be null but other fields may be null</a:t>
            </a:r>
          </a:p>
          <a:p>
            <a:pPr marL="114300" indent="-114300"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0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Data Integrity In Databases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Table-level integrity (entity integrity):</a:t>
            </a:r>
          </a:p>
          <a:p>
            <a:pPr marL="685800" lvl="1" indent="-228600"/>
            <a:r>
              <a:rPr lang="en-US" altLang="en-US" dirty="0" smtClean="0"/>
              <a:t>Ensuring that no duplicate records exist.</a:t>
            </a:r>
          </a:p>
          <a:p>
            <a:pPr marL="685800" lvl="1" indent="-228600"/>
            <a:r>
              <a:rPr lang="en-US" altLang="en-US" dirty="0" smtClean="0"/>
              <a:t>Ensuring that no primary keys are null: MS-Access (automatic) indexed – no duplicates.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Relationship-level integrity (referential integrity):</a:t>
            </a:r>
          </a:p>
          <a:p>
            <a:pPr marL="685800" lvl="1" indent="-228600"/>
            <a:r>
              <a:rPr lang="en-US" altLang="en-US" dirty="0" smtClean="0"/>
              <a:t>Ensuring that relationship between a pair of tables is sound and the records in the tables are synchronized when data is entered into, updated in or deleted from either table (MS-Access: only partially implemented).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Field-level integrity (domain integrity):</a:t>
            </a:r>
          </a:p>
          <a:p>
            <a:pPr marL="685800" lvl="1" indent="-228600"/>
            <a:r>
              <a:rPr lang="en-US" altLang="en-US" dirty="0" smtClean="0"/>
              <a:t>Ensuring that the values in each field are valid and accurate.</a:t>
            </a:r>
          </a:p>
          <a:p>
            <a:pPr marL="685800" lvl="1" indent="-228600"/>
            <a:r>
              <a:rPr lang="en-US" altLang="en-US" dirty="0" smtClean="0"/>
              <a:t>In MS-Access this is done through input masks and validation rules.</a:t>
            </a:r>
          </a:p>
        </p:txBody>
      </p:sp>
    </p:spTree>
    <p:extLst>
      <p:ext uri="{BB962C8B-B14F-4D97-AF65-F5344CB8AC3E}">
        <p14:creationId xmlns:p14="http://schemas.microsoft.com/office/powerpoint/2010/main" val="16462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Input Masks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Ensures the proper format for the data entered into the database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Example for A2: SIN number in the Employees table must be entered as:</a:t>
            </a:r>
          </a:p>
          <a:p>
            <a:pPr marL="514350" lvl="1"/>
            <a:r>
              <a:rPr lang="en-US" altLang="en-US" sz="1800" dirty="0" smtClean="0">
                <a:latin typeface="Arial" charset="0"/>
              </a:rPr>
              <a:t>&lt;</a:t>
            </a:r>
            <a:r>
              <a:rPr lang="en-US" altLang="en-US" sz="1800" i="1" dirty="0" smtClean="0">
                <a:latin typeface="Arial" charset="0"/>
              </a:rPr>
              <a:t>three digits</a:t>
            </a:r>
            <a:r>
              <a:rPr lang="en-US" altLang="en-US" sz="1800" dirty="0" smtClean="0">
                <a:latin typeface="Arial" charset="0"/>
              </a:rPr>
              <a:t>&gt; &lt;space&gt; &lt;</a:t>
            </a:r>
            <a:r>
              <a:rPr lang="en-US" altLang="en-US" sz="1800" i="1" dirty="0" smtClean="0">
                <a:latin typeface="Arial" charset="0"/>
              </a:rPr>
              <a:t>three digits</a:t>
            </a:r>
            <a:r>
              <a:rPr lang="en-US" altLang="en-US" sz="1800" dirty="0" smtClean="0">
                <a:latin typeface="Arial" charset="0"/>
              </a:rPr>
              <a:t>&gt; &lt;space&gt; &lt;</a:t>
            </a:r>
            <a:r>
              <a:rPr lang="en-US" altLang="en-US" sz="1800" i="1" dirty="0" smtClean="0">
                <a:latin typeface="Arial" charset="0"/>
              </a:rPr>
              <a:t>three digits</a:t>
            </a:r>
            <a:r>
              <a:rPr lang="en-US" altLang="en-US" sz="1800" dirty="0" smtClean="0">
                <a:latin typeface="Arial" charset="0"/>
              </a:rPr>
              <a:t>&gt;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Invalid inputs:</a:t>
            </a:r>
          </a:p>
          <a:p>
            <a:pPr marL="514350" lvl="1"/>
            <a:r>
              <a:rPr lang="en-US" altLang="en-US" dirty="0" smtClean="0"/>
              <a:t>Abc def ghi</a:t>
            </a:r>
          </a:p>
          <a:p>
            <a:pPr marL="514350" lvl="1"/>
            <a:r>
              <a:rPr lang="en-US" altLang="en-US" dirty="0" smtClean="0"/>
              <a:t>321 22 4234</a:t>
            </a:r>
          </a:p>
          <a:p>
            <a:pPr marL="228600" indent="-228600"/>
            <a:endParaRPr lang="en-US" altLang="en-US" sz="1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Validation Rules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Validation rules check the data that is entered that it is in the correct range.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Examples for A2 (all employ the logical AND): </a:t>
            </a:r>
          </a:p>
          <a:p>
            <a:pPr marL="514350" lvl="1"/>
            <a:r>
              <a:rPr lang="en-US" altLang="en-US" dirty="0" smtClean="0"/>
              <a:t>‘Employees’: BirthDate</a:t>
            </a:r>
          </a:p>
          <a:p>
            <a:pPr marL="514350" lvl="1"/>
            <a:r>
              <a:rPr lang="en-US" altLang="en-US" dirty="0" smtClean="0"/>
              <a:t>‘Employees’: PayRate</a:t>
            </a:r>
          </a:p>
          <a:p>
            <a:pPr marL="514350" lvl="1"/>
            <a:r>
              <a:rPr lang="en-US" altLang="en-US" dirty="0" smtClean="0"/>
              <a:t>‘TimeBilled’: HoursWorked</a:t>
            </a:r>
          </a:p>
          <a:p>
            <a:pPr marL="514350"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4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Tables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unique and descriptive name.</a:t>
            </a:r>
          </a:p>
          <a:p>
            <a:pPr marL="679450" lvl="1" indent="-214313"/>
            <a:r>
              <a:rPr lang="en-US" altLang="en-US" dirty="0" smtClean="0">
                <a:latin typeface="Arial" charset="0"/>
              </a:rPr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VehicleMaintenance</a:t>
            </a:r>
            <a:r>
              <a:rPr lang="en-US" altLang="en-US" dirty="0" smtClean="0">
                <a:latin typeface="Arial" charset="0"/>
              </a:rPr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CarInfo</a:t>
            </a:r>
            <a:r>
              <a:rPr lang="en-US" altLang="en-US" dirty="0" smtClean="0">
                <a:latin typeface="Arial" charset="0"/>
              </a:rPr>
              <a:t>”</a:t>
            </a:r>
            <a:endParaRPr lang="en-US" altLang="en-US" dirty="0" smtClean="0"/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Do not use words that convey physical characteristics or database terminology.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en-US" altLang="en-US" dirty="0" smtClean="0"/>
              <a:t>”,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Record</a:t>
            </a:r>
            <a:r>
              <a:rPr lang="en-US" altLang="en-US" dirty="0" smtClean="0"/>
              <a:t>”,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r>
              <a:rPr lang="en-US" altLang="en-US" dirty="0" smtClean="0"/>
              <a:t>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While names should be short avoid using acronyms and abbreviations unless they are well-known.</a:t>
            </a:r>
          </a:p>
          <a:p>
            <a:pPr marL="679450" lvl="1" indent="-2778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altLang="en-US" dirty="0" smtClean="0"/>
              <a:t>” = ???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Consider using the plural form of a name.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Employees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Employee</a:t>
            </a:r>
            <a:r>
              <a:rPr lang="en-US" altLang="en-US" dirty="0" smtClean="0"/>
              <a:t>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 students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Undergraduate_Students</a:t>
            </a:r>
            <a:r>
              <a:rPr lang="en-US" alt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Fields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Select a unique and descriptive name (similar to tables).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name that accurately, clearly and unambiguously identifies the characteristic that the field represents.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Mobile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CellPhone</a:t>
            </a:r>
            <a:r>
              <a:rPr lang="en-US" altLang="en-US" dirty="0" smtClean="0"/>
              <a:t>” or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MobilePhone</a:t>
            </a:r>
            <a:r>
              <a:rPr lang="en-US" altLang="en-US" dirty="0" smtClean="0"/>
              <a:t>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While names should be short avoid using acronyms and abbreviations unless they are well-known</a:t>
            </a:r>
            <a:r>
              <a:rPr lang="en-US" altLang="en-US" dirty="0"/>
              <a:t> </a:t>
            </a:r>
            <a:r>
              <a:rPr lang="en-US" altLang="en-US" dirty="0" smtClean="0"/>
              <a:t>(similar to tables).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Use the singular form of a name.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 (similar to tables).</a:t>
            </a:r>
          </a:p>
          <a:p>
            <a:pPr marL="457200" indent="-457200"/>
            <a:endParaRPr lang="en-US" altLang="en-US" dirty="0" smtClean="0"/>
          </a:p>
          <a:p>
            <a:pPr marL="457200" indent="-457200">
              <a:buFontTx/>
              <a:buAutoNum type="arabicPeriod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74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Relationships Between Tables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Relationships occur when a field of one table is a foreign key in another table.</a:t>
            </a:r>
          </a:p>
          <a:p>
            <a:pPr marL="228600" indent="-228600">
              <a:buFontTx/>
              <a:buChar char="•"/>
            </a:pPr>
            <a:endParaRPr lang="en-US" altLang="en-US" dirty="0" smtClean="0"/>
          </a:p>
          <a:p>
            <a:pPr marL="228600" indent="-228600">
              <a:buFontTx/>
              <a:buChar char="•"/>
            </a:pPr>
            <a:endParaRPr lang="en-US" altLang="en-US" dirty="0" smtClean="0"/>
          </a:p>
          <a:p>
            <a:pPr marL="228600" indent="-228600">
              <a:buFontTx/>
              <a:buChar char="•"/>
            </a:pPr>
            <a:endParaRPr lang="en-US" altLang="en-US" dirty="0" smtClean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 smtClean="0"/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Multiplicity: indicates how many instances of a particular item participates in the relationship: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 smtClean="0"/>
              <a:t>One to one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 smtClean="0"/>
              <a:t>One to many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 smtClean="0"/>
              <a:t>Many to many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89561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one relationships 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entity participates in the relationship from the ‘left’ and one entity participates in the relationship from the ‘right’.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: head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Worker	: Social Insurance Number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This type of relationship is rare in databases</a:t>
            </a:r>
          </a:p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many relationships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 one side of the relationship one entity participates in the relationship while on the other side: zero or more entities may participate in the relationship.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	: Hair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Employees	: TimeBilled	: Departments</a:t>
            </a:r>
          </a:p>
          <a:p>
            <a:pPr marL="342900" indent="-342900">
              <a:tabLst>
                <a:tab pos="1600200" algn="l"/>
                <a:tab pos="1943100" algn="l"/>
                <a:tab pos="3429000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23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39100" cy="5368925"/>
          </a:xfrm>
        </p:spPr>
        <p:txBody>
          <a:bodyPr/>
          <a:lstStyle/>
          <a:p>
            <a:pPr marL="342900" indent="-342900">
              <a:buFontTx/>
              <a:buAutoNum type="arabicPeriod" startAt="3"/>
            </a:pPr>
            <a:r>
              <a:rPr lang="en-US" altLang="en-US" sz="2000" dirty="0" smtClean="0"/>
              <a:t>Many to many relationships</a:t>
            </a:r>
          </a:p>
          <a:p>
            <a:pPr marL="800100" lvl="1" indent="-228600"/>
            <a:r>
              <a:rPr lang="en-US" altLang="en-US" sz="1800" dirty="0" smtClean="0"/>
              <a:t>On each side of the relationship zero or more entities may participate in the relationship.</a:t>
            </a:r>
          </a:p>
          <a:p>
            <a:pPr marL="800100" lvl="1" indent="-228600"/>
            <a:r>
              <a:rPr lang="en-US" altLang="en-US" sz="1800" dirty="0" smtClean="0"/>
              <a:t>Students : Classes</a:t>
            </a:r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416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 (3)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39100" cy="5368925"/>
          </a:xfrm>
        </p:spPr>
        <p:txBody>
          <a:bodyPr/>
          <a:lstStyle/>
          <a:p>
            <a:pPr marL="342900" indent="-342900">
              <a:buFontTx/>
              <a:buAutoNum type="arabicPeriod" startAt="3"/>
            </a:pPr>
            <a:r>
              <a:rPr lang="en-US" altLang="en-US" sz="2000" dirty="0" smtClean="0"/>
              <a:t>Many to many relationships</a:t>
            </a:r>
          </a:p>
          <a:p>
            <a:pPr marL="800100" lvl="1" indent="-228600"/>
            <a:r>
              <a:rPr lang="en-US" altLang="en-US" sz="1800" dirty="0" smtClean="0"/>
              <a:t>This type of relationship is not directly implemented in databases:</a:t>
            </a:r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</p:txBody>
      </p:sp>
      <p:graphicFrame>
        <p:nvGraphicFramePr>
          <p:cNvPr id="358495" name="Group 9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86294994"/>
              </p:ext>
            </p:extLst>
          </p:nvPr>
        </p:nvGraphicFramePr>
        <p:xfrm>
          <a:off x="1117600" y="2251075"/>
          <a:ext cx="7378699" cy="1851027"/>
        </p:xfrm>
        <a:graphic>
          <a:graphicData uri="http://schemas.openxmlformats.org/drawingml/2006/table">
            <a:tbl>
              <a:tblPr/>
              <a:tblGrid>
                <a:gridCol w="1341582"/>
                <a:gridCol w="1579418"/>
                <a:gridCol w="2286000"/>
                <a:gridCol w="2171699"/>
              </a:tblGrid>
              <a:tr h="473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StudentFirstName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StudentLastName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StudentPhone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Smyth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123458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551-4993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496" name="Group 9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925031558"/>
              </p:ext>
            </p:extLst>
          </p:nvPr>
        </p:nvGraphicFramePr>
        <p:xfrm>
          <a:off x="1117600" y="4667250"/>
          <a:ext cx="6959600" cy="2189322"/>
        </p:xfrm>
        <a:graphic>
          <a:graphicData uri="http://schemas.openxmlformats.org/drawingml/2006/table">
            <a:tbl>
              <a:tblPr/>
              <a:tblGrid>
                <a:gridCol w="1016000"/>
                <a:gridCol w="1295400"/>
                <a:gridCol w="1255713"/>
                <a:gridCol w="3392487"/>
              </a:tblGrid>
              <a:tr h="5871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Name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Number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 No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ClassDescription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348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Computers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8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 Science I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3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 Science II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58" name="Text Box 58"/>
          <p:cNvSpPr txBox="1">
            <a:spLocks noChangeArrowheads="1"/>
          </p:cNvSpPr>
          <p:nvPr/>
        </p:nvSpPr>
        <p:spPr bwMode="auto">
          <a:xfrm>
            <a:off x="1092200" y="1828800"/>
            <a:ext cx="208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Students table</a:t>
            </a:r>
          </a:p>
        </p:txBody>
      </p:sp>
      <p:sp>
        <p:nvSpPr>
          <p:cNvPr id="358474" name="Text Box 74"/>
          <p:cNvSpPr txBox="1">
            <a:spLocks noChangeArrowheads="1"/>
          </p:cNvSpPr>
          <p:nvPr/>
        </p:nvSpPr>
        <p:spPr bwMode="auto">
          <a:xfrm>
            <a:off x="1104900" y="4237038"/>
            <a:ext cx="208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Classes table</a:t>
            </a:r>
          </a:p>
        </p:txBody>
      </p:sp>
    </p:spTree>
    <p:extLst>
      <p:ext uri="{BB962C8B-B14F-4D97-AF65-F5344CB8AC3E}">
        <p14:creationId xmlns:p14="http://schemas.microsoft.com/office/powerpoint/2010/main" val="27414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8" grpId="0"/>
      <p:bldP spid="3584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Databases: Storing / Retrieving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will see this isn’t as easy as it seems.</a:t>
            </a:r>
          </a:p>
          <a:p>
            <a:r>
              <a:rPr lang="en-US" dirty="0" smtClean="0"/>
              <a:t>Information must be stored such that:</a:t>
            </a:r>
          </a:p>
          <a:p>
            <a:pPr lvl="1"/>
            <a:r>
              <a:rPr lang="en-US" dirty="0" smtClean="0"/>
              <a:t>Information can be quickly retrieved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8797"/>
            <a:ext cx="5048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990600" y="3886200"/>
            <a:ext cx="2590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 (4)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39100" cy="5368925"/>
          </a:xfrm>
        </p:spPr>
        <p:txBody>
          <a:bodyPr/>
          <a:lstStyle/>
          <a:p>
            <a:pPr marL="381000" indent="-381000">
              <a:buFontTx/>
              <a:buAutoNum type="arabicPeriod" startAt="3"/>
            </a:pPr>
            <a:r>
              <a:rPr lang="en-US" altLang="en-US" sz="2000" dirty="0" smtClean="0"/>
              <a:t>Many to many relationships</a:t>
            </a:r>
          </a:p>
          <a:p>
            <a:pPr marL="914400" lvl="1" indent="-342900"/>
            <a:r>
              <a:rPr lang="en-US" altLang="en-US" sz="1800" dirty="0" smtClean="0"/>
              <a:t>Typically implemented as two one to many relationships in databases:</a:t>
            </a:r>
          </a:p>
          <a:p>
            <a:pPr marL="381000" indent="-381000"/>
            <a:endParaRPr lang="en-US" altLang="en-US" sz="2000" dirty="0" smtClean="0"/>
          </a:p>
          <a:p>
            <a:pPr marL="914400" lvl="1" indent="-342900">
              <a:buFontTx/>
              <a:buNone/>
            </a:pPr>
            <a:endParaRPr lang="en-US" altLang="en-US" sz="1800" dirty="0" smtClean="0"/>
          </a:p>
        </p:txBody>
      </p:sp>
      <p:graphicFrame>
        <p:nvGraphicFramePr>
          <p:cNvPr id="361566" name="Group 9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34079592"/>
              </p:ext>
            </p:extLst>
          </p:nvPr>
        </p:nvGraphicFramePr>
        <p:xfrm>
          <a:off x="203200" y="2378075"/>
          <a:ext cx="3810000" cy="1528764"/>
        </p:xfrm>
        <a:graphic>
          <a:graphicData uri="http://schemas.openxmlformats.org/drawingml/2006/table">
            <a:tbl>
              <a:tblPr/>
              <a:tblGrid>
                <a:gridCol w="1244600"/>
                <a:gridCol w="2006600"/>
                <a:gridCol w="558800"/>
              </a:tblGrid>
              <a:tr h="473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StudentFirst 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568" name="Group 9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12782731"/>
              </p:ext>
            </p:extLst>
          </p:nvPr>
        </p:nvGraphicFramePr>
        <p:xfrm>
          <a:off x="5321300" y="2347913"/>
          <a:ext cx="3822700" cy="1527175"/>
        </p:xfrm>
        <a:graphic>
          <a:graphicData uri="http://schemas.openxmlformats.org/drawingml/2006/table">
            <a:tbl>
              <a:tblPr/>
              <a:tblGrid>
                <a:gridCol w="1346200"/>
                <a:gridCol w="1600200"/>
                <a:gridCol w="876300"/>
              </a:tblGrid>
              <a:tr h="5349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Name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Number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349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525" name="Text Box 53"/>
          <p:cNvSpPr txBox="1">
            <a:spLocks noChangeArrowheads="1"/>
          </p:cNvSpPr>
          <p:nvPr/>
        </p:nvSpPr>
        <p:spPr bwMode="auto">
          <a:xfrm>
            <a:off x="177800" y="1955800"/>
            <a:ext cx="208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Students table</a:t>
            </a:r>
          </a:p>
        </p:txBody>
      </p:sp>
      <p:sp>
        <p:nvSpPr>
          <p:cNvPr id="361526" name="Text Box 54"/>
          <p:cNvSpPr txBox="1">
            <a:spLocks noChangeArrowheads="1"/>
          </p:cNvSpPr>
          <p:nvPr/>
        </p:nvSpPr>
        <p:spPr bwMode="auto">
          <a:xfrm>
            <a:off x="5308600" y="1917700"/>
            <a:ext cx="208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Classes table</a:t>
            </a:r>
          </a:p>
        </p:txBody>
      </p:sp>
      <p:sp>
        <p:nvSpPr>
          <p:cNvPr id="361530" name="Text Box 58"/>
          <p:cNvSpPr txBox="1">
            <a:spLocks noChangeArrowheads="1"/>
          </p:cNvSpPr>
          <p:nvPr/>
        </p:nvSpPr>
        <p:spPr bwMode="auto">
          <a:xfrm>
            <a:off x="2730500" y="4481513"/>
            <a:ext cx="401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Registrations table </a:t>
            </a:r>
            <a:r>
              <a:rPr lang="en-US" altLang="en-US" sz="2000" b="0" dirty="0"/>
              <a:t>(linking table)</a:t>
            </a:r>
          </a:p>
        </p:txBody>
      </p:sp>
      <p:graphicFrame>
        <p:nvGraphicFramePr>
          <p:cNvPr id="361592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483444"/>
              </p:ext>
            </p:extLst>
          </p:nvPr>
        </p:nvGraphicFramePr>
        <p:xfrm>
          <a:off x="2768600" y="4860925"/>
          <a:ext cx="4800600" cy="2244246"/>
        </p:xfrm>
        <a:graphic>
          <a:graphicData uri="http://schemas.openxmlformats.org/drawingml/2006/table">
            <a:tbl>
              <a:tblPr/>
              <a:tblGrid>
                <a:gridCol w="1193800"/>
                <a:gridCol w="1524000"/>
                <a:gridCol w="1041400"/>
                <a:gridCol w="1041400"/>
              </a:tblGrid>
              <a:tr h="5871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ID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ClassName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Class- Number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 No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347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123450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7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123457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403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123460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61573" name="Group 101"/>
          <p:cNvGrpSpPr>
            <a:grpSpLocks/>
          </p:cNvGrpSpPr>
          <p:nvPr/>
        </p:nvGrpSpPr>
        <p:grpSpPr bwMode="auto">
          <a:xfrm>
            <a:off x="660400" y="3149601"/>
            <a:ext cx="6438900" cy="3248025"/>
            <a:chOff x="416" y="1984"/>
            <a:chExt cx="4056" cy="2046"/>
          </a:xfrm>
        </p:grpSpPr>
        <p:sp>
          <p:nvSpPr>
            <p:cNvPr id="60487" name="Line 97"/>
            <p:cNvSpPr>
              <a:spLocks noChangeShapeType="1"/>
            </p:cNvSpPr>
            <p:nvPr/>
          </p:nvSpPr>
          <p:spPr bwMode="auto">
            <a:xfrm>
              <a:off x="416" y="2321"/>
              <a:ext cx="1568" cy="15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88" name="Line 98"/>
            <p:cNvSpPr>
              <a:spLocks noChangeShapeType="1"/>
            </p:cNvSpPr>
            <p:nvPr/>
          </p:nvSpPr>
          <p:spPr bwMode="auto">
            <a:xfrm flipH="1">
              <a:off x="3072" y="2176"/>
              <a:ext cx="864" cy="16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89" name="AutoShape 99"/>
            <p:cNvSpPr>
              <a:spLocks/>
            </p:cNvSpPr>
            <p:nvPr/>
          </p:nvSpPr>
          <p:spPr bwMode="auto">
            <a:xfrm rot="5400000">
              <a:off x="3844" y="1548"/>
              <a:ext cx="192" cy="1064"/>
            </a:xfrm>
            <a:prstGeom prst="rightBrace">
              <a:avLst>
                <a:gd name="adj1" fmla="val 46181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60490" name="AutoShape 100"/>
            <p:cNvSpPr>
              <a:spLocks/>
            </p:cNvSpPr>
            <p:nvPr/>
          </p:nvSpPr>
          <p:spPr bwMode="auto">
            <a:xfrm rot="16200000">
              <a:off x="2976" y="3402"/>
              <a:ext cx="192" cy="1064"/>
            </a:xfrm>
            <a:prstGeom prst="rightBrace">
              <a:avLst>
                <a:gd name="adj1" fmla="val 46181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18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525" grpId="0"/>
      <p:bldP spid="361526" grpId="0"/>
      <p:bldP spid="3615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: Many, What If The Rule Is Ignored?</a:t>
            </a:r>
            <a:endParaRPr lang="en-CA" dirty="0"/>
          </a:p>
        </p:txBody>
      </p:sp>
      <p:graphicFrame>
        <p:nvGraphicFramePr>
          <p:cNvPr id="4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912064"/>
              </p:ext>
            </p:extLst>
          </p:nvPr>
        </p:nvGraphicFramePr>
        <p:xfrm>
          <a:off x="366486" y="2174875"/>
          <a:ext cx="3708400" cy="1796163"/>
        </p:xfrm>
        <a:graphic>
          <a:graphicData uri="http://schemas.openxmlformats.org/drawingml/2006/table">
            <a:tbl>
              <a:tblPr/>
              <a:tblGrid>
                <a:gridCol w="1117600"/>
                <a:gridCol w="1295400"/>
                <a:gridCol w="1295400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StudentFirstName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StudentLastName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Smyth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Walls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123458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Lam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341086" y="1752600"/>
            <a:ext cx="20828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/>
              <a:t>Students table</a:t>
            </a:r>
          </a:p>
        </p:txBody>
      </p:sp>
      <p:sp>
        <p:nvSpPr>
          <p:cNvPr id="6" name="Freeform 5"/>
          <p:cNvSpPr/>
          <p:nvPr/>
        </p:nvSpPr>
        <p:spPr>
          <a:xfrm>
            <a:off x="2125404" y="2829661"/>
            <a:ext cx="3192370" cy="2680544"/>
          </a:xfrm>
          <a:custGeom>
            <a:avLst/>
            <a:gdLst>
              <a:gd name="connsiteX0" fmla="*/ 1909567 w 3192370"/>
              <a:gd name="connsiteY0" fmla="*/ 116739 h 2680544"/>
              <a:gd name="connsiteX1" fmla="*/ 3114253 w 3192370"/>
              <a:gd name="connsiteY1" fmla="*/ 58682 h 2680544"/>
              <a:gd name="connsiteX2" fmla="*/ 2940082 w 3192370"/>
              <a:gd name="connsiteY2" fmla="*/ 842453 h 2680544"/>
              <a:gd name="connsiteX3" fmla="*/ 1851510 w 3192370"/>
              <a:gd name="connsiteY3" fmla="*/ 1248853 h 2680544"/>
              <a:gd name="connsiteX4" fmla="*/ 516196 w 3192370"/>
              <a:gd name="connsiteY4" fmla="*/ 1423025 h 2680544"/>
              <a:gd name="connsiteX5" fmla="*/ 8196 w 3192370"/>
              <a:gd name="connsiteY5" fmla="*/ 2497082 h 2680544"/>
              <a:gd name="connsiteX6" fmla="*/ 864539 w 3192370"/>
              <a:gd name="connsiteY6" fmla="*/ 2671253 h 268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2370" h="2680544">
                <a:moveTo>
                  <a:pt x="1909567" y="116739"/>
                </a:moveTo>
                <a:cubicBezTo>
                  <a:pt x="2426034" y="27234"/>
                  <a:pt x="2942501" y="-62270"/>
                  <a:pt x="3114253" y="58682"/>
                </a:cubicBezTo>
                <a:cubicBezTo>
                  <a:pt x="3286005" y="179634"/>
                  <a:pt x="3150539" y="644091"/>
                  <a:pt x="2940082" y="842453"/>
                </a:cubicBezTo>
                <a:cubicBezTo>
                  <a:pt x="2729625" y="1040815"/>
                  <a:pt x="2255491" y="1152091"/>
                  <a:pt x="1851510" y="1248853"/>
                </a:cubicBezTo>
                <a:cubicBezTo>
                  <a:pt x="1447529" y="1345615"/>
                  <a:pt x="823415" y="1214987"/>
                  <a:pt x="516196" y="1423025"/>
                </a:cubicBezTo>
                <a:cubicBezTo>
                  <a:pt x="208977" y="1631063"/>
                  <a:pt x="-49861" y="2289044"/>
                  <a:pt x="8196" y="2497082"/>
                </a:cubicBezTo>
                <a:cubicBezTo>
                  <a:pt x="66253" y="2705120"/>
                  <a:pt x="465396" y="2688186"/>
                  <a:pt x="864539" y="2671253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503230"/>
              </p:ext>
            </p:extLst>
          </p:nvPr>
        </p:nvGraphicFramePr>
        <p:xfrm>
          <a:off x="3039980" y="4351965"/>
          <a:ext cx="609599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‘N’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CPSC 203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PSYC</a:t>
                      </a:r>
                      <a:r>
                        <a:rPr lang="en-US" sz="1600" baseline="0" dirty="0" smtClean="0"/>
                        <a:t> 205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</a:t>
                      </a:r>
                      <a:r>
                        <a:rPr lang="en-US" sz="1600" baseline="0" dirty="0" smtClean="0"/>
                        <a:t> 221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</a:t>
                      </a:r>
                      <a:r>
                        <a:rPr lang="en-US" sz="1600" baseline="0" dirty="0" smtClean="0"/>
                        <a:t> 251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SOCI 201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CPSC 203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 201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 271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CPSC 203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CHIN 201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KINE 221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MGIS</a:t>
                      </a:r>
                      <a:r>
                        <a:rPr lang="en-US" sz="1600" baseline="0" dirty="0" smtClean="0"/>
                        <a:t> 323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OPMA 341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9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Many : Many, What If The Rule Is Ignored</a:t>
            </a:r>
            <a:r>
              <a:rPr lang="en-CA" dirty="0" smtClean="0"/>
              <a:t>? (2)</a:t>
            </a:r>
            <a:endParaRPr lang="en-CA" dirty="0"/>
          </a:p>
        </p:txBody>
      </p:sp>
      <p:graphicFrame>
        <p:nvGraphicFramePr>
          <p:cNvPr id="4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40344"/>
              </p:ext>
            </p:extLst>
          </p:nvPr>
        </p:nvGraphicFramePr>
        <p:xfrm>
          <a:off x="0" y="1752600"/>
          <a:ext cx="6172201" cy="1584186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914400"/>
                <a:gridCol w="3429001"/>
              </a:tblGrid>
              <a:tr h="472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 Name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 Number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Lecture No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ClassDescription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51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 to Computers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 to Computer Science I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233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 to Computer Science II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0" y="1355725"/>
            <a:ext cx="20828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Classes table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49537"/>
              </p:ext>
            </p:extLst>
          </p:nvPr>
        </p:nvGraphicFramePr>
        <p:xfrm>
          <a:off x="1281143" y="4538724"/>
          <a:ext cx="7045740" cy="2104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860"/>
                <a:gridCol w="782860"/>
                <a:gridCol w="782860"/>
                <a:gridCol w="782860"/>
                <a:gridCol w="782860"/>
                <a:gridCol w="782860"/>
                <a:gridCol w="782860"/>
                <a:gridCol w="782860"/>
                <a:gridCol w="782860"/>
              </a:tblGrid>
              <a:tr h="50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N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50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  <a:tr h="50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  <a:tr h="50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Brett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Deacon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Ernie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Edgar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0" y="2590800"/>
            <a:ext cx="7366021" cy="2972632"/>
          </a:xfrm>
          <a:custGeom>
            <a:avLst/>
            <a:gdLst>
              <a:gd name="connsiteX0" fmla="*/ 6432765 w 7594621"/>
              <a:gd name="connsiteY0" fmla="*/ 40746 h 2972632"/>
              <a:gd name="connsiteX1" fmla="*/ 7071393 w 7594621"/>
              <a:gd name="connsiteY1" fmla="*/ 55261 h 2972632"/>
              <a:gd name="connsiteX2" fmla="*/ 7550365 w 7594621"/>
              <a:gd name="connsiteY2" fmla="*/ 577775 h 2972632"/>
              <a:gd name="connsiteX3" fmla="*/ 7550365 w 7594621"/>
              <a:gd name="connsiteY3" fmla="*/ 1114804 h 2972632"/>
              <a:gd name="connsiteX4" fmla="*/ 7347165 w 7594621"/>
              <a:gd name="connsiteY4" fmla="*/ 1390575 h 2972632"/>
              <a:gd name="connsiteX5" fmla="*/ 6432765 w 7594621"/>
              <a:gd name="connsiteY5" fmla="*/ 1521204 h 2972632"/>
              <a:gd name="connsiteX6" fmla="*/ 931850 w 7594621"/>
              <a:gd name="connsiteY6" fmla="*/ 1564746 h 2972632"/>
              <a:gd name="connsiteX7" fmla="*/ 31965 w 7594621"/>
              <a:gd name="connsiteY7" fmla="*/ 2667832 h 2972632"/>
              <a:gd name="connsiteX8" fmla="*/ 1251165 w 7594621"/>
              <a:gd name="connsiteY8" fmla="*/ 2972632 h 297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621" h="2972632">
                <a:moveTo>
                  <a:pt x="6432765" y="40746"/>
                </a:moveTo>
                <a:cubicBezTo>
                  <a:pt x="6658945" y="3251"/>
                  <a:pt x="6885126" y="-34244"/>
                  <a:pt x="7071393" y="55261"/>
                </a:cubicBezTo>
                <a:cubicBezTo>
                  <a:pt x="7257660" y="144766"/>
                  <a:pt x="7470536" y="401185"/>
                  <a:pt x="7550365" y="577775"/>
                </a:cubicBezTo>
                <a:cubicBezTo>
                  <a:pt x="7630194" y="754365"/>
                  <a:pt x="7584232" y="979337"/>
                  <a:pt x="7550365" y="1114804"/>
                </a:cubicBezTo>
                <a:cubicBezTo>
                  <a:pt x="7516498" y="1250271"/>
                  <a:pt x="7533431" y="1322842"/>
                  <a:pt x="7347165" y="1390575"/>
                </a:cubicBezTo>
                <a:cubicBezTo>
                  <a:pt x="7160899" y="1458308"/>
                  <a:pt x="7501984" y="1492176"/>
                  <a:pt x="6432765" y="1521204"/>
                </a:cubicBezTo>
                <a:cubicBezTo>
                  <a:pt x="5363546" y="1550232"/>
                  <a:pt x="1998650" y="1373641"/>
                  <a:pt x="931850" y="1564746"/>
                </a:cubicBezTo>
                <a:cubicBezTo>
                  <a:pt x="-134950" y="1755851"/>
                  <a:pt x="-21254" y="2433184"/>
                  <a:pt x="31965" y="2667832"/>
                </a:cubicBezTo>
                <a:cubicBezTo>
                  <a:pt x="85184" y="2902480"/>
                  <a:pt x="668174" y="2937556"/>
                  <a:pt x="1251165" y="297263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Diagrammatically Representing Databases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Entity-Relation diagrams (E-R Diagrams or E.R.D.’s): show the fields of a table.</a:t>
            </a:r>
          </a:p>
        </p:txBody>
      </p:sp>
      <p:sp>
        <p:nvSpPr>
          <p:cNvPr id="62487" name="Rectangle 4"/>
          <p:cNvSpPr>
            <a:spLocks noChangeArrowheads="1"/>
          </p:cNvSpPr>
          <p:nvPr/>
        </p:nvSpPr>
        <p:spPr bwMode="auto">
          <a:xfrm>
            <a:off x="800220" y="2635016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62488" name="Rectangle 5"/>
          <p:cNvSpPr>
            <a:spLocks noChangeArrowheads="1"/>
          </p:cNvSpPr>
          <p:nvPr/>
        </p:nvSpPr>
        <p:spPr bwMode="auto">
          <a:xfrm>
            <a:off x="833657" y="2696481"/>
            <a:ext cx="2257004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TABLE NAME</a:t>
            </a:r>
            <a:endParaRPr lang="en-US" altLang="en-US" sz="1800" dirty="0"/>
          </a:p>
        </p:txBody>
      </p:sp>
      <p:sp>
        <p:nvSpPr>
          <p:cNvPr id="62489" name="Line 6"/>
          <p:cNvSpPr>
            <a:spLocks noChangeShapeType="1"/>
          </p:cNvSpPr>
          <p:nvPr/>
        </p:nvSpPr>
        <p:spPr bwMode="auto">
          <a:xfrm>
            <a:off x="808917" y="3164961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62490" name="Text Box 7"/>
          <p:cNvSpPr txBox="1">
            <a:spLocks noChangeArrowheads="1"/>
          </p:cNvSpPr>
          <p:nvPr/>
        </p:nvSpPr>
        <p:spPr bwMode="auto">
          <a:xfrm>
            <a:off x="800220" y="3191725"/>
            <a:ext cx="2087403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sng" dirty="0"/>
              <a:t>Primary key</a:t>
            </a:r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Attribute</a:t>
            </a:r>
            <a:endParaRPr lang="en-US" altLang="en-US" b="0" dirty="0"/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Attribute</a:t>
            </a:r>
            <a:endParaRPr lang="en-US" altLang="en-US" b="0" dirty="0"/>
          </a:p>
        </p:txBody>
      </p:sp>
      <p:sp>
        <p:nvSpPr>
          <p:cNvPr id="62486" name="Text Box 72"/>
          <p:cNvSpPr txBox="1">
            <a:spLocks noChangeArrowheads="1"/>
          </p:cNvSpPr>
          <p:nvPr/>
        </p:nvSpPr>
        <p:spPr bwMode="auto">
          <a:xfrm>
            <a:off x="685800" y="2209203"/>
            <a:ext cx="210479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Format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88864" y="5120828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97561" y="5229468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DEPARTMENTS</a:t>
            </a:r>
            <a:endParaRPr lang="en-US" altLang="en-US" sz="1800" dirty="0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797561" y="5650773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88864" y="5677537"/>
            <a:ext cx="2087403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sng" dirty="0" smtClean="0"/>
              <a:t>DepartmentID</a:t>
            </a:r>
            <a:endParaRPr lang="en-US" altLang="en-US" b="0" u="sng" dirty="0"/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DepartmentName</a:t>
            </a:r>
            <a:endParaRPr lang="en-US" altLang="en-US" b="0" dirty="0"/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Budget</a:t>
            </a:r>
            <a:endParaRPr lang="en-US" altLang="en-US" b="0" dirty="0"/>
          </a:p>
        </p:txBody>
      </p:sp>
      <p:sp>
        <p:nvSpPr>
          <p:cNvPr id="22" name="Text Box 72"/>
          <p:cNvSpPr txBox="1">
            <a:spLocks noChangeArrowheads="1"/>
          </p:cNvSpPr>
          <p:nvPr/>
        </p:nvSpPr>
        <p:spPr bwMode="auto">
          <a:xfrm>
            <a:off x="685800" y="4720758"/>
            <a:ext cx="21047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Example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755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7" grpId="0" animBg="1"/>
      <p:bldP spid="62488" grpId="0"/>
      <p:bldP spid="62489" grpId="0" animBg="1"/>
      <p:bldP spid="62490" grpId="0"/>
      <p:bldP spid="62486" grpId="0"/>
      <p:bldP spid="18" grpId="0" animBg="1"/>
      <p:bldP spid="19" grpId="0"/>
      <p:bldP spid="20" grpId="0" animBg="1"/>
      <p:bldP spid="21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: Foreign Keys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is a one to many relationship the primary key of the ‘one’ side becomes a foreign key on the ‘many’ side.</a:t>
            </a:r>
          </a:p>
          <a:p>
            <a:r>
              <a:rPr lang="en-US" dirty="0" smtClean="0"/>
              <a:t>Examples: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Employees</a:t>
            </a:r>
            <a:r>
              <a:rPr lang="en-US" dirty="0" smtClean="0"/>
              <a:t> 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TimeBilled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Departments</a:t>
            </a:r>
            <a:r>
              <a:rPr lang="en-US" dirty="0" smtClean="0"/>
              <a:t> 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TimeBilled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734" y="26670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750" y="2667000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287" y="3411519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0585" y="3411519"/>
            <a:ext cx="1391324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3287" y="4818081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DepartmentID: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0584" y="4818081"/>
            <a:ext cx="174901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DepartmentID: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0072" y="42672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5247" y="4285129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42156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Diagrammatically Representing Relationships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Graphically representing relationships between tables as well as any enforced rules on multiplicity:</a:t>
            </a:r>
          </a:p>
          <a:p>
            <a:endParaRPr lang="en-US" altLang="en-US" dirty="0" smtClean="0"/>
          </a:p>
        </p:txBody>
      </p:sp>
      <p:grpSp>
        <p:nvGrpSpPr>
          <p:cNvPr id="416772" name="Group 4"/>
          <p:cNvGrpSpPr>
            <a:grpSpLocks/>
          </p:cNvGrpSpPr>
          <p:nvPr/>
        </p:nvGrpSpPr>
        <p:grpSpPr bwMode="auto">
          <a:xfrm>
            <a:off x="395940" y="2419538"/>
            <a:ext cx="2797175" cy="515938"/>
            <a:chOff x="307" y="2608"/>
            <a:chExt cx="1762" cy="325"/>
          </a:xfrm>
        </p:grpSpPr>
        <p:sp>
          <p:nvSpPr>
            <p:cNvPr id="64550" name="Rectangle 5"/>
            <p:cNvSpPr>
              <a:spLocks noChangeArrowheads="1"/>
            </p:cNvSpPr>
            <p:nvPr/>
          </p:nvSpPr>
          <p:spPr bwMode="auto">
            <a:xfrm>
              <a:off x="307" y="2675"/>
              <a:ext cx="669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Person</a:t>
              </a:r>
            </a:p>
          </p:txBody>
        </p:sp>
        <p:sp>
          <p:nvSpPr>
            <p:cNvPr id="64551" name="Rectangle 6"/>
            <p:cNvSpPr>
              <a:spLocks noChangeArrowheads="1"/>
            </p:cNvSpPr>
            <p:nvPr/>
          </p:nvSpPr>
          <p:spPr bwMode="auto">
            <a:xfrm>
              <a:off x="1551" y="2675"/>
              <a:ext cx="518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Head</a:t>
              </a:r>
            </a:p>
          </p:txBody>
        </p:sp>
        <p:cxnSp>
          <p:nvCxnSpPr>
            <p:cNvPr id="64552" name="AutoShape 7"/>
            <p:cNvCxnSpPr>
              <a:cxnSpLocks noChangeShapeType="1"/>
              <a:stCxn id="64550" idx="3"/>
              <a:endCxn id="64551" idx="1"/>
            </p:cNvCxnSpPr>
            <p:nvPr/>
          </p:nvCxnSpPr>
          <p:spPr bwMode="auto">
            <a:xfrm>
              <a:off x="976" y="2804"/>
              <a:ext cx="575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53" name="Text Box 8"/>
            <p:cNvSpPr txBox="1">
              <a:spLocks noChangeArrowheads="1"/>
            </p:cNvSpPr>
            <p:nvPr/>
          </p:nvSpPr>
          <p:spPr bwMode="auto">
            <a:xfrm>
              <a:off x="976" y="2616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64554" name="Text Box 9"/>
            <p:cNvSpPr txBox="1">
              <a:spLocks noChangeArrowheads="1"/>
            </p:cNvSpPr>
            <p:nvPr/>
          </p:nvSpPr>
          <p:spPr bwMode="auto">
            <a:xfrm>
              <a:off x="1368" y="2608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  <p:grpSp>
        <p:nvGrpSpPr>
          <p:cNvPr id="416778" name="Group 10"/>
          <p:cNvGrpSpPr>
            <a:grpSpLocks/>
          </p:cNvGrpSpPr>
          <p:nvPr/>
        </p:nvGrpSpPr>
        <p:grpSpPr bwMode="auto">
          <a:xfrm>
            <a:off x="343552" y="3245038"/>
            <a:ext cx="2806700" cy="482600"/>
            <a:chOff x="298" y="3240"/>
            <a:chExt cx="1768" cy="304"/>
          </a:xfrm>
        </p:grpSpPr>
        <p:grpSp>
          <p:nvGrpSpPr>
            <p:cNvPr id="64541" name="Group 11"/>
            <p:cNvGrpSpPr>
              <a:grpSpLocks/>
            </p:cNvGrpSpPr>
            <p:nvPr/>
          </p:nvGrpSpPr>
          <p:grpSpPr bwMode="auto">
            <a:xfrm>
              <a:off x="298" y="3288"/>
              <a:ext cx="688" cy="256"/>
              <a:chOff x="1498" y="2672"/>
              <a:chExt cx="688" cy="256"/>
            </a:xfrm>
          </p:grpSpPr>
          <p:sp>
            <p:nvSpPr>
              <p:cNvPr id="64548" name="Rectangle 1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64549" name="Rectangle 13"/>
              <p:cNvSpPr>
                <a:spLocks noChangeArrowheads="1"/>
              </p:cNvSpPr>
              <p:nvPr/>
            </p:nvSpPr>
            <p:spPr bwMode="auto">
              <a:xfrm>
                <a:off x="1498" y="2689"/>
                <a:ext cx="6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Person</a:t>
                </a:r>
              </a:p>
            </p:txBody>
          </p:sp>
        </p:grpSp>
        <p:grpSp>
          <p:nvGrpSpPr>
            <p:cNvPr id="64542" name="Group 14"/>
            <p:cNvGrpSpPr>
              <a:grpSpLocks/>
            </p:cNvGrpSpPr>
            <p:nvPr/>
          </p:nvGrpSpPr>
          <p:grpSpPr bwMode="auto">
            <a:xfrm>
              <a:off x="1538" y="3288"/>
              <a:ext cx="528" cy="256"/>
              <a:chOff x="3258" y="2656"/>
              <a:chExt cx="656" cy="256"/>
            </a:xfrm>
          </p:grpSpPr>
          <p:sp>
            <p:nvSpPr>
              <p:cNvPr id="64546" name="Rectangle 15"/>
              <p:cNvSpPr>
                <a:spLocks noChangeArrowheads="1"/>
              </p:cNvSpPr>
              <p:nvPr/>
            </p:nvSpPr>
            <p:spPr bwMode="auto">
              <a:xfrm>
                <a:off x="3264" y="2656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64547" name="Rectangle 16"/>
              <p:cNvSpPr>
                <a:spLocks noChangeArrowheads="1"/>
              </p:cNvSpPr>
              <p:nvPr/>
            </p:nvSpPr>
            <p:spPr bwMode="auto">
              <a:xfrm>
                <a:off x="3258" y="2673"/>
                <a:ext cx="6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Hairs</a:t>
                </a:r>
              </a:p>
            </p:txBody>
          </p:sp>
        </p:grpSp>
        <p:cxnSp>
          <p:nvCxnSpPr>
            <p:cNvPr id="64543" name="AutoShape 17"/>
            <p:cNvCxnSpPr>
              <a:cxnSpLocks noChangeShapeType="1"/>
              <a:stCxn id="64549" idx="3"/>
              <a:endCxn id="64547" idx="1"/>
            </p:cNvCxnSpPr>
            <p:nvPr/>
          </p:nvCxnSpPr>
          <p:spPr bwMode="auto">
            <a:xfrm>
              <a:off x="984" y="3421"/>
              <a:ext cx="55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44" name="Text Box 18"/>
            <p:cNvSpPr txBox="1">
              <a:spLocks noChangeArrowheads="1"/>
            </p:cNvSpPr>
            <p:nvPr/>
          </p:nvSpPr>
          <p:spPr bwMode="auto">
            <a:xfrm>
              <a:off x="1000" y="3240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64545" name="Text Box 19"/>
            <p:cNvSpPr txBox="1">
              <a:spLocks noChangeArrowheads="1"/>
            </p:cNvSpPr>
            <p:nvPr/>
          </p:nvSpPr>
          <p:spPr bwMode="auto">
            <a:xfrm>
              <a:off x="1352" y="324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416788" name="Group 20"/>
          <p:cNvGrpSpPr>
            <a:grpSpLocks/>
          </p:cNvGrpSpPr>
          <p:nvPr/>
        </p:nvGrpSpPr>
        <p:grpSpPr bwMode="auto">
          <a:xfrm>
            <a:off x="343552" y="4070538"/>
            <a:ext cx="3073400" cy="520700"/>
            <a:chOff x="282" y="3752"/>
            <a:chExt cx="1936" cy="328"/>
          </a:xfrm>
        </p:grpSpPr>
        <p:grpSp>
          <p:nvGrpSpPr>
            <p:cNvPr id="64532" name="Group 21"/>
            <p:cNvGrpSpPr>
              <a:grpSpLocks/>
            </p:cNvGrpSpPr>
            <p:nvPr/>
          </p:nvGrpSpPr>
          <p:grpSpPr bwMode="auto">
            <a:xfrm>
              <a:off x="282" y="3824"/>
              <a:ext cx="752" cy="256"/>
              <a:chOff x="1498" y="2672"/>
              <a:chExt cx="688" cy="256"/>
            </a:xfrm>
          </p:grpSpPr>
          <p:sp>
            <p:nvSpPr>
              <p:cNvPr id="64539" name="Rectangle 2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64540" name="Rectangle 23"/>
              <p:cNvSpPr>
                <a:spLocks noChangeArrowheads="1"/>
              </p:cNvSpPr>
              <p:nvPr/>
            </p:nvSpPr>
            <p:spPr bwMode="auto">
              <a:xfrm>
                <a:off x="1498" y="2689"/>
                <a:ext cx="6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Students</a:t>
                </a:r>
              </a:p>
            </p:txBody>
          </p:sp>
        </p:grpSp>
        <p:grpSp>
          <p:nvGrpSpPr>
            <p:cNvPr id="64533" name="Group 24"/>
            <p:cNvGrpSpPr>
              <a:grpSpLocks/>
            </p:cNvGrpSpPr>
            <p:nvPr/>
          </p:nvGrpSpPr>
          <p:grpSpPr bwMode="auto">
            <a:xfrm>
              <a:off x="1514" y="3824"/>
              <a:ext cx="704" cy="256"/>
              <a:chOff x="3258" y="2656"/>
              <a:chExt cx="656" cy="256"/>
            </a:xfrm>
          </p:grpSpPr>
          <p:sp>
            <p:nvSpPr>
              <p:cNvPr id="64537" name="Rectangle 25"/>
              <p:cNvSpPr>
                <a:spLocks noChangeArrowheads="1"/>
              </p:cNvSpPr>
              <p:nvPr/>
            </p:nvSpPr>
            <p:spPr bwMode="auto">
              <a:xfrm>
                <a:off x="3264" y="2656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64538" name="Rectangle 26"/>
              <p:cNvSpPr>
                <a:spLocks noChangeArrowheads="1"/>
              </p:cNvSpPr>
              <p:nvPr/>
            </p:nvSpPr>
            <p:spPr bwMode="auto">
              <a:xfrm>
                <a:off x="3258" y="2673"/>
                <a:ext cx="6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Classes</a:t>
                </a:r>
              </a:p>
            </p:txBody>
          </p:sp>
        </p:grpSp>
        <p:cxnSp>
          <p:nvCxnSpPr>
            <p:cNvPr id="64534" name="AutoShape 27"/>
            <p:cNvCxnSpPr>
              <a:cxnSpLocks noChangeShapeType="1"/>
              <a:stCxn id="64540" idx="3"/>
              <a:endCxn id="64538" idx="1"/>
            </p:cNvCxnSpPr>
            <p:nvPr/>
          </p:nvCxnSpPr>
          <p:spPr bwMode="auto">
            <a:xfrm>
              <a:off x="1032" y="3957"/>
              <a:ext cx="48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35" name="Text Box 28"/>
            <p:cNvSpPr txBox="1">
              <a:spLocks noChangeArrowheads="1"/>
            </p:cNvSpPr>
            <p:nvPr/>
          </p:nvSpPr>
          <p:spPr bwMode="auto">
            <a:xfrm>
              <a:off x="1024" y="376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64536" name="Text Box 29"/>
            <p:cNvSpPr txBox="1">
              <a:spLocks noChangeArrowheads="1"/>
            </p:cNvSpPr>
            <p:nvPr/>
          </p:nvSpPr>
          <p:spPr bwMode="auto">
            <a:xfrm>
              <a:off x="1344" y="3752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416798" name="Group 30"/>
          <p:cNvGrpSpPr>
            <a:grpSpLocks/>
          </p:cNvGrpSpPr>
          <p:nvPr/>
        </p:nvGrpSpPr>
        <p:grpSpPr bwMode="auto">
          <a:xfrm>
            <a:off x="3950352" y="4083238"/>
            <a:ext cx="4848225" cy="617538"/>
            <a:chOff x="2610" y="3752"/>
            <a:chExt cx="3054" cy="389"/>
          </a:xfrm>
        </p:grpSpPr>
        <p:grpSp>
          <p:nvGrpSpPr>
            <p:cNvPr id="64520" name="Group 31"/>
            <p:cNvGrpSpPr>
              <a:grpSpLocks/>
            </p:cNvGrpSpPr>
            <p:nvPr/>
          </p:nvGrpSpPr>
          <p:grpSpPr bwMode="auto">
            <a:xfrm>
              <a:off x="2610" y="3824"/>
              <a:ext cx="752" cy="264"/>
              <a:chOff x="1498" y="2672"/>
              <a:chExt cx="688" cy="256"/>
            </a:xfrm>
          </p:grpSpPr>
          <p:sp>
            <p:nvSpPr>
              <p:cNvPr id="64530" name="Rectangle 3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64531" name="Rectangle 33"/>
              <p:cNvSpPr>
                <a:spLocks noChangeArrowheads="1"/>
              </p:cNvSpPr>
              <p:nvPr/>
            </p:nvSpPr>
            <p:spPr bwMode="auto">
              <a:xfrm>
                <a:off x="1498" y="2692"/>
                <a:ext cx="68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Students</a:t>
                </a:r>
              </a:p>
            </p:txBody>
          </p:sp>
        </p:grpSp>
        <p:grpSp>
          <p:nvGrpSpPr>
            <p:cNvPr id="64521" name="Group 34"/>
            <p:cNvGrpSpPr>
              <a:grpSpLocks/>
            </p:cNvGrpSpPr>
            <p:nvPr/>
          </p:nvGrpSpPr>
          <p:grpSpPr bwMode="auto">
            <a:xfrm>
              <a:off x="4960" y="3824"/>
              <a:ext cx="704" cy="256"/>
              <a:chOff x="3258" y="2656"/>
              <a:chExt cx="656" cy="256"/>
            </a:xfrm>
          </p:grpSpPr>
          <p:sp>
            <p:nvSpPr>
              <p:cNvPr id="64528" name="Rectangle 35"/>
              <p:cNvSpPr>
                <a:spLocks noChangeArrowheads="1"/>
              </p:cNvSpPr>
              <p:nvPr/>
            </p:nvSpPr>
            <p:spPr bwMode="auto">
              <a:xfrm>
                <a:off x="3264" y="2656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64529" name="Rectangle 36"/>
              <p:cNvSpPr>
                <a:spLocks noChangeArrowheads="1"/>
              </p:cNvSpPr>
              <p:nvPr/>
            </p:nvSpPr>
            <p:spPr bwMode="auto">
              <a:xfrm>
                <a:off x="3258" y="2673"/>
                <a:ext cx="6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Classes</a:t>
                </a:r>
              </a:p>
            </p:txBody>
          </p:sp>
        </p:grpSp>
        <p:cxnSp>
          <p:nvCxnSpPr>
            <p:cNvPr id="64522" name="AutoShape 37"/>
            <p:cNvCxnSpPr>
              <a:cxnSpLocks noChangeShapeType="1"/>
              <a:stCxn id="64531" idx="3"/>
              <a:endCxn id="64529" idx="1"/>
            </p:cNvCxnSpPr>
            <p:nvPr/>
          </p:nvCxnSpPr>
          <p:spPr bwMode="auto">
            <a:xfrm flipV="1">
              <a:off x="3360" y="3957"/>
              <a:ext cx="1600" cy="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23" name="Text Box 38"/>
            <p:cNvSpPr txBox="1">
              <a:spLocks noChangeArrowheads="1"/>
            </p:cNvSpPr>
            <p:nvPr/>
          </p:nvSpPr>
          <p:spPr bwMode="auto">
            <a:xfrm>
              <a:off x="3512" y="3752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64524" name="Text Box 39"/>
            <p:cNvSpPr txBox="1">
              <a:spLocks noChangeArrowheads="1"/>
            </p:cNvSpPr>
            <p:nvPr/>
          </p:nvSpPr>
          <p:spPr bwMode="auto">
            <a:xfrm>
              <a:off x="4720" y="376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64525" name="Rectangle 40"/>
            <p:cNvSpPr>
              <a:spLocks noChangeArrowheads="1"/>
            </p:cNvSpPr>
            <p:nvPr/>
          </p:nvSpPr>
          <p:spPr bwMode="auto">
            <a:xfrm>
              <a:off x="3664" y="3845"/>
              <a:ext cx="1053" cy="2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dirty="0"/>
                <a:t>Registrations</a:t>
              </a:r>
            </a:p>
          </p:txBody>
        </p:sp>
        <p:sp>
          <p:nvSpPr>
            <p:cNvPr id="64526" name="Text Box 41"/>
            <p:cNvSpPr txBox="1">
              <a:spLocks noChangeArrowheads="1"/>
            </p:cNvSpPr>
            <p:nvPr/>
          </p:nvSpPr>
          <p:spPr bwMode="auto">
            <a:xfrm>
              <a:off x="3368" y="3963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64527" name="Text Box 42"/>
            <p:cNvSpPr txBox="1">
              <a:spLocks noChangeArrowheads="1"/>
            </p:cNvSpPr>
            <p:nvPr/>
          </p:nvSpPr>
          <p:spPr bwMode="auto">
            <a:xfrm>
              <a:off x="4808" y="3968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02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ERD For The Example Database</a:t>
            </a:r>
            <a:endParaRPr lang="en-CA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" y="1888669"/>
            <a:ext cx="2243958" cy="15240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61097" y="1997308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DEPARTMENTS</a:t>
            </a:r>
            <a:endParaRPr lang="en-US" altLang="en-US" sz="1800" dirty="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161097" y="2418613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400" y="2445377"/>
            <a:ext cx="2087403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sng" dirty="0" smtClean="0"/>
              <a:t>DepartmentID</a:t>
            </a:r>
            <a:endParaRPr lang="en-US" altLang="en-US" b="0" u="sng" dirty="0"/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DepartmentName</a:t>
            </a:r>
            <a:endParaRPr lang="en-US" altLang="en-US" b="0" dirty="0"/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Budget</a:t>
            </a:r>
            <a:endParaRPr lang="en-US" altLang="en-US" b="0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429000" y="3164841"/>
            <a:ext cx="2243958" cy="211591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437697" y="3273481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TimeBilled</a:t>
            </a:r>
            <a:endParaRPr lang="en-US" altLang="en-US" sz="1800" dirty="0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3437697" y="3694786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429000" y="3721550"/>
            <a:ext cx="2087403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sng" dirty="0" smtClean="0"/>
              <a:t>TimeBilledID</a:t>
            </a:r>
            <a:endParaRPr lang="en-US" altLang="en-US" b="0" u="sng" dirty="0"/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SIN</a:t>
            </a:r>
            <a:endParaRPr lang="en-US" altLang="en-US" b="0" dirty="0"/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DepartmentID</a:t>
            </a:r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StartPayPeriod</a:t>
            </a:r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HoursWorked</a:t>
            </a:r>
            <a:endParaRPr lang="en-US" altLang="en-US" b="0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705600" y="1358723"/>
            <a:ext cx="2243958" cy="338312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714297" y="1467364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Employees</a:t>
            </a:r>
            <a:endParaRPr lang="en-US" altLang="en-US" sz="1800" dirty="0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6714297" y="1888669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705600" y="1915433"/>
            <a:ext cx="2087403" cy="277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sng" dirty="0" smtClean="0"/>
              <a:t>SIN</a:t>
            </a:r>
            <a:endParaRPr lang="en-US" altLang="en-US" b="0" u="sng" dirty="0"/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LastName</a:t>
            </a:r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FirstName</a:t>
            </a:r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Address</a:t>
            </a:r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City</a:t>
            </a:r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Province</a:t>
            </a:r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PostalCode</a:t>
            </a:r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HomePhone</a:t>
            </a:r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BirthDate</a:t>
            </a:r>
          </a:p>
          <a:p>
            <a:pPr>
              <a:spcBef>
                <a:spcPct val="50000"/>
              </a:spcBef>
            </a:pPr>
            <a:r>
              <a:rPr lang="en-US" altLang="en-US" b="0" dirty="0" smtClean="0"/>
              <a:t>PayRate</a:t>
            </a:r>
            <a:endParaRPr lang="en-US" altLang="en-US" b="0" dirty="0"/>
          </a:p>
        </p:txBody>
      </p:sp>
      <p:cxnSp>
        <p:nvCxnSpPr>
          <p:cNvPr id="32" name="Straight Connector 31"/>
          <p:cNvCxnSpPr>
            <a:stCxn id="20" idx="3"/>
          </p:cNvCxnSpPr>
          <p:nvPr/>
        </p:nvCxnSpPr>
        <p:spPr>
          <a:xfrm flipV="1">
            <a:off x="5672958" y="3164841"/>
            <a:ext cx="1032642" cy="10579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3"/>
            <a:endCxn id="23" idx="1"/>
          </p:cNvCxnSpPr>
          <p:nvPr/>
        </p:nvCxnSpPr>
        <p:spPr>
          <a:xfrm>
            <a:off x="2396358" y="2650669"/>
            <a:ext cx="1032642" cy="17644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11689" y="2899446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39013" y="4180776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41179" y="2348988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33292" y="4441901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574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Database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Queries are questions ‘asked’ of/to the database in order to retrieve information.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5254322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273224"/>
            <a:ext cx="4595813" cy="3075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9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Retrieving Data Via Queries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Data retrieval occurs through the use of ‘queries’: 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A query is a question asked of the data in the database.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Typically worded to show only the parts of the database for which the answer to the question is true.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Example: What is the SIN, name and pay rate of every employee in the Employees Table:</a:t>
            </a:r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228600" indent="-228600"/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28600" y="3572435"/>
            <a:ext cx="5400675" cy="1615515"/>
            <a:chOff x="228600" y="3572435"/>
            <a:chExt cx="5400675" cy="161551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978275"/>
              <a:ext cx="5400675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8600" y="3572435"/>
              <a:ext cx="14859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Query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5562600"/>
            <a:ext cx="3848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181600" y="5196915"/>
            <a:ext cx="384810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 dirty="0" smtClean="0"/>
              <a:t>Result of the query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258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Retrieving Data Via </a:t>
            </a:r>
            <a:r>
              <a:rPr lang="en-US" altLang="en-US" dirty="0" smtClean="0"/>
              <a:t>Queries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>
              <a:buFont typeface="Times New Roman" pitchFamily="18" charset="0"/>
              <a:buChar char="–"/>
            </a:pPr>
            <a:endParaRPr lang="en-US" altLang="en-US" dirty="0"/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/>
              <a:t>Example: What </a:t>
            </a:r>
            <a:r>
              <a:rPr lang="en-US" altLang="en-US" dirty="0" smtClean="0"/>
              <a:t>is the SIN, name &amp; address of all employees that </a:t>
            </a:r>
            <a:r>
              <a:rPr lang="en-US" altLang="en-US" dirty="0"/>
              <a:t>have the last name of Morris?</a:t>
            </a:r>
          </a:p>
          <a:p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38200" y="1524000"/>
            <a:ext cx="1485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Query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88833"/>
            <a:ext cx="49911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4745691"/>
            <a:ext cx="6086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74510" y="4343400"/>
            <a:ext cx="384810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 dirty="0" smtClean="0"/>
              <a:t>Result of the query</a:t>
            </a:r>
            <a:endParaRPr lang="en-US" altLang="en-US" sz="20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8600" y="2586542"/>
            <a:ext cx="384810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Query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065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Storing / Retrieving </a:t>
            </a:r>
            <a:r>
              <a:rPr lang="en-US" dirty="0" smtClean="0"/>
              <a:t>Information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database is designed to reduce problems during maintenance (additions, modifications, deletions)</a:t>
            </a:r>
          </a:p>
          <a:p>
            <a:pPr lvl="2"/>
            <a:r>
              <a:rPr lang="en-US" dirty="0" smtClean="0"/>
              <a:t>Example:  You will see this actual issue when we talk about database normalization.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52657"/>
            <a:ext cx="1668338" cy="103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2400" y="3152657"/>
            <a:ext cx="2711256" cy="2681393"/>
            <a:chOff x="152400" y="3152657"/>
            <a:chExt cx="2711256" cy="268139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152657"/>
              <a:ext cx="2711256" cy="1783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9294" y="4936333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Marketing Dept.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Loren Coleman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William McCloud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200" y="4644846"/>
            <a:ext cx="3995683" cy="2193642"/>
            <a:chOff x="3124200" y="4644846"/>
            <a:chExt cx="3995683" cy="219364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644846"/>
              <a:ext cx="2112208" cy="1320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443344" y="5940771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Finance &amp; Accounting 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Victor Davion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Ester Flowers</a:t>
              </a:r>
              <a:endParaRPr lang="en-US" dirty="0" smtClean="0"/>
            </a:p>
            <a:p>
              <a:endParaRPr lang="en-US" dirty="0" smtClean="0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408" y="4826444"/>
              <a:ext cx="1883475" cy="1177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629400" y="4142796"/>
            <a:ext cx="2590800" cy="341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/>
              <a:t>Information Technology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7393" y="4460180"/>
            <a:ext cx="161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dirty="0"/>
              <a:t>Archie Bunker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4044495"/>
            <a:ext cx="2590800" cy="44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53200" y="3110980"/>
            <a:ext cx="2057400" cy="10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00221" y="4460180"/>
            <a:ext cx="1673717" cy="36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 animBg="1"/>
      <p:bldP spid="20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Databases And Set Theory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Each table can be viewed as a set of information.</a:t>
            </a: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133350" y="1863726"/>
            <a:ext cx="4749800" cy="24272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u="sng" dirty="0"/>
              <a:t>EMPLOYEES (TABLE/SET)</a:t>
            </a:r>
          </a:p>
          <a:p>
            <a:r>
              <a:rPr lang="en-US" altLang="en-US" sz="1600" b="0" dirty="0"/>
              <a:t>* 456 789 123, Cartman Eric, Southpark</a:t>
            </a:r>
          </a:p>
          <a:p>
            <a:r>
              <a:rPr lang="en-US" altLang="en-US" sz="1600" b="0" dirty="0"/>
              <a:t>* 456 789 124, Simpson Homer, Springfield</a:t>
            </a:r>
          </a:p>
          <a:p>
            <a:r>
              <a:rPr lang="en-US" altLang="en-US" sz="1600" b="0" dirty="0"/>
              <a:t>* 666 666 666, Morris Heather, Silent Hill</a:t>
            </a:r>
          </a:p>
          <a:p>
            <a:r>
              <a:rPr lang="en-US" altLang="en-US" sz="1600" b="0" dirty="0"/>
              <a:t>* 666 666 667, Mason Harry, Silent Hill</a:t>
            </a:r>
          </a:p>
          <a:p>
            <a:r>
              <a:rPr lang="en-US" altLang="en-US" sz="1600" b="0" dirty="0"/>
              <a:t>* 670 380 456, Edgar Maureen, Calgary</a:t>
            </a: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4559300" y="3211513"/>
            <a:ext cx="4406900" cy="22240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u="sng" dirty="0"/>
              <a:t>Departments (TABLE/SET)</a:t>
            </a:r>
          </a:p>
          <a:p>
            <a:r>
              <a:rPr lang="en-US" altLang="en-US" sz="1600" b="0" dirty="0"/>
              <a:t>* 1, Human Resources</a:t>
            </a:r>
          </a:p>
          <a:p>
            <a:r>
              <a:rPr lang="en-US" altLang="en-US" sz="1600" b="0" dirty="0"/>
              <a:t>* 2, Marketing</a:t>
            </a:r>
          </a:p>
          <a:p>
            <a:r>
              <a:rPr lang="en-US" altLang="en-US" sz="1600" b="0" dirty="0"/>
              <a:t>* 3, Finance</a:t>
            </a:r>
          </a:p>
          <a:p>
            <a:r>
              <a:rPr lang="en-US" altLang="en-US" sz="1600" b="0" dirty="0"/>
              <a:t>* 4, Management Information Systems</a:t>
            </a: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292100" y="4405313"/>
            <a:ext cx="4292600" cy="22875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u="sng" dirty="0"/>
              <a:t>TimeBilled (TABLE/SET)</a:t>
            </a:r>
          </a:p>
          <a:p>
            <a:r>
              <a:rPr lang="en-US" altLang="en-US" sz="1600" b="0" dirty="0"/>
              <a:t>* 8, 456 789 123, 2, 10/1/2007, 80</a:t>
            </a:r>
          </a:p>
          <a:p>
            <a:r>
              <a:rPr lang="en-US" altLang="en-US" sz="1600" b="0" dirty="0"/>
              <a:t>* 9, 456 789 124, 2, 10/1,2007, 60</a:t>
            </a:r>
          </a:p>
          <a:p>
            <a:r>
              <a:rPr lang="en-US" altLang="en-US" sz="1600" b="0" dirty="0"/>
              <a:t>* 14, 666 666 666, 3, 10/1/2007, 50</a:t>
            </a:r>
          </a:p>
          <a:p>
            <a:r>
              <a:rPr lang="en-US" altLang="en-US" sz="1600" b="0" dirty="0"/>
              <a:t>* 15, 666 666 667, 3, 10/1/2007, 50</a:t>
            </a:r>
          </a:p>
          <a:p>
            <a:r>
              <a:rPr lang="en-US" altLang="en-US" sz="1600" b="0" dirty="0"/>
              <a:t>* 18, 670 380 456, 4, 10/1/2007, 40</a:t>
            </a:r>
          </a:p>
        </p:txBody>
      </p:sp>
    </p:spTree>
    <p:extLst>
      <p:ext uri="{BB962C8B-B14F-4D97-AF65-F5344CB8AC3E}">
        <p14:creationId xmlns:p14="http://schemas.microsoft.com/office/powerpoint/2010/main" val="34996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Queries And Set Theory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Queries retrieve a subset of the information:</a:t>
            </a:r>
          </a:p>
          <a:p>
            <a:pPr lvl="1"/>
            <a:r>
              <a:rPr lang="en-US" altLang="en-US" dirty="0" smtClean="0"/>
              <a:t>Example: Which employees come from ‘Southpark’</a:t>
            </a:r>
          </a:p>
        </p:txBody>
      </p:sp>
      <p:sp>
        <p:nvSpPr>
          <p:cNvPr id="395268" name="Oval 4"/>
          <p:cNvSpPr>
            <a:spLocks noChangeArrowheads="1"/>
          </p:cNvSpPr>
          <p:nvPr/>
        </p:nvSpPr>
        <p:spPr bwMode="auto">
          <a:xfrm>
            <a:off x="228600" y="2422526"/>
            <a:ext cx="4749800" cy="24272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u="sng" dirty="0"/>
              <a:t>EMPLOYEES (TABLE/SET)</a:t>
            </a:r>
          </a:p>
          <a:p>
            <a:r>
              <a:rPr lang="en-US" altLang="en-US" sz="1600" b="0" dirty="0"/>
              <a:t>* 456 789 123, Cartman Eric, </a:t>
            </a:r>
            <a:r>
              <a:rPr lang="en-US" altLang="en-US" sz="1600" dirty="0"/>
              <a:t>Southpark</a:t>
            </a:r>
          </a:p>
          <a:p>
            <a:r>
              <a:rPr lang="en-US" altLang="en-US" sz="1600" b="0" dirty="0"/>
              <a:t>* 456 789 124, Simpson Homer, Springfield</a:t>
            </a:r>
          </a:p>
          <a:p>
            <a:r>
              <a:rPr lang="en-US" altLang="en-US" sz="1600" b="0" dirty="0"/>
              <a:t>* 666 666 666, Morris Heather, Silent Hill</a:t>
            </a:r>
          </a:p>
          <a:p>
            <a:r>
              <a:rPr lang="en-US" altLang="en-US" sz="1600" b="0" dirty="0"/>
              <a:t>* 666 666 667, Mason Harry, Silent Hill</a:t>
            </a:r>
          </a:p>
          <a:p>
            <a:r>
              <a:rPr lang="en-US" altLang="en-US" sz="1600" b="0" dirty="0"/>
              <a:t>* 670 380 456, Edgar Maureen, Calgary</a:t>
            </a:r>
          </a:p>
        </p:txBody>
      </p:sp>
      <p:sp>
        <p:nvSpPr>
          <p:cNvPr id="395269" name="Oval 5"/>
          <p:cNvSpPr>
            <a:spLocks noChangeArrowheads="1"/>
          </p:cNvSpPr>
          <p:nvPr/>
        </p:nvSpPr>
        <p:spPr bwMode="auto">
          <a:xfrm>
            <a:off x="3692525" y="5224463"/>
            <a:ext cx="4711700" cy="13604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u="sng" dirty="0"/>
              <a:t>QUERY RESULT = SUBSET</a:t>
            </a:r>
          </a:p>
          <a:p>
            <a:r>
              <a:rPr lang="en-US" altLang="en-US" sz="1600" b="0" dirty="0"/>
              <a:t>* 456 789 123, Cartman Eric, Southpark</a:t>
            </a:r>
          </a:p>
        </p:txBody>
      </p:sp>
      <p:grpSp>
        <p:nvGrpSpPr>
          <p:cNvPr id="395272" name="Group 8"/>
          <p:cNvGrpSpPr>
            <a:grpSpLocks/>
          </p:cNvGrpSpPr>
          <p:nvPr/>
        </p:nvGrpSpPr>
        <p:grpSpPr bwMode="auto">
          <a:xfrm>
            <a:off x="4172744" y="4212432"/>
            <a:ext cx="3751262" cy="1382712"/>
            <a:chOff x="2931" y="2397"/>
            <a:chExt cx="2363" cy="871"/>
          </a:xfrm>
        </p:grpSpPr>
        <p:sp>
          <p:nvSpPr>
            <p:cNvPr id="72711" name="AutoShape 6"/>
            <p:cNvSpPr>
              <a:spLocks noChangeArrowheads="1"/>
            </p:cNvSpPr>
            <p:nvPr/>
          </p:nvSpPr>
          <p:spPr bwMode="auto">
            <a:xfrm rot="2953367">
              <a:off x="2623" y="2705"/>
              <a:ext cx="871" cy="255"/>
            </a:xfrm>
            <a:prstGeom prst="rightArrow">
              <a:avLst>
                <a:gd name="adj1" fmla="val 50000"/>
                <a:gd name="adj2" fmla="val 85392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72712" name="Rectangle 7"/>
            <p:cNvSpPr>
              <a:spLocks noChangeArrowheads="1"/>
            </p:cNvSpPr>
            <p:nvPr/>
          </p:nvSpPr>
          <p:spPr bwMode="auto">
            <a:xfrm>
              <a:off x="3112" y="2428"/>
              <a:ext cx="21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u="sng" dirty="0"/>
                <a:t>SOUTHPARK EMPLOYEES? (QUERY)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2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8" grpId="0" animBg="1"/>
      <p:bldP spid="39526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Queries And Set Theory (2)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69194"/>
            <a:ext cx="8229600" cy="5029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Queries can be asked of multiple tables</a:t>
            </a:r>
          </a:p>
          <a:p>
            <a:pPr lvl="1"/>
            <a:r>
              <a:rPr lang="en-US" altLang="en-US" dirty="0" smtClean="0"/>
              <a:t>Example: Which employees come from ‘Silent Hill’, and have an employee number 666 666 667 or greater, and worked 50 or more hours?</a:t>
            </a:r>
          </a:p>
        </p:txBody>
      </p:sp>
      <p:sp>
        <p:nvSpPr>
          <p:cNvPr id="397316" name="Oval 4"/>
          <p:cNvSpPr>
            <a:spLocks noChangeArrowheads="1"/>
          </p:cNvSpPr>
          <p:nvPr/>
        </p:nvSpPr>
        <p:spPr bwMode="auto">
          <a:xfrm>
            <a:off x="0" y="2362200"/>
            <a:ext cx="5092700" cy="2362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u="sng" dirty="0"/>
              <a:t>EMPLOYEES (TABLE/SET)</a:t>
            </a:r>
          </a:p>
          <a:p>
            <a:r>
              <a:rPr lang="en-US" altLang="en-US" sz="1600" b="0" dirty="0"/>
              <a:t>* 456 789 123, Cartman Eric, Southpark</a:t>
            </a:r>
          </a:p>
          <a:p>
            <a:r>
              <a:rPr lang="en-US" altLang="en-US" sz="1600" b="0" dirty="0"/>
              <a:t>* 456 789 124, Simpson Homer, Springfield</a:t>
            </a:r>
          </a:p>
          <a:p>
            <a:r>
              <a:rPr lang="en-US" altLang="en-US" sz="1600" b="0" dirty="0"/>
              <a:t>* 666 666 666, Morris Heather, Silent Hill</a:t>
            </a:r>
          </a:p>
          <a:p>
            <a:r>
              <a:rPr lang="en-US" altLang="en-US" sz="1800" b="0" dirty="0"/>
              <a:t>* </a:t>
            </a:r>
            <a:r>
              <a:rPr lang="en-US" altLang="en-US" sz="1800" dirty="0"/>
              <a:t>666 666 667, Mason Harry, Silent Hill</a:t>
            </a:r>
          </a:p>
          <a:p>
            <a:r>
              <a:rPr lang="en-US" altLang="en-US" sz="1600" b="0" dirty="0"/>
              <a:t>* 670 380 456, Edgar Maureen, Calgary</a:t>
            </a:r>
          </a:p>
        </p:txBody>
      </p:sp>
      <p:sp>
        <p:nvSpPr>
          <p:cNvPr id="397317" name="Oval 5"/>
          <p:cNvSpPr>
            <a:spLocks noChangeArrowheads="1"/>
          </p:cNvSpPr>
          <p:nvPr/>
        </p:nvSpPr>
        <p:spPr bwMode="auto">
          <a:xfrm>
            <a:off x="5983288" y="3198813"/>
            <a:ext cx="3160712" cy="21605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u="sng" dirty="0"/>
              <a:t>QUERY RESULT </a:t>
            </a:r>
          </a:p>
          <a:p>
            <a:r>
              <a:rPr lang="en-US" altLang="en-US" sz="2000" u="sng" dirty="0"/>
              <a:t>= SUBSET</a:t>
            </a:r>
          </a:p>
          <a:p>
            <a:pPr>
              <a:buFontTx/>
              <a:buChar char="•"/>
            </a:pPr>
            <a:r>
              <a:rPr lang="en-US" altLang="en-US" sz="1600" b="0" dirty="0"/>
              <a:t>666 666 667, Mason Harry, </a:t>
            </a:r>
          </a:p>
          <a:p>
            <a:r>
              <a:rPr lang="en-US" altLang="en-US" sz="1600" b="0" dirty="0"/>
              <a:t> Silent Hill, 50 hours worked</a:t>
            </a:r>
          </a:p>
        </p:txBody>
      </p:sp>
      <p:grpSp>
        <p:nvGrpSpPr>
          <p:cNvPr id="397324" name="Group 12"/>
          <p:cNvGrpSpPr>
            <a:grpSpLocks/>
          </p:cNvGrpSpPr>
          <p:nvPr/>
        </p:nvGrpSpPr>
        <p:grpSpPr bwMode="auto">
          <a:xfrm>
            <a:off x="4997367" y="2489480"/>
            <a:ext cx="1763712" cy="1504950"/>
            <a:chOff x="3161" y="1500"/>
            <a:chExt cx="1111" cy="948"/>
          </a:xfrm>
        </p:grpSpPr>
        <p:sp>
          <p:nvSpPr>
            <p:cNvPr id="74763" name="AutoShape 7"/>
            <p:cNvSpPr>
              <a:spLocks noChangeArrowheads="1"/>
            </p:cNvSpPr>
            <p:nvPr/>
          </p:nvSpPr>
          <p:spPr bwMode="auto">
            <a:xfrm rot="1435119">
              <a:off x="3161" y="2193"/>
              <a:ext cx="871" cy="255"/>
            </a:xfrm>
            <a:prstGeom prst="rightArrow">
              <a:avLst>
                <a:gd name="adj1" fmla="val 50000"/>
                <a:gd name="adj2" fmla="val 85392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74764" name="Rectangle 8"/>
            <p:cNvSpPr>
              <a:spLocks noChangeArrowheads="1"/>
            </p:cNvSpPr>
            <p:nvPr/>
          </p:nvSpPr>
          <p:spPr bwMode="auto">
            <a:xfrm rot="1425642">
              <a:off x="3258" y="1500"/>
              <a:ext cx="101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u="sng" dirty="0"/>
                <a:t>ID&gt;= 666 666 667, City = Silent Hill (QUERY)</a:t>
              </a:r>
            </a:p>
          </p:txBody>
        </p:sp>
      </p:grpSp>
      <p:sp>
        <p:nvSpPr>
          <p:cNvPr id="397321" name="Oval 9"/>
          <p:cNvSpPr>
            <a:spLocks noChangeArrowheads="1"/>
          </p:cNvSpPr>
          <p:nvPr/>
        </p:nvSpPr>
        <p:spPr bwMode="auto">
          <a:xfrm>
            <a:off x="0" y="4811713"/>
            <a:ext cx="5041900" cy="20462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u="sng" dirty="0"/>
              <a:t>TimeBilled (TABLE/SET)</a:t>
            </a:r>
          </a:p>
          <a:p>
            <a:r>
              <a:rPr lang="en-US" altLang="en-US" sz="1600" b="0" dirty="0"/>
              <a:t>* 8, 456 789 123, 2, 10/1/2007, 80</a:t>
            </a:r>
          </a:p>
          <a:p>
            <a:r>
              <a:rPr lang="en-US" altLang="en-US" sz="1600" b="0" dirty="0"/>
              <a:t>* 9, 456 789 124, 2, 10/1,2007, 60</a:t>
            </a:r>
          </a:p>
          <a:p>
            <a:r>
              <a:rPr lang="en-US" altLang="en-US" sz="1600" b="0" dirty="0"/>
              <a:t>* 14, 666 666 666, 3, 10/1/2007, 50</a:t>
            </a:r>
          </a:p>
          <a:p>
            <a:r>
              <a:rPr lang="en-US" altLang="en-US" sz="1800" dirty="0"/>
              <a:t>* 15, 666 666 667, 3, 10/1/2007, 50</a:t>
            </a:r>
          </a:p>
          <a:p>
            <a:r>
              <a:rPr lang="en-US" altLang="en-US" sz="1600" b="0" dirty="0"/>
              <a:t>* 18, 670 380 456, 4, 10/1/2007, 40</a:t>
            </a:r>
          </a:p>
        </p:txBody>
      </p:sp>
      <p:grpSp>
        <p:nvGrpSpPr>
          <p:cNvPr id="397325" name="Group 13"/>
          <p:cNvGrpSpPr>
            <a:grpSpLocks/>
          </p:cNvGrpSpPr>
          <p:nvPr/>
        </p:nvGrpSpPr>
        <p:grpSpPr bwMode="auto">
          <a:xfrm>
            <a:off x="4625975" y="4235450"/>
            <a:ext cx="2095500" cy="1231900"/>
            <a:chOff x="2914" y="2668"/>
            <a:chExt cx="1320" cy="776"/>
          </a:xfrm>
        </p:grpSpPr>
        <p:sp>
          <p:nvSpPr>
            <p:cNvPr id="74761" name="AutoShape 10"/>
            <p:cNvSpPr>
              <a:spLocks noChangeArrowheads="1"/>
            </p:cNvSpPr>
            <p:nvPr/>
          </p:nvSpPr>
          <p:spPr bwMode="auto">
            <a:xfrm rot="-1768532">
              <a:off x="3121" y="3189"/>
              <a:ext cx="1113" cy="255"/>
            </a:xfrm>
            <a:prstGeom prst="rightArrow">
              <a:avLst>
                <a:gd name="adj1" fmla="val 50000"/>
                <a:gd name="adj2" fmla="val 10911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74762" name="Rectangle 11"/>
            <p:cNvSpPr>
              <a:spLocks noChangeArrowheads="1"/>
            </p:cNvSpPr>
            <p:nvPr/>
          </p:nvSpPr>
          <p:spPr bwMode="auto">
            <a:xfrm rot="-1678769">
              <a:off x="2914" y="2668"/>
              <a:ext cx="92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u="sng" dirty="0"/>
                <a:t>Hours worked &gt;= 50 (QUERY)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 bldLvl="2"/>
      <p:bldP spid="397316" grpId="0" animBg="1"/>
      <p:bldP spid="397317" grpId="0" animBg="1"/>
      <p:bldP spid="397317" grpId="1" animBg="1"/>
      <p:bldP spid="3973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Queries And Set Theory (3)</a:t>
            </a:r>
          </a:p>
        </p:txBody>
      </p:sp>
      <p:sp>
        <p:nvSpPr>
          <p:cNvPr id="408581" name="Oval 5"/>
          <p:cNvSpPr>
            <a:spLocks noChangeArrowheads="1"/>
          </p:cNvSpPr>
          <p:nvPr/>
        </p:nvSpPr>
        <p:spPr bwMode="auto">
          <a:xfrm>
            <a:off x="522288" y="1154113"/>
            <a:ext cx="4278312" cy="26431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/>
          <a:lstStyle>
            <a:lvl1pPr marL="114300" indent="-11430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u="sng" dirty="0"/>
              <a:t>QUERY RESULT </a:t>
            </a:r>
          </a:p>
          <a:p>
            <a:r>
              <a:rPr lang="en-US" altLang="en-US" sz="2000" u="sng" dirty="0"/>
              <a:t>= SUBSET</a:t>
            </a:r>
          </a:p>
          <a:p>
            <a:pPr>
              <a:buFontTx/>
              <a:buChar char="•"/>
            </a:pPr>
            <a:r>
              <a:rPr lang="en-US" altLang="en-US" sz="1600" b="0" dirty="0"/>
              <a:t>666 666 667, Mason Harry, Silent Hill, </a:t>
            </a:r>
          </a:p>
          <a:p>
            <a:r>
              <a:rPr lang="en-US" altLang="en-US" sz="1600" b="0" dirty="0"/>
              <a:t>   50 hours worked</a:t>
            </a:r>
          </a:p>
        </p:txBody>
      </p:sp>
      <p:grpSp>
        <p:nvGrpSpPr>
          <p:cNvPr id="408585" name="Group 9"/>
          <p:cNvGrpSpPr>
            <a:grpSpLocks/>
          </p:cNvGrpSpPr>
          <p:nvPr/>
        </p:nvGrpSpPr>
        <p:grpSpPr bwMode="auto">
          <a:xfrm>
            <a:off x="4737100" y="1892300"/>
            <a:ext cx="2895600" cy="1069975"/>
            <a:chOff x="2984" y="1192"/>
            <a:chExt cx="1824" cy="674"/>
          </a:xfrm>
        </p:grpSpPr>
        <p:sp>
          <p:nvSpPr>
            <p:cNvPr id="76805" name="AutoShape 6"/>
            <p:cNvSpPr>
              <a:spLocks/>
            </p:cNvSpPr>
            <p:nvPr/>
          </p:nvSpPr>
          <p:spPr bwMode="auto">
            <a:xfrm>
              <a:off x="2984" y="1328"/>
              <a:ext cx="168" cy="352"/>
            </a:xfrm>
            <a:prstGeom prst="rightBrace">
              <a:avLst>
                <a:gd name="adj1" fmla="val 1746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76806" name="Text Box 8"/>
            <p:cNvSpPr txBox="1">
              <a:spLocks noChangeArrowheads="1"/>
            </p:cNvSpPr>
            <p:nvPr/>
          </p:nvSpPr>
          <p:spPr bwMode="auto">
            <a:xfrm>
              <a:off x="3152" y="1192"/>
              <a:ext cx="165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/>
                <a:t>This is referred to as a ‘join’ because it combines data from multiple tables.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1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1" grpId="0" animBg="1"/>
      <p:bldP spid="40858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Multi-Table Queries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Example: What is the full name, start pay period, name of the department billed and gross pay of employees in the organization (3 tables searched)?</a:t>
            </a:r>
          </a:p>
        </p:txBody>
      </p:sp>
      <p:sp>
        <p:nvSpPr>
          <p:cNvPr id="68618" name="Text Box 9"/>
          <p:cNvSpPr txBox="1">
            <a:spLocks noChangeArrowheads="1"/>
          </p:cNvSpPr>
          <p:nvPr/>
        </p:nvSpPr>
        <p:spPr bwMode="auto">
          <a:xfrm>
            <a:off x="95250" y="2904330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Query</a:t>
            </a:r>
          </a:p>
        </p:txBody>
      </p:sp>
      <p:sp>
        <p:nvSpPr>
          <p:cNvPr id="68616" name="Text Box 12"/>
          <p:cNvSpPr txBox="1">
            <a:spLocks noChangeArrowheads="1"/>
          </p:cNvSpPr>
          <p:nvPr/>
        </p:nvSpPr>
        <p:spPr bwMode="auto">
          <a:xfrm>
            <a:off x="95250" y="4860925"/>
            <a:ext cx="242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Result of the query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3331368"/>
            <a:ext cx="8782050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" y="5257800"/>
            <a:ext cx="66675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/>
      <p:bldP spid="686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Multi-Table </a:t>
            </a:r>
            <a:r>
              <a:rPr lang="en-US" altLang="en-US" dirty="0" smtClean="0"/>
              <a:t>Queries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Note in the previous example:</a:t>
            </a:r>
          </a:p>
          <a:p>
            <a:pPr lvl="1"/>
            <a:r>
              <a:rPr lang="en-CA" dirty="0" smtClean="0"/>
              <a:t>The result of one column was calculate from the columns of two tables.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930920"/>
            <a:ext cx="8782050" cy="8667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257800" y="3364307"/>
            <a:ext cx="2678114" cy="191650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71800" y="5280815"/>
            <a:ext cx="5029200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A calculated value</a:t>
            </a:r>
          </a:p>
          <a:p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Gross pay: [PayRate] * [HoursWorked]</a:t>
            </a:r>
            <a:endParaRPr lang="en-CA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Logical Operations</a:t>
            </a:r>
            <a:endParaRPr lang="en-CA" dirty="0"/>
          </a:p>
        </p:txBody>
      </p:sp>
      <p:graphicFrame>
        <p:nvGraphicFramePr>
          <p:cNvPr id="4" name="Group 3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69627773"/>
              </p:ext>
            </p:extLst>
          </p:nvPr>
        </p:nvGraphicFramePr>
        <p:xfrm>
          <a:off x="533400" y="1143000"/>
          <a:ext cx="8242299" cy="4273425"/>
        </p:xfrm>
        <a:graphic>
          <a:graphicData uri="http://schemas.openxmlformats.org/drawingml/2006/table">
            <a:tbl>
              <a:tblPr/>
              <a:tblGrid>
                <a:gridCol w="1905000"/>
                <a:gridCol w="4800600"/>
                <a:gridCol w="1536699"/>
              </a:tblGrid>
              <a:tr h="13430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MS-Access operator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341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4300" indent="-114300"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2286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true for the result to be true.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false then the entire result is false.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And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0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false for the result to be false.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true then the entire result is true.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1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Logical Comparisons</a:t>
            </a:r>
          </a:p>
        </p:txBody>
      </p:sp>
      <p:graphicFrame>
        <p:nvGraphicFramePr>
          <p:cNvPr id="374813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155709"/>
              </p:ext>
            </p:extLst>
          </p:nvPr>
        </p:nvGraphicFramePr>
        <p:xfrm>
          <a:off x="457200" y="1108075"/>
          <a:ext cx="8178800" cy="5368926"/>
        </p:xfrm>
        <a:graphic>
          <a:graphicData uri="http://schemas.openxmlformats.org/drawingml/2006/table">
            <a:tbl>
              <a:tblPr/>
              <a:tblGrid>
                <a:gridCol w="1905000"/>
                <a:gridCol w="6273800"/>
              </a:tblGrid>
              <a:tr h="8953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893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&lt;=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or equal to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than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&gt;=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than or equal to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&lt;&gt;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equal to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7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Forming Queries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buFontTx/>
              <a:buChar char="•"/>
            </a:pPr>
            <a:r>
              <a:rPr lang="en-US" altLang="en-US" dirty="0" smtClean="0"/>
              <a:t>Queries may be specified graphically:</a:t>
            </a:r>
          </a:p>
          <a:p>
            <a:pPr marL="231775" indent="-231775">
              <a:buFontTx/>
              <a:buChar char="•"/>
            </a:pPr>
            <a:endParaRPr lang="en-US" altLang="en-US" dirty="0" smtClean="0"/>
          </a:p>
          <a:p>
            <a:pPr marL="114300" indent="-114300">
              <a:buFontTx/>
              <a:buChar char="•"/>
            </a:pPr>
            <a:endParaRPr lang="en-US" altLang="en-US" dirty="0" smtClean="0"/>
          </a:p>
          <a:p>
            <a:pPr marL="114300" indent="-114300">
              <a:buFontTx/>
              <a:buChar char="•"/>
            </a:pPr>
            <a:endParaRPr lang="en-US" altLang="en-US" dirty="0" smtClean="0"/>
          </a:p>
          <a:p>
            <a:pPr marL="114300" indent="-114300">
              <a:buFontTx/>
              <a:buChar char="•"/>
            </a:pPr>
            <a:endParaRPr lang="en-US" altLang="en-US" dirty="0" smtClean="0"/>
          </a:p>
          <a:p>
            <a:pPr marL="231775" indent="-231775">
              <a:buFontTx/>
              <a:buChar char="•"/>
            </a:pPr>
            <a:r>
              <a:rPr lang="en-US" altLang="en-US" dirty="0" smtClean="0"/>
              <a:t>Also queries may be specified in the form of text descriptions of the question (SQL).</a:t>
            </a:r>
          </a:p>
        </p:txBody>
      </p:sp>
      <p:pic>
        <p:nvPicPr>
          <p:cNvPr id="401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29816" r="51218" b="61696"/>
          <a:stretch>
            <a:fillRect/>
          </a:stretch>
        </p:blipFill>
        <p:spPr bwMode="auto">
          <a:xfrm>
            <a:off x="762000" y="1981200"/>
            <a:ext cx="7280275" cy="1220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71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uiExpand="1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 (Structured Query Language)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  <a:buFontTx/>
              <a:buChar char="•"/>
            </a:pPr>
            <a:r>
              <a:rPr lang="en-US" altLang="en-US" dirty="0" smtClean="0"/>
              <a:t>It’s the universal language for querying a relational database (very widely used!)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statements are portable between different database programs.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Queries are formed using text descriptions (can be more powerful but more complex than graphical queries):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SELECT</a:t>
            </a:r>
            <a:r>
              <a:rPr lang="en-US" altLang="en-US" dirty="0" smtClean="0"/>
              <a:t>: Specifies the fields/columns shown in the query results e.g., SIN field.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FROM</a:t>
            </a:r>
            <a:r>
              <a:rPr lang="en-US" altLang="en-US" dirty="0" smtClean="0"/>
              <a:t>: Lists the tables from which the data is to be selected e.g., look in the Employees table.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WHERE</a:t>
            </a:r>
            <a:r>
              <a:rPr lang="en-US" altLang="en-US" dirty="0" smtClean="0"/>
              <a:t>: Provides the conditions to determine if rows/records are shown by the query.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ORDER BY</a:t>
            </a:r>
            <a:r>
              <a:rPr lang="en-US" altLang="en-US" dirty="0" smtClean="0"/>
              <a:t>: Specifies the order in which rows are to be returned by the query.</a:t>
            </a:r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0" y="6583363"/>
            <a:ext cx="716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dirty="0"/>
              <a:t>Note: Capitalizing of the above four words is a standard SQL convention.</a:t>
            </a:r>
          </a:p>
        </p:txBody>
      </p:sp>
    </p:spTree>
    <p:extLst>
      <p:ext uri="{BB962C8B-B14F-4D97-AF65-F5344CB8AC3E}">
        <p14:creationId xmlns:p14="http://schemas.microsoft.com/office/powerpoint/2010/main" val="2079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Storing / Retrieving Information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1"/>
            <a:r>
              <a:rPr lang="en-US" dirty="0">
                <a:ea typeface="ＭＳ Ｐゴシック"/>
                <a:cs typeface="ＭＳ Ｐゴシック"/>
              </a:rPr>
              <a:t>Minimizes redundancy:</a:t>
            </a:r>
          </a:p>
          <a:p>
            <a:pPr lvl="1"/>
            <a:endParaRPr lang="en-US" dirty="0"/>
          </a:p>
        </p:txBody>
      </p:sp>
      <p:graphicFrame>
        <p:nvGraphicFramePr>
          <p:cNvPr id="4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14132"/>
              </p:ext>
            </p:extLst>
          </p:nvPr>
        </p:nvGraphicFramePr>
        <p:xfrm>
          <a:off x="770667" y="1992856"/>
          <a:ext cx="6400799" cy="2086572"/>
        </p:xfrm>
        <a:graphic>
          <a:graphicData uri="http://schemas.openxmlformats.org/drawingml/2006/table">
            <a:tbl>
              <a:tblPr/>
              <a:tblGrid>
                <a:gridCol w="838199"/>
                <a:gridCol w="762000"/>
                <a:gridCol w="685800"/>
                <a:gridCol w="1066800"/>
                <a:gridCol w="1447800"/>
                <a:gridCol w="1600200"/>
              </a:tblGrid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Smyth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 203,  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 205, 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ACCT 321, 02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FNCE 353, 05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123458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551-4993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211, 02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251, 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481639"/>
              </p:ext>
            </p:extLst>
          </p:nvPr>
        </p:nvGraphicFramePr>
        <p:xfrm>
          <a:off x="770667" y="4719433"/>
          <a:ext cx="7663927" cy="1720287"/>
        </p:xfrm>
        <a:graphic>
          <a:graphicData uri="http://schemas.openxmlformats.org/drawingml/2006/table">
            <a:tbl>
              <a:tblPr/>
              <a:tblGrid>
                <a:gridCol w="1232232"/>
                <a:gridCol w="1465707"/>
                <a:gridCol w="1285586"/>
                <a:gridCol w="3680402"/>
              </a:tblGrid>
              <a:tr h="2679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ClassName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ClassNumber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 No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ClassDescription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78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Computers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 Science I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7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 Science II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770667" y="1652121"/>
            <a:ext cx="340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Students </a:t>
            </a:r>
            <a:r>
              <a:rPr lang="en-US" altLang="en-US" sz="1600" dirty="0" smtClean="0"/>
              <a:t>data base table</a:t>
            </a:r>
            <a:endParaRPr lang="en-US" altLang="en-US" sz="1600" dirty="0"/>
          </a:p>
        </p:txBody>
      </p:sp>
      <p:sp>
        <p:nvSpPr>
          <p:cNvPr id="7" name="Text Box 74"/>
          <p:cNvSpPr txBox="1">
            <a:spLocks noChangeArrowheads="1"/>
          </p:cNvSpPr>
          <p:nvPr/>
        </p:nvSpPr>
        <p:spPr bwMode="auto">
          <a:xfrm>
            <a:off x="799354" y="4341046"/>
            <a:ext cx="27813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Classes </a:t>
            </a:r>
            <a:r>
              <a:rPr lang="en-US" altLang="en-US" sz="1600" dirty="0" smtClean="0"/>
              <a:t>data base table</a:t>
            </a:r>
            <a:endParaRPr lang="en-US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159027" y="2057400"/>
            <a:ext cx="1295400" cy="1905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7307" y="2057400"/>
            <a:ext cx="1295400" cy="1905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4604" y="4800600"/>
            <a:ext cx="3753596" cy="1524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Using Logic While Forming Queries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Logical operators and logical comparisons can be performed during queries.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Examples: Which employees have the last name of ‘Morris’ or ‘Mason’?</a:t>
            </a:r>
          </a:p>
        </p:txBody>
      </p:sp>
      <p:grpSp>
        <p:nvGrpSpPr>
          <p:cNvPr id="378888" name="Group 8"/>
          <p:cNvGrpSpPr>
            <a:grpSpLocks/>
          </p:cNvGrpSpPr>
          <p:nvPr/>
        </p:nvGrpSpPr>
        <p:grpSpPr bwMode="auto">
          <a:xfrm>
            <a:off x="1077310" y="2680057"/>
            <a:ext cx="4932362" cy="1195388"/>
            <a:chOff x="559" y="1400"/>
            <a:chExt cx="3107" cy="753"/>
          </a:xfrm>
        </p:grpSpPr>
        <p:pic>
          <p:nvPicPr>
            <p:cNvPr id="870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4" t="29816" r="51218" b="61696"/>
            <a:stretch>
              <a:fillRect/>
            </a:stretch>
          </p:blipFill>
          <p:spPr bwMode="auto">
            <a:xfrm>
              <a:off x="559" y="1632"/>
              <a:ext cx="3107" cy="5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049" name="Text Box 5"/>
            <p:cNvSpPr txBox="1">
              <a:spLocks noChangeArrowheads="1"/>
            </p:cNvSpPr>
            <p:nvPr/>
          </p:nvSpPr>
          <p:spPr bwMode="auto">
            <a:xfrm>
              <a:off x="568" y="1400"/>
              <a:ext cx="12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Query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6800" y="4181697"/>
            <a:ext cx="4419600" cy="1234417"/>
            <a:chOff x="1066800" y="4181697"/>
            <a:chExt cx="4419600" cy="1234417"/>
          </a:xfrm>
        </p:grpSpPr>
        <p:sp>
          <p:nvSpPr>
            <p:cNvPr id="87046" name="Text Box 6"/>
            <p:cNvSpPr txBox="1">
              <a:spLocks noChangeArrowheads="1"/>
            </p:cNvSpPr>
            <p:nvPr/>
          </p:nvSpPr>
          <p:spPr bwMode="auto">
            <a:xfrm>
              <a:off x="1066800" y="4181697"/>
              <a:ext cx="2781301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Result of the query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4587439"/>
              <a:ext cx="4419600" cy="828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23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 Equivalent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b="1" dirty="0" smtClean="0"/>
              <a:t>(Employees table):</a:t>
            </a:r>
          </a:p>
          <a:p>
            <a:pPr>
              <a:lnSpc>
                <a:spcPct val="80000"/>
              </a:lnSpc>
            </a:pPr>
            <a:endParaRPr lang="en-US" altLang="en-US" sz="1800" b="1" dirty="0" smtClean="0"/>
          </a:p>
          <a:p>
            <a:pPr>
              <a:lnSpc>
                <a:spcPct val="80000"/>
              </a:lnSpc>
            </a:pPr>
            <a:endParaRPr lang="en-US" altLang="en-US" sz="1800" b="1" dirty="0" smtClean="0"/>
          </a:p>
          <a:p>
            <a:pPr>
              <a:lnSpc>
                <a:spcPct val="80000"/>
              </a:lnSpc>
            </a:pPr>
            <a:endParaRPr lang="en-US" altLang="en-US" sz="1800" b="1" dirty="0" smtClean="0"/>
          </a:p>
          <a:p>
            <a:pPr>
              <a:lnSpc>
                <a:spcPct val="80000"/>
              </a:lnSpc>
            </a:pPr>
            <a:endParaRPr lang="en-US" altLang="en-US" sz="1800" b="1" dirty="0" smtClean="0"/>
          </a:p>
          <a:p>
            <a:pPr>
              <a:lnSpc>
                <a:spcPct val="80000"/>
              </a:lnSpc>
            </a:pPr>
            <a:endParaRPr lang="en-US" altLang="en-US" sz="1800" b="1" dirty="0" smtClean="0"/>
          </a:p>
          <a:p>
            <a:pPr>
              <a:lnSpc>
                <a:spcPct val="80000"/>
              </a:lnSpc>
            </a:pPr>
            <a:endParaRPr lang="en-US" altLang="en-US" sz="1800" b="1" dirty="0" smtClean="0"/>
          </a:p>
          <a:p>
            <a:pPr>
              <a:lnSpc>
                <a:spcPct val="80000"/>
              </a:lnSpc>
            </a:pPr>
            <a:endParaRPr lang="en-US" altLang="en-US" sz="1600" b="1" dirty="0" smtClean="0"/>
          </a:p>
          <a:p>
            <a:pPr>
              <a:lnSpc>
                <a:spcPct val="80000"/>
              </a:lnSpc>
            </a:pPr>
            <a:endParaRPr lang="en-US" altLang="en-US" sz="1600" b="1" dirty="0"/>
          </a:p>
          <a:p>
            <a:pPr>
              <a:lnSpc>
                <a:spcPct val="80000"/>
              </a:lnSpc>
            </a:pPr>
            <a:endParaRPr lang="en-US" altLang="en-US" sz="1600" b="1" dirty="0" smtClean="0"/>
          </a:p>
          <a:p>
            <a:pPr>
              <a:lnSpc>
                <a:spcPct val="80000"/>
              </a:lnSpc>
            </a:pPr>
            <a:endParaRPr lang="en-US" altLang="en-US" sz="1600" b="1" dirty="0"/>
          </a:p>
          <a:p>
            <a:pPr>
              <a:lnSpc>
                <a:spcPct val="80000"/>
              </a:lnSpc>
            </a:pPr>
            <a:endParaRPr lang="en-US" altLang="en-US" sz="16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Employees.SIN, Employees.LastName, Employees.FirstName, Employees.Address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Employees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b="1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600" b="1" dirty="0" smtClean="0">
                <a:solidFill>
                  <a:srgbClr val="9933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b="1" dirty="0" smtClean="0">
                <a:solidFill>
                  <a:srgbClr val="CCCC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Employees.LastName</a:t>
            </a:r>
            <a:r>
              <a:rPr lang="en-US" altLang="en-US" sz="1600" b="1" dirty="0" smtClean="0">
                <a:solidFill>
                  <a:srgbClr val="CCCC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="Morris" Or </a:t>
            </a:r>
            <a:r>
              <a:rPr lang="en-US" altLang="en-US" sz="1600" b="1" dirty="0" smtClean="0">
                <a:solidFill>
                  <a:srgbClr val="CCCC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Employees.LastName</a:t>
            </a:r>
            <a:r>
              <a:rPr lang="en-US" altLang="en-US" sz="1600" b="1" dirty="0" smtClean="0">
                <a:solidFill>
                  <a:srgbClr val="CCCC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="Mason"</a:t>
            </a:r>
            <a:r>
              <a:rPr lang="en-US" altLang="en-US" sz="1600" b="1" dirty="0" smtClean="0">
                <a:solidFill>
                  <a:srgbClr val="9933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600" b="1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403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2" t="10408" r="20097" b="56351"/>
          <a:stretch>
            <a:fillRect/>
          </a:stretch>
        </p:blipFill>
        <p:spPr bwMode="auto">
          <a:xfrm>
            <a:off x="762000" y="1828800"/>
            <a:ext cx="5489575" cy="2578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3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Ordering Queries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38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Show the SIN, city, first name and last name of all employees in ascending order according to: city, last name and then first name.</a:t>
            </a:r>
          </a:p>
        </p:txBody>
      </p:sp>
      <p:grpSp>
        <p:nvGrpSpPr>
          <p:cNvPr id="91140" name="Group 8"/>
          <p:cNvGrpSpPr>
            <a:grpSpLocks/>
          </p:cNvGrpSpPr>
          <p:nvPr/>
        </p:nvGrpSpPr>
        <p:grpSpPr bwMode="auto">
          <a:xfrm>
            <a:off x="762000" y="2436019"/>
            <a:ext cx="4914900" cy="1270000"/>
            <a:chOff x="392" y="1256"/>
            <a:chExt cx="3096" cy="800"/>
          </a:xfrm>
        </p:grpSpPr>
        <p:pic>
          <p:nvPicPr>
            <p:cNvPr id="911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0" t="32942" r="25208" b="57813"/>
            <a:stretch>
              <a:fillRect/>
            </a:stretch>
          </p:blipFill>
          <p:spPr bwMode="auto">
            <a:xfrm>
              <a:off x="392" y="1488"/>
              <a:ext cx="3096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145" name="Text Box 5"/>
            <p:cNvSpPr txBox="1">
              <a:spLocks noChangeArrowheads="1"/>
            </p:cNvSpPr>
            <p:nvPr/>
          </p:nvSpPr>
          <p:spPr bwMode="auto">
            <a:xfrm>
              <a:off x="392" y="1256"/>
              <a:ext cx="10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Query</a:t>
              </a:r>
            </a:p>
          </p:txBody>
        </p:sp>
      </p:grpSp>
      <p:grpSp>
        <p:nvGrpSpPr>
          <p:cNvPr id="413705" name="Group 9"/>
          <p:cNvGrpSpPr>
            <a:grpSpLocks/>
          </p:cNvGrpSpPr>
          <p:nvPr/>
        </p:nvGrpSpPr>
        <p:grpSpPr bwMode="auto">
          <a:xfrm>
            <a:off x="785812" y="4049712"/>
            <a:ext cx="3797300" cy="3327400"/>
            <a:chOff x="543" y="2551"/>
            <a:chExt cx="2392" cy="2096"/>
          </a:xfrm>
        </p:grpSpPr>
        <p:sp>
          <p:nvSpPr>
            <p:cNvPr id="91142" name="Text Box 6"/>
            <p:cNvSpPr txBox="1">
              <a:spLocks noChangeArrowheads="1"/>
            </p:cNvSpPr>
            <p:nvPr/>
          </p:nvSpPr>
          <p:spPr bwMode="auto">
            <a:xfrm>
              <a:off x="543" y="2551"/>
              <a:ext cx="10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Query results</a:t>
              </a:r>
            </a:p>
          </p:txBody>
        </p:sp>
        <p:pic>
          <p:nvPicPr>
            <p:cNvPr id="9114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92" t="19531" r="34167" b="50522"/>
            <a:stretch>
              <a:fillRect/>
            </a:stretch>
          </p:blipFill>
          <p:spPr bwMode="auto">
            <a:xfrm>
              <a:off x="551" y="2807"/>
              <a:ext cx="2384" cy="1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68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 Equivalent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Employees.SIN, Employees.City, Employees.LastName, Employees.FirstName</a:t>
            </a:r>
          </a:p>
          <a:p>
            <a:r>
              <a:rPr lang="en-US" alt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Employees</a:t>
            </a:r>
          </a:p>
          <a:p>
            <a:r>
              <a:rPr lang="en-US" alt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ORDER BY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Employees.City, Employees.LastName, Employees.FirstName;</a:t>
            </a:r>
          </a:p>
        </p:txBody>
      </p:sp>
    </p:spTree>
    <p:extLst>
      <p:ext uri="{BB962C8B-B14F-4D97-AF65-F5344CB8AC3E}">
        <p14:creationId xmlns:p14="http://schemas.microsoft.com/office/powerpoint/2010/main" val="38828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Queries With Ranges: Logical OR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Ranges can be specified during the query.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Example: Which employees have a gross pay on their time card that’s less than $300 or greater than $3,000 (inclusive)?</a:t>
            </a:r>
          </a:p>
        </p:txBody>
      </p:sp>
      <p:grpSp>
        <p:nvGrpSpPr>
          <p:cNvPr id="379919" name="Group 15"/>
          <p:cNvGrpSpPr>
            <a:grpSpLocks/>
          </p:cNvGrpSpPr>
          <p:nvPr/>
        </p:nvGrpSpPr>
        <p:grpSpPr bwMode="auto">
          <a:xfrm>
            <a:off x="1066800" y="2524125"/>
            <a:ext cx="7977187" cy="1260475"/>
            <a:chOff x="567" y="1400"/>
            <a:chExt cx="5025" cy="794"/>
          </a:xfrm>
        </p:grpSpPr>
        <p:sp>
          <p:nvSpPr>
            <p:cNvPr id="95243" name="Text Box 6"/>
            <p:cNvSpPr txBox="1">
              <a:spLocks noChangeArrowheads="1"/>
            </p:cNvSpPr>
            <p:nvPr/>
          </p:nvSpPr>
          <p:spPr bwMode="auto">
            <a:xfrm>
              <a:off x="568" y="1400"/>
              <a:ext cx="12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Query</a:t>
              </a:r>
            </a:p>
          </p:txBody>
        </p:sp>
        <p:pic>
          <p:nvPicPr>
            <p:cNvPr id="9524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4" t="32722" r="19797" b="58293"/>
            <a:stretch>
              <a:fillRect/>
            </a:stretch>
          </p:blipFill>
          <p:spPr bwMode="auto">
            <a:xfrm>
              <a:off x="567" y="1642"/>
              <a:ext cx="5025" cy="5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9918" name="Group 14"/>
          <p:cNvGrpSpPr>
            <a:grpSpLocks/>
          </p:cNvGrpSpPr>
          <p:nvPr/>
        </p:nvGrpSpPr>
        <p:grpSpPr bwMode="auto">
          <a:xfrm>
            <a:off x="1066800" y="4970299"/>
            <a:ext cx="6145213" cy="1384300"/>
            <a:chOff x="638" y="2456"/>
            <a:chExt cx="3871" cy="872"/>
          </a:xfrm>
        </p:grpSpPr>
        <p:sp>
          <p:nvSpPr>
            <p:cNvPr id="95241" name="Text Box 8"/>
            <p:cNvSpPr txBox="1">
              <a:spLocks noChangeArrowheads="1"/>
            </p:cNvSpPr>
            <p:nvPr/>
          </p:nvSpPr>
          <p:spPr bwMode="auto">
            <a:xfrm>
              <a:off x="638" y="2456"/>
              <a:ext cx="17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Result of the query</a:t>
              </a:r>
            </a:p>
          </p:txBody>
        </p:sp>
        <p:pic>
          <p:nvPicPr>
            <p:cNvPr id="9524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3" t="14439" r="35245" b="75385"/>
            <a:stretch>
              <a:fillRect/>
            </a:stretch>
          </p:blipFill>
          <p:spPr bwMode="auto">
            <a:xfrm>
              <a:off x="648" y="2703"/>
              <a:ext cx="3861" cy="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9922" name="Group 18"/>
          <p:cNvGrpSpPr>
            <a:grpSpLocks/>
          </p:cNvGrpSpPr>
          <p:nvPr/>
        </p:nvGrpSpPr>
        <p:grpSpPr bwMode="auto">
          <a:xfrm>
            <a:off x="4571999" y="3151899"/>
            <a:ext cx="3892549" cy="1862138"/>
            <a:chOff x="2835" y="1768"/>
            <a:chExt cx="2452" cy="1173"/>
          </a:xfrm>
        </p:grpSpPr>
        <p:sp>
          <p:nvSpPr>
            <p:cNvPr id="95239" name="Rectangle 16"/>
            <p:cNvSpPr>
              <a:spLocks noChangeArrowheads="1"/>
            </p:cNvSpPr>
            <p:nvPr/>
          </p:nvSpPr>
          <p:spPr bwMode="auto">
            <a:xfrm>
              <a:off x="2835" y="2571"/>
              <a:ext cx="2452" cy="37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dirty="0"/>
                <a:t>Calculated field</a:t>
              </a:r>
            </a:p>
            <a:p>
              <a:r>
                <a:rPr lang="en-US" altLang="en-US" sz="1600" b="0" dirty="0">
                  <a:latin typeface="Consolas" panose="020B0609020204030204" pitchFamily="49" charset="0"/>
                  <a:cs typeface="Consolas" panose="020B0609020204030204" pitchFamily="49" charset="0"/>
                </a:rPr>
                <a:t>GrossPay: [PayRate]*[HoursWorked]</a:t>
              </a:r>
            </a:p>
          </p:txBody>
        </p:sp>
        <p:sp>
          <p:nvSpPr>
            <p:cNvPr id="95240" name="Line 17"/>
            <p:cNvSpPr>
              <a:spLocks noChangeShapeType="1"/>
            </p:cNvSpPr>
            <p:nvPr/>
          </p:nvSpPr>
          <p:spPr bwMode="auto">
            <a:xfrm flipH="1">
              <a:off x="3864" y="1768"/>
              <a:ext cx="1416" cy="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45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 Equivalent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Employees.SIN, Employees.LastName, Employees.FirstName, TimeBilled.StartPayPeriod, Employees.PayRate, TimeBilled.HoursWorked, [PayRate]*[HoursWorked] AS GrossPay</a:t>
            </a:r>
          </a:p>
          <a:p>
            <a:r>
              <a:rPr lang="en-US" alt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Employees JOIN TimeBilled ON Employees.SIN = TimeBilled.SIN</a:t>
            </a:r>
          </a:p>
          <a:p>
            <a:r>
              <a:rPr lang="en-US" alt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US" altLang="en-US" sz="2000" b="1" dirty="0" smtClean="0">
                <a:solidFill>
                  <a:srgbClr val="9933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000" b="1" dirty="0" smtClean="0">
                <a:solidFill>
                  <a:srgbClr val="CCCC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[PayRate]*[HoursWorked]</a:t>
            </a:r>
            <a:r>
              <a:rPr lang="en-US" altLang="en-US" sz="2000" b="1" dirty="0" smtClean="0">
                <a:solidFill>
                  <a:srgbClr val="CCCC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&lt;=300 Or </a:t>
            </a:r>
            <a:r>
              <a:rPr lang="en-US" altLang="en-US" sz="2000" b="1" dirty="0" smtClean="0">
                <a:solidFill>
                  <a:srgbClr val="CCCC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[PayRate]*[HoursWorked]</a:t>
            </a:r>
            <a:r>
              <a:rPr lang="en-US" altLang="en-US" sz="2000" b="1" dirty="0" smtClean="0">
                <a:solidFill>
                  <a:srgbClr val="CCCC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&gt;=3000</a:t>
            </a:r>
            <a:r>
              <a:rPr lang="en-US" altLang="en-US" sz="2000" b="1" dirty="0" smtClean="0">
                <a:solidFill>
                  <a:srgbClr val="9933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altLang="en-US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155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Queries With Ranges: Logical AND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Ranges can be specified during the query.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Example: Which employees have a gross pay within the range of $1,000 - $2000 (inclusive) on one of their timecards?</a:t>
            </a:r>
          </a:p>
        </p:txBody>
      </p:sp>
      <p:grpSp>
        <p:nvGrpSpPr>
          <p:cNvPr id="380939" name="Group 11"/>
          <p:cNvGrpSpPr>
            <a:grpSpLocks/>
          </p:cNvGrpSpPr>
          <p:nvPr/>
        </p:nvGrpSpPr>
        <p:grpSpPr bwMode="auto">
          <a:xfrm>
            <a:off x="1049337" y="3984625"/>
            <a:ext cx="6137275" cy="2376488"/>
            <a:chOff x="566" y="2488"/>
            <a:chExt cx="3866" cy="1497"/>
          </a:xfrm>
        </p:grpSpPr>
        <p:sp>
          <p:nvSpPr>
            <p:cNvPr id="99336" name="Text Box 8"/>
            <p:cNvSpPr txBox="1">
              <a:spLocks noChangeArrowheads="1"/>
            </p:cNvSpPr>
            <p:nvPr/>
          </p:nvSpPr>
          <p:spPr bwMode="auto">
            <a:xfrm>
              <a:off x="566" y="2488"/>
              <a:ext cx="17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Result of the query</a:t>
              </a:r>
            </a:p>
          </p:txBody>
        </p:sp>
        <p:pic>
          <p:nvPicPr>
            <p:cNvPr id="9933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8" t="16502" r="32921" b="63008"/>
            <a:stretch>
              <a:fillRect/>
            </a:stretch>
          </p:blipFill>
          <p:spPr bwMode="auto">
            <a:xfrm>
              <a:off x="570" y="2726"/>
              <a:ext cx="3862" cy="125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0945" name="Group 17"/>
          <p:cNvGrpSpPr>
            <a:grpSpLocks/>
          </p:cNvGrpSpPr>
          <p:nvPr/>
        </p:nvGrpSpPr>
        <p:grpSpPr bwMode="auto">
          <a:xfrm>
            <a:off x="1049337" y="2439987"/>
            <a:ext cx="5260975" cy="1179513"/>
            <a:chOff x="568" y="1400"/>
            <a:chExt cx="3314" cy="743"/>
          </a:xfrm>
        </p:grpSpPr>
        <p:sp>
          <p:nvSpPr>
            <p:cNvPr id="99334" name="Text Box 5"/>
            <p:cNvSpPr txBox="1">
              <a:spLocks noChangeArrowheads="1"/>
            </p:cNvSpPr>
            <p:nvPr/>
          </p:nvSpPr>
          <p:spPr bwMode="auto">
            <a:xfrm>
              <a:off x="568" y="1400"/>
              <a:ext cx="12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Query</a:t>
              </a:r>
            </a:p>
          </p:txBody>
        </p:sp>
        <p:pic>
          <p:nvPicPr>
            <p:cNvPr id="99335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9" t="58345" r="49718" b="34129"/>
            <a:stretch>
              <a:fillRect/>
            </a:stretch>
          </p:blipFill>
          <p:spPr bwMode="auto">
            <a:xfrm>
              <a:off x="594" y="1630"/>
              <a:ext cx="3288" cy="5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92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 Equivalent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Employees.SIN, Employees.LastName, Employees.FirstName, TimeBilled.StartPayPeriod, Employees.PayRate, TimeBilled.HoursWorked, [PayRate]*[HoursWorked] AS GrossPay</a:t>
            </a:r>
          </a:p>
          <a:p>
            <a:r>
              <a:rPr lang="en-US" alt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Employees JOIN TimeBilled ON Employees.SIN = TimeBilled.SIN</a:t>
            </a:r>
          </a:p>
          <a:p>
            <a:r>
              <a:rPr lang="en-US" alt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US" altLang="en-US" b="1" dirty="0" smtClean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b="1" dirty="0" smtClean="0">
                <a:solidFill>
                  <a:srgbClr val="CCCC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[PayRate]*[HoursWorked]</a:t>
            </a:r>
            <a:r>
              <a:rPr lang="en-US" altLang="en-US" b="1" dirty="0" smtClean="0">
                <a:solidFill>
                  <a:srgbClr val="CCCC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&gt;=1000 And </a:t>
            </a:r>
            <a:r>
              <a:rPr lang="en-US" altLang="en-US" b="1" dirty="0" smtClean="0">
                <a:solidFill>
                  <a:srgbClr val="CCCC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[PayRate]*[HoursWorked]</a:t>
            </a:r>
            <a:r>
              <a:rPr lang="en-US" altLang="en-US" b="1" dirty="0" smtClean="0">
                <a:solidFill>
                  <a:srgbClr val="CCCC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&lt;=2000</a:t>
            </a:r>
            <a:r>
              <a:rPr lang="en-US" altLang="en-US" b="1" dirty="0" smtClean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en-US" dirty="0" smtClean="0"/>
              <a:t>Empty Queries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ct val="60000"/>
              </a:spcBef>
              <a:buFontTx/>
              <a:buChar char="•"/>
            </a:pPr>
            <a:r>
              <a:rPr lang="en-US" altLang="en-US" dirty="0" smtClean="0"/>
              <a:t>Take care not to specify queries that can never be true!</a:t>
            </a:r>
          </a:p>
          <a:p>
            <a:pPr marL="228600" indent="-228600">
              <a:spcBef>
                <a:spcPct val="60000"/>
              </a:spcBef>
              <a:buFontTx/>
              <a:buChar char="•"/>
            </a:pPr>
            <a:r>
              <a:rPr lang="en-US" altLang="en-US" dirty="0" smtClean="0"/>
              <a:t>This will result in an “Empty Query”, a query that yields no results.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Example: Which employees have a gross pay lower than $1,000 AND higher than $2,000 (inclusive for both) on one of their time cards?</a:t>
            </a:r>
          </a:p>
        </p:txBody>
      </p:sp>
      <p:grpSp>
        <p:nvGrpSpPr>
          <p:cNvPr id="381965" name="Group 13"/>
          <p:cNvGrpSpPr>
            <a:grpSpLocks/>
          </p:cNvGrpSpPr>
          <p:nvPr/>
        </p:nvGrpSpPr>
        <p:grpSpPr bwMode="auto">
          <a:xfrm>
            <a:off x="1066800" y="3458051"/>
            <a:ext cx="4676775" cy="1068388"/>
            <a:chOff x="590" y="1936"/>
            <a:chExt cx="2946" cy="673"/>
          </a:xfrm>
        </p:grpSpPr>
        <p:sp>
          <p:nvSpPr>
            <p:cNvPr id="103434" name="Text Box 8"/>
            <p:cNvSpPr txBox="1">
              <a:spLocks noChangeArrowheads="1"/>
            </p:cNvSpPr>
            <p:nvPr/>
          </p:nvSpPr>
          <p:spPr bwMode="auto">
            <a:xfrm>
              <a:off x="592" y="1936"/>
              <a:ext cx="12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Query</a:t>
              </a:r>
            </a:p>
          </p:txBody>
        </p:sp>
        <p:pic>
          <p:nvPicPr>
            <p:cNvPr id="10343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8" t="58507" r="49792" b="34222"/>
            <a:stretch>
              <a:fillRect/>
            </a:stretch>
          </p:blipFill>
          <p:spPr bwMode="auto">
            <a:xfrm>
              <a:off x="590" y="2163"/>
              <a:ext cx="2946" cy="4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3430" name="Group 12"/>
          <p:cNvGrpSpPr>
            <a:grpSpLocks/>
          </p:cNvGrpSpPr>
          <p:nvPr/>
        </p:nvGrpSpPr>
        <p:grpSpPr bwMode="auto">
          <a:xfrm>
            <a:off x="1012825" y="4898232"/>
            <a:ext cx="6405563" cy="985838"/>
            <a:chOff x="590" y="3160"/>
            <a:chExt cx="4035" cy="621"/>
          </a:xfrm>
        </p:grpSpPr>
        <p:sp>
          <p:nvSpPr>
            <p:cNvPr id="103432" name="Text Box 5"/>
            <p:cNvSpPr txBox="1">
              <a:spLocks noChangeArrowheads="1"/>
            </p:cNvSpPr>
            <p:nvPr/>
          </p:nvSpPr>
          <p:spPr bwMode="auto">
            <a:xfrm>
              <a:off x="590" y="3160"/>
              <a:ext cx="21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Result of the (empty) query</a:t>
              </a:r>
            </a:p>
          </p:txBody>
        </p:sp>
        <p:pic>
          <p:nvPicPr>
            <p:cNvPr id="103433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8" t="35161" r="30821" b="58507"/>
            <a:stretch>
              <a:fillRect/>
            </a:stretch>
          </p:blipFill>
          <p:spPr bwMode="auto">
            <a:xfrm>
              <a:off x="602" y="3392"/>
              <a:ext cx="4023" cy="3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832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h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 Equivalent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SELECT </a:t>
            </a:r>
            <a:r>
              <a:rPr lang="en-US" altLang="en-US" dirty="0" smtClean="0"/>
              <a:t>TimeBilled.StartPayPeriod, Employees.PayRate, TimeBilled.HoursWorked, [PayRate]*[HoursWorked] AS GrossPay</a:t>
            </a:r>
          </a:p>
          <a:p>
            <a:r>
              <a:rPr lang="en-US" altLang="en-US" b="1" dirty="0" smtClean="0"/>
              <a:t>FROM </a:t>
            </a:r>
            <a:r>
              <a:rPr lang="en-US" altLang="en-US" dirty="0" smtClean="0"/>
              <a:t>Employees JOIN TimeBilled ON Employees.SIN = TimeBilled.SIN</a:t>
            </a:r>
          </a:p>
          <a:p>
            <a:r>
              <a:rPr lang="en-US" altLang="en-US" b="1" dirty="0" smtClean="0"/>
              <a:t>WHERE </a:t>
            </a:r>
            <a:r>
              <a:rPr lang="en-US" altLang="en-US" b="1" dirty="0" smtClean="0">
                <a:solidFill>
                  <a:srgbClr val="FF0000"/>
                </a:solidFill>
              </a:rPr>
              <a:t>(</a:t>
            </a:r>
          </a:p>
          <a:p>
            <a:r>
              <a:rPr lang="en-US" altLang="en-US" b="1" dirty="0" smtClean="0">
                <a:solidFill>
                  <a:schemeClr val="hlink"/>
                </a:solidFill>
              </a:rPr>
              <a:t>(</a:t>
            </a:r>
            <a:r>
              <a:rPr lang="en-US" altLang="en-US" b="1" dirty="0" smtClean="0">
                <a:solidFill>
                  <a:srgbClr val="CCCC00"/>
                </a:solidFill>
              </a:rPr>
              <a:t>(</a:t>
            </a:r>
            <a:r>
              <a:rPr lang="en-US" altLang="en-US" dirty="0" smtClean="0"/>
              <a:t>[PayRate]*[HoursWorked]</a:t>
            </a:r>
            <a:r>
              <a:rPr lang="en-US" altLang="en-US" b="1" dirty="0" smtClean="0">
                <a:solidFill>
                  <a:srgbClr val="CCCC00"/>
                </a:solidFill>
              </a:rPr>
              <a:t>)</a:t>
            </a:r>
            <a:r>
              <a:rPr lang="en-US" altLang="en-US" dirty="0" smtClean="0"/>
              <a:t>&lt;=1000 And </a:t>
            </a:r>
            <a:r>
              <a:rPr lang="en-US" altLang="en-US" b="1" dirty="0" smtClean="0">
                <a:solidFill>
                  <a:srgbClr val="CCCC00"/>
                </a:solidFill>
              </a:rPr>
              <a:t>(</a:t>
            </a:r>
            <a:r>
              <a:rPr lang="en-US" altLang="en-US" dirty="0" smtClean="0"/>
              <a:t>[PayRate]*[HoursWorked]</a:t>
            </a:r>
            <a:r>
              <a:rPr lang="en-US" altLang="en-US" b="1" dirty="0" smtClean="0">
                <a:solidFill>
                  <a:srgbClr val="CCCC00"/>
                </a:solidFill>
              </a:rPr>
              <a:t>)</a:t>
            </a:r>
            <a:r>
              <a:rPr lang="en-US" altLang="en-US" dirty="0" smtClean="0"/>
              <a:t>&gt;=2000</a:t>
            </a:r>
            <a:r>
              <a:rPr lang="en-US" altLang="en-US" b="1" dirty="0" smtClean="0">
                <a:solidFill>
                  <a:schemeClr val="hlink"/>
                </a:solidFill>
              </a:rPr>
              <a:t>)</a:t>
            </a:r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)</a:t>
            </a:r>
            <a:r>
              <a:rPr lang="en-US" altLang="en-US" b="1" dirty="0" smtClean="0"/>
              <a:t>;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5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With Bother With Databases?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Are used to store and retrieve information</a:t>
            </a:r>
          </a:p>
          <a:p>
            <a:pPr>
              <a:buFontTx/>
              <a:buChar char="•"/>
            </a:pPr>
            <a:r>
              <a:rPr lang="en-US" altLang="en-US" dirty="0" smtClean="0"/>
              <a:t>Why bother, use a simple file as an alternative?</a:t>
            </a:r>
          </a:p>
          <a:p>
            <a:pPr lvl="1"/>
            <a:r>
              <a:rPr lang="en-US" altLang="en-US" dirty="0" smtClean="0"/>
              <a:t>E.g., tracking client information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812800" y="2679700"/>
            <a:ext cx="27432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MILES EDWARD O’BRIAN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DS9 Corp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Electrical engineering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$10,0000,000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$1,750,000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JAMIE SMYTHE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Cooperative services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Gasoline refining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2003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2002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SCOTT BRUCE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Bryce Consulting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Investment analysis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$2,500,000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Etc.</a:t>
            </a:r>
          </a:p>
        </p:txBody>
      </p:sp>
      <p:sp>
        <p:nvSpPr>
          <p:cNvPr id="400389" name="AutoShape 5"/>
          <p:cNvSpPr>
            <a:spLocks/>
          </p:cNvSpPr>
          <p:nvPr/>
        </p:nvSpPr>
        <p:spPr bwMode="auto">
          <a:xfrm>
            <a:off x="3073400" y="2705100"/>
            <a:ext cx="558800" cy="3771900"/>
          </a:xfrm>
          <a:prstGeom prst="rightBrace">
            <a:avLst>
              <a:gd name="adj1" fmla="val 5625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949700" y="3022600"/>
            <a:ext cx="4660900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 marL="114300" indent="-11430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342900" indent="-11430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If the list is short then a simple text file may suffice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As the list grows organizing and updating the information becomes more challenging (duplicates or inaccuracies?)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Also searching the list according to specific criteria may become difficult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whose purchases in 2007 were between one and five million dollars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that made a year purchase exceeding 10 million dollars.</a:t>
            </a:r>
          </a:p>
        </p:txBody>
      </p:sp>
    </p:spTree>
    <p:extLst>
      <p:ext uri="{BB962C8B-B14F-4D97-AF65-F5344CB8AC3E}">
        <p14:creationId xmlns:p14="http://schemas.microsoft.com/office/powerpoint/2010/main" val="398579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  <p:bldP spid="400389" grpId="0" animBg="1"/>
      <p:bldP spid="400390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Using The Wildcard In Queries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7800" indent="-177800">
              <a:buFontTx/>
              <a:buChar char="•"/>
            </a:pPr>
            <a:r>
              <a:rPr lang="en-US" altLang="en-US" dirty="0" smtClean="0"/>
              <a:t>The ‘wildcard’ character can stand for any number of characters in the position that the wildcard is positioned:</a:t>
            </a:r>
          </a:p>
          <a:p>
            <a:pPr marL="463550" lvl="1"/>
            <a:r>
              <a:rPr lang="en-US" altLang="en-US" dirty="0" smtClean="0"/>
              <a:t>Example queries that follow will be in the Employees table:</a:t>
            </a:r>
          </a:p>
        </p:txBody>
      </p:sp>
      <p:pic>
        <p:nvPicPr>
          <p:cNvPr id="1075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18002" r="29247" b="48944"/>
          <a:stretch>
            <a:fillRect/>
          </a:stretch>
        </p:blipFill>
        <p:spPr bwMode="auto">
          <a:xfrm>
            <a:off x="707231" y="2819400"/>
            <a:ext cx="7729537" cy="3478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4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Using The Wildcard In Queries (Access)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179" y="1139825"/>
            <a:ext cx="8229600" cy="5029200"/>
          </a:xfrm>
        </p:spPr>
        <p:txBody>
          <a:bodyPr/>
          <a:lstStyle/>
          <a:p>
            <a:pPr marL="177800" indent="-177800">
              <a:buFontTx/>
              <a:buChar char="•"/>
            </a:pPr>
            <a:r>
              <a:rPr lang="en-US" altLang="en-US" dirty="0" smtClean="0"/>
              <a:t>Examples:</a:t>
            </a:r>
          </a:p>
          <a:p>
            <a:pPr marL="463550" lvl="1">
              <a:buFont typeface="Times New Roman" pitchFamily="18" charset="0"/>
              <a:buChar char="–"/>
            </a:pPr>
            <a:r>
              <a:rPr lang="en-US" altLang="en-US" dirty="0" smtClean="0"/>
              <a:t>Which employees have a last name that begins with ‘m’?</a:t>
            </a:r>
          </a:p>
          <a:p>
            <a:pPr marL="4635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463550" lvl="1">
              <a:buFont typeface="Times New Roman" pitchFamily="18" charset="0"/>
              <a:buChar char="–"/>
            </a:pPr>
            <a:r>
              <a:rPr lang="en-US" altLang="en-US" dirty="0" smtClean="0"/>
              <a:t>Which employees have a last name ends with ‘s’?</a:t>
            </a:r>
          </a:p>
          <a:p>
            <a:pPr marL="4635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463550" lvl="1">
              <a:buFont typeface="Times New Roman" pitchFamily="18" charset="0"/>
              <a:buChar char="–"/>
            </a:pPr>
            <a:r>
              <a:rPr lang="en-US" altLang="en-US" dirty="0" smtClean="0"/>
              <a:t>Which employees have the letter ‘a’ anywhere in their first name?</a:t>
            </a:r>
          </a:p>
        </p:txBody>
      </p:sp>
      <p:pic>
        <p:nvPicPr>
          <p:cNvPr id="419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9" t="8345" r="35695" b="86073"/>
          <a:stretch>
            <a:fillRect/>
          </a:stretch>
        </p:blipFill>
        <p:spPr bwMode="auto">
          <a:xfrm>
            <a:off x="1055250" y="1946275"/>
            <a:ext cx="2052638" cy="544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4" t="14977" r="68016" b="77338"/>
          <a:stretch>
            <a:fillRect/>
          </a:stretch>
        </p:blipFill>
        <p:spPr bwMode="auto">
          <a:xfrm>
            <a:off x="1021091" y="3372396"/>
            <a:ext cx="2019300" cy="749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0721" r="70940" b="59286"/>
          <a:stretch>
            <a:fillRect/>
          </a:stretch>
        </p:blipFill>
        <p:spPr bwMode="auto">
          <a:xfrm>
            <a:off x="1021091" y="4911452"/>
            <a:ext cx="2433637" cy="2281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27191" r="32170" b="62633"/>
          <a:stretch>
            <a:fillRect/>
          </a:stretch>
        </p:blipFill>
        <p:spPr bwMode="auto">
          <a:xfrm>
            <a:off x="4459287" y="5003305"/>
            <a:ext cx="3497263" cy="1271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3" t="27003" r="32170" b="64040"/>
          <a:stretch>
            <a:fillRect/>
          </a:stretch>
        </p:blipFill>
        <p:spPr bwMode="auto">
          <a:xfrm>
            <a:off x="4459287" y="3372396"/>
            <a:ext cx="2709863" cy="873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8" t="27191" r="32321" b="64227"/>
          <a:stretch>
            <a:fillRect/>
          </a:stretch>
        </p:blipFill>
        <p:spPr bwMode="auto">
          <a:xfrm>
            <a:off x="4467225" y="1946275"/>
            <a:ext cx="2701925" cy="836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6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uiExpand="1" build="p" bldLvl="3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Using The Wildcard In Queries (SQL)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219200"/>
            <a:ext cx="8229600" cy="5029200"/>
          </a:xfrm>
        </p:spPr>
        <p:txBody>
          <a:bodyPr/>
          <a:lstStyle/>
          <a:p>
            <a:pPr marL="177800" indent="-177800">
              <a:buFontTx/>
              <a:buChar char="•"/>
            </a:pPr>
            <a:r>
              <a:rPr lang="en-US" altLang="en-US" dirty="0" smtClean="0"/>
              <a:t>Examples:</a:t>
            </a:r>
          </a:p>
          <a:p>
            <a:pPr marL="463550" lvl="1">
              <a:buFont typeface="Times New Roman" pitchFamily="18" charset="0"/>
              <a:buChar char="–"/>
            </a:pPr>
            <a:r>
              <a:rPr lang="en-US" altLang="en-US" dirty="0" smtClean="0"/>
              <a:t>Which employees have a last name that begins with ‘m’?</a:t>
            </a:r>
          </a:p>
          <a:p>
            <a:pPr marL="4635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463550" lvl="1">
              <a:buFont typeface="Times New Roman" pitchFamily="18" charset="0"/>
              <a:buChar char="–"/>
            </a:pPr>
            <a:r>
              <a:rPr lang="en-US" altLang="en-US" dirty="0" smtClean="0"/>
              <a:t>Which employees have a last name ends with ‘s’?</a:t>
            </a:r>
          </a:p>
          <a:p>
            <a:pPr marL="4635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463550" lvl="1">
              <a:buFont typeface="Times New Roman" pitchFamily="18" charset="0"/>
              <a:buChar char="–"/>
            </a:pPr>
            <a:r>
              <a:rPr lang="en-US" altLang="en-US" dirty="0" smtClean="0"/>
              <a:t>Which employees have the letter ‘a’ anywhere in their first name?</a:t>
            </a:r>
          </a:p>
        </p:txBody>
      </p:sp>
      <p:pic>
        <p:nvPicPr>
          <p:cNvPr id="367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9" t="8345" r="35695" b="86073"/>
          <a:stretch>
            <a:fillRect/>
          </a:stretch>
        </p:blipFill>
        <p:spPr bwMode="auto">
          <a:xfrm>
            <a:off x="1030287" y="2009529"/>
            <a:ext cx="2052638" cy="544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6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4" t="14977" r="68016" b="77338"/>
          <a:stretch>
            <a:fillRect/>
          </a:stretch>
        </p:blipFill>
        <p:spPr bwMode="auto">
          <a:xfrm>
            <a:off x="1030287" y="3485465"/>
            <a:ext cx="2019300" cy="749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6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0721" r="70940" b="59286"/>
          <a:stretch>
            <a:fillRect/>
          </a:stretch>
        </p:blipFill>
        <p:spPr bwMode="auto">
          <a:xfrm>
            <a:off x="1049337" y="5303837"/>
            <a:ext cx="2014537" cy="1889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4585576" y="5236888"/>
            <a:ext cx="44323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SELECT</a:t>
            </a:r>
            <a:r>
              <a:rPr lang="en-US" altLang="en-US" sz="1600" b="0" dirty="0"/>
              <a:t> Employees.LastName, Employees.FirstName</a:t>
            </a:r>
          </a:p>
          <a:p>
            <a:r>
              <a:rPr lang="en-US" altLang="en-US" sz="1600" dirty="0"/>
              <a:t>FROM</a:t>
            </a:r>
            <a:r>
              <a:rPr lang="en-US" altLang="en-US" sz="1600" b="0" dirty="0"/>
              <a:t> Employees</a:t>
            </a:r>
          </a:p>
          <a:p>
            <a:r>
              <a:rPr lang="en-US" altLang="en-US" sz="1600" dirty="0"/>
              <a:t>WHERE</a:t>
            </a:r>
            <a:r>
              <a:rPr lang="en-US" altLang="en-US" sz="1600" b="0" dirty="0"/>
              <a:t> </a:t>
            </a:r>
            <a:r>
              <a:rPr lang="en-US" altLang="en-US" sz="1600" dirty="0">
                <a:solidFill>
                  <a:srgbClr val="0000CC"/>
                </a:solidFill>
              </a:rPr>
              <a:t>(</a:t>
            </a:r>
            <a:r>
              <a:rPr lang="en-US" altLang="en-US" sz="1600" dirty="0">
                <a:solidFill>
                  <a:srgbClr val="993300"/>
                </a:solidFill>
              </a:rPr>
              <a:t>(</a:t>
            </a:r>
            <a:r>
              <a:rPr lang="en-US" altLang="en-US" sz="1600" dirty="0">
                <a:solidFill>
                  <a:srgbClr val="CCCC00"/>
                </a:solidFill>
              </a:rPr>
              <a:t>(</a:t>
            </a:r>
            <a:r>
              <a:rPr lang="en-US" altLang="en-US" sz="1600" b="0" dirty="0"/>
              <a:t>Employees.FirstName</a:t>
            </a:r>
            <a:r>
              <a:rPr lang="en-US" altLang="en-US" sz="1600" dirty="0">
                <a:solidFill>
                  <a:srgbClr val="CCCC00"/>
                </a:solidFill>
              </a:rPr>
              <a:t>)</a:t>
            </a:r>
            <a:r>
              <a:rPr lang="en-US" altLang="en-US" sz="1600" b="0" dirty="0"/>
              <a:t> Like "*a*"</a:t>
            </a:r>
            <a:r>
              <a:rPr lang="en-US" altLang="en-US" sz="1600" dirty="0">
                <a:solidFill>
                  <a:srgbClr val="993300"/>
                </a:solidFill>
              </a:rPr>
              <a:t>)</a:t>
            </a:r>
            <a:r>
              <a:rPr lang="en-US" altLang="en-US" sz="16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367624" name="Text Box 8"/>
          <p:cNvSpPr txBox="1">
            <a:spLocks noChangeArrowheads="1"/>
          </p:cNvSpPr>
          <p:nvPr/>
        </p:nvSpPr>
        <p:spPr bwMode="auto">
          <a:xfrm>
            <a:off x="4585576" y="3406446"/>
            <a:ext cx="4216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SELECT</a:t>
            </a:r>
            <a:r>
              <a:rPr lang="en-US" altLang="en-US" sz="1600" b="0" dirty="0"/>
              <a:t> Employees.LastName, Employees.FirstName</a:t>
            </a:r>
          </a:p>
          <a:p>
            <a:r>
              <a:rPr lang="en-US" altLang="en-US" sz="1600" dirty="0"/>
              <a:t>FROM</a:t>
            </a:r>
            <a:r>
              <a:rPr lang="en-US" altLang="en-US" sz="1600" b="0" dirty="0"/>
              <a:t> Employees</a:t>
            </a:r>
          </a:p>
          <a:p>
            <a:r>
              <a:rPr lang="en-US" altLang="en-US" sz="1600" dirty="0"/>
              <a:t>WHERE</a:t>
            </a:r>
            <a:r>
              <a:rPr lang="en-US" altLang="en-US" sz="1600" b="0" dirty="0"/>
              <a:t> </a:t>
            </a:r>
            <a:r>
              <a:rPr lang="en-US" altLang="en-US" sz="1600" dirty="0">
                <a:solidFill>
                  <a:srgbClr val="0000CC"/>
                </a:solidFill>
              </a:rPr>
              <a:t>(</a:t>
            </a:r>
            <a:r>
              <a:rPr lang="en-US" altLang="en-US" sz="1600" dirty="0">
                <a:solidFill>
                  <a:srgbClr val="993300"/>
                </a:solidFill>
              </a:rPr>
              <a:t>(</a:t>
            </a:r>
            <a:r>
              <a:rPr lang="en-US" altLang="en-US" sz="1600" dirty="0">
                <a:solidFill>
                  <a:srgbClr val="CCCC00"/>
                </a:solidFill>
              </a:rPr>
              <a:t>(</a:t>
            </a:r>
            <a:r>
              <a:rPr lang="en-US" altLang="en-US" sz="1600" b="0" dirty="0"/>
              <a:t>Employees.LastName</a:t>
            </a:r>
            <a:r>
              <a:rPr lang="en-US" altLang="en-US" sz="1600" dirty="0">
                <a:solidFill>
                  <a:srgbClr val="CCCC00"/>
                </a:solidFill>
              </a:rPr>
              <a:t>)</a:t>
            </a:r>
            <a:r>
              <a:rPr lang="en-US" altLang="en-US" sz="1600" b="0" dirty="0"/>
              <a:t> Like "*s"</a:t>
            </a:r>
            <a:r>
              <a:rPr lang="en-US" altLang="en-US" sz="1600" dirty="0">
                <a:solidFill>
                  <a:srgbClr val="993300"/>
                </a:solidFill>
              </a:rPr>
              <a:t>)</a:t>
            </a:r>
            <a:r>
              <a:rPr lang="en-US" altLang="en-US" sz="1600" dirty="0">
                <a:solidFill>
                  <a:srgbClr val="0000CC"/>
                </a:solidFill>
              </a:rPr>
              <a:t>)</a:t>
            </a:r>
            <a:endParaRPr lang="en-US" altLang="en-US" sz="1600" b="0" dirty="0"/>
          </a:p>
        </p:txBody>
      </p:sp>
      <p:sp>
        <p:nvSpPr>
          <p:cNvPr id="367625" name="Text Box 9"/>
          <p:cNvSpPr txBox="1">
            <a:spLocks noChangeArrowheads="1"/>
          </p:cNvSpPr>
          <p:nvPr/>
        </p:nvSpPr>
        <p:spPr bwMode="auto">
          <a:xfrm>
            <a:off x="4576215" y="1933574"/>
            <a:ext cx="4597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SELECT</a:t>
            </a:r>
            <a:r>
              <a:rPr lang="en-US" altLang="en-US" sz="1600" b="0" dirty="0"/>
              <a:t> Employees.LastName, Employees.FirstName</a:t>
            </a:r>
          </a:p>
          <a:p>
            <a:r>
              <a:rPr lang="en-US" altLang="en-US" sz="1600" dirty="0"/>
              <a:t>FROM</a:t>
            </a:r>
            <a:r>
              <a:rPr lang="en-US" altLang="en-US" sz="1600" b="0" dirty="0"/>
              <a:t> Employees</a:t>
            </a:r>
          </a:p>
          <a:p>
            <a:r>
              <a:rPr lang="en-US" altLang="en-US" sz="1600" dirty="0"/>
              <a:t>WHERE</a:t>
            </a:r>
            <a:r>
              <a:rPr lang="en-US" altLang="en-US" sz="1600" b="0" dirty="0"/>
              <a:t> </a:t>
            </a:r>
            <a:r>
              <a:rPr lang="en-US" altLang="en-US" sz="1600" dirty="0">
                <a:solidFill>
                  <a:srgbClr val="0000CC"/>
                </a:solidFill>
              </a:rPr>
              <a:t>(</a:t>
            </a:r>
            <a:r>
              <a:rPr lang="en-US" altLang="en-US" sz="1600" dirty="0">
                <a:solidFill>
                  <a:srgbClr val="993300"/>
                </a:solidFill>
              </a:rPr>
              <a:t>(</a:t>
            </a:r>
            <a:r>
              <a:rPr lang="en-US" altLang="en-US" sz="1600" dirty="0">
                <a:solidFill>
                  <a:srgbClr val="CCCC00"/>
                </a:solidFill>
              </a:rPr>
              <a:t>(</a:t>
            </a:r>
            <a:r>
              <a:rPr lang="en-US" altLang="en-US" sz="1600" b="0" dirty="0"/>
              <a:t>Employees.LastName</a:t>
            </a:r>
            <a:r>
              <a:rPr lang="en-US" altLang="en-US" sz="1600" dirty="0">
                <a:solidFill>
                  <a:srgbClr val="CCCC00"/>
                </a:solidFill>
              </a:rPr>
              <a:t>)</a:t>
            </a:r>
            <a:r>
              <a:rPr lang="en-US" altLang="en-US" sz="1600" b="0" dirty="0"/>
              <a:t> Like "m*"</a:t>
            </a:r>
            <a:r>
              <a:rPr lang="en-US" altLang="en-US" sz="1600" dirty="0">
                <a:solidFill>
                  <a:srgbClr val="993300"/>
                </a:solidFill>
              </a:rPr>
              <a:t>)</a:t>
            </a:r>
            <a:r>
              <a:rPr lang="en-US" altLang="en-US" sz="1600" dirty="0">
                <a:solidFill>
                  <a:srgbClr val="0000CC"/>
                </a:solidFill>
              </a:rPr>
              <a:t>)</a:t>
            </a:r>
            <a:r>
              <a:rPr lang="en-US" altLang="en-US" sz="1600" b="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409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uiExpand="1" build="p" bldLvl="3"/>
      <p:bldP spid="367623" grpId="0"/>
      <p:bldP spid="367624" grpId="0"/>
      <p:bldP spid="3676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Single Character Wildcard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The ‘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altLang="en-US" dirty="0" smtClean="0"/>
              <a:t>’ stands for a single character wildcard:</a:t>
            </a:r>
          </a:p>
          <a:p>
            <a:pPr marL="514350" lvl="1"/>
            <a:r>
              <a:rPr lang="en-US" altLang="en-US" dirty="0" smtClean="0"/>
              <a:t>Querying the following table</a:t>
            </a:r>
          </a:p>
          <a:p>
            <a:pPr marL="514350" lvl="1"/>
            <a:endParaRPr lang="en-US" altLang="en-US" dirty="0" smtClean="0"/>
          </a:p>
          <a:p>
            <a:pPr marL="514350" lvl="1"/>
            <a:endParaRPr lang="en-US" altLang="en-US" dirty="0" smtClean="0"/>
          </a:p>
          <a:p>
            <a:pPr marL="514350" lvl="1"/>
            <a:endParaRPr lang="en-US" altLang="en-US" dirty="0" smtClean="0"/>
          </a:p>
          <a:p>
            <a:pPr marL="514350" lvl="1"/>
            <a:endParaRPr lang="en-US" altLang="en-US" dirty="0" smtClean="0"/>
          </a:p>
          <a:p>
            <a:pPr marL="514350" lvl="1"/>
            <a:endParaRPr lang="en-US" altLang="en-US" dirty="0" smtClean="0"/>
          </a:p>
          <a:p>
            <a:pPr marL="514350" lvl="1"/>
            <a:endParaRPr lang="en-US" altLang="en-US" dirty="0" smtClean="0"/>
          </a:p>
          <a:p>
            <a:pPr marL="514350" lvl="1"/>
            <a:r>
              <a:rPr lang="en-US" altLang="en-US" dirty="0" smtClean="0"/>
              <a:t>Which employees have the following string of characters in their first name: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any character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any number of characters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pic>
        <p:nvPicPr>
          <p:cNvPr id="3717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8" t="18002" r="63441" b="68352"/>
          <a:stretch>
            <a:fillRect/>
          </a:stretch>
        </p:blipFill>
        <p:spPr bwMode="auto">
          <a:xfrm>
            <a:off x="861848" y="2438400"/>
            <a:ext cx="2757487" cy="1330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7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t="18002" r="70940" b="72009"/>
          <a:stretch>
            <a:fillRect/>
          </a:stretch>
        </p:blipFill>
        <p:spPr bwMode="auto">
          <a:xfrm>
            <a:off x="838200" y="5216744"/>
            <a:ext cx="3097212" cy="1457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3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uiExpand="1" build="p" bldLvl="3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en-US" dirty="0" smtClean="0"/>
              <a:t>Database Design (And Redesign)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The design-redesign process is referred to as “normalization”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Each stage of redesign is referred to as a “form”: 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dirty="0" smtClean="0"/>
              <a:t>Stage 1: First normal form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dirty="0" smtClean="0"/>
              <a:t>Stage 2: Second normal form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dirty="0" smtClean="0"/>
              <a:t>Stage 3: Third normal form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dirty="0" smtClean="0"/>
              <a:t>(For the purposes of this course getting a database into third normal form is sufficient although there are other stages as well).</a:t>
            </a:r>
          </a:p>
          <a:p>
            <a:pPr marL="114300" indent="-114300"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15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Is Normalization Necessary?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772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Normalization is regarded as good style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My database ‘works’ that’s “good enough” why bother?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It also helps to prevent errors or problems which are caused by how the database is designed: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dirty="0" smtClean="0"/>
              <a:t>e.g., insertion anomalies: difficulties when adding new information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dirty="0" smtClean="0"/>
              <a:t>e.g., deletion anomalies: deleting information may result in the inadvertent loss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4886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Database Table: Projects</a:t>
            </a:r>
            <a:r>
              <a:rPr lang="en-US" altLang="en-US" baseline="30000" dirty="0" smtClean="0"/>
              <a:t>1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13700" cy="53689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This table shows:</a:t>
            </a:r>
          </a:p>
          <a:p>
            <a:pPr lvl="1"/>
            <a:r>
              <a:rPr lang="en-US" altLang="en-US" dirty="0" smtClean="0"/>
              <a:t>ResearcherID: each professor working on a research project is given a computer generated login name.</a:t>
            </a:r>
          </a:p>
          <a:p>
            <a:pPr lvl="1"/>
            <a:r>
              <a:rPr lang="en-US" altLang="en-US" dirty="0" smtClean="0"/>
              <a:t>Research project: name of the projects worked on in a particular department. </a:t>
            </a:r>
          </a:p>
          <a:p>
            <a:pPr lvl="2"/>
            <a:r>
              <a:rPr lang="en-US" altLang="en-US" dirty="0" smtClean="0"/>
              <a:t>Professors can work on multiple projects</a:t>
            </a:r>
          </a:p>
          <a:p>
            <a:pPr lvl="2"/>
            <a:r>
              <a:rPr lang="en-US" altLang="en-US" dirty="0" smtClean="0"/>
              <a:t>Research projects can be initiated without a professor</a:t>
            </a:r>
          </a:p>
          <a:p>
            <a:pPr lvl="1"/>
            <a:r>
              <a:rPr lang="en-US" altLang="en-US" dirty="0" smtClean="0"/>
              <a:t>Location: room number of the research lab.</a:t>
            </a:r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0" y="6583363"/>
            <a:ext cx="623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/>
              <a:t>1 From “Database Development for Dummies” by Allen G. Taylor</a:t>
            </a:r>
          </a:p>
        </p:txBody>
      </p:sp>
      <p:graphicFrame>
        <p:nvGraphicFramePr>
          <p:cNvPr id="433206" name="Group 5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2109813"/>
              </p:ext>
            </p:extLst>
          </p:nvPr>
        </p:nvGraphicFramePr>
        <p:xfrm>
          <a:off x="889000" y="3876675"/>
          <a:ext cx="7493000" cy="2864982"/>
        </p:xfrm>
        <a:graphic>
          <a:graphicData uri="http://schemas.openxmlformats.org/drawingml/2006/table">
            <a:tbl>
              <a:tblPr/>
              <a:tblGrid>
                <a:gridCol w="1764761"/>
                <a:gridCol w="2386766"/>
                <a:gridCol w="3341473"/>
              </a:tblGrid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 (PK)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projects  (PK)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1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 bldLvl="2" autoUpdateAnimBg="0"/>
      <p:bldP spid="433156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Problem: Some Cells Can Contain Multiple Entries</a:t>
            </a:r>
          </a:p>
        </p:txBody>
      </p:sp>
      <p:sp>
        <p:nvSpPr>
          <p:cNvPr id="425002" name="Rectangle 42"/>
          <p:cNvSpPr>
            <a:spLocks noChangeArrowheads="1"/>
          </p:cNvSpPr>
          <p:nvPr/>
        </p:nvSpPr>
        <p:spPr bwMode="auto">
          <a:xfrm>
            <a:off x="457200" y="1108075"/>
            <a:ext cx="80772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14300" indent="-114300">
              <a:lnSpc>
                <a:spcPct val="90000"/>
              </a:lnSpc>
              <a:spcBef>
                <a:spcPct val="9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indent="-171450">
              <a:spcBef>
                <a:spcPct val="1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685800" indent="-171450">
              <a:buSzPct val="100000"/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0" dirty="0">
                <a:latin typeface="+mn-lt"/>
              </a:rPr>
              <a:t>Queries can be awkward to form</a:t>
            </a:r>
          </a:p>
          <a:p>
            <a:pPr lvl="1"/>
            <a:r>
              <a:rPr lang="en-US" altLang="en-US" b="0" dirty="0">
                <a:latin typeface="+mn-lt"/>
              </a:rPr>
              <a:t>E.g., Using the ‘Like’ operator is difficult because it must deal with special cases (or more entries in each cell</a:t>
            </a:r>
            <a:r>
              <a:rPr lang="en-US" altLang="en-US" b="0" dirty="0" smtClean="0">
                <a:latin typeface="+mn-lt"/>
              </a:rPr>
              <a:t>).</a:t>
            </a:r>
          </a:p>
          <a:p>
            <a:pPr lvl="1"/>
            <a:r>
              <a:rPr lang="en-US" altLang="en-US" dirty="0" smtClean="0">
                <a:latin typeface="+mn-lt"/>
              </a:rPr>
              <a:t>Example:</a:t>
            </a:r>
            <a:endParaRPr lang="en-US" altLang="en-US" b="0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84043"/>
              </p:ext>
            </p:extLst>
          </p:nvPr>
        </p:nvGraphicFramePr>
        <p:xfrm>
          <a:off x="990600" y="2590800"/>
          <a:ext cx="2386766" cy="2621142"/>
        </p:xfrm>
        <a:graphic>
          <a:graphicData uri="http://schemas.openxmlformats.org/drawingml/2006/table">
            <a:tbl>
              <a:tblPr/>
              <a:tblGrid>
                <a:gridCol w="2386766"/>
              </a:tblGrid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projects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3429000" y="2743200"/>
            <a:ext cx="609600" cy="2438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3048000"/>
            <a:ext cx="25146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With this format searching for projects under “Knapsack” won’t work correctly (some labs show up with others will not).</a:t>
            </a:r>
          </a:p>
        </p:txBody>
      </p:sp>
    </p:spTree>
    <p:extLst>
      <p:ext uri="{BB962C8B-B14F-4D97-AF65-F5344CB8AC3E}">
        <p14:creationId xmlns:p14="http://schemas.microsoft.com/office/powerpoint/2010/main" val="288725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Databases In First Normal Form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026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b="1" dirty="0" smtClean="0"/>
              <a:t>F.N.F.</a:t>
            </a:r>
            <a:r>
              <a:rPr lang="en-US" altLang="en-US" dirty="0" smtClean="0"/>
              <a:t>: Each cell can contain </a:t>
            </a:r>
            <a:r>
              <a:rPr lang="en-US" altLang="en-US" i="1" dirty="0" smtClean="0"/>
              <a:t>at most</a:t>
            </a:r>
            <a:r>
              <a:rPr lang="en-US" altLang="en-US" dirty="0" smtClean="0"/>
              <a:t> one element (one value or a null value, the latter for non-primary key fields).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previous table in first normal form:</a:t>
            </a:r>
          </a:p>
        </p:txBody>
      </p:sp>
      <p:graphicFrame>
        <p:nvGraphicFramePr>
          <p:cNvPr id="43520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7198801"/>
              </p:ext>
            </p:extLst>
          </p:nvPr>
        </p:nvGraphicFramePr>
        <p:xfrm>
          <a:off x="736600" y="2466975"/>
          <a:ext cx="7607300" cy="3883026"/>
        </p:xfrm>
        <a:graphic>
          <a:graphicData uri="http://schemas.openxmlformats.org/drawingml/2006/table">
            <a:tbl>
              <a:tblPr/>
              <a:tblGrid>
                <a:gridCol w="2535238"/>
                <a:gridCol w="2536825"/>
                <a:gridCol w="2535237"/>
              </a:tblGrid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 (PK)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 (PK)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4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Normal Form: Critique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645400" cy="53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 smtClean="0"/>
              <a:t>Improvements: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Cells contain only one value which reduces some of the problems associated with forming queries.</a:t>
            </a:r>
          </a:p>
          <a:p>
            <a:pPr>
              <a:lnSpc>
                <a:spcPct val="80000"/>
              </a:lnSpc>
            </a:pPr>
            <a:r>
              <a:rPr lang="en-US" altLang="en-US" b="1" dirty="0" smtClean="0"/>
              <a:t>Further improvements needed: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There is redundancy in the table e.g., “aturing”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It may be subject to modification (addition and deletion) anomalies.</a:t>
            </a:r>
          </a:p>
        </p:txBody>
      </p:sp>
      <p:graphicFrame>
        <p:nvGraphicFramePr>
          <p:cNvPr id="437365" name="Group 1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0121086"/>
              </p:ext>
            </p:extLst>
          </p:nvPr>
        </p:nvGraphicFramePr>
        <p:xfrm>
          <a:off x="889000" y="3076575"/>
          <a:ext cx="5422900" cy="2376489"/>
        </p:xfrm>
        <a:graphic>
          <a:graphicData uri="http://schemas.openxmlformats.org/drawingml/2006/table">
            <a:tbl>
              <a:tblPr/>
              <a:tblGrid>
                <a:gridCol w="1806575"/>
                <a:gridCol w="1809750"/>
                <a:gridCol w="1806575"/>
              </a:tblGrid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2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Information is stored in tables:</a:t>
            </a:r>
          </a:p>
        </p:txBody>
      </p:sp>
      <p:pic>
        <p:nvPicPr>
          <p:cNvPr id="320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4505" r="55070" b="55359"/>
          <a:stretch>
            <a:fillRect/>
          </a:stretch>
        </p:blipFill>
        <p:spPr bwMode="auto">
          <a:xfrm>
            <a:off x="671307" y="2876342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0522" name="Group 10"/>
          <p:cNvGrpSpPr>
            <a:grpSpLocks/>
          </p:cNvGrpSpPr>
          <p:nvPr/>
        </p:nvGrpSpPr>
        <p:grpSpPr bwMode="auto">
          <a:xfrm>
            <a:off x="671307" y="2006392"/>
            <a:ext cx="6362700" cy="869950"/>
            <a:chOff x="340" y="976"/>
            <a:chExt cx="4008" cy="548"/>
          </a:xfrm>
        </p:grpSpPr>
        <p:sp>
          <p:nvSpPr>
            <p:cNvPr id="13318" name="AutoShape 6"/>
            <p:cNvSpPr>
              <a:spLocks/>
            </p:cNvSpPr>
            <p:nvPr/>
          </p:nvSpPr>
          <p:spPr bwMode="auto">
            <a:xfrm rot="-5400000">
              <a:off x="2192" y="-632"/>
              <a:ext cx="304" cy="4008"/>
            </a:xfrm>
            <a:prstGeom prst="rightBrace">
              <a:avLst>
                <a:gd name="adj1" fmla="val 109868"/>
                <a:gd name="adj2" fmla="val 50000"/>
              </a:avLst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1688" y="976"/>
              <a:ext cx="140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>
                  <a:solidFill>
                    <a:srgbClr val="FF0000"/>
                  </a:solidFill>
                </a:rPr>
                <a:t>‘Employees’ 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23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Deletion Anomaly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Allan Turing (“aturing”) no longer works on the “Graph Coloring” project.</a:t>
            </a:r>
          </a:p>
        </p:txBody>
      </p:sp>
      <p:graphicFrame>
        <p:nvGraphicFramePr>
          <p:cNvPr id="427184" name="Group 17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3780864"/>
              </p:ext>
            </p:extLst>
          </p:nvPr>
        </p:nvGraphicFramePr>
        <p:xfrm>
          <a:off x="4902200" y="2374900"/>
          <a:ext cx="4013200" cy="3251200"/>
        </p:xfrm>
        <a:graphic>
          <a:graphicData uri="http://schemas.openxmlformats.org/drawingml/2006/table">
            <a:tbl>
              <a:tblPr/>
              <a:tblGrid>
                <a:gridCol w="1346200"/>
                <a:gridCol w="1160463"/>
                <a:gridCol w="1506537"/>
              </a:tblGrid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 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7171" name="Text Box 163"/>
          <p:cNvSpPr txBox="1">
            <a:spLocks noChangeArrowheads="1"/>
          </p:cNvSpPr>
          <p:nvPr/>
        </p:nvSpPr>
        <p:spPr bwMode="auto">
          <a:xfrm>
            <a:off x="4902200" y="1943100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After</a:t>
            </a:r>
          </a:p>
        </p:txBody>
      </p:sp>
      <p:graphicFrame>
        <p:nvGraphicFramePr>
          <p:cNvPr id="427176" name="Group 16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3114194"/>
              </p:ext>
            </p:extLst>
          </p:nvPr>
        </p:nvGraphicFramePr>
        <p:xfrm>
          <a:off x="304800" y="2438400"/>
          <a:ext cx="3886200" cy="3529013"/>
        </p:xfrm>
        <a:graphic>
          <a:graphicData uri="http://schemas.openxmlformats.org/drawingml/2006/table">
            <a:tbl>
              <a:tblPr/>
              <a:tblGrid>
                <a:gridCol w="1371600"/>
                <a:gridCol w="1219200"/>
                <a:gridCol w="1295400"/>
              </a:tblGrid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 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7170" name="Text Box 162"/>
          <p:cNvSpPr txBox="1">
            <a:spLocks noChangeArrowheads="1"/>
          </p:cNvSpPr>
          <p:nvPr/>
        </p:nvSpPr>
        <p:spPr bwMode="auto">
          <a:xfrm>
            <a:off x="177800" y="1990725"/>
            <a:ext cx="147407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7856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autoUpdateAnimBg="0"/>
      <p:bldP spid="427171" grpId="0" autoUpdateAnimBg="0"/>
      <p:bldP spid="427170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Anomalies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2169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 new research project ‘UFO’ is added to the department and room ‘Area-57’ is to be used as the research lab but a researcher has not been hired.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This is an incomplete record that cannot yet be properly added to the database (PK = researcher and project name)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</p:txBody>
      </p:sp>
      <p:graphicFrame>
        <p:nvGraphicFramePr>
          <p:cNvPr id="431108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3058937"/>
              </p:ext>
            </p:extLst>
          </p:nvPr>
        </p:nvGraphicFramePr>
        <p:xfrm>
          <a:off x="685800" y="3200400"/>
          <a:ext cx="7239000" cy="3019426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5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 With This Table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05800" cy="5368925"/>
          </a:xfrm>
        </p:spPr>
        <p:txBody>
          <a:bodyPr/>
          <a:lstStyle/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‘Projects’ table combines two related but separate concepts:</a:t>
            </a:r>
          </a:p>
          <a:p>
            <a:pPr marL="463550" lvl="1">
              <a:lnSpc>
                <a:spcPct val="70000"/>
              </a:lnSpc>
              <a:spcBef>
                <a:spcPct val="20000"/>
              </a:spcBef>
            </a:pPr>
            <a:r>
              <a:rPr lang="en-US" altLang="en-US" dirty="0" smtClean="0"/>
              <a:t>Which research project a particular researcher working on</a:t>
            </a:r>
          </a:p>
          <a:p>
            <a:pPr marL="463550" lvl="1">
              <a:lnSpc>
                <a:spcPct val="70000"/>
              </a:lnSpc>
              <a:spcBef>
                <a:spcPct val="20000"/>
              </a:spcBef>
            </a:pPr>
            <a:r>
              <a:rPr lang="en-US" altLang="en-US" dirty="0" smtClean="0"/>
              <a:t>What is the location of a particular project</a:t>
            </a:r>
          </a:p>
          <a:p>
            <a:pPr marL="463550" lvl="1">
              <a:spcBef>
                <a:spcPct val="30000"/>
              </a:spcBef>
            </a:pPr>
            <a:endParaRPr lang="en-US" altLang="en-US" dirty="0" smtClean="0"/>
          </a:p>
          <a:p>
            <a:pPr marL="463550" lvl="1">
              <a:spcBef>
                <a:spcPct val="30000"/>
              </a:spcBef>
            </a:pPr>
            <a:endParaRPr lang="en-US" altLang="en-US" sz="2400" dirty="0" smtClean="0"/>
          </a:p>
          <a:p>
            <a:pPr marL="295275" lvl="1" indent="0">
              <a:spcBef>
                <a:spcPct val="30000"/>
              </a:spcBef>
              <a:buNone/>
            </a:pPr>
            <a:endParaRPr lang="en-US" altLang="en-US" sz="2400" dirty="0" smtClean="0"/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It’s a sign that a single unique key cannot be assigned 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By itself this isn’t necessarily a problem (i.e., ‘ResearcherID’ and ‘Research project’ form a composite primary key).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But the non-primary key element “Location” depends only on a part of the primary key (“Research project”) which can lead to anomalies.</a:t>
            </a:r>
            <a:r>
              <a:rPr lang="en-US" altLang="en-US" sz="1800" dirty="0" smtClean="0"/>
              <a:t>	</a:t>
            </a:r>
          </a:p>
        </p:txBody>
      </p:sp>
      <p:graphicFrame>
        <p:nvGraphicFramePr>
          <p:cNvPr id="439335" name="Group 3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5898943"/>
              </p:ext>
            </p:extLst>
          </p:nvPr>
        </p:nvGraphicFramePr>
        <p:xfrm>
          <a:off x="838200" y="2590800"/>
          <a:ext cx="7581900" cy="1157289"/>
        </p:xfrm>
        <a:graphic>
          <a:graphicData uri="http://schemas.openxmlformats.org/drawingml/2006/table">
            <a:tbl>
              <a:tblPr/>
              <a:tblGrid>
                <a:gridCol w="2527300"/>
                <a:gridCol w="2527300"/>
                <a:gridCol w="2527300"/>
              </a:tblGrid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5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uiExpand="1" build="p" bldLvl="3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Databases In Second Normal Form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312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Every non-primary key element must be dependent on the primary key (and the entire primary key if the key is composite).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previous table split into two tables that are each in second normal form.</a:t>
            </a:r>
          </a:p>
        </p:txBody>
      </p:sp>
      <p:graphicFrame>
        <p:nvGraphicFramePr>
          <p:cNvPr id="441394" name="Group 5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31924997"/>
              </p:ext>
            </p:extLst>
          </p:nvPr>
        </p:nvGraphicFramePr>
        <p:xfrm>
          <a:off x="647700" y="3216275"/>
          <a:ext cx="4013200" cy="2730500"/>
        </p:xfrm>
        <a:graphic>
          <a:graphicData uri="http://schemas.openxmlformats.org/drawingml/2006/table">
            <a:tbl>
              <a:tblPr/>
              <a:tblGrid>
                <a:gridCol w="2006600"/>
                <a:gridCol w="2006600"/>
              </a:tblGrid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ResearcherID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Project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208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396" name="Group 5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3293230"/>
              </p:ext>
            </p:extLst>
          </p:nvPr>
        </p:nvGraphicFramePr>
        <p:xfrm>
          <a:off x="5105400" y="3221038"/>
          <a:ext cx="3644900" cy="2208212"/>
        </p:xfrm>
        <a:graphic>
          <a:graphicData uri="http://schemas.openxmlformats.org/drawingml/2006/table">
            <a:tbl>
              <a:tblPr/>
              <a:tblGrid>
                <a:gridCol w="1822450"/>
                <a:gridCol w="1822450"/>
              </a:tblGrid>
              <a:tr h="5224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208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4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4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397" name="Text Box 53"/>
          <p:cNvSpPr txBox="1">
            <a:spLocks noChangeArrowheads="1"/>
          </p:cNvSpPr>
          <p:nvPr/>
        </p:nvSpPr>
        <p:spPr bwMode="auto">
          <a:xfrm>
            <a:off x="660400" y="2755900"/>
            <a:ext cx="219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ResearchProject</a:t>
            </a:r>
          </a:p>
        </p:txBody>
      </p:sp>
      <p:sp>
        <p:nvSpPr>
          <p:cNvPr id="441398" name="Text Box 54"/>
          <p:cNvSpPr txBox="1">
            <a:spLocks noChangeArrowheads="1"/>
          </p:cNvSpPr>
          <p:nvPr/>
        </p:nvSpPr>
        <p:spPr bwMode="auto">
          <a:xfrm>
            <a:off x="5118100" y="27559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ResearchLocation</a:t>
            </a:r>
          </a:p>
        </p:txBody>
      </p:sp>
    </p:spTree>
    <p:extLst>
      <p:ext uri="{BB962C8B-B14F-4D97-AF65-F5344CB8AC3E}">
        <p14:creationId xmlns:p14="http://schemas.microsoft.com/office/powerpoint/2010/main" val="13423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 bldLvl="3"/>
      <p:bldP spid="441397" grpId="0"/>
      <p:bldP spid="44139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Critique Of Second Normal Form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407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Dependencies can still exist that affects the database but in a slightly more subtle fashion.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All non-key fields are dependent upon the primary key but some may be dependent in an indirect fashion.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23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: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SalaryRange</a:t>
            </a:r>
            <a:r>
              <a:rPr lang="en-US" altLang="en-US" dirty="0" smtClean="0"/>
              <a:t>” Table</a:t>
            </a:r>
          </a:p>
        </p:txBody>
      </p:sp>
      <p:graphicFrame>
        <p:nvGraphicFramePr>
          <p:cNvPr id="446567" name="Group 10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3685413"/>
              </p:ext>
            </p:extLst>
          </p:nvPr>
        </p:nvGraphicFramePr>
        <p:xfrm>
          <a:off x="508000" y="1323975"/>
          <a:ext cx="6604000" cy="2208216"/>
        </p:xfrm>
        <a:graphic>
          <a:graphicData uri="http://schemas.openxmlformats.org/drawingml/2006/table">
            <a:tbl>
              <a:tblPr/>
              <a:tblGrid>
                <a:gridCol w="2201863"/>
                <a:gridCol w="2200275"/>
                <a:gridCol w="2201862"/>
              </a:tblGrid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8273" name="Text Box 100"/>
          <p:cNvSpPr txBox="1">
            <a:spLocks noChangeArrowheads="1"/>
          </p:cNvSpPr>
          <p:nvPr/>
        </p:nvSpPr>
        <p:spPr bwMode="auto">
          <a:xfrm>
            <a:off x="0" y="6583363"/>
            <a:ext cx="623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/>
              <a:t>1 From “Database Development for Dummies” by Allen G. Taylor</a:t>
            </a:r>
          </a:p>
        </p:txBody>
      </p:sp>
      <p:grpSp>
        <p:nvGrpSpPr>
          <p:cNvPr id="446572" name="Group 108"/>
          <p:cNvGrpSpPr>
            <a:grpSpLocks/>
          </p:cNvGrpSpPr>
          <p:nvPr/>
        </p:nvGrpSpPr>
        <p:grpSpPr bwMode="auto">
          <a:xfrm>
            <a:off x="439738" y="3530601"/>
            <a:ext cx="1701800" cy="2416176"/>
            <a:chOff x="277" y="2224"/>
            <a:chExt cx="1072" cy="1522"/>
          </a:xfrm>
        </p:grpSpPr>
        <p:sp>
          <p:nvSpPr>
            <p:cNvPr id="138278" name="Line 104"/>
            <p:cNvSpPr>
              <a:spLocks noChangeShapeType="1"/>
            </p:cNvSpPr>
            <p:nvPr/>
          </p:nvSpPr>
          <p:spPr bwMode="auto">
            <a:xfrm flipV="1">
              <a:off x="560" y="2224"/>
              <a:ext cx="360" cy="132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38279" name="Text Box 105"/>
            <p:cNvSpPr txBox="1">
              <a:spLocks noChangeArrowheads="1"/>
            </p:cNvSpPr>
            <p:nvPr/>
          </p:nvSpPr>
          <p:spPr bwMode="auto">
            <a:xfrm>
              <a:off x="277" y="3493"/>
              <a:ext cx="107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Primary key</a:t>
              </a:r>
            </a:p>
          </p:txBody>
        </p:sp>
      </p:grpSp>
      <p:grpSp>
        <p:nvGrpSpPr>
          <p:cNvPr id="446573" name="Group 109"/>
          <p:cNvGrpSpPr>
            <a:grpSpLocks/>
          </p:cNvGrpSpPr>
          <p:nvPr/>
        </p:nvGrpSpPr>
        <p:grpSpPr bwMode="auto">
          <a:xfrm>
            <a:off x="2876550" y="3562351"/>
            <a:ext cx="3975100" cy="2336801"/>
            <a:chOff x="1812" y="2244"/>
            <a:chExt cx="2504" cy="1472"/>
          </a:xfrm>
        </p:grpSpPr>
        <p:sp>
          <p:nvSpPr>
            <p:cNvPr id="138276" name="AutoShape 106"/>
            <p:cNvSpPr>
              <a:spLocks/>
            </p:cNvSpPr>
            <p:nvPr/>
          </p:nvSpPr>
          <p:spPr bwMode="auto">
            <a:xfrm rot="5400000">
              <a:off x="2912" y="1144"/>
              <a:ext cx="304" cy="2504"/>
            </a:xfrm>
            <a:prstGeom prst="rightBrace">
              <a:avLst>
                <a:gd name="adj1" fmla="val 68640"/>
                <a:gd name="adj2" fmla="val 50000"/>
              </a:avLst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38277" name="Text Box 107"/>
            <p:cNvSpPr txBox="1">
              <a:spLocks noChangeArrowheads="1"/>
            </p:cNvSpPr>
            <p:nvPr/>
          </p:nvSpPr>
          <p:spPr bwMode="auto">
            <a:xfrm>
              <a:off x="2429" y="2493"/>
              <a:ext cx="1544" cy="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Non-key fields whose values are dependent on the primary key (second normal form)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7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Example In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Normal Form Are Still Subject To Some Anomalies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8994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Example Professor Dirac leaves the university.</a:t>
            </a:r>
          </a:p>
        </p:txBody>
      </p:sp>
      <p:graphicFrame>
        <p:nvGraphicFramePr>
          <p:cNvPr id="450630" name="Group 7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85642198"/>
              </p:ext>
            </p:extLst>
          </p:nvPr>
        </p:nvGraphicFramePr>
        <p:xfrm>
          <a:off x="749300" y="1971675"/>
          <a:ext cx="7327900" cy="2076450"/>
        </p:xfrm>
        <a:graphic>
          <a:graphicData uri="http://schemas.openxmlformats.org/drawingml/2006/table">
            <a:tbl>
              <a:tblPr/>
              <a:tblGrid>
                <a:gridCol w="2070100"/>
                <a:gridCol w="2635925"/>
                <a:gridCol w="2621875"/>
              </a:tblGrid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634" name="Group 7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72220383"/>
              </p:ext>
            </p:extLst>
          </p:nvPr>
        </p:nvGraphicFramePr>
        <p:xfrm>
          <a:off x="749300" y="4872038"/>
          <a:ext cx="7251700" cy="1702260"/>
        </p:xfrm>
        <a:graphic>
          <a:graphicData uri="http://schemas.openxmlformats.org/drawingml/2006/table">
            <a:tbl>
              <a:tblPr/>
              <a:tblGrid>
                <a:gridCol w="2092325"/>
                <a:gridCol w="2644775"/>
                <a:gridCol w="2514600"/>
              </a:tblGrid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632" name="Text Box 72"/>
          <p:cNvSpPr txBox="1">
            <a:spLocks noChangeArrowheads="1"/>
          </p:cNvSpPr>
          <p:nvPr/>
        </p:nvSpPr>
        <p:spPr bwMode="auto">
          <a:xfrm>
            <a:off x="749300" y="15748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Before</a:t>
            </a:r>
          </a:p>
        </p:txBody>
      </p:sp>
      <p:sp>
        <p:nvSpPr>
          <p:cNvPr id="450633" name="Text Box 73"/>
          <p:cNvSpPr txBox="1">
            <a:spLocks noChangeArrowheads="1"/>
          </p:cNvSpPr>
          <p:nvPr/>
        </p:nvSpPr>
        <p:spPr bwMode="auto">
          <a:xfrm>
            <a:off x="736600" y="44704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8310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3"/>
      <p:bldP spid="450632" grpId="0"/>
      <p:bldP spid="45063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 With The Database (2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Normal Form)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64500" cy="53181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While both non-key elements are dependent upon the primary key, with “RangeCode” that dependency is indirect.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  <a:p>
            <a:pPr marL="0" indent="0">
              <a:spcBef>
                <a:spcPct val="30000"/>
              </a:spcBef>
              <a:buNone/>
            </a:pPr>
            <a:endParaRPr lang="en-US" altLang="en-US" dirty="0" smtClean="0"/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“RangeCode” is dependent upon “AcademicRank” which is in turn dependent upon “ResearcherID”.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This is referred to as a transitive dependency:</a:t>
            </a:r>
          </a:p>
        </p:txBody>
      </p:sp>
      <p:graphicFrame>
        <p:nvGraphicFramePr>
          <p:cNvPr id="454763" name="Group 10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5365935"/>
              </p:ext>
            </p:extLst>
          </p:nvPr>
        </p:nvGraphicFramePr>
        <p:xfrm>
          <a:off x="676925" y="2057400"/>
          <a:ext cx="6324600" cy="1236663"/>
        </p:xfrm>
        <a:graphic>
          <a:graphicData uri="http://schemas.openxmlformats.org/drawingml/2006/table">
            <a:tbl>
              <a:tblPr/>
              <a:tblGrid>
                <a:gridCol w="2032000"/>
                <a:gridCol w="2701275"/>
                <a:gridCol w="1591325"/>
              </a:tblGrid>
              <a:tr h="412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54764" name="Group 108"/>
          <p:cNvGrpSpPr>
            <a:grpSpLocks/>
          </p:cNvGrpSpPr>
          <p:nvPr/>
        </p:nvGrpSpPr>
        <p:grpSpPr bwMode="auto">
          <a:xfrm>
            <a:off x="698500" y="4800600"/>
            <a:ext cx="7823200" cy="396875"/>
            <a:chOff x="456" y="1864"/>
            <a:chExt cx="4928" cy="250"/>
          </a:xfrm>
        </p:grpSpPr>
        <p:sp>
          <p:nvSpPr>
            <p:cNvPr id="142359" name="Text Box 109"/>
            <p:cNvSpPr txBox="1">
              <a:spLocks noChangeArrowheads="1"/>
            </p:cNvSpPr>
            <p:nvPr/>
          </p:nvSpPr>
          <p:spPr bwMode="auto">
            <a:xfrm>
              <a:off x="456" y="1864"/>
              <a:ext cx="1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RangeCode</a:t>
              </a:r>
            </a:p>
          </p:txBody>
        </p:sp>
        <p:sp>
          <p:nvSpPr>
            <p:cNvPr id="142360" name="Text Box 110"/>
            <p:cNvSpPr txBox="1">
              <a:spLocks noChangeArrowheads="1"/>
            </p:cNvSpPr>
            <p:nvPr/>
          </p:nvSpPr>
          <p:spPr bwMode="auto">
            <a:xfrm>
              <a:off x="2120" y="1864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AcademicRank</a:t>
              </a:r>
            </a:p>
          </p:txBody>
        </p:sp>
        <p:sp>
          <p:nvSpPr>
            <p:cNvPr id="142361" name="Text Box 111"/>
            <p:cNvSpPr txBox="1">
              <a:spLocks noChangeArrowheads="1"/>
            </p:cNvSpPr>
            <p:nvPr/>
          </p:nvSpPr>
          <p:spPr bwMode="auto">
            <a:xfrm>
              <a:off x="4080" y="1864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ResearcherID</a:t>
              </a:r>
            </a:p>
          </p:txBody>
        </p:sp>
        <p:cxnSp>
          <p:nvCxnSpPr>
            <p:cNvPr id="142362" name="AutoShape 112"/>
            <p:cNvCxnSpPr>
              <a:cxnSpLocks noChangeShapeType="1"/>
              <a:stCxn id="142359" idx="3"/>
              <a:endCxn id="142360" idx="1"/>
            </p:cNvCxnSpPr>
            <p:nvPr/>
          </p:nvCxnSpPr>
          <p:spPr bwMode="auto">
            <a:xfrm>
              <a:off x="1472" y="1989"/>
              <a:ext cx="64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363" name="AutoShape 113"/>
            <p:cNvCxnSpPr>
              <a:cxnSpLocks noChangeShapeType="1"/>
              <a:stCxn id="142360" idx="3"/>
              <a:endCxn id="142361" idx="1"/>
            </p:cNvCxnSpPr>
            <p:nvPr/>
          </p:nvCxnSpPr>
          <p:spPr bwMode="auto">
            <a:xfrm>
              <a:off x="3424" y="1989"/>
              <a:ext cx="65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599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uiExpand="1" build="p" bldLvl="3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Normal Form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2042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 database in third normal form fulfills the requirements of second normal form and has no transitive dependencies.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Previous example in third normal form:</a:t>
            </a:r>
          </a:p>
        </p:txBody>
      </p:sp>
      <p:graphicFrame>
        <p:nvGraphicFramePr>
          <p:cNvPr id="455854" name="Group 17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3525953"/>
              </p:ext>
            </p:extLst>
          </p:nvPr>
        </p:nvGraphicFramePr>
        <p:xfrm>
          <a:off x="685800" y="2911475"/>
          <a:ext cx="3594100" cy="2783700"/>
        </p:xfrm>
        <a:graphic>
          <a:graphicData uri="http://schemas.openxmlformats.org/drawingml/2006/table">
            <a:tbl>
              <a:tblPr/>
              <a:tblGrid>
                <a:gridCol w="1663700"/>
                <a:gridCol w="1930400"/>
              </a:tblGrid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5852" name="Group 17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13140065"/>
              </p:ext>
            </p:extLst>
          </p:nvPr>
        </p:nvGraphicFramePr>
        <p:xfrm>
          <a:off x="5359400" y="2889250"/>
          <a:ext cx="3175000" cy="2690044"/>
        </p:xfrm>
        <a:graphic>
          <a:graphicData uri="http://schemas.openxmlformats.org/drawingml/2006/table">
            <a:tbl>
              <a:tblPr/>
              <a:tblGrid>
                <a:gridCol w="1955800"/>
                <a:gridCol w="1219200"/>
              </a:tblGrid>
              <a:tr h="3404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Code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404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5855" name="Text Box 175"/>
          <p:cNvSpPr txBox="1">
            <a:spLocks noChangeArrowheads="1"/>
          </p:cNvSpPr>
          <p:nvPr/>
        </p:nvSpPr>
        <p:spPr bwMode="auto">
          <a:xfrm>
            <a:off x="5346700" y="24003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RankRange</a:t>
            </a:r>
          </a:p>
        </p:txBody>
      </p:sp>
      <p:sp>
        <p:nvSpPr>
          <p:cNvPr id="455856" name="Text Box 176"/>
          <p:cNvSpPr txBox="1">
            <a:spLocks noChangeArrowheads="1"/>
          </p:cNvSpPr>
          <p:nvPr/>
        </p:nvSpPr>
        <p:spPr bwMode="auto">
          <a:xfrm>
            <a:off x="660400" y="24130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ResearcherRank</a:t>
            </a:r>
          </a:p>
        </p:txBody>
      </p:sp>
    </p:spTree>
    <p:extLst>
      <p:ext uri="{BB962C8B-B14F-4D97-AF65-F5344CB8AC3E}">
        <p14:creationId xmlns:p14="http://schemas.microsoft.com/office/powerpoint/2010/main" val="29061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  <p:bldP spid="455855" grpId="0"/>
      <p:bldP spid="45585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Normal Forms Have A Nested Structure</a:t>
            </a:r>
          </a:p>
        </p:txBody>
      </p:sp>
      <p:sp>
        <p:nvSpPr>
          <p:cNvPr id="146435" name="Oval 4"/>
          <p:cNvSpPr>
            <a:spLocks noChangeArrowheads="1"/>
          </p:cNvSpPr>
          <p:nvPr/>
        </p:nvSpPr>
        <p:spPr bwMode="auto">
          <a:xfrm>
            <a:off x="1165225" y="1358900"/>
            <a:ext cx="7040563" cy="4786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0" dirty="0"/>
              <a:t>1NF (First Normal Form)</a:t>
            </a:r>
          </a:p>
        </p:txBody>
      </p:sp>
      <p:sp>
        <p:nvSpPr>
          <p:cNvPr id="146436" name="Oval 5"/>
          <p:cNvSpPr>
            <a:spLocks noChangeArrowheads="1"/>
          </p:cNvSpPr>
          <p:nvPr/>
        </p:nvSpPr>
        <p:spPr bwMode="auto">
          <a:xfrm>
            <a:off x="2181225" y="2527300"/>
            <a:ext cx="5224463" cy="35163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0" dirty="0"/>
              <a:t>2NF (Second Normal Form)</a:t>
            </a:r>
          </a:p>
        </p:txBody>
      </p:sp>
      <p:sp>
        <p:nvSpPr>
          <p:cNvPr id="146437" name="Oval 6"/>
          <p:cNvSpPr>
            <a:spLocks noChangeArrowheads="1"/>
          </p:cNvSpPr>
          <p:nvPr/>
        </p:nvSpPr>
        <p:spPr bwMode="auto">
          <a:xfrm>
            <a:off x="2841625" y="3556000"/>
            <a:ext cx="3840163" cy="24749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0" dirty="0"/>
              <a:t>3NF </a:t>
            </a:r>
          </a:p>
          <a:p>
            <a:pPr algn="ctr"/>
            <a:r>
              <a:rPr lang="en-US" altLang="en-US" sz="2400" b="0" dirty="0"/>
              <a:t>(Third Normal Form)</a:t>
            </a:r>
          </a:p>
        </p:txBody>
      </p:sp>
    </p:spTree>
    <p:extLst>
      <p:ext uri="{BB962C8B-B14F-4D97-AF65-F5344CB8AC3E}">
        <p14:creationId xmlns:p14="http://schemas.microsoft.com/office/powerpoint/2010/main" val="36202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altLang="en-US" dirty="0" smtClean="0"/>
              <a:t>Row = Record: An example instance of data within the table.</a:t>
            </a:r>
          </a:p>
          <a:p>
            <a:pPr lvl="1"/>
            <a:r>
              <a:rPr lang="en-US" altLang="en-US" dirty="0" smtClean="0"/>
              <a:t>Employees Table: one row is an employee in the organization</a:t>
            </a:r>
          </a:p>
        </p:txBody>
      </p:sp>
      <p:pic>
        <p:nvPicPr>
          <p:cNvPr id="321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4505" r="55070" b="55359"/>
          <a:stretch>
            <a:fillRect/>
          </a:stretch>
        </p:blipFill>
        <p:spPr bwMode="auto">
          <a:xfrm>
            <a:off x="2222500" y="2084294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1545" name="Group 9"/>
          <p:cNvGrpSpPr>
            <a:grpSpLocks/>
          </p:cNvGrpSpPr>
          <p:nvPr/>
        </p:nvGrpSpPr>
        <p:grpSpPr bwMode="auto">
          <a:xfrm>
            <a:off x="419100" y="2230344"/>
            <a:ext cx="1765300" cy="3492500"/>
            <a:chOff x="264" y="1296"/>
            <a:chExt cx="1112" cy="2200"/>
          </a:xfrm>
        </p:grpSpPr>
        <p:sp>
          <p:nvSpPr>
            <p:cNvPr id="15370" name="AutoShape 5"/>
            <p:cNvSpPr>
              <a:spLocks/>
            </p:cNvSpPr>
            <p:nvPr/>
          </p:nvSpPr>
          <p:spPr bwMode="auto">
            <a:xfrm>
              <a:off x="1120" y="1296"/>
              <a:ext cx="256" cy="2200"/>
            </a:xfrm>
            <a:prstGeom prst="leftBrace">
              <a:avLst>
                <a:gd name="adj1" fmla="val 71615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264" y="2136"/>
              <a:ext cx="97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>
                  <a:solidFill>
                    <a:srgbClr val="FF0000"/>
                  </a:solidFill>
                </a:rPr>
                <a:t>Records of the table</a:t>
              </a:r>
            </a:p>
          </p:txBody>
        </p:sp>
      </p:grpSp>
      <p:grpSp>
        <p:nvGrpSpPr>
          <p:cNvPr id="321548" name="Group 12"/>
          <p:cNvGrpSpPr>
            <a:grpSpLocks/>
          </p:cNvGrpSpPr>
          <p:nvPr/>
        </p:nvGrpSpPr>
        <p:grpSpPr bwMode="auto">
          <a:xfrm>
            <a:off x="1447800" y="4495801"/>
            <a:ext cx="7404100" cy="2382838"/>
            <a:chOff x="912" y="2624"/>
            <a:chExt cx="4664" cy="1501"/>
          </a:xfrm>
        </p:grpSpPr>
        <p:sp>
          <p:nvSpPr>
            <p:cNvPr id="15367" name="Oval 8"/>
            <p:cNvSpPr>
              <a:spLocks noChangeArrowheads="1"/>
            </p:cNvSpPr>
            <p:nvPr/>
          </p:nvSpPr>
          <p:spPr bwMode="auto">
            <a:xfrm>
              <a:off x="1384" y="2624"/>
              <a:ext cx="4192" cy="2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5368" name="Line 10"/>
            <p:cNvSpPr>
              <a:spLocks noChangeShapeType="1"/>
            </p:cNvSpPr>
            <p:nvPr/>
          </p:nvSpPr>
          <p:spPr bwMode="auto">
            <a:xfrm flipV="1">
              <a:off x="1896" y="2832"/>
              <a:ext cx="976" cy="10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5369" name="Text Box 11"/>
            <p:cNvSpPr txBox="1">
              <a:spLocks noChangeArrowheads="1"/>
            </p:cNvSpPr>
            <p:nvPr/>
          </p:nvSpPr>
          <p:spPr bwMode="auto">
            <a:xfrm>
              <a:off x="912" y="3872"/>
              <a:ext cx="256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>
                  <a:solidFill>
                    <a:srgbClr val="FF0000"/>
                  </a:solidFill>
                </a:rPr>
                <a:t>One record, ‘Simpson, Homer’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5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After This Section You Should Now Know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152525"/>
            <a:ext cx="8178800" cy="5524500"/>
          </a:xfrm>
        </p:spPr>
        <p:txBody>
          <a:bodyPr/>
          <a:lstStyle/>
          <a:p>
            <a:pPr marL="111125" indent="-111125">
              <a:lnSpc>
                <a:spcPct val="80000"/>
              </a:lnSpc>
              <a:buFontTx/>
              <a:buChar char="•"/>
            </a:pPr>
            <a:r>
              <a:rPr lang="en-CA" altLang="en-US" dirty="0" smtClean="0"/>
              <a:t>How a database is broken down into tables and how tables are broken down into it's component parts</a:t>
            </a:r>
          </a:p>
          <a:p>
            <a:pPr marL="111125" indent="-111125">
              <a:lnSpc>
                <a:spcPct val="80000"/>
              </a:lnSpc>
              <a:buFontTx/>
              <a:buChar char="•"/>
            </a:pPr>
            <a:r>
              <a:rPr lang="en-CA" altLang="en-US" dirty="0" smtClean="0"/>
              <a:t>What are the type of tables and the purpose of each</a:t>
            </a:r>
          </a:p>
          <a:p>
            <a:pPr marL="111125" indent="-111125">
              <a:lnSpc>
                <a:spcPct val="80000"/>
              </a:lnSpc>
              <a:buFontTx/>
              <a:buChar char="•"/>
            </a:pPr>
            <a:r>
              <a:rPr lang="en-CA" altLang="en-US" dirty="0" smtClean="0"/>
              <a:t>What is the purpose of a primary key</a:t>
            </a:r>
          </a:p>
          <a:p>
            <a:pPr marL="111125" indent="-111125">
              <a:lnSpc>
                <a:spcPct val="80000"/>
              </a:lnSpc>
              <a:buFontTx/>
              <a:buChar char="•"/>
            </a:pPr>
            <a:r>
              <a:rPr lang="en-CA" altLang="en-US" dirty="0" smtClean="0"/>
              <a:t>What is a foreign key</a:t>
            </a:r>
          </a:p>
          <a:p>
            <a:pPr marL="111125" indent="-111125">
              <a:lnSpc>
                <a:spcPct val="80000"/>
              </a:lnSpc>
              <a:buFontTx/>
              <a:buChar char="•"/>
            </a:pPr>
            <a:r>
              <a:rPr lang="en-CA" altLang="en-US" dirty="0" smtClean="0"/>
              <a:t>When table are related what is the rule for determining which table contains the primary vs. foreign key</a:t>
            </a:r>
          </a:p>
          <a:p>
            <a:pPr marL="111125" indent="-111125">
              <a:lnSpc>
                <a:spcPct val="80000"/>
              </a:lnSpc>
              <a:buFontTx/>
              <a:buChar char="•"/>
            </a:pPr>
            <a:r>
              <a:rPr lang="en-CA" altLang="en-US" dirty="0" smtClean="0"/>
              <a:t>What is a null value</a:t>
            </a:r>
          </a:p>
          <a:p>
            <a:pPr marL="111125" indent="-111125">
              <a:lnSpc>
                <a:spcPct val="80000"/>
              </a:lnSpc>
              <a:buFontTx/>
              <a:buChar char="•"/>
            </a:pPr>
            <a:r>
              <a:rPr lang="en-CA" altLang="en-US" dirty="0" smtClean="0"/>
              <a:t>What are forms of data integrity in databases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Guidelines for naming tables and the fields of the tables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What are the three relationships that may exist between tables and how they differ</a:t>
            </a:r>
          </a:p>
          <a:p>
            <a:pPr marL="111125" indent="-111125">
              <a:lnSpc>
                <a:spcPct val="80000"/>
              </a:lnSpc>
              <a:buFontTx/>
              <a:buChar char="•"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9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After This Section You Should Now Know (2)</a:t>
            </a:r>
            <a:endParaRPr lang="en-US" altLang="en-US" dirty="0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CA" altLang="en-US" dirty="0" smtClean="0"/>
              <a:t>How is a many-to-many relationship typically implemented in a database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The ERD representation of databases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to form different queries in order to retrieve data from a database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What is an empty query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wildcards can be used in queries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What is database normalization, what are the different forms and how to convert from one form to another</a:t>
            </a:r>
          </a:p>
        </p:txBody>
      </p:sp>
    </p:spTree>
    <p:extLst>
      <p:ext uri="{BB962C8B-B14F-4D97-AF65-F5344CB8AC3E}">
        <p14:creationId xmlns:p14="http://schemas.microsoft.com/office/powerpoint/2010/main" val="38973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You Should Now Know (3)</a:t>
            </a:r>
            <a:endParaRPr lang="en-US" altLang="en-US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How to normalize a database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What are the characteristics of a database in: first normal form, second normal form, third normal form</a:t>
            </a:r>
          </a:p>
        </p:txBody>
      </p:sp>
    </p:spTree>
    <p:extLst>
      <p:ext uri="{BB962C8B-B14F-4D97-AF65-F5344CB8AC3E}">
        <p14:creationId xmlns:p14="http://schemas.microsoft.com/office/powerpoint/2010/main" val="14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marL="119063" indent="-119063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13474</TotalTime>
  <Words>5566</Words>
  <Application>Microsoft Office PowerPoint</Application>
  <PresentationFormat>On-screen Show (4:3)</PresentationFormat>
  <Paragraphs>1352</Paragraphs>
  <Slides>92</Slides>
  <Notes>78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Databases</vt:lpstr>
      <vt:lpstr>Purpose Of A Database</vt:lpstr>
      <vt:lpstr>Purpose Of A Database</vt:lpstr>
      <vt:lpstr>Databases: Storing / Retrieving Information</vt:lpstr>
      <vt:lpstr>Databases: Storing / Retrieving Information (2)</vt:lpstr>
      <vt:lpstr>Databases: Storing / Retrieving Information (3)</vt:lpstr>
      <vt:lpstr>With Bother With Databases?</vt:lpstr>
      <vt:lpstr>Storing Information In A Database</vt:lpstr>
      <vt:lpstr>Storing Information In A Database (2)</vt:lpstr>
      <vt:lpstr>Storing Information In A Database (3)</vt:lpstr>
      <vt:lpstr>Primary Key</vt:lpstr>
      <vt:lpstr>Choosing A Primary Key</vt:lpstr>
      <vt:lpstr>Example Problem: Tracking Employees</vt:lpstr>
      <vt:lpstr>Example Problem: Tracking Employee Pay</vt:lpstr>
      <vt:lpstr>Initial Database</vt:lpstr>
      <vt:lpstr>Refinements Needed: Employees</vt:lpstr>
      <vt:lpstr>Refinements Needed: Employees</vt:lpstr>
      <vt:lpstr>Refinements Needed: Departments</vt:lpstr>
      <vt:lpstr>Refinements Needed: Departments</vt:lpstr>
      <vt:lpstr>Refinements Needed: TimeBilled</vt:lpstr>
      <vt:lpstr>Refinements Needed: TimeBilled</vt:lpstr>
      <vt:lpstr>Refinements Needed: TimeBilled</vt:lpstr>
      <vt:lpstr>Foreign Key</vt:lpstr>
      <vt:lpstr>MS-Access Tables Used In The Example</vt:lpstr>
      <vt:lpstr>Tables Used In The Example (2)</vt:lpstr>
      <vt:lpstr>MS-Access: Views Of Your Database</vt:lpstr>
      <vt:lpstr>Types Of Tables</vt:lpstr>
      <vt:lpstr>Parent And Child Tables</vt:lpstr>
      <vt:lpstr>Purpose Of Foreign Keys</vt:lpstr>
      <vt:lpstr>Null Values</vt:lpstr>
      <vt:lpstr>Types Of Data Integrity In Databases</vt:lpstr>
      <vt:lpstr>Input Masks</vt:lpstr>
      <vt:lpstr>Validation Rules</vt:lpstr>
      <vt:lpstr>Guidelines For Naming Tables</vt:lpstr>
      <vt:lpstr>Guidelines For Naming Fields</vt:lpstr>
      <vt:lpstr>Relationships Between Tables</vt:lpstr>
      <vt:lpstr>Multiplicity</vt:lpstr>
      <vt:lpstr>Multiplicity (2)</vt:lpstr>
      <vt:lpstr>Multiplicity (3)</vt:lpstr>
      <vt:lpstr>Multiplicity (4)</vt:lpstr>
      <vt:lpstr>Many : Many, What If The Rule Is Ignored?</vt:lpstr>
      <vt:lpstr>Many : Many, What If The Rule Is Ignored? (2)</vt:lpstr>
      <vt:lpstr>Diagrammatically Representing Databases</vt:lpstr>
      <vt:lpstr>Primary : Foreign Keys Again</vt:lpstr>
      <vt:lpstr>Diagrammatically Representing Relationships</vt:lpstr>
      <vt:lpstr>The ERD For The Example Database</vt:lpstr>
      <vt:lpstr>Database Queries</vt:lpstr>
      <vt:lpstr>Retrieving Data Via Queries</vt:lpstr>
      <vt:lpstr>Retrieving Data Via Queries (2)</vt:lpstr>
      <vt:lpstr>Databases And Set Theory</vt:lpstr>
      <vt:lpstr>Queries And Set Theory</vt:lpstr>
      <vt:lpstr>Queries And Set Theory (2)</vt:lpstr>
      <vt:lpstr>Queries And Set Theory (3)</vt:lpstr>
      <vt:lpstr>Multi-Table Queries</vt:lpstr>
      <vt:lpstr>Multi-Table Queries (2)</vt:lpstr>
      <vt:lpstr>Logical Operations</vt:lpstr>
      <vt:lpstr>Logical Comparisons</vt:lpstr>
      <vt:lpstr>Forming Queries</vt:lpstr>
      <vt:lpstr>SQL (Structured Query Language)</vt:lpstr>
      <vt:lpstr>Using Logic While Forming Queries</vt:lpstr>
      <vt:lpstr>SQL Equivalent</vt:lpstr>
      <vt:lpstr>Ordering Queries</vt:lpstr>
      <vt:lpstr>SQL Equivalent</vt:lpstr>
      <vt:lpstr>Queries With Ranges: Logical OR</vt:lpstr>
      <vt:lpstr>SQL Equivalent</vt:lpstr>
      <vt:lpstr>Queries With Ranges: Logical AND</vt:lpstr>
      <vt:lpstr>SQL Equivalent</vt:lpstr>
      <vt:lpstr>Empty Queries</vt:lpstr>
      <vt:lpstr>SQL Equivalent</vt:lpstr>
      <vt:lpstr>Using The Wildcard In Queries</vt:lpstr>
      <vt:lpstr>Using The Wildcard In Queries (Access)</vt:lpstr>
      <vt:lpstr>Using The Wildcard In Queries (SQL)</vt:lpstr>
      <vt:lpstr>Single Character Wildcard</vt:lpstr>
      <vt:lpstr>Database Design (And Redesign)</vt:lpstr>
      <vt:lpstr>Why Is Normalization Necessary?</vt:lpstr>
      <vt:lpstr>Example Database Table: Projects1</vt:lpstr>
      <vt:lpstr>Problem: Some Cells Can Contain Multiple Entries</vt:lpstr>
      <vt:lpstr>Databases In First Normal Form</vt:lpstr>
      <vt:lpstr>First Normal Form: Critique</vt:lpstr>
      <vt:lpstr>Deletion Anomaly</vt:lpstr>
      <vt:lpstr>Insertion Anomalies</vt:lpstr>
      <vt:lpstr>Problem With This Table</vt:lpstr>
      <vt:lpstr>Databases In Second Normal Form</vt:lpstr>
      <vt:lpstr>Critique Of Second Normal Form</vt:lpstr>
      <vt:lpstr>Example1: “SalaryRange” Table</vt:lpstr>
      <vt:lpstr>The Example In 2nd Normal Form Are Still Subject To Some Anomalies</vt:lpstr>
      <vt:lpstr>Problem With The Database (2nd Normal Form)</vt:lpstr>
      <vt:lpstr>Third Normal Form</vt:lpstr>
      <vt:lpstr>The Normal Forms Have A Nested Structure</vt:lpstr>
      <vt:lpstr>After This Section You Should Now Know</vt:lpstr>
      <vt:lpstr>After This Section You Should Now Know (2)</vt:lpstr>
      <vt:lpstr>You Should Now Know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 in MS-Access</dc:title>
  <dc:creator>James Tam</dc:creator>
  <cp:keywords>databases;MS-Access;Storing and retreiving</cp:keywords>
  <cp:lastModifiedBy>James Tam</cp:lastModifiedBy>
  <cp:revision>766</cp:revision>
  <dcterms:created xsi:type="dcterms:W3CDTF">2014-05-13T22:22:53Z</dcterms:created>
  <dcterms:modified xsi:type="dcterms:W3CDTF">2015-01-27T21:57:25Z</dcterms:modified>
</cp:coreProperties>
</file>