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88" r:id="rId2"/>
    <p:sldId id="280" r:id="rId3"/>
    <p:sldId id="279" r:id="rId4"/>
    <p:sldId id="289" r:id="rId5"/>
    <p:sldId id="291" r:id="rId6"/>
    <p:sldId id="293" r:id="rId7"/>
    <p:sldId id="294" r:id="rId8"/>
    <p:sldId id="295" r:id="rId9"/>
    <p:sldId id="298" r:id="rId10"/>
    <p:sldId id="296" r:id="rId11"/>
    <p:sldId id="297" r:id="rId12"/>
    <p:sldId id="299" r:id="rId13"/>
    <p:sldId id="301" r:id="rId14"/>
    <p:sldId id="281" r:id="rId15"/>
    <p:sldId id="282" r:id="rId16"/>
    <p:sldId id="285" r:id="rId17"/>
    <p:sldId id="286" r:id="rId18"/>
    <p:sldId id="309" r:id="rId19"/>
    <p:sldId id="283" r:id="rId20"/>
    <p:sldId id="303" r:id="rId21"/>
    <p:sldId id="304" r:id="rId22"/>
    <p:sldId id="305" r:id="rId23"/>
    <p:sldId id="306" r:id="rId24"/>
    <p:sldId id="322" r:id="rId25"/>
    <p:sldId id="307" r:id="rId26"/>
    <p:sldId id="308" r:id="rId27"/>
    <p:sldId id="287" r:id="rId28"/>
    <p:sldId id="310" r:id="rId29"/>
    <p:sldId id="315" r:id="rId30"/>
    <p:sldId id="311" r:id="rId31"/>
    <p:sldId id="320" r:id="rId32"/>
    <p:sldId id="316" r:id="rId33"/>
    <p:sldId id="319" r:id="rId34"/>
    <p:sldId id="317" r:id="rId35"/>
    <p:sldId id="318" r:id="rId36"/>
    <p:sldId id="323" r:id="rId37"/>
    <p:sldId id="324" r:id="rId38"/>
    <p:sldId id="302" r:id="rId39"/>
    <p:sldId id="321" r:id="rId40"/>
    <p:sldId id="290" r:id="rId41"/>
    <p:sldId id="278"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3" autoAdjust="0"/>
    <p:restoredTop sz="90864" autoAdjust="0"/>
  </p:normalViewPr>
  <p:slideViewPr>
    <p:cSldViewPr>
      <p:cViewPr varScale="1">
        <p:scale>
          <a:sx n="85" d="100"/>
          <a:sy n="85" d="100"/>
        </p:scale>
        <p:origin x="-738" y="-84"/>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p:cViewPr varScale="1">
        <p:scale>
          <a:sx n="72" d="100"/>
          <a:sy n="72" d="100"/>
        </p:scale>
        <p:origin x="-11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1/12/2015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Administrative and course introduction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1/12/2015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5</a:t>
            </a:fld>
            <a:endParaRPr lang="en-US" dirty="0"/>
          </a:p>
        </p:txBody>
      </p:sp>
    </p:spTree>
    <p:extLst>
      <p:ext uri="{BB962C8B-B14F-4D97-AF65-F5344CB8AC3E}">
        <p14:creationId xmlns:p14="http://schemas.microsoft.com/office/powerpoint/2010/main" val="1727256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23</a:t>
            </a:fld>
            <a:endParaRPr lang="en-US" dirty="0"/>
          </a:p>
        </p:txBody>
      </p:sp>
    </p:spTree>
    <p:extLst>
      <p:ext uri="{BB962C8B-B14F-4D97-AF65-F5344CB8AC3E}">
        <p14:creationId xmlns:p14="http://schemas.microsoft.com/office/powerpoint/2010/main" val="569409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32</a:t>
            </a:fld>
            <a:endParaRPr lang="en-US" dirty="0"/>
          </a:p>
        </p:txBody>
      </p:sp>
    </p:spTree>
    <p:extLst>
      <p:ext uri="{BB962C8B-B14F-4D97-AF65-F5344CB8AC3E}">
        <p14:creationId xmlns:p14="http://schemas.microsoft.com/office/powerpoint/2010/main" val="3070765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41</a:t>
            </a:fld>
            <a:endParaRPr lang="en-US" dirty="0"/>
          </a:p>
        </p:txBody>
      </p:sp>
    </p:spTree>
    <p:extLst>
      <p:ext uri="{BB962C8B-B14F-4D97-AF65-F5344CB8AC3E}">
        <p14:creationId xmlns:p14="http://schemas.microsoft.com/office/powerpoint/2010/main" val="312270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9</a:t>
            </a:fld>
            <a:endParaRPr lang="en-US" dirty="0"/>
          </a:p>
        </p:txBody>
      </p:sp>
    </p:spTree>
    <p:extLst>
      <p:ext uri="{BB962C8B-B14F-4D97-AF65-F5344CB8AC3E}">
        <p14:creationId xmlns:p14="http://schemas.microsoft.com/office/powerpoint/2010/main" val="2802281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12</a:t>
            </a:fld>
            <a:endParaRPr lang="en-US" dirty="0"/>
          </a:p>
        </p:txBody>
      </p:sp>
    </p:spTree>
    <p:extLst>
      <p:ext uri="{BB962C8B-B14F-4D97-AF65-F5344CB8AC3E}">
        <p14:creationId xmlns:p14="http://schemas.microsoft.com/office/powerpoint/2010/main" val="1160094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13</a:t>
            </a:fld>
            <a:endParaRPr lang="en-US" dirty="0"/>
          </a:p>
        </p:txBody>
      </p:sp>
    </p:spTree>
    <p:extLst>
      <p:ext uri="{BB962C8B-B14F-4D97-AF65-F5344CB8AC3E}">
        <p14:creationId xmlns:p14="http://schemas.microsoft.com/office/powerpoint/2010/main" val="3124377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15</a:t>
            </a:fld>
            <a:endParaRPr lang="en-US" dirty="0"/>
          </a:p>
        </p:txBody>
      </p:sp>
    </p:spTree>
    <p:extLst>
      <p:ext uri="{BB962C8B-B14F-4D97-AF65-F5344CB8AC3E}">
        <p14:creationId xmlns:p14="http://schemas.microsoft.com/office/powerpoint/2010/main" val="4052503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18</a:t>
            </a:fld>
            <a:endParaRPr lang="en-US" dirty="0"/>
          </a:p>
        </p:txBody>
      </p:sp>
    </p:spTree>
    <p:extLst>
      <p:ext uri="{BB962C8B-B14F-4D97-AF65-F5344CB8AC3E}">
        <p14:creationId xmlns:p14="http://schemas.microsoft.com/office/powerpoint/2010/main" val="2055147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19</a:t>
            </a:fld>
            <a:endParaRPr lang="en-US" dirty="0"/>
          </a:p>
        </p:txBody>
      </p:sp>
    </p:spTree>
    <p:extLst>
      <p:ext uri="{BB962C8B-B14F-4D97-AF65-F5344CB8AC3E}">
        <p14:creationId xmlns:p14="http://schemas.microsoft.com/office/powerpoint/2010/main" val="4097198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21</a:t>
            </a:fld>
            <a:endParaRPr lang="en-US" dirty="0"/>
          </a:p>
        </p:txBody>
      </p:sp>
    </p:spTree>
    <p:extLst>
      <p:ext uri="{BB962C8B-B14F-4D97-AF65-F5344CB8AC3E}">
        <p14:creationId xmlns:p14="http://schemas.microsoft.com/office/powerpoint/2010/main" val="1015339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22</a:t>
            </a:fld>
            <a:endParaRPr lang="en-US" dirty="0"/>
          </a:p>
        </p:txBody>
      </p:sp>
    </p:spTree>
    <p:extLst>
      <p:ext uri="{BB962C8B-B14F-4D97-AF65-F5344CB8AC3E}">
        <p14:creationId xmlns:p14="http://schemas.microsoft.com/office/powerpoint/2010/main" val="171025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1/12/2015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dirty="0"/>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1/12/2015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1/12/2015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TextBox 3"/>
          <p:cNvSpPr txBox="1"/>
          <p:nvPr userDrawn="1"/>
        </p:nvSpPr>
        <p:spPr>
          <a:xfrm>
            <a:off x="7696200" y="6477000"/>
            <a:ext cx="1371600" cy="381000"/>
          </a:xfrm>
          <a:prstGeom prst="rect">
            <a:avLst/>
          </a:prstGeom>
          <a:noFill/>
        </p:spPr>
        <p:txBody>
          <a:bodyPr wrap="square" rtlCol="0">
            <a:spAutoFit/>
          </a:bodyPr>
          <a:lstStyle/>
          <a:p>
            <a:r>
              <a:rPr lang="en-US" dirty="0" smtClean="0"/>
              <a:t>Slide </a:t>
            </a:r>
            <a:fld id="{B7C892C8-70A9-4128-B240-C98A572DEAA9}" type="slidenum">
              <a:rPr lang="en-US" smtClean="0"/>
              <a:t>‹#›</a:t>
            </a:fld>
            <a:endParaRPr lang="en-US"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1/12/2015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1/12/2015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1/12/2015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1/12/2015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1/12/2015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1/12/2015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er.apple.com/app-store/review/guidelin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forbes.com/sites/amitchowdhry/2014/12/26/why-apple-pushed-its-first-automatic-mac-os-x-security-update-this-week/"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ark.intel.com/" TargetMode="External"/><Relationship Id="rId2" Type="http://schemas.openxmlformats.org/officeDocument/2006/relationships/hyperlink" Target="http://www.cnet.com/topics/desktops/buying-guide/" TargetMode="External"/><Relationship Id="rId1" Type="http://schemas.openxmlformats.org/officeDocument/2006/relationships/slideLayout" Target="../slideLayouts/slideLayout2.xml"/><Relationship Id="rId4" Type="http://schemas.openxmlformats.org/officeDocument/2006/relationships/hyperlink" Target="http://www.intel.com/content/www/us/en/processors/processor-number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ntel.com/content/www/us/en/processors/processor-numbers.html" TargetMode="External"/><Relationship Id="rId2" Type="http://schemas.openxmlformats.org/officeDocument/2006/relationships/hyperlink" Target="http://ark.intel.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tomshardware.com/t/cpus/" TargetMode="External"/><Relationship Id="rId2" Type="http://schemas.openxmlformats.org/officeDocument/2006/relationships/hyperlink" Target="http://www.amd.com/en-us/products/processors/deskto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estbuy.ca/"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amingpchardware.hubpages.com/hub/best-new-graphics-cards" TargetMode="External"/><Relationship Id="rId2" Type="http://schemas.openxmlformats.org/officeDocument/2006/relationships/hyperlink" Target="http://www.tomshardware.com/reviews/gaming-graphics-card-review,3107.html"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bestbuy.ca/en-CA/research/desktop-computer-buying-guide/rc8771.aspx" TargetMode="External"/><Relationship Id="rId2" Type="http://schemas.openxmlformats.org/officeDocument/2006/relationships/hyperlink" Target="http://www.pcmag.com/article2/0,2817,2357400,00.asp" TargetMode="External"/><Relationship Id="rId1" Type="http://schemas.openxmlformats.org/officeDocument/2006/relationships/slideLayout" Target="../slideLayouts/slideLayout2.xml"/><Relationship Id="rId6" Type="http://schemas.openxmlformats.org/officeDocument/2006/relationships/hyperlink" Target="http://products.amd.com/en-us/DesktopCPUResult.aspx" TargetMode="External"/><Relationship Id="rId5" Type="http://schemas.openxmlformats.org/officeDocument/2006/relationships/hyperlink" Target="http://www.intel.com/content/www/us/en/processors/processor-numbers.html" TargetMode="External"/><Relationship Id="rId4" Type="http://schemas.openxmlformats.org/officeDocument/2006/relationships/hyperlink" Target="http://www.amazon.com/gp/feature.html?ie=UTF8&amp;docId=1000863131"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gadgetynews.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pcadvisor.co.uk/buying-advice/tablets/3450587/netbook-vs-tablet/" TargetMode="External"/><Relationship Id="rId2" Type="http://schemas.openxmlformats.org/officeDocument/2006/relationships/hyperlink" Target="http://www.ehow.com/info_8721028_difference-between-tablet-pc-netbook.html"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blogs.canoe.ca/canoetech/signs-of-the-times/netbooks-vs-tablet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gadgetynews.com/hp-omni-hd-allinone-pc-beats-audio-quadcore-power" TargetMode="External"/><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gadgetynews.com/wp-content/uploads/2012/01/hp_omni_27_beats_all-in-one_pc.jpg" TargetMode="External"/><Relationship Id="rId4" Type="http://schemas.openxmlformats.org/officeDocument/2006/relationships/hyperlink" Target="http://www.tomshardware.co.uk/xps-one-27-touchscreen-all-in-one,review-32666-3.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Computer Hardware</a:t>
            </a:r>
            <a:endParaRPr lang="en-US" dirty="0"/>
          </a:p>
        </p:txBody>
      </p:sp>
      <p:sp>
        <p:nvSpPr>
          <p:cNvPr id="3" name="Subtitle 2"/>
          <p:cNvSpPr>
            <a:spLocks noGrp="1"/>
          </p:cNvSpPr>
          <p:nvPr>
            <p:ph type="subTitle" idx="1"/>
          </p:nvPr>
        </p:nvSpPr>
        <p:spPr/>
        <p:txBody>
          <a:bodyPr/>
          <a:lstStyle/>
          <a:p>
            <a:r>
              <a:rPr lang="en-US" dirty="0" smtClean="0">
                <a:solidFill>
                  <a:schemeClr val="tx1"/>
                </a:solidFill>
              </a:rPr>
              <a:t>You will learn common technical specifications</a:t>
            </a:r>
            <a:endParaRPr lang="en-US" dirty="0">
              <a:solidFill>
                <a:schemeClr val="tx1"/>
              </a:solidFill>
            </a:endParaRPr>
          </a:p>
        </p:txBody>
      </p:sp>
    </p:spTree>
    <p:extLst>
      <p:ext uri="{BB962C8B-B14F-4D97-AF65-F5344CB8AC3E}">
        <p14:creationId xmlns:p14="http://schemas.microsoft.com/office/powerpoint/2010/main" val="3266688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Operating System (O/S): Purpose</a:t>
            </a:r>
            <a:endParaRPr lang="en-US" dirty="0"/>
          </a:p>
        </p:txBody>
      </p:sp>
      <p:sp>
        <p:nvSpPr>
          <p:cNvPr id="3" name="Content Placeholder 2"/>
          <p:cNvSpPr>
            <a:spLocks noGrp="1"/>
          </p:cNvSpPr>
          <p:nvPr>
            <p:ph idx="1"/>
          </p:nvPr>
        </p:nvSpPr>
        <p:spPr/>
        <p:txBody>
          <a:bodyPr/>
          <a:lstStyle/>
          <a:p>
            <a:r>
              <a:rPr lang="en-US" dirty="0" smtClean="0"/>
              <a:t>Runs the computer</a:t>
            </a:r>
          </a:p>
          <a:p>
            <a:pPr lvl="1"/>
            <a:r>
              <a:rPr lang="en-US" dirty="0" smtClean="0"/>
              <a:t>Intermediary between the physical hardware and the software</a:t>
            </a:r>
          </a:p>
          <a:p>
            <a:r>
              <a:rPr lang="en-US" dirty="0" smtClean="0"/>
              <a:t>Determines factors such as:</a:t>
            </a:r>
          </a:p>
          <a:p>
            <a:pPr lvl="1"/>
            <a:r>
              <a:rPr lang="en-US" dirty="0"/>
              <a:t>T</a:t>
            </a:r>
            <a:r>
              <a:rPr lang="en-US" dirty="0" smtClean="0"/>
              <a:t>he interface: familiarity, ease of use</a:t>
            </a:r>
          </a:p>
          <a:p>
            <a:pPr lvl="1"/>
            <a:r>
              <a:rPr lang="en-US" dirty="0" smtClean="0"/>
              <a:t>Configurability of the computer “tweakability”</a:t>
            </a:r>
          </a:p>
          <a:p>
            <a:pPr lvl="1"/>
            <a:r>
              <a:rPr lang="en-US" dirty="0" smtClean="0"/>
              <a:t>Security</a:t>
            </a:r>
            <a:endParaRPr lang="en-US" dirty="0"/>
          </a:p>
        </p:txBody>
      </p:sp>
    </p:spTree>
    <p:extLst>
      <p:ext uri="{BB962C8B-B14F-4D97-AF65-F5344CB8AC3E}">
        <p14:creationId xmlns:p14="http://schemas.microsoft.com/office/powerpoint/2010/main" val="236061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Operating System (O/S): MS-Windows “PC”</a:t>
            </a:r>
            <a:endParaRPr lang="en-US" dirty="0"/>
          </a:p>
        </p:txBody>
      </p:sp>
      <p:sp>
        <p:nvSpPr>
          <p:cNvPr id="3" name="Content Placeholder 2"/>
          <p:cNvSpPr>
            <a:spLocks noGrp="1"/>
          </p:cNvSpPr>
          <p:nvPr>
            <p:ph idx="1"/>
          </p:nvPr>
        </p:nvSpPr>
        <p:spPr/>
        <p:txBody>
          <a:bodyPr/>
          <a:lstStyle/>
          <a:p>
            <a:r>
              <a:rPr lang="en-US" dirty="0" smtClean="0"/>
              <a:t>Most popular operating system for ‘traditional’ computers (desktop, laptops)</a:t>
            </a:r>
          </a:p>
          <a:p>
            <a:pPr lvl="1"/>
            <a:r>
              <a:rPr lang="en-US" dirty="0" smtClean="0"/>
              <a:t>You have the greatest chance of finding a program or hardware  on this operating system</a:t>
            </a:r>
          </a:p>
          <a:p>
            <a:r>
              <a:rPr lang="en-US" dirty="0" smtClean="0"/>
              <a:t>Provides a high degree of flexibility ‘tweaking’</a:t>
            </a:r>
          </a:p>
          <a:p>
            <a:r>
              <a:rPr lang="en-US" dirty="0" smtClean="0"/>
              <a:t>The popularity of Windows combined with how it allows programmers increased ability to tweak things can increase the probability of a security-issue (e.g., virus)</a:t>
            </a:r>
          </a:p>
        </p:txBody>
      </p:sp>
    </p:spTree>
    <p:extLst>
      <p:ext uri="{BB962C8B-B14F-4D97-AF65-F5344CB8AC3E}">
        <p14:creationId xmlns:p14="http://schemas.microsoft.com/office/powerpoint/2010/main" val="804543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Operating System (</a:t>
            </a:r>
            <a:r>
              <a:rPr lang="en-US" dirty="0" smtClean="0"/>
              <a:t>O/S): MAC</a:t>
            </a:r>
            <a:endParaRPr lang="en-US" dirty="0"/>
          </a:p>
        </p:txBody>
      </p:sp>
      <p:sp>
        <p:nvSpPr>
          <p:cNvPr id="3" name="Content Placeholder 2"/>
          <p:cNvSpPr>
            <a:spLocks noGrp="1"/>
          </p:cNvSpPr>
          <p:nvPr>
            <p:ph idx="1"/>
          </p:nvPr>
        </p:nvSpPr>
        <p:spPr/>
        <p:txBody>
          <a:bodyPr/>
          <a:lstStyle/>
          <a:p>
            <a:r>
              <a:rPr lang="en-US" dirty="0" smtClean="0"/>
              <a:t>Some find it’s interface more </a:t>
            </a:r>
            <a:r>
              <a:rPr lang="en-US" dirty="0"/>
              <a:t>“User friendly”</a:t>
            </a:r>
          </a:p>
          <a:p>
            <a:r>
              <a:rPr lang="en-US" dirty="0" smtClean="0"/>
              <a:t>Some also find it more challenging to tweak/customize:</a:t>
            </a:r>
            <a:endParaRPr lang="en-US" dirty="0"/>
          </a:p>
          <a:p>
            <a:pPr lvl="1"/>
            <a:r>
              <a:rPr lang="en-US" dirty="0" smtClean="0"/>
              <a:t>“Focus on consistency”: The </a:t>
            </a:r>
            <a:r>
              <a:rPr lang="en-US" dirty="0"/>
              <a:t>operating system presents you with what the designers think you need to see (must </a:t>
            </a:r>
            <a:r>
              <a:rPr lang="en-US" dirty="0" smtClean="0"/>
              <a:t>sometimes dig) </a:t>
            </a:r>
            <a:r>
              <a:rPr lang="en-US" dirty="0"/>
              <a:t>to find the rest or to change </a:t>
            </a:r>
            <a:r>
              <a:rPr lang="en-US" dirty="0" smtClean="0"/>
              <a:t>defaults</a:t>
            </a:r>
          </a:p>
          <a:p>
            <a:r>
              <a:rPr lang="en-US" dirty="0" smtClean="0"/>
              <a:t>The fact that the operating system is less commonly used and software programmers are more constrained (e.g., a fairly stringent approval mechanism by Apple before an app may be posted in the “App store”) makes it less likely (but not impossible) to encounter security-related issues:</a:t>
            </a:r>
          </a:p>
          <a:p>
            <a:pPr lvl="1"/>
            <a:r>
              <a:rPr lang="en-US" dirty="0">
                <a:hlinkClick r:id="rId3"/>
              </a:rPr>
              <a:t>https://developer.apple.com/app-store/review/guidelines</a:t>
            </a:r>
            <a:r>
              <a:rPr lang="en-US" dirty="0" smtClean="0">
                <a:hlinkClick r:id="rId3"/>
              </a:rPr>
              <a:t>/</a:t>
            </a:r>
            <a:endParaRPr lang="en-US" dirty="0"/>
          </a:p>
          <a:p>
            <a:r>
              <a:rPr lang="en-US" dirty="0" smtClean="0"/>
              <a:t>Also note that similar to other operating systems, security-related problems can occur because of the operating system itself (unaffected by the vetting of the App store)</a:t>
            </a:r>
          </a:p>
          <a:p>
            <a:pPr lvl="1"/>
            <a:r>
              <a:rPr lang="en-US" dirty="0">
                <a:hlinkClick r:id="rId4"/>
              </a:rPr>
              <a:t>http://www.forbes.com/sites/amitchowdhry/2014/12/26/why-apple-pushed-its-first-automatic-mac-os-x-security-update-this-week</a:t>
            </a:r>
            <a:r>
              <a:rPr lang="en-US" dirty="0" smtClean="0">
                <a:hlinkClick r:id="rId4"/>
              </a:rPr>
              <a:t>/</a:t>
            </a:r>
            <a:endParaRPr lang="en-US" dirty="0"/>
          </a:p>
          <a:p>
            <a:endParaRPr lang="en-US" dirty="0"/>
          </a:p>
        </p:txBody>
      </p:sp>
    </p:spTree>
    <p:extLst>
      <p:ext uri="{BB962C8B-B14F-4D97-AF65-F5344CB8AC3E}">
        <p14:creationId xmlns:p14="http://schemas.microsoft.com/office/powerpoint/2010/main" val="445430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Operating System (O/S): </a:t>
            </a:r>
            <a:r>
              <a:rPr lang="en-US" dirty="0" smtClean="0"/>
              <a:t>Google Chromebook</a:t>
            </a:r>
            <a:endParaRPr lang="en-US" dirty="0"/>
          </a:p>
        </p:txBody>
      </p:sp>
      <p:sp>
        <p:nvSpPr>
          <p:cNvPr id="3" name="Content Placeholder 2"/>
          <p:cNvSpPr>
            <a:spLocks noGrp="1"/>
          </p:cNvSpPr>
          <p:nvPr>
            <p:ph idx="1"/>
          </p:nvPr>
        </p:nvSpPr>
        <p:spPr/>
        <p:txBody>
          <a:bodyPr/>
          <a:lstStyle/>
          <a:p>
            <a:r>
              <a:rPr lang="en-US" dirty="0" smtClean="0"/>
              <a:t>Mostly meant for online activities and running simpler applications (apps)</a:t>
            </a:r>
          </a:p>
          <a:p>
            <a:pPr lvl="1"/>
            <a:r>
              <a:rPr lang="en-US" dirty="0" smtClean="0"/>
              <a:t>Tends to be less expensive (functionality and perceived value of Windows and MAC-OS comes with a cost)</a:t>
            </a:r>
          </a:p>
          <a:p>
            <a:r>
              <a:rPr lang="en-US" dirty="0" smtClean="0"/>
              <a:t>Probably not the best choice if you regularly use desktop/laptop software often: gaming, image editing (e.g., Photoshop), word processing etc.</a:t>
            </a:r>
            <a:endParaRPr lang="en-US" dirty="0"/>
          </a:p>
        </p:txBody>
      </p:sp>
    </p:spTree>
    <p:extLst>
      <p:ext uri="{BB962C8B-B14F-4D97-AF65-F5344CB8AC3E}">
        <p14:creationId xmlns:p14="http://schemas.microsoft.com/office/powerpoint/2010/main" val="3550832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Units Of Measurement</a:t>
            </a:r>
            <a:endParaRPr lang="en-US" dirty="0"/>
          </a:p>
        </p:txBody>
      </p:sp>
      <p:sp>
        <p:nvSpPr>
          <p:cNvPr id="3" name="Content Placeholder 2"/>
          <p:cNvSpPr>
            <a:spLocks noGrp="1"/>
          </p:cNvSpPr>
          <p:nvPr>
            <p:ph idx="1"/>
          </p:nvPr>
        </p:nvSpPr>
        <p:spPr/>
        <p:txBody>
          <a:bodyPr/>
          <a:lstStyle/>
          <a:p>
            <a:r>
              <a:rPr lang="en-US" altLang="en-US" dirty="0" smtClean="0"/>
              <a:t>Example usage: </a:t>
            </a:r>
            <a:r>
              <a:rPr lang="en-US" dirty="0" smtClean="0"/>
              <a:t>3.5GHz processor (G = Giga, Hz = processor oscillation speed)</a:t>
            </a:r>
            <a:endParaRPr lang="en-US" altLang="en-US" dirty="0" smtClean="0"/>
          </a:p>
          <a:p>
            <a:pPr lvl="1"/>
            <a:r>
              <a:rPr lang="en-US" altLang="en-US" dirty="0" smtClean="0"/>
              <a:t>Kilo</a:t>
            </a:r>
            <a:r>
              <a:rPr lang="en-US" altLang="en-US" dirty="0"/>
              <a:t>: One thousand 1,000</a:t>
            </a:r>
          </a:p>
          <a:p>
            <a:pPr lvl="1"/>
            <a:r>
              <a:rPr lang="en-US" altLang="en-US" dirty="0"/>
              <a:t>Mega: One million 1,000,000</a:t>
            </a:r>
          </a:p>
          <a:p>
            <a:pPr lvl="1"/>
            <a:r>
              <a:rPr lang="en-US" altLang="en-US" dirty="0"/>
              <a:t>Giga: One billion 1,000,000,000</a:t>
            </a:r>
          </a:p>
          <a:p>
            <a:pPr lvl="1"/>
            <a:r>
              <a:rPr lang="en-US" altLang="en-US" dirty="0"/>
              <a:t>Tera: One trillion </a:t>
            </a:r>
            <a:r>
              <a:rPr lang="en-US" altLang="en-US" dirty="0" smtClean="0"/>
              <a:t>1,000,000,000,000</a:t>
            </a:r>
          </a:p>
          <a:p>
            <a:r>
              <a:rPr lang="en-US" altLang="en-US" dirty="0" smtClean="0"/>
              <a:t>Large units of measurement will be discussed again when processors and storage devices are covered </a:t>
            </a:r>
            <a:endParaRPr lang="en-US" altLang="en-US" dirty="0"/>
          </a:p>
        </p:txBody>
      </p:sp>
    </p:spTree>
    <p:extLst>
      <p:ext uri="{BB962C8B-B14F-4D97-AF65-F5344CB8AC3E}">
        <p14:creationId xmlns:p14="http://schemas.microsoft.com/office/powerpoint/2010/main" val="2362720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652" y="1447800"/>
            <a:ext cx="8229600" cy="5029200"/>
          </a:xfrm>
        </p:spPr>
        <p:txBody>
          <a:bodyPr/>
          <a:lstStyle/>
          <a:p>
            <a:r>
              <a:rPr lang="en-US" altLang="en-US" dirty="0"/>
              <a:t>On the computer all information is stored in binary (2 </a:t>
            </a:r>
            <a:r>
              <a:rPr lang="en-US" altLang="en-US" dirty="0" smtClean="0"/>
              <a:t>states e.g., on/off, pitted surface/smooth surface, connected/disconnected circuit)</a:t>
            </a:r>
          </a:p>
          <a:p>
            <a:r>
              <a:rPr lang="en-US" altLang="en-US" dirty="0"/>
              <a:t>A single off/off combination is referred to as a ‘bit</a:t>
            </a:r>
            <a:r>
              <a:rPr lang="en-US" altLang="en-US" dirty="0" smtClean="0"/>
              <a:t>’ (</a:t>
            </a:r>
            <a:r>
              <a:rPr lang="en-US" altLang="en-US" i="1" dirty="0" smtClean="0"/>
              <a:t>b</a:t>
            </a:r>
            <a:r>
              <a:rPr lang="en-US" altLang="en-US" dirty="0" smtClean="0"/>
              <a:t>inary dig</a:t>
            </a:r>
            <a:r>
              <a:rPr lang="en-US" altLang="en-US" i="1" dirty="0" smtClean="0"/>
              <a:t>it</a:t>
            </a:r>
            <a:r>
              <a:rPr lang="en-US" altLang="en-US" dirty="0" smtClean="0"/>
              <a:t>)</a:t>
            </a:r>
          </a:p>
          <a:p>
            <a:endParaRPr lang="en-US" altLang="en-US" dirty="0"/>
          </a:p>
          <a:p>
            <a:endParaRPr lang="en-US" altLang="en-US" dirty="0" smtClean="0"/>
          </a:p>
          <a:p>
            <a:endParaRPr lang="en-US" altLang="en-US" dirty="0"/>
          </a:p>
          <a:p>
            <a:r>
              <a:rPr lang="en-US" altLang="en-US" dirty="0" smtClean="0"/>
              <a:t>8 bits grouped together is referred to as a ‘byte’ </a:t>
            </a:r>
            <a:endParaRPr lang="en-US" altLang="en-US" dirty="0"/>
          </a:p>
          <a:p>
            <a:endParaRPr lang="en-US" dirty="0"/>
          </a:p>
        </p:txBody>
      </p:sp>
      <p:sp>
        <p:nvSpPr>
          <p:cNvPr id="2" name="Title 1"/>
          <p:cNvSpPr>
            <a:spLocks noGrp="1"/>
          </p:cNvSpPr>
          <p:nvPr>
            <p:ph type="title"/>
          </p:nvPr>
        </p:nvSpPr>
        <p:spPr/>
        <p:txBody>
          <a:bodyPr/>
          <a:lstStyle/>
          <a:p>
            <a:r>
              <a:rPr lang="en-US" dirty="0" smtClean="0"/>
              <a:t>Basic Units Of Storage</a:t>
            </a:r>
            <a:endParaRPr lang="en-US" dirty="0"/>
          </a:p>
        </p:txBody>
      </p:sp>
      <p:grpSp>
        <p:nvGrpSpPr>
          <p:cNvPr id="23" name="Group 22"/>
          <p:cNvGrpSpPr/>
          <p:nvPr/>
        </p:nvGrpSpPr>
        <p:grpSpPr>
          <a:xfrm>
            <a:off x="868052" y="3657600"/>
            <a:ext cx="750879" cy="566697"/>
            <a:chOff x="1295400" y="3352800"/>
            <a:chExt cx="750879" cy="566697"/>
          </a:xfrm>
        </p:grpSpPr>
        <p:pic>
          <p:nvPicPr>
            <p:cNvPr id="522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335280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1589079" y="3539279"/>
              <a:ext cx="457200" cy="369332"/>
            </a:xfrm>
            <a:prstGeom prst="rect">
              <a:avLst/>
            </a:prstGeom>
            <a:noFill/>
          </p:spPr>
          <p:txBody>
            <a:bodyPr wrap="square" rtlCol="0">
              <a:spAutoFit/>
            </a:bodyPr>
            <a:lstStyle/>
            <a:p>
              <a:r>
                <a:rPr lang="en-US" dirty="0" smtClean="0"/>
                <a:t>off</a:t>
              </a:r>
              <a:endParaRPr lang="en-US" dirty="0"/>
            </a:p>
          </p:txBody>
        </p:sp>
      </p:grpSp>
      <p:grpSp>
        <p:nvGrpSpPr>
          <p:cNvPr id="24" name="Group 23"/>
          <p:cNvGrpSpPr/>
          <p:nvPr/>
        </p:nvGrpSpPr>
        <p:grpSpPr>
          <a:xfrm>
            <a:off x="2008975" y="3413614"/>
            <a:ext cx="1373677" cy="860930"/>
            <a:chOff x="3581400" y="3124200"/>
            <a:chExt cx="1373677" cy="86093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2400" y="335280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flipH="1">
              <a:off x="3695700" y="3636148"/>
              <a:ext cx="190500" cy="97652"/>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4269278" y="3636148"/>
              <a:ext cx="228599" cy="97652"/>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343261" y="3505200"/>
              <a:ext cx="228600" cy="0"/>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3581400" y="3505200"/>
              <a:ext cx="228600" cy="0"/>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343261" y="3270161"/>
              <a:ext cx="228600" cy="89078"/>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3629696" y="3270161"/>
              <a:ext cx="228600" cy="76200"/>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080710" y="3124200"/>
              <a:ext cx="0" cy="146991"/>
            </a:xfrm>
            <a:prstGeom prst="line">
              <a:avLst/>
            </a:prstGeom>
            <a:ln w="19050">
              <a:solidFill>
                <a:srgbClr val="CCFF33"/>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497877" y="3615798"/>
              <a:ext cx="457200" cy="369332"/>
            </a:xfrm>
            <a:prstGeom prst="rect">
              <a:avLst/>
            </a:prstGeom>
            <a:noFill/>
          </p:spPr>
          <p:txBody>
            <a:bodyPr wrap="square" rtlCol="0">
              <a:spAutoFit/>
            </a:bodyPr>
            <a:lstStyle/>
            <a:p>
              <a:r>
                <a:rPr lang="en-US" dirty="0" smtClean="0"/>
                <a:t>on</a:t>
              </a:r>
              <a:endParaRPr lang="en-US" dirty="0"/>
            </a:p>
          </p:txBody>
        </p:sp>
      </p:grpSp>
      <p:grpSp>
        <p:nvGrpSpPr>
          <p:cNvPr id="26" name="Group 25"/>
          <p:cNvGrpSpPr/>
          <p:nvPr/>
        </p:nvGrpSpPr>
        <p:grpSpPr>
          <a:xfrm>
            <a:off x="838200" y="5349160"/>
            <a:ext cx="2631892" cy="581856"/>
            <a:chOff x="838200" y="5349160"/>
            <a:chExt cx="2631892" cy="581856"/>
          </a:xfrm>
        </p:grpSpPr>
        <p:pic>
          <p:nvPicPr>
            <p:cNvPr id="2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446"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1577" y="535609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17679" y="5349162"/>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4415" y="535608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98871" y="534916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2293" y="534916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8184" y="536431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90548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randombar(horizontal)">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randombar(horizontal)">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randombar(horizontal)">
                                      <p:cBhvr>
                                        <p:cTn id="2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Large Units Of Measurement And Storage</a:t>
            </a:r>
            <a:endParaRPr lang="en-CA" altLang="en-US" dirty="0" smtClean="0"/>
          </a:p>
        </p:txBody>
      </p:sp>
      <p:sp>
        <p:nvSpPr>
          <p:cNvPr id="3" name="Content Placeholder 2"/>
          <p:cNvSpPr>
            <a:spLocks noGrp="1"/>
          </p:cNvSpPr>
          <p:nvPr>
            <p:ph idx="1"/>
          </p:nvPr>
        </p:nvSpPr>
        <p:spPr/>
        <p:txBody>
          <a:bodyPr/>
          <a:lstStyle/>
          <a:p>
            <a:r>
              <a:rPr lang="en-US" altLang="en-US" dirty="0" smtClean="0"/>
              <a:t>The amount of information that can be stored and transferred is typically measured in bytes rather than bits.</a:t>
            </a:r>
          </a:p>
          <a:p>
            <a:r>
              <a:rPr lang="en-US" altLang="en-US" dirty="0" smtClean="0"/>
              <a:t>Kilobyte (KB) ~ a thousand bytes (1,024 = 2</a:t>
            </a:r>
            <a:r>
              <a:rPr lang="en-US" altLang="en-US" baseline="30000" dirty="0" smtClean="0"/>
              <a:t>10</a:t>
            </a:r>
            <a:r>
              <a:rPr lang="en-US" altLang="en-US" dirty="0" smtClean="0"/>
              <a:t>)</a:t>
            </a:r>
          </a:p>
          <a:p>
            <a:endParaRPr lang="en-US" altLang="en-US" dirty="0" smtClean="0"/>
          </a:p>
          <a:p>
            <a:pPr lvl="1">
              <a:buFont typeface="Arial" panose="020B0604020202020204" pitchFamily="34" charset="0"/>
              <a:buChar char="•"/>
            </a:pPr>
            <a:r>
              <a:rPr lang="en-US" altLang="en-US" dirty="0" smtClean="0"/>
              <a:t>Low quality preview ‘thumbnail’ images may range from a few thousand to tens of thousands of bytes in size. </a:t>
            </a:r>
          </a:p>
          <a:p>
            <a:r>
              <a:rPr lang="en-US" altLang="en-US" dirty="0" smtClean="0"/>
              <a:t>Megabyte (MB) ~ a million bytes (1,048,576 = 2</a:t>
            </a:r>
            <a:r>
              <a:rPr lang="en-US" altLang="en-US" baseline="30000" dirty="0" smtClean="0"/>
              <a:t>20</a:t>
            </a:r>
            <a:r>
              <a:rPr lang="en-US" altLang="en-US" dirty="0" smtClean="0"/>
              <a:t>)</a:t>
            </a:r>
          </a:p>
          <a:p>
            <a:endParaRPr lang="en-US" altLang="en-US" dirty="0" smtClean="0"/>
          </a:p>
          <a:p>
            <a:endParaRPr lang="en-US" altLang="en-US" dirty="0" smtClean="0"/>
          </a:p>
          <a:p>
            <a:pPr>
              <a:buFontTx/>
              <a:buNone/>
            </a:pPr>
            <a:r>
              <a:rPr lang="en-US" altLang="en-US" dirty="0" smtClean="0"/>
              <a:t>	</a:t>
            </a:r>
          </a:p>
          <a:p>
            <a:endParaRPr lang="en-US" altLang="en-US" dirty="0" smtClean="0"/>
          </a:p>
          <a:p>
            <a:endParaRPr lang="en-US" altLang="en-US" dirty="0" smtClean="0"/>
          </a:p>
          <a:p>
            <a:endParaRPr lang="en-US" altLang="en-US" dirty="0" smtClean="0"/>
          </a:p>
          <a:p>
            <a:endParaRPr lang="en-US" altLang="en-US" dirty="0" smtClean="0"/>
          </a:p>
          <a:p>
            <a:endParaRPr lang="en-CA" altLang="en-US" dirty="0" smtClean="0"/>
          </a:p>
        </p:txBody>
      </p:sp>
      <p:sp>
        <p:nvSpPr>
          <p:cNvPr id="50" name="TextBox 49"/>
          <p:cNvSpPr txBox="1">
            <a:spLocks noChangeArrowheads="1"/>
          </p:cNvSpPr>
          <p:nvPr/>
        </p:nvSpPr>
        <p:spPr bwMode="auto">
          <a:xfrm>
            <a:off x="635000" y="4645025"/>
            <a:ext cx="784860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eaLnBrk="0" hangingPunct="0">
              <a:spcBef>
                <a:spcPct val="30000"/>
              </a:spcBef>
              <a:buChar char="•"/>
              <a:defRPr sz="2400">
                <a:solidFill>
                  <a:schemeClr val="tx1"/>
                </a:solidFill>
                <a:latin typeface="Times New Roman" panose="02020603050405020304" pitchFamily="18" charset="0"/>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eaLnBrk="1" hangingPunct="1">
              <a:spcBef>
                <a:spcPct val="0"/>
              </a:spcBef>
            </a:pPr>
            <a:r>
              <a:rPr lang="en-US" altLang="en-US" sz="1800" dirty="0">
                <a:latin typeface="Arial" panose="020B0604020202020204" pitchFamily="34" charset="0"/>
              </a:rPr>
              <a:t>A typical image may range from ~20,000  Bytes / 20 KB to several million bytes (MB).</a:t>
            </a:r>
          </a:p>
          <a:p>
            <a:pPr eaLnBrk="1" hangingPunct="1">
              <a:spcBef>
                <a:spcPct val="0"/>
              </a:spcBef>
            </a:pPr>
            <a:r>
              <a:rPr lang="en-US" altLang="en-US" sz="1800" dirty="0">
                <a:latin typeface="Arial" panose="020B0604020202020204" pitchFamily="34" charset="0"/>
              </a:rPr>
              <a:t>Audio files (e.g., MP3) are several Megabytes in size.</a:t>
            </a:r>
          </a:p>
          <a:p>
            <a:pPr eaLnBrk="1" hangingPunct="1">
              <a:spcBef>
                <a:spcPct val="0"/>
              </a:spcBef>
            </a:pPr>
            <a:r>
              <a:rPr lang="en-US" altLang="en-US" sz="1800" dirty="0">
                <a:latin typeface="Arial" panose="020B0604020202020204" pitchFamily="34" charset="0"/>
              </a:rPr>
              <a:t>Streaming Internet video (compressed) ~several hundred Megabytes for a full movie.</a:t>
            </a:r>
          </a:p>
          <a:p>
            <a:pPr eaLnBrk="1" hangingPunct="1">
              <a:spcBef>
                <a:spcPct val="0"/>
              </a:spcBef>
              <a:buFontTx/>
              <a:buNone/>
            </a:pPr>
            <a:endParaRPr lang="en-CA" altLang="en-US" sz="1800" dirty="0">
              <a:latin typeface="Arial" panose="020B0604020202020204" pitchFamily="34" charset="0"/>
            </a:endParaRPr>
          </a:p>
        </p:txBody>
      </p:sp>
      <p:grpSp>
        <p:nvGrpSpPr>
          <p:cNvPr id="4" name="Group 3"/>
          <p:cNvGrpSpPr/>
          <p:nvPr/>
        </p:nvGrpSpPr>
        <p:grpSpPr>
          <a:xfrm>
            <a:off x="856933" y="2790651"/>
            <a:ext cx="3828769" cy="368300"/>
            <a:chOff x="856933" y="2790651"/>
            <a:chExt cx="3828769" cy="368300"/>
          </a:xfrm>
        </p:grpSpPr>
        <p:sp>
          <p:nvSpPr>
            <p:cNvPr id="8211" name="TextBox 23"/>
            <p:cNvSpPr txBox="1">
              <a:spLocks noChangeArrowheads="1"/>
            </p:cNvSpPr>
            <p:nvPr/>
          </p:nvSpPr>
          <p:spPr bwMode="auto">
            <a:xfrm>
              <a:off x="2882302" y="2790651"/>
              <a:ext cx="1803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Times New Roman" panose="02020603050405020304" pitchFamily="18" charset="0"/>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Arial" panose="020B0604020202020204" pitchFamily="34" charset="0"/>
                </a:rPr>
                <a:t>X 1,000</a:t>
              </a:r>
              <a:endParaRPr lang="en-CA" altLang="en-US" sz="1800" dirty="0">
                <a:latin typeface="Arial" panose="020B0604020202020204" pitchFamily="34" charset="0"/>
              </a:endParaRPr>
            </a:p>
          </p:txBody>
        </p:sp>
        <p:grpSp>
          <p:nvGrpSpPr>
            <p:cNvPr id="29" name="Group 28"/>
            <p:cNvGrpSpPr/>
            <p:nvPr/>
          </p:nvGrpSpPr>
          <p:grpSpPr>
            <a:xfrm>
              <a:off x="856933" y="2842353"/>
              <a:ext cx="1998355" cy="316598"/>
              <a:chOff x="838200" y="5349160"/>
              <a:chExt cx="2631892" cy="581856"/>
            </a:xfrm>
          </p:grpSpPr>
          <p:pic>
            <p:nvPicPr>
              <p:cNvPr id="3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446"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1577" y="535609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7679" y="5349162"/>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4415" y="535608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8871" y="534916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2293" y="534916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8184" y="536431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 name="Group 4"/>
          <p:cNvGrpSpPr/>
          <p:nvPr/>
        </p:nvGrpSpPr>
        <p:grpSpPr>
          <a:xfrm>
            <a:off x="807914" y="4239224"/>
            <a:ext cx="3815515" cy="368300"/>
            <a:chOff x="807914" y="4239224"/>
            <a:chExt cx="3815515" cy="368300"/>
          </a:xfrm>
        </p:grpSpPr>
        <p:sp>
          <p:nvSpPr>
            <p:cNvPr id="8200" name="TextBox 27"/>
            <p:cNvSpPr txBox="1">
              <a:spLocks noChangeArrowheads="1"/>
            </p:cNvSpPr>
            <p:nvPr/>
          </p:nvSpPr>
          <p:spPr bwMode="auto">
            <a:xfrm>
              <a:off x="2820029" y="4239224"/>
              <a:ext cx="1803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Times New Roman" panose="02020603050405020304" pitchFamily="18" charset="0"/>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Arial" panose="020B0604020202020204" pitchFamily="34" charset="0"/>
                </a:rPr>
                <a:t>X 1,000,000</a:t>
              </a:r>
              <a:endParaRPr lang="en-CA" altLang="en-US" sz="1800" dirty="0">
                <a:latin typeface="Arial" panose="020B0604020202020204" pitchFamily="34" charset="0"/>
              </a:endParaRPr>
            </a:p>
          </p:txBody>
        </p:sp>
        <p:grpSp>
          <p:nvGrpSpPr>
            <p:cNvPr id="38" name="Group 37"/>
            <p:cNvGrpSpPr/>
            <p:nvPr/>
          </p:nvGrpSpPr>
          <p:grpSpPr>
            <a:xfrm>
              <a:off x="807914" y="4269199"/>
              <a:ext cx="1998355" cy="316598"/>
              <a:chOff x="838200" y="5349160"/>
              <a:chExt cx="2631892" cy="581856"/>
            </a:xfrm>
          </p:grpSpPr>
          <p:pic>
            <p:nvPicPr>
              <p:cNvPr id="3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446"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1577" y="535609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7679" y="5349162"/>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4415" y="535608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8871" y="534916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2293" y="534916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8184" y="536431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6803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5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a:t>Large Units Of Measurement And </a:t>
            </a:r>
            <a:r>
              <a:rPr lang="en-US" altLang="en-US" dirty="0" smtClean="0"/>
              <a:t>Storage (2)</a:t>
            </a:r>
            <a:endParaRPr lang="en-CA" altLang="en-US" dirty="0" smtClean="0"/>
          </a:p>
        </p:txBody>
      </p:sp>
      <p:sp>
        <p:nvSpPr>
          <p:cNvPr id="3" name="Content Placeholder 2"/>
          <p:cNvSpPr>
            <a:spLocks noGrp="1"/>
          </p:cNvSpPr>
          <p:nvPr>
            <p:ph idx="1"/>
          </p:nvPr>
        </p:nvSpPr>
        <p:spPr/>
        <p:txBody>
          <a:bodyPr/>
          <a:lstStyle/>
          <a:p>
            <a:r>
              <a:rPr lang="en-US" altLang="en-US" dirty="0" smtClean="0"/>
              <a:t>Gigabyte (GB) ~ a billion bytes (1,073,741,824 = 2</a:t>
            </a:r>
            <a:r>
              <a:rPr lang="en-US" altLang="en-US" baseline="30000" dirty="0" smtClean="0"/>
              <a:t>30</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dirty="0" smtClean="0"/>
              <a:t>Terabyte (TB) ~ a trillion bytes (1,099,511,627,776 = 2</a:t>
            </a:r>
            <a:r>
              <a:rPr lang="en-US" altLang="en-US" baseline="30000" dirty="0" smtClean="0"/>
              <a:t>40</a:t>
            </a:r>
            <a:r>
              <a:rPr lang="en-US" altLang="en-US" dirty="0" smtClean="0"/>
              <a:t>)</a:t>
            </a:r>
          </a:p>
          <a:p>
            <a:endParaRPr lang="en-US" altLang="en-US" dirty="0" smtClean="0"/>
          </a:p>
          <a:p>
            <a:endParaRPr lang="en-CA" altLang="en-US" dirty="0" smtClean="0"/>
          </a:p>
        </p:txBody>
      </p:sp>
      <p:sp>
        <p:nvSpPr>
          <p:cNvPr id="17" name="TextBox 16"/>
          <p:cNvSpPr txBox="1">
            <a:spLocks noChangeArrowheads="1"/>
          </p:cNvSpPr>
          <p:nvPr/>
        </p:nvSpPr>
        <p:spPr bwMode="auto">
          <a:xfrm>
            <a:off x="747670" y="2464853"/>
            <a:ext cx="7061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30000"/>
              </a:spcBef>
              <a:buChar char="•"/>
              <a:defRPr sz="2400">
                <a:solidFill>
                  <a:schemeClr val="tx1"/>
                </a:solidFill>
                <a:latin typeface="Times New Roman" panose="02020603050405020304" pitchFamily="18" charset="0"/>
              </a:defRPr>
            </a:lvl1pPr>
            <a:lvl2pPr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marL="0" lvl="1" eaLnBrk="1" hangingPunct="1">
              <a:spcBef>
                <a:spcPct val="0"/>
              </a:spcBef>
              <a:buSzTx/>
              <a:buFont typeface="Times New Roman" panose="02020603050405020304" pitchFamily="18" charset="0"/>
              <a:buNone/>
            </a:pPr>
            <a:r>
              <a:rPr lang="en-US" altLang="en-US" sz="1800" dirty="0" smtClean="0">
                <a:solidFill>
                  <a:srgbClr val="000000"/>
                </a:solidFill>
                <a:latin typeface="Arial" panose="020B0604020202020204" pitchFamily="34" charset="0"/>
              </a:rPr>
              <a:t>1000 images or 100 MP3 songs (1 MB image, 10 MB MP3)</a:t>
            </a:r>
          </a:p>
          <a:p>
            <a:pPr marL="0" lvl="1" eaLnBrk="1" hangingPunct="1">
              <a:spcBef>
                <a:spcPct val="0"/>
              </a:spcBef>
              <a:buSzTx/>
              <a:buFont typeface="Times New Roman" panose="02020603050405020304" pitchFamily="18" charset="0"/>
              <a:buNone/>
            </a:pPr>
            <a:r>
              <a:rPr lang="en-US" altLang="en-US" sz="1800" dirty="0" smtClean="0">
                <a:solidFill>
                  <a:srgbClr val="000000"/>
                </a:solidFill>
                <a:latin typeface="Arial" panose="020B0604020202020204" pitchFamily="34" charset="0"/>
              </a:rPr>
              <a:t>~ </a:t>
            </a:r>
            <a:r>
              <a:rPr lang="en-US" altLang="en-US" sz="1800" dirty="0">
                <a:solidFill>
                  <a:srgbClr val="000000"/>
                </a:solidFill>
                <a:latin typeface="Arial" panose="020B0604020202020204" pitchFamily="34" charset="0"/>
              </a:rPr>
              <a:t>30 minutes of DVD quality video (~1/4 of the information stored on a typical DVD)</a:t>
            </a:r>
            <a:endParaRPr lang="en-US" altLang="en-US" sz="1800" dirty="0">
              <a:latin typeface="Arial" panose="020B0604020202020204" pitchFamily="34" charset="0"/>
            </a:endParaRPr>
          </a:p>
        </p:txBody>
      </p:sp>
      <p:sp>
        <p:nvSpPr>
          <p:cNvPr id="31" name="TextBox 30"/>
          <p:cNvSpPr txBox="1">
            <a:spLocks noChangeArrowheads="1"/>
          </p:cNvSpPr>
          <p:nvPr/>
        </p:nvSpPr>
        <p:spPr bwMode="auto">
          <a:xfrm>
            <a:off x="873900" y="4662861"/>
            <a:ext cx="7061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30000"/>
              </a:spcBef>
              <a:buChar char="•"/>
              <a:defRPr sz="2400">
                <a:solidFill>
                  <a:schemeClr val="tx1"/>
                </a:solidFill>
                <a:latin typeface="Times New Roman" panose="02020603050405020304" pitchFamily="18" charset="0"/>
              </a:defRPr>
            </a:lvl1pPr>
            <a:lvl2pPr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marL="0" lvl="1" eaLnBrk="1" hangingPunct="1">
              <a:spcBef>
                <a:spcPct val="0"/>
              </a:spcBef>
              <a:buSzTx/>
              <a:buFontTx/>
              <a:buNone/>
            </a:pPr>
            <a:r>
              <a:rPr lang="en-US" altLang="en-US" sz="1800" dirty="0" smtClean="0">
                <a:solidFill>
                  <a:srgbClr val="000000"/>
                </a:solidFill>
                <a:latin typeface="Arial" panose="020B0604020202020204" pitchFamily="34" charset="0"/>
              </a:rPr>
              <a:t>1 million images or 100,000 MP3 songs</a:t>
            </a:r>
          </a:p>
          <a:p>
            <a:pPr marL="0" lvl="1" eaLnBrk="1" hangingPunct="1">
              <a:spcBef>
                <a:spcPct val="0"/>
              </a:spcBef>
              <a:buSzTx/>
              <a:buFontTx/>
              <a:buNone/>
            </a:pPr>
            <a:r>
              <a:rPr lang="en-US" altLang="en-US" sz="1800" dirty="0" smtClean="0">
                <a:solidFill>
                  <a:srgbClr val="000000"/>
                </a:solidFill>
                <a:latin typeface="Arial" panose="020B0604020202020204" pitchFamily="34" charset="0"/>
              </a:rPr>
              <a:t>~ </a:t>
            </a:r>
            <a:r>
              <a:rPr lang="en-US" altLang="en-US" sz="1800" dirty="0">
                <a:solidFill>
                  <a:srgbClr val="000000"/>
                </a:solidFill>
                <a:latin typeface="Arial" panose="020B0604020202020204" pitchFamily="34" charset="0"/>
              </a:rPr>
              <a:t>200 regular DVD’s (~32 Blu-ray) of information</a:t>
            </a:r>
          </a:p>
        </p:txBody>
      </p:sp>
      <p:grpSp>
        <p:nvGrpSpPr>
          <p:cNvPr id="30" name="Group 29"/>
          <p:cNvGrpSpPr/>
          <p:nvPr/>
        </p:nvGrpSpPr>
        <p:grpSpPr>
          <a:xfrm>
            <a:off x="873900" y="2003264"/>
            <a:ext cx="4169538" cy="368300"/>
            <a:chOff x="807914" y="4238956"/>
            <a:chExt cx="3783041" cy="368300"/>
          </a:xfrm>
        </p:grpSpPr>
        <p:sp>
          <p:nvSpPr>
            <p:cNvPr id="32" name="TextBox 27"/>
            <p:cNvSpPr txBox="1">
              <a:spLocks noChangeArrowheads="1"/>
            </p:cNvSpPr>
            <p:nvPr/>
          </p:nvSpPr>
          <p:spPr bwMode="auto">
            <a:xfrm>
              <a:off x="2787555" y="4238956"/>
              <a:ext cx="1803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Times New Roman" panose="02020603050405020304" pitchFamily="18" charset="0"/>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Arial" panose="020B0604020202020204" pitchFamily="34" charset="0"/>
                </a:rPr>
                <a:t>X </a:t>
              </a:r>
              <a:r>
                <a:rPr lang="en-US" altLang="en-US" sz="1800" dirty="0" smtClean="0">
                  <a:latin typeface="Arial" panose="020B0604020202020204" pitchFamily="34" charset="0"/>
                </a:rPr>
                <a:t>1,000,000,000</a:t>
              </a:r>
              <a:endParaRPr lang="en-CA" altLang="en-US" sz="1800" dirty="0">
                <a:latin typeface="Arial" panose="020B0604020202020204" pitchFamily="34" charset="0"/>
              </a:endParaRPr>
            </a:p>
          </p:txBody>
        </p:sp>
        <p:grpSp>
          <p:nvGrpSpPr>
            <p:cNvPr id="33" name="Group 32"/>
            <p:cNvGrpSpPr/>
            <p:nvPr/>
          </p:nvGrpSpPr>
          <p:grpSpPr>
            <a:xfrm>
              <a:off x="807914" y="4269199"/>
              <a:ext cx="1998355" cy="316598"/>
              <a:chOff x="838200" y="5349160"/>
              <a:chExt cx="2631892" cy="581856"/>
            </a:xfrm>
          </p:grpSpPr>
          <p:pic>
            <p:nvPicPr>
              <p:cNvPr id="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446"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1577" y="535609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7679" y="5349162"/>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4415" y="535608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8871" y="534916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2293" y="534916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8184" y="536431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42" name="Group 41"/>
          <p:cNvGrpSpPr/>
          <p:nvPr/>
        </p:nvGrpSpPr>
        <p:grpSpPr>
          <a:xfrm>
            <a:off x="936540" y="4178826"/>
            <a:ext cx="3815515" cy="368300"/>
            <a:chOff x="807914" y="4239224"/>
            <a:chExt cx="3815515" cy="368300"/>
          </a:xfrm>
        </p:grpSpPr>
        <p:sp>
          <p:nvSpPr>
            <p:cNvPr id="43" name="TextBox 27"/>
            <p:cNvSpPr txBox="1">
              <a:spLocks noChangeArrowheads="1"/>
            </p:cNvSpPr>
            <p:nvPr/>
          </p:nvSpPr>
          <p:spPr bwMode="auto">
            <a:xfrm>
              <a:off x="2820029" y="4239224"/>
              <a:ext cx="1803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Times New Roman" panose="02020603050405020304" pitchFamily="18" charset="0"/>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Times New Roman" panose="02020603050405020304" pitchFamily="18" charset="0"/>
                </a:defRPr>
              </a:lvl2pPr>
              <a:lvl3pPr marL="1143000" indent="-228600" eaLnBrk="0" hangingPunct="0">
                <a:lnSpc>
                  <a:spcPct val="90000"/>
                </a:lnSpc>
                <a:spcBef>
                  <a:spcPct val="10000"/>
                </a:spcBef>
                <a:buSzPct val="100000"/>
                <a:buChar char="•"/>
                <a:defRPr>
                  <a:solidFill>
                    <a:schemeClr val="tx1"/>
                  </a:solidFill>
                  <a:latin typeface="Times New Roman" panose="02020603050405020304" pitchFamily="18" charset="0"/>
                </a:defRPr>
              </a:lvl3pPr>
              <a:lvl4pPr marL="1600200" indent="-228600" eaLnBrk="0" hangingPunct="0">
                <a:spcBef>
                  <a:spcPct val="10000"/>
                </a:spcBef>
                <a:defRPr>
                  <a:solidFill>
                    <a:schemeClr val="tx1"/>
                  </a:solidFill>
                  <a:latin typeface="Times New Roman" panose="02020603050405020304" pitchFamily="18" charset="0"/>
                </a:defRPr>
              </a:lvl4pPr>
              <a:lvl5pPr marL="2057400" indent="-228600" eaLnBrk="0" hangingPunct="0">
                <a:spcBef>
                  <a:spcPct val="10000"/>
                </a:spcBef>
                <a:defRPr>
                  <a:solidFill>
                    <a:schemeClr val="tx1"/>
                  </a:solidFill>
                  <a:latin typeface="Times New Roman" panose="02020603050405020304" pitchFamily="18" charset="0"/>
                </a:defRPr>
              </a:lvl5pPr>
              <a:lvl6pPr marL="2514600" indent="-228600" eaLnBrk="0" fontAlgn="base" hangingPunct="0">
                <a:spcBef>
                  <a:spcPct val="10000"/>
                </a:spcBef>
                <a:spcAft>
                  <a:spcPct val="0"/>
                </a:spcAft>
                <a:defRPr>
                  <a:solidFill>
                    <a:schemeClr val="tx1"/>
                  </a:solidFill>
                  <a:latin typeface="Times New Roman" panose="02020603050405020304" pitchFamily="18" charset="0"/>
                </a:defRPr>
              </a:lvl6pPr>
              <a:lvl7pPr marL="2971800" indent="-228600" eaLnBrk="0" fontAlgn="base" hangingPunct="0">
                <a:spcBef>
                  <a:spcPct val="10000"/>
                </a:spcBef>
                <a:spcAft>
                  <a:spcPct val="0"/>
                </a:spcAft>
                <a:defRPr>
                  <a:solidFill>
                    <a:schemeClr val="tx1"/>
                  </a:solidFill>
                  <a:latin typeface="Times New Roman" panose="02020603050405020304" pitchFamily="18" charset="0"/>
                </a:defRPr>
              </a:lvl7pPr>
              <a:lvl8pPr marL="3429000" indent="-228600" eaLnBrk="0" fontAlgn="base" hangingPunct="0">
                <a:spcBef>
                  <a:spcPct val="10000"/>
                </a:spcBef>
                <a:spcAft>
                  <a:spcPct val="0"/>
                </a:spcAft>
                <a:defRPr>
                  <a:solidFill>
                    <a:schemeClr val="tx1"/>
                  </a:solidFill>
                  <a:latin typeface="Times New Roman" panose="02020603050405020304" pitchFamily="18" charset="0"/>
                </a:defRPr>
              </a:lvl8pPr>
              <a:lvl9pPr marL="3886200" indent="-228600" eaLnBrk="0" fontAlgn="base" hangingPunct="0">
                <a:spcBef>
                  <a:spcPct val="10000"/>
                </a:spcBef>
                <a:spcAft>
                  <a:spcPct val="0"/>
                </a:spcAft>
                <a:defRPr>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Arial" panose="020B0604020202020204" pitchFamily="34" charset="0"/>
                </a:rPr>
                <a:t>X 1,000,000</a:t>
              </a:r>
              <a:endParaRPr lang="en-CA" altLang="en-US" sz="1800" dirty="0">
                <a:latin typeface="Arial" panose="020B0604020202020204" pitchFamily="34" charset="0"/>
              </a:endParaRPr>
            </a:p>
          </p:txBody>
        </p:sp>
        <p:grpSp>
          <p:nvGrpSpPr>
            <p:cNvPr id="44" name="Group 43"/>
            <p:cNvGrpSpPr/>
            <p:nvPr/>
          </p:nvGrpSpPr>
          <p:grpSpPr>
            <a:xfrm>
              <a:off x="807914" y="4269199"/>
              <a:ext cx="1998355" cy="316598"/>
              <a:chOff x="838200" y="5349160"/>
              <a:chExt cx="2631892" cy="581856"/>
            </a:xfrm>
          </p:grpSpPr>
          <p:pic>
            <p:nvPicPr>
              <p:cNvPr id="4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9446" y="535609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1577" y="535609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7679" y="5349162"/>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4415" y="535608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8871" y="5349161"/>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2293" y="5349160"/>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8184" y="5364319"/>
                <a:ext cx="271908" cy="56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Tree>
    <p:extLst>
      <p:ext uri="{BB962C8B-B14F-4D97-AF65-F5344CB8AC3E}">
        <p14:creationId xmlns:p14="http://schemas.microsoft.com/office/powerpoint/2010/main" val="4199603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bldLvl="3"/>
      <p:bldP spid="17" grpId="0" uiExpand="1"/>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Important Pieces Of Hardware</a:t>
            </a:r>
            <a:endParaRPr lang="en-US" dirty="0"/>
          </a:p>
        </p:txBody>
      </p:sp>
      <p:sp>
        <p:nvSpPr>
          <p:cNvPr id="3" name="Content Placeholder 2"/>
          <p:cNvSpPr>
            <a:spLocks noGrp="1"/>
          </p:cNvSpPr>
          <p:nvPr>
            <p:ph idx="1"/>
          </p:nvPr>
        </p:nvSpPr>
        <p:spPr/>
        <p:txBody>
          <a:bodyPr/>
          <a:lstStyle/>
          <a:p>
            <a:r>
              <a:rPr lang="en-US" dirty="0" smtClean="0"/>
              <a:t>(This refers to hardware that distinguishes one computer from another computer, other pieces such as hardware such as some sort of network connection is also crucial but not really different from computer-to-computer).</a:t>
            </a:r>
          </a:p>
          <a:p>
            <a:r>
              <a:rPr lang="en-US" dirty="0" smtClean="0"/>
              <a:t>Processor (CPU – or the APU for some AMD models)</a:t>
            </a:r>
          </a:p>
          <a:p>
            <a:r>
              <a:rPr lang="en-US" dirty="0" smtClean="0"/>
              <a:t>Memory (RAM)</a:t>
            </a:r>
          </a:p>
          <a:p>
            <a:r>
              <a:rPr lang="en-US" dirty="0" smtClean="0"/>
              <a:t>Storage (hard drive)</a:t>
            </a:r>
            <a:endParaRPr lang="en-US" dirty="0"/>
          </a:p>
        </p:txBody>
      </p:sp>
    </p:spTree>
    <p:extLst>
      <p:ext uri="{BB962C8B-B14F-4D97-AF65-F5344CB8AC3E}">
        <p14:creationId xmlns:p14="http://schemas.microsoft.com/office/powerpoint/2010/main" val="2384128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Processors: Clock speed</a:t>
            </a:r>
            <a:endParaRPr lang="en-US" dirty="0"/>
          </a:p>
        </p:txBody>
      </p:sp>
      <p:sp>
        <p:nvSpPr>
          <p:cNvPr id="3" name="Content Placeholder 2"/>
          <p:cNvSpPr>
            <a:spLocks noGrp="1"/>
          </p:cNvSpPr>
          <p:nvPr>
            <p:ph idx="1"/>
          </p:nvPr>
        </p:nvSpPr>
        <p:spPr/>
        <p:txBody>
          <a:bodyPr/>
          <a:lstStyle/>
          <a:p>
            <a:r>
              <a:rPr lang="en-US" dirty="0" smtClean="0"/>
              <a:t>It’s the speed at which the processor operates (oscillation rate)</a:t>
            </a:r>
          </a:p>
          <a:p>
            <a:r>
              <a:rPr lang="en-US" dirty="0" smtClean="0"/>
              <a:t>Typical </a:t>
            </a:r>
            <a:r>
              <a:rPr lang="en-US" dirty="0"/>
              <a:t>home-type computers (e.g., </a:t>
            </a:r>
            <a:r>
              <a:rPr lang="en-US" dirty="0" smtClean="0"/>
              <a:t>laptops, </a:t>
            </a:r>
            <a:r>
              <a:rPr lang="en-US" dirty="0"/>
              <a:t>desktops) operate at low single digit unit Giga-clock speeds ~1 to 4 GHz</a:t>
            </a:r>
          </a:p>
          <a:p>
            <a:pPr lvl="1"/>
            <a:r>
              <a:rPr lang="en-US" dirty="0"/>
              <a:t>Note: </a:t>
            </a:r>
            <a:r>
              <a:rPr lang="en-US" dirty="0" smtClean="0"/>
              <a:t>Other than </a:t>
            </a:r>
            <a:r>
              <a:rPr lang="en-US" dirty="0"/>
              <a:t>clock speeds </a:t>
            </a:r>
            <a:r>
              <a:rPr lang="en-US" dirty="0" smtClean="0"/>
              <a:t>there’s other factors that determines how fast a processor will run a program but </a:t>
            </a:r>
            <a:r>
              <a:rPr lang="en-US" dirty="0"/>
              <a:t>all other things being equal a processor with a higher clock speed will </a:t>
            </a:r>
            <a:r>
              <a:rPr lang="en-US" dirty="0" smtClean="0"/>
              <a:t>run faster</a:t>
            </a:r>
            <a:r>
              <a:rPr lang="en-US" dirty="0"/>
              <a:t>. </a:t>
            </a:r>
          </a:p>
          <a:p>
            <a:endParaRPr lang="en-US" dirty="0"/>
          </a:p>
        </p:txBody>
      </p:sp>
    </p:spTree>
    <p:extLst>
      <p:ext uri="{BB962C8B-B14F-4D97-AF65-F5344CB8AC3E}">
        <p14:creationId xmlns:p14="http://schemas.microsoft.com/office/powerpoint/2010/main" val="341104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Specifications</a:t>
            </a:r>
            <a:endParaRPr lang="en-US" dirty="0"/>
          </a:p>
        </p:txBody>
      </p:sp>
      <p:sp>
        <p:nvSpPr>
          <p:cNvPr id="3" name="Content Placeholder 2"/>
          <p:cNvSpPr>
            <a:spLocks noGrp="1"/>
          </p:cNvSpPr>
          <p:nvPr>
            <p:ph idx="1"/>
          </p:nvPr>
        </p:nvSpPr>
        <p:spPr/>
        <p:txBody>
          <a:bodyPr/>
          <a:lstStyle/>
          <a:p>
            <a:r>
              <a:rPr lang="en-US" dirty="0" smtClean="0"/>
              <a:t>As mentioned this version of this course will focus on more practical benefits than previous versions.</a:t>
            </a:r>
          </a:p>
          <a:p>
            <a:r>
              <a:rPr lang="en-US" dirty="0" smtClean="0"/>
              <a:t>So rather than presenting a long list of hardware specifications and how things work for it’s own sake, the focus will be on providing some of the information you will see when actually buying a machine.</a:t>
            </a:r>
          </a:p>
          <a:p>
            <a:pPr lvl="1"/>
            <a:r>
              <a:rPr lang="en-US" dirty="0" smtClean="0"/>
              <a:t>However due to brevity - a complete computer buyer’s guide would constitute a complete  (continuing education) lecture only a subset of some of the more pertinent/common specifications will be covered.</a:t>
            </a:r>
            <a:endParaRPr lang="en-US" dirty="0"/>
          </a:p>
        </p:txBody>
      </p:sp>
    </p:spTree>
    <p:extLst>
      <p:ext uri="{BB962C8B-B14F-4D97-AF65-F5344CB8AC3E}">
        <p14:creationId xmlns:p14="http://schemas.microsoft.com/office/powerpoint/2010/main" val="1728094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Processors: Multi-Core</a:t>
            </a:r>
            <a:endParaRPr lang="en-US" dirty="0"/>
          </a:p>
        </p:txBody>
      </p:sp>
      <p:sp>
        <p:nvSpPr>
          <p:cNvPr id="3" name="Content Placeholder 2"/>
          <p:cNvSpPr>
            <a:spLocks noGrp="1"/>
          </p:cNvSpPr>
          <p:nvPr>
            <p:ph idx="1"/>
          </p:nvPr>
        </p:nvSpPr>
        <p:spPr/>
        <p:txBody>
          <a:bodyPr/>
          <a:lstStyle/>
          <a:p>
            <a:r>
              <a:rPr lang="en-US" dirty="0" smtClean="0"/>
              <a:t>(Not to be confused with the model name of some Intel processors  e.g., Core i3, Core i5, Core i7 etc.)</a:t>
            </a:r>
          </a:p>
          <a:p>
            <a:pPr lvl="1"/>
            <a:r>
              <a:rPr lang="en-US" dirty="0" smtClean="0"/>
              <a:t>AMD manufacturers multi-core processors as well</a:t>
            </a:r>
          </a:p>
          <a:p>
            <a:r>
              <a:rPr lang="en-US" dirty="0" smtClean="0"/>
              <a:t>The number of cores determines how many tasks that a computer can execute at the same time.</a:t>
            </a:r>
          </a:p>
          <a:p>
            <a:r>
              <a:rPr lang="en-US" dirty="0" smtClean="0"/>
              <a:t>Single core computer:</a:t>
            </a:r>
          </a:p>
          <a:p>
            <a:pPr lvl="1"/>
            <a:r>
              <a:rPr lang="en-US" dirty="0" smtClean="0"/>
              <a:t>Only </a:t>
            </a:r>
            <a:r>
              <a:rPr lang="en-US" i="1" u="sng" dirty="0" smtClean="0"/>
              <a:t>appears</a:t>
            </a:r>
            <a:r>
              <a:rPr lang="en-US" dirty="0" smtClean="0"/>
              <a:t> to work on multiple tasks simultaneously.</a:t>
            </a:r>
            <a:endParaRPr lang="en-US" dirty="0"/>
          </a:p>
        </p:txBody>
      </p:sp>
      <p:pic>
        <p:nvPicPr>
          <p:cNvPr id="4" name="Picture 3" descr="computer-door-closed"/>
          <p:cNvPicPr>
            <a:picLocks noChangeAspect="1" noChangeArrowheads="1"/>
          </p:cNvPicPr>
          <p:nvPr/>
        </p:nvPicPr>
        <p:blipFill>
          <a:blip r:embed="rId2" cstate="print">
            <a:extLst>
              <a:ext uri="{28A0092B-C50C-407E-A947-70E740481C1C}">
                <a14:useLocalDpi xmlns:a14="http://schemas.microsoft.com/office/drawing/2010/main" val="0"/>
              </a:ext>
            </a:extLst>
          </a:blip>
          <a:srcRect l="25674" t="15204" r="26060"/>
          <a:stretch>
            <a:fillRect/>
          </a:stretch>
        </p:blipFill>
        <p:spPr bwMode="auto">
          <a:xfrm>
            <a:off x="3962400" y="4910630"/>
            <a:ext cx="737307" cy="1777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6425241"/>
            <a:ext cx="3733800" cy="369332"/>
          </a:xfrm>
          <a:prstGeom prst="rect">
            <a:avLst/>
          </a:prstGeom>
          <a:noFill/>
        </p:spPr>
        <p:txBody>
          <a:bodyPr wrap="square" rtlCol="0">
            <a:spAutoFit/>
          </a:bodyPr>
          <a:lstStyle/>
          <a:p>
            <a:r>
              <a:rPr lang="en-US" dirty="0" smtClean="0"/>
              <a:t>Images: curtesy James Tam</a:t>
            </a:r>
            <a:endParaRPr lang="en-US" dirty="0"/>
          </a:p>
        </p:txBody>
      </p:sp>
      <p:grpSp>
        <p:nvGrpSpPr>
          <p:cNvPr id="7" name="Group 6"/>
          <p:cNvGrpSpPr/>
          <p:nvPr/>
        </p:nvGrpSpPr>
        <p:grpSpPr>
          <a:xfrm>
            <a:off x="772885" y="4225221"/>
            <a:ext cx="2590799" cy="1935776"/>
            <a:chOff x="772885" y="3951905"/>
            <a:chExt cx="2590799" cy="1935776"/>
          </a:xfrm>
        </p:grpSpPr>
        <p:pic>
          <p:nvPicPr>
            <p:cNvPr id="512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885" y="4300567"/>
              <a:ext cx="2071318" cy="1587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72885" y="3951905"/>
              <a:ext cx="2590799" cy="369332"/>
            </a:xfrm>
            <a:prstGeom prst="rect">
              <a:avLst/>
            </a:prstGeom>
            <a:noFill/>
          </p:spPr>
          <p:txBody>
            <a:bodyPr wrap="square" lIns="0" rtlCol="0">
              <a:spAutoFit/>
            </a:bodyPr>
            <a:lstStyle/>
            <a:p>
              <a:r>
                <a:rPr lang="en-US" dirty="0" smtClean="0"/>
                <a:t>Video editing</a:t>
              </a:r>
              <a:endParaRPr lang="en-US" dirty="0"/>
            </a:p>
          </p:txBody>
        </p:sp>
      </p:grpSp>
      <p:grpSp>
        <p:nvGrpSpPr>
          <p:cNvPr id="8" name="Group 7"/>
          <p:cNvGrpSpPr/>
          <p:nvPr/>
        </p:nvGrpSpPr>
        <p:grpSpPr>
          <a:xfrm>
            <a:off x="5617028" y="4192955"/>
            <a:ext cx="2704872" cy="1968042"/>
            <a:chOff x="5617028" y="3919639"/>
            <a:chExt cx="2704872" cy="1968042"/>
          </a:xfrm>
        </p:grpSpPr>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799" y="4300567"/>
              <a:ext cx="2683101" cy="1587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5617028" y="3919639"/>
              <a:ext cx="2590799" cy="369332"/>
            </a:xfrm>
            <a:prstGeom prst="rect">
              <a:avLst/>
            </a:prstGeom>
            <a:noFill/>
          </p:spPr>
          <p:txBody>
            <a:bodyPr wrap="square" lIns="0" rtlCol="0">
              <a:spAutoFit/>
            </a:bodyPr>
            <a:lstStyle/>
            <a:p>
              <a:r>
                <a:rPr lang="en-US" dirty="0" smtClean="0"/>
                <a:t>Playing a video game</a:t>
              </a:r>
              <a:endParaRPr lang="en-US" dirty="0"/>
            </a:p>
          </p:txBody>
        </p:sp>
      </p:grpSp>
      <p:sp>
        <p:nvSpPr>
          <p:cNvPr id="11" name="TextBox 10"/>
          <p:cNvSpPr txBox="1"/>
          <p:nvPr/>
        </p:nvSpPr>
        <p:spPr>
          <a:xfrm>
            <a:off x="772884" y="6174943"/>
            <a:ext cx="2590799" cy="369332"/>
          </a:xfrm>
          <a:prstGeom prst="rect">
            <a:avLst/>
          </a:prstGeom>
          <a:noFill/>
        </p:spPr>
        <p:txBody>
          <a:bodyPr wrap="square" lIns="0" rtlCol="0">
            <a:spAutoFit/>
          </a:bodyPr>
          <a:lstStyle/>
          <a:p>
            <a:r>
              <a:rPr lang="en-US" dirty="0" smtClean="0"/>
              <a:t>Pause</a:t>
            </a:r>
            <a:endParaRPr lang="en-US" dirty="0"/>
          </a:p>
        </p:txBody>
      </p:sp>
    </p:spTree>
    <p:extLst>
      <p:ext uri="{BB962C8B-B14F-4D97-AF65-F5344CB8AC3E}">
        <p14:creationId xmlns:p14="http://schemas.microsoft.com/office/powerpoint/2010/main" val="378194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1"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mph" presetSubtype="0" nodeType="clickEffect">
                                  <p:stCondLst>
                                    <p:cond delay="0"/>
                                  </p:stCondLst>
                                  <p:childTnLst>
                                    <p:set>
                                      <p:cBhvr rctx="PPT">
                                        <p:cTn id="39" dur="indefinite"/>
                                        <p:tgtEl>
                                          <p:spTgt spid="7"/>
                                        </p:tgtEl>
                                        <p:attrNameLst>
                                          <p:attrName>style.opacity</p:attrName>
                                        </p:attrNameLst>
                                      </p:cBhvr>
                                      <p:to>
                                        <p:strVal val="0.5"/>
                                      </p:to>
                                    </p:set>
                                    <p:animEffect filter="image" prLst="opacity: 0.5">
                                      <p:cBhvr rctx="IE">
                                        <p:cTn id="40" dur="indefinite"/>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11"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Processors: </a:t>
            </a:r>
            <a:r>
              <a:rPr lang="en-US" dirty="0" smtClean="0"/>
              <a:t>Multi-Core (2)</a:t>
            </a:r>
            <a:endParaRPr lang="en-US" dirty="0"/>
          </a:p>
        </p:txBody>
      </p:sp>
      <p:sp>
        <p:nvSpPr>
          <p:cNvPr id="3" name="Content Placeholder 2"/>
          <p:cNvSpPr>
            <a:spLocks noGrp="1"/>
          </p:cNvSpPr>
          <p:nvPr>
            <p:ph idx="1"/>
          </p:nvPr>
        </p:nvSpPr>
        <p:spPr/>
        <p:txBody>
          <a:bodyPr/>
          <a:lstStyle/>
          <a:p>
            <a:r>
              <a:rPr lang="en-US" dirty="0" smtClean="0"/>
              <a:t>Dual-core processors: can work on two tasks simultaneously</a:t>
            </a:r>
            <a:endParaRPr lang="en-US" dirty="0"/>
          </a:p>
        </p:txBody>
      </p:sp>
      <p:pic>
        <p:nvPicPr>
          <p:cNvPr id="4" name="Picture 3" descr="computer-door-closed"/>
          <p:cNvPicPr>
            <a:picLocks noChangeAspect="1" noChangeArrowheads="1"/>
          </p:cNvPicPr>
          <p:nvPr/>
        </p:nvPicPr>
        <p:blipFill>
          <a:blip r:embed="rId3" cstate="print">
            <a:extLst>
              <a:ext uri="{28A0092B-C50C-407E-A947-70E740481C1C}">
                <a14:useLocalDpi xmlns:a14="http://schemas.microsoft.com/office/drawing/2010/main" val="0"/>
              </a:ext>
            </a:extLst>
          </a:blip>
          <a:srcRect l="25674" t="15204" r="26060"/>
          <a:stretch>
            <a:fillRect/>
          </a:stretch>
        </p:blipFill>
        <p:spPr bwMode="auto">
          <a:xfrm>
            <a:off x="914400" y="3646676"/>
            <a:ext cx="737307" cy="1777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Group 18"/>
          <p:cNvGrpSpPr/>
          <p:nvPr/>
        </p:nvGrpSpPr>
        <p:grpSpPr>
          <a:xfrm>
            <a:off x="1651707" y="2068292"/>
            <a:ext cx="3783295" cy="4700350"/>
            <a:chOff x="1651707" y="2068292"/>
            <a:chExt cx="3783295" cy="4700350"/>
          </a:xfrm>
        </p:grpSpPr>
        <p:pic>
          <p:nvPicPr>
            <p:cNvPr id="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44203" y="2701857"/>
              <a:ext cx="2071318" cy="1587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621" y="5181528"/>
              <a:ext cx="2683101" cy="1587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8" name="Group 17"/>
            <p:cNvGrpSpPr/>
            <p:nvPr/>
          </p:nvGrpSpPr>
          <p:grpSpPr>
            <a:xfrm>
              <a:off x="1651707" y="2068292"/>
              <a:ext cx="3783295" cy="3906793"/>
              <a:chOff x="1651707" y="2068292"/>
              <a:chExt cx="3783295" cy="3906793"/>
            </a:xfrm>
          </p:grpSpPr>
          <p:sp>
            <p:nvSpPr>
              <p:cNvPr id="7" name="TextBox 6"/>
              <p:cNvSpPr txBox="1"/>
              <p:nvPr/>
            </p:nvSpPr>
            <p:spPr>
              <a:xfrm>
                <a:off x="2844203" y="2068292"/>
                <a:ext cx="2590799" cy="646331"/>
              </a:xfrm>
              <a:prstGeom prst="rect">
                <a:avLst/>
              </a:prstGeom>
              <a:noFill/>
            </p:spPr>
            <p:txBody>
              <a:bodyPr wrap="square" lIns="0" rtlCol="0">
                <a:spAutoFit/>
              </a:bodyPr>
              <a:lstStyle/>
              <a:p>
                <a:r>
                  <a:rPr lang="en-US" dirty="0" smtClean="0"/>
                  <a:t>First processing core: Video editing</a:t>
                </a:r>
                <a:endParaRPr lang="en-US" dirty="0"/>
              </a:p>
            </p:txBody>
          </p:sp>
          <p:sp>
            <p:nvSpPr>
              <p:cNvPr id="10" name="TextBox 9"/>
              <p:cNvSpPr txBox="1"/>
              <p:nvPr/>
            </p:nvSpPr>
            <p:spPr>
              <a:xfrm>
                <a:off x="2743621" y="4535197"/>
                <a:ext cx="2590799" cy="646331"/>
              </a:xfrm>
              <a:prstGeom prst="rect">
                <a:avLst/>
              </a:prstGeom>
              <a:noFill/>
            </p:spPr>
            <p:txBody>
              <a:bodyPr wrap="square" lIns="0" rtlCol="0">
                <a:spAutoFit/>
              </a:bodyPr>
              <a:lstStyle/>
              <a:p>
                <a:r>
                  <a:rPr lang="en-US" dirty="0" smtClean="0"/>
                  <a:t>Second processing core: Playing a video game</a:t>
                </a:r>
                <a:endParaRPr lang="en-US" dirty="0"/>
              </a:p>
            </p:txBody>
          </p:sp>
          <p:cxnSp>
            <p:nvCxnSpPr>
              <p:cNvPr id="12" name="Straight Connector 11"/>
              <p:cNvCxnSpPr>
                <a:stCxn id="4" idx="3"/>
                <a:endCxn id="6" idx="1"/>
              </p:cNvCxnSpPr>
              <p:nvPr/>
            </p:nvCxnSpPr>
            <p:spPr>
              <a:xfrm flipV="1">
                <a:off x="1651707" y="3495414"/>
                <a:ext cx="1192496" cy="103978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3"/>
                <a:endCxn id="9" idx="1"/>
              </p:cNvCxnSpPr>
              <p:nvPr/>
            </p:nvCxnSpPr>
            <p:spPr>
              <a:xfrm>
                <a:off x="1651707" y="4535197"/>
                <a:ext cx="1091914" cy="143988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54982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Processors: Multi-Core </a:t>
            </a:r>
            <a:r>
              <a:rPr lang="en-US" dirty="0" smtClean="0"/>
              <a:t>(3)</a:t>
            </a:r>
            <a:endParaRPr lang="en-US" dirty="0"/>
          </a:p>
        </p:txBody>
      </p:sp>
      <p:sp>
        <p:nvSpPr>
          <p:cNvPr id="3" name="Content Placeholder 2"/>
          <p:cNvSpPr>
            <a:spLocks noGrp="1"/>
          </p:cNvSpPr>
          <p:nvPr>
            <p:ph idx="1"/>
          </p:nvPr>
        </p:nvSpPr>
        <p:spPr/>
        <p:txBody>
          <a:bodyPr/>
          <a:lstStyle/>
          <a:p>
            <a:r>
              <a:rPr lang="en-US" dirty="0" smtClean="0"/>
              <a:t>Other multi-core processors:</a:t>
            </a:r>
          </a:p>
          <a:p>
            <a:pPr lvl="1"/>
            <a:r>
              <a:rPr lang="en-US" dirty="0" smtClean="0"/>
              <a:t>Quad core : 4 processing cores</a:t>
            </a:r>
          </a:p>
          <a:p>
            <a:pPr lvl="1"/>
            <a:r>
              <a:rPr lang="en-US" dirty="0" smtClean="0"/>
              <a:t>6 core </a:t>
            </a:r>
          </a:p>
          <a:p>
            <a:pPr lvl="1"/>
            <a:r>
              <a:rPr lang="en-US" dirty="0" smtClean="0"/>
              <a:t>8 core </a:t>
            </a:r>
          </a:p>
          <a:p>
            <a:pPr lvl="1"/>
            <a:r>
              <a:rPr lang="en-US" dirty="0" smtClean="0"/>
              <a:t>For more information: comparing dual vs. quad core processors:</a:t>
            </a:r>
          </a:p>
          <a:p>
            <a:pPr lvl="2"/>
            <a:r>
              <a:rPr lang="en-US" dirty="0"/>
              <a:t>http://www.pcmag.com/article2/0,2817,2406293,00.asp </a:t>
            </a:r>
          </a:p>
        </p:txBody>
      </p:sp>
    </p:spTree>
    <p:extLst>
      <p:ext uri="{BB962C8B-B14F-4D97-AF65-F5344CB8AC3E}">
        <p14:creationId xmlns:p14="http://schemas.microsoft.com/office/powerpoint/2010/main" val="1119828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Processors: Multi-Core </a:t>
            </a:r>
            <a:r>
              <a:rPr lang="en-US" dirty="0" smtClean="0"/>
              <a:t>(4)</a:t>
            </a:r>
            <a:endParaRPr lang="en-US" dirty="0"/>
          </a:p>
        </p:txBody>
      </p:sp>
      <p:sp>
        <p:nvSpPr>
          <p:cNvPr id="3" name="Content Placeholder 2"/>
          <p:cNvSpPr>
            <a:spLocks noGrp="1"/>
          </p:cNvSpPr>
          <p:nvPr>
            <p:ph idx="1"/>
          </p:nvPr>
        </p:nvSpPr>
        <p:spPr/>
        <p:txBody>
          <a:bodyPr/>
          <a:lstStyle/>
          <a:p>
            <a:r>
              <a:rPr lang="en-US" dirty="0" smtClean="0"/>
              <a:t>Having a processor with multiple cores can speed up execution even if only a single hardware intensive program (pushes the hardware of the computer) is running.</a:t>
            </a:r>
          </a:p>
          <a:p>
            <a:pPr lvl="1"/>
            <a:r>
              <a:rPr lang="en-US" dirty="0" smtClean="0"/>
              <a:t>The program is written specifically to take advantage of multi-core technology.</a:t>
            </a:r>
          </a:p>
          <a:p>
            <a:pPr lvl="1"/>
            <a:r>
              <a:rPr lang="en-US" dirty="0" smtClean="0"/>
              <a:t>Check the ‘system requirements’ or ‘technical requirements’ on the packaging or website e.g., Photoshop, Excel, Crysis (the video game)</a:t>
            </a:r>
            <a:endParaRPr lang="en-US" dirty="0"/>
          </a:p>
        </p:txBody>
      </p:sp>
      <p:pic>
        <p:nvPicPr>
          <p:cNvPr id="4" name="Picture 3" descr="computer-door-closed"/>
          <p:cNvPicPr>
            <a:picLocks noChangeAspect="1" noChangeArrowheads="1"/>
          </p:cNvPicPr>
          <p:nvPr/>
        </p:nvPicPr>
        <p:blipFill>
          <a:blip r:embed="rId3" cstate="print">
            <a:extLst>
              <a:ext uri="{28A0092B-C50C-407E-A947-70E740481C1C}">
                <a14:useLocalDpi xmlns:a14="http://schemas.microsoft.com/office/drawing/2010/main" val="0"/>
              </a:ext>
            </a:extLst>
          </a:blip>
          <a:srcRect l="25674" t="15204" r="26060"/>
          <a:stretch>
            <a:fillRect/>
          </a:stretch>
        </p:blipFill>
        <p:spPr bwMode="auto">
          <a:xfrm>
            <a:off x="881743" y="4419600"/>
            <a:ext cx="737307" cy="1777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21"/>
          <p:cNvGrpSpPr/>
          <p:nvPr/>
        </p:nvGrpSpPr>
        <p:grpSpPr>
          <a:xfrm>
            <a:off x="1619050" y="4050268"/>
            <a:ext cx="5772350" cy="2775075"/>
            <a:chOff x="1619050" y="4050268"/>
            <a:chExt cx="5772350" cy="2775075"/>
          </a:xfrm>
        </p:grpSpPr>
        <p:pic>
          <p:nvPicPr>
            <p:cNvPr id="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1" y="4408714"/>
              <a:ext cx="1693066" cy="1001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667001" y="4050268"/>
              <a:ext cx="3352800" cy="369332"/>
            </a:xfrm>
            <a:prstGeom prst="rect">
              <a:avLst/>
            </a:prstGeom>
            <a:noFill/>
          </p:spPr>
          <p:txBody>
            <a:bodyPr wrap="square" lIns="0" rtlCol="0">
              <a:spAutoFit/>
            </a:bodyPr>
            <a:lstStyle/>
            <a:p>
              <a:r>
                <a:rPr lang="en-US" dirty="0" smtClean="0"/>
                <a:t>First core: runs one part of game</a:t>
              </a:r>
              <a:endParaRPr lang="en-US" dirty="0"/>
            </a:p>
          </p:txBody>
        </p:sp>
        <p:pic>
          <p:nvPicPr>
            <p:cNvPr id="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50335" y="5823857"/>
              <a:ext cx="1693066" cy="1001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2650334" y="5465411"/>
              <a:ext cx="4741066" cy="369332"/>
            </a:xfrm>
            <a:prstGeom prst="rect">
              <a:avLst/>
            </a:prstGeom>
            <a:noFill/>
          </p:spPr>
          <p:txBody>
            <a:bodyPr wrap="square" lIns="0" rtlCol="0">
              <a:spAutoFit/>
            </a:bodyPr>
            <a:lstStyle/>
            <a:p>
              <a:r>
                <a:rPr lang="en-US" dirty="0" smtClean="0"/>
                <a:t>Second core: runs another part of the same game</a:t>
              </a:r>
              <a:endParaRPr lang="en-US" dirty="0"/>
            </a:p>
          </p:txBody>
        </p:sp>
        <p:cxnSp>
          <p:nvCxnSpPr>
            <p:cNvPr id="16" name="Straight Connector 15"/>
            <p:cNvCxnSpPr>
              <a:stCxn id="4" idx="3"/>
              <a:endCxn id="5" idx="1"/>
            </p:cNvCxnSpPr>
            <p:nvPr/>
          </p:nvCxnSpPr>
          <p:spPr>
            <a:xfrm flipV="1">
              <a:off x="1619050" y="4909457"/>
              <a:ext cx="1047951" cy="3986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3"/>
              <a:endCxn id="9" idx="1"/>
            </p:cNvCxnSpPr>
            <p:nvPr/>
          </p:nvCxnSpPr>
          <p:spPr>
            <a:xfrm>
              <a:off x="1619050" y="5308121"/>
              <a:ext cx="1031285" cy="101647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4834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Will Multiple Cores Always Be Faster?</a:t>
            </a:r>
            <a:endParaRPr lang="en-CA" dirty="0"/>
          </a:p>
        </p:txBody>
      </p:sp>
      <p:sp>
        <p:nvSpPr>
          <p:cNvPr id="3" name="Content Placeholder 2"/>
          <p:cNvSpPr>
            <a:spLocks noGrp="1"/>
          </p:cNvSpPr>
          <p:nvPr>
            <p:ph idx="1"/>
          </p:nvPr>
        </p:nvSpPr>
        <p:spPr/>
        <p:txBody>
          <a:bodyPr/>
          <a:lstStyle/>
          <a:p>
            <a:r>
              <a:rPr lang="en-CA" dirty="0" smtClean="0"/>
              <a:t>Simple answer: it depends</a:t>
            </a:r>
          </a:p>
          <a:p>
            <a:r>
              <a:rPr lang="en-CA" dirty="0" smtClean="0"/>
              <a:t>Advanced answer: look at actual computer usage</a:t>
            </a:r>
            <a:endParaRPr lang="en-CA" dirty="0"/>
          </a:p>
        </p:txBody>
      </p:sp>
    </p:spTree>
    <p:extLst>
      <p:ext uri="{BB962C8B-B14F-4D97-AF65-F5344CB8AC3E}">
        <p14:creationId xmlns:p14="http://schemas.microsoft.com/office/powerpoint/2010/main" val="43911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 Processor Models</a:t>
            </a:r>
            <a:r>
              <a:rPr lang="en-US" baseline="30000" dirty="0" smtClean="0"/>
              <a:t>1</a:t>
            </a:r>
            <a:endParaRPr lang="en-US" baseline="30000" dirty="0"/>
          </a:p>
        </p:txBody>
      </p:sp>
      <p:sp>
        <p:nvSpPr>
          <p:cNvPr id="3" name="Content Placeholder 2"/>
          <p:cNvSpPr>
            <a:spLocks noGrp="1"/>
          </p:cNvSpPr>
          <p:nvPr>
            <p:ph idx="1"/>
          </p:nvPr>
        </p:nvSpPr>
        <p:spPr/>
        <p:txBody>
          <a:bodyPr/>
          <a:lstStyle/>
          <a:p>
            <a:r>
              <a:rPr lang="en-US" dirty="0" smtClean="0"/>
              <a:t>Another important factor determining execution speed</a:t>
            </a:r>
          </a:p>
          <a:p>
            <a:r>
              <a:rPr lang="en-US" dirty="0" smtClean="0"/>
              <a:t>Intel processor  models:</a:t>
            </a:r>
          </a:p>
          <a:p>
            <a:pPr lvl="1"/>
            <a:r>
              <a:rPr lang="en-US" dirty="0" smtClean="0"/>
              <a:t>Pentium and Celeron (bargain basement entry level): </a:t>
            </a:r>
          </a:p>
          <a:p>
            <a:pPr lvl="2"/>
            <a:r>
              <a:rPr lang="en-US" dirty="0" smtClean="0"/>
              <a:t>Very old low end chips </a:t>
            </a:r>
          </a:p>
          <a:p>
            <a:pPr lvl="2"/>
            <a:r>
              <a:rPr lang="en-US" dirty="0" smtClean="0"/>
              <a:t>Unless you’re cash strapped avoid computers with these processors</a:t>
            </a:r>
          </a:p>
          <a:p>
            <a:pPr lvl="3"/>
            <a:r>
              <a:rPr lang="en-US" dirty="0" smtClean="0"/>
              <a:t>(JT: until part way through 2013 I was running one of these for my main computer tasks!)</a:t>
            </a:r>
          </a:p>
          <a:p>
            <a:pPr lvl="1"/>
            <a:r>
              <a:rPr lang="en-US" dirty="0" smtClean="0"/>
              <a:t>Core i3 (sensible entry level):</a:t>
            </a:r>
          </a:p>
          <a:p>
            <a:pPr lvl="2"/>
            <a:r>
              <a:rPr lang="en-US" dirty="0" smtClean="0"/>
              <a:t>Dual core processors</a:t>
            </a:r>
          </a:p>
          <a:p>
            <a:pPr lvl="2"/>
            <a:r>
              <a:rPr lang="en-US" dirty="0" smtClean="0"/>
              <a:t>For budget computers, good for basic every day computer use (word processing, browsing the web – you might want to avoid viewing videos extensively especially HD video)</a:t>
            </a:r>
          </a:p>
        </p:txBody>
      </p:sp>
      <p:sp>
        <p:nvSpPr>
          <p:cNvPr id="4" name="TextBox 3"/>
          <p:cNvSpPr txBox="1"/>
          <p:nvPr/>
        </p:nvSpPr>
        <p:spPr>
          <a:xfrm>
            <a:off x="0" y="5713273"/>
            <a:ext cx="5562600" cy="1169551"/>
          </a:xfrm>
          <a:prstGeom prst="rect">
            <a:avLst/>
          </a:prstGeom>
          <a:noFill/>
        </p:spPr>
        <p:txBody>
          <a:bodyPr wrap="square" rtlCol="0">
            <a:spAutoFit/>
          </a:bodyPr>
          <a:lstStyle/>
          <a:p>
            <a:r>
              <a:rPr lang="en-US" sz="1400" dirty="0" smtClean="0"/>
              <a:t>Sources:</a:t>
            </a:r>
          </a:p>
          <a:p>
            <a:pPr marL="285750" indent="-285750">
              <a:buFont typeface="Arial" panose="020B0604020202020204" pitchFamily="34" charset="0"/>
              <a:buChar char="•"/>
            </a:pPr>
            <a:r>
              <a:rPr lang="en-US" sz="1400" dirty="0">
                <a:hlinkClick r:id="rId2"/>
              </a:rPr>
              <a:t>http://</a:t>
            </a:r>
            <a:r>
              <a:rPr lang="en-US" sz="1400" dirty="0" smtClean="0">
                <a:hlinkClick r:id="rId2"/>
              </a:rPr>
              <a:t>www.cnet.com/topics/desktops/buying-guide/</a:t>
            </a:r>
            <a:endParaRPr lang="en-US" sz="1400" dirty="0"/>
          </a:p>
          <a:p>
            <a:pPr marL="285750" indent="-285750">
              <a:buFont typeface="Arial" panose="020B0604020202020204" pitchFamily="34" charset="0"/>
              <a:buChar char="•"/>
            </a:pPr>
            <a:r>
              <a:rPr lang="en-US" sz="1400" dirty="0" smtClean="0">
                <a:hlinkClick r:id="rId3"/>
              </a:rPr>
              <a:t>http</a:t>
            </a:r>
            <a:r>
              <a:rPr lang="en-US" sz="1400" dirty="0">
                <a:hlinkClick r:id="rId3"/>
              </a:rPr>
              <a:t>://</a:t>
            </a:r>
            <a:r>
              <a:rPr lang="en-US" sz="1400" dirty="0" smtClean="0">
                <a:hlinkClick r:id="rId3"/>
              </a:rPr>
              <a:t>ark.intel.com/</a:t>
            </a:r>
            <a:endParaRPr lang="en-US" sz="1400" dirty="0" smtClean="0"/>
          </a:p>
          <a:p>
            <a:pPr marL="285750" indent="-285750">
              <a:buFont typeface="Arial" panose="020B0604020202020204" pitchFamily="34" charset="0"/>
              <a:buChar char="•"/>
            </a:pPr>
            <a:r>
              <a:rPr lang="en-US" sz="1400" dirty="0" smtClean="0">
                <a:hlinkClick r:id="rId4"/>
              </a:rPr>
              <a:t>http</a:t>
            </a:r>
            <a:r>
              <a:rPr lang="en-US" sz="1400" dirty="0">
                <a:hlinkClick r:id="rId4"/>
              </a:rPr>
              <a:t>://</a:t>
            </a:r>
            <a:r>
              <a:rPr lang="en-US" sz="1400" dirty="0" smtClean="0">
                <a:hlinkClick r:id="rId4"/>
              </a:rPr>
              <a:t>www.intel.com/content/www/us/en/processors/processor-numbers.html</a:t>
            </a:r>
            <a:endParaRPr lang="en-US" sz="1400" dirty="0"/>
          </a:p>
        </p:txBody>
      </p:sp>
    </p:spTree>
    <p:extLst>
      <p:ext uri="{BB962C8B-B14F-4D97-AF65-F5344CB8AC3E}">
        <p14:creationId xmlns:p14="http://schemas.microsoft.com/office/powerpoint/2010/main" val="178665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 Processor </a:t>
            </a:r>
            <a:r>
              <a:rPr lang="en-US" dirty="0" smtClean="0"/>
              <a:t>Models (2)</a:t>
            </a:r>
            <a:endParaRPr lang="en-US" dirty="0"/>
          </a:p>
        </p:txBody>
      </p:sp>
      <p:sp>
        <p:nvSpPr>
          <p:cNvPr id="3" name="Content Placeholder 2"/>
          <p:cNvSpPr>
            <a:spLocks noGrp="1"/>
          </p:cNvSpPr>
          <p:nvPr>
            <p:ph idx="1"/>
          </p:nvPr>
        </p:nvSpPr>
        <p:spPr/>
        <p:txBody>
          <a:bodyPr/>
          <a:lstStyle/>
          <a:p>
            <a:pPr lvl="1"/>
            <a:r>
              <a:rPr lang="en-US" dirty="0"/>
              <a:t>Core </a:t>
            </a:r>
            <a:r>
              <a:rPr lang="en-US" dirty="0" smtClean="0"/>
              <a:t>i5 (good for most tasks/most users)</a:t>
            </a:r>
            <a:endParaRPr lang="en-US" dirty="0"/>
          </a:p>
          <a:p>
            <a:pPr lvl="2"/>
            <a:r>
              <a:rPr lang="en-US" dirty="0"/>
              <a:t>Mainstream quad core processor line (a handful of lower end ones are dual core)</a:t>
            </a:r>
          </a:p>
          <a:p>
            <a:pPr lvl="2"/>
            <a:r>
              <a:rPr lang="en-US" dirty="0"/>
              <a:t>Common in many desktop models and all-in-one </a:t>
            </a:r>
            <a:r>
              <a:rPr lang="en-US" dirty="0" smtClean="0"/>
              <a:t>computers</a:t>
            </a:r>
          </a:p>
          <a:p>
            <a:pPr lvl="1"/>
            <a:r>
              <a:rPr lang="en-US" dirty="0" smtClean="0"/>
              <a:t>Core i7 (for high end, powerful computer)</a:t>
            </a:r>
          </a:p>
          <a:p>
            <a:pPr lvl="2"/>
            <a:r>
              <a:rPr lang="en-US" dirty="0" smtClean="0"/>
              <a:t>Higher end processor for hardware-intensive tasks (e.g., games, video and image editing)</a:t>
            </a:r>
            <a:endParaRPr lang="en-US" dirty="0"/>
          </a:p>
          <a:p>
            <a:pPr lvl="1"/>
            <a:r>
              <a:rPr lang="en-US" dirty="0"/>
              <a:t>For more information:</a:t>
            </a:r>
          </a:p>
          <a:p>
            <a:pPr lvl="2"/>
            <a:r>
              <a:rPr lang="en-US" sz="1600" dirty="0">
                <a:hlinkClick r:id="rId2"/>
              </a:rPr>
              <a:t>http://ark.intel.com/</a:t>
            </a:r>
            <a:endParaRPr lang="en-US" sz="1600" dirty="0"/>
          </a:p>
          <a:p>
            <a:pPr lvl="2"/>
            <a:r>
              <a:rPr lang="en-US" sz="1600" dirty="0">
                <a:hlinkClick r:id="rId3"/>
              </a:rPr>
              <a:t>http://www.intel.com/content/www/us/en/processors/processor-numbers.html</a:t>
            </a:r>
            <a:endParaRPr lang="en-US" sz="1600" dirty="0"/>
          </a:p>
          <a:p>
            <a:pPr lvl="2"/>
            <a:endParaRPr lang="en-US" dirty="0"/>
          </a:p>
          <a:p>
            <a:endParaRPr lang="en-US" dirty="0"/>
          </a:p>
        </p:txBody>
      </p:sp>
      <p:sp>
        <p:nvSpPr>
          <p:cNvPr id="5" name="TextBox 4"/>
          <p:cNvSpPr txBox="1"/>
          <p:nvPr/>
        </p:nvSpPr>
        <p:spPr>
          <a:xfrm>
            <a:off x="5229922" y="1447800"/>
            <a:ext cx="1278454" cy="369332"/>
          </a:xfrm>
          <a:prstGeom prst="rect">
            <a:avLst/>
          </a:prstGeom>
          <a:noFill/>
        </p:spPr>
        <p:txBody>
          <a:bodyPr wrap="square" rtlCol="0">
            <a:spAutoFit/>
          </a:bodyPr>
          <a:lstStyle/>
          <a:p>
            <a:r>
              <a:rPr lang="en-US" b="1" dirty="0" smtClean="0">
                <a:solidFill>
                  <a:srgbClr val="FF0000"/>
                </a:solidFill>
                <a:sym typeface="Wingdings" panose="05000000000000000000" pitchFamily="2" charset="2"/>
              </a:rPr>
              <a:t></a:t>
            </a:r>
            <a:r>
              <a:rPr lang="en-US" b="1" dirty="0" smtClean="0">
                <a:solidFill>
                  <a:srgbClr val="FF0000"/>
                </a:solidFill>
              </a:rPr>
              <a:t>Tam min</a:t>
            </a:r>
            <a:endParaRPr lang="en-US" b="1" dirty="0">
              <a:solidFill>
                <a:srgbClr val="FF0000"/>
              </a:solidFill>
            </a:endParaRPr>
          </a:p>
        </p:txBody>
      </p:sp>
    </p:spTree>
    <p:extLst>
      <p:ext uri="{BB962C8B-B14F-4D97-AF65-F5344CB8AC3E}">
        <p14:creationId xmlns:p14="http://schemas.microsoft.com/office/powerpoint/2010/main" val="154315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AMD Processor Models</a:t>
            </a:r>
            <a:endParaRPr lang="en-CA" dirty="0"/>
          </a:p>
        </p:txBody>
      </p:sp>
      <p:sp>
        <p:nvSpPr>
          <p:cNvPr id="3" name="Content Placeholder 2"/>
          <p:cNvSpPr>
            <a:spLocks noGrp="1"/>
          </p:cNvSpPr>
          <p:nvPr>
            <p:ph idx="1"/>
          </p:nvPr>
        </p:nvSpPr>
        <p:spPr/>
        <p:txBody>
          <a:bodyPr/>
          <a:lstStyle/>
          <a:p>
            <a:r>
              <a:rPr lang="en-CA" dirty="0" smtClean="0"/>
              <a:t>We won’t spend time on these lines but reference links are available for more information.</a:t>
            </a:r>
          </a:p>
          <a:p>
            <a:r>
              <a:rPr lang="en-CA" dirty="0" smtClean="0"/>
              <a:t>AMD processors: </a:t>
            </a:r>
          </a:p>
          <a:p>
            <a:pPr lvl="1"/>
            <a:r>
              <a:rPr lang="en-CA" dirty="0">
                <a:hlinkClick r:id="rId2"/>
              </a:rPr>
              <a:t>http://</a:t>
            </a:r>
            <a:r>
              <a:rPr lang="en-CA" dirty="0" smtClean="0">
                <a:hlinkClick r:id="rId2"/>
              </a:rPr>
              <a:t>www.amd.com/en-us/products/processors/desktop</a:t>
            </a:r>
            <a:endParaRPr lang="en-CA" dirty="0" smtClean="0"/>
          </a:p>
          <a:p>
            <a:r>
              <a:rPr lang="en-CA" dirty="0" smtClean="0"/>
              <a:t>AMD vs. Intel: look at the speed tests performed with different software running (benchmarks).</a:t>
            </a:r>
            <a:endParaRPr lang="en-CA" dirty="0"/>
          </a:p>
          <a:p>
            <a:pPr lvl="1"/>
            <a:r>
              <a:rPr lang="en-CA" dirty="0" smtClean="0"/>
              <a:t>E.g., </a:t>
            </a:r>
            <a:r>
              <a:rPr lang="en-CA" dirty="0" smtClean="0">
                <a:hlinkClick r:id="rId3"/>
              </a:rPr>
              <a:t>http</a:t>
            </a:r>
            <a:r>
              <a:rPr lang="en-CA" dirty="0">
                <a:hlinkClick r:id="rId3"/>
              </a:rPr>
              <a:t>://www.tomshardware.com/t/cpus</a:t>
            </a:r>
            <a:r>
              <a:rPr lang="en-CA" dirty="0" smtClean="0">
                <a:hlinkClick r:id="rId3"/>
              </a:rPr>
              <a:t>/</a:t>
            </a:r>
            <a:endParaRPr lang="en-CA" dirty="0" smtClean="0"/>
          </a:p>
          <a:p>
            <a:r>
              <a:rPr lang="en-CA" dirty="0" smtClean="0"/>
              <a:t>However brand definitely </a:t>
            </a:r>
            <a:r>
              <a:rPr lang="en-CA" i="1" dirty="0" smtClean="0"/>
              <a:t>does matter </a:t>
            </a:r>
            <a:r>
              <a:rPr lang="en-CA" dirty="0" smtClean="0"/>
              <a:t>in that you can’t freely mix and match between Intel and AMD.</a:t>
            </a:r>
            <a:endParaRPr lang="en-CA" dirty="0"/>
          </a:p>
        </p:txBody>
      </p:sp>
    </p:spTree>
    <p:extLst>
      <p:ext uri="{BB962C8B-B14F-4D97-AF65-F5344CB8AC3E}">
        <p14:creationId xmlns:p14="http://schemas.microsoft.com/office/powerpoint/2010/main" val="4092182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(RAM)</a:t>
            </a:r>
            <a:endParaRPr lang="en-US" dirty="0"/>
          </a:p>
        </p:txBody>
      </p:sp>
      <p:sp>
        <p:nvSpPr>
          <p:cNvPr id="3" name="Content Placeholder 2"/>
          <p:cNvSpPr>
            <a:spLocks noGrp="1"/>
          </p:cNvSpPr>
          <p:nvPr>
            <p:ph idx="1"/>
          </p:nvPr>
        </p:nvSpPr>
        <p:spPr/>
        <p:txBody>
          <a:bodyPr/>
          <a:lstStyle/>
          <a:p>
            <a:r>
              <a:rPr lang="en-US" dirty="0" smtClean="0"/>
              <a:t>When a computer program is executed the instructions as well as any data needed (e.g., images, videos) is loaded into RAM from the storage device (usually the hard drive).</a:t>
            </a:r>
          </a:p>
          <a:p>
            <a:r>
              <a:rPr lang="en-US" dirty="0" smtClean="0"/>
              <a:t>Temporary storage (gone when you shut off or restart your computer).</a:t>
            </a:r>
          </a:p>
          <a:p>
            <a:r>
              <a:rPr lang="en-US" dirty="0" smtClean="0"/>
              <a:t>Significantly faster than any storage device.</a:t>
            </a:r>
          </a:p>
          <a:p>
            <a:r>
              <a:rPr lang="en-US" dirty="0" smtClean="0"/>
              <a:t>More expensive on a per unit basis than a storage device such as a hard drive.</a:t>
            </a:r>
          </a:p>
          <a:p>
            <a:r>
              <a:rPr lang="en-US" dirty="0" smtClean="0"/>
              <a:t>The memory capacity of today’s computers are typically specified in single or double digit  Gigabytes (recall that’s billions of bytes) .</a:t>
            </a:r>
            <a:endParaRPr lang="en-US" dirty="0"/>
          </a:p>
        </p:txBody>
      </p:sp>
    </p:spTree>
    <p:extLst>
      <p:ext uri="{BB962C8B-B14F-4D97-AF65-F5344CB8AC3E}">
        <p14:creationId xmlns:p14="http://schemas.microsoft.com/office/powerpoint/2010/main" val="750383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RAM?</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33349666"/>
              </p:ext>
            </p:extLst>
          </p:nvPr>
        </p:nvGraphicFramePr>
        <p:xfrm>
          <a:off x="762000" y="1397000"/>
          <a:ext cx="7772400" cy="5156200"/>
        </p:xfrm>
        <a:graphic>
          <a:graphicData uri="http://schemas.openxmlformats.org/drawingml/2006/table">
            <a:tbl>
              <a:tblPr firstRow="1" bandRow="1">
                <a:tableStyleId>{5C22544A-7EE6-4342-B048-85BDC9FD1C3A}</a:tableStyleId>
              </a:tblPr>
              <a:tblGrid>
                <a:gridCol w="1748790"/>
                <a:gridCol w="6023610"/>
              </a:tblGrid>
              <a:tr h="783693">
                <a:tc>
                  <a:txBody>
                    <a:bodyPr/>
                    <a:lstStyle/>
                    <a:p>
                      <a:r>
                        <a:rPr lang="en-US" dirty="0" smtClean="0"/>
                        <a:t>Amount of RAM</a:t>
                      </a:r>
                      <a:endParaRPr lang="en-US" dirty="0"/>
                    </a:p>
                  </a:txBody>
                  <a:tcPr/>
                </a:tc>
                <a:tc>
                  <a:txBody>
                    <a:bodyPr/>
                    <a:lstStyle/>
                    <a:p>
                      <a:r>
                        <a:rPr lang="en-US" dirty="0" smtClean="0"/>
                        <a:t>Primary computer</a:t>
                      </a:r>
                      <a:r>
                        <a:rPr lang="en-US" baseline="0" dirty="0" smtClean="0"/>
                        <a:t> usage</a:t>
                      </a:r>
                      <a:endParaRPr lang="en-US" dirty="0"/>
                    </a:p>
                  </a:txBody>
                  <a:tcPr/>
                </a:tc>
              </a:tr>
              <a:tr h="454044">
                <a:tc>
                  <a:txBody>
                    <a:bodyPr/>
                    <a:lstStyle/>
                    <a:p>
                      <a:r>
                        <a:rPr lang="en-US" dirty="0" smtClean="0"/>
                        <a:t>&lt; 4 GB</a:t>
                      </a:r>
                      <a:endParaRPr lang="en-US" dirty="0"/>
                    </a:p>
                  </a:txBody>
                  <a:tcPr/>
                </a:tc>
                <a:tc>
                  <a:txBody>
                    <a:bodyPr/>
                    <a:lstStyle/>
                    <a:p>
                      <a:r>
                        <a:rPr lang="en-US" dirty="0" smtClean="0"/>
                        <a:t>Basic:</a:t>
                      </a:r>
                      <a:r>
                        <a:rPr lang="en-US" baseline="0" dirty="0" smtClean="0"/>
                        <a:t> web browsing, email, word processing</a:t>
                      </a:r>
                      <a:endParaRPr lang="en-US" dirty="0"/>
                    </a:p>
                  </a:txBody>
                  <a:tcPr/>
                </a:tc>
              </a:tr>
              <a:tr h="1119561">
                <a:tc>
                  <a:txBody>
                    <a:bodyPr/>
                    <a:lstStyle/>
                    <a:p>
                      <a:r>
                        <a:rPr lang="en-US" dirty="0" smtClean="0"/>
                        <a:t>4 – 8 GB</a:t>
                      </a:r>
                      <a:endParaRPr lang="en-US" dirty="0"/>
                    </a:p>
                  </a:txBody>
                  <a:tcPr/>
                </a:tc>
                <a:tc>
                  <a:txBody>
                    <a:bodyPr/>
                    <a:lstStyle/>
                    <a:p>
                      <a:r>
                        <a:rPr lang="en-US" dirty="0" smtClean="0"/>
                        <a:t>Multitasking:</a:t>
                      </a:r>
                      <a:r>
                        <a:rPr lang="en-US" baseline="0" dirty="0" smtClean="0"/>
                        <a:t> running a few applications simultaneously, playing games, watching regular (lower definition) movies, simple photo editing.</a:t>
                      </a:r>
                      <a:endParaRPr lang="en-US" dirty="0"/>
                    </a:p>
                  </a:txBody>
                  <a:tcPr/>
                </a:tc>
              </a:tr>
              <a:tr h="2798902">
                <a:tc>
                  <a:txBody>
                    <a:bodyPr/>
                    <a:lstStyle/>
                    <a:p>
                      <a:r>
                        <a:rPr lang="en-US" dirty="0" smtClean="0"/>
                        <a:t>10 GB and above</a:t>
                      </a:r>
                      <a:endParaRPr lang="en-US" dirty="0"/>
                    </a:p>
                  </a:txBody>
                  <a:tcPr/>
                </a:tc>
                <a:tc>
                  <a:txBody>
                    <a:bodyPr/>
                    <a:lstStyle/>
                    <a:p>
                      <a:r>
                        <a:rPr lang="en-US" dirty="0" smtClean="0"/>
                        <a:t>Multitasking with regular applications or</a:t>
                      </a:r>
                      <a:r>
                        <a:rPr lang="en-US" baseline="0" dirty="0" smtClean="0"/>
                        <a:t> even with hardware-intensive applications such as games with higher resolution graphics (rules of thumb: “first person shooter” and/or 3D games rather than simpler adventure, role-playing, strategy games), video editing, 3D or extensive image editing (e.g., Photoshop), HD (high definition) entertainment</a:t>
                      </a:r>
                      <a:endParaRPr lang="en-US" dirty="0"/>
                    </a:p>
                  </a:txBody>
                  <a:tcPr/>
                </a:tc>
              </a:tr>
            </a:tbl>
          </a:graphicData>
        </a:graphic>
      </p:graphicFrame>
      <p:sp>
        <p:nvSpPr>
          <p:cNvPr id="5" name="TextBox 4"/>
          <p:cNvSpPr txBox="1"/>
          <p:nvPr/>
        </p:nvSpPr>
        <p:spPr>
          <a:xfrm>
            <a:off x="43543" y="2438400"/>
            <a:ext cx="1295400" cy="646331"/>
          </a:xfrm>
          <a:prstGeom prst="rect">
            <a:avLst/>
          </a:prstGeom>
          <a:noFill/>
        </p:spPr>
        <p:txBody>
          <a:bodyPr wrap="square" rtlCol="0">
            <a:spAutoFit/>
          </a:bodyPr>
          <a:lstStyle/>
          <a:p>
            <a:r>
              <a:rPr lang="en-US" b="1" dirty="0" smtClean="0">
                <a:solidFill>
                  <a:srgbClr val="FF0000"/>
                </a:solidFill>
              </a:rPr>
              <a:t>Tam </a:t>
            </a:r>
          </a:p>
          <a:p>
            <a:r>
              <a:rPr lang="en-US" b="1" dirty="0" smtClean="0">
                <a:solidFill>
                  <a:srgbClr val="FF0000"/>
                </a:solidFill>
              </a:rPr>
              <a:t>min</a:t>
            </a:r>
            <a:r>
              <a:rPr lang="en-US" b="1" dirty="0" smtClean="0">
                <a:solidFill>
                  <a:srgbClr val="FF0000"/>
                </a:solidFill>
                <a:sym typeface="Wingdings" panose="05000000000000000000" pitchFamily="2" charset="2"/>
              </a:rPr>
              <a:t></a:t>
            </a:r>
            <a:endParaRPr lang="en-US" b="1" dirty="0">
              <a:solidFill>
                <a:srgbClr val="FF0000"/>
              </a:solidFill>
            </a:endParaRPr>
          </a:p>
        </p:txBody>
      </p:sp>
    </p:spTree>
    <p:extLst>
      <p:ext uri="{BB962C8B-B14F-4D97-AF65-F5344CB8AC3E}">
        <p14:creationId xmlns:p14="http://schemas.microsoft.com/office/powerpoint/2010/main" val="2201399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Technical Specifications</a:t>
            </a:r>
            <a:endParaRPr lang="en-US" dirty="0"/>
          </a:p>
        </p:txBody>
      </p:sp>
      <p:sp>
        <p:nvSpPr>
          <p:cNvPr id="3" name="Content Placeholder 2"/>
          <p:cNvSpPr>
            <a:spLocks noGrp="1"/>
          </p:cNvSpPr>
          <p:nvPr>
            <p:ph idx="1"/>
          </p:nvPr>
        </p:nvSpPr>
        <p:spPr/>
        <p:txBody>
          <a:bodyPr/>
          <a:lstStyle/>
          <a:p>
            <a:r>
              <a:rPr lang="en-US" dirty="0" smtClean="0"/>
              <a:t>Paraphrased from an online electronics retailer:</a:t>
            </a:r>
          </a:p>
          <a:p>
            <a:pPr lvl="1"/>
            <a:r>
              <a:rPr lang="en-US" sz="1800" dirty="0" smtClean="0"/>
              <a:t>3.5GHz </a:t>
            </a:r>
            <a:r>
              <a:rPr lang="en-US" sz="1800" dirty="0"/>
              <a:t>4th generation AMD A8 6500K processor and 6GB of RAM will keep you productive and </a:t>
            </a:r>
            <a:r>
              <a:rPr lang="en-US" sz="1800" dirty="0" smtClean="0"/>
              <a:t>efficient!</a:t>
            </a:r>
            <a:endParaRPr lang="en-US" sz="1800" dirty="0" smtClean="0">
              <a:latin typeface="Arial" panose="020B0604020202020204" pitchFamily="34" charset="0"/>
              <a:cs typeface="Arial" panose="020B0604020202020204" pitchFamily="34" charset="0"/>
            </a:endParaRPr>
          </a:p>
          <a:p>
            <a:pPr lvl="1"/>
            <a:r>
              <a:rPr lang="en-US" sz="1800" dirty="0"/>
              <a:t>1TB hard drive provides roomy storage for your files, music, videos, and </a:t>
            </a:r>
            <a:r>
              <a:rPr lang="en-US" sz="1800" dirty="0" smtClean="0"/>
              <a:t>more!</a:t>
            </a:r>
          </a:p>
          <a:p>
            <a:pPr lvl="1"/>
            <a:r>
              <a:rPr lang="en-US" sz="1800" dirty="0"/>
              <a:t>USB, </a:t>
            </a:r>
            <a:r>
              <a:rPr lang="en-US" sz="1800" dirty="0" smtClean="0"/>
              <a:t>VGA</a:t>
            </a:r>
            <a:r>
              <a:rPr lang="en-US" sz="1800" dirty="0"/>
              <a:t>, and HDMI </a:t>
            </a:r>
            <a:r>
              <a:rPr lang="en-US" sz="1800" dirty="0" smtClean="0"/>
              <a:t>connectivity</a:t>
            </a:r>
          </a:p>
          <a:p>
            <a:pPr lvl="1"/>
            <a:r>
              <a:rPr lang="en-US" sz="1800" dirty="0"/>
              <a:t>DVD RW 24X optical drive offers an additional storage </a:t>
            </a:r>
            <a:r>
              <a:rPr lang="en-US" sz="1800" dirty="0" smtClean="0"/>
              <a:t>option</a:t>
            </a:r>
          </a:p>
          <a:p>
            <a:pPr marL="234950" lvl="1" indent="0">
              <a:buNone/>
            </a:pPr>
            <a:endParaRPr lang="en-US" sz="1800" dirty="0">
              <a:latin typeface="Arial" panose="020B0604020202020204" pitchFamily="34" charset="0"/>
              <a:cs typeface="Arial" panose="020B0604020202020204" pitchFamily="34" charset="0"/>
            </a:endParaRPr>
          </a:p>
          <a:p>
            <a:pPr lvl="1"/>
            <a:r>
              <a:rPr lang="en-US" sz="1800" dirty="0" smtClean="0">
                <a:latin typeface="Arial" panose="020B0604020202020204" pitchFamily="34" charset="0"/>
                <a:cs typeface="Arial" panose="020B0604020202020204" pitchFamily="34" charset="0"/>
              </a:rPr>
              <a:t>Last accessed from </a:t>
            </a:r>
            <a:r>
              <a:rPr lang="en-US" sz="1800" dirty="0" smtClean="0">
                <a:latin typeface="Arial" panose="020B0604020202020204" pitchFamily="34" charset="0"/>
                <a:cs typeface="Arial" panose="020B0604020202020204" pitchFamily="34" charset="0"/>
                <a:hlinkClick r:id="rId2"/>
              </a:rPr>
              <a:t>www.bestbuy.ca</a:t>
            </a:r>
            <a:r>
              <a:rPr lang="en-US" sz="1800" dirty="0" smtClean="0">
                <a:latin typeface="Arial" panose="020B0604020202020204" pitchFamily="34" charset="0"/>
                <a:cs typeface="Arial" panose="020B0604020202020204" pitchFamily="34" charset="0"/>
              </a:rPr>
              <a:t> Jan 2015</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651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(Hard Drive)</a:t>
            </a:r>
            <a:endParaRPr lang="en-US" dirty="0"/>
          </a:p>
        </p:txBody>
      </p:sp>
      <p:sp>
        <p:nvSpPr>
          <p:cNvPr id="3" name="Content Placeholder 2"/>
          <p:cNvSpPr>
            <a:spLocks noGrp="1"/>
          </p:cNvSpPr>
          <p:nvPr>
            <p:ph idx="1"/>
          </p:nvPr>
        </p:nvSpPr>
        <p:spPr/>
        <p:txBody>
          <a:bodyPr/>
          <a:lstStyle/>
          <a:p>
            <a:r>
              <a:rPr lang="en-US" dirty="0" smtClean="0"/>
              <a:t>All data that’s needed in the long term must be kept in some form of storage device.</a:t>
            </a:r>
          </a:p>
          <a:p>
            <a:pPr lvl="1"/>
            <a:r>
              <a:rPr lang="en-US" dirty="0" smtClean="0"/>
              <a:t>Storage (hard drive): something that may not currently be needed but needed at some point in the future.</a:t>
            </a:r>
          </a:p>
          <a:p>
            <a:pPr lvl="1"/>
            <a:r>
              <a:rPr lang="en-US" dirty="0" smtClean="0"/>
              <a:t>Memory (RAM):  something that is currently being used must be stored here.</a:t>
            </a:r>
          </a:p>
          <a:p>
            <a:pPr lvl="1"/>
            <a:r>
              <a:rPr lang="en-US" dirty="0" smtClean="0"/>
              <a:t>Types of hard drives:</a:t>
            </a:r>
          </a:p>
          <a:p>
            <a:pPr lvl="2"/>
            <a:r>
              <a:rPr lang="en-US" dirty="0" smtClean="0"/>
              <a:t>Magnetic hard drives</a:t>
            </a:r>
          </a:p>
          <a:p>
            <a:pPr lvl="3"/>
            <a:r>
              <a:rPr lang="en-US" dirty="0" smtClean="0"/>
              <a:t>Stores information via magnetism</a:t>
            </a:r>
          </a:p>
          <a:p>
            <a:pPr lvl="2"/>
            <a:r>
              <a:rPr lang="en-US" dirty="0" smtClean="0"/>
              <a:t>Solid state hard drives</a:t>
            </a:r>
          </a:p>
          <a:p>
            <a:pPr lvl="3"/>
            <a:r>
              <a:rPr lang="en-US" dirty="0" smtClean="0"/>
              <a:t>Stores information without moving parts</a:t>
            </a:r>
          </a:p>
          <a:p>
            <a:pPr lvl="2"/>
            <a:r>
              <a:rPr lang="en-US" dirty="0" smtClean="0"/>
              <a:t>The typical storage capacity of hard drives is measured in hundreds of Gigabytes or single digit Terabytes</a:t>
            </a:r>
            <a:endParaRPr lang="en-US" dirty="0"/>
          </a:p>
        </p:txBody>
      </p:sp>
    </p:spTree>
    <p:extLst>
      <p:ext uri="{BB962C8B-B14F-4D97-AF65-F5344CB8AC3E}">
        <p14:creationId xmlns:p14="http://schemas.microsoft.com/office/powerpoint/2010/main" val="1581494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Hard Drive Types</a:t>
            </a:r>
            <a:endParaRPr lang="en-US" dirty="0"/>
          </a:p>
        </p:txBody>
      </p:sp>
      <p:sp>
        <p:nvSpPr>
          <p:cNvPr id="3" name="Text Placeholder 2"/>
          <p:cNvSpPr>
            <a:spLocks noGrp="1"/>
          </p:cNvSpPr>
          <p:nvPr>
            <p:ph type="body" idx="1"/>
          </p:nvPr>
        </p:nvSpPr>
        <p:spPr/>
        <p:txBody>
          <a:bodyPr/>
          <a:lstStyle/>
          <a:p>
            <a:r>
              <a:rPr lang="en-US" dirty="0" smtClean="0"/>
              <a:t>Magnetic hard drive (HDD)</a:t>
            </a:r>
            <a:endParaRPr lang="en-US" dirty="0"/>
          </a:p>
        </p:txBody>
      </p:sp>
      <p:sp>
        <p:nvSpPr>
          <p:cNvPr id="4" name="Content Placeholder 3"/>
          <p:cNvSpPr>
            <a:spLocks noGrp="1"/>
          </p:cNvSpPr>
          <p:nvPr>
            <p:ph sz="half" idx="2"/>
          </p:nvPr>
        </p:nvSpPr>
        <p:spPr/>
        <p:txBody>
          <a:bodyPr/>
          <a:lstStyle/>
          <a:p>
            <a:r>
              <a:rPr lang="en-US" dirty="0" smtClean="0"/>
              <a:t>Slower</a:t>
            </a:r>
          </a:p>
          <a:p>
            <a:r>
              <a:rPr lang="en-US" dirty="0" smtClean="0"/>
              <a:t>Less expensive</a:t>
            </a:r>
          </a:p>
          <a:p>
            <a:r>
              <a:rPr lang="en-US" dirty="0" smtClean="0"/>
              <a:t>Hard drives with the highest capacities are only magnetic</a:t>
            </a:r>
          </a:p>
          <a:p>
            <a:r>
              <a:rPr lang="en-US" dirty="0" smtClean="0"/>
              <a:t>Less ‘durable’ (may be affected by magnetic fields, physical jarring, temperature extremes)</a:t>
            </a:r>
            <a:endParaRPr lang="en-US" dirty="0"/>
          </a:p>
        </p:txBody>
      </p:sp>
      <p:sp>
        <p:nvSpPr>
          <p:cNvPr id="5" name="Text Placeholder 4"/>
          <p:cNvSpPr>
            <a:spLocks noGrp="1"/>
          </p:cNvSpPr>
          <p:nvPr>
            <p:ph type="body" sz="quarter" idx="3"/>
          </p:nvPr>
        </p:nvSpPr>
        <p:spPr/>
        <p:txBody>
          <a:bodyPr/>
          <a:lstStyle/>
          <a:p>
            <a:r>
              <a:rPr lang="en-US" dirty="0" smtClean="0"/>
              <a:t>Solid state hard drive (SSD)</a:t>
            </a:r>
            <a:endParaRPr lang="en-US" dirty="0"/>
          </a:p>
        </p:txBody>
      </p:sp>
      <p:sp>
        <p:nvSpPr>
          <p:cNvPr id="6" name="Content Placeholder 5"/>
          <p:cNvSpPr>
            <a:spLocks noGrp="1"/>
          </p:cNvSpPr>
          <p:nvPr>
            <p:ph sz="quarter" idx="4"/>
          </p:nvPr>
        </p:nvSpPr>
        <p:spPr/>
        <p:txBody>
          <a:bodyPr/>
          <a:lstStyle/>
          <a:p>
            <a:r>
              <a:rPr lang="en-US" dirty="0" smtClean="0"/>
              <a:t>Faster (roughly double)</a:t>
            </a:r>
          </a:p>
          <a:p>
            <a:r>
              <a:rPr lang="en-US" dirty="0" smtClean="0"/>
              <a:t>More expensive</a:t>
            </a:r>
          </a:p>
          <a:p>
            <a:r>
              <a:rPr lang="en-US" dirty="0" smtClean="0"/>
              <a:t>Lower maximum storage capacity</a:t>
            </a:r>
          </a:p>
          <a:p>
            <a:endParaRPr lang="en-US" dirty="0" smtClean="0"/>
          </a:p>
          <a:p>
            <a:r>
              <a:rPr lang="en-US" dirty="0" smtClean="0"/>
              <a:t>More durable (no moving parts)</a:t>
            </a:r>
            <a:endParaRPr lang="en-US" dirty="0"/>
          </a:p>
        </p:txBody>
      </p:sp>
    </p:spTree>
    <p:extLst>
      <p:ext uri="{BB962C8B-B14F-4D97-AF65-F5344CB8AC3E}">
        <p14:creationId xmlns:p14="http://schemas.microsoft.com/office/powerpoint/2010/main" val="7938037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22697451"/>
              </p:ext>
            </p:extLst>
          </p:nvPr>
        </p:nvGraphicFramePr>
        <p:xfrm>
          <a:off x="228600" y="152400"/>
          <a:ext cx="8534400" cy="6525330"/>
        </p:xfrm>
        <a:graphic>
          <a:graphicData uri="http://schemas.openxmlformats.org/drawingml/2006/table">
            <a:tbl>
              <a:tblPr firstRow="1" bandRow="1">
                <a:tableStyleId>{5C22544A-7EE6-4342-B048-85BDC9FD1C3A}</a:tableStyleId>
              </a:tblPr>
              <a:tblGrid>
                <a:gridCol w="1143000"/>
                <a:gridCol w="1905000"/>
                <a:gridCol w="1828800"/>
                <a:gridCol w="1752600"/>
                <a:gridCol w="1905000"/>
              </a:tblGrid>
              <a:tr h="1050054">
                <a:tc>
                  <a:txBody>
                    <a:bodyPr/>
                    <a:lstStyle/>
                    <a:p>
                      <a:r>
                        <a:rPr lang="en-US" sz="1800" dirty="0" smtClean="0"/>
                        <a:t>Capacity</a:t>
                      </a:r>
                      <a:endParaRPr lang="en-US" sz="1800" dirty="0"/>
                    </a:p>
                  </a:txBody>
                  <a:tcPr/>
                </a:tc>
                <a:tc>
                  <a:txBody>
                    <a:bodyPr/>
                    <a:lstStyle/>
                    <a:p>
                      <a:r>
                        <a:rPr lang="en-US" sz="1800" dirty="0" smtClean="0"/>
                        <a:t>Images (number): assume 1 MB</a:t>
                      </a:r>
                      <a:r>
                        <a:rPr lang="en-US" sz="1800" baseline="0" dirty="0" smtClean="0"/>
                        <a:t> per </a:t>
                      </a:r>
                      <a:r>
                        <a:rPr lang="en-US" sz="1800" dirty="0" smtClean="0"/>
                        <a:t>image</a:t>
                      </a:r>
                      <a:endParaRPr lang="en-US" sz="1800" dirty="0"/>
                    </a:p>
                  </a:txBody>
                  <a:tcPr/>
                </a:tc>
                <a:tc>
                  <a:txBody>
                    <a:bodyPr/>
                    <a:lstStyle/>
                    <a:p>
                      <a:r>
                        <a:rPr lang="en-US" sz="1800" dirty="0" smtClean="0"/>
                        <a:t>Songs (number): assumes</a:t>
                      </a:r>
                      <a:r>
                        <a:rPr lang="en-US" sz="1800" baseline="0" dirty="0" smtClean="0"/>
                        <a:t> 10 MB per song</a:t>
                      </a:r>
                      <a:endParaRPr lang="en-US" sz="1800" dirty="0"/>
                    </a:p>
                  </a:txBody>
                  <a:tcPr/>
                </a:tc>
                <a:tc>
                  <a:txBody>
                    <a:bodyPr/>
                    <a:lstStyle/>
                    <a:p>
                      <a:r>
                        <a:rPr lang="en-US" sz="1800" dirty="0" smtClean="0"/>
                        <a:t>Movies (hours): assumes</a:t>
                      </a:r>
                      <a:r>
                        <a:rPr lang="en-US" sz="1800" baseline="0" dirty="0" smtClean="0"/>
                        <a:t> 70 MB/hour</a:t>
                      </a:r>
                      <a:endParaRPr lang="en-US" sz="1800" dirty="0"/>
                    </a:p>
                  </a:txBody>
                  <a:tcPr/>
                </a:tc>
                <a:tc>
                  <a:txBody>
                    <a:bodyPr/>
                    <a:lstStyle/>
                    <a:p>
                      <a:r>
                        <a:rPr lang="en-US" sz="1800" dirty="0" smtClean="0"/>
                        <a:t>HD Movies (hours): assumes 2.4 GB/hour</a:t>
                      </a:r>
                      <a:endParaRPr lang="en-US" sz="1800" dirty="0"/>
                    </a:p>
                  </a:txBody>
                  <a:tcPr/>
                </a:tc>
              </a:tr>
              <a:tr h="608364">
                <a:tc>
                  <a:txBody>
                    <a:bodyPr/>
                    <a:lstStyle/>
                    <a:p>
                      <a:r>
                        <a:rPr lang="en-US" sz="1800" dirty="0" smtClean="0"/>
                        <a:t>256 GB</a:t>
                      </a:r>
                      <a:endParaRPr lang="en-US" sz="1800" dirty="0"/>
                    </a:p>
                  </a:txBody>
                  <a:tcPr/>
                </a:tc>
                <a:tc>
                  <a:txBody>
                    <a:bodyPr/>
                    <a:lstStyle/>
                    <a:p>
                      <a:pPr algn="l" fontAlgn="b"/>
                      <a:r>
                        <a:rPr lang="en-US" sz="1800" b="0" i="0" u="none" strike="noStrike" dirty="0" smtClean="0">
                          <a:solidFill>
                            <a:srgbClr val="000000"/>
                          </a:solidFill>
                          <a:effectLst/>
                          <a:latin typeface="Calibri"/>
                        </a:rPr>
                        <a:t>256,000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25,600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3657</a:t>
                      </a:r>
                    </a:p>
                  </a:txBody>
                  <a:tcPr/>
                </a:tc>
                <a:tc>
                  <a:txBody>
                    <a:bodyPr/>
                    <a:lstStyle/>
                    <a:p>
                      <a:pPr algn="l" fontAlgn="b"/>
                      <a:r>
                        <a:rPr lang="en-US" sz="1800" b="0" i="0" u="none" strike="noStrike" dirty="0" smtClean="0">
                          <a:solidFill>
                            <a:srgbClr val="000000"/>
                          </a:solidFill>
                          <a:effectLst/>
                          <a:latin typeface="Calibri"/>
                        </a:rPr>
                        <a:t>107</a:t>
                      </a:r>
                      <a:endParaRPr lang="en-US" sz="1800" b="0" i="0" u="none" strike="noStrike" dirty="0">
                        <a:solidFill>
                          <a:srgbClr val="000000"/>
                        </a:solidFill>
                        <a:effectLst/>
                        <a:latin typeface="Calibri"/>
                      </a:endParaRPr>
                    </a:p>
                  </a:txBody>
                  <a:tcPr/>
                </a:tc>
              </a:tr>
              <a:tr h="608364">
                <a:tc>
                  <a:txBody>
                    <a:bodyPr/>
                    <a:lstStyle/>
                    <a:p>
                      <a:r>
                        <a:rPr lang="en-US" sz="1800" dirty="0" smtClean="0"/>
                        <a:t>320 GB</a:t>
                      </a:r>
                      <a:endParaRPr lang="en-US" sz="1800" dirty="0"/>
                    </a:p>
                  </a:txBody>
                  <a:tcPr/>
                </a:tc>
                <a:tc>
                  <a:txBody>
                    <a:bodyPr/>
                    <a:lstStyle/>
                    <a:p>
                      <a:pPr algn="l" fontAlgn="b"/>
                      <a:r>
                        <a:rPr lang="en-US" sz="1800" b="0" i="0" u="none" strike="noStrike" dirty="0" smtClean="0">
                          <a:solidFill>
                            <a:srgbClr val="000000"/>
                          </a:solidFill>
                          <a:effectLst/>
                          <a:latin typeface="Calibri"/>
                        </a:rPr>
                        <a:t>320,000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32,000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4571</a:t>
                      </a:r>
                    </a:p>
                  </a:txBody>
                  <a:tcPr/>
                </a:tc>
                <a:tc>
                  <a:txBody>
                    <a:bodyPr/>
                    <a:lstStyle/>
                    <a:p>
                      <a:pPr algn="l" fontAlgn="b"/>
                      <a:r>
                        <a:rPr lang="en-US" sz="1800" b="0" i="0" u="none" strike="noStrike" dirty="0" smtClean="0">
                          <a:solidFill>
                            <a:srgbClr val="000000"/>
                          </a:solidFill>
                          <a:effectLst/>
                          <a:latin typeface="Calibri"/>
                        </a:rPr>
                        <a:t>133</a:t>
                      </a:r>
                      <a:endParaRPr lang="en-US" sz="1800" b="0" i="0" u="none" strike="noStrike" dirty="0">
                        <a:solidFill>
                          <a:srgbClr val="000000"/>
                        </a:solidFill>
                        <a:effectLst/>
                        <a:latin typeface="Calibri"/>
                      </a:endParaRPr>
                    </a:p>
                  </a:txBody>
                  <a:tcPr/>
                </a:tc>
              </a:tr>
              <a:tr h="608364">
                <a:tc>
                  <a:txBody>
                    <a:bodyPr/>
                    <a:lstStyle/>
                    <a:p>
                      <a:r>
                        <a:rPr lang="en-US" sz="1800" dirty="0" smtClean="0"/>
                        <a:t>500 GB</a:t>
                      </a:r>
                      <a:endParaRPr lang="en-US" sz="1800" dirty="0"/>
                    </a:p>
                  </a:txBody>
                  <a:tcPr/>
                </a:tc>
                <a:tc>
                  <a:txBody>
                    <a:bodyPr/>
                    <a:lstStyle/>
                    <a:p>
                      <a:pPr algn="l" fontAlgn="b"/>
                      <a:r>
                        <a:rPr lang="en-US" sz="1800" b="0" i="0" u="none" strike="noStrike" dirty="0" smtClean="0">
                          <a:solidFill>
                            <a:srgbClr val="000000"/>
                          </a:solidFill>
                          <a:effectLst/>
                          <a:latin typeface="Calibri"/>
                        </a:rPr>
                        <a:t>500,000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50,000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7143</a:t>
                      </a:r>
                    </a:p>
                  </a:txBody>
                  <a:tcPr/>
                </a:tc>
                <a:tc>
                  <a:txBody>
                    <a:bodyPr/>
                    <a:lstStyle/>
                    <a:p>
                      <a:pPr algn="l" fontAlgn="b"/>
                      <a:r>
                        <a:rPr lang="en-US" sz="1800" b="0" i="0" u="none" strike="noStrike" dirty="0" smtClean="0">
                          <a:solidFill>
                            <a:srgbClr val="000000"/>
                          </a:solidFill>
                          <a:effectLst/>
                          <a:latin typeface="Calibri"/>
                        </a:rPr>
                        <a:t>208</a:t>
                      </a:r>
                      <a:endParaRPr lang="en-US" sz="1800" b="0" i="0" u="none" strike="noStrike" dirty="0">
                        <a:solidFill>
                          <a:srgbClr val="000000"/>
                        </a:solidFill>
                        <a:effectLst/>
                        <a:latin typeface="Calibri"/>
                      </a:endParaRPr>
                    </a:p>
                  </a:txBody>
                  <a:tcPr/>
                </a:tc>
              </a:tr>
              <a:tr h="608364">
                <a:tc>
                  <a:txBody>
                    <a:bodyPr/>
                    <a:lstStyle/>
                    <a:p>
                      <a:r>
                        <a:rPr lang="en-US" sz="1800" dirty="0" smtClean="0"/>
                        <a:t>640 GB</a:t>
                      </a:r>
                      <a:endParaRPr lang="en-US" sz="1800" dirty="0"/>
                    </a:p>
                  </a:txBody>
                  <a:tcPr/>
                </a:tc>
                <a:tc>
                  <a:txBody>
                    <a:bodyPr/>
                    <a:lstStyle/>
                    <a:p>
                      <a:pPr algn="l" fontAlgn="b"/>
                      <a:r>
                        <a:rPr lang="en-US" sz="1800" b="0" i="0" u="none" strike="noStrike" dirty="0" smtClean="0">
                          <a:solidFill>
                            <a:srgbClr val="000000"/>
                          </a:solidFill>
                          <a:effectLst/>
                          <a:latin typeface="Calibri"/>
                        </a:rPr>
                        <a:t>640,000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64,000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9143</a:t>
                      </a:r>
                    </a:p>
                  </a:txBody>
                  <a:tcPr/>
                </a:tc>
                <a:tc>
                  <a:txBody>
                    <a:bodyPr/>
                    <a:lstStyle/>
                    <a:p>
                      <a:pPr algn="l" fontAlgn="b"/>
                      <a:r>
                        <a:rPr lang="en-US" sz="1800" b="0" i="0" u="none" strike="noStrike" dirty="0" smtClean="0">
                          <a:solidFill>
                            <a:srgbClr val="000000"/>
                          </a:solidFill>
                          <a:effectLst/>
                          <a:latin typeface="Calibri"/>
                        </a:rPr>
                        <a:t>267</a:t>
                      </a:r>
                      <a:endParaRPr lang="en-US" sz="1800" b="0" i="0" u="none" strike="noStrike" dirty="0">
                        <a:solidFill>
                          <a:srgbClr val="000000"/>
                        </a:solidFill>
                        <a:effectLst/>
                        <a:latin typeface="Calibri"/>
                      </a:endParaRPr>
                    </a:p>
                  </a:txBody>
                  <a:tcPr/>
                </a:tc>
              </a:tr>
              <a:tr h="608364">
                <a:tc>
                  <a:txBody>
                    <a:bodyPr/>
                    <a:lstStyle/>
                    <a:p>
                      <a:r>
                        <a:rPr lang="en-US" sz="1800" dirty="0" smtClean="0"/>
                        <a:t>750</a:t>
                      </a:r>
                      <a:r>
                        <a:rPr lang="en-US" sz="1800" baseline="0" dirty="0" smtClean="0"/>
                        <a:t> GB</a:t>
                      </a:r>
                      <a:endParaRPr lang="en-US" sz="1800" dirty="0"/>
                    </a:p>
                  </a:txBody>
                  <a:tcPr/>
                </a:tc>
                <a:tc>
                  <a:txBody>
                    <a:bodyPr/>
                    <a:lstStyle/>
                    <a:p>
                      <a:pPr algn="l" fontAlgn="b"/>
                      <a:r>
                        <a:rPr lang="en-US" sz="1800" b="0" i="0" u="none" strike="noStrike" dirty="0" smtClean="0">
                          <a:solidFill>
                            <a:srgbClr val="000000"/>
                          </a:solidFill>
                          <a:effectLst/>
                          <a:latin typeface="Calibri"/>
                        </a:rPr>
                        <a:t>750,000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75,000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10714</a:t>
                      </a:r>
                    </a:p>
                  </a:txBody>
                  <a:tcPr/>
                </a:tc>
                <a:tc>
                  <a:txBody>
                    <a:bodyPr/>
                    <a:lstStyle/>
                    <a:p>
                      <a:pPr algn="l" fontAlgn="b"/>
                      <a:r>
                        <a:rPr lang="en-US" sz="1800" b="0" i="0" u="none" strike="noStrike" dirty="0" smtClean="0">
                          <a:solidFill>
                            <a:srgbClr val="000000"/>
                          </a:solidFill>
                          <a:effectLst/>
                          <a:latin typeface="Calibri"/>
                        </a:rPr>
                        <a:t>313</a:t>
                      </a:r>
                      <a:endParaRPr lang="en-US" sz="1800" b="0" i="0" u="none" strike="noStrike" dirty="0">
                        <a:solidFill>
                          <a:srgbClr val="000000"/>
                        </a:solidFill>
                        <a:effectLst/>
                        <a:latin typeface="Calibri"/>
                      </a:endParaRPr>
                    </a:p>
                  </a:txBody>
                  <a:tcPr/>
                </a:tc>
              </a:tr>
              <a:tr h="608364">
                <a:tc>
                  <a:txBody>
                    <a:bodyPr/>
                    <a:lstStyle/>
                    <a:p>
                      <a:r>
                        <a:rPr lang="en-US" sz="1800" dirty="0" smtClean="0"/>
                        <a:t>1 TB</a:t>
                      </a:r>
                      <a:endParaRPr lang="en-US" sz="1800" dirty="0"/>
                    </a:p>
                  </a:txBody>
                  <a:tcPr/>
                </a:tc>
                <a:tc>
                  <a:txBody>
                    <a:bodyPr/>
                    <a:lstStyle/>
                    <a:p>
                      <a:pPr algn="l" fontAlgn="b"/>
                      <a:r>
                        <a:rPr lang="en-US" sz="1800" b="0" i="0" u="none" strike="noStrike" dirty="0" smtClean="0">
                          <a:solidFill>
                            <a:srgbClr val="000000"/>
                          </a:solidFill>
                          <a:effectLst/>
                          <a:latin typeface="Calibri"/>
                        </a:rPr>
                        <a:t>1,000,000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100,000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14286</a:t>
                      </a:r>
                    </a:p>
                  </a:txBody>
                  <a:tcPr/>
                </a:tc>
                <a:tc>
                  <a:txBody>
                    <a:bodyPr/>
                    <a:lstStyle/>
                    <a:p>
                      <a:pPr algn="l" fontAlgn="b"/>
                      <a:r>
                        <a:rPr lang="en-US" sz="1800" b="0" i="0" u="none" strike="noStrike" dirty="0" smtClean="0">
                          <a:solidFill>
                            <a:srgbClr val="000000"/>
                          </a:solidFill>
                          <a:effectLst/>
                          <a:latin typeface="Calibri"/>
                        </a:rPr>
                        <a:t>417</a:t>
                      </a:r>
                      <a:endParaRPr lang="en-US" sz="1800" b="0" i="0" u="none" strike="noStrike" dirty="0">
                        <a:solidFill>
                          <a:srgbClr val="000000"/>
                        </a:solidFill>
                        <a:effectLst/>
                        <a:latin typeface="Calibri"/>
                      </a:endParaRPr>
                    </a:p>
                  </a:txBody>
                  <a:tcPr/>
                </a:tc>
              </a:tr>
              <a:tr h="608364">
                <a:tc>
                  <a:txBody>
                    <a:bodyPr/>
                    <a:lstStyle/>
                    <a:p>
                      <a:r>
                        <a:rPr lang="en-US" sz="1800" dirty="0" smtClean="0"/>
                        <a:t>2 TB</a:t>
                      </a:r>
                      <a:endParaRPr lang="en-US" sz="1800" dirty="0"/>
                    </a:p>
                  </a:txBody>
                  <a:tcPr/>
                </a:tc>
                <a:tc>
                  <a:txBody>
                    <a:bodyPr/>
                    <a:lstStyle/>
                    <a:p>
                      <a:pPr algn="l" fontAlgn="b"/>
                      <a:r>
                        <a:rPr lang="en-US" sz="1800" b="0" i="0" u="none" strike="noStrike" dirty="0" smtClean="0">
                          <a:solidFill>
                            <a:srgbClr val="000000"/>
                          </a:solidFill>
                          <a:effectLst/>
                          <a:latin typeface="Calibri"/>
                        </a:rPr>
                        <a:t>2,000,000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200,000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28571</a:t>
                      </a:r>
                    </a:p>
                  </a:txBody>
                  <a:tcPr/>
                </a:tc>
                <a:tc>
                  <a:txBody>
                    <a:bodyPr/>
                    <a:lstStyle/>
                    <a:p>
                      <a:pPr algn="l" fontAlgn="b"/>
                      <a:r>
                        <a:rPr lang="en-US" sz="1800" b="0" i="0" u="none" strike="noStrike" dirty="0" smtClean="0">
                          <a:solidFill>
                            <a:srgbClr val="000000"/>
                          </a:solidFill>
                          <a:effectLst/>
                          <a:latin typeface="Calibri"/>
                        </a:rPr>
                        <a:t>833</a:t>
                      </a:r>
                      <a:endParaRPr lang="en-US" sz="1800" b="0" i="0" u="none" strike="noStrike" dirty="0">
                        <a:solidFill>
                          <a:srgbClr val="000000"/>
                        </a:solidFill>
                        <a:effectLst/>
                        <a:latin typeface="Calibri"/>
                      </a:endParaRPr>
                    </a:p>
                  </a:txBody>
                  <a:tcPr/>
                </a:tc>
              </a:tr>
              <a:tr h="608364">
                <a:tc>
                  <a:txBody>
                    <a:bodyPr/>
                    <a:lstStyle/>
                    <a:p>
                      <a:r>
                        <a:rPr lang="en-US" sz="1800" dirty="0" smtClean="0"/>
                        <a:t>3 TB</a:t>
                      </a:r>
                      <a:endParaRPr lang="en-US" sz="1800" dirty="0"/>
                    </a:p>
                  </a:txBody>
                  <a:tcPr/>
                </a:tc>
                <a:tc>
                  <a:txBody>
                    <a:bodyPr/>
                    <a:lstStyle/>
                    <a:p>
                      <a:pPr algn="l" fontAlgn="b"/>
                      <a:r>
                        <a:rPr lang="en-US" sz="1800" b="0" i="0" u="none" strike="noStrike" dirty="0" smtClean="0">
                          <a:solidFill>
                            <a:srgbClr val="000000"/>
                          </a:solidFill>
                          <a:effectLst/>
                          <a:latin typeface="Calibri"/>
                        </a:rPr>
                        <a:t>3,000,000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300,000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42857</a:t>
                      </a:r>
                    </a:p>
                  </a:txBody>
                  <a:tcPr/>
                </a:tc>
                <a:tc>
                  <a:txBody>
                    <a:bodyPr/>
                    <a:lstStyle/>
                    <a:p>
                      <a:pPr algn="l" fontAlgn="b"/>
                      <a:r>
                        <a:rPr lang="en-US" sz="1800" b="0" i="0" u="none" strike="noStrike" dirty="0" smtClean="0">
                          <a:solidFill>
                            <a:srgbClr val="000000"/>
                          </a:solidFill>
                          <a:effectLst/>
                          <a:latin typeface="Calibri"/>
                        </a:rPr>
                        <a:t>1250</a:t>
                      </a:r>
                      <a:endParaRPr lang="en-US" sz="1800" b="0" i="0" u="none" strike="noStrike" dirty="0">
                        <a:solidFill>
                          <a:srgbClr val="000000"/>
                        </a:solidFill>
                        <a:effectLst/>
                        <a:latin typeface="Calibri"/>
                      </a:endParaRPr>
                    </a:p>
                  </a:txBody>
                  <a:tcPr/>
                </a:tc>
              </a:tr>
              <a:tr h="608364">
                <a:tc>
                  <a:txBody>
                    <a:bodyPr/>
                    <a:lstStyle/>
                    <a:p>
                      <a:r>
                        <a:rPr lang="en-US" sz="1800" dirty="0" smtClean="0"/>
                        <a:t>4 TB</a:t>
                      </a:r>
                      <a:endParaRPr lang="en-US" sz="1800" dirty="0"/>
                    </a:p>
                  </a:txBody>
                  <a:tcPr/>
                </a:tc>
                <a:tc>
                  <a:txBody>
                    <a:bodyPr/>
                    <a:lstStyle/>
                    <a:p>
                      <a:pPr algn="l" fontAlgn="b"/>
                      <a:r>
                        <a:rPr lang="en-US" sz="1800" b="0" i="0" u="none" strike="noStrike" dirty="0" smtClean="0">
                          <a:solidFill>
                            <a:srgbClr val="000000"/>
                          </a:solidFill>
                          <a:effectLst/>
                          <a:latin typeface="Calibri"/>
                        </a:rPr>
                        <a:t>4,000,000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smtClean="0">
                          <a:solidFill>
                            <a:srgbClr val="000000"/>
                          </a:solidFill>
                          <a:effectLst/>
                          <a:latin typeface="Calibri"/>
                        </a:rPr>
                        <a:t>400,000</a:t>
                      </a:r>
                      <a:endParaRPr lang="en-US" sz="1800" b="0" i="0" u="none" strike="noStrike" dirty="0">
                        <a:solidFill>
                          <a:srgbClr val="000000"/>
                        </a:solidFill>
                        <a:effectLst/>
                        <a:latin typeface="Calibri"/>
                      </a:endParaRPr>
                    </a:p>
                  </a:txBody>
                  <a:tcPr/>
                </a:tc>
                <a:tc>
                  <a:txBody>
                    <a:bodyPr/>
                    <a:lstStyle/>
                    <a:p>
                      <a:pPr algn="l" fontAlgn="b"/>
                      <a:r>
                        <a:rPr lang="en-US" sz="1800" b="0" i="0" u="none" strike="noStrike" dirty="0">
                          <a:solidFill>
                            <a:srgbClr val="000000"/>
                          </a:solidFill>
                          <a:effectLst/>
                          <a:latin typeface="Calibri"/>
                        </a:rPr>
                        <a:t>57143</a:t>
                      </a:r>
                    </a:p>
                  </a:txBody>
                  <a:tcPr/>
                </a:tc>
                <a:tc>
                  <a:txBody>
                    <a:bodyPr/>
                    <a:lstStyle/>
                    <a:p>
                      <a:pPr algn="l" fontAlgn="b"/>
                      <a:r>
                        <a:rPr lang="en-US" sz="1800" b="0" i="0" u="none" strike="noStrike" dirty="0" smtClean="0">
                          <a:solidFill>
                            <a:srgbClr val="000000"/>
                          </a:solidFill>
                          <a:effectLst/>
                          <a:latin typeface="Calibri"/>
                        </a:rPr>
                        <a:t>1667</a:t>
                      </a:r>
                      <a:endParaRPr lang="en-US" sz="1800" b="0" i="0" u="none" strike="noStrike" dirty="0">
                        <a:solidFill>
                          <a:srgbClr val="000000"/>
                        </a:solidFill>
                        <a:effectLst/>
                        <a:latin typeface="Calibri"/>
                      </a:endParaRPr>
                    </a:p>
                  </a:txBody>
                  <a:tcPr/>
                </a:tc>
              </a:tr>
            </a:tbl>
          </a:graphicData>
        </a:graphic>
      </p:graphicFrame>
      <p:grpSp>
        <p:nvGrpSpPr>
          <p:cNvPr id="11" name="Group 10"/>
          <p:cNvGrpSpPr/>
          <p:nvPr/>
        </p:nvGrpSpPr>
        <p:grpSpPr>
          <a:xfrm>
            <a:off x="7478486" y="1371600"/>
            <a:ext cx="1502229" cy="1524000"/>
            <a:chOff x="7380514" y="1447800"/>
            <a:chExt cx="1502229" cy="2286000"/>
          </a:xfrm>
        </p:grpSpPr>
        <p:sp>
          <p:nvSpPr>
            <p:cNvPr id="9" name="Right Brace 8"/>
            <p:cNvSpPr/>
            <p:nvPr/>
          </p:nvSpPr>
          <p:spPr>
            <a:xfrm>
              <a:off x="7380514" y="1447800"/>
              <a:ext cx="609600" cy="2286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TextBox 9"/>
            <p:cNvSpPr txBox="1"/>
            <p:nvPr/>
          </p:nvSpPr>
          <p:spPr>
            <a:xfrm>
              <a:off x="7968343" y="2129135"/>
              <a:ext cx="914400" cy="923330"/>
            </a:xfrm>
            <a:prstGeom prst="rect">
              <a:avLst/>
            </a:prstGeom>
            <a:noFill/>
          </p:spPr>
          <p:txBody>
            <a:bodyPr wrap="square" rtlCol="0">
              <a:spAutoFit/>
            </a:bodyPr>
            <a:lstStyle/>
            <a:p>
              <a:r>
                <a:rPr lang="en-US" b="1" dirty="0" smtClean="0">
                  <a:solidFill>
                    <a:srgbClr val="FF0000"/>
                  </a:solidFill>
                </a:rPr>
                <a:t>(SSD) Tam</a:t>
              </a:r>
            </a:p>
            <a:p>
              <a:r>
                <a:rPr lang="en-US" b="1" dirty="0" smtClean="0">
                  <a:solidFill>
                    <a:srgbClr val="FF0000"/>
                  </a:solidFill>
                </a:rPr>
                <a:t>range</a:t>
              </a:r>
              <a:endParaRPr lang="en-US" b="1" dirty="0">
                <a:solidFill>
                  <a:srgbClr val="FF0000"/>
                </a:solidFill>
              </a:endParaRPr>
            </a:p>
          </p:txBody>
        </p:sp>
      </p:grpSp>
      <p:grpSp>
        <p:nvGrpSpPr>
          <p:cNvPr id="15" name="Group 14"/>
          <p:cNvGrpSpPr/>
          <p:nvPr/>
        </p:nvGrpSpPr>
        <p:grpSpPr>
          <a:xfrm>
            <a:off x="7446790" y="4953000"/>
            <a:ext cx="2008414" cy="1734822"/>
            <a:chOff x="7287986" y="4965335"/>
            <a:chExt cx="2008414" cy="1734822"/>
          </a:xfrm>
        </p:grpSpPr>
        <p:sp>
          <p:nvSpPr>
            <p:cNvPr id="6" name="Right Brace 5"/>
            <p:cNvSpPr/>
            <p:nvPr/>
          </p:nvSpPr>
          <p:spPr>
            <a:xfrm>
              <a:off x="7287986" y="4965335"/>
              <a:ext cx="609600" cy="13716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TextBox 6"/>
            <p:cNvSpPr txBox="1"/>
            <p:nvPr/>
          </p:nvSpPr>
          <p:spPr>
            <a:xfrm>
              <a:off x="7897586" y="5181601"/>
              <a:ext cx="1398814" cy="923330"/>
            </a:xfrm>
            <a:prstGeom prst="rect">
              <a:avLst/>
            </a:prstGeom>
            <a:noFill/>
          </p:spPr>
          <p:txBody>
            <a:bodyPr wrap="square" rtlCol="0">
              <a:spAutoFit/>
            </a:bodyPr>
            <a:lstStyle/>
            <a:p>
              <a:r>
                <a:rPr lang="en-US" b="1" dirty="0" smtClean="0">
                  <a:solidFill>
                    <a:srgbClr val="FF0000"/>
                  </a:solidFill>
                </a:rPr>
                <a:t>(Magnetic) Tam</a:t>
              </a:r>
            </a:p>
            <a:p>
              <a:r>
                <a:rPr lang="en-US" b="1" dirty="0" smtClean="0">
                  <a:solidFill>
                    <a:srgbClr val="FF0000"/>
                  </a:solidFill>
                </a:rPr>
                <a:t>range</a:t>
              </a:r>
              <a:endParaRPr lang="en-US" b="1" dirty="0">
                <a:solidFill>
                  <a:srgbClr val="FF0000"/>
                </a:solidFill>
              </a:endParaRPr>
            </a:p>
          </p:txBody>
        </p:sp>
        <p:sp>
          <p:nvSpPr>
            <p:cNvPr id="13" name="Down Arrow 12"/>
            <p:cNvSpPr/>
            <p:nvPr/>
          </p:nvSpPr>
          <p:spPr>
            <a:xfrm>
              <a:off x="7478486" y="6471557"/>
              <a:ext cx="228600" cy="22860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1799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1+#ppt_w/2"/>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 Drive Tips</a:t>
            </a:r>
            <a:endParaRPr lang="en-US" dirty="0"/>
          </a:p>
        </p:txBody>
      </p:sp>
      <p:sp>
        <p:nvSpPr>
          <p:cNvPr id="3" name="Content Placeholder 2"/>
          <p:cNvSpPr>
            <a:spLocks noGrp="1"/>
          </p:cNvSpPr>
          <p:nvPr>
            <p:ph idx="1"/>
          </p:nvPr>
        </p:nvSpPr>
        <p:spPr/>
        <p:txBody>
          <a:bodyPr/>
          <a:lstStyle/>
          <a:p>
            <a:r>
              <a:rPr lang="en-US" dirty="0" smtClean="0"/>
              <a:t>Bigger is often better: even higher capacity drives have come down significantly in price.</a:t>
            </a:r>
          </a:p>
          <a:p>
            <a:r>
              <a:rPr lang="en-US" dirty="0" smtClean="0"/>
              <a:t>But for magnetic drives balance: storage capacity vs. speed (higher capacity drives tend to have lower rpm – slower revolution speed)</a:t>
            </a:r>
          </a:p>
          <a:p>
            <a:r>
              <a:rPr lang="en-US" dirty="0" smtClean="0"/>
              <a:t>Or combine an SSD for speed with a magnetic drive for its high storage capacity (store smaller files than are less frequently accessed here).</a:t>
            </a:r>
            <a:endParaRPr lang="en-US" dirty="0"/>
          </a:p>
        </p:txBody>
      </p:sp>
    </p:spTree>
    <p:extLst>
      <p:ext uri="{BB962C8B-B14F-4D97-AF65-F5344CB8AC3E}">
        <p14:creationId xmlns:p14="http://schemas.microsoft.com/office/powerpoint/2010/main" val="832558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Optical Drives</a:t>
            </a:r>
            <a:endParaRPr lang="en-US" dirty="0"/>
          </a:p>
        </p:txBody>
      </p:sp>
      <p:sp>
        <p:nvSpPr>
          <p:cNvPr id="3" name="Content Placeholder 2"/>
          <p:cNvSpPr>
            <a:spLocks noGrp="1"/>
          </p:cNvSpPr>
          <p:nvPr>
            <p:ph idx="1"/>
          </p:nvPr>
        </p:nvSpPr>
        <p:spPr/>
        <p:txBody>
          <a:bodyPr/>
          <a:lstStyle/>
          <a:p>
            <a:r>
              <a:rPr lang="en-US" dirty="0" smtClean="0"/>
              <a:t>CD/DVD?</a:t>
            </a:r>
          </a:p>
          <a:p>
            <a:pPr lvl="1"/>
            <a:r>
              <a:rPr lang="en-US" dirty="0" smtClean="0"/>
              <a:t>Do you play or rip music/videos?</a:t>
            </a:r>
          </a:p>
          <a:p>
            <a:pPr lvl="1"/>
            <a:r>
              <a:rPr lang="en-US" dirty="0" smtClean="0"/>
              <a:t>If the answer is no then I might not bother (or at least live with just a single drive)</a:t>
            </a:r>
            <a:endParaRPr lang="en-US" dirty="0"/>
          </a:p>
        </p:txBody>
      </p:sp>
    </p:spTree>
    <p:extLst>
      <p:ext uri="{BB962C8B-B14F-4D97-AF65-F5344CB8AC3E}">
        <p14:creationId xmlns:p14="http://schemas.microsoft.com/office/powerpoint/2010/main" val="32472137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Ports</a:t>
            </a:r>
            <a:endParaRPr lang="en-US" dirty="0"/>
          </a:p>
        </p:txBody>
      </p:sp>
      <p:sp>
        <p:nvSpPr>
          <p:cNvPr id="3" name="Content Placeholder 2"/>
          <p:cNvSpPr>
            <a:spLocks noGrp="1"/>
          </p:cNvSpPr>
          <p:nvPr>
            <p:ph idx="1"/>
          </p:nvPr>
        </p:nvSpPr>
        <p:spPr/>
        <p:txBody>
          <a:bodyPr/>
          <a:lstStyle/>
          <a:p>
            <a:r>
              <a:rPr lang="en-US" dirty="0" smtClean="0"/>
              <a:t>Connections to external devices.</a:t>
            </a:r>
          </a:p>
          <a:p>
            <a:r>
              <a:rPr lang="en-US" dirty="0" smtClean="0"/>
              <a:t>USB (standard): get as many as possible, ‘hub’ devices don’t always work as well as advertised.</a:t>
            </a:r>
          </a:p>
          <a:p>
            <a:r>
              <a:rPr lang="en-US" dirty="0" smtClean="0"/>
              <a:t>USB 3.0: need a few of these for USB 3.0 compatible external hard drives (backup of large amounts of data).</a:t>
            </a:r>
          </a:p>
          <a:p>
            <a:r>
              <a:rPr lang="en-US" dirty="0" smtClean="0"/>
              <a:t>HDMI: allow display on a TV monitor or connections to some peripherals (cable box, game consoles)</a:t>
            </a:r>
          </a:p>
          <a:p>
            <a:r>
              <a:rPr lang="en-US" dirty="0" smtClean="0"/>
              <a:t>SD: can be useful for connecting to some peripherals (devices that use SD cards such as cameras, e-readers, tablets)</a:t>
            </a:r>
          </a:p>
          <a:p>
            <a:r>
              <a:rPr lang="en-US" dirty="0" smtClean="0"/>
              <a:t>(Other important ports e.g., video, audio, network are given in computers today)</a:t>
            </a:r>
          </a:p>
        </p:txBody>
      </p:sp>
    </p:spTree>
    <p:extLst>
      <p:ext uri="{BB962C8B-B14F-4D97-AF65-F5344CB8AC3E}">
        <p14:creationId xmlns:p14="http://schemas.microsoft.com/office/powerpoint/2010/main" val="7173811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After This Section You Should Now Know</a:t>
            </a:r>
            <a:endParaRPr lang="en-CA" dirty="0"/>
          </a:p>
        </p:txBody>
      </p:sp>
      <p:sp>
        <p:nvSpPr>
          <p:cNvPr id="3" name="Content Placeholder 2"/>
          <p:cNvSpPr>
            <a:spLocks noGrp="1"/>
          </p:cNvSpPr>
          <p:nvPr>
            <p:ph idx="1"/>
          </p:nvPr>
        </p:nvSpPr>
        <p:spPr/>
        <p:txBody>
          <a:bodyPr/>
          <a:lstStyle/>
          <a:p>
            <a:pPr lvl="0"/>
            <a:r>
              <a:rPr lang="en-CA" dirty="0"/>
              <a:t>The different category of computers and computing devices: tablets, notebooks/laptops, </a:t>
            </a:r>
            <a:r>
              <a:rPr lang="en-CA" dirty="0" smtClean="0"/>
              <a:t>ultrabooks, </a:t>
            </a:r>
            <a:r>
              <a:rPr lang="en-CA" dirty="0"/>
              <a:t>netbook, desktop all-in-ones as well as some of their strengths</a:t>
            </a:r>
          </a:p>
          <a:p>
            <a:pPr lvl="0"/>
            <a:r>
              <a:rPr lang="en-CA" dirty="0"/>
              <a:t>What is an operating system, what is its purpose</a:t>
            </a:r>
          </a:p>
          <a:p>
            <a:pPr lvl="0"/>
            <a:r>
              <a:rPr lang="en-CA" dirty="0"/>
              <a:t>The large units of measurement and how they apply to computer specifications</a:t>
            </a:r>
          </a:p>
          <a:p>
            <a:pPr lvl="0"/>
            <a:r>
              <a:rPr lang="en-CA" dirty="0"/>
              <a:t>The basic units of storage: bits and bytes and how the groupings of bytes applies to hardware</a:t>
            </a:r>
          </a:p>
          <a:p>
            <a:pPr lvl="0"/>
            <a:r>
              <a:rPr lang="en-CA" dirty="0"/>
              <a:t>Processor clock speed and reasonable values for computers of today</a:t>
            </a:r>
          </a:p>
          <a:p>
            <a:pPr lvl="0"/>
            <a:r>
              <a:rPr lang="en-CA" dirty="0"/>
              <a:t>The effect of multiple processing cores on speed</a:t>
            </a:r>
          </a:p>
          <a:p>
            <a:endParaRPr lang="en-CA" dirty="0"/>
          </a:p>
        </p:txBody>
      </p:sp>
    </p:spTree>
    <p:extLst>
      <p:ext uri="{BB962C8B-B14F-4D97-AF65-F5344CB8AC3E}">
        <p14:creationId xmlns:p14="http://schemas.microsoft.com/office/powerpoint/2010/main" val="2497976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After This Section You Should Now </a:t>
            </a:r>
            <a:r>
              <a:rPr lang="en-CA" dirty="0" smtClean="0"/>
              <a:t>Know (2)</a:t>
            </a:r>
            <a:endParaRPr lang="en-CA" dirty="0"/>
          </a:p>
        </p:txBody>
      </p:sp>
      <p:sp>
        <p:nvSpPr>
          <p:cNvPr id="3" name="Content Placeholder 2"/>
          <p:cNvSpPr>
            <a:spLocks noGrp="1"/>
          </p:cNvSpPr>
          <p:nvPr>
            <p:ph idx="1"/>
          </p:nvPr>
        </p:nvSpPr>
        <p:spPr/>
        <p:txBody>
          <a:bodyPr/>
          <a:lstStyle/>
          <a:p>
            <a:pPr lvl="0"/>
            <a:r>
              <a:rPr lang="en-CA" dirty="0"/>
              <a:t>What is the function of RAM, how does it work, how it related to storage, what are reasonable amounts for computers of today</a:t>
            </a:r>
          </a:p>
          <a:p>
            <a:pPr lvl="0"/>
            <a:r>
              <a:rPr lang="en-CA" dirty="0"/>
              <a:t>What the two main types of storage technology (magnetic and SSD) and how they compare, what is a reasonable amount for today’s computer usage</a:t>
            </a:r>
          </a:p>
          <a:p>
            <a:pPr lvl="0"/>
            <a:r>
              <a:rPr lang="en-CA" dirty="0"/>
              <a:t>Common computer ports</a:t>
            </a:r>
          </a:p>
          <a:p>
            <a:endParaRPr lang="en-CA" dirty="0"/>
          </a:p>
        </p:txBody>
      </p:sp>
    </p:spTree>
    <p:extLst>
      <p:ext uri="{BB962C8B-B14F-4D97-AF65-F5344CB8AC3E}">
        <p14:creationId xmlns:p14="http://schemas.microsoft.com/office/powerpoint/2010/main" val="14081552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Gaming Or Multi-Media Computers</a:t>
            </a:r>
            <a:endParaRPr lang="en-US" dirty="0"/>
          </a:p>
        </p:txBody>
      </p:sp>
      <p:sp>
        <p:nvSpPr>
          <p:cNvPr id="3" name="Content Placeholder 2"/>
          <p:cNvSpPr>
            <a:spLocks noGrp="1"/>
          </p:cNvSpPr>
          <p:nvPr>
            <p:ph idx="1"/>
          </p:nvPr>
        </p:nvSpPr>
        <p:spPr>
          <a:xfrm>
            <a:off x="457200" y="1447799"/>
            <a:ext cx="7391400" cy="5162107"/>
          </a:xfrm>
        </p:spPr>
        <p:txBody>
          <a:bodyPr/>
          <a:lstStyle/>
          <a:p>
            <a:r>
              <a:rPr lang="en-US" dirty="0" smtClean="0"/>
              <a:t>Games and video/image editing software requires powerful hardware with large storage capacities:</a:t>
            </a:r>
          </a:p>
          <a:p>
            <a:r>
              <a:rPr lang="en-US" dirty="0" smtClean="0"/>
              <a:t>Rules of thumb:</a:t>
            </a:r>
          </a:p>
          <a:p>
            <a:pPr lvl="1"/>
            <a:r>
              <a:rPr lang="en-US" dirty="0" smtClean="0"/>
              <a:t>Processor: multicores such as </a:t>
            </a:r>
            <a:r>
              <a:rPr lang="en-US" dirty="0"/>
              <a:t>Intel Core i5/i7, and AMD's A6/A8/A10 and FX-series </a:t>
            </a:r>
            <a:r>
              <a:rPr lang="en-US" dirty="0" smtClean="0"/>
              <a:t>chips get a 6 core processor if you can afford it.</a:t>
            </a:r>
          </a:p>
          <a:p>
            <a:pPr lvl="1"/>
            <a:r>
              <a:rPr lang="en-US" dirty="0" smtClean="0"/>
              <a:t>RAM: Minimum 6 – 8 GB</a:t>
            </a:r>
          </a:p>
          <a:p>
            <a:pPr lvl="1"/>
            <a:r>
              <a:rPr lang="en-US" dirty="0" smtClean="0"/>
              <a:t>Ports: USB 3.0 can be handy (increased data transfer rates to external devices).</a:t>
            </a:r>
          </a:p>
          <a:p>
            <a:pPr lvl="1"/>
            <a:r>
              <a:rPr lang="en-US" dirty="0" smtClean="0"/>
              <a:t>A dedicated graphics card is a must (and not one that is just built-in)</a:t>
            </a:r>
          </a:p>
          <a:p>
            <a:pPr lvl="2"/>
            <a:r>
              <a:rPr lang="en-US" sz="1400" dirty="0">
                <a:hlinkClick r:id="rId2"/>
              </a:rPr>
              <a:t>http://</a:t>
            </a:r>
            <a:r>
              <a:rPr lang="en-US" sz="1400" dirty="0" smtClean="0">
                <a:hlinkClick r:id="rId2"/>
              </a:rPr>
              <a:t>www.tomshardware.com/reviews/gaming-graphics-card-review,3107.html</a:t>
            </a:r>
            <a:endParaRPr lang="en-US" sz="1400" dirty="0" smtClean="0"/>
          </a:p>
          <a:p>
            <a:pPr lvl="2"/>
            <a:r>
              <a:rPr lang="en-US" sz="1400" dirty="0">
                <a:hlinkClick r:id="rId3"/>
              </a:rPr>
              <a:t>http://</a:t>
            </a:r>
            <a:r>
              <a:rPr lang="en-US" sz="1400" dirty="0" smtClean="0">
                <a:hlinkClick r:id="rId3"/>
              </a:rPr>
              <a:t>gamingpchardware.hubpages.com/hub/best-new-graphics-cards</a:t>
            </a:r>
            <a:endParaRPr lang="en-US" sz="1400" dirty="0" smtClean="0"/>
          </a:p>
          <a:p>
            <a:pPr lvl="2"/>
            <a:endParaRPr lang="en-US" sz="1400" dirty="0"/>
          </a:p>
          <a:p>
            <a:pPr lvl="2"/>
            <a:endParaRPr lang="en-US" sz="1400" dirty="0"/>
          </a:p>
        </p:txBody>
      </p:sp>
      <p:pic>
        <p:nvPicPr>
          <p:cNvPr id="4" name="Picture 7" descr="https://fbcdn-sphotos-a-a.akamaihd.net/hphotos-ak-ash3/946943_10151551541606836_2110209313_n.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7193" t="17310" r="15645" b="14237"/>
          <a:stretch/>
        </p:blipFill>
        <p:spPr bwMode="auto">
          <a:xfrm>
            <a:off x="7467601" y="0"/>
            <a:ext cx="1790700" cy="2824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6425241"/>
            <a:ext cx="3733800" cy="369332"/>
          </a:xfrm>
          <a:prstGeom prst="rect">
            <a:avLst/>
          </a:prstGeom>
          <a:noFill/>
        </p:spPr>
        <p:txBody>
          <a:bodyPr wrap="square" rtlCol="0">
            <a:spAutoFit/>
          </a:bodyPr>
          <a:lstStyle/>
          <a:p>
            <a:r>
              <a:rPr lang="en-US" dirty="0" smtClean="0"/>
              <a:t>Image: curtesy James Tam</a:t>
            </a:r>
            <a:endParaRPr lang="en-US" dirty="0"/>
          </a:p>
        </p:txBody>
      </p:sp>
    </p:spTree>
    <p:extLst>
      <p:ext uri="{BB962C8B-B14F-4D97-AF65-F5344CB8AC3E}">
        <p14:creationId xmlns:p14="http://schemas.microsoft.com/office/powerpoint/2010/main" val="335722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Machines Of Tam</a:t>
            </a:r>
            <a:endParaRPr lang="en-US" dirty="0"/>
          </a:p>
        </p:txBody>
      </p:sp>
      <p:sp>
        <p:nvSpPr>
          <p:cNvPr id="3" name="Text Placeholder 2"/>
          <p:cNvSpPr>
            <a:spLocks noGrp="1"/>
          </p:cNvSpPr>
          <p:nvPr>
            <p:ph type="body" idx="1"/>
          </p:nvPr>
        </p:nvSpPr>
        <p:spPr>
          <a:xfrm>
            <a:off x="452718" y="1396891"/>
            <a:ext cx="4040188" cy="639762"/>
          </a:xfrm>
        </p:spPr>
        <p:txBody>
          <a:bodyPr/>
          <a:lstStyle/>
          <a:p>
            <a:r>
              <a:rPr lang="en-US" dirty="0" smtClean="0"/>
              <a:t>Pre 2013</a:t>
            </a:r>
            <a:endParaRPr lang="en-US" dirty="0"/>
          </a:p>
        </p:txBody>
      </p:sp>
      <p:sp>
        <p:nvSpPr>
          <p:cNvPr id="4" name="Content Placeholder 3"/>
          <p:cNvSpPr>
            <a:spLocks noGrp="1"/>
          </p:cNvSpPr>
          <p:nvPr>
            <p:ph sz="half" idx="2"/>
          </p:nvPr>
        </p:nvSpPr>
        <p:spPr>
          <a:xfrm>
            <a:off x="452718" y="2036653"/>
            <a:ext cx="4040188" cy="3951288"/>
          </a:xfrm>
        </p:spPr>
        <p:txBody>
          <a:bodyPr/>
          <a:lstStyle/>
          <a:p>
            <a:r>
              <a:rPr lang="en-US" dirty="0" smtClean="0"/>
              <a:t>2.66 GHz Celeron </a:t>
            </a:r>
          </a:p>
          <a:p>
            <a:r>
              <a:rPr lang="en-US" dirty="0" smtClean="0"/>
              <a:t>1 GB RAM</a:t>
            </a:r>
          </a:p>
          <a:p>
            <a:r>
              <a:rPr lang="en-US" dirty="0"/>
              <a:t> </a:t>
            </a:r>
            <a:r>
              <a:rPr lang="en-US" dirty="0" smtClean="0"/>
              <a:t>512 GB (originally ~80 GB)</a:t>
            </a:r>
          </a:p>
          <a:p>
            <a:endParaRPr lang="en-US" dirty="0" smtClean="0"/>
          </a:p>
          <a:p>
            <a:endParaRPr lang="en-US" dirty="0"/>
          </a:p>
          <a:p>
            <a:endParaRPr lang="en-US" dirty="0" smtClean="0"/>
          </a:p>
          <a:p>
            <a:r>
              <a:rPr lang="en-US" dirty="0" smtClean="0"/>
              <a:t>Integrated graphics  and sound (built into the motherboard and not separate cards)</a:t>
            </a:r>
            <a:endParaRPr lang="en-US" dirty="0"/>
          </a:p>
        </p:txBody>
      </p:sp>
      <p:sp>
        <p:nvSpPr>
          <p:cNvPr id="5" name="Text Placeholder 4"/>
          <p:cNvSpPr>
            <a:spLocks noGrp="1"/>
          </p:cNvSpPr>
          <p:nvPr>
            <p:ph type="body" sz="quarter" idx="3"/>
          </p:nvPr>
        </p:nvSpPr>
        <p:spPr>
          <a:xfrm>
            <a:off x="4640543" y="1396891"/>
            <a:ext cx="4041775" cy="639762"/>
          </a:xfrm>
        </p:spPr>
        <p:txBody>
          <a:bodyPr/>
          <a:lstStyle/>
          <a:p>
            <a:r>
              <a:rPr lang="en-US" dirty="0" smtClean="0"/>
              <a:t>2013+</a:t>
            </a:r>
            <a:endParaRPr lang="en-US" dirty="0"/>
          </a:p>
        </p:txBody>
      </p:sp>
      <p:sp>
        <p:nvSpPr>
          <p:cNvPr id="6" name="Content Placeholder 5"/>
          <p:cNvSpPr>
            <a:spLocks noGrp="1"/>
          </p:cNvSpPr>
          <p:nvPr>
            <p:ph sz="quarter" idx="4"/>
          </p:nvPr>
        </p:nvSpPr>
        <p:spPr>
          <a:xfrm>
            <a:off x="4640543" y="2036653"/>
            <a:ext cx="4041775" cy="3951288"/>
          </a:xfrm>
        </p:spPr>
        <p:txBody>
          <a:bodyPr/>
          <a:lstStyle/>
          <a:p>
            <a:r>
              <a:rPr lang="en-US" dirty="0" smtClean="0"/>
              <a:t>i-3960x (6 cores, 3.3 GHz)</a:t>
            </a:r>
          </a:p>
          <a:p>
            <a:r>
              <a:rPr lang="en-US" dirty="0" smtClean="0"/>
              <a:t>32 GB RAM</a:t>
            </a:r>
          </a:p>
          <a:p>
            <a:r>
              <a:rPr lang="en-US" dirty="0" smtClean="0"/>
              <a:t>512 GB SSD</a:t>
            </a:r>
          </a:p>
          <a:p>
            <a:r>
              <a:rPr lang="en-US" dirty="0" smtClean="0"/>
              <a:t>1 TB HDD (but with several high capacity external USB drives)</a:t>
            </a:r>
          </a:p>
          <a:p>
            <a:r>
              <a:rPr lang="en-US" dirty="0" smtClean="0"/>
              <a:t>Graphics: NVIDIA GeForce GTX 690</a:t>
            </a:r>
          </a:p>
          <a:p>
            <a:r>
              <a:rPr lang="en-US" dirty="0" smtClean="0"/>
              <a:t>Sound: SB Recon 3D PCIe</a:t>
            </a:r>
            <a:endParaRPr lang="en-US" dirty="0"/>
          </a:p>
        </p:txBody>
      </p:sp>
      <p:sp>
        <p:nvSpPr>
          <p:cNvPr id="7" name="TextBox 6"/>
          <p:cNvSpPr txBox="1"/>
          <p:nvPr/>
        </p:nvSpPr>
        <p:spPr>
          <a:xfrm>
            <a:off x="457200" y="6211669"/>
            <a:ext cx="7772400" cy="646331"/>
          </a:xfrm>
          <a:prstGeom prst="rect">
            <a:avLst/>
          </a:prstGeom>
          <a:noFill/>
        </p:spPr>
        <p:txBody>
          <a:bodyPr wrap="square" rtlCol="0">
            <a:spAutoFit/>
          </a:bodyPr>
          <a:lstStyle/>
          <a:p>
            <a:r>
              <a:rPr lang="en-US" dirty="0" smtClean="0"/>
              <a:t>P.S. for most of my CPSC undergraduate days I used an old Amiga2000HD: 7.14 MHz CPU, 1 MB chip RAM, 4 MB fast RAM, 1 GB hard drive, 32 kilobit modem </a:t>
            </a:r>
            <a:endParaRPr lang="en-US" dirty="0"/>
          </a:p>
        </p:txBody>
      </p:sp>
    </p:spTree>
    <p:extLst>
      <p:ext uri="{BB962C8B-B14F-4D97-AF65-F5344CB8AC3E}">
        <p14:creationId xmlns:p14="http://schemas.microsoft.com/office/powerpoint/2010/main" val="3896619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Type Of Computer Is For You?</a:t>
            </a:r>
            <a:endParaRPr lang="en-US" dirty="0"/>
          </a:p>
        </p:txBody>
      </p:sp>
      <p:sp>
        <p:nvSpPr>
          <p:cNvPr id="3" name="Content Placeholder 2"/>
          <p:cNvSpPr>
            <a:spLocks noGrp="1"/>
          </p:cNvSpPr>
          <p:nvPr>
            <p:ph idx="1"/>
          </p:nvPr>
        </p:nvSpPr>
        <p:spPr/>
        <p:txBody>
          <a:bodyPr/>
          <a:lstStyle/>
          <a:p>
            <a:r>
              <a:rPr lang="en-US" dirty="0" smtClean="0"/>
              <a:t>No single model (let alone manufacturer ) is best for everyone</a:t>
            </a:r>
          </a:p>
          <a:p>
            <a:r>
              <a:rPr lang="en-US" dirty="0" smtClean="0"/>
              <a:t>Ask yourself how you will use your machine, what things are the most important to you:</a:t>
            </a:r>
          </a:p>
          <a:p>
            <a:pPr lvl="1"/>
            <a:r>
              <a:rPr lang="en-US" dirty="0" smtClean="0"/>
              <a:t>Portability?</a:t>
            </a:r>
          </a:p>
          <a:p>
            <a:pPr lvl="1"/>
            <a:r>
              <a:rPr lang="en-US" dirty="0" smtClean="0"/>
              <a:t>Touch screen capability?</a:t>
            </a:r>
          </a:p>
          <a:p>
            <a:pPr lvl="1"/>
            <a:r>
              <a:rPr lang="en-US" dirty="0" smtClean="0"/>
              <a:t>Will you run programs that will push your system, e.g., video editing, gaming, image and 3D graphic editing (“hardware intensive</a:t>
            </a:r>
            <a:r>
              <a:rPr lang="en-US" dirty="0"/>
              <a:t>”) </a:t>
            </a:r>
            <a:r>
              <a:rPr lang="en-US" dirty="0" smtClean="0"/>
              <a:t>or will you </a:t>
            </a:r>
            <a:r>
              <a:rPr lang="en-US" dirty="0"/>
              <a:t>use your computer mainly for common tasks (e.g., word </a:t>
            </a:r>
            <a:r>
              <a:rPr lang="en-US" dirty="0" smtClean="0"/>
              <a:t>processing) </a:t>
            </a:r>
          </a:p>
          <a:p>
            <a:pPr lvl="1"/>
            <a:r>
              <a:rPr lang="en-US" dirty="0" smtClean="0"/>
              <a:t>Is gaming in general (even ones that don’t ‘push’ your system) important?</a:t>
            </a:r>
          </a:p>
          <a:p>
            <a:pPr lvl="2"/>
            <a:r>
              <a:rPr lang="en-US" dirty="0" smtClean="0"/>
              <a:t>If so consider a computer that is more commonly used.</a:t>
            </a:r>
          </a:p>
          <a:p>
            <a:pPr lvl="1"/>
            <a:r>
              <a:rPr lang="en-US" dirty="0" smtClean="0"/>
              <a:t>Future expandability and upgrade capability of your machine?</a:t>
            </a:r>
          </a:p>
          <a:p>
            <a:pPr lvl="1"/>
            <a:endParaRPr lang="en-US" dirty="0" smtClean="0"/>
          </a:p>
        </p:txBody>
      </p:sp>
    </p:spTree>
    <p:extLst>
      <p:ext uri="{BB962C8B-B14F-4D97-AF65-F5344CB8AC3E}">
        <p14:creationId xmlns:p14="http://schemas.microsoft.com/office/powerpoint/2010/main" val="10161462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Sources Of Information</a:t>
            </a:r>
            <a:endParaRPr lang="en-US" dirty="0"/>
          </a:p>
        </p:txBody>
      </p:sp>
      <p:sp>
        <p:nvSpPr>
          <p:cNvPr id="3" name="Content Placeholder 2"/>
          <p:cNvSpPr>
            <a:spLocks noGrp="1"/>
          </p:cNvSpPr>
          <p:nvPr>
            <p:ph idx="1"/>
          </p:nvPr>
        </p:nvSpPr>
        <p:spPr/>
        <p:txBody>
          <a:bodyPr/>
          <a:lstStyle/>
          <a:p>
            <a:r>
              <a:rPr lang="en-US" dirty="0" smtClean="0"/>
              <a:t>Online buying guides:</a:t>
            </a:r>
          </a:p>
          <a:p>
            <a:pPr lvl="1"/>
            <a:r>
              <a:rPr lang="en-US" sz="1800" dirty="0">
                <a:hlinkClick r:id="rId2"/>
              </a:rPr>
              <a:t>http://</a:t>
            </a:r>
            <a:r>
              <a:rPr lang="en-US" sz="1800" dirty="0" smtClean="0">
                <a:hlinkClick r:id="rId2"/>
              </a:rPr>
              <a:t>www.pcmag.com/article2/0,2817,2357400,00.asp</a:t>
            </a:r>
            <a:endParaRPr lang="en-US" sz="1800" u="sng" dirty="0" smtClean="0">
              <a:hlinkClick r:id="rId3"/>
            </a:endParaRPr>
          </a:p>
          <a:p>
            <a:pPr lvl="1"/>
            <a:r>
              <a:rPr lang="en-US" sz="1800" u="sng" dirty="0" smtClean="0">
                <a:hlinkClick r:id="rId3"/>
              </a:rPr>
              <a:t>http</a:t>
            </a:r>
            <a:r>
              <a:rPr lang="en-US" sz="1800" u="sng" dirty="0">
                <a:hlinkClick r:id="rId3"/>
              </a:rPr>
              <a:t>://www.bestbuy.ca/en-CA/research/desktop-computer-buying-guide/rc8771.aspx</a:t>
            </a:r>
            <a:endParaRPr lang="en-US" sz="1800" u="sng" dirty="0" smtClean="0">
              <a:hlinkClick r:id="rId4"/>
            </a:endParaRPr>
          </a:p>
          <a:p>
            <a:pPr lvl="1"/>
            <a:r>
              <a:rPr lang="en-US" sz="1800" u="sng" dirty="0" smtClean="0">
                <a:hlinkClick r:id="rId4"/>
              </a:rPr>
              <a:t>http</a:t>
            </a:r>
            <a:r>
              <a:rPr lang="en-US" sz="1800" u="sng" dirty="0">
                <a:hlinkClick r:id="rId4"/>
              </a:rPr>
              <a:t>://www.amazon.com/gp/feature.html?ie=UTF8&amp;docId=1000863131</a:t>
            </a:r>
            <a:endParaRPr lang="en-US" sz="1800" dirty="0"/>
          </a:p>
          <a:p>
            <a:pPr lvl="1"/>
            <a:endParaRPr lang="en-US" dirty="0" smtClean="0"/>
          </a:p>
          <a:p>
            <a:r>
              <a:rPr lang="en-US" dirty="0" smtClean="0"/>
              <a:t>Detailed technical specifications:</a:t>
            </a:r>
          </a:p>
          <a:p>
            <a:r>
              <a:rPr lang="en-US" dirty="0" smtClean="0"/>
              <a:t>(Processors)</a:t>
            </a:r>
          </a:p>
          <a:p>
            <a:pPr lvl="1"/>
            <a:r>
              <a:rPr lang="en-US" sz="1800" dirty="0">
                <a:hlinkClick r:id="rId5"/>
              </a:rPr>
              <a:t>http://</a:t>
            </a:r>
            <a:r>
              <a:rPr lang="en-US" sz="1800" dirty="0" smtClean="0">
                <a:hlinkClick r:id="rId5"/>
              </a:rPr>
              <a:t>www.intel.com/content/www/us/en/processors/processor-numbers.html</a:t>
            </a:r>
            <a:endParaRPr lang="en-US" sz="1800" dirty="0" smtClean="0"/>
          </a:p>
          <a:p>
            <a:pPr lvl="1"/>
            <a:r>
              <a:rPr lang="en-US" sz="1800" dirty="0">
                <a:hlinkClick r:id="rId6"/>
              </a:rPr>
              <a:t>http://</a:t>
            </a:r>
            <a:r>
              <a:rPr lang="en-US" sz="1800" dirty="0" smtClean="0">
                <a:hlinkClick r:id="rId6"/>
              </a:rPr>
              <a:t>products.amd.com/en-us/DesktopCPUResult.aspx</a:t>
            </a:r>
            <a:endParaRPr lang="en-US" sz="1800" dirty="0" smtClean="0"/>
          </a:p>
          <a:p>
            <a:pPr lvl="1"/>
            <a:endParaRPr lang="en-US" sz="1800" dirty="0"/>
          </a:p>
        </p:txBody>
      </p:sp>
    </p:spTree>
    <p:extLst>
      <p:ext uri="{BB962C8B-B14F-4D97-AF65-F5344CB8AC3E}">
        <p14:creationId xmlns:p14="http://schemas.microsoft.com/office/powerpoint/2010/main" val="4493243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32771"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32772"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900" dirty="0">
                <a:solidFill>
                  <a:srgbClr val="898989"/>
                </a:solidFill>
                <a:latin typeface="Arial" charset="0"/>
                <a:ea typeface="ＭＳ Ｐゴシック" pitchFamily="34" charset="-128"/>
              </a:rPr>
              <a:t>slide </a:t>
            </a:r>
            <a:fld id="{09EE15A5-A843-4A49-A306-A97B1D517AC4}" type="slidenum">
              <a:rPr lang="en-US" altLang="en-US" sz="900">
                <a:solidFill>
                  <a:srgbClr val="898989"/>
                </a:solidFill>
                <a:latin typeface="Arial" charset="0"/>
                <a:ea typeface="ＭＳ Ｐゴシック" pitchFamily="34" charset="-128"/>
              </a:rPr>
              <a:pPr eaLnBrk="1" hangingPunct="1">
                <a:spcBef>
                  <a:spcPct val="0"/>
                </a:spcBef>
                <a:buFontTx/>
                <a:buNone/>
              </a:pPr>
              <a:t>41</a:t>
            </a:fld>
            <a:endParaRPr lang="en-US" altLang="en-US" sz="900" dirty="0">
              <a:solidFill>
                <a:srgbClr val="898989"/>
              </a:solidFill>
              <a:latin typeface="Arial" charset="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Tablets</a:t>
            </a:r>
            <a:endParaRPr lang="en-US" dirty="0"/>
          </a:p>
        </p:txBody>
      </p:sp>
      <p:sp>
        <p:nvSpPr>
          <p:cNvPr id="3" name="Content Placeholder 2"/>
          <p:cNvSpPr>
            <a:spLocks noGrp="1"/>
          </p:cNvSpPr>
          <p:nvPr>
            <p:ph idx="1"/>
          </p:nvPr>
        </p:nvSpPr>
        <p:spPr/>
        <p:txBody>
          <a:bodyPr/>
          <a:lstStyle/>
          <a:p>
            <a:r>
              <a:rPr lang="en-US" dirty="0" smtClean="0"/>
              <a:t>The lightest and most portable</a:t>
            </a:r>
          </a:p>
          <a:p>
            <a:r>
              <a:rPr lang="en-US" dirty="0" smtClean="0"/>
              <a:t>Touch interface:</a:t>
            </a:r>
          </a:p>
          <a:p>
            <a:pPr lvl="1"/>
            <a:r>
              <a:rPr lang="en-US" dirty="0" smtClean="0"/>
              <a:t>Good/bad issues</a:t>
            </a:r>
          </a:p>
          <a:p>
            <a:r>
              <a:rPr lang="en-US" dirty="0" smtClean="0"/>
              <a:t>Good for ‘light’ work</a:t>
            </a:r>
          </a:p>
          <a:p>
            <a:pPr lvl="1"/>
            <a:r>
              <a:rPr lang="en-US" dirty="0" smtClean="0"/>
              <a:t>Price : performance not the best among the categories</a:t>
            </a:r>
            <a:endParaRPr lang="en-US" dirty="0"/>
          </a:p>
        </p:txBody>
      </p:sp>
      <p:pic>
        <p:nvPicPr>
          <p:cNvPr id="1026" name="Picture 2" descr="http://gadgetynews.com/wp-content/uploads/2012/06/windows-8-table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98140" y="1"/>
            <a:ext cx="1345860" cy="1371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613277" y="1348753"/>
            <a:ext cx="2572051" cy="276999"/>
          </a:xfrm>
          <a:prstGeom prst="rect">
            <a:avLst/>
          </a:prstGeom>
        </p:spPr>
        <p:txBody>
          <a:bodyPr wrap="none">
            <a:spAutoFit/>
          </a:bodyPr>
          <a:lstStyle/>
          <a:p>
            <a:r>
              <a:rPr lang="en-US" sz="1200" dirty="0" smtClean="0"/>
              <a:t>From: </a:t>
            </a:r>
            <a:r>
              <a:rPr lang="en-US" sz="1200" dirty="0" smtClean="0">
                <a:hlinkClick r:id="rId4"/>
              </a:rPr>
              <a:t>http</a:t>
            </a:r>
            <a:r>
              <a:rPr lang="en-US" sz="1200" dirty="0">
                <a:hlinkClick r:id="rId4"/>
              </a:rPr>
              <a:t>://</a:t>
            </a:r>
            <a:r>
              <a:rPr lang="en-US" sz="1200" dirty="0" smtClean="0">
                <a:hlinkClick r:id="rId4"/>
              </a:rPr>
              <a:t>gadgetynews.com</a:t>
            </a:r>
            <a:r>
              <a:rPr lang="en-US" sz="1200" dirty="0" smtClean="0"/>
              <a:t> (2015)</a:t>
            </a:r>
            <a:endParaRPr lang="en-US" sz="1200" dirty="0"/>
          </a:p>
        </p:txBody>
      </p:sp>
    </p:spTree>
    <p:extLst>
      <p:ext uri="{BB962C8B-B14F-4D97-AF65-F5344CB8AC3E}">
        <p14:creationId xmlns:p14="http://schemas.microsoft.com/office/powerpoint/2010/main" val="1857040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Laptops/Notebooks</a:t>
            </a:r>
            <a:endParaRPr lang="en-US" dirty="0"/>
          </a:p>
        </p:txBody>
      </p:sp>
      <p:sp>
        <p:nvSpPr>
          <p:cNvPr id="3" name="Content Placeholder 2"/>
          <p:cNvSpPr>
            <a:spLocks noGrp="1"/>
          </p:cNvSpPr>
          <p:nvPr>
            <p:ph idx="1"/>
          </p:nvPr>
        </p:nvSpPr>
        <p:spPr>
          <a:xfrm>
            <a:off x="457200" y="1447800"/>
            <a:ext cx="6705600" cy="5029200"/>
          </a:xfrm>
        </p:spPr>
        <p:txBody>
          <a:bodyPr/>
          <a:lstStyle/>
          <a:p>
            <a:r>
              <a:rPr lang="en-US" dirty="0" smtClean="0"/>
              <a:t>Compared to tablets:</a:t>
            </a:r>
          </a:p>
          <a:p>
            <a:pPr lvl="1"/>
            <a:r>
              <a:rPr lang="en-US" dirty="0" smtClean="0"/>
              <a:t>Usually larger display area</a:t>
            </a:r>
          </a:p>
          <a:p>
            <a:pPr lvl="1"/>
            <a:r>
              <a:rPr lang="en-US" dirty="0" smtClean="0"/>
              <a:t>Adds CD or DVD as well as a physical keyboard but may include touch capability as well</a:t>
            </a:r>
          </a:p>
          <a:p>
            <a:r>
              <a:rPr lang="en-US" dirty="0" smtClean="0"/>
              <a:t>Compared </a:t>
            </a:r>
            <a:r>
              <a:rPr lang="en-US" dirty="0"/>
              <a:t>to </a:t>
            </a:r>
            <a:r>
              <a:rPr lang="en-US" dirty="0" smtClean="0"/>
              <a:t>desktops:</a:t>
            </a:r>
            <a:endParaRPr lang="en-US" dirty="0"/>
          </a:p>
          <a:p>
            <a:pPr lvl="1"/>
            <a:r>
              <a:rPr lang="en-US" dirty="0" smtClean="0"/>
              <a:t>Portability</a:t>
            </a:r>
          </a:p>
          <a:p>
            <a:pPr lvl="1"/>
            <a:r>
              <a:rPr lang="en-US" dirty="0" smtClean="0"/>
              <a:t>Price/performance, future expandability, choice of hardware not as good</a:t>
            </a:r>
            <a:endParaRPr lang="en-US" dirty="0"/>
          </a:p>
        </p:txBody>
      </p:sp>
      <p:sp>
        <p:nvSpPr>
          <p:cNvPr id="5" name="TextBox 4"/>
          <p:cNvSpPr txBox="1"/>
          <p:nvPr/>
        </p:nvSpPr>
        <p:spPr>
          <a:xfrm>
            <a:off x="-17463" y="4327463"/>
            <a:ext cx="7502525" cy="2308324"/>
          </a:xfrm>
          <a:prstGeom prst="rect">
            <a:avLst/>
          </a:prstGeom>
          <a:noFill/>
        </p:spPr>
        <p:txBody>
          <a:bodyPr wrap="square" rtlCol="0">
            <a:spAutoFit/>
          </a:bodyPr>
          <a:lstStyle/>
          <a:p>
            <a:r>
              <a:rPr lang="en-US" dirty="0" smtClean="0"/>
              <a:t>If you’re interested in some comparisons of cheap laptops vs. tablets (focus on general technical and interaction issues over a model vs. model comparison)</a:t>
            </a:r>
            <a:endParaRPr lang="en-US" dirty="0" smtClean="0">
              <a:hlinkClick r:id="rId2"/>
            </a:endParaRPr>
          </a:p>
          <a:p>
            <a:pPr marL="285750" indent="-285750">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www.ehow.com/info_8721028_difference-between-tablet-pc-netbook.html</a:t>
            </a:r>
            <a:endParaRPr lang="en-US" dirty="0"/>
          </a:p>
          <a:p>
            <a:pPr marL="285750" indent="-285750">
              <a:buFont typeface="Arial" panose="020B0604020202020204" pitchFamily="34" charset="0"/>
              <a:buChar char="•"/>
            </a:pPr>
            <a:r>
              <a:rPr lang="en-US" dirty="0" smtClean="0">
                <a:hlinkClick r:id="rId3"/>
              </a:rPr>
              <a:t>http</a:t>
            </a:r>
            <a:r>
              <a:rPr lang="en-US" dirty="0">
                <a:hlinkClick r:id="rId3"/>
              </a:rPr>
              <a:t>://www.pcadvisor.co.uk/buying-advice/tablets/3450587/netbook-vs-tablet</a:t>
            </a:r>
            <a:r>
              <a:rPr lang="en-US" dirty="0" smtClean="0">
                <a:hlinkClick r:id="rId3"/>
              </a:rPr>
              <a:t>/</a:t>
            </a:r>
            <a:endParaRPr lang="en-US" dirty="0" smtClean="0"/>
          </a:p>
          <a:p>
            <a:pPr marL="285750" indent="-285750">
              <a:buFont typeface="Arial" panose="020B0604020202020204" pitchFamily="34" charset="0"/>
              <a:buChar char="•"/>
            </a:pPr>
            <a:r>
              <a:rPr lang="en-US" dirty="0">
                <a:hlinkClick r:id="rId4"/>
              </a:rPr>
              <a:t>http://blogs.canoe.ca/canoetech/signs-of-the-times/netbooks-vs-tablets</a:t>
            </a:r>
            <a:r>
              <a:rPr lang="en-US" dirty="0" smtClean="0">
                <a:hlinkClick r:id="rId4"/>
              </a:rPr>
              <a:t>/</a:t>
            </a:r>
            <a:endParaRPr lang="en-US" dirty="0" smtClean="0"/>
          </a:p>
          <a:p>
            <a:endParaRPr lang="en-US" dirty="0"/>
          </a:p>
        </p:txBody>
      </p:sp>
      <p:pic>
        <p:nvPicPr>
          <p:cNvPr id="2050" name="Picture 2" descr="https://scontent-b.xx.fbcdn.net/hphotos-xpa1/v/t1.0-9/1507011_10151794895416836_1561317191_n.jpg?oh=e28d426df031dd60ea3a8379ad3788a8&amp;oe=553A30C1"/>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1964" r="20179"/>
          <a:stretch/>
        </p:blipFill>
        <p:spPr bwMode="auto">
          <a:xfrm>
            <a:off x="6753980" y="1"/>
            <a:ext cx="2390019"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6425241"/>
            <a:ext cx="3733800" cy="369332"/>
          </a:xfrm>
          <a:prstGeom prst="rect">
            <a:avLst/>
          </a:prstGeom>
          <a:noFill/>
        </p:spPr>
        <p:txBody>
          <a:bodyPr wrap="square" rtlCol="0">
            <a:spAutoFit/>
          </a:bodyPr>
          <a:lstStyle/>
          <a:p>
            <a:r>
              <a:rPr lang="en-US" dirty="0" smtClean="0"/>
              <a:t>Image: curtesy James Tam</a:t>
            </a:r>
            <a:endParaRPr lang="en-US" dirty="0"/>
          </a:p>
        </p:txBody>
      </p:sp>
    </p:spTree>
    <p:extLst>
      <p:ext uri="{BB962C8B-B14F-4D97-AF65-F5344CB8AC3E}">
        <p14:creationId xmlns:p14="http://schemas.microsoft.com/office/powerpoint/2010/main" val="2705110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“Specialized/Variant Laptops” </a:t>
            </a:r>
            <a:endParaRPr lang="en-US" dirty="0"/>
          </a:p>
        </p:txBody>
      </p:sp>
      <p:sp>
        <p:nvSpPr>
          <p:cNvPr id="3" name="Content Placeholder 2"/>
          <p:cNvSpPr>
            <a:spLocks noGrp="1"/>
          </p:cNvSpPr>
          <p:nvPr>
            <p:ph idx="1"/>
          </p:nvPr>
        </p:nvSpPr>
        <p:spPr/>
        <p:txBody>
          <a:bodyPr/>
          <a:lstStyle/>
          <a:p>
            <a:r>
              <a:rPr lang="en-US" dirty="0" smtClean="0"/>
              <a:t>Ultrabooks</a:t>
            </a:r>
          </a:p>
          <a:p>
            <a:pPr lvl="1"/>
            <a:r>
              <a:rPr lang="en-US" dirty="0" smtClean="0"/>
              <a:t>Ultra = thinner and lighter (increased portability)</a:t>
            </a:r>
          </a:p>
          <a:p>
            <a:pPr lvl="1"/>
            <a:r>
              <a:rPr lang="en-US" dirty="0" smtClean="0"/>
              <a:t>All things being equal cost tends to be higher than a laptop (manufacturing in exact detail) </a:t>
            </a:r>
          </a:p>
          <a:p>
            <a:r>
              <a:rPr lang="en-US" dirty="0" smtClean="0"/>
              <a:t>Netbooks</a:t>
            </a:r>
          </a:p>
          <a:p>
            <a:pPr lvl="1"/>
            <a:r>
              <a:rPr lang="en-US" dirty="0" smtClean="0"/>
              <a:t>Net = focus on Internet-related activities over long and intensive sessions on the computer (display area, hardware power).</a:t>
            </a:r>
          </a:p>
          <a:p>
            <a:pPr lvl="1"/>
            <a:r>
              <a:rPr lang="en-US" dirty="0" smtClean="0"/>
              <a:t>Much less common with the rise of tablets but still the cheapest option if a built in physical keyboard is desired</a:t>
            </a:r>
          </a:p>
          <a:p>
            <a:pPr lvl="1"/>
            <a:r>
              <a:rPr lang="en-US" dirty="0" smtClean="0"/>
              <a:t>Some common features on regular laptops are excluded (internal CD/DVD drive)</a:t>
            </a:r>
            <a:endParaRPr lang="en-US" dirty="0"/>
          </a:p>
        </p:txBody>
      </p:sp>
    </p:spTree>
    <p:extLst>
      <p:ext uri="{BB962C8B-B14F-4D97-AF65-F5344CB8AC3E}">
        <p14:creationId xmlns:p14="http://schemas.microsoft.com/office/powerpoint/2010/main" val="2637449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Desktop Tower Computers</a:t>
            </a:r>
            <a:endParaRPr lang="en-US" dirty="0"/>
          </a:p>
        </p:txBody>
      </p:sp>
      <p:sp>
        <p:nvSpPr>
          <p:cNvPr id="3" name="Content Placeholder 2"/>
          <p:cNvSpPr>
            <a:spLocks noGrp="1"/>
          </p:cNvSpPr>
          <p:nvPr>
            <p:ph idx="1"/>
          </p:nvPr>
        </p:nvSpPr>
        <p:spPr>
          <a:xfrm>
            <a:off x="457200" y="1447800"/>
            <a:ext cx="7696200" cy="5029200"/>
          </a:xfrm>
        </p:spPr>
        <p:txBody>
          <a:bodyPr/>
          <a:lstStyle/>
          <a:p>
            <a:r>
              <a:rPr lang="en-US" dirty="0" smtClean="0"/>
              <a:t>Everything is separate (monitor, computer etc.) </a:t>
            </a:r>
          </a:p>
          <a:p>
            <a:pPr lvl="1"/>
            <a:r>
              <a:rPr lang="en-US" dirty="0" smtClean="0"/>
              <a:t>Allows for mixing and matching but more complex connections and it’s not portable).</a:t>
            </a:r>
          </a:p>
          <a:p>
            <a:pPr lvl="1"/>
            <a:r>
              <a:rPr lang="en-US" dirty="0" smtClean="0"/>
              <a:t>Faulty components can be more easily replaced.</a:t>
            </a:r>
          </a:p>
          <a:p>
            <a:r>
              <a:rPr lang="en-US" dirty="0" smtClean="0"/>
              <a:t>Larger ‘foot print’: </a:t>
            </a:r>
          </a:p>
          <a:p>
            <a:pPr lvl="1"/>
            <a:r>
              <a:rPr lang="en-US" dirty="0"/>
              <a:t>M</a:t>
            </a:r>
            <a:r>
              <a:rPr lang="en-US" dirty="0" smtClean="0"/>
              <a:t>ore space required</a:t>
            </a:r>
          </a:p>
          <a:p>
            <a:pPr lvl="1"/>
            <a:r>
              <a:rPr lang="en-US" dirty="0" smtClean="0"/>
              <a:t>One benefit: greater expandability</a:t>
            </a:r>
          </a:p>
          <a:p>
            <a:pPr lvl="1"/>
            <a:r>
              <a:rPr lang="en-US" dirty="0" smtClean="0"/>
              <a:t>Compared to portable laptops and tablets: Reduced costs/more options</a:t>
            </a:r>
            <a:endParaRPr lang="en-US" dirty="0"/>
          </a:p>
        </p:txBody>
      </p:sp>
      <p:pic>
        <p:nvPicPr>
          <p:cNvPr id="5" name="Picture 4" descr="computer-door-closed"/>
          <p:cNvPicPr>
            <a:picLocks noChangeAspect="1" noChangeArrowheads="1"/>
          </p:cNvPicPr>
          <p:nvPr/>
        </p:nvPicPr>
        <p:blipFill>
          <a:blip r:embed="rId2" cstate="print">
            <a:extLst>
              <a:ext uri="{28A0092B-C50C-407E-A947-70E740481C1C}">
                <a14:useLocalDpi xmlns:a14="http://schemas.microsoft.com/office/drawing/2010/main" val="0"/>
              </a:ext>
            </a:extLst>
          </a:blip>
          <a:srcRect l="25674" t="15204" r="26060"/>
          <a:stretch>
            <a:fillRect/>
          </a:stretch>
        </p:blipFill>
        <p:spPr bwMode="auto">
          <a:xfrm>
            <a:off x="8153400" y="0"/>
            <a:ext cx="990600" cy="2387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0" y="6425241"/>
            <a:ext cx="3733800" cy="369332"/>
          </a:xfrm>
          <a:prstGeom prst="rect">
            <a:avLst/>
          </a:prstGeom>
          <a:noFill/>
        </p:spPr>
        <p:txBody>
          <a:bodyPr wrap="square" rtlCol="0">
            <a:spAutoFit/>
          </a:bodyPr>
          <a:lstStyle/>
          <a:p>
            <a:r>
              <a:rPr lang="en-US" dirty="0" smtClean="0"/>
              <a:t>Image: curtesy James Tam</a:t>
            </a:r>
            <a:endParaRPr lang="en-US" dirty="0"/>
          </a:p>
        </p:txBody>
      </p:sp>
    </p:spTree>
    <p:extLst>
      <p:ext uri="{BB962C8B-B14F-4D97-AF65-F5344CB8AC3E}">
        <p14:creationId xmlns:p14="http://schemas.microsoft.com/office/powerpoint/2010/main" val="933531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738"/>
            <a:ext cx="8229600" cy="944562"/>
          </a:xfrm>
        </p:spPr>
        <p:txBody>
          <a:bodyPr/>
          <a:lstStyle/>
          <a:p>
            <a:r>
              <a:rPr lang="en-US" dirty="0" smtClean="0"/>
              <a:t>“All-In-One-Computers”</a:t>
            </a:r>
            <a:endParaRPr lang="en-US" dirty="0"/>
          </a:p>
        </p:txBody>
      </p:sp>
      <p:sp>
        <p:nvSpPr>
          <p:cNvPr id="3" name="Content Placeholder 2"/>
          <p:cNvSpPr>
            <a:spLocks noGrp="1"/>
          </p:cNvSpPr>
          <p:nvPr>
            <p:ph idx="1"/>
          </p:nvPr>
        </p:nvSpPr>
        <p:spPr/>
        <p:txBody>
          <a:bodyPr/>
          <a:lstStyle/>
          <a:p>
            <a:r>
              <a:rPr lang="en-US" dirty="0" smtClean="0"/>
              <a:t>Although technically this includes tablets and laptops this is an actual category</a:t>
            </a:r>
            <a:r>
              <a:rPr lang="en-US" dirty="0"/>
              <a:t> </a:t>
            </a:r>
            <a:r>
              <a:rPr lang="en-US" dirty="0" smtClean="0"/>
              <a:t>(commonly used term).</a:t>
            </a:r>
          </a:p>
          <a:p>
            <a:pPr lvl="1"/>
            <a:r>
              <a:rPr lang="en-US" dirty="0" smtClean="0"/>
              <a:t>As the name implies everything is included together: monitor, computer, memory, storage</a:t>
            </a:r>
          </a:p>
          <a:p>
            <a:r>
              <a:rPr lang="en-US" dirty="0" smtClean="0"/>
              <a:t>Commonly chosen when:</a:t>
            </a:r>
          </a:p>
          <a:p>
            <a:pPr lvl="1"/>
            <a:r>
              <a:rPr lang="en-US" dirty="0" smtClean="0"/>
              <a:t>A desktop is desired but space is tight</a:t>
            </a:r>
          </a:p>
          <a:p>
            <a:pPr lvl="1"/>
            <a:r>
              <a:rPr lang="en-US" dirty="0" smtClean="0"/>
              <a:t>Some portability is desired (better than a desktop but not as good as a laptop)</a:t>
            </a:r>
          </a:p>
          <a:p>
            <a:r>
              <a:rPr lang="en-US" dirty="0" smtClean="0"/>
              <a:t>Somewhere in the middle between desktops and laptops in the balance between portability and hardware capabilities/power</a:t>
            </a:r>
          </a:p>
          <a:p>
            <a:endParaRPr lang="en-US" dirty="0"/>
          </a:p>
        </p:txBody>
      </p:sp>
      <p:sp>
        <p:nvSpPr>
          <p:cNvPr id="4" name="Rectangle 3"/>
          <p:cNvSpPr/>
          <p:nvPr/>
        </p:nvSpPr>
        <p:spPr>
          <a:xfrm>
            <a:off x="-1" y="5903893"/>
            <a:ext cx="8833757" cy="954107"/>
          </a:xfrm>
          <a:prstGeom prst="rect">
            <a:avLst/>
          </a:prstGeom>
        </p:spPr>
        <p:txBody>
          <a:bodyPr wrap="square">
            <a:spAutoFit/>
          </a:bodyPr>
          <a:lstStyle/>
          <a:p>
            <a:r>
              <a:rPr lang="en-US" sz="1400" dirty="0" smtClean="0"/>
              <a:t>Images (all accessed in 2015)</a:t>
            </a:r>
          </a:p>
          <a:p>
            <a:pPr marL="285750" indent="-285750">
              <a:buFont typeface="Arial" panose="020B0604020202020204" pitchFamily="34" charset="0"/>
              <a:buChar char="•"/>
            </a:pPr>
            <a:r>
              <a:rPr lang="en-US" sz="1400" dirty="0" smtClean="0"/>
              <a:t>Apple computer: </a:t>
            </a:r>
            <a:r>
              <a:rPr lang="en-US" sz="1400" dirty="0"/>
              <a:t>James </a:t>
            </a:r>
            <a:r>
              <a:rPr lang="en-US" sz="1400" dirty="0" smtClean="0"/>
              <a:t>Tam</a:t>
            </a:r>
          </a:p>
          <a:p>
            <a:pPr marL="285750" indent="-285750">
              <a:buFont typeface="Arial" panose="020B0604020202020204" pitchFamily="34" charset="0"/>
              <a:buChar char="•"/>
            </a:pPr>
            <a:r>
              <a:rPr lang="en-US" sz="1400" dirty="0" smtClean="0"/>
              <a:t>HP computer: </a:t>
            </a:r>
            <a:r>
              <a:rPr lang="en-US" sz="1400" dirty="0" smtClean="0">
                <a:hlinkClick r:id="rId3"/>
              </a:rPr>
              <a:t>http</a:t>
            </a:r>
            <a:r>
              <a:rPr lang="en-US" sz="1400" dirty="0">
                <a:hlinkClick r:id="rId3"/>
              </a:rPr>
              <a:t>://</a:t>
            </a:r>
            <a:r>
              <a:rPr lang="en-US" sz="1400" dirty="0" smtClean="0">
                <a:hlinkClick r:id="rId3"/>
              </a:rPr>
              <a:t>gadgetynews.com/hp-omni-hd-allinone-pc-beats-audio-quadcore-power</a:t>
            </a:r>
            <a:endParaRPr lang="en-US" sz="1400" dirty="0" smtClean="0"/>
          </a:p>
          <a:p>
            <a:pPr marL="285750" indent="-285750">
              <a:buFont typeface="Arial" panose="020B0604020202020204" pitchFamily="34" charset="0"/>
              <a:buChar char="•"/>
            </a:pPr>
            <a:r>
              <a:rPr lang="en-US" sz="1400" dirty="0" smtClean="0"/>
              <a:t>Inside the case: </a:t>
            </a:r>
            <a:r>
              <a:rPr lang="en-US" sz="1400" dirty="0">
                <a:hlinkClick r:id="rId4"/>
              </a:rPr>
              <a:t>http://</a:t>
            </a:r>
            <a:r>
              <a:rPr lang="en-US" sz="1400" dirty="0" smtClean="0">
                <a:hlinkClick r:id="rId4"/>
              </a:rPr>
              <a:t>www.tomshardware.co.uk/xps-one-27-touchscreen-all-in-one,review-32666-3.html</a:t>
            </a:r>
            <a:endParaRPr lang="en-US" sz="1400" dirty="0"/>
          </a:p>
        </p:txBody>
      </p:sp>
      <p:pic>
        <p:nvPicPr>
          <p:cNvPr id="3074" name="Picture 2" descr="http://gadgetynews.com/wp-content/uploads/2012/01/hp_omni_27_beats_all-in-one_pc-300x225.jp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51689" y="-55109"/>
            <a:ext cx="1191079" cy="89330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media.bestofmicro.com/F/E/376394/original/dell-xps-one-touch-2710-open.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86600" y="-55109"/>
            <a:ext cx="2062843" cy="158651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6200000">
            <a:off x="-239076" y="140799"/>
            <a:ext cx="1531405" cy="1148554"/>
          </a:xfrm>
          <a:prstGeom prst="rect">
            <a:avLst/>
          </a:prstGeom>
        </p:spPr>
      </p:pic>
    </p:spTree>
    <p:extLst>
      <p:ext uri="{BB962C8B-B14F-4D97-AF65-F5344CB8AC3E}">
        <p14:creationId xmlns:p14="http://schemas.microsoft.com/office/powerpoint/2010/main" val="13345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8799</TotalTime>
  <Words>3075</Words>
  <Application>Microsoft Office PowerPoint</Application>
  <PresentationFormat>On-screen Show (4:3)</PresentationFormat>
  <Paragraphs>381</Paragraphs>
  <Slides>41</Slides>
  <Notes>12</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Introduction To Computer Hardware</vt:lpstr>
      <vt:lpstr>Technical Specifications</vt:lpstr>
      <vt:lpstr>Example Technical Specifications</vt:lpstr>
      <vt:lpstr>Which Type Of Computer Is For You?</vt:lpstr>
      <vt:lpstr>Tablets</vt:lpstr>
      <vt:lpstr>Laptops/Notebooks</vt:lpstr>
      <vt:lpstr>“Specialized/Variant Laptops” </vt:lpstr>
      <vt:lpstr>Desktop Tower Computers</vt:lpstr>
      <vt:lpstr>“All-In-One-Computers”</vt:lpstr>
      <vt:lpstr>The Operating System (O/S): Purpose</vt:lpstr>
      <vt:lpstr>The Operating System (O/S): MS-Windows “PC”</vt:lpstr>
      <vt:lpstr>The Operating System (O/S): MAC</vt:lpstr>
      <vt:lpstr>The Operating System (O/S): Google Chromebook</vt:lpstr>
      <vt:lpstr>Large Units Of Measurement</vt:lpstr>
      <vt:lpstr>Basic Units Of Storage</vt:lpstr>
      <vt:lpstr>Large Units Of Measurement And Storage</vt:lpstr>
      <vt:lpstr>Large Units Of Measurement And Storage (2)</vt:lpstr>
      <vt:lpstr>Most Important Pieces Of Hardware</vt:lpstr>
      <vt:lpstr>Processors: Clock speed</vt:lpstr>
      <vt:lpstr>Processors: Multi-Core</vt:lpstr>
      <vt:lpstr>Processors: Multi-Core (2)</vt:lpstr>
      <vt:lpstr>Processors: Multi-Core (3)</vt:lpstr>
      <vt:lpstr>Processors: Multi-Core (4)</vt:lpstr>
      <vt:lpstr>Will Multiple Cores Always Be Faster?</vt:lpstr>
      <vt:lpstr>Intel Processor Models1</vt:lpstr>
      <vt:lpstr>Intel Processor Models (2)</vt:lpstr>
      <vt:lpstr>AMD Processor Models</vt:lpstr>
      <vt:lpstr>Memory (RAM)</vt:lpstr>
      <vt:lpstr>How Much RAM?</vt:lpstr>
      <vt:lpstr>Storage (Hard Drive)</vt:lpstr>
      <vt:lpstr>Comparison Of Hard Drive Types</vt:lpstr>
      <vt:lpstr>PowerPoint Presentation</vt:lpstr>
      <vt:lpstr>Hard Drive Tips</vt:lpstr>
      <vt:lpstr>Optical Drives</vt:lpstr>
      <vt:lpstr>Ports</vt:lpstr>
      <vt:lpstr>After This Section You Should Now Know</vt:lpstr>
      <vt:lpstr>After This Section You Should Now Know (2)</vt:lpstr>
      <vt:lpstr>Gaming Or Multi-Media Computers</vt:lpstr>
      <vt:lpstr>The Machines Of Tam</vt:lpstr>
      <vt:lpstr>Additional Sources Of Information</vt:lpstr>
      <vt:lpstr>Copyright Notification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computers</dc:title>
  <dc:creator>James Tam</dc:creator>
  <cp:keywords>computers;hardware</cp:keywords>
  <cp:lastModifiedBy>James Tam</cp:lastModifiedBy>
  <cp:revision>249</cp:revision>
  <dcterms:created xsi:type="dcterms:W3CDTF">2014-05-13T22:22:53Z</dcterms:created>
  <dcterms:modified xsi:type="dcterms:W3CDTF">2015-01-13T02:09:17Z</dcterms:modified>
</cp:coreProperties>
</file>