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wav" ContentType="audio/wav"/>
  <Default Extension="gif" ContentType="image/gif"/>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2" r:id="rId6"/>
    <p:sldId id="260" r:id="rId7"/>
    <p:sldId id="263" r:id="rId8"/>
    <p:sldId id="267" r:id="rId9"/>
    <p:sldId id="261" r:id="rId10"/>
    <p:sldId id="268" r:id="rId11"/>
    <p:sldId id="269" r:id="rId12"/>
    <p:sldId id="270" r:id="rId13"/>
    <p:sldId id="264" r:id="rId14"/>
    <p:sldId id="265" r:id="rId15"/>
    <p:sldId id="274" r:id="rId16"/>
    <p:sldId id="271" r:id="rId17"/>
    <p:sldId id="272" r:id="rId18"/>
    <p:sldId id="275" r:id="rId19"/>
    <p:sldId id="276" r:id="rId20"/>
    <p:sldId id="277" r:id="rId21"/>
    <p:sldId id="266" r:id="rId22"/>
    <p:sldId id="278" r:id="rId2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533" autoAdjust="0"/>
    <p:restoredTop sz="94660"/>
  </p:normalViewPr>
  <p:slideViewPr>
    <p:cSldViewPr>
      <p:cViewPr varScale="1">
        <p:scale>
          <a:sx n="89" d="100"/>
          <a:sy n="89" d="100"/>
        </p:scale>
        <p:origin x="-354" y="-10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72" d="100"/>
          <a:sy n="72" d="100"/>
        </p:scale>
        <p:origin x="-1104"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1C8F5F55-D563-4ECD-A54E-CB0576638D2A}" type="datetimeFigureOut">
              <a:rPr lang="en-US"/>
              <a:pPr>
                <a:defRPr/>
              </a:pPr>
              <a:t>1/6/2015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r>
              <a:rPr lang="en-US"/>
              <a:t>Administrative and course introduction</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CB07625-2B3F-429B-81FA-E1271FD8F1A2}" type="slidenum">
              <a:rPr lang="en-US"/>
              <a:pPr>
                <a:defRPr/>
              </a:pPr>
              <a:t>‹#›</a:t>
            </a:fld>
            <a:endParaRPr lang="en-US" dirty="0"/>
          </a:p>
        </p:txBody>
      </p:sp>
    </p:spTree>
    <p:extLst>
      <p:ext uri="{BB962C8B-B14F-4D97-AF65-F5344CB8AC3E}">
        <p14:creationId xmlns:p14="http://schemas.microsoft.com/office/powerpoint/2010/main" val="34116728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3D3AB2D-9B2F-44A8-A39C-161117D20690}" type="datetimeFigureOut">
              <a:rPr lang="en-US"/>
              <a:pPr>
                <a:defRPr/>
              </a:pPr>
              <a:t>1/6/2015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B4E02C4-9896-428F-9970-3367E6A4601D}" type="slidenum">
              <a:rPr lang="en-US"/>
              <a:pPr>
                <a:defRPr/>
              </a:pPr>
              <a:t>‹#›</a:t>
            </a:fld>
            <a:endParaRPr lang="en-US" dirty="0"/>
          </a:p>
        </p:txBody>
      </p:sp>
    </p:spTree>
    <p:extLst>
      <p:ext uri="{BB962C8B-B14F-4D97-AF65-F5344CB8AC3E}">
        <p14:creationId xmlns:p14="http://schemas.microsoft.com/office/powerpoint/2010/main" val="142907031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5"/>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33450">
              <a:defRPr>
                <a:solidFill>
                  <a:schemeClr val="tx1"/>
                </a:solidFill>
                <a:latin typeface="Calibri" pitchFamily="34" charset="0"/>
              </a:defRPr>
            </a:lvl1pPr>
            <a:lvl2pPr marL="728663" indent="-279400" defTabSz="933450">
              <a:defRPr>
                <a:solidFill>
                  <a:schemeClr val="tx1"/>
                </a:solidFill>
                <a:latin typeface="Calibri" pitchFamily="34" charset="0"/>
              </a:defRPr>
            </a:lvl2pPr>
            <a:lvl3pPr marL="1120775" indent="-223838" defTabSz="933450">
              <a:defRPr>
                <a:solidFill>
                  <a:schemeClr val="tx1"/>
                </a:solidFill>
                <a:latin typeface="Calibri" pitchFamily="34" charset="0"/>
              </a:defRPr>
            </a:lvl3pPr>
            <a:lvl4pPr marL="1570038" indent="-223838" defTabSz="933450">
              <a:defRPr>
                <a:solidFill>
                  <a:schemeClr val="tx1"/>
                </a:solidFill>
                <a:latin typeface="Calibri" pitchFamily="34" charset="0"/>
              </a:defRPr>
            </a:lvl4pPr>
            <a:lvl5pPr marL="2017713" indent="-223838" defTabSz="933450">
              <a:defRPr>
                <a:solidFill>
                  <a:schemeClr val="tx1"/>
                </a:solidFill>
                <a:latin typeface="Calibri" pitchFamily="34" charset="0"/>
              </a:defRPr>
            </a:lvl5pPr>
            <a:lvl6pPr marL="2474913" indent="-223838" defTabSz="933450" fontAlgn="base">
              <a:spcBef>
                <a:spcPct val="0"/>
              </a:spcBef>
              <a:spcAft>
                <a:spcPct val="0"/>
              </a:spcAft>
              <a:defRPr>
                <a:solidFill>
                  <a:schemeClr val="tx1"/>
                </a:solidFill>
                <a:latin typeface="Calibri" pitchFamily="34" charset="0"/>
              </a:defRPr>
            </a:lvl6pPr>
            <a:lvl7pPr marL="2932113" indent="-223838" defTabSz="933450" fontAlgn="base">
              <a:spcBef>
                <a:spcPct val="0"/>
              </a:spcBef>
              <a:spcAft>
                <a:spcPct val="0"/>
              </a:spcAft>
              <a:defRPr>
                <a:solidFill>
                  <a:schemeClr val="tx1"/>
                </a:solidFill>
                <a:latin typeface="Calibri" pitchFamily="34" charset="0"/>
              </a:defRPr>
            </a:lvl7pPr>
            <a:lvl8pPr marL="3389313" indent="-223838" defTabSz="933450" fontAlgn="base">
              <a:spcBef>
                <a:spcPct val="0"/>
              </a:spcBef>
              <a:spcAft>
                <a:spcPct val="0"/>
              </a:spcAft>
              <a:defRPr>
                <a:solidFill>
                  <a:schemeClr val="tx1"/>
                </a:solidFill>
                <a:latin typeface="Calibri" pitchFamily="34" charset="0"/>
              </a:defRPr>
            </a:lvl8pPr>
            <a:lvl9pPr marL="3846513" indent="-223838" defTabSz="933450" fontAlgn="base">
              <a:spcBef>
                <a:spcPct val="0"/>
              </a:spcBef>
              <a:spcAft>
                <a:spcPct val="0"/>
              </a:spcAft>
              <a:defRPr>
                <a:solidFill>
                  <a:schemeClr val="tx1"/>
                </a:solidFill>
                <a:latin typeface="Calibri" pitchFamily="34" charset="0"/>
              </a:defRPr>
            </a:lvl9pPr>
          </a:lstStyle>
          <a:p>
            <a:pPr eaLnBrk="0" fontAlgn="base" hangingPunct="0">
              <a:spcBef>
                <a:spcPct val="0"/>
              </a:spcBef>
              <a:spcAft>
                <a:spcPct val="0"/>
              </a:spcAft>
              <a:defRPr/>
            </a:pPr>
            <a:fld id="{FC5C29E2-730C-41C7-B0DA-D603F50A1016}" type="slidenum">
              <a:rPr lang="en-US" altLang="en-US" sz="1000" smtClean="0">
                <a:latin typeface="Times New Roman" pitchFamily="18" charset="0"/>
              </a:rPr>
              <a:pPr eaLnBrk="0" fontAlgn="base" hangingPunct="0">
                <a:spcBef>
                  <a:spcPct val="0"/>
                </a:spcBef>
                <a:spcAft>
                  <a:spcPct val="0"/>
                </a:spcAft>
                <a:defRPr/>
              </a:pPr>
              <a:t>2</a:t>
            </a:fld>
            <a:endParaRPr lang="en-US" altLang="en-US" sz="1000" smtClean="0">
              <a:latin typeface="Times New Roman" pitchFamily="18" charset="0"/>
            </a:endParaRPr>
          </a:p>
        </p:txBody>
      </p:sp>
      <p:sp>
        <p:nvSpPr>
          <p:cNvPr id="34819"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5"/>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33450">
              <a:defRPr>
                <a:solidFill>
                  <a:schemeClr val="tx1"/>
                </a:solidFill>
                <a:latin typeface="Calibri" pitchFamily="34" charset="0"/>
              </a:defRPr>
            </a:lvl1pPr>
            <a:lvl2pPr marL="728663" indent="-279400" defTabSz="933450">
              <a:defRPr>
                <a:solidFill>
                  <a:schemeClr val="tx1"/>
                </a:solidFill>
                <a:latin typeface="Calibri" pitchFamily="34" charset="0"/>
              </a:defRPr>
            </a:lvl2pPr>
            <a:lvl3pPr marL="1120775" indent="-223838" defTabSz="933450">
              <a:defRPr>
                <a:solidFill>
                  <a:schemeClr val="tx1"/>
                </a:solidFill>
                <a:latin typeface="Calibri" pitchFamily="34" charset="0"/>
              </a:defRPr>
            </a:lvl3pPr>
            <a:lvl4pPr marL="1570038" indent="-223838" defTabSz="933450">
              <a:defRPr>
                <a:solidFill>
                  <a:schemeClr val="tx1"/>
                </a:solidFill>
                <a:latin typeface="Calibri" pitchFamily="34" charset="0"/>
              </a:defRPr>
            </a:lvl4pPr>
            <a:lvl5pPr marL="2017713" indent="-223838" defTabSz="933450">
              <a:defRPr>
                <a:solidFill>
                  <a:schemeClr val="tx1"/>
                </a:solidFill>
                <a:latin typeface="Calibri" pitchFamily="34" charset="0"/>
              </a:defRPr>
            </a:lvl5pPr>
            <a:lvl6pPr marL="2474913" indent="-223838" defTabSz="933450" fontAlgn="base">
              <a:spcBef>
                <a:spcPct val="0"/>
              </a:spcBef>
              <a:spcAft>
                <a:spcPct val="0"/>
              </a:spcAft>
              <a:defRPr>
                <a:solidFill>
                  <a:schemeClr val="tx1"/>
                </a:solidFill>
                <a:latin typeface="Calibri" pitchFamily="34" charset="0"/>
              </a:defRPr>
            </a:lvl6pPr>
            <a:lvl7pPr marL="2932113" indent="-223838" defTabSz="933450" fontAlgn="base">
              <a:spcBef>
                <a:spcPct val="0"/>
              </a:spcBef>
              <a:spcAft>
                <a:spcPct val="0"/>
              </a:spcAft>
              <a:defRPr>
                <a:solidFill>
                  <a:schemeClr val="tx1"/>
                </a:solidFill>
                <a:latin typeface="Calibri" pitchFamily="34" charset="0"/>
              </a:defRPr>
            </a:lvl7pPr>
            <a:lvl8pPr marL="3389313" indent="-223838" defTabSz="933450" fontAlgn="base">
              <a:spcBef>
                <a:spcPct val="0"/>
              </a:spcBef>
              <a:spcAft>
                <a:spcPct val="0"/>
              </a:spcAft>
              <a:defRPr>
                <a:solidFill>
                  <a:schemeClr val="tx1"/>
                </a:solidFill>
                <a:latin typeface="Calibri" pitchFamily="34" charset="0"/>
              </a:defRPr>
            </a:lvl8pPr>
            <a:lvl9pPr marL="3846513" indent="-223838" defTabSz="933450" fontAlgn="base">
              <a:spcBef>
                <a:spcPct val="0"/>
              </a:spcBef>
              <a:spcAft>
                <a:spcPct val="0"/>
              </a:spcAft>
              <a:defRPr>
                <a:solidFill>
                  <a:schemeClr val="tx1"/>
                </a:solidFill>
                <a:latin typeface="Calibri" pitchFamily="34" charset="0"/>
              </a:defRPr>
            </a:lvl9pPr>
          </a:lstStyle>
          <a:p>
            <a:pPr eaLnBrk="0" fontAlgn="base" hangingPunct="0">
              <a:spcBef>
                <a:spcPct val="0"/>
              </a:spcBef>
              <a:spcAft>
                <a:spcPct val="0"/>
              </a:spcAft>
              <a:defRPr/>
            </a:pPr>
            <a:fld id="{77E37D52-F5CD-471A-AA53-546D93A7C3D2}" type="slidenum">
              <a:rPr lang="en-US" altLang="en-US" sz="1000" smtClean="0">
                <a:latin typeface="Times New Roman" pitchFamily="18" charset="0"/>
              </a:rPr>
              <a:pPr eaLnBrk="0" fontAlgn="base" hangingPunct="0">
                <a:spcBef>
                  <a:spcPct val="0"/>
                </a:spcBef>
                <a:spcAft>
                  <a:spcPct val="0"/>
                </a:spcAft>
                <a:defRPr/>
              </a:pPr>
              <a:t>3</a:t>
            </a:fld>
            <a:endParaRPr lang="en-US" altLang="en-US" sz="1000" smtClean="0">
              <a:latin typeface="Times New Roman" pitchFamily="18" charset="0"/>
            </a:endParaRPr>
          </a:p>
        </p:txBody>
      </p:sp>
      <p:sp>
        <p:nvSpPr>
          <p:cNvPr id="35843"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5"/>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33450">
              <a:defRPr>
                <a:solidFill>
                  <a:schemeClr val="tx1"/>
                </a:solidFill>
                <a:latin typeface="Calibri" pitchFamily="34" charset="0"/>
              </a:defRPr>
            </a:lvl1pPr>
            <a:lvl2pPr marL="728663" indent="-279400" defTabSz="933450">
              <a:defRPr>
                <a:solidFill>
                  <a:schemeClr val="tx1"/>
                </a:solidFill>
                <a:latin typeface="Calibri" pitchFamily="34" charset="0"/>
              </a:defRPr>
            </a:lvl2pPr>
            <a:lvl3pPr marL="1120775" indent="-223838" defTabSz="933450">
              <a:defRPr>
                <a:solidFill>
                  <a:schemeClr val="tx1"/>
                </a:solidFill>
                <a:latin typeface="Calibri" pitchFamily="34" charset="0"/>
              </a:defRPr>
            </a:lvl3pPr>
            <a:lvl4pPr marL="1570038" indent="-223838" defTabSz="933450">
              <a:defRPr>
                <a:solidFill>
                  <a:schemeClr val="tx1"/>
                </a:solidFill>
                <a:latin typeface="Calibri" pitchFamily="34" charset="0"/>
              </a:defRPr>
            </a:lvl4pPr>
            <a:lvl5pPr marL="2017713" indent="-223838" defTabSz="933450">
              <a:defRPr>
                <a:solidFill>
                  <a:schemeClr val="tx1"/>
                </a:solidFill>
                <a:latin typeface="Calibri" pitchFamily="34" charset="0"/>
              </a:defRPr>
            </a:lvl5pPr>
            <a:lvl6pPr marL="2474913" indent="-223838" defTabSz="933450" fontAlgn="base">
              <a:spcBef>
                <a:spcPct val="0"/>
              </a:spcBef>
              <a:spcAft>
                <a:spcPct val="0"/>
              </a:spcAft>
              <a:defRPr>
                <a:solidFill>
                  <a:schemeClr val="tx1"/>
                </a:solidFill>
                <a:latin typeface="Calibri" pitchFamily="34" charset="0"/>
              </a:defRPr>
            </a:lvl6pPr>
            <a:lvl7pPr marL="2932113" indent="-223838" defTabSz="933450" fontAlgn="base">
              <a:spcBef>
                <a:spcPct val="0"/>
              </a:spcBef>
              <a:spcAft>
                <a:spcPct val="0"/>
              </a:spcAft>
              <a:defRPr>
                <a:solidFill>
                  <a:schemeClr val="tx1"/>
                </a:solidFill>
                <a:latin typeface="Calibri" pitchFamily="34" charset="0"/>
              </a:defRPr>
            </a:lvl7pPr>
            <a:lvl8pPr marL="3389313" indent="-223838" defTabSz="933450" fontAlgn="base">
              <a:spcBef>
                <a:spcPct val="0"/>
              </a:spcBef>
              <a:spcAft>
                <a:spcPct val="0"/>
              </a:spcAft>
              <a:defRPr>
                <a:solidFill>
                  <a:schemeClr val="tx1"/>
                </a:solidFill>
                <a:latin typeface="Calibri" pitchFamily="34" charset="0"/>
              </a:defRPr>
            </a:lvl8pPr>
            <a:lvl9pPr marL="3846513" indent="-223838" defTabSz="933450" fontAlgn="base">
              <a:spcBef>
                <a:spcPct val="0"/>
              </a:spcBef>
              <a:spcAft>
                <a:spcPct val="0"/>
              </a:spcAft>
              <a:defRPr>
                <a:solidFill>
                  <a:schemeClr val="tx1"/>
                </a:solidFill>
                <a:latin typeface="Calibri" pitchFamily="34" charset="0"/>
              </a:defRPr>
            </a:lvl9pPr>
          </a:lstStyle>
          <a:p>
            <a:pPr eaLnBrk="0" fontAlgn="base" hangingPunct="0">
              <a:spcBef>
                <a:spcPct val="0"/>
              </a:spcBef>
              <a:spcAft>
                <a:spcPct val="0"/>
              </a:spcAft>
              <a:defRPr/>
            </a:pPr>
            <a:fld id="{9281F30B-FFFE-4325-9B41-17ABC0AC9475}" type="slidenum">
              <a:rPr lang="en-US" altLang="en-US" sz="1000" smtClean="0">
                <a:latin typeface="Times New Roman" pitchFamily="18" charset="0"/>
              </a:rPr>
              <a:pPr eaLnBrk="0" fontAlgn="base" hangingPunct="0">
                <a:spcBef>
                  <a:spcPct val="0"/>
                </a:spcBef>
                <a:spcAft>
                  <a:spcPct val="0"/>
                </a:spcAft>
                <a:defRPr/>
              </a:pPr>
              <a:t>4</a:t>
            </a:fld>
            <a:endParaRPr lang="en-US" altLang="en-US" sz="1000" smtClean="0">
              <a:latin typeface="Times New Roman" pitchFamily="18" charset="0"/>
            </a:endParaRPr>
          </a:p>
        </p:txBody>
      </p:sp>
      <p:sp>
        <p:nvSpPr>
          <p:cNvPr id="36867"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68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19A9A69A-36F5-4E9A-92C5-67DE090565E1}" type="slidenum">
              <a:rPr lang="en-US" altLang="en-US" smtClean="0"/>
              <a:pPr fontAlgn="base">
                <a:spcBef>
                  <a:spcPct val="0"/>
                </a:spcBef>
                <a:spcAft>
                  <a:spcPct val="0"/>
                </a:spcAft>
                <a:defRPr/>
              </a:pPr>
              <a:t>10</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789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31863">
              <a:defRPr>
                <a:solidFill>
                  <a:schemeClr val="tx1"/>
                </a:solidFill>
                <a:latin typeface="Calibri" pitchFamily="34" charset="0"/>
              </a:defRPr>
            </a:lvl1pPr>
            <a:lvl2pPr marL="727075" indent="-277813" defTabSz="931863">
              <a:defRPr>
                <a:solidFill>
                  <a:schemeClr val="tx1"/>
                </a:solidFill>
                <a:latin typeface="Calibri" pitchFamily="34" charset="0"/>
              </a:defRPr>
            </a:lvl2pPr>
            <a:lvl3pPr marL="1117600" indent="-222250" defTabSz="931863">
              <a:defRPr>
                <a:solidFill>
                  <a:schemeClr val="tx1"/>
                </a:solidFill>
                <a:latin typeface="Calibri" pitchFamily="34" charset="0"/>
              </a:defRPr>
            </a:lvl3pPr>
            <a:lvl4pPr marL="1566863" indent="-222250" defTabSz="931863">
              <a:defRPr>
                <a:solidFill>
                  <a:schemeClr val="tx1"/>
                </a:solidFill>
                <a:latin typeface="Calibri" pitchFamily="34" charset="0"/>
              </a:defRPr>
            </a:lvl4pPr>
            <a:lvl5pPr marL="2012950" indent="-222250" defTabSz="931863">
              <a:defRPr>
                <a:solidFill>
                  <a:schemeClr val="tx1"/>
                </a:solidFill>
                <a:latin typeface="Calibri" pitchFamily="34" charset="0"/>
              </a:defRPr>
            </a:lvl5pPr>
            <a:lvl6pPr marL="2470150" indent="-222250" defTabSz="931863" fontAlgn="base">
              <a:spcBef>
                <a:spcPct val="0"/>
              </a:spcBef>
              <a:spcAft>
                <a:spcPct val="0"/>
              </a:spcAft>
              <a:defRPr>
                <a:solidFill>
                  <a:schemeClr val="tx1"/>
                </a:solidFill>
                <a:latin typeface="Calibri" pitchFamily="34" charset="0"/>
              </a:defRPr>
            </a:lvl6pPr>
            <a:lvl7pPr marL="2927350" indent="-222250" defTabSz="931863" fontAlgn="base">
              <a:spcBef>
                <a:spcPct val="0"/>
              </a:spcBef>
              <a:spcAft>
                <a:spcPct val="0"/>
              </a:spcAft>
              <a:defRPr>
                <a:solidFill>
                  <a:schemeClr val="tx1"/>
                </a:solidFill>
                <a:latin typeface="Calibri" pitchFamily="34" charset="0"/>
              </a:defRPr>
            </a:lvl7pPr>
            <a:lvl8pPr marL="3384550" indent="-222250" defTabSz="931863" fontAlgn="base">
              <a:spcBef>
                <a:spcPct val="0"/>
              </a:spcBef>
              <a:spcAft>
                <a:spcPct val="0"/>
              </a:spcAft>
              <a:defRPr>
                <a:solidFill>
                  <a:schemeClr val="tx1"/>
                </a:solidFill>
                <a:latin typeface="Calibri" pitchFamily="34" charset="0"/>
              </a:defRPr>
            </a:lvl8pPr>
            <a:lvl9pPr marL="3841750" indent="-222250" defTabSz="931863" fontAlgn="base">
              <a:spcBef>
                <a:spcPct val="0"/>
              </a:spcBef>
              <a:spcAft>
                <a:spcPct val="0"/>
              </a:spcAft>
              <a:defRPr>
                <a:solidFill>
                  <a:schemeClr val="tx1"/>
                </a:solidFill>
                <a:latin typeface="Calibri" pitchFamily="34" charset="0"/>
              </a:defRPr>
            </a:lvl9pPr>
          </a:lstStyle>
          <a:p>
            <a:pPr eaLnBrk="0" fontAlgn="base" hangingPunct="0">
              <a:spcBef>
                <a:spcPct val="0"/>
              </a:spcBef>
              <a:spcAft>
                <a:spcPct val="0"/>
              </a:spcAft>
              <a:defRPr/>
            </a:pPr>
            <a:fld id="{AC2A8975-9CB6-48F8-9495-686634A6E451}" type="slidenum">
              <a:rPr lang="en-US" altLang="en-US" sz="1000" smtClean="0">
                <a:latin typeface="Times New Roman" pitchFamily="18" charset="0"/>
              </a:rPr>
              <a:pPr eaLnBrk="0" fontAlgn="base" hangingPunct="0">
                <a:spcBef>
                  <a:spcPct val="0"/>
                </a:spcBef>
                <a:spcAft>
                  <a:spcPct val="0"/>
                </a:spcAft>
                <a:defRPr/>
              </a:pPr>
              <a:t>12</a:t>
            </a:fld>
            <a:endParaRPr lang="en-US" altLang="en-US" sz="100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3891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31863">
              <a:defRPr>
                <a:solidFill>
                  <a:schemeClr val="tx1"/>
                </a:solidFill>
                <a:latin typeface="Calibri" pitchFamily="34" charset="0"/>
              </a:defRPr>
            </a:lvl1pPr>
            <a:lvl2pPr marL="727075" indent="-277813" defTabSz="931863">
              <a:defRPr>
                <a:solidFill>
                  <a:schemeClr val="tx1"/>
                </a:solidFill>
                <a:latin typeface="Calibri" pitchFamily="34" charset="0"/>
              </a:defRPr>
            </a:lvl2pPr>
            <a:lvl3pPr marL="1117600" indent="-222250" defTabSz="931863">
              <a:defRPr>
                <a:solidFill>
                  <a:schemeClr val="tx1"/>
                </a:solidFill>
                <a:latin typeface="Calibri" pitchFamily="34" charset="0"/>
              </a:defRPr>
            </a:lvl3pPr>
            <a:lvl4pPr marL="1566863" indent="-222250" defTabSz="931863">
              <a:defRPr>
                <a:solidFill>
                  <a:schemeClr val="tx1"/>
                </a:solidFill>
                <a:latin typeface="Calibri" pitchFamily="34" charset="0"/>
              </a:defRPr>
            </a:lvl4pPr>
            <a:lvl5pPr marL="2012950" indent="-222250" defTabSz="931863">
              <a:defRPr>
                <a:solidFill>
                  <a:schemeClr val="tx1"/>
                </a:solidFill>
                <a:latin typeface="Calibri" pitchFamily="34" charset="0"/>
              </a:defRPr>
            </a:lvl5pPr>
            <a:lvl6pPr marL="2470150" indent="-222250" defTabSz="931863" fontAlgn="base">
              <a:spcBef>
                <a:spcPct val="0"/>
              </a:spcBef>
              <a:spcAft>
                <a:spcPct val="0"/>
              </a:spcAft>
              <a:defRPr>
                <a:solidFill>
                  <a:schemeClr val="tx1"/>
                </a:solidFill>
                <a:latin typeface="Calibri" pitchFamily="34" charset="0"/>
              </a:defRPr>
            </a:lvl6pPr>
            <a:lvl7pPr marL="2927350" indent="-222250" defTabSz="931863" fontAlgn="base">
              <a:spcBef>
                <a:spcPct val="0"/>
              </a:spcBef>
              <a:spcAft>
                <a:spcPct val="0"/>
              </a:spcAft>
              <a:defRPr>
                <a:solidFill>
                  <a:schemeClr val="tx1"/>
                </a:solidFill>
                <a:latin typeface="Calibri" pitchFamily="34" charset="0"/>
              </a:defRPr>
            </a:lvl7pPr>
            <a:lvl8pPr marL="3384550" indent="-222250" defTabSz="931863" fontAlgn="base">
              <a:spcBef>
                <a:spcPct val="0"/>
              </a:spcBef>
              <a:spcAft>
                <a:spcPct val="0"/>
              </a:spcAft>
              <a:defRPr>
                <a:solidFill>
                  <a:schemeClr val="tx1"/>
                </a:solidFill>
                <a:latin typeface="Calibri" pitchFamily="34" charset="0"/>
              </a:defRPr>
            </a:lvl8pPr>
            <a:lvl9pPr marL="3841750" indent="-222250" defTabSz="931863" fontAlgn="base">
              <a:spcBef>
                <a:spcPct val="0"/>
              </a:spcBef>
              <a:spcAft>
                <a:spcPct val="0"/>
              </a:spcAft>
              <a:defRPr>
                <a:solidFill>
                  <a:schemeClr val="tx1"/>
                </a:solidFill>
                <a:latin typeface="Calibri" pitchFamily="34" charset="0"/>
              </a:defRPr>
            </a:lvl9pPr>
          </a:lstStyle>
          <a:p>
            <a:pPr eaLnBrk="0" fontAlgn="base" hangingPunct="0">
              <a:spcBef>
                <a:spcPct val="0"/>
              </a:spcBef>
              <a:spcAft>
                <a:spcPct val="0"/>
              </a:spcAft>
              <a:defRPr/>
            </a:pPr>
            <a:fld id="{F086D671-B146-4DDD-B41F-BDF540867992}" type="slidenum">
              <a:rPr lang="en-US" altLang="en-US" sz="1000" smtClean="0">
                <a:latin typeface="Times New Roman" pitchFamily="18" charset="0"/>
              </a:rPr>
              <a:pPr eaLnBrk="0" fontAlgn="base" hangingPunct="0">
                <a:spcBef>
                  <a:spcPct val="0"/>
                </a:spcBef>
                <a:spcAft>
                  <a:spcPct val="0"/>
                </a:spcAft>
                <a:defRPr/>
              </a:pPr>
              <a:t>15</a:t>
            </a:fld>
            <a:endParaRPr lang="en-US" altLang="en-US" sz="100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5"/>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33450">
              <a:defRPr>
                <a:solidFill>
                  <a:schemeClr val="tx1"/>
                </a:solidFill>
                <a:latin typeface="Calibri" pitchFamily="34" charset="0"/>
              </a:defRPr>
            </a:lvl1pPr>
            <a:lvl2pPr marL="728663" indent="-279400" defTabSz="933450">
              <a:defRPr>
                <a:solidFill>
                  <a:schemeClr val="tx1"/>
                </a:solidFill>
                <a:latin typeface="Calibri" pitchFamily="34" charset="0"/>
              </a:defRPr>
            </a:lvl2pPr>
            <a:lvl3pPr marL="1120775" indent="-223838" defTabSz="933450">
              <a:defRPr>
                <a:solidFill>
                  <a:schemeClr val="tx1"/>
                </a:solidFill>
                <a:latin typeface="Calibri" pitchFamily="34" charset="0"/>
              </a:defRPr>
            </a:lvl3pPr>
            <a:lvl4pPr marL="1570038" indent="-223838" defTabSz="933450">
              <a:defRPr>
                <a:solidFill>
                  <a:schemeClr val="tx1"/>
                </a:solidFill>
                <a:latin typeface="Calibri" pitchFamily="34" charset="0"/>
              </a:defRPr>
            </a:lvl4pPr>
            <a:lvl5pPr marL="2017713" indent="-223838" defTabSz="933450">
              <a:defRPr>
                <a:solidFill>
                  <a:schemeClr val="tx1"/>
                </a:solidFill>
                <a:latin typeface="Calibri" pitchFamily="34" charset="0"/>
              </a:defRPr>
            </a:lvl5pPr>
            <a:lvl6pPr marL="2474913" indent="-223838" defTabSz="933450" fontAlgn="base">
              <a:spcBef>
                <a:spcPct val="0"/>
              </a:spcBef>
              <a:spcAft>
                <a:spcPct val="0"/>
              </a:spcAft>
              <a:defRPr>
                <a:solidFill>
                  <a:schemeClr val="tx1"/>
                </a:solidFill>
                <a:latin typeface="Calibri" pitchFamily="34" charset="0"/>
              </a:defRPr>
            </a:lvl6pPr>
            <a:lvl7pPr marL="2932113" indent="-223838" defTabSz="933450" fontAlgn="base">
              <a:spcBef>
                <a:spcPct val="0"/>
              </a:spcBef>
              <a:spcAft>
                <a:spcPct val="0"/>
              </a:spcAft>
              <a:defRPr>
                <a:solidFill>
                  <a:schemeClr val="tx1"/>
                </a:solidFill>
                <a:latin typeface="Calibri" pitchFamily="34" charset="0"/>
              </a:defRPr>
            </a:lvl7pPr>
            <a:lvl8pPr marL="3389313" indent="-223838" defTabSz="933450" fontAlgn="base">
              <a:spcBef>
                <a:spcPct val="0"/>
              </a:spcBef>
              <a:spcAft>
                <a:spcPct val="0"/>
              </a:spcAft>
              <a:defRPr>
                <a:solidFill>
                  <a:schemeClr val="tx1"/>
                </a:solidFill>
                <a:latin typeface="Calibri" pitchFamily="34" charset="0"/>
              </a:defRPr>
            </a:lvl8pPr>
            <a:lvl9pPr marL="3846513" indent="-223838" defTabSz="933450" fontAlgn="base">
              <a:spcBef>
                <a:spcPct val="0"/>
              </a:spcBef>
              <a:spcAft>
                <a:spcPct val="0"/>
              </a:spcAft>
              <a:defRPr>
                <a:solidFill>
                  <a:schemeClr val="tx1"/>
                </a:solidFill>
                <a:latin typeface="Calibri" pitchFamily="34" charset="0"/>
              </a:defRPr>
            </a:lvl9pPr>
          </a:lstStyle>
          <a:p>
            <a:pPr eaLnBrk="0" fontAlgn="base" hangingPunct="0">
              <a:spcBef>
                <a:spcPct val="0"/>
              </a:spcBef>
              <a:spcAft>
                <a:spcPct val="0"/>
              </a:spcAft>
              <a:defRPr/>
            </a:pPr>
            <a:fld id="{2120A1BB-8944-49E3-9D54-4E3E42CAB64A}" type="slidenum">
              <a:rPr lang="en-US" altLang="en-US" sz="1000" smtClean="0">
                <a:latin typeface="Times New Roman" pitchFamily="18" charset="0"/>
              </a:rPr>
              <a:pPr eaLnBrk="0" fontAlgn="base" hangingPunct="0">
                <a:spcBef>
                  <a:spcPct val="0"/>
                </a:spcBef>
                <a:spcAft>
                  <a:spcPct val="0"/>
                </a:spcAft>
                <a:defRPr/>
              </a:pPr>
              <a:t>21</a:t>
            </a:fld>
            <a:endParaRPr lang="en-US" altLang="en-US" sz="1000" smtClean="0">
              <a:latin typeface="Times New Roman" pitchFamily="18" charset="0"/>
            </a:endParaRPr>
          </a:p>
        </p:txBody>
      </p:sp>
      <p:sp>
        <p:nvSpPr>
          <p:cNvPr id="40963" name="Rectangle 2"/>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CC2E759F-4072-4BFB-B27A-D6F21B6E9FD4}" type="datetimeFigureOut">
              <a:rPr lang="en-US"/>
              <a:pPr>
                <a:defRPr/>
              </a:pPr>
              <a:t>1/6/2015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r>
              <a:rPr lang="en-US"/>
              <a:t>Lecture notes for CPSC 203</a:t>
            </a: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6E6DA8A3-4D99-442E-B427-E62712AFE535}" type="slidenum">
              <a:rPr lang="en-US"/>
              <a:pPr>
                <a:defRPr/>
              </a:pPr>
              <a:t>‹#›</a:t>
            </a:fld>
            <a:endParaRPr lang="en-US" dirty="0"/>
          </a:p>
        </p:txBody>
      </p:sp>
    </p:spTree>
    <p:extLst>
      <p:ext uri="{BB962C8B-B14F-4D97-AF65-F5344CB8AC3E}">
        <p14:creationId xmlns:p14="http://schemas.microsoft.com/office/powerpoint/2010/main" val="1745317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575B726-F111-4CCD-93ED-7A80565E52CB}" type="datetimeFigureOut">
              <a:rPr lang="en-US"/>
              <a:pPr>
                <a:defRPr/>
              </a:pPr>
              <a:t>1/6/2015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987EA2C-5101-4EFF-9EC5-E785960973D7}" type="slidenum">
              <a:rPr lang="en-US"/>
              <a:pPr>
                <a:defRPr/>
              </a:pPr>
              <a:t>‹#›</a:t>
            </a:fld>
            <a:endParaRPr lang="en-US" dirty="0"/>
          </a:p>
        </p:txBody>
      </p:sp>
    </p:spTree>
    <p:extLst>
      <p:ext uri="{BB962C8B-B14F-4D97-AF65-F5344CB8AC3E}">
        <p14:creationId xmlns:p14="http://schemas.microsoft.com/office/powerpoint/2010/main" val="3441819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3854EE7-F009-4335-B6A3-EBA92AA66B12}" type="datetimeFigureOut">
              <a:rPr lang="en-US"/>
              <a:pPr>
                <a:defRPr/>
              </a:pPr>
              <a:t>1/6/2015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EC8B70FF-9A41-4090-AA79-9B7A7E5CC8FD}" type="slidenum">
              <a:rPr lang="en-US"/>
              <a:pPr>
                <a:defRPr/>
              </a:pPr>
              <a:t>‹#›</a:t>
            </a:fld>
            <a:endParaRPr lang="en-US" dirty="0"/>
          </a:p>
        </p:txBody>
      </p:sp>
    </p:spTree>
    <p:extLst>
      <p:ext uri="{BB962C8B-B14F-4D97-AF65-F5344CB8AC3E}">
        <p14:creationId xmlns:p14="http://schemas.microsoft.com/office/powerpoint/2010/main" val="3619192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31800" y="303213"/>
            <a:ext cx="8166100" cy="522287"/>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4572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22800" y="1108075"/>
            <a:ext cx="4013200" cy="5368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Tree>
    <p:extLst>
      <p:ext uri="{BB962C8B-B14F-4D97-AF65-F5344CB8AC3E}">
        <p14:creationId xmlns:p14="http://schemas.microsoft.com/office/powerpoint/2010/main" val="5075611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8711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T Default content slid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447800"/>
            <a:ext cx="8229600" cy="5029200"/>
          </a:xfrm>
        </p:spPr>
        <p:txBody>
          <a:bodyPr/>
          <a:lstStyle>
            <a:lvl1pPr marL="234950" indent="-234950">
              <a:defRPr sz="2400"/>
            </a:lvl1pPr>
            <a:lvl2pPr marL="457200" indent="-222250">
              <a:defRPr sz="2000"/>
            </a:lvl2pPr>
            <a:lvl3pPr marL="574675" indent="-117475">
              <a:defRPr sz="1800"/>
            </a:lvl3pPr>
            <a:lvl4pPr marL="796925" indent="-104775">
              <a:defRPr sz="160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717570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8FCCB139-380D-4534-91A4-ADF6145E05ED}" type="datetimeFigureOut">
              <a:rPr lang="en-US"/>
              <a:pPr>
                <a:defRPr/>
              </a:pPr>
              <a:t>1/6/2015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5C64F80-319D-403A-8D96-089B24B4C470}" type="slidenum">
              <a:rPr lang="en-US"/>
              <a:pPr>
                <a:defRPr/>
              </a:pPr>
              <a:t>‹#›</a:t>
            </a:fld>
            <a:endParaRPr lang="en-US" dirty="0"/>
          </a:p>
        </p:txBody>
      </p:sp>
    </p:spTree>
    <p:extLst>
      <p:ext uri="{BB962C8B-B14F-4D97-AF65-F5344CB8AC3E}">
        <p14:creationId xmlns:p14="http://schemas.microsoft.com/office/powerpoint/2010/main" val="725722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lvl1pPr>
              <a:defRPr sz="3200"/>
            </a:lvl1p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8" name="Content Placeholder 2"/>
          <p:cNvSpPr>
            <a:spLocks noGrp="1"/>
          </p:cNvSpPr>
          <p:nvPr>
            <p:ph sz="half" idx="10"/>
          </p:nvPr>
        </p:nvSpPr>
        <p:spPr>
          <a:xfrm>
            <a:off x="4724400" y="1600200"/>
            <a:ext cx="3886200" cy="4876800"/>
          </a:xfrm>
        </p:spPr>
        <p:txBody>
          <a:bodyPr/>
          <a:lstStyle>
            <a:lvl1pPr marL="234950" indent="-234950">
              <a:defRPr sz="2400"/>
            </a:lvl1pPr>
            <a:lvl2pPr marL="404813" indent="-169863">
              <a:defRPr sz="2000"/>
            </a:lvl2pPr>
            <a:lvl3pPr marL="574675" indent="-117475">
              <a:defRPr sz="1800"/>
            </a:lvl3pPr>
            <a:lvl4pPr marL="692150" indent="-117475">
              <a:defRPr sz="16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304080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757CFE7-1502-4140-B567-DADD2AE6AB9A}" type="datetimeFigureOut">
              <a:rPr lang="en-US"/>
              <a:pPr>
                <a:defRPr/>
              </a:pPr>
              <a:t>1/6/2015</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52AA62E8-8E50-45E3-829D-A7DD03C5D566}" type="slidenum">
              <a:rPr lang="en-US"/>
              <a:pPr>
                <a:defRPr/>
              </a:pPr>
              <a:t>‹#›</a:t>
            </a:fld>
            <a:endParaRPr lang="en-US" dirty="0"/>
          </a:p>
        </p:txBody>
      </p:sp>
    </p:spTree>
    <p:extLst>
      <p:ext uri="{BB962C8B-B14F-4D97-AF65-F5344CB8AC3E}">
        <p14:creationId xmlns:p14="http://schemas.microsoft.com/office/powerpoint/2010/main" val="1902561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0E8D219-40AC-4219-9BA5-E507B4BD3CC6}" type="datetimeFigureOut">
              <a:rPr lang="en-US"/>
              <a:pPr>
                <a:defRPr/>
              </a:pPr>
              <a:t>1/6/2015</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D4C60446-AB74-482B-94FF-0452AC1673C5}" type="slidenum">
              <a:rPr lang="en-US"/>
              <a:pPr>
                <a:defRPr/>
              </a:pPr>
              <a:t>‹#›</a:t>
            </a:fld>
            <a:endParaRPr lang="en-US" dirty="0"/>
          </a:p>
        </p:txBody>
      </p:sp>
    </p:spTree>
    <p:extLst>
      <p:ext uri="{BB962C8B-B14F-4D97-AF65-F5344CB8AC3E}">
        <p14:creationId xmlns:p14="http://schemas.microsoft.com/office/powerpoint/2010/main" val="102899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ADEA38E2-7CEB-4353-825D-8594AB0D3952}" type="datetimeFigureOut">
              <a:rPr lang="en-US"/>
              <a:pPr>
                <a:defRPr/>
              </a:pPr>
              <a:t>1/6/2015</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FF6EC17F-EC8E-4E68-9CBB-1841F8F6D456}" type="slidenum">
              <a:rPr lang="en-US"/>
              <a:pPr>
                <a:defRPr/>
              </a:pPr>
              <a:t>‹#›</a:t>
            </a:fld>
            <a:endParaRPr lang="en-US" dirty="0"/>
          </a:p>
        </p:txBody>
      </p:sp>
    </p:spTree>
    <p:extLst>
      <p:ext uri="{BB962C8B-B14F-4D97-AF65-F5344CB8AC3E}">
        <p14:creationId xmlns:p14="http://schemas.microsoft.com/office/powerpoint/2010/main" val="1407913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4D061546-5421-4572-805D-18520E3AD78E}" type="datetimeFigureOut">
              <a:rPr lang="en-US"/>
              <a:pPr>
                <a:defRPr/>
              </a:pPr>
              <a:t>1/6/2015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D5179AA-C6E2-44EE-91AC-04B943046916}" type="slidenum">
              <a:rPr lang="en-US"/>
              <a:pPr>
                <a:defRPr/>
              </a:pPr>
              <a:t>‹#›</a:t>
            </a:fld>
            <a:endParaRPr lang="en-US" dirty="0"/>
          </a:p>
        </p:txBody>
      </p:sp>
    </p:spTree>
    <p:extLst>
      <p:ext uri="{BB962C8B-B14F-4D97-AF65-F5344CB8AC3E}">
        <p14:creationId xmlns:p14="http://schemas.microsoft.com/office/powerpoint/2010/main" val="1552960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9F4A17A0-B459-4E22-88A0-7D3A99A920A9}" type="datetimeFigureOut">
              <a:rPr lang="en-US"/>
              <a:pPr>
                <a:defRPr/>
              </a:pPr>
              <a:t>1/6/2015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a:latin typeface="+mn-lt"/>
                <a:cs typeface="+mn-cs"/>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lvl1pPr fontAlgn="auto">
              <a:spcBef>
                <a:spcPts val="0"/>
              </a:spcBef>
              <a:spcAft>
                <a:spcPts val="0"/>
              </a:spcAft>
              <a:defRPr>
                <a:latin typeface="+mn-lt"/>
                <a:cs typeface="+mn-cs"/>
              </a:defRPr>
            </a:lvl1pPr>
          </a:lstStyle>
          <a:p>
            <a:pPr>
              <a:defRPr/>
            </a:pPr>
            <a:fld id="{B6910DBF-A6D8-49A1-A62B-88D9F0E11816}" type="slidenum">
              <a:rPr lang="en-US"/>
              <a:pPr>
                <a:defRPr/>
              </a:pPr>
              <a:t>‹#›</a:t>
            </a:fld>
            <a:endParaRPr lang="en-US" dirty="0"/>
          </a:p>
        </p:txBody>
      </p:sp>
    </p:spTree>
    <p:extLst>
      <p:ext uri="{BB962C8B-B14F-4D97-AF65-F5344CB8AC3E}">
        <p14:creationId xmlns:p14="http://schemas.microsoft.com/office/powerpoint/2010/main" val="2824647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28600"/>
            <a:ext cx="8229600" cy="94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 name="Text Placeholder 2"/>
          <p:cNvSpPr>
            <a:spLocks noGrp="1"/>
          </p:cNvSpPr>
          <p:nvPr>
            <p:ph type="body" idx="1"/>
          </p:nvPr>
        </p:nvSpPr>
        <p:spPr bwMode="auto">
          <a:xfrm>
            <a:off x="457200" y="1524000"/>
            <a:ext cx="82296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Tree>
  </p:cSld>
  <p:clrMap bg1="lt1" tx1="dk1" bg2="lt2" tx2="dk2" accent1="accent1" accent2="accent2" accent3="accent3" accent4="accent4" accent5="accent5" accent6="accent6" hlink="hlink" folHlink="folHlink"/>
  <p:sldLayoutIdLst>
    <p:sldLayoutId id="2147483741" r:id="rId1"/>
    <p:sldLayoutId id="2147483737" r:id="rId2"/>
    <p:sldLayoutId id="2147483742" r:id="rId3"/>
    <p:sldLayoutId id="2147483738" r:id="rId4"/>
    <p:sldLayoutId id="2147483743" r:id="rId5"/>
    <p:sldLayoutId id="2147483744" r:id="rId6"/>
    <p:sldLayoutId id="2147483745" r:id="rId7"/>
    <p:sldLayoutId id="2147483746" r:id="rId8"/>
    <p:sldLayoutId id="2147483747" r:id="rId9"/>
    <p:sldLayoutId id="2147483748" r:id="rId10"/>
    <p:sldLayoutId id="2147483749" r:id="rId11"/>
    <p:sldLayoutId id="2147483739" r:id="rId12"/>
    <p:sldLayoutId id="2147483740" r:id="rId13"/>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tmplLst>
          <p:tmpl lvl="1">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3"/>
                        </p:tgtEl>
                        <p:attrNameLst>
                          <p:attrName>style.visibility</p:attrName>
                        </p:attrNameLst>
                      </p:cBhvr>
                      <p:to>
                        <p:strVal val="visible"/>
                      </p:to>
                    </p:set>
                  </p:childTnLst>
                </p:cTn>
              </p:par>
            </p:tnLst>
          </p:tmpl>
        </p:tmplLst>
      </p:bldP>
    </p:bldLst>
  </p:timing>
  <p:txStyles>
    <p:titleStyle>
      <a:lvl1pPr algn="ctr" rtl="0" eaLnBrk="0" fontAlgn="base" hangingPunct="0">
        <a:spcBef>
          <a:spcPct val="0"/>
        </a:spcBef>
        <a:spcAft>
          <a:spcPct val="0"/>
        </a:spcAft>
        <a:defRPr sz="3200" kern="1200">
          <a:solidFill>
            <a:schemeClr val="tx1"/>
          </a:solidFill>
          <a:latin typeface="+mj-lt"/>
          <a:ea typeface="+mj-ea"/>
          <a:cs typeface="+mj-cs"/>
        </a:defRPr>
      </a:lvl1pPr>
      <a:lvl2pPr algn="ctr" rtl="0" eaLnBrk="0" fontAlgn="base" hangingPunct="0">
        <a:spcBef>
          <a:spcPct val="0"/>
        </a:spcBef>
        <a:spcAft>
          <a:spcPct val="0"/>
        </a:spcAft>
        <a:defRPr sz="3200">
          <a:solidFill>
            <a:schemeClr val="tx1"/>
          </a:solidFill>
          <a:latin typeface="Calibri" pitchFamily="34" charset="0"/>
        </a:defRPr>
      </a:lvl2pPr>
      <a:lvl3pPr algn="ctr" rtl="0" eaLnBrk="0" fontAlgn="base" hangingPunct="0">
        <a:spcBef>
          <a:spcPct val="0"/>
        </a:spcBef>
        <a:spcAft>
          <a:spcPct val="0"/>
        </a:spcAft>
        <a:defRPr sz="3200">
          <a:solidFill>
            <a:schemeClr val="tx1"/>
          </a:solidFill>
          <a:latin typeface="Calibri" pitchFamily="34" charset="0"/>
        </a:defRPr>
      </a:lvl3pPr>
      <a:lvl4pPr algn="ctr" rtl="0" eaLnBrk="0" fontAlgn="base" hangingPunct="0">
        <a:spcBef>
          <a:spcPct val="0"/>
        </a:spcBef>
        <a:spcAft>
          <a:spcPct val="0"/>
        </a:spcAft>
        <a:defRPr sz="3200">
          <a:solidFill>
            <a:schemeClr val="tx1"/>
          </a:solidFill>
          <a:latin typeface="Calibri" pitchFamily="34" charset="0"/>
        </a:defRPr>
      </a:lvl4pPr>
      <a:lvl5pPr algn="ctr" rtl="0" eaLnBrk="0" fontAlgn="base" hangingPunct="0">
        <a:spcBef>
          <a:spcPct val="0"/>
        </a:spcBef>
        <a:spcAft>
          <a:spcPct val="0"/>
        </a:spcAft>
        <a:defRPr sz="3200">
          <a:solidFill>
            <a:schemeClr val="tx1"/>
          </a:solidFill>
          <a:latin typeface="Calibri" pitchFamily="34" charset="0"/>
        </a:defRPr>
      </a:lvl5pPr>
      <a:lvl6pPr marL="457200" algn="ctr" rtl="0" fontAlgn="base">
        <a:spcBef>
          <a:spcPct val="0"/>
        </a:spcBef>
        <a:spcAft>
          <a:spcPct val="0"/>
        </a:spcAft>
        <a:defRPr sz="3200">
          <a:solidFill>
            <a:schemeClr val="tx1"/>
          </a:solidFill>
          <a:latin typeface="Calibri" pitchFamily="34" charset="0"/>
        </a:defRPr>
      </a:lvl6pPr>
      <a:lvl7pPr marL="914400" algn="ctr" rtl="0" fontAlgn="base">
        <a:spcBef>
          <a:spcPct val="0"/>
        </a:spcBef>
        <a:spcAft>
          <a:spcPct val="0"/>
        </a:spcAft>
        <a:defRPr sz="3200">
          <a:solidFill>
            <a:schemeClr val="tx1"/>
          </a:solidFill>
          <a:latin typeface="Calibri" pitchFamily="34" charset="0"/>
        </a:defRPr>
      </a:lvl7pPr>
      <a:lvl8pPr marL="1371600" algn="ctr" rtl="0" fontAlgn="base">
        <a:spcBef>
          <a:spcPct val="0"/>
        </a:spcBef>
        <a:spcAft>
          <a:spcPct val="0"/>
        </a:spcAft>
        <a:defRPr sz="3200">
          <a:solidFill>
            <a:schemeClr val="tx1"/>
          </a:solidFill>
          <a:latin typeface="Calibri" pitchFamily="34" charset="0"/>
        </a:defRPr>
      </a:lvl8pPr>
      <a:lvl9pPr marL="1828800" algn="ctr" rtl="0" fontAlgn="base">
        <a:spcBef>
          <a:spcPct val="0"/>
        </a:spcBef>
        <a:spcAft>
          <a:spcPct val="0"/>
        </a:spcAft>
        <a:defRPr sz="32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1pPr>
      <a:lvl2pPr marL="396875" indent="-168275"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2pPr>
      <a:lvl3pPr marL="685800" indent="-168275"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974725" indent="-169863" algn="l" rtl="0" eaLnBrk="0" fontAlgn="base" hangingPunct="0">
        <a:spcBef>
          <a:spcPct val="20000"/>
        </a:spcBef>
        <a:spcAft>
          <a:spcPct val="0"/>
        </a:spcAft>
        <a:buFont typeface="Arial" charset="0"/>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wmf"/><Relationship Id="rId7" Type="http://schemas.openxmlformats.org/officeDocument/2006/relationships/image" Target="../media/image20.wmf"/><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wmf"/><Relationship Id="rId4" Type="http://schemas.openxmlformats.org/officeDocument/2006/relationships/image" Target="../media/image17.jpeg"/></Relationships>
</file>

<file path=ppt/slides/_rels/slide11.xml.rels><?xml version="1.0" encoding="UTF-8" standalone="yes"?>
<Relationships xmlns="http://schemas.openxmlformats.org/package/2006/relationships"><Relationship Id="rId3" Type="http://schemas.openxmlformats.org/officeDocument/2006/relationships/hyperlink" Target="http://www.businessinsider.com/apple-interview-questions-2011-5#how-do-you-test-the-prototype-of-the-vending-machine-5" TargetMode="External"/><Relationship Id="rId2" Type="http://schemas.openxmlformats.org/officeDocument/2006/relationships/hyperlink" Target="http://www.businessinsider.com/15-google-interview-questions-that-will-make-you-feel-stupid-2009-11?op=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3.jpeg"/><Relationship Id="rId4" Type="http://schemas.openxmlformats.org/officeDocument/2006/relationships/image" Target="../media/image22.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app-ca.tophat.com/"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audio" Target="../media/audio1.wav"/><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hyperlink" Target="mailto:tamj@cpsc.ucalgary.ca" TargetMode="External"/></Relationships>
</file>

<file path=ppt/slides/_rels/slide20.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hyperlink" Target="http://www.ucalgary.ca/pubs/calendar/current/f-2.html" TargetMode="External"/><Relationship Id="rId4" Type="http://schemas.openxmlformats.org/officeDocument/2006/relationships/image" Target="../media/image24.emf"/></Relationships>
</file>

<file path=ppt/slides/_rels/slide2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6.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gif"/><Relationship Id="rId7" Type="http://schemas.openxmlformats.org/officeDocument/2006/relationships/image" Target="../media/image13.wmf"/><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gif"/><Relationship Id="rId5" Type="http://schemas.openxmlformats.org/officeDocument/2006/relationships/image" Target="../media/image11.wmf"/><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ctrTitle"/>
          </p:nvPr>
        </p:nvSpPr>
        <p:spPr>
          <a:xfrm>
            <a:off x="609600" y="3995738"/>
            <a:ext cx="7772400" cy="1470025"/>
          </a:xfrm>
        </p:spPr>
        <p:txBody>
          <a:bodyPr/>
          <a:lstStyle/>
          <a:p>
            <a:pPr eaLnBrk="1" hangingPunct="1"/>
            <a:r>
              <a:rPr lang="en-US" altLang="en-US" smtClean="0"/>
              <a:t>CPSC 203</a:t>
            </a:r>
          </a:p>
        </p:txBody>
      </p:sp>
      <p:sp>
        <p:nvSpPr>
          <p:cNvPr id="3" name="Subtitle 2"/>
          <p:cNvSpPr>
            <a:spLocks noGrp="1"/>
          </p:cNvSpPr>
          <p:nvPr>
            <p:ph type="subTitle" idx="1"/>
          </p:nvPr>
        </p:nvSpPr>
        <p:spPr>
          <a:xfrm>
            <a:off x="1371600" y="5410200"/>
            <a:ext cx="6400800" cy="1285875"/>
          </a:xfrm>
        </p:spPr>
        <p:txBody>
          <a:bodyPr rtlCol="0">
            <a:normAutofit/>
          </a:bodyPr>
          <a:lstStyle/>
          <a:p>
            <a:pPr eaLnBrk="1" fontAlgn="auto" hangingPunct="1">
              <a:spcAft>
                <a:spcPts val="0"/>
              </a:spcAft>
              <a:buFont typeface="Arial" panose="020B0604020202020204" pitchFamily="34" charset="0"/>
              <a:buNone/>
              <a:defRPr/>
            </a:pPr>
            <a:r>
              <a:rPr lang="en-US" dirty="0" smtClean="0"/>
              <a:t>Introduction to practical problem solving</a:t>
            </a:r>
          </a:p>
        </p:txBody>
      </p:sp>
      <p:grpSp>
        <p:nvGrpSpPr>
          <p:cNvPr id="11268" name="Group 4"/>
          <p:cNvGrpSpPr>
            <a:grpSpLocks/>
          </p:cNvGrpSpPr>
          <p:nvPr/>
        </p:nvGrpSpPr>
        <p:grpSpPr bwMode="auto">
          <a:xfrm>
            <a:off x="141288" y="511175"/>
            <a:ext cx="3675062" cy="3484563"/>
            <a:chOff x="2724803" y="97668"/>
            <a:chExt cx="3675997" cy="3483732"/>
          </a:xfrm>
        </p:grpSpPr>
        <p:pic>
          <p:nvPicPr>
            <p:cNvPr id="11272" name="Picture 6" descr="C:\Users\tamj\AppData\Local\Microsoft\Windows\Temporary Internet Files\Content.IE5\Z6TBLP53\MC90029972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24803" y="97668"/>
              <a:ext cx="3599797" cy="34837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3" name="TextBox 3"/>
            <p:cNvSpPr txBox="1">
              <a:spLocks noChangeArrowheads="1"/>
            </p:cNvSpPr>
            <p:nvPr/>
          </p:nvSpPr>
          <p:spPr bwMode="auto">
            <a:xfrm>
              <a:off x="2775603" y="1654868"/>
              <a:ext cx="1600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solidFill>
                    <a:srgbClr val="C00000"/>
                  </a:solidFill>
                </a:rPr>
                <a:t>Spreadsheets</a:t>
              </a:r>
            </a:p>
          </p:txBody>
        </p:sp>
        <p:sp>
          <p:nvSpPr>
            <p:cNvPr id="11274" name="TextBox 10"/>
            <p:cNvSpPr txBox="1">
              <a:spLocks noChangeArrowheads="1"/>
            </p:cNvSpPr>
            <p:nvPr/>
          </p:nvSpPr>
          <p:spPr bwMode="auto">
            <a:xfrm>
              <a:off x="3429000" y="1034534"/>
              <a:ext cx="635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solidFill>
                    <a:srgbClr val="C00000"/>
                  </a:solidFill>
                </a:rPr>
                <a:t>Web</a:t>
              </a:r>
            </a:p>
          </p:txBody>
        </p:sp>
        <p:sp>
          <p:nvSpPr>
            <p:cNvPr id="11275" name="TextBox 11"/>
            <p:cNvSpPr txBox="1">
              <a:spLocks noChangeArrowheads="1"/>
            </p:cNvSpPr>
            <p:nvPr/>
          </p:nvSpPr>
          <p:spPr bwMode="auto">
            <a:xfrm>
              <a:off x="4537401" y="2253734"/>
              <a:ext cx="1600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solidFill>
                    <a:srgbClr val="C00000"/>
                  </a:solidFill>
                </a:rPr>
                <a:t>Macros</a:t>
              </a:r>
            </a:p>
          </p:txBody>
        </p:sp>
        <p:sp>
          <p:nvSpPr>
            <p:cNvPr id="11276" name="TextBox 12"/>
            <p:cNvSpPr txBox="1">
              <a:spLocks noChangeArrowheads="1"/>
            </p:cNvSpPr>
            <p:nvPr/>
          </p:nvSpPr>
          <p:spPr bwMode="auto">
            <a:xfrm>
              <a:off x="4800600" y="1219200"/>
              <a:ext cx="1600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800" b="1">
                  <a:solidFill>
                    <a:srgbClr val="C00000"/>
                  </a:solidFill>
                </a:rPr>
                <a:t>Databases</a:t>
              </a:r>
            </a:p>
          </p:txBody>
        </p:sp>
      </p:grpSp>
      <p:pic>
        <p:nvPicPr>
          <p:cNvPr id="11269" name="Picture 8" descr="C:\Users\tamj\AppData\Local\Microsoft\Windows\Temporary Internet Files\Content.IE5\BXRWTSP3\MP900449109[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32463" y="0"/>
            <a:ext cx="34290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TextBox 5"/>
          <p:cNvSpPr txBox="1">
            <a:spLocks noChangeArrowheads="1"/>
          </p:cNvSpPr>
          <p:nvPr/>
        </p:nvSpPr>
        <p:spPr bwMode="auto">
          <a:xfrm>
            <a:off x="222250" y="77788"/>
            <a:ext cx="1323975"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800" b="1">
                <a:latin typeface="Arial" charset="0"/>
              </a:rPr>
              <a:t>NOW</a:t>
            </a:r>
          </a:p>
        </p:txBody>
      </p:sp>
      <p:sp>
        <p:nvSpPr>
          <p:cNvPr id="11271" name="TextBox 19"/>
          <p:cNvSpPr txBox="1">
            <a:spLocks noChangeArrowheads="1"/>
          </p:cNvSpPr>
          <p:nvPr/>
        </p:nvSpPr>
        <p:spPr bwMode="auto">
          <a:xfrm>
            <a:off x="5764213" y="3365500"/>
            <a:ext cx="1579562"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a:spAutoFit/>
          </a:bodyPr>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2800" b="1">
                <a:latin typeface="Arial" charset="0"/>
              </a:rPr>
              <a:t>LATER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pPr eaLnBrk="1" hangingPunct="1"/>
            <a:r>
              <a:rPr lang="en-US" altLang="en-US" smtClean="0"/>
              <a:t>Course Outcomes (2)</a:t>
            </a:r>
          </a:p>
        </p:txBody>
      </p:sp>
      <p:sp>
        <p:nvSpPr>
          <p:cNvPr id="3" name="Content Placeholder 2"/>
          <p:cNvSpPr>
            <a:spLocks noGrp="1"/>
          </p:cNvSpPr>
          <p:nvPr>
            <p:ph idx="1"/>
          </p:nvPr>
        </p:nvSpPr>
        <p:spPr/>
        <p:txBody>
          <a:bodyPr/>
          <a:lstStyle/>
          <a:p>
            <a:pPr marL="234950" lvl="1" indent="-234950" eaLnBrk="1" hangingPunct="1">
              <a:buFont typeface="Arial" charset="0"/>
              <a:buChar char="•"/>
            </a:pPr>
            <a:r>
              <a:rPr lang="en-US" altLang="en-US" sz="2400" smtClean="0"/>
              <a:t>Employer XYZ wants to hire an Access © database developer  or someone familiar with SQL queries now. </a:t>
            </a:r>
          </a:p>
          <a:p>
            <a:pPr marL="234950" lvl="1" indent="-234950" eaLnBrk="1" hangingPunct="1">
              <a:buFont typeface="Arial" charset="0"/>
              <a:buChar char="•"/>
            </a:pPr>
            <a:r>
              <a:rPr lang="en-US" altLang="en-US" sz="2400" smtClean="0"/>
              <a:t>This is what’s hot, hot, hot</a:t>
            </a:r>
          </a:p>
          <a:p>
            <a:pPr marL="234950" lvl="1" indent="-234950" eaLnBrk="1" hangingPunct="1">
              <a:buFont typeface="Arial" charset="0"/>
              <a:buChar char="•"/>
            </a:pPr>
            <a:endParaRPr lang="en-US" altLang="en-US" sz="2400" smtClean="0"/>
          </a:p>
          <a:p>
            <a:pPr marL="234950" lvl="1" indent="-234950" eaLnBrk="1" hangingPunct="1">
              <a:buFont typeface="Arial" charset="0"/>
              <a:buChar char="•"/>
            </a:pPr>
            <a:endParaRPr lang="en-US" altLang="en-US" sz="2400" smtClean="0"/>
          </a:p>
          <a:p>
            <a:pPr marL="234950" lvl="1" indent="-234950" eaLnBrk="1" hangingPunct="1">
              <a:buFont typeface="Arial" charset="0"/>
              <a:buChar char="•"/>
            </a:pPr>
            <a:endParaRPr lang="en-US" altLang="en-US" sz="2400" smtClean="0"/>
          </a:p>
          <a:p>
            <a:pPr marL="234950" lvl="1" indent="-234950" eaLnBrk="1" hangingPunct="1">
              <a:buFont typeface="Arial" charset="0"/>
              <a:buChar char="•"/>
            </a:pPr>
            <a:r>
              <a:rPr lang="en-US" altLang="en-US" sz="2400" smtClean="0"/>
              <a:t>But what’s hot today may not look so good tomorrow</a:t>
            </a:r>
          </a:p>
          <a:p>
            <a:pPr marL="234950" lvl="1" indent="-234950" eaLnBrk="1" hangingPunct="1">
              <a:buFont typeface="Arial" charset="0"/>
              <a:buChar char="•"/>
            </a:pPr>
            <a:endParaRPr lang="en-US" altLang="en-US" sz="2400" smtClean="0"/>
          </a:p>
          <a:p>
            <a:pPr marL="234950" lvl="1" indent="-234950" eaLnBrk="1" hangingPunct="1">
              <a:buFont typeface="Arial" charset="0"/>
              <a:buChar char="•"/>
            </a:pPr>
            <a:endParaRPr lang="en-US" altLang="en-US" sz="2400" smtClean="0"/>
          </a:p>
          <a:p>
            <a:pPr marL="234950" lvl="1" indent="-234950" eaLnBrk="1" hangingPunct="1">
              <a:buFont typeface="Arial" charset="0"/>
              <a:buChar char="•"/>
            </a:pPr>
            <a:r>
              <a:rPr lang="en-US" altLang="en-US" sz="2400" smtClean="0"/>
              <a:t>Technology changes: get used to it</a:t>
            </a:r>
          </a:p>
          <a:p>
            <a:pPr eaLnBrk="1" hangingPunct="1"/>
            <a:endParaRPr lang="en-US" altLang="en-US" smtClean="0"/>
          </a:p>
        </p:txBody>
      </p:sp>
      <p:pic>
        <p:nvPicPr>
          <p:cNvPr id="5125" name="Picture 5" descr="C:\Users\tamj\AppData\Local\Microsoft\Windows\Temporary Internet Files\Content.IE5\ECKISJHA\MC90008365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2819400"/>
            <a:ext cx="838200"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 descr="U:\PC\lectures\Hi.bmp"/>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775" y="4495800"/>
            <a:ext cx="1035050" cy="77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descr="C:\Users\tamj\AppData\Local\Microsoft\Windows\Temporary Internet Files\Content.IE5\RVJCT6TT\MC900357175[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57600" y="5746750"/>
            <a:ext cx="757238" cy="1049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8" name="Picture 8" descr="C:\Users\tamj\AppData\Local\Microsoft\Windows\Temporary Internet Files\Content.IE5\2O9FXVIN\MP910216413[1].png"/>
          <p:cNvPicPr>
            <a:picLocks noChangeAspect="1" noChangeArrowheads="1"/>
          </p:cNvPicPr>
          <p:nvPr/>
        </p:nvPicPr>
        <p:blipFill>
          <a:blip r:embed="rId6">
            <a:extLst>
              <a:ext uri="{28A0092B-C50C-407E-A947-70E740481C1C}">
                <a14:useLocalDpi xmlns:a14="http://schemas.microsoft.com/office/drawing/2010/main" val="0"/>
              </a:ext>
            </a:extLst>
          </a:blip>
          <a:srcRect l="13374" r="13596" b="16379"/>
          <a:stretch>
            <a:fillRect/>
          </a:stretch>
        </p:blipFill>
        <p:spPr bwMode="auto">
          <a:xfrm>
            <a:off x="5791200" y="5734050"/>
            <a:ext cx="1063625" cy="1062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9" descr="C:\Users\tamj\AppData\Local\Microsoft\Windows\Temporary Internet Files\Content.IE5\QAZZMKA2\MC900364312[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9775" y="5734050"/>
            <a:ext cx="1371600" cy="112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125"/>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nodeType="clickEffect">
                                  <p:stCondLst>
                                    <p:cond delay="0"/>
                                  </p:stCondLst>
                                  <p:childTnLst>
                                    <p:set>
                                      <p:cBhvr>
                                        <p:cTn id="26" dur="1" fill="hold">
                                          <p:stCondLst>
                                            <p:cond delay="0"/>
                                          </p:stCondLst>
                                        </p:cTn>
                                        <p:tgtEl>
                                          <p:spTgt spid="5129"/>
                                        </p:tgtEl>
                                        <p:attrNameLst>
                                          <p:attrName>style.visibility</p:attrName>
                                        </p:attrNameLst>
                                      </p:cBhvr>
                                      <p:to>
                                        <p:strVal val="visible"/>
                                      </p:to>
                                    </p:set>
                                    <p:animEffect transition="in" filter="randombar(horizontal)">
                                      <p:cBhvr>
                                        <p:cTn id="27" dur="500"/>
                                        <p:tgtEl>
                                          <p:spTgt spid="512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nodeType="clickEffect">
                                  <p:stCondLst>
                                    <p:cond delay="0"/>
                                  </p:stCondLst>
                                  <p:childTnLst>
                                    <p:set>
                                      <p:cBhvr>
                                        <p:cTn id="31" dur="1" fill="hold">
                                          <p:stCondLst>
                                            <p:cond delay="0"/>
                                          </p:stCondLst>
                                        </p:cTn>
                                        <p:tgtEl>
                                          <p:spTgt spid="5127"/>
                                        </p:tgtEl>
                                        <p:attrNameLst>
                                          <p:attrName>style.visibility</p:attrName>
                                        </p:attrNameLst>
                                      </p:cBhvr>
                                      <p:to>
                                        <p:strVal val="visible"/>
                                      </p:to>
                                    </p:set>
                                    <p:animEffect transition="in" filter="randombar(horizontal)">
                                      <p:cBhvr>
                                        <p:cTn id="32" dur="500"/>
                                        <p:tgtEl>
                                          <p:spTgt spid="512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4" presetClass="entr" presetSubtype="10" fill="hold" nodeType="clickEffect">
                                  <p:stCondLst>
                                    <p:cond delay="0"/>
                                  </p:stCondLst>
                                  <p:childTnLst>
                                    <p:set>
                                      <p:cBhvr>
                                        <p:cTn id="36" dur="1" fill="hold">
                                          <p:stCondLst>
                                            <p:cond delay="0"/>
                                          </p:stCondLst>
                                        </p:cTn>
                                        <p:tgtEl>
                                          <p:spTgt spid="5128"/>
                                        </p:tgtEl>
                                        <p:attrNameLst>
                                          <p:attrName>style.visibility</p:attrName>
                                        </p:attrNameLst>
                                      </p:cBhvr>
                                      <p:to>
                                        <p:strVal val="visible"/>
                                      </p:to>
                                    </p:set>
                                    <p:animEffect transition="in" filter="randombar(horizontal)">
                                      <p:cBhvr>
                                        <p:cTn id="37" dur="500"/>
                                        <p:tgtEl>
                                          <p:spTgt spid="51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altLang="en-US" smtClean="0"/>
              <a:t>Course Outcomes (3)</a:t>
            </a:r>
          </a:p>
        </p:txBody>
      </p:sp>
      <p:sp>
        <p:nvSpPr>
          <p:cNvPr id="3" name="Content Placeholder 2"/>
          <p:cNvSpPr>
            <a:spLocks noGrp="1"/>
          </p:cNvSpPr>
          <p:nvPr>
            <p:ph idx="1"/>
          </p:nvPr>
        </p:nvSpPr>
        <p:spPr/>
        <p:txBody>
          <a:bodyPr/>
          <a:lstStyle/>
          <a:p>
            <a:pPr eaLnBrk="1" hangingPunct="1"/>
            <a:r>
              <a:rPr lang="en-US" altLang="en-US" smtClean="0"/>
              <a:t>You will not only learn how to use existing technologies (spreadsheet, database, web builder) but also how to problem solve and create your own new software.</a:t>
            </a:r>
          </a:p>
          <a:p>
            <a:pPr eaLnBrk="1" hangingPunct="1"/>
            <a:r>
              <a:rPr lang="en-US" altLang="en-US" smtClean="0"/>
              <a:t>Problem solving is required in the programming component: VBA office macros and augmenting a web page by writing supplementary software.</a:t>
            </a:r>
          </a:p>
          <a:p>
            <a:pPr eaLnBrk="1" hangingPunct="1"/>
            <a:r>
              <a:rPr lang="en-US" altLang="en-US" smtClean="0"/>
              <a:t>Some corporations have recognized the relationship between problem solving skills and success in the work world:</a:t>
            </a:r>
          </a:p>
          <a:p>
            <a:pPr lvl="1" eaLnBrk="1" hangingPunct="1"/>
            <a:r>
              <a:rPr lang="en-US" altLang="en-US" smtClean="0"/>
              <a:t>E.g., “Killer” interview questions</a:t>
            </a:r>
          </a:p>
          <a:p>
            <a:pPr marL="461963" lvl="2" indent="-115888" eaLnBrk="1" hangingPunct="1"/>
            <a:r>
              <a:rPr lang="en-US" altLang="en-US" sz="1200" b="1" smtClean="0"/>
              <a:t>Google</a:t>
            </a:r>
            <a:endParaRPr lang="en-US" altLang="en-US" sz="1200" b="1" smtClean="0">
              <a:hlinkClick r:id="rId2"/>
            </a:endParaRPr>
          </a:p>
          <a:p>
            <a:pPr marL="461963" lvl="2" indent="-115888" eaLnBrk="1" hangingPunct="1"/>
            <a:r>
              <a:rPr lang="en-US" altLang="en-US" sz="1200" smtClean="0">
                <a:hlinkClick r:id="rId2"/>
              </a:rPr>
              <a:t>http://www.businessinsider.com/15-google-interview-questions-that-will-make-you-feel-stupid-2009-11?op=1</a:t>
            </a:r>
            <a:endParaRPr lang="en-US" altLang="en-US" sz="1200" smtClean="0"/>
          </a:p>
          <a:p>
            <a:pPr marL="461963" lvl="2" indent="-115888" eaLnBrk="1" hangingPunct="1"/>
            <a:r>
              <a:rPr lang="en-US" altLang="en-US" sz="1200" b="1" smtClean="0"/>
              <a:t>Apple</a:t>
            </a:r>
          </a:p>
          <a:p>
            <a:pPr marL="461963" lvl="2" indent="-115888" eaLnBrk="1" hangingPunct="1"/>
            <a:r>
              <a:rPr lang="en-US" altLang="en-US" sz="1200" smtClean="0">
                <a:hlinkClick r:id="rId3"/>
              </a:rPr>
              <a:t>http://www.businessinsider.com/apple-interview-questions-2011-5#how-do-you-test-the-prototype-of-the-vending-machine-5</a:t>
            </a:r>
            <a:endParaRPr lang="en-US" altLang="en-US" sz="1200" smtClean="0"/>
          </a:p>
          <a:p>
            <a:pPr marL="461963" lvl="2" indent="-115888" eaLnBrk="1" hangingPunct="1"/>
            <a:endParaRPr lang="en-US" altLang="en-US" sz="12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mtClean="0"/>
              <a:t>What If 203 Still Isn’t Technical Enough For You?</a:t>
            </a:r>
          </a:p>
        </p:txBody>
      </p:sp>
      <p:sp>
        <p:nvSpPr>
          <p:cNvPr id="3" name="Content Placeholder 2"/>
          <p:cNvSpPr>
            <a:spLocks noGrp="1"/>
          </p:cNvSpPr>
          <p:nvPr>
            <p:ph idx="1"/>
          </p:nvPr>
        </p:nvSpPr>
        <p:spPr/>
        <p:txBody>
          <a:bodyPr/>
          <a:lstStyle/>
          <a:p>
            <a:pPr eaLnBrk="1" hangingPunct="1"/>
            <a:r>
              <a:rPr lang="en-US" altLang="en-US" smtClean="0"/>
              <a:t>Think this course is too easy?</a:t>
            </a:r>
          </a:p>
          <a:p>
            <a:pPr eaLnBrk="1" hangingPunct="1"/>
            <a:endParaRPr lang="en-US" altLang="en-US" smtClean="0"/>
          </a:p>
          <a:p>
            <a:pPr eaLnBrk="1" hangingPunct="1"/>
            <a:endParaRPr lang="en-US" altLang="en-US" smtClean="0"/>
          </a:p>
          <a:p>
            <a:pPr eaLnBrk="1" hangingPunct="1"/>
            <a:endParaRPr lang="en-US" altLang="en-US" smtClean="0"/>
          </a:p>
          <a:p>
            <a:pPr eaLnBrk="1" hangingPunct="1"/>
            <a:endParaRPr lang="en-US" altLang="en-US" smtClean="0"/>
          </a:p>
          <a:p>
            <a:pPr eaLnBrk="1" hangingPunct="1"/>
            <a:endParaRPr lang="en-US" altLang="en-US" smtClean="0"/>
          </a:p>
          <a:p>
            <a:pPr eaLnBrk="1" hangingPunct="1"/>
            <a:r>
              <a:rPr lang="en-US" altLang="en-US" smtClean="0"/>
              <a:t>There are other introductory courses that may be of interest.</a:t>
            </a:r>
          </a:p>
          <a:p>
            <a:pPr eaLnBrk="1" hangingPunct="1"/>
            <a:r>
              <a:rPr lang="en-US" altLang="en-US" smtClean="0"/>
              <a:t>Both are introductions to problem solving by </a:t>
            </a:r>
            <a:r>
              <a:rPr lang="en-US" altLang="en-US" i="1" smtClean="0"/>
              <a:t>writing/creating computer programs</a:t>
            </a:r>
            <a:r>
              <a:rPr lang="en-US" altLang="en-US" smtClean="0"/>
              <a:t>.</a:t>
            </a:r>
          </a:p>
          <a:p>
            <a:pPr lvl="1" eaLnBrk="1" hangingPunct="1"/>
            <a:r>
              <a:rPr lang="en-US" altLang="en-US" smtClean="0"/>
              <a:t>Program writing (“programming”) is a major component.</a:t>
            </a:r>
          </a:p>
          <a:p>
            <a:pPr lvl="1" eaLnBrk="1" hangingPunct="1"/>
            <a:r>
              <a:rPr lang="en-US" altLang="en-US" smtClean="0"/>
              <a:t>CPSC 217: For non-Computer Science majors</a:t>
            </a:r>
          </a:p>
          <a:p>
            <a:pPr lvl="1" eaLnBrk="1" hangingPunct="1"/>
            <a:r>
              <a:rPr lang="en-US" altLang="en-US" smtClean="0"/>
              <a:t>CPSC 231: For Computer Science majors</a:t>
            </a:r>
          </a:p>
        </p:txBody>
      </p:sp>
      <p:grpSp>
        <p:nvGrpSpPr>
          <p:cNvPr id="4" name="Group 3"/>
          <p:cNvGrpSpPr>
            <a:grpSpLocks/>
          </p:cNvGrpSpPr>
          <p:nvPr/>
        </p:nvGrpSpPr>
        <p:grpSpPr bwMode="auto">
          <a:xfrm>
            <a:off x="525463" y="1892300"/>
            <a:ext cx="7867650" cy="1935163"/>
            <a:chOff x="525872" y="1892299"/>
            <a:chExt cx="7866450" cy="1935571"/>
          </a:xfrm>
        </p:grpSpPr>
        <p:pic>
          <p:nvPicPr>
            <p:cNvPr id="22534" name="Picture 2" descr="C:\Users\tamj\AppData\Local\Microsoft\Windows\Temporary Internet Files\Content.IE5\5POKSRUL\MC90012988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5872" y="1892299"/>
              <a:ext cx="1935571" cy="1935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5" name="Picture 3" descr="C:\Users\tamj\AppData\Local\Microsoft\Windows\Temporary Internet Files\Content.IE5\3YK1M2C6\MC900057679[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0731" y="2078436"/>
              <a:ext cx="2281591" cy="1557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6" name="Picture 4" descr="U:\PC\lectures\Hi.bm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84500" y="2078436"/>
              <a:ext cx="207010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extBox 1"/>
          <p:cNvSpPr txBox="1">
            <a:spLocks noChangeArrowheads="1"/>
          </p:cNvSpPr>
          <p:nvPr/>
        </p:nvSpPr>
        <p:spPr bwMode="auto">
          <a:xfrm>
            <a:off x="26988" y="6543675"/>
            <a:ext cx="6261100"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1400"/>
              <a:t>Image of James curtesy of James Tam, other images from Microsoft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altLang="en-US" smtClean="0"/>
              <a:t>Evaluation Components</a:t>
            </a:r>
          </a:p>
        </p:txBody>
      </p:sp>
      <p:sp>
        <p:nvSpPr>
          <p:cNvPr id="23555" name="Content Placeholder 2"/>
          <p:cNvSpPr>
            <a:spLocks noGrp="1"/>
          </p:cNvSpPr>
          <p:nvPr>
            <p:ph idx="1"/>
          </p:nvPr>
        </p:nvSpPr>
        <p:spPr/>
        <p:txBody>
          <a:bodyPr/>
          <a:lstStyle/>
          <a:p>
            <a:pPr eaLnBrk="1" hangingPunct="1"/>
            <a:r>
              <a:rPr lang="en-US" altLang="en-US" smtClean="0"/>
              <a:t>Assignments</a:t>
            </a:r>
          </a:p>
          <a:p>
            <a:pPr eaLnBrk="1" hangingPunct="1"/>
            <a:r>
              <a:rPr lang="en-US" altLang="en-US" smtClean="0"/>
              <a:t>Examinations</a:t>
            </a:r>
          </a:p>
          <a:p>
            <a:pPr eaLnBrk="1" hangingPunct="1"/>
            <a:r>
              <a:rPr lang="en-US" altLang="en-US" smtClean="0"/>
              <a:t>In class bonus quiz questions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r>
              <a:rPr lang="en-US" altLang="en-US" smtClean="0"/>
              <a:t>Assignments (</a:t>
            </a:r>
            <a:r>
              <a:rPr lang="en-US" altLang="en-US" i="1" smtClean="0"/>
              <a:t>40% Of Term Grade</a:t>
            </a:r>
            <a:r>
              <a:rPr lang="en-US" altLang="en-US" smtClean="0"/>
              <a:t>)</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anose="020B0604020202020204" pitchFamily="34" charset="0"/>
              <a:buChar char="•"/>
              <a:defRPr/>
            </a:pPr>
            <a:r>
              <a:rPr lang="en-US" dirty="0" smtClean="0"/>
              <a:t>A1: Spreadsheet (Excel): </a:t>
            </a:r>
            <a:r>
              <a:rPr lang="en-US" i="1" dirty="0" smtClean="0"/>
              <a:t>10% of term grade</a:t>
            </a:r>
          </a:p>
          <a:p>
            <a:pPr eaLnBrk="1" fontAlgn="auto" hangingPunct="1">
              <a:spcAft>
                <a:spcPts val="0"/>
              </a:spcAft>
              <a:buFont typeface="Arial" panose="020B0604020202020204" pitchFamily="34" charset="0"/>
              <a:buChar char="•"/>
              <a:defRPr/>
            </a:pPr>
            <a:r>
              <a:rPr lang="en-US" dirty="0" smtClean="0"/>
              <a:t>A2: Database (Access): </a:t>
            </a:r>
            <a:r>
              <a:rPr lang="en-US" i="1" dirty="0" smtClean="0"/>
              <a:t>10% of term grade</a:t>
            </a:r>
            <a:endParaRPr lang="en-US" dirty="0" smtClean="0"/>
          </a:p>
          <a:p>
            <a:pPr eaLnBrk="1" fontAlgn="auto" hangingPunct="1">
              <a:spcAft>
                <a:spcPts val="0"/>
              </a:spcAft>
              <a:buFont typeface="Arial" panose="020B0604020202020204" pitchFamily="34" charset="0"/>
              <a:buChar char="•"/>
              <a:defRPr/>
            </a:pPr>
            <a:r>
              <a:rPr lang="en-US" dirty="0" smtClean="0"/>
              <a:t>A3: Macro programming using VBA (writing a computer programming instructions to augment an existing computer program MS-Office): </a:t>
            </a:r>
            <a:r>
              <a:rPr lang="en-US" i="1" dirty="0" smtClean="0"/>
              <a:t>10% of term grade</a:t>
            </a:r>
            <a:endParaRPr lang="en-US" dirty="0" smtClean="0"/>
          </a:p>
          <a:p>
            <a:pPr eaLnBrk="1" fontAlgn="auto" hangingPunct="1">
              <a:spcAft>
                <a:spcPts val="0"/>
              </a:spcAft>
              <a:buFont typeface="Arial" panose="020B0604020202020204" pitchFamily="34" charset="0"/>
              <a:buChar char="•"/>
              <a:defRPr/>
            </a:pPr>
            <a:r>
              <a:rPr lang="en-US" dirty="0" smtClean="0"/>
              <a:t>A4: Web design and web programming: </a:t>
            </a:r>
            <a:r>
              <a:rPr lang="en-US" i="1" dirty="0" smtClean="0"/>
              <a:t>10% of term grade</a:t>
            </a:r>
          </a:p>
          <a:p>
            <a:pPr marL="0" indent="0" eaLnBrk="1" fontAlgn="auto" hangingPunct="1">
              <a:spcAft>
                <a:spcPts val="0"/>
              </a:spcAft>
              <a:buFont typeface="Arial" panose="020B0604020202020204" pitchFamily="34" charset="0"/>
              <a:buNone/>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CA" altLang="en-US" smtClean="0"/>
              <a:t>Assignments: Software Version</a:t>
            </a:r>
            <a:r>
              <a:rPr lang="en-US" altLang="en-US" baseline="30000" smtClean="0"/>
              <a:t>1</a:t>
            </a:r>
            <a:endParaRPr lang="en-US" altLang="en-US" smtClean="0"/>
          </a:p>
        </p:txBody>
      </p:sp>
      <p:sp>
        <p:nvSpPr>
          <p:cNvPr id="25603" name="Content Placeholder 2"/>
          <p:cNvSpPr>
            <a:spLocks noGrp="1"/>
          </p:cNvSpPr>
          <p:nvPr>
            <p:ph idx="1"/>
          </p:nvPr>
        </p:nvSpPr>
        <p:spPr/>
        <p:txBody>
          <a:bodyPr/>
          <a:lstStyle/>
          <a:p>
            <a:pPr eaLnBrk="1" hangingPunct="1"/>
            <a:r>
              <a:rPr lang="en-US" altLang="en-US" smtClean="0"/>
              <a:t>It is your responsibility to make sure that your submission works on the machines in MS 236 and MS 237. </a:t>
            </a:r>
          </a:p>
          <a:p>
            <a:pPr eaLnBrk="1" hangingPunct="1"/>
            <a:r>
              <a:rPr lang="en-US" altLang="en-US" smtClean="0"/>
              <a:t>A1 – A3:</a:t>
            </a:r>
          </a:p>
          <a:p>
            <a:pPr lvl="1" eaLnBrk="1" hangingPunct="1"/>
            <a:r>
              <a:rPr lang="en-US" altLang="en-US" smtClean="0"/>
              <a:t>Microsoft Office 2007 (or newer) is required</a:t>
            </a:r>
          </a:p>
          <a:p>
            <a:pPr eaLnBrk="1" hangingPunct="1"/>
            <a:r>
              <a:rPr lang="en-US" altLang="en-US" smtClean="0"/>
              <a:t>We use a Windows machine to mark whatever you submit  (A1 – A4) using MS Office 2010 (A1 – A3, A4 is web-based)</a:t>
            </a:r>
            <a:endParaRPr lang="en-CA" altLang="en-US" smtClean="0"/>
          </a:p>
          <a:p>
            <a:pPr eaLnBrk="1" hangingPunct="1"/>
            <a:endParaRPr lang="en-US" alt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smtClean="0"/>
              <a:t>Examinations (</a:t>
            </a:r>
            <a:r>
              <a:rPr lang="en-US" altLang="en-US" i="1" smtClean="0"/>
              <a:t>60% Of Term Grade</a:t>
            </a:r>
            <a:r>
              <a:rPr lang="en-US" altLang="en-US" smtClean="0"/>
              <a:t>)</a:t>
            </a:r>
          </a:p>
        </p:txBody>
      </p:sp>
      <p:sp>
        <p:nvSpPr>
          <p:cNvPr id="3" name="Content Placeholder 2"/>
          <p:cNvSpPr>
            <a:spLocks noGrp="1"/>
          </p:cNvSpPr>
          <p:nvPr>
            <p:ph idx="1"/>
          </p:nvPr>
        </p:nvSpPr>
        <p:spPr/>
        <p:txBody>
          <a:bodyPr/>
          <a:lstStyle/>
          <a:p>
            <a:pPr eaLnBrk="1" hangingPunct="1"/>
            <a:r>
              <a:rPr lang="en-US" altLang="en-US" smtClean="0"/>
              <a:t>A mix of short answer and multiple choice questions</a:t>
            </a:r>
          </a:p>
          <a:p>
            <a:pPr eaLnBrk="1" hangingPunct="1"/>
            <a:r>
              <a:rPr lang="en-US" altLang="en-US" smtClean="0"/>
              <a:t>Closed book (don’t bring anything into the exam: just yourself and writing implements)</a:t>
            </a:r>
          </a:p>
          <a:p>
            <a:pPr eaLnBrk="1" hangingPunct="1"/>
            <a:r>
              <a:rPr lang="en-US" altLang="en-US" smtClean="0"/>
              <a:t>Midterm examination (</a:t>
            </a:r>
            <a:r>
              <a:rPr lang="en-US" altLang="en-US" i="1" smtClean="0"/>
              <a:t>20% of term grade</a:t>
            </a:r>
            <a:r>
              <a:rPr lang="en-US" altLang="en-US" smtClean="0"/>
              <a:t>)</a:t>
            </a:r>
          </a:p>
          <a:p>
            <a:pPr lvl="1" eaLnBrk="1" hangingPunct="1"/>
            <a:r>
              <a:rPr lang="en-US" altLang="en-US" smtClean="0"/>
              <a:t>Scheduled by your course instructor and will occur during the semester</a:t>
            </a:r>
          </a:p>
          <a:p>
            <a:pPr lvl="2" eaLnBrk="1" hangingPunct="1"/>
            <a:r>
              <a:rPr lang="en-US" altLang="en-US" smtClean="0"/>
              <a:t>Friday March 6 starting at 6:30 PM and ending at 7:45 PM in MFH 162</a:t>
            </a:r>
          </a:p>
          <a:p>
            <a:pPr lvl="1" eaLnBrk="1" hangingPunct="1"/>
            <a:r>
              <a:rPr lang="en-US" altLang="en-US" smtClean="0"/>
              <a:t>There’s multiple lectures so the exam will be out of class (don’t miss it!)</a:t>
            </a:r>
          </a:p>
          <a:p>
            <a:pPr eaLnBrk="1" hangingPunct="1"/>
            <a:r>
              <a:rPr lang="en-US" altLang="en-US" smtClean="0"/>
              <a:t>Final examination (</a:t>
            </a:r>
            <a:r>
              <a:rPr lang="en-US" altLang="en-US" i="1" smtClean="0"/>
              <a:t>40% of term grade</a:t>
            </a:r>
            <a:r>
              <a:rPr lang="en-US" altLang="en-US" smtClean="0"/>
              <a:t>)</a:t>
            </a:r>
          </a:p>
          <a:p>
            <a:pPr lvl="1" eaLnBrk="1" hangingPunct="1"/>
            <a:r>
              <a:rPr lang="en-US" altLang="en-US" smtClean="0"/>
              <a:t>Cumulative but with a focus on topics covered after the midterm</a:t>
            </a:r>
          </a:p>
          <a:p>
            <a:pPr lvl="1" eaLnBrk="1" hangingPunct="1"/>
            <a:r>
              <a:rPr lang="en-US" altLang="en-US" smtClean="0"/>
              <a:t>The exam occurs during the regular end of term examination period so it will be scheduled by the Office of the Registrar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fontScale="90000"/>
          </a:bodyPr>
          <a:lstStyle/>
          <a:p>
            <a:pPr eaLnBrk="1" fontAlgn="auto" hangingPunct="1">
              <a:spcAft>
                <a:spcPts val="0"/>
              </a:spcAft>
              <a:defRPr/>
            </a:pPr>
            <a:r>
              <a:rPr lang="en-US" dirty="0" smtClean="0"/>
              <a:t>In Class Bonus Questions (2% Bonus On Term Grade)</a:t>
            </a:r>
          </a:p>
        </p:txBody>
      </p:sp>
      <p:sp>
        <p:nvSpPr>
          <p:cNvPr id="3" name="Content Placeholder 2"/>
          <p:cNvSpPr>
            <a:spLocks noGrp="1"/>
          </p:cNvSpPr>
          <p:nvPr>
            <p:ph idx="1"/>
          </p:nvPr>
        </p:nvSpPr>
        <p:spPr/>
        <p:txBody>
          <a:bodyPr/>
          <a:lstStyle/>
          <a:p>
            <a:pPr eaLnBrk="1" hangingPunct="1"/>
            <a:r>
              <a:rPr lang="en-US" altLang="en-US" smtClean="0"/>
              <a:t>They will be administered using TopHat Monacle</a:t>
            </a:r>
          </a:p>
          <a:p>
            <a:pPr lvl="1" eaLnBrk="1" hangingPunct="1"/>
            <a:r>
              <a:rPr lang="en-US" altLang="en-US" smtClean="0">
                <a:hlinkClick r:id="rId2"/>
              </a:rPr>
              <a:t>https://app-ca.tophat.com</a:t>
            </a:r>
            <a:endParaRPr lang="en-US" altLang="en-US" smtClean="0"/>
          </a:p>
          <a:p>
            <a:pPr eaLnBrk="1" hangingPunct="1"/>
            <a:r>
              <a:rPr lang="en-US" altLang="en-US" smtClean="0"/>
              <a:t>The questions will be ‘randomly’ administered during lecture (only) – no ‘make up’ questions</a:t>
            </a:r>
          </a:p>
          <a:p>
            <a:pPr lvl="1" eaLnBrk="1" hangingPunct="1"/>
            <a:r>
              <a:rPr lang="en-US" altLang="en-US" smtClean="0"/>
              <a:t>You will be given ample notice before the first questions begin (they won’t start immediately)</a:t>
            </a:r>
          </a:p>
          <a:p>
            <a:pPr lvl="1" eaLnBrk="1" hangingPunct="1"/>
            <a:r>
              <a:rPr lang="en-US" altLang="en-US" smtClean="0"/>
              <a:t>Note that the questions will act as a ‘bonus’ (you may potentially be awarded an “A” grade even if you receive no marks on the TopHat questions).</a:t>
            </a:r>
          </a:p>
          <a:p>
            <a:pPr lvl="1" eaLnBrk="1" hangingPunct="1"/>
            <a:r>
              <a:rPr lang="en-US" altLang="en-US" smtClean="0"/>
              <a:t>The questions will be directly related to lecture material.</a:t>
            </a:r>
          </a:p>
          <a:p>
            <a:pPr lvl="1" eaLnBrk="1" hangingPunct="1"/>
            <a:r>
              <a:rPr lang="en-US" altLang="en-US" smtClean="0"/>
              <a:t>Questions will be lecture specific: to receive a grade for a particular question you need to attend the lecture in which you are registered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US" altLang="en-US" smtClean="0"/>
              <a:t>Estimating Your Term Grade</a:t>
            </a:r>
          </a:p>
        </p:txBody>
      </p:sp>
      <p:sp>
        <p:nvSpPr>
          <p:cNvPr id="3" name="Content Placeholder 2"/>
          <p:cNvSpPr>
            <a:spLocks noGrp="1"/>
          </p:cNvSpPr>
          <p:nvPr>
            <p:ph idx="1"/>
          </p:nvPr>
        </p:nvSpPr>
        <p:spPr/>
        <p:txBody>
          <a:bodyPr rtlCol="0">
            <a:normAutofit fontScale="85000" lnSpcReduction="20000"/>
          </a:bodyPr>
          <a:lstStyle/>
          <a:p>
            <a:pPr eaLnBrk="1" fontAlgn="auto" hangingPunct="1">
              <a:spcAft>
                <a:spcPts val="0"/>
              </a:spcAft>
              <a:buFont typeface="Arial" panose="020B0604020202020204" pitchFamily="34" charset="0"/>
              <a:buChar char="•"/>
              <a:defRPr/>
            </a:pPr>
            <a:r>
              <a:rPr lang="en-US" altLang="en-US" dirty="0" smtClean="0"/>
              <a:t>As stated in the course information sheet (official signed document) each major component will be awarded a grade point (and not a percentage)</a:t>
            </a:r>
          </a:p>
          <a:p>
            <a:pPr lvl="1" eaLnBrk="1" fontAlgn="auto" hangingPunct="1">
              <a:spcAft>
                <a:spcPts val="0"/>
              </a:spcAft>
              <a:buFont typeface="Arial" panose="020B0604020202020204" pitchFamily="34" charset="0"/>
              <a:buChar char="–"/>
              <a:defRPr/>
            </a:pPr>
            <a:r>
              <a:rPr lang="en-US" altLang="en-US" dirty="0" smtClean="0"/>
              <a:t>Individual assignment</a:t>
            </a:r>
          </a:p>
          <a:p>
            <a:pPr lvl="1" eaLnBrk="1" fontAlgn="auto" hangingPunct="1">
              <a:spcAft>
                <a:spcPts val="0"/>
              </a:spcAft>
              <a:buFont typeface="Arial" panose="020B0604020202020204" pitchFamily="34" charset="0"/>
              <a:buChar char="–"/>
              <a:defRPr/>
            </a:pPr>
            <a:r>
              <a:rPr lang="en-US" altLang="en-US" dirty="0" smtClean="0"/>
              <a:t>Total score for in-lecture </a:t>
            </a:r>
            <a:r>
              <a:rPr lang="en-US" altLang="en-US" dirty="0" err="1" smtClean="0"/>
              <a:t>TopHat</a:t>
            </a:r>
            <a:r>
              <a:rPr lang="en-US" altLang="en-US" dirty="0" smtClean="0"/>
              <a:t> questions</a:t>
            </a:r>
          </a:p>
          <a:p>
            <a:pPr lvl="1" eaLnBrk="1" fontAlgn="auto" hangingPunct="1">
              <a:spcAft>
                <a:spcPts val="0"/>
              </a:spcAft>
              <a:buFont typeface="Arial" panose="020B0604020202020204" pitchFamily="34" charset="0"/>
              <a:buChar char="–"/>
              <a:defRPr/>
            </a:pPr>
            <a:r>
              <a:rPr lang="en-US" altLang="en-US" dirty="0" smtClean="0"/>
              <a:t>Midterm exam</a:t>
            </a:r>
          </a:p>
          <a:p>
            <a:pPr lvl="1" eaLnBrk="1" fontAlgn="auto" hangingPunct="1">
              <a:spcAft>
                <a:spcPts val="0"/>
              </a:spcAft>
              <a:buFont typeface="Arial" panose="020B0604020202020204" pitchFamily="34" charset="0"/>
              <a:buChar char="–"/>
              <a:defRPr/>
            </a:pPr>
            <a:r>
              <a:rPr lang="en-US" altLang="en-US" dirty="0" smtClean="0"/>
              <a:t>Final exam</a:t>
            </a:r>
          </a:p>
          <a:p>
            <a:pPr eaLnBrk="1" fontAlgn="auto" hangingPunct="1">
              <a:spcAft>
                <a:spcPts val="0"/>
              </a:spcAft>
              <a:buFont typeface="Arial" panose="020B0604020202020204" pitchFamily="34" charset="0"/>
              <a:buChar char="•"/>
              <a:defRPr/>
            </a:pPr>
            <a:r>
              <a:rPr lang="en-US" altLang="en-US" dirty="0" smtClean="0"/>
              <a:t>The mapping of raw score to grade point will be posted before each assignment is due (variation between assignments may occur).</a:t>
            </a:r>
          </a:p>
          <a:p>
            <a:pPr eaLnBrk="1" fontAlgn="auto" hangingPunct="1">
              <a:spcAft>
                <a:spcPts val="0"/>
              </a:spcAft>
              <a:buFont typeface="Arial" panose="020B0604020202020204" pitchFamily="34" charset="0"/>
              <a:buChar char="•"/>
              <a:defRPr/>
            </a:pPr>
            <a:r>
              <a:rPr lang="en-US" altLang="en-US" dirty="0" smtClean="0"/>
              <a:t>Mapping of </a:t>
            </a:r>
            <a:r>
              <a:rPr lang="en-US" altLang="en-US" dirty="0" err="1" smtClean="0"/>
              <a:t>TopHat</a:t>
            </a:r>
            <a:r>
              <a:rPr lang="en-US" altLang="en-US" dirty="0" smtClean="0"/>
              <a:t> bonus questions to grade point</a:t>
            </a:r>
          </a:p>
          <a:p>
            <a:pPr eaLnBrk="1" fontAlgn="auto" hangingPunct="1">
              <a:spcAft>
                <a:spcPts val="0"/>
              </a:spcAft>
              <a:buFont typeface="Arial" panose="020B0604020202020204" pitchFamily="34" charset="0"/>
              <a:buChar char="•"/>
              <a:defRPr/>
            </a:pPr>
            <a:endParaRPr lang="en-US" altLang="en-US" dirty="0" smtClean="0"/>
          </a:p>
          <a:p>
            <a:pPr eaLnBrk="1" fontAlgn="auto" hangingPunct="1">
              <a:spcAft>
                <a:spcPts val="0"/>
              </a:spcAft>
              <a:buFont typeface="Arial" panose="020B0604020202020204" pitchFamily="34" charset="0"/>
              <a:buChar char="•"/>
              <a:defRPr/>
            </a:pPr>
            <a:endParaRPr lang="en-US" altLang="en-US" dirty="0" smtClean="0"/>
          </a:p>
          <a:p>
            <a:pPr eaLnBrk="1" fontAlgn="auto" hangingPunct="1">
              <a:spcAft>
                <a:spcPts val="0"/>
              </a:spcAft>
              <a:buFont typeface="Arial" panose="020B0604020202020204" pitchFamily="34" charset="0"/>
              <a:buChar char="•"/>
              <a:defRPr/>
            </a:pPr>
            <a:endParaRPr lang="en-US" altLang="en-US" dirty="0" smtClean="0"/>
          </a:p>
          <a:p>
            <a:pPr eaLnBrk="1" fontAlgn="auto" hangingPunct="1">
              <a:spcAft>
                <a:spcPts val="0"/>
              </a:spcAft>
              <a:buFont typeface="Arial" panose="020B0604020202020204" pitchFamily="34" charset="0"/>
              <a:buChar char="•"/>
              <a:defRPr/>
            </a:pPr>
            <a:endParaRPr lang="en-US" altLang="en-US" dirty="0" smtClean="0"/>
          </a:p>
          <a:p>
            <a:pPr eaLnBrk="1" fontAlgn="auto" hangingPunct="1">
              <a:spcAft>
                <a:spcPts val="0"/>
              </a:spcAft>
              <a:buFont typeface="Arial" panose="020B0604020202020204" pitchFamily="34" charset="0"/>
              <a:buChar char="•"/>
              <a:defRPr/>
            </a:pPr>
            <a:r>
              <a:rPr lang="en-US" altLang="en-US" dirty="0" smtClean="0"/>
              <a:t>The mapping of the midterm to grade point will be posted sometime after the midterm.</a:t>
            </a:r>
          </a:p>
          <a:p>
            <a:pPr eaLnBrk="1" fontAlgn="auto" hangingPunct="1">
              <a:spcAft>
                <a:spcPts val="0"/>
              </a:spcAft>
              <a:buFont typeface="Arial" panose="020B0604020202020204" pitchFamily="34" charset="0"/>
              <a:buChar char="•"/>
              <a:defRPr/>
            </a:pPr>
            <a:r>
              <a:rPr lang="en-US" altLang="en-US" dirty="0" smtClean="0"/>
              <a:t>The mapping of final to grade point cannot be provided until after the official term marks have been released (Department policy).</a:t>
            </a:r>
          </a:p>
          <a:p>
            <a:pPr eaLnBrk="1" fontAlgn="auto" hangingPunct="1">
              <a:spcAft>
                <a:spcPts val="0"/>
              </a:spcAft>
              <a:buFont typeface="Arial" panose="020B0604020202020204" pitchFamily="34" charset="0"/>
              <a:buChar char="•"/>
              <a:defRPr/>
            </a:pPr>
            <a:endParaRPr lang="en-US" altLang="en-US" dirty="0" smtClean="0"/>
          </a:p>
        </p:txBody>
      </p:sp>
      <p:graphicFrame>
        <p:nvGraphicFramePr>
          <p:cNvPr id="2" name="Table 1"/>
          <p:cNvGraphicFramePr>
            <a:graphicFrameLocks noGrp="1"/>
          </p:cNvGraphicFramePr>
          <p:nvPr/>
        </p:nvGraphicFramePr>
        <p:xfrm>
          <a:off x="838200" y="4038600"/>
          <a:ext cx="7620002" cy="914400"/>
        </p:xfrm>
        <a:graphic>
          <a:graphicData uri="http://schemas.openxmlformats.org/drawingml/2006/table">
            <a:tbl>
              <a:tblPr firstRow="1" bandRow="1">
                <a:tableStyleId>{5C22544A-7EE6-4342-B048-85BDC9FD1C3A}</a:tableStyleId>
              </a:tblPr>
              <a:tblGrid>
                <a:gridCol w="685800"/>
                <a:gridCol w="609600"/>
                <a:gridCol w="533400"/>
                <a:gridCol w="685800"/>
                <a:gridCol w="533400"/>
                <a:gridCol w="533400"/>
                <a:gridCol w="609600"/>
                <a:gridCol w="609600"/>
                <a:gridCol w="609600"/>
                <a:gridCol w="533400"/>
                <a:gridCol w="609600"/>
                <a:gridCol w="533400"/>
                <a:gridCol w="533402"/>
              </a:tblGrid>
              <a:tr h="504884">
                <a:tc>
                  <a:txBody>
                    <a:bodyPr/>
                    <a:lstStyle/>
                    <a:p>
                      <a:r>
                        <a:rPr lang="en-US" sz="1200" dirty="0" smtClean="0"/>
                        <a:t>Percent</a:t>
                      </a:r>
                      <a:endParaRPr lang="en-US" sz="1200" dirty="0"/>
                    </a:p>
                  </a:txBody>
                  <a:tcPr/>
                </a:tc>
                <a:tc>
                  <a:txBody>
                    <a:bodyPr/>
                    <a:lstStyle/>
                    <a:p>
                      <a:r>
                        <a:rPr lang="en-US" sz="1200" dirty="0" smtClean="0"/>
                        <a:t>96 – 100</a:t>
                      </a:r>
                      <a:endParaRPr lang="en-US" sz="1200" dirty="0"/>
                    </a:p>
                  </a:txBody>
                  <a:tcPr/>
                </a:tc>
                <a:tc>
                  <a:txBody>
                    <a:bodyPr/>
                    <a:lstStyle/>
                    <a:p>
                      <a:r>
                        <a:rPr lang="en-US" sz="1200" dirty="0" smtClean="0"/>
                        <a:t>91 – 95</a:t>
                      </a:r>
                      <a:endParaRPr lang="en-US" sz="1200" dirty="0"/>
                    </a:p>
                  </a:txBody>
                  <a:tcPr/>
                </a:tc>
                <a:tc>
                  <a:txBody>
                    <a:bodyPr/>
                    <a:lstStyle/>
                    <a:p>
                      <a:r>
                        <a:rPr lang="en-US" sz="1200" dirty="0" smtClean="0"/>
                        <a:t>86 – 90</a:t>
                      </a:r>
                      <a:endParaRPr lang="en-US" sz="1200" dirty="0"/>
                    </a:p>
                  </a:txBody>
                  <a:tcPr/>
                </a:tc>
                <a:tc>
                  <a:txBody>
                    <a:bodyPr/>
                    <a:lstStyle/>
                    <a:p>
                      <a:r>
                        <a:rPr lang="en-US" sz="1200" dirty="0" smtClean="0"/>
                        <a:t>81 – 85</a:t>
                      </a:r>
                      <a:endParaRPr lang="en-US" sz="1200" dirty="0"/>
                    </a:p>
                  </a:txBody>
                  <a:tcPr/>
                </a:tc>
                <a:tc>
                  <a:txBody>
                    <a:bodyPr/>
                    <a:lstStyle/>
                    <a:p>
                      <a:r>
                        <a:rPr lang="en-US" sz="1200" dirty="0" smtClean="0"/>
                        <a:t>76 - 80</a:t>
                      </a:r>
                      <a:endParaRPr lang="en-US" sz="1200" dirty="0"/>
                    </a:p>
                  </a:txBody>
                  <a:tcPr/>
                </a:tc>
                <a:tc>
                  <a:txBody>
                    <a:bodyPr/>
                    <a:lstStyle/>
                    <a:p>
                      <a:r>
                        <a:rPr lang="en-US" sz="1200" dirty="0" smtClean="0"/>
                        <a:t>71</a:t>
                      </a:r>
                      <a:r>
                        <a:rPr lang="en-US" sz="1200" baseline="0" dirty="0" smtClean="0"/>
                        <a:t> - 75</a:t>
                      </a:r>
                      <a:endParaRPr lang="en-US" sz="1200" dirty="0"/>
                    </a:p>
                  </a:txBody>
                  <a:tcPr/>
                </a:tc>
                <a:tc>
                  <a:txBody>
                    <a:bodyPr/>
                    <a:lstStyle/>
                    <a:p>
                      <a:r>
                        <a:rPr lang="en-US" sz="1200" dirty="0" smtClean="0"/>
                        <a:t>65 – 70</a:t>
                      </a:r>
                      <a:endParaRPr lang="en-US" sz="1200" dirty="0"/>
                    </a:p>
                  </a:txBody>
                  <a:tcPr/>
                </a:tc>
                <a:tc>
                  <a:txBody>
                    <a:bodyPr/>
                    <a:lstStyle/>
                    <a:p>
                      <a:r>
                        <a:rPr lang="en-US" sz="1200" dirty="0" smtClean="0"/>
                        <a:t>61 – 64</a:t>
                      </a:r>
                      <a:endParaRPr lang="en-US" sz="1200" dirty="0"/>
                    </a:p>
                  </a:txBody>
                  <a:tcPr/>
                </a:tc>
                <a:tc>
                  <a:txBody>
                    <a:bodyPr/>
                    <a:lstStyle/>
                    <a:p>
                      <a:r>
                        <a:rPr lang="en-US" sz="1200" dirty="0" smtClean="0"/>
                        <a:t>56 -60</a:t>
                      </a:r>
                      <a:endParaRPr lang="en-US" sz="1200" dirty="0"/>
                    </a:p>
                  </a:txBody>
                  <a:tcPr/>
                </a:tc>
                <a:tc>
                  <a:txBody>
                    <a:bodyPr/>
                    <a:lstStyle/>
                    <a:p>
                      <a:r>
                        <a:rPr lang="en-US" sz="1200" dirty="0" smtClean="0"/>
                        <a:t>51 - 55</a:t>
                      </a:r>
                      <a:endParaRPr lang="en-US" sz="1200" dirty="0"/>
                    </a:p>
                  </a:txBody>
                  <a:tcPr/>
                </a:tc>
                <a:tc>
                  <a:txBody>
                    <a:bodyPr/>
                    <a:lstStyle/>
                    <a:p>
                      <a:r>
                        <a:rPr lang="en-US" sz="1200" dirty="0" smtClean="0"/>
                        <a:t>46 - 50</a:t>
                      </a:r>
                      <a:endParaRPr lang="en-US" sz="1200" dirty="0"/>
                    </a:p>
                  </a:txBody>
                  <a:tcPr/>
                </a:tc>
                <a:tc>
                  <a:txBody>
                    <a:bodyPr/>
                    <a:lstStyle/>
                    <a:p>
                      <a:r>
                        <a:rPr lang="en-US" sz="1200" dirty="0" smtClean="0"/>
                        <a:t>&lt;</a:t>
                      </a:r>
                      <a:r>
                        <a:rPr lang="en-US" sz="1200" baseline="0" dirty="0" smtClean="0"/>
                        <a:t> 46</a:t>
                      </a:r>
                      <a:endParaRPr lang="en-US" sz="1200" dirty="0"/>
                    </a:p>
                  </a:txBody>
                  <a:tcPr/>
                </a:tc>
              </a:tr>
              <a:tr h="409516">
                <a:tc>
                  <a:txBody>
                    <a:bodyPr/>
                    <a:lstStyle/>
                    <a:p>
                      <a:r>
                        <a:rPr lang="en-US" sz="1200" dirty="0" smtClean="0"/>
                        <a:t>GPA</a:t>
                      </a:r>
                      <a:endParaRPr lang="en-US" sz="1200" dirty="0"/>
                    </a:p>
                  </a:txBody>
                  <a:tcPr/>
                </a:tc>
                <a:tc>
                  <a:txBody>
                    <a:bodyPr/>
                    <a:lstStyle/>
                    <a:p>
                      <a:r>
                        <a:rPr lang="en-US" sz="1200" dirty="0" smtClean="0"/>
                        <a:t>4.0</a:t>
                      </a:r>
                      <a:endParaRPr lang="en-US" sz="1200" dirty="0"/>
                    </a:p>
                  </a:txBody>
                  <a:tcPr/>
                </a:tc>
                <a:tc>
                  <a:txBody>
                    <a:bodyPr/>
                    <a:lstStyle/>
                    <a:p>
                      <a:r>
                        <a:rPr lang="en-US" sz="1200" dirty="0" smtClean="0"/>
                        <a:t>3.7</a:t>
                      </a:r>
                      <a:endParaRPr lang="en-US" sz="1200" dirty="0"/>
                    </a:p>
                  </a:txBody>
                  <a:tcPr/>
                </a:tc>
                <a:tc>
                  <a:txBody>
                    <a:bodyPr/>
                    <a:lstStyle/>
                    <a:p>
                      <a:r>
                        <a:rPr lang="en-US" sz="1200" dirty="0" smtClean="0"/>
                        <a:t>3.3</a:t>
                      </a:r>
                      <a:endParaRPr lang="en-US" sz="1200" dirty="0"/>
                    </a:p>
                  </a:txBody>
                  <a:tcPr/>
                </a:tc>
                <a:tc>
                  <a:txBody>
                    <a:bodyPr/>
                    <a:lstStyle/>
                    <a:p>
                      <a:r>
                        <a:rPr lang="en-US" sz="1200" dirty="0" smtClean="0"/>
                        <a:t>3.0</a:t>
                      </a:r>
                      <a:endParaRPr lang="en-US" sz="1200" dirty="0"/>
                    </a:p>
                  </a:txBody>
                  <a:tcPr/>
                </a:tc>
                <a:tc>
                  <a:txBody>
                    <a:bodyPr/>
                    <a:lstStyle/>
                    <a:p>
                      <a:r>
                        <a:rPr lang="en-US" sz="1200" dirty="0" smtClean="0"/>
                        <a:t>2.7</a:t>
                      </a:r>
                      <a:endParaRPr lang="en-US" sz="1200" dirty="0"/>
                    </a:p>
                  </a:txBody>
                  <a:tcPr/>
                </a:tc>
                <a:tc>
                  <a:txBody>
                    <a:bodyPr/>
                    <a:lstStyle/>
                    <a:p>
                      <a:r>
                        <a:rPr lang="en-US" sz="1200" dirty="0" smtClean="0"/>
                        <a:t>2.3</a:t>
                      </a:r>
                      <a:endParaRPr lang="en-US" sz="1200" dirty="0"/>
                    </a:p>
                  </a:txBody>
                  <a:tcPr/>
                </a:tc>
                <a:tc>
                  <a:txBody>
                    <a:bodyPr/>
                    <a:lstStyle/>
                    <a:p>
                      <a:r>
                        <a:rPr lang="en-US" sz="1200" dirty="0" smtClean="0"/>
                        <a:t>2.0</a:t>
                      </a:r>
                      <a:endParaRPr lang="en-US" sz="1200" dirty="0"/>
                    </a:p>
                  </a:txBody>
                  <a:tcPr/>
                </a:tc>
                <a:tc>
                  <a:txBody>
                    <a:bodyPr/>
                    <a:lstStyle/>
                    <a:p>
                      <a:r>
                        <a:rPr lang="en-US" sz="1200" dirty="0" smtClean="0"/>
                        <a:t>1.7</a:t>
                      </a:r>
                      <a:endParaRPr lang="en-US" sz="1200" dirty="0"/>
                    </a:p>
                  </a:txBody>
                  <a:tcPr/>
                </a:tc>
                <a:tc>
                  <a:txBody>
                    <a:bodyPr/>
                    <a:lstStyle/>
                    <a:p>
                      <a:r>
                        <a:rPr lang="en-US" sz="1200" dirty="0" smtClean="0"/>
                        <a:t>1.3</a:t>
                      </a:r>
                      <a:endParaRPr lang="en-US" sz="1200" dirty="0"/>
                    </a:p>
                  </a:txBody>
                  <a:tcPr/>
                </a:tc>
                <a:tc>
                  <a:txBody>
                    <a:bodyPr/>
                    <a:lstStyle/>
                    <a:p>
                      <a:r>
                        <a:rPr lang="en-US" sz="1200" dirty="0" smtClean="0"/>
                        <a:t>1.0</a:t>
                      </a:r>
                      <a:endParaRPr lang="en-US" sz="1200" dirty="0"/>
                    </a:p>
                  </a:txBody>
                  <a:tcPr/>
                </a:tc>
                <a:tc>
                  <a:txBody>
                    <a:bodyPr/>
                    <a:lstStyle/>
                    <a:p>
                      <a:r>
                        <a:rPr lang="en-US" sz="1200" dirty="0" smtClean="0"/>
                        <a:t>0.7</a:t>
                      </a:r>
                      <a:endParaRPr lang="en-US" sz="1200" dirty="0"/>
                    </a:p>
                  </a:txBody>
                  <a:tcPr/>
                </a:tc>
                <a:tc>
                  <a:txBody>
                    <a:bodyPr/>
                    <a:lstStyle/>
                    <a:p>
                      <a:r>
                        <a:rPr lang="en-US" sz="1200" dirty="0" smtClean="0"/>
                        <a:t>0.0</a:t>
                      </a:r>
                      <a:endParaRPr lang="en-US" sz="1200"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eaLnBrk="1" hangingPunct="1"/>
            <a:r>
              <a:rPr lang="en-US" altLang="en-US" smtClean="0"/>
              <a:t>Estimating Your Term Grade (2)</a:t>
            </a:r>
          </a:p>
        </p:txBody>
      </p:sp>
      <p:sp>
        <p:nvSpPr>
          <p:cNvPr id="3" name="Content Placeholder 2"/>
          <p:cNvSpPr>
            <a:spLocks noGrp="1"/>
          </p:cNvSpPr>
          <p:nvPr>
            <p:ph idx="1"/>
          </p:nvPr>
        </p:nvSpPr>
        <p:spPr/>
        <p:txBody>
          <a:bodyPr rtlCol="0">
            <a:normAutofit lnSpcReduction="10000"/>
          </a:bodyPr>
          <a:lstStyle/>
          <a:p>
            <a:pPr eaLnBrk="1" fontAlgn="auto" hangingPunct="1">
              <a:spcAft>
                <a:spcPts val="0"/>
              </a:spcAft>
              <a:buFont typeface="Arial" panose="020B0604020202020204" pitchFamily="34" charset="0"/>
              <a:buChar char="•"/>
              <a:defRPr/>
            </a:pPr>
            <a:r>
              <a:rPr lang="en-US" dirty="0" smtClean="0"/>
              <a:t>To determine your weighted term grade point simply multiply each grade point by the weight of each component.</a:t>
            </a:r>
          </a:p>
          <a:p>
            <a:pPr eaLnBrk="1" fontAlgn="auto" hangingPunct="1">
              <a:spcAft>
                <a:spcPts val="0"/>
              </a:spcAft>
              <a:buFont typeface="Arial" panose="020B0604020202020204" pitchFamily="34" charset="0"/>
              <a:buChar char="•"/>
              <a:defRPr/>
            </a:pPr>
            <a:r>
              <a:rPr lang="en-US" dirty="0" smtClean="0"/>
              <a:t>Sum the weighted grade points to determine the term grade.</a:t>
            </a:r>
          </a:p>
          <a:p>
            <a:pPr eaLnBrk="1" fontAlgn="auto" hangingPunct="1">
              <a:spcAft>
                <a:spcPts val="0"/>
              </a:spcAft>
              <a:buFont typeface="Arial" panose="020B0604020202020204" pitchFamily="34" charset="0"/>
              <a:buChar char="•"/>
              <a:defRPr/>
            </a:pPr>
            <a:r>
              <a:rPr lang="en-US" dirty="0" smtClean="0"/>
              <a:t>Simple and short example (not exactly the same as this term but it should be enough to give you an idea of how to do the specific calculations required this semester):</a:t>
            </a:r>
          </a:p>
          <a:p>
            <a:pPr lvl="1" eaLnBrk="1" fontAlgn="auto" hangingPunct="1">
              <a:spcAft>
                <a:spcPts val="0"/>
              </a:spcAft>
              <a:buFont typeface="Arial" panose="020B0604020202020204" pitchFamily="34" charset="0"/>
              <a:buChar char="–"/>
              <a:defRPr/>
            </a:pPr>
            <a:r>
              <a:rPr lang="en-US" dirty="0" smtClean="0"/>
              <a:t>Assignments:</a:t>
            </a:r>
          </a:p>
          <a:p>
            <a:pPr lvl="1" eaLnBrk="1" fontAlgn="auto" hangingPunct="1">
              <a:spcAft>
                <a:spcPts val="0"/>
              </a:spcAft>
              <a:buFont typeface="Arial" panose="020B0604020202020204" pitchFamily="34" charset="0"/>
              <a:buChar char="–"/>
              <a:defRPr/>
            </a:pPr>
            <a:r>
              <a:rPr lang="en-US" dirty="0" smtClean="0"/>
              <a:t>Midterm: weight = 30%, example score = B+</a:t>
            </a:r>
          </a:p>
          <a:p>
            <a:pPr lvl="1" eaLnBrk="1" fontAlgn="auto" hangingPunct="1">
              <a:spcAft>
                <a:spcPts val="0"/>
              </a:spcAft>
              <a:buFont typeface="Arial" panose="020B0604020202020204" pitchFamily="34" charset="0"/>
              <a:buChar char="–"/>
              <a:defRPr/>
            </a:pPr>
            <a:r>
              <a:rPr lang="en-US" dirty="0" smtClean="0"/>
              <a:t>Final: weight = 40%, example score = C-</a:t>
            </a:r>
          </a:p>
          <a:p>
            <a:pPr marL="225425" lvl="1" indent="0" eaLnBrk="1" fontAlgn="auto" hangingPunct="1">
              <a:spcAft>
                <a:spcPts val="0"/>
              </a:spcAft>
              <a:buFont typeface="Times New Roman" pitchFamily="18" charset="0"/>
              <a:buNone/>
              <a:defRPr/>
            </a:pPr>
            <a:endParaRPr lang="en-US" dirty="0" smtClean="0"/>
          </a:p>
          <a:p>
            <a:pPr marL="225425" lvl="1" indent="0" eaLnBrk="1" fontAlgn="auto" hangingPunct="1">
              <a:spcAft>
                <a:spcPts val="0"/>
              </a:spcAft>
              <a:buFont typeface="Times New Roman" pitchFamily="18" charset="0"/>
              <a:buNone/>
              <a:defRPr/>
            </a:pPr>
            <a:r>
              <a:rPr lang="en-US" dirty="0" smtClean="0"/>
              <a:t>Weighted assignments: 0.3 * 4.0 = 1.2</a:t>
            </a:r>
          </a:p>
          <a:p>
            <a:pPr marL="225425" lvl="1" indent="0" eaLnBrk="1" fontAlgn="auto" hangingPunct="1">
              <a:spcAft>
                <a:spcPts val="0"/>
              </a:spcAft>
              <a:buFont typeface="Times New Roman" pitchFamily="18" charset="0"/>
              <a:buNone/>
              <a:defRPr/>
            </a:pPr>
            <a:r>
              <a:rPr lang="en-US" dirty="0" smtClean="0"/>
              <a:t>Weighted midterm: 0.3 * 3.3 = 0.99</a:t>
            </a:r>
          </a:p>
          <a:p>
            <a:pPr marL="225425" lvl="1" indent="0" eaLnBrk="1" fontAlgn="auto" hangingPunct="1">
              <a:spcAft>
                <a:spcPts val="0"/>
              </a:spcAft>
              <a:buFont typeface="Times New Roman" pitchFamily="18" charset="0"/>
              <a:buNone/>
              <a:defRPr/>
            </a:pPr>
            <a:r>
              <a:rPr lang="en-US" dirty="0" smtClean="0"/>
              <a:t>Weighted final: 0.4 * 1.7 = 0.68</a:t>
            </a:r>
          </a:p>
          <a:p>
            <a:pPr marL="225425" lvl="1" indent="0" eaLnBrk="1" fontAlgn="auto" hangingPunct="1">
              <a:spcAft>
                <a:spcPts val="0"/>
              </a:spcAft>
              <a:buFont typeface="Times New Roman" pitchFamily="18" charset="0"/>
              <a:buNone/>
              <a:defRPr/>
            </a:pPr>
            <a:r>
              <a:rPr lang="en-US" dirty="0" smtClean="0"/>
              <a:t>Total term grade point = 1.2 + 0.99 + 0.68 = 2.87</a:t>
            </a:r>
          </a:p>
          <a:p>
            <a:pPr eaLnBrk="1" fontAlgn="auto" hangingPunct="1">
              <a:spcAft>
                <a:spcPts val="0"/>
              </a:spcAft>
              <a:buFont typeface="Arial" panose="020B0604020202020204" pitchFamily="34" charset="0"/>
              <a:buChar char="•"/>
              <a:defRPr/>
            </a:pPr>
            <a:endParaRPr lang="en-US" dirty="0"/>
          </a:p>
        </p:txBody>
      </p:sp>
      <p:sp>
        <p:nvSpPr>
          <p:cNvPr id="4" name="Rectangle 3"/>
          <p:cNvSpPr>
            <a:spLocks noChangeArrowheads="1"/>
          </p:cNvSpPr>
          <p:nvPr/>
        </p:nvSpPr>
        <p:spPr bwMode="auto">
          <a:xfrm>
            <a:off x="184150" y="6437313"/>
            <a:ext cx="86233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1400">
                <a:latin typeface="Arial" charset="0"/>
              </a:rPr>
              <a:t>Official university listing of letter grades/grade points: http://www.ucalgary.ca/pubs/calendar/current/f-2.html</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smtClean="0"/>
              <a:t>Administrative (James Tam)</a:t>
            </a:r>
          </a:p>
        </p:txBody>
      </p:sp>
      <p:sp>
        <p:nvSpPr>
          <p:cNvPr id="12291" name="Rectangle 3"/>
          <p:cNvSpPr>
            <a:spLocks noGrp="1" noChangeArrowheads="1"/>
          </p:cNvSpPr>
          <p:nvPr>
            <p:ph type="body" sz="half" idx="1"/>
          </p:nvPr>
        </p:nvSpPr>
        <p:spPr>
          <a:xfrm>
            <a:off x="457200" y="1108075"/>
            <a:ext cx="6156325" cy="5368925"/>
          </a:xfrm>
        </p:spPr>
        <p:txBody>
          <a:bodyPr/>
          <a:lstStyle/>
          <a:p>
            <a:pPr marL="223838" indent="-223838" eaLnBrk="1" hangingPunct="1"/>
            <a:r>
              <a:rPr lang="en-US" altLang="en-US" smtClean="0"/>
              <a:t>Contact Information</a:t>
            </a:r>
          </a:p>
          <a:p>
            <a:pPr marL="568325" lvl="1" indent="-171450" eaLnBrk="1" hangingPunct="1"/>
            <a:r>
              <a:rPr lang="en-US" altLang="en-US" smtClean="0"/>
              <a:t>Office: ICT 707</a:t>
            </a:r>
          </a:p>
          <a:p>
            <a:pPr marL="568325" lvl="1" indent="-171450" eaLnBrk="1" hangingPunct="1"/>
            <a:r>
              <a:rPr lang="en-US" altLang="en-US" smtClean="0"/>
              <a:t>Email: </a:t>
            </a:r>
            <a:r>
              <a:rPr lang="en-US" altLang="en-US" smtClean="0">
                <a:hlinkClick r:id="rId4"/>
              </a:rPr>
              <a:t>tamj@cpsc.ucalgary.ca</a:t>
            </a:r>
            <a:endParaRPr lang="en-US" altLang="en-US" smtClean="0"/>
          </a:p>
          <a:p>
            <a:pPr marL="223838" indent="-223838" eaLnBrk="1" hangingPunct="1"/>
            <a:r>
              <a:rPr lang="en-US" altLang="en-US" smtClean="0"/>
              <a:t>Office hours</a:t>
            </a:r>
          </a:p>
          <a:p>
            <a:pPr marL="568325" lvl="1" indent="-171450" eaLnBrk="1" hangingPunct="1"/>
            <a:r>
              <a:rPr lang="en-US" altLang="en-US" smtClean="0"/>
              <a:t>Office hours: </a:t>
            </a:r>
            <a:r>
              <a:rPr lang="en-US" altLang="en-US" b="1" smtClean="0"/>
              <a:t>Tuesday 11:00 – 11:50, Thursday 14:00 – 14:50</a:t>
            </a:r>
          </a:p>
          <a:p>
            <a:pPr marL="568325" lvl="1" indent="-171450" eaLnBrk="1" hangingPunct="1"/>
            <a:r>
              <a:rPr lang="en-US" altLang="en-US" smtClean="0"/>
              <a:t>If I’m not in my office give me a few minutes or check the lecture room.</a:t>
            </a:r>
          </a:p>
          <a:p>
            <a:pPr marL="568325" lvl="1" indent="-171450" eaLnBrk="1" hangingPunct="1"/>
            <a:r>
              <a:rPr lang="en-US" altLang="en-US" smtClean="0"/>
              <a:t>Email: (any time)</a:t>
            </a:r>
          </a:p>
          <a:p>
            <a:pPr marL="568325" lvl="1" indent="-171450" eaLnBrk="1" hangingPunct="1"/>
            <a:r>
              <a:rPr lang="en-US" altLang="en-US" smtClean="0"/>
              <a:t>Appointment: email, phone or call</a:t>
            </a:r>
          </a:p>
          <a:p>
            <a:pPr marL="568325" lvl="1" indent="-171450" eaLnBrk="1" hangingPunct="1"/>
            <a:r>
              <a:rPr lang="en-US" altLang="en-US" smtClean="0"/>
              <a:t>Drop by for urgent requests (but no guarantee that I will be in if it’s outside of my office hours!)</a:t>
            </a:r>
          </a:p>
        </p:txBody>
      </p:sp>
      <p:pic>
        <p:nvPicPr>
          <p:cNvPr id="12292" name="Picture 4" descr="new lion"/>
          <p:cNvPicPr>
            <a:picLocks noChangeAspect="1" noChangeArrowheads="1"/>
          </p:cNvPicPr>
          <p:nvPr>
            <p:ph sz="half" idx="2"/>
          </p:nvPr>
        </p:nvPicPr>
        <p:blipFill>
          <a:blip r:embed="rId5">
            <a:extLst>
              <a:ext uri="{28A0092B-C50C-407E-A947-70E740481C1C}">
                <a14:useLocalDpi xmlns:a14="http://schemas.microsoft.com/office/drawing/2010/main" val="0"/>
              </a:ext>
            </a:extLst>
          </a:blip>
          <a:srcRect/>
          <a:stretch>
            <a:fillRect/>
          </a:stretch>
        </p:blipFill>
        <p:spPr>
          <a:xfrm>
            <a:off x="6629400" y="1219200"/>
            <a:ext cx="1925638" cy="2498725"/>
          </a:xfrm>
          <a:noFill/>
        </p:spPr>
      </p:pic>
      <p:pic>
        <p:nvPicPr>
          <p:cNvPr id="373765" name="Picture 5" descr="jet-icon8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74963" y="1468438"/>
            <a:ext cx="355600" cy="35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 name="Group 2"/>
          <p:cNvGrpSpPr>
            <a:grpSpLocks/>
          </p:cNvGrpSpPr>
          <p:nvPr/>
        </p:nvGrpSpPr>
        <p:grpSpPr bwMode="auto">
          <a:xfrm>
            <a:off x="914400" y="5456238"/>
            <a:ext cx="5724525" cy="1420812"/>
            <a:chOff x="914400" y="5456975"/>
            <a:chExt cx="5725279" cy="1420265"/>
          </a:xfrm>
        </p:grpSpPr>
        <p:pic>
          <p:nvPicPr>
            <p:cNvPr id="12295" name="Picture 7" descr="office door"/>
            <p:cNvPicPr>
              <a:picLocks noChangeAspect="1" noChangeArrowheads="1"/>
            </p:cNvPicPr>
            <p:nvPr/>
          </p:nvPicPr>
          <p:blipFill>
            <a:blip r:embed="rId7" cstate="print">
              <a:extLst>
                <a:ext uri="{28A0092B-C50C-407E-A947-70E740481C1C}">
                  <a14:useLocalDpi xmlns:a14="http://schemas.microsoft.com/office/drawing/2010/main" val="0"/>
                </a:ext>
              </a:extLst>
            </a:blip>
            <a:srcRect l="19194" t="7532" r="13971"/>
            <a:stretch>
              <a:fillRect/>
            </a:stretch>
          </p:blipFill>
          <p:spPr bwMode="auto">
            <a:xfrm>
              <a:off x="914400" y="5456975"/>
              <a:ext cx="1166950" cy="1420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6" name="AutoShape 8"/>
            <p:cNvSpPr>
              <a:spLocks noChangeArrowheads="1"/>
            </p:cNvSpPr>
            <p:nvPr/>
          </p:nvSpPr>
          <p:spPr bwMode="auto">
            <a:xfrm rot="10800000">
              <a:off x="2076996" y="6147082"/>
              <a:ext cx="2702755" cy="46461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3910 h 21600"/>
                <a:gd name="T14" fmla="*/ 20103 w 21600"/>
                <a:gd name="T15" fmla="*/ 17690 h 21600"/>
              </a:gdLst>
              <a:ahLst/>
              <a:cxnLst>
                <a:cxn ang="T8">
                  <a:pos x="T0" y="T1"/>
                </a:cxn>
                <a:cxn ang="T9">
                  <a:pos x="T2" y="T3"/>
                </a:cxn>
                <a:cxn ang="T10">
                  <a:pos x="T4" y="T5"/>
                </a:cxn>
                <a:cxn ang="T11">
                  <a:pos x="T6" y="T7"/>
                </a:cxn>
              </a:cxnLst>
              <a:rect l="T12" t="T13" r="T14" b="T15"/>
              <a:pathLst>
                <a:path w="21600" h="21600">
                  <a:moveTo>
                    <a:pt x="19254" y="0"/>
                  </a:moveTo>
                  <a:lnTo>
                    <a:pt x="19254" y="3910"/>
                  </a:lnTo>
                  <a:lnTo>
                    <a:pt x="3375" y="3910"/>
                  </a:lnTo>
                  <a:lnTo>
                    <a:pt x="3375" y="17690"/>
                  </a:lnTo>
                  <a:lnTo>
                    <a:pt x="19254" y="17690"/>
                  </a:lnTo>
                  <a:lnTo>
                    <a:pt x="19254" y="21600"/>
                  </a:lnTo>
                  <a:lnTo>
                    <a:pt x="21600" y="10800"/>
                  </a:lnTo>
                  <a:lnTo>
                    <a:pt x="19254" y="0"/>
                  </a:lnTo>
                  <a:close/>
                </a:path>
                <a:path w="21600" h="21600">
                  <a:moveTo>
                    <a:pt x="1350" y="3910"/>
                  </a:moveTo>
                  <a:lnTo>
                    <a:pt x="1350" y="17690"/>
                  </a:lnTo>
                  <a:lnTo>
                    <a:pt x="2700" y="17690"/>
                  </a:lnTo>
                  <a:lnTo>
                    <a:pt x="2700" y="3910"/>
                  </a:lnTo>
                  <a:lnTo>
                    <a:pt x="1350" y="3910"/>
                  </a:lnTo>
                  <a:close/>
                </a:path>
                <a:path w="21600" h="21600">
                  <a:moveTo>
                    <a:pt x="0" y="3910"/>
                  </a:moveTo>
                  <a:lnTo>
                    <a:pt x="0" y="17690"/>
                  </a:lnTo>
                  <a:lnTo>
                    <a:pt x="675" y="17690"/>
                  </a:lnTo>
                  <a:lnTo>
                    <a:pt x="675" y="3910"/>
                  </a:lnTo>
                  <a:lnTo>
                    <a:pt x="0" y="3910"/>
                  </a:lnTo>
                  <a:close/>
                </a:path>
              </a:pathLst>
            </a:cu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3600" tIns="46800" rIns="93600" bIns="46800" anchor="ctr">
              <a:spAutoFit/>
            </a:bodyPr>
            <a:lstStyle/>
            <a:p>
              <a:endParaRPr lang="en-US"/>
            </a:p>
          </p:txBody>
        </p:sp>
        <p:sp>
          <p:nvSpPr>
            <p:cNvPr id="12297" name="Text Box 9"/>
            <p:cNvSpPr txBox="1">
              <a:spLocks noChangeArrowheads="1"/>
            </p:cNvSpPr>
            <p:nvPr/>
          </p:nvSpPr>
          <p:spPr bwMode="auto">
            <a:xfrm>
              <a:off x="4810542" y="6131060"/>
              <a:ext cx="1829137" cy="5006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2000">
                  <a:latin typeface="Comic Sans MS" pitchFamily="66" charset="0"/>
                </a:rPr>
                <a:t>My Office</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73765"/>
                                        </p:tgtEl>
                                        <p:attrNameLst>
                                          <p:attrName>style.visibility</p:attrName>
                                        </p:attrNameLst>
                                      </p:cBhvr>
                                      <p:to>
                                        <p:strVal val="visible"/>
                                      </p:to>
                                    </p:set>
                                    <p:anim calcmode="lin" valueType="num">
                                      <p:cBhvr additive="base">
                                        <p:cTn id="7" dur="2000" fill="hold"/>
                                        <p:tgtEl>
                                          <p:spTgt spid="373765"/>
                                        </p:tgtEl>
                                        <p:attrNameLst>
                                          <p:attrName>ppt_x</p:attrName>
                                        </p:attrNameLst>
                                      </p:cBhvr>
                                      <p:tavLst>
                                        <p:tav tm="0">
                                          <p:val>
                                            <p:strVal val="1+#ppt_w/2"/>
                                          </p:val>
                                        </p:tav>
                                        <p:tav tm="100000">
                                          <p:val>
                                            <p:strVal val="#ppt_x"/>
                                          </p:val>
                                        </p:tav>
                                      </p:tavLst>
                                    </p:anim>
                                    <p:anim calcmode="lin" valueType="num">
                                      <p:cBhvr additive="base">
                                        <p:cTn id="8" dur="2000" fill="hold"/>
                                        <p:tgtEl>
                                          <p:spTgt spid="37376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ind.wav"/>
                                        </p:tgtEl>
                                      </p:cMediaNode>
                                    </p:audio>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1000" fill="hold"/>
                                        <p:tgtEl>
                                          <p:spTgt spid="3"/>
                                        </p:tgtEl>
                                        <p:attrNameLst>
                                          <p:attrName>ppt_x</p:attrName>
                                        </p:attrNameLst>
                                      </p:cBhvr>
                                      <p:tavLst>
                                        <p:tav tm="0">
                                          <p:val>
                                            <p:strVal val="1+#ppt_w/2"/>
                                          </p:val>
                                        </p:tav>
                                        <p:tav tm="100000">
                                          <p:val>
                                            <p:strVal val="#ppt_x"/>
                                          </p:val>
                                        </p:tav>
                                      </p:tavLst>
                                    </p:anim>
                                    <p:anim calcmode="lin" valueType="num">
                                      <p:cBhvr additive="base">
                                        <p:cTn id="14" dur="10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r>
              <a:rPr lang="en-US" altLang="en-US" smtClean="0"/>
              <a:t>Estimating Your Term Grade (3)</a:t>
            </a:r>
            <a:r>
              <a:rPr lang="en-US" altLang="en-US" baseline="30000" smtClean="0"/>
              <a:t>1</a:t>
            </a:r>
          </a:p>
        </p:txBody>
      </p:sp>
      <p:graphicFrame>
        <p:nvGraphicFramePr>
          <p:cNvPr id="30723" name="Object 3"/>
          <p:cNvGraphicFramePr>
            <a:graphicFrameLocks noChangeAspect="1"/>
          </p:cNvGraphicFramePr>
          <p:nvPr/>
        </p:nvGraphicFramePr>
        <p:xfrm>
          <a:off x="152400" y="1371600"/>
          <a:ext cx="9131300" cy="3192463"/>
        </p:xfrm>
        <a:graphic>
          <a:graphicData uri="http://schemas.openxmlformats.org/presentationml/2006/ole">
            <mc:AlternateContent xmlns:mc="http://schemas.openxmlformats.org/markup-compatibility/2006">
              <mc:Choice xmlns:v="urn:schemas-microsoft-com:vml" Requires="v">
                <p:oleObj spid="_x0000_s30726" name="Worksheet" r:id="rId3" imgW="8743892" imgH="3057409" progId="Excel.Sheet.12">
                  <p:embed/>
                </p:oleObj>
              </mc:Choice>
              <mc:Fallback>
                <p:oleObj name="Worksheet" r:id="rId3" imgW="8743892" imgH="3057409" progId="Excel.Sheet.12">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371600"/>
                        <a:ext cx="9131300" cy="3192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304800" y="5380038"/>
            <a:ext cx="8153400" cy="1477962"/>
          </a:xfrm>
          <a:prstGeom prst="rect">
            <a:avLst/>
          </a:prstGeom>
          <a:noFill/>
        </p:spPr>
        <p:txBody>
          <a:bodyPr>
            <a:spAutoFit/>
          </a:bodyPr>
          <a:lstStyle/>
          <a:p>
            <a:pPr fontAlgn="auto">
              <a:spcBef>
                <a:spcPts val="0"/>
              </a:spcBef>
              <a:spcAft>
                <a:spcPts val="0"/>
              </a:spcAft>
              <a:defRPr/>
            </a:pPr>
            <a:r>
              <a:rPr lang="en-US" dirty="0">
                <a:latin typeface="+mn-lt"/>
                <a:cs typeface="+mn-cs"/>
              </a:rPr>
              <a:t>1 The grade point to letter grade mapping employs the official university cutoffs:</a:t>
            </a:r>
          </a:p>
          <a:p>
            <a:pPr marL="285750" indent="-285750" fontAlgn="auto">
              <a:spcBef>
                <a:spcPts val="0"/>
              </a:spcBef>
              <a:spcAft>
                <a:spcPts val="0"/>
              </a:spcAft>
              <a:buFont typeface="Arial" panose="020B0604020202020204" pitchFamily="34" charset="0"/>
              <a:buChar char="•"/>
              <a:defRPr/>
            </a:pPr>
            <a:r>
              <a:rPr lang="en-US" altLang="en-US" dirty="0">
                <a:latin typeface="Arial" charset="0"/>
                <a:cs typeface="+mn-cs"/>
                <a:hlinkClick r:id="rId5"/>
              </a:rPr>
              <a:t>http://www.ucalgary.ca/pubs/calendar/current/f-2.html</a:t>
            </a:r>
            <a:endParaRPr lang="en-US" altLang="en-US" dirty="0">
              <a:latin typeface="Arial" charset="0"/>
              <a:cs typeface="+mn-cs"/>
            </a:endParaRPr>
          </a:p>
          <a:p>
            <a:pPr marL="285750" indent="-285750" fontAlgn="auto">
              <a:spcBef>
                <a:spcPts val="0"/>
              </a:spcBef>
              <a:spcAft>
                <a:spcPts val="0"/>
              </a:spcAft>
              <a:buFont typeface="Arial" panose="020B0604020202020204" pitchFamily="34" charset="0"/>
              <a:buChar char="•"/>
              <a:defRPr/>
            </a:pPr>
            <a:r>
              <a:rPr lang="en-US" dirty="0">
                <a:latin typeface="+mn-lt"/>
                <a:cs typeface="+mn-cs"/>
              </a:rPr>
              <a:t>(I may employ a more lenient set of cutoffs at the end of term but the official cutoffs will provide you with a ‘worse case’ estimate of your grade).</a:t>
            </a:r>
          </a:p>
          <a:p>
            <a:pPr fontAlgn="auto">
              <a:spcBef>
                <a:spcPts val="0"/>
              </a:spcBef>
              <a:spcAft>
                <a:spcPts val="0"/>
              </a:spcAft>
              <a:defRPr/>
            </a:pPr>
            <a:endParaRPr lang="en-US" dirty="0">
              <a:latin typeface="+mn-lt"/>
              <a:cs typeface="+mn-cs"/>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mtClean="0"/>
              <a:t>Feedback</a:t>
            </a:r>
          </a:p>
        </p:txBody>
      </p:sp>
      <p:grpSp>
        <p:nvGrpSpPr>
          <p:cNvPr id="2" name="Group 4"/>
          <p:cNvGrpSpPr>
            <a:grpSpLocks/>
          </p:cNvGrpSpPr>
          <p:nvPr/>
        </p:nvGrpSpPr>
        <p:grpSpPr bwMode="auto">
          <a:xfrm>
            <a:off x="304800" y="1347788"/>
            <a:ext cx="3022600" cy="4537075"/>
            <a:chOff x="330" y="1089"/>
            <a:chExt cx="1721" cy="2858"/>
          </a:xfrm>
        </p:grpSpPr>
        <p:pic>
          <p:nvPicPr>
            <p:cNvPr id="31753"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 y="2906"/>
              <a:ext cx="1352" cy="1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699">
                  <a:solidFill>
                    <a:srgbClr val="000000"/>
                  </a:solidFill>
                  <a:miter lim="800000"/>
                  <a:headEnd type="none" w="sm" len="sm"/>
                  <a:tailEnd type="none" w="sm" len="sm"/>
                </a14:hiddenLine>
              </a:ext>
            </a:extLst>
          </p:spPr>
        </p:pic>
        <p:sp>
          <p:nvSpPr>
            <p:cNvPr id="31754" name="AutoShape 6"/>
            <p:cNvSpPr>
              <a:spLocks noChangeArrowheads="1"/>
            </p:cNvSpPr>
            <p:nvPr/>
          </p:nvSpPr>
          <p:spPr bwMode="auto">
            <a:xfrm>
              <a:off x="338" y="1089"/>
              <a:ext cx="1322" cy="1341"/>
            </a:xfrm>
            <a:prstGeom prst="cloudCallout">
              <a:avLst>
                <a:gd name="adj1" fmla="val -3708"/>
                <a:gd name="adj2" fmla="val 103764"/>
              </a:avLst>
            </a:prstGeom>
            <a:noFill/>
            <a:ln w="12699">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2075" tIns="46038" rIns="92075" bIns="46038" anchor="ctr"/>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n-CA" altLang="en-US" sz="1800" b="1">
                <a:latin typeface="Arial" charset="0"/>
              </a:endParaRPr>
            </a:p>
          </p:txBody>
        </p:sp>
        <p:sp>
          <p:nvSpPr>
            <p:cNvPr id="31755" name="AutoShape 7"/>
            <p:cNvSpPr>
              <a:spLocks noChangeArrowheads="1"/>
            </p:cNvSpPr>
            <p:nvPr/>
          </p:nvSpPr>
          <p:spPr bwMode="auto">
            <a:xfrm>
              <a:off x="330" y="1089"/>
              <a:ext cx="1322" cy="1341"/>
            </a:xfrm>
            <a:prstGeom prst="cloudCallout">
              <a:avLst>
                <a:gd name="adj1" fmla="val 26477"/>
                <a:gd name="adj2" fmla="val 94519"/>
              </a:avLst>
            </a:prstGeom>
            <a:noFill/>
            <a:ln w="12699">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2075" tIns="46038" rIns="92075" bIns="46038" anchor="ctr"/>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lang="en-CA" altLang="en-US" sz="1800" b="1">
                <a:latin typeface="Arial" charset="0"/>
              </a:endParaRPr>
            </a:p>
          </p:txBody>
        </p:sp>
        <p:sp>
          <p:nvSpPr>
            <p:cNvPr id="31756" name="AutoShape 8"/>
            <p:cNvSpPr>
              <a:spLocks noChangeArrowheads="1"/>
            </p:cNvSpPr>
            <p:nvPr/>
          </p:nvSpPr>
          <p:spPr bwMode="auto">
            <a:xfrm>
              <a:off x="341" y="1089"/>
              <a:ext cx="1322" cy="1341"/>
            </a:xfrm>
            <a:prstGeom prst="cloudCallout">
              <a:avLst>
                <a:gd name="adj1" fmla="val 49926"/>
                <a:gd name="adj2" fmla="val 99292"/>
              </a:avLst>
            </a:prstGeom>
            <a:noFill/>
            <a:ln w="12699">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2075" tIns="46038" rIns="92075" bIns="46038" anchor="ctr"/>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CA" altLang="en-US">
                  <a:latin typeface="Comic Sans MS" pitchFamily="66" charset="0"/>
                </a:rPr>
                <a:t>What is he talking about???</a:t>
              </a:r>
            </a:p>
          </p:txBody>
        </p:sp>
      </p:grpSp>
      <p:grpSp>
        <p:nvGrpSpPr>
          <p:cNvPr id="3" name="Group 14"/>
          <p:cNvGrpSpPr>
            <a:grpSpLocks/>
          </p:cNvGrpSpPr>
          <p:nvPr/>
        </p:nvGrpSpPr>
        <p:grpSpPr bwMode="auto">
          <a:xfrm>
            <a:off x="3606800" y="1016000"/>
            <a:ext cx="5080000" cy="5035550"/>
            <a:chOff x="2272" y="640"/>
            <a:chExt cx="3200" cy="3172"/>
          </a:xfrm>
        </p:grpSpPr>
        <p:sp>
          <p:nvSpPr>
            <p:cNvPr id="31751" name="AutoShape 10"/>
            <p:cNvSpPr>
              <a:spLocks noChangeArrowheads="1"/>
            </p:cNvSpPr>
            <p:nvPr/>
          </p:nvSpPr>
          <p:spPr bwMode="auto">
            <a:xfrm>
              <a:off x="2272" y="640"/>
              <a:ext cx="2760" cy="1448"/>
            </a:xfrm>
            <a:prstGeom prst="cloudCallout">
              <a:avLst>
                <a:gd name="adj1" fmla="val 50144"/>
                <a:gd name="adj2" fmla="val 88537"/>
              </a:avLst>
            </a:prstGeom>
            <a:noFill/>
            <a:ln w="12700">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93600" tIns="46800" rIns="93600" bIns="46800"/>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en-US" altLang="en-US">
                  <a:latin typeface="Comic Sans MS" pitchFamily="66" charset="0"/>
                </a:rPr>
                <a:t>Wow I am the greatest speaker in the world!</a:t>
              </a:r>
            </a:p>
          </p:txBody>
        </p:sp>
        <p:pic>
          <p:nvPicPr>
            <p:cNvPr id="31752" name="Picture 13" descr="MCj03550530000[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06" y="2667"/>
              <a:ext cx="966" cy="11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68655" name="Text Box 15"/>
          <p:cNvSpPr txBox="1">
            <a:spLocks noChangeArrowheads="1"/>
          </p:cNvSpPr>
          <p:nvPr/>
        </p:nvSpPr>
        <p:spPr bwMode="auto">
          <a:xfrm>
            <a:off x="3454400" y="4359275"/>
            <a:ext cx="3594100" cy="225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lIns="93600" tIns="46800" rIns="93600" bIns="46800">
            <a:spAutoFit/>
          </a:bodyPr>
          <a:lstStyle>
            <a:lvl1pPr eaLnBrk="0" hangingPunct="0">
              <a:spcBef>
                <a:spcPct val="20000"/>
              </a:spcBef>
              <a:buFont typeface="Arial" charset="0"/>
              <a:buChar char="•"/>
              <a:defRPr sz="2400">
                <a:solidFill>
                  <a:schemeClr val="tx1"/>
                </a:solidFill>
                <a:latin typeface="Calibri" pitchFamily="34" charset="0"/>
              </a:defRPr>
            </a:lvl1pPr>
            <a:lvl2pPr indent="-22860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50000"/>
              </a:spcBef>
              <a:buFontTx/>
              <a:buNone/>
            </a:pPr>
            <a:r>
              <a:rPr lang="en-US" altLang="en-US" sz="1800">
                <a:latin typeface="Arial" charset="0"/>
              </a:rPr>
              <a:t>Let me know how things are going in the course:</a:t>
            </a:r>
          </a:p>
          <a:p>
            <a:pPr lvl="1" eaLnBrk="1" hangingPunct="1">
              <a:lnSpc>
                <a:spcPct val="90000"/>
              </a:lnSpc>
              <a:spcBef>
                <a:spcPct val="30000"/>
              </a:spcBef>
              <a:buFontTx/>
              <a:buChar char="•"/>
            </a:pPr>
            <a:r>
              <a:rPr lang="en-US" altLang="en-US" sz="1600">
                <a:latin typeface="Arial" charset="0"/>
              </a:rPr>
              <a:t>Am I covering the material too slowly or too quickly.</a:t>
            </a:r>
          </a:p>
          <a:p>
            <a:pPr lvl="1" eaLnBrk="1" hangingPunct="1">
              <a:lnSpc>
                <a:spcPct val="90000"/>
              </a:lnSpc>
              <a:spcBef>
                <a:spcPct val="30000"/>
              </a:spcBef>
              <a:buFontTx/>
              <a:buChar char="•"/>
            </a:pPr>
            <a:r>
              <a:rPr lang="en-US" altLang="en-US" sz="1600">
                <a:latin typeface="Arial" charset="0"/>
              </a:rPr>
              <a:t>Can you read the slides and my hand writing.</a:t>
            </a:r>
          </a:p>
          <a:p>
            <a:pPr lvl="1" eaLnBrk="1" hangingPunct="1">
              <a:lnSpc>
                <a:spcPct val="90000"/>
              </a:lnSpc>
              <a:spcBef>
                <a:spcPct val="30000"/>
              </a:spcBef>
              <a:buFontTx/>
              <a:buChar char="•"/>
            </a:pPr>
            <a:r>
              <a:rPr lang="en-US" altLang="en-US" sz="1600">
                <a:latin typeface="Arial" charset="0"/>
              </a:rPr>
              <a:t>Can you hear me in the class.</a:t>
            </a:r>
          </a:p>
          <a:p>
            <a:pPr lvl="1" eaLnBrk="1" hangingPunct="1">
              <a:lnSpc>
                <a:spcPct val="90000"/>
              </a:lnSpc>
              <a:spcBef>
                <a:spcPct val="30000"/>
              </a:spcBef>
              <a:buFontTx/>
              <a:buChar char="•"/>
            </a:pPr>
            <a:r>
              <a:rPr lang="en-US" altLang="en-US" sz="1600">
                <a:latin typeface="Arial" charset="0"/>
              </a:rPr>
              <a:t>Etc.</a:t>
            </a:r>
          </a:p>
        </p:txBody>
      </p:sp>
      <p:sp>
        <p:nvSpPr>
          <p:cNvPr id="4" name="TextBox 3"/>
          <p:cNvSpPr txBox="1">
            <a:spLocks noChangeArrowheads="1"/>
          </p:cNvSpPr>
          <p:nvPr/>
        </p:nvSpPr>
        <p:spPr bwMode="auto">
          <a:xfrm>
            <a:off x="0" y="6550025"/>
            <a:ext cx="23352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n-US" altLang="en-US" sz="1400"/>
              <a:t>Image copyrights unknown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55">
                                            <p:txEl>
                                              <p:pRg st="0" end="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8655">
                                            <p:txEl>
                                              <p:pRg st="1" end="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68655">
                                            <p:txEl>
                                              <p:pRg st="2" end="2"/>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8655">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68655">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55" grpId="0" build="p"/>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altLang="en-US" smtClean="0">
                <a:ea typeface="ＭＳ Ｐゴシック" pitchFamily="34" charset="-128"/>
              </a:rPr>
              <a:t>Copyright Notification</a:t>
            </a:r>
          </a:p>
        </p:txBody>
      </p:sp>
      <p:sp>
        <p:nvSpPr>
          <p:cNvPr id="32771" name="Content Placeholder 2"/>
          <p:cNvSpPr>
            <a:spLocks noGrp="1"/>
          </p:cNvSpPr>
          <p:nvPr>
            <p:ph idx="1"/>
          </p:nvPr>
        </p:nvSpPr>
        <p:spPr/>
        <p:txBody>
          <a:bodyPr/>
          <a:lstStyle/>
          <a:p>
            <a:r>
              <a:rPr lang="en-US" altLang="en-US" smtClean="0">
                <a:ea typeface="ＭＳ Ｐゴシック" pitchFamily="34" charset="-128"/>
              </a:rPr>
              <a:t>“Unless otherwise indicated, all images in this presentation are  used with permission from Microsoft.”</a:t>
            </a:r>
          </a:p>
        </p:txBody>
      </p:sp>
      <p:sp>
        <p:nvSpPr>
          <p:cNvPr id="32772" name="Slide Number Placeholder 3"/>
          <p:cNvSpPr>
            <a:spLocks noGrp="1"/>
          </p:cNvSpPr>
          <p:nvPr>
            <p:ph type="sldNum" sz="quarter" idx="4294967295"/>
          </p:nvPr>
        </p:nvSpPr>
        <p:spPr bwMode="auto">
          <a:xfrm>
            <a:off x="117475" y="6665913"/>
            <a:ext cx="854075" cy="192087"/>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2400">
                <a:solidFill>
                  <a:schemeClr val="tx1"/>
                </a:solidFill>
                <a:latin typeface="Calibri" pitchFamily="34" charset="0"/>
              </a:defRPr>
            </a:lvl1pPr>
            <a:lvl2pPr marL="742950" indent="-285750" eaLnBrk="0" hangingPunct="0">
              <a:spcBef>
                <a:spcPct val="20000"/>
              </a:spcBef>
              <a:buFont typeface="Arial" charset="0"/>
              <a:buChar char="–"/>
              <a:defRPr sz="2000">
                <a:solidFill>
                  <a:schemeClr val="tx1"/>
                </a:solidFill>
                <a:latin typeface="Calibri" pitchFamily="34" charset="0"/>
              </a:defRPr>
            </a:lvl2pPr>
            <a:lvl3pPr marL="1143000" indent="-228600" eaLnBrk="0" hangingPunct="0">
              <a:spcBef>
                <a:spcPct val="20000"/>
              </a:spcBef>
              <a:buFont typeface="Arial" charset="0"/>
              <a:buChar char="•"/>
              <a:defRPr>
                <a:solidFill>
                  <a:schemeClr val="tx1"/>
                </a:solidFill>
                <a:latin typeface="Calibri" pitchFamily="34" charset="0"/>
              </a:defRPr>
            </a:lvl3pPr>
            <a:lvl4pPr marL="1600200" indent="-228600" eaLnBrk="0" hangingPunct="0">
              <a:spcBef>
                <a:spcPct val="20000"/>
              </a:spcBef>
              <a:buFont typeface="Arial" charset="0"/>
              <a:buChar char="–"/>
              <a:defRPr sz="16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lang="en-US" altLang="en-US" sz="900">
                <a:solidFill>
                  <a:srgbClr val="898989"/>
                </a:solidFill>
                <a:latin typeface="Arial" charset="0"/>
                <a:ea typeface="ＭＳ Ｐゴシック" pitchFamily="34" charset="-128"/>
              </a:rPr>
              <a:t>slide </a:t>
            </a:r>
            <a:fld id="{09EE15A5-A843-4A49-A306-A97B1D517AC4}" type="slidenum">
              <a:rPr lang="en-US" altLang="en-US" sz="900">
                <a:solidFill>
                  <a:srgbClr val="898989"/>
                </a:solidFill>
                <a:latin typeface="Arial" charset="0"/>
                <a:ea typeface="ＭＳ Ｐゴシック" pitchFamily="34" charset="-128"/>
              </a:rPr>
              <a:pPr eaLnBrk="1" hangingPunct="1">
                <a:spcBef>
                  <a:spcPct val="0"/>
                </a:spcBef>
                <a:buFontTx/>
                <a:buNone/>
              </a:pPr>
              <a:t>22</a:t>
            </a:fld>
            <a:endParaRPr lang="en-US" altLang="en-US" sz="900">
              <a:solidFill>
                <a:srgbClr val="898989"/>
              </a:solidFill>
              <a:latin typeface="Arial" charset="0"/>
              <a:ea typeface="ＭＳ Ｐゴシック" pitchFamily="34"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altLang="en-US" smtClean="0"/>
              <a:t>Course Resources</a:t>
            </a:r>
          </a:p>
        </p:txBody>
      </p:sp>
      <p:sp>
        <p:nvSpPr>
          <p:cNvPr id="352259" name="Rectangle 3"/>
          <p:cNvSpPr>
            <a:spLocks noGrp="1" noChangeArrowheads="1"/>
          </p:cNvSpPr>
          <p:nvPr>
            <p:ph type="body" idx="1"/>
          </p:nvPr>
        </p:nvSpPr>
        <p:spPr/>
        <p:txBody>
          <a:bodyPr rtlCol="0">
            <a:normAutofit/>
          </a:bodyPr>
          <a:lstStyle/>
          <a:p>
            <a:pPr marL="182563" indent="-182563" eaLnBrk="1" fontAlgn="auto" hangingPunct="1">
              <a:spcAft>
                <a:spcPts val="0"/>
              </a:spcAft>
              <a:buFont typeface="Arial" panose="020B0604020202020204" pitchFamily="34" charset="0"/>
              <a:buChar char="•"/>
              <a:defRPr/>
            </a:pPr>
            <a:r>
              <a:rPr lang="en-US" altLang="en-US" dirty="0" smtClean="0"/>
              <a:t>Required resources:</a:t>
            </a:r>
          </a:p>
          <a:p>
            <a:pPr marL="417513" lvl="1" indent="-182563" eaLnBrk="1" fontAlgn="auto" hangingPunct="1">
              <a:spcAft>
                <a:spcPts val="0"/>
              </a:spcAft>
              <a:buFont typeface="Arial" panose="020B0604020202020204" pitchFamily="34" charset="0"/>
              <a:buChar char="–"/>
              <a:defRPr/>
            </a:pPr>
            <a:r>
              <a:rPr lang="en-US" altLang="en-US" dirty="0" smtClean="0"/>
              <a:t>Course website: http://www.cpsc.ucalgary.ca/~tamj/203 (Get the notes off the course webpage before lecture)</a:t>
            </a:r>
          </a:p>
          <a:p>
            <a:pPr marL="182563" indent="-182563" eaLnBrk="1" fontAlgn="auto" hangingPunct="1">
              <a:spcAft>
                <a:spcPts val="0"/>
              </a:spcAft>
              <a:buFont typeface="Arial" panose="020B0604020202020204" pitchFamily="34" charset="0"/>
              <a:buChar char="•"/>
              <a:defRPr/>
            </a:pPr>
            <a:r>
              <a:rPr lang="en-US" altLang="en-US" dirty="0" smtClean="0"/>
              <a:t>Additional resources (external) will be provided for these topics:</a:t>
            </a:r>
          </a:p>
          <a:p>
            <a:pPr marL="404813" lvl="1" indent="-182563" eaLnBrk="1" fontAlgn="auto" hangingPunct="1">
              <a:spcAft>
                <a:spcPts val="0"/>
              </a:spcAft>
              <a:buFont typeface="Arial" panose="020B0604020202020204" pitchFamily="34" charset="0"/>
              <a:buChar char="–"/>
              <a:defRPr/>
            </a:pPr>
            <a:r>
              <a:rPr lang="en-US" altLang="en-US" dirty="0" smtClean="0"/>
              <a:t>VBA</a:t>
            </a:r>
          </a:p>
          <a:p>
            <a:pPr marL="404813" lvl="1" indent="-182563" eaLnBrk="1" fontAlgn="auto" hangingPunct="1">
              <a:spcAft>
                <a:spcPts val="0"/>
              </a:spcAft>
              <a:buFont typeface="Arial" panose="020B0604020202020204" pitchFamily="34" charset="0"/>
              <a:buChar char="–"/>
              <a:defRPr/>
            </a:pPr>
            <a:r>
              <a:rPr lang="en-US" altLang="en-US" dirty="0" smtClean="0"/>
              <a:t>Java script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225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52259">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5225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5225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522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225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altLang="en-US" dirty="0" smtClean="0"/>
              <a:t>How To Use The Course Resources</a:t>
            </a:r>
          </a:p>
        </p:txBody>
      </p:sp>
      <p:sp>
        <p:nvSpPr>
          <p:cNvPr id="6147" name="Rectangle 3"/>
          <p:cNvSpPr>
            <a:spLocks noGrp="1" noChangeArrowheads="1"/>
          </p:cNvSpPr>
          <p:nvPr>
            <p:ph type="body" sz="half" idx="1"/>
          </p:nvPr>
        </p:nvSpPr>
        <p:spPr>
          <a:xfrm>
            <a:off x="457200" y="1108075"/>
            <a:ext cx="8169275" cy="5368925"/>
          </a:xfrm>
        </p:spPr>
        <p:txBody>
          <a:bodyPr/>
          <a:lstStyle/>
          <a:p>
            <a:pPr eaLnBrk="1" hangingPunct="1">
              <a:spcBef>
                <a:spcPct val="50000"/>
              </a:spcBef>
            </a:pPr>
            <a:r>
              <a:rPr lang="en-CA" altLang="en-US" smtClean="0"/>
              <a:t>They are provided to support and supplement this class.</a:t>
            </a:r>
          </a:p>
          <a:p>
            <a:pPr lvl="1" eaLnBrk="1" hangingPunct="1">
              <a:spcBef>
                <a:spcPct val="50000"/>
              </a:spcBef>
            </a:pPr>
            <a:r>
              <a:rPr lang="en-CA" altLang="en-US" smtClean="0"/>
              <a:t>The notes outline the topics to be covered (not sufficient to do well)</a:t>
            </a:r>
          </a:p>
          <a:p>
            <a:pPr lvl="1" eaLnBrk="1" hangingPunct="1">
              <a:spcBef>
                <a:spcPct val="50000"/>
              </a:spcBef>
            </a:pPr>
            <a:r>
              <a:rPr lang="en-CA" altLang="en-US" smtClean="0"/>
              <a:t>You will get the details (e.g., explanations) during lecture time</a:t>
            </a:r>
            <a:endParaRPr lang="en-US" alt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smtClean="0"/>
              <a:t>Tips For Success</a:t>
            </a:r>
          </a:p>
        </p:txBody>
      </p:sp>
      <p:sp>
        <p:nvSpPr>
          <p:cNvPr id="3" name="Content Placeholder 2"/>
          <p:cNvSpPr>
            <a:spLocks noGrp="1"/>
          </p:cNvSpPr>
          <p:nvPr>
            <p:ph idx="1"/>
          </p:nvPr>
        </p:nvSpPr>
        <p:spPr/>
        <p:txBody>
          <a:bodyPr/>
          <a:lstStyle/>
          <a:p>
            <a:pPr eaLnBrk="1" hangingPunct="1"/>
            <a:r>
              <a:rPr lang="en-US" altLang="en-US" smtClean="0"/>
              <a:t>When you’re in lecture make sure you take your own notes</a:t>
            </a:r>
          </a:p>
          <a:p>
            <a:pPr eaLnBrk="1" hangingPunct="1"/>
            <a:r>
              <a:rPr lang="en-US" altLang="en-US" smtClean="0"/>
              <a:t>If you miss a class then get a copy of someone else’s notes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25"/>
          <p:cNvSpPr>
            <a:spLocks noGrp="1"/>
          </p:cNvSpPr>
          <p:nvPr>
            <p:ph type="title"/>
          </p:nvPr>
        </p:nvSpPr>
        <p:spPr/>
        <p:txBody>
          <a:bodyPr/>
          <a:lstStyle/>
          <a:p>
            <a:pPr eaLnBrk="1" hangingPunct="1"/>
            <a:r>
              <a:rPr lang="en-US" altLang="en-US" smtClean="0"/>
              <a:t>Tam’s “House Rules”</a:t>
            </a:r>
          </a:p>
        </p:txBody>
      </p:sp>
      <p:sp>
        <p:nvSpPr>
          <p:cNvPr id="27" name="Content Placeholder 26"/>
          <p:cNvSpPr>
            <a:spLocks noGrp="1"/>
          </p:cNvSpPr>
          <p:nvPr>
            <p:ph idx="1"/>
          </p:nvPr>
        </p:nvSpPr>
        <p:spPr/>
        <p:txBody>
          <a:bodyPr/>
          <a:lstStyle/>
          <a:p>
            <a:pPr eaLnBrk="1" hangingPunct="1"/>
            <a:r>
              <a:rPr lang="en-US" altLang="en-US" smtClean="0"/>
              <a:t>I always endeavor to keep the lecture within the prescribed time boundaries</a:t>
            </a:r>
          </a:p>
          <a:p>
            <a:pPr eaLnBrk="1" hangingPunct="1"/>
            <a:r>
              <a:rPr lang="en-US" altLang="en-US" smtClean="0"/>
              <a:t>You won’t pack up and end before time is up</a:t>
            </a:r>
          </a:p>
          <a:p>
            <a:pPr eaLnBrk="1" hangingPunct="1"/>
            <a:endParaRPr lang="en-US" altLang="en-US" smtClean="0"/>
          </a:p>
        </p:txBody>
      </p:sp>
      <p:pic>
        <p:nvPicPr>
          <p:cNvPr id="2053" name="Picture 5" descr="C:\Users\tamj\AppData\Local\Microsoft\Windows\Temporary Internet Files\Content.IE5\5BWAU42G\MC90044189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flipH="1">
            <a:off x="5334000" y="4567238"/>
            <a:ext cx="1573213" cy="1071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4" name="Picture 6" descr="C:\Users\tamj\AppData\Local\Microsoft\Windows\Temporary Internet Files\Content.IE5\H2V5D7PC\MC90019656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0" y="3043238"/>
            <a:ext cx="1792288" cy="181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5" descr="C:\Users\tamj\AppData\Local\Microsoft\Windows\Temporary Internet Files\Content.IE5\5BWAU42G\MC90044189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43200" y="4567238"/>
            <a:ext cx="1397000"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205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5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par>
                          <p:cTn id="19" fill="hold" nodeType="afterGroup">
                            <p:stCondLst>
                              <p:cond delay="0"/>
                            </p:stCondLst>
                            <p:childTnLst>
                              <p:par>
                                <p:cTn id="20" presetID="48" presetClass="path" presetSubtype="0" accel="50000" decel="50000" fill="hold" nodeType="afterEffect">
                                  <p:stCondLst>
                                    <p:cond delay="0"/>
                                  </p:stCondLst>
                                  <p:childTnLst>
                                    <p:animMotion origin="layout" path="M -0.03004 2.11659E-6 C -0.01441 0.00809 0.0033 0.01596 0.01128 0.02591 C 0.0191 0.03701 0.02309 0.04996 0.02691 0.06292 C 0.03108 0.0761 0.02691 0.08697 0.02309 0.099 C 0.0191 0.11011 0.01319 0.1219 -0.0007 0.13208 C -0.01233 0.14203 -0.03212 0.14989 -0.05347 0.15591 C -0.07326 0.16192 -0.09688 0.16609 -0.12031 0.16794 C -0.14392 0.17002 -0.16736 0.17002 -0.18924 0.16794 C -0.21267 0.16609 -0.2342 0.161 -0.25191 0.1529 C -0.26962 0.14596 -0.28524 0.13694 -0.29306 0.12607 C -0.30295 0.11589 -0.30677 0.10201 -0.30677 0.09091 C -0.30886 0.08003 -0.30677 0.06708 -0.29688 0.05598 C -0.28733 0.04603 -0.26962 0.03793 -0.24618 0.034 C -0.22222 0.03099 -0.19879 0.03493 -0.18299 0.0421 C -0.16945 0.04904 -0.15955 0.05991 -0.15747 0.0731 C -0.15747 0.08605 -0.15955 0.09808 -0.16945 0.10802 C -0.17934 0.11797 -0.17726 0.12005 -0.21649 0.13301 C -0.25191 0.14689 -0.28733 0.14295 -0.30886 0.14411 C -0.33021 0.14411 -0.34809 0.13995 -0.36945 0.13601 C -0.39288 0.13093 -0.41267 0.1219 -0.42656 0.11404 C -0.44028 0.10594 -0.44601 0.096 -0.45382 0.08003 C -0.45972 0.06407 -0.45972 0.05598 -0.45972 0.04395 C -0.45972 0.03192 -0.45972 0.01989 -0.45972 0.00809 " pathEditMode="relative" rAng="0" ptsTypes="fffffffffffffffffffffff">
                                      <p:cBhvr>
                                        <p:cTn id="21" dur="2000" fill="hold"/>
                                        <p:tgtEl>
                                          <p:spTgt spid="33"/>
                                        </p:tgtEl>
                                        <p:attrNameLst>
                                          <p:attrName>ppt_x</p:attrName>
                                          <p:attrName>ppt_y</p:attrName>
                                        </p:attrNameLst>
                                      </p:cBhvr>
                                      <p:rCtr x="-18438" y="8489"/>
                                    </p:animMotion>
                                  </p:childTnLst>
                                </p:cTn>
                              </p:par>
                            </p:childTnLst>
                          </p:cTn>
                        </p:par>
                        <p:par>
                          <p:cTn id="22" fill="hold" nodeType="afterGroup">
                            <p:stCondLst>
                              <p:cond delay="2000"/>
                            </p:stCondLst>
                            <p:childTnLst>
                              <p:par>
                                <p:cTn id="23" presetID="0" presetClass="path" presetSubtype="0" accel="50000" decel="50000" fill="hold" nodeType="afterEffect">
                                  <p:stCondLst>
                                    <p:cond delay="0"/>
                                  </p:stCondLst>
                                  <p:childTnLst>
                                    <p:animMotion origin="layout" path="M 8.33333E-7 0.00069 C 0.00347 -0.00972 0.02535 -0.00949 0.03472 -0.01041 C 0.05382 -0.01828 0.07951 -0.01943 0.09983 -0.02059 C 0.12049 -0.02337 0.14219 -0.02476 0.16233 -0.0192 C 0.17552 -0.0155 0.18837 -0.00949 0.20156 -0.00648 C 0.21319 0.00185 0.20764 -0.00024 0.21736 0.00208 C 0.22257 0.00763 0.22934 0.0111 0.23472 0.01642 C 0.24149 0.0229 0.24427 0.03169 0.24653 0.04071 C 0.24601 0.05227 0.24601 0.0643 0.24496 0.07587 C 0.24462 0.08235 0.22205 0.09252 0.21597 0.09461 C 0.19583 0.09368 0.18437 0.09299 0.16667 0.08744 C 0.16389 0.08304 0.16094 0.07957 0.15937 0.07448 C 0.1599 0.06615 0.1599 0.05759 0.16076 0.04904 C 0.16215 0.03446 0.18368 0.0259 0.19427 0.0192 C 0.19913 0.01619 0.21371 0.01318 0.22031 0.01226 C 0.22882 0.0111 0.24653 0.00925 0.24653 0.00948 C 0.26094 0.00578 0.2724 0.00925 0.28559 0.01364 C 0.28976 0.02012 0.29427 0.02706 0.29861 0.03354 C 0.30035 0.03816 0.3026 0.04187 0.30451 0.04603 C 0.30312 0.06546 0.3066 0.07356 0.28993 0.08165 C 0.27639 0.08026 0.27361 0.08142 0.27101 0.0687 C 0.27205 0.06292 0.27274 0.04904 0.27691 0.0421 C 0.28767 0.02428 0.30868 0.01017 0.32326 -0.00509 C 0.33194 -0.01411 0.34149 -0.02915 0.35226 -0.03609 C 0.35503 -0.03794 0.35833 -0.03933 0.36094 -0.04187 C 0.37101 -0.05182 0.37031 -0.05575 0.37986 -0.06315 C 0.39115 -0.07218 0.38559 -0.06501 0.39444 -0.0731 C 0.40035 -0.07819 0.39913 -0.07935 0.4059 -0.08305 C 0.41354 -0.08721 0.42448 -0.08675 0.43212 -0.08721 C 0.46858 -0.08582 0.45434 -0.08606 0.47552 -0.08606 " pathEditMode="relative" rAng="0" ptsTypes="fffffffffffffffffffffffffffffA">
                                      <p:cBhvr>
                                        <p:cTn id="24" dur="2000" fill="hold"/>
                                        <p:tgtEl>
                                          <p:spTgt spid="2053"/>
                                        </p:tgtEl>
                                        <p:attrNameLst>
                                          <p:attrName>ppt_x</p:attrName>
                                          <p:attrName>ppt_y</p:attrName>
                                        </p:attrNameLst>
                                      </p:cBhvr>
                                      <p:rCtr x="23767" y="30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US" altLang="en-US" smtClean="0"/>
              <a:t>Tam’s “House Rules”</a:t>
            </a:r>
          </a:p>
        </p:txBody>
      </p:sp>
      <p:sp>
        <p:nvSpPr>
          <p:cNvPr id="3" name="Content Placeholder 2"/>
          <p:cNvSpPr>
            <a:spLocks noGrp="1"/>
          </p:cNvSpPr>
          <p:nvPr>
            <p:ph idx="1"/>
          </p:nvPr>
        </p:nvSpPr>
        <p:spPr/>
        <p:txBody>
          <a:bodyPr rtlCol="0">
            <a:normAutofit/>
          </a:bodyPr>
          <a:lstStyle/>
          <a:p>
            <a:pPr eaLnBrk="1" fontAlgn="auto" hangingPunct="1">
              <a:spcAft>
                <a:spcPts val="0"/>
              </a:spcAft>
              <a:buFont typeface="Arial" panose="020B0604020202020204" pitchFamily="34" charset="0"/>
              <a:buChar char="•"/>
              <a:defRPr/>
            </a:pPr>
            <a:r>
              <a:rPr lang="en-US" dirty="0" smtClean="0"/>
              <a:t>No recordings/captures </a:t>
            </a:r>
            <a:r>
              <a:rPr lang="en-US" smtClean="0"/>
              <a:t>without permission </a:t>
            </a:r>
            <a:r>
              <a:rPr lang="en-US" dirty="0" smtClean="0"/>
              <a:t>during class please</a:t>
            </a:r>
          </a:p>
          <a:p>
            <a:pPr eaLnBrk="1" fontAlgn="auto" hangingPunct="1">
              <a:spcAft>
                <a:spcPts val="0"/>
              </a:spcAft>
              <a:buFont typeface="Arial" panose="020B0604020202020204" pitchFamily="34" charset="0"/>
              <a:buChar char="•"/>
              <a:defRPr/>
            </a:pPr>
            <a:endParaRPr lang="en-US" dirty="0" smtClean="0"/>
          </a:p>
          <a:p>
            <a:pPr marL="0" indent="0" eaLnBrk="1" fontAlgn="auto" hangingPunct="1">
              <a:spcAft>
                <a:spcPts val="0"/>
              </a:spcAft>
              <a:buFont typeface="Arial" panose="020B0604020202020204" pitchFamily="34" charset="0"/>
              <a:buNone/>
              <a:defRPr/>
            </a:pPr>
            <a:endParaRPr lang="en-US" dirty="0" smtClean="0"/>
          </a:p>
          <a:p>
            <a:pPr eaLnBrk="1" fontAlgn="auto" hangingPunct="1">
              <a:spcAft>
                <a:spcPts val="0"/>
              </a:spcAft>
              <a:buFont typeface="Arial" panose="020B0604020202020204" pitchFamily="34" charset="0"/>
              <a:buChar char="•"/>
              <a:defRPr/>
            </a:pPr>
            <a:endParaRPr lang="en-US" dirty="0" smtClean="0"/>
          </a:p>
          <a:p>
            <a:pPr eaLnBrk="1" fontAlgn="auto" hangingPunct="1">
              <a:spcAft>
                <a:spcPts val="0"/>
              </a:spcAft>
              <a:buFont typeface="Arial" panose="020B0604020202020204" pitchFamily="34" charset="0"/>
              <a:buChar char="•"/>
              <a:defRPr/>
            </a:pPr>
            <a:r>
              <a:rPr lang="en-US" dirty="0" smtClean="0"/>
              <a:t>(Recall that learning tends to increase with additional levels of engagement).</a:t>
            </a:r>
          </a:p>
        </p:txBody>
      </p:sp>
      <p:grpSp>
        <p:nvGrpSpPr>
          <p:cNvPr id="4" name="Group 3"/>
          <p:cNvGrpSpPr>
            <a:grpSpLocks/>
          </p:cNvGrpSpPr>
          <p:nvPr/>
        </p:nvGrpSpPr>
        <p:grpSpPr bwMode="auto">
          <a:xfrm>
            <a:off x="755650" y="1828800"/>
            <a:ext cx="3892550" cy="1143000"/>
            <a:chOff x="755583" y="1828800"/>
            <a:chExt cx="3892617" cy="1143000"/>
          </a:xfrm>
        </p:grpSpPr>
        <p:pic>
          <p:nvPicPr>
            <p:cNvPr id="17417" name="Picture 2" descr="C:\Users\tamj\AppData\Local\Microsoft\Windows\Temporary Internet Files\Content.IE5\LZWJTDG0\MC900433873[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83" y="18288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3" descr="C:\Users\tamj\AppData\Local\Microsoft\Windows\Temporary Internet Files\Content.IE5\NXE19V4B\MM900336563[1].gif"/>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489755" y="2012067"/>
              <a:ext cx="784506" cy="6374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4" descr="C:\Users\tamj\AppData\Local\Microsoft\Windows\Temporary Internet Files\Content.IE5\BXRWTSP3\MC900433869[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86200" y="2019300"/>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6" name="Group 5"/>
          <p:cNvGrpSpPr>
            <a:grpSpLocks/>
          </p:cNvGrpSpPr>
          <p:nvPr/>
        </p:nvGrpSpPr>
        <p:grpSpPr bwMode="auto">
          <a:xfrm>
            <a:off x="876300" y="4198938"/>
            <a:ext cx="4635500" cy="2359025"/>
            <a:chOff x="876613" y="4198794"/>
            <a:chExt cx="4635945" cy="2359542"/>
          </a:xfrm>
        </p:grpSpPr>
        <p:pic>
          <p:nvPicPr>
            <p:cNvPr id="17414" name="Picture 8" descr="C:\Users\tamj\AppData\Local\Microsoft\Windows\Temporary Internet Files\Content.IE5\S73FJVX2\MC900237578[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876613" y="4198794"/>
              <a:ext cx="1092645" cy="21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10" descr="C:\Users\tamj\AppData\Local\Microsoft\Windows\Temporary Internet Files\Content.IE5\Z6TBLP53\MM900295151[1].gif"/>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2314965" y="5096579"/>
              <a:ext cx="3197593" cy="1461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11" descr="C:\Users\tamj\AppData\Local\Microsoft\Windows\Temporary Internet Files\Content.IE5\18FQ96LE\MC900293506[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71966" y="5323868"/>
              <a:ext cx="761999" cy="1035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down)">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mtClean="0"/>
              <a:t>Learning Objectives</a:t>
            </a:r>
          </a:p>
        </p:txBody>
      </p:sp>
      <p:sp>
        <p:nvSpPr>
          <p:cNvPr id="18435" name="Content Placeholder 2"/>
          <p:cNvSpPr>
            <a:spLocks noGrp="1"/>
          </p:cNvSpPr>
          <p:nvPr>
            <p:ph idx="1"/>
          </p:nvPr>
        </p:nvSpPr>
        <p:spPr/>
        <p:txBody>
          <a:bodyPr/>
          <a:lstStyle/>
          <a:p>
            <a:pPr eaLnBrk="1" hangingPunct="1"/>
            <a:r>
              <a:rPr lang="en-US" altLang="en-US" smtClean="0"/>
              <a:t>Understand basic technological concepts, such but not limited to: the key parts of a computer, the Internet and computer security.</a:t>
            </a:r>
          </a:p>
          <a:p>
            <a:pPr eaLnBrk="1" hangingPunct="1"/>
            <a:r>
              <a:rPr lang="en-US" altLang="en-US" smtClean="0"/>
              <a:t>Practical thinking and problem solving by using pre-created software such as MS-Office. This will include writing simple programs (through VBA macros) as well as using the built in functionality of the office suite.</a:t>
            </a:r>
          </a:p>
          <a:p>
            <a:pPr eaLnBrk="1" hangingPunct="1"/>
            <a:r>
              <a:rPr lang="en-US" altLang="en-US" smtClean="0"/>
              <a:t>Learning the mechanics of building a web page as well as good design principles. Practical thinking and problem solving by augmenting a web page with computer software (written by the student)</a:t>
            </a:r>
          </a:p>
          <a:p>
            <a:pPr eaLnBrk="1" hangingPunct="1"/>
            <a:endParaRPr lang="en-US" alt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altLang="en-US" smtClean="0"/>
              <a:t>Course Outcomes</a:t>
            </a:r>
          </a:p>
        </p:txBody>
      </p:sp>
      <p:sp>
        <p:nvSpPr>
          <p:cNvPr id="3" name="Content Placeholder 2"/>
          <p:cNvSpPr>
            <a:spLocks noGrp="1"/>
          </p:cNvSpPr>
          <p:nvPr>
            <p:ph idx="1"/>
          </p:nvPr>
        </p:nvSpPr>
        <p:spPr/>
        <p:txBody>
          <a:bodyPr/>
          <a:lstStyle/>
          <a:p>
            <a:pPr eaLnBrk="1" hangingPunct="1"/>
            <a:r>
              <a:rPr lang="en-US" altLang="en-US" dirty="0" smtClean="0"/>
              <a:t>You get to learn 3! Count ‘em 3 commonly used software packages!</a:t>
            </a:r>
          </a:p>
          <a:p>
            <a:pPr eaLnBrk="1" hangingPunct="1"/>
            <a:endParaRPr lang="en-US" altLang="en-US" dirty="0" smtClean="0"/>
          </a:p>
          <a:p>
            <a:pPr eaLnBrk="1" hangingPunct="1"/>
            <a:endParaRPr lang="en-US" altLang="en-US" dirty="0" smtClean="0"/>
          </a:p>
          <a:p>
            <a:pPr eaLnBrk="1" hangingPunct="1"/>
            <a:endParaRPr lang="en-US" altLang="en-US" dirty="0" smtClean="0"/>
          </a:p>
          <a:p>
            <a:pPr eaLnBrk="1" hangingPunct="1"/>
            <a:endParaRPr lang="en-US" altLang="en-US" dirty="0" smtClean="0"/>
          </a:p>
          <a:p>
            <a:pPr eaLnBrk="1" hangingPunct="1"/>
            <a:r>
              <a:rPr lang="en-US" altLang="en-US" dirty="0" smtClean="0"/>
              <a:t>But wait-there’s more!!!</a:t>
            </a:r>
          </a:p>
        </p:txBody>
      </p:sp>
      <p:pic>
        <p:nvPicPr>
          <p:cNvPr id="19460" name="Picture 2" descr="C:\Users\tamj\AppData\Local\Microsoft\Windows\Temporary Internet Files\Content.IE5\GG8X2L6I\MC900441314[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0"/>
            <a:ext cx="1676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Explosion 2 4"/>
          <p:cNvSpPr/>
          <p:nvPr/>
        </p:nvSpPr>
        <p:spPr>
          <a:xfrm>
            <a:off x="685800" y="2209800"/>
            <a:ext cx="1943100" cy="144780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Spreadsheet!!!</a:t>
            </a:r>
          </a:p>
        </p:txBody>
      </p:sp>
      <p:sp>
        <p:nvSpPr>
          <p:cNvPr id="7" name="Explosion 2 6"/>
          <p:cNvSpPr/>
          <p:nvPr/>
        </p:nvSpPr>
        <p:spPr>
          <a:xfrm>
            <a:off x="3132138" y="2051050"/>
            <a:ext cx="1600200" cy="155575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Database!!!</a:t>
            </a:r>
          </a:p>
        </p:txBody>
      </p:sp>
      <p:sp>
        <p:nvSpPr>
          <p:cNvPr id="8" name="Explosion 2 7"/>
          <p:cNvSpPr/>
          <p:nvPr/>
        </p:nvSpPr>
        <p:spPr>
          <a:xfrm>
            <a:off x="5181600" y="2105025"/>
            <a:ext cx="2044700" cy="1447800"/>
          </a:xfrm>
          <a:prstGeom prst="irregularSeal2">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Web builder!!!</a:t>
            </a:r>
          </a:p>
        </p:txBody>
      </p:sp>
      <p:pic>
        <p:nvPicPr>
          <p:cNvPr id="4099" name="Picture 3" descr="C:\Users\tamj\AppData\Local\Microsoft\Windows\Temporary Internet Files\Content.IE5\S73FJVX2\MC900297429[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52825" y="4495800"/>
            <a:ext cx="1628775" cy="183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816747" y="5257800"/>
            <a:ext cx="2277739"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SALE!!!</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6" presetClass="entr" presetSubtype="0" fill="hold" grpId="0" nodeType="clickEffect">
                                  <p:stCondLst>
                                    <p:cond delay="0"/>
                                  </p:stCondLst>
                                  <p:iterate type="lt">
                                    <p:tmPct val="10000"/>
                                  </p:iterate>
                                  <p:childTnLst>
                                    <p:set>
                                      <p:cBhvr>
                                        <p:cTn id="10" dur="1" fill="hold">
                                          <p:stCondLst>
                                            <p:cond delay="0"/>
                                          </p:stCondLst>
                                        </p:cTn>
                                        <p:tgtEl>
                                          <p:spTgt spid="5"/>
                                        </p:tgtEl>
                                        <p:attrNameLst>
                                          <p:attrName>style.visibility</p:attrName>
                                        </p:attrNameLst>
                                      </p:cBhvr>
                                      <p:to>
                                        <p:strVal val="visible"/>
                                      </p:to>
                                    </p:set>
                                    <p:anim by="(-#ppt_w*2)" calcmode="lin" valueType="num">
                                      <p:cBhvr rctx="PPT">
                                        <p:cTn id="11" dur="500" autoRev="1" fill="hold">
                                          <p:stCondLst>
                                            <p:cond delay="0"/>
                                          </p:stCondLst>
                                        </p:cTn>
                                        <p:tgtEl>
                                          <p:spTgt spid="5"/>
                                        </p:tgtEl>
                                        <p:attrNameLst>
                                          <p:attrName>ppt_w</p:attrName>
                                        </p:attrNameLst>
                                      </p:cBhvr>
                                    </p:anim>
                                    <p:anim by="(#ppt_w*0.50)" calcmode="lin" valueType="num">
                                      <p:cBhvr>
                                        <p:cTn id="12" dur="500" decel="50000" autoRev="1" fill="hold">
                                          <p:stCondLst>
                                            <p:cond delay="0"/>
                                          </p:stCondLst>
                                        </p:cTn>
                                        <p:tgtEl>
                                          <p:spTgt spid="5"/>
                                        </p:tgtEl>
                                        <p:attrNameLst>
                                          <p:attrName>ppt_x</p:attrName>
                                        </p:attrNameLst>
                                      </p:cBhvr>
                                    </p:anim>
                                    <p:anim from="(-#ppt_h/2)" to="(#ppt_y)" calcmode="lin" valueType="num">
                                      <p:cBhvr>
                                        <p:cTn id="13" dur="1000" fill="hold">
                                          <p:stCondLst>
                                            <p:cond delay="0"/>
                                          </p:stCondLst>
                                        </p:cTn>
                                        <p:tgtEl>
                                          <p:spTgt spid="5"/>
                                        </p:tgtEl>
                                        <p:attrNameLst>
                                          <p:attrName>ppt_y</p:attrName>
                                        </p:attrNameLst>
                                      </p:cBhvr>
                                    </p:anim>
                                    <p:animRot by="21600000">
                                      <p:cBhvr>
                                        <p:cTn id="14" dur="1000" fill="hold">
                                          <p:stCondLst>
                                            <p:cond delay="0"/>
                                          </p:stCondLst>
                                        </p:cTn>
                                        <p:tgtEl>
                                          <p:spTgt spid="5"/>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56" presetClass="entr" presetSubtype="0" fill="hold" grpId="0" nodeType="clickEffect">
                                  <p:stCondLst>
                                    <p:cond delay="0"/>
                                  </p:stCondLst>
                                  <p:iterate type="lt">
                                    <p:tmPct val="10000"/>
                                  </p:iterate>
                                  <p:childTnLst>
                                    <p:set>
                                      <p:cBhvr>
                                        <p:cTn id="18" dur="1" fill="hold">
                                          <p:stCondLst>
                                            <p:cond delay="0"/>
                                          </p:stCondLst>
                                        </p:cTn>
                                        <p:tgtEl>
                                          <p:spTgt spid="7"/>
                                        </p:tgtEl>
                                        <p:attrNameLst>
                                          <p:attrName>style.visibility</p:attrName>
                                        </p:attrNameLst>
                                      </p:cBhvr>
                                      <p:to>
                                        <p:strVal val="visible"/>
                                      </p:to>
                                    </p:set>
                                    <p:anim by="(-#ppt_w*2)" calcmode="lin" valueType="num">
                                      <p:cBhvr rctx="PPT">
                                        <p:cTn id="19" dur="500" autoRev="1" fill="hold">
                                          <p:stCondLst>
                                            <p:cond delay="0"/>
                                          </p:stCondLst>
                                        </p:cTn>
                                        <p:tgtEl>
                                          <p:spTgt spid="7"/>
                                        </p:tgtEl>
                                        <p:attrNameLst>
                                          <p:attrName>ppt_w</p:attrName>
                                        </p:attrNameLst>
                                      </p:cBhvr>
                                    </p:anim>
                                    <p:anim by="(#ppt_w*0.50)" calcmode="lin" valueType="num">
                                      <p:cBhvr>
                                        <p:cTn id="20" dur="500" decel="50000" autoRev="1" fill="hold">
                                          <p:stCondLst>
                                            <p:cond delay="0"/>
                                          </p:stCondLst>
                                        </p:cTn>
                                        <p:tgtEl>
                                          <p:spTgt spid="7"/>
                                        </p:tgtEl>
                                        <p:attrNameLst>
                                          <p:attrName>ppt_x</p:attrName>
                                        </p:attrNameLst>
                                      </p:cBhvr>
                                    </p:anim>
                                    <p:anim from="(-#ppt_h/2)" to="(#ppt_y)" calcmode="lin" valueType="num">
                                      <p:cBhvr>
                                        <p:cTn id="21" dur="1000" fill="hold">
                                          <p:stCondLst>
                                            <p:cond delay="0"/>
                                          </p:stCondLst>
                                        </p:cTn>
                                        <p:tgtEl>
                                          <p:spTgt spid="7"/>
                                        </p:tgtEl>
                                        <p:attrNameLst>
                                          <p:attrName>ppt_y</p:attrName>
                                        </p:attrNameLst>
                                      </p:cBhvr>
                                    </p:anim>
                                    <p:animRot by="21600000">
                                      <p:cBhvr>
                                        <p:cTn id="22" dur="1000" fill="hold">
                                          <p:stCondLst>
                                            <p:cond delay="0"/>
                                          </p:stCondLst>
                                        </p:cTn>
                                        <p:tgtEl>
                                          <p:spTgt spid="7"/>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56" presetClass="entr" presetSubtype="0" fill="hold" grpId="0" nodeType="clickEffect">
                                  <p:stCondLst>
                                    <p:cond delay="0"/>
                                  </p:stCondLst>
                                  <p:iterate type="lt">
                                    <p:tmPct val="10000"/>
                                  </p:iterate>
                                  <p:childTnLst>
                                    <p:set>
                                      <p:cBhvr>
                                        <p:cTn id="26" dur="1" fill="hold">
                                          <p:stCondLst>
                                            <p:cond delay="0"/>
                                          </p:stCondLst>
                                        </p:cTn>
                                        <p:tgtEl>
                                          <p:spTgt spid="8"/>
                                        </p:tgtEl>
                                        <p:attrNameLst>
                                          <p:attrName>style.visibility</p:attrName>
                                        </p:attrNameLst>
                                      </p:cBhvr>
                                      <p:to>
                                        <p:strVal val="visible"/>
                                      </p:to>
                                    </p:set>
                                    <p:anim by="(-#ppt_w*2)" calcmode="lin" valueType="num">
                                      <p:cBhvr rctx="PPT">
                                        <p:cTn id="27" dur="500" autoRev="1" fill="hold">
                                          <p:stCondLst>
                                            <p:cond delay="0"/>
                                          </p:stCondLst>
                                        </p:cTn>
                                        <p:tgtEl>
                                          <p:spTgt spid="8"/>
                                        </p:tgtEl>
                                        <p:attrNameLst>
                                          <p:attrName>ppt_w</p:attrName>
                                        </p:attrNameLst>
                                      </p:cBhvr>
                                    </p:anim>
                                    <p:anim by="(#ppt_w*0.50)" calcmode="lin" valueType="num">
                                      <p:cBhvr>
                                        <p:cTn id="28" dur="500" decel="50000" autoRev="1" fill="hold">
                                          <p:stCondLst>
                                            <p:cond delay="0"/>
                                          </p:stCondLst>
                                        </p:cTn>
                                        <p:tgtEl>
                                          <p:spTgt spid="8"/>
                                        </p:tgtEl>
                                        <p:attrNameLst>
                                          <p:attrName>ppt_x</p:attrName>
                                        </p:attrNameLst>
                                      </p:cBhvr>
                                    </p:anim>
                                    <p:anim from="(-#ppt_h/2)" to="(#ppt_y)" calcmode="lin" valueType="num">
                                      <p:cBhvr>
                                        <p:cTn id="29" dur="1000" fill="hold">
                                          <p:stCondLst>
                                            <p:cond delay="0"/>
                                          </p:stCondLst>
                                        </p:cTn>
                                        <p:tgtEl>
                                          <p:spTgt spid="8"/>
                                        </p:tgtEl>
                                        <p:attrNameLst>
                                          <p:attrName>ppt_y</p:attrName>
                                        </p:attrNameLst>
                                      </p:cBhvr>
                                    </p:anim>
                                    <p:animRot by="21600000">
                                      <p:cBhvr>
                                        <p:cTn id="30" dur="1000" fill="hold">
                                          <p:stCondLst>
                                            <p:cond delay="0"/>
                                          </p:stCondLst>
                                        </p:cTn>
                                        <p:tgtEl>
                                          <p:spTgt spid="8"/>
                                        </p:tgtEl>
                                        <p:attrNameLst>
                                          <p:attrName>r</p:attrName>
                                        </p:attrNameLst>
                                      </p:cBhvr>
                                    </p:animRo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53" presetClass="entr" presetSubtype="16" fill="hold" grpId="0" nodeType="clickEffect">
                                  <p:stCondLst>
                                    <p:cond delay="0"/>
                                  </p:stCondLst>
                                  <p:childTnLst>
                                    <p:set>
                                      <p:cBhvr>
                                        <p:cTn id="38" dur="1" fill="hold">
                                          <p:stCondLst>
                                            <p:cond delay="0"/>
                                          </p:stCondLst>
                                        </p:cTn>
                                        <p:tgtEl>
                                          <p:spTgt spid="2"/>
                                        </p:tgtEl>
                                        <p:attrNameLst>
                                          <p:attrName>style.visibility</p:attrName>
                                        </p:attrNameLst>
                                      </p:cBhvr>
                                      <p:to>
                                        <p:strVal val="visible"/>
                                      </p:to>
                                    </p:set>
                                    <p:anim calcmode="lin" valueType="num">
                                      <p:cBhvr>
                                        <p:cTn id="39" dur="500" fill="hold"/>
                                        <p:tgtEl>
                                          <p:spTgt spid="2"/>
                                        </p:tgtEl>
                                        <p:attrNameLst>
                                          <p:attrName>ppt_w</p:attrName>
                                        </p:attrNameLst>
                                      </p:cBhvr>
                                      <p:tavLst>
                                        <p:tav tm="0">
                                          <p:val>
                                            <p:fltVal val="0"/>
                                          </p:val>
                                        </p:tav>
                                        <p:tav tm="100000">
                                          <p:val>
                                            <p:strVal val="#ppt_w"/>
                                          </p:val>
                                        </p:tav>
                                      </p:tavLst>
                                    </p:anim>
                                    <p:anim calcmode="lin" valueType="num">
                                      <p:cBhvr>
                                        <p:cTn id="40" dur="500" fill="hold"/>
                                        <p:tgtEl>
                                          <p:spTgt spid="2"/>
                                        </p:tgtEl>
                                        <p:attrNameLst>
                                          <p:attrName>ppt_h</p:attrName>
                                        </p:attrNameLst>
                                      </p:cBhvr>
                                      <p:tavLst>
                                        <p:tav tm="0">
                                          <p:val>
                                            <p:fltVal val="0"/>
                                          </p:val>
                                        </p:tav>
                                        <p:tav tm="100000">
                                          <p:val>
                                            <p:strVal val="#ppt_h"/>
                                          </p:val>
                                        </p:tav>
                                      </p:tavLst>
                                    </p:anim>
                                    <p:animEffect transition="in" filter="fade">
                                      <p:cBhvr>
                                        <p:cTn id="41" dur="500"/>
                                        <p:tgtEl>
                                          <p:spTgt spid="2"/>
                                        </p:tgtEl>
                                      </p:cBhvr>
                                    </p:animEffect>
                                  </p:childTnLst>
                                </p:cTn>
                              </p:par>
                            </p:childTnLst>
                          </p:cTn>
                        </p:par>
                      </p:childTnLst>
                    </p:cTn>
                  </p:par>
                  <p:par>
                    <p:cTn id="42" fill="hold">
                      <p:stCondLst>
                        <p:cond delay="indefinite"/>
                      </p:stCondLst>
                      <p:childTnLst>
                        <p:par>
                          <p:cTn id="43" fill="hold">
                            <p:stCondLst>
                              <p:cond delay="0"/>
                            </p:stCondLst>
                            <p:childTnLst>
                              <p:par>
                                <p:cTn id="44" presetID="6" presetClass="entr" presetSubtype="16" fill="hold" nodeType="clickEffect">
                                  <p:stCondLst>
                                    <p:cond delay="0"/>
                                  </p:stCondLst>
                                  <p:childTnLst>
                                    <p:set>
                                      <p:cBhvr>
                                        <p:cTn id="45" dur="1" fill="hold">
                                          <p:stCondLst>
                                            <p:cond delay="0"/>
                                          </p:stCondLst>
                                        </p:cTn>
                                        <p:tgtEl>
                                          <p:spTgt spid="4099"/>
                                        </p:tgtEl>
                                        <p:attrNameLst>
                                          <p:attrName>style.visibility</p:attrName>
                                        </p:attrNameLst>
                                      </p:cBhvr>
                                      <p:to>
                                        <p:strVal val="visible"/>
                                      </p:to>
                                    </p:set>
                                    <p:animEffect transition="in" filter="circle(in)">
                                      <p:cBhvr>
                                        <p:cTn id="46" dur="2000"/>
                                        <p:tgtEl>
                                          <p:spTgt spid="40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uiExpand="1" animBg="1"/>
      <p:bldP spid="7" grpId="0" uiExpand="1" animBg="1"/>
      <p:bldP spid="8" grpId="0" uiExpand="1" animBg="1"/>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5744</TotalTime>
  <Words>1436</Words>
  <Application>Microsoft Office PowerPoint</Application>
  <PresentationFormat>On-screen Show (4:3)</PresentationFormat>
  <Paragraphs>196</Paragraphs>
  <Slides>22</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Calibri</vt:lpstr>
      <vt:lpstr>Arial</vt:lpstr>
      <vt:lpstr>Comic Sans MS</vt:lpstr>
      <vt:lpstr>Times New Roman</vt:lpstr>
      <vt:lpstr>ＭＳ Ｐゴシック</vt:lpstr>
      <vt:lpstr>Office Theme</vt:lpstr>
      <vt:lpstr>Microsoft Excel Worksheet</vt:lpstr>
      <vt:lpstr>CPSC 203</vt:lpstr>
      <vt:lpstr>Administrative (James Tam)</vt:lpstr>
      <vt:lpstr>Course Resources</vt:lpstr>
      <vt:lpstr>How To Use The Course Resources</vt:lpstr>
      <vt:lpstr>Tips For Success</vt:lpstr>
      <vt:lpstr>Tam’s “House Rules”</vt:lpstr>
      <vt:lpstr>Tam’s “House Rules”</vt:lpstr>
      <vt:lpstr>Learning Objectives</vt:lpstr>
      <vt:lpstr>Course Outcomes</vt:lpstr>
      <vt:lpstr>Course Outcomes (2)</vt:lpstr>
      <vt:lpstr>Course Outcomes (3)</vt:lpstr>
      <vt:lpstr>What If 203 Still Isn’t Technical Enough For You?</vt:lpstr>
      <vt:lpstr>Evaluation Components</vt:lpstr>
      <vt:lpstr>Assignments (40% Of Term Grade)</vt:lpstr>
      <vt:lpstr>Assignments: Software Version1</vt:lpstr>
      <vt:lpstr>Examinations (60% Of Term Grade)</vt:lpstr>
      <vt:lpstr>In Class Bonus Questions (2% Bonus On Term Grade)</vt:lpstr>
      <vt:lpstr>Estimating Your Term Grade</vt:lpstr>
      <vt:lpstr>Estimating Your Term Grade (2)</vt:lpstr>
      <vt:lpstr>Estimating Your Term Grade (3)1</vt:lpstr>
      <vt:lpstr>Feedback</vt:lpstr>
      <vt:lpstr>Copyright Notification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Tam</dc:creator>
  <cp:lastModifiedBy>James Tam</cp:lastModifiedBy>
  <cp:revision>61</cp:revision>
  <dcterms:created xsi:type="dcterms:W3CDTF">2014-05-13T22:22:53Z</dcterms:created>
  <dcterms:modified xsi:type="dcterms:W3CDTF">2015-01-07T02:11:02Z</dcterms:modified>
</cp:coreProperties>
</file>