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306" r:id="rId3"/>
    <p:sldId id="430" r:id="rId4"/>
    <p:sldId id="357" r:id="rId5"/>
    <p:sldId id="297" r:id="rId6"/>
    <p:sldId id="298" r:id="rId7"/>
    <p:sldId id="307" r:id="rId8"/>
    <p:sldId id="308" r:id="rId9"/>
    <p:sldId id="309" r:id="rId10"/>
    <p:sldId id="311" r:id="rId11"/>
    <p:sldId id="314" r:id="rId12"/>
    <p:sldId id="312" r:id="rId13"/>
    <p:sldId id="313" r:id="rId14"/>
    <p:sldId id="316" r:id="rId15"/>
    <p:sldId id="317" r:id="rId16"/>
    <p:sldId id="257" r:id="rId17"/>
    <p:sldId id="258" r:id="rId18"/>
    <p:sldId id="327" r:id="rId19"/>
    <p:sldId id="325" r:id="rId20"/>
    <p:sldId id="328" r:id="rId21"/>
    <p:sldId id="329" r:id="rId22"/>
    <p:sldId id="326" r:id="rId23"/>
    <p:sldId id="330" r:id="rId24"/>
    <p:sldId id="331" r:id="rId25"/>
    <p:sldId id="335" r:id="rId26"/>
    <p:sldId id="332" r:id="rId27"/>
    <p:sldId id="333" r:id="rId28"/>
    <p:sldId id="334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7" r:id="rId39"/>
    <p:sldId id="349" r:id="rId40"/>
    <p:sldId id="348" r:id="rId41"/>
    <p:sldId id="346" r:id="rId42"/>
    <p:sldId id="351" r:id="rId43"/>
    <p:sldId id="353" r:id="rId44"/>
    <p:sldId id="352" r:id="rId45"/>
    <p:sldId id="354" r:id="rId46"/>
    <p:sldId id="355" r:id="rId47"/>
    <p:sldId id="374" r:id="rId48"/>
    <p:sldId id="375" r:id="rId49"/>
    <p:sldId id="362" r:id="rId50"/>
    <p:sldId id="363" r:id="rId51"/>
    <p:sldId id="361" r:id="rId52"/>
    <p:sldId id="364" r:id="rId53"/>
    <p:sldId id="356" r:id="rId54"/>
    <p:sldId id="366" r:id="rId55"/>
    <p:sldId id="369" r:id="rId56"/>
    <p:sldId id="301" r:id="rId57"/>
    <p:sldId id="302" r:id="rId58"/>
    <p:sldId id="303" r:id="rId59"/>
    <p:sldId id="304" r:id="rId60"/>
    <p:sldId id="305" r:id="rId61"/>
    <p:sldId id="371" r:id="rId62"/>
    <p:sldId id="372" r:id="rId63"/>
    <p:sldId id="373" r:id="rId64"/>
    <p:sldId id="259" r:id="rId65"/>
    <p:sldId id="377" r:id="rId66"/>
    <p:sldId id="378" r:id="rId67"/>
    <p:sldId id="376" r:id="rId68"/>
    <p:sldId id="379" r:id="rId69"/>
    <p:sldId id="388" r:id="rId70"/>
    <p:sldId id="389" r:id="rId71"/>
    <p:sldId id="385" r:id="rId72"/>
    <p:sldId id="386" r:id="rId73"/>
    <p:sldId id="387" r:id="rId74"/>
    <p:sldId id="431" r:id="rId75"/>
    <p:sldId id="390" r:id="rId76"/>
    <p:sldId id="392" r:id="rId77"/>
    <p:sldId id="393" r:id="rId78"/>
    <p:sldId id="394" r:id="rId79"/>
    <p:sldId id="396" r:id="rId80"/>
    <p:sldId id="395" r:id="rId81"/>
    <p:sldId id="398" r:id="rId82"/>
    <p:sldId id="397" r:id="rId83"/>
    <p:sldId id="399" r:id="rId84"/>
    <p:sldId id="400" r:id="rId85"/>
    <p:sldId id="406" r:id="rId86"/>
    <p:sldId id="432" r:id="rId87"/>
    <p:sldId id="414" r:id="rId88"/>
    <p:sldId id="401" r:id="rId89"/>
    <p:sldId id="402" r:id="rId90"/>
    <p:sldId id="407" r:id="rId91"/>
    <p:sldId id="408" r:id="rId92"/>
    <p:sldId id="409" r:id="rId93"/>
    <p:sldId id="410" r:id="rId94"/>
    <p:sldId id="411" r:id="rId95"/>
    <p:sldId id="412" r:id="rId96"/>
    <p:sldId id="413" r:id="rId97"/>
    <p:sldId id="415" r:id="rId98"/>
    <p:sldId id="416" r:id="rId99"/>
    <p:sldId id="418" r:id="rId100"/>
    <p:sldId id="419" r:id="rId101"/>
    <p:sldId id="420" r:id="rId102"/>
    <p:sldId id="421" r:id="rId103"/>
    <p:sldId id="424" r:id="rId104"/>
    <p:sldId id="425" r:id="rId105"/>
    <p:sldId id="426" r:id="rId106"/>
    <p:sldId id="427" r:id="rId107"/>
    <p:sldId id="428" r:id="rId108"/>
    <p:sldId id="433" r:id="rId109"/>
    <p:sldId id="434" r:id="rId110"/>
    <p:sldId id="435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256"/>
            <p14:sldId id="306"/>
            <p14:sldId id="430"/>
            <p14:sldId id="357"/>
            <p14:sldId id="297"/>
            <p14:sldId id="298"/>
            <p14:sldId id="307"/>
            <p14:sldId id="308"/>
            <p14:sldId id="309"/>
            <p14:sldId id="311"/>
            <p14:sldId id="314"/>
            <p14:sldId id="312"/>
            <p14:sldId id="313"/>
            <p14:sldId id="316"/>
            <p14:sldId id="317"/>
            <p14:sldId id="257"/>
            <p14:sldId id="258"/>
            <p14:sldId id="327"/>
            <p14:sldId id="325"/>
            <p14:sldId id="328"/>
            <p14:sldId id="329"/>
            <p14:sldId id="326"/>
            <p14:sldId id="330"/>
            <p14:sldId id="331"/>
            <p14:sldId id="335"/>
            <p14:sldId id="332"/>
            <p14:sldId id="333"/>
            <p14:sldId id="334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7"/>
            <p14:sldId id="349"/>
            <p14:sldId id="348"/>
            <p14:sldId id="346"/>
            <p14:sldId id="351"/>
            <p14:sldId id="353"/>
            <p14:sldId id="352"/>
            <p14:sldId id="354"/>
            <p14:sldId id="355"/>
            <p14:sldId id="374"/>
            <p14:sldId id="375"/>
            <p14:sldId id="362"/>
            <p14:sldId id="363"/>
            <p14:sldId id="361"/>
            <p14:sldId id="364"/>
            <p14:sldId id="356"/>
            <p14:sldId id="366"/>
            <p14:sldId id="369"/>
            <p14:sldId id="301"/>
            <p14:sldId id="302"/>
            <p14:sldId id="303"/>
            <p14:sldId id="304"/>
            <p14:sldId id="305"/>
            <p14:sldId id="371"/>
            <p14:sldId id="372"/>
            <p14:sldId id="373"/>
            <p14:sldId id="259"/>
            <p14:sldId id="377"/>
            <p14:sldId id="378"/>
            <p14:sldId id="376"/>
            <p14:sldId id="379"/>
            <p14:sldId id="388"/>
            <p14:sldId id="389"/>
            <p14:sldId id="385"/>
            <p14:sldId id="386"/>
            <p14:sldId id="387"/>
            <p14:sldId id="431"/>
            <p14:sldId id="390"/>
            <p14:sldId id="392"/>
            <p14:sldId id="393"/>
            <p14:sldId id="394"/>
            <p14:sldId id="396"/>
            <p14:sldId id="395"/>
            <p14:sldId id="398"/>
            <p14:sldId id="397"/>
            <p14:sldId id="399"/>
            <p14:sldId id="400"/>
            <p14:sldId id="406"/>
            <p14:sldId id="432"/>
            <p14:sldId id="414"/>
            <p14:sldId id="401"/>
            <p14:sldId id="402"/>
            <p14:sldId id="407"/>
            <p14:sldId id="408"/>
            <p14:sldId id="409"/>
            <p14:sldId id="410"/>
            <p14:sldId id="411"/>
            <p14:sldId id="412"/>
            <p14:sldId id="413"/>
            <p14:sldId id="415"/>
            <p14:sldId id="416"/>
            <p14:sldId id="418"/>
            <p14:sldId id="419"/>
            <p14:sldId id="420"/>
            <p14:sldId id="421"/>
            <p14:sldId id="424"/>
            <p14:sldId id="425"/>
            <p14:sldId id="426"/>
            <p14:sldId id="427"/>
            <p14:sldId id="428"/>
            <p14:sldId id="433"/>
            <p14:sldId id="434"/>
            <p14:sldId id="4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FF"/>
    <a:srgbClr val="0000FF"/>
    <a:srgbClr val="FFFFCC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9" autoAdjust="0"/>
    <p:restoredTop sz="90596" autoAdjust="0"/>
  </p:normalViewPr>
  <p:slideViewPr>
    <p:cSldViewPr>
      <p:cViewPr varScale="1">
        <p:scale>
          <a:sx n="74" d="100"/>
          <a:sy n="74" d="100"/>
        </p:scale>
        <p:origin x="-10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52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VBA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7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90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868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528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83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21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142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259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4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5700" y="692150"/>
            <a:ext cx="4551363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3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0563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487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377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868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354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60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8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5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47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58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6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67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9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76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04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41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69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lvl="2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09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46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61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7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60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8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6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07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98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(Visual Basic For Applications)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Overview of</a:t>
            </a:r>
            <a:r>
              <a:rPr lang="en-US" dirty="0" smtClean="0">
                <a:solidFill>
                  <a:schemeClr val="tx1"/>
                </a:solidFill>
              </a:rPr>
              <a:t> concepts covered in this section: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Finding and replacing things in a document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Branching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Looping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Strings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Linking MS-Office documents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Printing documents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ReplaceWith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Replace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:=wdReplaceAll,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  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MatchCase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7603" y="3972046"/>
            <a:ext cx="1409700" cy="2779157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Before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4010146"/>
            <a:ext cx="1447800" cy="2741057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After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69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openExistingDocument.docm</a:t>
            </a:r>
            <a:endParaRPr lang="en-US" altLang="en-US" sz="2400" dirty="0" smtClean="0">
              <a:latin typeface="Consolas" pitchFamily="49" charset="0"/>
              <a:cs typeface="Consolas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112713" lvl="2" indent="0">
              <a:buNone/>
            </a:pP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ActiveDocument.ActiveWindow.Caption =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Path/filename cannot be empty"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692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3" lvl="2" indent="0">
              <a:buNone/>
            </a:pP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doesn't exist can't open")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</a:t>
            </a:r>
            <a:r>
              <a:rPr lang="en-US" altLang="en-US" sz="2400" b="1" dirty="0" smtClean="0"/>
              <a:t>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loopDirectory.docm</a:t>
            </a:r>
            <a:endParaRPr lang="en-US" altLang="en-US" sz="24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DirectoryLoop()</a:t>
            </a: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Dim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directoryPath As String</a:t>
            </a: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Dim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currentFile As String</a:t>
            </a:r>
          </a:p>
          <a:p>
            <a:pPr marL="287338" lvl="3" indent="0">
              <a:buNone/>
            </a:pP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directoryPath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InputBox</a:t>
            </a: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("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Enter full path of search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folder")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currentFile = Dir(directoryPath &amp; "*.*")</a:t>
            </a:r>
          </a:p>
          <a:p>
            <a:pPr marL="287338" lvl="3" indent="0"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While currentFile &lt;&gt; ""</a:t>
            </a: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MsgBox (currentFile)</a:t>
            </a:r>
          </a:p>
          <a:p>
            <a:pPr marL="287338" lvl="3" indent="0"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currentFile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Dir</a:t>
            </a:r>
          </a:p>
          <a:p>
            <a:pPr marL="287338" lvl="3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Loop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An Earlier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version created a single document and creating an accompanying marking document.</a:t>
            </a:r>
          </a:p>
          <a:p>
            <a:r>
              <a:rPr lang="en-US" dirty="0" smtClean="0"/>
              <a:t>This new version will automatically mark all the documents in a user-specified folder and insert the marking information at the bottom of each document.</a:t>
            </a:r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Open each document in the folder</a:t>
            </a:r>
          </a:p>
          <a:p>
            <a:pPr lvl="1"/>
            <a:r>
              <a:rPr lang="en-US" dirty="0" smtClean="0"/>
              <a:t>Run a spell check of the document</a:t>
            </a:r>
          </a:p>
          <a:p>
            <a:pPr lvl="1"/>
            <a:r>
              <a:rPr lang="en-US" dirty="0" smtClean="0"/>
              <a:t>Based on the number of spelling mistakes the document will be marked as either a pass or fail</a:t>
            </a:r>
          </a:p>
          <a:p>
            <a:pPr lvl="1"/>
            <a:r>
              <a:rPr lang="en-US" dirty="0" smtClean="0"/>
              <a:t>The comments will be inserted at the end of the document</a:t>
            </a:r>
          </a:p>
          <a:p>
            <a:pPr lvl="1"/>
            <a:r>
              <a:rPr lang="en-US" dirty="0" smtClean="0"/>
              <a:t>The marked document is then automatically closed and the program moves onto the next document until there are no more documents in that folder.</a:t>
            </a:r>
          </a:p>
        </p:txBody>
      </p:sp>
    </p:spTree>
    <p:extLst>
      <p:ext uri="{BB962C8B-B14F-4D97-AF65-F5344CB8AC3E}">
        <p14:creationId xmlns:p14="http://schemas.microsoft.com/office/powerpoint/2010/main" val="39062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</a:t>
            </a:r>
            <a:r>
              <a:rPr lang="en-US" dirty="0" smtClean="0"/>
              <a:t>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markAllFolderDocuments.docm”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3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String</a:t>
            </a:r>
            <a:r>
              <a:rPr lang="en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066800"/>
            <a:ext cx="29432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953000"/>
            <a:ext cx="54006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5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containing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assignments (e.g., C:\grades\")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(Len(directoryPath) = 0)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("No path specified, looking in default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location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C:\temp\")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directoryPath = "C:\temp\"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4671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8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Dir(directoryPath &amp; "*.doc*")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currentFile &lt;&gt; ""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vbCr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'Comments on a separate line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feedback &amp; currentFile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currentFile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directoryPath &amp; currentFile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Documents.Open (currentFile)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totalTypos = ActiveDocument.SpellingErrors.Count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'Marking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 based solely on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typos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(totalTypos &gt; MAX_TYPOS)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 (# typos=" &amp; totalTypos &amp; ")"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 (# typos="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")"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68" y="-30816"/>
            <a:ext cx="24574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505700" y="1323349"/>
            <a:ext cx="1423707" cy="787311"/>
            <a:chOff x="7018524" y="1025570"/>
            <a:chExt cx="1423707" cy="787311"/>
          </a:xfrm>
        </p:grpSpPr>
        <p:sp>
          <p:nvSpPr>
            <p:cNvPr id="4" name="Rectangle 3"/>
            <p:cNvSpPr/>
            <p:nvPr/>
          </p:nvSpPr>
          <p:spPr>
            <a:xfrm>
              <a:off x="7018524" y="1393781"/>
              <a:ext cx="990600" cy="4191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&lt;Enter&gt;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8524" y="1025570"/>
              <a:ext cx="1423707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Feedback</a:t>
              </a:r>
              <a:endParaRPr lang="en-US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84446" y="2295326"/>
            <a:ext cx="1423708" cy="1057474"/>
            <a:chOff x="7884458" y="2295326"/>
            <a:chExt cx="1423708" cy="1057474"/>
          </a:xfrm>
        </p:grpSpPr>
        <p:sp>
          <p:nvSpPr>
            <p:cNvPr id="7" name="Rectangle 6"/>
            <p:cNvSpPr/>
            <p:nvPr/>
          </p:nvSpPr>
          <p:spPr>
            <a:xfrm>
              <a:off x="7884458" y="2663536"/>
              <a:ext cx="1423707" cy="689264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&lt;Enter&gt;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FileExample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4459" y="2295326"/>
              <a:ext cx="1423707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Feedback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565568"/>
            <a:ext cx="1981200" cy="787311"/>
            <a:chOff x="0" y="565568"/>
            <a:chExt cx="1981200" cy="787311"/>
          </a:xfrm>
        </p:grpSpPr>
        <p:sp>
          <p:nvSpPr>
            <p:cNvPr id="9" name="Rectangle 8"/>
            <p:cNvSpPr/>
            <p:nvPr/>
          </p:nvSpPr>
          <p:spPr>
            <a:xfrm>
              <a:off x="0" y="933779"/>
              <a:ext cx="1981200" cy="4191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FileExample.docm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565568"/>
              <a:ext cx="1423707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/>
                <a:t>c</a:t>
              </a:r>
              <a:r>
                <a:rPr lang="en-US" b="1" dirty="0" smtClean="0"/>
                <a:t>urrentFile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847" y="4191000"/>
            <a:ext cx="1966353" cy="1143000"/>
            <a:chOff x="14847" y="4191000"/>
            <a:chExt cx="1966353" cy="1143000"/>
          </a:xfrm>
        </p:grpSpPr>
        <p:sp>
          <p:nvSpPr>
            <p:cNvPr id="16" name="Rectangle 15"/>
            <p:cNvSpPr/>
            <p:nvPr/>
          </p:nvSpPr>
          <p:spPr>
            <a:xfrm>
              <a:off x="14847" y="4559210"/>
              <a:ext cx="1966353" cy="77479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&lt;Enter&gt;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FileExample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Pass (# </a:t>
              </a:r>
              <a:r>
                <a:rPr lang="en-US" dirty="0" smtClean="0">
                  <a:solidFill>
                    <a:schemeClr val="tx1"/>
                  </a:solidFill>
                </a:rPr>
                <a:t>typos=1)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48" y="4191000"/>
              <a:ext cx="1423707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Feedback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7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'Comments appear at end of document          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Selection.EndOf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Selection.Text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feedback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'Visually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highlight the feedback text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Selection.Font.Size = LARGER_FONT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 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Access next document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Loop 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'Each loop: open and mark a document each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r>
              <a:rPr lang="en-US" dirty="0"/>
              <a:t>The Active document</a:t>
            </a:r>
          </a:p>
          <a:p>
            <a:pPr lvl="1"/>
            <a:r>
              <a:rPr lang="en-US" dirty="0"/>
              <a:t>What are some of the commonly </a:t>
            </a:r>
            <a:r>
              <a:rPr lang="en-US" dirty="0" smtClean="0"/>
              <a:t>accessed </a:t>
            </a:r>
            <a:r>
              <a:rPr lang="en-US" dirty="0"/>
              <a:t>attributes</a:t>
            </a:r>
          </a:p>
          <a:p>
            <a:pPr lvl="1"/>
            <a:r>
              <a:rPr lang="en-US" dirty="0"/>
              <a:t>What are some useful methods</a:t>
            </a:r>
          </a:p>
          <a:p>
            <a:r>
              <a:rPr lang="en-US" dirty="0"/>
              <a:t>Finding things using macros</a:t>
            </a:r>
          </a:p>
          <a:p>
            <a:pPr lvl="1"/>
            <a:r>
              <a:rPr lang="en-US" dirty="0"/>
              <a:t>How to find and replace: text, font effects or font styles</a:t>
            </a:r>
          </a:p>
          <a:p>
            <a:r>
              <a:rPr lang="en-US" dirty="0"/>
              <a:t>Using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branches to make decisions in VBA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Multiple If’s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If, else-if, else</a:t>
            </a:r>
          </a:p>
          <a:p>
            <a:pPr lvl="1"/>
            <a:r>
              <a:rPr lang="en-US" dirty="0"/>
              <a:t>Nested branches</a:t>
            </a:r>
          </a:p>
          <a:p>
            <a:pPr lvl="1"/>
            <a:r>
              <a:rPr lang="en-US" dirty="0"/>
              <a:t>Using logic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AND, OR, NOT</a:t>
            </a:r>
            <a:r>
              <a:rPr lang="en-US" dirty="0"/>
              <a:t>) in branches</a:t>
            </a:r>
          </a:p>
          <a:p>
            <a:r>
              <a:rPr lang="en-US" dirty="0"/>
              <a:t>How to use the line continuation character to break up long instructions</a:t>
            </a:r>
          </a:p>
          <a:p>
            <a:r>
              <a:rPr lang="en-US" dirty="0"/>
              <a:t>How to get a program to repeat one or more instructions using loops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2000" dirty="0" smtClean="0"/>
              <a:t>For ‘deep’ commands that require many levels of ‘dots’,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 can be a useful abbreviation</a:t>
            </a:r>
            <a:r>
              <a:rPr lang="en-US" sz="2000" dirty="0" smtClean="0"/>
              <a:t>.</a:t>
            </a:r>
          </a:p>
          <a:p>
            <a:pPr marL="231775" indent="-231775"/>
            <a:r>
              <a:rPr lang="en-US" sz="2000" dirty="0" smtClean="0"/>
              <a:t>Example</a:t>
            </a:r>
            <a:endParaRPr lang="en-US" sz="2000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339725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ActiveDocument.Content.Find.Text = "tamj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sz="2000" dirty="0" smtClean="0"/>
          </a:p>
          <a:p>
            <a:r>
              <a:rPr lang="en-US" sz="2000" dirty="0" smtClean="0"/>
              <a:t>Previous </a:t>
            </a:r>
            <a:r>
              <a:rPr lang="en-US" sz="2000" dirty="0" smtClean="0"/>
              <a:t>example,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2000" dirty="0" smtClean="0"/>
              <a:t>’ </a:t>
            </a:r>
            <a:r>
              <a:rPr lang="en-US" sz="2000" dirty="0" smtClean="0"/>
              <a:t>employing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’: </a:t>
            </a:r>
            <a:endParaRPr lang="en-US" sz="2000" dirty="0" smtClean="0"/>
          </a:p>
          <a:p>
            <a:r>
              <a:rPr lang="en-US" sz="2000" dirty="0" smtClean="0"/>
              <a:t>Also the search and replacement text are specified separately to shorten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2000" dirty="0" smtClean="0"/>
              <a:t>’ (the “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2000" dirty="0" smtClean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Text = 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tamj"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.Replacement.Text = "tam"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.Execute MatchCase:=True, Replace:=wdReplaceAll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83415" y="4752050"/>
            <a:ext cx="5786376" cy="1354217"/>
            <a:chOff x="3048001" y="3071148"/>
            <a:chExt cx="5786376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’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H="1">
              <a:off x="3048001" y="3748257"/>
              <a:ext cx="3728976" cy="3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326038" y="888450"/>
            <a:ext cx="4817962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  <a:p>
            <a:pPr lvl="1"/>
            <a:r>
              <a:rPr lang="en-US" dirty="0"/>
              <a:t>What is a string</a:t>
            </a:r>
          </a:p>
          <a:p>
            <a:pPr lvl="1"/>
            <a:r>
              <a:rPr lang="en-US" dirty="0"/>
              <a:t>How to access the individual elements of a string</a:t>
            </a:r>
          </a:p>
          <a:p>
            <a:pPr lvl="1"/>
            <a:r>
              <a:rPr lang="en-US" dirty="0"/>
              <a:t>How common and useful string functions work</a:t>
            </a:r>
          </a:p>
          <a:p>
            <a:r>
              <a:rPr lang="en-US" dirty="0"/>
              <a:t>The advantages of linking vs. embedding MS-Office documents</a:t>
            </a:r>
          </a:p>
          <a:p>
            <a:r>
              <a:rPr lang="en-US" dirty="0"/>
              <a:t>How to print documents from VBA programs</a:t>
            </a:r>
          </a:p>
          <a:p>
            <a:r>
              <a:rPr lang="en-US" dirty="0"/>
              <a:t>How 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folder/directory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9370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findBold()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339725" lvl="1" indent="0">
              <a:buNone/>
            </a:pP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bold facing effect on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 text</a:t>
            </a:r>
            <a:endParaRPr lang="en-US" sz="1800" b="1" dirty="0" smtClean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‘Find’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1952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838200" y="2133600"/>
            <a:ext cx="1670613" cy="10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393643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4800600"/>
            <a:ext cx="1885950" cy="2048301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BEFORE</a:t>
              </a:r>
              <a:endParaRPr lang="en-US" b="1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4694688"/>
            <a:ext cx="4533900" cy="2154213"/>
            <a:chOff x="4114800" y="4694688"/>
            <a:chExt cx="4533900" cy="21542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AFTER</a:t>
              </a:r>
              <a:endParaRPr lang="en-US" b="1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0" y="5191551"/>
              <a:ext cx="3009900" cy="1590249"/>
              <a:chOff x="5638800" y="5191551"/>
              <a:chExt cx="3009900" cy="159024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1"/>
                <a:ext cx="1447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0" y="5191551"/>
                <a:ext cx="1562100" cy="828675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0" y="6007715"/>
                <a:ext cx="1562100" cy="1251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0" y="6020226"/>
                <a:ext cx="1562100" cy="76157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49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3342"/>
          <a:stretch/>
        </p:blipFill>
        <p:spPr bwMode="auto">
          <a:xfrm>
            <a:off x="762000" y="2395167"/>
            <a:ext cx="7391400" cy="18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Programs You’ve Seen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write a program with a sequence of VBA instructions</a:t>
            </a:r>
          </a:p>
          <a:p>
            <a:pPr lvl="1"/>
            <a:r>
              <a:rPr lang="en-US" dirty="0" smtClean="0"/>
              <a:t>Each instruction executes from beginning to end, one after the 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the last instruction is reached then the program ends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201" y="2021240"/>
            <a:ext cx="1714499" cy="409944"/>
            <a:chOff x="2743201" y="2164919"/>
            <a:chExt cx="1714499" cy="40994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743201" y="2362200"/>
              <a:ext cx="690747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41370" y="2164919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Start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148940" y="243118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54680" y="259843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662868" y="2875982"/>
            <a:ext cx="239275" cy="216388"/>
          </a:xfrm>
          <a:custGeom>
            <a:avLst/>
            <a:gdLst>
              <a:gd name="connsiteX0" fmla="*/ 130629 w 239275"/>
              <a:gd name="connsiteY0" fmla="*/ 0 h 216388"/>
              <a:gd name="connsiteX1" fmla="*/ 225632 w 239275"/>
              <a:gd name="connsiteY1" fmla="*/ 23751 h 216388"/>
              <a:gd name="connsiteX2" fmla="*/ 237507 w 239275"/>
              <a:gd name="connsiteY2" fmla="*/ 59377 h 216388"/>
              <a:gd name="connsiteX3" fmla="*/ 225632 w 239275"/>
              <a:gd name="connsiteY3" fmla="*/ 166255 h 216388"/>
              <a:gd name="connsiteX4" fmla="*/ 0 w 239275"/>
              <a:gd name="connsiteY4" fmla="*/ 213756 h 2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75" h="216388">
                <a:moveTo>
                  <a:pt x="130629" y="0"/>
                </a:moveTo>
                <a:cubicBezTo>
                  <a:pt x="162297" y="7917"/>
                  <a:pt x="197098" y="7898"/>
                  <a:pt x="225632" y="23751"/>
                </a:cubicBezTo>
                <a:cubicBezTo>
                  <a:pt x="236574" y="29830"/>
                  <a:pt x="237507" y="46859"/>
                  <a:pt x="237507" y="59377"/>
                </a:cubicBezTo>
                <a:cubicBezTo>
                  <a:pt x="237507" y="95222"/>
                  <a:pt x="246035" y="136783"/>
                  <a:pt x="225632" y="166255"/>
                </a:cubicBezTo>
                <a:cubicBezTo>
                  <a:pt x="179265" y="233229"/>
                  <a:pt x="58322" y="213756"/>
                  <a:pt x="0" y="2137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681351" y="3117591"/>
            <a:ext cx="202310" cy="154617"/>
          </a:xfrm>
          <a:custGeom>
            <a:avLst/>
            <a:gdLst>
              <a:gd name="connsiteX0" fmla="*/ 0 w 202310"/>
              <a:gd name="connsiteY0" fmla="*/ 0 h 154617"/>
              <a:gd name="connsiteX1" fmla="*/ 59376 w 202310"/>
              <a:gd name="connsiteY1" fmla="*/ 11875 h 154617"/>
              <a:gd name="connsiteX2" fmla="*/ 166254 w 202310"/>
              <a:gd name="connsiteY2" fmla="*/ 23750 h 154617"/>
              <a:gd name="connsiteX3" fmla="*/ 201880 w 202310"/>
              <a:gd name="connsiteY3" fmla="*/ 59376 h 154617"/>
              <a:gd name="connsiteX4" fmla="*/ 190005 w 202310"/>
              <a:gd name="connsiteY4" fmla="*/ 142503 h 154617"/>
              <a:gd name="connsiteX5" fmla="*/ 23750 w 202310"/>
              <a:gd name="connsiteY5" fmla="*/ 154379 h 15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10" h="154617">
                <a:moveTo>
                  <a:pt x="0" y="0"/>
                </a:moveTo>
                <a:cubicBezTo>
                  <a:pt x="19792" y="3958"/>
                  <a:pt x="39395" y="9021"/>
                  <a:pt x="59376" y="11875"/>
                </a:cubicBezTo>
                <a:cubicBezTo>
                  <a:pt x="94861" y="16944"/>
                  <a:pt x="132248" y="12415"/>
                  <a:pt x="166254" y="23750"/>
                </a:cubicBezTo>
                <a:cubicBezTo>
                  <a:pt x="182186" y="29061"/>
                  <a:pt x="190005" y="47501"/>
                  <a:pt x="201880" y="59376"/>
                </a:cubicBezTo>
                <a:cubicBezTo>
                  <a:pt x="197922" y="87085"/>
                  <a:pt x="210925" y="123907"/>
                  <a:pt x="190005" y="142503"/>
                </a:cubicBezTo>
                <a:cubicBezTo>
                  <a:pt x="173330" y="157325"/>
                  <a:pt x="51085" y="154379"/>
                  <a:pt x="23750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942608" y="3299382"/>
            <a:ext cx="1852550" cy="167054"/>
          </a:xfrm>
          <a:custGeom>
            <a:avLst/>
            <a:gdLst>
              <a:gd name="connsiteX0" fmla="*/ 0 w 1852550"/>
              <a:gd name="connsiteY0" fmla="*/ 36409 h 167054"/>
              <a:gd name="connsiteX1" fmla="*/ 1140031 w 1852550"/>
              <a:gd name="connsiteY1" fmla="*/ 12658 h 167054"/>
              <a:gd name="connsiteX2" fmla="*/ 1674421 w 1852550"/>
              <a:gd name="connsiteY2" fmla="*/ 783 h 167054"/>
              <a:gd name="connsiteX3" fmla="*/ 1828800 w 1852550"/>
              <a:gd name="connsiteY3" fmla="*/ 12658 h 167054"/>
              <a:gd name="connsiteX4" fmla="*/ 1852550 w 1852550"/>
              <a:gd name="connsiteY4" fmla="*/ 83910 h 167054"/>
              <a:gd name="connsiteX5" fmla="*/ 1840675 w 1852550"/>
              <a:gd name="connsiteY5" fmla="*/ 131412 h 167054"/>
              <a:gd name="connsiteX6" fmla="*/ 1805049 w 1852550"/>
              <a:gd name="connsiteY6" fmla="*/ 155162 h 167054"/>
              <a:gd name="connsiteX7" fmla="*/ 1745673 w 1852550"/>
              <a:gd name="connsiteY7" fmla="*/ 167038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2550" h="167054">
                <a:moveTo>
                  <a:pt x="0" y="36409"/>
                </a:moveTo>
                <a:cubicBezTo>
                  <a:pt x="424488" y="-34337"/>
                  <a:pt x="20522" y="29244"/>
                  <a:pt x="1140031" y="12658"/>
                </a:cubicBezTo>
                <a:lnTo>
                  <a:pt x="1674421" y="783"/>
                </a:lnTo>
                <a:cubicBezTo>
                  <a:pt x="1725881" y="4741"/>
                  <a:pt x="1782030" y="-9168"/>
                  <a:pt x="1828800" y="12658"/>
                </a:cubicBezTo>
                <a:cubicBezTo>
                  <a:pt x="1851487" y="23245"/>
                  <a:pt x="1852550" y="83910"/>
                  <a:pt x="1852550" y="83910"/>
                </a:cubicBezTo>
                <a:cubicBezTo>
                  <a:pt x="1848592" y="99744"/>
                  <a:pt x="1849728" y="117832"/>
                  <a:pt x="1840675" y="131412"/>
                </a:cubicBezTo>
                <a:cubicBezTo>
                  <a:pt x="1832758" y="143287"/>
                  <a:pt x="1818167" y="149540"/>
                  <a:pt x="1805049" y="155162"/>
                </a:cubicBezTo>
                <a:cubicBezTo>
                  <a:pt x="1775098" y="167998"/>
                  <a:pt x="1768681" y="167038"/>
                  <a:pt x="1745673" y="16703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037610" y="3496108"/>
            <a:ext cx="1668484" cy="176948"/>
          </a:xfrm>
          <a:custGeom>
            <a:avLst/>
            <a:gdLst>
              <a:gd name="connsiteX0" fmla="*/ 1585356 w 1668484"/>
              <a:gd name="connsiteY0" fmla="*/ 0 h 176948"/>
              <a:gd name="connsiteX1" fmla="*/ 1656608 w 1668484"/>
              <a:gd name="connsiteY1" fmla="*/ 5938 h 176948"/>
              <a:gd name="connsiteX2" fmla="*/ 1668484 w 1668484"/>
              <a:gd name="connsiteY2" fmla="*/ 23751 h 176948"/>
              <a:gd name="connsiteX3" fmla="*/ 1656608 w 1668484"/>
              <a:gd name="connsiteY3" fmla="*/ 77190 h 176948"/>
              <a:gd name="connsiteX4" fmla="*/ 1644733 w 1668484"/>
              <a:gd name="connsiteY4" fmla="*/ 95003 h 176948"/>
              <a:gd name="connsiteX5" fmla="*/ 1585356 w 1668484"/>
              <a:gd name="connsiteY5" fmla="*/ 112816 h 176948"/>
              <a:gd name="connsiteX6" fmla="*/ 1555668 w 1668484"/>
              <a:gd name="connsiteY6" fmla="*/ 124691 h 176948"/>
              <a:gd name="connsiteX7" fmla="*/ 1430977 w 1668484"/>
              <a:gd name="connsiteY7" fmla="*/ 136566 h 176948"/>
              <a:gd name="connsiteX8" fmla="*/ 1288473 w 1668484"/>
              <a:gd name="connsiteY8" fmla="*/ 148442 h 176948"/>
              <a:gd name="connsiteX9" fmla="*/ 950026 w 1668484"/>
              <a:gd name="connsiteY9" fmla="*/ 154379 h 176948"/>
              <a:gd name="connsiteX10" fmla="*/ 581891 w 1668484"/>
              <a:gd name="connsiteY10" fmla="*/ 166255 h 176948"/>
              <a:gd name="connsiteX11" fmla="*/ 498764 w 1668484"/>
              <a:gd name="connsiteY11" fmla="*/ 160317 h 176948"/>
              <a:gd name="connsiteX12" fmla="*/ 385948 w 1668484"/>
              <a:gd name="connsiteY12" fmla="*/ 154379 h 176948"/>
              <a:gd name="connsiteX13" fmla="*/ 344385 w 1668484"/>
              <a:gd name="connsiteY13" fmla="*/ 148442 h 176948"/>
              <a:gd name="connsiteX14" fmla="*/ 326572 w 1668484"/>
              <a:gd name="connsiteY14" fmla="*/ 142504 h 176948"/>
              <a:gd name="connsiteX15" fmla="*/ 0 w 1668484"/>
              <a:gd name="connsiteY15" fmla="*/ 142504 h 1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8484" h="176948">
                <a:moveTo>
                  <a:pt x="1585356" y="0"/>
                </a:moveTo>
                <a:cubicBezTo>
                  <a:pt x="1609107" y="1979"/>
                  <a:pt x="1633692" y="-609"/>
                  <a:pt x="1656608" y="5938"/>
                </a:cubicBezTo>
                <a:cubicBezTo>
                  <a:pt x="1663470" y="7899"/>
                  <a:pt x="1668484" y="16615"/>
                  <a:pt x="1668484" y="23751"/>
                </a:cubicBezTo>
                <a:cubicBezTo>
                  <a:pt x="1668484" y="41999"/>
                  <a:pt x="1662378" y="59879"/>
                  <a:pt x="1656608" y="77190"/>
                </a:cubicBezTo>
                <a:cubicBezTo>
                  <a:pt x="1654351" y="83960"/>
                  <a:pt x="1650784" y="91221"/>
                  <a:pt x="1644733" y="95003"/>
                </a:cubicBezTo>
                <a:cubicBezTo>
                  <a:pt x="1629005" y="104833"/>
                  <a:pt x="1603231" y="106858"/>
                  <a:pt x="1585356" y="112816"/>
                </a:cubicBezTo>
                <a:cubicBezTo>
                  <a:pt x="1575245" y="116186"/>
                  <a:pt x="1566053" y="122294"/>
                  <a:pt x="1555668" y="124691"/>
                </a:cubicBezTo>
                <a:cubicBezTo>
                  <a:pt x="1532815" y="129965"/>
                  <a:pt x="1442803" y="135656"/>
                  <a:pt x="1430977" y="136566"/>
                </a:cubicBezTo>
                <a:cubicBezTo>
                  <a:pt x="1375096" y="155194"/>
                  <a:pt x="1410062" y="145324"/>
                  <a:pt x="1288473" y="148442"/>
                </a:cubicBezTo>
                <a:lnTo>
                  <a:pt x="950026" y="154379"/>
                </a:lnTo>
                <a:cubicBezTo>
                  <a:pt x="822388" y="196927"/>
                  <a:pt x="920340" y="166255"/>
                  <a:pt x="581891" y="166255"/>
                </a:cubicBezTo>
                <a:cubicBezTo>
                  <a:pt x="554111" y="166255"/>
                  <a:pt x="526493" y="161998"/>
                  <a:pt x="498764" y="160317"/>
                </a:cubicBezTo>
                <a:lnTo>
                  <a:pt x="385948" y="154379"/>
                </a:lnTo>
                <a:cubicBezTo>
                  <a:pt x="372094" y="152400"/>
                  <a:pt x="358108" y="151187"/>
                  <a:pt x="344385" y="148442"/>
                </a:cubicBezTo>
                <a:cubicBezTo>
                  <a:pt x="338248" y="147215"/>
                  <a:pt x="332830" y="142612"/>
                  <a:pt x="326572" y="142504"/>
                </a:cubicBezTo>
                <a:cubicBezTo>
                  <a:pt x="217731" y="140627"/>
                  <a:pt x="108857" y="142504"/>
                  <a:pt x="0" y="14250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85112" y="3686113"/>
            <a:ext cx="160317" cy="156617"/>
          </a:xfrm>
          <a:custGeom>
            <a:avLst/>
            <a:gdLst>
              <a:gd name="connsiteX0" fmla="*/ 0 w 160317"/>
              <a:gd name="connsiteY0" fmla="*/ 0 h 156617"/>
              <a:gd name="connsiteX1" fmla="*/ 29688 w 160317"/>
              <a:gd name="connsiteY1" fmla="*/ 5938 h 156617"/>
              <a:gd name="connsiteX2" fmla="*/ 118753 w 160317"/>
              <a:gd name="connsiteY2" fmla="*/ 23751 h 156617"/>
              <a:gd name="connsiteX3" fmla="*/ 148441 w 160317"/>
              <a:gd name="connsiteY3" fmla="*/ 59377 h 156617"/>
              <a:gd name="connsiteX4" fmla="*/ 160317 w 160317"/>
              <a:gd name="connsiteY4" fmla="*/ 95003 h 156617"/>
              <a:gd name="connsiteX5" fmla="*/ 154379 w 160317"/>
              <a:gd name="connsiteY5" fmla="*/ 130629 h 156617"/>
              <a:gd name="connsiteX6" fmla="*/ 130628 w 160317"/>
              <a:gd name="connsiteY6" fmla="*/ 142504 h 156617"/>
              <a:gd name="connsiteX7" fmla="*/ 59376 w 160317"/>
              <a:gd name="connsiteY7" fmla="*/ 154379 h 1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17" h="156617">
                <a:moveTo>
                  <a:pt x="0" y="0"/>
                </a:moveTo>
                <a:cubicBezTo>
                  <a:pt x="9896" y="1979"/>
                  <a:pt x="19665" y="4759"/>
                  <a:pt x="29688" y="5938"/>
                </a:cubicBezTo>
                <a:cubicBezTo>
                  <a:pt x="82529" y="12155"/>
                  <a:pt x="88751" y="-1250"/>
                  <a:pt x="118753" y="23751"/>
                </a:cubicBezTo>
                <a:cubicBezTo>
                  <a:pt x="128624" y="31977"/>
                  <a:pt x="142946" y="47013"/>
                  <a:pt x="148441" y="59377"/>
                </a:cubicBezTo>
                <a:cubicBezTo>
                  <a:pt x="153525" y="70816"/>
                  <a:pt x="160317" y="95003"/>
                  <a:pt x="160317" y="95003"/>
                </a:cubicBezTo>
                <a:cubicBezTo>
                  <a:pt x="158338" y="106878"/>
                  <a:pt x="160760" y="120420"/>
                  <a:pt x="154379" y="130629"/>
                </a:cubicBezTo>
                <a:cubicBezTo>
                  <a:pt x="149688" y="138135"/>
                  <a:pt x="138313" y="138113"/>
                  <a:pt x="130628" y="142504"/>
                </a:cubicBezTo>
                <a:cubicBezTo>
                  <a:pt x="92554" y="164260"/>
                  <a:pt x="133529" y="154379"/>
                  <a:pt x="59376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4304805" y="3794851"/>
            <a:ext cx="3841668" cy="217834"/>
          </a:xfrm>
          <a:custGeom>
            <a:avLst/>
            <a:gdLst>
              <a:gd name="connsiteX0" fmla="*/ 0 w 3841668"/>
              <a:gd name="connsiteY0" fmla="*/ 63454 h 217834"/>
              <a:gd name="connsiteX1" fmla="*/ 1056904 w 3841668"/>
              <a:gd name="connsiteY1" fmla="*/ 57517 h 217834"/>
              <a:gd name="connsiteX2" fmla="*/ 1377538 w 3841668"/>
              <a:gd name="connsiteY2" fmla="*/ 51579 h 217834"/>
              <a:gd name="connsiteX3" fmla="*/ 2375065 w 3841668"/>
              <a:gd name="connsiteY3" fmla="*/ 45641 h 217834"/>
              <a:gd name="connsiteX4" fmla="*/ 2701637 w 3841668"/>
              <a:gd name="connsiteY4" fmla="*/ 39704 h 217834"/>
              <a:gd name="connsiteX5" fmla="*/ 3271652 w 3841668"/>
              <a:gd name="connsiteY5" fmla="*/ 21891 h 217834"/>
              <a:gd name="connsiteX6" fmla="*/ 3503221 w 3841668"/>
              <a:gd name="connsiteY6" fmla="*/ 15953 h 217834"/>
              <a:gd name="connsiteX7" fmla="*/ 3752603 w 3841668"/>
              <a:gd name="connsiteY7" fmla="*/ 21891 h 217834"/>
              <a:gd name="connsiteX8" fmla="*/ 3782291 w 3841668"/>
              <a:gd name="connsiteY8" fmla="*/ 27828 h 217834"/>
              <a:gd name="connsiteX9" fmla="*/ 3788229 w 3841668"/>
              <a:gd name="connsiteY9" fmla="*/ 45641 h 217834"/>
              <a:gd name="connsiteX10" fmla="*/ 3817917 w 3841668"/>
              <a:gd name="connsiteY10" fmla="*/ 63454 h 217834"/>
              <a:gd name="connsiteX11" fmla="*/ 3829792 w 3841668"/>
              <a:gd name="connsiteY11" fmla="*/ 81267 h 217834"/>
              <a:gd name="connsiteX12" fmla="*/ 3841668 w 3841668"/>
              <a:gd name="connsiteY12" fmla="*/ 116893 h 217834"/>
              <a:gd name="connsiteX13" fmla="*/ 3835730 w 3841668"/>
              <a:gd name="connsiteY13" fmla="*/ 158457 h 217834"/>
              <a:gd name="connsiteX14" fmla="*/ 3823855 w 3841668"/>
              <a:gd name="connsiteY14" fmla="*/ 176270 h 217834"/>
              <a:gd name="connsiteX15" fmla="*/ 3811979 w 3841668"/>
              <a:gd name="connsiteY15" fmla="*/ 188145 h 217834"/>
              <a:gd name="connsiteX16" fmla="*/ 3794166 w 3841668"/>
              <a:gd name="connsiteY16" fmla="*/ 194083 h 217834"/>
              <a:gd name="connsiteX17" fmla="*/ 3752603 w 3841668"/>
              <a:gd name="connsiteY17" fmla="*/ 205958 h 217834"/>
              <a:gd name="connsiteX18" fmla="*/ 3740727 w 3841668"/>
              <a:gd name="connsiteY18" fmla="*/ 217834 h 2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1668" h="217834">
                <a:moveTo>
                  <a:pt x="0" y="63454"/>
                </a:moveTo>
                <a:cubicBezTo>
                  <a:pt x="348079" y="-75770"/>
                  <a:pt x="4031" y="57517"/>
                  <a:pt x="1056904" y="57517"/>
                </a:cubicBezTo>
                <a:cubicBezTo>
                  <a:pt x="1163800" y="57517"/>
                  <a:pt x="1270646" y="52542"/>
                  <a:pt x="1377538" y="51579"/>
                </a:cubicBezTo>
                <a:lnTo>
                  <a:pt x="2375065" y="45641"/>
                </a:lnTo>
                <a:lnTo>
                  <a:pt x="2701637" y="39704"/>
                </a:lnTo>
                <a:cubicBezTo>
                  <a:pt x="3656088" y="11904"/>
                  <a:pt x="2317448" y="41768"/>
                  <a:pt x="3271652" y="21891"/>
                </a:cubicBezTo>
                <a:cubicBezTo>
                  <a:pt x="3384426" y="-3171"/>
                  <a:pt x="3302490" y="10377"/>
                  <a:pt x="3503221" y="15953"/>
                </a:cubicBezTo>
                <a:lnTo>
                  <a:pt x="3752603" y="21891"/>
                </a:lnTo>
                <a:cubicBezTo>
                  <a:pt x="3762499" y="23870"/>
                  <a:pt x="3773894" y="22230"/>
                  <a:pt x="3782291" y="27828"/>
                </a:cubicBezTo>
                <a:cubicBezTo>
                  <a:pt x="3787499" y="31300"/>
                  <a:pt x="3785009" y="40274"/>
                  <a:pt x="3788229" y="45641"/>
                </a:cubicBezTo>
                <a:cubicBezTo>
                  <a:pt x="3796380" y="59227"/>
                  <a:pt x="3803904" y="58783"/>
                  <a:pt x="3817917" y="63454"/>
                </a:cubicBezTo>
                <a:cubicBezTo>
                  <a:pt x="3821875" y="69392"/>
                  <a:pt x="3826894" y="74746"/>
                  <a:pt x="3829792" y="81267"/>
                </a:cubicBezTo>
                <a:cubicBezTo>
                  <a:pt x="3834876" y="92706"/>
                  <a:pt x="3841668" y="116893"/>
                  <a:pt x="3841668" y="116893"/>
                </a:cubicBezTo>
                <a:cubicBezTo>
                  <a:pt x="3839689" y="130748"/>
                  <a:pt x="3839752" y="145052"/>
                  <a:pt x="3835730" y="158457"/>
                </a:cubicBezTo>
                <a:cubicBezTo>
                  <a:pt x="3833679" y="165292"/>
                  <a:pt x="3828313" y="170698"/>
                  <a:pt x="3823855" y="176270"/>
                </a:cubicBezTo>
                <a:cubicBezTo>
                  <a:pt x="3820358" y="180641"/>
                  <a:pt x="3816779" y="185265"/>
                  <a:pt x="3811979" y="188145"/>
                </a:cubicBezTo>
                <a:cubicBezTo>
                  <a:pt x="3806612" y="191365"/>
                  <a:pt x="3800184" y="192363"/>
                  <a:pt x="3794166" y="194083"/>
                </a:cubicBezTo>
                <a:cubicBezTo>
                  <a:pt x="3741951" y="209003"/>
                  <a:pt x="3795333" y="191716"/>
                  <a:pt x="3752603" y="205958"/>
                </a:cubicBezTo>
                <a:lnTo>
                  <a:pt x="3740727" y="217834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52748" y="4281989"/>
            <a:ext cx="2957560" cy="369332"/>
            <a:chOff x="1452748" y="4425668"/>
            <a:chExt cx="2957560" cy="3693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452748" y="4435796"/>
              <a:ext cx="1941230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93978" y="4425668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 animBg="1"/>
      <p:bldP spid="10" grpId="0" animBg="1"/>
      <p:bldP spid="12" grpId="0" animBg="1"/>
      <p:bldP spid="13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Learn: Branching/Decisions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alternatives may occur during execution (a branch in execution)</a:t>
            </a:r>
          </a:p>
          <a:p>
            <a:pPr lvl="1"/>
            <a:r>
              <a:rPr lang="en-US" dirty="0" smtClean="0"/>
              <a:t>Each alternative may result in a different series of instructions being executed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819400"/>
            <a:ext cx="2209800" cy="762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Ask for income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3209925" y="3962400"/>
            <a:ext cx="1885950" cy="990600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&gt;= $0?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>
            <a:off x="4152900" y="3581400"/>
            <a:ext cx="0" cy="38100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85800" y="4724400"/>
            <a:ext cx="2971800" cy="1752600"/>
            <a:chOff x="685800" y="4724400"/>
            <a:chExt cx="2971800" cy="1752600"/>
          </a:xfrm>
        </p:grpSpPr>
        <p:sp>
          <p:nvSpPr>
            <p:cNvPr id="13" name="Rectangle 12"/>
            <p:cNvSpPr/>
            <p:nvPr/>
          </p:nvSpPr>
          <p:spPr>
            <a:xfrm>
              <a:off x="685800" y="5715000"/>
              <a:ext cx="2209800" cy="7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Show error message</a:t>
              </a:r>
              <a:endParaRPr lang="en-US" sz="20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5" name="Straight Arrow Connector 14"/>
            <p:cNvCxnSpPr>
              <a:endCxn id="13" idx="0"/>
            </p:cNvCxnSpPr>
            <p:nvPr/>
          </p:nvCxnSpPr>
          <p:spPr>
            <a:xfrm flipH="1">
              <a:off x="1790700" y="4724400"/>
              <a:ext cx="1866900" cy="99060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75283" y="488361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No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26855" y="4732663"/>
            <a:ext cx="3069345" cy="1752600"/>
            <a:chOff x="4626855" y="4732663"/>
            <a:chExt cx="3069345" cy="1752600"/>
          </a:xfrm>
        </p:grpSpPr>
        <p:sp>
          <p:nvSpPr>
            <p:cNvPr id="14" name="Rectangle 13"/>
            <p:cNvSpPr/>
            <p:nvPr/>
          </p:nvSpPr>
          <p:spPr>
            <a:xfrm>
              <a:off x="5486400" y="5723263"/>
              <a:ext cx="2209800" cy="762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Calculate and display tax</a:t>
              </a:r>
              <a:endParaRPr lang="en-US" sz="20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9" name="Straight Arrow Connector 18"/>
            <p:cNvCxnSpPr>
              <a:endCxn id="14" idx="0"/>
            </p:cNvCxnSpPr>
            <p:nvPr/>
          </p:nvCxnSpPr>
          <p:spPr>
            <a:xfrm>
              <a:off x="4626855" y="4732663"/>
              <a:ext cx="1964445" cy="990600"/>
            </a:xfrm>
            <a:prstGeom prst="straightConnector1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609077" y="496531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mic Sans MS" panose="030F0702030302020204" pitchFamily="66" charset="0"/>
                </a:rPr>
                <a:t>Yes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0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Decisions In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nsolas" panose="020B0609020204030204" pitchFamily="49" charset="0"/>
              </a:rPr>
              <a:t>Check if some condition has been met (e.g., password for the document correctly entered) </a:t>
            </a:r>
          </a:p>
          <a:p>
            <a:r>
              <a:rPr lang="en-US" dirty="0">
                <a:cs typeface="Consolas" panose="020B0609020204030204" pitchFamily="49" charset="0"/>
              </a:rPr>
              <a:t>Program may react one way if it’s true that the condition has been met (e.g., password matches: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confirmation message</a:t>
            </a:r>
            <a:r>
              <a:rPr lang="en-US" dirty="0"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cs typeface="Consolas" panose="020B0609020204030204" pitchFamily="49" charset="0"/>
              </a:rPr>
              <a:t>Program may also react another way if it’s false that the condition has been met (e.g., password doesn’t match: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display error message</a:t>
            </a:r>
            <a:r>
              <a:rPr lang="en-US" dirty="0">
                <a:cs typeface="Consolas" panose="020B0609020204030204" pitchFamily="49" charset="0"/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Branching/Decision Making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if-then</a:t>
            </a:r>
            <a:endParaRPr lang="en-US" b="1" dirty="0" smtClean="0">
              <a:solidFill>
                <a:srgbClr val="FF66FF"/>
              </a:solidFill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nested if’s</a:t>
            </a:r>
            <a:endParaRPr lang="en-US" b="1" dirty="0">
              <a:solidFill>
                <a:srgbClr val="FF66FF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2685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Boolean expression</a:t>
            </a:r>
            <a:r>
              <a:rPr lang="en-US" dirty="0" smtClean="0"/>
              <a:t>: An </a:t>
            </a:r>
            <a:r>
              <a:rPr lang="en-US" dirty="0"/>
              <a:t>expression that must work out </a:t>
            </a:r>
            <a:r>
              <a:rPr lang="en-US" dirty="0" smtClean="0"/>
              <a:t>(evaluate to) to </a:t>
            </a:r>
            <a:r>
              <a:rPr lang="en-US" dirty="0"/>
              <a:t>either a true or false </a:t>
            </a:r>
            <a:r>
              <a:rPr lang="en-US" dirty="0" smtClean="0"/>
              <a:t>value.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it is over 45 Celsius </a:t>
            </a:r>
            <a:r>
              <a:rPr lang="en-US" dirty="0" smtClean="0"/>
              <a:t>today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the user correctly entered the password</a:t>
            </a:r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Body</a:t>
            </a:r>
            <a:r>
              <a:rPr lang="en-US" dirty="0" smtClean="0"/>
              <a:t>: A block of program instructions that will execute under a specified condition.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Style requirement</a:t>
            </a:r>
          </a:p>
          <a:p>
            <a:pPr lvl="2"/>
            <a:r>
              <a:rPr lang="en-US" dirty="0" smtClean="0"/>
              <a:t>The ‘body’ is indented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3925328"/>
            <a:ext cx="8153400" cy="1200329"/>
            <a:chOff x="762000" y="3925328"/>
            <a:chExt cx="8153400" cy="1200329"/>
          </a:xfrm>
        </p:grpSpPr>
        <p:sp>
          <p:nvSpPr>
            <p:cNvPr id="4" name="Rectangle 3"/>
            <p:cNvSpPr/>
            <p:nvPr/>
          </p:nvSpPr>
          <p:spPr>
            <a:xfrm>
              <a:off x="762000" y="4038600"/>
              <a:ext cx="3657600" cy="1066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Private Sub Document_Open()</a:t>
              </a:r>
            </a:p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MsgBox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("Fake virus</a:t>
              </a:r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!")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End Sub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457700" y="4097438"/>
              <a:ext cx="381000" cy="8382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5096" y="3925328"/>
              <a:ext cx="4060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This/these instruction/instructions run when you tell VBA to run the macro, the ‘body’ of the macro program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7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‘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If-Then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1098660" y="1675702"/>
            <a:ext cx="218418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Boolean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35363" y="1675702"/>
            <a:ext cx="4008438" cy="773811"/>
            <a:chOff x="3534809" y="1675702"/>
            <a:chExt cx="4008438" cy="773811"/>
          </a:xfrm>
        </p:grpSpPr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3534809" y="2041526"/>
              <a:ext cx="145415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6" name="Rectangle 6"/>
            <p:cNvSpPr>
              <a:spLocks noChangeArrowheads="1"/>
            </p:cNvSpPr>
            <p:nvPr/>
          </p:nvSpPr>
          <p:spPr bwMode="auto">
            <a:xfrm>
              <a:off x="4988959" y="1675702"/>
              <a:ext cx="2554288" cy="77381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Then </a:t>
              </a:r>
              <a:r>
                <a:rPr lang="en-US" altLang="en-US" sz="1800" dirty="0" smtClean="0">
                  <a:latin typeface="Arial" charset="0"/>
                </a:rPr>
                <a:t>execute an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or instructions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3885646" y="1773238"/>
              <a:ext cx="601663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5763" y="2400300"/>
            <a:ext cx="558800" cy="927100"/>
            <a:chOff x="1656270" y="2400300"/>
            <a:chExt cx="558800" cy="927100"/>
          </a:xfrm>
        </p:grpSpPr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H="1">
              <a:off x="2185988" y="2400300"/>
              <a:ext cx="4763" cy="927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165627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27150" y="2449513"/>
            <a:ext cx="4535488" cy="1579562"/>
            <a:chOff x="1327150" y="2449513"/>
            <a:chExt cx="4535488" cy="1579562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1327150" y="33496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grpSp>
          <p:nvGrpSpPr>
            <p:cNvPr id="18440" name="Group 13"/>
            <p:cNvGrpSpPr>
              <a:grpSpLocks/>
            </p:cNvGrpSpPr>
            <p:nvPr/>
          </p:nvGrpSpPr>
          <p:grpSpPr bwMode="auto">
            <a:xfrm>
              <a:off x="2979738" y="2449513"/>
              <a:ext cx="2882900" cy="1257300"/>
              <a:chOff x="1920" y="1544"/>
              <a:chExt cx="1816" cy="792"/>
            </a:xfrm>
          </p:grpSpPr>
          <p:sp>
            <p:nvSpPr>
              <p:cNvPr id="18441" name="Line 14"/>
              <p:cNvSpPr>
                <a:spLocks noChangeShapeType="1"/>
              </p:cNvSpPr>
              <p:nvPr/>
            </p:nvSpPr>
            <p:spPr bwMode="auto">
              <a:xfrm flipH="1">
                <a:off x="1920" y="2328"/>
                <a:ext cx="1816" cy="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8442" name="Line 15"/>
              <p:cNvSpPr>
                <a:spLocks noChangeShapeType="1"/>
              </p:cNvSpPr>
              <p:nvPr/>
            </p:nvSpPr>
            <p:spPr bwMode="auto">
              <a:xfrm>
                <a:off x="3728" y="1544"/>
                <a:ext cx="0" cy="79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1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  <a:endParaRPr lang="en-US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578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all the words in the Word doc and run the 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macro again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wordCount()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MIN_SIZE = 1000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7619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Allowable </a:t>
            </a:r>
            <a:r>
              <a:rPr lang="en-CA" altLang="en-US" sz="3200" dirty="0" smtClean="0">
                <a:solidFill>
                  <a:srgbClr val="FF0000"/>
                </a:solidFill>
              </a:rPr>
              <a:t>Operators</a:t>
            </a:r>
            <a:r>
              <a:rPr lang="en-CA" altLang="en-US" sz="3200" dirty="0" smtClean="0"/>
              <a:t> For Boolean Expressions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if (value </a:t>
            </a:r>
            <a:r>
              <a:rPr lang="en-CA" alt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value) then</a:t>
            </a:r>
          </a:p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tabLst>
                <a:tab pos="6629400" algn="l"/>
              </a:tabLst>
            </a:pPr>
            <a:endParaRPr lang="en-CA" altLang="en-US" sz="2000" dirty="0" smtClean="0">
              <a:latin typeface="Arial" charset="0"/>
            </a:endParaRP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dirty="0" smtClean="0">
                <a:latin typeface="Arial" charset="0"/>
              </a:rPr>
              <a:t>VBA                      Mathematical               </a:t>
            </a: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u="sng" dirty="0" smtClean="0">
                <a:latin typeface="Arial" charset="0"/>
              </a:rPr>
              <a:t>operator               equivalent              Meaning                               Example                                      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800" dirty="0" smtClean="0">
                <a:latin typeface="Arial" charset="0"/>
              </a:rPr>
              <a:t>                         &lt;                             Less than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CA" altLang="en-US" sz="1800" dirty="0" smtClean="0">
                <a:latin typeface="Arial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800" dirty="0" smtClean="0">
                <a:latin typeface="Arial" charset="0"/>
              </a:rPr>
              <a:t>                         &gt;                             Greater than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n-CA" altLang="en-US" sz="1800" dirty="0" smtClean="0">
                <a:latin typeface="Arial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=   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800" dirty="0" smtClean="0">
                <a:latin typeface="Arial" charset="0"/>
              </a:rPr>
              <a:t>                      =                             Equal to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=</a:t>
            </a:r>
            <a:r>
              <a:rPr lang="en-CA" altLang="en-US" sz="1800" dirty="0" smtClean="0">
                <a:latin typeface="Arial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&lt;=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                       ≤                             Less than or equal to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&lt;=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5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&gt;=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                      ≥                             Greater than or equal to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&gt;=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4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&lt;&gt;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                       ≠                            Not equal to	x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&lt;&gt;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4015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Actions Required For The True Vs. False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it is possible to explicitly state both cases using two if-then expressions…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("Document too short, total words " &amp;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If (totalWords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&gt;=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MIN_SIZE) Then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MsgBox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("Document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meets min. length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requirements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r>
              <a:rPr lang="en-US" dirty="0" smtClean="0"/>
              <a:t>The previous approach can be simplified </a:t>
            </a:r>
          </a:p>
          <a:p>
            <a:r>
              <a:rPr lang="en-US" dirty="0" smtClean="0"/>
              <a:t>Why? (What characteristics of the two if-then expressions may allow for an easy simplification)?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9346" y="1676400"/>
            <a:ext cx="25512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It’s true that the document is too short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4622" y="2971800"/>
            <a:ext cx="2551253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It’s false that the document is too short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An ‘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1162345" y="1675702"/>
            <a:ext cx="205681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49625" y="1765300"/>
            <a:ext cx="3957638" cy="661988"/>
            <a:chOff x="3349726" y="1765300"/>
            <a:chExt cx="3957537" cy="661988"/>
          </a:xfrm>
        </p:grpSpPr>
        <p:sp>
          <p:nvSpPr>
            <p:cNvPr id="31759" name="Line 5"/>
            <p:cNvSpPr>
              <a:spLocks noChangeShapeType="1"/>
            </p:cNvSpPr>
            <p:nvPr/>
          </p:nvSpPr>
          <p:spPr bwMode="auto">
            <a:xfrm>
              <a:off x="3349726" y="2038130"/>
              <a:ext cx="1473487" cy="65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noAutofit/>
            </a:bodyPr>
            <a:lstStyle/>
            <a:p>
              <a:endParaRPr lang="en-US" dirty="0"/>
            </a:p>
          </p:txBody>
        </p:sp>
        <p:sp>
          <p:nvSpPr>
            <p:cNvPr id="31760" name="Rectangle 6"/>
            <p:cNvSpPr>
              <a:spLocks noChangeArrowheads="1"/>
            </p:cNvSpPr>
            <p:nvPr/>
          </p:nvSpPr>
          <p:spPr bwMode="auto">
            <a:xfrm>
              <a:off x="4823214" y="1778000"/>
              <a:ext cx="2484049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</a:t>
              </a:r>
              <a:r>
                <a:rPr lang="en-US" altLang="en-US" sz="1800" dirty="0" smtClean="0">
                  <a:latin typeface="Arial" charset="0"/>
                </a:rPr>
                <a:t>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or instructions </a:t>
              </a:r>
              <a:r>
                <a:rPr lang="en-US" altLang="en-US" sz="1800" dirty="0">
                  <a:latin typeface="Arial" charset="0"/>
                </a:rPr>
                <a:t>(</a:t>
              </a:r>
              <a:r>
                <a:rPr lang="en-US" altLang="en-US" sz="1800" dirty="0" smtClean="0">
                  <a:latin typeface="Arial" charset="0"/>
                </a:rPr>
                <a:t>if-body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  <p:sp>
          <p:nvSpPr>
            <p:cNvPr id="31761" name="Text Box 7"/>
            <p:cNvSpPr txBox="1">
              <a:spLocks noChangeArrowheads="1"/>
            </p:cNvSpPr>
            <p:nvPr/>
          </p:nvSpPr>
          <p:spPr bwMode="auto">
            <a:xfrm>
              <a:off x="3822638" y="1765300"/>
              <a:ext cx="596962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9300" y="2381250"/>
            <a:ext cx="2792413" cy="1811338"/>
            <a:chOff x="749300" y="2381250"/>
            <a:chExt cx="2792413" cy="1811338"/>
          </a:xfrm>
        </p:grpSpPr>
        <p:grpSp>
          <p:nvGrpSpPr>
            <p:cNvPr id="31755" name="Group 5"/>
            <p:cNvGrpSpPr>
              <a:grpSpLocks/>
            </p:cNvGrpSpPr>
            <p:nvPr/>
          </p:nvGrpSpPr>
          <p:grpSpPr bwMode="auto">
            <a:xfrm>
              <a:off x="1612900" y="2381250"/>
              <a:ext cx="665163" cy="1143000"/>
              <a:chOff x="1612900" y="2381250"/>
              <a:chExt cx="665163" cy="1143000"/>
            </a:xfrm>
          </p:grpSpPr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 flipH="1">
                <a:off x="2178050" y="2381250"/>
                <a:ext cx="19050" cy="11430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758" name="Text Box 11"/>
              <p:cNvSpPr txBox="1">
                <a:spLocks noChangeArrowheads="1"/>
              </p:cNvSpPr>
              <p:nvPr/>
            </p:nvSpPr>
            <p:spPr bwMode="auto">
              <a:xfrm>
                <a:off x="1612900" y="2781300"/>
                <a:ext cx="665163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no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92D050"/>
                    </a:solidFill>
                    <a:latin typeface="Arial" charset="0"/>
                  </a:rPr>
                  <a:t>False</a:t>
                </a:r>
              </a:p>
            </p:txBody>
          </p:sp>
        </p:grp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749300" y="3543300"/>
              <a:ext cx="2792413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or instructions </a:t>
              </a:r>
              <a:r>
                <a:rPr lang="en-US" altLang="en-US" sz="1800" dirty="0" smtClean="0">
                  <a:latin typeface="Arial" charset="0"/>
                </a:rPr>
                <a:t>(else-body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47800" y="2427288"/>
            <a:ext cx="4578350" cy="3798887"/>
            <a:chOff x="1447800" y="2427288"/>
            <a:chExt cx="4578350" cy="3798887"/>
          </a:xfrm>
        </p:grpSpPr>
        <p:sp>
          <p:nvSpPr>
            <p:cNvPr id="31751" name="Rectangle 14"/>
            <p:cNvSpPr>
              <a:spLocks noChangeArrowheads="1"/>
            </p:cNvSpPr>
            <p:nvPr/>
          </p:nvSpPr>
          <p:spPr bwMode="auto">
            <a:xfrm>
              <a:off x="1447800" y="55467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 flipH="1">
              <a:off x="3108325" y="5880100"/>
              <a:ext cx="2917825" cy="127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1753" name="Line 16"/>
            <p:cNvSpPr>
              <a:spLocks noChangeShapeType="1"/>
            </p:cNvSpPr>
            <p:nvPr/>
          </p:nvSpPr>
          <p:spPr bwMode="auto">
            <a:xfrm flipH="1">
              <a:off x="6013450" y="2427288"/>
              <a:ext cx="12700" cy="3465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31754" name="Line 17"/>
            <p:cNvSpPr>
              <a:spLocks noChangeShapeType="1"/>
            </p:cNvSpPr>
            <p:nvPr/>
          </p:nvSpPr>
          <p:spPr bwMode="auto">
            <a:xfrm>
              <a:off x="2190750" y="4216400"/>
              <a:ext cx="12700" cy="1327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24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Consolas" panose="020B0609020204030204" pitchFamily="49" charset="0"/>
              </a:rPr>
              <a:t> (True)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(False)</a:t>
            </a:r>
            <a:endParaRPr lang="en-US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b="1" i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Else-Body</a:t>
            </a:r>
            <a:endParaRPr lang="en-US" sz="1800" b="1" i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("Document too short, total words " &amp; totalWords)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800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23116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wordCount2.docm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wordCount2()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MIN_SIZE = 1000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words or changing the minimum size and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observe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the effect on the program.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When Multiple Conditions Must Be Checked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r>
              <a:rPr lang="en-US" dirty="0" smtClean="0"/>
              <a:t>: If </a:t>
            </a:r>
            <a:r>
              <a:rPr lang="en-US" dirty="0" smtClean="0"/>
              <a:t>each condition is independent of other questions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expressions can be used</a:t>
            </a:r>
          </a:p>
          <a:p>
            <a:pPr lvl="1"/>
            <a:r>
              <a:rPr lang="en-US" dirty="0" smtClean="0"/>
              <a:t>Example: </a:t>
            </a:r>
            <a:endParaRPr lang="en-US" dirty="0" smtClean="0"/>
          </a:p>
          <a:p>
            <a:pPr lvl="1"/>
            <a:r>
              <a:rPr lang="en-US" dirty="0" smtClean="0"/>
              <a:t>Q1: </a:t>
            </a:r>
            <a:r>
              <a:rPr lang="en-US" dirty="0" smtClean="0"/>
              <a:t>Are you an adult?</a:t>
            </a:r>
            <a:endParaRPr lang="en-US" dirty="0" smtClean="0"/>
          </a:p>
          <a:p>
            <a:pPr lvl="1"/>
            <a:r>
              <a:rPr lang="en-US" dirty="0" smtClean="0"/>
              <a:t>Q2: </a:t>
            </a:r>
            <a:r>
              <a:rPr lang="en-US" dirty="0" smtClean="0"/>
              <a:t>Are you a Canadian citizen?</a:t>
            </a:r>
            <a:endParaRPr lang="en-US" dirty="0" smtClean="0"/>
          </a:p>
          <a:p>
            <a:pPr lvl="1"/>
            <a:r>
              <a:rPr lang="en-US" dirty="0" smtClean="0"/>
              <a:t>Q3: </a:t>
            </a:r>
            <a:r>
              <a:rPr lang="en-US" dirty="0" smtClean="0"/>
              <a:t>Are you currently employed?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40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>
                <a:solidFill>
                  <a:srgbClr val="FF0000"/>
                </a:solidFill>
              </a:rPr>
              <a:t>Collections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 </a:t>
            </a:r>
            <a:r>
              <a:rPr lang="en-US" dirty="0" smtClean="0"/>
              <a:t>of a document that </a:t>
            </a:r>
            <a:r>
              <a:rPr lang="en-US" dirty="0" smtClean="0"/>
              <a:t>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</a:t>
            </a:r>
            <a:r>
              <a:rPr lang="en-US" sz="2200" dirty="0" smtClean="0"/>
              <a:t>: </a:t>
            </a:r>
            <a:r>
              <a:rPr lang="en-US" sz="2200" dirty="0"/>
              <a:t>allows access to all </a:t>
            </a:r>
            <a:r>
              <a:rPr lang="en-US" sz="2200" dirty="0" smtClean="0"/>
              <a:t>lists </a:t>
            </a:r>
            <a:r>
              <a:rPr lang="en-US" sz="2200" dirty="0"/>
              <a:t>in a document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  <a:r>
              <a:rPr lang="en-US" sz="2200" dirty="0"/>
              <a:t>allows access to all </a:t>
            </a:r>
            <a:r>
              <a:rPr lang="en-US" sz="2200" dirty="0" smtClean="0"/>
              <a:t>shapes </a:t>
            </a:r>
            <a:r>
              <a:rPr lang="en-US" sz="2200" dirty="0"/>
              <a:t>in a document </a:t>
            </a:r>
            <a:endParaRPr lang="en-US" sz="2200" b="1" dirty="0">
              <a:solidFill>
                <a:srgbClr val="FF0000"/>
              </a:solidFill>
            </a:endParaRP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200" dirty="0"/>
              <a:t>: allows access to </a:t>
            </a:r>
            <a:r>
              <a:rPr lang="en-US" sz="2200" dirty="0" smtClean="0"/>
              <a:t>all </a:t>
            </a:r>
            <a:r>
              <a:rPr lang="en-US" sz="2200" dirty="0"/>
              <a:t>tables in a document (detailed example coming </a:t>
            </a:r>
            <a:r>
              <a:rPr lang="en-US" sz="2200" dirty="0" smtClean="0"/>
              <a:t>up</a:t>
            </a:r>
            <a:r>
              <a:rPr lang="en-US" sz="2200" dirty="0"/>
              <a:t> </a:t>
            </a:r>
            <a:r>
              <a:rPr lang="en-US" sz="2200" dirty="0" smtClean="0"/>
              <a:t>but a few brief examples below).</a:t>
            </a:r>
            <a:endParaRPr lang="en-US" sz="2200" dirty="0" smtClean="0"/>
          </a:p>
          <a:p>
            <a:pPr marL="514351" lvl="3" indent="-227013"/>
            <a:r>
              <a:rPr lang="en-US" sz="2000" dirty="0" smtClean="0"/>
              <a:t>E.g.,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sz="2000" dirty="0" smtClean="0"/>
              <a:t> – to access the tables in your document</a:t>
            </a:r>
          </a:p>
          <a:p>
            <a:pPr marL="514351" lvl="3" indent="-227013"/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 smtClean="0">
                <a:cs typeface="Consolas" panose="020B0609020204030204" pitchFamily="49" charset="0"/>
              </a:rPr>
              <a:t> – to access the first table in a document.</a:t>
            </a:r>
            <a:endParaRPr lang="en-US" sz="2000" dirty="0" smtClean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200" dirty="0" smtClean="0"/>
              <a:t>: briefly introduced in the last section</a:t>
            </a:r>
            <a:endParaRPr lang="en-US" sz="2200" dirty="0"/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17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When Multiple Conditions Must Be </a:t>
            </a:r>
            <a:r>
              <a:rPr lang="en-US" dirty="0" smtClean="0"/>
              <a:t>Checked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2</a:t>
            </a:r>
            <a:r>
              <a:rPr lang="en-US" dirty="0" smtClean="0"/>
              <a:t>: If </a:t>
            </a:r>
            <a:r>
              <a:rPr lang="en-US" dirty="0"/>
              <a:t>the result of one condition affects other conditions (when one condition is true then the other conditions must be false)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 can be used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of the following is your place of birth</a:t>
            </a:r>
            <a:r>
              <a:rPr lang="en-US" dirty="0" smtClean="0"/>
              <a:t>?  (Answering true to one option makes the options false)</a:t>
            </a:r>
            <a:endParaRPr lang="en-US" dirty="0"/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Calgary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Edmonton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Lethbridge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Red Deer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None of the above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itchFamily="49" charset="0"/>
              </a:rPr>
              <a:t>If-Then’s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431800" y="1104900"/>
            <a:ext cx="2657475" cy="7366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Boolean 1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9813" y="1841500"/>
            <a:ext cx="1522413" cy="1131889"/>
            <a:chOff x="1039813" y="1841500"/>
            <a:chExt cx="1522413" cy="1131889"/>
          </a:xfrm>
        </p:grpSpPr>
        <p:sp>
          <p:nvSpPr>
            <p:cNvPr id="60441" name="Line 5"/>
            <p:cNvSpPr>
              <a:spLocks noChangeShapeType="1"/>
            </p:cNvSpPr>
            <p:nvPr/>
          </p:nvSpPr>
          <p:spPr bwMode="auto">
            <a:xfrm flipH="1">
              <a:off x="1784350" y="1841500"/>
              <a:ext cx="6350" cy="469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grpSp>
          <p:nvGrpSpPr>
            <p:cNvPr id="60442" name="Group 6"/>
            <p:cNvGrpSpPr>
              <a:grpSpLocks/>
            </p:cNvGrpSpPr>
            <p:nvPr/>
          </p:nvGrpSpPr>
          <p:grpSpPr bwMode="auto">
            <a:xfrm>
              <a:off x="1039813" y="1892301"/>
              <a:ext cx="1522413" cy="1081088"/>
              <a:chOff x="655" y="1192"/>
              <a:chExt cx="959" cy="681"/>
            </a:xfrm>
          </p:grpSpPr>
          <p:sp>
            <p:nvSpPr>
              <p:cNvPr id="60443" name="Text Box 7"/>
              <p:cNvSpPr txBox="1">
                <a:spLocks noChangeArrowheads="1"/>
              </p:cNvSpPr>
              <p:nvPr/>
            </p:nvSpPr>
            <p:spPr bwMode="auto">
              <a:xfrm>
                <a:off x="760" y="1192"/>
                <a:ext cx="35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latin typeface="Arial" charset="0"/>
                  </a:rPr>
                  <a:t>True</a:t>
                </a:r>
              </a:p>
            </p:txBody>
          </p:sp>
          <p:sp>
            <p:nvSpPr>
              <p:cNvPr id="60444" name="Rectangle 8"/>
              <p:cNvSpPr>
                <a:spLocks noChangeArrowheads="1"/>
              </p:cNvSpPr>
              <p:nvPr/>
            </p:nvSpPr>
            <p:spPr bwMode="auto">
              <a:xfrm>
                <a:off x="655" y="1464"/>
                <a:ext cx="959" cy="4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 </a:t>
                </a:r>
                <a:r>
                  <a:rPr lang="en-US" altLang="en-US" sz="1800" dirty="0">
                    <a:latin typeface="Arial" charset="0"/>
                  </a:rPr>
                  <a:t>or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instructions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2349" y="4254500"/>
            <a:ext cx="1522727" cy="1143406"/>
            <a:chOff x="1002349" y="4254500"/>
            <a:chExt cx="1522727" cy="1143406"/>
          </a:xfrm>
        </p:grpSpPr>
        <p:sp>
          <p:nvSpPr>
            <p:cNvPr id="60438" name="Line 10"/>
            <p:cNvSpPr>
              <a:spLocks noChangeShapeType="1"/>
            </p:cNvSpPr>
            <p:nvPr/>
          </p:nvSpPr>
          <p:spPr bwMode="auto">
            <a:xfrm>
              <a:off x="1752600" y="4254500"/>
              <a:ext cx="6350" cy="4635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39" name="Text Box 11"/>
            <p:cNvSpPr txBox="1">
              <a:spLocks noChangeArrowheads="1"/>
            </p:cNvSpPr>
            <p:nvPr/>
          </p:nvSpPr>
          <p:spPr bwMode="auto">
            <a:xfrm>
              <a:off x="1206501" y="4318000"/>
              <a:ext cx="595311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True</a:t>
              </a:r>
            </a:p>
          </p:txBody>
        </p:sp>
        <p:sp>
          <p:nvSpPr>
            <p:cNvPr id="60440" name="Rectangle 12"/>
            <p:cNvSpPr>
              <a:spLocks noChangeArrowheads="1"/>
            </p:cNvSpPr>
            <p:nvPr/>
          </p:nvSpPr>
          <p:spPr bwMode="auto">
            <a:xfrm>
              <a:off x="1002349" y="47493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1800" y="2990850"/>
            <a:ext cx="2667000" cy="1238250"/>
            <a:chOff x="431800" y="2990850"/>
            <a:chExt cx="2667000" cy="1238250"/>
          </a:xfrm>
        </p:grpSpPr>
        <p:sp>
          <p:nvSpPr>
            <p:cNvPr id="60436" name="AutoShape 14"/>
            <p:cNvSpPr>
              <a:spLocks noChangeArrowheads="1"/>
            </p:cNvSpPr>
            <p:nvPr/>
          </p:nvSpPr>
          <p:spPr bwMode="auto">
            <a:xfrm>
              <a:off x="431800" y="3429000"/>
              <a:ext cx="2667000" cy="8001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Boolean 2</a:t>
              </a:r>
              <a:endParaRPr lang="en-US" alt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0437" name="Line 15"/>
            <p:cNvSpPr>
              <a:spLocks noChangeShapeType="1"/>
            </p:cNvSpPr>
            <p:nvPr/>
          </p:nvSpPr>
          <p:spPr bwMode="auto">
            <a:xfrm flipH="1">
              <a:off x="1760536" y="2990850"/>
              <a:ext cx="4762" cy="438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95350" y="5429250"/>
            <a:ext cx="1660525" cy="1216025"/>
            <a:chOff x="895350" y="5429250"/>
            <a:chExt cx="1660525" cy="1216025"/>
          </a:xfrm>
        </p:grpSpPr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895350" y="59658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0435" name="Line 18"/>
            <p:cNvSpPr>
              <a:spLocks noChangeShapeType="1"/>
            </p:cNvSpPr>
            <p:nvPr/>
          </p:nvSpPr>
          <p:spPr bwMode="auto">
            <a:xfrm>
              <a:off x="1746250" y="5429250"/>
              <a:ext cx="6350" cy="5365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71800" y="1466850"/>
            <a:ext cx="1800225" cy="2282825"/>
            <a:chOff x="2971799" y="1466850"/>
            <a:chExt cx="1800226" cy="2282824"/>
          </a:xfrm>
        </p:grpSpPr>
        <p:sp>
          <p:nvSpPr>
            <p:cNvPr id="60430" name="Line 20"/>
            <p:cNvSpPr>
              <a:spLocks noChangeShapeType="1"/>
            </p:cNvSpPr>
            <p:nvPr/>
          </p:nvSpPr>
          <p:spPr bwMode="auto">
            <a:xfrm flipH="1">
              <a:off x="2971799" y="3736974"/>
              <a:ext cx="1749425" cy="126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1" name="Text Box 21"/>
            <p:cNvSpPr txBox="1">
              <a:spLocks noChangeArrowheads="1"/>
            </p:cNvSpPr>
            <p:nvPr/>
          </p:nvSpPr>
          <p:spPr bwMode="auto">
            <a:xfrm>
              <a:off x="3617911" y="1473200"/>
              <a:ext cx="713532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  <p:sp>
          <p:nvSpPr>
            <p:cNvPr id="60432" name="Line 22"/>
            <p:cNvSpPr>
              <a:spLocks noChangeShapeType="1"/>
            </p:cNvSpPr>
            <p:nvPr/>
          </p:nvSpPr>
          <p:spPr bwMode="auto">
            <a:xfrm flipV="1">
              <a:off x="4721225" y="1473199"/>
              <a:ext cx="50800" cy="22764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3" name="Line 23"/>
            <p:cNvSpPr>
              <a:spLocks noChangeShapeType="1"/>
            </p:cNvSpPr>
            <p:nvPr/>
          </p:nvSpPr>
          <p:spPr bwMode="auto">
            <a:xfrm flipH="1" flipV="1">
              <a:off x="3173362" y="1466850"/>
              <a:ext cx="15986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59050" y="3933825"/>
            <a:ext cx="2162175" cy="2343150"/>
            <a:chOff x="2559050" y="3933825"/>
            <a:chExt cx="2162174" cy="2343150"/>
          </a:xfrm>
        </p:grpSpPr>
        <p:sp>
          <p:nvSpPr>
            <p:cNvPr id="60426" name="Line 25"/>
            <p:cNvSpPr>
              <a:spLocks noChangeShapeType="1"/>
            </p:cNvSpPr>
            <p:nvPr/>
          </p:nvSpPr>
          <p:spPr bwMode="auto">
            <a:xfrm flipH="1" flipV="1">
              <a:off x="2559050" y="6257925"/>
              <a:ext cx="21177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 flipV="1">
              <a:off x="4676774" y="3933825"/>
              <a:ext cx="44450" cy="2343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8" name="Line 27"/>
            <p:cNvSpPr>
              <a:spLocks noChangeShapeType="1"/>
            </p:cNvSpPr>
            <p:nvPr/>
          </p:nvSpPr>
          <p:spPr bwMode="auto">
            <a:xfrm flipH="1" flipV="1">
              <a:off x="2895600" y="3940175"/>
              <a:ext cx="1825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9" name="Text Box 28"/>
            <p:cNvSpPr txBox="1">
              <a:spLocks noChangeArrowheads="1"/>
            </p:cNvSpPr>
            <p:nvPr/>
          </p:nvSpPr>
          <p:spPr bwMode="auto">
            <a:xfrm>
              <a:off x="3263900" y="3959225"/>
              <a:ext cx="708794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9200" y="1466850"/>
            <a:ext cx="38862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1600" b="1" dirty="0">
                <a:solidFill>
                  <a:schemeClr val="bg1"/>
                </a:solidFill>
              </a:rPr>
              <a:t>Q1: Are you an adult?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Q2: Are you a Canadian citizen?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Q3: Are you currently employed?</a:t>
            </a:r>
          </a:p>
        </p:txBody>
      </p:sp>
    </p:spTree>
    <p:extLst>
      <p:ext uri="{BB962C8B-B14F-4D97-AF65-F5344CB8AC3E}">
        <p14:creationId xmlns:p14="http://schemas.microsoft.com/office/powerpoint/2010/main" val="8468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endParaRPr lang="en-CA" altLang="en-US" sz="3200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 smtClean="0"/>
              <a:t>Any, all or none of the conditions may be true</a:t>
            </a:r>
          </a:p>
          <a:p>
            <a:pPr eaLnBrk="1" hangingPunct="1"/>
            <a:r>
              <a:rPr lang="en-CA" altLang="en-US" sz="2400" dirty="0" smtClean="0"/>
              <a:t>Employ when a series of independent questions will be asked</a:t>
            </a:r>
          </a:p>
          <a:p>
            <a:pPr eaLnBrk="1" hangingPunct="1"/>
            <a:r>
              <a:rPr lang="en-CA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 </a:t>
            </a:r>
            <a:r>
              <a:rPr lang="en-CA" altLang="en-US" sz="3200" dirty="0" smtClean="0"/>
              <a:t>(2)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 smtClean="0"/>
              <a:t>Word document containing the macro: </a:t>
            </a:r>
            <a:r>
              <a:rPr lang="en-CA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multipleIf.docm</a:t>
            </a:r>
            <a:endParaRPr lang="en-CA" alt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multipleIf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Check if there were any 'comments' added to the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document.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(ActiveDocument.Comments.Count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("Annotations were made in this document")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A numbered item includes numbered and bulleted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lists.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(ActiveDocument.CountNumberedItems()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("Bullet points or numbered lists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used")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End Sub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8458200" cy="70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0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r>
              <a:rPr lang="en-CA" altLang="en-US" sz="3200" dirty="0" smtClean="0"/>
              <a:t>:</a:t>
            </a:r>
            <a:r>
              <a:rPr lang="en-CA" altLang="en-US" sz="3200" dirty="0" smtClean="0">
                <a:solidFill>
                  <a:srgbClr val="FF0000"/>
                </a:solidFill>
              </a:rPr>
              <a:t> </a:t>
            </a:r>
            <a:r>
              <a:rPr lang="en-CA" altLang="en-US" sz="3200" dirty="0" smtClean="0"/>
              <a:t>Mutually Exclusive Conditions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At most </a:t>
            </a:r>
            <a:r>
              <a:rPr lang="en-CA" altLang="en-US" sz="2000" i="1" dirty="0" smtClean="0"/>
              <a:t>only one</a:t>
            </a:r>
            <a:r>
              <a:rPr lang="en-CA" altLang="en-US" sz="2000" dirty="0" smtClean="0"/>
              <a:t> of many conditions can be true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Can be implemented through multiple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2000" dirty="0" smtClean="0"/>
              <a:t>'s</a:t>
            </a:r>
          </a:p>
          <a:p>
            <a:pPr eaLnBrk="1" hangingPunct="1"/>
            <a:r>
              <a:rPr lang="en-CA" altLang="en-US" sz="2000" b="1" dirty="0" smtClean="0"/>
              <a:t>Word document containing the macro (empty document, see macro editor for the important details)</a:t>
            </a:r>
            <a:r>
              <a:rPr lang="en-CA" altLang="en-US" sz="2000" dirty="0" smtClean="0"/>
              <a:t>: </a:t>
            </a:r>
            <a:r>
              <a:rPr lang="en-CA" altLang="en-US" sz="2000" dirty="0" smtClean="0"/>
              <a:t>“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gradesInefficient.docm</a:t>
            </a:r>
            <a:r>
              <a:rPr lang="en-CA" altLang="en-US" sz="2000" dirty="0" smtClean="0"/>
              <a:t>”</a:t>
            </a:r>
            <a:endParaRPr lang="en-CA" altLang="en-US" sz="2000" dirty="0" smtClean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5305" y="1357086"/>
            <a:ext cx="3856038" cy="587375"/>
            <a:chOff x="5257800" y="1711324"/>
            <a:chExt cx="3856036" cy="587375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H="1" flipV="1">
              <a:off x="5791200" y="1814512"/>
              <a:ext cx="1436586" cy="190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5257800" y="2017712"/>
              <a:ext cx="1974850" cy="101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7064374" y="1711324"/>
              <a:ext cx="2049462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FF0000"/>
                  </a:solidFill>
                  <a:latin typeface="Arial" charset="0"/>
                </a:rPr>
                <a:t>Inefficient combination!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0168" y="2941897"/>
            <a:ext cx="3499413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4)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letter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"A"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3)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letter = "B"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2)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letter = "C"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582" y="2932250"/>
            <a:ext cx="3499413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1)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letter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"D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    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(grade = 0)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letter = "F"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05045" y="2721978"/>
            <a:ext cx="3900837" cy="3912243"/>
          </a:xfrm>
          <a:custGeom>
            <a:avLst/>
            <a:gdLst>
              <a:gd name="connsiteX0" fmla="*/ 0 w 3900837"/>
              <a:gd name="connsiteY0" fmla="*/ 3507129 h 3912243"/>
              <a:gd name="connsiteX1" fmla="*/ 11575 w 3900837"/>
              <a:gd name="connsiteY1" fmla="*/ 3727048 h 3912243"/>
              <a:gd name="connsiteX2" fmla="*/ 34724 w 3900837"/>
              <a:gd name="connsiteY2" fmla="*/ 3761772 h 3912243"/>
              <a:gd name="connsiteX3" fmla="*/ 92598 w 3900837"/>
              <a:gd name="connsiteY3" fmla="*/ 3819646 h 3912243"/>
              <a:gd name="connsiteX4" fmla="*/ 196770 w 3900837"/>
              <a:gd name="connsiteY4" fmla="*/ 3854370 h 3912243"/>
              <a:gd name="connsiteX5" fmla="*/ 266218 w 3900837"/>
              <a:gd name="connsiteY5" fmla="*/ 3877519 h 3912243"/>
              <a:gd name="connsiteX6" fmla="*/ 312517 w 3900837"/>
              <a:gd name="connsiteY6" fmla="*/ 3889094 h 3912243"/>
              <a:gd name="connsiteX7" fmla="*/ 347241 w 3900837"/>
              <a:gd name="connsiteY7" fmla="*/ 3900668 h 3912243"/>
              <a:gd name="connsiteX8" fmla="*/ 451413 w 3900837"/>
              <a:gd name="connsiteY8" fmla="*/ 3912243 h 3912243"/>
              <a:gd name="connsiteX9" fmla="*/ 671332 w 3900837"/>
              <a:gd name="connsiteY9" fmla="*/ 3889094 h 3912243"/>
              <a:gd name="connsiteX10" fmla="*/ 798653 w 3900837"/>
              <a:gd name="connsiteY10" fmla="*/ 3877519 h 3912243"/>
              <a:gd name="connsiteX11" fmla="*/ 833378 w 3900837"/>
              <a:gd name="connsiteY11" fmla="*/ 3865944 h 3912243"/>
              <a:gd name="connsiteX12" fmla="*/ 925975 w 3900837"/>
              <a:gd name="connsiteY12" fmla="*/ 3842795 h 3912243"/>
              <a:gd name="connsiteX13" fmla="*/ 1018572 w 3900837"/>
              <a:gd name="connsiteY13" fmla="*/ 3808071 h 3912243"/>
              <a:gd name="connsiteX14" fmla="*/ 1053296 w 3900837"/>
              <a:gd name="connsiteY14" fmla="*/ 3784922 h 3912243"/>
              <a:gd name="connsiteX15" fmla="*/ 1169043 w 3900837"/>
              <a:gd name="connsiteY15" fmla="*/ 3750197 h 3912243"/>
              <a:gd name="connsiteX16" fmla="*/ 1284790 w 3900837"/>
              <a:gd name="connsiteY16" fmla="*/ 3680749 h 3912243"/>
              <a:gd name="connsiteX17" fmla="*/ 1354238 w 3900837"/>
              <a:gd name="connsiteY17" fmla="*/ 3646025 h 3912243"/>
              <a:gd name="connsiteX18" fmla="*/ 1388962 w 3900837"/>
              <a:gd name="connsiteY18" fmla="*/ 3611301 h 3912243"/>
              <a:gd name="connsiteX19" fmla="*/ 1423686 w 3900837"/>
              <a:gd name="connsiteY19" fmla="*/ 3599727 h 3912243"/>
              <a:gd name="connsiteX20" fmla="*/ 1608881 w 3900837"/>
              <a:gd name="connsiteY20" fmla="*/ 3507129 h 3912243"/>
              <a:gd name="connsiteX21" fmla="*/ 1875099 w 3900837"/>
              <a:gd name="connsiteY21" fmla="*/ 3356658 h 3912243"/>
              <a:gd name="connsiteX22" fmla="*/ 2083443 w 3900837"/>
              <a:gd name="connsiteY22" fmla="*/ 3252486 h 3912243"/>
              <a:gd name="connsiteX23" fmla="*/ 2222340 w 3900837"/>
              <a:gd name="connsiteY23" fmla="*/ 3194613 h 3912243"/>
              <a:gd name="connsiteX24" fmla="*/ 2384385 w 3900837"/>
              <a:gd name="connsiteY24" fmla="*/ 3113590 h 3912243"/>
              <a:gd name="connsiteX25" fmla="*/ 2465408 w 3900837"/>
              <a:gd name="connsiteY25" fmla="*/ 3055716 h 3912243"/>
              <a:gd name="connsiteX26" fmla="*/ 2523281 w 3900837"/>
              <a:gd name="connsiteY26" fmla="*/ 3020992 h 3912243"/>
              <a:gd name="connsiteX27" fmla="*/ 2558005 w 3900837"/>
              <a:gd name="connsiteY27" fmla="*/ 2997843 h 3912243"/>
              <a:gd name="connsiteX28" fmla="*/ 2569580 w 3900837"/>
              <a:gd name="connsiteY28" fmla="*/ 2882096 h 3912243"/>
              <a:gd name="connsiteX29" fmla="*/ 2581155 w 3900837"/>
              <a:gd name="connsiteY29" fmla="*/ 2835797 h 3912243"/>
              <a:gd name="connsiteX30" fmla="*/ 2592729 w 3900837"/>
              <a:gd name="connsiteY30" fmla="*/ 2777924 h 3912243"/>
              <a:gd name="connsiteX31" fmla="*/ 2604304 w 3900837"/>
              <a:gd name="connsiteY31" fmla="*/ 2685327 h 3912243"/>
              <a:gd name="connsiteX32" fmla="*/ 2615879 w 3900837"/>
              <a:gd name="connsiteY32" fmla="*/ 2627453 h 3912243"/>
              <a:gd name="connsiteX33" fmla="*/ 2639028 w 3900837"/>
              <a:gd name="connsiteY33" fmla="*/ 2511706 h 3912243"/>
              <a:gd name="connsiteX34" fmla="*/ 2662178 w 3900837"/>
              <a:gd name="connsiteY34" fmla="*/ 2488557 h 3912243"/>
              <a:gd name="connsiteX35" fmla="*/ 2685327 w 3900837"/>
              <a:gd name="connsiteY35" fmla="*/ 2314937 h 3912243"/>
              <a:gd name="connsiteX36" fmla="*/ 2743200 w 3900837"/>
              <a:gd name="connsiteY36" fmla="*/ 2095018 h 3912243"/>
              <a:gd name="connsiteX37" fmla="*/ 2766350 w 3900837"/>
              <a:gd name="connsiteY37" fmla="*/ 2025570 h 3912243"/>
              <a:gd name="connsiteX38" fmla="*/ 2789499 w 3900837"/>
              <a:gd name="connsiteY38" fmla="*/ 1932972 h 3912243"/>
              <a:gd name="connsiteX39" fmla="*/ 2801074 w 3900837"/>
              <a:gd name="connsiteY39" fmla="*/ 1863524 h 3912243"/>
              <a:gd name="connsiteX40" fmla="*/ 2870522 w 3900837"/>
              <a:gd name="connsiteY40" fmla="*/ 1666754 h 3912243"/>
              <a:gd name="connsiteX41" fmla="*/ 2893671 w 3900837"/>
              <a:gd name="connsiteY41" fmla="*/ 1620456 h 3912243"/>
              <a:gd name="connsiteX42" fmla="*/ 2928395 w 3900837"/>
              <a:gd name="connsiteY42" fmla="*/ 1307939 h 3912243"/>
              <a:gd name="connsiteX43" fmla="*/ 2939970 w 3900837"/>
              <a:gd name="connsiteY43" fmla="*/ 1238491 h 3912243"/>
              <a:gd name="connsiteX44" fmla="*/ 2963119 w 3900837"/>
              <a:gd name="connsiteY44" fmla="*/ 1134319 h 3912243"/>
              <a:gd name="connsiteX45" fmla="*/ 2974694 w 3900837"/>
              <a:gd name="connsiteY45" fmla="*/ 1018572 h 3912243"/>
              <a:gd name="connsiteX46" fmla="*/ 3009418 w 3900837"/>
              <a:gd name="connsiteY46" fmla="*/ 937549 h 3912243"/>
              <a:gd name="connsiteX47" fmla="*/ 3032567 w 3900837"/>
              <a:gd name="connsiteY47" fmla="*/ 775504 h 3912243"/>
              <a:gd name="connsiteX48" fmla="*/ 3090441 w 3900837"/>
              <a:gd name="connsiteY48" fmla="*/ 636608 h 3912243"/>
              <a:gd name="connsiteX49" fmla="*/ 3102015 w 3900837"/>
              <a:gd name="connsiteY49" fmla="*/ 544010 h 3912243"/>
              <a:gd name="connsiteX50" fmla="*/ 3125165 w 3900837"/>
              <a:gd name="connsiteY50" fmla="*/ 474562 h 3912243"/>
              <a:gd name="connsiteX51" fmla="*/ 3159889 w 3900837"/>
              <a:gd name="connsiteY51" fmla="*/ 347241 h 3912243"/>
              <a:gd name="connsiteX52" fmla="*/ 3171464 w 3900837"/>
              <a:gd name="connsiteY52" fmla="*/ 289367 h 3912243"/>
              <a:gd name="connsiteX53" fmla="*/ 3206188 w 3900837"/>
              <a:gd name="connsiteY53" fmla="*/ 208344 h 3912243"/>
              <a:gd name="connsiteX54" fmla="*/ 3217762 w 3900837"/>
              <a:gd name="connsiteY54" fmla="*/ 173620 h 3912243"/>
              <a:gd name="connsiteX55" fmla="*/ 3310360 w 3900837"/>
              <a:gd name="connsiteY55" fmla="*/ 92597 h 3912243"/>
              <a:gd name="connsiteX56" fmla="*/ 3391383 w 3900837"/>
              <a:gd name="connsiteY56" fmla="*/ 46299 h 3912243"/>
              <a:gd name="connsiteX57" fmla="*/ 3414532 w 3900837"/>
              <a:gd name="connsiteY57" fmla="*/ 23149 h 3912243"/>
              <a:gd name="connsiteX58" fmla="*/ 3576578 w 3900837"/>
              <a:gd name="connsiteY58" fmla="*/ 0 h 3912243"/>
              <a:gd name="connsiteX59" fmla="*/ 3796496 w 3900837"/>
              <a:gd name="connsiteY59" fmla="*/ 11575 h 3912243"/>
              <a:gd name="connsiteX60" fmla="*/ 3854370 w 3900837"/>
              <a:gd name="connsiteY60" fmla="*/ 81023 h 3912243"/>
              <a:gd name="connsiteX61" fmla="*/ 3877519 w 3900837"/>
              <a:gd name="connsiteY61" fmla="*/ 115747 h 3912243"/>
              <a:gd name="connsiteX62" fmla="*/ 3900669 w 3900837"/>
              <a:gd name="connsiteY62" fmla="*/ 219919 h 39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00837" h="3912243">
                <a:moveTo>
                  <a:pt x="0" y="3507129"/>
                </a:moveTo>
                <a:cubicBezTo>
                  <a:pt x="3858" y="3580435"/>
                  <a:pt x="1657" y="3654313"/>
                  <a:pt x="11575" y="3727048"/>
                </a:cubicBezTo>
                <a:cubicBezTo>
                  <a:pt x="13455" y="3740831"/>
                  <a:pt x="25564" y="3751303"/>
                  <a:pt x="34724" y="3761772"/>
                </a:cubicBezTo>
                <a:cubicBezTo>
                  <a:pt x="52689" y="3782304"/>
                  <a:pt x="66716" y="3811019"/>
                  <a:pt x="92598" y="3819646"/>
                </a:cubicBezTo>
                <a:lnTo>
                  <a:pt x="196770" y="3854370"/>
                </a:lnTo>
                <a:cubicBezTo>
                  <a:pt x="219919" y="3862086"/>
                  <a:pt x="242545" y="3871601"/>
                  <a:pt x="266218" y="3877519"/>
                </a:cubicBezTo>
                <a:cubicBezTo>
                  <a:pt x="281651" y="3881377"/>
                  <a:pt x="297221" y="3884724"/>
                  <a:pt x="312517" y="3889094"/>
                </a:cubicBezTo>
                <a:cubicBezTo>
                  <a:pt x="324248" y="3892446"/>
                  <a:pt x="335206" y="3898662"/>
                  <a:pt x="347241" y="3900668"/>
                </a:cubicBezTo>
                <a:cubicBezTo>
                  <a:pt x="381703" y="3906412"/>
                  <a:pt x="416689" y="3908385"/>
                  <a:pt x="451413" y="3912243"/>
                </a:cubicBezTo>
                <a:lnTo>
                  <a:pt x="671332" y="3889094"/>
                </a:lnTo>
                <a:cubicBezTo>
                  <a:pt x="713736" y="3884854"/>
                  <a:pt x="756466" y="3883546"/>
                  <a:pt x="798653" y="3877519"/>
                </a:cubicBezTo>
                <a:cubicBezTo>
                  <a:pt x="810731" y="3875793"/>
                  <a:pt x="821607" y="3869154"/>
                  <a:pt x="833378" y="3865944"/>
                </a:cubicBezTo>
                <a:cubicBezTo>
                  <a:pt x="864073" y="3857573"/>
                  <a:pt x="897518" y="3857023"/>
                  <a:pt x="925975" y="3842795"/>
                </a:cubicBezTo>
                <a:cubicBezTo>
                  <a:pt x="986502" y="3812532"/>
                  <a:pt x="955535" y="3823831"/>
                  <a:pt x="1018572" y="3808071"/>
                </a:cubicBezTo>
                <a:cubicBezTo>
                  <a:pt x="1030147" y="3800355"/>
                  <a:pt x="1040510" y="3790402"/>
                  <a:pt x="1053296" y="3784922"/>
                </a:cubicBezTo>
                <a:cubicBezTo>
                  <a:pt x="1098590" y="3765510"/>
                  <a:pt x="1122358" y="3781320"/>
                  <a:pt x="1169043" y="3750197"/>
                </a:cubicBezTo>
                <a:cubicBezTo>
                  <a:pt x="1338931" y="3636940"/>
                  <a:pt x="1160219" y="3751933"/>
                  <a:pt x="1284790" y="3680749"/>
                </a:cubicBezTo>
                <a:cubicBezTo>
                  <a:pt x="1347614" y="3644849"/>
                  <a:pt x="1290575" y="3667247"/>
                  <a:pt x="1354238" y="3646025"/>
                </a:cubicBezTo>
                <a:cubicBezTo>
                  <a:pt x="1365813" y="3634450"/>
                  <a:pt x="1375342" y="3620381"/>
                  <a:pt x="1388962" y="3611301"/>
                </a:cubicBezTo>
                <a:cubicBezTo>
                  <a:pt x="1399114" y="3604533"/>
                  <a:pt x="1412660" y="3604950"/>
                  <a:pt x="1423686" y="3599727"/>
                </a:cubicBezTo>
                <a:cubicBezTo>
                  <a:pt x="1486060" y="3570181"/>
                  <a:pt x="1548956" y="3541371"/>
                  <a:pt x="1608881" y="3507129"/>
                </a:cubicBezTo>
                <a:lnTo>
                  <a:pt x="1875099" y="3356658"/>
                </a:lnTo>
                <a:cubicBezTo>
                  <a:pt x="1944547" y="3321934"/>
                  <a:pt x="2009782" y="3277040"/>
                  <a:pt x="2083443" y="3252486"/>
                </a:cubicBezTo>
                <a:cubicBezTo>
                  <a:pt x="2145574" y="3231775"/>
                  <a:pt x="2133935" y="3236893"/>
                  <a:pt x="2222340" y="3194613"/>
                </a:cubicBezTo>
                <a:cubicBezTo>
                  <a:pt x="2276821" y="3168557"/>
                  <a:pt x="2335243" y="3148692"/>
                  <a:pt x="2384385" y="3113590"/>
                </a:cubicBezTo>
                <a:cubicBezTo>
                  <a:pt x="2411393" y="3094299"/>
                  <a:pt x="2437792" y="3074127"/>
                  <a:pt x="2465408" y="3055716"/>
                </a:cubicBezTo>
                <a:cubicBezTo>
                  <a:pt x="2484127" y="3043237"/>
                  <a:pt x="2504204" y="3032915"/>
                  <a:pt x="2523281" y="3020992"/>
                </a:cubicBezTo>
                <a:cubicBezTo>
                  <a:pt x="2535077" y="3013619"/>
                  <a:pt x="2546430" y="3005559"/>
                  <a:pt x="2558005" y="2997843"/>
                </a:cubicBezTo>
                <a:cubicBezTo>
                  <a:pt x="2561863" y="2959261"/>
                  <a:pt x="2564096" y="2920481"/>
                  <a:pt x="2569580" y="2882096"/>
                </a:cubicBezTo>
                <a:cubicBezTo>
                  <a:pt x="2571830" y="2866348"/>
                  <a:pt x="2577704" y="2851326"/>
                  <a:pt x="2581155" y="2835797"/>
                </a:cubicBezTo>
                <a:cubicBezTo>
                  <a:pt x="2585423" y="2816592"/>
                  <a:pt x="2589738" y="2797368"/>
                  <a:pt x="2592729" y="2777924"/>
                </a:cubicBezTo>
                <a:cubicBezTo>
                  <a:pt x="2597459" y="2747180"/>
                  <a:pt x="2599574" y="2716071"/>
                  <a:pt x="2604304" y="2685327"/>
                </a:cubicBezTo>
                <a:cubicBezTo>
                  <a:pt x="2607296" y="2665882"/>
                  <a:pt x="2612645" y="2646859"/>
                  <a:pt x="2615879" y="2627453"/>
                </a:cubicBezTo>
                <a:cubicBezTo>
                  <a:pt x="2618349" y="2612630"/>
                  <a:pt x="2623668" y="2537305"/>
                  <a:pt x="2639028" y="2511706"/>
                </a:cubicBezTo>
                <a:cubicBezTo>
                  <a:pt x="2644643" y="2502348"/>
                  <a:pt x="2654461" y="2496273"/>
                  <a:pt x="2662178" y="2488557"/>
                </a:cubicBezTo>
                <a:cubicBezTo>
                  <a:pt x="2669894" y="2430684"/>
                  <a:pt x="2674696" y="2372346"/>
                  <a:pt x="2685327" y="2314937"/>
                </a:cubicBezTo>
                <a:cubicBezTo>
                  <a:pt x="2692651" y="2275389"/>
                  <a:pt x="2727077" y="2147418"/>
                  <a:pt x="2743200" y="2095018"/>
                </a:cubicBezTo>
                <a:cubicBezTo>
                  <a:pt x="2750376" y="2071695"/>
                  <a:pt x="2759646" y="2049033"/>
                  <a:pt x="2766350" y="2025570"/>
                </a:cubicBezTo>
                <a:cubicBezTo>
                  <a:pt x="2775091" y="1994978"/>
                  <a:pt x="2782833" y="1964082"/>
                  <a:pt x="2789499" y="1932972"/>
                </a:cubicBezTo>
                <a:cubicBezTo>
                  <a:pt x="2794416" y="1910024"/>
                  <a:pt x="2794793" y="1886136"/>
                  <a:pt x="2801074" y="1863524"/>
                </a:cubicBezTo>
                <a:cubicBezTo>
                  <a:pt x="2812496" y="1822406"/>
                  <a:pt x="2846892" y="1719920"/>
                  <a:pt x="2870522" y="1666754"/>
                </a:cubicBezTo>
                <a:cubicBezTo>
                  <a:pt x="2877530" y="1650987"/>
                  <a:pt x="2885955" y="1635889"/>
                  <a:pt x="2893671" y="1620456"/>
                </a:cubicBezTo>
                <a:cubicBezTo>
                  <a:pt x="2905246" y="1516284"/>
                  <a:pt x="2911163" y="1411326"/>
                  <a:pt x="2928395" y="1307939"/>
                </a:cubicBezTo>
                <a:cubicBezTo>
                  <a:pt x="2932253" y="1284790"/>
                  <a:pt x="2935367" y="1261504"/>
                  <a:pt x="2939970" y="1238491"/>
                </a:cubicBezTo>
                <a:cubicBezTo>
                  <a:pt x="2950974" y="1183470"/>
                  <a:pt x="2955032" y="1194974"/>
                  <a:pt x="2963119" y="1134319"/>
                </a:cubicBezTo>
                <a:cubicBezTo>
                  <a:pt x="2968244" y="1095884"/>
                  <a:pt x="2968798" y="1056896"/>
                  <a:pt x="2974694" y="1018572"/>
                </a:cubicBezTo>
                <a:cubicBezTo>
                  <a:pt x="2978478" y="993974"/>
                  <a:pt x="2999547" y="957292"/>
                  <a:pt x="3009418" y="937549"/>
                </a:cubicBezTo>
                <a:cubicBezTo>
                  <a:pt x="3012348" y="908254"/>
                  <a:pt x="3015786" y="817458"/>
                  <a:pt x="3032567" y="775504"/>
                </a:cubicBezTo>
                <a:cubicBezTo>
                  <a:pt x="3123856" y="547277"/>
                  <a:pt x="3016065" y="859731"/>
                  <a:pt x="3090441" y="636608"/>
                </a:cubicBezTo>
                <a:cubicBezTo>
                  <a:pt x="3094299" y="605742"/>
                  <a:pt x="3095497" y="574426"/>
                  <a:pt x="3102015" y="544010"/>
                </a:cubicBezTo>
                <a:cubicBezTo>
                  <a:pt x="3107128" y="520150"/>
                  <a:pt x="3125165" y="474562"/>
                  <a:pt x="3125165" y="474562"/>
                </a:cubicBezTo>
                <a:cubicBezTo>
                  <a:pt x="3153154" y="278642"/>
                  <a:pt x="3115701" y="479804"/>
                  <a:pt x="3159889" y="347241"/>
                </a:cubicBezTo>
                <a:cubicBezTo>
                  <a:pt x="3166110" y="328577"/>
                  <a:pt x="3166693" y="308453"/>
                  <a:pt x="3171464" y="289367"/>
                </a:cubicBezTo>
                <a:cubicBezTo>
                  <a:pt x="3182323" y="245929"/>
                  <a:pt x="3186309" y="254730"/>
                  <a:pt x="3206188" y="208344"/>
                </a:cubicBezTo>
                <a:cubicBezTo>
                  <a:pt x="3210994" y="197130"/>
                  <a:pt x="3210442" y="183381"/>
                  <a:pt x="3217762" y="173620"/>
                </a:cubicBezTo>
                <a:cubicBezTo>
                  <a:pt x="3251615" y="128483"/>
                  <a:pt x="3270201" y="119371"/>
                  <a:pt x="3310360" y="92597"/>
                </a:cubicBezTo>
                <a:cubicBezTo>
                  <a:pt x="3355210" y="25321"/>
                  <a:pt x="3304611" y="83487"/>
                  <a:pt x="3391383" y="46299"/>
                </a:cubicBezTo>
                <a:cubicBezTo>
                  <a:pt x="3401413" y="42000"/>
                  <a:pt x="3405174" y="28764"/>
                  <a:pt x="3414532" y="23149"/>
                </a:cubicBezTo>
                <a:cubicBezTo>
                  <a:pt x="3450316" y="1679"/>
                  <a:pt x="3574617" y="178"/>
                  <a:pt x="3576578" y="0"/>
                </a:cubicBezTo>
                <a:cubicBezTo>
                  <a:pt x="3649884" y="3858"/>
                  <a:pt x="3723762" y="1657"/>
                  <a:pt x="3796496" y="11575"/>
                </a:cubicBezTo>
                <a:cubicBezTo>
                  <a:pt x="3833118" y="16569"/>
                  <a:pt x="3840455" y="56671"/>
                  <a:pt x="3854370" y="81023"/>
                </a:cubicBezTo>
                <a:cubicBezTo>
                  <a:pt x="3861272" y="93101"/>
                  <a:pt x="3871869" y="103035"/>
                  <a:pt x="3877519" y="115747"/>
                </a:cubicBezTo>
                <a:cubicBezTo>
                  <a:pt x="3904329" y="176070"/>
                  <a:pt x="3900669" y="170330"/>
                  <a:pt x="3900669" y="2199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2" grpId="0"/>
      <p:bldP spid="9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If-Then, Elseif, Else</a:t>
            </a:r>
          </a:p>
        </p:txBody>
      </p:sp>
      <p:sp>
        <p:nvSpPr>
          <p:cNvPr id="187395" name="AutoShape 3"/>
          <p:cNvSpPr>
            <a:spLocks noChangeArrowheads="1"/>
          </p:cNvSpPr>
          <p:nvPr/>
        </p:nvSpPr>
        <p:spPr bwMode="auto">
          <a:xfrm>
            <a:off x="304800" y="1133475"/>
            <a:ext cx="2697163" cy="67945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35300" y="1180694"/>
            <a:ext cx="2867976" cy="648512"/>
            <a:chOff x="3035300" y="1180694"/>
            <a:chExt cx="2867976" cy="648512"/>
          </a:xfrm>
        </p:grpSpPr>
        <p:sp>
          <p:nvSpPr>
            <p:cNvPr id="64540" name="Line 5"/>
            <p:cNvSpPr>
              <a:spLocks noChangeShapeType="1"/>
            </p:cNvSpPr>
            <p:nvPr/>
          </p:nvSpPr>
          <p:spPr bwMode="auto">
            <a:xfrm>
              <a:off x="3035300" y="147320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41" name="Text Box 6"/>
            <p:cNvSpPr txBox="1">
              <a:spLocks noChangeArrowheads="1"/>
            </p:cNvSpPr>
            <p:nvPr/>
          </p:nvSpPr>
          <p:spPr bwMode="auto">
            <a:xfrm>
              <a:off x="3403600" y="11811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42" name="Rectangle 7"/>
            <p:cNvSpPr>
              <a:spLocks noChangeArrowheads="1"/>
            </p:cNvSpPr>
            <p:nvPr/>
          </p:nvSpPr>
          <p:spPr bwMode="auto">
            <a:xfrm>
              <a:off x="4380549" y="11806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</a:t>
              </a:r>
              <a:r>
                <a:rPr lang="en-US" altLang="en-US" sz="1800" dirty="0">
                  <a:latin typeface="Arial" charset="0"/>
                </a:rPr>
                <a:t>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instructions</a:t>
              </a:r>
              <a:endParaRPr lang="en-US" altLang="en-US" sz="1800" dirty="0">
                <a:latin typeface="Arial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" y="1812925"/>
            <a:ext cx="2667000" cy="1644650"/>
            <a:chOff x="228600" y="1812249"/>
            <a:chExt cx="2667000" cy="1645523"/>
          </a:xfrm>
        </p:grpSpPr>
        <p:grpSp>
          <p:nvGrpSpPr>
            <p:cNvPr id="64536" name="Group 9"/>
            <p:cNvGrpSpPr>
              <a:grpSpLocks/>
            </p:cNvGrpSpPr>
            <p:nvPr/>
          </p:nvGrpSpPr>
          <p:grpSpPr bwMode="auto">
            <a:xfrm>
              <a:off x="228600" y="2149475"/>
              <a:ext cx="2667000" cy="1308297"/>
              <a:chOff x="228600" y="2149475"/>
              <a:chExt cx="2667000" cy="1308297"/>
            </a:xfrm>
          </p:grpSpPr>
          <p:sp>
            <p:nvSpPr>
              <p:cNvPr id="64538" name="Text Box 10"/>
              <p:cNvSpPr txBox="1">
                <a:spLocks noChangeArrowheads="1"/>
              </p:cNvSpPr>
              <p:nvPr/>
            </p:nvSpPr>
            <p:spPr bwMode="auto">
              <a:xfrm>
                <a:off x="985298" y="2149475"/>
                <a:ext cx="584021" cy="27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200" dirty="0">
                    <a:latin typeface="Arial" charset="0"/>
                  </a:rPr>
                  <a:t>False</a:t>
                </a:r>
              </a:p>
            </p:txBody>
          </p:sp>
          <p:sp>
            <p:nvSpPr>
              <p:cNvPr id="64539" name="AutoShape 11"/>
              <p:cNvSpPr>
                <a:spLocks noChangeArrowheads="1"/>
              </p:cNvSpPr>
              <p:nvPr/>
            </p:nvSpPr>
            <p:spPr bwMode="auto">
              <a:xfrm>
                <a:off x="228600" y="2719776"/>
                <a:ext cx="2667000" cy="737996"/>
              </a:xfrm>
              <a:prstGeom prst="diamond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Boolean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  <p:sp>
          <p:nvSpPr>
            <p:cNvPr id="64537" name="Line 12"/>
            <p:cNvSpPr>
              <a:spLocks noChangeShapeType="1"/>
            </p:cNvSpPr>
            <p:nvPr/>
          </p:nvSpPr>
          <p:spPr bwMode="auto">
            <a:xfrm flipH="1">
              <a:off x="1582214" y="1812249"/>
              <a:ext cx="12700" cy="889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31863" y="1466850"/>
            <a:ext cx="7805737" cy="5075238"/>
            <a:chOff x="931863" y="1466850"/>
            <a:chExt cx="7805737" cy="5075238"/>
          </a:xfrm>
        </p:grpSpPr>
        <p:sp>
          <p:nvSpPr>
            <p:cNvPr id="64532" name="Rectangle 14"/>
            <p:cNvSpPr>
              <a:spLocks noChangeArrowheads="1"/>
            </p:cNvSpPr>
            <p:nvPr/>
          </p:nvSpPr>
          <p:spPr bwMode="auto">
            <a:xfrm>
              <a:off x="931863" y="5892800"/>
              <a:ext cx="1638300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4533" name="Line 15"/>
            <p:cNvSpPr>
              <a:spLocks noChangeShapeType="1"/>
            </p:cNvSpPr>
            <p:nvPr/>
          </p:nvSpPr>
          <p:spPr bwMode="auto">
            <a:xfrm flipV="1">
              <a:off x="8667750" y="1466850"/>
              <a:ext cx="69850" cy="49847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4" name="Line 16"/>
            <p:cNvSpPr>
              <a:spLocks noChangeShapeType="1"/>
            </p:cNvSpPr>
            <p:nvPr/>
          </p:nvSpPr>
          <p:spPr bwMode="auto">
            <a:xfrm flipH="1" flipV="1">
              <a:off x="5930900" y="1479550"/>
              <a:ext cx="2794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5" name="Line 17"/>
            <p:cNvSpPr>
              <a:spLocks noChangeShapeType="1"/>
            </p:cNvSpPr>
            <p:nvPr/>
          </p:nvSpPr>
          <p:spPr bwMode="auto">
            <a:xfrm flipH="1" flipV="1">
              <a:off x="2578100" y="6445250"/>
              <a:ext cx="612140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4074" y="3441701"/>
            <a:ext cx="1522727" cy="1482906"/>
            <a:chOff x="833550" y="3442021"/>
            <a:chExt cx="1522727" cy="1481919"/>
          </a:xfrm>
        </p:grpSpPr>
        <p:sp>
          <p:nvSpPr>
            <p:cNvPr id="64529" name="Line 19"/>
            <p:cNvSpPr>
              <a:spLocks noChangeShapeType="1"/>
            </p:cNvSpPr>
            <p:nvPr/>
          </p:nvSpPr>
          <p:spPr bwMode="auto">
            <a:xfrm>
              <a:off x="1582214" y="3442021"/>
              <a:ext cx="0" cy="8318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4530" name="Rectangle 20"/>
            <p:cNvSpPr>
              <a:spLocks noChangeArrowheads="1"/>
            </p:cNvSpPr>
            <p:nvPr/>
          </p:nvSpPr>
          <p:spPr bwMode="auto">
            <a:xfrm>
              <a:off x="833550" y="4275859"/>
              <a:ext cx="1522727" cy="6480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  <p:sp>
          <p:nvSpPr>
            <p:cNvPr id="64531" name="Text Box 21"/>
            <p:cNvSpPr txBox="1">
              <a:spLocks noChangeArrowheads="1"/>
            </p:cNvSpPr>
            <p:nvPr/>
          </p:nvSpPr>
          <p:spPr bwMode="auto">
            <a:xfrm>
              <a:off x="1006475" y="3679825"/>
              <a:ext cx="584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87414" name="Line 22"/>
          <p:cNvSpPr>
            <a:spLocks noChangeShapeType="1"/>
          </p:cNvSpPr>
          <p:nvPr/>
        </p:nvSpPr>
        <p:spPr bwMode="auto">
          <a:xfrm>
            <a:off x="1620838" y="4940300"/>
            <a:ext cx="0" cy="952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65450" y="2755494"/>
            <a:ext cx="2874326" cy="648512"/>
            <a:chOff x="2965450" y="2755494"/>
            <a:chExt cx="2874326" cy="648512"/>
          </a:xfrm>
        </p:grpSpPr>
        <p:sp>
          <p:nvSpPr>
            <p:cNvPr id="64526" name="Line 24"/>
            <p:cNvSpPr>
              <a:spLocks noChangeShapeType="1"/>
            </p:cNvSpPr>
            <p:nvPr/>
          </p:nvSpPr>
          <p:spPr bwMode="auto">
            <a:xfrm>
              <a:off x="2965450" y="306705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7" name="Text Box 25"/>
            <p:cNvSpPr txBox="1">
              <a:spLocks noChangeArrowheads="1"/>
            </p:cNvSpPr>
            <p:nvPr/>
          </p:nvSpPr>
          <p:spPr bwMode="auto">
            <a:xfrm>
              <a:off x="334010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28" name="Rectangle 26"/>
            <p:cNvSpPr>
              <a:spLocks noChangeArrowheads="1"/>
            </p:cNvSpPr>
            <p:nvPr/>
          </p:nvSpPr>
          <p:spPr bwMode="auto">
            <a:xfrm>
              <a:off x="4317049" y="27554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97150" y="3054350"/>
            <a:ext cx="5054600" cy="3073400"/>
            <a:chOff x="2597150" y="3054350"/>
            <a:chExt cx="5054600" cy="3073400"/>
          </a:xfrm>
        </p:grpSpPr>
        <p:sp>
          <p:nvSpPr>
            <p:cNvPr id="64523" name="Line 28"/>
            <p:cNvSpPr>
              <a:spLocks noChangeShapeType="1"/>
            </p:cNvSpPr>
            <p:nvPr/>
          </p:nvSpPr>
          <p:spPr bwMode="auto">
            <a:xfrm flipH="1" flipV="1">
              <a:off x="5867400" y="3054350"/>
              <a:ext cx="17843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4" name="Line 29"/>
            <p:cNvSpPr>
              <a:spLocks noChangeShapeType="1"/>
            </p:cNvSpPr>
            <p:nvPr/>
          </p:nvSpPr>
          <p:spPr bwMode="auto">
            <a:xfrm flipV="1">
              <a:off x="7620000" y="3054350"/>
              <a:ext cx="31750" cy="307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5" name="Line 30"/>
            <p:cNvSpPr>
              <a:spLocks noChangeShapeType="1"/>
            </p:cNvSpPr>
            <p:nvPr/>
          </p:nvSpPr>
          <p:spPr bwMode="auto">
            <a:xfrm flipH="1" flipV="1">
              <a:off x="2597150" y="6115050"/>
              <a:ext cx="5022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46437" y="3943593"/>
            <a:ext cx="3724275" cy="128650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JT’s note: once the first ‘true’ case is encountered all remaining  and related Boolean expressions (using ‘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>
                <a:solidFill>
                  <a:schemeClr val="tx1"/>
                </a:solidFill>
              </a:rPr>
              <a:t>’) are skipped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414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If-Elif-Else</a:t>
            </a:r>
            <a:r>
              <a:rPr lang="en-CA" altLang="en-US" sz="3200" dirty="0" smtClean="0"/>
              <a:t>: Use With Mutually Exclusive Conditions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n</a:t>
            </a:r>
          </a:p>
          <a:p>
            <a:pPr>
              <a:buNone/>
            </a:pPr>
            <a:r>
              <a:rPr lang="en-CA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'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Only one ‘end-if’ at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very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end</a:t>
            </a:r>
            <a:endParaRPr lang="en-CA" altLang="en-US" sz="1800" b="1" dirty="0" smtClean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0363" y="2090738"/>
            <a:ext cx="3505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Mutually exclusive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One condition evaluating to true excludes other conditions from being true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Example: having your current location as ‘Calgary’ excludes the possibility of the current location as ‘Edmonton’, ‘Toronto’, ‘Medicine Hat’</a:t>
            </a:r>
          </a:p>
        </p:txBody>
      </p:sp>
    </p:spTree>
    <p:extLst>
      <p:ext uri="{BB962C8B-B14F-4D97-AF65-F5344CB8AC3E}">
        <p14:creationId xmlns:p14="http://schemas.microsoft.com/office/powerpoint/2010/main" val="25671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If-Elseif-Else</a:t>
            </a:r>
            <a:r>
              <a:rPr lang="en-CA" altLang="en-US" sz="2800" dirty="0" smtClean="0"/>
              <a:t>: Mutually Exclusive  Conditions (Example)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82600" y="1219200"/>
            <a:ext cx="8178800" cy="5562600"/>
          </a:xfrm>
        </p:spPr>
        <p:txBody>
          <a:bodyPr/>
          <a:lstStyle/>
          <a:p>
            <a:r>
              <a:rPr lang="en-CA" altLang="en-US" sz="2000" b="1" dirty="0"/>
              <a:t>Word document containing the macro (empty document, see macro editor for the important details)</a:t>
            </a:r>
            <a:r>
              <a:rPr lang="en-CA" altLang="en-US" sz="2000" dirty="0"/>
              <a:t>: </a:t>
            </a:r>
            <a:r>
              <a:rPr lang="en-CA" altLang="en-US" sz="2000" dirty="0" smtClean="0"/>
              <a:t>“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gradesEfficient.py</a:t>
            </a:r>
            <a:r>
              <a:rPr lang="en-CA" altLang="en-US" sz="2000" dirty="0" smtClean="0"/>
              <a:t>”</a:t>
            </a:r>
            <a:endParaRPr lang="en-CA" altLang="en-US" sz="1600" dirty="0" smtClean="0"/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4)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letter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"A"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3)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"B"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2)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"C"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1)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"D"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(grade = 0) 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"F"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en-CA" alt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letter = "Invalid"</a:t>
            </a: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End </a:t>
            </a: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CA" alt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4738" y="1952263"/>
            <a:ext cx="4360501" cy="3381737"/>
            <a:chOff x="3614738" y="1952263"/>
            <a:chExt cx="4360501" cy="3381737"/>
          </a:xfrm>
        </p:grpSpPr>
        <p:sp>
          <p:nvSpPr>
            <p:cNvPr id="66568" name="AutoShape 5"/>
            <p:cNvSpPr>
              <a:spLocks/>
            </p:cNvSpPr>
            <p:nvPr/>
          </p:nvSpPr>
          <p:spPr bwMode="auto">
            <a:xfrm>
              <a:off x="3614738" y="1952263"/>
              <a:ext cx="1401401" cy="3381737"/>
            </a:xfrm>
            <a:prstGeom prst="rightBrace">
              <a:avLst>
                <a:gd name="adj1" fmla="val 21610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66569" name="Text Box 6"/>
            <p:cNvSpPr txBox="1">
              <a:spLocks noChangeArrowheads="1"/>
            </p:cNvSpPr>
            <p:nvPr/>
          </p:nvSpPr>
          <p:spPr bwMode="auto">
            <a:xfrm>
              <a:off x="5016139" y="3042262"/>
              <a:ext cx="2959100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This approach is more efficient when at most only one condition can be true.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4950" y="5008099"/>
            <a:ext cx="5056672" cy="1846967"/>
            <a:chOff x="3324950" y="5008099"/>
            <a:chExt cx="5056672" cy="1846967"/>
          </a:xfrm>
        </p:grpSpPr>
        <p:sp>
          <p:nvSpPr>
            <p:cNvPr id="66566" name="Line 8"/>
            <p:cNvSpPr>
              <a:spLocks noChangeShapeType="1"/>
            </p:cNvSpPr>
            <p:nvPr/>
          </p:nvSpPr>
          <p:spPr bwMode="auto">
            <a:xfrm flipH="1" flipV="1">
              <a:off x="3324950" y="5372383"/>
              <a:ext cx="1780449" cy="95221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6567" name="Text Box 9"/>
            <p:cNvSpPr txBox="1">
              <a:spLocks noChangeArrowheads="1"/>
            </p:cNvSpPr>
            <p:nvPr/>
          </p:nvSpPr>
          <p:spPr bwMode="auto">
            <a:xfrm>
              <a:off x="5105399" y="5008099"/>
              <a:ext cx="3276223" cy="184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u="sng" dirty="0">
                  <a:solidFill>
                    <a:srgbClr val="FF0000"/>
                  </a:solidFill>
                  <a:latin typeface="Arial" charset="0"/>
                </a:rPr>
                <a:t>Extra benefit: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The body of the else executes only when all the Boolean expressions are false. (Useful for error checking/handling).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6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4114800" cy="27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’s:</a:t>
            </a:r>
          </a:p>
          <a:p>
            <a:pPr lvl="1"/>
            <a:r>
              <a:rPr lang="en-US" dirty="0" smtClean="0"/>
              <a:t>Since each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 is independent each body must be followed by it’s own separate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048000"/>
            <a:ext cx="838200" cy="2115384"/>
            <a:chOff x="990600" y="3048000"/>
            <a:chExt cx="838200" cy="2115384"/>
          </a:xfrm>
        </p:grpSpPr>
        <p:sp>
          <p:nvSpPr>
            <p:cNvPr id="4" name="Oval 3"/>
            <p:cNvSpPr/>
            <p:nvPr/>
          </p:nvSpPr>
          <p:spPr>
            <a:xfrm>
              <a:off x="990600" y="30480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90600" y="3656745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90600" y="4858584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2672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80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’ are dependent (either one body or the other must execute)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 must follow the body of the ‘else- body’ (last dependent “if-branch”)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7"/>
          <a:stretch/>
        </p:blipFill>
        <p:spPr bwMode="auto">
          <a:xfrm>
            <a:off x="952018" y="2774059"/>
            <a:ext cx="4419600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952018" y="3688459"/>
            <a:ext cx="914399" cy="243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10200" y="2837320"/>
            <a:ext cx="2400782" cy="1200329"/>
            <a:chOff x="5410200" y="2837320"/>
            <a:chExt cx="2400782" cy="1200329"/>
          </a:xfrm>
        </p:grpSpPr>
        <p:sp>
          <p:nvSpPr>
            <p:cNvPr id="10" name="Right Brace 9"/>
            <p:cNvSpPr/>
            <p:nvPr/>
          </p:nvSpPr>
          <p:spPr>
            <a:xfrm>
              <a:off x="5410200" y="2895600"/>
              <a:ext cx="533400" cy="9144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5982" y="283732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 either does or does not have enough words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</a:t>
            </a:r>
            <a:r>
              <a:rPr lang="en-US" dirty="0"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Quick recap: although you may have many documents open, the ‘active document’ is the document that you are currently working with: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6980" y="2514600"/>
            <a:ext cx="8098420" cy="4133850"/>
            <a:chOff x="816980" y="2514600"/>
            <a:chExt cx="8098420" cy="4133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50863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524000" y="3906257"/>
              <a:ext cx="7391400" cy="2570743"/>
              <a:chOff x="1524000" y="3906257"/>
              <a:chExt cx="7391400" cy="257074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91400" y="3906257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The active document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Straight Arrow Connector 5"/>
              <p:cNvCxnSpPr>
                <a:stCxn id="4" idx="1"/>
              </p:cNvCxnSpPr>
              <p:nvPr/>
            </p:nvCxnSpPr>
            <p:spPr>
              <a:xfrm flipH="1" flipV="1">
                <a:off x="5903330" y="4229422"/>
                <a:ext cx="1488070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4" idx="1"/>
              </p:cNvCxnSpPr>
              <p:nvPr/>
            </p:nvCxnSpPr>
            <p:spPr>
              <a:xfrm flipH="1">
                <a:off x="1524000" y="4229423"/>
                <a:ext cx="5867400" cy="224757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56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results of earlier Boolean expressions determine whether later ones can be true </a:t>
            </a:r>
            <a:r>
              <a:rPr lang="en-US" dirty="0" smtClean="0"/>
              <a:t>(reminder: because </a:t>
            </a:r>
            <a:r>
              <a:rPr lang="en-US" dirty="0" smtClean="0"/>
              <a:t>at most only one can be true) all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 expressions are dependent (one related block).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 belongs at the very end of the block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94314"/>
            <a:ext cx="296189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8200" y="63246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 Can Be Used In Conjunction With Branching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Typically the logical operators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400" dirty="0" smtClean="0"/>
              <a:t> are used with multiple conditions/Boolean expressions:</a:t>
            </a:r>
          </a:p>
          <a:p>
            <a:pPr lvl="1" eaLnBrk="1" hangingPunct="1"/>
            <a:r>
              <a:rPr lang="en-US" altLang="en-US" sz="2000" dirty="0" smtClean="0"/>
              <a:t>If multiple conditions </a:t>
            </a:r>
            <a:r>
              <a:rPr lang="en-US" altLang="en-US" sz="2000" i="1" dirty="0" smtClean="0"/>
              <a:t>must all be met</a:t>
            </a:r>
            <a:r>
              <a:rPr lang="en-US" altLang="en-US" sz="2000" dirty="0" smtClean="0"/>
              <a:t>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000" dirty="0" smtClean="0"/>
              <a:t>)</a:t>
            </a:r>
          </a:p>
          <a:p>
            <a:pPr lvl="1" eaLnBrk="1" hangingPunct="1"/>
            <a:r>
              <a:rPr lang="en-US" altLang="en-US" sz="2000" dirty="0" smtClean="0"/>
              <a:t>If </a:t>
            </a:r>
            <a:r>
              <a:rPr lang="en-US" altLang="en-US" sz="2000" i="1" dirty="0" smtClean="0"/>
              <a:t>at least one condition</a:t>
            </a:r>
            <a:r>
              <a:rPr lang="en-US" altLang="en-US" sz="2000" dirty="0" smtClean="0"/>
              <a:t> must be met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400" dirty="0" smtClean="0"/>
              <a:t>The logical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altLang="en-US" sz="2400" dirty="0" smtClean="0"/>
              <a:t> operator can be used to check if something has ‘not’ occurred yet </a:t>
            </a:r>
          </a:p>
          <a:p>
            <a:pPr lvl="1"/>
            <a:r>
              <a:rPr lang="en-US" altLang="en-US" sz="1600" dirty="0" smtClean="0"/>
              <a:t>E.g., If it’s true that the user </a:t>
            </a:r>
            <a:r>
              <a:rPr lang="en-US" altLang="en-US" sz="1600" i="1" dirty="0" smtClean="0"/>
              <a:t>did not</a:t>
            </a:r>
            <a:r>
              <a:rPr lang="en-US" altLang="en-US" sz="1600" dirty="0" smtClean="0"/>
              <a:t> enter an invalid </a:t>
            </a:r>
            <a:r>
              <a:rPr lang="en-US" altLang="en-US" sz="1600" dirty="0" smtClean="0"/>
              <a:t>value then </a:t>
            </a:r>
            <a:r>
              <a:rPr lang="en-US" altLang="en-US" sz="1600" dirty="0" smtClean="0"/>
              <a:t>the program can proceed.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61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Or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         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dirty="0" smtClean="0"/>
              <a:t>“</a:t>
            </a:r>
            <a:r>
              <a:rPr lang="en-US" altLang="en-US" sz="2000" dirty="0" smtClean="0">
                <a:latin typeface="Consolas" panose="020B0609020204030204" pitchFamily="49" charset="0"/>
                <a:cs typeface="Consolas" pitchFamily="49" charset="0"/>
              </a:rPr>
              <a:t>if_or_hiring.docm”</a:t>
            </a:r>
            <a:endParaRPr lang="en-US" altLang="en-US" sz="2000" dirty="0" smtClean="0">
              <a:latin typeface="Consolas" panose="020B0609020204030204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gpa = InputBox("Grade point: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experience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job experience: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(gpa &gt; 3.7)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(experience &gt; 5)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result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"Hire applicant"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"Insufficient qualifications"</a:t>
            </a:r>
            <a:endParaRPr lang="en-US" altLang="en-US" sz="1800" dirty="0" smtClean="0">
              <a:latin typeface="Arial" charset="0"/>
            </a:endParaRPr>
          </a:p>
          <a:p>
            <a:pPr eaLnBrk="1" hangingPunct="1"/>
            <a:endParaRPr lang="en-US" altLang="en-US" sz="1800" dirty="0" smtClean="0"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0553"/>
            <a:ext cx="2865349" cy="11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782"/>
            <a:ext cx="2841863" cy="11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782"/>
            <a:ext cx="1143008" cy="11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645006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job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Insufficient</a:t>
                      </a:r>
                      <a:r>
                        <a:rPr lang="en-US" i="1" baseline="0" dirty="0" smtClean="0"/>
                        <a:t> qualifications</a:t>
                      </a:r>
                      <a:endParaRPr 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(gpa &gt; 3.7)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Or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(experience &gt; 5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) 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8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if_and_firing.py</a:t>
            </a:r>
            <a:endParaRPr lang="en-US" altLang="en-US" sz="2400" b="1" dirty="0" smtClean="0"/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salary = InputBox("Salary: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years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employment: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(salary &gt;= 100000)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(years &lt; 2) Then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"Fired!"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"Retained"</a:t>
            </a:r>
            <a:endParaRPr lang="en-US" alt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64150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95983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089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776946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on 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1000000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Fired!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(salary &gt;= 100000) And (years &lt; 2)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6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Logic: The </a:t>
            </a:r>
            <a:r>
              <a:rPr lang="en-US" altLang="en-US" dirty="0" smtClean="0"/>
              <a:t>“</a:t>
            </a:r>
            <a:r>
              <a:rPr lang="en-US" altLang="en-US" b="1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” </a:t>
            </a:r>
            <a:r>
              <a:rPr lang="en-US" altLang="en-US" dirty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body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US" dirty="0"/>
          </a:p>
          <a:p>
            <a:r>
              <a:rPr lang="en-US" b="1" dirty="0" smtClean="0"/>
              <a:t>Word document containing the macro example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checkSave.docm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(ActiveDocument.Saved)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("You haven't saved " &amp; ActiveDocument.Name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&amp;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 yet")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0337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 </a:t>
            </a:r>
            <a:r>
              <a:rPr lang="en-US" b="1" dirty="0" smtClean="0">
                <a:solidFill>
                  <a:srgbClr val="FF0000"/>
                </a:solidFill>
              </a:rPr>
              <a:t>Continuation Character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readability long statements can be split over multiple lines.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(income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99999)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(experience &lt;=  2) And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(numRepramands &gt; 0) 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MsgBox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You’re fired!")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339725" lvl="1" indent="0">
              <a:buNone/>
            </a:pPr>
            <a:endParaRPr lang="en-US" dirty="0"/>
          </a:p>
          <a:p>
            <a:pPr marL="395288" indent="-342900"/>
            <a:r>
              <a:rPr lang="en-US" dirty="0" smtClean="0"/>
              <a:t>To split the line the line continuation character (underscore) must be preceded by a space.</a:t>
            </a:r>
          </a:p>
          <a:p>
            <a:pPr marL="395288" indent="-342900"/>
            <a:r>
              <a:rPr lang="en-US" dirty="0" smtClean="0"/>
              <a:t>Keywords cannot be split between lines</a:t>
            </a:r>
          </a:p>
          <a:p>
            <a:pPr marL="395288" indent="-342900"/>
            <a:r>
              <a:rPr lang="en-US" dirty="0" smtClean="0"/>
              <a:t>Strings require the concatenation operator ‘&amp;’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75" y="6518035"/>
            <a:ext cx="5006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 more details see: http</a:t>
            </a:r>
            <a:r>
              <a:rPr lang="en-US" sz="1400" dirty="0"/>
              <a:t>://support.microsoft.com/kb/141513</a:t>
            </a:r>
          </a:p>
        </p:txBody>
      </p:sp>
    </p:spTree>
    <p:extLst>
      <p:ext uri="{BB962C8B-B14F-4D97-AF65-F5344CB8AC3E}">
        <p14:creationId xmlns:p14="http://schemas.microsoft.com/office/powerpoint/2010/main" val="876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Continuation </a:t>
            </a:r>
            <a:r>
              <a:rPr lang="en-US" dirty="0" smtClean="0"/>
              <a:t>Character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split over multiple lines require a combination of the proper use of the </a:t>
            </a:r>
            <a:r>
              <a:rPr lang="en-US" b="1" dirty="0" smtClean="0">
                <a:solidFill>
                  <a:srgbClr val="FF0000"/>
                </a:solidFill>
              </a:rPr>
              <a:t>line continuation </a:t>
            </a:r>
            <a:r>
              <a:rPr lang="en-US" b="1" dirty="0">
                <a:solidFill>
                  <a:srgbClr val="FF0000"/>
                </a:solidFill>
              </a:rPr>
              <a:t>character</a:t>
            </a:r>
            <a:r>
              <a:rPr lang="en-US" dirty="0"/>
              <a:t> '</a:t>
            </a:r>
            <a:r>
              <a:rPr lang="en-US" b="1" dirty="0">
                <a:solidFill>
                  <a:srgbClr val="FF0000"/>
                </a:solidFill>
              </a:rPr>
              <a:t>_</a:t>
            </a:r>
            <a:r>
              <a:rPr lang="en-US" dirty="0"/>
              <a:t>' and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CC0000"/>
                </a:solidFill>
              </a:rPr>
              <a:t>concatenation </a:t>
            </a:r>
            <a:r>
              <a:rPr lang="en-US" b="1" dirty="0">
                <a:solidFill>
                  <a:srgbClr val="CC0000"/>
                </a:solidFill>
              </a:rPr>
              <a:t>operator </a:t>
            </a:r>
            <a:r>
              <a:rPr lang="en-US" dirty="0" smtClean="0"/>
              <a:t>'</a:t>
            </a:r>
            <a:r>
              <a:rPr lang="en-US" b="1" dirty="0" smtClean="0">
                <a:solidFill>
                  <a:srgbClr val="CC0000"/>
                </a:solidFill>
              </a:rPr>
              <a:t>&amp;</a:t>
            </a:r>
            <a:r>
              <a:rPr lang="en-US" dirty="0" smtClean="0"/>
              <a:t>‘: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MsgBox ("Your "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"name")</a:t>
            </a:r>
          </a:p>
        </p:txBody>
      </p:sp>
    </p:spTree>
    <p:extLst>
      <p:ext uri="{BB962C8B-B14F-4D97-AF65-F5344CB8AC3E}">
        <p14:creationId xmlns:p14="http://schemas.microsoft.com/office/powerpoint/2010/main" val="12013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550988"/>
            <a:ext cx="8229600" cy="487680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Decision making is dependent.</a:t>
            </a:r>
          </a:p>
          <a:p>
            <a:pPr lvl="1"/>
            <a:r>
              <a:rPr lang="en-CA" altLang="en-US" sz="2000" dirty="0" smtClean="0"/>
              <a:t>One branch is ‘nested’ inside of another branch</a:t>
            </a:r>
          </a:p>
          <a:p>
            <a:pPr eaLnBrk="1" hangingPunct="1"/>
            <a:r>
              <a:rPr lang="en-CA" altLang="en-US" sz="2400" dirty="0" smtClean="0"/>
              <a:t>The first decision must evaluate to true (“gate keeper”) before successive decisions are even considered for evaluation.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552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Nested</a:t>
            </a:r>
            <a:r>
              <a:rPr lang="en-US" altLang="en-US" sz="3200" dirty="0" smtClean="0"/>
              <a:t> Decision  Making</a:t>
            </a: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-15875" y="3324225"/>
            <a:ext cx="2914650" cy="903288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Question 1?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913063" y="3243263"/>
            <a:ext cx="3700462" cy="1008062"/>
            <a:chOff x="2913582" y="3243263"/>
            <a:chExt cx="3699943" cy="1008062"/>
          </a:xfrm>
        </p:grpSpPr>
        <p:sp>
          <p:nvSpPr>
            <p:cNvPr id="55315" name="Line 7"/>
            <p:cNvSpPr>
              <a:spLocks noChangeShapeType="1"/>
            </p:cNvSpPr>
            <p:nvPr/>
          </p:nvSpPr>
          <p:spPr bwMode="auto">
            <a:xfrm>
              <a:off x="2913582" y="3752957"/>
              <a:ext cx="62206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5316" name="Text Box 8"/>
            <p:cNvSpPr txBox="1">
              <a:spLocks noChangeArrowheads="1"/>
            </p:cNvSpPr>
            <p:nvPr/>
          </p:nvSpPr>
          <p:spPr bwMode="auto">
            <a:xfrm>
              <a:off x="2913582" y="3517908"/>
              <a:ext cx="539448" cy="21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55317" name="AutoShape 9"/>
            <p:cNvSpPr>
              <a:spLocks noChangeArrowheads="1"/>
            </p:cNvSpPr>
            <p:nvPr/>
          </p:nvSpPr>
          <p:spPr bwMode="auto">
            <a:xfrm>
              <a:off x="3516722" y="3243263"/>
              <a:ext cx="3096803" cy="1008062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Question 2?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34163" y="3408363"/>
            <a:ext cx="2214562" cy="679450"/>
            <a:chOff x="6634163" y="3408363"/>
            <a:chExt cx="2214562" cy="679450"/>
          </a:xfrm>
        </p:grpSpPr>
        <p:sp>
          <p:nvSpPr>
            <p:cNvPr id="55312" name="Line 11"/>
            <p:cNvSpPr>
              <a:spLocks noChangeShapeType="1"/>
            </p:cNvSpPr>
            <p:nvPr/>
          </p:nvSpPr>
          <p:spPr bwMode="auto">
            <a:xfrm flipV="1">
              <a:off x="6634163" y="3723967"/>
              <a:ext cx="680506" cy="132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5313" name="Text Box 12"/>
            <p:cNvSpPr txBox="1">
              <a:spLocks noChangeArrowheads="1"/>
            </p:cNvSpPr>
            <p:nvPr/>
          </p:nvSpPr>
          <p:spPr bwMode="auto">
            <a:xfrm>
              <a:off x="6720328" y="3484890"/>
              <a:ext cx="5081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55314" name="Rectangle 13"/>
            <p:cNvSpPr>
              <a:spLocks noChangeArrowheads="1"/>
            </p:cNvSpPr>
            <p:nvPr/>
          </p:nvSpPr>
          <p:spPr bwMode="auto">
            <a:xfrm>
              <a:off x="7314669" y="3408363"/>
              <a:ext cx="1534056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statements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87413" y="4086225"/>
            <a:ext cx="6864350" cy="2105025"/>
            <a:chOff x="887413" y="4086225"/>
            <a:chExt cx="6864350" cy="2105025"/>
          </a:xfrm>
        </p:grpSpPr>
        <p:sp>
          <p:nvSpPr>
            <p:cNvPr id="55309" name="Rectangle 15"/>
            <p:cNvSpPr>
              <a:spLocks noChangeArrowheads="1"/>
            </p:cNvSpPr>
            <p:nvPr/>
          </p:nvSpPr>
          <p:spPr bwMode="auto">
            <a:xfrm>
              <a:off x="887413" y="5511800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55310" name="Line 16"/>
            <p:cNvSpPr>
              <a:spLocks noChangeShapeType="1"/>
            </p:cNvSpPr>
            <p:nvPr/>
          </p:nvSpPr>
          <p:spPr bwMode="auto">
            <a:xfrm flipH="1">
              <a:off x="2557463" y="5781675"/>
              <a:ext cx="517525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5311" name="Line 17"/>
            <p:cNvSpPr>
              <a:spLocks noChangeShapeType="1"/>
            </p:cNvSpPr>
            <p:nvPr/>
          </p:nvSpPr>
          <p:spPr bwMode="auto">
            <a:xfrm flipV="1">
              <a:off x="7745413" y="4086225"/>
              <a:ext cx="6350" cy="1689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87413" y="4243388"/>
            <a:ext cx="4183062" cy="1538287"/>
            <a:chOff x="887413" y="4243388"/>
            <a:chExt cx="4183062" cy="1538287"/>
          </a:xfrm>
        </p:grpSpPr>
        <p:sp>
          <p:nvSpPr>
            <p:cNvPr id="55305" name="Line 19"/>
            <p:cNvSpPr>
              <a:spLocks noChangeShapeType="1"/>
            </p:cNvSpPr>
            <p:nvPr/>
          </p:nvSpPr>
          <p:spPr bwMode="auto">
            <a:xfrm flipH="1">
              <a:off x="1446200" y="4243388"/>
              <a:ext cx="25399" cy="12684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5306" name="Text Box 20"/>
            <p:cNvSpPr txBox="1">
              <a:spLocks noChangeArrowheads="1"/>
            </p:cNvSpPr>
            <p:nvPr/>
          </p:nvSpPr>
          <p:spPr bwMode="auto">
            <a:xfrm>
              <a:off x="887413" y="4687771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  <p:sp>
          <p:nvSpPr>
            <p:cNvPr id="55307" name="Line 21"/>
            <p:cNvSpPr>
              <a:spLocks noChangeShapeType="1"/>
            </p:cNvSpPr>
            <p:nvPr/>
          </p:nvSpPr>
          <p:spPr bwMode="auto">
            <a:xfrm flipH="1">
              <a:off x="5054600" y="4245378"/>
              <a:ext cx="15875" cy="15362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5308" name="Text Box 22"/>
            <p:cNvSpPr txBox="1">
              <a:spLocks noChangeArrowheads="1"/>
            </p:cNvSpPr>
            <p:nvPr/>
          </p:nvSpPr>
          <p:spPr bwMode="auto">
            <a:xfrm>
              <a:off x="4495814" y="4838346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3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  <p:bldP spid="1699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ttributes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of the basic attributes</a:t>
            </a:r>
            <a:r>
              <a:rPr lang="en-US" dirty="0" smtClean="0"/>
              <a:t>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application/program associated with the document (useful if a VBA macro is linking several applications)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name of the current document (useful for determining the active document if multiple documents are currently open).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protected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that has been spell checked since document was last edited</a:t>
            </a:r>
          </a:p>
          <a:p>
            <a:pPr marL="339725" lvl="1" indent="0">
              <a:buNone/>
            </a:pPr>
            <a:endParaRPr lang="en-US" dirty="0" smtClean="0"/>
          </a:p>
          <a:p>
            <a:pPr marL="339725" lvl="1" indent="0">
              <a:buNone/>
            </a:pPr>
            <a:r>
              <a:rPr lang="en-US" dirty="0" smtClean="0"/>
              <a:t>Note: Information for these attributes can be viewed by passing the information as a parameter to a message box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(ActiveDocument.Name)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One decision is made inside another.</a:t>
            </a:r>
          </a:p>
          <a:p>
            <a:pPr eaLnBrk="1" hangingPunct="1"/>
            <a:r>
              <a:rPr lang="en-CA" altLang="en-US" sz="2400" dirty="0" smtClean="0"/>
              <a:t>Outer decisions must evaluate to true before inner decisions are even considered for evaluation.</a:t>
            </a:r>
            <a:endParaRPr lang="en-CA" altLang="en-US" sz="2400" b="1" dirty="0" smtClean="0"/>
          </a:p>
          <a:p>
            <a:pPr eaLnBrk="1" hangingPunct="1">
              <a:lnSpc>
                <a:spcPct val="70000"/>
              </a:lnSpc>
            </a:pPr>
            <a:r>
              <a:rPr lang="en-CA" altLang="en-US" sz="2400" b="1" dirty="0" smtClean="0"/>
              <a:t>Format: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CA" altLang="en-US" sz="20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CA" altLang="en-US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  body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end if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end if</a:t>
            </a:r>
            <a:endParaRPr lang="en-CA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3514901"/>
            <a:ext cx="7538710" cy="1438098"/>
            <a:chOff x="1447800" y="3514901"/>
            <a:chExt cx="7538710" cy="1438098"/>
          </a:xfrm>
        </p:grpSpPr>
        <p:sp>
          <p:nvSpPr>
            <p:cNvPr id="56329" name="Line 4"/>
            <p:cNvSpPr>
              <a:spLocks noChangeShapeType="1"/>
            </p:cNvSpPr>
            <p:nvPr/>
          </p:nvSpPr>
          <p:spPr bwMode="auto">
            <a:xfrm flipH="1">
              <a:off x="5671810" y="3740552"/>
              <a:ext cx="1358900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30" name="Text Box 5"/>
            <p:cNvSpPr txBox="1">
              <a:spLocks noChangeArrowheads="1"/>
            </p:cNvSpPr>
            <p:nvPr/>
          </p:nvSpPr>
          <p:spPr bwMode="auto">
            <a:xfrm>
              <a:off x="7030710" y="3514901"/>
              <a:ext cx="1955800" cy="55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Outer body</a:t>
              </a:r>
            </a:p>
          </p:txBody>
        </p:sp>
        <p:sp>
          <p:nvSpPr>
            <p:cNvPr id="56331" name="Rectangle 6"/>
            <p:cNvSpPr>
              <a:spLocks noChangeArrowheads="1"/>
            </p:cNvSpPr>
            <p:nvPr/>
          </p:nvSpPr>
          <p:spPr bwMode="auto">
            <a:xfrm>
              <a:off x="1447800" y="3652960"/>
              <a:ext cx="4191000" cy="130003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508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56324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>
                <a:solidFill>
                  <a:srgbClr val="FF0000"/>
                </a:solidFill>
              </a:rPr>
              <a:t>Nested</a:t>
            </a:r>
            <a:r>
              <a:rPr lang="en-CA" altLang="en-US" sz="3200" dirty="0" smtClean="0"/>
              <a:t> Decision Making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4069048"/>
            <a:ext cx="6249988" cy="396875"/>
            <a:chOff x="2286371" y="4206740"/>
            <a:chExt cx="6248941" cy="397213"/>
          </a:xfrm>
        </p:grpSpPr>
        <p:sp>
          <p:nvSpPr>
            <p:cNvPr id="56326" name="Rectangle 9"/>
            <p:cNvSpPr>
              <a:spLocks noChangeArrowheads="1"/>
            </p:cNvSpPr>
            <p:nvPr/>
          </p:nvSpPr>
          <p:spPr bwMode="auto">
            <a:xfrm>
              <a:off x="2286371" y="4206740"/>
              <a:ext cx="990229" cy="381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6327" name="Line 10"/>
            <p:cNvSpPr>
              <a:spLocks noChangeShapeType="1"/>
            </p:cNvSpPr>
            <p:nvPr/>
          </p:nvSpPr>
          <p:spPr bwMode="auto">
            <a:xfrm flipH="1" flipV="1">
              <a:off x="3276600" y="4397240"/>
              <a:ext cx="3302912" cy="3843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28" name="Text Box 11"/>
            <p:cNvSpPr txBox="1">
              <a:spLocks noChangeArrowheads="1"/>
            </p:cNvSpPr>
            <p:nvPr/>
          </p:nvSpPr>
          <p:spPr bwMode="auto">
            <a:xfrm>
              <a:off x="6579512" y="4267403"/>
              <a:ext cx="1955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Inner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36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Nested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dirty="0" smtClean="0"/>
              <a:t>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nested.docm”</a:t>
            </a:r>
            <a:endParaRPr lang="en-US" altLang="en-US" dirty="0" smtClean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nested()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TAX_RATE = 0.5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citizen As String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taxCredit As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868362"/>
          </a:xfrm>
        </p:spPr>
        <p:txBody>
          <a:bodyPr/>
          <a:lstStyle/>
          <a:p>
            <a:r>
              <a:rPr lang="en-US" dirty="0"/>
              <a:t>Example: Nested </a:t>
            </a:r>
            <a:r>
              <a:rPr lang="en-US" dirty="0" smtClean="0"/>
              <a:t>Branches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income = InputBox("Annual income: ")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(income &lt; 10000) Then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citizen = InputBox("Enter 'y' if citizen: ")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(citizen = "y") Then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("This person can receive social 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assistance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taxCredit = 100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tax = (income * TAX_RATE) - taxCredit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("Income $" &amp; income &amp; ", Tax credit " &amp; taxCredit &amp; ", Tax paid " &amp; tax)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457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2895600"/>
            <a:ext cx="3138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5"/>
          <a:stretch/>
        </p:blipFill>
        <p:spPr bwMode="auto">
          <a:xfrm>
            <a:off x="1" y="5697902"/>
            <a:ext cx="1178647" cy="11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44"/>
          <a:stretch/>
        </p:blipFill>
        <p:spPr bwMode="auto">
          <a:xfrm>
            <a:off x="862013" y="5371466"/>
            <a:ext cx="1042987" cy="13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6"/>
          <a:stretch/>
        </p:blipFill>
        <p:spPr bwMode="auto">
          <a:xfrm>
            <a:off x="3352800" y="5674715"/>
            <a:ext cx="975869" cy="1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34"/>
          <a:stretch/>
        </p:blipFill>
        <p:spPr bwMode="auto">
          <a:xfrm>
            <a:off x="4019762" y="5469088"/>
            <a:ext cx="964275" cy="12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00" y="5105400"/>
            <a:ext cx="3008698" cy="162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7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previous example if no text was selected then the program would produce no visible effect.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Another example automatically selected text for you “expanded” the selection.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5688" y="5883624"/>
            <a:ext cx="2732590" cy="974376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67805" y="5832067"/>
            <a:ext cx="2838450" cy="1025933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After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071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43542"/>
              </p:ext>
            </p:extLst>
          </p:nvPr>
        </p:nvGraphicFramePr>
        <p:xfrm>
          <a:off x="1524000" y="1371600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constant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of constant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wdSelectionIP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text selected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wdSelectionNormal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(e.g.,</a:t>
                      </a:r>
                      <a:r>
                        <a:rPr lang="en-US" baseline="0" dirty="0" smtClean="0"/>
                        <a:t> word, sentence) has been selected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wdSelectionShape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graphical shape (e.g., circle,</a:t>
                      </a:r>
                      <a:r>
                        <a:rPr lang="en-US" baseline="0" dirty="0" smtClean="0"/>
                        <a:t> text book) has been selected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of branching: check if a selection has been made and only apply the selection if that is the case.</a:t>
            </a:r>
          </a:p>
          <a:p>
            <a:r>
              <a:rPr lang="en-US" altLang="en-US" b="1" dirty="0" smtClean="0"/>
              <a:t>Word document containing the macro</a:t>
            </a:r>
            <a:r>
              <a:rPr lang="en-US" altLang="en-US" b="1" dirty="0" smtClean="0"/>
              <a:t>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selectionExample.docm”</a:t>
            </a:r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709" y="5561839"/>
            <a:ext cx="4133850" cy="1249401"/>
            <a:chOff x="123930" y="4170011"/>
            <a:chExt cx="4133850" cy="12494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11"/>
            <a:stretch/>
          </p:blipFill>
          <p:spPr bwMode="auto">
            <a:xfrm>
              <a:off x="123930" y="4539343"/>
              <a:ext cx="4133850" cy="880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3930" y="4170011"/>
              <a:ext cx="1905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Default title bar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55815" y="4369635"/>
            <a:ext cx="2895600" cy="2488365"/>
            <a:chOff x="3455815" y="4369635"/>
            <a:chExt cx="2895600" cy="248836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72"/>
            <a:stretch/>
          </p:blipFill>
          <p:spPr bwMode="auto">
            <a:xfrm>
              <a:off x="3455815" y="4712030"/>
              <a:ext cx="2895600" cy="214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55815" y="4369635"/>
              <a:ext cx="278565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Run macro: No selection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81821" y="4286792"/>
            <a:ext cx="2432120" cy="2301293"/>
            <a:chOff x="6631493" y="3799732"/>
            <a:chExt cx="2432120" cy="2301293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40900" r="66058" b="45469"/>
            <a:stretch/>
          </p:blipFill>
          <p:spPr bwMode="auto">
            <a:xfrm>
              <a:off x="6649915" y="4737799"/>
              <a:ext cx="2413698" cy="1363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31493" y="3799732"/>
              <a:ext cx="1905000" cy="92333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Run macro: selected text bolded</a:t>
              </a:r>
              <a:endParaRPr lang="en-US" b="1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4343400" y="4738967"/>
            <a:ext cx="1898073" cy="21403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Marking/Spelling Checking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want to mark a document with a pass/fail grade based on the number of typographical errors (e.g., more than 30 is a fail, anything less is a pass).</a:t>
            </a:r>
          </a:p>
          <a:p>
            <a:r>
              <a:rPr lang="en-US" dirty="0" smtClean="0"/>
              <a:t>Assume that document names match student names</a:t>
            </a:r>
          </a:p>
          <a:p>
            <a:r>
              <a:rPr lang="en-US" dirty="0" smtClean="0"/>
              <a:t>For document to be marked you will create another document in the same folder.</a:t>
            </a:r>
          </a:p>
          <a:p>
            <a:r>
              <a:rPr lang="en-US" dirty="0" smtClean="0"/>
              <a:t>To make it easier to pair up marking with the student the ‘marking document’ will be named “Marking for: &lt;document name&gt;”</a:t>
            </a:r>
          </a:p>
          <a:p>
            <a:pPr lvl="1"/>
            <a:r>
              <a:rPr lang="en-US" dirty="0" smtClean="0"/>
              <a:t>E.g.,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james tam.doc</a:t>
            </a:r>
            <a:r>
              <a:rPr lang="en-US" dirty="0" smtClean="0"/>
              <a:t>” would produce a marking document called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Marking for: James Tam.doc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Inside the marking document will be the text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Marking for: &lt;document name&gt; &lt;pass or fail&gt;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Marking_Program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Word document containing the macro</a:t>
            </a:r>
            <a:r>
              <a:rPr lang="en-US" altLang="en-US" b="1" dirty="0" smtClean="0"/>
              <a:t>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markingProgram.docm</a:t>
            </a:r>
            <a:endParaRPr lang="en-US" alt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MarkingForSpelling()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totalTypos As Integer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30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Dim markingDocument As String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Dim fileLocation As String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</p:txBody>
      </p:sp>
    </p:spTree>
    <p:extLst>
      <p:ext uri="{BB962C8B-B14F-4D97-AF65-F5344CB8AC3E}">
        <p14:creationId xmlns:p14="http://schemas.microsoft.com/office/powerpoint/2010/main" val="2888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Marking_Program</a:t>
            </a:r>
            <a:r>
              <a:rPr lang="en-US" dirty="0" smtClean="0"/>
              <a:t>”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'Get Name of current document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currentDocument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ActiveDocument.Name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'Name of marking document based on current doc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markingDocument = "MARKS FOR " &amp;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currentDocument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fileLocation = ActiveDocument.Path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ActiveDocument.SpellingErrors.count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'Feedback is prefaced by student(document) name</a:t>
            </a:r>
            <a:endParaRPr lang="en-US" sz="2000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</a:t>
            </a:r>
          </a:p>
        </p:txBody>
      </p:sp>
    </p:spTree>
    <p:extLst>
      <p:ext uri="{BB962C8B-B14F-4D97-AF65-F5344CB8AC3E}">
        <p14:creationId xmlns:p14="http://schemas.microsoft.com/office/powerpoint/2010/main" val="18894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Marking_Program</a:t>
            </a:r>
            <a:r>
              <a:rPr lang="en-US" dirty="0"/>
              <a:t>”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 </a:t>
            </a:r>
            <a:r>
              <a:rPr lang="en-US" sz="2000" dirty="0" smtClean="0">
                <a:solidFill>
                  <a:srgbClr val="FF66FF"/>
                </a:solidFill>
                <a:latin typeface="    currentDocument = ActiveDocument.Name"/>
              </a:rPr>
              <a:t>    'Creates </a:t>
            </a: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a new word document based on the 'normal' </a:t>
            </a:r>
            <a:r>
              <a:rPr lang="en-US" sz="2000" dirty="0" smtClean="0">
                <a:solidFill>
                  <a:srgbClr val="FF66FF"/>
                </a:solidFill>
                <a:latin typeface="    currentDocument = ActiveDocument.Name"/>
              </a:rPr>
              <a:t>template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 </a:t>
            </a:r>
            <a:r>
              <a:rPr lang="en-US" sz="2000" dirty="0" smtClean="0">
                <a:solidFill>
                  <a:srgbClr val="FF66FF"/>
                </a:solidFill>
                <a:latin typeface="    currentDocument = ActiveDocument.Name"/>
              </a:rPr>
              <a:t>    'Create a variable ‘wordDocument’ to refer to the newly created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 </a:t>
            </a:r>
            <a:r>
              <a:rPr lang="en-US" sz="2000" dirty="0" smtClean="0">
                <a:solidFill>
                  <a:srgbClr val="FF66FF"/>
                </a:solidFill>
                <a:latin typeface="    currentDocument = ActiveDocument.Name"/>
              </a:rPr>
              <a:t>    'document</a:t>
            </a:r>
            <a:endParaRPr lang="en-US" sz="2000" dirty="0">
              <a:solidFill>
                <a:srgbClr val="FF66FF"/>
              </a:solidFill>
              <a:latin typeface="    currentDocument = ActiveDocument.Name"/>
            </a:endParaRPr>
          </a:p>
          <a:p>
            <a:pPr marL="0" indent="0">
              <a:buNone/>
            </a:pPr>
            <a:r>
              <a:rPr lang="en-US" sz="2000" dirty="0">
                <a:latin typeface="    currentDocument = ActiveDocument.Name"/>
              </a:rPr>
              <a:t>    </a:t>
            </a:r>
            <a:r>
              <a:rPr lang="en-US" sz="2000" dirty="0" smtClean="0">
                <a:latin typeface="    currentDocument = ActiveDocument.Name"/>
              </a:rPr>
              <a:t> Set </a:t>
            </a:r>
            <a:r>
              <a:rPr lang="en-US" sz="2000" dirty="0">
                <a:latin typeface="    currentDocument = ActiveDocument.Name"/>
              </a:rPr>
              <a:t>wordDocument = Documents.Add("Normal.dot")</a:t>
            </a:r>
          </a:p>
        </p:txBody>
      </p:sp>
    </p:spTree>
    <p:extLst>
      <p:ext uri="{BB962C8B-B14F-4D97-AF65-F5344CB8AC3E}">
        <p14:creationId xmlns:p14="http://schemas.microsoft.com/office/powerpoint/2010/main" val="22024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useful methods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heckspelling()</a:t>
            </a:r>
            <a:r>
              <a:rPr lang="en-US" dirty="0" smtClean="0"/>
              <a:t>: exactly as it sounds!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Close()</a:t>
            </a:r>
            <a:r>
              <a:rPr lang="en-US" dirty="0" smtClean="0"/>
              <a:t>: covered in </a:t>
            </a:r>
            <a:r>
              <a:rPr lang="en-US" dirty="0" smtClean="0"/>
              <a:t>the previous </a:t>
            </a:r>
            <a:r>
              <a:rPr lang="en-US" dirty="0" smtClean="0"/>
              <a:t>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CountNumberedItems()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DeleteAllComments()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Printout()</a:t>
            </a:r>
            <a:r>
              <a:rPr lang="en-US" dirty="0" smtClean="0"/>
              <a:t>: prints current active document on the default printer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Save()</a:t>
            </a:r>
            <a:r>
              <a:rPr lang="en-US" dirty="0"/>
              <a:t> : covered in </a:t>
            </a:r>
            <a:r>
              <a:rPr lang="en-US" dirty="0" smtClean="0"/>
              <a:t>the previous </a:t>
            </a:r>
            <a:r>
              <a:rPr lang="en-US" dirty="0" smtClean="0"/>
              <a:t>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SaveAs2()</a:t>
            </a:r>
            <a:r>
              <a:rPr lang="en-US" dirty="0"/>
              <a:t> : covered in </a:t>
            </a:r>
            <a:r>
              <a:rPr lang="en-US" dirty="0" smtClean="0"/>
              <a:t>the previous </a:t>
            </a:r>
            <a:r>
              <a:rPr lang="en-US" dirty="0" smtClean="0"/>
              <a:t>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Select()</a:t>
            </a:r>
            <a:r>
              <a:rPr lang="en-US" dirty="0" smtClean="0"/>
              <a:t>: </a:t>
            </a:r>
            <a:r>
              <a:rPr lang="en-US" dirty="0"/>
              <a:t>covered in </a:t>
            </a:r>
            <a:r>
              <a:rPr lang="en-US" dirty="0" smtClean="0"/>
              <a:t>the previous </a:t>
            </a:r>
            <a:r>
              <a:rPr lang="en-US" dirty="0" smtClean="0"/>
              <a:t>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SendMail()</a:t>
            </a:r>
            <a:r>
              <a:rPr lang="en-US" dirty="0" smtClean="0"/>
              <a:t>: see image (next slide)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43575"/>
            <a:ext cx="7848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Marking_Program</a:t>
            </a:r>
            <a:r>
              <a:rPr lang="en-US" dirty="0"/>
              <a:t>”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 '</a:t>
            </a:r>
            <a:r>
              <a:rPr lang="en-US" sz="2000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Recall: before this feedback just = document name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": Too many typographical 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errors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Selection.TypeText (feedback)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": Pass"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Selection.TypeText (feedback)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End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 </a:t>
            </a:r>
            <a:r>
              <a:rPr lang="en-US" sz="2000" dirty="0" smtClean="0">
                <a:solidFill>
                  <a:srgbClr val="FF66FF"/>
                </a:solidFill>
                <a:latin typeface="    currentDocument = ActiveDocument.Name"/>
              </a:rPr>
              <a:t>       ‘Saving feedback doc in same location but under name of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66FF"/>
                </a:solidFill>
                <a:latin typeface="    currentDocument = ActiveDocument.Name"/>
              </a:rPr>
              <a:t> </a:t>
            </a:r>
            <a:r>
              <a:rPr lang="en-US" sz="2000" dirty="0" smtClean="0">
                <a:solidFill>
                  <a:srgbClr val="FF66FF"/>
                </a:solidFill>
                <a:latin typeface="    currentDocument = ActiveDocument.Name"/>
              </a:rPr>
              <a:t>       ‘marking (and not the student) document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wordDocument.SaveAs2 (fileLocation &amp; "\" &amp; 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markingDocument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9173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Run Of Marking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this macro was part of a word document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marking program.docm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Running the macro would then produce a file called “MARKS FOR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program.docm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(Assuming that the program had no spelling errors) this file would contain the following text: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628663"/>
            <a:ext cx="3198311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dirty="0"/>
              <a:t>Marking program.docm: Pass</a:t>
            </a:r>
          </a:p>
        </p:txBody>
      </p:sp>
    </p:spTree>
    <p:extLst>
      <p:ext uri="{BB962C8B-B14F-4D97-AF65-F5344CB8AC3E}">
        <p14:creationId xmlns:p14="http://schemas.microsoft.com/office/powerpoint/2010/main" val="19785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A Document: Using MS-Word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can be configured so a password is required to view the contents.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33601"/>
            <a:ext cx="5029200" cy="46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7219582">
            <a:off x="2848570" y="3976424"/>
            <a:ext cx="231447" cy="3468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1" t="29194" r="38837" b="45191"/>
          <a:stretch/>
        </p:blipFill>
        <p:spPr bwMode="auto">
          <a:xfrm>
            <a:off x="2197260" y="4466313"/>
            <a:ext cx="2643851" cy="25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303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Securing A Document: </a:t>
            </a:r>
            <a:r>
              <a:rPr lang="en-US" dirty="0" smtClean="0"/>
              <a:t>Simple VBA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Word document containing the macro</a:t>
            </a:r>
            <a:r>
              <a:rPr lang="en-US" altLang="en-US" b="1" dirty="0" smtClean="0"/>
              <a:t>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passwordBranchExample.docm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passWordExample()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yourPassword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warningCaps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(Application.CapsLock = True)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"Caution: Caps Lock is On!"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yourPassword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Password for document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",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warningCaps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ActiveDocument.Password = yourPassword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r="9556" b="13409"/>
          <a:stretch/>
        </p:blipFill>
        <p:spPr bwMode="auto">
          <a:xfrm>
            <a:off x="5493709" y="1676400"/>
            <a:ext cx="3639274" cy="17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 bwMode="auto">
          <a:xfrm>
            <a:off x="5289629" y="3995976"/>
            <a:ext cx="3092371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7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Learn: Repetition/Loops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dirty="0" smtClean="0"/>
              <a:t>How to get the program or portions of the program to re-run itself </a:t>
            </a:r>
          </a:p>
          <a:p>
            <a:pPr lvl="1"/>
            <a:r>
              <a:rPr lang="en-US" dirty="0" smtClean="0"/>
              <a:t>Without duplicating the instructions</a:t>
            </a:r>
          </a:p>
          <a:p>
            <a:pPr lvl="1"/>
            <a:r>
              <a:rPr lang="en-US" dirty="0" smtClean="0"/>
              <a:t>Example: you need to calculate tax for multiple people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505199"/>
            <a:ext cx="2225407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Ask for income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5104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Calculate deductions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5010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Display amounts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7010" y="40385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52878" y="50291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42706" y="3010290"/>
            <a:ext cx="2375792" cy="3354013"/>
          </a:xfrm>
          <a:custGeom>
            <a:avLst/>
            <a:gdLst>
              <a:gd name="connsiteX0" fmla="*/ 16834 w 2375792"/>
              <a:gd name="connsiteY0" fmla="*/ 3025723 h 3354013"/>
              <a:gd name="connsiteX1" fmla="*/ 11971 w 2375792"/>
              <a:gd name="connsiteY1" fmla="*/ 3137591 h 3354013"/>
              <a:gd name="connsiteX2" fmla="*/ 75200 w 2375792"/>
              <a:gd name="connsiteY2" fmla="*/ 3200821 h 3354013"/>
              <a:gd name="connsiteX3" fmla="*/ 118975 w 2375792"/>
              <a:gd name="connsiteY3" fmla="*/ 3239731 h 3354013"/>
              <a:gd name="connsiteX4" fmla="*/ 138430 w 2375792"/>
              <a:gd name="connsiteY4" fmla="*/ 3244595 h 3354013"/>
              <a:gd name="connsiteX5" fmla="*/ 177341 w 2375792"/>
              <a:gd name="connsiteY5" fmla="*/ 3254323 h 3354013"/>
              <a:gd name="connsiteX6" fmla="*/ 225979 w 2375792"/>
              <a:gd name="connsiteY6" fmla="*/ 3283506 h 3354013"/>
              <a:gd name="connsiteX7" fmla="*/ 303800 w 2375792"/>
              <a:gd name="connsiteY7" fmla="*/ 3298097 h 3354013"/>
              <a:gd name="connsiteX8" fmla="*/ 342711 w 2375792"/>
              <a:gd name="connsiteY8" fmla="*/ 3312689 h 3354013"/>
              <a:gd name="connsiteX9" fmla="*/ 561583 w 2375792"/>
              <a:gd name="connsiteY9" fmla="*/ 3332144 h 3354013"/>
              <a:gd name="connsiteX10" fmla="*/ 1510030 w 2375792"/>
              <a:gd name="connsiteY10" fmla="*/ 3332144 h 3354013"/>
              <a:gd name="connsiteX11" fmla="*/ 1592715 w 2375792"/>
              <a:gd name="connsiteY11" fmla="*/ 3322416 h 3354013"/>
              <a:gd name="connsiteX12" fmla="*/ 1631626 w 2375792"/>
              <a:gd name="connsiteY12" fmla="*/ 3312689 h 3354013"/>
              <a:gd name="connsiteX13" fmla="*/ 1665673 w 2375792"/>
              <a:gd name="connsiteY13" fmla="*/ 3307825 h 3354013"/>
              <a:gd name="connsiteX14" fmla="*/ 1699720 w 2375792"/>
              <a:gd name="connsiteY14" fmla="*/ 3298097 h 3354013"/>
              <a:gd name="connsiteX15" fmla="*/ 1792132 w 2375792"/>
              <a:gd name="connsiteY15" fmla="*/ 3268914 h 3354013"/>
              <a:gd name="connsiteX16" fmla="*/ 1869954 w 2375792"/>
              <a:gd name="connsiteY16" fmla="*/ 3230004 h 3354013"/>
              <a:gd name="connsiteX17" fmla="*/ 1933183 w 2375792"/>
              <a:gd name="connsiteY17" fmla="*/ 3181365 h 3354013"/>
              <a:gd name="connsiteX18" fmla="*/ 1972094 w 2375792"/>
              <a:gd name="connsiteY18" fmla="*/ 3152182 h 3354013"/>
              <a:gd name="connsiteX19" fmla="*/ 2015868 w 2375792"/>
              <a:gd name="connsiteY19" fmla="*/ 3118136 h 3354013"/>
              <a:gd name="connsiteX20" fmla="*/ 2035324 w 2375792"/>
              <a:gd name="connsiteY20" fmla="*/ 3098680 h 3354013"/>
              <a:gd name="connsiteX21" fmla="*/ 2045051 w 2375792"/>
              <a:gd name="connsiteY21" fmla="*/ 3079225 h 3354013"/>
              <a:gd name="connsiteX22" fmla="*/ 2069371 w 2375792"/>
              <a:gd name="connsiteY22" fmla="*/ 3059770 h 3354013"/>
              <a:gd name="connsiteX23" fmla="*/ 2098554 w 2375792"/>
              <a:gd name="connsiteY23" fmla="*/ 3020859 h 3354013"/>
              <a:gd name="connsiteX24" fmla="*/ 2161783 w 2375792"/>
              <a:gd name="connsiteY24" fmla="*/ 2952765 h 3354013"/>
              <a:gd name="connsiteX25" fmla="*/ 2200694 w 2375792"/>
              <a:gd name="connsiteY25" fmla="*/ 2894399 h 3354013"/>
              <a:gd name="connsiteX26" fmla="*/ 2239605 w 2375792"/>
              <a:gd name="connsiteY26" fmla="*/ 2850625 h 3354013"/>
              <a:gd name="connsiteX27" fmla="*/ 2297971 w 2375792"/>
              <a:gd name="connsiteY27" fmla="*/ 2743621 h 3354013"/>
              <a:gd name="connsiteX28" fmla="*/ 2322290 w 2375792"/>
              <a:gd name="connsiteY28" fmla="*/ 2660936 h 3354013"/>
              <a:gd name="connsiteX29" fmla="*/ 2327154 w 2375792"/>
              <a:gd name="connsiteY29" fmla="*/ 2641480 h 3354013"/>
              <a:gd name="connsiteX30" fmla="*/ 2336881 w 2375792"/>
              <a:gd name="connsiteY30" fmla="*/ 2607433 h 3354013"/>
              <a:gd name="connsiteX31" fmla="*/ 2346609 w 2375792"/>
              <a:gd name="connsiteY31" fmla="*/ 2393425 h 3354013"/>
              <a:gd name="connsiteX32" fmla="*/ 2356337 w 2375792"/>
              <a:gd name="connsiteY32" fmla="*/ 2305876 h 3354013"/>
              <a:gd name="connsiteX33" fmla="*/ 2375792 w 2375792"/>
              <a:gd name="connsiteY33" fmla="*/ 1902178 h 3354013"/>
              <a:gd name="connsiteX34" fmla="*/ 2366064 w 2375792"/>
              <a:gd name="connsiteY34" fmla="*/ 1089919 h 3354013"/>
              <a:gd name="connsiteX35" fmla="*/ 2351473 w 2375792"/>
              <a:gd name="connsiteY35" fmla="*/ 997506 h 3354013"/>
              <a:gd name="connsiteX36" fmla="*/ 2336881 w 2375792"/>
              <a:gd name="connsiteY36" fmla="*/ 866182 h 3354013"/>
              <a:gd name="connsiteX37" fmla="*/ 2332017 w 2375792"/>
              <a:gd name="connsiteY37" fmla="*/ 827272 h 3354013"/>
              <a:gd name="connsiteX38" fmla="*/ 2302834 w 2375792"/>
              <a:gd name="connsiteY38" fmla="*/ 715404 h 3354013"/>
              <a:gd name="connsiteX39" fmla="*/ 2278515 w 2375792"/>
              <a:gd name="connsiteY39" fmla="*/ 642446 h 3354013"/>
              <a:gd name="connsiteX40" fmla="*/ 2249332 w 2375792"/>
              <a:gd name="connsiteY40" fmla="*/ 545170 h 3354013"/>
              <a:gd name="connsiteX41" fmla="*/ 2239605 w 2375792"/>
              <a:gd name="connsiteY41" fmla="*/ 491667 h 3354013"/>
              <a:gd name="connsiteX42" fmla="*/ 2234741 w 2375792"/>
              <a:gd name="connsiteY42" fmla="*/ 472212 h 3354013"/>
              <a:gd name="connsiteX43" fmla="*/ 2210422 w 2375792"/>
              <a:gd name="connsiteY43" fmla="*/ 389527 h 3354013"/>
              <a:gd name="connsiteX44" fmla="*/ 2195830 w 2375792"/>
              <a:gd name="connsiteY44" fmla="*/ 365208 h 3354013"/>
              <a:gd name="connsiteX45" fmla="*/ 2181239 w 2375792"/>
              <a:gd name="connsiteY45" fmla="*/ 331161 h 3354013"/>
              <a:gd name="connsiteX46" fmla="*/ 2137464 w 2375792"/>
              <a:gd name="connsiteY46" fmla="*/ 292250 h 3354013"/>
              <a:gd name="connsiteX47" fmla="*/ 2108281 w 2375792"/>
              <a:gd name="connsiteY47" fmla="*/ 248476 h 3354013"/>
              <a:gd name="connsiteX48" fmla="*/ 2093690 w 2375792"/>
              <a:gd name="connsiteY48" fmla="*/ 229021 h 3354013"/>
              <a:gd name="connsiteX49" fmla="*/ 2069371 w 2375792"/>
              <a:gd name="connsiteY49" fmla="*/ 214429 h 3354013"/>
              <a:gd name="connsiteX50" fmla="*/ 2049915 w 2375792"/>
              <a:gd name="connsiteY50" fmla="*/ 190110 h 3354013"/>
              <a:gd name="connsiteX51" fmla="*/ 2025596 w 2375792"/>
              <a:gd name="connsiteY51" fmla="*/ 175519 h 3354013"/>
              <a:gd name="connsiteX52" fmla="*/ 1986685 w 2375792"/>
              <a:gd name="connsiteY52" fmla="*/ 151199 h 3354013"/>
              <a:gd name="connsiteX53" fmla="*/ 1972094 w 2375792"/>
              <a:gd name="connsiteY53" fmla="*/ 141472 h 3354013"/>
              <a:gd name="connsiteX54" fmla="*/ 1947775 w 2375792"/>
              <a:gd name="connsiteY54" fmla="*/ 136608 h 3354013"/>
              <a:gd name="connsiteX55" fmla="*/ 1913728 w 2375792"/>
              <a:gd name="connsiteY55" fmla="*/ 122016 h 3354013"/>
              <a:gd name="connsiteX56" fmla="*/ 1894273 w 2375792"/>
              <a:gd name="connsiteY56" fmla="*/ 112289 h 3354013"/>
              <a:gd name="connsiteX57" fmla="*/ 1869954 w 2375792"/>
              <a:gd name="connsiteY57" fmla="*/ 102561 h 3354013"/>
              <a:gd name="connsiteX58" fmla="*/ 1845634 w 2375792"/>
              <a:gd name="connsiteY58" fmla="*/ 87970 h 3354013"/>
              <a:gd name="connsiteX59" fmla="*/ 1801860 w 2375792"/>
              <a:gd name="connsiteY59" fmla="*/ 68514 h 3354013"/>
              <a:gd name="connsiteX60" fmla="*/ 1762949 w 2375792"/>
              <a:gd name="connsiteY60" fmla="*/ 49059 h 3354013"/>
              <a:gd name="connsiteX61" fmla="*/ 1733766 w 2375792"/>
              <a:gd name="connsiteY61" fmla="*/ 44195 h 3354013"/>
              <a:gd name="connsiteX62" fmla="*/ 1641354 w 2375792"/>
              <a:gd name="connsiteY62" fmla="*/ 34467 h 3354013"/>
              <a:gd name="connsiteX63" fmla="*/ 1437073 w 2375792"/>
              <a:gd name="connsiteY63" fmla="*/ 19876 h 3354013"/>
              <a:gd name="connsiteX64" fmla="*/ 1111196 w 2375792"/>
              <a:gd name="connsiteY64" fmla="*/ 10148 h 3354013"/>
              <a:gd name="connsiteX65" fmla="*/ 1082013 w 2375792"/>
              <a:gd name="connsiteY65" fmla="*/ 5284 h 3354013"/>
              <a:gd name="connsiteX66" fmla="*/ 1047966 w 2375792"/>
              <a:gd name="connsiteY66" fmla="*/ 421 h 3354013"/>
              <a:gd name="connsiteX67" fmla="*/ 799911 w 2375792"/>
              <a:gd name="connsiteY67" fmla="*/ 5284 h 3354013"/>
              <a:gd name="connsiteX68" fmla="*/ 678315 w 2375792"/>
              <a:gd name="connsiteY68" fmla="*/ 421 h 3354013"/>
              <a:gd name="connsiteX69" fmla="*/ 619949 w 2375792"/>
              <a:gd name="connsiteY69" fmla="*/ 15012 h 3354013"/>
              <a:gd name="connsiteX70" fmla="*/ 595630 w 2375792"/>
              <a:gd name="connsiteY70" fmla="*/ 19876 h 3354013"/>
              <a:gd name="connsiteX71" fmla="*/ 581039 w 2375792"/>
              <a:gd name="connsiteY71" fmla="*/ 29604 h 3354013"/>
              <a:gd name="connsiteX72" fmla="*/ 537264 w 2375792"/>
              <a:gd name="connsiteY72" fmla="*/ 34467 h 3354013"/>
              <a:gd name="connsiteX73" fmla="*/ 503217 w 2375792"/>
              <a:gd name="connsiteY73" fmla="*/ 39331 h 3354013"/>
              <a:gd name="connsiteX74" fmla="*/ 459443 w 2375792"/>
              <a:gd name="connsiteY74" fmla="*/ 53923 h 3354013"/>
              <a:gd name="connsiteX75" fmla="*/ 352439 w 2375792"/>
              <a:gd name="connsiteY75" fmla="*/ 68514 h 3354013"/>
              <a:gd name="connsiteX76" fmla="*/ 308664 w 2375792"/>
              <a:gd name="connsiteY76" fmla="*/ 78242 h 3354013"/>
              <a:gd name="connsiteX77" fmla="*/ 264890 w 2375792"/>
              <a:gd name="connsiteY77" fmla="*/ 97697 h 3354013"/>
              <a:gd name="connsiteX78" fmla="*/ 245434 w 2375792"/>
              <a:gd name="connsiteY78" fmla="*/ 107425 h 3354013"/>
              <a:gd name="connsiteX79" fmla="*/ 230843 w 2375792"/>
              <a:gd name="connsiteY79" fmla="*/ 112289 h 3354013"/>
              <a:gd name="connsiteX80" fmla="*/ 177341 w 2375792"/>
              <a:gd name="connsiteY80" fmla="*/ 136608 h 3354013"/>
              <a:gd name="connsiteX81" fmla="*/ 143294 w 2375792"/>
              <a:gd name="connsiteY81" fmla="*/ 156063 h 3354013"/>
              <a:gd name="connsiteX82" fmla="*/ 114111 w 2375792"/>
              <a:gd name="connsiteY82" fmla="*/ 165791 h 3354013"/>
              <a:gd name="connsiteX83" fmla="*/ 89792 w 2375792"/>
              <a:gd name="connsiteY83" fmla="*/ 190110 h 3354013"/>
              <a:gd name="connsiteX84" fmla="*/ 60609 w 2375792"/>
              <a:gd name="connsiteY84" fmla="*/ 229021 h 3354013"/>
              <a:gd name="connsiteX85" fmla="*/ 46017 w 2375792"/>
              <a:gd name="connsiteY85" fmla="*/ 248476 h 3354013"/>
              <a:gd name="connsiteX86" fmla="*/ 31426 w 2375792"/>
              <a:gd name="connsiteY86" fmla="*/ 263067 h 3354013"/>
              <a:gd name="connsiteX87" fmla="*/ 21698 w 2375792"/>
              <a:gd name="connsiteY87" fmla="*/ 287387 h 3354013"/>
              <a:gd name="connsiteX88" fmla="*/ 11971 w 2375792"/>
              <a:gd name="connsiteY88" fmla="*/ 404119 h 3354013"/>
              <a:gd name="connsiteX89" fmla="*/ 7107 w 2375792"/>
              <a:gd name="connsiteY89" fmla="*/ 423574 h 3354013"/>
              <a:gd name="connsiteX90" fmla="*/ 7107 w 2375792"/>
              <a:gd name="connsiteY90" fmla="*/ 477076 h 3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375792" h="3354013">
                <a:moveTo>
                  <a:pt x="16834" y="3025723"/>
                </a:moveTo>
                <a:cubicBezTo>
                  <a:pt x="953" y="3065428"/>
                  <a:pt x="-9113" y="3080665"/>
                  <a:pt x="11971" y="3137591"/>
                </a:cubicBezTo>
                <a:cubicBezTo>
                  <a:pt x="18391" y="3154926"/>
                  <a:pt x="60638" y="3181406"/>
                  <a:pt x="75200" y="3200821"/>
                </a:cubicBezTo>
                <a:cubicBezTo>
                  <a:pt x="87225" y="3216854"/>
                  <a:pt x="96866" y="3234203"/>
                  <a:pt x="118975" y="3239731"/>
                </a:cubicBezTo>
                <a:cubicBezTo>
                  <a:pt x="125460" y="3241352"/>
                  <a:pt x="131905" y="3243145"/>
                  <a:pt x="138430" y="3244595"/>
                </a:cubicBezTo>
                <a:cubicBezTo>
                  <a:pt x="148421" y="3246815"/>
                  <a:pt x="166911" y="3249108"/>
                  <a:pt x="177341" y="3254323"/>
                </a:cubicBezTo>
                <a:cubicBezTo>
                  <a:pt x="200618" y="3265961"/>
                  <a:pt x="191754" y="3273090"/>
                  <a:pt x="225979" y="3283506"/>
                </a:cubicBezTo>
                <a:cubicBezTo>
                  <a:pt x="251228" y="3291190"/>
                  <a:pt x="303800" y="3298097"/>
                  <a:pt x="303800" y="3298097"/>
                </a:cubicBezTo>
                <a:cubicBezTo>
                  <a:pt x="316770" y="3302961"/>
                  <a:pt x="329096" y="3310136"/>
                  <a:pt x="342711" y="3312689"/>
                </a:cubicBezTo>
                <a:cubicBezTo>
                  <a:pt x="425991" y="3328304"/>
                  <a:pt x="478750" y="3328199"/>
                  <a:pt x="561583" y="3332144"/>
                </a:cubicBezTo>
                <a:cubicBezTo>
                  <a:pt x="898671" y="3374281"/>
                  <a:pt x="649225" y="3344803"/>
                  <a:pt x="1510030" y="3332144"/>
                </a:cubicBezTo>
                <a:cubicBezTo>
                  <a:pt x="1537779" y="3331736"/>
                  <a:pt x="1565153" y="3325659"/>
                  <a:pt x="1592715" y="3322416"/>
                </a:cubicBezTo>
                <a:cubicBezTo>
                  <a:pt x="1605685" y="3319174"/>
                  <a:pt x="1618516" y="3315311"/>
                  <a:pt x="1631626" y="3312689"/>
                </a:cubicBezTo>
                <a:cubicBezTo>
                  <a:pt x="1642868" y="3310441"/>
                  <a:pt x="1654463" y="3310227"/>
                  <a:pt x="1665673" y="3307825"/>
                </a:cubicBezTo>
                <a:cubicBezTo>
                  <a:pt x="1677214" y="3305352"/>
                  <a:pt x="1688333" y="3301203"/>
                  <a:pt x="1699720" y="3298097"/>
                </a:cubicBezTo>
                <a:cubicBezTo>
                  <a:pt x="1738782" y="3287443"/>
                  <a:pt x="1733011" y="3293706"/>
                  <a:pt x="1792132" y="3268914"/>
                </a:cubicBezTo>
                <a:cubicBezTo>
                  <a:pt x="1818878" y="3257698"/>
                  <a:pt x="1846966" y="3247687"/>
                  <a:pt x="1869954" y="3230004"/>
                </a:cubicBezTo>
                <a:lnTo>
                  <a:pt x="1933183" y="3181365"/>
                </a:lnTo>
                <a:cubicBezTo>
                  <a:pt x="1933194" y="3181357"/>
                  <a:pt x="1972084" y="3152192"/>
                  <a:pt x="1972094" y="3152182"/>
                </a:cubicBezTo>
                <a:cubicBezTo>
                  <a:pt x="2004902" y="3119374"/>
                  <a:pt x="1988226" y="3127349"/>
                  <a:pt x="2015868" y="3118136"/>
                </a:cubicBezTo>
                <a:cubicBezTo>
                  <a:pt x="2022353" y="3111651"/>
                  <a:pt x="2029821" y="3106017"/>
                  <a:pt x="2035324" y="3098680"/>
                </a:cubicBezTo>
                <a:cubicBezTo>
                  <a:pt x="2039674" y="3092880"/>
                  <a:pt x="2040277" y="3084681"/>
                  <a:pt x="2045051" y="3079225"/>
                </a:cubicBezTo>
                <a:cubicBezTo>
                  <a:pt x="2051887" y="3071412"/>
                  <a:pt x="2061264" y="3066255"/>
                  <a:pt x="2069371" y="3059770"/>
                </a:cubicBezTo>
                <a:cubicBezTo>
                  <a:pt x="2080982" y="3024930"/>
                  <a:pt x="2063624" y="3069760"/>
                  <a:pt x="2098554" y="3020859"/>
                </a:cubicBezTo>
                <a:cubicBezTo>
                  <a:pt x="2146688" y="2953471"/>
                  <a:pt x="2093702" y="2995316"/>
                  <a:pt x="2161783" y="2952765"/>
                </a:cubicBezTo>
                <a:cubicBezTo>
                  <a:pt x="2174753" y="2933310"/>
                  <a:pt x="2186523" y="2912998"/>
                  <a:pt x="2200694" y="2894399"/>
                </a:cubicBezTo>
                <a:cubicBezTo>
                  <a:pt x="2212526" y="2878870"/>
                  <a:pt x="2229021" y="2867030"/>
                  <a:pt x="2239605" y="2850625"/>
                </a:cubicBezTo>
                <a:cubicBezTo>
                  <a:pt x="2261631" y="2816485"/>
                  <a:pt x="2297971" y="2743621"/>
                  <a:pt x="2297971" y="2743621"/>
                </a:cubicBezTo>
                <a:cubicBezTo>
                  <a:pt x="2307843" y="2694250"/>
                  <a:pt x="2297768" y="2739402"/>
                  <a:pt x="2322290" y="2660936"/>
                </a:cubicBezTo>
                <a:cubicBezTo>
                  <a:pt x="2324284" y="2654555"/>
                  <a:pt x="2325395" y="2647929"/>
                  <a:pt x="2327154" y="2641480"/>
                </a:cubicBezTo>
                <a:cubicBezTo>
                  <a:pt x="2330259" y="2630093"/>
                  <a:pt x="2333639" y="2618782"/>
                  <a:pt x="2336881" y="2607433"/>
                </a:cubicBezTo>
                <a:cubicBezTo>
                  <a:pt x="2340124" y="2536097"/>
                  <a:pt x="2342011" y="2464686"/>
                  <a:pt x="2346609" y="2393425"/>
                </a:cubicBezTo>
                <a:cubicBezTo>
                  <a:pt x="2348499" y="2364123"/>
                  <a:pt x="2354596" y="2335187"/>
                  <a:pt x="2356337" y="2305876"/>
                </a:cubicBezTo>
                <a:cubicBezTo>
                  <a:pt x="2364326" y="2171391"/>
                  <a:pt x="2369307" y="2036744"/>
                  <a:pt x="2375792" y="1902178"/>
                </a:cubicBezTo>
                <a:cubicBezTo>
                  <a:pt x="2372549" y="1631425"/>
                  <a:pt x="2373340" y="1360594"/>
                  <a:pt x="2366064" y="1089919"/>
                </a:cubicBezTo>
                <a:cubicBezTo>
                  <a:pt x="2365226" y="1058744"/>
                  <a:pt x="2355507" y="1028430"/>
                  <a:pt x="2351473" y="997506"/>
                </a:cubicBezTo>
                <a:cubicBezTo>
                  <a:pt x="2345776" y="953832"/>
                  <a:pt x="2341882" y="909941"/>
                  <a:pt x="2336881" y="866182"/>
                </a:cubicBezTo>
                <a:cubicBezTo>
                  <a:pt x="2335397" y="853196"/>
                  <a:pt x="2334288" y="840144"/>
                  <a:pt x="2332017" y="827272"/>
                </a:cubicBezTo>
                <a:cubicBezTo>
                  <a:pt x="2325949" y="792884"/>
                  <a:pt x="2312532" y="746653"/>
                  <a:pt x="2302834" y="715404"/>
                </a:cubicBezTo>
                <a:cubicBezTo>
                  <a:pt x="2295236" y="690921"/>
                  <a:pt x="2285748" y="667039"/>
                  <a:pt x="2278515" y="642446"/>
                </a:cubicBezTo>
                <a:cubicBezTo>
                  <a:pt x="2252749" y="554843"/>
                  <a:pt x="2263281" y="587016"/>
                  <a:pt x="2249332" y="545170"/>
                </a:cubicBezTo>
                <a:cubicBezTo>
                  <a:pt x="2245816" y="524075"/>
                  <a:pt x="2244132" y="512041"/>
                  <a:pt x="2239605" y="491667"/>
                </a:cubicBezTo>
                <a:cubicBezTo>
                  <a:pt x="2238155" y="485142"/>
                  <a:pt x="2236244" y="478725"/>
                  <a:pt x="2234741" y="472212"/>
                </a:cubicBezTo>
                <a:cubicBezTo>
                  <a:pt x="2225970" y="434206"/>
                  <a:pt x="2226589" y="424556"/>
                  <a:pt x="2210422" y="389527"/>
                </a:cubicBezTo>
                <a:cubicBezTo>
                  <a:pt x="2206460" y="380943"/>
                  <a:pt x="2200058" y="373664"/>
                  <a:pt x="2195830" y="365208"/>
                </a:cubicBezTo>
                <a:cubicBezTo>
                  <a:pt x="2190308" y="354164"/>
                  <a:pt x="2188088" y="341435"/>
                  <a:pt x="2181239" y="331161"/>
                </a:cubicBezTo>
                <a:cubicBezTo>
                  <a:pt x="2140554" y="270133"/>
                  <a:pt x="2173610" y="335625"/>
                  <a:pt x="2137464" y="292250"/>
                </a:cubicBezTo>
                <a:cubicBezTo>
                  <a:pt x="2126237" y="278778"/>
                  <a:pt x="2118263" y="262894"/>
                  <a:pt x="2108281" y="248476"/>
                </a:cubicBezTo>
                <a:cubicBezTo>
                  <a:pt x="2103667" y="241811"/>
                  <a:pt x="2099790" y="234359"/>
                  <a:pt x="2093690" y="229021"/>
                </a:cubicBezTo>
                <a:cubicBezTo>
                  <a:pt x="2086575" y="222796"/>
                  <a:pt x="2077477" y="219293"/>
                  <a:pt x="2069371" y="214429"/>
                </a:cubicBezTo>
                <a:cubicBezTo>
                  <a:pt x="2062886" y="206323"/>
                  <a:pt x="2057674" y="197007"/>
                  <a:pt x="2049915" y="190110"/>
                </a:cubicBezTo>
                <a:cubicBezTo>
                  <a:pt x="2042849" y="183830"/>
                  <a:pt x="2033462" y="180763"/>
                  <a:pt x="2025596" y="175519"/>
                </a:cubicBezTo>
                <a:cubicBezTo>
                  <a:pt x="1955854" y="129024"/>
                  <a:pt x="2053183" y="189197"/>
                  <a:pt x="1986685" y="151199"/>
                </a:cubicBezTo>
                <a:cubicBezTo>
                  <a:pt x="1981610" y="148299"/>
                  <a:pt x="1977567" y="143524"/>
                  <a:pt x="1972094" y="141472"/>
                </a:cubicBezTo>
                <a:cubicBezTo>
                  <a:pt x="1964353" y="138569"/>
                  <a:pt x="1955881" y="138229"/>
                  <a:pt x="1947775" y="136608"/>
                </a:cubicBezTo>
                <a:cubicBezTo>
                  <a:pt x="1883282" y="104360"/>
                  <a:pt x="1963804" y="143476"/>
                  <a:pt x="1913728" y="122016"/>
                </a:cubicBezTo>
                <a:cubicBezTo>
                  <a:pt x="1907064" y="119160"/>
                  <a:pt x="1900898" y="115234"/>
                  <a:pt x="1894273" y="112289"/>
                </a:cubicBezTo>
                <a:cubicBezTo>
                  <a:pt x="1886295" y="108743"/>
                  <a:pt x="1877763" y="106465"/>
                  <a:pt x="1869954" y="102561"/>
                </a:cubicBezTo>
                <a:cubicBezTo>
                  <a:pt x="1861498" y="98333"/>
                  <a:pt x="1854090" y="92198"/>
                  <a:pt x="1845634" y="87970"/>
                </a:cubicBezTo>
                <a:cubicBezTo>
                  <a:pt x="1831352" y="80829"/>
                  <a:pt x="1816308" y="75313"/>
                  <a:pt x="1801860" y="68514"/>
                </a:cubicBezTo>
                <a:cubicBezTo>
                  <a:pt x="1788739" y="62339"/>
                  <a:pt x="1776605" y="53936"/>
                  <a:pt x="1762949" y="49059"/>
                </a:cubicBezTo>
                <a:cubicBezTo>
                  <a:pt x="1753662" y="45742"/>
                  <a:pt x="1743513" y="45695"/>
                  <a:pt x="1733766" y="44195"/>
                </a:cubicBezTo>
                <a:cubicBezTo>
                  <a:pt x="1675680" y="35258"/>
                  <a:pt x="1719171" y="42517"/>
                  <a:pt x="1641354" y="34467"/>
                </a:cubicBezTo>
                <a:cubicBezTo>
                  <a:pt x="1490870" y="18900"/>
                  <a:pt x="1626611" y="27458"/>
                  <a:pt x="1437073" y="19876"/>
                </a:cubicBezTo>
                <a:cubicBezTo>
                  <a:pt x="1312190" y="-5102"/>
                  <a:pt x="1445144" y="19970"/>
                  <a:pt x="1111196" y="10148"/>
                </a:cubicBezTo>
                <a:cubicBezTo>
                  <a:pt x="1101338" y="9858"/>
                  <a:pt x="1091760" y="6783"/>
                  <a:pt x="1082013" y="5284"/>
                </a:cubicBezTo>
                <a:cubicBezTo>
                  <a:pt x="1070682" y="3541"/>
                  <a:pt x="1059315" y="2042"/>
                  <a:pt x="1047966" y="421"/>
                </a:cubicBezTo>
                <a:lnTo>
                  <a:pt x="799911" y="5284"/>
                </a:lnTo>
                <a:cubicBezTo>
                  <a:pt x="759347" y="5284"/>
                  <a:pt x="718820" y="-1769"/>
                  <a:pt x="678315" y="421"/>
                </a:cubicBezTo>
                <a:cubicBezTo>
                  <a:pt x="658290" y="1503"/>
                  <a:pt x="639614" y="11079"/>
                  <a:pt x="619949" y="15012"/>
                </a:cubicBezTo>
                <a:lnTo>
                  <a:pt x="595630" y="19876"/>
                </a:lnTo>
                <a:cubicBezTo>
                  <a:pt x="590766" y="23119"/>
                  <a:pt x="586710" y="28186"/>
                  <a:pt x="581039" y="29604"/>
                </a:cubicBezTo>
                <a:cubicBezTo>
                  <a:pt x="566796" y="33165"/>
                  <a:pt x="551832" y="32646"/>
                  <a:pt x="537264" y="34467"/>
                </a:cubicBezTo>
                <a:cubicBezTo>
                  <a:pt x="525888" y="35889"/>
                  <a:pt x="514566" y="37710"/>
                  <a:pt x="503217" y="39331"/>
                </a:cubicBezTo>
                <a:cubicBezTo>
                  <a:pt x="488626" y="44195"/>
                  <a:pt x="474543" y="51000"/>
                  <a:pt x="459443" y="53923"/>
                </a:cubicBezTo>
                <a:cubicBezTo>
                  <a:pt x="424101" y="60763"/>
                  <a:pt x="387580" y="60705"/>
                  <a:pt x="352439" y="68514"/>
                </a:cubicBezTo>
                <a:lnTo>
                  <a:pt x="308664" y="78242"/>
                </a:lnTo>
                <a:cubicBezTo>
                  <a:pt x="280592" y="96958"/>
                  <a:pt x="308300" y="80333"/>
                  <a:pt x="264890" y="97697"/>
                </a:cubicBezTo>
                <a:cubicBezTo>
                  <a:pt x="258158" y="100390"/>
                  <a:pt x="252099" y="104569"/>
                  <a:pt x="245434" y="107425"/>
                </a:cubicBezTo>
                <a:cubicBezTo>
                  <a:pt x="240722" y="109445"/>
                  <a:pt x="235429" y="109996"/>
                  <a:pt x="230843" y="112289"/>
                </a:cubicBezTo>
                <a:cubicBezTo>
                  <a:pt x="179608" y="137907"/>
                  <a:pt x="215299" y="127118"/>
                  <a:pt x="177341" y="136608"/>
                </a:cubicBezTo>
                <a:cubicBezTo>
                  <a:pt x="165992" y="143093"/>
                  <a:pt x="155162" y="150585"/>
                  <a:pt x="143294" y="156063"/>
                </a:cubicBezTo>
                <a:cubicBezTo>
                  <a:pt x="133984" y="160360"/>
                  <a:pt x="114111" y="165791"/>
                  <a:pt x="114111" y="165791"/>
                </a:cubicBezTo>
                <a:cubicBezTo>
                  <a:pt x="92369" y="180287"/>
                  <a:pt x="105050" y="169130"/>
                  <a:pt x="89792" y="190110"/>
                </a:cubicBezTo>
                <a:cubicBezTo>
                  <a:pt x="80256" y="203222"/>
                  <a:pt x="70337" y="216051"/>
                  <a:pt x="60609" y="229021"/>
                </a:cubicBezTo>
                <a:cubicBezTo>
                  <a:pt x="55745" y="235506"/>
                  <a:pt x="51749" y="242744"/>
                  <a:pt x="46017" y="248476"/>
                </a:cubicBezTo>
                <a:lnTo>
                  <a:pt x="31426" y="263067"/>
                </a:lnTo>
                <a:cubicBezTo>
                  <a:pt x="28183" y="271174"/>
                  <a:pt x="24459" y="279104"/>
                  <a:pt x="21698" y="287387"/>
                </a:cubicBezTo>
                <a:cubicBezTo>
                  <a:pt x="9423" y="324211"/>
                  <a:pt x="14915" y="368784"/>
                  <a:pt x="11971" y="404119"/>
                </a:cubicBezTo>
                <a:cubicBezTo>
                  <a:pt x="11416" y="410781"/>
                  <a:pt x="7552" y="416904"/>
                  <a:pt x="7107" y="423574"/>
                </a:cubicBezTo>
                <a:cubicBezTo>
                  <a:pt x="5921" y="441368"/>
                  <a:pt x="7107" y="459242"/>
                  <a:pt x="7107" y="477076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9364" y="3736209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Loop: allows you to repeat the same tasks over and over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repetition loops: runs some integer ‘n’ times e.g., generates taxes for 10 clients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r>
              <a:rPr lang="en-US" dirty="0" smtClean="0"/>
              <a:t>Variable repetition loops: runs as long as some condition holds true e.g., while the user doesn’t quit the program re-run the program, while the user enters an erroneous value ask the user for input.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 Loops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‘counting’ loop: counts out a sequence of numbers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To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Step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step size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aseline="30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&lt;counter&gt;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for1.docm</a:t>
            </a:r>
            <a:r>
              <a:rPr lang="en-US" dirty="0" smtClean="0"/>
              <a:t>”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= 1 To 4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80" y="3276600"/>
            <a:ext cx="1352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1343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3009"/>
            <a:ext cx="1400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1371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8" y="6467448"/>
            <a:ext cx="986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Step size can be a positive or negative integer e.g., 1, -1, 5, -10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For-next loops can count down as well as up</a:t>
            </a:r>
          </a:p>
          <a:p>
            <a:r>
              <a:rPr lang="en-US" dirty="0" smtClean="0"/>
              <a:t>The Steps can be values other than one.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for2.docm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For i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Step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-3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796064"/>
            <a:ext cx="12954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1568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Format</a:t>
            </a:r>
            <a:r>
              <a:rPr lang="en-US" dirty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while1.docm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i &lt;= 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 + 1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50780" y="3276600"/>
            <a:ext cx="2612020" cy="2600325"/>
            <a:chOff x="4550780" y="3276600"/>
            <a:chExt cx="2612020" cy="26003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80" y="3276600"/>
              <a:ext cx="1352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57600"/>
              <a:ext cx="1343025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053009"/>
              <a:ext cx="14001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495800"/>
              <a:ext cx="13716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33600" y="5186362"/>
            <a:ext cx="2932253" cy="1448101"/>
            <a:chOff x="2133600" y="5186362"/>
            <a:chExt cx="2932253" cy="1448101"/>
          </a:xfrm>
        </p:grpSpPr>
        <p:sp>
          <p:nvSpPr>
            <p:cNvPr id="9" name="TextBox 8"/>
            <p:cNvSpPr txBox="1"/>
            <p:nvPr/>
          </p:nvSpPr>
          <p:spPr>
            <a:xfrm>
              <a:off x="3389453" y="5434134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Any valid mathematical expression 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2133600" y="5186362"/>
              <a:ext cx="1255853" cy="847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96025" y="-22034"/>
            <a:ext cx="2924175" cy="3334302"/>
            <a:chOff x="807438" y="2689694"/>
            <a:chExt cx="4177392" cy="4150944"/>
          </a:xfrm>
        </p:grpSpPr>
        <p:sp>
          <p:nvSpPr>
            <p:cNvPr id="14" name="Oval 13"/>
            <p:cNvSpPr/>
            <p:nvPr/>
          </p:nvSpPr>
          <p:spPr>
            <a:xfrm>
              <a:off x="1479631" y="2689694"/>
              <a:ext cx="1752600" cy="533400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Start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07439" y="4572000"/>
              <a:ext cx="2843891" cy="533400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644958" y="5563015"/>
              <a:ext cx="1447800" cy="533400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Loop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600200" y="6307238"/>
              <a:ext cx="1752600" cy="533400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End</a:t>
              </a:r>
            </a:p>
          </p:txBody>
        </p:sp>
        <p:sp>
          <p:nvSpPr>
            <p:cNvPr id="18" name="Diamond 17"/>
            <p:cNvSpPr/>
            <p:nvPr/>
          </p:nvSpPr>
          <p:spPr>
            <a:xfrm>
              <a:off x="807438" y="3505200"/>
              <a:ext cx="3034393" cy="762000"/>
            </a:xfrm>
            <a:prstGeom prst="diamond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Condition?</a:t>
              </a:r>
            </a:p>
          </p:txBody>
        </p:sp>
        <p:cxnSp>
          <p:nvCxnSpPr>
            <p:cNvPr id="19" name="Straight Arrow Connector 18"/>
            <p:cNvCxnSpPr>
              <a:stCxn id="14" idx="4"/>
              <a:endCxn id="18" idx="0"/>
            </p:cNvCxnSpPr>
            <p:nvPr/>
          </p:nvCxnSpPr>
          <p:spPr>
            <a:xfrm flipH="1">
              <a:off x="2324635" y="3223094"/>
              <a:ext cx="31296" cy="2821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340282" y="4285750"/>
              <a:ext cx="0" cy="2985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5" idx="4"/>
              <a:endCxn id="16" idx="0"/>
            </p:cNvCxnSpPr>
            <p:nvPr/>
          </p:nvCxnSpPr>
          <p:spPr>
            <a:xfrm>
              <a:off x="2229385" y="5105401"/>
              <a:ext cx="139473" cy="4576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68858" y="4124491"/>
              <a:ext cx="1143000" cy="45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T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41830" y="3516870"/>
              <a:ext cx="1143000" cy="45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Elbow Connector 23"/>
            <p:cNvCxnSpPr>
              <a:stCxn id="16" idx="2"/>
              <a:endCxn id="18" idx="1"/>
            </p:cNvCxnSpPr>
            <p:nvPr/>
          </p:nvCxnSpPr>
          <p:spPr>
            <a:xfrm rot="10800000">
              <a:off x="807438" y="3886202"/>
              <a:ext cx="837520" cy="1943515"/>
            </a:xfrm>
            <a:prstGeom prst="bentConnector3">
              <a:avLst>
                <a:gd name="adj1" fmla="val 138993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8" idx="3"/>
              <a:endCxn id="17" idx="6"/>
            </p:cNvCxnSpPr>
            <p:nvPr/>
          </p:nvCxnSpPr>
          <p:spPr>
            <a:xfrm flipH="1">
              <a:off x="3352800" y="3886201"/>
              <a:ext cx="489030" cy="2687738"/>
            </a:xfrm>
            <a:prstGeom prst="bentConnector3">
              <a:avLst>
                <a:gd name="adj1" fmla="val -66779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850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</a:t>
            </a:r>
            <a:r>
              <a:rPr lang="fr-FR" dirty="0" smtClean="0"/>
              <a:t>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6334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Sorting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macro: 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sortingTables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Sort()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For CurrentTable = 1 To NumTables Step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1" y="4419600"/>
            <a:ext cx="5200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3" y="5905500"/>
            <a:ext cx="5153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Sort()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= 1 To NumTables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</a:t>
            </a:r>
            <a:r>
              <a:rPr lang="en-US" dirty="0" smtClean="0"/>
              <a:t>eed For String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only want a part of a string (“substring”)</a:t>
            </a:r>
          </a:p>
          <a:p>
            <a:r>
              <a:rPr lang="en-US" dirty="0" smtClean="0"/>
              <a:t>Example a string containing location information</a:t>
            </a:r>
          </a:p>
          <a:p>
            <a:pPr lvl="1"/>
            <a:r>
              <a:rPr lang="en-US" dirty="0" smtClean="0"/>
              <a:t>Address =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ABCalgary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If there is a standard format in the data e.g., the first two characters will always be the province then you can apply a string operation to remove the desired sub-string from the original string 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AB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Left(address,2)</a:t>
            </a:r>
            <a:r>
              <a:rPr lang="en-US" dirty="0" smtClean="0"/>
              <a:t>   &lt;= start counting from the left extract the first two  </a:t>
            </a:r>
          </a:p>
          <a:p>
            <a:pPr marL="339725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characters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r>
              <a:rPr lang="en-US" dirty="0" smtClean="0"/>
              <a:t>A string consists of a series of characters.</a:t>
            </a:r>
          </a:p>
          <a:p>
            <a:r>
              <a:rPr lang="en-US" dirty="0" smtClean="0"/>
              <a:t>Each character in a string has a position (referred to as an ‘index’).</a:t>
            </a:r>
          </a:p>
          <a:p>
            <a:pPr lvl="1"/>
            <a:r>
              <a:rPr lang="en-US" dirty="0" smtClean="0"/>
              <a:t>The first character is at position zero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  <a:r>
              <a:rPr lang="en-US" dirty="0" smtClean="0"/>
              <a:t>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 r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91250"/>
              </p:ext>
            </p:extLst>
          </p:nvPr>
        </p:nvGraphicFramePr>
        <p:xfrm>
          <a:off x="1143000" y="38100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‘H’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‘e’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‘l’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‘l’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‘o’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01316"/>
              </p:ext>
            </p:extLst>
          </p:nvPr>
        </p:nvGraphicFramePr>
        <p:xfrm>
          <a:off x="1219200" y="5334000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‘u’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&lt;SPACE&gt;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‘r’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3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String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sz="2000" dirty="0" smtClean="0"/>
              <a:t>Assume we have the following strings created for the examples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Dim str1 as String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Dim str2 as String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Dim num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str1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"hello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world“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str2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hello"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95576"/>
              </p:ext>
            </p:extLst>
          </p:nvPr>
        </p:nvGraphicFramePr>
        <p:xfrm>
          <a:off x="255224" y="3103880"/>
          <a:ext cx="8915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362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Desired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Retrieve</a:t>
                      </a:r>
                      <a:r>
                        <a:rPr lang="en-US" baseline="0" dirty="0" smtClean="0"/>
                        <a:t> the first ‘n’ characters (count from left)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Left(&lt;</a:t>
                      </a:r>
                      <a:r>
                        <a:rPr lang="en-US" sz="1600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string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&gt;, </a:t>
                      </a:r>
                      <a:r>
                        <a:rPr lang="en-US" sz="1600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str2 = left(str1,5)</a:t>
                      </a:r>
                    </a:p>
                    <a:p>
                      <a:endParaRPr lang="en-US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  <a:p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Str2</a:t>
                      </a:r>
                      <a:r>
                        <a:rPr lang="en-US" dirty="0" smtClean="0"/>
                        <a:t> contains the string</a:t>
                      </a:r>
                      <a:r>
                        <a:rPr lang="en-US" baseline="0" dirty="0" smtClean="0"/>
                        <a:t> “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hello</a:t>
                      </a:r>
                      <a:r>
                        <a:rPr lang="en-US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Retrieve</a:t>
                      </a:r>
                      <a:r>
                        <a:rPr lang="en-US" baseline="0" dirty="0" smtClean="0"/>
                        <a:t> the last ‘n’ characters (count from right)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Right(&lt;</a:t>
                      </a:r>
                      <a:r>
                        <a:rPr lang="en-US" sz="1600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string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&gt;,</a:t>
                      </a:r>
                      <a:r>
                        <a:rPr lang="en-US" sz="1600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Str2 = right(str1,4)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Str2</a:t>
                      </a:r>
                      <a:r>
                        <a:rPr lang="en-US" dirty="0" smtClean="0"/>
                        <a:t> contains the string “</a:t>
                      </a:r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orld</a:t>
                      </a:r>
                      <a:r>
                        <a:rPr 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 a string</a:t>
                      </a:r>
                      <a:r>
                        <a:rPr lang="en-US" baseline="0" dirty="0" smtClean="0"/>
                        <a:t>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Len(&lt;</a:t>
                      </a:r>
                      <a:r>
                        <a:rPr lang="en-US" sz="1600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string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num = Len(str1)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n-US" dirty="0" smtClean="0"/>
                        <a:t> is 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Comparing</a:t>
                      </a:r>
                      <a:r>
                        <a:rPr lang="en-US" baseline="0" dirty="0" smtClean="0"/>
                        <a:t> strings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StrComp(&lt;</a:t>
                      </a:r>
                      <a:r>
                        <a:rPr lang="en-US" sz="1600" i="1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string1</a:t>
                      </a:r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&gt;,</a:t>
                      </a:r>
                      <a:r>
                        <a:rPr lang="en-US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&lt;</a:t>
                      </a:r>
                      <a:r>
                        <a:rPr lang="en-US" sz="1600" i="1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string2</a:t>
                      </a:r>
                      <a:r>
                        <a:rPr lang="en-US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&gt;)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Num = strComp(str1,str2)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n-US" dirty="0" smtClean="0"/>
                        <a:t> is zero</a:t>
                      </a:r>
                      <a:r>
                        <a:rPr lang="en-US" baseline="0" dirty="0" smtClean="0"/>
                        <a:t> if identical, non-zero if different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Compare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CA" altLang="en-US" sz="2400" b="1" dirty="0"/>
              <a:t>Word document containing the macro (empty document, see macro editor for the important details)</a:t>
            </a:r>
            <a:r>
              <a:rPr lang="en-CA" altLang="en-US" sz="2400" dirty="0"/>
              <a:t>: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stringCompare.docm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stringCompare ()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Dim str1 As String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Dim str2 As String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Dim num As Integer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str1 = InputBox("enter a string")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str2 = InputBox("enter a string")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num = StrComp(str1, str2)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MsgBox (num)</a:t>
            </a:r>
          </a:p>
          <a:p>
            <a:pPr marL="452438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marL="452438" lvl="2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2438" lvl="2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2438" lvl="2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4104" y="5173513"/>
            <a:ext cx="152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Str1= “ab”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Str2 = “ab”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 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5181229"/>
            <a:ext cx="152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Str1= “ab”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Str2 = “ba”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 = -1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0400" y="5144576"/>
            <a:ext cx="1524000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Str1= “ab”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Str2 = “</a:t>
            </a:r>
            <a:r>
              <a:rPr lang="en-US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a”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 =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104" y="6172200"/>
            <a:ext cx="7530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JT: “Why are we learning this stuff (string compare function)???”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4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Office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document contains a link to another document (typically this is done with two different type of MS-Office applications to take advantages of the strengths of each application).</a:t>
            </a:r>
          </a:p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There are two separate documents (saves on file size, changes in the original document automatically show in document containing the link)</a:t>
            </a:r>
          </a:p>
          <a:p>
            <a:r>
              <a:rPr lang="en-US" dirty="0" smtClean="0"/>
              <a:t>Con:</a:t>
            </a:r>
            <a:endParaRPr lang="en-US" dirty="0"/>
          </a:p>
          <a:p>
            <a:pPr lvl="1"/>
            <a:r>
              <a:rPr lang="en-US" dirty="0" smtClean="0"/>
              <a:t>It’s location specific (moving documents or sharing documents results in ‘breaking’ the link)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87" y="6488668"/>
            <a:ext cx="631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more information: http</a:t>
            </a:r>
            <a:r>
              <a:rPr lang="en-US" dirty="0"/>
              <a:t>://support.microsoft.com/kb/76993</a:t>
            </a:r>
          </a:p>
        </p:txBody>
      </p:sp>
    </p:spTree>
    <p:extLst>
      <p:ext uri="{BB962C8B-B14F-4D97-AF65-F5344CB8AC3E}">
        <p14:creationId xmlns:p14="http://schemas.microsoft.com/office/powerpoint/2010/main" val="17333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done in different ways</a:t>
            </a:r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</a:t>
            </a:r>
            <a:r>
              <a:rPr lang="en-US" dirty="0" smtClean="0"/>
              <a:t>decision on the part of Microsoft.</a:t>
            </a:r>
            <a:endParaRPr lang="en-US" dirty="0" smtClean="0"/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One source of information:</a:t>
            </a:r>
            <a:endParaRPr lang="en-US" sz="1200" dirty="0" smtClean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://msdn.microsoft.com/en-us/library/office/aa211953(v=office.11).aspx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57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Link Documents (Word Linked To Excel)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Suppose you have an extensive amount of financial information entered and calculated in a spreadsheet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information is imported via ‘linking’ into a Word document so it can be formatted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92598"/>
              </p:ext>
            </p:extLst>
          </p:nvPr>
        </p:nvGraphicFramePr>
        <p:xfrm>
          <a:off x="838200" y="1905000"/>
          <a:ext cx="5486400" cy="178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8643"/>
                <a:gridCol w="860864"/>
                <a:gridCol w="1015048"/>
                <a:gridCol w="1541845"/>
              </a:tblGrid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TAMCO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Gross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Costs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Net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Net:Gross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u="none" strike="noStrike" dirty="0">
                          <a:effectLst/>
                        </a:rPr>
                        <a:t>25.00%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Gross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Costs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Net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Net:Gross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1500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250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16.67%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Pear computer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Gross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Costs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Net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Net:Gross Income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8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9999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999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9000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90.01%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18494" r="15867" b="42066"/>
          <a:stretch/>
        </p:blipFill>
        <p:spPr bwMode="auto">
          <a:xfrm>
            <a:off x="761999" y="4495800"/>
            <a:ext cx="218714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57400" y="4343400"/>
            <a:ext cx="7086600" cy="2438400"/>
            <a:chOff x="2057400" y="4343400"/>
            <a:chExt cx="7086600" cy="24384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057400" y="4343400"/>
              <a:ext cx="1962377" cy="1981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0" t="48043" r="15867" b="43572"/>
            <a:stretch/>
          </p:blipFill>
          <p:spPr bwMode="auto">
            <a:xfrm>
              <a:off x="4019777" y="4343400"/>
              <a:ext cx="5124223" cy="1484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438400" y="5828336"/>
              <a:ext cx="6553200" cy="953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438400" y="5828336"/>
              <a:ext cx="1581377" cy="6486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25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Approach For Linking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Insert-&gt;Object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Create from file-&gt;Link to file-&gt;Browse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6" y="3571875"/>
            <a:ext cx="47910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5" y="1752600"/>
            <a:ext cx="8229600" cy="11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001000" y="2414816"/>
            <a:ext cx="762000" cy="209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229802">
            <a:off x="4015734" y="5062537"/>
            <a:ext cx="3810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3229802">
            <a:off x="4411968" y="4430603"/>
            <a:ext cx="3810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animBg="1"/>
      <p:bldP spid="7" grpId="0" animBg="1"/>
      <p:bldP spid="1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Office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all of the information from one document to another document (e.g., embed a copy of an Excel spreadsheet inside of Word document).</a:t>
            </a:r>
          </a:p>
          <a:p>
            <a:r>
              <a:rPr lang="en-US" dirty="0" smtClean="0"/>
              <a:t>The capabilities of another application such as Excel can be used inside of Word (formulas, updated calculations etc.)</a:t>
            </a:r>
          </a:p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The document with another document embedded is complete. That file can copied, shared etc.</a:t>
            </a:r>
          </a:p>
          <a:p>
            <a:r>
              <a:rPr lang="en-US" dirty="0" smtClean="0"/>
              <a:t>Con:</a:t>
            </a:r>
            <a:endParaRPr lang="en-US" dirty="0"/>
          </a:p>
          <a:p>
            <a:pPr lvl="1"/>
            <a:r>
              <a:rPr lang="en-US" dirty="0" smtClean="0"/>
              <a:t>The embedded document is copied and if the file is large a great deal of space can be duplicated</a:t>
            </a:r>
          </a:p>
          <a:p>
            <a:pPr lvl="1"/>
            <a:r>
              <a:rPr lang="en-US" dirty="0" smtClean="0"/>
              <a:t>If the original document is changed (spreadsheet updated), the changes are not reflected in the document that contains the embedded document (word document containing the spreadsheet)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87" y="6488668"/>
            <a:ext cx="631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 more information: http</a:t>
            </a:r>
            <a:r>
              <a:rPr lang="en-US" dirty="0"/>
              <a:t>://support.microsoft.com/kb/76993</a:t>
            </a:r>
          </a:p>
        </p:txBody>
      </p:sp>
    </p:spTree>
    <p:extLst>
      <p:ext uri="{BB962C8B-B14F-4D97-AF65-F5344CB8AC3E}">
        <p14:creationId xmlns:p14="http://schemas.microsoft.com/office/powerpoint/2010/main" val="41254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Embed One Document In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Insert-&gt;</a:t>
            </a:r>
            <a:r>
              <a:rPr lang="en-US" dirty="0" smtClean="0"/>
              <a:t>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Create from </a:t>
            </a:r>
            <a:r>
              <a:rPr lang="en-US" dirty="0" smtClean="0"/>
              <a:t>file-&gt;</a:t>
            </a:r>
            <a:r>
              <a:rPr lang="en-US" dirty="0"/>
              <a:t>Browse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5" y="1752600"/>
            <a:ext cx="8229600" cy="11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001000" y="2414816"/>
            <a:ext cx="762000" cy="209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2" y="3563958"/>
            <a:ext cx="47910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3229802">
            <a:off x="4411967" y="4363928"/>
            <a:ext cx="381000" cy="3048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Using Branches, Loops,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this data is not only extensive (many tables), it is also dynamic (changes over time).</a:t>
            </a:r>
          </a:p>
          <a:p>
            <a:r>
              <a:rPr lang="en-US" dirty="0" smtClean="0"/>
              <a:t>You need to analyze the data and highlight the important information</a:t>
            </a:r>
          </a:p>
          <a:p>
            <a:pPr lvl="1"/>
            <a:r>
              <a:rPr lang="en-US" dirty="0" smtClean="0"/>
              <a:t>Which companies may be a good investment?</a:t>
            </a:r>
          </a:p>
          <a:p>
            <a:pPr lvl="1"/>
            <a:r>
              <a:rPr lang="en-US" dirty="0" smtClean="0"/>
              <a:t>Which criteria make it a good investment?</a:t>
            </a:r>
          </a:p>
          <a:p>
            <a:pPr lvl="1"/>
            <a:r>
              <a:rPr lang="en-US" dirty="0" smtClean="0"/>
              <a:t>With a real example many companies are listed on the stock exchange</a:t>
            </a:r>
          </a:p>
          <a:p>
            <a:pPr lvl="1"/>
            <a:r>
              <a:rPr lang="en-US" dirty="0" smtClean="0"/>
              <a:t>For each company there can be a great deal of background information</a:t>
            </a:r>
          </a:p>
          <a:p>
            <a:pPr lvl="2"/>
            <a:r>
              <a:rPr lang="en-US" dirty="0" smtClean="0"/>
              <a:t>“Minimum” current stock price, dollar value of change</a:t>
            </a:r>
          </a:p>
          <a:p>
            <a:pPr lvl="2"/>
            <a:r>
              <a:rPr lang="en-US" dirty="0" smtClean="0"/>
              <a:t>Other information could include detailed financial statements (e.g., how much money is that company making, what’s the ratio of debt vs. cash etc.)</a:t>
            </a:r>
          </a:p>
          <a:p>
            <a:pPr marL="5143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Branches, Loops, </a:t>
            </a:r>
            <a:r>
              <a:rPr lang="en-US" dirty="0" smtClean="0"/>
              <a:t>Strings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(Note: the problem of having to sort through large sets of data is not unique to finance and investing)</a:t>
            </a:r>
          </a:p>
          <a:p>
            <a:pPr lvl="1"/>
            <a:r>
              <a:rPr lang="en-US" dirty="0"/>
              <a:t>E.g., Suppose you want to work at companies that are hiring based on certain qualifications (“MS-Word VBA programming”) or provide certain benefits (“Unlimited vacation time”)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Background </a:t>
            </a:r>
            <a:r>
              <a:rPr lang="en-US" dirty="0" smtClean="0"/>
              <a:t>Knowledg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Gross income: total income earned (total sales dollars)</a:t>
            </a:r>
          </a:p>
          <a:p>
            <a:r>
              <a:rPr lang="en-US" dirty="0" smtClean="0"/>
              <a:t>Costs: expenses of running the business</a:t>
            </a:r>
          </a:p>
          <a:p>
            <a:pPr lvl="1"/>
            <a:r>
              <a:rPr lang="en-US" dirty="0" smtClean="0"/>
              <a:t>Cost to purchase items sold </a:t>
            </a:r>
          </a:p>
          <a:p>
            <a:pPr lvl="1"/>
            <a:r>
              <a:rPr lang="en-US" dirty="0" smtClean="0"/>
              <a:t>Salaries</a:t>
            </a:r>
          </a:p>
          <a:p>
            <a:pPr lvl="1"/>
            <a:r>
              <a:rPr lang="en-US" dirty="0" smtClean="0"/>
              <a:t>Rent</a:t>
            </a:r>
          </a:p>
          <a:p>
            <a:pPr lvl="1"/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Taxes etc.</a:t>
            </a:r>
          </a:p>
          <a:p>
            <a:r>
              <a:rPr lang="en-US" dirty="0" smtClean="0"/>
              <a:t>Net income: Gross income minus costs</a:t>
            </a:r>
          </a:p>
          <a:p>
            <a:r>
              <a:rPr lang="en-US" dirty="0" smtClean="0"/>
              <a:t>Ratio of net to gross income</a:t>
            </a:r>
          </a:p>
          <a:p>
            <a:pPr lvl="1"/>
            <a:r>
              <a:rPr lang="en-US" dirty="0" smtClean="0"/>
              <a:t>Ratio = (Net income) / (Gross income) * 100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5"/>
          <a:stretch/>
        </p:blipFill>
        <p:spPr bwMode="auto">
          <a:xfrm>
            <a:off x="324652" y="1143000"/>
            <a:ext cx="8819348" cy="107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companies with a net income that is $250 or greater (red)</a:t>
            </a:r>
          </a:p>
          <a:p>
            <a:r>
              <a:rPr lang="en-US" dirty="0" smtClean="0"/>
              <a:t>Highlight companies whose ratio of net to gross income is 25% or greater (blue)</a:t>
            </a:r>
          </a:p>
          <a:p>
            <a:r>
              <a:rPr lang="en-US" dirty="0" smtClean="0"/>
              <a:t>If a company meets both requirements draw extra attention (bold, larger font, extra comments - “BUY THIS!!!”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64424"/>
            <a:ext cx="4495800" cy="26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File: Before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81934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File: </a:t>
            </a:r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9414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/>
              <a:t>simpleFind.docm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sub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simpleFind()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ActiveDocument.Content.Find.Execute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FindText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",ReplaceWith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nd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'The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instruction can be broken into two lines without causing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'An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error by using an underscore as a connector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FindText:="tamj",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392304"/>
            <a:ext cx="4267200" cy="24656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</a:rPr>
              <a:t>Background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old email address (still works):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new email address: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Incorrect variant:    </a:t>
            </a:r>
            <a:r>
              <a:rPr lang="en-US" sz="2000" b="1" dirty="0" smtClean="0">
                <a:solidFill>
                  <a:srgbClr val="FF0000"/>
                </a:solidFill>
              </a:rPr>
              <a:t>tamj</a:t>
            </a:r>
            <a:r>
              <a:rPr lang="en-US" sz="2000" dirty="0" smtClean="0">
                <a:solidFill>
                  <a:schemeClr val="tx1"/>
                </a:solidFill>
              </a:rPr>
              <a:t>@ucalgary.ca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089422" y="2136846"/>
            <a:ext cx="1174045" cy="1464353"/>
          </a:xfrm>
          <a:custGeom>
            <a:avLst/>
            <a:gdLst>
              <a:gd name="connsiteX0" fmla="*/ 812800 w 1174045"/>
              <a:gd name="connsiteY0" fmla="*/ 8043 h 1464353"/>
              <a:gd name="connsiteX1" fmla="*/ 1117600 w 1174045"/>
              <a:gd name="connsiteY1" fmla="*/ 41910 h 1464353"/>
              <a:gd name="connsiteX2" fmla="*/ 1151467 w 1174045"/>
              <a:gd name="connsiteY2" fmla="*/ 75776 h 1464353"/>
              <a:gd name="connsiteX3" fmla="*/ 1174045 w 1174045"/>
              <a:gd name="connsiteY3" fmla="*/ 109643 h 1464353"/>
              <a:gd name="connsiteX4" fmla="*/ 1162756 w 1174045"/>
              <a:gd name="connsiteY4" fmla="*/ 369287 h 1464353"/>
              <a:gd name="connsiteX5" fmla="*/ 1140178 w 1174045"/>
              <a:gd name="connsiteY5" fmla="*/ 414443 h 1464353"/>
              <a:gd name="connsiteX6" fmla="*/ 1095022 w 1174045"/>
              <a:gd name="connsiteY6" fmla="*/ 482176 h 1464353"/>
              <a:gd name="connsiteX7" fmla="*/ 1038578 w 1174045"/>
              <a:gd name="connsiteY7" fmla="*/ 561198 h 1464353"/>
              <a:gd name="connsiteX8" fmla="*/ 1004711 w 1174045"/>
              <a:gd name="connsiteY8" fmla="*/ 583776 h 1464353"/>
              <a:gd name="connsiteX9" fmla="*/ 970845 w 1174045"/>
              <a:gd name="connsiteY9" fmla="*/ 628932 h 1464353"/>
              <a:gd name="connsiteX10" fmla="*/ 936978 w 1174045"/>
              <a:gd name="connsiteY10" fmla="*/ 662798 h 1464353"/>
              <a:gd name="connsiteX11" fmla="*/ 925689 w 1174045"/>
              <a:gd name="connsiteY11" fmla="*/ 696665 h 1464353"/>
              <a:gd name="connsiteX12" fmla="*/ 857956 w 1174045"/>
              <a:gd name="connsiteY12" fmla="*/ 764398 h 1464353"/>
              <a:gd name="connsiteX13" fmla="*/ 790222 w 1174045"/>
              <a:gd name="connsiteY13" fmla="*/ 820843 h 1464353"/>
              <a:gd name="connsiteX14" fmla="*/ 733778 w 1174045"/>
              <a:gd name="connsiteY14" fmla="*/ 888576 h 1464353"/>
              <a:gd name="connsiteX15" fmla="*/ 711200 w 1174045"/>
              <a:gd name="connsiteY15" fmla="*/ 922443 h 1464353"/>
              <a:gd name="connsiteX16" fmla="*/ 666045 w 1174045"/>
              <a:gd name="connsiteY16" fmla="*/ 945021 h 1464353"/>
              <a:gd name="connsiteX17" fmla="*/ 541867 w 1174045"/>
              <a:gd name="connsiteY17" fmla="*/ 1046621 h 1464353"/>
              <a:gd name="connsiteX18" fmla="*/ 496711 w 1174045"/>
              <a:gd name="connsiteY18" fmla="*/ 1103065 h 1464353"/>
              <a:gd name="connsiteX19" fmla="*/ 462845 w 1174045"/>
              <a:gd name="connsiteY19" fmla="*/ 1125643 h 1464353"/>
              <a:gd name="connsiteX20" fmla="*/ 440267 w 1174045"/>
              <a:gd name="connsiteY20" fmla="*/ 1159510 h 1464353"/>
              <a:gd name="connsiteX21" fmla="*/ 361245 w 1174045"/>
              <a:gd name="connsiteY21" fmla="*/ 1204665 h 1464353"/>
              <a:gd name="connsiteX22" fmla="*/ 270934 w 1174045"/>
              <a:gd name="connsiteY22" fmla="*/ 1283687 h 1464353"/>
              <a:gd name="connsiteX23" fmla="*/ 203200 w 1174045"/>
              <a:gd name="connsiteY23" fmla="*/ 1328843 h 1464353"/>
              <a:gd name="connsiteX24" fmla="*/ 169334 w 1174045"/>
              <a:gd name="connsiteY24" fmla="*/ 1351421 h 1464353"/>
              <a:gd name="connsiteX25" fmla="*/ 146756 w 1174045"/>
              <a:gd name="connsiteY25" fmla="*/ 1385287 h 1464353"/>
              <a:gd name="connsiteX26" fmla="*/ 112889 w 1174045"/>
              <a:gd name="connsiteY26" fmla="*/ 1396576 h 1464353"/>
              <a:gd name="connsiteX27" fmla="*/ 45156 w 1174045"/>
              <a:gd name="connsiteY27" fmla="*/ 1441732 h 1464353"/>
              <a:gd name="connsiteX28" fmla="*/ 0 w 1174045"/>
              <a:gd name="connsiteY28" fmla="*/ 1464310 h 14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4045" h="1464353">
                <a:moveTo>
                  <a:pt x="812800" y="8043"/>
                </a:moveTo>
                <a:cubicBezTo>
                  <a:pt x="944324" y="13523"/>
                  <a:pt x="1031486" y="-29852"/>
                  <a:pt x="1117600" y="41910"/>
                </a:cubicBezTo>
                <a:cubicBezTo>
                  <a:pt x="1129865" y="52130"/>
                  <a:pt x="1141246" y="63512"/>
                  <a:pt x="1151467" y="75776"/>
                </a:cubicBezTo>
                <a:cubicBezTo>
                  <a:pt x="1160153" y="86199"/>
                  <a:pt x="1166519" y="98354"/>
                  <a:pt x="1174045" y="109643"/>
                </a:cubicBezTo>
                <a:cubicBezTo>
                  <a:pt x="1170282" y="196191"/>
                  <a:pt x="1172323" y="283187"/>
                  <a:pt x="1162756" y="369287"/>
                </a:cubicBezTo>
                <a:cubicBezTo>
                  <a:pt x="1160898" y="386013"/>
                  <a:pt x="1146807" y="398975"/>
                  <a:pt x="1140178" y="414443"/>
                </a:cubicBezTo>
                <a:cubicBezTo>
                  <a:pt x="1108668" y="487967"/>
                  <a:pt x="1157660" y="407011"/>
                  <a:pt x="1095022" y="482176"/>
                </a:cubicBezTo>
                <a:cubicBezTo>
                  <a:pt x="1062963" y="520647"/>
                  <a:pt x="1079262" y="520514"/>
                  <a:pt x="1038578" y="561198"/>
                </a:cubicBezTo>
                <a:cubicBezTo>
                  <a:pt x="1028984" y="570792"/>
                  <a:pt x="1016000" y="576250"/>
                  <a:pt x="1004711" y="583776"/>
                </a:cubicBezTo>
                <a:cubicBezTo>
                  <a:pt x="993422" y="598828"/>
                  <a:pt x="983089" y="614647"/>
                  <a:pt x="970845" y="628932"/>
                </a:cubicBezTo>
                <a:cubicBezTo>
                  <a:pt x="960455" y="641053"/>
                  <a:pt x="945834" y="649515"/>
                  <a:pt x="936978" y="662798"/>
                </a:cubicBezTo>
                <a:cubicBezTo>
                  <a:pt x="930377" y="672699"/>
                  <a:pt x="932995" y="687272"/>
                  <a:pt x="925689" y="696665"/>
                </a:cubicBezTo>
                <a:cubicBezTo>
                  <a:pt x="906086" y="721869"/>
                  <a:pt x="880534" y="741820"/>
                  <a:pt x="857956" y="764398"/>
                </a:cubicBezTo>
                <a:cubicBezTo>
                  <a:pt x="814495" y="807859"/>
                  <a:pt x="837373" y="789409"/>
                  <a:pt x="790222" y="820843"/>
                </a:cubicBezTo>
                <a:cubicBezTo>
                  <a:pt x="734172" y="904922"/>
                  <a:pt x="806206" y="801663"/>
                  <a:pt x="733778" y="888576"/>
                </a:cubicBezTo>
                <a:cubicBezTo>
                  <a:pt x="725092" y="898999"/>
                  <a:pt x="721623" y="913757"/>
                  <a:pt x="711200" y="922443"/>
                </a:cubicBezTo>
                <a:cubicBezTo>
                  <a:pt x="698272" y="933216"/>
                  <a:pt x="679069" y="934365"/>
                  <a:pt x="666045" y="945021"/>
                </a:cubicBezTo>
                <a:cubicBezTo>
                  <a:pt x="523168" y="1061920"/>
                  <a:pt x="643811" y="995648"/>
                  <a:pt x="541867" y="1046621"/>
                </a:cubicBezTo>
                <a:cubicBezTo>
                  <a:pt x="526815" y="1065436"/>
                  <a:pt x="513749" y="1086027"/>
                  <a:pt x="496711" y="1103065"/>
                </a:cubicBezTo>
                <a:cubicBezTo>
                  <a:pt x="487117" y="1112659"/>
                  <a:pt x="472439" y="1116049"/>
                  <a:pt x="462845" y="1125643"/>
                </a:cubicBezTo>
                <a:cubicBezTo>
                  <a:pt x="453251" y="1135237"/>
                  <a:pt x="449861" y="1149916"/>
                  <a:pt x="440267" y="1159510"/>
                </a:cubicBezTo>
                <a:cubicBezTo>
                  <a:pt x="424314" y="1175463"/>
                  <a:pt x="378949" y="1195813"/>
                  <a:pt x="361245" y="1204665"/>
                </a:cubicBezTo>
                <a:cubicBezTo>
                  <a:pt x="297274" y="1300622"/>
                  <a:pt x="402638" y="1151983"/>
                  <a:pt x="270934" y="1283687"/>
                </a:cubicBezTo>
                <a:cubicBezTo>
                  <a:pt x="228653" y="1325968"/>
                  <a:pt x="252213" y="1312505"/>
                  <a:pt x="203200" y="1328843"/>
                </a:cubicBezTo>
                <a:cubicBezTo>
                  <a:pt x="191911" y="1336369"/>
                  <a:pt x="178928" y="1341827"/>
                  <a:pt x="169334" y="1351421"/>
                </a:cubicBezTo>
                <a:cubicBezTo>
                  <a:pt x="159740" y="1361015"/>
                  <a:pt x="157350" y="1376812"/>
                  <a:pt x="146756" y="1385287"/>
                </a:cubicBezTo>
                <a:cubicBezTo>
                  <a:pt x="137464" y="1392721"/>
                  <a:pt x="124178" y="1392813"/>
                  <a:pt x="112889" y="1396576"/>
                </a:cubicBezTo>
                <a:cubicBezTo>
                  <a:pt x="73205" y="1456102"/>
                  <a:pt x="113193" y="1412573"/>
                  <a:pt x="45156" y="1441732"/>
                </a:cubicBezTo>
                <a:cubicBezTo>
                  <a:pt x="-12396" y="1466397"/>
                  <a:pt x="30557" y="1464310"/>
                  <a:pt x="0" y="146431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6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 Important Table Data: VBA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</a:t>
            </a:r>
            <a:r>
              <a:rPr lang="en-US" altLang="en-US" sz="2400" b="1" dirty="0" smtClean="0"/>
              <a:t>: 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tableHighLight.docm”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tableHighlight()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Const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25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MATCH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NetString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NetNumber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RatioString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RatioNumber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CompanyName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TempString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StringLength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Important Table Data: VBA </a:t>
            </a:r>
            <a:r>
              <a:rPr lang="en-US" dirty="0" smtClean="0"/>
              <a:t>Solution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tables to analyze, end the program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ActiveDocument.ActiveWindow.Caption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Error: No _ </a:t>
            </a:r>
          </a:p>
          <a:p>
            <a:pPr marL="339725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 tables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document!"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Exit Sub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End if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90087"/>
            <a:ext cx="5791200" cy="31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5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Important Table Data: VBA </a:t>
            </a:r>
            <a:r>
              <a:rPr lang="en-US" dirty="0" smtClean="0"/>
              <a:t>Solution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= 1 To NumTables Step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NetString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ActiveDocument.Tables(CurrentTable). _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Rows(3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).Cells(3).Range.Text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StringLength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Len(NetString)</a:t>
            </a:r>
          </a:p>
          <a:p>
            <a:pPr marL="339725" lvl="1" indent="0">
              <a:buNone/>
            </a:pPr>
            <a:r>
              <a:rPr lang="es-E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s-E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column labels        0 1 2 3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 in each  column 1 2 ? ? </a:t>
            </a:r>
            <a:endParaRPr lang="en-US" sz="1800" b="1" dirty="0" smtClean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left("12??", (4-1 = 2)) so yields "12"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TempString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Left(NetString, (StringLength - 1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52841" y="4495800"/>
            <a:ext cx="5813344" cy="744638"/>
            <a:chOff x="-125372" y="6177987"/>
            <a:chExt cx="5813344" cy="7446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9" b="76676"/>
            <a:stretch/>
          </p:blipFill>
          <p:spPr bwMode="auto">
            <a:xfrm>
              <a:off x="-125372" y="6177987"/>
              <a:ext cx="5813344" cy="74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2971800" y="6616861"/>
              <a:ext cx="838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3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Important Table Data: VBA Solution </a:t>
            </a:r>
            <a:r>
              <a:rPr lang="en-US" dirty="0" smtClean="0"/>
              <a:t>(3), Net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IsNumeric(TempString)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NetNumber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CLng(TempString)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it-IT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t-IT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it-IT" sz="1800" dirty="0">
                <a:latin typeface="Consolas" panose="020B0609020204030204" pitchFamily="49" charset="0"/>
                <a:cs typeface="Consolas" panose="020B0609020204030204" pitchFamily="49" charset="0"/>
              </a:rPr>
              <a:t>MsgBox ("Error non-numeric net income information")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NetNumber = 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(NetNumber &gt;= MIN_INCOME)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ActiveDocument.Tables(CurrentTable). _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Rows(3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).Cells(3).Range.Select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.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Font.Color = wdColorRed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r="28642"/>
          <a:stretch/>
        </p:blipFill>
        <p:spPr bwMode="auto">
          <a:xfrm>
            <a:off x="7534154" y="1143000"/>
            <a:ext cx="162045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3255130"/>
            <a:ext cx="3097323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MIN_INCOME = 250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00200" y="4267200"/>
            <a:ext cx="2362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25372" y="6177987"/>
            <a:ext cx="5813344" cy="744638"/>
            <a:chOff x="-125372" y="6177987"/>
            <a:chExt cx="5813344" cy="7446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9" b="76676"/>
            <a:stretch/>
          </p:blipFill>
          <p:spPr bwMode="auto">
            <a:xfrm>
              <a:off x="-125372" y="6177987"/>
              <a:ext cx="5813344" cy="74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971800" y="6616861"/>
              <a:ext cx="838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0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Important Table Data: VBA Solution </a:t>
            </a:r>
            <a:r>
              <a:rPr lang="en-US" dirty="0" smtClean="0"/>
              <a:t>(4), Ratio (Net:Gross)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RatioString = ActiveDocument.Tables(CurrentTable). -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Rows(3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).Cells(4).Range.Text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StringLength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Len(RatioString)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TempString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Left(RatioString, (StringLength - 3))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IsNumeric(TempString)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RatioNumber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CLng(TempString)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("Error non-numeric information in ratio of net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income:gross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RatioNumber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343400" y="2133600"/>
            <a:ext cx="4834842" cy="565713"/>
            <a:chOff x="-125372" y="6177987"/>
            <a:chExt cx="5813344" cy="7446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9" b="76676"/>
            <a:stretch/>
          </p:blipFill>
          <p:spPr bwMode="auto">
            <a:xfrm>
              <a:off x="-125372" y="6177987"/>
              <a:ext cx="5813344" cy="74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886200" y="6629400"/>
              <a:ext cx="838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0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Important Table Data: VBA Solution </a:t>
            </a:r>
            <a:r>
              <a:rPr lang="en-US" dirty="0" smtClean="0"/>
              <a:t>(5), 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(RatioNumber &gt;= MIN_RATIO)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ActiveDocument.Tables(CurrentTable). _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Rows(3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).Cells(4).Range.Select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With Selection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.Font.Bold 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.Font.Color = wdColorBlue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002268"/>
            <a:ext cx="2844048" cy="369332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MIN_RATIO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r="2030"/>
          <a:stretch/>
        </p:blipFill>
        <p:spPr bwMode="auto">
          <a:xfrm>
            <a:off x="7202736" y="152400"/>
            <a:ext cx="1941264" cy="417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8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Important Table Data: VBA Solution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(RatioNumber &gt;= MIN_RATIO) And (NetNumber &gt;= MIN_INCOME) _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CompanyName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ActiveDocument.Tables(CurrentTable). _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Rows(1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).Cells(1).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Range.Text _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CompanyName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CompanyName &amp; "&lt;== BUY THIS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!!!“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ActiveDocument.Tables(CurrentTable). _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Rows(1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).Cells(1).Range.Text = CompanyName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ActiveDocument.Tables(CurrentTable). _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Rows(1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).Cells(1).Range.Select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.Font.Size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20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.Font.Bold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End If     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937" y="648866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Next  ' Examine the next table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74372" r="4949" b="6454"/>
          <a:stretch/>
        </p:blipFill>
        <p:spPr bwMode="auto">
          <a:xfrm>
            <a:off x="3784158" y="1752600"/>
            <a:ext cx="5378169" cy="58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6302" r="1752" b="2167"/>
          <a:stretch/>
        </p:blipFill>
        <p:spPr bwMode="auto">
          <a:xfrm>
            <a:off x="4330861" y="5545774"/>
            <a:ext cx="4831466" cy="94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Printing: Single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 single document (currently opened, active MS-Word document)</a:t>
            </a:r>
          </a:p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singleDocumentPrint.docm”</a:t>
            </a:r>
            <a:endParaRPr lang="en-US" dirty="0" smtClean="0"/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PrintSingleDocument()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ActiveDocument.PrintOut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Printing: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multiDocumentPrint.docm”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Documents.Item(count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’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directory = Folder</a:t>
            </a:r>
          </a:p>
          <a:p>
            <a:r>
              <a:rPr lang="en-US" dirty="0" smtClean="0"/>
              <a:t>The Dir function allows access to the files in a directory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if a file exists in a particular location</a:t>
            </a:r>
          </a:p>
          <a:p>
            <a:pPr lvl="1"/>
            <a:r>
              <a:rPr lang="en-US" dirty="0" smtClean="0"/>
              <a:t>Loop through all the files in a directory and process each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55281</TotalTime>
  <Words>7326</Words>
  <Application>Microsoft Office PowerPoint</Application>
  <PresentationFormat>On-screen Show (4:3)</PresentationFormat>
  <Paragraphs>1261</Paragraphs>
  <Slides>110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Office Theme</vt:lpstr>
      <vt:lpstr>VBA (Visual Basic For Applications) Programming</vt:lpstr>
      <vt:lpstr>Collection</vt:lpstr>
      <vt:lpstr>Types Of Collections</vt:lpstr>
      <vt:lpstr>The ActiveDocument Object</vt:lpstr>
      <vt:lpstr>Attributes Of The ActiveDocument Object</vt:lpstr>
      <vt:lpstr>Methods Of The ActiveDocument Object</vt:lpstr>
      <vt:lpstr>ActiveDocument.SendMail()</vt:lpstr>
      <vt:lpstr>“Finding” Things In A Document</vt:lpstr>
      <vt:lpstr>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Recap: Programs You’ve Seen So Far</vt:lpstr>
      <vt:lpstr>What You Will Learn: Branching/Decisions</vt:lpstr>
      <vt:lpstr>How To Make Decisions In A Program</vt:lpstr>
      <vt:lpstr>Branching/Decision Making Mechanisms</vt:lpstr>
      <vt:lpstr>New Terminology</vt:lpstr>
      <vt:lpstr>Decision Making With ‘If-Then’</vt:lpstr>
      <vt:lpstr>If-Then</vt:lpstr>
      <vt:lpstr>If-Then: Complete Example</vt:lpstr>
      <vt:lpstr>Allowable Operators For Boolean Expressions</vt:lpstr>
      <vt:lpstr>Different Actions Required For The True Vs. False Cases</vt:lpstr>
      <vt:lpstr>Decision Making With An ‘If, Else’</vt:lpstr>
      <vt:lpstr>If-Then (True), Else (False)</vt:lpstr>
      <vt:lpstr>If-Then, Else: Complete Example</vt:lpstr>
      <vt:lpstr>What To Do When Multiple Conditions Must Be Checked</vt:lpstr>
      <vt:lpstr>What To Do When Multiple Conditions Must Be Checked (2)</vt:lpstr>
      <vt:lpstr>Decision Making With Multiple If-Then’s</vt:lpstr>
      <vt:lpstr>Multiple If-Then's</vt:lpstr>
      <vt:lpstr>Multiple If-Then's (2)</vt:lpstr>
      <vt:lpstr>Multiple If's: Mutually Exclusive Conditions</vt:lpstr>
      <vt:lpstr>Decision Making With If-Then, Elseif, Else</vt:lpstr>
      <vt:lpstr>Multiple If-Elif-Else: Use With Mutually Exclusive Conditions</vt:lpstr>
      <vt:lpstr>If-Elseif-Else: Mutually Exclusive  Conditions (Example)</vt:lpstr>
      <vt:lpstr>Location Of The “End If”: Multiple If’s</vt:lpstr>
      <vt:lpstr>Location Of The “End If”: If-then, Else</vt:lpstr>
      <vt:lpstr>Location Of The “End If”: If-Then, ElseIf</vt:lpstr>
      <vt:lpstr>Logic Can Be Used In Conjunction With Branching</vt:lpstr>
      <vt:lpstr>Logic: The “Or” Operator</vt:lpstr>
      <vt:lpstr>Hiring Example: Example Inputs &amp; Results</vt:lpstr>
      <vt:lpstr>Logic: The “AND” Operator</vt:lpstr>
      <vt:lpstr>Firing Example: Example Inputs &amp; Results</vt:lpstr>
      <vt:lpstr>Logic: The “Not” Operator</vt:lpstr>
      <vt:lpstr>Line Continuation Character</vt:lpstr>
      <vt:lpstr>Line Continuation Character (2)</vt:lpstr>
      <vt:lpstr>Nested Decision  Making</vt:lpstr>
      <vt:lpstr>Nested Decision Making</vt:lpstr>
      <vt:lpstr>Example: Nested Branches</vt:lpstr>
      <vt:lpstr>Example: Nested Branches (2)</vt:lpstr>
      <vt:lpstr>The Selection Object again</vt:lpstr>
      <vt:lpstr>Constants For The Selection Object</vt:lpstr>
      <vt:lpstr>The Selection Object again</vt:lpstr>
      <vt:lpstr>Marking/Spelling Checking A Document</vt:lpstr>
      <vt:lpstr>“Marking_Program”</vt:lpstr>
      <vt:lpstr>“Marking_Program” (2)</vt:lpstr>
      <vt:lpstr>“Marking_Program” (3)</vt:lpstr>
      <vt:lpstr>“Marking_Program” (4)</vt:lpstr>
      <vt:lpstr>Example Run Of Marking Program</vt:lpstr>
      <vt:lpstr>Securing A Document: Using MS-Word</vt:lpstr>
      <vt:lpstr>Securing A Document: Simple VBA Example</vt:lpstr>
      <vt:lpstr>What You Will Learn: Repetition/Loops</vt:lpstr>
      <vt:lpstr>Types Of Loops</vt:lpstr>
      <vt:lpstr>For-Next Loops</vt:lpstr>
      <vt:lpstr>For-Next Loops (2)</vt:lpstr>
      <vt:lpstr>Do-While Loop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The Need For String Operations</vt:lpstr>
      <vt:lpstr>More On Strings</vt:lpstr>
      <vt:lpstr>Some Useful String Operators</vt:lpstr>
      <vt:lpstr>String Compare Example</vt:lpstr>
      <vt:lpstr>Linking Office Documents</vt:lpstr>
      <vt:lpstr>How To Link Documents (Word Linked To Excel)</vt:lpstr>
      <vt:lpstr>Alternate Approach For Linking Documents</vt:lpstr>
      <vt:lpstr>Embedding Office Documents</vt:lpstr>
      <vt:lpstr>How To Embed One Document In Another</vt:lpstr>
      <vt:lpstr>Example: Using Branches, Loops, Strings</vt:lpstr>
      <vt:lpstr>Example: Using Branches, Loops, Strings (2)</vt:lpstr>
      <vt:lpstr>Example: Background Knowledge</vt:lpstr>
      <vt:lpstr>Example Requirements</vt:lpstr>
      <vt:lpstr>Example File: Before</vt:lpstr>
      <vt:lpstr>Example File: After</vt:lpstr>
      <vt:lpstr>Highlighting Important Table Data: VBA Solution</vt:lpstr>
      <vt:lpstr>Highlighting Important Table Data: VBA Solution (2)</vt:lpstr>
      <vt:lpstr>Highlighting Important Table Data: VBA Solution (2)</vt:lpstr>
      <vt:lpstr>Highlighting Important Table Data: VBA Solution (3), Net Income</vt:lpstr>
      <vt:lpstr>Highlighting Important Table Data: VBA Solution (4), Ratio (Net:Gross)</vt:lpstr>
      <vt:lpstr>Highlighting Important Table Data: VBA Solution (5),  Ratio</vt:lpstr>
      <vt:lpstr>Highlighting Important Table Data: VBA Solution (6)</vt:lpstr>
      <vt:lpstr>Printing: Single</vt:lpstr>
      <vt:lpstr>Printing: Multiple</vt:lpstr>
      <vt:lpstr>The ‘Dir’ Function</vt:lpstr>
      <vt:lpstr>Example: Using Dir To Check If File Exists (2)</vt:lpstr>
      <vt:lpstr>Example: Using Dir To Check If  File Exists (2)</vt:lpstr>
      <vt:lpstr>Example: Using Dir To Access Each File In A Directory</vt:lpstr>
      <vt:lpstr>Revision Of An Earlier Example</vt:lpstr>
      <vt:lpstr>Revised Marking Program</vt:lpstr>
      <vt:lpstr>Revised Marking Program (2)</vt:lpstr>
      <vt:lpstr>Revised Marking Program (3)</vt:lpstr>
      <vt:lpstr>Revised Marking Program (4)</vt:lpstr>
      <vt:lpstr>After This Section You Should Now Know</vt:lpstr>
      <vt:lpstr>After This Section You Should Now Know (2)</vt:lpstr>
      <vt:lpstr>After This Section You Should Now Know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748</cp:revision>
  <dcterms:created xsi:type="dcterms:W3CDTF">2014-06-09T23:56:21Z</dcterms:created>
  <dcterms:modified xsi:type="dcterms:W3CDTF">2015-02-18T03:03:44Z</dcterms:modified>
</cp:coreProperties>
</file>