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9" r:id="rId2"/>
    <p:sldId id="328" r:id="rId3"/>
    <p:sldId id="333" r:id="rId4"/>
    <p:sldId id="330" r:id="rId5"/>
    <p:sldId id="331" r:id="rId6"/>
    <p:sldId id="359" r:id="rId7"/>
    <p:sldId id="360" r:id="rId8"/>
    <p:sldId id="354" r:id="rId9"/>
    <p:sldId id="353" r:id="rId10"/>
    <p:sldId id="357" r:id="rId11"/>
    <p:sldId id="358" r:id="rId12"/>
    <p:sldId id="335" r:id="rId13"/>
    <p:sldId id="336" r:id="rId14"/>
    <p:sldId id="332" r:id="rId15"/>
    <p:sldId id="334" r:id="rId16"/>
    <p:sldId id="339" r:id="rId17"/>
    <p:sldId id="338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61" r:id="rId30"/>
    <p:sldId id="362" r:id="rId31"/>
    <p:sldId id="363" r:id="rId32"/>
    <p:sldId id="368" r:id="rId33"/>
    <p:sldId id="366" r:id="rId34"/>
    <p:sldId id="367" r:id="rId35"/>
    <p:sldId id="370" r:id="rId36"/>
    <p:sldId id="371" r:id="rId37"/>
    <p:sldId id="364" r:id="rId38"/>
    <p:sldId id="372" r:id="rId39"/>
    <p:sldId id="373" r:id="rId40"/>
    <p:sldId id="327" r:id="rId41"/>
    <p:sldId id="36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329"/>
            <p14:sldId id="328"/>
            <p14:sldId id="333"/>
            <p14:sldId id="330"/>
            <p14:sldId id="331"/>
            <p14:sldId id="359"/>
            <p14:sldId id="360"/>
            <p14:sldId id="354"/>
            <p14:sldId id="353"/>
            <p14:sldId id="357"/>
            <p14:sldId id="358"/>
            <p14:sldId id="335"/>
            <p14:sldId id="336"/>
            <p14:sldId id="332"/>
            <p14:sldId id="334"/>
            <p14:sldId id="339"/>
            <p14:sldId id="338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61"/>
            <p14:sldId id="362"/>
            <p14:sldId id="363"/>
            <p14:sldId id="368"/>
            <p14:sldId id="366"/>
            <p14:sldId id="367"/>
            <p14:sldId id="370"/>
            <p14:sldId id="371"/>
            <p14:sldId id="364"/>
            <p14:sldId id="372"/>
            <p14:sldId id="373"/>
          </p14:sldIdLst>
        </p14:section>
        <p14:section name="Untitled Section" id="{1036B949-5A3A-4E9B-BF1F-52F1697F7863}">
          <p14:sldIdLst>
            <p14:sldId id="327"/>
            <p14:sldId id="3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FF"/>
    <a:srgbClr val="0000FF"/>
    <a:srgbClr val="FFFFCC"/>
    <a:srgbClr val="FF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9" autoAdjust="0"/>
    <p:restoredTop sz="87065" autoAdjust="0"/>
  </p:normalViewPr>
  <p:slideViewPr>
    <p:cSldViewPr>
      <p:cViewPr varScale="1">
        <p:scale>
          <a:sx n="77" d="100"/>
          <a:sy n="77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Basic </a:t>
            </a:r>
            <a:r>
              <a:rPr lang="en-US" smtClean="0"/>
              <a:t>html </a:t>
            </a:r>
            <a:r>
              <a:rPr lang="en-US" smtClean="0"/>
              <a:t>tags, JavaScript intro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5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3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12/3/2015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ages.cpsc.ucalgary.ca/~tamj" TargetMode="External"/><Relationship Id="rId2" Type="http://schemas.openxmlformats.org/officeDocument/2006/relationships/hyperlink" Target="http://www.cpsc.ucalgary.ca/~tam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disk.ucalgary.ca/~tam/index.htm" TargetMode="External"/><Relationship Id="rId2" Type="http://schemas.openxmlformats.org/officeDocument/2006/relationships/hyperlink" Target="https://webdisk.ucalgary.ca/~%3cusername%3e/%3cfilenam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And Publishing A Webpage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will learn the basic html ‘tags’ for formatting a webpage, including internal and external content and augmenting a webpage with JavaScript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Methods Of Creating A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(The ‘content’ 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documents must still be created).</a:t>
            </a:r>
          </a:p>
          <a:p>
            <a:r>
              <a:rPr lang="en-US" dirty="0" smtClean="0"/>
              <a:t>Your website must be ‘hosted’</a:t>
            </a:r>
          </a:p>
          <a:p>
            <a:r>
              <a:rPr lang="en-US" dirty="0" smtClean="0"/>
              <a:t>Minimum requirements for the host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tores the content of your website (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 and other files)</a:t>
            </a:r>
          </a:p>
          <a:p>
            <a:pPr lvl="1"/>
            <a:r>
              <a:rPr lang="en-US" dirty="0" smtClean="0"/>
              <a:t>It has the ability to register your custom website </a:t>
            </a:r>
          </a:p>
          <a:p>
            <a:pPr lvl="2"/>
            <a:r>
              <a:rPr lang="en-US" dirty="0" smtClean="0"/>
              <a:t>E.g.,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www.tamj.com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Your website will be subaddress of their main web address </a:t>
            </a:r>
          </a:p>
          <a:p>
            <a:pPr lvl="2"/>
            <a:r>
              <a:rPr lang="en-US" dirty="0" smtClean="0"/>
              <a:t>E.g..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www.somewebsitehost/com/tam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8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Internet service providers automatically (without additional cost) provides hosting services for subscribers</a:t>
            </a:r>
          </a:p>
          <a:p>
            <a:r>
              <a:rPr lang="en-US" dirty="0" smtClean="0"/>
              <a:t>Some Internet companies provide webhosting services without charge</a:t>
            </a:r>
          </a:p>
          <a:p>
            <a:pPr lvl="1"/>
            <a:r>
              <a:rPr lang="en-CA" dirty="0"/>
              <a:t>http://www.geocities.ws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2007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 (Hypertext Markup language): used to specify the format and content of a web page.</a:t>
            </a:r>
          </a:p>
          <a:p>
            <a:pPr lvl="1"/>
            <a:r>
              <a:rPr lang="en-US" dirty="0" smtClean="0"/>
              <a:t>An Internet protocol (rules) that was developed in the early 1990’s decades after the creation of the original Internet.</a:t>
            </a:r>
          </a:p>
          <a:p>
            <a:pPr lvl="1"/>
            <a:r>
              <a:rPr lang="en-US" dirty="0" smtClean="0"/>
              <a:t>The purpose of the protocol was to allow documents to be linked (sharing information by linking related documents).</a:t>
            </a:r>
          </a:p>
          <a:p>
            <a:pPr lvl="2"/>
            <a:r>
              <a:rPr lang="en-US" dirty="0" smtClean="0"/>
              <a:t>“Rules for how documents would be linked together”</a:t>
            </a:r>
          </a:p>
          <a:p>
            <a:pPr lvl="1"/>
            <a:r>
              <a:rPr lang="en-US" dirty="0" smtClean="0"/>
              <a:t>Also mechanisms for formatting the webpage were built into the protocol.</a:t>
            </a:r>
          </a:p>
          <a:p>
            <a:r>
              <a:rPr lang="en-US" dirty="0" smtClean="0"/>
              <a:t>Examples of specifying formatting used in web page text: font effects (bold, italics, underline), font sizes, font types</a:t>
            </a:r>
          </a:p>
          <a:p>
            <a:r>
              <a:rPr lang="en-US" dirty="0" smtClean="0"/>
              <a:t>Examples of specifying the content of a web page: </a:t>
            </a:r>
          </a:p>
          <a:p>
            <a:pPr lvl="1"/>
            <a:r>
              <a:rPr lang="en-US" dirty="0" smtClean="0"/>
              <a:t>Multi-media such images and videos can be imbedded into a web page.</a:t>
            </a:r>
          </a:p>
          <a:p>
            <a:pPr lvl="1"/>
            <a:r>
              <a:rPr lang="en-US" dirty="0" smtClean="0"/>
              <a:t>Links to other documents (or even external web sites)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Uses Of HTML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4820"/>
            <a:ext cx="6858000" cy="39221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173877" y="2667000"/>
            <a:ext cx="6396446" cy="3581400"/>
            <a:chOff x="2173877" y="2667000"/>
            <a:chExt cx="6396446" cy="3581400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6858000" y="26670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7579723" y="33528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Image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2173877" y="5105400"/>
              <a:ext cx="1143000" cy="762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 bwMode="auto">
            <a:xfrm>
              <a:off x="2895600" y="5791200"/>
              <a:ext cx="990600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Video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1202" y="762000"/>
            <a:ext cx="2895598" cy="1447800"/>
            <a:chOff x="5791202" y="762000"/>
            <a:chExt cx="2895598" cy="144780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791202" y="1143000"/>
              <a:ext cx="1371598" cy="1066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 bwMode="auto">
            <a:xfrm>
              <a:off x="7082245" y="7620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External website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8600" y="304800"/>
            <a:ext cx="1945277" cy="2057400"/>
            <a:chOff x="228600" y="304800"/>
            <a:chExt cx="1945277" cy="20574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762000" y="609600"/>
              <a:ext cx="268877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 bwMode="auto">
            <a:xfrm>
              <a:off x="228600" y="304800"/>
              <a:ext cx="1604555" cy="609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rgbClr val="FF0000"/>
                  </a:solidFill>
                </a:rPr>
                <a:t>Font effects</a:t>
              </a:r>
              <a:endParaRPr lang="en-US" sz="1800" b="1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048839" y="609600"/>
              <a:ext cx="1125038" cy="1752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70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Your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use ‘tags’.</a:t>
            </a:r>
          </a:p>
          <a:p>
            <a:r>
              <a:rPr lang="en-US" dirty="0" smtClean="0"/>
              <a:t>Formatting tags specify:</a:t>
            </a:r>
          </a:p>
          <a:p>
            <a:pPr lvl="1"/>
            <a:r>
              <a:rPr lang="en-US" dirty="0" smtClean="0"/>
              <a:t>Exactly what part of the web page will be formatted e.g., a paragraph, line, word, single character etc.</a:t>
            </a:r>
          </a:p>
          <a:p>
            <a:pPr lvl="1"/>
            <a:r>
              <a:rPr lang="en-US" dirty="0" smtClean="0"/>
              <a:t>How that section will be formatted e.g., bold, italics etc.</a:t>
            </a:r>
          </a:p>
          <a:p>
            <a:r>
              <a:rPr lang="en-US" dirty="0" smtClean="0"/>
              <a:t>Many tags come in pairs</a:t>
            </a:r>
          </a:p>
          <a:p>
            <a:pPr lvl="1"/>
            <a:r>
              <a:rPr lang="en-US" dirty="0" smtClean="0"/>
              <a:t>‘Opening tag’ (e.g., indicates the beginning of the formatting)</a:t>
            </a:r>
          </a:p>
          <a:p>
            <a:pPr lvl="1"/>
            <a:r>
              <a:rPr lang="en-US" dirty="0" smtClean="0"/>
              <a:t>‘Closing tag’ (indicates the end of the formatting)</a:t>
            </a:r>
          </a:p>
          <a:p>
            <a:r>
              <a:rPr lang="en-US" dirty="0" smtClean="0"/>
              <a:t>Other tags don’t require a closing tag</a:t>
            </a:r>
          </a:p>
          <a:p>
            <a:pPr lvl="1"/>
            <a:r>
              <a:rPr lang="en-US" dirty="0" smtClean="0"/>
              <a:t>Example a tag to insert a ‘break’ just places a carriage return at the specified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Formatting Tags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text between the opening tag 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tag name</a:t>
            </a:r>
            <a:r>
              <a:rPr lang="en-US" dirty="0" smtClean="0"/>
              <a:t>&gt; and the closing tag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&lt;/tag name</a:t>
            </a:r>
            <a:r>
              <a:rPr lang="en-US" dirty="0" smtClean="0"/>
              <a:t>&gt; will be formatted in the manner specified by the tag.</a:t>
            </a:r>
          </a:p>
          <a:p>
            <a:r>
              <a:rPr lang="en-US" b="1" dirty="0" smtClean="0"/>
              <a:t>Extra thing to keep in mind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 formatting effect on appears when you view the webpage through a browser </a:t>
            </a:r>
            <a:r>
              <a:rPr lang="en-US" i="1" dirty="0" smtClean="0"/>
              <a:t>not when you are editing the page using the WordPad editor</a:t>
            </a:r>
          </a:p>
          <a:p>
            <a:r>
              <a:rPr lang="en-US" dirty="0" smtClean="0"/>
              <a:t>View from WordPad</a:t>
            </a:r>
          </a:p>
          <a:p>
            <a:pPr lvl="1"/>
            <a:r>
              <a:rPr lang="en-US" b="1" dirty="0" smtClean="0"/>
              <a:t>Bold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&lt;b&gt; this text is bolded &lt;/b&gt; this text will not be bolded</a:t>
            </a:r>
          </a:p>
          <a:p>
            <a:pPr lvl="1"/>
            <a:r>
              <a:rPr lang="en-US" b="1" dirty="0" smtClean="0"/>
              <a:t>Italics</a:t>
            </a:r>
          </a:p>
          <a:p>
            <a:pPr marL="452438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&lt;i&gt;this text is italicized&lt;/i&gt; this text is non-italicized</a:t>
            </a:r>
          </a:p>
          <a:p>
            <a:pPr lvl="1"/>
            <a:r>
              <a:rPr lang="en-US" b="1" dirty="0" smtClean="0"/>
              <a:t>Underline</a:t>
            </a:r>
          </a:p>
          <a:p>
            <a:pPr marL="457200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&lt;u&gt;underlined text&lt;/u&gt; non-underline text</a:t>
            </a:r>
            <a:endParaRPr lang="en-US" dirty="0" smtClean="0"/>
          </a:p>
          <a:p>
            <a:pPr lvl="1"/>
            <a:r>
              <a:rPr lang="en-US" b="1" dirty="0" smtClean="0"/>
              <a:t>Strikethrough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alternative 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&lt;strike&gt;&lt;/strike&gt;</a:t>
            </a:r>
            <a:r>
              <a:rPr lang="en-US" dirty="0" smtClean="0"/>
              <a:t>) </a:t>
            </a:r>
          </a:p>
          <a:p>
            <a:pPr marL="457201" lvl="2" indent="0"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&lt;s&gt;strike-through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text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&lt;/s&gt;text with no strike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5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 Appear In Webpage Document But Not Through The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Name of example web page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1formatting_tags.htm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48" y="1828799"/>
            <a:ext cx="7830620" cy="1676400"/>
            <a:chOff x="0" y="1295400"/>
            <a:chExt cx="7830620" cy="1676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76400"/>
              <a:ext cx="7830620" cy="129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0" y="1295400"/>
              <a:ext cx="57150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with WordPad (shows the formatting tags)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82" y="4038598"/>
            <a:ext cx="9476816" cy="752475"/>
            <a:chOff x="-8966" y="3505199"/>
            <a:chExt cx="9476816" cy="7524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86199"/>
              <a:ext cx="9467850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 bwMode="auto">
            <a:xfrm>
              <a:off x="-8966" y="3505199"/>
              <a:ext cx="9152966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 in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IE, Firefox etc.)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73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Text To A New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in the last example that the carriage return entered in WordPad did not separate lines when viewed through the browser (no ‘new lines’ to break up the text).</a:t>
            </a:r>
          </a:p>
          <a:p>
            <a:r>
              <a:rPr lang="en-US" dirty="0" smtClean="0"/>
              <a:t>The tag to separate lines is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lvl="1"/>
            <a:r>
              <a:rPr lang="en-US" dirty="0" smtClean="0"/>
              <a:t>There is no closing tag needed because the break-tag just moves the text after to the next line (again when viewed through the browser)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Version Of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(The previous web page with line separators)</a:t>
            </a:r>
          </a:p>
          <a:p>
            <a:r>
              <a:rPr lang="en-US" b="1" dirty="0" smtClean="0"/>
              <a:t>Name </a:t>
            </a:r>
            <a:r>
              <a:rPr lang="en-US" b="1" dirty="0"/>
              <a:t>of the web page: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2formatting_tags_line_breaks.htm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57524"/>
            <a:ext cx="71442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609600" y="2676525"/>
            <a:ext cx="57150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Viewed with WordPad (shows the formatting tags)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4740" y="4343400"/>
            <a:ext cx="6798049" cy="2019302"/>
            <a:chOff x="512669" y="4229098"/>
            <a:chExt cx="6798049" cy="201930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69" y="4610097"/>
              <a:ext cx="5529271" cy="1638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609600" y="4229098"/>
              <a:ext cx="670111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Viewed through a web browser (shows </a:t>
              </a:r>
              <a:r>
                <a:rPr lang="en-US" b="1" dirty="0" smtClean="0">
                  <a:solidFill>
                    <a:srgbClr val="FF0000"/>
                  </a:solidFill>
                </a:rPr>
                <a:t>the effect of the tags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99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the CRAP design principles </a:t>
            </a:r>
          </a:p>
          <a:p>
            <a:pPr lvl="1"/>
            <a:r>
              <a:rPr lang="en-US" dirty="0" smtClean="0"/>
              <a:t>Contrast: making different things really stand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143000" y="2362200"/>
            <a:ext cx="49530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r>
              <a:rPr lang="en-US" sz="1200" dirty="0" smtClean="0"/>
              <a:t>CPSC 203: Assignment 4 (Creating web pages and writing Java Scripts for the web)</a:t>
            </a:r>
          </a:p>
          <a:p>
            <a:r>
              <a:rPr lang="en-US" sz="1200" i="1" dirty="0" smtClean="0"/>
              <a:t>Due Tuesday March 24 at 4 PM</a:t>
            </a:r>
            <a:endParaRPr lang="en-US" sz="1200" dirty="0" smtClean="0"/>
          </a:p>
          <a:p>
            <a:r>
              <a:rPr lang="en-US" sz="1200" dirty="0" smtClean="0"/>
              <a:t>Creating a web page</a:t>
            </a:r>
          </a:p>
          <a:p>
            <a:r>
              <a:rPr lang="en-US" sz="1200" dirty="0" smtClean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219200" y="4648200"/>
            <a:ext cx="5024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CPSC 203: Assignment 4 (Creating web pages and writing Java Scripts for the web</a:t>
            </a:r>
            <a:r>
              <a:rPr lang="en-US" b="1" dirty="0" smtClean="0"/>
              <a:t>)</a:t>
            </a:r>
          </a:p>
          <a:p>
            <a:endParaRPr lang="en-US" sz="1200" dirty="0"/>
          </a:p>
          <a:p>
            <a:r>
              <a:rPr lang="en-US" sz="1200" i="1" dirty="0"/>
              <a:t>Due Tuesday March 24 at 4 PM</a:t>
            </a:r>
            <a:endParaRPr lang="en-US" sz="1200" dirty="0"/>
          </a:p>
          <a:p>
            <a:r>
              <a:rPr lang="en-US" sz="1200" dirty="0"/>
              <a:t>Creating a web page</a:t>
            </a:r>
          </a:p>
          <a:p>
            <a:r>
              <a:rPr lang="en-US" sz="1200" dirty="0"/>
              <a:t>You are to build a web page.  Sample themes include a personal page, a page your favorite organization or group (team, charity etc.) Generally you are pretty free in your choice of website theme - it should be something that is appropriate for a university assignment submission.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562600" y="1828800"/>
            <a:ext cx="2438400" cy="685800"/>
            <a:chOff x="5562600" y="1828800"/>
            <a:chExt cx="2438400" cy="685800"/>
          </a:xfrm>
        </p:grpSpPr>
        <p:cxnSp>
          <p:nvCxnSpPr>
            <p:cNvPr id="7" name="Straight Arrow Connector 6"/>
            <p:cNvCxnSpPr>
              <a:stCxn id="8" idx="1"/>
            </p:cNvCxnSpPr>
            <p:nvPr/>
          </p:nvCxnSpPr>
          <p:spPr>
            <a:xfrm flipH="1">
              <a:off x="5562600" y="2019300"/>
              <a:ext cx="1066800" cy="4953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 bwMode="auto">
            <a:xfrm>
              <a:off x="6629400" y="1828800"/>
              <a:ext cx="13716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562600" y="4240307"/>
            <a:ext cx="2438400" cy="609600"/>
            <a:chOff x="5562600" y="4240307"/>
            <a:chExt cx="2438400" cy="60960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5562600" y="4419600"/>
              <a:ext cx="1066800" cy="43030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 bwMode="auto">
            <a:xfrm>
              <a:off x="6629400" y="4240307"/>
              <a:ext cx="1371600" cy="4078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Heading!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12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document that can be seen “online” via the World-Wide-Web</a:t>
            </a:r>
          </a:p>
          <a:p>
            <a:r>
              <a:rPr lang="en-US" dirty="0" smtClean="0"/>
              <a:t>Going to the web address: </a:t>
            </a:r>
          </a:p>
          <a:p>
            <a:pPr lvl="1"/>
            <a:r>
              <a:rPr lang="en-US" dirty="0" smtClean="0">
                <a:hlinkClick r:id="rId2"/>
              </a:rPr>
              <a:t>www.cpsc.ucalgary.ca/~tamj</a:t>
            </a:r>
            <a:r>
              <a:rPr lang="en-US" dirty="0" smtClean="0"/>
              <a:t> (or </a:t>
            </a:r>
            <a:r>
              <a:rPr lang="en-US" dirty="0" smtClean="0">
                <a:hlinkClick r:id="rId3" action="ppaction://hlinkfile"/>
              </a:rPr>
              <a:t>pages.cpsc.ucalgary.ca/~tamj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Retrieves a document called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/>
              <a:t>” from the computer science web server to your web browser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910013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3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Headings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headings tag has an associated number</a:t>
            </a:r>
          </a:p>
          <a:p>
            <a:pPr lvl="1"/>
            <a:r>
              <a:rPr lang="en-US" dirty="0" smtClean="0"/>
              <a:t>1 is first level (largest)</a:t>
            </a:r>
          </a:p>
          <a:p>
            <a:pPr lvl="1"/>
            <a:r>
              <a:rPr lang="en-US" dirty="0" smtClean="0"/>
              <a:t>2 is second level (not as large)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b="1" dirty="0" smtClean="0"/>
              <a:t>Example webpage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3headings.htm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0683"/>
          <a:stretch/>
        </p:blipFill>
        <p:spPr bwMode="auto">
          <a:xfrm>
            <a:off x="762000" y="3415553"/>
            <a:ext cx="2411506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15553"/>
            <a:ext cx="1981200" cy="295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63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List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Lists can be:</a:t>
            </a:r>
          </a:p>
          <a:p>
            <a:pPr lvl="1"/>
            <a:r>
              <a:rPr lang="en-US" dirty="0" smtClean="0"/>
              <a:t>unordered (bullet points)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&lt;ul&gt;list&lt;/ul&gt; </a:t>
            </a:r>
          </a:p>
          <a:p>
            <a:pPr lvl="1"/>
            <a:r>
              <a:rPr lang="en-US" dirty="0" smtClean="0"/>
              <a:t>ordered (numbered in ascending order)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&lt;ol&gt;list&lt;/ol&gt;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The entire list (ordered or unordered must be enclosed in one of the above opening/closing tag pairs)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In both cases </a:t>
            </a:r>
            <a:r>
              <a:rPr lang="en-US" i="1" dirty="0" smtClean="0">
                <a:cs typeface="Consolas" panose="020B0609020204030204" pitchFamily="49" charset="0"/>
              </a:rPr>
              <a:t>each list element </a:t>
            </a:r>
            <a:r>
              <a:rPr lang="en-US" dirty="0" smtClean="0">
                <a:cs typeface="Consolas" panose="020B0609020204030204" pitchFamily="49" charset="0"/>
              </a:rPr>
              <a:t>must be enclosed in a list-tag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&lt;li&gt;&lt;element&gt;&lt;/li&gt;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7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List </a:t>
            </a:r>
            <a:r>
              <a:rPr lang="en-US" dirty="0" smtClean="0"/>
              <a:t>Tags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of example web page: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4lists.htm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34"/>
          <a:stretch/>
        </p:blipFill>
        <p:spPr bwMode="auto">
          <a:xfrm>
            <a:off x="609600" y="1981200"/>
            <a:ext cx="314597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4" b="54741"/>
          <a:stretch/>
        </p:blipFill>
        <p:spPr bwMode="auto">
          <a:xfrm>
            <a:off x="4560910" y="2025744"/>
            <a:ext cx="4136982" cy="162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2"/>
          <a:stretch/>
        </p:blipFill>
        <p:spPr bwMode="auto">
          <a:xfrm>
            <a:off x="4543996" y="4495800"/>
            <a:ext cx="4153895" cy="1479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2"/>
          <a:stretch/>
        </p:blipFill>
        <p:spPr bwMode="auto">
          <a:xfrm>
            <a:off x="578224" y="4495800"/>
            <a:ext cx="340560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0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“Content”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(Note: there are different ways of embedding content, this is one of the easier ways).</a:t>
            </a:r>
          </a:p>
          <a:p>
            <a:r>
              <a:rPr lang="en-US" dirty="0" smtClean="0"/>
              <a:t>Like text, multi-media such as images and videos can be embedded into a website.</a:t>
            </a:r>
          </a:p>
          <a:p>
            <a:r>
              <a:rPr lang="en-US" dirty="0" smtClean="0"/>
              <a:t>The multi-media can either be local (on the same computer as your web page document) or external (an external website such as: </a:t>
            </a:r>
            <a:r>
              <a:rPr lang="en-US" dirty="0"/>
              <a:t>V</a:t>
            </a:r>
            <a:r>
              <a:rPr lang="en-US" dirty="0" smtClean="0"/>
              <a:t>imeo, </a:t>
            </a:r>
            <a:r>
              <a:rPr lang="en-US" dirty="0"/>
              <a:t>B</a:t>
            </a:r>
            <a:r>
              <a:rPr lang="en-US" dirty="0" smtClean="0"/>
              <a:t>ing video, Yahoo video, Youtube etc.</a:t>
            </a:r>
          </a:p>
          <a:p>
            <a:r>
              <a:rPr lang="en-US" dirty="0" smtClean="0"/>
              <a:t>Video: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&lt;embed src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Video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autostart="false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</a:p>
          <a:p>
            <a:r>
              <a:rPr lang="en-US" dirty="0" smtClean="0"/>
              <a:t>Images: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&lt;img src="lion.jpg"&gt;</a:t>
            </a:r>
          </a:p>
        </p:txBody>
      </p:sp>
    </p:spTree>
    <p:extLst>
      <p:ext uri="{BB962C8B-B14F-4D97-AF65-F5344CB8AC3E}">
        <p14:creationId xmlns:p14="http://schemas.microsoft.com/office/powerpoint/2010/main" val="30861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Local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Name of the web document: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content.htm</a:t>
            </a:r>
          </a:p>
          <a:p>
            <a:r>
              <a:rPr lang="en-US" dirty="0" smtClean="0"/>
              <a:t>(Assumes that the image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lion.jpg</a:t>
            </a:r>
            <a:r>
              <a:rPr lang="en-US" dirty="0" smtClean="0"/>
              <a:t>’ and the video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WoodenMan.wmv</a:t>
            </a:r>
            <a:r>
              <a:rPr lang="en-US" dirty="0" smtClean="0"/>
              <a:t>” are in the same folder as this web document).</a:t>
            </a:r>
          </a:p>
          <a:p>
            <a:r>
              <a:rPr lang="en-US" dirty="0" smtClean="0"/>
              <a:t>Video 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93"/>
          <a:stretch/>
        </p:blipFill>
        <p:spPr bwMode="auto">
          <a:xfrm>
            <a:off x="4482" y="3495254"/>
            <a:ext cx="8205107" cy="580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5" y="3895725"/>
            <a:ext cx="4276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Local </a:t>
            </a:r>
            <a:r>
              <a:rPr lang="en-US" dirty="0" smtClean="0"/>
              <a:t>Multimedia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example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60176"/>
            <a:ext cx="7772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2871"/>
            <a:ext cx="396345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0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Other (External) Webpages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web page links to a Youtube video or to an image located on another website.</a:t>
            </a:r>
          </a:p>
          <a:p>
            <a:r>
              <a:rPr lang="en-US" dirty="0" smtClean="0"/>
              <a:t>You can 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href</a:t>
            </a:r>
            <a:r>
              <a:rPr lang="en-US" dirty="0" smtClean="0"/>
              <a:t>’ tag for external links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&lt;a href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="&lt;</a:t>
            </a:r>
            <a:r>
              <a:rPr lang="en-US" i="1" dirty="0">
                <a:latin typeface="Consolas" panose="020B0609020204030204" pitchFamily="49" charset="0"/>
                <a:cs typeface="Consolas" panose="020B0609020204030204" pitchFamily="49" charset="0"/>
              </a:rPr>
              <a:t>web 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address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&lt;/a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/>
              <a:t>Name of web document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6links_external.htm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Video example</a:t>
            </a:r>
            <a:endParaRPr lang="en-US" dirty="0">
              <a:cs typeface="Consolas" panose="020B0609020204030204" pitchFamily="49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" y="5230729"/>
            <a:ext cx="4040777" cy="829412"/>
            <a:chOff x="-2" y="5230729"/>
            <a:chExt cx="4040777" cy="829412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450541"/>
              <a:ext cx="40407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 bwMode="auto">
            <a:xfrm>
              <a:off x="0" y="5230729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0" y="5147926"/>
            <a:ext cx="3488751" cy="1824430"/>
            <a:chOff x="3810000" y="5147926"/>
            <a:chExt cx="3488751" cy="1824430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5147926"/>
              <a:ext cx="1736151" cy="182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>
              <a:endCxn id="11268" idx="1"/>
            </p:cNvCxnSpPr>
            <p:nvPr/>
          </p:nvCxnSpPr>
          <p:spPr>
            <a:xfrm>
              <a:off x="3810000" y="5755341"/>
              <a:ext cx="1752600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2412" y="3765605"/>
            <a:ext cx="8283388" cy="1187395"/>
            <a:chOff x="22412" y="3765605"/>
            <a:chExt cx="8283388" cy="1187395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22412" y="376560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" y="4162343"/>
              <a:ext cx="8283388" cy="79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67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Other (External) </a:t>
            </a:r>
            <a:r>
              <a:rPr lang="en-US" dirty="0" smtClean="0"/>
              <a:t>Webpages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example: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6893" y="1913965"/>
            <a:ext cx="8471877" cy="981635"/>
            <a:chOff x="26893" y="1913965"/>
            <a:chExt cx="8471877" cy="981635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3" y="2286000"/>
              <a:ext cx="8471877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 bwMode="auto">
            <a:xfrm>
              <a:off x="35858" y="1913965"/>
              <a:ext cx="1371600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WordPad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6541" y="3200400"/>
            <a:ext cx="3172218" cy="3584250"/>
            <a:chOff x="116541" y="3200400"/>
            <a:chExt cx="3172218" cy="358425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52400" y="3200400"/>
              <a:ext cx="1743635" cy="4396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Web browser</a:t>
              </a:r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41" y="3582105"/>
              <a:ext cx="3172218" cy="320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9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HREF: 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‘mailto’ in conjunction with “A href”</a:t>
            </a:r>
          </a:p>
          <a:p>
            <a:r>
              <a:rPr lang="en-US" dirty="0" smtClean="0"/>
              <a:t>General format </a:t>
            </a:r>
          </a:p>
          <a:p>
            <a:pPr marL="339725" lvl="1" indent="0">
              <a:buNone/>
            </a:pP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&lt;a href="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mailto:&lt;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Email address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&gt;"&gt;   &lt;</a:t>
            </a:r>
            <a:r>
              <a:rPr lang="pt-BR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Instructions</a:t>
            </a:r>
            <a:r>
              <a:rPr lang="pt-BR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&lt;/</a:t>
            </a:r>
            <a:r>
              <a:rPr lang="pt-BR" sz="1800" dirty="0">
                <a:latin typeface="Consolas" panose="020B0609020204030204" pitchFamily="49" charset="0"/>
                <a:cs typeface="Consolas" panose="020B0609020204030204" pitchFamily="49" charset="0"/>
              </a:rPr>
              <a:t>a&gt;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(From previous web document example – external links)</a:t>
            </a:r>
          </a:p>
          <a:p>
            <a:pPr marL="339725" lvl="1" indent="0">
              <a:buNone/>
            </a:pPr>
            <a:r>
              <a:rPr lang="pt-BR" dirty="0">
                <a:latin typeface="Consolas" panose="020B0609020204030204" pitchFamily="49" charset="0"/>
                <a:cs typeface="Consolas" panose="020B0609020204030204" pitchFamily="49" charset="0"/>
              </a:rPr>
              <a:t>&lt;a href="mailto:tam@ucalgary.ca"&gt;Email&lt;/a&gt;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Programs Through A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bother?</a:t>
            </a:r>
          </a:p>
          <a:p>
            <a:r>
              <a:rPr lang="en-US" dirty="0" smtClean="0"/>
              <a:t>Among other things adding a computer program to a webpage can make it more interactive.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rror checking user input e.g., email format in a web form</a:t>
            </a:r>
          </a:p>
          <a:p>
            <a:pPr lvl="1"/>
            <a:r>
              <a:rPr lang="en-US" dirty="0" smtClean="0"/>
              <a:t>Games</a:t>
            </a:r>
          </a:p>
          <a:p>
            <a:pPr lvl="1"/>
            <a:r>
              <a:rPr lang="en-US" dirty="0" smtClean="0"/>
              <a:t>Access to a database</a:t>
            </a:r>
          </a:p>
          <a:p>
            <a:pPr lvl="1"/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With JavaScript you can write programs that can execute when a webpage is downloaded and viewed</a:t>
            </a:r>
            <a:r>
              <a:rPr lang="en-US" dirty="0"/>
              <a:t> </a:t>
            </a:r>
            <a:r>
              <a:rPr lang="en-US" dirty="0" smtClean="0"/>
              <a:t>through a web browser.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6999"/>
            <a:ext cx="6268723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 University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simple editor WordPad (don’t use MS-Word because it will generate a great deal of extra garbage information).</a:t>
            </a:r>
          </a:p>
          <a:p>
            <a:r>
              <a:rPr lang="en-US" dirty="0" smtClean="0"/>
              <a:t>Save it as a text file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17757" y="2438400"/>
            <a:ext cx="4038600" cy="2632166"/>
            <a:chOff x="4267200" y="2549434"/>
            <a:chExt cx="4038600" cy="2632166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5562600" y="2549434"/>
              <a:ext cx="2743200" cy="2632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Make sure you manually add the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.htm or .html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suffix to the end of the file otherwise it will be text </a:t>
              </a:r>
              <a:r>
                <a:rPr lang="en-US" sz="1800" b="1" dirty="0" smtClean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.txt 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file and not display properly (uses a text editor such as Notepad instead of web browser to view).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4267200" y="2978331"/>
              <a:ext cx="12954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88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68362"/>
          </a:xfrm>
        </p:spPr>
        <p:txBody>
          <a:bodyPr/>
          <a:lstStyle/>
          <a:p>
            <a:r>
              <a:rPr lang="en-US" dirty="0" smtClean="0"/>
              <a:t>Many Popular Websites Rely On JavaScript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627552" cy="2128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91" y="2340967"/>
            <a:ext cx="4030035" cy="232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666155" cy="30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37" y="4364830"/>
            <a:ext cx="423609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3" b="31526"/>
          <a:stretch/>
        </p:blipFill>
        <p:spPr bwMode="auto">
          <a:xfrm>
            <a:off x="2454249" y="3289415"/>
            <a:ext cx="423550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0964"/>
            <a:ext cx="5205805" cy="27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801182" y="1316831"/>
            <a:ext cx="3924615" cy="1790699"/>
            <a:chOff x="2801182" y="1316831"/>
            <a:chExt cx="3924615" cy="179069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82" y="1316831"/>
              <a:ext cx="3924615" cy="179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801182" y="1316831"/>
              <a:ext cx="780218" cy="43576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7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Enable/Disable Scripting (JavaScript)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IE: Tools-&gt;Internet Options-&gt;Security-&gt;Custom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0" y="1828800"/>
            <a:ext cx="4267200" cy="4930760"/>
            <a:chOff x="762000" y="1828800"/>
            <a:chExt cx="4267200" cy="493076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828800"/>
              <a:ext cx="4267200" cy="4930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Down Arrow 2"/>
            <p:cNvSpPr/>
            <p:nvPr/>
          </p:nvSpPr>
          <p:spPr>
            <a:xfrm rot="5400000">
              <a:off x="2366319" y="3429000"/>
              <a:ext cx="533400" cy="5334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0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2698579"/>
            <a:ext cx="6801678" cy="3491948"/>
            <a:chOff x="589722" y="2895600"/>
            <a:chExt cx="6801678" cy="3491948"/>
          </a:xfrm>
        </p:grpSpPr>
        <p:sp>
          <p:nvSpPr>
            <p:cNvPr id="4" name="Rectangle 3"/>
            <p:cNvSpPr/>
            <p:nvPr/>
          </p:nvSpPr>
          <p:spPr>
            <a:xfrm>
              <a:off x="685800" y="3352800"/>
              <a:ext cx="6705600" cy="303474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CA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&lt;script</a:t>
              </a:r>
              <a:r>
                <a:rPr lang="en-CA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endPara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CA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&lt;/script&gt;</a:t>
              </a: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CA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This is the &lt;i&gt;normal&lt;/i</a:t>
              </a:r>
              <a:r>
                <a:rPr lang="en-CA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  <a:r>
                <a:rPr lang="en-CA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&lt;b&gt;webpage content&lt;/b&gt;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589722" y="2895600"/>
              <a:ext cx="13716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2000" dirty="0"/>
                <a:t>i</a:t>
              </a:r>
              <a:r>
                <a:rPr lang="en-CA" sz="2000" dirty="0" smtClean="0"/>
                <a:t>ndex.html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Where/How To Include Programs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232452"/>
          </a:xfrm>
        </p:spPr>
        <p:txBody>
          <a:bodyPr/>
          <a:lstStyle/>
          <a:p>
            <a:r>
              <a:rPr lang="en-CA" dirty="0" smtClean="0"/>
              <a:t>Separate from the webpage content (text, images, formatting tags)</a:t>
            </a:r>
          </a:p>
          <a:p>
            <a:r>
              <a:rPr lang="en-CA" dirty="0" smtClean="0"/>
              <a:t>Enclose them with a &lt;script&gt; tag</a:t>
            </a: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934278" y="3841579"/>
            <a:ext cx="1981200" cy="838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JavaScript program goes here</a:t>
            </a:r>
          </a:p>
        </p:txBody>
      </p:sp>
    </p:spTree>
    <p:extLst>
      <p:ext uri="{BB962C8B-B14F-4D97-AF65-F5344CB8AC3E}">
        <p14:creationId xmlns:p14="http://schemas.microsoft.com/office/powerpoint/2010/main" val="15701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First Example Webpage With A JavaScript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web </a:t>
            </a:r>
            <a:r>
              <a:rPr lang="en-US" b="1" dirty="0" smtClean="0"/>
              <a:t>document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7autoRunInputOutputVariablesConstantsOperators.htm</a:t>
            </a:r>
          </a:p>
          <a:p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Learning concepts:</a:t>
            </a:r>
          </a:p>
          <a:p>
            <a:pPr marL="457200" indent="-222250"/>
            <a:r>
              <a:rPr lang="en-US" sz="2000" dirty="0" smtClean="0">
                <a:cs typeface="Consolas" panose="020B0609020204030204" pitchFamily="49" charset="0"/>
              </a:rPr>
              <a:t>Getting </a:t>
            </a:r>
            <a:r>
              <a:rPr lang="en-US" sz="2000" dirty="0">
                <a:cs typeface="Consolas" panose="020B0609020204030204" pitchFamily="49" charset="0"/>
              </a:rPr>
              <a:t>a JavaScript program to run </a:t>
            </a:r>
            <a:r>
              <a:rPr lang="en-US" sz="2000" dirty="0" smtClean="0">
                <a:cs typeface="Consolas" panose="020B0609020204030204" pitchFamily="49" charset="0"/>
              </a:rPr>
              <a:t>automatically</a:t>
            </a:r>
          </a:p>
          <a:p>
            <a:pPr marL="457200" indent="-222250"/>
            <a:r>
              <a:rPr lang="en-US" sz="2000" dirty="0" smtClean="0">
                <a:cs typeface="Consolas" panose="020B0609020204030204" pitchFamily="49" charset="0"/>
              </a:rPr>
              <a:t>Constants </a:t>
            </a:r>
          </a:p>
          <a:p>
            <a:pPr marL="457200" indent="-222250"/>
            <a:r>
              <a:rPr lang="en-US" sz="2000" dirty="0" smtClean="0">
                <a:cs typeface="Consolas" panose="020B0609020204030204" pitchFamily="49" charset="0"/>
              </a:rPr>
              <a:t>Variables</a:t>
            </a:r>
          </a:p>
          <a:p>
            <a:pPr marL="457200" indent="-222250"/>
            <a:r>
              <a:rPr lang="en-US" sz="2000" dirty="0" smtClean="0">
                <a:cs typeface="Consolas" panose="020B0609020204030204" pitchFamily="49" charset="0"/>
              </a:rPr>
              <a:t>Getting </a:t>
            </a:r>
            <a:r>
              <a:rPr lang="en-US" sz="2000" dirty="0">
                <a:cs typeface="Consolas" panose="020B0609020204030204" pitchFamily="49" charset="0"/>
              </a:rPr>
              <a:t>input </a:t>
            </a:r>
            <a:endParaRPr lang="en-US" sz="2000" dirty="0" smtClean="0">
              <a:cs typeface="Consolas" panose="020B0609020204030204" pitchFamily="49" charset="0"/>
            </a:endParaRPr>
          </a:p>
          <a:p>
            <a:pPr marL="457200" indent="-222250"/>
            <a:r>
              <a:rPr lang="en-US" sz="2000" dirty="0" smtClean="0">
                <a:cs typeface="Consolas" panose="020B0609020204030204" pitchFamily="49" charset="0"/>
              </a:rPr>
              <a:t>Displaying output</a:t>
            </a:r>
          </a:p>
          <a:p>
            <a:pPr marL="457200" indent="-222250"/>
            <a:r>
              <a:rPr lang="en-US" sz="2000" dirty="0" smtClean="0">
                <a:cs typeface="Consolas" panose="020B0609020204030204" pitchFamily="49" charset="0"/>
              </a:rPr>
              <a:t>Using </a:t>
            </a:r>
            <a:r>
              <a:rPr lang="en-US" sz="2000" dirty="0">
                <a:cs typeface="Consolas" panose="020B0609020204030204" pitchFamily="49" charset="0"/>
              </a:rPr>
              <a:t>a mathematical operator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246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Webpage Content</a:t>
            </a:r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219200"/>
            <a:ext cx="7182678" cy="4038600"/>
            <a:chOff x="589722" y="2895600"/>
            <a:chExt cx="7182678" cy="4038600"/>
          </a:xfrm>
        </p:grpSpPr>
        <p:sp>
          <p:nvSpPr>
            <p:cNvPr id="6" name="Rectangle 5"/>
            <p:cNvSpPr/>
            <p:nvPr/>
          </p:nvSpPr>
          <p:spPr>
            <a:xfrm>
              <a:off x="685800" y="3352800"/>
              <a:ext cx="6701155" cy="358140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CA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&lt;script</a:t>
              </a:r>
              <a:r>
                <a:rPr lang="en-CA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&gt;</a:t>
              </a:r>
            </a:p>
            <a:p>
              <a:endPara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CA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&lt;/script&gt;</a:t>
              </a:r>
            </a:p>
            <a:p>
              <a:endParaRPr lang="en-CA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CA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&lt;h3&gt;Function (subroutine) 'main()'&lt;/h3&gt;&lt;br&gt;</a:t>
              </a:r>
            </a:p>
            <a:p>
              <a:r>
                <a:rPr lang="en-CA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Automatically run </a:t>
              </a:r>
              <a:r>
                <a:rPr lang="en-CA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script when </a:t>
              </a:r>
              <a:r>
                <a:rPr lang="en-CA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the content of the page loads into the web browser&gt;</a:t>
              </a:r>
              <a:endParaRPr lang="en-CA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589722" y="2895600"/>
              <a:ext cx="718267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r>
                <a:rPr lang="en-US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7autoRunInputOutputVariablesConstantsOperators.htm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457200" y="2057400"/>
            <a:ext cx="30480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JavaScript program</a:t>
            </a:r>
          </a:p>
          <a:p>
            <a:pPr algn="ctr"/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algn="ctr"/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window.onload=main;</a:t>
            </a:r>
            <a:endParaRPr lang="en-CA" b="1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83038" y="3217762"/>
            <a:ext cx="925975" cy="1412111"/>
          </a:xfrm>
          <a:custGeom>
            <a:avLst/>
            <a:gdLst>
              <a:gd name="connsiteX0" fmla="*/ 266218 w 925975"/>
              <a:gd name="connsiteY0" fmla="*/ 1412111 h 1412111"/>
              <a:gd name="connsiteX1" fmla="*/ 393539 w 925975"/>
              <a:gd name="connsiteY1" fmla="*/ 1365813 h 1412111"/>
              <a:gd name="connsiteX2" fmla="*/ 486137 w 925975"/>
              <a:gd name="connsiteY2" fmla="*/ 1342663 h 1412111"/>
              <a:gd name="connsiteX3" fmla="*/ 671332 w 925975"/>
              <a:gd name="connsiteY3" fmla="*/ 1261641 h 1412111"/>
              <a:gd name="connsiteX4" fmla="*/ 740780 w 925975"/>
              <a:gd name="connsiteY4" fmla="*/ 1238491 h 1412111"/>
              <a:gd name="connsiteX5" fmla="*/ 810228 w 925975"/>
              <a:gd name="connsiteY5" fmla="*/ 1180618 h 1412111"/>
              <a:gd name="connsiteX6" fmla="*/ 821803 w 925975"/>
              <a:gd name="connsiteY6" fmla="*/ 1145894 h 1412111"/>
              <a:gd name="connsiteX7" fmla="*/ 844952 w 925975"/>
              <a:gd name="connsiteY7" fmla="*/ 1099595 h 1412111"/>
              <a:gd name="connsiteX8" fmla="*/ 868101 w 925975"/>
              <a:gd name="connsiteY8" fmla="*/ 1030147 h 1412111"/>
              <a:gd name="connsiteX9" fmla="*/ 879676 w 925975"/>
              <a:gd name="connsiteY9" fmla="*/ 995423 h 1412111"/>
              <a:gd name="connsiteX10" fmla="*/ 914400 w 925975"/>
              <a:gd name="connsiteY10" fmla="*/ 891251 h 1412111"/>
              <a:gd name="connsiteX11" fmla="*/ 925975 w 925975"/>
              <a:gd name="connsiteY11" fmla="*/ 856527 h 1412111"/>
              <a:gd name="connsiteX12" fmla="*/ 914400 w 925975"/>
              <a:gd name="connsiteY12" fmla="*/ 648182 h 1412111"/>
              <a:gd name="connsiteX13" fmla="*/ 902825 w 925975"/>
              <a:gd name="connsiteY13" fmla="*/ 613458 h 1412111"/>
              <a:gd name="connsiteX14" fmla="*/ 891251 w 925975"/>
              <a:gd name="connsiteY14" fmla="*/ 567160 h 1412111"/>
              <a:gd name="connsiteX15" fmla="*/ 879676 w 925975"/>
              <a:gd name="connsiteY15" fmla="*/ 532435 h 1412111"/>
              <a:gd name="connsiteX16" fmla="*/ 868101 w 925975"/>
              <a:gd name="connsiteY16" fmla="*/ 486137 h 1412111"/>
              <a:gd name="connsiteX17" fmla="*/ 844952 w 925975"/>
              <a:gd name="connsiteY17" fmla="*/ 451413 h 1412111"/>
              <a:gd name="connsiteX18" fmla="*/ 833377 w 925975"/>
              <a:gd name="connsiteY18" fmla="*/ 416689 h 1412111"/>
              <a:gd name="connsiteX19" fmla="*/ 787078 w 925975"/>
              <a:gd name="connsiteY19" fmla="*/ 347241 h 1412111"/>
              <a:gd name="connsiteX20" fmla="*/ 775504 w 925975"/>
              <a:gd name="connsiteY20" fmla="*/ 312516 h 1412111"/>
              <a:gd name="connsiteX21" fmla="*/ 706056 w 925975"/>
              <a:gd name="connsiteY21" fmla="*/ 277792 h 1412111"/>
              <a:gd name="connsiteX22" fmla="*/ 636608 w 925975"/>
              <a:gd name="connsiteY22" fmla="*/ 231494 h 1412111"/>
              <a:gd name="connsiteX23" fmla="*/ 590309 w 925975"/>
              <a:gd name="connsiteY23" fmla="*/ 196770 h 1412111"/>
              <a:gd name="connsiteX24" fmla="*/ 520861 w 925975"/>
              <a:gd name="connsiteY24" fmla="*/ 173620 h 1412111"/>
              <a:gd name="connsiteX25" fmla="*/ 497711 w 925975"/>
              <a:gd name="connsiteY25" fmla="*/ 150471 h 1412111"/>
              <a:gd name="connsiteX26" fmla="*/ 451413 w 925975"/>
              <a:gd name="connsiteY26" fmla="*/ 138896 h 1412111"/>
              <a:gd name="connsiteX27" fmla="*/ 358815 w 925975"/>
              <a:gd name="connsiteY27" fmla="*/ 115747 h 1412111"/>
              <a:gd name="connsiteX28" fmla="*/ 243068 w 925975"/>
              <a:gd name="connsiteY28" fmla="*/ 69448 h 1412111"/>
              <a:gd name="connsiteX29" fmla="*/ 104172 w 925975"/>
              <a:gd name="connsiteY29" fmla="*/ 23149 h 1412111"/>
              <a:gd name="connsiteX30" fmla="*/ 69448 w 925975"/>
              <a:gd name="connsiteY30" fmla="*/ 11575 h 1412111"/>
              <a:gd name="connsiteX31" fmla="*/ 34724 w 925975"/>
              <a:gd name="connsiteY31" fmla="*/ 0 h 1412111"/>
              <a:gd name="connsiteX32" fmla="*/ 0 w 925975"/>
              <a:gd name="connsiteY32" fmla="*/ 0 h 14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5975" h="1412111">
                <a:moveTo>
                  <a:pt x="266218" y="1412111"/>
                </a:moveTo>
                <a:cubicBezTo>
                  <a:pt x="308658" y="1396678"/>
                  <a:pt x="350476" y="1379412"/>
                  <a:pt x="393539" y="1365813"/>
                </a:cubicBezTo>
                <a:cubicBezTo>
                  <a:pt x="423878" y="1356232"/>
                  <a:pt x="456347" y="1353834"/>
                  <a:pt x="486137" y="1342663"/>
                </a:cubicBezTo>
                <a:cubicBezTo>
                  <a:pt x="549228" y="1319004"/>
                  <a:pt x="609600" y="1288648"/>
                  <a:pt x="671332" y="1261641"/>
                </a:cubicBezTo>
                <a:cubicBezTo>
                  <a:pt x="693688" y="1251860"/>
                  <a:pt x="717631" y="1246208"/>
                  <a:pt x="740780" y="1238491"/>
                </a:cubicBezTo>
                <a:cubicBezTo>
                  <a:pt x="748506" y="1232696"/>
                  <a:pt x="800195" y="1197338"/>
                  <a:pt x="810228" y="1180618"/>
                </a:cubicBezTo>
                <a:cubicBezTo>
                  <a:pt x="816505" y="1170156"/>
                  <a:pt x="816997" y="1157108"/>
                  <a:pt x="821803" y="1145894"/>
                </a:cubicBezTo>
                <a:cubicBezTo>
                  <a:pt x="828600" y="1130035"/>
                  <a:pt x="838544" y="1115615"/>
                  <a:pt x="844952" y="1099595"/>
                </a:cubicBezTo>
                <a:cubicBezTo>
                  <a:pt x="854014" y="1076939"/>
                  <a:pt x="860385" y="1053296"/>
                  <a:pt x="868101" y="1030147"/>
                </a:cubicBezTo>
                <a:lnTo>
                  <a:pt x="879676" y="995423"/>
                </a:lnTo>
                <a:lnTo>
                  <a:pt x="914400" y="891251"/>
                </a:lnTo>
                <a:lnTo>
                  <a:pt x="925975" y="856527"/>
                </a:lnTo>
                <a:cubicBezTo>
                  <a:pt x="922117" y="787079"/>
                  <a:pt x="920995" y="717424"/>
                  <a:pt x="914400" y="648182"/>
                </a:cubicBezTo>
                <a:cubicBezTo>
                  <a:pt x="913243" y="636036"/>
                  <a:pt x="906177" y="625189"/>
                  <a:pt x="902825" y="613458"/>
                </a:cubicBezTo>
                <a:cubicBezTo>
                  <a:pt x="898455" y="598162"/>
                  <a:pt x="895621" y="582456"/>
                  <a:pt x="891251" y="567160"/>
                </a:cubicBezTo>
                <a:cubicBezTo>
                  <a:pt x="887899" y="555428"/>
                  <a:pt x="883028" y="544167"/>
                  <a:pt x="879676" y="532435"/>
                </a:cubicBezTo>
                <a:cubicBezTo>
                  <a:pt x="875306" y="517139"/>
                  <a:pt x="874367" y="500758"/>
                  <a:pt x="868101" y="486137"/>
                </a:cubicBezTo>
                <a:cubicBezTo>
                  <a:pt x="862621" y="473351"/>
                  <a:pt x="851173" y="463855"/>
                  <a:pt x="844952" y="451413"/>
                </a:cubicBezTo>
                <a:cubicBezTo>
                  <a:pt x="839496" y="440500"/>
                  <a:pt x="839302" y="427354"/>
                  <a:pt x="833377" y="416689"/>
                </a:cubicBezTo>
                <a:cubicBezTo>
                  <a:pt x="819865" y="392368"/>
                  <a:pt x="787078" y="347241"/>
                  <a:pt x="787078" y="347241"/>
                </a:cubicBezTo>
                <a:cubicBezTo>
                  <a:pt x="783220" y="335666"/>
                  <a:pt x="783126" y="322043"/>
                  <a:pt x="775504" y="312516"/>
                </a:cubicBezTo>
                <a:cubicBezTo>
                  <a:pt x="759187" y="292119"/>
                  <a:pt x="728929" y="285417"/>
                  <a:pt x="706056" y="277792"/>
                </a:cubicBezTo>
                <a:cubicBezTo>
                  <a:pt x="658885" y="230624"/>
                  <a:pt x="711355" y="278211"/>
                  <a:pt x="636608" y="231494"/>
                </a:cubicBezTo>
                <a:cubicBezTo>
                  <a:pt x="620249" y="221270"/>
                  <a:pt x="607564" y="205397"/>
                  <a:pt x="590309" y="196770"/>
                </a:cubicBezTo>
                <a:cubicBezTo>
                  <a:pt x="568484" y="185857"/>
                  <a:pt x="520861" y="173620"/>
                  <a:pt x="520861" y="173620"/>
                </a:cubicBezTo>
                <a:cubicBezTo>
                  <a:pt x="513144" y="165904"/>
                  <a:pt x="507472" y="155351"/>
                  <a:pt x="497711" y="150471"/>
                </a:cubicBezTo>
                <a:cubicBezTo>
                  <a:pt x="483483" y="143357"/>
                  <a:pt x="466942" y="142347"/>
                  <a:pt x="451413" y="138896"/>
                </a:cubicBezTo>
                <a:cubicBezTo>
                  <a:pt x="367602" y="120272"/>
                  <a:pt x="420868" y="136432"/>
                  <a:pt x="358815" y="115747"/>
                </a:cubicBezTo>
                <a:cubicBezTo>
                  <a:pt x="308746" y="65675"/>
                  <a:pt x="359150" y="108142"/>
                  <a:pt x="243068" y="69448"/>
                </a:cubicBezTo>
                <a:lnTo>
                  <a:pt x="104172" y="23149"/>
                </a:lnTo>
                <a:lnTo>
                  <a:pt x="69448" y="11575"/>
                </a:lnTo>
                <a:cubicBezTo>
                  <a:pt x="57873" y="7717"/>
                  <a:pt x="46925" y="0"/>
                  <a:pt x="34724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31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JavaScript </a:t>
            </a:r>
            <a:r>
              <a:rPr lang="en-CA" dirty="0" smtClean="0"/>
              <a:t>Program: Documentation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86800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Author:  James Tam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Version: December 2, 2015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Learning concepts:</a:t>
            </a:r>
          </a:p>
          <a:p>
            <a:r>
              <a:rPr lang="en-CA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* Getting a JavaScript program to run automatically via window.onload</a:t>
            </a:r>
          </a:p>
          <a:p>
            <a:r>
              <a:rPr lang="en-CA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* Constants (compatible with most </a:t>
            </a:r>
            <a:r>
              <a:rPr lang="en-CA" sz="16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browsers </a:t>
            </a:r>
            <a:r>
              <a:rPr lang="en-CA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except for IE)</a:t>
            </a:r>
          </a:p>
          <a:p>
            <a:r>
              <a:rPr lang="en-CA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* Variables</a:t>
            </a:r>
          </a:p>
          <a:p>
            <a:r>
              <a:rPr lang="en-CA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* Getting input via 'prompt()'</a:t>
            </a:r>
          </a:p>
          <a:p>
            <a:r>
              <a:rPr lang="en-CA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* Displaying output via 'alert()'</a:t>
            </a:r>
          </a:p>
          <a:p>
            <a:r>
              <a:rPr lang="en-CA" sz="1600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* Using a mathematical operator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JavaScript </a:t>
            </a:r>
            <a:r>
              <a:rPr lang="en-CA" dirty="0" smtClean="0"/>
              <a:t>Program</a:t>
            </a:r>
            <a:r>
              <a:rPr lang="en-CA" dirty="0"/>
              <a:t> </a:t>
            </a:r>
            <a:r>
              <a:rPr lang="en-CA" dirty="0" smtClean="0"/>
              <a:t>Instructions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52377" y="1447800"/>
            <a:ext cx="8686800" cy="46588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const </a:t>
            </a:r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HUMAN_TO_CAT_AGE = 7; </a:t>
            </a:r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 IE compatible</a:t>
            </a:r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age = -1;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catAge = -1;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age = prompt("Enter your age (zero or greater):","e.g. 37");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catAge = age * HUMAN_TO_CAT_AGE;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alert("You are " + age + " years young :)")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alert("As a cat you would be " + catAge + " years older :P")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window.onload=main;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  <a:endParaRPr lang="en-CA" b="1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9724" y="2208784"/>
            <a:ext cx="468416" cy="3550748"/>
          </a:xfrm>
          <a:custGeom>
            <a:avLst/>
            <a:gdLst>
              <a:gd name="connsiteX0" fmla="*/ 468416 w 468416"/>
              <a:gd name="connsiteY0" fmla="*/ 3550748 h 3550748"/>
              <a:gd name="connsiteX1" fmla="*/ 409040 w 468416"/>
              <a:gd name="connsiteY1" fmla="*/ 3503247 h 3550748"/>
              <a:gd name="connsiteX2" fmla="*/ 397164 w 468416"/>
              <a:gd name="connsiteY2" fmla="*/ 3467621 h 3550748"/>
              <a:gd name="connsiteX3" fmla="*/ 361538 w 468416"/>
              <a:gd name="connsiteY3" fmla="*/ 3431995 h 3550748"/>
              <a:gd name="connsiteX4" fmla="*/ 314037 w 468416"/>
              <a:gd name="connsiteY4" fmla="*/ 3360743 h 3550748"/>
              <a:gd name="connsiteX5" fmla="*/ 242785 w 468416"/>
              <a:gd name="connsiteY5" fmla="*/ 3289491 h 3550748"/>
              <a:gd name="connsiteX6" fmla="*/ 207159 w 468416"/>
              <a:gd name="connsiteY6" fmla="*/ 3241990 h 3550748"/>
              <a:gd name="connsiteX7" fmla="*/ 135907 w 468416"/>
              <a:gd name="connsiteY7" fmla="*/ 3182613 h 3550748"/>
              <a:gd name="connsiteX8" fmla="*/ 100281 w 468416"/>
              <a:gd name="connsiteY8" fmla="*/ 3111361 h 3550748"/>
              <a:gd name="connsiteX9" fmla="*/ 64655 w 468416"/>
              <a:gd name="connsiteY9" fmla="*/ 3063860 h 3550748"/>
              <a:gd name="connsiteX10" fmla="*/ 40905 w 468416"/>
              <a:gd name="connsiteY10" fmla="*/ 2992608 h 3550748"/>
              <a:gd name="connsiteX11" fmla="*/ 29029 w 468416"/>
              <a:gd name="connsiteY11" fmla="*/ 2933232 h 3550748"/>
              <a:gd name="connsiteX12" fmla="*/ 17154 w 468416"/>
              <a:gd name="connsiteY12" fmla="*/ 2885730 h 3550748"/>
              <a:gd name="connsiteX13" fmla="*/ 17154 w 468416"/>
              <a:gd name="connsiteY13" fmla="*/ 2244463 h 3550748"/>
              <a:gd name="connsiteX14" fmla="*/ 29029 w 468416"/>
              <a:gd name="connsiteY14" fmla="*/ 2196961 h 3550748"/>
              <a:gd name="connsiteX15" fmla="*/ 40905 w 468416"/>
              <a:gd name="connsiteY15" fmla="*/ 2101959 h 3550748"/>
              <a:gd name="connsiteX16" fmla="*/ 64655 w 468416"/>
              <a:gd name="connsiteY16" fmla="*/ 2006956 h 3550748"/>
              <a:gd name="connsiteX17" fmla="*/ 88406 w 468416"/>
              <a:gd name="connsiteY17" fmla="*/ 1828826 h 3550748"/>
              <a:gd name="connsiteX18" fmla="*/ 64655 w 468416"/>
              <a:gd name="connsiteY18" fmla="*/ 1377564 h 3550748"/>
              <a:gd name="connsiteX19" fmla="*/ 52780 w 468416"/>
              <a:gd name="connsiteY19" fmla="*/ 1294437 h 3550748"/>
              <a:gd name="connsiteX20" fmla="*/ 40905 w 468416"/>
              <a:gd name="connsiteY20" fmla="*/ 1068806 h 3550748"/>
              <a:gd name="connsiteX21" fmla="*/ 17154 w 468416"/>
              <a:gd name="connsiteY21" fmla="*/ 902551 h 3550748"/>
              <a:gd name="connsiteX22" fmla="*/ 29029 w 468416"/>
              <a:gd name="connsiteY22" fmla="*/ 700671 h 3550748"/>
              <a:gd name="connsiteX23" fmla="*/ 40905 w 468416"/>
              <a:gd name="connsiteY23" fmla="*/ 439413 h 3550748"/>
              <a:gd name="connsiteX24" fmla="*/ 64655 w 468416"/>
              <a:gd name="connsiteY24" fmla="*/ 344411 h 3550748"/>
              <a:gd name="connsiteX25" fmla="*/ 76531 w 468416"/>
              <a:gd name="connsiteY25" fmla="*/ 285034 h 3550748"/>
              <a:gd name="connsiteX26" fmla="*/ 100281 w 468416"/>
              <a:gd name="connsiteY26" fmla="*/ 201907 h 3550748"/>
              <a:gd name="connsiteX27" fmla="*/ 124032 w 468416"/>
              <a:gd name="connsiteY27" fmla="*/ 154406 h 3550748"/>
              <a:gd name="connsiteX28" fmla="*/ 147782 w 468416"/>
              <a:gd name="connsiteY28" fmla="*/ 95029 h 3550748"/>
              <a:gd name="connsiteX29" fmla="*/ 290286 w 468416"/>
              <a:gd name="connsiteY29" fmla="*/ 35652 h 3550748"/>
              <a:gd name="connsiteX30" fmla="*/ 349663 w 468416"/>
              <a:gd name="connsiteY30" fmla="*/ 23777 h 3550748"/>
              <a:gd name="connsiteX31" fmla="*/ 409040 w 468416"/>
              <a:gd name="connsiteY31" fmla="*/ 26 h 355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68416" h="3550748">
                <a:moveTo>
                  <a:pt x="468416" y="3550748"/>
                </a:moveTo>
                <a:cubicBezTo>
                  <a:pt x="448624" y="3534914"/>
                  <a:pt x="425535" y="3522491"/>
                  <a:pt x="409040" y="3503247"/>
                </a:cubicBezTo>
                <a:cubicBezTo>
                  <a:pt x="400894" y="3493743"/>
                  <a:pt x="404108" y="3478036"/>
                  <a:pt x="397164" y="3467621"/>
                </a:cubicBezTo>
                <a:cubicBezTo>
                  <a:pt x="387848" y="3453647"/>
                  <a:pt x="371849" y="3445252"/>
                  <a:pt x="361538" y="3431995"/>
                </a:cubicBezTo>
                <a:cubicBezTo>
                  <a:pt x="344013" y="3409463"/>
                  <a:pt x="334221" y="3380927"/>
                  <a:pt x="314037" y="3360743"/>
                </a:cubicBezTo>
                <a:cubicBezTo>
                  <a:pt x="290286" y="3336992"/>
                  <a:pt x="262938" y="3316362"/>
                  <a:pt x="242785" y="3289491"/>
                </a:cubicBezTo>
                <a:cubicBezTo>
                  <a:pt x="230910" y="3273657"/>
                  <a:pt x="221154" y="3255985"/>
                  <a:pt x="207159" y="3241990"/>
                </a:cubicBezTo>
                <a:cubicBezTo>
                  <a:pt x="113754" y="3148585"/>
                  <a:pt x="233170" y="3299330"/>
                  <a:pt x="135907" y="3182613"/>
                </a:cubicBezTo>
                <a:cubicBezTo>
                  <a:pt x="79490" y="3114912"/>
                  <a:pt x="139232" y="3179524"/>
                  <a:pt x="100281" y="3111361"/>
                </a:cubicBezTo>
                <a:cubicBezTo>
                  <a:pt x="90461" y="3094177"/>
                  <a:pt x="76530" y="3079694"/>
                  <a:pt x="64655" y="3063860"/>
                </a:cubicBezTo>
                <a:cubicBezTo>
                  <a:pt x="56738" y="3040109"/>
                  <a:pt x="47492" y="3016761"/>
                  <a:pt x="40905" y="2992608"/>
                </a:cubicBezTo>
                <a:cubicBezTo>
                  <a:pt x="35594" y="2973135"/>
                  <a:pt x="33408" y="2952935"/>
                  <a:pt x="29029" y="2933232"/>
                </a:cubicBezTo>
                <a:cubicBezTo>
                  <a:pt x="25488" y="2917299"/>
                  <a:pt x="21112" y="2901564"/>
                  <a:pt x="17154" y="2885730"/>
                </a:cubicBezTo>
                <a:cubicBezTo>
                  <a:pt x="-8264" y="2606125"/>
                  <a:pt x="-3024" y="2718659"/>
                  <a:pt x="17154" y="2244463"/>
                </a:cubicBezTo>
                <a:cubicBezTo>
                  <a:pt x="17848" y="2228156"/>
                  <a:pt x="26346" y="2213060"/>
                  <a:pt x="29029" y="2196961"/>
                </a:cubicBezTo>
                <a:cubicBezTo>
                  <a:pt x="34276" y="2165481"/>
                  <a:pt x="36052" y="2133502"/>
                  <a:pt x="40905" y="2101959"/>
                </a:cubicBezTo>
                <a:cubicBezTo>
                  <a:pt x="66567" y="1935156"/>
                  <a:pt x="39369" y="2120740"/>
                  <a:pt x="64655" y="2006956"/>
                </a:cubicBezTo>
                <a:cubicBezTo>
                  <a:pt x="76503" y="1953642"/>
                  <a:pt x="82687" y="1880294"/>
                  <a:pt x="88406" y="1828826"/>
                </a:cubicBezTo>
                <a:cubicBezTo>
                  <a:pt x="83841" y="1728389"/>
                  <a:pt x="74551" y="1491361"/>
                  <a:pt x="64655" y="1377564"/>
                </a:cubicBezTo>
                <a:cubicBezTo>
                  <a:pt x="62230" y="1349679"/>
                  <a:pt x="56738" y="1322146"/>
                  <a:pt x="52780" y="1294437"/>
                </a:cubicBezTo>
                <a:cubicBezTo>
                  <a:pt x="48822" y="1219227"/>
                  <a:pt x="45915" y="1143954"/>
                  <a:pt x="40905" y="1068806"/>
                </a:cubicBezTo>
                <a:cubicBezTo>
                  <a:pt x="32233" y="938722"/>
                  <a:pt x="41613" y="975931"/>
                  <a:pt x="17154" y="902551"/>
                </a:cubicBezTo>
                <a:cubicBezTo>
                  <a:pt x="21112" y="835258"/>
                  <a:pt x="25577" y="767992"/>
                  <a:pt x="29029" y="700671"/>
                </a:cubicBezTo>
                <a:cubicBezTo>
                  <a:pt x="33494" y="613609"/>
                  <a:pt x="34465" y="526351"/>
                  <a:pt x="40905" y="439413"/>
                </a:cubicBezTo>
                <a:cubicBezTo>
                  <a:pt x="45512" y="377218"/>
                  <a:pt x="52427" y="393321"/>
                  <a:pt x="64655" y="344411"/>
                </a:cubicBezTo>
                <a:cubicBezTo>
                  <a:pt x="69550" y="324829"/>
                  <a:pt x="72152" y="304738"/>
                  <a:pt x="76531" y="285034"/>
                </a:cubicBezTo>
                <a:cubicBezTo>
                  <a:pt x="81166" y="264176"/>
                  <a:pt x="91126" y="223268"/>
                  <a:pt x="100281" y="201907"/>
                </a:cubicBezTo>
                <a:cubicBezTo>
                  <a:pt x="107254" y="185636"/>
                  <a:pt x="116842" y="170583"/>
                  <a:pt x="124032" y="154406"/>
                </a:cubicBezTo>
                <a:cubicBezTo>
                  <a:pt x="132690" y="134926"/>
                  <a:pt x="134992" y="112083"/>
                  <a:pt x="147782" y="95029"/>
                </a:cubicBezTo>
                <a:cubicBezTo>
                  <a:pt x="181241" y="50417"/>
                  <a:pt x="242310" y="46723"/>
                  <a:pt x="290286" y="35652"/>
                </a:cubicBezTo>
                <a:cubicBezTo>
                  <a:pt x="309953" y="31113"/>
                  <a:pt x="329871" y="27735"/>
                  <a:pt x="349663" y="23777"/>
                </a:cubicBezTo>
                <a:cubicBezTo>
                  <a:pt x="400705" y="-1744"/>
                  <a:pt x="379461" y="26"/>
                  <a:pt x="409040" y="26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499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en-US" dirty="0" smtClean="0"/>
              <a:t>The common operators that you will see in JavaScript are the same as other languages and applications (such as MS-Excel)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03801"/>
              </p:ext>
            </p:extLst>
          </p:nvPr>
        </p:nvGraphicFramePr>
        <p:xfrm>
          <a:off x="762000" y="2286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Operation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JavaScript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operator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Division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Modulo (remainder)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Multiplication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Subtraction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Addition</a:t>
                      </a:r>
                      <a:r>
                        <a:rPr lang="en-US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762000" y="4724400"/>
            <a:ext cx="80010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sz="1800" dirty="0" smtClean="0"/>
              <a:t>1 Note:</a:t>
            </a:r>
          </a:p>
          <a:p>
            <a:pPr eaLnBrk="1" hangingPunct="1">
              <a:spcBef>
                <a:spcPts val="300"/>
              </a:spcBef>
            </a:pPr>
            <a:r>
              <a:rPr lang="en-US" sz="1800" dirty="0" smtClean="0"/>
              <a:t>Performs mathematical </a:t>
            </a:r>
            <a:r>
              <a:rPr lang="en-US" sz="1800" b="1" dirty="0" smtClean="0">
                <a:solidFill>
                  <a:srgbClr val="FF0000"/>
                </a:solidFill>
              </a:rPr>
              <a:t>addition</a:t>
            </a:r>
            <a:r>
              <a:rPr lang="en-US" sz="1800" dirty="0" smtClean="0"/>
              <a:t> only if all the inputs are numeric </a:t>
            </a:r>
          </a:p>
          <a:p>
            <a:pPr marL="228600" lvl="1">
              <a:spcBef>
                <a:spcPts val="300"/>
              </a:spcBef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e.g., 12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12 = 24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If one or more inputs are strings then a </a:t>
            </a:r>
            <a:r>
              <a:rPr lang="en-US" b="1" dirty="0" smtClean="0">
                <a:solidFill>
                  <a:srgbClr val="00B050"/>
                </a:solidFill>
              </a:rPr>
              <a:t>concatenation</a:t>
            </a:r>
            <a:r>
              <a:rPr lang="en-US" dirty="0" smtClean="0"/>
              <a:t> is performed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alert("Value = "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num);</a:t>
            </a: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800" dirty="0" smtClean="0"/>
          </a:p>
          <a:p>
            <a:pPr eaLnBrk="1" hangingPunct="1">
              <a:spcBef>
                <a:spcPct val="500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056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Second Example Webpage With A JavaScript Program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web </a:t>
            </a:r>
            <a:r>
              <a:rPr lang="en-US" b="1" dirty="0" smtClean="0"/>
              <a:t>document</a:t>
            </a:r>
            <a:r>
              <a:rPr lang="en-US" dirty="0" smtClean="0"/>
              <a:t>: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8interActiveWritingToSourcePage.htm</a:t>
            </a:r>
          </a:p>
          <a:p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Learning concept:</a:t>
            </a:r>
          </a:p>
          <a:p>
            <a:pPr lvl="1"/>
            <a:r>
              <a:rPr lang="en-CA" sz="1600" dirty="0" smtClean="0">
                <a:cs typeface="Consolas" panose="020B0609020204030204" pitchFamily="49" charset="0"/>
              </a:rPr>
              <a:t>Customizing </a:t>
            </a:r>
            <a:r>
              <a:rPr lang="en-CA" sz="1600" dirty="0">
                <a:cs typeface="Consolas" panose="020B0609020204030204" pitchFamily="49" charset="0"/>
              </a:rPr>
              <a:t>a webpage '</a:t>
            </a:r>
            <a:r>
              <a:rPr lang="en-CA" sz="1600" dirty="0">
                <a:latin typeface="Consolas" panose="020B0609020204030204" pitchFamily="49" charset="0"/>
                <a:cs typeface="Consolas" panose="020B0609020204030204" pitchFamily="49" charset="0"/>
              </a:rPr>
              <a:t>Document.write("&lt;string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&gt;")</a:t>
            </a:r>
            <a:r>
              <a:rPr lang="en-CA" sz="1600" dirty="0" smtClean="0">
                <a:cs typeface="Consolas" panose="020B0609020204030204" pitchFamily="49" charset="0"/>
              </a:rPr>
              <a:t>' </a:t>
            </a:r>
            <a:r>
              <a:rPr lang="en-CA" sz="1600" dirty="0">
                <a:cs typeface="Consolas" panose="020B0609020204030204" pitchFamily="49" charset="0"/>
              </a:rPr>
              <a:t>based on user interaction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50030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8: Content And JavaScript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52377" y="1143000"/>
            <a:ext cx="8686800" cy="4963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r>
              <a:rPr lang="en-CA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name = "";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name = prompt("Enter your age (zero or greater):","");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document.write("Welcome to this webpage: " + name + "!");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window.onload=main;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&lt;h3&gt;Function (subroutine) 'main()'&lt;/h3&gt;&lt;br&gt;</a:t>
            </a:r>
          </a:p>
          <a:p>
            <a:r>
              <a:rPr lang="en-CA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Automatically run when the content of the page loads into the web browser</a:t>
            </a:r>
            <a:endParaRPr lang="en-CA" b="1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The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Webdisk</a:t>
            </a:r>
            <a:r>
              <a:rPr lang="en-US" dirty="0" smtClean="0"/>
              <a:t>” folder on the 203 lab computers</a:t>
            </a:r>
            <a:r>
              <a:rPr lang="en-US" dirty="0"/>
              <a:t> </a:t>
            </a:r>
            <a:r>
              <a:rPr lang="en-US" dirty="0" smtClean="0"/>
              <a:t>create a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 folder</a:t>
            </a:r>
            <a:endParaRPr lang="en-US" dirty="0"/>
          </a:p>
          <a:p>
            <a:pPr lvl="1"/>
            <a:r>
              <a:rPr lang="en-US" dirty="0" smtClean="0"/>
              <a:t>For students the Web disk folder name may be different slightly different</a:t>
            </a:r>
          </a:p>
          <a:p>
            <a:pPr lvl="1"/>
            <a:r>
              <a:rPr lang="en-US" dirty="0" smtClean="0"/>
              <a:t>(Its where you save documents on the UC-IT server and not on a local drive)</a:t>
            </a:r>
          </a:p>
          <a:p>
            <a:r>
              <a:rPr lang="en-US" dirty="0" smtClean="0"/>
              <a:t>My account in the CPSC 203 computer lab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Users\tamj\Application Data\SSH\temp\desktop web d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316729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 rot="5400000">
            <a:off x="1257300" y="5753100"/>
            <a:ext cx="609600" cy="685800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create a web document (‘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 smtClean="0"/>
              <a:t>’ or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html</a:t>
            </a:r>
            <a:r>
              <a:rPr lang="en-US" dirty="0" smtClean="0"/>
              <a:t>’ document) and have it published (viewable) on the web via the university web server</a:t>
            </a:r>
          </a:p>
          <a:p>
            <a:r>
              <a:rPr lang="en-US" dirty="0" smtClean="0"/>
              <a:t>The web address for your university web page</a:t>
            </a:r>
          </a:p>
          <a:p>
            <a:r>
              <a:rPr lang="en-US" dirty="0" smtClean="0"/>
              <a:t>Common html tags</a:t>
            </a:r>
          </a:p>
          <a:p>
            <a:pPr lvl="1"/>
            <a:r>
              <a:rPr lang="en-US" dirty="0" smtClean="0"/>
              <a:t>Font effects: bold, italics, underline, strike out/strike through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eadings</a:t>
            </a:r>
          </a:p>
          <a:p>
            <a:pPr lvl="1"/>
            <a:r>
              <a:rPr lang="en-US" dirty="0" smtClean="0"/>
              <a:t>Ordered and unordered lists</a:t>
            </a:r>
          </a:p>
          <a:p>
            <a:pPr lvl="1"/>
            <a:r>
              <a:rPr lang="en-US" dirty="0" smtClean="0"/>
              <a:t>Embedding multi-media images and text within a web page</a:t>
            </a:r>
          </a:p>
          <a:p>
            <a:pPr lvl="1"/>
            <a:r>
              <a:rPr lang="en-US" dirty="0" smtClean="0"/>
              <a:t>Creating external links via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 href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Section You Should Now </a:t>
            </a:r>
            <a:r>
              <a:rPr lang="en-US" dirty="0" smtClean="0"/>
              <a:t>Know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 simple JavaScript program can be added to a </a:t>
            </a:r>
            <a:r>
              <a:rPr lang="en-US" dirty="0" smtClean="0"/>
              <a:t>webpage</a:t>
            </a:r>
          </a:p>
          <a:p>
            <a:pPr lvl="1"/>
            <a:r>
              <a:rPr lang="en-US" dirty="0" smtClean="0"/>
              <a:t>Automatically executing a script with a webpage</a:t>
            </a:r>
          </a:p>
          <a:p>
            <a:pPr lvl="1"/>
            <a:r>
              <a:rPr lang="en-US" dirty="0" smtClean="0"/>
              <a:t>Enclosing a script with a ‘script’ tag</a:t>
            </a:r>
          </a:p>
          <a:p>
            <a:pPr lvl="1"/>
            <a:r>
              <a:rPr lang="en-US" dirty="0" smtClean="0"/>
              <a:t>JavaScript variables and constants</a:t>
            </a:r>
          </a:p>
          <a:p>
            <a:pPr lvl="1"/>
            <a:r>
              <a:rPr lang="en-US" dirty="0" smtClean="0"/>
              <a:t>Getting input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prompt()</a:t>
            </a:r>
            <a:r>
              <a:rPr lang="en-US" dirty="0" smtClean="0"/>
              <a:t>” and displaying output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alert()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Writing text to a webpage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Document.write()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Common mathematical operators</a:t>
            </a:r>
          </a:p>
          <a:p>
            <a:pPr lvl="1"/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56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Address Of Your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part is the general University of Calgary web address for personal web pages:</a:t>
            </a:r>
          </a:p>
          <a:p>
            <a:pPr lvl="1"/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https://webdisk.ucalgary.ca/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The final part after the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.ca/</a:t>
            </a:r>
            <a:r>
              <a:rPr lang="en-US" dirty="0" smtClean="0"/>
              <a:t>” identifies you:</a:t>
            </a:r>
          </a:p>
          <a:p>
            <a:r>
              <a:rPr lang="en-US" dirty="0" smtClean="0"/>
              <a:t>Format: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tilde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your U of C login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52388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Example: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~tam/</a:t>
            </a:r>
          </a:p>
          <a:p>
            <a:pPr marL="61913" lvl="1" indent="0">
              <a:buNone/>
            </a:pPr>
            <a:r>
              <a:rPr lang="en-US" dirty="0" smtClean="0">
                <a:cs typeface="Consolas" panose="020B0609020204030204" pitchFamily="49" charset="0"/>
              </a:rPr>
              <a:t>(The web server will look in your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>
                <a:cs typeface="Consolas" panose="020B0609020204030204" pitchFamily="49" charset="0"/>
              </a:rPr>
              <a:t> folder and try to load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US" dirty="0" smtClean="0">
                <a:cs typeface="Consolas" panose="020B0609020204030204" pitchFamily="49" charset="0"/>
              </a:rPr>
              <a:t>’ file into the browser when the above web address is entered).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Web address of my U of C web page (not Computer Science)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https://webdisk.ucalgary.ca/~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tam/index.html</a:t>
            </a:r>
            <a:endParaRPr lang="en-US" sz="18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Website: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“publish the website” (make it viewable on the web).</a:t>
            </a:r>
          </a:p>
          <a:p>
            <a:pPr lvl="1"/>
            <a:r>
              <a:rPr lang="en-US" dirty="0" smtClean="0"/>
              <a:t>Put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.html</a:t>
            </a:r>
            <a:r>
              <a:rPr lang="en-US" dirty="0" smtClean="0"/>
              <a:t>’ document in your folder “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 web address is: </a:t>
            </a:r>
          </a:p>
          <a:p>
            <a:pPr marL="339725" lvl="1" indent="0">
              <a:buNone/>
            </a:pPr>
            <a:r>
              <a:rPr lang="en-CA" sz="1600" u="sng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https://webdisk.ucalgary.ca/~&lt;</a:t>
            </a:r>
            <a:r>
              <a:rPr lang="en-CA" sz="1600" i="1" u="sng" dirty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username</a:t>
            </a:r>
            <a:r>
              <a:rPr lang="en-CA" sz="1600" u="sng" dirty="0" smtClean="0"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&gt;/&lt;filename</a:t>
            </a:r>
            <a:r>
              <a:rPr lang="en-CA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lvl="1"/>
            <a:r>
              <a:rPr lang="en-CA" dirty="0" smtClean="0"/>
              <a:t>Example if the file were called ‘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index.html</a:t>
            </a:r>
            <a:r>
              <a:rPr lang="en-CA" dirty="0" smtClean="0"/>
              <a:t>’ my web address would be:</a:t>
            </a:r>
          </a:p>
          <a:p>
            <a:pPr marL="339725" lvl="1" indent="0">
              <a:buNone/>
            </a:pPr>
            <a:r>
              <a:rPr lang="en-CA" sz="1600" u="sng" dirty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https://webdisk.ucalgary.ca</a:t>
            </a:r>
            <a:r>
              <a:rPr lang="en-CA" sz="1600" u="sng" dirty="0" smtClean="0"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/~tam/index.html</a:t>
            </a:r>
            <a:endParaRPr lang="en-CA" sz="1600" u="sng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95288" indent="-342900"/>
            <a:r>
              <a:rPr lang="en-CA" dirty="0" smtClean="0">
                <a:cs typeface="Consolas" panose="020B0609020204030204" pitchFamily="49" charset="0"/>
              </a:rPr>
              <a:t>If you want to see what your website would look like with a browser when working from home: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Start up a web browser (e.g., IE, Firefox) and ‘drag’ the webpage document into the browser</a:t>
            </a:r>
          </a:p>
          <a:p>
            <a:pPr marL="339725" lvl="1" indent="0">
              <a:buNone/>
            </a:pPr>
            <a:r>
              <a:rPr lang="en-CA" dirty="0" smtClean="0">
                <a:cs typeface="Consolas" panose="020B0609020204030204" pitchFamily="49" charset="0"/>
              </a:rPr>
              <a:t>OR</a:t>
            </a:r>
          </a:p>
          <a:p>
            <a:pPr marL="682625" lvl="1" indent="-342900"/>
            <a:r>
              <a:rPr lang="en-CA" dirty="0" smtClean="0">
                <a:cs typeface="Consolas" panose="020B0609020204030204" pitchFamily="49" charset="0"/>
              </a:rPr>
              <a:t>Just click on the document (your computer should pull up a web browser unless you reconfigured the default setup).</a:t>
            </a:r>
            <a:endParaRPr lang="en-US" dirty="0"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339725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14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Your Work To/From UC/Home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 can use a flash memory device</a:t>
            </a:r>
          </a:p>
          <a:p>
            <a:r>
              <a:rPr lang="en-US" dirty="0" smtClean="0"/>
              <a:t>(Just make sure that you don’t just transport your web document </a:t>
            </a:r>
            <a:r>
              <a:rPr lang="en-US" dirty="0"/>
              <a:t>‘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htm</a:t>
            </a:r>
            <a:r>
              <a:rPr lang="en-US" dirty="0"/>
              <a:t>’ file</a:t>
            </a:r>
            <a:r>
              <a:rPr lang="en-US" dirty="0" smtClean="0"/>
              <a:t> back and forth but ALSO all images and video that you have embedded into your web page (links to external pages don’t apply).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15863" y="1644650"/>
            <a:ext cx="2420895" cy="10297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Your Webdisk folder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5259" y="1290080"/>
            <a:ext cx="571500" cy="3429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074" y="3593070"/>
            <a:ext cx="2420895" cy="10297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public_html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7" name="Rectangle 6"/>
          <p:cNvSpPr/>
          <p:nvPr/>
        </p:nvSpPr>
        <p:spPr>
          <a:xfrm>
            <a:off x="2042470" y="3238500"/>
            <a:ext cx="571500" cy="3429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 flipH="1">
            <a:off x="3526310" y="2674380"/>
            <a:ext cx="1" cy="3090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24349" y="2983470"/>
            <a:ext cx="23019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24349" y="2983470"/>
            <a:ext cx="0" cy="59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24349" y="4622800"/>
            <a:ext cx="0" cy="59793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41521" y="5550071"/>
            <a:ext cx="1524000" cy="126794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i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Contents of your webpage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518470" y="5133717"/>
            <a:ext cx="1447800" cy="4239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/>
              <a:t>i</a:t>
            </a:r>
            <a:r>
              <a:rPr lang="en-US" sz="1800" b="1" smtClean="0"/>
              <a:t>ndex.html</a:t>
            </a:r>
            <a:endParaRPr lang="en-US" sz="1800" b="1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3593070"/>
            <a:ext cx="5867400" cy="3290639"/>
            <a:chOff x="3276600" y="3593070"/>
            <a:chExt cx="5867400" cy="329063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593070"/>
              <a:ext cx="5867400" cy="3290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3276600" y="3809999"/>
              <a:ext cx="5867399" cy="4826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Autofit/>
            </a:bodyPr>
            <a:lstStyle/>
            <a:p>
              <a:pPr marL="111125" lvl="1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https://webdisk.ucalgary.ca</a:t>
              </a:r>
              <a:r>
                <a:rPr lang="en-US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/~&lt;UC-IT login&gt;</a:t>
              </a:r>
              <a:endParaRPr lang="en-US" dirty="0">
                <a:cs typeface="Consolas" panose="020B06090202040302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97194" y="4292601"/>
              <a:ext cx="5846805" cy="25254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i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Contents of your webpage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93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Information: University Online Storage /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http://www.ucalgary.ca/it/services/webdisk-file-storage#quickset-field_collection_quicktabs_1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 algn="ctr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63839</TotalTime>
  <Words>2348</Words>
  <Application>Microsoft Office PowerPoint</Application>
  <PresentationFormat>On-screen Show (4:3)</PresentationFormat>
  <Paragraphs>328</Paragraphs>
  <Slides>41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Creating And Publishing A Webpage</vt:lpstr>
      <vt:lpstr>Web Page</vt:lpstr>
      <vt:lpstr>Making A University Webpage</vt:lpstr>
      <vt:lpstr>Saving The Webpage</vt:lpstr>
      <vt:lpstr>Web Address Of Your Page</vt:lpstr>
      <vt:lpstr>Viewing Website: Reminder</vt:lpstr>
      <vt:lpstr>Transferring Your Work To/From UC/Home</vt:lpstr>
      <vt:lpstr>Recap</vt:lpstr>
      <vt:lpstr>More Information: University Online Storage / Webpage</vt:lpstr>
      <vt:lpstr>Alternative Methods Of Creating A Website</vt:lpstr>
      <vt:lpstr>Website Hosts</vt:lpstr>
      <vt:lpstr>HTML</vt:lpstr>
      <vt:lpstr>Example Uses Of HTML</vt:lpstr>
      <vt:lpstr>Formatting Your Webpage</vt:lpstr>
      <vt:lpstr>Common Formatting Tags </vt:lpstr>
      <vt:lpstr>Tags Appear In Webpage Document But Not Through The Browser</vt:lpstr>
      <vt:lpstr>Moving Text To A New Line</vt:lpstr>
      <vt:lpstr>New Version Of The Webpage</vt:lpstr>
      <vt:lpstr>Headings</vt:lpstr>
      <vt:lpstr>The Headings Tag</vt:lpstr>
      <vt:lpstr>The List Tags</vt:lpstr>
      <vt:lpstr>The List Tags (2)</vt:lpstr>
      <vt:lpstr>Embedding “Content”</vt:lpstr>
      <vt:lpstr>Embedding Local Multimedia</vt:lpstr>
      <vt:lpstr>Embedding Local Multimedia (2)</vt:lpstr>
      <vt:lpstr>Links To Other (External) Webpages</vt:lpstr>
      <vt:lpstr>Links To Other (External) Webpages (2)</vt:lpstr>
      <vt:lpstr>A HREF: Contact Information</vt:lpstr>
      <vt:lpstr>Running Programs Through A Webpage</vt:lpstr>
      <vt:lpstr>Many Popular Websites Rely On JavaScript</vt:lpstr>
      <vt:lpstr>Enable/Disable Scripting (JavaScript)</vt:lpstr>
      <vt:lpstr>Where/How To Include Programs</vt:lpstr>
      <vt:lpstr>First Example Webpage With A JavaScript Program</vt:lpstr>
      <vt:lpstr>Webpage Content</vt:lpstr>
      <vt:lpstr>JavaScript Program: Documentation</vt:lpstr>
      <vt:lpstr>JavaScript Program Instructions</vt:lpstr>
      <vt:lpstr>Operators</vt:lpstr>
      <vt:lpstr>Second Example Webpage With A JavaScript Program</vt:lpstr>
      <vt:lpstr>Example 8: Content And JavaScript</vt:lpstr>
      <vt:lpstr>After This Section You Should Now Know</vt:lpstr>
      <vt:lpstr>After This Section You Should Now Know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web pages using html</dc:title>
  <dc:creator>James Tam</dc:creator>
  <cp:keywords>html;building web pages</cp:keywords>
  <cp:lastModifiedBy>James Tam</cp:lastModifiedBy>
  <cp:revision>1068</cp:revision>
  <dcterms:created xsi:type="dcterms:W3CDTF">2014-06-09T23:56:21Z</dcterms:created>
  <dcterms:modified xsi:type="dcterms:W3CDTF">2015-12-03T17:41:30Z</dcterms:modified>
</cp:coreProperties>
</file>