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288" r:id="rId2"/>
    <p:sldId id="298" r:id="rId3"/>
    <p:sldId id="308" r:id="rId4"/>
    <p:sldId id="303" r:id="rId5"/>
    <p:sldId id="306" r:id="rId6"/>
    <p:sldId id="304" r:id="rId7"/>
    <p:sldId id="289" r:id="rId8"/>
    <p:sldId id="290" r:id="rId9"/>
    <p:sldId id="299" r:id="rId10"/>
    <p:sldId id="291" r:id="rId11"/>
    <p:sldId id="310" r:id="rId12"/>
    <p:sldId id="292" r:id="rId13"/>
    <p:sldId id="293" r:id="rId14"/>
    <p:sldId id="309" r:id="rId15"/>
    <p:sldId id="312" r:id="rId16"/>
    <p:sldId id="295" r:id="rId17"/>
    <p:sldId id="301" r:id="rId18"/>
    <p:sldId id="296" r:id="rId19"/>
    <p:sldId id="305" r:id="rId20"/>
    <p:sldId id="307" r:id="rId21"/>
    <p:sldId id="302" r:id="rId2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ames Tam" initials="JT" lastIdx="3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533" autoAdjust="0"/>
    <p:restoredTop sz="70940" autoAdjust="0"/>
  </p:normalViewPr>
  <p:slideViewPr>
    <p:cSldViewPr>
      <p:cViewPr varScale="1">
        <p:scale>
          <a:sx n="105" d="100"/>
          <a:sy n="105" d="100"/>
        </p:scale>
        <p:origin x="-1236" y="-96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0" d="100"/>
          <a:sy n="80" d="100"/>
        </p:scale>
        <p:origin x="-3162" y="-7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1C8F5F55-D563-4ECD-A54E-CB0576638D2A}" type="datetimeFigureOut">
              <a:rPr lang="en-US"/>
              <a:pPr>
                <a:defRPr/>
              </a:pPr>
              <a:t>6/15/2015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Logic: AND, OR, NOT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BCB07625-2B3F-429B-81FA-E1271FD8F1A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167289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F3D3AB2D-9B2F-44A8-A39C-161117D20690}" type="datetimeFigureOut">
              <a:rPr lang="en-US"/>
              <a:pPr>
                <a:defRPr/>
              </a:pPr>
              <a:t>6/15/2015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9B4E02C4-9896-428F-9970-3367E6A4601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907031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47542E0-C0EC-4549-8666-E57F7D52B487}" type="slidenum">
              <a:rPr lang="en-US" altLang="en-US"/>
              <a:pPr/>
              <a:t>9</a:t>
            </a:fld>
            <a:endParaRPr lang="en-US" altLang="en-US" dirty="0"/>
          </a:p>
        </p:txBody>
      </p:sp>
      <p:sp>
        <p:nvSpPr>
          <p:cNvPr id="291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1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6755478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5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5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8725" tIns="0" rIns="18725" bIns="0" anchor="b"/>
          <a:lstStyle>
            <a:lvl1pPr algn="l" defTabSz="93503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algn="l" defTabSz="93503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algn="l" defTabSz="93503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algn="l" defTabSz="93503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algn="l" defTabSz="93503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9350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9350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9350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9350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>
              <a:spcBef>
                <a:spcPct val="0"/>
              </a:spcBef>
            </a:pPr>
            <a:fld id="{86094583-F523-414C-944E-6ACAB01FFF11}" type="slidenum">
              <a:rPr lang="en-US" altLang="en-US" sz="1000" i="1">
                <a:latin typeface="Times New Roman" panose="02020603050405020304" pitchFamily="18" charset="0"/>
              </a:rPr>
              <a:pPr algn="r">
                <a:spcBef>
                  <a:spcPct val="0"/>
                </a:spcBef>
              </a:pPr>
              <a:t>10</a:t>
            </a:fld>
            <a:endParaRPr lang="en-US" altLang="en-US" sz="1000" i="1" dirty="0">
              <a:latin typeface="Times New Roman" panose="02020603050405020304" pitchFamily="18" charset="0"/>
            </a:endParaRPr>
          </a:p>
        </p:txBody>
      </p:sp>
      <p:sp>
        <p:nvSpPr>
          <p:cNvPr id="1095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5700" y="692150"/>
            <a:ext cx="4551363" cy="3414713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9572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1813"/>
            <a:ext cx="50292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2070" tIns="46816" rIns="92070" bIns="46816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buFontTx/>
              <a:buNone/>
            </a:pP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14268507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5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5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8725" tIns="0" rIns="18725" bIns="0" anchor="b"/>
          <a:lstStyle>
            <a:lvl1pPr algn="l" defTabSz="93503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algn="l" defTabSz="93503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algn="l" defTabSz="93503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algn="l" defTabSz="93503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algn="l" defTabSz="93503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9350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9350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9350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9350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>
              <a:spcBef>
                <a:spcPct val="0"/>
              </a:spcBef>
            </a:pPr>
            <a:fld id="{86094583-F523-414C-944E-6ACAB01FFF11}" type="slidenum">
              <a:rPr lang="en-US" altLang="en-US" sz="1000" i="1">
                <a:latin typeface="Times New Roman" panose="02020603050405020304" pitchFamily="18" charset="0"/>
              </a:rPr>
              <a:pPr algn="r">
                <a:spcBef>
                  <a:spcPct val="0"/>
                </a:spcBef>
              </a:pPr>
              <a:t>14</a:t>
            </a:fld>
            <a:endParaRPr lang="en-US" altLang="en-US" sz="1000" i="1" dirty="0">
              <a:latin typeface="Times New Roman" panose="02020603050405020304" pitchFamily="18" charset="0"/>
            </a:endParaRPr>
          </a:p>
        </p:txBody>
      </p:sp>
      <p:sp>
        <p:nvSpPr>
          <p:cNvPr id="1095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5700" y="692150"/>
            <a:ext cx="4551363" cy="3414713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9572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1813"/>
            <a:ext cx="50292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2070" tIns="46816" rIns="92070" bIns="46816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buFontTx/>
              <a:buNone/>
            </a:pP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142685072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4903BD7-B9F0-4650-A4ED-01AF813F88EE}" type="slidenum">
              <a:rPr lang="en-US" altLang="en-US"/>
              <a:pPr/>
              <a:t>17</a:t>
            </a:fld>
            <a:endParaRPr lang="en-US" altLang="en-US" dirty="0"/>
          </a:p>
        </p:txBody>
      </p:sp>
      <p:sp>
        <p:nvSpPr>
          <p:cNvPr id="2959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5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62074325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5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5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8725" tIns="0" rIns="18725" bIns="0" anchor="b"/>
          <a:lstStyle>
            <a:lvl1pPr algn="l" defTabSz="93503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algn="l" defTabSz="93503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algn="l" defTabSz="93503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algn="l" defTabSz="93503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algn="l" defTabSz="93503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9350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9350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9350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9350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>
              <a:spcBef>
                <a:spcPct val="0"/>
              </a:spcBef>
            </a:pPr>
            <a:fld id="{EB2AAE39-7A9C-4EFA-B7CA-D084BD02602C}" type="slidenum">
              <a:rPr lang="en-US" altLang="en-US" sz="1000" i="1">
                <a:latin typeface="Times New Roman" panose="02020603050405020304" pitchFamily="18" charset="0"/>
              </a:rPr>
              <a:pPr algn="r">
                <a:spcBef>
                  <a:spcPct val="0"/>
                </a:spcBef>
              </a:pPr>
              <a:t>18</a:t>
            </a:fld>
            <a:endParaRPr lang="en-US" altLang="en-US" sz="1000" i="1">
              <a:latin typeface="Times New Roman" panose="02020603050405020304" pitchFamily="18" charset="0"/>
            </a:endParaRPr>
          </a:p>
        </p:txBody>
      </p:sp>
      <p:sp>
        <p:nvSpPr>
          <p:cNvPr id="1116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5700" y="692150"/>
            <a:ext cx="4551363" cy="3414713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1620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1813"/>
            <a:ext cx="50292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2070" tIns="46816" rIns="92070" bIns="46816" numCol="1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41770119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CC2E759F-4072-4BFB-B27A-D6F21B6E9FD4}" type="datetimeFigureOut">
              <a:rPr lang="en-US"/>
              <a:pPr>
                <a:defRPr/>
              </a:pPr>
              <a:t>6/15/2015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Lecture notes for CPSC 203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6E6DA8A3-4D99-442E-B427-E62712AFE53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53173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4575B726-F111-4CCD-93ED-7A80565E52CB}" type="datetimeFigureOut">
              <a:rPr lang="en-US"/>
              <a:pPr>
                <a:defRPr/>
              </a:pPr>
              <a:t>6/15/2015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F987EA2C-5101-4EFF-9EC5-E785960973D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18193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A3854EE7-F009-4335-B6A3-EBA92AA66B12}" type="datetimeFigureOut">
              <a:rPr lang="en-US"/>
              <a:pPr>
                <a:defRPr/>
              </a:pPr>
              <a:t>6/15/2015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EC8B70FF-9A41-4090-AA79-9B7A7E5CC8F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91925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71109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JT Default cont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5029200"/>
          </a:xfrm>
        </p:spPr>
        <p:txBody>
          <a:bodyPr/>
          <a:lstStyle>
            <a:lvl1pPr marL="234950" indent="-234950">
              <a:defRPr sz="2400"/>
            </a:lvl1pPr>
            <a:lvl2pPr marL="457200" indent="-222250">
              <a:defRPr sz="2000"/>
            </a:lvl2pPr>
            <a:lvl3pPr marL="574675" indent="-117475">
              <a:defRPr sz="1800"/>
            </a:lvl3pPr>
            <a:lvl4pPr marL="796925" indent="-104775">
              <a:defRPr sz="1600"/>
            </a:lvl4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27175705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8FCCB139-380D-4534-91A4-ADF6145E05ED}" type="datetimeFigureOut">
              <a:rPr lang="en-US"/>
              <a:pPr>
                <a:defRPr/>
              </a:pPr>
              <a:t>6/15/2015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95C64F80-319D-403A-8D96-089B24B4C47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57223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886200" cy="4876800"/>
          </a:xfrm>
        </p:spPr>
        <p:txBody>
          <a:bodyPr/>
          <a:lstStyle>
            <a:lvl1pPr marL="234950" indent="-234950">
              <a:defRPr sz="2400"/>
            </a:lvl1pPr>
            <a:lvl2pPr marL="404813" indent="-169863">
              <a:defRPr sz="2000"/>
            </a:lvl2pPr>
            <a:lvl3pPr marL="574675" indent="-117475">
              <a:defRPr sz="1800"/>
            </a:lvl3pPr>
            <a:lvl4pPr marL="692150" indent="-117475">
              <a:defRPr sz="16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sz="half" idx="10"/>
          </p:nvPr>
        </p:nvSpPr>
        <p:spPr>
          <a:xfrm>
            <a:off x="4724400" y="1600200"/>
            <a:ext cx="3886200" cy="4876800"/>
          </a:xfrm>
        </p:spPr>
        <p:txBody>
          <a:bodyPr/>
          <a:lstStyle>
            <a:lvl1pPr marL="234950" indent="-234950">
              <a:defRPr sz="2400"/>
            </a:lvl1pPr>
            <a:lvl2pPr marL="404813" indent="-169863">
              <a:defRPr sz="2000"/>
            </a:lvl2pPr>
            <a:lvl3pPr marL="574675" indent="-117475">
              <a:defRPr sz="1800"/>
            </a:lvl3pPr>
            <a:lvl4pPr marL="692150" indent="-117475">
              <a:defRPr sz="16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23040807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4757CFE7-1502-4140-B567-DADD2AE6AB9A}" type="datetimeFigureOut">
              <a:rPr lang="en-US"/>
              <a:pPr>
                <a:defRPr/>
              </a:pPr>
              <a:t>6/15/2015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52AA62E8-8E50-45E3-829D-A7DD03C5D56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25617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B0E8D219-40AC-4219-9BA5-E507B4BD3CC6}" type="datetimeFigureOut">
              <a:rPr lang="en-US"/>
              <a:pPr>
                <a:defRPr/>
              </a:pPr>
              <a:t>6/15/2015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D4C60446-AB74-482B-94FF-0452AC1673C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8995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ADEA38E2-7CEB-4353-825D-8594AB0D3952}" type="datetimeFigureOut">
              <a:rPr lang="en-US"/>
              <a:pPr>
                <a:defRPr/>
              </a:pPr>
              <a:t>6/15/2015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FF6EC17F-EC8E-4E68-9CBB-1841F8F6D45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79134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4D061546-5421-4572-805D-18520E3AD78E}" type="datetimeFigureOut">
              <a:rPr lang="en-US"/>
              <a:pPr>
                <a:defRPr/>
              </a:pPr>
              <a:t>6/15/2015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BD5179AA-C6E2-44EE-91AC-04B94304691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29602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9F4A17A0-B459-4E22-88A0-7D3A99A920A9}" type="datetimeFigureOut">
              <a:rPr lang="en-US"/>
              <a:pPr>
                <a:defRPr/>
              </a:pPr>
              <a:t>6/15/2015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B6910DBF-A6D8-49A1-A62B-88D9F0E1181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46475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28600"/>
            <a:ext cx="8229600" cy="944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524000"/>
            <a:ext cx="8229600" cy="502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1" r:id="rId1"/>
    <p:sldLayoutId id="2147483737" r:id="rId2"/>
    <p:sldLayoutId id="2147483742" r:id="rId3"/>
    <p:sldLayoutId id="2147483738" r:id="rId4"/>
    <p:sldLayoutId id="2147483743" r:id="rId5"/>
    <p:sldLayoutId id="2147483744" r:id="rId6"/>
    <p:sldLayoutId id="2147483745" r:id="rId7"/>
    <p:sldLayoutId id="2147483746" r:id="rId8"/>
    <p:sldLayoutId id="2147483747" r:id="rId9"/>
    <p:sldLayoutId id="2147483748" r:id="rId10"/>
    <p:sldLayoutId id="2147483749" r:id="rId11"/>
    <p:sldLayoutId id="2147483740" r:id="rId12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3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2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3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4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5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9pPr>
    </p:titleStyle>
    <p:bodyStyle>
      <a:lvl1pPr marL="2286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396875" indent="-168275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indent="-168275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974725" indent="-169863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Logic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You will learn three common logical operations that will be applied in much of the course (spreadsheets, databases, web searches and both programming sections)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6688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lIns="92075" tIns="46038" rIns="92075" bIns="46038"/>
          <a:lstStyle/>
          <a:p>
            <a:pPr eaLnBrk="1" hangingPunct="1"/>
            <a:r>
              <a:rPr lang="en-US" altLang="en-US" sz="3200" dirty="0" smtClean="0"/>
              <a:t>Evaluating Logical AND Expressions</a:t>
            </a:r>
          </a:p>
        </p:txBody>
      </p:sp>
      <p:sp>
        <p:nvSpPr>
          <p:cNvPr id="733187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 lIns="92075" tIns="46038" rIns="92075" bIns="46038"/>
          <a:lstStyle/>
          <a:p>
            <a:pPr marL="111125" indent="-111125" eaLnBrk="1" hangingPunct="1"/>
            <a:r>
              <a:rPr lang="en-US" altLang="en-US" sz="2400" dirty="0" smtClean="0"/>
              <a:t>For ‘AND’, ‘OR’ the order of operation is left to right</a:t>
            </a:r>
          </a:p>
          <a:p>
            <a:pPr marL="111125" indent="-111125" eaLnBrk="1" hangingPunct="1"/>
            <a:endParaRPr lang="en-US" altLang="en-US" sz="2400" dirty="0" smtClean="0"/>
          </a:p>
          <a:p>
            <a:pPr marL="111125" indent="-111125" eaLnBrk="1" hangingPunct="1"/>
            <a:r>
              <a:rPr lang="en-US" altLang="en-US" sz="2400" dirty="0" smtClean="0"/>
              <a:t>True </a:t>
            </a:r>
            <a:r>
              <a:rPr lang="en-US" altLang="en-US" sz="2400" b="1" dirty="0" smtClean="0"/>
              <a:t>AND</a:t>
            </a:r>
            <a:r>
              <a:rPr lang="en-US" altLang="en-US" sz="2400" dirty="0" smtClean="0"/>
              <a:t> True </a:t>
            </a:r>
            <a:r>
              <a:rPr lang="en-US" altLang="en-US" sz="2400" b="1" dirty="0" smtClean="0"/>
              <a:t>AND</a:t>
            </a:r>
            <a:r>
              <a:rPr lang="en-US" altLang="en-US" sz="2400" dirty="0" smtClean="0"/>
              <a:t> True</a:t>
            </a:r>
          </a:p>
          <a:p>
            <a:pPr marL="111125" indent="-111125" eaLnBrk="1" hangingPunct="1"/>
            <a:r>
              <a:rPr lang="en-US" altLang="en-US" sz="2400" dirty="0" smtClean="0"/>
              <a:t>False </a:t>
            </a:r>
            <a:r>
              <a:rPr lang="en-US" altLang="en-US" sz="2400" b="1" dirty="0" smtClean="0"/>
              <a:t>AND</a:t>
            </a:r>
            <a:r>
              <a:rPr lang="en-US" altLang="en-US" sz="2400" dirty="0" smtClean="0"/>
              <a:t> True </a:t>
            </a:r>
            <a:r>
              <a:rPr lang="en-US" altLang="en-US" sz="2400" b="1" smtClean="0"/>
              <a:t>AND</a:t>
            </a:r>
            <a:r>
              <a:rPr lang="en-US" altLang="en-US" sz="2400" smtClean="0"/>
              <a:t> </a:t>
            </a:r>
            <a:r>
              <a:rPr lang="en-US" altLang="en-US" sz="2400" smtClean="0"/>
              <a:t>True</a:t>
            </a:r>
          </a:p>
          <a:p>
            <a:pPr marL="111125" indent="-111125" eaLnBrk="1" hangingPunct="1"/>
            <a:endParaRPr lang="en-US" altLang="en-US" sz="2400" smtClean="0"/>
          </a:p>
          <a:p>
            <a:pPr marL="111125" indent="-111125" eaLnBrk="1" hangingPunct="1"/>
            <a:r>
              <a:rPr lang="en-US" altLang="en-US" smtClean="0"/>
              <a:t>Extra practice</a:t>
            </a:r>
            <a:endParaRPr lang="en-US" altLang="en-US" sz="2400" dirty="0" smtClean="0"/>
          </a:p>
          <a:p>
            <a:pPr marL="342900" indent="-342900" eaLnBrk="1" hangingPunct="1">
              <a:buFont typeface="+mj-lt"/>
              <a:buAutoNum type="arabicPeriod"/>
            </a:pPr>
            <a:r>
              <a:rPr lang="en-US" altLang="en-US" sz="2400" dirty="0" smtClean="0"/>
              <a:t>True </a:t>
            </a:r>
            <a:r>
              <a:rPr lang="en-US" altLang="en-US" sz="2400" b="1" dirty="0" smtClean="0"/>
              <a:t>AND</a:t>
            </a:r>
            <a:r>
              <a:rPr lang="en-US" altLang="en-US" sz="2400" dirty="0" smtClean="0"/>
              <a:t> True </a:t>
            </a:r>
            <a:r>
              <a:rPr lang="en-US" altLang="en-US" sz="2400" b="1" dirty="0" smtClean="0"/>
              <a:t>AND</a:t>
            </a:r>
            <a:r>
              <a:rPr lang="en-US" altLang="en-US" sz="2400" dirty="0" smtClean="0"/>
              <a:t> True </a:t>
            </a:r>
            <a:r>
              <a:rPr lang="en-US" altLang="en-US" sz="2400" b="1" smtClean="0"/>
              <a:t>AND</a:t>
            </a:r>
            <a:r>
              <a:rPr lang="en-US" altLang="en-US" sz="2400" smtClean="0"/>
              <a:t> </a:t>
            </a:r>
            <a:r>
              <a:rPr lang="en-US" altLang="en-US" sz="2400" smtClean="0"/>
              <a:t>True </a:t>
            </a:r>
          </a:p>
          <a:p>
            <a:pPr marL="342900" indent="-342900" eaLnBrk="1" hangingPunct="1">
              <a:buFont typeface="+mj-lt"/>
              <a:buAutoNum type="arabicPeriod"/>
            </a:pPr>
            <a:r>
              <a:rPr lang="en-US" altLang="en-US" sz="2400" smtClean="0"/>
              <a:t>True </a:t>
            </a:r>
            <a:r>
              <a:rPr lang="en-US" altLang="en-US" sz="2400" b="1" dirty="0" smtClean="0"/>
              <a:t>AND</a:t>
            </a:r>
            <a:r>
              <a:rPr lang="en-US" altLang="en-US" sz="2400" dirty="0" smtClean="0"/>
              <a:t> True </a:t>
            </a:r>
            <a:r>
              <a:rPr lang="en-US" altLang="en-US" sz="2400" b="1" dirty="0" smtClean="0"/>
              <a:t>AND</a:t>
            </a:r>
            <a:r>
              <a:rPr lang="en-US" altLang="en-US" sz="2400" dirty="0" smtClean="0"/>
              <a:t> True </a:t>
            </a:r>
            <a:r>
              <a:rPr lang="en-US" altLang="en-US" sz="2400" b="1" smtClean="0"/>
              <a:t>AND</a:t>
            </a:r>
            <a:r>
              <a:rPr lang="en-US" altLang="en-US" sz="2400" smtClean="0"/>
              <a:t> </a:t>
            </a:r>
            <a:r>
              <a:rPr lang="en-US" altLang="en-US" sz="2400" smtClean="0"/>
              <a:t>False</a:t>
            </a:r>
          </a:p>
          <a:p>
            <a:pPr marL="342900" indent="-342900" eaLnBrk="1" hangingPunct="1">
              <a:buFont typeface="+mj-lt"/>
              <a:buAutoNum type="arabicPeriod"/>
            </a:pPr>
            <a:r>
              <a:rPr lang="en-US" altLang="en-US"/>
              <a:t>False </a:t>
            </a:r>
            <a:r>
              <a:rPr lang="en-US" altLang="en-US" b="1" smtClean="0"/>
              <a:t>AND</a:t>
            </a:r>
            <a:r>
              <a:rPr lang="en-US" altLang="en-US" smtClean="0"/>
              <a:t> </a:t>
            </a:r>
            <a:r>
              <a:rPr lang="en-US" altLang="en-US"/>
              <a:t>True </a:t>
            </a:r>
            <a:r>
              <a:rPr lang="en-US" altLang="en-US" b="1" smtClean="0"/>
              <a:t>AND</a:t>
            </a:r>
            <a:r>
              <a:rPr lang="en-US" altLang="en-US" smtClean="0"/>
              <a:t> </a:t>
            </a:r>
            <a:r>
              <a:rPr lang="en-US" altLang="en-US"/>
              <a:t>False </a:t>
            </a:r>
            <a:r>
              <a:rPr lang="en-US" altLang="en-US" b="1" smtClean="0"/>
              <a:t>AND</a:t>
            </a:r>
            <a:r>
              <a:rPr lang="en-US" altLang="en-US" smtClean="0"/>
              <a:t> </a:t>
            </a:r>
            <a:r>
              <a:rPr lang="en-US" altLang="en-US"/>
              <a:t>False </a:t>
            </a:r>
            <a:r>
              <a:rPr lang="en-US" altLang="en-US" b="1" smtClean="0"/>
              <a:t>AND</a:t>
            </a:r>
            <a:r>
              <a:rPr lang="en-US" altLang="en-US" smtClean="0"/>
              <a:t> </a:t>
            </a:r>
            <a:r>
              <a:rPr lang="en-US" altLang="en-US"/>
              <a:t>False </a:t>
            </a:r>
            <a:r>
              <a:rPr lang="en-US" altLang="en-US" b="1" smtClean="0"/>
              <a:t>AND</a:t>
            </a:r>
            <a:r>
              <a:rPr lang="en-US" altLang="en-US" smtClean="0"/>
              <a:t> </a:t>
            </a:r>
            <a:r>
              <a:rPr lang="en-US" altLang="en-US"/>
              <a:t>True </a:t>
            </a:r>
            <a:r>
              <a:rPr lang="en-US" altLang="en-US" b="1" smtClean="0"/>
              <a:t>AND</a:t>
            </a:r>
            <a:r>
              <a:rPr lang="en-US" altLang="en-US" smtClean="0"/>
              <a:t> </a:t>
            </a:r>
            <a:r>
              <a:rPr lang="en-US" altLang="en-US"/>
              <a:t>False </a:t>
            </a:r>
            <a:r>
              <a:rPr lang="en-US" altLang="en-US" b="1" smtClean="0"/>
              <a:t>AND</a:t>
            </a:r>
            <a:r>
              <a:rPr lang="en-US" altLang="en-US" smtClean="0"/>
              <a:t> </a:t>
            </a:r>
            <a:r>
              <a:rPr lang="en-US" altLang="en-US"/>
              <a:t>True </a:t>
            </a:r>
            <a:r>
              <a:rPr lang="en-US" altLang="en-US" b="1" smtClean="0"/>
              <a:t>AND</a:t>
            </a:r>
            <a:r>
              <a:rPr lang="en-US" altLang="en-US" smtClean="0"/>
              <a:t> </a:t>
            </a:r>
            <a:r>
              <a:rPr lang="en-US" altLang="en-US"/>
              <a:t>False </a:t>
            </a:r>
            <a:r>
              <a:rPr lang="en-US" altLang="en-US" b="1" smtClean="0"/>
              <a:t>AND</a:t>
            </a:r>
            <a:r>
              <a:rPr lang="en-US" altLang="en-US" smtClean="0"/>
              <a:t> </a:t>
            </a:r>
            <a:r>
              <a:rPr lang="en-US" altLang="en-US"/>
              <a:t>False </a:t>
            </a:r>
            <a:r>
              <a:rPr lang="en-US" altLang="en-US" b="1" smtClean="0"/>
              <a:t>AND</a:t>
            </a:r>
            <a:r>
              <a:rPr lang="en-US" altLang="en-US" smtClean="0"/>
              <a:t> </a:t>
            </a:r>
            <a:r>
              <a:rPr lang="en-US" altLang="en-US"/>
              <a:t>False </a:t>
            </a:r>
            <a:r>
              <a:rPr lang="en-US" altLang="en-US" b="1" smtClean="0"/>
              <a:t>AND</a:t>
            </a:r>
            <a:r>
              <a:rPr lang="en-US" altLang="en-US" smtClean="0"/>
              <a:t> </a:t>
            </a:r>
            <a:r>
              <a:rPr lang="en-US" altLang="en-US"/>
              <a:t>False </a:t>
            </a:r>
            <a:r>
              <a:rPr lang="en-US" altLang="en-US" b="1" smtClean="0"/>
              <a:t>AND</a:t>
            </a:r>
            <a:r>
              <a:rPr lang="en-US" altLang="en-US" smtClean="0"/>
              <a:t> </a:t>
            </a:r>
            <a:r>
              <a:rPr lang="en-US" altLang="en-US"/>
              <a:t>False </a:t>
            </a:r>
            <a:r>
              <a:rPr lang="en-US" altLang="en-US" b="1" smtClean="0"/>
              <a:t>AND</a:t>
            </a:r>
            <a:r>
              <a:rPr lang="en-US" altLang="en-US" smtClean="0"/>
              <a:t> </a:t>
            </a:r>
            <a:r>
              <a:rPr lang="en-US" altLang="en-US"/>
              <a:t>False</a:t>
            </a:r>
          </a:p>
          <a:p>
            <a:pPr marL="342900" indent="-342900" eaLnBrk="1" hangingPunct="1">
              <a:buFont typeface="+mj-lt"/>
              <a:buAutoNum type="arabicPeriod"/>
            </a:pP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40016897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31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31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31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31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31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31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318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3187" grpId="0" uiExpand="1" build="p" bldLvl="3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Solutions For The Extra Practice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smtClean="0"/>
              <a:t>True</a:t>
            </a:r>
          </a:p>
          <a:p>
            <a:pPr marL="457200" indent="-457200">
              <a:buFont typeface="+mj-lt"/>
              <a:buAutoNum type="arabicPeriod"/>
            </a:pPr>
            <a:r>
              <a:rPr lang="en-US" smtClean="0"/>
              <a:t>False</a:t>
            </a:r>
          </a:p>
          <a:p>
            <a:pPr marL="457200" indent="-457200">
              <a:buFont typeface="+mj-lt"/>
              <a:buAutoNum type="arabicPeriod"/>
            </a:pPr>
            <a:r>
              <a:rPr lang="en-US" smtClean="0"/>
              <a:t>False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081899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/>
          </p:cNvSpPr>
          <p:nvPr>
            <p:ph type="title" idx="4294967295"/>
          </p:nvPr>
        </p:nvSpPr>
        <p:spPr>
          <a:xfrm>
            <a:off x="457200" y="274638"/>
            <a:ext cx="8229600" cy="1020762"/>
          </a:xfrm>
        </p:spPr>
        <p:txBody>
          <a:bodyPr/>
          <a:lstStyle/>
          <a:p>
            <a:pPr eaLnBrk="1" hangingPunct="1"/>
            <a:r>
              <a:rPr lang="en-US" altLang="en-US" sz="3200" dirty="0" smtClean="0"/>
              <a:t>Logical OR</a:t>
            </a:r>
          </a:p>
        </p:txBody>
      </p:sp>
      <p:sp>
        <p:nvSpPr>
          <p:cNvPr id="152579" name="Rectangle 3"/>
          <p:cNvSpPr>
            <a:spLocks noGrp="1"/>
          </p:cNvSpPr>
          <p:nvPr>
            <p:ph type="body" sz="half" idx="4294967295"/>
          </p:nvPr>
        </p:nvSpPr>
        <p:spPr>
          <a:xfrm>
            <a:off x="457200" y="1371600"/>
            <a:ext cx="8050213" cy="5105400"/>
          </a:xfrm>
        </p:spPr>
        <p:txBody>
          <a:bodyPr/>
          <a:lstStyle/>
          <a:p>
            <a:pPr eaLnBrk="1" hangingPunct="1"/>
            <a:r>
              <a:rPr lang="en-US" altLang="en-US" sz="2400" dirty="0" smtClean="0"/>
              <a:t>The correct everyday usage of the logical OR applies when </a:t>
            </a:r>
            <a:r>
              <a:rPr lang="en-US" altLang="en-US" sz="2400" i="1" dirty="0" smtClean="0"/>
              <a:t>ATLEAST</a:t>
            </a:r>
            <a:r>
              <a:rPr lang="en-US" altLang="en-US" sz="2400" dirty="0" smtClean="0"/>
              <a:t> one condition must be met.</a:t>
            </a:r>
          </a:p>
          <a:p>
            <a:pPr eaLnBrk="1" hangingPunct="1"/>
            <a:r>
              <a:rPr lang="en-US" altLang="en-US" sz="2400" dirty="0" smtClean="0"/>
              <a:t>Example:</a:t>
            </a:r>
          </a:p>
          <a:p>
            <a:pPr lvl="1" eaLnBrk="1" hangingPunct="1"/>
            <a:r>
              <a:rPr lang="en-US" altLang="en-US" sz="1800" dirty="0" smtClean="0">
                <a:latin typeface="Arial" panose="020B0604020202020204" pitchFamily="34" charset="0"/>
              </a:rPr>
              <a:t>You are using additional recommended resources for this course: the online textbook OR the paper textbook available in the bookstore.</a:t>
            </a:r>
          </a:p>
          <a:p>
            <a:pPr lvl="1" eaLnBrk="1" hangingPunct="1"/>
            <a:endParaRPr lang="en-US" altLang="en-US" sz="1800" dirty="0" smtClean="0">
              <a:latin typeface="Arial" panose="020B0604020202020204" pitchFamily="34" charset="0"/>
            </a:endParaRPr>
          </a:p>
          <a:p>
            <a:pPr lvl="1" eaLnBrk="1" hangingPunct="1"/>
            <a:endParaRPr lang="en-US" altLang="en-US" sz="1800" dirty="0" smtClean="0"/>
          </a:p>
          <a:p>
            <a:pPr eaLnBrk="1" hangingPunct="1"/>
            <a:r>
              <a:rPr lang="en-US" altLang="en-US" sz="1800" dirty="0" smtClean="0"/>
              <a:t>Similar to AND, logical OR can be specified more formally in the form of a truth table.</a:t>
            </a:r>
          </a:p>
          <a:p>
            <a:pPr eaLnBrk="1" hangingPunct="1"/>
            <a:endParaRPr lang="en-US" altLang="en-US" dirty="0" smtClean="0"/>
          </a:p>
          <a:p>
            <a:pPr eaLnBrk="1" hangingPunct="1"/>
            <a:endParaRPr lang="en-US" altLang="en-US" sz="2000" dirty="0" smtClean="0"/>
          </a:p>
        </p:txBody>
      </p:sp>
      <p:grpSp>
        <p:nvGrpSpPr>
          <p:cNvPr id="152580" name="Group 4"/>
          <p:cNvGrpSpPr>
            <a:grpSpLocks/>
          </p:cNvGrpSpPr>
          <p:nvPr/>
        </p:nvGrpSpPr>
        <p:grpSpPr bwMode="auto">
          <a:xfrm>
            <a:off x="1103313" y="3216275"/>
            <a:ext cx="3952875" cy="690563"/>
            <a:chOff x="540" y="1804"/>
            <a:chExt cx="2490" cy="435"/>
          </a:xfrm>
        </p:grpSpPr>
        <p:grpSp>
          <p:nvGrpSpPr>
            <p:cNvPr id="44065" name="Group 5"/>
            <p:cNvGrpSpPr>
              <a:grpSpLocks/>
            </p:cNvGrpSpPr>
            <p:nvPr/>
          </p:nvGrpSpPr>
          <p:grpSpPr bwMode="auto">
            <a:xfrm>
              <a:off x="540" y="1804"/>
              <a:ext cx="1004" cy="411"/>
              <a:chOff x="604" y="1564"/>
              <a:chExt cx="1004" cy="411"/>
            </a:xfrm>
          </p:grpSpPr>
          <p:sp>
            <p:nvSpPr>
              <p:cNvPr id="44069" name="AutoShape 6"/>
              <p:cNvSpPr>
                <a:spLocks/>
              </p:cNvSpPr>
              <p:nvPr/>
            </p:nvSpPr>
            <p:spPr bwMode="auto">
              <a:xfrm rot="5400000">
                <a:off x="988" y="1180"/>
                <a:ext cx="216" cy="984"/>
              </a:xfrm>
              <a:prstGeom prst="rightBrace">
                <a:avLst>
                  <a:gd name="adj1" fmla="val 37963"/>
                  <a:gd name="adj2" fmla="val 50000"/>
                </a:avLst>
              </a:prstGeom>
              <a:noFill/>
              <a:ln w="38100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algn="l" eaLnBrk="0" hangingPunct="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 dirty="0"/>
              </a:p>
            </p:txBody>
          </p:sp>
          <p:sp>
            <p:nvSpPr>
              <p:cNvPr id="44070" name="Text Box 7"/>
              <p:cNvSpPr txBox="1">
                <a:spLocks noChangeArrowheads="1"/>
              </p:cNvSpPr>
              <p:nvPr/>
            </p:nvSpPr>
            <p:spPr bwMode="auto">
              <a:xfrm>
                <a:off x="704" y="1744"/>
                <a:ext cx="904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algn="l" eaLnBrk="0" hangingPunct="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n-US" sz="1800" b="1" dirty="0">
                    <a:latin typeface="Arial" panose="020B0604020202020204" pitchFamily="34" charset="0"/>
                  </a:rPr>
                  <a:t>Condition I</a:t>
                </a:r>
              </a:p>
            </p:txBody>
          </p:sp>
        </p:grpSp>
        <p:grpSp>
          <p:nvGrpSpPr>
            <p:cNvPr id="44066" name="Group 8"/>
            <p:cNvGrpSpPr>
              <a:grpSpLocks/>
            </p:cNvGrpSpPr>
            <p:nvPr/>
          </p:nvGrpSpPr>
          <p:grpSpPr bwMode="auto">
            <a:xfrm>
              <a:off x="2049" y="1828"/>
              <a:ext cx="981" cy="411"/>
              <a:chOff x="2049" y="1828"/>
              <a:chExt cx="981" cy="411"/>
            </a:xfrm>
          </p:grpSpPr>
          <p:sp>
            <p:nvSpPr>
              <p:cNvPr id="44067" name="AutoShape 9"/>
              <p:cNvSpPr>
                <a:spLocks/>
              </p:cNvSpPr>
              <p:nvPr/>
            </p:nvSpPr>
            <p:spPr bwMode="auto">
              <a:xfrm rot="5400000">
                <a:off x="2416" y="1472"/>
                <a:ext cx="216" cy="928"/>
              </a:xfrm>
              <a:prstGeom prst="rightBrace">
                <a:avLst>
                  <a:gd name="adj1" fmla="val 35802"/>
                  <a:gd name="adj2" fmla="val 50000"/>
                </a:avLst>
              </a:prstGeom>
              <a:noFill/>
              <a:ln w="38100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algn="l" eaLnBrk="0" hangingPunct="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 dirty="0"/>
              </a:p>
            </p:txBody>
          </p:sp>
          <p:sp>
            <p:nvSpPr>
              <p:cNvPr id="44068" name="Text Box 10"/>
              <p:cNvSpPr txBox="1">
                <a:spLocks noChangeArrowheads="1"/>
              </p:cNvSpPr>
              <p:nvPr/>
            </p:nvSpPr>
            <p:spPr bwMode="auto">
              <a:xfrm>
                <a:off x="2049" y="2008"/>
                <a:ext cx="981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algn="l" eaLnBrk="0" hangingPunct="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n-US" sz="1800" b="1" dirty="0">
                    <a:latin typeface="Arial" panose="020B0604020202020204" pitchFamily="34" charset="0"/>
                  </a:rPr>
                  <a:t>Condition II</a:t>
                </a:r>
              </a:p>
            </p:txBody>
          </p:sp>
        </p:grpSp>
      </p:grpSp>
      <p:graphicFrame>
        <p:nvGraphicFramePr>
          <p:cNvPr id="152587" name="Group 11"/>
          <p:cNvGraphicFramePr>
            <a:graphicFrameLocks noGrp="1"/>
          </p:cNvGraphicFramePr>
          <p:nvPr>
            <p:ph sz="half" idx="4294967295"/>
          </p:nvPr>
        </p:nvGraphicFramePr>
        <p:xfrm>
          <a:off x="788988" y="4495800"/>
          <a:ext cx="4267200" cy="2219325"/>
        </p:xfrm>
        <a:graphic>
          <a:graphicData uri="http://schemas.openxmlformats.org/drawingml/2006/table">
            <a:tbl>
              <a:tblPr/>
              <a:tblGrid>
                <a:gridCol w="1423988"/>
                <a:gridCol w="1419225"/>
                <a:gridCol w="1423987"/>
              </a:tblGrid>
              <a:tr h="323850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Truth table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90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2B2B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2B2B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C1 OR C2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2B2B2"/>
                    </a:solidFill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False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False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False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False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True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True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True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False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True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True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True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True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002302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1525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6" dur="500"/>
                                        <p:tgtEl>
                                          <p:spTgt spid="1525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2579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lIns="92075" tIns="46038" rIns="92075" bIns="46038"/>
          <a:lstStyle/>
          <a:p>
            <a:pPr eaLnBrk="1" hangingPunct="1"/>
            <a:r>
              <a:rPr lang="en-US" altLang="en-US" sz="3200" dirty="0" smtClean="0"/>
              <a:t>Logical OR: Three Input Truth Table</a:t>
            </a:r>
          </a:p>
        </p:txBody>
      </p:sp>
      <p:graphicFrame>
        <p:nvGraphicFramePr>
          <p:cNvPr id="153603" name="Group 3"/>
          <p:cNvGraphicFramePr>
            <a:graphicFrameLocks noGrp="1"/>
          </p:cNvGraphicFramePr>
          <p:nvPr>
            <p:ph idx="4294967295"/>
          </p:nvPr>
        </p:nvGraphicFramePr>
        <p:xfrm>
          <a:off x="457200" y="1600200"/>
          <a:ext cx="8229600" cy="4876802"/>
        </p:xfrm>
        <a:graphic>
          <a:graphicData uri="http://schemas.openxmlformats.org/drawingml/2006/table">
            <a:tbl>
              <a:tblPr/>
              <a:tblGrid>
                <a:gridCol w="1801813"/>
                <a:gridCol w="1943100"/>
                <a:gridCol w="1928812"/>
                <a:gridCol w="2555875"/>
              </a:tblGrid>
              <a:tr h="571500"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Truth table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778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2B2B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2B2B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2B2B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C1 OR C2 OR C3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2B2B2"/>
                    </a:solidFill>
                  </a:tcPr>
                </a:tc>
              </a:tr>
              <a:tr h="4794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False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False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False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False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78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False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False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True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True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78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False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True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False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True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94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False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True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True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True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78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True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False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False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True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94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True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False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True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True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62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True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True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False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True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94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True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True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True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True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789855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lIns="92075" tIns="46038" rIns="92075" bIns="46038"/>
          <a:lstStyle/>
          <a:p>
            <a:pPr eaLnBrk="1" hangingPunct="1"/>
            <a:r>
              <a:rPr lang="en-US" altLang="en-US" sz="3200" dirty="0" smtClean="0"/>
              <a:t>Evaluating </a:t>
            </a:r>
            <a:r>
              <a:rPr lang="en-US" altLang="en-US" sz="3200" smtClean="0"/>
              <a:t>Logical </a:t>
            </a:r>
            <a:r>
              <a:rPr lang="en-US" altLang="en-US" sz="3200" smtClean="0"/>
              <a:t>OR Expressions</a:t>
            </a:r>
            <a:endParaRPr lang="en-US" altLang="en-US" sz="3200" dirty="0" smtClean="0"/>
          </a:p>
        </p:txBody>
      </p:sp>
      <p:sp>
        <p:nvSpPr>
          <p:cNvPr id="733187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 lIns="92075" tIns="46038" rIns="92075" bIns="46038"/>
          <a:lstStyle/>
          <a:p>
            <a:pPr marL="111125" indent="-111125" eaLnBrk="1" hangingPunct="1"/>
            <a:r>
              <a:rPr lang="en-US" altLang="en-US" sz="2400" smtClean="0"/>
              <a:t>In class examples</a:t>
            </a:r>
            <a:endParaRPr lang="en-US" altLang="en-US" sz="2400" dirty="0" smtClean="0"/>
          </a:p>
          <a:p>
            <a:pPr marL="111125" indent="-111125" eaLnBrk="1" hangingPunct="1"/>
            <a:r>
              <a:rPr lang="en-US" altLang="en-US" sz="2400" smtClean="0"/>
              <a:t>True </a:t>
            </a:r>
            <a:r>
              <a:rPr lang="en-US" altLang="en-US" b="1" smtClean="0"/>
              <a:t>OR</a:t>
            </a:r>
            <a:r>
              <a:rPr lang="en-US" altLang="en-US" sz="2400" smtClean="0"/>
              <a:t> </a:t>
            </a:r>
            <a:r>
              <a:rPr lang="en-US" altLang="en-US" sz="2400" smtClean="0"/>
              <a:t>True </a:t>
            </a:r>
            <a:r>
              <a:rPr lang="en-US" altLang="en-US" b="1" smtClean="0"/>
              <a:t>OR</a:t>
            </a:r>
            <a:r>
              <a:rPr lang="en-US" altLang="en-US" sz="2400" smtClean="0"/>
              <a:t> </a:t>
            </a:r>
            <a:r>
              <a:rPr lang="en-US" altLang="en-US" sz="2400" dirty="0" smtClean="0"/>
              <a:t>True</a:t>
            </a:r>
          </a:p>
          <a:p>
            <a:pPr marL="111125" indent="-111125" eaLnBrk="1" hangingPunct="1"/>
            <a:r>
              <a:rPr lang="en-US" altLang="en-US" sz="2400" smtClean="0"/>
              <a:t>False </a:t>
            </a:r>
            <a:r>
              <a:rPr lang="en-US" altLang="en-US" b="1" smtClean="0"/>
              <a:t>OR</a:t>
            </a:r>
            <a:r>
              <a:rPr lang="en-US" altLang="en-US" sz="2400" smtClean="0"/>
              <a:t> </a:t>
            </a:r>
            <a:r>
              <a:rPr lang="en-US" altLang="en-US" sz="2400" smtClean="0"/>
              <a:t>True </a:t>
            </a:r>
            <a:r>
              <a:rPr lang="en-US" altLang="en-US" b="1" smtClean="0"/>
              <a:t>OR</a:t>
            </a:r>
            <a:r>
              <a:rPr lang="en-US" altLang="en-US" sz="2400" smtClean="0"/>
              <a:t> True</a:t>
            </a:r>
          </a:p>
          <a:p>
            <a:pPr marL="111125" indent="-111125" eaLnBrk="1" hangingPunct="1"/>
            <a:endParaRPr lang="en-US" altLang="en-US"/>
          </a:p>
          <a:p>
            <a:pPr marL="111125" indent="-111125" eaLnBrk="1" hangingPunct="1"/>
            <a:r>
              <a:rPr lang="en-US" altLang="en-US" sz="2400" smtClean="0"/>
              <a:t>Extra practice</a:t>
            </a:r>
            <a:endParaRPr lang="en-US" altLang="en-US" sz="2400" dirty="0" smtClean="0"/>
          </a:p>
          <a:p>
            <a:pPr marL="342900" indent="-342900" eaLnBrk="1" hangingPunct="1">
              <a:buFont typeface="+mj-lt"/>
              <a:buAutoNum type="arabicPeriod"/>
            </a:pPr>
            <a:r>
              <a:rPr lang="en-US" altLang="en-US" smtClean="0"/>
              <a:t>False</a:t>
            </a:r>
            <a:r>
              <a:rPr lang="en-US" altLang="en-US" sz="2400" smtClean="0"/>
              <a:t> </a:t>
            </a:r>
            <a:r>
              <a:rPr lang="en-US" altLang="en-US" b="1" smtClean="0"/>
              <a:t>OR</a:t>
            </a:r>
            <a:r>
              <a:rPr lang="en-US" altLang="en-US" sz="2400" smtClean="0"/>
              <a:t> False </a:t>
            </a:r>
            <a:r>
              <a:rPr lang="en-US" altLang="en-US" sz="2400" b="1" smtClean="0"/>
              <a:t>AND</a:t>
            </a:r>
            <a:r>
              <a:rPr lang="en-US" altLang="en-US" sz="2400" smtClean="0"/>
              <a:t> </a:t>
            </a:r>
            <a:r>
              <a:rPr lang="en-US" altLang="en-US" smtClean="0"/>
              <a:t>False</a:t>
            </a:r>
            <a:r>
              <a:rPr lang="en-US" altLang="en-US" sz="2400" smtClean="0"/>
              <a:t> </a:t>
            </a:r>
            <a:r>
              <a:rPr lang="en-US" altLang="en-US" sz="2400" b="1" smtClean="0"/>
              <a:t>AND</a:t>
            </a:r>
            <a:r>
              <a:rPr lang="en-US" altLang="en-US" sz="2400" smtClean="0"/>
              <a:t> </a:t>
            </a:r>
            <a:r>
              <a:rPr lang="en-US" altLang="en-US" smtClean="0"/>
              <a:t>False</a:t>
            </a:r>
            <a:endParaRPr lang="en-US" altLang="en-US" sz="2400" dirty="0" smtClean="0"/>
          </a:p>
          <a:p>
            <a:pPr marL="342900" indent="-342900" eaLnBrk="1" hangingPunct="1">
              <a:buFont typeface="+mj-lt"/>
              <a:buAutoNum type="arabicPeriod"/>
            </a:pPr>
            <a:r>
              <a:rPr lang="en-US" altLang="en-US" smtClean="0"/>
              <a:t>False</a:t>
            </a:r>
            <a:r>
              <a:rPr lang="en-US" altLang="en-US" sz="2400" smtClean="0"/>
              <a:t> </a:t>
            </a:r>
            <a:r>
              <a:rPr lang="en-US" altLang="en-US" b="1" smtClean="0"/>
              <a:t>OR</a:t>
            </a:r>
            <a:r>
              <a:rPr lang="en-US" altLang="en-US" sz="2400" smtClean="0"/>
              <a:t> False </a:t>
            </a:r>
            <a:r>
              <a:rPr lang="en-US" altLang="en-US" sz="2400" b="1" smtClean="0"/>
              <a:t>AND</a:t>
            </a:r>
            <a:r>
              <a:rPr lang="en-US" altLang="en-US" sz="2400" smtClean="0"/>
              <a:t> </a:t>
            </a:r>
            <a:r>
              <a:rPr lang="en-US" altLang="en-US" smtClean="0"/>
              <a:t>False</a:t>
            </a:r>
            <a:r>
              <a:rPr lang="en-US" altLang="en-US" sz="2400" smtClean="0"/>
              <a:t> </a:t>
            </a:r>
            <a:r>
              <a:rPr lang="en-US" altLang="en-US" sz="2400" b="1" smtClean="0"/>
              <a:t>AND</a:t>
            </a:r>
            <a:r>
              <a:rPr lang="en-US" altLang="en-US" sz="2400" smtClean="0"/>
              <a:t> </a:t>
            </a:r>
            <a:r>
              <a:rPr lang="en-US" altLang="en-US" sz="2400" smtClean="0"/>
              <a:t>True</a:t>
            </a:r>
          </a:p>
          <a:p>
            <a:pPr marL="342900" indent="-342900" eaLnBrk="1" hangingPunct="1">
              <a:buFont typeface="+mj-lt"/>
              <a:buAutoNum type="arabicPeriod"/>
            </a:pPr>
            <a:r>
              <a:rPr lang="en-US" altLang="en-US" smtClean="0"/>
              <a:t>False </a:t>
            </a:r>
            <a:r>
              <a:rPr lang="en-US" altLang="en-US" b="1" smtClean="0"/>
              <a:t>OR</a:t>
            </a:r>
            <a:r>
              <a:rPr lang="en-US" altLang="en-US" smtClean="0"/>
              <a:t> True </a:t>
            </a:r>
            <a:r>
              <a:rPr lang="en-US" altLang="en-US" b="1" smtClean="0"/>
              <a:t>OR</a:t>
            </a:r>
            <a:r>
              <a:rPr lang="en-US" altLang="en-US" smtClean="0"/>
              <a:t> False </a:t>
            </a:r>
            <a:r>
              <a:rPr lang="en-US" altLang="en-US" b="1" smtClean="0"/>
              <a:t>OR</a:t>
            </a:r>
            <a:r>
              <a:rPr lang="en-US" altLang="en-US" smtClean="0"/>
              <a:t> False </a:t>
            </a:r>
            <a:r>
              <a:rPr lang="en-US" altLang="en-US" b="1" smtClean="0"/>
              <a:t>OR</a:t>
            </a:r>
            <a:r>
              <a:rPr lang="en-US" altLang="en-US" smtClean="0"/>
              <a:t> False </a:t>
            </a:r>
            <a:r>
              <a:rPr lang="en-US" altLang="en-US" b="1" smtClean="0"/>
              <a:t>OR</a:t>
            </a:r>
            <a:r>
              <a:rPr lang="en-US" altLang="en-US" smtClean="0"/>
              <a:t> True </a:t>
            </a:r>
            <a:r>
              <a:rPr lang="en-US" altLang="en-US" b="1" smtClean="0"/>
              <a:t>OR</a:t>
            </a:r>
            <a:r>
              <a:rPr lang="en-US" altLang="en-US" smtClean="0"/>
              <a:t> False </a:t>
            </a:r>
            <a:r>
              <a:rPr lang="en-US" altLang="en-US" b="1" smtClean="0"/>
              <a:t>OR</a:t>
            </a:r>
            <a:r>
              <a:rPr lang="en-US" altLang="en-US" smtClean="0"/>
              <a:t> True </a:t>
            </a:r>
            <a:r>
              <a:rPr lang="en-US" altLang="en-US" b="1" smtClean="0"/>
              <a:t>Or</a:t>
            </a:r>
            <a:r>
              <a:rPr lang="en-US" altLang="en-US" smtClean="0"/>
              <a:t> False </a:t>
            </a:r>
            <a:r>
              <a:rPr lang="en-US" altLang="en-US" b="1" smtClean="0"/>
              <a:t>Or</a:t>
            </a:r>
            <a:r>
              <a:rPr lang="en-US" altLang="en-US" smtClean="0"/>
              <a:t> False </a:t>
            </a:r>
            <a:r>
              <a:rPr lang="en-US" altLang="en-US" b="1" smtClean="0"/>
              <a:t>OR</a:t>
            </a:r>
            <a:r>
              <a:rPr lang="en-US" altLang="en-US" smtClean="0"/>
              <a:t> False </a:t>
            </a:r>
            <a:r>
              <a:rPr lang="en-US" altLang="en-US" b="1" smtClean="0"/>
              <a:t>OR</a:t>
            </a:r>
            <a:r>
              <a:rPr lang="en-US" altLang="en-US" smtClean="0"/>
              <a:t> False </a:t>
            </a:r>
            <a:r>
              <a:rPr lang="en-US" altLang="en-US" b="1" smtClean="0"/>
              <a:t>OR</a:t>
            </a:r>
            <a:r>
              <a:rPr lang="en-US" altLang="en-US" smtClean="0"/>
              <a:t> False </a:t>
            </a:r>
            <a:r>
              <a:rPr lang="en-US" altLang="en-US" b="1" smtClean="0"/>
              <a:t>OR</a:t>
            </a:r>
            <a:r>
              <a:rPr lang="en-US" altLang="en-US" smtClean="0"/>
              <a:t> False</a:t>
            </a:r>
            <a:endParaRPr lang="en-US" altLang="en-US" sz="2400" smtClean="0"/>
          </a:p>
          <a:p>
            <a:pPr marL="111125" indent="-111125" eaLnBrk="1" hangingPunct="1"/>
            <a:endParaRPr lang="en-US" altLang="en-US" sz="2400" dirty="0" smtClean="0"/>
          </a:p>
          <a:p>
            <a:pPr marL="111125" indent="-111125" eaLnBrk="1" hangingPunct="1"/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6041681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31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31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31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31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31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31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31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3187" grpId="0" uiExpand="1" build="p" bldLvl="3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Solutions For The Extra Practice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smtClean="0"/>
              <a:t>False</a:t>
            </a:r>
          </a:p>
          <a:p>
            <a:pPr marL="457200" indent="-457200">
              <a:buFont typeface="+mj-lt"/>
              <a:buAutoNum type="arabicPeriod"/>
            </a:pPr>
            <a:r>
              <a:rPr lang="en-US" smtClean="0"/>
              <a:t>True</a:t>
            </a:r>
          </a:p>
          <a:p>
            <a:pPr marL="457200" indent="-457200">
              <a:buFont typeface="+mj-lt"/>
              <a:buAutoNum type="arabicPeriod"/>
            </a:pPr>
            <a:r>
              <a:rPr lang="en-US" smtClean="0"/>
              <a:t>True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668569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3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altLang="en-US" sz="3200" dirty="0" smtClean="0"/>
              <a:t>Logical NOT</a:t>
            </a:r>
          </a:p>
        </p:txBody>
      </p:sp>
      <p:sp>
        <p:nvSpPr>
          <p:cNvPr id="156675" name="Rectangle 3"/>
          <p:cNvSpPr>
            <a:spLocks noGrp="1"/>
          </p:cNvSpPr>
          <p:nvPr>
            <p:ph type="body" sz="half" idx="4294967295"/>
          </p:nvPr>
        </p:nvSpPr>
        <p:spPr>
          <a:xfrm>
            <a:off x="457200" y="1600200"/>
            <a:ext cx="8050213" cy="4876800"/>
          </a:xfrm>
        </p:spPr>
        <p:txBody>
          <a:bodyPr/>
          <a:lstStyle/>
          <a:p>
            <a:pPr eaLnBrk="1" hangingPunct="1">
              <a:buFont typeface="Arial" charset="0"/>
              <a:buChar char="•"/>
              <a:defRPr/>
            </a:pPr>
            <a:r>
              <a:rPr lang="en-US" sz="2400" dirty="0" smtClean="0"/>
              <a:t>The everyday usage of logical NOT negates (or reverses) a statement.</a:t>
            </a:r>
          </a:p>
          <a:p>
            <a:pPr eaLnBrk="1" hangingPunct="1">
              <a:buFont typeface="Arial" charset="0"/>
              <a:buChar char="•"/>
              <a:defRPr/>
            </a:pPr>
            <a:r>
              <a:rPr lang="en-US" sz="2400" dirty="0" smtClean="0"/>
              <a:t>Example:</a:t>
            </a:r>
          </a:p>
          <a:p>
            <a:pPr lvl="1" eaLnBrk="1" hangingPunct="1">
              <a:buFont typeface="Arial" charset="0"/>
              <a:buChar char="–"/>
              <a:defRPr/>
            </a:pPr>
            <a:r>
              <a:rPr lang="en-US" sz="2000" dirty="0" smtClean="0">
                <a:latin typeface="Arial" charset="0"/>
              </a:rPr>
              <a:t>I am finding this class quite stimulating and exciting</a:t>
            </a:r>
            <a:endParaRPr lang="en-US" sz="1800" dirty="0" smtClean="0">
              <a:latin typeface="Arial" charset="0"/>
            </a:endParaRPr>
          </a:p>
          <a:p>
            <a:pPr marL="0" indent="0" eaLnBrk="1" hangingPunct="1">
              <a:buFont typeface="Arial" charset="0"/>
              <a:buNone/>
              <a:defRPr/>
            </a:pPr>
            <a:endParaRPr lang="en-US" dirty="0" smtClean="0"/>
          </a:p>
          <a:p>
            <a:pPr eaLnBrk="1" hangingPunct="1">
              <a:buFont typeface="Arial" charset="0"/>
              <a:buChar char="•"/>
              <a:defRPr/>
            </a:pPr>
            <a:endParaRPr lang="en-US" sz="2400" dirty="0" smtClean="0"/>
          </a:p>
          <a:p>
            <a:pPr eaLnBrk="1" hangingPunct="1">
              <a:buFont typeface="Arial" charset="0"/>
              <a:buChar char="•"/>
              <a:defRPr/>
            </a:pPr>
            <a:r>
              <a:rPr lang="en-US" sz="2400" dirty="0" smtClean="0"/>
              <a:t>The truth table for logical NOT is quite simple:</a:t>
            </a:r>
          </a:p>
          <a:p>
            <a:pPr eaLnBrk="1" hangingPunct="1">
              <a:buFont typeface="Arial" charset="0"/>
              <a:buChar char="•"/>
              <a:defRPr/>
            </a:pPr>
            <a:endParaRPr lang="en-US" sz="2000" dirty="0" smtClean="0"/>
          </a:p>
        </p:txBody>
      </p:sp>
      <p:graphicFrame>
        <p:nvGraphicFramePr>
          <p:cNvPr id="156698" name="Group 26"/>
          <p:cNvGraphicFramePr>
            <a:graphicFrameLocks noGrp="1"/>
          </p:cNvGraphicFramePr>
          <p:nvPr>
            <p:ph sz="half" idx="4294967295"/>
          </p:nvPr>
        </p:nvGraphicFramePr>
        <p:xfrm>
          <a:off x="836613" y="4800600"/>
          <a:ext cx="2289175" cy="1817688"/>
        </p:xfrm>
        <a:graphic>
          <a:graphicData uri="http://schemas.openxmlformats.org/drawingml/2006/table">
            <a:tbl>
              <a:tblPr/>
              <a:tblGrid>
                <a:gridCol w="1145382"/>
                <a:gridCol w="1143793"/>
              </a:tblGrid>
              <a:tr h="365745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Truth table</a:t>
                      </a:r>
                    </a:p>
                  </a:txBody>
                  <a:tcPr marL="91503" marR="91503" marT="45706" marB="457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8578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</a:t>
                      </a:r>
                    </a:p>
                  </a:txBody>
                  <a:tcPr marL="91503" marR="91503" marT="45706" marB="457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2B2B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Not S</a:t>
                      </a:r>
                    </a:p>
                  </a:txBody>
                  <a:tcPr marL="91503" marR="91503" marT="45706" marB="457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2B2B2"/>
                    </a:solidFill>
                  </a:tcPr>
                </a:tc>
              </a:tr>
              <a:tr h="48307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False</a:t>
                      </a:r>
                    </a:p>
                  </a:txBody>
                  <a:tcPr marL="91503" marR="91503" marT="45706" marB="457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True</a:t>
                      </a:r>
                    </a:p>
                  </a:txBody>
                  <a:tcPr marL="91503" marR="91503" marT="45706" marB="457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307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True</a:t>
                      </a:r>
                    </a:p>
                  </a:txBody>
                  <a:tcPr marL="91503" marR="91503" marT="45706" marB="457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False</a:t>
                      </a:r>
                    </a:p>
                  </a:txBody>
                  <a:tcPr marL="91503" marR="91503" marT="45706" marB="457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pSp>
        <p:nvGrpSpPr>
          <p:cNvPr id="47124" name="Group 1"/>
          <p:cNvGrpSpPr>
            <a:grpSpLocks/>
          </p:cNvGrpSpPr>
          <p:nvPr/>
        </p:nvGrpSpPr>
        <p:grpSpPr bwMode="auto">
          <a:xfrm>
            <a:off x="1447800" y="3133725"/>
            <a:ext cx="4997450" cy="668338"/>
            <a:chOff x="1066800" y="3124200"/>
            <a:chExt cx="4997450" cy="667781"/>
          </a:xfrm>
        </p:grpSpPr>
        <p:sp>
          <p:nvSpPr>
            <p:cNvPr id="47129" name="AutoShape 21"/>
            <p:cNvSpPr>
              <a:spLocks/>
            </p:cNvSpPr>
            <p:nvPr/>
          </p:nvSpPr>
          <p:spPr bwMode="auto">
            <a:xfrm rot="5400000">
              <a:off x="3394075" y="796925"/>
              <a:ext cx="342900" cy="4997450"/>
            </a:xfrm>
            <a:prstGeom prst="rightBrace">
              <a:avLst>
                <a:gd name="adj1" fmla="val 121451"/>
                <a:gd name="adj2" fmla="val 50000"/>
              </a:avLst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l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 dirty="0"/>
            </a:p>
          </p:txBody>
        </p:sp>
        <p:sp>
          <p:nvSpPr>
            <p:cNvPr id="47130" name="Text Box 22"/>
            <p:cNvSpPr txBox="1">
              <a:spLocks noChangeArrowheads="1"/>
            </p:cNvSpPr>
            <p:nvPr/>
          </p:nvSpPr>
          <p:spPr bwMode="auto">
            <a:xfrm>
              <a:off x="1600200" y="3422649"/>
              <a:ext cx="3810000" cy="3693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algn="l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800" b="1" dirty="0">
                  <a:latin typeface="Arial" panose="020B0604020202020204" pitchFamily="34" charset="0"/>
                </a:rPr>
                <a:t>Statement (logical condition)</a:t>
              </a:r>
            </a:p>
          </p:txBody>
        </p:sp>
      </p:grpSp>
      <p:grpSp>
        <p:nvGrpSpPr>
          <p:cNvPr id="3" name="Group 2"/>
          <p:cNvGrpSpPr>
            <a:grpSpLocks/>
          </p:cNvGrpSpPr>
          <p:nvPr/>
        </p:nvGrpSpPr>
        <p:grpSpPr bwMode="auto">
          <a:xfrm>
            <a:off x="6324600" y="3124200"/>
            <a:ext cx="3122613" cy="989013"/>
            <a:chOff x="5720555" y="3124200"/>
            <a:chExt cx="3122613" cy="989231"/>
          </a:xfrm>
        </p:grpSpPr>
        <p:sp>
          <p:nvSpPr>
            <p:cNvPr id="47127" name="AutoShape 24"/>
            <p:cNvSpPr>
              <a:spLocks/>
            </p:cNvSpPr>
            <p:nvPr/>
          </p:nvSpPr>
          <p:spPr bwMode="auto">
            <a:xfrm rot="5400000">
              <a:off x="6780212" y="2965450"/>
              <a:ext cx="342900" cy="660400"/>
            </a:xfrm>
            <a:prstGeom prst="rightBrace">
              <a:avLst>
                <a:gd name="adj1" fmla="val 16049"/>
                <a:gd name="adj2" fmla="val 50000"/>
              </a:avLst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l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 dirty="0"/>
            </a:p>
          </p:txBody>
        </p:sp>
        <p:sp>
          <p:nvSpPr>
            <p:cNvPr id="47128" name="Text Box 25"/>
            <p:cNvSpPr txBox="1">
              <a:spLocks noChangeArrowheads="1"/>
            </p:cNvSpPr>
            <p:nvPr/>
          </p:nvSpPr>
          <p:spPr bwMode="auto">
            <a:xfrm>
              <a:off x="5720555" y="3467100"/>
              <a:ext cx="3122613" cy="6463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algn="l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800" b="1" dirty="0">
                  <a:latin typeface="Arial" panose="020B0604020202020204" pitchFamily="34" charset="0"/>
                </a:rPr>
                <a:t>Negation of the statement/condition</a:t>
              </a:r>
            </a:p>
          </p:txBody>
        </p:sp>
      </p:grpSp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6350000" y="2870200"/>
            <a:ext cx="17526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algn="l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algn="l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algn="l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algn="l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algn="l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lvl="1" eaLnBrk="1" hangingPunct="1"/>
            <a:r>
              <a:rPr lang="en-US" altLang="en-US" sz="2000" dirty="0">
                <a:latin typeface="Arial" panose="020B0604020202020204" pitchFamily="34" charset="0"/>
              </a:rPr>
              <a:t>.....</a:t>
            </a:r>
            <a:r>
              <a:rPr lang="en-US" altLang="en-US" sz="2000" i="1" dirty="0">
                <a:latin typeface="Arial" panose="020B0604020202020204" pitchFamily="34" charset="0"/>
              </a:rPr>
              <a:t>NOT!!!</a:t>
            </a:r>
          </a:p>
        </p:txBody>
      </p:sp>
    </p:spTree>
    <p:extLst>
      <p:ext uri="{BB962C8B-B14F-4D97-AF65-F5344CB8AC3E}">
        <p14:creationId xmlns:p14="http://schemas.microsoft.com/office/powerpoint/2010/main" val="6844429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6675" grpId="0" uiExpand="1" build="p" bldLvl="3"/>
      <p:bldP spid="2" grpId="0" uiExpand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CA" altLang="en-US" dirty="0"/>
              <a:t>Logical NOT: An Example</a:t>
            </a:r>
          </a:p>
        </p:txBody>
      </p:sp>
      <p:graphicFrame>
        <p:nvGraphicFramePr>
          <p:cNvPr id="274485" name="Group 5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4209919"/>
              </p:ext>
            </p:extLst>
          </p:nvPr>
        </p:nvGraphicFramePr>
        <p:xfrm>
          <a:off x="1306513" y="1598613"/>
          <a:ext cx="4749799" cy="1258888"/>
        </p:xfrm>
        <a:graphic>
          <a:graphicData uri="http://schemas.openxmlformats.org/drawingml/2006/table">
            <a:tbl>
              <a:tblPr/>
              <a:tblGrid>
                <a:gridCol w="950912"/>
                <a:gridCol w="949325"/>
                <a:gridCol w="949325"/>
                <a:gridCol w="950912"/>
                <a:gridCol w="949325"/>
              </a:tblGrid>
              <a:tr h="628650">
                <a:tc>
                  <a:txBody>
                    <a:bodyPr/>
                    <a:lstStyle>
                      <a:lvl1pPr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114300">
                        <a:spcBef>
                          <a:spcPct val="10000"/>
                        </a:spcBef>
                        <a:buSzPct val="100000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400050">
                        <a:spcBef>
                          <a:spcPct val="0"/>
                        </a:spcBef>
                        <a:buSzPct val="100000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80010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102870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14859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19431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24003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28575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9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alt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0" marR="95250" anchor="ctr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114300">
                        <a:spcBef>
                          <a:spcPct val="10000"/>
                        </a:spcBef>
                        <a:buSzPct val="100000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400050">
                        <a:spcBef>
                          <a:spcPct val="0"/>
                        </a:spcBef>
                        <a:buSzPct val="100000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80010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102870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14859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19431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24003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28575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9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T</a:t>
                      </a:r>
                    </a:p>
                  </a:txBody>
                  <a:tcPr marL="95250" marR="95250" anchor="ctr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114300">
                        <a:spcBef>
                          <a:spcPct val="10000"/>
                        </a:spcBef>
                        <a:buSzPct val="100000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400050">
                        <a:spcBef>
                          <a:spcPct val="0"/>
                        </a:spcBef>
                        <a:buSzPct val="100000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80010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102870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14859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19431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24003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28575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9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F</a:t>
                      </a:r>
                    </a:p>
                  </a:txBody>
                  <a:tcPr marL="95250" marR="95250" anchor="ctr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114300">
                        <a:spcBef>
                          <a:spcPct val="10000"/>
                        </a:spcBef>
                        <a:buSzPct val="100000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400050">
                        <a:spcBef>
                          <a:spcPct val="0"/>
                        </a:spcBef>
                        <a:buSzPct val="100000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80010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102870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14859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19431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24003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28575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9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F</a:t>
                      </a:r>
                    </a:p>
                  </a:txBody>
                  <a:tcPr marL="95250" marR="95250" anchor="ctr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114300">
                        <a:spcBef>
                          <a:spcPct val="10000"/>
                        </a:spcBef>
                        <a:buSzPct val="100000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400050">
                        <a:spcBef>
                          <a:spcPct val="0"/>
                        </a:spcBef>
                        <a:buSzPct val="100000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80010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102870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14859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19431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24003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28575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9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T</a:t>
                      </a:r>
                    </a:p>
                  </a:txBody>
                  <a:tcPr marL="95250" marR="95250" anchor="ctr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30238">
                <a:tc>
                  <a:txBody>
                    <a:bodyPr/>
                    <a:lstStyle>
                      <a:lvl1pPr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114300">
                        <a:spcBef>
                          <a:spcPct val="10000"/>
                        </a:spcBef>
                        <a:buSzPct val="100000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400050">
                        <a:spcBef>
                          <a:spcPct val="0"/>
                        </a:spcBef>
                        <a:buSzPct val="100000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80010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102870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14859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19431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24003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28575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9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NOT</a:t>
                      </a:r>
                    </a:p>
                  </a:txBody>
                  <a:tcPr marL="95250" marR="95250"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114300">
                        <a:spcBef>
                          <a:spcPct val="10000"/>
                        </a:spcBef>
                        <a:buSzPct val="100000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400050">
                        <a:spcBef>
                          <a:spcPct val="0"/>
                        </a:spcBef>
                        <a:buSzPct val="100000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80010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102870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14859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19431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24003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28575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9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F</a:t>
                      </a:r>
                    </a:p>
                  </a:txBody>
                  <a:tcPr marL="95250" marR="9525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114300">
                        <a:spcBef>
                          <a:spcPct val="10000"/>
                        </a:spcBef>
                        <a:buSzPct val="100000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400050">
                        <a:spcBef>
                          <a:spcPct val="0"/>
                        </a:spcBef>
                        <a:buSzPct val="100000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80010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102870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14859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19431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24003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28575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9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T</a:t>
                      </a:r>
                    </a:p>
                  </a:txBody>
                  <a:tcPr marL="95250" marR="9525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114300">
                        <a:spcBef>
                          <a:spcPct val="10000"/>
                        </a:spcBef>
                        <a:buSzPct val="100000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400050">
                        <a:spcBef>
                          <a:spcPct val="0"/>
                        </a:spcBef>
                        <a:buSzPct val="100000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80010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102870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14859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19431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24003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28575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9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T</a:t>
                      </a:r>
                    </a:p>
                  </a:txBody>
                  <a:tcPr marL="95250" marR="9525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114300">
                        <a:spcBef>
                          <a:spcPct val="10000"/>
                        </a:spcBef>
                        <a:buSzPct val="100000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400050">
                        <a:spcBef>
                          <a:spcPct val="0"/>
                        </a:spcBef>
                        <a:buSzPct val="100000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80010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102870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14859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19431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24003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28575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9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F</a:t>
                      </a:r>
                    </a:p>
                  </a:txBody>
                  <a:tcPr marL="95250" marR="9525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49622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lIns="92075" tIns="46038" rIns="92075" bIns="46038"/>
          <a:lstStyle/>
          <a:p>
            <a:pPr eaLnBrk="1" hangingPunct="1"/>
            <a:r>
              <a:rPr lang="en-US" altLang="en-US" sz="3200" dirty="0" smtClean="0"/>
              <a:t>Evaluating More Complex Logical Expressions</a:t>
            </a:r>
          </a:p>
        </p:txBody>
      </p:sp>
      <p:sp>
        <p:nvSpPr>
          <p:cNvPr id="750595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 lIns="92075" tIns="46038" rIns="92075" bIns="46038"/>
          <a:lstStyle/>
          <a:p>
            <a:pPr marL="111125" indent="-111125" eaLnBrk="1" hangingPunct="1"/>
            <a:r>
              <a:rPr lang="en-US" altLang="en-US" sz="2400" dirty="0" smtClean="0"/>
              <a:t>Order of operation (left to right evaluation if </a:t>
            </a:r>
            <a:r>
              <a:rPr lang="en-US" altLang="en-US" dirty="0" smtClean="0"/>
              <a:t>the </a:t>
            </a:r>
            <a:r>
              <a:rPr lang="en-US" altLang="en-US" sz="2400" dirty="0" smtClean="0"/>
              <a:t>‘level’ is equal)</a:t>
            </a:r>
          </a:p>
          <a:p>
            <a:pPr marL="625475" lvl="1" indent="-457200" eaLnBrk="1" hangingPunct="1">
              <a:buFont typeface="+mj-lt"/>
              <a:buAutoNum type="arabicPeriod"/>
            </a:pPr>
            <a:r>
              <a:rPr lang="en-US" altLang="en-US" sz="2000" dirty="0" smtClean="0"/>
              <a:t>Brackets (inner first)</a:t>
            </a:r>
          </a:p>
          <a:p>
            <a:pPr marL="625475" lvl="1" indent="-457200" eaLnBrk="1" hangingPunct="1">
              <a:buFont typeface="+mj-lt"/>
              <a:buAutoNum type="arabicPeriod"/>
            </a:pPr>
            <a:r>
              <a:rPr lang="en-US" altLang="en-US" dirty="0" smtClean="0"/>
              <a:t>Negation</a:t>
            </a:r>
          </a:p>
          <a:p>
            <a:pPr marL="625475" lvl="1" indent="-457200" eaLnBrk="1" hangingPunct="1">
              <a:buFont typeface="+mj-lt"/>
              <a:buAutoNum type="arabicPeriod"/>
            </a:pPr>
            <a:r>
              <a:rPr lang="en-US" altLang="en-US" sz="2000" dirty="0" smtClean="0"/>
              <a:t>AND </a:t>
            </a:r>
          </a:p>
          <a:p>
            <a:pPr marL="625475" lvl="1" indent="-457200" eaLnBrk="1" hangingPunct="1">
              <a:buFont typeface="+mj-lt"/>
              <a:buAutoNum type="arabicPeriod"/>
            </a:pPr>
            <a:r>
              <a:rPr lang="en-US" altLang="en-US" dirty="0" smtClean="0"/>
              <a:t>OR</a:t>
            </a:r>
          </a:p>
          <a:p>
            <a:pPr marL="279400" lvl="1" indent="-111125" eaLnBrk="1" hangingPunct="1"/>
            <a:endParaRPr lang="en-US" altLang="en-US" sz="2000" dirty="0" smtClean="0"/>
          </a:p>
          <a:p>
            <a:pPr marL="457200" indent="-457200" eaLnBrk="1" hangingPunct="1">
              <a:buFont typeface="+mj-lt"/>
              <a:buAutoNum type="arabicPeriod"/>
            </a:pPr>
            <a:r>
              <a:rPr lang="en-US" altLang="en-US" smtClean="0"/>
              <a:t> True</a:t>
            </a:r>
            <a:r>
              <a:rPr lang="en-US" altLang="en-US" sz="2400" smtClean="0"/>
              <a:t> </a:t>
            </a:r>
            <a:r>
              <a:rPr lang="en-US" altLang="en-US" sz="2400" b="1" dirty="0" smtClean="0"/>
              <a:t>OR</a:t>
            </a:r>
            <a:r>
              <a:rPr lang="en-US" altLang="en-US" sz="2400" dirty="0" smtClean="0"/>
              <a:t> False </a:t>
            </a:r>
            <a:r>
              <a:rPr lang="en-US" altLang="en-US" b="1" dirty="0" smtClean="0">
                <a:latin typeface="Arial" panose="020B0604020202020204" pitchFamily="34" charset="0"/>
              </a:rPr>
              <a:t>AND</a:t>
            </a:r>
            <a:r>
              <a:rPr lang="en-US" altLang="en-US" sz="2400" dirty="0" smtClean="0"/>
              <a:t> False</a:t>
            </a:r>
          </a:p>
          <a:p>
            <a:pPr marL="457200" indent="-457200" eaLnBrk="1" hangingPunct="1">
              <a:buFont typeface="+mj-lt"/>
              <a:buAutoNum type="arabicPeriod"/>
            </a:pPr>
            <a:r>
              <a:rPr lang="en-US" altLang="en-US" sz="2400" smtClean="0">
                <a:latin typeface="Arial" panose="020B0604020202020204" pitchFamily="34" charset="0"/>
              </a:rPr>
              <a:t> </a:t>
            </a:r>
            <a:r>
              <a:rPr lang="en-US" altLang="en-US" sz="2400" b="1" smtClean="0">
                <a:latin typeface="Arial" panose="020B0604020202020204" pitchFamily="34" charset="0"/>
              </a:rPr>
              <a:t>NOT</a:t>
            </a:r>
            <a:r>
              <a:rPr lang="en-US" altLang="en-US" sz="2400" smtClean="0"/>
              <a:t> </a:t>
            </a:r>
            <a:r>
              <a:rPr lang="en-US" altLang="en-US" sz="2400" dirty="0" smtClean="0"/>
              <a:t>(False </a:t>
            </a:r>
            <a:r>
              <a:rPr lang="en-US" altLang="en-US" sz="2400" b="1" dirty="0" smtClean="0">
                <a:latin typeface="Arial" panose="020B0604020202020204" pitchFamily="34" charset="0"/>
              </a:rPr>
              <a:t>OR</a:t>
            </a:r>
            <a:r>
              <a:rPr lang="en-US" altLang="en-US" sz="2400" dirty="0" smtClean="0"/>
              <a:t> True) </a:t>
            </a:r>
            <a:r>
              <a:rPr lang="en-US" altLang="en-US" sz="2400" b="1" dirty="0" smtClean="0">
                <a:latin typeface="Arial" panose="020B0604020202020204" pitchFamily="34" charset="0"/>
              </a:rPr>
              <a:t>OR</a:t>
            </a:r>
            <a:r>
              <a:rPr lang="en-US" altLang="en-US" sz="2400" dirty="0" smtClean="0"/>
              <a:t> True</a:t>
            </a:r>
          </a:p>
          <a:p>
            <a:pPr marL="457200" indent="-457200" eaLnBrk="1" hangingPunct="1">
              <a:buFont typeface="+mj-lt"/>
              <a:buAutoNum type="arabicPeriod"/>
            </a:pPr>
            <a:r>
              <a:rPr lang="en-US" altLang="en-US" sz="2400" smtClean="0"/>
              <a:t> (</a:t>
            </a:r>
            <a:r>
              <a:rPr lang="en-US" altLang="en-US" sz="2400" dirty="0" smtClean="0"/>
              <a:t>False </a:t>
            </a:r>
            <a:r>
              <a:rPr lang="en-US" altLang="en-US" sz="2400" b="1" dirty="0" smtClean="0">
                <a:latin typeface="Arial" panose="020B0604020202020204" pitchFamily="34" charset="0"/>
              </a:rPr>
              <a:t>AND</a:t>
            </a:r>
            <a:r>
              <a:rPr lang="en-US" altLang="en-US" sz="2400" dirty="0" smtClean="0"/>
              <a:t> False) </a:t>
            </a:r>
            <a:r>
              <a:rPr lang="en-US" altLang="en-US" sz="2400" b="1" dirty="0" smtClean="0">
                <a:latin typeface="Arial" panose="020B0604020202020204" pitchFamily="34" charset="0"/>
              </a:rPr>
              <a:t>OR</a:t>
            </a:r>
            <a:r>
              <a:rPr lang="en-US" altLang="en-US" sz="2400" dirty="0" smtClean="0"/>
              <a:t> (False </a:t>
            </a:r>
            <a:r>
              <a:rPr lang="en-US" altLang="en-US" sz="2400" b="1" dirty="0" smtClean="0">
                <a:latin typeface="Arial" panose="020B0604020202020204" pitchFamily="34" charset="0"/>
              </a:rPr>
              <a:t>AND</a:t>
            </a:r>
            <a:r>
              <a:rPr lang="en-US" altLang="en-US" sz="2400" dirty="0" smtClean="0"/>
              <a:t> True)</a:t>
            </a:r>
          </a:p>
          <a:p>
            <a:pPr marL="457200" indent="-457200" eaLnBrk="1" hangingPunct="1">
              <a:buFont typeface="+mj-lt"/>
              <a:buAutoNum type="arabicPeriod"/>
            </a:pPr>
            <a:r>
              <a:rPr lang="en-US" altLang="en-US" sz="2400" smtClean="0"/>
              <a:t> False </a:t>
            </a:r>
            <a:r>
              <a:rPr lang="en-US" altLang="en-US" sz="2400" b="1" dirty="0" smtClean="0">
                <a:latin typeface="Arial" panose="020B0604020202020204" pitchFamily="34" charset="0"/>
              </a:rPr>
              <a:t>OR</a:t>
            </a:r>
            <a:r>
              <a:rPr lang="en-US" altLang="en-US" sz="2400" dirty="0" smtClean="0"/>
              <a:t> (False </a:t>
            </a:r>
            <a:r>
              <a:rPr lang="en-US" altLang="en-US" sz="2400" b="1" dirty="0" smtClean="0">
                <a:latin typeface="Arial" panose="020B0604020202020204" pitchFamily="34" charset="0"/>
              </a:rPr>
              <a:t>OR</a:t>
            </a:r>
            <a:r>
              <a:rPr lang="en-US" altLang="en-US" sz="2400" dirty="0" smtClean="0"/>
              <a:t> True) </a:t>
            </a:r>
            <a:r>
              <a:rPr lang="en-US" altLang="en-US" sz="2400" b="1" dirty="0" smtClean="0">
                <a:latin typeface="Arial" panose="020B0604020202020204" pitchFamily="34" charset="0"/>
              </a:rPr>
              <a:t>AND</a:t>
            </a:r>
            <a:r>
              <a:rPr lang="en-US" altLang="en-US" sz="2400" dirty="0" smtClean="0"/>
              <a:t> False</a:t>
            </a:r>
          </a:p>
          <a:p>
            <a:pPr marL="457200" indent="-457200" eaLnBrk="1" hangingPunct="1">
              <a:buFont typeface="+mj-lt"/>
              <a:buAutoNum type="arabicPeriod"/>
            </a:pPr>
            <a:r>
              <a:rPr lang="en-US" altLang="en-US" sz="2400" smtClean="0">
                <a:latin typeface="Arial" panose="020B0604020202020204" pitchFamily="34" charset="0"/>
              </a:rPr>
              <a:t> </a:t>
            </a:r>
            <a:r>
              <a:rPr lang="en-US" altLang="en-US" sz="2400" b="1" smtClean="0">
                <a:latin typeface="Arial" panose="020B0604020202020204" pitchFamily="34" charset="0"/>
              </a:rPr>
              <a:t>NOT </a:t>
            </a:r>
            <a:r>
              <a:rPr lang="en-US" altLang="en-US" sz="2400" b="1" err="1" smtClean="0">
                <a:latin typeface="Arial" panose="020B0604020202020204" pitchFamily="34" charset="0"/>
              </a:rPr>
              <a:t>NOT</a:t>
            </a:r>
            <a:r>
              <a:rPr lang="en-US" altLang="en-US" sz="2400" b="1" smtClean="0">
                <a:latin typeface="Arial" panose="020B0604020202020204" pitchFamily="34" charset="0"/>
              </a:rPr>
              <a:t> </a:t>
            </a:r>
            <a:r>
              <a:rPr lang="en-US" altLang="en-US" sz="2400" smtClean="0"/>
              <a:t>True </a:t>
            </a:r>
            <a:endParaRPr lang="en-US" altLang="en-US" sz="2400" dirty="0" smtClean="0"/>
          </a:p>
          <a:p>
            <a:pPr marL="457200" indent="-457200" eaLnBrk="1" hangingPunct="1">
              <a:buFont typeface="+mj-lt"/>
              <a:buAutoNum type="arabicPeriod"/>
            </a:pPr>
            <a:r>
              <a:rPr lang="en-US" altLang="en-US" sz="2400" smtClean="0">
                <a:latin typeface="Arial" panose="020B0604020202020204" pitchFamily="34" charset="0"/>
              </a:rPr>
              <a:t> </a:t>
            </a:r>
            <a:r>
              <a:rPr lang="en-US" altLang="en-US" sz="2400" b="1" smtClean="0">
                <a:latin typeface="Arial" panose="020B0604020202020204" pitchFamily="34" charset="0"/>
              </a:rPr>
              <a:t>NOT </a:t>
            </a:r>
            <a:r>
              <a:rPr lang="en-US" altLang="en-US" sz="2400" b="1" dirty="0" err="1" smtClean="0">
                <a:latin typeface="Arial" panose="020B0604020202020204" pitchFamily="34" charset="0"/>
              </a:rPr>
              <a:t>NOT</a:t>
            </a:r>
            <a:r>
              <a:rPr lang="en-US" altLang="en-US" sz="2400" b="1" dirty="0" smtClean="0">
                <a:latin typeface="Arial" panose="020B0604020202020204" pitchFamily="34" charset="0"/>
              </a:rPr>
              <a:t> </a:t>
            </a:r>
            <a:r>
              <a:rPr lang="en-US" altLang="en-US" sz="2400" dirty="0" smtClean="0"/>
              <a:t>False</a:t>
            </a:r>
          </a:p>
          <a:p>
            <a:pPr marL="457200" indent="-457200" eaLnBrk="1" hangingPunct="1">
              <a:buFont typeface="+mj-lt"/>
              <a:buAutoNum type="arabicPeriod"/>
            </a:pPr>
            <a:r>
              <a:rPr lang="en-US" altLang="en-US" sz="2400" smtClean="0">
                <a:latin typeface="Arial" panose="020B0604020202020204" pitchFamily="34" charset="0"/>
              </a:rPr>
              <a:t> </a:t>
            </a:r>
            <a:r>
              <a:rPr lang="en-US" altLang="en-US" sz="2400" b="1" smtClean="0">
                <a:latin typeface="Arial" panose="020B0604020202020204" pitchFamily="34" charset="0"/>
              </a:rPr>
              <a:t>NOT </a:t>
            </a:r>
            <a:r>
              <a:rPr lang="en-US" altLang="en-US" sz="2400" b="1" dirty="0" err="1" smtClean="0">
                <a:latin typeface="Arial" panose="020B0604020202020204" pitchFamily="34" charset="0"/>
              </a:rPr>
              <a:t>NOT</a:t>
            </a:r>
            <a:r>
              <a:rPr lang="en-US" altLang="en-US" sz="2400" b="1" dirty="0" smtClean="0">
                <a:latin typeface="Arial" panose="020B0604020202020204" pitchFamily="34" charset="0"/>
              </a:rPr>
              <a:t> </a:t>
            </a:r>
            <a:r>
              <a:rPr lang="en-US" altLang="en-US" sz="2400" b="1" dirty="0" err="1" smtClean="0">
                <a:latin typeface="Arial" panose="020B0604020202020204" pitchFamily="34" charset="0"/>
              </a:rPr>
              <a:t>NOT</a:t>
            </a:r>
            <a:r>
              <a:rPr lang="en-US" altLang="en-US" sz="2400" dirty="0" smtClean="0"/>
              <a:t> False</a:t>
            </a:r>
          </a:p>
        </p:txBody>
      </p:sp>
    </p:spTree>
    <p:extLst>
      <p:ext uri="{BB962C8B-B14F-4D97-AF65-F5344CB8AC3E}">
        <p14:creationId xmlns:p14="http://schemas.microsoft.com/office/powerpoint/2010/main" val="17569032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05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05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05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05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05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05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05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05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059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059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059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059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0595" grpId="0" build="p" bldLvl="3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Evaluating More Complex Logic: Truth Table</a:t>
            </a:r>
            <a:endParaRPr lang="en-CA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99393843"/>
              </p:ext>
            </p:extLst>
          </p:nvPr>
        </p:nvGraphicFramePr>
        <p:xfrm>
          <a:off x="228599" y="1524000"/>
          <a:ext cx="8458200" cy="21302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62001"/>
                <a:gridCol w="804333"/>
                <a:gridCol w="1253067"/>
                <a:gridCol w="1905000"/>
                <a:gridCol w="1295400"/>
                <a:gridCol w="2438399"/>
              </a:tblGrid>
              <a:tr h="372533">
                <a:tc>
                  <a:txBody>
                    <a:bodyPr/>
                    <a:lstStyle/>
                    <a:p>
                      <a:r>
                        <a:rPr lang="en-CA" dirty="0" smtClean="0"/>
                        <a:t>C1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C2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C1 AND C2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NOT (C1</a:t>
                      </a:r>
                      <a:r>
                        <a:rPr lang="en-CA" baseline="0" dirty="0" smtClean="0"/>
                        <a:t> AND C2)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(C1 OR C2)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dirty="0" smtClean="0"/>
                        <a:t>NOT(C1</a:t>
                      </a:r>
                      <a:r>
                        <a:rPr lang="en-CA" baseline="0" dirty="0" smtClean="0"/>
                        <a:t> AND C2)</a:t>
                      </a:r>
                      <a:endParaRPr lang="en-CA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dirty="0" smtClean="0"/>
                        <a:t>AND</a:t>
                      </a:r>
                      <a:r>
                        <a:rPr lang="en-CA" baseline="0" dirty="0" smtClean="0"/>
                        <a:t> </a:t>
                      </a:r>
                      <a:r>
                        <a:rPr lang="en-CA" dirty="0" smtClean="0"/>
                        <a:t>(C1 OR C2)</a:t>
                      </a:r>
                    </a:p>
                  </a:txBody>
                  <a:tcPr/>
                </a:tc>
              </a:tr>
              <a:tr h="372533">
                <a:tc>
                  <a:txBody>
                    <a:bodyPr/>
                    <a:lstStyle/>
                    <a:p>
                      <a:r>
                        <a:rPr lang="en-CA" dirty="0" smtClean="0"/>
                        <a:t>FALSE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FALSE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</a:tr>
              <a:tr h="372533">
                <a:tc>
                  <a:txBody>
                    <a:bodyPr/>
                    <a:lstStyle/>
                    <a:p>
                      <a:r>
                        <a:rPr lang="en-CA" dirty="0" smtClean="0"/>
                        <a:t>FALSE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TRUE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</a:tr>
              <a:tr h="372533">
                <a:tc>
                  <a:txBody>
                    <a:bodyPr/>
                    <a:lstStyle/>
                    <a:p>
                      <a:r>
                        <a:rPr lang="en-CA" dirty="0" smtClean="0"/>
                        <a:t>TRUE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FALSE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</a:tr>
              <a:tr h="372533">
                <a:tc>
                  <a:txBody>
                    <a:bodyPr/>
                    <a:lstStyle/>
                    <a:p>
                      <a:r>
                        <a:rPr lang="en-CA" dirty="0" smtClean="0"/>
                        <a:t>TRUE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TRUE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06719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Logic: Not Just Theory (                    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7028621" cy="5029200"/>
          </a:xfrm>
        </p:spPr>
        <p:txBody>
          <a:bodyPr/>
          <a:lstStyle/>
          <a:p>
            <a:r>
              <a:rPr lang="en-CA" dirty="0" smtClean="0"/>
              <a:t>Example (an actual question from an computer science student):</a:t>
            </a:r>
          </a:p>
          <a:p>
            <a:pPr lvl="1"/>
            <a:r>
              <a:rPr lang="en-CA" dirty="0" smtClean="0"/>
              <a:t>“Why is when I type your full name [JT: “James Tam”] that I get fewer search results than just with your last name?”</a:t>
            </a:r>
          </a:p>
          <a:p>
            <a:pPr lvl="1"/>
            <a:r>
              <a:rPr lang="en-CA" dirty="0" smtClean="0"/>
              <a:t>This is an example of how you actually apply a logical operation in your day-to-day activities!</a:t>
            </a:r>
            <a:endParaRPr lang="en-CA" dirty="0"/>
          </a:p>
        </p:txBody>
      </p:sp>
      <p:pic>
        <p:nvPicPr>
          <p:cNvPr id="7" name="Content Placeholder 4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772" t="30303" r="35227"/>
          <a:stretch/>
        </p:blipFill>
        <p:spPr bwMode="auto">
          <a:xfrm>
            <a:off x="7485821" y="8562"/>
            <a:ext cx="1658179" cy="173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5410200" y="417547"/>
            <a:ext cx="2133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3200" i="1" dirty="0" smtClean="0"/>
              <a:t>Fascinating</a:t>
            </a:r>
            <a:endParaRPr lang="en-CA" sz="3200" i="1" dirty="0"/>
          </a:p>
        </p:txBody>
      </p:sp>
      <p:sp>
        <p:nvSpPr>
          <p:cNvPr id="9" name="TextBox 8"/>
          <p:cNvSpPr txBox="1"/>
          <p:nvPr/>
        </p:nvSpPr>
        <p:spPr>
          <a:xfrm>
            <a:off x="0" y="6477000"/>
            <a:ext cx="3505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400" dirty="0" smtClean="0"/>
              <a:t>Image of James Tam courtesy of James Tam</a:t>
            </a:r>
            <a:endParaRPr lang="en-CA" sz="1400" dirty="0"/>
          </a:p>
        </p:txBody>
      </p:sp>
      <p:sp>
        <p:nvSpPr>
          <p:cNvPr id="10" name="TextBox 9"/>
          <p:cNvSpPr txBox="1"/>
          <p:nvPr/>
        </p:nvSpPr>
        <p:spPr>
          <a:xfrm>
            <a:off x="7480442" y="1742112"/>
            <a:ext cx="1353379" cy="895630"/>
          </a:xfrm>
          <a:prstGeom prst="rect">
            <a:avLst/>
          </a:prstGeom>
          <a:noFill/>
        </p:spPr>
        <p:txBody>
          <a:bodyPr wrap="square" lIns="0" tIns="18288" rtlCol="0">
            <a:spAutoFit/>
          </a:bodyPr>
          <a:lstStyle/>
          <a:p>
            <a:r>
              <a:rPr lang="en-CA" dirty="0" smtClean="0"/>
              <a:t>Logic: not just ‘geeks’ who use it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2209910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bldLvl="3"/>
      <p:bldP spid="8" grpId="0"/>
      <p:bldP spid="9" grpId="0"/>
      <p:bldP spid="10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Evaluating More Complex Logic: Truth Table</a:t>
            </a:r>
            <a:endParaRPr lang="en-CA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228599" y="1524000"/>
          <a:ext cx="8458200" cy="21302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62001"/>
                <a:gridCol w="804333"/>
                <a:gridCol w="1253067"/>
                <a:gridCol w="1905000"/>
                <a:gridCol w="1295400"/>
                <a:gridCol w="2438399"/>
              </a:tblGrid>
              <a:tr h="372533">
                <a:tc>
                  <a:txBody>
                    <a:bodyPr/>
                    <a:lstStyle/>
                    <a:p>
                      <a:r>
                        <a:rPr lang="en-CA" dirty="0" smtClean="0"/>
                        <a:t>C1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C2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C1 AND C2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NOT (C1</a:t>
                      </a:r>
                      <a:r>
                        <a:rPr lang="en-CA" baseline="0" dirty="0" smtClean="0"/>
                        <a:t> AND C2)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(C1 OR C2)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dirty="0" smtClean="0"/>
                        <a:t>NOT(C1</a:t>
                      </a:r>
                      <a:r>
                        <a:rPr lang="en-CA" baseline="0" dirty="0" smtClean="0"/>
                        <a:t> AND C2)</a:t>
                      </a:r>
                      <a:endParaRPr lang="en-CA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dirty="0" smtClean="0"/>
                        <a:t>AND</a:t>
                      </a:r>
                      <a:r>
                        <a:rPr lang="en-CA" baseline="0" dirty="0" smtClean="0"/>
                        <a:t> </a:t>
                      </a:r>
                      <a:r>
                        <a:rPr lang="en-CA" dirty="0" smtClean="0"/>
                        <a:t>(C1 OR C2)</a:t>
                      </a:r>
                    </a:p>
                  </a:txBody>
                  <a:tcPr/>
                </a:tc>
              </a:tr>
              <a:tr h="372533">
                <a:tc>
                  <a:txBody>
                    <a:bodyPr/>
                    <a:lstStyle/>
                    <a:p>
                      <a:r>
                        <a:rPr lang="en-CA" dirty="0" smtClean="0"/>
                        <a:t>FALSE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FALSE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FALSE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TRUE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FALSE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FALSE</a:t>
                      </a:r>
                      <a:endParaRPr lang="en-CA" dirty="0"/>
                    </a:p>
                  </a:txBody>
                  <a:tcPr/>
                </a:tc>
              </a:tr>
              <a:tr h="372533">
                <a:tc>
                  <a:txBody>
                    <a:bodyPr/>
                    <a:lstStyle/>
                    <a:p>
                      <a:r>
                        <a:rPr lang="en-CA" dirty="0" smtClean="0"/>
                        <a:t>FALSE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TRUE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FALSE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TRUE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TRUE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TRUE</a:t>
                      </a:r>
                      <a:endParaRPr lang="en-CA" dirty="0"/>
                    </a:p>
                  </a:txBody>
                  <a:tcPr/>
                </a:tc>
              </a:tr>
              <a:tr h="372533">
                <a:tc>
                  <a:txBody>
                    <a:bodyPr/>
                    <a:lstStyle/>
                    <a:p>
                      <a:r>
                        <a:rPr lang="en-CA" dirty="0" smtClean="0"/>
                        <a:t>TRUE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FALSE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FALSE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TRUE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TRUE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TRUE</a:t>
                      </a:r>
                      <a:endParaRPr lang="en-CA" dirty="0"/>
                    </a:p>
                  </a:txBody>
                  <a:tcPr/>
                </a:tc>
              </a:tr>
              <a:tr h="372533">
                <a:tc>
                  <a:txBody>
                    <a:bodyPr/>
                    <a:lstStyle/>
                    <a:p>
                      <a:r>
                        <a:rPr lang="en-CA" dirty="0" smtClean="0"/>
                        <a:t>TRUE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TRUE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TRUE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FALSE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TRUE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FALSE</a:t>
                      </a:r>
                      <a:endParaRPr lang="en-CA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497730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After This Section You Should Now Know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Three logical operators: AND, OR, NOT</a:t>
            </a:r>
          </a:p>
          <a:p>
            <a:r>
              <a:rPr lang="en-CA" dirty="0" smtClean="0"/>
              <a:t>How to evaluate logical expressions regardless the method of specification e.g., truth table</a:t>
            </a:r>
          </a:p>
        </p:txBody>
      </p:sp>
    </p:spTree>
    <p:extLst>
      <p:ext uri="{BB962C8B-B14F-4D97-AF65-F5344CB8AC3E}">
        <p14:creationId xmlns:p14="http://schemas.microsoft.com/office/powerpoint/2010/main" val="2892908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Expressions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Mathematics</a:t>
            </a:r>
          </a:p>
          <a:p>
            <a:pPr lvl="1"/>
            <a:r>
              <a:rPr lang="en-US" smtClean="0"/>
              <a:t>These types of expressions produce a numerical result (e.g., integer, real, complex)</a:t>
            </a:r>
            <a:endParaRPr lang="en-US"/>
          </a:p>
          <a:p>
            <a:endParaRPr lang="en-US" smtClean="0"/>
          </a:p>
          <a:p>
            <a:r>
              <a:rPr lang="en-US" smtClean="0"/>
              <a:t>Logic</a:t>
            </a:r>
          </a:p>
          <a:p>
            <a:pPr lvl="1"/>
            <a:r>
              <a:rPr lang="en-US" smtClean="0"/>
              <a:t>These types of expressions produce a Boolean result (can only be true or false)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1380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Logical Operators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Similar to mathematical operators they take one or two inputs and product an output.</a:t>
            </a:r>
          </a:p>
          <a:p>
            <a:r>
              <a:rPr lang="en-CA" dirty="0" smtClean="0"/>
              <a:t>Mathematical operators:</a:t>
            </a:r>
          </a:p>
          <a:p>
            <a:pPr lvl="1"/>
            <a:r>
              <a:rPr lang="en-CA" dirty="0" smtClean="0"/>
              <a:t>Take numbers as input, produce a number as output</a:t>
            </a:r>
          </a:p>
          <a:p>
            <a:pPr lvl="2"/>
            <a:r>
              <a:rPr lang="en-CA" dirty="0" smtClean="0"/>
              <a:t>Two input</a:t>
            </a:r>
          </a:p>
          <a:p>
            <a:pPr marL="352425" lvl="2" indent="0">
              <a:buNone/>
            </a:pPr>
            <a:r>
              <a:rPr lang="en-CA" dirty="0" smtClean="0"/>
              <a:t>     3 * 2</a:t>
            </a:r>
          </a:p>
          <a:p>
            <a:pPr lvl="2"/>
            <a:r>
              <a:rPr lang="en-CA" dirty="0" smtClean="0"/>
              <a:t>One input (negation)</a:t>
            </a:r>
          </a:p>
          <a:p>
            <a:pPr marL="352425" lvl="2" indent="0">
              <a:buNone/>
            </a:pPr>
            <a:r>
              <a:rPr lang="en-CA" dirty="0" smtClean="0"/>
              <a:t>    -(2)</a:t>
            </a:r>
          </a:p>
          <a:p>
            <a:r>
              <a:rPr lang="en-CA" dirty="0" smtClean="0"/>
              <a:t>Logical operators (in this section AND, OR, NOT):</a:t>
            </a:r>
          </a:p>
          <a:p>
            <a:pPr lvl="1"/>
            <a:r>
              <a:rPr lang="en-CA" dirty="0" smtClean="0"/>
              <a:t>Can only take true or </a:t>
            </a:r>
            <a:r>
              <a:rPr lang="en-CA" smtClean="0"/>
              <a:t>false </a:t>
            </a:r>
            <a:r>
              <a:rPr lang="en-CA" smtClean="0"/>
              <a:t>Booleans as </a:t>
            </a:r>
            <a:r>
              <a:rPr lang="en-CA" dirty="0" smtClean="0"/>
              <a:t>input</a:t>
            </a:r>
          </a:p>
          <a:p>
            <a:pPr lvl="1"/>
            <a:r>
              <a:rPr lang="en-CA" dirty="0" smtClean="0"/>
              <a:t>Can only produce a true or </a:t>
            </a:r>
            <a:r>
              <a:rPr lang="en-CA" smtClean="0"/>
              <a:t>false </a:t>
            </a:r>
            <a:r>
              <a:rPr lang="en-CA" smtClean="0"/>
              <a:t>Booleans</a:t>
            </a:r>
            <a:r>
              <a:rPr lang="en-CA" smtClean="0"/>
              <a:t> </a:t>
            </a:r>
            <a:r>
              <a:rPr lang="en-CA" dirty="0" smtClean="0"/>
              <a:t>as output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131015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Truth </a:t>
            </a:r>
            <a:r>
              <a:rPr lang="en-CA" dirty="0" smtClean="0"/>
              <a:t>Tables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Examples </a:t>
            </a:r>
            <a:r>
              <a:rPr lang="en-CA" dirty="0"/>
              <a:t>(input columns specifying all possible combinations of TRUE, FALSE)</a:t>
            </a:r>
          </a:p>
          <a:p>
            <a:endParaRPr lang="en-CA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75068060"/>
              </p:ext>
            </p:extLst>
          </p:nvPr>
        </p:nvGraphicFramePr>
        <p:xfrm>
          <a:off x="228600" y="2286000"/>
          <a:ext cx="1981200" cy="2133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90600"/>
                <a:gridCol w="990600"/>
              </a:tblGrid>
              <a:tr h="426720">
                <a:tc>
                  <a:txBody>
                    <a:bodyPr/>
                    <a:lstStyle/>
                    <a:p>
                      <a:r>
                        <a:rPr lang="en-CA" sz="1600" dirty="0" smtClean="0"/>
                        <a:t>Column 1</a:t>
                      </a:r>
                      <a:endParaRPr lang="en-C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600" dirty="0" smtClean="0"/>
                        <a:t>Column 2</a:t>
                      </a:r>
                      <a:endParaRPr lang="en-CA" sz="1600" dirty="0"/>
                    </a:p>
                  </a:txBody>
                  <a:tcPr/>
                </a:tc>
              </a:tr>
              <a:tr h="426720">
                <a:tc>
                  <a:txBody>
                    <a:bodyPr/>
                    <a:lstStyle/>
                    <a:p>
                      <a:r>
                        <a:rPr lang="en-CA" sz="1600" dirty="0" smtClean="0"/>
                        <a:t>FALSE</a:t>
                      </a:r>
                      <a:endParaRPr lang="en-C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600" dirty="0" smtClean="0"/>
                        <a:t>FALSE</a:t>
                      </a:r>
                      <a:endParaRPr lang="en-CA" sz="1600" dirty="0"/>
                    </a:p>
                  </a:txBody>
                  <a:tcPr/>
                </a:tc>
              </a:tr>
              <a:tr h="426720">
                <a:tc>
                  <a:txBody>
                    <a:bodyPr/>
                    <a:lstStyle/>
                    <a:p>
                      <a:r>
                        <a:rPr lang="en-CA" sz="1600" dirty="0" smtClean="0"/>
                        <a:t>FALSE</a:t>
                      </a:r>
                      <a:endParaRPr lang="en-C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600" dirty="0" smtClean="0"/>
                        <a:t>TRUE</a:t>
                      </a:r>
                      <a:endParaRPr lang="en-CA" sz="1600" dirty="0"/>
                    </a:p>
                  </a:txBody>
                  <a:tcPr/>
                </a:tc>
              </a:tr>
              <a:tr h="426720">
                <a:tc>
                  <a:txBody>
                    <a:bodyPr/>
                    <a:lstStyle/>
                    <a:p>
                      <a:r>
                        <a:rPr lang="en-CA" sz="1600" dirty="0" smtClean="0"/>
                        <a:t>TRUE</a:t>
                      </a:r>
                      <a:endParaRPr lang="en-C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600" dirty="0" smtClean="0"/>
                        <a:t>FALSE</a:t>
                      </a:r>
                      <a:endParaRPr lang="en-CA" sz="1600" dirty="0"/>
                    </a:p>
                  </a:txBody>
                  <a:tcPr/>
                </a:tc>
              </a:tr>
              <a:tr h="426720">
                <a:tc>
                  <a:txBody>
                    <a:bodyPr/>
                    <a:lstStyle/>
                    <a:p>
                      <a:r>
                        <a:rPr lang="en-CA" sz="1600" dirty="0" smtClean="0"/>
                        <a:t>TRUE</a:t>
                      </a:r>
                      <a:endParaRPr lang="en-C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600" dirty="0" smtClean="0"/>
                        <a:t>TRUE</a:t>
                      </a:r>
                      <a:endParaRPr lang="en-CA" sz="16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16328206"/>
              </p:ext>
            </p:extLst>
          </p:nvPr>
        </p:nvGraphicFramePr>
        <p:xfrm>
          <a:off x="2057400" y="3520440"/>
          <a:ext cx="6096000" cy="3337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/>
                <a:gridCol w="2032000"/>
                <a:gridCol w="2032000"/>
              </a:tblGrid>
              <a:tr h="370840">
                <a:tc>
                  <a:txBody>
                    <a:bodyPr/>
                    <a:lstStyle/>
                    <a:p>
                      <a:r>
                        <a:rPr lang="en-CA" sz="1600" dirty="0" smtClean="0"/>
                        <a:t>Column 1</a:t>
                      </a:r>
                      <a:endParaRPr lang="en-C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600" dirty="0" smtClean="0"/>
                        <a:t>Column 2</a:t>
                      </a:r>
                      <a:endParaRPr lang="en-C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600" dirty="0" smtClean="0"/>
                        <a:t>Column</a:t>
                      </a:r>
                      <a:r>
                        <a:rPr lang="en-CA" sz="1600" baseline="0" dirty="0" smtClean="0"/>
                        <a:t> 3</a:t>
                      </a:r>
                      <a:endParaRPr lang="en-CA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CA" sz="1600" dirty="0" smtClean="0"/>
                        <a:t>FALSE</a:t>
                      </a:r>
                      <a:endParaRPr lang="en-C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600" dirty="0" smtClean="0"/>
                        <a:t>FALSE</a:t>
                      </a:r>
                      <a:endParaRPr lang="en-C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600" dirty="0" smtClean="0"/>
                        <a:t>FALSE</a:t>
                      </a:r>
                      <a:endParaRPr lang="en-CA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CA" sz="1600" dirty="0" smtClean="0"/>
                        <a:t>FALSE</a:t>
                      </a:r>
                      <a:endParaRPr lang="en-C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600" dirty="0" smtClean="0"/>
                        <a:t>FALSE</a:t>
                      </a:r>
                      <a:endParaRPr lang="en-C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600" dirty="0" smtClean="0"/>
                        <a:t>TRUE</a:t>
                      </a:r>
                      <a:endParaRPr lang="en-CA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CA" sz="1600" dirty="0" smtClean="0"/>
                        <a:t>FALSE</a:t>
                      </a:r>
                      <a:endParaRPr lang="en-C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600" dirty="0" smtClean="0"/>
                        <a:t>TRUE</a:t>
                      </a:r>
                      <a:endParaRPr lang="en-C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600" dirty="0" smtClean="0"/>
                        <a:t>FALSE</a:t>
                      </a:r>
                      <a:endParaRPr lang="en-CA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CA" sz="1600" dirty="0" smtClean="0"/>
                        <a:t>FALSE</a:t>
                      </a:r>
                      <a:endParaRPr lang="en-C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600" dirty="0" smtClean="0"/>
                        <a:t>TRUE</a:t>
                      </a:r>
                      <a:endParaRPr lang="en-C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600" dirty="0" smtClean="0"/>
                        <a:t>TRUE</a:t>
                      </a:r>
                      <a:endParaRPr lang="en-CA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CA" sz="1600" dirty="0" smtClean="0"/>
                        <a:t>TRUE</a:t>
                      </a:r>
                      <a:endParaRPr lang="en-C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600" dirty="0" smtClean="0"/>
                        <a:t>FALSE</a:t>
                      </a:r>
                      <a:endParaRPr lang="en-C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600" dirty="0" smtClean="0"/>
                        <a:t>FALSE</a:t>
                      </a:r>
                      <a:endParaRPr lang="en-CA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CA" sz="1600" dirty="0" smtClean="0"/>
                        <a:t>TRUE</a:t>
                      </a:r>
                      <a:endParaRPr lang="en-C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600" dirty="0" smtClean="0"/>
                        <a:t>FALSE</a:t>
                      </a:r>
                      <a:endParaRPr lang="en-C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600" dirty="0" smtClean="0"/>
                        <a:t>TRUE</a:t>
                      </a:r>
                      <a:endParaRPr lang="en-CA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CA" sz="1600" dirty="0" smtClean="0"/>
                        <a:t>TRUE</a:t>
                      </a:r>
                      <a:endParaRPr lang="en-C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600" dirty="0" smtClean="0"/>
                        <a:t>TRUE</a:t>
                      </a:r>
                      <a:endParaRPr lang="en-C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600" dirty="0" smtClean="0"/>
                        <a:t>FALSE</a:t>
                      </a:r>
                      <a:endParaRPr lang="en-CA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CA" sz="1600" dirty="0" smtClean="0"/>
                        <a:t>TRUE</a:t>
                      </a:r>
                      <a:endParaRPr lang="en-C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600" dirty="0" smtClean="0"/>
                        <a:t>TRUE</a:t>
                      </a:r>
                      <a:endParaRPr lang="en-C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600" dirty="0" smtClean="0"/>
                        <a:t>TRUE</a:t>
                      </a:r>
                      <a:endParaRPr lang="en-CA" sz="16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455918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Truth Tables (2)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Can be used for evaluating logical operations</a:t>
            </a:r>
          </a:p>
          <a:p>
            <a:endParaRPr lang="en-CA" dirty="0"/>
          </a:p>
          <a:p>
            <a:endParaRPr lang="en-CA" dirty="0" smtClean="0"/>
          </a:p>
          <a:p>
            <a:endParaRPr lang="en-CA" dirty="0"/>
          </a:p>
          <a:p>
            <a:endParaRPr lang="en-CA" dirty="0" smtClean="0"/>
          </a:p>
          <a:p>
            <a:endParaRPr lang="en-CA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38457419"/>
              </p:ext>
            </p:extLst>
          </p:nvPr>
        </p:nvGraphicFramePr>
        <p:xfrm>
          <a:off x="762000" y="2057400"/>
          <a:ext cx="6828692" cy="234658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43000"/>
                <a:gridCol w="1143000"/>
                <a:gridCol w="4542692"/>
              </a:tblGrid>
              <a:tr h="883546">
                <a:tc>
                  <a:txBody>
                    <a:bodyPr/>
                    <a:lstStyle/>
                    <a:p>
                      <a:r>
                        <a:rPr lang="en-CA" dirty="0" smtClean="0"/>
                        <a:t>Column 1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Column 2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Result of (Column</a:t>
                      </a:r>
                      <a:r>
                        <a:rPr lang="en-CA" baseline="0" dirty="0" smtClean="0"/>
                        <a:t> 1) OPERATION (COLUMN 2)</a:t>
                      </a:r>
                      <a:endParaRPr lang="en-CA" dirty="0"/>
                    </a:p>
                  </a:txBody>
                  <a:tcPr/>
                </a:tc>
              </a:tr>
              <a:tr h="358327">
                <a:tc>
                  <a:txBody>
                    <a:bodyPr/>
                    <a:lstStyle/>
                    <a:p>
                      <a:r>
                        <a:rPr lang="en-CA" dirty="0" smtClean="0"/>
                        <a:t>FALSE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FALSE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TRUE</a:t>
                      </a:r>
                      <a:r>
                        <a:rPr lang="en-CA" baseline="0" dirty="0" smtClean="0"/>
                        <a:t> </a:t>
                      </a:r>
                      <a:r>
                        <a:rPr lang="en-CA" dirty="0" smtClean="0"/>
                        <a:t>OR</a:t>
                      </a:r>
                      <a:r>
                        <a:rPr lang="en-CA" baseline="0" dirty="0" smtClean="0"/>
                        <a:t> </a:t>
                      </a:r>
                      <a:r>
                        <a:rPr lang="en-CA" dirty="0" smtClean="0"/>
                        <a:t>FALSE</a:t>
                      </a:r>
                    </a:p>
                  </a:txBody>
                  <a:tcPr/>
                </a:tc>
              </a:tr>
              <a:tr h="358327">
                <a:tc>
                  <a:txBody>
                    <a:bodyPr/>
                    <a:lstStyle/>
                    <a:p>
                      <a:r>
                        <a:rPr lang="en-CA" dirty="0" smtClean="0"/>
                        <a:t>FALSE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TRUE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TRUE</a:t>
                      </a:r>
                      <a:r>
                        <a:rPr lang="en-CA" baseline="0" dirty="0" smtClean="0"/>
                        <a:t> </a:t>
                      </a:r>
                      <a:r>
                        <a:rPr lang="en-CA" dirty="0" smtClean="0"/>
                        <a:t>OR</a:t>
                      </a:r>
                      <a:r>
                        <a:rPr lang="en-CA" baseline="0" dirty="0" smtClean="0"/>
                        <a:t> </a:t>
                      </a:r>
                      <a:r>
                        <a:rPr lang="en-CA" dirty="0" smtClean="0"/>
                        <a:t>FALSE</a:t>
                      </a:r>
                    </a:p>
                  </a:txBody>
                  <a:tcPr/>
                </a:tc>
              </a:tr>
              <a:tr h="358327">
                <a:tc>
                  <a:txBody>
                    <a:bodyPr/>
                    <a:lstStyle/>
                    <a:p>
                      <a:r>
                        <a:rPr lang="en-CA" dirty="0" smtClean="0"/>
                        <a:t>TRUE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FALSE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TRUE</a:t>
                      </a:r>
                      <a:r>
                        <a:rPr lang="en-CA" baseline="0" dirty="0" smtClean="0"/>
                        <a:t> </a:t>
                      </a:r>
                      <a:r>
                        <a:rPr lang="en-CA" dirty="0" smtClean="0"/>
                        <a:t>OR</a:t>
                      </a:r>
                      <a:r>
                        <a:rPr lang="en-CA" baseline="0" dirty="0" smtClean="0"/>
                        <a:t> </a:t>
                      </a:r>
                      <a:r>
                        <a:rPr lang="en-CA" dirty="0" smtClean="0"/>
                        <a:t>FALSE</a:t>
                      </a:r>
                    </a:p>
                  </a:txBody>
                  <a:tcPr/>
                </a:tc>
              </a:tr>
              <a:tr h="358327">
                <a:tc>
                  <a:txBody>
                    <a:bodyPr/>
                    <a:lstStyle/>
                    <a:p>
                      <a:r>
                        <a:rPr lang="en-CA" dirty="0" smtClean="0"/>
                        <a:t>TRUE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TRUE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TRUE</a:t>
                      </a:r>
                      <a:r>
                        <a:rPr lang="en-CA" baseline="0" dirty="0" smtClean="0"/>
                        <a:t> </a:t>
                      </a:r>
                      <a:r>
                        <a:rPr lang="en-CA" dirty="0" smtClean="0"/>
                        <a:t>OR</a:t>
                      </a:r>
                      <a:r>
                        <a:rPr lang="en-CA" baseline="0" dirty="0" smtClean="0"/>
                        <a:t> </a:t>
                      </a:r>
                      <a:r>
                        <a:rPr lang="en-CA" dirty="0" smtClean="0"/>
                        <a:t>FALSE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086502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altLang="en-US" sz="3200" dirty="0" smtClean="0"/>
              <a:t>Logical AND</a:t>
            </a:r>
          </a:p>
        </p:txBody>
      </p:sp>
      <p:sp>
        <p:nvSpPr>
          <p:cNvPr id="148483" name="Rectangle 3"/>
          <p:cNvSpPr>
            <a:spLocks noGrp="1"/>
          </p:cNvSpPr>
          <p:nvPr>
            <p:ph type="body" sz="half" idx="4294967295"/>
          </p:nvPr>
        </p:nvSpPr>
        <p:spPr>
          <a:xfrm>
            <a:off x="457200" y="1600200"/>
            <a:ext cx="8050213" cy="4876800"/>
          </a:xfrm>
        </p:spPr>
        <p:txBody>
          <a:bodyPr/>
          <a:lstStyle/>
          <a:p>
            <a:pPr eaLnBrk="1" hangingPunct="1"/>
            <a:r>
              <a:rPr lang="en-US" altLang="en-US" sz="2400" dirty="0" smtClean="0"/>
              <a:t>The popular usage of the logical AND applies when </a:t>
            </a:r>
            <a:r>
              <a:rPr lang="en-US" altLang="en-US" sz="2400" i="1" dirty="0" smtClean="0"/>
              <a:t>ALL</a:t>
            </a:r>
            <a:r>
              <a:rPr lang="en-US" altLang="en-US" sz="2400" dirty="0" smtClean="0"/>
              <a:t> conditions must be met.</a:t>
            </a:r>
          </a:p>
          <a:p>
            <a:pPr eaLnBrk="1" hangingPunct="1"/>
            <a:r>
              <a:rPr lang="en-US" altLang="en-US" sz="2400" dirty="0" smtClean="0"/>
              <a:t>Example: </a:t>
            </a:r>
          </a:p>
          <a:p>
            <a:pPr lvl="1" eaLnBrk="1" hangingPunct="1"/>
            <a:r>
              <a:rPr lang="en-US" altLang="en-US" sz="1800" dirty="0" smtClean="0">
                <a:latin typeface="Arial" panose="020B0604020202020204" pitchFamily="34" charset="0"/>
              </a:rPr>
              <a:t>Pick up your son AND pick up your daughter after school today.</a:t>
            </a:r>
          </a:p>
          <a:p>
            <a:pPr lvl="1" eaLnBrk="1" hangingPunct="1"/>
            <a:endParaRPr lang="en-US" altLang="en-US" sz="1800" dirty="0" smtClean="0"/>
          </a:p>
          <a:p>
            <a:pPr lvl="1" eaLnBrk="1" hangingPunct="1"/>
            <a:endParaRPr lang="en-US" altLang="en-US" sz="1800" dirty="0" smtClean="0"/>
          </a:p>
          <a:p>
            <a:pPr eaLnBrk="1" hangingPunct="1"/>
            <a:r>
              <a:rPr lang="en-US" altLang="en-US" sz="2400" dirty="0" smtClean="0"/>
              <a:t>Logical AND can be specified more formally in the form of a true table.</a:t>
            </a:r>
          </a:p>
        </p:txBody>
      </p:sp>
      <p:grpSp>
        <p:nvGrpSpPr>
          <p:cNvPr id="148484" name="Group 4"/>
          <p:cNvGrpSpPr>
            <a:grpSpLocks/>
          </p:cNvGrpSpPr>
          <p:nvPr/>
        </p:nvGrpSpPr>
        <p:grpSpPr bwMode="auto">
          <a:xfrm>
            <a:off x="1219200" y="3143250"/>
            <a:ext cx="4254500" cy="690563"/>
            <a:chOff x="604" y="1564"/>
            <a:chExt cx="2680" cy="435"/>
          </a:xfrm>
        </p:grpSpPr>
        <p:grpSp>
          <p:nvGrpSpPr>
            <p:cNvPr id="40993" name="Group 5"/>
            <p:cNvGrpSpPr>
              <a:grpSpLocks/>
            </p:cNvGrpSpPr>
            <p:nvPr/>
          </p:nvGrpSpPr>
          <p:grpSpPr bwMode="auto">
            <a:xfrm>
              <a:off x="604" y="1564"/>
              <a:ext cx="1004" cy="411"/>
              <a:chOff x="604" y="1564"/>
              <a:chExt cx="1004" cy="411"/>
            </a:xfrm>
          </p:grpSpPr>
          <p:sp>
            <p:nvSpPr>
              <p:cNvPr id="40997" name="AutoShape 6"/>
              <p:cNvSpPr>
                <a:spLocks/>
              </p:cNvSpPr>
              <p:nvPr/>
            </p:nvSpPr>
            <p:spPr bwMode="auto">
              <a:xfrm rot="5400000">
                <a:off x="988" y="1180"/>
                <a:ext cx="216" cy="984"/>
              </a:xfrm>
              <a:prstGeom prst="rightBrace">
                <a:avLst>
                  <a:gd name="adj1" fmla="val 37963"/>
                  <a:gd name="adj2" fmla="val 50000"/>
                </a:avLst>
              </a:prstGeom>
              <a:noFill/>
              <a:ln w="38100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algn="l" eaLnBrk="0" hangingPunct="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 dirty="0"/>
              </a:p>
            </p:txBody>
          </p:sp>
          <p:sp>
            <p:nvSpPr>
              <p:cNvPr id="40998" name="Text Box 7"/>
              <p:cNvSpPr txBox="1">
                <a:spLocks noChangeArrowheads="1"/>
              </p:cNvSpPr>
              <p:nvPr/>
            </p:nvSpPr>
            <p:spPr bwMode="auto">
              <a:xfrm>
                <a:off x="704" y="1744"/>
                <a:ext cx="904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algn="l" eaLnBrk="0" hangingPunct="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n-US" sz="1800" b="1" dirty="0">
                    <a:latin typeface="Arial" panose="020B0604020202020204" pitchFamily="34" charset="0"/>
                  </a:rPr>
                  <a:t>Condition I</a:t>
                </a:r>
              </a:p>
            </p:txBody>
          </p:sp>
        </p:grpSp>
        <p:grpSp>
          <p:nvGrpSpPr>
            <p:cNvPr id="40994" name="Group 8"/>
            <p:cNvGrpSpPr>
              <a:grpSpLocks/>
            </p:cNvGrpSpPr>
            <p:nvPr/>
          </p:nvGrpSpPr>
          <p:grpSpPr bwMode="auto">
            <a:xfrm>
              <a:off x="2036" y="1588"/>
              <a:ext cx="1248" cy="411"/>
              <a:chOff x="2036" y="1588"/>
              <a:chExt cx="1248" cy="411"/>
            </a:xfrm>
          </p:grpSpPr>
          <p:sp>
            <p:nvSpPr>
              <p:cNvPr id="40995" name="AutoShape 9"/>
              <p:cNvSpPr>
                <a:spLocks/>
              </p:cNvSpPr>
              <p:nvPr/>
            </p:nvSpPr>
            <p:spPr bwMode="auto">
              <a:xfrm rot="5400000">
                <a:off x="2552" y="1072"/>
                <a:ext cx="216" cy="1248"/>
              </a:xfrm>
              <a:prstGeom prst="rightBrace">
                <a:avLst>
                  <a:gd name="adj1" fmla="val 48148"/>
                  <a:gd name="adj2" fmla="val 50000"/>
                </a:avLst>
              </a:prstGeom>
              <a:noFill/>
              <a:ln w="38100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algn="l" eaLnBrk="0" hangingPunct="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 dirty="0"/>
              </a:p>
            </p:txBody>
          </p:sp>
          <p:sp>
            <p:nvSpPr>
              <p:cNvPr id="40996" name="Text Box 10"/>
              <p:cNvSpPr txBox="1">
                <a:spLocks noChangeArrowheads="1"/>
              </p:cNvSpPr>
              <p:nvPr/>
            </p:nvSpPr>
            <p:spPr bwMode="auto">
              <a:xfrm>
                <a:off x="2216" y="1768"/>
                <a:ext cx="968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algn="l" eaLnBrk="0" hangingPunct="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n-US" sz="1800" b="1" dirty="0">
                    <a:latin typeface="Arial" panose="020B0604020202020204" pitchFamily="34" charset="0"/>
                  </a:rPr>
                  <a:t>Condition II</a:t>
                </a:r>
              </a:p>
            </p:txBody>
          </p:sp>
        </p:grpSp>
      </p:grpSp>
      <p:graphicFrame>
        <p:nvGraphicFramePr>
          <p:cNvPr id="148521" name="Group 41"/>
          <p:cNvGraphicFramePr>
            <a:graphicFrameLocks noGrp="1"/>
          </p:cNvGraphicFramePr>
          <p:nvPr>
            <p:ph sz="half" idx="4294967295"/>
          </p:nvPr>
        </p:nvGraphicFramePr>
        <p:xfrm>
          <a:off x="685800" y="4667250"/>
          <a:ext cx="6018213" cy="2193948"/>
        </p:xfrm>
        <a:graphic>
          <a:graphicData uri="http://schemas.openxmlformats.org/drawingml/2006/table">
            <a:tbl>
              <a:tblPr/>
              <a:tblGrid>
                <a:gridCol w="2008188"/>
                <a:gridCol w="2001837"/>
                <a:gridCol w="2008188"/>
              </a:tblGrid>
              <a:tr h="365654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Truth table (AND)</a:t>
                      </a:r>
                    </a:p>
                  </a:txBody>
                  <a:tcPr marT="45669" marB="4566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656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C1</a:t>
                      </a:r>
                    </a:p>
                  </a:txBody>
                  <a:tcPr marT="45669" marB="4566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2B2B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C2</a:t>
                      </a:r>
                    </a:p>
                  </a:txBody>
                  <a:tcPr marT="45669" marB="4566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2B2B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C1 AND C2</a:t>
                      </a:r>
                    </a:p>
                  </a:txBody>
                  <a:tcPr marT="45669" marB="4566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2B2B2"/>
                    </a:solidFill>
                  </a:tcPr>
                </a:tc>
              </a:tr>
              <a:tr h="3656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False</a:t>
                      </a:r>
                    </a:p>
                  </a:txBody>
                  <a:tcPr marT="45669" marB="4566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False</a:t>
                      </a:r>
                    </a:p>
                  </a:txBody>
                  <a:tcPr marT="45669" marB="4566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False</a:t>
                      </a:r>
                    </a:p>
                  </a:txBody>
                  <a:tcPr marT="45669" marB="4566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6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False</a:t>
                      </a:r>
                    </a:p>
                  </a:txBody>
                  <a:tcPr marT="45669" marB="4566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True</a:t>
                      </a:r>
                    </a:p>
                  </a:txBody>
                  <a:tcPr marT="45669" marB="4566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False</a:t>
                      </a:r>
                    </a:p>
                  </a:txBody>
                  <a:tcPr marT="45669" marB="4566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6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True</a:t>
                      </a:r>
                    </a:p>
                  </a:txBody>
                  <a:tcPr marT="45669" marB="4566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False</a:t>
                      </a:r>
                    </a:p>
                  </a:txBody>
                  <a:tcPr marT="45669" marB="4566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False</a:t>
                      </a:r>
                    </a:p>
                  </a:txBody>
                  <a:tcPr marT="45669" marB="4566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6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True</a:t>
                      </a:r>
                    </a:p>
                  </a:txBody>
                  <a:tcPr marT="45669" marB="4566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True</a:t>
                      </a:r>
                    </a:p>
                  </a:txBody>
                  <a:tcPr marT="45669" marB="4566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True</a:t>
                      </a:r>
                    </a:p>
                  </a:txBody>
                  <a:tcPr marT="45669" marB="4566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332654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1484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5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6" dur="500"/>
                                        <p:tgtEl>
                                          <p:spTgt spid="1485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848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altLang="en-US" sz="3200" dirty="0" smtClean="0"/>
              <a:t>Logical AND: Three Input Truth Table</a:t>
            </a:r>
          </a:p>
        </p:txBody>
      </p:sp>
      <p:graphicFrame>
        <p:nvGraphicFramePr>
          <p:cNvPr id="149507" name="Group 3"/>
          <p:cNvGraphicFramePr>
            <a:graphicFrameLocks noGrp="1"/>
          </p:cNvGraphicFramePr>
          <p:nvPr>
            <p:ph idx="4294967295"/>
          </p:nvPr>
        </p:nvGraphicFramePr>
        <p:xfrm>
          <a:off x="457200" y="1600200"/>
          <a:ext cx="8229600" cy="4876802"/>
        </p:xfrm>
        <a:graphic>
          <a:graphicData uri="http://schemas.openxmlformats.org/drawingml/2006/table">
            <a:tbl>
              <a:tblPr/>
              <a:tblGrid>
                <a:gridCol w="1916113"/>
                <a:gridCol w="1981200"/>
                <a:gridCol w="1981200"/>
                <a:gridCol w="2351087"/>
              </a:tblGrid>
              <a:tr h="571500"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Truth table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778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2B2B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2B2B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2B2B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C1 AND C2 AND C3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2B2B2"/>
                    </a:solidFill>
                  </a:tcPr>
                </a:tc>
              </a:tr>
              <a:tr h="4794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False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False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False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False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78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False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False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True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False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78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False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True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False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False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94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False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True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True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False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78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True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False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False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False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94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True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False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True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False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62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True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True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False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False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94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True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True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True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True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798550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CA" altLang="en-US" dirty="0"/>
              <a:t>Logical AND: An Example</a:t>
            </a:r>
          </a:p>
        </p:txBody>
      </p:sp>
      <p:graphicFrame>
        <p:nvGraphicFramePr>
          <p:cNvPr id="272548" name="Group 16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70065340"/>
              </p:ext>
            </p:extLst>
          </p:nvPr>
        </p:nvGraphicFramePr>
        <p:xfrm>
          <a:off x="1306513" y="1598613"/>
          <a:ext cx="6651625" cy="1887538"/>
        </p:xfrm>
        <a:graphic>
          <a:graphicData uri="http://schemas.openxmlformats.org/drawingml/2006/table">
            <a:tbl>
              <a:tblPr/>
              <a:tblGrid>
                <a:gridCol w="950912"/>
                <a:gridCol w="949325"/>
                <a:gridCol w="950913"/>
                <a:gridCol w="949325"/>
                <a:gridCol w="950912"/>
                <a:gridCol w="949325"/>
                <a:gridCol w="950913"/>
              </a:tblGrid>
              <a:tr h="628650">
                <a:tc>
                  <a:txBody>
                    <a:bodyPr/>
                    <a:lstStyle>
                      <a:lvl1pPr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114300">
                        <a:spcBef>
                          <a:spcPct val="10000"/>
                        </a:spcBef>
                        <a:buSzPct val="100000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400050">
                        <a:spcBef>
                          <a:spcPct val="0"/>
                        </a:spcBef>
                        <a:buSzPct val="100000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80010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102870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14859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19431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24003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28575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9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alt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0" marR="95250" anchor="ctr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114300">
                        <a:spcBef>
                          <a:spcPct val="10000"/>
                        </a:spcBef>
                        <a:buSzPct val="100000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400050">
                        <a:spcBef>
                          <a:spcPct val="0"/>
                        </a:spcBef>
                        <a:buSzPct val="100000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80010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102870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14859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19431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24003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28575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9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T</a:t>
                      </a:r>
                    </a:p>
                  </a:txBody>
                  <a:tcPr marL="95250" marR="95250" anchor="ctr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114300">
                        <a:spcBef>
                          <a:spcPct val="10000"/>
                        </a:spcBef>
                        <a:buSzPct val="100000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400050">
                        <a:spcBef>
                          <a:spcPct val="0"/>
                        </a:spcBef>
                        <a:buSzPct val="100000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80010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102870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14859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19431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24003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28575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9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T</a:t>
                      </a:r>
                    </a:p>
                  </a:txBody>
                  <a:tcPr marL="95250" marR="95250" anchor="ctr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114300">
                        <a:spcBef>
                          <a:spcPct val="10000"/>
                        </a:spcBef>
                        <a:buSzPct val="100000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400050">
                        <a:spcBef>
                          <a:spcPct val="0"/>
                        </a:spcBef>
                        <a:buSzPct val="100000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80010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102870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14859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19431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24003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28575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9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F</a:t>
                      </a:r>
                    </a:p>
                  </a:txBody>
                  <a:tcPr marL="95250" marR="95250" anchor="ctr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114300">
                        <a:spcBef>
                          <a:spcPct val="10000"/>
                        </a:spcBef>
                        <a:buSzPct val="100000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400050">
                        <a:spcBef>
                          <a:spcPct val="0"/>
                        </a:spcBef>
                        <a:buSzPct val="100000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80010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102870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14859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19431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24003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28575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9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F</a:t>
                      </a:r>
                    </a:p>
                  </a:txBody>
                  <a:tcPr marL="95250" marR="95250" anchor="ctr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114300">
                        <a:spcBef>
                          <a:spcPct val="10000"/>
                        </a:spcBef>
                        <a:buSzPct val="100000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400050">
                        <a:spcBef>
                          <a:spcPct val="0"/>
                        </a:spcBef>
                        <a:buSzPct val="100000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80010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102870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14859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19431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24003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28575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9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T</a:t>
                      </a:r>
                    </a:p>
                  </a:txBody>
                  <a:tcPr marL="95250" marR="95250" anchor="ctr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114300">
                        <a:spcBef>
                          <a:spcPct val="10000"/>
                        </a:spcBef>
                        <a:buSzPct val="100000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400050">
                        <a:spcBef>
                          <a:spcPct val="0"/>
                        </a:spcBef>
                        <a:buSzPct val="100000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80010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102870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14859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19431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24003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28575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9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F</a:t>
                      </a:r>
                    </a:p>
                  </a:txBody>
                  <a:tcPr marL="95250" marR="95250" anchor="ctr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30238">
                <a:tc>
                  <a:txBody>
                    <a:bodyPr/>
                    <a:lstStyle>
                      <a:lvl1pPr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114300">
                        <a:spcBef>
                          <a:spcPct val="10000"/>
                        </a:spcBef>
                        <a:buSzPct val="100000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400050">
                        <a:spcBef>
                          <a:spcPct val="0"/>
                        </a:spcBef>
                        <a:buSzPct val="100000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80010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102870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14859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19431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24003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28575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9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AND</a:t>
                      </a:r>
                    </a:p>
                  </a:txBody>
                  <a:tcPr marL="95250" marR="95250"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114300">
                        <a:spcBef>
                          <a:spcPct val="10000"/>
                        </a:spcBef>
                        <a:buSzPct val="100000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400050">
                        <a:spcBef>
                          <a:spcPct val="0"/>
                        </a:spcBef>
                        <a:buSzPct val="100000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80010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102870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14859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19431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24003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28575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9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F</a:t>
                      </a:r>
                    </a:p>
                  </a:txBody>
                  <a:tcPr marL="95250" marR="9525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114300">
                        <a:spcBef>
                          <a:spcPct val="10000"/>
                        </a:spcBef>
                        <a:buSzPct val="100000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400050">
                        <a:spcBef>
                          <a:spcPct val="0"/>
                        </a:spcBef>
                        <a:buSzPct val="100000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80010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102870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14859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19431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24003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28575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9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T</a:t>
                      </a:r>
                    </a:p>
                  </a:txBody>
                  <a:tcPr marL="95250" marR="9525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114300">
                        <a:spcBef>
                          <a:spcPct val="10000"/>
                        </a:spcBef>
                        <a:buSzPct val="100000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400050">
                        <a:spcBef>
                          <a:spcPct val="0"/>
                        </a:spcBef>
                        <a:buSzPct val="100000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80010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102870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14859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19431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24003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28575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9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F</a:t>
                      </a:r>
                    </a:p>
                  </a:txBody>
                  <a:tcPr marL="95250" marR="9525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114300">
                        <a:spcBef>
                          <a:spcPct val="10000"/>
                        </a:spcBef>
                        <a:buSzPct val="100000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400050">
                        <a:spcBef>
                          <a:spcPct val="0"/>
                        </a:spcBef>
                        <a:buSzPct val="100000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80010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102870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14859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19431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24003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28575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9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T</a:t>
                      </a:r>
                    </a:p>
                  </a:txBody>
                  <a:tcPr marL="95250" marR="9525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114300">
                        <a:spcBef>
                          <a:spcPct val="10000"/>
                        </a:spcBef>
                        <a:buSzPct val="100000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400050">
                        <a:spcBef>
                          <a:spcPct val="0"/>
                        </a:spcBef>
                        <a:buSzPct val="100000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80010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102870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14859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19431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24003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28575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9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T</a:t>
                      </a:r>
                    </a:p>
                  </a:txBody>
                  <a:tcPr marL="95250" marR="9525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114300">
                        <a:spcBef>
                          <a:spcPct val="10000"/>
                        </a:spcBef>
                        <a:buSzPct val="100000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400050">
                        <a:spcBef>
                          <a:spcPct val="0"/>
                        </a:spcBef>
                        <a:buSzPct val="100000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80010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102870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14859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19431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24003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28575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9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F</a:t>
                      </a:r>
                    </a:p>
                  </a:txBody>
                  <a:tcPr marL="95250" marR="95250"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28650">
                <a:tc>
                  <a:txBody>
                    <a:bodyPr/>
                    <a:lstStyle>
                      <a:lvl1pPr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114300">
                        <a:spcBef>
                          <a:spcPct val="10000"/>
                        </a:spcBef>
                        <a:buSzPct val="100000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400050">
                        <a:spcBef>
                          <a:spcPct val="0"/>
                        </a:spcBef>
                        <a:buSzPct val="100000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80010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102870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14859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19431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24003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28575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9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alt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0" marR="95250" anchor="ctr"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114300">
                        <a:spcBef>
                          <a:spcPct val="10000"/>
                        </a:spcBef>
                        <a:buSzPct val="100000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400050">
                        <a:spcBef>
                          <a:spcPct val="0"/>
                        </a:spcBef>
                        <a:buSzPct val="100000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80010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102870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14859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19431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24003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28575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9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F</a:t>
                      </a:r>
                    </a:p>
                  </a:txBody>
                  <a:tcPr marL="95250" marR="9525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114300">
                        <a:spcBef>
                          <a:spcPct val="10000"/>
                        </a:spcBef>
                        <a:buSzPct val="100000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400050">
                        <a:spcBef>
                          <a:spcPct val="0"/>
                        </a:spcBef>
                        <a:buSzPct val="100000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80010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102870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14859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19431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24003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28575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9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T</a:t>
                      </a:r>
                    </a:p>
                  </a:txBody>
                  <a:tcPr marL="95250" marR="9525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114300">
                        <a:spcBef>
                          <a:spcPct val="10000"/>
                        </a:spcBef>
                        <a:buSzPct val="100000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400050">
                        <a:spcBef>
                          <a:spcPct val="0"/>
                        </a:spcBef>
                        <a:buSzPct val="100000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80010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102870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14859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19431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24003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28575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9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F</a:t>
                      </a:r>
                    </a:p>
                  </a:txBody>
                  <a:tcPr marL="95250" marR="9525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114300">
                        <a:spcBef>
                          <a:spcPct val="10000"/>
                        </a:spcBef>
                        <a:buSzPct val="100000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400050">
                        <a:spcBef>
                          <a:spcPct val="0"/>
                        </a:spcBef>
                        <a:buSzPct val="100000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80010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102870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14859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19431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24003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28575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9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F</a:t>
                      </a:r>
                    </a:p>
                  </a:txBody>
                  <a:tcPr marL="95250" marR="9525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114300">
                        <a:spcBef>
                          <a:spcPct val="10000"/>
                        </a:spcBef>
                        <a:buSzPct val="100000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400050">
                        <a:spcBef>
                          <a:spcPct val="0"/>
                        </a:spcBef>
                        <a:buSzPct val="100000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80010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102870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14859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19431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24003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28575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9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T</a:t>
                      </a:r>
                    </a:p>
                  </a:txBody>
                  <a:tcPr marL="95250" marR="9525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114300">
                        <a:spcBef>
                          <a:spcPct val="10000"/>
                        </a:spcBef>
                        <a:buSzPct val="100000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400050">
                        <a:spcBef>
                          <a:spcPct val="0"/>
                        </a:spcBef>
                        <a:buSzPct val="100000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80010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102870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14859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19431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24003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28575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9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F</a:t>
                      </a:r>
                    </a:p>
                  </a:txBody>
                  <a:tcPr marL="95250" marR="95250" anchor="ctr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79312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9002</TotalTime>
  <Words>1045</Words>
  <Application>Microsoft Office PowerPoint</Application>
  <PresentationFormat>On-screen Show (4:3)</PresentationFormat>
  <Paragraphs>355</Paragraphs>
  <Slides>21</Slides>
  <Notes>5</Notes>
  <HiddenSlides>3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Office Theme</vt:lpstr>
      <vt:lpstr>Logic</vt:lpstr>
      <vt:lpstr>Logic: Not Just Theory (                    )</vt:lpstr>
      <vt:lpstr>Expressions</vt:lpstr>
      <vt:lpstr>Logical Operators</vt:lpstr>
      <vt:lpstr>Truth Tables</vt:lpstr>
      <vt:lpstr>Truth Tables (2)</vt:lpstr>
      <vt:lpstr>Logical AND</vt:lpstr>
      <vt:lpstr>Logical AND: Three Input Truth Table</vt:lpstr>
      <vt:lpstr>Logical AND: An Example</vt:lpstr>
      <vt:lpstr>Evaluating Logical AND Expressions</vt:lpstr>
      <vt:lpstr>Solutions For The Extra Practice</vt:lpstr>
      <vt:lpstr>Logical OR</vt:lpstr>
      <vt:lpstr>Logical OR: Three Input Truth Table</vt:lpstr>
      <vt:lpstr>Evaluating Logical OR Expressions</vt:lpstr>
      <vt:lpstr>Solutions For The Extra Practice</vt:lpstr>
      <vt:lpstr>Logical NOT</vt:lpstr>
      <vt:lpstr>Logical NOT: An Example</vt:lpstr>
      <vt:lpstr>Evaluating More Complex Logical Expressions</vt:lpstr>
      <vt:lpstr>Evaluating More Complex Logic: Truth Table</vt:lpstr>
      <vt:lpstr>Evaluating More Complex Logic: Truth Table</vt:lpstr>
      <vt:lpstr>After This Section You Should Now Know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Logic: AND, OR, NOT</dc:title>
  <dc:creator>James Tam</dc:creator>
  <cp:keywords>logic;and;or;not;negation</cp:keywords>
  <cp:lastModifiedBy>James Tam</cp:lastModifiedBy>
  <cp:revision>314</cp:revision>
  <dcterms:created xsi:type="dcterms:W3CDTF">2014-05-13T22:22:53Z</dcterms:created>
  <dcterms:modified xsi:type="dcterms:W3CDTF">2015-06-16T02:04:09Z</dcterms:modified>
</cp:coreProperties>
</file>