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57" r:id="rId14"/>
    <p:sldId id="270" r:id="rId15"/>
    <p:sldId id="268" r:id="rId16"/>
    <p:sldId id="277" r:id="rId17"/>
    <p:sldId id="276" r:id="rId18"/>
    <p:sldId id="272" r:id="rId19"/>
    <p:sldId id="290" r:id="rId20"/>
    <p:sldId id="362" r:id="rId21"/>
    <p:sldId id="363" r:id="rId22"/>
    <p:sldId id="273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59" r:id="rId32"/>
    <p:sldId id="285" r:id="rId33"/>
    <p:sldId id="286" r:id="rId34"/>
    <p:sldId id="287" r:id="rId35"/>
    <p:sldId id="288" r:id="rId36"/>
    <p:sldId id="309" r:id="rId37"/>
    <p:sldId id="310" r:id="rId38"/>
    <p:sldId id="311" r:id="rId39"/>
    <p:sldId id="313" r:id="rId40"/>
    <p:sldId id="314" r:id="rId41"/>
    <p:sldId id="315" r:id="rId42"/>
    <p:sldId id="317" r:id="rId43"/>
    <p:sldId id="316" r:id="rId44"/>
    <p:sldId id="318" r:id="rId45"/>
    <p:sldId id="319" r:id="rId46"/>
    <p:sldId id="295" r:id="rId47"/>
    <p:sldId id="296" r:id="rId48"/>
    <p:sldId id="298" r:id="rId49"/>
    <p:sldId id="299" r:id="rId50"/>
    <p:sldId id="301" r:id="rId51"/>
    <p:sldId id="303" r:id="rId52"/>
    <p:sldId id="302" r:id="rId53"/>
    <p:sldId id="304" r:id="rId54"/>
    <p:sldId id="300" r:id="rId55"/>
    <p:sldId id="345" r:id="rId56"/>
    <p:sldId id="365" r:id="rId57"/>
    <p:sldId id="307" r:id="rId58"/>
    <p:sldId id="305" r:id="rId59"/>
    <p:sldId id="306" r:id="rId60"/>
    <p:sldId id="321" r:id="rId61"/>
    <p:sldId id="358" r:id="rId62"/>
    <p:sldId id="320" r:id="rId63"/>
    <p:sldId id="322" r:id="rId64"/>
    <p:sldId id="327" r:id="rId65"/>
    <p:sldId id="328" r:id="rId66"/>
    <p:sldId id="329" r:id="rId67"/>
    <p:sldId id="330" r:id="rId68"/>
    <p:sldId id="323" r:id="rId69"/>
    <p:sldId id="326" r:id="rId70"/>
    <p:sldId id="331" r:id="rId71"/>
    <p:sldId id="360" r:id="rId72"/>
    <p:sldId id="324" r:id="rId73"/>
    <p:sldId id="325" r:id="rId74"/>
    <p:sldId id="332" r:id="rId75"/>
    <p:sldId id="333" r:id="rId76"/>
    <p:sldId id="361" r:id="rId77"/>
    <p:sldId id="334" r:id="rId78"/>
    <p:sldId id="336" r:id="rId79"/>
    <p:sldId id="337" r:id="rId80"/>
    <p:sldId id="364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6" r:id="rId89"/>
    <p:sldId id="347" r:id="rId90"/>
    <p:sldId id="351" r:id="rId91"/>
    <p:sldId id="355" r:id="rId92"/>
    <p:sldId id="35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F2415"/>
    <a:srgbClr val="5F361F"/>
    <a:srgbClr val="5F4615"/>
    <a:srgbClr val="74561A"/>
    <a:srgbClr val="3C240A"/>
    <a:srgbClr val="99CCFF"/>
    <a:srgbClr val="FFFFFF"/>
    <a:srgbClr val="64FF64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3" autoAdjust="0"/>
    <p:restoredTop sz="84774" autoAdjust="0"/>
  </p:normalViewPr>
  <p:slideViewPr>
    <p:cSldViewPr>
      <p:cViewPr varScale="1">
        <p:scale>
          <a:sx n="81" d="100"/>
          <a:sy n="81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23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Databases: storing and retrieving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>
              <a:buFontTx/>
              <a:buAutoNum type="arabicPeriod"/>
            </a:pPr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38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1AFF3-571B-4C69-AC6A-4B05A22BEB4F}" type="slidenum">
              <a:rPr lang="en-US" altLang="en-US" sz="900" b="0">
                <a:latin typeface="Times New Roman" pitchFamily="18" charset="0"/>
              </a:rPr>
              <a:pPr/>
              <a:t>46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9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48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49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9 means that a number is the only thing required but not mandatory</a:t>
            </a:r>
          </a:p>
          <a:p>
            <a:r>
              <a:rPr lang="en-US" smtClean="0"/>
              <a:t>0</a:t>
            </a:r>
            <a:r>
              <a:rPr lang="en-US" baseline="0" smtClean="0"/>
              <a:t> means that number must be entered</a:t>
            </a:r>
          </a:p>
          <a:p>
            <a:r>
              <a:rPr lang="en-US" baseline="0" smtClean="0"/>
              <a:t>e.g., 00 two numbers must be entered</a:t>
            </a:r>
          </a:p>
          <a:p>
            <a:r>
              <a:rPr lang="en-US" baseline="0" smtClean="0"/>
              <a:t>99 means up to two numbers can be 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54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63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69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6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4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Relational database because the table shows relations between data (rows and columns have meaning).</a:t>
            </a: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cpsc.ucalgary.ca/~tamj/2015/203F/database/LectureExample.accd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the different types of relations that can exist within a database, </a:t>
            </a:r>
            <a:r>
              <a:rPr lang="en-US" altLang="en-US" dirty="0" smtClean="0">
                <a:solidFill>
                  <a:schemeClr val="tx1"/>
                </a:solidFill>
              </a:rPr>
              <a:t>and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then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 and the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hlinkClick r:id="rId2"/>
              </a:rPr>
              <a:t>http://pages.cpsc.ucalgary.ca/~</a:t>
            </a:r>
            <a:r>
              <a:rPr lang="en-US" altLang="en-US" sz="1800" dirty="0" smtClean="0">
                <a:hlinkClick r:id="rId2"/>
              </a:rPr>
              <a:t>tamj/2015/203F/database/LectureExample.accdb</a:t>
            </a:r>
            <a:endParaRPr lang="en-CA" sz="18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that a player starts playing a game billing information must be generated (allows the bill to be attached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size of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Client: Client name, purchases, phone, address, email 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VehicleMaintenanceRecords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CarDetails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Do not use words that convey database or technical terminology (use real world terms)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well-known.</a:t>
            </a:r>
          </a:p>
          <a:p>
            <a:pPr marL="679450" lvl="1" indent="-2778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altLang="en-US" dirty="0" smtClean="0"/>
              <a:t>” = ???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Select a unique and descriptive name 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</a:t>
            </a:r>
            <a:r>
              <a:rPr lang="en-US" altLang="en-US" dirty="0"/>
              <a:t> </a:t>
            </a:r>
            <a:r>
              <a:rPr lang="en-US" altLang="en-US" dirty="0" smtClean="0"/>
              <a:t>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mandatory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46476"/>
          <a:stretch/>
        </p:blipFill>
        <p:spPr bwMode="auto">
          <a:xfrm>
            <a:off x="685800" y="2952750"/>
            <a:ext cx="3028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700" y="55372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69368"/>
                <a:gridCol w="1159432"/>
                <a:gridCol w="973807"/>
                <a:gridCol w="1034298"/>
                <a:gridCol w="1192295"/>
                <a:gridCol w="10668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starts playing </a:t>
            </a:r>
            <a:r>
              <a:rPr lang="en-US" dirty="0"/>
              <a:t>a 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/>
                <a:gridCol w="898510"/>
                <a:gridCol w="1198014"/>
                <a:gridCol w="1272889"/>
                <a:gridCol w="1198014"/>
                <a:gridCol w="1198014"/>
                <a:gridCol w="1198014"/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658353"/>
                <a:gridCol w="1209570"/>
                <a:gridCol w="1285167"/>
                <a:gridCol w="1209570"/>
                <a:gridCol w="1209570"/>
                <a:gridCol w="1209570"/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time that a player </a:t>
            </a:r>
            <a:r>
              <a:rPr lang="en-US" dirty="0" smtClean="0"/>
              <a:t>logs in </a:t>
            </a:r>
            <a:r>
              <a:rPr lang="en-US" dirty="0"/>
              <a:t>to play a game 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info 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8021"/>
              </p:ext>
            </p:extLst>
          </p:nvPr>
        </p:nvGraphicFramePr>
        <p:xfrm>
          <a:off x="779929" y="5443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329" y="5105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a player’s call sign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06975"/>
              </p:ext>
            </p:extLst>
          </p:nvPr>
        </p:nvGraphicFramePr>
        <p:xfrm>
          <a:off x="88900" y="4191000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EpicLegends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" y="3852582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03049"/>
              </p:ext>
            </p:extLst>
          </p:nvPr>
        </p:nvGraphicFramePr>
        <p:xfrm>
          <a:off x="2311400" y="3000425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14400"/>
                <a:gridCol w="1219200"/>
                <a:gridCol w="1295400"/>
                <a:gridCol w="1219200"/>
                <a:gridCol w="12192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800" y="2662007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81052"/>
              </p:ext>
            </p:extLst>
          </p:nvPr>
        </p:nvGraphicFramePr>
        <p:xfrm>
          <a:off x="2413000" y="5748618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371600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54102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3581400"/>
            <a:ext cx="1752600" cy="10668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4500" y="4919382"/>
            <a:ext cx="723900" cy="102421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day.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83860"/>
              </p:ext>
            </p:extLst>
          </p:nvPr>
        </p:nvGraphicFramePr>
        <p:xfrm>
          <a:off x="762000" y="3501446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016718"/>
                <a:gridCol w="1371600"/>
                <a:gridCol w="1752600"/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15854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smtClean="0"/>
              <a:t>Primary </a:t>
            </a:r>
            <a:r>
              <a:rPr lang="en-US" dirty="0" smtClean="0"/>
              <a:t>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558106"/>
                <a:gridCol w="1558106"/>
                <a:gridCol w="1558106"/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/>
                <a:gridCol w="1671603"/>
                <a:gridCol w="1804834"/>
                <a:gridCol w="1804834"/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143000"/>
                <a:gridCol w="1828800"/>
                <a:gridCol w="1600200"/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/>
              <a:t>Relationships occur 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table.</a:t>
            </a:r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rare in databases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304800" y="2819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157"/>
              </p:ext>
            </p:extLst>
          </p:nvPr>
        </p:nvGraphicFramePr>
        <p:xfrm>
          <a:off x="304800" y="3264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40300" y="2875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0775"/>
              </p:ext>
            </p:extLst>
          </p:nvPr>
        </p:nvGraphicFramePr>
        <p:xfrm>
          <a:off x="4940300" y="3320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/>
                <a:gridCol w="1789889"/>
                <a:gridCol w="1678021"/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/>
                <a:gridCol w="1122045"/>
                <a:gridCol w="828675"/>
                <a:gridCol w="457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76962"/>
              </p:ext>
            </p:extLst>
          </p:nvPr>
        </p:nvGraphicFramePr>
        <p:xfrm>
          <a:off x="4038600" y="2179875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868680"/>
                <a:gridCol w="914400"/>
                <a:gridCol w="41148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8731" y="177758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07289"/>
              </p:ext>
            </p:extLst>
          </p:nvPr>
        </p:nvGraphicFramePr>
        <p:xfrm>
          <a:off x="28731" y="222241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590" y="524881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E.R.D.’s):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9687" y="3279521"/>
            <a:ext cx="2806700" cy="482600"/>
            <a:chOff x="298" y="3240"/>
            <a:chExt cx="1768" cy="30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13" name="AutoShape 17"/>
            <p:cNvCxnSpPr>
              <a:cxnSpLocks noChangeShapeType="1"/>
              <a:stCxn id="19" idx="3"/>
              <a:endCxn id="17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75811" y="4455201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888667"/>
            <a:ext cx="2243958" cy="31134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097" y="199730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GAMERS</a:t>
            </a:r>
            <a:endParaRPr lang="en-US" altLang="en-US" sz="1800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1097" y="2418613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2445377"/>
            <a:ext cx="2087403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Email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Telephone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Income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LastName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FirstName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Level</a:t>
            </a:r>
            <a:endParaRPr lang="en-US" altLang="en-US" sz="1600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29000" y="3164841"/>
            <a:ext cx="2243958" cy="216915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37697" y="3273481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SESSIONS</a:t>
            </a:r>
            <a:endParaRPr lang="en-US" altLang="en-US" sz="1800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3437697" y="3694786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3721550"/>
            <a:ext cx="2087403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SessionDate</a:t>
            </a:r>
            <a:endParaRPr lang="en-US" altLang="en-US" sz="1600" b="0" dirty="0" smtClean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SessionDuration</a:t>
            </a:r>
            <a:endParaRPr lang="en-US" altLang="en-US" sz="1600" b="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737510" y="2261782"/>
            <a:ext cx="2243958" cy="180611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746207" y="2370422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746207" y="2791727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737510" y="2818491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5672958" y="3164841"/>
            <a:ext cx="1032642" cy="1084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3" idx="1"/>
          </p:cNvCxnSpPr>
          <p:nvPr/>
        </p:nvCxnSpPr>
        <p:spPr>
          <a:xfrm>
            <a:off x="2396358" y="3445386"/>
            <a:ext cx="1032642" cy="1000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1689" y="289944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9013" y="418077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62413" y="293724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3292" y="444190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Tables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18500" cy="5368925"/>
          </a:xfrm>
        </p:spPr>
        <p:txBody>
          <a:bodyPr/>
          <a:lstStyle/>
          <a:p>
            <a:r>
              <a:rPr lang="en-US" altLang="en-US" sz="2000" b="1" dirty="0" smtClean="0"/>
              <a:t>Data tables</a:t>
            </a:r>
          </a:p>
          <a:p>
            <a:pPr lvl="1"/>
            <a:r>
              <a:rPr lang="en-US" altLang="en-US" sz="1800" dirty="0" smtClean="0"/>
              <a:t>Dynamic, will likely be manipulated over the life the database (add, delete, modify)</a:t>
            </a:r>
          </a:p>
          <a:p>
            <a:pPr lvl="1"/>
            <a:r>
              <a:rPr lang="en-US" altLang="en-US" sz="1800" dirty="0" smtClean="0"/>
              <a:t>All three tables used in the example: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r>
              <a:rPr lang="en-US" altLang="en-US" sz="1800" dirty="0" smtClean="0"/>
              <a:t> are data tables</a:t>
            </a:r>
          </a:p>
          <a:p>
            <a:r>
              <a:rPr lang="en-US" altLang="en-US" sz="2000" b="1" dirty="0" smtClean="0"/>
              <a:t>Validation tables</a:t>
            </a:r>
          </a:p>
          <a:p>
            <a:pPr lvl="1"/>
            <a:r>
              <a:rPr lang="en-US" altLang="en-US" sz="1800" dirty="0" smtClean="0"/>
              <a:t>Used to ensure data integrity (to ‘lookup’ values)</a:t>
            </a:r>
          </a:p>
          <a:p>
            <a:pPr lvl="1"/>
            <a:r>
              <a:rPr lang="en-US" altLang="en-US" sz="1800" dirty="0" smtClean="0"/>
              <a:t>Typically it maps one value to another (e.g., product code to a product, an ISBN number to a book)</a:t>
            </a:r>
          </a:p>
          <a:p>
            <a:pPr lvl="1"/>
            <a:r>
              <a:rPr lang="en-US" altLang="en-US" sz="1800" dirty="0" smtClean="0"/>
              <a:t>Rarely (if ever) changes</a:t>
            </a:r>
          </a:p>
          <a:p>
            <a:pPr lvl="1"/>
            <a:r>
              <a:rPr lang="en-US" altLang="en-US" sz="1800" dirty="0" smtClean="0"/>
              <a:t>E.g.,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altLang="en-US" sz="1800" dirty="0" smtClean="0"/>
              <a:t> table (some of the codes actually used at the University of Calgary)</a:t>
            </a:r>
          </a:p>
        </p:txBody>
      </p:sp>
      <p:graphicFrame>
        <p:nvGraphicFramePr>
          <p:cNvPr id="327710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4656589"/>
              </p:ext>
            </p:extLst>
          </p:nvPr>
        </p:nvGraphicFramePr>
        <p:xfrm>
          <a:off x="990600" y="4495800"/>
          <a:ext cx="5181600" cy="1868489"/>
        </p:xfrm>
        <a:graphic>
          <a:graphicData uri="http://schemas.openxmlformats.org/drawingml/2006/table">
            <a:tbl>
              <a:tblPr/>
              <a:tblGrid>
                <a:gridCol w="1727200"/>
                <a:gridCol w="3454400"/>
              </a:tblGrid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Haskayne School of Business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Design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Of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dirty="0" smtClean="0"/>
              <a:t>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tables in our database would ‘lookup’ the code from the rows of this database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Lectures</a:t>
            </a:r>
            <a:r>
              <a:rPr lang="en-US" dirty="0" smtClean="0"/>
              <a:t>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90462"/>
              </p:ext>
            </p:extLst>
          </p:nvPr>
        </p:nvGraphicFramePr>
        <p:xfrm>
          <a:off x="609601" y="1874520"/>
          <a:ext cx="8305799" cy="170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94"/>
                <a:gridCol w="1552486"/>
                <a:gridCol w="1319613"/>
                <a:gridCol w="2173480"/>
                <a:gridCol w="501099"/>
                <a:gridCol w="2138127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Department2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10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Chemistry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 &amp; statistics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Environmental</a:t>
                      </a:r>
                      <a:r>
                        <a:rPr lang="en-US" sz="1600" baseline="0" dirty="0" smtClean="0"/>
                        <a:t> 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Mast.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Mast. Environmental 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Mast. Landscape Architecture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1758" y="0"/>
            <a:ext cx="1676400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AR?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ED?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GS?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HA?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KN?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MD?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RO?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SC?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66459"/>
              </p:ext>
            </p:extLst>
          </p:nvPr>
        </p:nvGraphicFramePr>
        <p:xfrm>
          <a:off x="304800" y="4876800"/>
          <a:ext cx="8061662" cy="158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1302211"/>
                <a:gridCol w="983789"/>
                <a:gridCol w="1490583"/>
                <a:gridCol w="2075279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11 111 111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111 112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90600" y="2590800"/>
            <a:ext cx="2971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90600" y="3200400"/>
            <a:ext cx="29718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Table-level integrity (entity integrity):</a:t>
            </a:r>
          </a:p>
          <a:p>
            <a:pPr marL="685800" lvl="1" indent="-228600"/>
            <a:r>
              <a:rPr lang="en-US" altLang="en-US" dirty="0" smtClean="0"/>
              <a:t>Ensuring that no duplicate records exist.</a:t>
            </a:r>
          </a:p>
          <a:p>
            <a:pPr marL="685800" lvl="1" indent="-228600"/>
            <a:r>
              <a:rPr lang="en-US" altLang="en-US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dirty="0" smtClean="0"/>
              <a:t>Implementation: use lookup values between tables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dirty="0" smtClean="0"/>
              <a:t>Ensuring that the attributes are valid and accurate.</a:t>
            </a:r>
          </a:p>
          <a:p>
            <a:pPr marL="685800" lvl="1" indent="-228600"/>
            <a:r>
              <a:rPr lang="en-US" altLang="en-US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289583" y="4357626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You may see this issue arise if talk about database normalization.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52600"/>
            <a:ext cx="5429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Ester Flowers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‘design view’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47793"/>
          <a:stretch/>
        </p:blipFill>
        <p:spPr bwMode="auto">
          <a:xfrm>
            <a:off x="838200" y="1921565"/>
            <a:ext cx="1828800" cy="16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4540071"/>
            <a:ext cx="252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“Ignores” invalid inputs in real-time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3810000"/>
            <a:ext cx="1764792" cy="12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55626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Characters That Define Input </a:t>
            </a:r>
            <a:r>
              <a:rPr lang="en-US" dirty="0"/>
              <a:t>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To display a character literally in the input mask</a:t>
            </a:r>
          </a:p>
          <a:p>
            <a:pPr marL="457200" lvl="2" indent="0">
              <a:buNone/>
            </a:pPr>
            <a:r>
              <a:rPr lang="en-US" dirty="0" smtClean="0"/>
              <a:t>\&lt;char&gt;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31784"/>
              </p:ext>
            </p:extLst>
          </p:nvPr>
        </p:nvGraphicFramePr>
        <p:xfrm>
          <a:off x="685800" y="2438400"/>
          <a:ext cx="7086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Desired</a:t>
                      </a:r>
                      <a:r>
                        <a:rPr lang="en-US" baseline="0" dirty="0" smtClean="0"/>
                        <a:t> input for each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 to enter as input mask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Digits only (0…9)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or 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Digits,</a:t>
                      </a:r>
                      <a:r>
                        <a:rPr lang="en-US" baseline="0" dirty="0" smtClean="0"/>
                        <a:t> space (default), plus or minus 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Alphabetic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Alphabetic letter or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914400" y="5854562"/>
            <a:ext cx="5486400" cy="5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209675" cy="7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Gamers table: Telephone number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Gamers table: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80" b="4245"/>
          <a:stretch/>
        </p:blipFill>
        <p:spPr>
          <a:xfrm>
            <a:off x="838200" y="1905000"/>
            <a:ext cx="2641599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70273"/>
            <a:ext cx="1600200" cy="13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format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29200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14400" y="5029200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‘at-sign’/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from $1 to $100.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from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documents only can be used to specify that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6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dirty="0" smtClean="0">
                <a:cs typeface="Consolas" panose="020B0609020204030204" pitchFamily="49" charset="0"/>
              </a:rPr>
              <a:t> (&lt;L&gt; &lt;</a:t>
            </a:r>
            <a:r>
              <a:rPr lang="en-US" i="1" dirty="0" smtClean="0">
                <a:cs typeface="Consolas" panose="020B0609020204030204" pitchFamily="49" charset="0"/>
              </a:rPr>
              <a:t>one or two digits</a:t>
            </a:r>
            <a:r>
              <a:rPr lang="en-US" dirty="0" smtClean="0">
                <a:cs typeface="Consolas" panose="020B0609020204030204" pitchFamily="49" charset="0"/>
              </a:rPr>
              <a:t>&gt;)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38600"/>
            <a:ext cx="158239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O.K.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dirty="0" smtClean="0">
                <a:cs typeface="Consolas" panose="020B0609020204030204" pitchFamily="49" charset="0"/>
              </a:rPr>
              <a:t> (at-sign followed by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3" r="1387"/>
          <a:stretch/>
        </p:blipFill>
        <p:spPr>
          <a:xfrm>
            <a:off x="990600" y="2209800"/>
            <a:ext cx="103216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623" b="13513"/>
          <a:stretch/>
        </p:blipFill>
        <p:spPr>
          <a:xfrm>
            <a:off x="1013254" y="3543300"/>
            <a:ext cx="1178801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714875"/>
            <a:ext cx="1895475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701" r="-1"/>
          <a:stretch/>
        </p:blipFill>
        <p:spPr>
          <a:xfrm>
            <a:off x="990600" y="5772488"/>
            <a:ext cx="946880" cy="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Information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1"/>
            <a:r>
              <a:rPr lang="en-US" dirty="0">
                <a:ea typeface="ＭＳ Ｐゴシック"/>
                <a:cs typeface="ＭＳ Ｐゴシック"/>
              </a:rPr>
              <a:t>Minimizes redundancy:</a:t>
            </a:r>
          </a:p>
          <a:p>
            <a:pPr lvl="1"/>
            <a:endParaRPr 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68763"/>
              </p:ext>
            </p:extLst>
          </p:nvPr>
        </p:nvGraphicFramePr>
        <p:xfrm>
          <a:off x="770667" y="1992856"/>
          <a:ext cx="6400799" cy="2086572"/>
        </p:xfrm>
        <a:graphic>
          <a:graphicData uri="http://schemas.openxmlformats.org/drawingml/2006/table">
            <a:tbl>
              <a:tblPr/>
              <a:tblGrid>
                <a:gridCol w="838199"/>
                <a:gridCol w="762000"/>
                <a:gridCol w="685800"/>
                <a:gridCol w="1066800"/>
                <a:gridCol w="1447800"/>
                <a:gridCol w="1600200"/>
              </a:tblGrid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 203, 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 205, 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ACCT 321,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FNCE 353, 05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211,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251,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665053"/>
              </p:ext>
            </p:extLst>
          </p:nvPr>
        </p:nvGraphicFramePr>
        <p:xfrm>
          <a:off x="770667" y="4719433"/>
          <a:ext cx="7663927" cy="1720287"/>
        </p:xfrm>
        <a:graphic>
          <a:graphicData uri="http://schemas.openxmlformats.org/drawingml/2006/table">
            <a:tbl>
              <a:tblPr/>
              <a:tblGrid>
                <a:gridCol w="1232232"/>
                <a:gridCol w="1465707"/>
                <a:gridCol w="1285586"/>
                <a:gridCol w="3680402"/>
              </a:tblGrid>
              <a:tr h="2679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70667" y="1652121"/>
            <a:ext cx="340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Students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799354" y="4341046"/>
            <a:ext cx="27813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Classes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59027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7307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604" y="4800600"/>
            <a:ext cx="3753596" cy="1524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Rules: Online Database Example </a:t>
            </a:r>
            <a:r>
              <a:rPr lang="en-US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US" dirty="0" smtClean="0">
                <a:cs typeface="Consolas" panose="020B0609020204030204" pitchFamily="49" charset="0"/>
              </a:rPr>
              <a:t> ($1 - $100)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r>
              <a:rPr lang="en-US" dirty="0"/>
              <a:t>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Duration</a:t>
            </a:r>
            <a:r>
              <a:rPr lang="en-US" dirty="0" smtClean="0">
                <a:cs typeface="Consolas" panose="020B0609020204030204" pitchFamily="49" charset="0"/>
              </a:rPr>
              <a:t> (Minutes in a day spent playing 0 – 86,400)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67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73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rate of every gamer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6257366" cy="1624479"/>
            <a:chOff x="228599" y="3572435"/>
            <a:chExt cx="62573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62573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(graphical form is an Access specific query)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Create-&gt;Query Design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desire table or tables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199"/>
            <a:ext cx="4876800" cy="4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attributes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 of all gamers that </a:t>
            </a:r>
            <a:r>
              <a:rPr lang="en-US" altLang="en-US" dirty="0"/>
              <a:t>have the last name of </a:t>
            </a:r>
            <a:r>
              <a:rPr lang="en-US" altLang="en-US" dirty="0" smtClean="0"/>
              <a:t>Tam?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4" y="6098858"/>
            <a:ext cx="4456546" cy="73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are portable between different database programs.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CPSC 203: Forming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 queries graphically or using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8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#2: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every game played by a gamer our database.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  <a:p>
            <a:pPr lvl="1"/>
            <a:r>
              <a:rPr lang="en-CA" dirty="0" smtClean="0"/>
              <a:t>A game must have been played by at least one gamer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53000"/>
            <a:ext cx="6197029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SQL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Auto generated form from Access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Sessions.SessionDate, Games.Title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(Gamers INNER JOIN Sessions ON Gamers.CallSign = Sessions.CallSign) ON Games.Title = Sessions.Title;</a:t>
            </a:r>
          </a:p>
          <a:p>
            <a:endParaRPr lang="en-CA" dirty="0"/>
          </a:p>
          <a:p>
            <a:r>
              <a:rPr lang="en-CA" dirty="0" smtClean="0"/>
              <a:t>Acceptable form for this class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Sessions.SessionDate, Games.Title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((Games JOIN Gamers JOIN Sessions)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(Gamers.CallSign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Sessions.CallSign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ON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Games.Title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Sessions.Title));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87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36579"/>
              </p:ext>
            </p:extLst>
          </p:nvPr>
        </p:nvGraphicFramePr>
        <p:xfrm>
          <a:off x="789491" y="2974042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371600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 and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 smtClean="0"/>
              <a:t> of games that were played.</a:t>
            </a:r>
          </a:p>
          <a:p>
            <a:r>
              <a:rPr lang="en-CA" dirty="0" smtClean="0"/>
              <a:t>Note: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Session duration is listed in minutes so the cost is converted from cost/hour to cost/minute (divide hourly rates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’ by 60).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3" t="10417" r="1476"/>
          <a:stretch/>
        </p:blipFill>
        <p:spPr>
          <a:xfrm>
            <a:off x="1066801" y="3429000"/>
            <a:ext cx="5029200" cy="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 3: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50"/>
          <a:stretch/>
        </p:blipFill>
        <p:spPr>
          <a:xfrm>
            <a:off x="-8823" y="4989115"/>
            <a:ext cx="4352223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SQL 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AS RatePerMinute, Sessions.SessionDuration, [RatePerMinute]*[SessionDuration] AS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JOIN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Sessions ON Games.Title = Sessions.Title;</a:t>
            </a:r>
          </a:p>
          <a:p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68" r="44318"/>
          <a:stretch/>
        </p:blipFill>
        <p:spPr>
          <a:xfrm>
            <a:off x="6858000" y="68580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78573" t="25385" r="768" b="46139"/>
          <a:stretch/>
        </p:blipFill>
        <p:spPr bwMode="auto">
          <a:xfrm>
            <a:off x="1876238" y="5002212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775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05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47348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379730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876300" y="4203700"/>
            <a:ext cx="3645964" cy="17526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#6: 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#7: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 smtClean="0"/>
              <a:t>’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the call sign when there’s an ‘a’ anywhere (call sign).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Card: Example Queries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3364274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6336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15240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0" y="46736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73600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7216"/>
            <a:ext cx="2298701" cy="45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‘.com’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How to form different queries in order to retrieve data from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contradictions can result in no query results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</a:t>
            </a:r>
            <a:r>
              <a:rPr lang="en-CA" altLang="en-US" dirty="0"/>
              <a:t>wildcards can be used in queries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38849</TotalTime>
  <Words>4878</Words>
  <Application>Microsoft Office PowerPoint</Application>
  <PresentationFormat>On-screen Show (4:3)</PresentationFormat>
  <Paragraphs>1065</Paragraphs>
  <Slides>92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Databases</vt:lpstr>
      <vt:lpstr>Purpose Of A Database</vt:lpstr>
      <vt:lpstr>Purpose Of A Database</vt:lpstr>
      <vt:lpstr>Databases: Storing / Retrieving Information</vt:lpstr>
      <vt:lpstr>Databases: Storing / Retrieving Information (2)</vt:lpstr>
      <vt:lpstr>Databases: Storing / Retrieving Information (3)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</vt:lpstr>
      <vt:lpstr>Guidelines For Naming Attributes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Types Of Tables</vt:lpstr>
      <vt:lpstr>Example Use Of Data Table</vt:lpstr>
      <vt:lpstr>Types Of Data Integrity In Databases</vt:lpstr>
      <vt:lpstr>Input Masks</vt:lpstr>
      <vt:lpstr>Defining Input Masks</vt:lpstr>
      <vt:lpstr>Use Of Input Masks</vt:lpstr>
      <vt:lpstr>Some Characters That Define Input Masks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The Wildcard</vt:lpstr>
      <vt:lpstr>Validation Rules: Online Database Example</vt:lpstr>
      <vt:lpstr>Validation Rules: Online Database Example (2)</vt:lpstr>
      <vt:lpstr>Validation Rules: Online Database Example (3)</vt:lpstr>
      <vt:lpstr>Documenting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Example SQL Query</vt:lpstr>
      <vt:lpstr>CPSC 203: Forming Queries</vt:lpstr>
      <vt:lpstr>Queries Can Span Multiple Tables</vt:lpstr>
      <vt:lpstr>Query #2: Multi-Table Queries</vt:lpstr>
      <vt:lpstr>Query #2: Access</vt:lpstr>
      <vt:lpstr>Query #2: SQL</vt:lpstr>
      <vt:lpstr>Calculated Values</vt:lpstr>
      <vt:lpstr>Query #3: Calculated Values</vt:lpstr>
      <vt:lpstr>Query # 3: Graphical Access Query</vt:lpstr>
      <vt:lpstr>Query #3: SQL Form</vt:lpstr>
      <vt:lpstr>Access: Cleaning Up The Results</vt:lpstr>
      <vt:lpstr>Logical Operators</vt:lpstr>
      <vt:lpstr>Relational Operators</vt:lpstr>
      <vt:lpstr>Query #4: Logical-OR</vt:lpstr>
      <vt:lpstr>Query #5: Logical-AND</vt:lpstr>
      <vt:lpstr>Ordering Queries</vt:lpstr>
      <vt:lpstr>Query #6: Ordering Queries</vt:lpstr>
      <vt:lpstr>Query #7: Contradictory Conditions</vt:lpstr>
      <vt:lpstr>Using The Wildcard In Queries</vt:lpstr>
      <vt:lpstr>Wild Card: Example Queries</vt:lpstr>
      <vt:lpstr>Single Character Wildcard ‘?’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1515</cp:revision>
  <dcterms:created xsi:type="dcterms:W3CDTF">2014-05-13T22:22:53Z</dcterms:created>
  <dcterms:modified xsi:type="dcterms:W3CDTF">2015-10-02T23:59:19Z</dcterms:modified>
</cp:coreProperties>
</file>