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79" r:id="rId3"/>
    <p:sldId id="258" r:id="rId4"/>
    <p:sldId id="280" r:id="rId5"/>
    <p:sldId id="295" r:id="rId6"/>
    <p:sldId id="260" r:id="rId7"/>
    <p:sldId id="296" r:id="rId8"/>
    <p:sldId id="267" r:id="rId9"/>
    <p:sldId id="261" r:id="rId10"/>
    <p:sldId id="268" r:id="rId11"/>
    <p:sldId id="269" r:id="rId12"/>
    <p:sldId id="264" r:id="rId13"/>
    <p:sldId id="265" r:id="rId14"/>
    <p:sldId id="282" r:id="rId15"/>
    <p:sldId id="283" r:id="rId16"/>
    <p:sldId id="284" r:id="rId17"/>
    <p:sldId id="285" r:id="rId18"/>
    <p:sldId id="274" r:id="rId19"/>
    <p:sldId id="272" r:id="rId20"/>
    <p:sldId id="271" r:id="rId21"/>
    <p:sldId id="275" r:id="rId22"/>
    <p:sldId id="286" r:id="rId23"/>
    <p:sldId id="287" r:id="rId24"/>
    <p:sldId id="288" r:id="rId25"/>
    <p:sldId id="291" r:id="rId26"/>
    <p:sldId id="293" r:id="rId27"/>
    <p:sldId id="294" r:id="rId28"/>
    <p:sldId id="292" r:id="rId29"/>
    <p:sldId id="290" r:id="rId30"/>
    <p:sldId id="278"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3" autoAdjust="0"/>
    <p:restoredTop sz="95226" autoAdjust="0"/>
  </p:normalViewPr>
  <p:slideViewPr>
    <p:cSldViewPr>
      <p:cViewPr varScale="1">
        <p:scale>
          <a:sx n="64" d="100"/>
          <a:sy n="64" d="100"/>
        </p:scale>
        <p:origin x="78" y="7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9/7/2015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a:t>Administrative and course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9/7/2015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0898B1B-AC48-432F-9E63-3FD32792B497}" type="slidenum">
              <a:rPr lang="en-US" altLang="en-US" sz="1000" smtClean="0">
                <a:latin typeface="Times New Roman" pitchFamily="18" charset="0"/>
              </a:rPr>
              <a:pPr>
                <a:lnSpc>
                  <a:spcPct val="100000"/>
                </a:lnSpc>
                <a:spcBef>
                  <a:spcPct val="0"/>
                </a:spcBef>
              </a:pPr>
              <a:t>2</a:t>
            </a:fld>
            <a:endParaRPr lang="en-US" altLang="en-US" sz="1000" dirty="0"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0347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1533D9A4-477F-4BF4-A90F-7F7F3E511920}" type="slidenum">
              <a:rPr lang="en-US" altLang="en-US" sz="1000" smtClean="0">
                <a:latin typeface="Times New Roman" pitchFamily="18" charset="0"/>
              </a:rPr>
              <a:pPr>
                <a:lnSpc>
                  <a:spcPct val="100000"/>
                </a:lnSpc>
                <a:spcBef>
                  <a:spcPct val="0"/>
                </a:spcBef>
              </a:pPr>
              <a:t>29</a:t>
            </a:fld>
            <a:endParaRPr lang="en-US" altLang="en-US" sz="1000" dirty="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32845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3450">
              <a:defRPr>
                <a:solidFill>
                  <a:schemeClr val="tx1"/>
                </a:solidFill>
                <a:latin typeface="Calibri" pitchFamily="34" charset="0"/>
              </a:defRPr>
            </a:lvl1pPr>
            <a:lvl2pPr marL="728663" indent="-279400" defTabSz="933450">
              <a:defRPr>
                <a:solidFill>
                  <a:schemeClr val="tx1"/>
                </a:solidFill>
                <a:latin typeface="Calibri" pitchFamily="34" charset="0"/>
              </a:defRPr>
            </a:lvl2pPr>
            <a:lvl3pPr marL="1120775" indent="-223838" defTabSz="933450">
              <a:defRPr>
                <a:solidFill>
                  <a:schemeClr val="tx1"/>
                </a:solidFill>
                <a:latin typeface="Calibri" pitchFamily="34" charset="0"/>
              </a:defRPr>
            </a:lvl3pPr>
            <a:lvl4pPr marL="1570038" indent="-223838" defTabSz="933450">
              <a:defRPr>
                <a:solidFill>
                  <a:schemeClr val="tx1"/>
                </a:solidFill>
                <a:latin typeface="Calibri" pitchFamily="34" charset="0"/>
              </a:defRPr>
            </a:lvl4pPr>
            <a:lvl5pPr marL="2017713" indent="-223838" defTabSz="933450">
              <a:defRPr>
                <a:solidFill>
                  <a:schemeClr val="tx1"/>
                </a:solidFill>
                <a:latin typeface="Calibri" pitchFamily="34" charset="0"/>
              </a:defRPr>
            </a:lvl5pPr>
            <a:lvl6pPr marL="2474913" indent="-223838" defTabSz="933450" fontAlgn="base">
              <a:spcBef>
                <a:spcPct val="0"/>
              </a:spcBef>
              <a:spcAft>
                <a:spcPct val="0"/>
              </a:spcAft>
              <a:defRPr>
                <a:solidFill>
                  <a:schemeClr val="tx1"/>
                </a:solidFill>
                <a:latin typeface="Calibri" pitchFamily="34" charset="0"/>
              </a:defRPr>
            </a:lvl6pPr>
            <a:lvl7pPr marL="2932113" indent="-223838" defTabSz="933450" fontAlgn="base">
              <a:spcBef>
                <a:spcPct val="0"/>
              </a:spcBef>
              <a:spcAft>
                <a:spcPct val="0"/>
              </a:spcAft>
              <a:defRPr>
                <a:solidFill>
                  <a:schemeClr val="tx1"/>
                </a:solidFill>
                <a:latin typeface="Calibri" pitchFamily="34" charset="0"/>
              </a:defRPr>
            </a:lvl7pPr>
            <a:lvl8pPr marL="3389313" indent="-223838" defTabSz="933450" fontAlgn="base">
              <a:spcBef>
                <a:spcPct val="0"/>
              </a:spcBef>
              <a:spcAft>
                <a:spcPct val="0"/>
              </a:spcAft>
              <a:defRPr>
                <a:solidFill>
                  <a:schemeClr val="tx1"/>
                </a:solidFill>
                <a:latin typeface="Calibri" pitchFamily="34" charset="0"/>
              </a:defRPr>
            </a:lvl8pPr>
            <a:lvl9pPr marL="3846513" indent="-223838" defTabSz="933450"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defRPr/>
            </a:pPr>
            <a:fld id="{77E37D52-F5CD-471A-AA53-546D93A7C3D2}" type="slidenum">
              <a:rPr lang="en-US" altLang="en-US" sz="1000" smtClean="0">
                <a:latin typeface="Times New Roman" pitchFamily="18" charset="0"/>
              </a:rPr>
              <a:pPr eaLnBrk="0" fontAlgn="base" hangingPunct="0">
                <a:spcBef>
                  <a:spcPct val="0"/>
                </a:spcBef>
                <a:spcAft>
                  <a:spcPct val="0"/>
                </a:spcAft>
                <a:defRPr/>
              </a:pPr>
              <a:t>3</a:t>
            </a:fld>
            <a:endParaRPr lang="en-US" altLang="en-US" sz="1000" dirty="0" smtClean="0">
              <a:latin typeface="Times New Roman" pitchFamily="18"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22426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lnSpc>
                <a:spcPct val="90000"/>
              </a:lnSpc>
              <a:spcBef>
                <a:spcPct val="40000"/>
              </a:spcBef>
              <a:defRPr sz="1200">
                <a:solidFill>
                  <a:schemeClr val="tx1"/>
                </a:solidFill>
                <a:latin typeface="Arial" charset="0"/>
              </a:defRPr>
            </a:lvl1pPr>
            <a:lvl2pPr marL="741363" indent="-284163" defTabSz="950913" eaLnBrk="0" hangingPunct="0">
              <a:lnSpc>
                <a:spcPct val="90000"/>
              </a:lnSpc>
              <a:spcBef>
                <a:spcPct val="40000"/>
              </a:spcBef>
              <a:defRPr sz="1200">
                <a:solidFill>
                  <a:schemeClr val="tx1"/>
                </a:solidFill>
                <a:latin typeface="Arial" charset="0"/>
              </a:defRPr>
            </a:lvl2pPr>
            <a:lvl3pPr marL="1141413" indent="-227013" defTabSz="950913" eaLnBrk="0" hangingPunct="0">
              <a:lnSpc>
                <a:spcPct val="90000"/>
              </a:lnSpc>
              <a:spcBef>
                <a:spcPct val="40000"/>
              </a:spcBef>
              <a:defRPr sz="1200">
                <a:solidFill>
                  <a:schemeClr val="tx1"/>
                </a:solidFill>
                <a:latin typeface="Arial" charset="0"/>
              </a:defRPr>
            </a:lvl3pPr>
            <a:lvl4pPr marL="1598613" indent="-227013" defTabSz="950913" eaLnBrk="0" hangingPunct="0">
              <a:lnSpc>
                <a:spcPct val="90000"/>
              </a:lnSpc>
              <a:spcBef>
                <a:spcPct val="40000"/>
              </a:spcBef>
              <a:defRPr sz="1200">
                <a:solidFill>
                  <a:schemeClr val="tx1"/>
                </a:solidFill>
                <a:latin typeface="Arial" charset="0"/>
              </a:defRPr>
            </a:lvl4pPr>
            <a:lvl5pPr marL="2055813" indent="-227013" defTabSz="950913" eaLnBrk="0" hangingPunct="0">
              <a:lnSpc>
                <a:spcPct val="90000"/>
              </a:lnSpc>
              <a:spcBef>
                <a:spcPct val="40000"/>
              </a:spcBef>
              <a:defRPr sz="1200">
                <a:solidFill>
                  <a:schemeClr val="tx1"/>
                </a:solidFill>
                <a:latin typeface="Arial" charset="0"/>
              </a:defRPr>
            </a:lvl5pPr>
            <a:lvl6pPr marL="2513013" indent="-227013" defTabSz="950913" eaLnBrk="0" fontAlgn="base" hangingPunct="0">
              <a:lnSpc>
                <a:spcPct val="90000"/>
              </a:lnSpc>
              <a:spcBef>
                <a:spcPct val="40000"/>
              </a:spcBef>
              <a:spcAft>
                <a:spcPct val="0"/>
              </a:spcAft>
              <a:defRPr sz="1200">
                <a:solidFill>
                  <a:schemeClr val="tx1"/>
                </a:solidFill>
                <a:latin typeface="Arial" charset="0"/>
              </a:defRPr>
            </a:lvl6pPr>
            <a:lvl7pPr marL="2970213" indent="-227013" defTabSz="950913" eaLnBrk="0" fontAlgn="base" hangingPunct="0">
              <a:lnSpc>
                <a:spcPct val="90000"/>
              </a:lnSpc>
              <a:spcBef>
                <a:spcPct val="40000"/>
              </a:spcBef>
              <a:spcAft>
                <a:spcPct val="0"/>
              </a:spcAft>
              <a:defRPr sz="1200">
                <a:solidFill>
                  <a:schemeClr val="tx1"/>
                </a:solidFill>
                <a:latin typeface="Arial" charset="0"/>
              </a:defRPr>
            </a:lvl7pPr>
            <a:lvl8pPr marL="3427413" indent="-227013" defTabSz="950913" eaLnBrk="0" fontAlgn="base" hangingPunct="0">
              <a:lnSpc>
                <a:spcPct val="90000"/>
              </a:lnSpc>
              <a:spcBef>
                <a:spcPct val="40000"/>
              </a:spcBef>
              <a:spcAft>
                <a:spcPct val="0"/>
              </a:spcAft>
              <a:defRPr sz="1200">
                <a:solidFill>
                  <a:schemeClr val="tx1"/>
                </a:solidFill>
                <a:latin typeface="Arial" charset="0"/>
              </a:defRPr>
            </a:lvl8pPr>
            <a:lvl9pPr marL="3884613" indent="-227013" defTabSz="950913"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E29FDAE-9F65-4DA2-A33D-2A4A3B79A34D}" type="slidenum">
              <a:rPr lang="en-US" altLang="en-US" sz="1000" smtClean="0">
                <a:latin typeface="Times New Roman" pitchFamily="18" charset="0"/>
              </a:rPr>
              <a:pPr>
                <a:lnSpc>
                  <a:spcPct val="100000"/>
                </a:lnSpc>
                <a:spcBef>
                  <a:spcPct val="0"/>
                </a:spcBef>
              </a:pPr>
              <a:t>4</a:t>
            </a:fld>
            <a:endParaRPr lang="en-US" altLang="en-US" sz="1000" dirty="0"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smtClean="0"/>
          </a:p>
        </p:txBody>
      </p:sp>
    </p:spTree>
    <p:extLst>
      <p:ext uri="{BB962C8B-B14F-4D97-AF65-F5344CB8AC3E}">
        <p14:creationId xmlns:p14="http://schemas.microsoft.com/office/powerpoint/2010/main" val="384785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505C44A0-F33D-427A-8F7D-6E22CE57F698}" type="slidenum">
              <a:rPr lang="en-US" altLang="en-US" sz="1000" smtClean="0">
                <a:latin typeface="Times New Roman" pitchFamily="18" charset="0"/>
              </a:rPr>
              <a:pPr>
                <a:lnSpc>
                  <a:spcPct val="100000"/>
                </a:lnSpc>
                <a:spcBef>
                  <a:spcPct val="0"/>
                </a:spcBef>
              </a:pPr>
              <a:t>5</a:t>
            </a:fld>
            <a:endParaRPr lang="en-US" altLang="en-US" sz="1000" dirty="0" smtClean="0">
              <a:latin typeface="Times New Roman" pitchFamily="18" charset="0"/>
            </a:endParaRPr>
          </a:p>
        </p:txBody>
      </p:sp>
    </p:spTree>
    <p:extLst>
      <p:ext uri="{BB962C8B-B14F-4D97-AF65-F5344CB8AC3E}">
        <p14:creationId xmlns:p14="http://schemas.microsoft.com/office/powerpoint/2010/main" val="248365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9A9A69A-36F5-4E9A-92C5-67DE090565E1}" type="slidenum">
              <a:rPr lang="en-US" altLang="en-US" smtClean="0"/>
              <a:pPr fontAlgn="base">
                <a:spcBef>
                  <a:spcPct val="0"/>
                </a:spcBef>
                <a:spcAft>
                  <a:spcPct val="0"/>
                </a:spcAft>
                <a:defRPr/>
              </a:pPr>
              <a:t>10</a:t>
            </a:fld>
            <a:endParaRPr lang="en-US" altLang="en-US" dirty="0" smtClean="0"/>
          </a:p>
        </p:txBody>
      </p:sp>
    </p:spTree>
    <p:extLst>
      <p:ext uri="{BB962C8B-B14F-4D97-AF65-F5344CB8AC3E}">
        <p14:creationId xmlns:p14="http://schemas.microsoft.com/office/powerpoint/2010/main" val="130418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a:solidFill>
                  <a:schemeClr val="tx1"/>
                </a:solidFill>
                <a:latin typeface="Calibri" pitchFamily="34" charset="0"/>
              </a:defRPr>
            </a:lvl1pPr>
            <a:lvl2pPr marL="727075" indent="-277813" defTabSz="931863">
              <a:defRPr>
                <a:solidFill>
                  <a:schemeClr val="tx1"/>
                </a:solidFill>
                <a:latin typeface="Calibri" pitchFamily="34" charset="0"/>
              </a:defRPr>
            </a:lvl2pPr>
            <a:lvl3pPr marL="1117600" indent="-222250" defTabSz="931863">
              <a:defRPr>
                <a:solidFill>
                  <a:schemeClr val="tx1"/>
                </a:solidFill>
                <a:latin typeface="Calibri" pitchFamily="34" charset="0"/>
              </a:defRPr>
            </a:lvl3pPr>
            <a:lvl4pPr marL="1566863" indent="-222250" defTabSz="931863">
              <a:defRPr>
                <a:solidFill>
                  <a:schemeClr val="tx1"/>
                </a:solidFill>
                <a:latin typeface="Calibri" pitchFamily="34" charset="0"/>
              </a:defRPr>
            </a:lvl4pPr>
            <a:lvl5pPr marL="2012950" indent="-222250" defTabSz="931863">
              <a:defRPr>
                <a:solidFill>
                  <a:schemeClr val="tx1"/>
                </a:solidFill>
                <a:latin typeface="Calibri" pitchFamily="34" charset="0"/>
              </a:defRPr>
            </a:lvl5pPr>
            <a:lvl6pPr marL="2470150" indent="-222250" defTabSz="931863" fontAlgn="base">
              <a:spcBef>
                <a:spcPct val="0"/>
              </a:spcBef>
              <a:spcAft>
                <a:spcPct val="0"/>
              </a:spcAft>
              <a:defRPr>
                <a:solidFill>
                  <a:schemeClr val="tx1"/>
                </a:solidFill>
                <a:latin typeface="Calibri" pitchFamily="34" charset="0"/>
              </a:defRPr>
            </a:lvl6pPr>
            <a:lvl7pPr marL="2927350" indent="-222250" defTabSz="931863" fontAlgn="base">
              <a:spcBef>
                <a:spcPct val="0"/>
              </a:spcBef>
              <a:spcAft>
                <a:spcPct val="0"/>
              </a:spcAft>
              <a:defRPr>
                <a:solidFill>
                  <a:schemeClr val="tx1"/>
                </a:solidFill>
                <a:latin typeface="Calibri" pitchFamily="34" charset="0"/>
              </a:defRPr>
            </a:lvl7pPr>
            <a:lvl8pPr marL="3384550" indent="-222250" defTabSz="931863" fontAlgn="base">
              <a:spcBef>
                <a:spcPct val="0"/>
              </a:spcBef>
              <a:spcAft>
                <a:spcPct val="0"/>
              </a:spcAft>
              <a:defRPr>
                <a:solidFill>
                  <a:schemeClr val="tx1"/>
                </a:solidFill>
                <a:latin typeface="Calibri" pitchFamily="34" charset="0"/>
              </a:defRPr>
            </a:lvl8pPr>
            <a:lvl9pPr marL="3841750" indent="-222250" defTabSz="931863"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defRPr/>
            </a:pPr>
            <a:fld id="{F086D671-B146-4DDD-B41F-BDF540867992}" type="slidenum">
              <a:rPr lang="en-US" altLang="en-US" sz="1000" smtClean="0">
                <a:latin typeface="Times New Roman" pitchFamily="18" charset="0"/>
              </a:rPr>
              <a:pPr eaLnBrk="0" fontAlgn="base" hangingPunct="0">
                <a:spcBef>
                  <a:spcPct val="0"/>
                </a:spcBef>
                <a:spcAft>
                  <a:spcPct val="0"/>
                </a:spcAft>
                <a:defRPr/>
              </a:pPr>
              <a:t>18</a:t>
            </a:fld>
            <a:endParaRPr lang="en-US" altLang="en-US" sz="1000" dirty="0" smtClean="0">
              <a:latin typeface="Times New Roman" pitchFamily="18" charset="0"/>
            </a:endParaRPr>
          </a:p>
        </p:txBody>
      </p:sp>
    </p:spTree>
    <p:extLst>
      <p:ext uri="{BB962C8B-B14F-4D97-AF65-F5344CB8AC3E}">
        <p14:creationId xmlns:p14="http://schemas.microsoft.com/office/powerpoint/2010/main" val="2471445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25</a:t>
            </a:fld>
            <a:endParaRPr lang="en-US" dirty="0"/>
          </a:p>
        </p:txBody>
      </p:sp>
    </p:spTree>
    <p:extLst>
      <p:ext uri="{BB962C8B-B14F-4D97-AF65-F5344CB8AC3E}">
        <p14:creationId xmlns:p14="http://schemas.microsoft.com/office/powerpoint/2010/main" val="279226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final exam grades (programming):</a:t>
            </a:r>
            <a:r>
              <a:rPr lang="en-US" baseline="0" dirty="0" smtClean="0"/>
              <a:t> 65% - 70%</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27</a:t>
            </a:fld>
            <a:endParaRPr lang="en-US" dirty="0"/>
          </a:p>
        </p:txBody>
      </p:sp>
    </p:spTree>
    <p:extLst>
      <p:ext uri="{BB962C8B-B14F-4D97-AF65-F5344CB8AC3E}">
        <p14:creationId xmlns:p14="http://schemas.microsoft.com/office/powerpoint/2010/main" val="2849698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a:solidFill>
                  <a:schemeClr val="tx1"/>
                </a:solidFill>
                <a:latin typeface="Calibri" pitchFamily="34" charset="0"/>
              </a:defRPr>
            </a:lvl1pPr>
            <a:lvl2pPr marL="727075" indent="-277813" defTabSz="931863">
              <a:defRPr>
                <a:solidFill>
                  <a:schemeClr val="tx1"/>
                </a:solidFill>
                <a:latin typeface="Calibri" pitchFamily="34" charset="0"/>
              </a:defRPr>
            </a:lvl2pPr>
            <a:lvl3pPr marL="1117600" indent="-222250" defTabSz="931863">
              <a:defRPr>
                <a:solidFill>
                  <a:schemeClr val="tx1"/>
                </a:solidFill>
                <a:latin typeface="Calibri" pitchFamily="34" charset="0"/>
              </a:defRPr>
            </a:lvl3pPr>
            <a:lvl4pPr marL="1566863" indent="-222250" defTabSz="931863">
              <a:defRPr>
                <a:solidFill>
                  <a:schemeClr val="tx1"/>
                </a:solidFill>
                <a:latin typeface="Calibri" pitchFamily="34" charset="0"/>
              </a:defRPr>
            </a:lvl4pPr>
            <a:lvl5pPr marL="2012950" indent="-222250" defTabSz="931863">
              <a:defRPr>
                <a:solidFill>
                  <a:schemeClr val="tx1"/>
                </a:solidFill>
                <a:latin typeface="Calibri" pitchFamily="34" charset="0"/>
              </a:defRPr>
            </a:lvl5pPr>
            <a:lvl6pPr marL="2470150" indent="-222250" defTabSz="931863" fontAlgn="base">
              <a:spcBef>
                <a:spcPct val="0"/>
              </a:spcBef>
              <a:spcAft>
                <a:spcPct val="0"/>
              </a:spcAft>
              <a:defRPr>
                <a:solidFill>
                  <a:schemeClr val="tx1"/>
                </a:solidFill>
                <a:latin typeface="Calibri" pitchFamily="34" charset="0"/>
              </a:defRPr>
            </a:lvl6pPr>
            <a:lvl7pPr marL="2927350" indent="-222250" defTabSz="931863" fontAlgn="base">
              <a:spcBef>
                <a:spcPct val="0"/>
              </a:spcBef>
              <a:spcAft>
                <a:spcPct val="0"/>
              </a:spcAft>
              <a:defRPr>
                <a:solidFill>
                  <a:schemeClr val="tx1"/>
                </a:solidFill>
                <a:latin typeface="Calibri" pitchFamily="34" charset="0"/>
              </a:defRPr>
            </a:lvl7pPr>
            <a:lvl8pPr marL="3384550" indent="-222250" defTabSz="931863" fontAlgn="base">
              <a:spcBef>
                <a:spcPct val="0"/>
              </a:spcBef>
              <a:spcAft>
                <a:spcPct val="0"/>
              </a:spcAft>
              <a:defRPr>
                <a:solidFill>
                  <a:schemeClr val="tx1"/>
                </a:solidFill>
                <a:latin typeface="Calibri" pitchFamily="34" charset="0"/>
              </a:defRPr>
            </a:lvl8pPr>
            <a:lvl9pPr marL="3841750" indent="-222250" defTabSz="931863"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defRPr/>
            </a:pPr>
            <a:fld id="{AC2A8975-9CB6-48F8-9495-686634A6E451}" type="slidenum">
              <a:rPr lang="en-US" altLang="en-US" sz="1000" smtClean="0">
                <a:latin typeface="Times New Roman" pitchFamily="18" charset="0"/>
              </a:rPr>
              <a:pPr eaLnBrk="0" fontAlgn="base" hangingPunct="0">
                <a:spcBef>
                  <a:spcPct val="0"/>
                </a:spcBef>
                <a:spcAft>
                  <a:spcPct val="0"/>
                </a:spcAft>
                <a:defRPr/>
              </a:pPr>
              <a:t>28</a:t>
            </a:fld>
            <a:endParaRPr lang="en-US" altLang="en-US" sz="1000" dirty="0" smtClean="0">
              <a:latin typeface="Times New Roman" pitchFamily="18" charset="0"/>
            </a:endParaRPr>
          </a:p>
        </p:txBody>
      </p:sp>
    </p:spTree>
    <p:extLst>
      <p:ext uri="{BB962C8B-B14F-4D97-AF65-F5344CB8AC3E}">
        <p14:creationId xmlns:p14="http://schemas.microsoft.com/office/powerpoint/2010/main" val="293498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9/7/2015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9/7/2015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9/7/2015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07561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9/7/2015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9/7/2015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9/7/2015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9/7/2015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9/7/2015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9/7/2015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39" r:id="rId12"/>
    <p:sldLayoutId id="2147483740"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hyperlink" Target="http://www.businessinsider.com/apple-interview-questions-2011-5#how-do-you-test-the-prototype-of-the-vending-machine-5" TargetMode="External"/><Relationship Id="rId2" Type="http://schemas.openxmlformats.org/officeDocument/2006/relationships/hyperlink" Target="http://www.businessinsider.com/15-google-interview-questions-that-will-make-you-feel-stupid-2009-11?op=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ucalgary.ca/it/office365/faq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office365.ucalgary.ca/" TargetMode="External"/><Relationship Id="rId4" Type="http://schemas.openxmlformats.org/officeDocument/2006/relationships/hyperlink" Target="http://www.ucalgary.ca/it/services/office-365"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app-ca.tophat.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mailto:tamj@cpsc.ucalgary.c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ucalgary.ca/pubs/calendar/current/f-2.html" TargetMode="External"/><Relationship Id="rId2" Type="http://schemas.openxmlformats.org/officeDocument/2006/relationships/hyperlink" Target="http://pages.cpsc.ucalgary.ca/~tamj/2015/203F/grade_calculator.xls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wmf"/></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3" Type="http://schemas.openxmlformats.org/officeDocument/2006/relationships/hyperlink" Target="http://www.cpsc.ucalgary.ca/~tamj/2015/203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su.ucalgary.ca/programs-services/student-services/bound-copi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8.wm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09600" y="3995738"/>
            <a:ext cx="7772400" cy="1470025"/>
          </a:xfrm>
        </p:spPr>
        <p:txBody>
          <a:bodyPr/>
          <a:lstStyle/>
          <a:p>
            <a:pPr eaLnBrk="1" hangingPunct="1"/>
            <a:r>
              <a:rPr lang="en-US" altLang="en-US" dirty="0" smtClean="0"/>
              <a:t>CPSC 203</a:t>
            </a:r>
          </a:p>
        </p:txBody>
      </p:sp>
      <p:sp>
        <p:nvSpPr>
          <p:cNvPr id="3" name="Subtitle 2"/>
          <p:cNvSpPr>
            <a:spLocks noGrp="1"/>
          </p:cNvSpPr>
          <p:nvPr>
            <p:ph type="subTitle" idx="1"/>
          </p:nvPr>
        </p:nvSpPr>
        <p:spPr>
          <a:xfrm>
            <a:off x="1371600" y="5410200"/>
            <a:ext cx="6400800" cy="1285875"/>
          </a:xfrm>
        </p:spPr>
        <p:txBody>
          <a:bodyPr rtlCol="0">
            <a:normAutofit/>
          </a:bodyPr>
          <a:lstStyle/>
          <a:p>
            <a:pPr eaLnBrk="1" fontAlgn="auto" hangingPunct="1">
              <a:spcAft>
                <a:spcPts val="0"/>
              </a:spcAft>
              <a:buFont typeface="Arial" panose="020B0604020202020204" pitchFamily="34" charset="0"/>
              <a:buNone/>
              <a:defRPr/>
            </a:pPr>
            <a:r>
              <a:rPr lang="en-US" dirty="0" smtClean="0">
                <a:solidFill>
                  <a:schemeClr val="tx1"/>
                </a:solidFill>
              </a:rPr>
              <a:t>Introduction to practical problem solving</a:t>
            </a:r>
          </a:p>
          <a:p>
            <a:pPr eaLnBrk="1" fontAlgn="auto" hangingPunct="1">
              <a:spcAft>
                <a:spcPts val="0"/>
              </a:spcAft>
              <a:buFont typeface="Arial" panose="020B0604020202020204" pitchFamily="34" charset="0"/>
              <a:buNone/>
              <a:defRPr/>
            </a:pPr>
            <a:r>
              <a:rPr lang="en-US" dirty="0" smtClean="0">
                <a:solidFill>
                  <a:schemeClr val="tx1"/>
                </a:solidFill>
              </a:rPr>
              <a:t>(James Tam)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0"/>
            <a:ext cx="4572000" cy="1760608"/>
          </a:xfrm>
          <a:prstGeom prst="rect">
            <a:avLst/>
          </a:prstGeom>
        </p:spPr>
      </p:pic>
      <p:pic>
        <p:nvPicPr>
          <p:cNvPr id="1027" name="Picture 3" descr="C:\Users\tamj\Dropbox\PVT\colorbox\dat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3164" y="273414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amj\Dropbox\PVT\colorbox\spreadshe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3521" y="2811663"/>
            <a:ext cx="2044958" cy="1368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7464" y="2534085"/>
            <a:ext cx="1295400" cy="400110"/>
          </a:xfrm>
          <a:prstGeom prst="rect">
            <a:avLst/>
          </a:prstGeom>
          <a:noFill/>
        </p:spPr>
        <p:txBody>
          <a:bodyPr wrap="square" rtlCol="0">
            <a:spAutoFit/>
          </a:bodyPr>
          <a:lstStyle/>
          <a:p>
            <a:r>
              <a:rPr lang="en-US" sz="2000" b="1" dirty="0" smtClean="0">
                <a:solidFill>
                  <a:srgbClr val="FF0000"/>
                </a:solidFill>
                <a:latin typeface="Silent Hell of Cheryl" pitchFamily="2" charset="0"/>
              </a:rPr>
              <a:t>Database</a:t>
            </a:r>
            <a:endParaRPr lang="en-US" sz="2000" b="1" dirty="0">
              <a:solidFill>
                <a:srgbClr val="FF0000"/>
              </a:solidFill>
              <a:latin typeface="Silent Hell of Cheryl" pitchFamily="2" charset="0"/>
            </a:endParaRPr>
          </a:p>
        </p:txBody>
      </p:sp>
      <p:sp>
        <p:nvSpPr>
          <p:cNvPr id="18" name="TextBox 17"/>
          <p:cNvSpPr txBox="1"/>
          <p:nvPr/>
        </p:nvSpPr>
        <p:spPr>
          <a:xfrm>
            <a:off x="1558989" y="2409096"/>
            <a:ext cx="1454021" cy="400110"/>
          </a:xfrm>
          <a:prstGeom prst="rect">
            <a:avLst/>
          </a:prstGeom>
          <a:noFill/>
        </p:spPr>
        <p:txBody>
          <a:bodyPr wrap="square" rtlCol="0">
            <a:spAutoFit/>
          </a:bodyPr>
          <a:lstStyle/>
          <a:p>
            <a:r>
              <a:rPr lang="en-US" sz="2000" b="1" dirty="0" smtClean="0">
                <a:solidFill>
                  <a:srgbClr val="FF0000"/>
                </a:solidFill>
                <a:latin typeface="Silent Hell of Cheryl" pitchFamily="2" charset="0"/>
              </a:rPr>
              <a:t>Spreadsheet</a:t>
            </a:r>
            <a:endParaRPr lang="en-US" sz="2000" b="1" dirty="0">
              <a:solidFill>
                <a:srgbClr val="FF0000"/>
              </a:solidFill>
              <a:latin typeface="Silent Hell of Cheryl" pitchFamily="2" charset="0"/>
            </a:endParaRPr>
          </a:p>
        </p:txBody>
      </p:sp>
      <p:sp>
        <p:nvSpPr>
          <p:cNvPr id="19" name="TextBox 18"/>
          <p:cNvSpPr txBox="1"/>
          <p:nvPr/>
        </p:nvSpPr>
        <p:spPr>
          <a:xfrm>
            <a:off x="3429000" y="1713248"/>
            <a:ext cx="2743200" cy="400110"/>
          </a:xfrm>
          <a:prstGeom prst="rect">
            <a:avLst/>
          </a:prstGeom>
          <a:noFill/>
        </p:spPr>
        <p:txBody>
          <a:bodyPr wrap="square" rtlCol="0">
            <a:spAutoFit/>
          </a:bodyPr>
          <a:lstStyle/>
          <a:p>
            <a:r>
              <a:rPr lang="en-US" sz="2000" b="1" dirty="0" smtClean="0">
                <a:solidFill>
                  <a:srgbClr val="FF0000"/>
                </a:solidFill>
                <a:latin typeface="Silent Hell of Cheryl" pitchFamily="2" charset="0"/>
              </a:rPr>
              <a:t>Computer programming</a:t>
            </a:r>
            <a:endParaRPr lang="en-US" sz="2000" b="1" dirty="0">
              <a:solidFill>
                <a:srgbClr val="FF0000"/>
              </a:solidFill>
              <a:latin typeface="Silent Hell of Cheryl" pitchFamily="2" charset="0"/>
            </a:endParaRPr>
          </a:p>
        </p:txBody>
      </p:sp>
      <p:sp>
        <p:nvSpPr>
          <p:cNvPr id="5" name="TextBox 4"/>
          <p:cNvSpPr txBox="1"/>
          <p:nvPr/>
        </p:nvSpPr>
        <p:spPr>
          <a:xfrm>
            <a:off x="0" y="6230034"/>
            <a:ext cx="2286000" cy="646331"/>
          </a:xfrm>
          <a:prstGeom prst="rect">
            <a:avLst/>
          </a:prstGeom>
          <a:noFill/>
        </p:spPr>
        <p:txBody>
          <a:bodyPr wrap="square" rtlCol="0">
            <a:spAutoFit/>
          </a:bodyPr>
          <a:lstStyle/>
          <a:p>
            <a:r>
              <a:rPr lang="en-US" dirty="0" smtClean="0"/>
              <a:t>Images: Colourbox.com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smtClean="0"/>
              <a:t>Course Outcomes (2)</a:t>
            </a:r>
          </a:p>
        </p:txBody>
      </p:sp>
      <p:sp>
        <p:nvSpPr>
          <p:cNvPr id="3" name="Content Placeholder 2"/>
          <p:cNvSpPr>
            <a:spLocks noGrp="1"/>
          </p:cNvSpPr>
          <p:nvPr>
            <p:ph idx="1"/>
          </p:nvPr>
        </p:nvSpPr>
        <p:spPr/>
        <p:txBody>
          <a:bodyPr/>
          <a:lstStyle/>
          <a:p>
            <a:pPr marL="234950" lvl="1" indent="-234950" eaLnBrk="1" hangingPunct="1">
              <a:buFont typeface="Arial" charset="0"/>
              <a:buChar char="•"/>
            </a:pPr>
            <a:r>
              <a:rPr lang="en-US" altLang="en-US" sz="2400" dirty="0" smtClean="0"/>
              <a:t>Employer XYZ wants to hire an Access © database developer  or someone familiar with SQL queries now. </a:t>
            </a:r>
          </a:p>
          <a:p>
            <a:pPr marL="234950" lvl="1" indent="-234950" eaLnBrk="1" hangingPunct="1">
              <a:buFont typeface="Arial" charset="0"/>
              <a:buChar char="•"/>
            </a:pPr>
            <a:r>
              <a:rPr lang="en-US" altLang="en-US" sz="2400" dirty="0" smtClean="0"/>
              <a:t>This is what’s hot, hot, hot</a:t>
            </a:r>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r>
              <a:rPr lang="en-US" altLang="en-US" sz="2400" dirty="0" smtClean="0"/>
              <a:t>But what’s hot today may not look so good tomorrow</a:t>
            </a:r>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r>
              <a:rPr lang="en-US" altLang="en-US" sz="2400" dirty="0" smtClean="0"/>
              <a:t>Technology changes: get used to it</a:t>
            </a:r>
          </a:p>
          <a:p>
            <a:pPr eaLnBrk="1" hangingPunct="1"/>
            <a:endParaRPr lang="en-US" altLang="en-US" dirty="0" smtClean="0"/>
          </a:p>
        </p:txBody>
      </p:sp>
      <p:pic>
        <p:nvPicPr>
          <p:cNvPr id="5125" name="Picture 5" descr="C:\Users\tamj\AppData\Local\Microsoft\Windows\Temporary Internet Files\Content.IE5\ECKISJHA\MC9000836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19400"/>
            <a:ext cx="8382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U:\PC\lectures\Hi.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5" y="4495800"/>
            <a:ext cx="10350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C:\Users\tamj\AppData\Local\Microsoft\Windows\Temporary Internet Files\Content.IE5\RVJCT6TT\MC90035717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5746750"/>
            <a:ext cx="7572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C:\Users\tamj\AppData\Local\Microsoft\Windows\Temporary Internet Files\Content.IE5\2O9FXVIN\MP910216413[1].png"/>
          <p:cNvPicPr>
            <a:picLocks noChangeAspect="1" noChangeArrowheads="1"/>
          </p:cNvPicPr>
          <p:nvPr/>
        </p:nvPicPr>
        <p:blipFill>
          <a:blip r:embed="rId6">
            <a:extLst>
              <a:ext uri="{28A0092B-C50C-407E-A947-70E740481C1C}">
                <a14:useLocalDpi xmlns:a14="http://schemas.microsoft.com/office/drawing/2010/main" val="0"/>
              </a:ext>
            </a:extLst>
          </a:blip>
          <a:srcRect l="13374" r="13596" b="16379"/>
          <a:stretch>
            <a:fillRect/>
          </a:stretch>
        </p:blipFill>
        <p:spPr bwMode="auto">
          <a:xfrm>
            <a:off x="5791200" y="5734050"/>
            <a:ext cx="10636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C:\Users\tamj\AppData\Local\Microsoft\Windows\Temporary Internet Files\Content.IE5\QAZZMKA2\MC90036431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775" y="5734050"/>
            <a:ext cx="1371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129"/>
                                        </p:tgtEl>
                                        <p:attrNameLst>
                                          <p:attrName>style.visibility</p:attrName>
                                        </p:attrNameLst>
                                      </p:cBhvr>
                                      <p:to>
                                        <p:strVal val="visible"/>
                                      </p:to>
                                    </p:set>
                                    <p:animEffect transition="in" filter="randombar(horizontal)">
                                      <p:cBhvr>
                                        <p:cTn id="31" dur="500"/>
                                        <p:tgtEl>
                                          <p:spTgt spid="51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4" presetClass="entr" presetSubtype="10" fill="hold" nodeType="clickEffect">
                                  <p:stCondLst>
                                    <p:cond delay="0"/>
                                  </p:stCondLst>
                                  <p:childTnLst>
                                    <p:set>
                                      <p:cBhvr>
                                        <p:cTn id="35" dur="1" fill="hold">
                                          <p:stCondLst>
                                            <p:cond delay="0"/>
                                          </p:stCondLst>
                                        </p:cTn>
                                        <p:tgtEl>
                                          <p:spTgt spid="5127"/>
                                        </p:tgtEl>
                                        <p:attrNameLst>
                                          <p:attrName>style.visibility</p:attrName>
                                        </p:attrNameLst>
                                      </p:cBhvr>
                                      <p:to>
                                        <p:strVal val="visible"/>
                                      </p:to>
                                    </p:set>
                                    <p:animEffect transition="in" filter="randombar(horizontal)">
                                      <p:cBhvr>
                                        <p:cTn id="36" dur="500"/>
                                        <p:tgtEl>
                                          <p:spTgt spid="512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nodeType="clickEffect">
                                  <p:stCondLst>
                                    <p:cond delay="0"/>
                                  </p:stCondLst>
                                  <p:childTnLst>
                                    <p:set>
                                      <p:cBhvr>
                                        <p:cTn id="40" dur="1" fill="hold">
                                          <p:stCondLst>
                                            <p:cond delay="0"/>
                                          </p:stCondLst>
                                        </p:cTn>
                                        <p:tgtEl>
                                          <p:spTgt spid="5128"/>
                                        </p:tgtEl>
                                        <p:attrNameLst>
                                          <p:attrName>style.visibility</p:attrName>
                                        </p:attrNameLst>
                                      </p:cBhvr>
                                      <p:to>
                                        <p:strVal val="visible"/>
                                      </p:to>
                                    </p:set>
                                    <p:animEffect transition="in" filter="randombar(horizontal)">
                                      <p:cBhvr>
                                        <p:cTn id="41"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smtClean="0"/>
              <a:t>Course Outcomes (3)</a:t>
            </a:r>
          </a:p>
        </p:txBody>
      </p:sp>
      <p:sp>
        <p:nvSpPr>
          <p:cNvPr id="3" name="Content Placeholder 2"/>
          <p:cNvSpPr>
            <a:spLocks noGrp="1"/>
          </p:cNvSpPr>
          <p:nvPr>
            <p:ph idx="1"/>
          </p:nvPr>
        </p:nvSpPr>
        <p:spPr/>
        <p:txBody>
          <a:bodyPr/>
          <a:lstStyle/>
          <a:p>
            <a:pPr eaLnBrk="1" hangingPunct="1"/>
            <a:r>
              <a:rPr lang="en-US" altLang="en-US" dirty="0" smtClean="0"/>
              <a:t>You will not only learn how to use existing technologies (spreadsheet, database, word processor) but also how to problem solve and create your own new software.</a:t>
            </a:r>
          </a:p>
          <a:p>
            <a:pPr eaLnBrk="1" hangingPunct="1"/>
            <a:r>
              <a:rPr lang="en-US" altLang="en-US" dirty="0" smtClean="0"/>
              <a:t>Problem solving is required in the programming component: VBA office macros or augmenting a web page by writing supplementary software.</a:t>
            </a:r>
          </a:p>
          <a:p>
            <a:pPr eaLnBrk="1" hangingPunct="1"/>
            <a:r>
              <a:rPr lang="en-US" altLang="en-US" dirty="0" smtClean="0"/>
              <a:t>Some corporations have recognized the relationship between problem solving skills and success in the work world:</a:t>
            </a:r>
          </a:p>
          <a:p>
            <a:pPr lvl="1" eaLnBrk="1" hangingPunct="1"/>
            <a:r>
              <a:rPr lang="en-US" altLang="en-US" dirty="0" smtClean="0"/>
              <a:t>E.g., “Killer” interview questions</a:t>
            </a:r>
          </a:p>
          <a:p>
            <a:pPr marL="461963" lvl="2" indent="-115888" eaLnBrk="1" hangingPunct="1"/>
            <a:r>
              <a:rPr lang="en-US" altLang="en-US" sz="1200" b="1" dirty="0" smtClean="0"/>
              <a:t>Google</a:t>
            </a:r>
            <a:endParaRPr lang="en-US" altLang="en-US" sz="1200" b="1" dirty="0" smtClean="0">
              <a:hlinkClick r:id="rId2"/>
            </a:endParaRPr>
          </a:p>
          <a:p>
            <a:pPr marL="461963" lvl="2" indent="-115888" eaLnBrk="1" hangingPunct="1"/>
            <a:r>
              <a:rPr lang="en-US" altLang="en-US" sz="1200" dirty="0" smtClean="0">
                <a:hlinkClick r:id="rId2"/>
              </a:rPr>
              <a:t>http://www.businessinsider.com/15-google-interview-questions-that-will-make-you-feel-stupid-2009-11?op=1</a:t>
            </a:r>
            <a:endParaRPr lang="en-US" altLang="en-US" sz="1200" dirty="0" smtClean="0"/>
          </a:p>
          <a:p>
            <a:pPr marL="461963" lvl="2" indent="-115888" eaLnBrk="1" hangingPunct="1"/>
            <a:r>
              <a:rPr lang="en-US" altLang="en-US" sz="1200" b="1" dirty="0" smtClean="0"/>
              <a:t>Apple</a:t>
            </a:r>
          </a:p>
          <a:p>
            <a:pPr marL="461963" lvl="2" indent="-115888" eaLnBrk="1" hangingPunct="1"/>
            <a:r>
              <a:rPr lang="en-US" altLang="en-US" sz="1200" dirty="0" smtClean="0">
                <a:hlinkClick r:id="rId3"/>
              </a:rPr>
              <a:t>http://www.businessinsider.com/apple-interview-questions-2011-5#how-do-you-test-the-prototype-of-the-vending-machine-5</a:t>
            </a:r>
            <a:endParaRPr lang="en-US" altLang="en-US" sz="1200" dirty="0" smtClean="0"/>
          </a:p>
          <a:p>
            <a:pPr marL="461963" lvl="2" indent="-115888" eaLnBrk="1" hangingPunct="1"/>
            <a:endParaRPr lang="en-US" alt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t>Evaluation Components</a:t>
            </a:r>
          </a:p>
        </p:txBody>
      </p:sp>
      <p:sp>
        <p:nvSpPr>
          <p:cNvPr id="23555" name="Content Placeholder 2"/>
          <p:cNvSpPr>
            <a:spLocks noGrp="1"/>
          </p:cNvSpPr>
          <p:nvPr>
            <p:ph idx="1"/>
          </p:nvPr>
        </p:nvSpPr>
        <p:spPr/>
        <p:txBody>
          <a:bodyPr/>
          <a:lstStyle/>
          <a:p>
            <a:pPr eaLnBrk="1" hangingPunct="1"/>
            <a:r>
              <a:rPr lang="en-US" altLang="en-US" dirty="0" smtClean="0"/>
              <a:t>Assignments</a:t>
            </a:r>
          </a:p>
          <a:p>
            <a:pPr eaLnBrk="1" hangingPunct="1"/>
            <a:r>
              <a:rPr lang="en-US" altLang="en-US" dirty="0" smtClean="0"/>
              <a:t>Examinations</a:t>
            </a:r>
          </a:p>
          <a:p>
            <a:pPr eaLnBrk="1" hangingPunct="1"/>
            <a:r>
              <a:rPr lang="en-US" altLang="en-US" dirty="0" smtClean="0"/>
              <a:t>In class bonus quiz questions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smtClean="0"/>
              <a:t>Assignments (</a:t>
            </a:r>
            <a:r>
              <a:rPr lang="en-US" altLang="en-US" b="1" i="1" dirty="0" smtClean="0"/>
              <a:t>35% Of Term Grade</a:t>
            </a:r>
            <a:r>
              <a:rPr lang="en-US" altLang="en-US" dirty="0" smtClean="0"/>
              <a:t>)</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(Partial) A1: Advanced word processing features (Word): </a:t>
            </a:r>
            <a:r>
              <a:rPr lang="en-US" i="1" dirty="0" smtClean="0"/>
              <a:t>5% of term grade</a:t>
            </a:r>
          </a:p>
          <a:p>
            <a:pPr eaLnBrk="1" fontAlgn="auto" hangingPunct="1">
              <a:spcAft>
                <a:spcPts val="0"/>
              </a:spcAft>
              <a:buFont typeface="Arial" panose="020B0604020202020204" pitchFamily="34" charset="0"/>
              <a:buChar char="•"/>
              <a:defRPr/>
            </a:pPr>
            <a:r>
              <a:rPr lang="en-US" dirty="0" smtClean="0"/>
              <a:t>A2: Spreadsheet (Excel): </a:t>
            </a:r>
            <a:r>
              <a:rPr lang="en-US" i="1" dirty="0" smtClean="0"/>
              <a:t>10% of term grade</a:t>
            </a:r>
          </a:p>
          <a:p>
            <a:pPr eaLnBrk="1" fontAlgn="auto" hangingPunct="1">
              <a:spcAft>
                <a:spcPts val="0"/>
              </a:spcAft>
              <a:buFont typeface="Arial" panose="020B0604020202020204" pitchFamily="34" charset="0"/>
              <a:buChar char="•"/>
              <a:defRPr/>
            </a:pPr>
            <a:r>
              <a:rPr lang="en-US" dirty="0" smtClean="0"/>
              <a:t>A3: Database (Access): </a:t>
            </a:r>
            <a:r>
              <a:rPr lang="en-US" i="1" dirty="0" smtClean="0"/>
              <a:t>10% of term grade</a:t>
            </a:r>
            <a:endParaRPr lang="en-US" dirty="0" smtClean="0"/>
          </a:p>
          <a:p>
            <a:pPr eaLnBrk="1" fontAlgn="auto" hangingPunct="1">
              <a:spcAft>
                <a:spcPts val="0"/>
              </a:spcAft>
              <a:buFont typeface="Arial" panose="020B0604020202020204" pitchFamily="34" charset="0"/>
              <a:buChar char="•"/>
              <a:defRPr/>
            </a:pPr>
            <a:r>
              <a:rPr lang="en-US" dirty="0" smtClean="0"/>
              <a:t>A4: Program writing: </a:t>
            </a:r>
            <a:r>
              <a:rPr lang="en-US" i="1" dirty="0" smtClean="0"/>
              <a:t>10% of term grade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Assignments</a:t>
            </a:r>
          </a:p>
        </p:txBody>
      </p:sp>
      <p:sp>
        <p:nvSpPr>
          <p:cNvPr id="19459" name="Content Placeholder 2"/>
          <p:cNvSpPr>
            <a:spLocks noGrp="1"/>
          </p:cNvSpPr>
          <p:nvPr>
            <p:ph idx="1"/>
          </p:nvPr>
        </p:nvSpPr>
        <p:spPr/>
        <p:txBody>
          <a:bodyPr/>
          <a:lstStyle/>
          <a:p>
            <a:r>
              <a:rPr lang="en-US" altLang="en-US" dirty="0" smtClean="0"/>
              <a:t>Assignments must be individually completed and individually submitted.</a:t>
            </a:r>
          </a:p>
          <a:p>
            <a:pPr lvl="1"/>
            <a:r>
              <a:rPr lang="en-US" altLang="en-US" dirty="0" smtClean="0"/>
              <a:t>There is no group work allowed for this class.</a:t>
            </a:r>
          </a:p>
          <a:p>
            <a:pPr lvl="1"/>
            <a:r>
              <a:rPr lang="en-US" altLang="en-US" dirty="0" smtClean="0"/>
              <a:t>Students should not see the assignment solutions produced by other students.</a:t>
            </a:r>
          </a:p>
          <a:p>
            <a:r>
              <a:rPr lang="en-US" altLang="en-US" dirty="0" smtClean="0"/>
              <a:t>Assignments will be marked by the tutorial instructor.</a:t>
            </a:r>
          </a:p>
          <a:p>
            <a:pPr lvl="1"/>
            <a:r>
              <a:rPr lang="en-US" altLang="en-US" dirty="0" smtClean="0"/>
              <a:t>Grades will be posted in D2L</a:t>
            </a:r>
          </a:p>
          <a:p>
            <a:pPr lvl="1"/>
            <a:r>
              <a:rPr lang="en-US" altLang="en-US" dirty="0" smtClean="0"/>
              <a:t>You can contact him/her for the grade and/or the completed marking sheet.</a:t>
            </a:r>
          </a:p>
          <a:p>
            <a:pPr lvl="1"/>
            <a:r>
              <a:rPr lang="en-US" altLang="en-US" dirty="0"/>
              <a:t>If you still have questions or issues after contacting your TA then feel free to contact your course instructor</a:t>
            </a:r>
            <a:r>
              <a:rPr lang="en-US" altLang="en-US" dirty="0" smtClean="0"/>
              <a:t>.</a:t>
            </a:r>
            <a:endParaRPr lang="en-US" altLang="en-US" dirty="0"/>
          </a:p>
        </p:txBody>
      </p:sp>
    </p:spTree>
    <p:extLst>
      <p:ext uri="{BB962C8B-B14F-4D97-AF65-F5344CB8AC3E}">
        <p14:creationId xmlns:p14="http://schemas.microsoft.com/office/powerpoint/2010/main" val="361439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Submitting Assignments</a:t>
            </a:r>
          </a:p>
        </p:txBody>
      </p:sp>
      <p:sp>
        <p:nvSpPr>
          <p:cNvPr id="3" name="Content Placeholder 2"/>
          <p:cNvSpPr>
            <a:spLocks noGrp="1"/>
          </p:cNvSpPr>
          <p:nvPr>
            <p:ph idx="1"/>
          </p:nvPr>
        </p:nvSpPr>
        <p:spPr/>
        <p:txBody>
          <a:bodyPr/>
          <a:lstStyle/>
          <a:p>
            <a:r>
              <a:rPr lang="en-US" altLang="en-US" b="1" dirty="0" smtClean="0"/>
              <a:t>Bottom line: it is each student’s responsibility to make sure that the correct version of the program was submitted on time.</a:t>
            </a:r>
          </a:p>
          <a:p>
            <a:r>
              <a:rPr lang="en-US" altLang="en-US" dirty="0" smtClean="0"/>
              <a:t>Late assignments will not be accepted.</a:t>
            </a:r>
          </a:p>
          <a:p>
            <a:r>
              <a:rPr lang="en-US" altLang="en-US" dirty="0" smtClean="0"/>
              <a:t>If you are ill then medical documentation is required.</a:t>
            </a:r>
          </a:p>
          <a:p>
            <a:pPr lvl="1"/>
            <a:r>
              <a:rPr lang="en-US" altLang="en-US" dirty="0" smtClean="0"/>
              <a:t>Contact your </a:t>
            </a:r>
            <a:r>
              <a:rPr lang="en-US" altLang="en-US" b="1" dirty="0" smtClean="0"/>
              <a:t>course instructor </a:t>
            </a:r>
            <a:r>
              <a:rPr lang="en-US" altLang="en-US" dirty="0" smtClean="0"/>
              <a:t>and not your tutorial instructor to get permission for a late submission</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r>
              <a:rPr lang="en-US" altLang="en-US" dirty="0" smtClean="0"/>
              <a:t>(Further details will be available during the term).</a:t>
            </a:r>
          </a:p>
        </p:txBody>
      </p:sp>
      <p:grpSp>
        <p:nvGrpSpPr>
          <p:cNvPr id="6" name="Group 5"/>
          <p:cNvGrpSpPr>
            <a:grpSpLocks/>
          </p:cNvGrpSpPr>
          <p:nvPr/>
        </p:nvGrpSpPr>
        <p:grpSpPr bwMode="auto">
          <a:xfrm>
            <a:off x="990600" y="4191000"/>
            <a:ext cx="4787900" cy="1514475"/>
            <a:chOff x="774700" y="3273424"/>
            <a:chExt cx="4787900" cy="1514475"/>
          </a:xfrm>
        </p:grpSpPr>
        <p:pic>
          <p:nvPicPr>
            <p:cNvPr id="1638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3273424"/>
              <a:ext cx="2019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ounded Rectangular Callout 4"/>
            <p:cNvSpPr>
              <a:spLocks noChangeArrowheads="1"/>
            </p:cNvSpPr>
            <p:nvPr/>
          </p:nvSpPr>
          <p:spPr bwMode="auto">
            <a:xfrm>
              <a:off x="3860800" y="3273424"/>
              <a:ext cx="1701800" cy="1133476"/>
            </a:xfrm>
            <a:prstGeom prst="wedgeRoundRectCallout">
              <a:avLst>
                <a:gd name="adj1" fmla="val -180532"/>
                <a:gd name="adj2" fmla="val 20690"/>
                <a:gd name="adj3" fmla="val 16667"/>
              </a:avLst>
            </a:prstGeom>
            <a:solidFill>
              <a:srgbClr val="FFFFFF"/>
            </a:solidFill>
            <a:ln w="38100" algn="ctr">
              <a:solidFill>
                <a:schemeClr val="tx1"/>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US" altLang="en-US" sz="1600" dirty="0">
                  <a:latin typeface="Comic Sans MS" pitchFamily="66" charset="0"/>
                </a:rPr>
                <a:t>I am the ‘course instructor’ person</a:t>
              </a:r>
            </a:p>
          </p:txBody>
        </p:sp>
      </p:grpSp>
    </p:spTree>
    <p:extLst>
      <p:ext uri="{BB962C8B-B14F-4D97-AF65-F5344CB8AC3E}">
        <p14:creationId xmlns:p14="http://schemas.microsoft.com/office/powerpoint/2010/main" val="35136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JT’s Helpful Hint: Electronically Submitting Work</a:t>
            </a:r>
          </a:p>
        </p:txBody>
      </p:sp>
      <p:sp>
        <p:nvSpPr>
          <p:cNvPr id="3" name="Content Placeholder 2"/>
          <p:cNvSpPr>
            <a:spLocks noGrp="1"/>
          </p:cNvSpPr>
          <p:nvPr>
            <p:ph idx="1"/>
          </p:nvPr>
        </p:nvSpPr>
        <p:spPr/>
        <p:txBody>
          <a:bodyPr/>
          <a:lstStyle/>
          <a:p>
            <a:r>
              <a:rPr lang="en-US" altLang="en-US" dirty="0" smtClean="0"/>
              <a:t>Bad things sometimes happen!</a:t>
            </a:r>
          </a:p>
          <a:p>
            <a:pPr lvl="1"/>
            <a:r>
              <a:rPr lang="en-US" altLang="en-US" dirty="0" smtClean="0"/>
              <a:t>Sometimes it’s a technical failure (e.g., hardware failure)</a:t>
            </a:r>
          </a:p>
          <a:p>
            <a:pPr lvl="1"/>
            <a:r>
              <a:rPr lang="en-US" altLang="en-US" dirty="0" smtClean="0"/>
              <a:t>Sometimes it’s human error (e.g., oops, accidentally deleted) </a:t>
            </a:r>
          </a:p>
          <a:p>
            <a:r>
              <a:rPr lang="en-US" altLang="en-US" dirty="0" smtClean="0"/>
              <a:t>Rules of thumb for assignment submissions:</a:t>
            </a:r>
          </a:p>
          <a:p>
            <a:pPr lvl="1"/>
            <a:r>
              <a:rPr lang="en-US" altLang="en-US" dirty="0" smtClean="0"/>
              <a:t>Do it early! (Get familiar with the system)</a:t>
            </a:r>
          </a:p>
          <a:p>
            <a:pPr lvl="1"/>
            <a:r>
              <a:rPr lang="en-US" altLang="en-US" dirty="0" smtClean="0"/>
              <a:t>Do it often! (If somehow real disaster strikes and you lose everything at least you will have a partially completed version that your TA can mark).</a:t>
            </a:r>
          </a:p>
          <a:p>
            <a:pPr lvl="1"/>
            <a:r>
              <a:rPr lang="en-US" altLang="en-US" dirty="0" smtClean="0"/>
              <a:t>Check your work.</a:t>
            </a:r>
          </a:p>
          <a:p>
            <a:pPr lvl="2"/>
            <a:r>
              <a:rPr lang="en-US" altLang="en-US" dirty="0" smtClean="0"/>
              <a:t>Don’t assume that everything worked out OK.</a:t>
            </a:r>
          </a:p>
          <a:p>
            <a:pPr lvl="2"/>
            <a:r>
              <a:rPr lang="en-US" altLang="en-US" dirty="0" smtClean="0"/>
              <a:t>Instead you should check everything (click on the submitted file(s) to download them back to your computer)</a:t>
            </a:r>
          </a:p>
          <a:p>
            <a:pPr lvl="2"/>
            <a:r>
              <a:rPr lang="en-US" altLang="en-US" dirty="0" smtClean="0"/>
              <a:t>Don’t just check file names but at least take a look at the actual file contents (not only to check that the file wasn’t corrupted but also that you submitted the correct version).</a:t>
            </a:r>
          </a:p>
          <a:p>
            <a:pPr lvl="2"/>
            <a:endParaRPr lang="en-US" altLang="en-US" dirty="0" smtClean="0"/>
          </a:p>
          <a:p>
            <a:endParaRPr lang="en-US" altLang="en-US" dirty="0" smtClean="0"/>
          </a:p>
          <a:p>
            <a:pPr lvl="1"/>
            <a:endParaRPr lang="en-US" altLang="en-US" dirty="0" smtClean="0"/>
          </a:p>
        </p:txBody>
      </p:sp>
    </p:spTree>
    <p:extLst>
      <p:ext uri="{BB962C8B-B14F-4D97-AF65-F5344CB8AC3E}">
        <p14:creationId xmlns:p14="http://schemas.microsoft.com/office/powerpoint/2010/main" val="76165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Backing Up And Submitting Your Work</a:t>
            </a:r>
          </a:p>
        </p:txBody>
      </p:sp>
      <p:sp>
        <p:nvSpPr>
          <p:cNvPr id="3" name="Content Placeholder 2"/>
          <p:cNvSpPr>
            <a:spLocks noGrp="1"/>
          </p:cNvSpPr>
          <p:nvPr>
            <p:ph idx="1"/>
          </p:nvPr>
        </p:nvSpPr>
        <p:spPr/>
        <p:txBody>
          <a:bodyPr/>
          <a:lstStyle/>
          <a:p>
            <a:r>
              <a:rPr lang="en-US" altLang="en-US" dirty="0" smtClean="0"/>
              <a:t>Bottom line: </a:t>
            </a:r>
            <a:r>
              <a:rPr lang="en-US" altLang="en-US" b="1" dirty="0" smtClean="0"/>
              <a:t>it is up to you </a:t>
            </a:r>
            <a:r>
              <a:rPr lang="en-US" altLang="en-US" dirty="0" smtClean="0"/>
              <a:t>to make sure things are done correctly and on time.</a:t>
            </a:r>
          </a:p>
          <a:p>
            <a:r>
              <a:rPr lang="en-US" altLang="en-US" dirty="0" smtClean="0"/>
              <a:t>If you have questions beforehand then do ask (make sure you ask your questions early enough so you can receive an answer before the due time).</a:t>
            </a:r>
          </a:p>
          <a:p>
            <a:r>
              <a:rPr lang="en-US" altLang="en-US" dirty="0" smtClean="0"/>
              <a:t>But don’t wait until after the due date (it’s too late).</a:t>
            </a:r>
          </a:p>
        </p:txBody>
      </p:sp>
    </p:spTree>
    <p:extLst>
      <p:ext uri="{BB962C8B-B14F-4D97-AF65-F5344CB8AC3E}">
        <p14:creationId xmlns:p14="http://schemas.microsoft.com/office/powerpoint/2010/main" val="218294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CA" altLang="en-US" dirty="0" smtClean="0"/>
              <a:t>Assignments: Software Version</a:t>
            </a:r>
            <a:r>
              <a:rPr lang="en-US" altLang="en-US" baseline="30000" dirty="0" smtClean="0"/>
              <a:t>1</a:t>
            </a:r>
            <a:endParaRPr lang="en-US" altLang="en-US" dirty="0" smtClean="0"/>
          </a:p>
        </p:txBody>
      </p:sp>
      <p:sp>
        <p:nvSpPr>
          <p:cNvPr id="25603" name="Content Placeholder 2"/>
          <p:cNvSpPr>
            <a:spLocks noGrp="1"/>
          </p:cNvSpPr>
          <p:nvPr>
            <p:ph idx="1"/>
          </p:nvPr>
        </p:nvSpPr>
        <p:spPr/>
        <p:txBody>
          <a:bodyPr/>
          <a:lstStyle/>
          <a:p>
            <a:pPr eaLnBrk="1" hangingPunct="1"/>
            <a:r>
              <a:rPr lang="en-US" altLang="en-US" dirty="0" smtClean="0"/>
              <a:t>It is your responsibility to make sure that your submission works on the machines in MS 237. </a:t>
            </a:r>
          </a:p>
          <a:p>
            <a:pPr eaLnBrk="1" hangingPunct="1"/>
            <a:r>
              <a:rPr lang="en-US" altLang="en-US" dirty="0" smtClean="0"/>
              <a:t>A1 – A3 (MS-Office assignments)</a:t>
            </a:r>
          </a:p>
          <a:p>
            <a:pPr lvl="1" eaLnBrk="1" hangingPunct="1"/>
            <a:r>
              <a:rPr lang="en-US" altLang="en-US" dirty="0"/>
              <a:t>We use a Windows machine to mark whatever you submit</a:t>
            </a:r>
          </a:p>
          <a:p>
            <a:pPr lvl="1" eaLnBrk="1" hangingPunct="1"/>
            <a:r>
              <a:rPr lang="en-US" altLang="en-US" dirty="0" smtClean="0"/>
              <a:t>The latest version of Office is required</a:t>
            </a:r>
          </a:p>
          <a:p>
            <a:pPr lvl="1" eaLnBrk="1" hangingPunct="1"/>
            <a:r>
              <a:rPr lang="en-US" altLang="en-US" dirty="0" smtClean="0"/>
              <a:t>U of C students should be able to access Office 365 “for free” (while they are current students)</a:t>
            </a:r>
          </a:p>
          <a:p>
            <a:pPr lvl="2" eaLnBrk="1" hangingPunct="1"/>
            <a:r>
              <a:rPr lang="en-US" altLang="en-US" dirty="0" smtClean="0"/>
              <a:t>Info: </a:t>
            </a:r>
            <a:r>
              <a:rPr lang="en-US" altLang="en-US" dirty="0" smtClean="0">
                <a:hlinkClick r:id="rId3"/>
              </a:rPr>
              <a:t>http</a:t>
            </a:r>
            <a:r>
              <a:rPr lang="en-US" altLang="en-US" dirty="0">
                <a:hlinkClick r:id="rId3"/>
              </a:rPr>
              <a:t>://</a:t>
            </a:r>
            <a:r>
              <a:rPr lang="en-US" altLang="en-US" dirty="0" smtClean="0">
                <a:hlinkClick r:id="rId3"/>
              </a:rPr>
              <a:t>www.ucalgary.ca/it/office365/faqs</a:t>
            </a:r>
            <a:endParaRPr lang="en-US" altLang="en-US" dirty="0" smtClean="0"/>
          </a:p>
          <a:p>
            <a:pPr lvl="2" eaLnBrk="1" hangingPunct="1"/>
            <a:r>
              <a:rPr lang="en-US" altLang="en-US" dirty="0" smtClean="0"/>
              <a:t>Accessing (need a UC account): </a:t>
            </a:r>
          </a:p>
          <a:p>
            <a:pPr lvl="3" eaLnBrk="1" hangingPunct="1"/>
            <a:r>
              <a:rPr lang="en-US" altLang="en-US" dirty="0">
                <a:hlinkClick r:id="rId4"/>
              </a:rPr>
              <a:t>http://</a:t>
            </a:r>
            <a:r>
              <a:rPr lang="en-US" altLang="en-US" dirty="0" smtClean="0">
                <a:hlinkClick r:id="rId4"/>
              </a:rPr>
              <a:t>www.ucalgary.ca/it/services/office-365 </a:t>
            </a:r>
            <a:r>
              <a:rPr lang="en-US" altLang="en-US" dirty="0" smtClean="0"/>
              <a:t>(click on the link “Access 0365 online”)</a:t>
            </a:r>
            <a:endParaRPr lang="en-US" altLang="en-US" dirty="0">
              <a:hlinkClick r:id="rId5"/>
            </a:endParaRPr>
          </a:p>
          <a:p>
            <a:pPr lvl="3" eaLnBrk="1" hangingPunct="1"/>
            <a:r>
              <a:rPr lang="en-US" altLang="en-US" dirty="0" smtClean="0">
                <a:hlinkClick r:id="rId5"/>
              </a:rPr>
              <a:t>http</a:t>
            </a:r>
            <a:r>
              <a:rPr lang="en-US" altLang="en-US" dirty="0">
                <a:hlinkClick r:id="rId5"/>
              </a:rPr>
              <a:t>://office365.ucalgary.ca</a:t>
            </a:r>
            <a:r>
              <a:rPr lang="en-US" altLang="en-US" dirty="0" smtClean="0">
                <a:hlinkClick r:id="rId5"/>
              </a:rPr>
              <a:t>/</a:t>
            </a:r>
            <a:endParaRPr lang="en-US" altLang="en-US" dirty="0"/>
          </a:p>
          <a:p>
            <a:pPr lvl="3" eaLnBrk="1" hangingPunct="1"/>
            <a:r>
              <a:rPr lang="en-US" altLang="en-US" dirty="0" smtClean="0"/>
              <a:t>If have trouble accessing: contact university UC-IT</a:t>
            </a:r>
          </a:p>
          <a:p>
            <a:pPr eaLnBrk="1" hangingPunct="1"/>
            <a:r>
              <a:rPr lang="en-US" altLang="en-US" dirty="0" smtClean="0"/>
              <a:t>The program written for A4 must be executable on the lab computers</a:t>
            </a:r>
            <a:endParaRPr lang="en-CA"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In Class Bonus Questions (2% Bonus On Term Grade)</a:t>
            </a:r>
          </a:p>
        </p:txBody>
      </p:sp>
      <p:sp>
        <p:nvSpPr>
          <p:cNvPr id="3" name="Content Placeholder 2"/>
          <p:cNvSpPr>
            <a:spLocks noGrp="1"/>
          </p:cNvSpPr>
          <p:nvPr>
            <p:ph idx="1"/>
          </p:nvPr>
        </p:nvSpPr>
        <p:spPr/>
        <p:txBody>
          <a:bodyPr/>
          <a:lstStyle/>
          <a:p>
            <a:pPr eaLnBrk="1" hangingPunct="1"/>
            <a:r>
              <a:rPr lang="en-US" altLang="en-US" dirty="0" smtClean="0"/>
              <a:t>They will be administered using TopHat Monacle</a:t>
            </a:r>
          </a:p>
          <a:p>
            <a:pPr lvl="1" eaLnBrk="1" hangingPunct="1"/>
            <a:r>
              <a:rPr lang="en-US" altLang="en-US" dirty="0" smtClean="0">
                <a:hlinkClick r:id="rId2"/>
              </a:rPr>
              <a:t>https://app-ca.tophat.com</a:t>
            </a:r>
            <a:endParaRPr lang="en-US" altLang="en-US" dirty="0" smtClean="0"/>
          </a:p>
          <a:p>
            <a:pPr eaLnBrk="1" hangingPunct="1"/>
            <a:r>
              <a:rPr lang="en-US" altLang="en-US" dirty="0" smtClean="0"/>
              <a:t>The questions will be ‘randomly’ administered during lecture (only) – no ‘make up’ questions</a:t>
            </a:r>
          </a:p>
          <a:p>
            <a:pPr lvl="1" eaLnBrk="1" hangingPunct="1"/>
            <a:r>
              <a:rPr lang="en-US" altLang="en-US" dirty="0" smtClean="0"/>
              <a:t>You will be given ample notice before the first questions begin (they won’t start immediately)</a:t>
            </a:r>
          </a:p>
          <a:p>
            <a:pPr lvl="1" eaLnBrk="1" hangingPunct="1"/>
            <a:r>
              <a:rPr lang="en-US" altLang="en-US" dirty="0" smtClean="0"/>
              <a:t>Note that the questions will act as a ‘bonus’ (you may potentially be awarded an “A” grade even if you receive no marks on the TopHat questions).</a:t>
            </a:r>
          </a:p>
          <a:p>
            <a:pPr lvl="1" eaLnBrk="1" hangingPunct="1"/>
            <a:r>
              <a:rPr lang="en-US" altLang="en-US" dirty="0" smtClean="0"/>
              <a:t>The questions will be directly related to lecture material.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smtClean="0"/>
              <a:t>Administrative (James Tam)</a:t>
            </a:r>
          </a:p>
        </p:txBody>
      </p:sp>
      <p:sp>
        <p:nvSpPr>
          <p:cNvPr id="4100" name="Rectangle 3"/>
          <p:cNvSpPr>
            <a:spLocks noGrp="1" noChangeArrowheads="1"/>
          </p:cNvSpPr>
          <p:nvPr>
            <p:ph type="body" sz="half" idx="1"/>
          </p:nvPr>
        </p:nvSpPr>
        <p:spPr>
          <a:xfrm>
            <a:off x="457200" y="1108075"/>
            <a:ext cx="6156325" cy="5368925"/>
          </a:xfrm>
        </p:spPr>
        <p:txBody>
          <a:bodyPr/>
          <a:lstStyle/>
          <a:p>
            <a:pPr marL="223838" indent="-223838"/>
            <a:r>
              <a:rPr lang="en-US" altLang="en-US" dirty="0" smtClean="0"/>
              <a:t>Contact Information</a:t>
            </a:r>
          </a:p>
          <a:p>
            <a:pPr marL="568325" lvl="1" indent="-171450"/>
            <a:r>
              <a:rPr lang="en-US" altLang="en-US" sz="1800" dirty="0" smtClean="0"/>
              <a:t>Office: ICT 707</a:t>
            </a:r>
          </a:p>
          <a:p>
            <a:pPr marL="568325" lvl="1" indent="-171450"/>
            <a:r>
              <a:rPr lang="en-US" altLang="en-US" sz="1800" dirty="0" smtClean="0"/>
              <a:t>Email: </a:t>
            </a:r>
            <a:r>
              <a:rPr lang="en-US" altLang="en-US" sz="1800" dirty="0" smtClean="0">
                <a:hlinkClick r:id="rId4"/>
              </a:rPr>
              <a:t>tamj@cpsc.ucalgary.ca</a:t>
            </a:r>
            <a:endParaRPr lang="en-US" altLang="en-US" sz="1800" dirty="0" smtClean="0"/>
          </a:p>
          <a:p>
            <a:pPr marL="223838" indent="-223838"/>
            <a:r>
              <a:rPr lang="en-US" altLang="en-US" dirty="0" smtClean="0"/>
              <a:t>Office hours</a:t>
            </a:r>
          </a:p>
          <a:p>
            <a:pPr marL="568325" lvl="1" indent="-171450"/>
            <a:r>
              <a:rPr lang="en-US" altLang="en-US" sz="1800" dirty="0" smtClean="0"/>
              <a:t>Office hours: M (11 – 11:50 AM), T (2 – 2:50 PM)</a:t>
            </a:r>
          </a:p>
          <a:p>
            <a:pPr marL="568325" lvl="1" indent="-171450"/>
            <a:r>
              <a:rPr lang="en-US" altLang="en-US" sz="1800" dirty="0" smtClean="0"/>
              <a:t>If I’m not in my office give me a few minutes or check the lecture room.</a:t>
            </a:r>
          </a:p>
          <a:p>
            <a:pPr marL="568325" lvl="1" indent="-171450"/>
            <a:r>
              <a:rPr lang="en-US" altLang="en-US" sz="1800" dirty="0" smtClean="0"/>
              <a:t>Email: (any time)</a:t>
            </a:r>
          </a:p>
          <a:p>
            <a:pPr marL="568325" lvl="1" indent="-171450"/>
            <a:r>
              <a:rPr lang="en-US" altLang="en-US" sz="1800" dirty="0" smtClean="0"/>
              <a:t>Appointment: email, phone or call</a:t>
            </a:r>
          </a:p>
          <a:p>
            <a:pPr marL="568325" lvl="1" indent="-171450"/>
            <a:r>
              <a:rPr lang="en-US" altLang="en-US" sz="1800" dirty="0" smtClean="0"/>
              <a:t>Drop by for urgent requests (but no guarantee that I will be in if it’s outside of my office hours!)</a:t>
            </a:r>
          </a:p>
        </p:txBody>
      </p:sp>
      <p:pic>
        <p:nvPicPr>
          <p:cNvPr id="4101" name="Picture 4" descr="new lion"/>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804025" y="1365250"/>
            <a:ext cx="1925638" cy="2498725"/>
          </a:xfrm>
          <a:noFill/>
        </p:spPr>
      </p:pic>
      <p:pic>
        <p:nvPicPr>
          <p:cNvPr id="373765" name="Picture 5" descr="jet-icon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4963" y="1468438"/>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1092201" y="4888166"/>
            <a:ext cx="4698999" cy="1595183"/>
            <a:chOff x="1092201" y="5089779"/>
            <a:chExt cx="4699337" cy="1595183"/>
          </a:xfrm>
        </p:grpSpPr>
        <p:pic>
          <p:nvPicPr>
            <p:cNvPr id="4109" name="Picture 7" descr="office door"/>
            <p:cNvPicPr>
              <a:picLocks noChangeAspect="1" noChangeArrowheads="1"/>
            </p:cNvPicPr>
            <p:nvPr/>
          </p:nvPicPr>
          <p:blipFill>
            <a:blip r:embed="rId7" cstate="print">
              <a:extLst>
                <a:ext uri="{28A0092B-C50C-407E-A947-70E740481C1C}">
                  <a14:useLocalDpi xmlns:a14="http://schemas.microsoft.com/office/drawing/2010/main" val="0"/>
                </a:ext>
              </a:extLst>
            </a:blip>
            <a:srcRect l="8749" r="5208"/>
            <a:stretch>
              <a:fillRect/>
            </a:stretch>
          </p:blipFill>
          <p:spPr bwMode="auto">
            <a:xfrm>
              <a:off x="1092201" y="5089779"/>
              <a:ext cx="1560294" cy="1595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AutoShape 8"/>
            <p:cNvSpPr>
              <a:spLocks noChangeArrowheads="1"/>
            </p:cNvSpPr>
            <p:nvPr/>
          </p:nvSpPr>
          <p:spPr bwMode="auto">
            <a:xfrm rot="10800000">
              <a:off x="2782680" y="5492576"/>
              <a:ext cx="1179720" cy="46461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3910 h 21600"/>
                <a:gd name="T14" fmla="*/ 20103 w 21600"/>
                <a:gd name="T15" fmla="*/ 17690 h 21600"/>
              </a:gdLst>
              <a:ahLst/>
              <a:cxnLst>
                <a:cxn ang="T8">
                  <a:pos x="T0" y="T1"/>
                </a:cxn>
                <a:cxn ang="T9">
                  <a:pos x="T2" y="T3"/>
                </a:cxn>
                <a:cxn ang="T10">
                  <a:pos x="T4" y="T5"/>
                </a:cxn>
                <a:cxn ang="T11">
                  <a:pos x="T6" y="T7"/>
                </a:cxn>
              </a:cxnLst>
              <a:rect l="T12" t="T13" r="T14" b="T15"/>
              <a:pathLst>
                <a:path w="21600" h="21600">
                  <a:moveTo>
                    <a:pt x="19254" y="0"/>
                  </a:moveTo>
                  <a:lnTo>
                    <a:pt x="19254" y="3910"/>
                  </a:lnTo>
                  <a:lnTo>
                    <a:pt x="3375" y="3910"/>
                  </a:lnTo>
                  <a:lnTo>
                    <a:pt x="3375" y="17690"/>
                  </a:lnTo>
                  <a:lnTo>
                    <a:pt x="19254" y="17690"/>
                  </a:lnTo>
                  <a:lnTo>
                    <a:pt x="19254" y="21600"/>
                  </a:lnTo>
                  <a:lnTo>
                    <a:pt x="21600" y="10800"/>
                  </a:lnTo>
                  <a:lnTo>
                    <a:pt x="19254" y="0"/>
                  </a:lnTo>
                  <a:close/>
                </a:path>
                <a:path w="21600" h="21600">
                  <a:moveTo>
                    <a:pt x="1350" y="3910"/>
                  </a:moveTo>
                  <a:lnTo>
                    <a:pt x="1350" y="17690"/>
                  </a:lnTo>
                  <a:lnTo>
                    <a:pt x="2700" y="17690"/>
                  </a:lnTo>
                  <a:lnTo>
                    <a:pt x="2700" y="3910"/>
                  </a:lnTo>
                  <a:lnTo>
                    <a:pt x="1350" y="3910"/>
                  </a:lnTo>
                  <a:close/>
                </a:path>
                <a:path w="21600" h="21600">
                  <a:moveTo>
                    <a:pt x="0" y="3910"/>
                  </a:moveTo>
                  <a:lnTo>
                    <a:pt x="0" y="17690"/>
                  </a:lnTo>
                  <a:lnTo>
                    <a:pt x="675" y="17690"/>
                  </a:lnTo>
                  <a:lnTo>
                    <a:pt x="675" y="3910"/>
                  </a:lnTo>
                  <a:lnTo>
                    <a:pt x="0" y="3910"/>
                  </a:lnTo>
                  <a:close/>
                </a:path>
              </a:pathLst>
            </a:cu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p>
              <a:endParaRPr lang="en-US" dirty="0"/>
            </a:p>
          </p:txBody>
        </p:sp>
        <p:sp>
          <p:nvSpPr>
            <p:cNvPr id="4111" name="Text Box 9"/>
            <p:cNvSpPr txBox="1">
              <a:spLocks noChangeArrowheads="1"/>
            </p:cNvSpPr>
            <p:nvPr/>
          </p:nvSpPr>
          <p:spPr bwMode="auto">
            <a:xfrm>
              <a:off x="3962401" y="5476554"/>
              <a:ext cx="1829137" cy="5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dirty="0">
                  <a:latin typeface="Comic Sans MS" pitchFamily="66" charset="0"/>
                </a:rPr>
                <a:t>My Office</a:t>
              </a:r>
            </a:p>
          </p:txBody>
        </p:sp>
      </p:grpSp>
      <p:sp>
        <p:nvSpPr>
          <p:cNvPr id="2" name="TextBox 1"/>
          <p:cNvSpPr txBox="1"/>
          <p:nvPr/>
        </p:nvSpPr>
        <p:spPr>
          <a:xfrm>
            <a:off x="0" y="6489700"/>
            <a:ext cx="3230563" cy="368300"/>
          </a:xfrm>
          <a:prstGeom prst="rect">
            <a:avLst/>
          </a:prstGeom>
          <a:noFill/>
          <a:ln w="0">
            <a:noFill/>
          </a:ln>
        </p:spPr>
        <p:txBody>
          <a:bodyPr wrap="square" lIns="91440" rtlCol="0">
            <a:noAutofit/>
          </a:bodyPr>
          <a:lstStyle/>
          <a:p>
            <a:r>
              <a:rPr lang="en-US" dirty="0" smtClean="0"/>
              <a:t>Images: courtesy of </a:t>
            </a:r>
            <a:r>
              <a:rPr lang="en-US" dirty="0"/>
              <a:t>J</a:t>
            </a:r>
            <a:r>
              <a:rPr lang="en-US" dirty="0" smtClean="0"/>
              <a:t>ames Tam</a:t>
            </a:r>
          </a:p>
        </p:txBody>
      </p:sp>
    </p:spTree>
    <p:extLst>
      <p:ext uri="{BB962C8B-B14F-4D97-AF65-F5344CB8AC3E}">
        <p14:creationId xmlns:p14="http://schemas.microsoft.com/office/powerpoint/2010/main" val="649660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73765"/>
                                        </p:tgtEl>
                                        <p:attrNameLst>
                                          <p:attrName>style.visibility</p:attrName>
                                        </p:attrNameLst>
                                      </p:cBhvr>
                                      <p:to>
                                        <p:strVal val="visible"/>
                                      </p:to>
                                    </p:set>
                                    <p:anim calcmode="lin" valueType="num">
                                      <p:cBhvr additive="base">
                                        <p:cTn id="7" dur="2000" fill="hold"/>
                                        <p:tgtEl>
                                          <p:spTgt spid="373765"/>
                                        </p:tgtEl>
                                        <p:attrNameLst>
                                          <p:attrName>ppt_x</p:attrName>
                                        </p:attrNameLst>
                                      </p:cBhvr>
                                      <p:tavLst>
                                        <p:tav tm="0">
                                          <p:val>
                                            <p:strVal val="1+#ppt_w/2"/>
                                          </p:val>
                                        </p:tav>
                                        <p:tav tm="100000">
                                          <p:val>
                                            <p:strVal val="#ppt_x"/>
                                          </p:val>
                                        </p:tav>
                                      </p:tavLst>
                                    </p:anim>
                                    <p:anim calcmode="lin" valueType="num">
                                      <p:cBhvr additive="base">
                                        <p:cTn id="8" dur="2000" fill="hold"/>
                                        <p:tgtEl>
                                          <p:spTgt spid="3737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dirty="0" smtClean="0"/>
              <a:t>Examinations (</a:t>
            </a:r>
            <a:r>
              <a:rPr lang="en-US" altLang="en-US" b="1" i="1" dirty="0" smtClean="0"/>
              <a:t>65% Of Term Grade</a:t>
            </a:r>
            <a:r>
              <a:rPr lang="en-US" altLang="en-US" dirty="0" smtClean="0"/>
              <a:t>)</a:t>
            </a:r>
          </a:p>
        </p:txBody>
      </p:sp>
      <p:sp>
        <p:nvSpPr>
          <p:cNvPr id="3" name="Content Placeholder 2"/>
          <p:cNvSpPr>
            <a:spLocks noGrp="1"/>
          </p:cNvSpPr>
          <p:nvPr>
            <p:ph idx="1"/>
          </p:nvPr>
        </p:nvSpPr>
        <p:spPr/>
        <p:txBody>
          <a:bodyPr/>
          <a:lstStyle/>
          <a:p>
            <a:pPr eaLnBrk="1" hangingPunct="1"/>
            <a:r>
              <a:rPr lang="en-US" altLang="en-US" dirty="0" smtClean="0"/>
              <a:t>A mix of short answer and multiple choice questions</a:t>
            </a:r>
          </a:p>
          <a:p>
            <a:pPr eaLnBrk="1" hangingPunct="1"/>
            <a:r>
              <a:rPr lang="en-US" altLang="en-US" dirty="0" smtClean="0"/>
              <a:t>Closed book (don’t bring anything into the exam: just yourself and writing implements)</a:t>
            </a:r>
          </a:p>
          <a:p>
            <a:pPr eaLnBrk="1" hangingPunct="1"/>
            <a:r>
              <a:rPr lang="en-US" altLang="en-US" dirty="0" smtClean="0"/>
              <a:t>Midterm examination (</a:t>
            </a:r>
            <a:r>
              <a:rPr lang="en-US" altLang="en-US" b="1" i="1" dirty="0" smtClean="0"/>
              <a:t>25% of term grade</a:t>
            </a:r>
            <a:r>
              <a:rPr lang="en-US" altLang="en-US" dirty="0" smtClean="0"/>
              <a:t>)</a:t>
            </a:r>
          </a:p>
          <a:p>
            <a:pPr lvl="1" eaLnBrk="1" hangingPunct="1"/>
            <a:r>
              <a:rPr lang="en-US" altLang="en-US" dirty="0" smtClean="0"/>
              <a:t>Scheduled by your course instructor and will occur during the semester</a:t>
            </a:r>
          </a:p>
          <a:p>
            <a:pPr lvl="1" eaLnBrk="1" hangingPunct="1"/>
            <a:r>
              <a:rPr lang="en-US" b="1" dirty="0">
                <a:solidFill>
                  <a:srgbClr val="FF0000"/>
                </a:solidFill>
              </a:rPr>
              <a:t>Friday October </a:t>
            </a:r>
            <a:r>
              <a:rPr lang="en-US" b="1" dirty="0" smtClean="0">
                <a:solidFill>
                  <a:srgbClr val="FF0000"/>
                </a:solidFill>
              </a:rPr>
              <a:t>30 from 4:30 – 5:45 </a:t>
            </a:r>
            <a:r>
              <a:rPr lang="en-US" b="1" dirty="0">
                <a:solidFill>
                  <a:srgbClr val="FF0000"/>
                </a:solidFill>
              </a:rPr>
              <a:t>PM in ICT102 </a:t>
            </a:r>
            <a:endParaRPr lang="en-US" b="1" dirty="0" smtClean="0">
              <a:solidFill>
                <a:srgbClr val="FF0000"/>
              </a:solidFill>
            </a:endParaRPr>
          </a:p>
          <a:p>
            <a:pPr lvl="2" eaLnBrk="1" hangingPunct="1"/>
            <a:r>
              <a:rPr lang="en-US" dirty="0" smtClean="0"/>
              <a:t>(Note that it is outside of normal lecture time)</a:t>
            </a:r>
            <a:endParaRPr lang="en-US" altLang="en-US" dirty="0" smtClean="0"/>
          </a:p>
          <a:p>
            <a:pPr eaLnBrk="1" hangingPunct="1"/>
            <a:r>
              <a:rPr lang="en-US" altLang="en-US" dirty="0" smtClean="0"/>
              <a:t>Final examination (</a:t>
            </a:r>
            <a:r>
              <a:rPr lang="en-US" altLang="en-US" b="1" i="1" dirty="0" smtClean="0"/>
              <a:t>40% of term grade</a:t>
            </a:r>
            <a:r>
              <a:rPr lang="en-US" altLang="en-US" dirty="0" smtClean="0"/>
              <a:t>)</a:t>
            </a:r>
          </a:p>
          <a:p>
            <a:pPr lvl="1" eaLnBrk="1" hangingPunct="1"/>
            <a:r>
              <a:rPr lang="en-US" altLang="en-US" dirty="0" smtClean="0"/>
              <a:t>Cumulative but with a focus on topics covered after the midterm</a:t>
            </a:r>
          </a:p>
          <a:p>
            <a:pPr lvl="1" eaLnBrk="1" hangingPunct="1"/>
            <a:r>
              <a:rPr lang="en-US" altLang="en-US" dirty="0" smtClean="0"/>
              <a:t>The exam occurs during the regular end of term examination period so it will be scheduled by the Office of the Registrar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smtClean="0"/>
              <a:t>Mapping Your Raw Score To A Grade Point</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anose="020B0604020202020204" pitchFamily="34" charset="0"/>
              <a:buChar char="•"/>
              <a:defRPr/>
            </a:pPr>
            <a:r>
              <a:rPr lang="en-US" altLang="en-US" dirty="0" smtClean="0"/>
              <a:t>As stated in the course information sheet (official signed document) each major component will be awarded a grade point (and not a percentage) as the value used to determine the term grade.</a:t>
            </a:r>
          </a:p>
          <a:p>
            <a:pPr lvl="1" eaLnBrk="1" fontAlgn="auto" hangingPunct="1">
              <a:spcAft>
                <a:spcPts val="0"/>
              </a:spcAft>
              <a:buFont typeface="Arial" panose="020B0604020202020204" pitchFamily="34" charset="0"/>
              <a:buChar char="•"/>
              <a:defRPr/>
            </a:pPr>
            <a:r>
              <a:rPr lang="en-US" altLang="en-US" dirty="0" smtClean="0"/>
              <a:t>Components that are mapped to a grade point</a:t>
            </a:r>
          </a:p>
          <a:p>
            <a:pPr lvl="2" eaLnBrk="1" fontAlgn="auto" hangingPunct="1">
              <a:spcAft>
                <a:spcPts val="0"/>
              </a:spcAft>
              <a:buFont typeface="Arial" panose="020B0604020202020204" pitchFamily="34" charset="0"/>
              <a:buChar char="–"/>
              <a:defRPr/>
            </a:pPr>
            <a:r>
              <a:rPr lang="en-US" altLang="en-US" dirty="0" smtClean="0"/>
              <a:t>Each individual assignment</a:t>
            </a:r>
          </a:p>
          <a:p>
            <a:pPr lvl="2" eaLnBrk="1" fontAlgn="auto" hangingPunct="1">
              <a:spcAft>
                <a:spcPts val="0"/>
              </a:spcAft>
              <a:buFont typeface="Arial" panose="020B0604020202020204" pitchFamily="34" charset="0"/>
              <a:buChar char="–"/>
              <a:defRPr/>
            </a:pPr>
            <a:r>
              <a:rPr lang="en-US" altLang="en-US" dirty="0" smtClean="0"/>
              <a:t>Total score for in-lecture TopHat questions</a:t>
            </a:r>
          </a:p>
          <a:p>
            <a:pPr lvl="2" eaLnBrk="1" fontAlgn="auto" hangingPunct="1">
              <a:spcAft>
                <a:spcPts val="0"/>
              </a:spcAft>
              <a:buFont typeface="Arial" panose="020B0604020202020204" pitchFamily="34" charset="0"/>
              <a:buChar char="–"/>
              <a:defRPr/>
            </a:pPr>
            <a:r>
              <a:rPr lang="en-US" altLang="en-US" dirty="0" smtClean="0"/>
              <a:t>Midterm exam</a:t>
            </a:r>
          </a:p>
          <a:p>
            <a:pPr lvl="2" eaLnBrk="1" fontAlgn="auto" hangingPunct="1">
              <a:spcAft>
                <a:spcPts val="0"/>
              </a:spcAft>
              <a:buFont typeface="Arial" panose="020B0604020202020204" pitchFamily="34" charset="0"/>
              <a:buChar char="–"/>
              <a:defRPr/>
            </a:pPr>
            <a:r>
              <a:rPr lang="en-US" altLang="en-US" dirty="0" smtClean="0"/>
              <a:t>Final exam</a:t>
            </a:r>
          </a:p>
          <a:p>
            <a:pPr eaLnBrk="1" fontAlgn="auto" hangingPunct="1">
              <a:spcAft>
                <a:spcPts val="0"/>
              </a:spcAft>
              <a:buFont typeface="Arial" panose="020B0604020202020204" pitchFamily="34" charset="0"/>
              <a:buChar char="•"/>
              <a:defRPr/>
            </a:pPr>
            <a:r>
              <a:rPr lang="en-US" altLang="en-US" dirty="0" smtClean="0"/>
              <a:t>The mapping of raw score to grade point will be posted before each assignment is due (variation between assignments may occur).</a:t>
            </a:r>
          </a:p>
          <a:p>
            <a:pPr eaLnBrk="1" fontAlgn="auto" hangingPunct="1">
              <a:spcAft>
                <a:spcPts val="0"/>
              </a:spcAft>
              <a:buFont typeface="Arial" panose="020B0604020202020204" pitchFamily="34" charset="0"/>
              <a:buChar char="•"/>
              <a:defRPr/>
            </a:pPr>
            <a:r>
              <a:rPr lang="en-US" altLang="en-US" dirty="0" smtClean="0"/>
              <a:t>Mapping of TopHat bonus questions to grade point</a:t>
            </a:r>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endParaRPr lang="en-US" altLang="en-US" dirty="0" smtClean="0"/>
          </a:p>
          <a:p>
            <a:pPr eaLnBrk="1" fontAlgn="auto" hangingPunct="1">
              <a:spcAft>
                <a:spcPts val="0"/>
              </a:spcAft>
              <a:buFont typeface="Arial" panose="020B0604020202020204" pitchFamily="34" charset="0"/>
              <a:buChar char="•"/>
              <a:defRPr/>
            </a:pPr>
            <a:r>
              <a:rPr lang="en-US" altLang="en-US" dirty="0" smtClean="0"/>
              <a:t>The mapping of the midterm to grade point will be posted sometime after the midterm.</a:t>
            </a:r>
          </a:p>
          <a:p>
            <a:pPr eaLnBrk="1" fontAlgn="auto" hangingPunct="1">
              <a:spcAft>
                <a:spcPts val="0"/>
              </a:spcAft>
              <a:buFont typeface="Arial" panose="020B0604020202020204" pitchFamily="34" charset="0"/>
              <a:buChar char="•"/>
              <a:defRPr/>
            </a:pPr>
            <a:r>
              <a:rPr lang="en-US" altLang="en-US" dirty="0" smtClean="0"/>
              <a:t>The mapping of final to grade point cannot be provided until after the official term marks have been released (Department policy).</a:t>
            </a:r>
          </a:p>
          <a:p>
            <a:pPr eaLnBrk="1" fontAlgn="auto" hangingPunct="1">
              <a:spcAft>
                <a:spcPts val="0"/>
              </a:spcAft>
              <a:buFont typeface="Arial" panose="020B0604020202020204" pitchFamily="34" charset="0"/>
              <a:buChar char="•"/>
              <a:defRPr/>
            </a:pPr>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639857603"/>
              </p:ext>
            </p:extLst>
          </p:nvPr>
        </p:nvGraphicFramePr>
        <p:xfrm>
          <a:off x="762000" y="4191000"/>
          <a:ext cx="7620002" cy="914400"/>
        </p:xfrm>
        <a:graphic>
          <a:graphicData uri="http://schemas.openxmlformats.org/drawingml/2006/table">
            <a:tbl>
              <a:tblPr firstRow="1" bandRow="1">
                <a:tableStyleId>{5C22544A-7EE6-4342-B048-85BDC9FD1C3A}</a:tableStyleId>
              </a:tblPr>
              <a:tblGrid>
                <a:gridCol w="685800"/>
                <a:gridCol w="685800"/>
                <a:gridCol w="609600"/>
                <a:gridCol w="533400"/>
                <a:gridCol w="533400"/>
                <a:gridCol w="533400"/>
                <a:gridCol w="609600"/>
                <a:gridCol w="609600"/>
                <a:gridCol w="609600"/>
                <a:gridCol w="533400"/>
                <a:gridCol w="609600"/>
                <a:gridCol w="533400"/>
                <a:gridCol w="533402"/>
              </a:tblGrid>
              <a:tr h="504884">
                <a:tc>
                  <a:txBody>
                    <a:bodyPr/>
                    <a:lstStyle/>
                    <a:p>
                      <a:r>
                        <a:rPr lang="en-US" sz="1200" dirty="0" smtClean="0"/>
                        <a:t>Percent</a:t>
                      </a:r>
                      <a:endParaRPr lang="en-US" sz="1200" dirty="0"/>
                    </a:p>
                  </a:txBody>
                  <a:tcPr/>
                </a:tc>
                <a:tc>
                  <a:txBody>
                    <a:bodyPr/>
                    <a:lstStyle/>
                    <a:p>
                      <a:r>
                        <a:rPr lang="en-US" sz="1200" dirty="0" smtClean="0"/>
                        <a:t>96 – 100</a:t>
                      </a:r>
                      <a:endParaRPr lang="en-US" sz="1200" dirty="0"/>
                    </a:p>
                  </a:txBody>
                  <a:tcPr/>
                </a:tc>
                <a:tc>
                  <a:txBody>
                    <a:bodyPr/>
                    <a:lstStyle/>
                    <a:p>
                      <a:r>
                        <a:rPr lang="en-US" sz="1200" dirty="0" smtClean="0"/>
                        <a:t>91 – 95</a:t>
                      </a:r>
                      <a:endParaRPr lang="en-US" sz="1200" dirty="0"/>
                    </a:p>
                  </a:txBody>
                  <a:tcPr/>
                </a:tc>
                <a:tc>
                  <a:txBody>
                    <a:bodyPr/>
                    <a:lstStyle/>
                    <a:p>
                      <a:r>
                        <a:rPr lang="en-US" sz="1200" dirty="0" smtClean="0"/>
                        <a:t>86 – 90</a:t>
                      </a:r>
                      <a:endParaRPr lang="en-US" sz="1200" dirty="0"/>
                    </a:p>
                  </a:txBody>
                  <a:tcPr/>
                </a:tc>
                <a:tc>
                  <a:txBody>
                    <a:bodyPr/>
                    <a:lstStyle/>
                    <a:p>
                      <a:r>
                        <a:rPr lang="en-US" sz="1200" dirty="0" smtClean="0"/>
                        <a:t>81 – 85</a:t>
                      </a:r>
                      <a:endParaRPr lang="en-US" sz="1200" dirty="0"/>
                    </a:p>
                  </a:txBody>
                  <a:tcPr/>
                </a:tc>
                <a:tc>
                  <a:txBody>
                    <a:bodyPr/>
                    <a:lstStyle/>
                    <a:p>
                      <a:r>
                        <a:rPr lang="en-US" sz="1200" dirty="0" smtClean="0"/>
                        <a:t>76 - 80</a:t>
                      </a:r>
                      <a:endParaRPr lang="en-US" sz="1200" dirty="0"/>
                    </a:p>
                  </a:txBody>
                  <a:tcPr/>
                </a:tc>
                <a:tc>
                  <a:txBody>
                    <a:bodyPr/>
                    <a:lstStyle/>
                    <a:p>
                      <a:r>
                        <a:rPr lang="en-US" sz="1200" dirty="0" smtClean="0"/>
                        <a:t>71</a:t>
                      </a:r>
                      <a:r>
                        <a:rPr lang="en-US" sz="1200" baseline="0" dirty="0" smtClean="0"/>
                        <a:t> - 75</a:t>
                      </a:r>
                      <a:endParaRPr lang="en-US" sz="1200" dirty="0"/>
                    </a:p>
                  </a:txBody>
                  <a:tcPr/>
                </a:tc>
                <a:tc>
                  <a:txBody>
                    <a:bodyPr/>
                    <a:lstStyle/>
                    <a:p>
                      <a:r>
                        <a:rPr lang="en-US" sz="1200" dirty="0" smtClean="0"/>
                        <a:t>65 – 70</a:t>
                      </a:r>
                      <a:endParaRPr lang="en-US" sz="1200" dirty="0"/>
                    </a:p>
                  </a:txBody>
                  <a:tcPr/>
                </a:tc>
                <a:tc>
                  <a:txBody>
                    <a:bodyPr/>
                    <a:lstStyle/>
                    <a:p>
                      <a:r>
                        <a:rPr lang="en-US" sz="1200" dirty="0" smtClean="0"/>
                        <a:t>61 – 64</a:t>
                      </a:r>
                      <a:endParaRPr lang="en-US" sz="1200" dirty="0"/>
                    </a:p>
                  </a:txBody>
                  <a:tcPr/>
                </a:tc>
                <a:tc>
                  <a:txBody>
                    <a:bodyPr/>
                    <a:lstStyle/>
                    <a:p>
                      <a:r>
                        <a:rPr lang="en-US" sz="1200" dirty="0" smtClean="0"/>
                        <a:t>56 -60</a:t>
                      </a:r>
                      <a:endParaRPr lang="en-US" sz="1200" dirty="0"/>
                    </a:p>
                  </a:txBody>
                  <a:tcPr/>
                </a:tc>
                <a:tc>
                  <a:txBody>
                    <a:bodyPr/>
                    <a:lstStyle/>
                    <a:p>
                      <a:r>
                        <a:rPr lang="en-US" sz="1200" dirty="0" smtClean="0"/>
                        <a:t>51 - 55</a:t>
                      </a:r>
                      <a:endParaRPr lang="en-US" sz="1200" dirty="0"/>
                    </a:p>
                  </a:txBody>
                  <a:tcPr/>
                </a:tc>
                <a:tc>
                  <a:txBody>
                    <a:bodyPr/>
                    <a:lstStyle/>
                    <a:p>
                      <a:r>
                        <a:rPr lang="en-US" sz="1200" dirty="0" smtClean="0"/>
                        <a:t>46 - 50</a:t>
                      </a:r>
                      <a:endParaRPr lang="en-US" sz="1200" dirty="0"/>
                    </a:p>
                  </a:txBody>
                  <a:tcPr/>
                </a:tc>
                <a:tc>
                  <a:txBody>
                    <a:bodyPr/>
                    <a:lstStyle/>
                    <a:p>
                      <a:r>
                        <a:rPr lang="en-US" sz="1200" dirty="0" smtClean="0"/>
                        <a:t>&lt;</a:t>
                      </a:r>
                      <a:r>
                        <a:rPr lang="en-US" sz="1200" baseline="0" dirty="0" smtClean="0"/>
                        <a:t> 46</a:t>
                      </a:r>
                      <a:endParaRPr lang="en-US" sz="1200" dirty="0"/>
                    </a:p>
                  </a:txBody>
                  <a:tcPr/>
                </a:tc>
              </a:tr>
              <a:tr h="409516">
                <a:tc>
                  <a:txBody>
                    <a:bodyPr/>
                    <a:lstStyle/>
                    <a:p>
                      <a:r>
                        <a:rPr lang="en-US" sz="1200" dirty="0" smtClean="0"/>
                        <a:t>GPA</a:t>
                      </a:r>
                      <a:endParaRPr lang="en-US" sz="1200" dirty="0"/>
                    </a:p>
                  </a:txBody>
                  <a:tcPr/>
                </a:tc>
                <a:tc>
                  <a:txBody>
                    <a:bodyPr/>
                    <a:lstStyle/>
                    <a:p>
                      <a:r>
                        <a:rPr lang="en-US" sz="1200" dirty="0" smtClean="0"/>
                        <a:t>4.0</a:t>
                      </a:r>
                      <a:endParaRPr lang="en-US" sz="1200" dirty="0"/>
                    </a:p>
                  </a:txBody>
                  <a:tcPr/>
                </a:tc>
                <a:tc>
                  <a:txBody>
                    <a:bodyPr/>
                    <a:lstStyle/>
                    <a:p>
                      <a:r>
                        <a:rPr lang="en-US" sz="1200" dirty="0" smtClean="0"/>
                        <a:t>3.7</a:t>
                      </a:r>
                      <a:endParaRPr lang="en-US" sz="1200" dirty="0"/>
                    </a:p>
                  </a:txBody>
                  <a:tcPr/>
                </a:tc>
                <a:tc>
                  <a:txBody>
                    <a:bodyPr/>
                    <a:lstStyle/>
                    <a:p>
                      <a:r>
                        <a:rPr lang="en-US" sz="1200" dirty="0" smtClean="0"/>
                        <a:t>3.3</a:t>
                      </a:r>
                      <a:endParaRPr lang="en-US" sz="1200" dirty="0"/>
                    </a:p>
                  </a:txBody>
                  <a:tcPr/>
                </a:tc>
                <a:tc>
                  <a:txBody>
                    <a:bodyPr/>
                    <a:lstStyle/>
                    <a:p>
                      <a:r>
                        <a:rPr lang="en-US" sz="1200" dirty="0" smtClean="0"/>
                        <a:t>3.0</a:t>
                      </a:r>
                      <a:endParaRPr lang="en-US" sz="1200" dirty="0"/>
                    </a:p>
                  </a:txBody>
                  <a:tcPr/>
                </a:tc>
                <a:tc>
                  <a:txBody>
                    <a:bodyPr/>
                    <a:lstStyle/>
                    <a:p>
                      <a:r>
                        <a:rPr lang="en-US" sz="1200" dirty="0" smtClean="0"/>
                        <a:t>2.7</a:t>
                      </a:r>
                      <a:endParaRPr lang="en-US" sz="1200" dirty="0"/>
                    </a:p>
                  </a:txBody>
                  <a:tcPr/>
                </a:tc>
                <a:tc>
                  <a:txBody>
                    <a:bodyPr/>
                    <a:lstStyle/>
                    <a:p>
                      <a:r>
                        <a:rPr lang="en-US" sz="1200" dirty="0" smtClean="0"/>
                        <a:t>2.3</a:t>
                      </a:r>
                      <a:endParaRPr lang="en-US" sz="1200" dirty="0"/>
                    </a:p>
                  </a:txBody>
                  <a:tcPr/>
                </a:tc>
                <a:tc>
                  <a:txBody>
                    <a:bodyPr/>
                    <a:lstStyle/>
                    <a:p>
                      <a:r>
                        <a:rPr lang="en-US" sz="1200" dirty="0" smtClean="0"/>
                        <a:t>2.0</a:t>
                      </a:r>
                      <a:endParaRPr lang="en-US" sz="1200" dirty="0"/>
                    </a:p>
                  </a:txBody>
                  <a:tcPr/>
                </a:tc>
                <a:tc>
                  <a:txBody>
                    <a:bodyPr/>
                    <a:lstStyle/>
                    <a:p>
                      <a:r>
                        <a:rPr lang="en-US" sz="1200" dirty="0" smtClean="0"/>
                        <a:t>1.7</a:t>
                      </a:r>
                      <a:endParaRPr lang="en-US" sz="1200" dirty="0"/>
                    </a:p>
                  </a:txBody>
                  <a:tcPr/>
                </a:tc>
                <a:tc>
                  <a:txBody>
                    <a:bodyPr/>
                    <a:lstStyle/>
                    <a:p>
                      <a:r>
                        <a:rPr lang="en-US" sz="1200" dirty="0" smtClean="0"/>
                        <a:t>1.3</a:t>
                      </a:r>
                      <a:endParaRPr lang="en-US" sz="1200" dirty="0"/>
                    </a:p>
                  </a:txBody>
                  <a:tcPr/>
                </a:tc>
                <a:tc>
                  <a:txBody>
                    <a:bodyPr/>
                    <a:lstStyle/>
                    <a:p>
                      <a:r>
                        <a:rPr lang="en-US" sz="1200" dirty="0" smtClean="0"/>
                        <a:t>1.0</a:t>
                      </a:r>
                      <a:endParaRPr lang="en-US" sz="1200" dirty="0"/>
                    </a:p>
                  </a:txBody>
                  <a:tcPr/>
                </a:tc>
                <a:tc>
                  <a:txBody>
                    <a:bodyPr/>
                    <a:lstStyle/>
                    <a:p>
                      <a:r>
                        <a:rPr lang="en-US" sz="1200" dirty="0" smtClean="0"/>
                        <a:t>0.7</a:t>
                      </a:r>
                      <a:endParaRPr lang="en-US" sz="1200" dirty="0"/>
                    </a:p>
                  </a:txBody>
                  <a:tcPr/>
                </a:tc>
                <a:tc>
                  <a:txBody>
                    <a:bodyPr/>
                    <a:lstStyle/>
                    <a:p>
                      <a:r>
                        <a:rPr lang="en-US" sz="1200" dirty="0" smtClean="0"/>
                        <a:t>0.0</a:t>
                      </a:r>
                      <a:endParaRPr lang="en-US" sz="12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Estimating Your Term Grade (2)</a:t>
            </a:r>
          </a:p>
        </p:txBody>
      </p:sp>
      <p:sp>
        <p:nvSpPr>
          <p:cNvPr id="3" name="Content Placeholder 2"/>
          <p:cNvSpPr>
            <a:spLocks noGrp="1"/>
          </p:cNvSpPr>
          <p:nvPr>
            <p:ph idx="1"/>
          </p:nvPr>
        </p:nvSpPr>
        <p:spPr>
          <a:xfrm>
            <a:off x="762000" y="1256211"/>
            <a:ext cx="8229600" cy="5029200"/>
          </a:xfrm>
        </p:spPr>
        <p:txBody>
          <a:bodyPr/>
          <a:lstStyle/>
          <a:p>
            <a:pPr>
              <a:defRPr/>
            </a:pPr>
            <a:r>
              <a:rPr lang="en-US" dirty="0" smtClean="0"/>
              <a:t>To determine your weighted term grade point simply </a:t>
            </a:r>
            <a:r>
              <a:rPr lang="en-US" i="1" dirty="0" smtClean="0"/>
              <a:t>multiply each grade point</a:t>
            </a:r>
            <a:r>
              <a:rPr lang="en-US" dirty="0" smtClean="0"/>
              <a:t> by the weight of each component.</a:t>
            </a:r>
          </a:p>
          <a:p>
            <a:pPr lvl="1">
              <a:defRPr/>
            </a:pPr>
            <a:r>
              <a:rPr lang="en-US" dirty="0" smtClean="0"/>
              <a:t>Percentages won’t be used to determine the term grade</a:t>
            </a:r>
          </a:p>
          <a:p>
            <a:pPr>
              <a:defRPr/>
            </a:pPr>
            <a:r>
              <a:rPr lang="en-US" dirty="0" smtClean="0"/>
              <a:t>Sum the weighted grade points to determine the term grade.</a:t>
            </a:r>
          </a:p>
          <a:p>
            <a:pPr>
              <a:defRPr/>
            </a:pPr>
            <a:r>
              <a:rPr lang="en-US" dirty="0" smtClean="0"/>
              <a:t>Simple and short example (not exactly the same as this term but it should be enough to give you an idea of how to do the specific calculations required this semester):</a:t>
            </a:r>
          </a:p>
          <a:p>
            <a:pPr lvl="2">
              <a:defRPr/>
            </a:pPr>
            <a:r>
              <a:rPr lang="en-US" dirty="0" smtClean="0">
                <a:latin typeface="Consolas" panose="020B0609020204030204" pitchFamily="49" charset="0"/>
                <a:cs typeface="Consolas" panose="020B0609020204030204" pitchFamily="49" charset="0"/>
              </a:rPr>
              <a:t>Assignments: weight = 30%, example score = A</a:t>
            </a:r>
          </a:p>
          <a:p>
            <a:pPr lvl="2">
              <a:defRPr/>
            </a:pPr>
            <a:r>
              <a:rPr lang="en-US" dirty="0" smtClean="0">
                <a:latin typeface="Consolas" panose="020B0609020204030204" pitchFamily="49" charset="0"/>
                <a:cs typeface="Consolas" panose="020B0609020204030204" pitchFamily="49" charset="0"/>
              </a:rPr>
              <a:t>Midterm: weight = 30%, example score = B+</a:t>
            </a:r>
          </a:p>
          <a:p>
            <a:pPr lvl="2">
              <a:defRPr/>
            </a:pPr>
            <a:r>
              <a:rPr lang="en-US" dirty="0" smtClean="0">
                <a:latin typeface="Consolas" panose="020B0609020204030204" pitchFamily="49" charset="0"/>
                <a:cs typeface="Consolas" panose="020B0609020204030204" pitchFamily="49" charset="0"/>
              </a:rPr>
              <a:t>Final: weight = 40%, example score = C-</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assignments: 0.3 * 4.0 = 1.2</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midterm: 0.3 * 3.3 = 0.99</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final: 0.4 * 1.7 = 0.68</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Total term grade point = 1.2 + 0.99 + 0.68 = 2.87</a:t>
            </a:r>
          </a:p>
          <a:p>
            <a:pPr marL="225425" lvl="1" indent="0">
              <a:buNone/>
              <a:defRPr/>
            </a:pPr>
            <a:r>
              <a:rPr lang="en-US" dirty="0"/>
              <a:t>(In this case the term letter is B-)</a:t>
            </a:r>
          </a:p>
          <a:p>
            <a:pPr marL="225425" lvl="1" indent="0">
              <a:buFont typeface="Times New Roman" pitchFamily="18" charset="0"/>
              <a:buNone/>
              <a:defRPr/>
            </a:pPr>
            <a:endParaRPr lang="en-US" dirty="0" smtClean="0"/>
          </a:p>
          <a:p>
            <a:pPr marL="225425" lvl="1" indent="0">
              <a:buFont typeface="Times New Roman" pitchFamily="18" charset="0"/>
              <a:buNone/>
              <a:defRPr/>
            </a:pPr>
            <a:endParaRPr lang="en-US" dirty="0"/>
          </a:p>
          <a:p>
            <a:pPr>
              <a:defRPr/>
            </a:pPr>
            <a:endParaRPr lang="en-US" dirty="0"/>
          </a:p>
        </p:txBody>
      </p:sp>
    </p:spTree>
    <p:extLst>
      <p:ext uri="{BB962C8B-B14F-4D97-AF65-F5344CB8AC3E}">
        <p14:creationId xmlns:p14="http://schemas.microsoft.com/office/powerpoint/2010/main" val="325122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Estimating Your Term Grade (</a:t>
            </a:r>
            <a:r>
              <a:rPr lang="en-US" altLang="en-US" dirty="0" smtClean="0"/>
              <a:t>3)</a:t>
            </a:r>
            <a:endParaRPr lang="en-US" dirty="0"/>
          </a:p>
        </p:txBody>
      </p:sp>
      <p:sp>
        <p:nvSpPr>
          <p:cNvPr id="3" name="Content Placeholder 2"/>
          <p:cNvSpPr>
            <a:spLocks noGrp="1"/>
          </p:cNvSpPr>
          <p:nvPr>
            <p:ph idx="1"/>
          </p:nvPr>
        </p:nvSpPr>
        <p:spPr/>
        <p:txBody>
          <a:bodyPr/>
          <a:lstStyle/>
          <a:p>
            <a:r>
              <a:rPr lang="en-US" dirty="0" smtClean="0"/>
              <a:t>Use the spreadsheet on the course web page to estimate your term letter grade:</a:t>
            </a:r>
          </a:p>
          <a:p>
            <a:pPr lvl="1" fontAlgn="auto">
              <a:spcBef>
                <a:spcPts val="0"/>
              </a:spcBef>
              <a:spcAft>
                <a:spcPts val="0"/>
              </a:spcAft>
              <a:defRPr/>
            </a:pPr>
            <a:r>
              <a:rPr lang="en-US" dirty="0">
                <a:hlinkClick r:id="rId2"/>
              </a:rPr>
              <a:t>http://pages.cpsc.ucalgary.ca/~</a:t>
            </a:r>
            <a:r>
              <a:rPr lang="en-US" dirty="0" smtClean="0">
                <a:hlinkClick r:id="rId2"/>
              </a:rPr>
              <a:t>tamj/2015/203F/grade_calculator.xlsx</a:t>
            </a:r>
            <a:endParaRPr lang="en-US" dirty="0"/>
          </a:p>
          <a:p>
            <a:pPr fontAlgn="auto">
              <a:spcBef>
                <a:spcPts val="0"/>
              </a:spcBef>
              <a:spcAft>
                <a:spcPts val="0"/>
              </a:spcAft>
              <a:defRPr/>
            </a:pPr>
            <a:r>
              <a:rPr lang="en-US" dirty="0" smtClean="0"/>
              <a:t>The </a:t>
            </a:r>
            <a:r>
              <a:rPr lang="en-US" dirty="0"/>
              <a:t>grade point to letter grade mapping employs the official university </a:t>
            </a:r>
            <a:r>
              <a:rPr lang="en-US" dirty="0" smtClean="0"/>
              <a:t>cutoffs:</a:t>
            </a:r>
          </a:p>
          <a:p>
            <a:pPr lvl="1" fontAlgn="auto">
              <a:spcBef>
                <a:spcPts val="0"/>
              </a:spcBef>
              <a:spcAft>
                <a:spcPts val="0"/>
              </a:spcAft>
              <a:defRPr/>
            </a:pPr>
            <a:r>
              <a:rPr lang="en-US" altLang="en-US" dirty="0" smtClean="0">
                <a:hlinkClick r:id="rId3"/>
              </a:rPr>
              <a:t>http</a:t>
            </a:r>
            <a:r>
              <a:rPr lang="en-US" altLang="en-US" dirty="0">
                <a:hlinkClick r:id="rId3"/>
              </a:rPr>
              <a:t>://</a:t>
            </a:r>
            <a:r>
              <a:rPr lang="en-US" altLang="en-US" dirty="0" smtClean="0">
                <a:hlinkClick r:id="rId3"/>
              </a:rPr>
              <a:t>www.ucalgary.ca/pubs/calendar/current/f-2.html</a:t>
            </a:r>
            <a:endParaRPr lang="en-US" altLang="en-US" dirty="0" smtClean="0"/>
          </a:p>
          <a:p>
            <a:pPr lvl="1" fontAlgn="auto">
              <a:spcBef>
                <a:spcPts val="0"/>
              </a:spcBef>
              <a:spcAft>
                <a:spcPts val="0"/>
              </a:spcAft>
              <a:defRPr/>
            </a:pPr>
            <a:r>
              <a:rPr lang="en-US" dirty="0" smtClean="0"/>
              <a:t>(I </a:t>
            </a:r>
            <a:r>
              <a:rPr lang="en-US" b="1" dirty="0"/>
              <a:t>may</a:t>
            </a:r>
            <a:r>
              <a:rPr lang="en-US" dirty="0"/>
              <a:t> employ a more lenient set of cutoffs at the end of term but the official cutoffs will provide you with a ‘worse case’ estimate of your grade).</a:t>
            </a:r>
          </a:p>
          <a:p>
            <a:pPr lvl="1"/>
            <a:endParaRPr lang="en-US" dirty="0" smtClean="0"/>
          </a:p>
          <a:p>
            <a:pPr lvl="1"/>
            <a:endParaRPr lang="en-US" dirty="0"/>
          </a:p>
        </p:txBody>
      </p:sp>
    </p:spTree>
    <p:extLst>
      <p:ext uri="{BB962C8B-B14F-4D97-AF65-F5344CB8AC3E}">
        <p14:creationId xmlns:p14="http://schemas.microsoft.com/office/powerpoint/2010/main" val="3061992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Grade Points?</a:t>
            </a:r>
            <a:endParaRPr lang="en-US" dirty="0"/>
          </a:p>
        </p:txBody>
      </p:sp>
      <p:sp>
        <p:nvSpPr>
          <p:cNvPr id="3" name="Content Placeholder 2"/>
          <p:cNvSpPr>
            <a:spLocks noGrp="1"/>
          </p:cNvSpPr>
          <p:nvPr>
            <p:ph idx="1"/>
          </p:nvPr>
        </p:nvSpPr>
        <p:spPr>
          <a:xfrm>
            <a:off x="476794" y="1219200"/>
            <a:ext cx="8229600" cy="5029200"/>
          </a:xfrm>
        </p:spPr>
        <p:txBody>
          <a:bodyPr/>
          <a:lstStyle/>
          <a:p>
            <a:r>
              <a:rPr lang="en-US" dirty="0" smtClean="0"/>
              <a:t>It’s the official university grading system</a:t>
            </a:r>
          </a:p>
          <a:p>
            <a:pPr lvl="1"/>
            <a:r>
              <a:rPr lang="en-US" dirty="0" smtClean="0"/>
              <a:t>Alternatives are possible but require faculty level approval</a:t>
            </a:r>
          </a:p>
          <a:p>
            <a:r>
              <a:rPr lang="en-US" dirty="0"/>
              <a:t>Approval of anything other than a grade point system requires predetermined cutoffs at the start of the term e.g., &gt;= 90% equals ‘A’ etc.</a:t>
            </a:r>
          </a:p>
          <a:p>
            <a:pPr lvl="1"/>
            <a:r>
              <a:rPr lang="en-US" dirty="0"/>
              <a:t>Doesn’t allow for consideration that individual components may be more challenging than others (lower cutoffs</a:t>
            </a:r>
            <a:r>
              <a:rPr lang="en-US" dirty="0" smtClean="0"/>
              <a:t>)</a:t>
            </a:r>
          </a:p>
          <a:p>
            <a:r>
              <a:rPr lang="en-US" dirty="0" smtClean="0"/>
              <a:t>Grade points are more lenient for grades on the lower-middle end of the scale</a:t>
            </a:r>
          </a:p>
          <a:p>
            <a:pPr lvl="1"/>
            <a:r>
              <a:rPr lang="en-US" dirty="0" smtClean="0"/>
              <a:t>Grade points: Getting an “A”/4.0 on the assignment component worth 30% of the term grade yields a minimum term grade of 1.2 (4.0 * 0.3) which equates to a term grade of ‘D’ (possibly higher)</a:t>
            </a:r>
          </a:p>
          <a:p>
            <a:pPr lvl="1"/>
            <a:r>
              <a:rPr lang="en-US" dirty="0" smtClean="0"/>
              <a:t>Percentages: Getting an “A” may roughly work out to 90% or higher (depending on the scale) which works out to a minimum term percent of 27% = 90% score * 30% weight…almost certainly an “F” for the term grade.</a:t>
            </a:r>
          </a:p>
        </p:txBody>
      </p:sp>
    </p:spTree>
    <p:extLst>
      <p:ext uri="{BB962C8B-B14F-4D97-AF65-F5344CB8AC3E}">
        <p14:creationId xmlns:p14="http://schemas.microsoft.com/office/powerpoint/2010/main" val="296091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Writing: Never Programmed Before?</a:t>
            </a:r>
            <a:endParaRPr lang="en-US" dirty="0"/>
          </a:p>
        </p:txBody>
      </p:sp>
      <p:sp>
        <p:nvSpPr>
          <p:cNvPr id="3" name="Content Placeholder 2"/>
          <p:cNvSpPr>
            <a:spLocks noGrp="1"/>
          </p:cNvSpPr>
          <p:nvPr>
            <p:ph idx="1"/>
          </p:nvPr>
        </p:nvSpPr>
        <p:spPr>
          <a:xfrm>
            <a:off x="457200" y="1234440"/>
            <a:ext cx="8229600" cy="5029200"/>
          </a:xfrm>
        </p:spPr>
        <p:txBody>
          <a:bodyPr/>
          <a:lstStyle/>
          <a:p>
            <a:r>
              <a:rPr lang="en-US" dirty="0" smtClean="0"/>
              <a:t>You aren’t alone! In fact during most semesters this applies to the majority of students.</a:t>
            </a:r>
          </a:p>
          <a:p>
            <a:r>
              <a:rPr lang="en-US" dirty="0" smtClean="0"/>
              <a:t>Although you will create a program for this class (and be tested on this material during the final exam) this class is not designed for computer science majors</a:t>
            </a:r>
          </a:p>
          <a:p>
            <a:pPr lvl="1"/>
            <a:r>
              <a:rPr lang="en-US" dirty="0" smtClean="0"/>
              <a:t>This means that we will “go slow”, repeat important concepts etc. - the programming component is ‘lighter’ than for majors.</a:t>
            </a:r>
          </a:p>
          <a:p>
            <a:pPr lvl="1"/>
            <a:r>
              <a:rPr lang="en-US" dirty="0" smtClean="0"/>
              <a:t>But the programs produced for this class are more ‘practical’</a:t>
            </a:r>
          </a:p>
        </p:txBody>
      </p:sp>
    </p:spTree>
    <p:extLst>
      <p:ext uri="{BB962C8B-B14F-4D97-AF65-F5344CB8AC3E}">
        <p14:creationId xmlns:p14="http://schemas.microsoft.com/office/powerpoint/2010/main" val="2317888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203 vs. 217</a:t>
            </a:r>
            <a:endParaRPr lang="en-US" dirty="0"/>
          </a:p>
        </p:txBody>
      </p:sp>
      <p:sp>
        <p:nvSpPr>
          <p:cNvPr id="3" name="Content Placeholder 2"/>
          <p:cNvSpPr>
            <a:spLocks noGrp="1"/>
          </p:cNvSpPr>
          <p:nvPr>
            <p:ph idx="1"/>
          </p:nvPr>
        </p:nvSpPr>
        <p:spPr/>
        <p:txBody>
          <a:bodyPr/>
          <a:lstStyle/>
          <a:p>
            <a:r>
              <a:rPr lang="en-US" dirty="0" smtClean="0"/>
              <a:t>Program </a:t>
            </a:r>
            <a:r>
              <a:rPr lang="en-US" dirty="0"/>
              <a:t>size (CPSC 217 non-majors programming class): </a:t>
            </a:r>
            <a:endParaRPr lang="en-US" dirty="0" smtClean="0"/>
          </a:p>
          <a:p>
            <a:pPr lvl="1"/>
            <a:r>
              <a:rPr lang="en-US" dirty="0" smtClean="0"/>
              <a:t>A text-based computer game “The hobbit”: 677 line program</a:t>
            </a:r>
          </a:p>
          <a:p>
            <a:pPr lvl="1"/>
            <a:endParaRPr lang="en-US" dirty="0" smtClean="0"/>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marL="234950" lvl="1" indent="0">
              <a:buNone/>
            </a:pPr>
            <a:endParaRPr lang="en-US" dirty="0" smtClean="0"/>
          </a:p>
          <a:p>
            <a:r>
              <a:rPr lang="en-US" dirty="0"/>
              <a:t>Program size </a:t>
            </a:r>
            <a:r>
              <a:rPr lang="en-US" dirty="0" smtClean="0"/>
              <a:t>(this class):</a:t>
            </a:r>
          </a:p>
          <a:p>
            <a:pPr lvl="1"/>
            <a:r>
              <a:rPr lang="en-US" dirty="0" smtClean="0"/>
              <a:t>VBA (changing the capabilities of MS-Word): 60 line program</a:t>
            </a:r>
          </a:p>
          <a:p>
            <a:pPr lvl="1"/>
            <a:r>
              <a:rPr lang="en-US" dirty="0" smtClean="0"/>
              <a:t>JavaScript (running a program through a web page): 70 line program</a:t>
            </a:r>
            <a:endParaRPr lang="en-US" dirty="0"/>
          </a:p>
        </p:txBody>
      </p:sp>
      <p:pic>
        <p:nvPicPr>
          <p:cNvPr id="2050" name="Picture 2" descr="http://pages.cpsc.ucalgary.ca/~tamj/2013/217F/assignments/assignment5/Figure%20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183"/>
          <a:stretch/>
        </p:blipFill>
        <p:spPr bwMode="auto">
          <a:xfrm>
            <a:off x="1066800" y="2286000"/>
            <a:ext cx="2552427" cy="2971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2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 Programming Questions</a:t>
            </a:r>
            <a:endParaRPr lang="en-US" dirty="0"/>
          </a:p>
        </p:txBody>
      </p:sp>
      <p:sp>
        <p:nvSpPr>
          <p:cNvPr id="3" name="Content Placeholder 2"/>
          <p:cNvSpPr>
            <a:spLocks noGrp="1"/>
          </p:cNvSpPr>
          <p:nvPr>
            <p:ph idx="1"/>
          </p:nvPr>
        </p:nvSpPr>
        <p:spPr/>
        <p:txBody>
          <a:bodyPr/>
          <a:lstStyle/>
          <a:p>
            <a:r>
              <a:rPr lang="en-US" dirty="0"/>
              <a:t>Average grades (programming questions, final exam):</a:t>
            </a:r>
          </a:p>
          <a:p>
            <a:pPr lvl="1"/>
            <a:r>
              <a:rPr lang="en-US" dirty="0"/>
              <a:t>The values indicate that the typical student shows a reasonable grasp of the material (i.e., they did “get through it”)</a:t>
            </a:r>
          </a:p>
          <a:p>
            <a:pPr lvl="1"/>
            <a:r>
              <a:rPr lang="en-US" dirty="0"/>
              <a:t>In order to do well </a:t>
            </a:r>
            <a:r>
              <a:rPr lang="en-US" dirty="0" smtClean="0"/>
              <a:t>you need to be coming </a:t>
            </a:r>
            <a:r>
              <a:rPr lang="en-US" dirty="0"/>
              <a:t>to class and </a:t>
            </a:r>
            <a:r>
              <a:rPr lang="en-US" dirty="0" smtClean="0"/>
              <a:t>doing extra work:</a:t>
            </a:r>
          </a:p>
          <a:p>
            <a:pPr lvl="2"/>
            <a:r>
              <a:rPr lang="en-US" dirty="0" smtClean="0"/>
              <a:t>The absolute minimum workload is to complete the assignment</a:t>
            </a:r>
          </a:p>
          <a:p>
            <a:pPr lvl="2"/>
            <a:r>
              <a:rPr lang="en-US" dirty="0" smtClean="0"/>
              <a:t>The more practice you get, the more skilled and knowledgeable you will become</a:t>
            </a:r>
            <a:endParaRPr lang="en-US" dirty="0"/>
          </a:p>
          <a:p>
            <a:endParaRPr lang="en-US" dirty="0"/>
          </a:p>
          <a:p>
            <a:endParaRPr lang="en-US" dirty="0"/>
          </a:p>
        </p:txBody>
      </p:sp>
    </p:spTree>
    <p:extLst>
      <p:ext uri="{BB962C8B-B14F-4D97-AF65-F5344CB8AC3E}">
        <p14:creationId xmlns:p14="http://schemas.microsoft.com/office/powerpoint/2010/main" val="4291900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smtClean="0"/>
              <a:t>What If 203 Still Isn’t Technical Enough For You?</a:t>
            </a:r>
          </a:p>
        </p:txBody>
      </p:sp>
      <p:sp>
        <p:nvSpPr>
          <p:cNvPr id="3" name="Content Placeholder 2"/>
          <p:cNvSpPr>
            <a:spLocks noGrp="1"/>
          </p:cNvSpPr>
          <p:nvPr>
            <p:ph idx="1"/>
          </p:nvPr>
        </p:nvSpPr>
        <p:spPr>
          <a:xfrm>
            <a:off x="470263" y="1230086"/>
            <a:ext cx="8229600" cy="5029200"/>
          </a:xfrm>
        </p:spPr>
        <p:txBody>
          <a:bodyPr/>
          <a:lstStyle/>
          <a:p>
            <a:pPr eaLnBrk="1" hangingPunct="1"/>
            <a:r>
              <a:rPr lang="en-US" altLang="en-US" dirty="0" smtClean="0"/>
              <a:t>Think this course is too easy?</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There are other introductory courses that may be of interest.</a:t>
            </a:r>
          </a:p>
          <a:p>
            <a:pPr eaLnBrk="1" hangingPunct="1"/>
            <a:r>
              <a:rPr lang="en-US" altLang="en-US" dirty="0" smtClean="0"/>
              <a:t>Both are introductions to problem solving by </a:t>
            </a:r>
            <a:r>
              <a:rPr lang="en-US" altLang="en-US" i="1" dirty="0" smtClean="0"/>
              <a:t>writing/creating computer programs</a:t>
            </a:r>
            <a:r>
              <a:rPr lang="en-US" altLang="en-US" dirty="0" smtClean="0"/>
              <a:t>.</a:t>
            </a:r>
          </a:p>
          <a:p>
            <a:pPr lvl="1" eaLnBrk="1" hangingPunct="1"/>
            <a:r>
              <a:rPr lang="en-US" altLang="en-US" dirty="0" smtClean="0"/>
              <a:t>For the following classes </a:t>
            </a:r>
            <a:r>
              <a:rPr lang="en-US" altLang="en-US" dirty="0"/>
              <a:t>p</a:t>
            </a:r>
            <a:r>
              <a:rPr lang="en-US" altLang="en-US" dirty="0" smtClean="0"/>
              <a:t>rogram writing (“programming”) is required for almost all assignments/lecture topics</a:t>
            </a:r>
          </a:p>
          <a:p>
            <a:pPr lvl="1" eaLnBrk="1" hangingPunct="1"/>
            <a:r>
              <a:rPr lang="en-US" altLang="en-US" dirty="0" smtClean="0"/>
              <a:t>CPSC 217: For non-Computer Science majors</a:t>
            </a:r>
          </a:p>
          <a:p>
            <a:pPr lvl="1" eaLnBrk="1" hangingPunct="1"/>
            <a:r>
              <a:rPr lang="en-US" altLang="en-US" dirty="0" smtClean="0"/>
              <a:t>CPSC 231: For Computer Science majors</a:t>
            </a:r>
          </a:p>
        </p:txBody>
      </p:sp>
      <p:grpSp>
        <p:nvGrpSpPr>
          <p:cNvPr id="4" name="Group 3"/>
          <p:cNvGrpSpPr>
            <a:grpSpLocks/>
          </p:cNvGrpSpPr>
          <p:nvPr/>
        </p:nvGrpSpPr>
        <p:grpSpPr bwMode="auto">
          <a:xfrm>
            <a:off x="525463" y="1892300"/>
            <a:ext cx="7867650" cy="1935163"/>
            <a:chOff x="525872" y="1892299"/>
            <a:chExt cx="7866450" cy="1935571"/>
          </a:xfrm>
        </p:grpSpPr>
        <p:pic>
          <p:nvPicPr>
            <p:cNvPr id="22534" name="Picture 2" descr="C:\Users\tamj\AppData\Local\Microsoft\Windows\Temporary Internet Files\Content.IE5\5POKSRUL\MC9001298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872" y="1892299"/>
              <a:ext cx="1935571" cy="193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descr="C:\Users\tamj\AppData\Local\Microsoft\Windows\Temporary Internet Files\Content.IE5\3YK1M2C6\MC90005767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0731" y="2078436"/>
              <a:ext cx="2281591" cy="155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U:\PC\lectures\Hi.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4500" y="2078436"/>
              <a:ext cx="207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a:spLocks noChangeArrowheads="1"/>
          </p:cNvSpPr>
          <p:nvPr/>
        </p:nvSpPr>
        <p:spPr bwMode="auto">
          <a:xfrm>
            <a:off x="26988" y="6543675"/>
            <a:ext cx="6261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dirty="0"/>
              <a:t>Image of James curtesy of James Tam, other images from Microsoft</a:t>
            </a:r>
          </a:p>
        </p:txBody>
      </p:sp>
    </p:spTree>
    <p:extLst>
      <p:ext uri="{BB962C8B-B14F-4D97-AF65-F5344CB8AC3E}">
        <p14:creationId xmlns:p14="http://schemas.microsoft.com/office/powerpoint/2010/main" val="309896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Feedback</a:t>
            </a:r>
          </a:p>
        </p:txBody>
      </p:sp>
      <p:grpSp>
        <p:nvGrpSpPr>
          <p:cNvPr id="2" name="Group 4"/>
          <p:cNvGrpSpPr>
            <a:grpSpLocks/>
          </p:cNvGrpSpPr>
          <p:nvPr/>
        </p:nvGrpSpPr>
        <p:grpSpPr bwMode="auto">
          <a:xfrm>
            <a:off x="304800" y="1347788"/>
            <a:ext cx="3022600" cy="4537075"/>
            <a:chOff x="330" y="1089"/>
            <a:chExt cx="1721" cy="2858"/>
          </a:xfrm>
        </p:grpSpPr>
        <p:pic>
          <p:nvPicPr>
            <p:cNvPr id="419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 y="2906"/>
              <a:ext cx="1352"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41993" name="AutoShape 6"/>
            <p:cNvSpPr>
              <a:spLocks noChangeArrowheads="1"/>
            </p:cNvSpPr>
            <p:nvPr/>
          </p:nvSpPr>
          <p:spPr bwMode="auto">
            <a:xfrm>
              <a:off x="338" y="1089"/>
              <a:ext cx="1322" cy="1341"/>
            </a:xfrm>
            <a:prstGeom prst="cloudCallout">
              <a:avLst>
                <a:gd name="adj1" fmla="val -3708"/>
                <a:gd name="adj2" fmla="val 103764"/>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800" b="1" dirty="0">
                <a:latin typeface="Arial" charset="0"/>
              </a:endParaRPr>
            </a:p>
          </p:txBody>
        </p:sp>
        <p:sp>
          <p:nvSpPr>
            <p:cNvPr id="41994" name="AutoShape 7"/>
            <p:cNvSpPr>
              <a:spLocks noChangeArrowheads="1"/>
            </p:cNvSpPr>
            <p:nvPr/>
          </p:nvSpPr>
          <p:spPr bwMode="auto">
            <a:xfrm>
              <a:off x="330" y="1089"/>
              <a:ext cx="1322" cy="1341"/>
            </a:xfrm>
            <a:prstGeom prst="cloudCallout">
              <a:avLst>
                <a:gd name="adj1" fmla="val 26477"/>
                <a:gd name="adj2" fmla="val 94519"/>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800" b="1" dirty="0">
                <a:latin typeface="Arial" charset="0"/>
              </a:endParaRPr>
            </a:p>
          </p:txBody>
        </p:sp>
        <p:sp>
          <p:nvSpPr>
            <p:cNvPr id="41995" name="AutoShape 8"/>
            <p:cNvSpPr>
              <a:spLocks noChangeArrowheads="1"/>
            </p:cNvSpPr>
            <p:nvPr/>
          </p:nvSpPr>
          <p:spPr bwMode="auto">
            <a:xfrm>
              <a:off x="341" y="1089"/>
              <a:ext cx="1322" cy="1341"/>
            </a:xfrm>
            <a:prstGeom prst="cloudCallout">
              <a:avLst>
                <a:gd name="adj1" fmla="val 49926"/>
                <a:gd name="adj2" fmla="val 99292"/>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CA" altLang="en-US" dirty="0">
                  <a:latin typeface="Comic Sans MS" pitchFamily="66" charset="0"/>
                </a:rPr>
                <a:t>What is he talking about???</a:t>
              </a:r>
            </a:p>
          </p:txBody>
        </p:sp>
      </p:grpSp>
      <p:grpSp>
        <p:nvGrpSpPr>
          <p:cNvPr id="3" name="Group 14"/>
          <p:cNvGrpSpPr>
            <a:grpSpLocks/>
          </p:cNvGrpSpPr>
          <p:nvPr/>
        </p:nvGrpSpPr>
        <p:grpSpPr bwMode="auto">
          <a:xfrm>
            <a:off x="3606800" y="1016000"/>
            <a:ext cx="5080000" cy="5035550"/>
            <a:chOff x="2272" y="640"/>
            <a:chExt cx="3200" cy="3172"/>
          </a:xfrm>
        </p:grpSpPr>
        <p:sp>
          <p:nvSpPr>
            <p:cNvPr id="41990" name="AutoShape 10"/>
            <p:cNvSpPr>
              <a:spLocks noChangeArrowheads="1"/>
            </p:cNvSpPr>
            <p:nvPr/>
          </p:nvSpPr>
          <p:spPr bwMode="auto">
            <a:xfrm>
              <a:off x="2272" y="640"/>
              <a:ext cx="2760" cy="1448"/>
            </a:xfrm>
            <a:prstGeom prst="cloudCallout">
              <a:avLst>
                <a:gd name="adj1" fmla="val 50144"/>
                <a:gd name="adj2" fmla="val 88537"/>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US" altLang="en-US" dirty="0">
                  <a:latin typeface="Comic Sans MS" pitchFamily="66" charset="0"/>
                </a:rPr>
                <a:t>Wow I am the greatest speaker in the world!</a:t>
              </a:r>
            </a:p>
          </p:txBody>
        </p:sp>
        <p:pic>
          <p:nvPicPr>
            <p:cNvPr id="41991" name="Picture 13" descr="MCj035505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 y="2667"/>
              <a:ext cx="966"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55" name="Text Box 15"/>
          <p:cNvSpPr txBox="1">
            <a:spLocks noChangeArrowheads="1"/>
          </p:cNvSpPr>
          <p:nvPr/>
        </p:nvSpPr>
        <p:spPr bwMode="auto">
          <a:xfrm>
            <a:off x="3454400" y="4359275"/>
            <a:ext cx="35941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indent="-22860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Let me know how things are going in the course:</a:t>
            </a:r>
          </a:p>
          <a:p>
            <a:pPr lvl="1" eaLnBrk="1" hangingPunct="1">
              <a:lnSpc>
                <a:spcPct val="90000"/>
              </a:lnSpc>
              <a:spcBef>
                <a:spcPct val="30000"/>
              </a:spcBef>
              <a:buSzTx/>
              <a:buFontTx/>
              <a:buChar char="•"/>
            </a:pPr>
            <a:r>
              <a:rPr lang="en-US" altLang="en-US" sz="1600" dirty="0">
                <a:latin typeface="Arial" charset="0"/>
              </a:rPr>
              <a:t>Am I covering the material too slowly or too quickly.</a:t>
            </a:r>
          </a:p>
          <a:p>
            <a:pPr lvl="1" eaLnBrk="1" hangingPunct="1">
              <a:lnSpc>
                <a:spcPct val="90000"/>
              </a:lnSpc>
              <a:spcBef>
                <a:spcPct val="30000"/>
              </a:spcBef>
              <a:buSzTx/>
              <a:buFontTx/>
              <a:buChar char="•"/>
            </a:pPr>
            <a:r>
              <a:rPr lang="en-US" altLang="en-US" sz="1600" dirty="0">
                <a:latin typeface="Arial" charset="0"/>
              </a:rPr>
              <a:t>Can you read the slides and my hand writing.</a:t>
            </a:r>
          </a:p>
          <a:p>
            <a:pPr lvl="1" eaLnBrk="1" hangingPunct="1">
              <a:lnSpc>
                <a:spcPct val="90000"/>
              </a:lnSpc>
              <a:spcBef>
                <a:spcPct val="30000"/>
              </a:spcBef>
              <a:buSzTx/>
              <a:buFontTx/>
              <a:buChar char="•"/>
            </a:pPr>
            <a:r>
              <a:rPr lang="en-US" altLang="en-US" sz="1600" dirty="0">
                <a:latin typeface="Arial" charset="0"/>
              </a:rPr>
              <a:t>Can you hear me in the class.</a:t>
            </a:r>
          </a:p>
          <a:p>
            <a:pPr lvl="1" eaLnBrk="1" hangingPunct="1">
              <a:lnSpc>
                <a:spcPct val="90000"/>
              </a:lnSpc>
              <a:spcBef>
                <a:spcPct val="30000"/>
              </a:spcBef>
              <a:buSzTx/>
              <a:buFontTx/>
              <a:buChar char="•"/>
            </a:pPr>
            <a:r>
              <a:rPr lang="en-US" altLang="en-US" sz="1600" dirty="0">
                <a:latin typeface="Arial" charset="0"/>
              </a:rPr>
              <a:t>Etc.</a:t>
            </a:r>
          </a:p>
        </p:txBody>
      </p:sp>
      <p:sp>
        <p:nvSpPr>
          <p:cNvPr id="12" name="TextBox 11"/>
          <p:cNvSpPr txBox="1">
            <a:spLocks noChangeArrowheads="1"/>
          </p:cNvSpPr>
          <p:nvPr/>
        </p:nvSpPr>
        <p:spPr bwMode="auto">
          <a:xfrm>
            <a:off x="134470" y="6481575"/>
            <a:ext cx="2898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dirty="0">
                <a:latin typeface="Arial" charset="0"/>
              </a:rPr>
              <a:t>(Image copyrights unknown)</a:t>
            </a:r>
          </a:p>
        </p:txBody>
      </p:sp>
    </p:spTree>
    <p:extLst>
      <p:ext uri="{BB962C8B-B14F-4D97-AF65-F5344CB8AC3E}">
        <p14:creationId xmlns:p14="http://schemas.microsoft.com/office/powerpoint/2010/main" val="3927119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5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5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5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5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5" grpId="0" build="p"/>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Course Resources</a:t>
            </a:r>
          </a:p>
        </p:txBody>
      </p:sp>
      <p:sp>
        <p:nvSpPr>
          <p:cNvPr id="352259" name="Rectangle 3"/>
          <p:cNvSpPr>
            <a:spLocks noGrp="1" noChangeArrowheads="1"/>
          </p:cNvSpPr>
          <p:nvPr>
            <p:ph type="body" idx="1"/>
          </p:nvPr>
        </p:nvSpPr>
        <p:spPr/>
        <p:txBody>
          <a:bodyPr rtlCol="0">
            <a:normAutofit/>
          </a:bodyPr>
          <a:lstStyle/>
          <a:p>
            <a:pPr marL="182563" indent="-182563" eaLnBrk="1" fontAlgn="auto" hangingPunct="1">
              <a:spcAft>
                <a:spcPts val="0"/>
              </a:spcAft>
              <a:buFont typeface="Arial" panose="020B0604020202020204" pitchFamily="34" charset="0"/>
              <a:buChar char="•"/>
              <a:defRPr/>
            </a:pPr>
            <a:r>
              <a:rPr lang="en-US" altLang="en-US" dirty="0" smtClean="0"/>
              <a:t>Required resources:</a:t>
            </a:r>
          </a:p>
          <a:p>
            <a:pPr marL="417513" lvl="1" indent="-182563" eaLnBrk="1" fontAlgn="auto" hangingPunct="1">
              <a:spcAft>
                <a:spcPts val="0"/>
              </a:spcAft>
              <a:buFont typeface="Arial" panose="020B0604020202020204" pitchFamily="34" charset="0"/>
              <a:buChar char="–"/>
              <a:defRPr/>
            </a:pPr>
            <a:r>
              <a:rPr lang="en-US" altLang="en-US" dirty="0" smtClean="0"/>
              <a:t>Course website</a:t>
            </a:r>
            <a:r>
              <a:rPr lang="en-US" altLang="en-US" smtClean="0"/>
              <a:t>: </a:t>
            </a:r>
            <a:r>
              <a:rPr lang="en-US" altLang="en-US">
                <a:hlinkClick r:id="rId3"/>
              </a:rPr>
              <a:t>http</a:t>
            </a:r>
            <a:r>
              <a:rPr lang="en-US" altLang="en-US" smtClean="0">
                <a:hlinkClick r:id="rId3"/>
              </a:rPr>
              <a:t>://www.cpsc.ucalgary.ca</a:t>
            </a:r>
            <a:r>
              <a:rPr lang="en-US" altLang="en-US">
                <a:hlinkClick r:id="rId3"/>
              </a:rPr>
              <a:t>/~</a:t>
            </a:r>
            <a:r>
              <a:rPr lang="en-US" altLang="en-US" smtClean="0">
                <a:hlinkClick r:id="rId3"/>
              </a:rPr>
              <a:t>tamj/2015/203F</a:t>
            </a:r>
            <a:r>
              <a:rPr lang="en-US" altLang="en-US" smtClean="0"/>
              <a:t> (</a:t>
            </a:r>
            <a:r>
              <a:rPr lang="en-US" altLang="en-US"/>
              <a:t>You </a:t>
            </a:r>
            <a:r>
              <a:rPr lang="en-US" altLang="en-US" dirty="0" smtClean="0"/>
              <a:t>must get the slides off the course webpage before lecture)</a:t>
            </a:r>
          </a:p>
          <a:p>
            <a:pPr marL="182563" indent="-182563" eaLnBrk="1" fontAlgn="auto" hangingPunct="1">
              <a:spcAft>
                <a:spcPts val="0"/>
              </a:spcAft>
              <a:buFont typeface="Arial" panose="020B0604020202020204" pitchFamily="34" charset="0"/>
              <a:buChar char="•"/>
              <a:defRPr/>
            </a:pPr>
            <a:r>
              <a:rPr lang="en-US" altLang="en-US" dirty="0" smtClean="0"/>
              <a:t>Additional resources (external) will be provided for </a:t>
            </a:r>
            <a:r>
              <a:rPr lang="en-US" altLang="en-US" smtClean="0"/>
              <a:t>these topics </a:t>
            </a:r>
            <a:endParaRPr lang="en-US" altLang="en-US" dirty="0" smtClean="0"/>
          </a:p>
          <a:p>
            <a:pPr marL="404813" lvl="1" indent="-182563" eaLnBrk="1" fontAlgn="auto" hangingPunct="1">
              <a:spcAft>
                <a:spcPts val="0"/>
              </a:spcAft>
              <a:buFont typeface="Arial" panose="020B0604020202020204" pitchFamily="34" charset="0"/>
              <a:buChar char="–"/>
              <a:defRPr/>
            </a:pPr>
            <a:r>
              <a:rPr lang="en-US" altLang="en-US" dirty="0" smtClean="0"/>
              <a:t>Computer fundamentals</a:t>
            </a:r>
          </a:p>
          <a:p>
            <a:pPr marL="404813" lvl="1" indent="-182563" eaLnBrk="1" fontAlgn="auto" hangingPunct="1">
              <a:spcAft>
                <a:spcPts val="0"/>
              </a:spcAft>
              <a:buFont typeface="Arial" panose="020B0604020202020204" pitchFamily="34" charset="0"/>
              <a:buChar char="–"/>
              <a:defRPr/>
            </a:pPr>
            <a:r>
              <a:rPr lang="en-US" altLang="en-US" dirty="0" smtClean="0"/>
              <a:t>Spreadsheets</a:t>
            </a:r>
          </a:p>
          <a:p>
            <a:pPr marL="404813" lvl="1" indent="-182563" eaLnBrk="1" fontAlgn="auto" hangingPunct="1">
              <a:spcAft>
                <a:spcPts val="0"/>
              </a:spcAft>
              <a:buFont typeface="Arial" panose="020B0604020202020204" pitchFamily="34" charset="0"/>
              <a:buChar char="–"/>
              <a:defRPr/>
            </a:pPr>
            <a:r>
              <a:rPr lang="en-US" altLang="en-US" dirty="0" smtClean="0"/>
              <a:t>Databases</a:t>
            </a:r>
          </a:p>
          <a:p>
            <a:pPr marL="404813" lvl="1" indent="-182563" eaLnBrk="1" fontAlgn="auto" hangingPunct="1">
              <a:spcAft>
                <a:spcPts val="0"/>
              </a:spcAft>
              <a:buFont typeface="Arial" panose="020B0604020202020204" pitchFamily="34" charset="0"/>
              <a:buChar char="–"/>
              <a:defRPr/>
            </a:pPr>
            <a:r>
              <a:rPr lang="en-US" altLang="en-US" dirty="0" smtClean="0"/>
              <a:t>Creating </a:t>
            </a:r>
            <a:r>
              <a:rPr lang="en-US" altLang="en-US" smtClean="0"/>
              <a:t>computer programs</a:t>
            </a:r>
          </a:p>
          <a:p>
            <a:pPr marL="404813" lvl="1" indent="-182563" eaLnBrk="1" fontAlgn="auto" hangingPunct="1">
              <a:spcAft>
                <a:spcPts val="0"/>
              </a:spcAft>
              <a:buFont typeface="Arial" panose="020B0604020202020204" pitchFamily="34" charset="0"/>
              <a:buChar char="–"/>
              <a:defRPr/>
            </a:pPr>
            <a:r>
              <a:rPr lang="en-US" altLang="en-US"/>
              <a:t>A hard copy can be purchased at “Bound and copied”: </a:t>
            </a:r>
            <a:r>
              <a:rPr lang="en-US" altLang="en-US" sz="1800">
                <a:hlinkClick r:id="rId4"/>
              </a:rPr>
              <a:t>https://www.su.ucalgary.ca/programs-services/student-services/bound-copied</a:t>
            </a:r>
            <a:r>
              <a:rPr lang="en-US" altLang="en-US" sz="1800" smtClean="0">
                <a:hlinkClick r:id="rId4"/>
              </a:rPr>
              <a:t>/</a:t>
            </a:r>
            <a:endParaRPr lang="en-US" altLang="en-US" sz="1800" smtClean="0"/>
          </a:p>
          <a:p>
            <a:pPr marL="404813" lvl="1" indent="-182563" eaLnBrk="1" fontAlgn="auto" hangingPunct="1">
              <a:spcAft>
                <a:spcPts val="0"/>
              </a:spcAft>
              <a:buFont typeface="Arial" panose="020B0604020202020204" pitchFamily="34" charset="0"/>
              <a:buChar char="–"/>
              <a:defRPr/>
            </a:pPr>
            <a:endParaRPr lang="en-US" alt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22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22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22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22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22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22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30</a:t>
            </a:fld>
            <a:endParaRPr lang="en-US" altLang="en-US" sz="900" dirty="0">
              <a:solidFill>
                <a:srgbClr val="898989"/>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How To Use The Course Resources</a:t>
            </a:r>
          </a:p>
        </p:txBody>
      </p:sp>
      <p:sp>
        <p:nvSpPr>
          <p:cNvPr id="6147" name="Rectangle 3"/>
          <p:cNvSpPr>
            <a:spLocks noGrp="1" noChangeArrowheads="1"/>
          </p:cNvSpPr>
          <p:nvPr>
            <p:ph type="body" sz="half" idx="1"/>
          </p:nvPr>
        </p:nvSpPr>
        <p:spPr>
          <a:xfrm>
            <a:off x="457200" y="1108075"/>
            <a:ext cx="8169275" cy="5368925"/>
          </a:xfrm>
        </p:spPr>
        <p:txBody>
          <a:bodyPr/>
          <a:lstStyle/>
          <a:p>
            <a:pPr>
              <a:spcBef>
                <a:spcPct val="50000"/>
              </a:spcBef>
            </a:pPr>
            <a:r>
              <a:rPr lang="en-CA" altLang="en-US" dirty="0" smtClean="0"/>
              <a:t>They are provided to support and supplement this class.</a:t>
            </a:r>
          </a:p>
          <a:p>
            <a:pPr lvl="1">
              <a:spcBef>
                <a:spcPts val="600"/>
              </a:spcBef>
            </a:pPr>
            <a:r>
              <a:rPr lang="en-CA" altLang="en-US" dirty="0" smtClean="0"/>
              <a:t>The notes outline the topics to be covered </a:t>
            </a:r>
          </a:p>
          <a:p>
            <a:pPr lvl="1">
              <a:spcBef>
                <a:spcPts val="600"/>
              </a:spcBef>
            </a:pPr>
            <a:r>
              <a:rPr lang="en-CA" altLang="en-US" i="1" u="sng" dirty="0" smtClean="0"/>
              <a:t>At a minimum </a:t>
            </a:r>
            <a:r>
              <a:rPr lang="en-CA" altLang="en-US" dirty="0" smtClean="0"/>
              <a:t>look through the notes to see the important topics.</a:t>
            </a:r>
          </a:p>
          <a:p>
            <a:pPr lvl="1">
              <a:spcBef>
                <a:spcPts val="600"/>
              </a:spcBef>
            </a:pPr>
            <a:r>
              <a:rPr lang="en-CA" altLang="en-US" dirty="0" smtClean="0"/>
              <a:t>However the notes are just an outline and just looking at them without coming to class isn’t sufficient to do well</a:t>
            </a:r>
          </a:p>
          <a:p>
            <a:pPr lvl="1">
              <a:spcBef>
                <a:spcPts val="600"/>
              </a:spcBef>
            </a:pPr>
            <a:r>
              <a:rPr lang="en-CA" altLang="en-US" dirty="0" smtClean="0"/>
              <a:t>You will get additional details (e.g., explanations) during lecture time</a:t>
            </a:r>
          </a:p>
          <a:p>
            <a:pPr lvl="2">
              <a:spcBef>
                <a:spcPts val="600"/>
              </a:spcBef>
            </a:pPr>
            <a:r>
              <a:rPr lang="en-CA" altLang="en-US" dirty="0" smtClean="0"/>
              <a:t>Take notes!</a:t>
            </a:r>
          </a:p>
          <a:p>
            <a:pPr lvl="2">
              <a:spcBef>
                <a:spcPts val="600"/>
              </a:spcBef>
            </a:pPr>
            <a:r>
              <a:rPr lang="en-CA" altLang="en-US" dirty="0" smtClean="0"/>
              <a:t>If you miss a lecture then get a copy of the in-class notes from another student (who takes detailed notes)</a:t>
            </a:r>
            <a:endParaRPr lang="en-US" altLang="en-US" dirty="0" smtClean="0"/>
          </a:p>
        </p:txBody>
      </p:sp>
    </p:spTree>
    <p:extLst>
      <p:ext uri="{BB962C8B-B14F-4D97-AF65-F5344CB8AC3E}">
        <p14:creationId xmlns:p14="http://schemas.microsoft.com/office/powerpoint/2010/main" val="33980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1800" y="165100"/>
            <a:ext cx="8166100" cy="850900"/>
          </a:xfrm>
        </p:spPr>
        <p:txBody>
          <a:bodyPr/>
          <a:lstStyle/>
          <a:p>
            <a:r>
              <a:rPr lang="en-US" altLang="en-US" dirty="0" smtClean="0"/>
              <a:t>Your Engagement Level ---&gt; Your Learning</a:t>
            </a:r>
          </a:p>
        </p:txBody>
      </p:sp>
      <p:sp>
        <p:nvSpPr>
          <p:cNvPr id="7171" name="TextBox 3"/>
          <p:cNvSpPr txBox="1">
            <a:spLocks noChangeArrowheads="1"/>
          </p:cNvSpPr>
          <p:nvPr/>
        </p:nvSpPr>
        <p:spPr bwMode="auto">
          <a:xfrm>
            <a:off x="5146675" y="279400"/>
            <a:ext cx="2349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2000" dirty="0">
                <a:latin typeface="Arial" charset="0"/>
              </a:rPr>
              <a:t>+</a:t>
            </a:r>
          </a:p>
        </p:txBody>
      </p:sp>
      <p:grpSp>
        <p:nvGrpSpPr>
          <p:cNvPr id="17" name="Group 16"/>
          <p:cNvGrpSpPr>
            <a:grpSpLocks/>
          </p:cNvGrpSpPr>
          <p:nvPr/>
        </p:nvGrpSpPr>
        <p:grpSpPr bwMode="auto">
          <a:xfrm>
            <a:off x="6026150" y="1173163"/>
            <a:ext cx="3003550" cy="1700212"/>
            <a:chOff x="6025507" y="1172803"/>
            <a:chExt cx="3004944" cy="1700370"/>
          </a:xfrm>
        </p:grpSpPr>
        <p:pic>
          <p:nvPicPr>
            <p:cNvPr id="7195" name="Picture 2" descr="C:\Users\tamj\AppData\Local\Microsoft\Windows\Temporary Internet Files\Content.IE5\NXE19V4B\MC9003340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8351" y="1172803"/>
              <a:ext cx="992100" cy="118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6" name="Group 14"/>
            <p:cNvGrpSpPr>
              <a:grpSpLocks/>
            </p:cNvGrpSpPr>
            <p:nvPr/>
          </p:nvGrpSpPr>
          <p:grpSpPr bwMode="auto">
            <a:xfrm>
              <a:off x="6025507" y="1733144"/>
              <a:ext cx="1854931" cy="1140029"/>
              <a:chOff x="5881435" y="1733144"/>
              <a:chExt cx="1854931" cy="1140029"/>
            </a:xfrm>
          </p:grpSpPr>
          <p:pic>
            <p:nvPicPr>
              <p:cNvPr id="7197" name="Picture 8" descr="C:\Users\tamj\AppData\Local\Microsoft\Windows\Temporary Internet Files\Content.IE5\Z6TBLP53\MC9002935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435" y="1891894"/>
                <a:ext cx="722158" cy="98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8" name="TextBox 9"/>
              <p:cNvSpPr txBox="1">
                <a:spLocks noChangeArrowheads="1"/>
              </p:cNvSpPr>
              <p:nvPr/>
            </p:nvSpPr>
            <p:spPr bwMode="auto">
              <a:xfrm>
                <a:off x="6722752" y="1733144"/>
                <a:ext cx="101361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600" dirty="0">
                    <a:latin typeface="Arial" charset="0"/>
                  </a:rPr>
                  <a:t>Learning</a:t>
                </a:r>
              </a:p>
            </p:txBody>
          </p:sp>
          <p:sp>
            <p:nvSpPr>
              <p:cNvPr id="7199" name="Rectangle 10"/>
              <p:cNvSpPr>
                <a:spLocks noChangeArrowheads="1"/>
              </p:cNvSpPr>
              <p:nvPr/>
            </p:nvSpPr>
            <p:spPr bwMode="auto">
              <a:xfrm>
                <a:off x="6760852" y="205064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grpSp>
        <p:nvGrpSpPr>
          <p:cNvPr id="18" name="Group 17"/>
          <p:cNvGrpSpPr>
            <a:grpSpLocks/>
          </p:cNvGrpSpPr>
          <p:nvPr/>
        </p:nvGrpSpPr>
        <p:grpSpPr bwMode="auto">
          <a:xfrm>
            <a:off x="3865563" y="2800350"/>
            <a:ext cx="1257300" cy="820738"/>
            <a:chOff x="3974707" y="2773940"/>
            <a:chExt cx="1256908" cy="820496"/>
          </a:xfrm>
        </p:grpSpPr>
        <p:pic>
          <p:nvPicPr>
            <p:cNvPr id="7192" name="Picture 4" descr="C:\Users\tamj\AppData\Local\Microsoft\Windows\Temporary Internet Files\Content.IE5\LZWJTDG0\MC9001871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4707" y="2773940"/>
              <a:ext cx="1000787" cy="8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Rectangle 13"/>
            <p:cNvSpPr>
              <a:spLocks noChangeArrowheads="1"/>
            </p:cNvSpPr>
            <p:nvPr/>
          </p:nvSpPr>
          <p:spPr bwMode="auto">
            <a:xfrm>
              <a:off x="5013452" y="2773940"/>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4" name="Rectangle 11"/>
            <p:cNvSpPr>
              <a:spLocks noChangeArrowheads="1"/>
            </p:cNvSpPr>
            <p:nvPr/>
          </p:nvSpPr>
          <p:spPr bwMode="auto">
            <a:xfrm>
              <a:off x="5045349" y="3427181"/>
              <a:ext cx="154368" cy="8577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39" name="Group 38"/>
          <p:cNvGrpSpPr>
            <a:grpSpLocks/>
          </p:cNvGrpSpPr>
          <p:nvPr/>
        </p:nvGrpSpPr>
        <p:grpSpPr bwMode="auto">
          <a:xfrm>
            <a:off x="250825" y="3686175"/>
            <a:ext cx="1560513" cy="1460500"/>
            <a:chOff x="250229" y="3686581"/>
            <a:chExt cx="1560801" cy="1460685"/>
          </a:xfrm>
        </p:grpSpPr>
        <p:pic>
          <p:nvPicPr>
            <p:cNvPr id="7189" name="Picture 5" descr="C:\Users\tamj\AppData\Local\Microsoft\Windows\Temporary Internet Files\Content.IE5\LKQU817W\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50229" y="3686581"/>
              <a:ext cx="1278675" cy="14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0" name="Rectangle 26"/>
            <p:cNvSpPr>
              <a:spLocks noChangeArrowheads="1"/>
            </p:cNvSpPr>
            <p:nvPr/>
          </p:nvSpPr>
          <p:spPr bwMode="auto">
            <a:xfrm>
              <a:off x="1592867" y="437283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1" name="Rectangle 27"/>
            <p:cNvSpPr>
              <a:spLocks noChangeArrowheads="1"/>
            </p:cNvSpPr>
            <p:nvPr/>
          </p:nvSpPr>
          <p:spPr bwMode="auto">
            <a:xfrm>
              <a:off x="1624764" y="4747687"/>
              <a:ext cx="148558" cy="343105"/>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2" name="Group 1"/>
          <p:cNvGrpSpPr/>
          <p:nvPr/>
        </p:nvGrpSpPr>
        <p:grpSpPr>
          <a:xfrm>
            <a:off x="1" y="5692775"/>
            <a:ext cx="5090954" cy="1146175"/>
            <a:chOff x="1" y="5692775"/>
            <a:chExt cx="5090954" cy="1146175"/>
          </a:xfrm>
        </p:grpSpPr>
        <p:grpSp>
          <p:nvGrpSpPr>
            <p:cNvPr id="41" name="Group 40"/>
            <p:cNvGrpSpPr>
              <a:grpSpLocks/>
            </p:cNvGrpSpPr>
            <p:nvPr/>
          </p:nvGrpSpPr>
          <p:grpSpPr bwMode="auto">
            <a:xfrm>
              <a:off x="1" y="5692775"/>
              <a:ext cx="2079624" cy="1146175"/>
              <a:chOff x="-172" y="5692453"/>
              <a:chExt cx="2079534" cy="1146425"/>
            </a:xfrm>
          </p:grpSpPr>
          <p:sp>
            <p:nvSpPr>
              <p:cNvPr id="7186" name="Documents"/>
              <p:cNvSpPr>
                <a:spLocks noEditPoints="1" noChangeArrowheads="1"/>
              </p:cNvSpPr>
              <p:nvPr/>
            </p:nvSpPr>
            <p:spPr bwMode="auto">
              <a:xfrm>
                <a:off x="-172" y="5692453"/>
                <a:ext cx="1693928" cy="1146425"/>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smtClean="0">
                    <a:latin typeface="Arial" charset="0"/>
                  </a:rPr>
                  <a:t>Create: </a:t>
                </a:r>
                <a:r>
                  <a:rPr lang="en-US" altLang="en-US" sz="1200" dirty="0" smtClean="0">
                    <a:latin typeface="Arial" charset="0"/>
                  </a:rPr>
                  <a:t>spreadsheets, databases</a:t>
                </a:r>
                <a:endParaRPr lang="en-US" altLang="en-US" sz="1200" dirty="0">
                  <a:latin typeface="Arial" charset="0"/>
                </a:endParaRPr>
              </a:p>
            </p:txBody>
          </p:sp>
          <p:sp>
            <p:nvSpPr>
              <p:cNvPr id="7187" name="Rectangle 45"/>
              <p:cNvSpPr>
                <a:spLocks noChangeArrowheads="1"/>
              </p:cNvSpPr>
              <p:nvPr/>
            </p:nvSpPr>
            <p:spPr bwMode="auto">
              <a:xfrm>
                <a:off x="1861199" y="6059403"/>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8" name="Rectangle 46"/>
              <p:cNvSpPr>
                <a:spLocks noChangeArrowheads="1"/>
              </p:cNvSpPr>
              <p:nvPr/>
            </p:nvSpPr>
            <p:spPr bwMode="auto">
              <a:xfrm>
                <a:off x="1893158" y="6186037"/>
                <a:ext cx="186203" cy="60501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7178" name="Group 20"/>
            <p:cNvGrpSpPr>
              <a:grpSpLocks/>
            </p:cNvGrpSpPr>
            <p:nvPr/>
          </p:nvGrpSpPr>
          <p:grpSpPr bwMode="auto">
            <a:xfrm>
              <a:off x="2519363" y="5840413"/>
              <a:ext cx="2183512" cy="928687"/>
              <a:chOff x="0" y="5928613"/>
              <a:chExt cx="2183513" cy="929387"/>
            </a:xfrm>
          </p:grpSpPr>
          <p:pic>
            <p:nvPicPr>
              <p:cNvPr id="7181" name="Picture 9" descr="C:\Program Files (x86)\Microsoft Office\MEDIA\CAGCAT10\j0195384.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28613"/>
                <a:ext cx="910382" cy="9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Document"/>
              <p:cNvSpPr>
                <a:spLocks noEditPoints="1" noChangeArrowheads="1"/>
              </p:cNvSpPr>
              <p:nvPr/>
            </p:nvSpPr>
            <p:spPr bwMode="auto">
              <a:xfrm>
                <a:off x="1017042" y="5934126"/>
                <a:ext cx="1166471" cy="904875"/>
              </a:xfrm>
              <a:custGeom>
                <a:avLst/>
                <a:gdLst>
                  <a:gd name="T0" fmla="*/ 2147483647 w 21600"/>
                  <a:gd name="T1" fmla="*/ 2147483647 h 21600"/>
                  <a:gd name="T2" fmla="*/ 722891510 w 21600"/>
                  <a:gd name="T3" fmla="*/ 2147483647 h 21600"/>
                  <a:gd name="T4" fmla="*/ 2147483647 w 21600"/>
                  <a:gd name="T5" fmla="*/ 249453175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smtClean="0">
                    <a:latin typeface="Arial" charset="0"/>
                  </a:rPr>
                  <a:t>Write:</a:t>
                </a:r>
              </a:p>
              <a:p>
                <a:pPr eaLnBrk="1" hangingPunct="1">
                  <a:spcBef>
                    <a:spcPct val="0"/>
                  </a:spcBef>
                  <a:buFontTx/>
                  <a:buNone/>
                </a:pPr>
                <a:r>
                  <a:rPr lang="en-US" altLang="en-US" sz="1200" dirty="0" smtClean="0">
                    <a:latin typeface="Arial" charset="0"/>
                  </a:rPr>
                  <a:t>Computer programs</a:t>
                </a:r>
                <a:endParaRPr lang="en-US" altLang="en-US" sz="1200" dirty="0">
                  <a:latin typeface="Arial" charset="0"/>
                </a:endParaRPr>
              </a:p>
            </p:txBody>
          </p:sp>
        </p:grpSp>
        <p:sp>
          <p:nvSpPr>
            <p:cNvPr id="32" name="Rectangle 45"/>
            <p:cNvSpPr>
              <a:spLocks noChangeArrowheads="1"/>
            </p:cNvSpPr>
            <p:nvPr/>
          </p:nvSpPr>
          <p:spPr bwMode="auto">
            <a:xfrm>
              <a:off x="4872783" y="6059645"/>
              <a:ext cx="218172" cy="749544"/>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33" name="Rectangle 46"/>
            <p:cNvSpPr>
              <a:spLocks noChangeArrowheads="1"/>
            </p:cNvSpPr>
            <p:nvPr/>
          </p:nvSpPr>
          <p:spPr bwMode="auto">
            <a:xfrm>
              <a:off x="4904743" y="6186251"/>
              <a:ext cx="186211" cy="604885"/>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6" name="Group 5"/>
          <p:cNvGrpSpPr/>
          <p:nvPr/>
        </p:nvGrpSpPr>
        <p:grpSpPr>
          <a:xfrm>
            <a:off x="2480549" y="3873735"/>
            <a:ext cx="1504076" cy="1324196"/>
            <a:chOff x="2480549" y="3873735"/>
            <a:chExt cx="1504076" cy="1324196"/>
          </a:xfrm>
        </p:grpSpPr>
        <p:grpSp>
          <p:nvGrpSpPr>
            <p:cNvPr id="4" name="Group 3"/>
            <p:cNvGrpSpPr/>
            <p:nvPr/>
          </p:nvGrpSpPr>
          <p:grpSpPr>
            <a:xfrm>
              <a:off x="2480549" y="3873735"/>
              <a:ext cx="1504076" cy="1205140"/>
              <a:chOff x="2480549" y="3974299"/>
              <a:chExt cx="1504076" cy="1205140"/>
            </a:xfrm>
          </p:grpSpPr>
          <p:sp>
            <p:nvSpPr>
              <p:cNvPr id="7184" name="Rectangle 47"/>
              <p:cNvSpPr>
                <a:spLocks noChangeArrowheads="1"/>
              </p:cNvSpPr>
              <p:nvPr/>
            </p:nvSpPr>
            <p:spPr bwMode="auto">
              <a:xfrm>
                <a:off x="3766537" y="4422121"/>
                <a:ext cx="218088" cy="749212"/>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5" name="Rectangle 48"/>
              <p:cNvSpPr>
                <a:spLocks noChangeArrowheads="1"/>
              </p:cNvSpPr>
              <p:nvPr/>
            </p:nvSpPr>
            <p:spPr bwMode="auto">
              <a:xfrm>
                <a:off x="3798423" y="4943456"/>
                <a:ext cx="148507" cy="196149"/>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288" r="19144" b="21556"/>
              <a:stretch/>
            </p:blipFill>
            <p:spPr>
              <a:xfrm>
                <a:off x="2480549" y="3974299"/>
                <a:ext cx="1279061" cy="1205140"/>
              </a:xfrm>
              <a:prstGeom prst="rect">
                <a:avLst/>
              </a:prstGeom>
            </p:spPr>
          </p:pic>
        </p:grpSp>
        <p:sp>
          <p:nvSpPr>
            <p:cNvPr id="5" name="TextBox 4"/>
            <p:cNvSpPr txBox="1"/>
            <p:nvPr/>
          </p:nvSpPr>
          <p:spPr>
            <a:xfrm>
              <a:off x="2480549" y="4982487"/>
              <a:ext cx="914400" cy="215444"/>
            </a:xfrm>
            <a:prstGeom prst="rect">
              <a:avLst/>
            </a:prstGeom>
            <a:noFill/>
          </p:spPr>
          <p:txBody>
            <a:bodyPr wrap="square" rtlCol="0">
              <a:spAutoFit/>
            </a:bodyPr>
            <a:lstStyle/>
            <a:p>
              <a:r>
                <a:rPr lang="en-US" sz="800" smtClean="0"/>
                <a:t>colourbox.com</a:t>
              </a:r>
              <a:endParaRPr lang="en-US" sz="800"/>
            </a:p>
          </p:txBody>
        </p:sp>
      </p:grpSp>
    </p:spTree>
    <p:extLst>
      <p:ext uri="{BB962C8B-B14F-4D97-AF65-F5344CB8AC3E}">
        <p14:creationId xmlns:p14="http://schemas.microsoft.com/office/powerpoint/2010/main" val="1121057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25"/>
          <p:cNvSpPr>
            <a:spLocks noGrp="1"/>
          </p:cNvSpPr>
          <p:nvPr>
            <p:ph type="title"/>
          </p:nvPr>
        </p:nvSpPr>
        <p:spPr/>
        <p:txBody>
          <a:bodyPr/>
          <a:lstStyle/>
          <a:p>
            <a:pPr eaLnBrk="1" hangingPunct="1"/>
            <a:r>
              <a:rPr lang="en-US" altLang="en-US" dirty="0" smtClean="0"/>
              <a:t>Tam’s “House Rules”</a:t>
            </a:r>
          </a:p>
        </p:txBody>
      </p:sp>
      <p:sp>
        <p:nvSpPr>
          <p:cNvPr id="27" name="Content Placeholder 26"/>
          <p:cNvSpPr>
            <a:spLocks noGrp="1"/>
          </p:cNvSpPr>
          <p:nvPr>
            <p:ph idx="1"/>
          </p:nvPr>
        </p:nvSpPr>
        <p:spPr/>
        <p:txBody>
          <a:bodyPr/>
          <a:lstStyle/>
          <a:p>
            <a:pPr eaLnBrk="1" hangingPunct="1"/>
            <a:r>
              <a:rPr lang="en-US" altLang="en-US" dirty="0" smtClean="0"/>
              <a:t>I always endeavor to keep the lecture within the prescribed time boundaries</a:t>
            </a:r>
          </a:p>
          <a:p>
            <a:pPr eaLnBrk="1" hangingPunct="1"/>
            <a:r>
              <a:rPr lang="en-US" altLang="en-US" dirty="0" smtClean="0"/>
              <a:t>You won’t pack up and end before time is up</a:t>
            </a:r>
          </a:p>
          <a:p>
            <a:pPr eaLnBrk="1" hangingPunct="1"/>
            <a:endParaRPr lang="en-US" altLang="en-US" dirty="0" smtClean="0"/>
          </a:p>
        </p:txBody>
      </p:sp>
      <p:pic>
        <p:nvPicPr>
          <p:cNvPr id="205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4000" y="4567238"/>
            <a:ext cx="15732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tamj\AppData\Local\Microsoft\Windows\Temporary Internet Files\Content.IE5\H2V5D7PC\MC9001965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043238"/>
            <a:ext cx="17922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567238"/>
            <a:ext cx="1397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nodeType="afterGroup">
                            <p:stCondLst>
                              <p:cond delay="0"/>
                            </p:stCondLst>
                            <p:childTnLst>
                              <p:par>
                                <p:cTn id="20" presetID="48" presetClass="path" presetSubtype="0" accel="50000" decel="50000" fill="hold" nodeType="afterEffect">
                                  <p:stCondLst>
                                    <p:cond delay="0"/>
                                  </p:stCondLst>
                                  <p:childTnLst>
                                    <p:animMotion origin="layout" path="M -0.03004 2.11659E-6 C -0.01441 0.00809 0.0033 0.01596 0.01128 0.02591 C 0.0191 0.03701 0.02309 0.04996 0.02691 0.06292 C 0.03108 0.0761 0.02691 0.08697 0.02309 0.099 C 0.0191 0.11011 0.01319 0.1219 -0.0007 0.13208 C -0.01233 0.14203 -0.03212 0.14989 -0.05347 0.15591 C -0.07326 0.16192 -0.09688 0.16609 -0.12031 0.16794 C -0.14392 0.17002 -0.16736 0.17002 -0.18924 0.16794 C -0.21267 0.16609 -0.2342 0.161 -0.25191 0.1529 C -0.26962 0.14596 -0.28524 0.13694 -0.29306 0.12607 C -0.30295 0.11589 -0.30677 0.10201 -0.30677 0.09091 C -0.30886 0.08003 -0.30677 0.06708 -0.29688 0.05598 C -0.28733 0.04603 -0.26962 0.03793 -0.24618 0.034 C -0.22222 0.03099 -0.19879 0.03493 -0.18299 0.0421 C -0.16945 0.04904 -0.15955 0.05991 -0.15747 0.0731 C -0.15747 0.08605 -0.15955 0.09808 -0.16945 0.10802 C -0.17934 0.11797 -0.17726 0.12005 -0.21649 0.13301 C -0.25191 0.14689 -0.28733 0.14295 -0.30886 0.14411 C -0.33021 0.14411 -0.34809 0.13995 -0.36945 0.13601 C -0.39288 0.13093 -0.41267 0.1219 -0.42656 0.11404 C -0.44028 0.10594 -0.44601 0.096 -0.45382 0.08003 C -0.45972 0.06407 -0.45972 0.05598 -0.45972 0.04395 C -0.45972 0.03192 -0.45972 0.01989 -0.45972 0.00809 " pathEditMode="relative" rAng="0" ptsTypes="fffffffffffffffffffffff">
                                      <p:cBhvr>
                                        <p:cTn id="21" dur="2000" fill="hold"/>
                                        <p:tgtEl>
                                          <p:spTgt spid="33"/>
                                        </p:tgtEl>
                                        <p:attrNameLst>
                                          <p:attrName>ppt_x</p:attrName>
                                          <p:attrName>ppt_y</p:attrName>
                                        </p:attrNameLst>
                                      </p:cBhvr>
                                      <p:rCtr x="-18438" y="8489"/>
                                    </p:animMotion>
                                  </p:childTnLst>
                                </p:cTn>
                              </p:par>
                            </p:childTnLst>
                          </p:cTn>
                        </p:par>
                        <p:par>
                          <p:cTn id="22" fill="hold" nodeType="afterGroup">
                            <p:stCondLst>
                              <p:cond delay="2000"/>
                            </p:stCondLst>
                            <p:childTnLst>
                              <p:par>
                                <p:cTn id="23" presetID="0" presetClass="path" presetSubtype="0" accel="50000" decel="50000" fill="hold" nodeType="afterEffect">
                                  <p:stCondLst>
                                    <p:cond delay="0"/>
                                  </p:stCondLst>
                                  <p:childTnLst>
                                    <p:animMotion origin="layout" path="M 8.33333E-7 0.00069 C 0.00347 -0.00972 0.02535 -0.00949 0.03472 -0.01041 C 0.05382 -0.01828 0.07951 -0.01943 0.09983 -0.02059 C 0.12049 -0.02337 0.14219 -0.02476 0.16233 -0.0192 C 0.17552 -0.0155 0.18837 -0.00949 0.20156 -0.00648 C 0.21319 0.00185 0.20764 -0.00024 0.21736 0.00208 C 0.22257 0.00763 0.22934 0.0111 0.23472 0.01642 C 0.24149 0.0229 0.24427 0.03169 0.24653 0.04071 C 0.24601 0.05227 0.24601 0.0643 0.24496 0.07587 C 0.24462 0.08235 0.22205 0.09252 0.21597 0.09461 C 0.19583 0.09368 0.18437 0.09299 0.16667 0.08744 C 0.16389 0.08304 0.16094 0.07957 0.15937 0.07448 C 0.1599 0.06615 0.1599 0.05759 0.16076 0.04904 C 0.16215 0.03446 0.18368 0.0259 0.19427 0.0192 C 0.19913 0.01619 0.21371 0.01318 0.22031 0.01226 C 0.22882 0.0111 0.24653 0.00925 0.24653 0.00948 C 0.26094 0.00578 0.2724 0.00925 0.28559 0.01364 C 0.28976 0.02012 0.29427 0.02706 0.29861 0.03354 C 0.30035 0.03816 0.3026 0.04187 0.30451 0.04603 C 0.30312 0.06546 0.3066 0.07356 0.28993 0.08165 C 0.27639 0.08026 0.27361 0.08142 0.27101 0.0687 C 0.27205 0.06292 0.27274 0.04904 0.27691 0.0421 C 0.28767 0.02428 0.30868 0.01017 0.32326 -0.00509 C 0.33194 -0.01411 0.34149 -0.02915 0.35226 -0.03609 C 0.35503 -0.03794 0.35833 -0.03933 0.36094 -0.04187 C 0.37101 -0.05182 0.37031 -0.05575 0.37986 -0.06315 C 0.39115 -0.07218 0.38559 -0.06501 0.39444 -0.0731 C 0.40035 -0.07819 0.39913 -0.07935 0.4059 -0.08305 C 0.41354 -0.08721 0.42448 -0.08675 0.43212 -0.08721 C 0.46858 -0.08582 0.45434 -0.08606 0.47552 -0.08606 " pathEditMode="relative" rAng="0" ptsTypes="fffffffffffffffffffffffffffffA">
                                      <p:cBhvr>
                                        <p:cTn id="24" dur="2000" fill="hold"/>
                                        <p:tgtEl>
                                          <p:spTgt spid="2053"/>
                                        </p:tgtEl>
                                        <p:attrNameLst>
                                          <p:attrName>ppt_x</p:attrName>
                                          <p:attrName>ppt_y</p:attrName>
                                        </p:attrNameLst>
                                      </p:cBhvr>
                                      <p:rCtr x="23767"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t>Tam’s “House Rules”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No recordings/captures without permission during class please</a:t>
            </a:r>
          </a:p>
          <a:p>
            <a:pPr eaLnBrk="1" fontAlgn="auto" hangingPunct="1">
              <a:spcAft>
                <a:spcPts val="0"/>
              </a:spcAft>
              <a:buFont typeface="Arial" panose="020B0604020202020204" pitchFamily="34" charset="0"/>
              <a:buChar char="•"/>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(Recall that learning tends to increase with additional levels of engagement).</a:t>
            </a:r>
          </a:p>
        </p:txBody>
      </p:sp>
      <p:grpSp>
        <p:nvGrpSpPr>
          <p:cNvPr id="4" name="Group 3"/>
          <p:cNvGrpSpPr>
            <a:grpSpLocks/>
          </p:cNvGrpSpPr>
          <p:nvPr/>
        </p:nvGrpSpPr>
        <p:grpSpPr bwMode="auto">
          <a:xfrm>
            <a:off x="755650" y="1828800"/>
            <a:ext cx="3892550" cy="1143000"/>
            <a:chOff x="755583" y="1828800"/>
            <a:chExt cx="3892617" cy="1143000"/>
          </a:xfrm>
        </p:grpSpPr>
        <p:pic>
          <p:nvPicPr>
            <p:cNvPr id="17417" name="Picture 2" descr="C:\Users\tamj\AppData\Local\Microsoft\Windows\Temporary Internet Files\Content.IE5\LZWJTDG0\MC90043387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83" y="1828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 descr="C:\Users\tamj\AppData\Local\Microsoft\Windows\Temporary Internet Files\Content.IE5\NXE19V4B\MM90033656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89755" y="2012067"/>
              <a:ext cx="784506" cy="63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4" descr="C:\Users\tamj\AppData\Local\Microsoft\Windows\Temporary Internet Files\Content.IE5\BXRWTSP3\MC90043386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0193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p:nvGrpSpPr>
        <p:grpSpPr>
          <a:xfrm>
            <a:off x="573936" y="4492018"/>
            <a:ext cx="5326549" cy="1761474"/>
            <a:chOff x="573936" y="4492018"/>
            <a:chExt cx="5326549" cy="1761474"/>
          </a:xfrm>
        </p:grpSpPr>
        <p:grpSp>
          <p:nvGrpSpPr>
            <p:cNvPr id="13" name="Group 12"/>
            <p:cNvGrpSpPr/>
            <p:nvPr/>
          </p:nvGrpSpPr>
          <p:grpSpPr>
            <a:xfrm>
              <a:off x="693485" y="4492018"/>
              <a:ext cx="5207000" cy="1761474"/>
              <a:chOff x="693485" y="4492018"/>
              <a:chExt cx="5207000" cy="1761474"/>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3485" y="4492018"/>
                <a:ext cx="1439691" cy="1761474"/>
              </a:xfrm>
              <a:prstGeom prst="rect">
                <a:avLst/>
              </a:prstGeom>
            </p:spPr>
          </p:pic>
          <p:pic>
            <p:nvPicPr>
              <p:cNvPr id="16" name="Picture 10" descr="C:\Users\tamj\AppData\Local\Microsoft\Windows\Temporary Internet Files\Content.IE5\Z6TBLP53\MM900295151[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03199" y="4792055"/>
                <a:ext cx="3197286" cy="146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C:\Users\tamj\AppData\Local\Microsoft\Windows\Temporary Internet Files\Content.IE5\18FQ96LE\MC90029350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9627" y="5218303"/>
                <a:ext cx="761926" cy="103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573936" y="5125627"/>
              <a:ext cx="839394" cy="185351"/>
            </a:xfrm>
            <a:prstGeom prst="rect">
              <a:avLst/>
            </a:prstGeom>
            <a:noFill/>
            <a:ln w="0">
              <a:noFill/>
            </a:ln>
          </p:spPr>
          <p:txBody>
            <a:bodyPr wrap="square" lIns="0" rtlCol="0">
              <a:noAutofit/>
            </a:bodyPr>
            <a:lstStyle/>
            <a:p>
              <a:r>
                <a:rPr lang="en-US" sz="800" smtClean="0"/>
                <a:t>Colourbox.com</a:t>
              </a:r>
              <a:endParaRPr lang="en-US" sz="800" dirty="0" smtClean="0"/>
            </a:p>
          </p:txBody>
        </p:sp>
      </p:grpSp>
    </p:spTree>
    <p:extLst>
      <p:ext uri="{BB962C8B-B14F-4D97-AF65-F5344CB8AC3E}">
        <p14:creationId xmlns:p14="http://schemas.microsoft.com/office/powerpoint/2010/main" val="1453676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smtClean="0"/>
              <a:t>Learning Objectives</a:t>
            </a:r>
          </a:p>
        </p:txBody>
      </p:sp>
      <p:sp>
        <p:nvSpPr>
          <p:cNvPr id="18435" name="Content Placeholder 2"/>
          <p:cNvSpPr>
            <a:spLocks noGrp="1"/>
          </p:cNvSpPr>
          <p:nvPr>
            <p:ph idx="1"/>
          </p:nvPr>
        </p:nvSpPr>
        <p:spPr/>
        <p:txBody>
          <a:bodyPr/>
          <a:lstStyle/>
          <a:p>
            <a:pPr eaLnBrk="1" hangingPunct="1"/>
            <a:r>
              <a:rPr lang="en-US" altLang="en-US" dirty="0" smtClean="0"/>
              <a:t>Understand basic technological concepts, such but not limited to: the key parts of a computer, the Internet and computer security.</a:t>
            </a:r>
          </a:p>
          <a:p>
            <a:pPr eaLnBrk="1" hangingPunct="1"/>
            <a:r>
              <a:rPr lang="en-US" altLang="en-US" dirty="0" smtClean="0"/>
              <a:t>Practical thinking and problem solving by using pre-created software such as MS-Office. This may include writing simple programs (through VBA macros) as well as using the built in functionality of the office suite.</a:t>
            </a:r>
          </a:p>
          <a:p>
            <a:pPr eaLnBrk="1" hangingPunct="1"/>
            <a:r>
              <a:rPr lang="en-US" altLang="en-US" dirty="0" smtClean="0"/>
              <a:t>Learning the mechanics of building a web page as well as good design principles. Practical thinking and problem solving skills may be developed by augmenting a web page with computer software (written by the student)</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t>Course Outcomes</a:t>
            </a:r>
          </a:p>
        </p:txBody>
      </p:sp>
      <p:sp>
        <p:nvSpPr>
          <p:cNvPr id="3" name="Content Placeholder 2"/>
          <p:cNvSpPr>
            <a:spLocks noGrp="1"/>
          </p:cNvSpPr>
          <p:nvPr>
            <p:ph idx="1"/>
          </p:nvPr>
        </p:nvSpPr>
        <p:spPr/>
        <p:txBody>
          <a:bodyPr/>
          <a:lstStyle/>
          <a:p>
            <a:pPr eaLnBrk="1" hangingPunct="1"/>
            <a:r>
              <a:rPr lang="en-US" altLang="en-US" dirty="0" smtClean="0"/>
              <a:t>You get to learn 3! Count ‘em 3 commonly used software packages!</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But wait-there’s more!!!</a:t>
            </a:r>
          </a:p>
        </p:txBody>
      </p:sp>
      <p:pic>
        <p:nvPicPr>
          <p:cNvPr id="19460" name="Picture 2" descr="C:\Users\tamj\AppData\Local\Microsoft\Windows\Temporary Internet Files\Content.IE5\GG8X2L6I\MC9004413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xplosion 2 4"/>
          <p:cNvSpPr/>
          <p:nvPr/>
        </p:nvSpPr>
        <p:spPr>
          <a:xfrm>
            <a:off x="685799" y="2209799"/>
            <a:ext cx="2317237" cy="15525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Spread-sheet</a:t>
            </a:r>
            <a:r>
              <a:rPr lang="en-US" dirty="0"/>
              <a:t>!!!</a:t>
            </a:r>
          </a:p>
        </p:txBody>
      </p:sp>
      <p:sp>
        <p:nvSpPr>
          <p:cNvPr id="7" name="Explosion 2 6"/>
          <p:cNvSpPr/>
          <p:nvPr/>
        </p:nvSpPr>
        <p:spPr>
          <a:xfrm>
            <a:off x="3132137" y="2051049"/>
            <a:ext cx="2049463" cy="166833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Data-base</a:t>
            </a:r>
            <a:r>
              <a:rPr lang="en-US" dirty="0"/>
              <a:t>!!!</a:t>
            </a:r>
          </a:p>
        </p:txBody>
      </p:sp>
      <p:sp>
        <p:nvSpPr>
          <p:cNvPr id="8" name="Explosion 2 7"/>
          <p:cNvSpPr/>
          <p:nvPr/>
        </p:nvSpPr>
        <p:spPr>
          <a:xfrm>
            <a:off x="5181600" y="2105024"/>
            <a:ext cx="3505200" cy="15525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Advanced word processing!!!</a:t>
            </a:r>
            <a:endParaRPr lang="en-US" dirty="0"/>
          </a:p>
        </p:txBody>
      </p:sp>
      <p:pic>
        <p:nvPicPr>
          <p:cNvPr id="4099" name="Picture 3" descr="C:\Users\tamj\AppData\Local\Microsoft\Windows\Temporary Internet Files\Content.IE5\S73FJVX2\MC9002974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2825" y="4495800"/>
            <a:ext cx="16287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16747" y="5257800"/>
            <a:ext cx="227773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SALE!!!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by="(-#ppt_w*2)" calcmode="lin" valueType="num">
                                      <p:cBhvr rctx="PPT">
                                        <p:cTn id="11" dur="500" autoRev="1" fill="hold">
                                          <p:stCondLst>
                                            <p:cond delay="0"/>
                                          </p:stCondLst>
                                        </p:cTn>
                                        <p:tgtEl>
                                          <p:spTgt spid="5"/>
                                        </p:tgtEl>
                                        <p:attrNameLst>
                                          <p:attrName>ppt_w</p:attrName>
                                        </p:attrNameLst>
                                      </p:cBhvr>
                                    </p:anim>
                                    <p:anim by="(#ppt_w*0.50)" calcmode="lin" valueType="num">
                                      <p:cBhvr>
                                        <p:cTn id="12" dur="500" decel="50000" autoRev="1" fill="hold">
                                          <p:stCondLst>
                                            <p:cond delay="0"/>
                                          </p:stCondLst>
                                        </p:cTn>
                                        <p:tgtEl>
                                          <p:spTgt spid="5"/>
                                        </p:tgtEl>
                                        <p:attrNameLst>
                                          <p:attrName>ppt_x</p:attrName>
                                        </p:attrNameLst>
                                      </p:cBhvr>
                                    </p:anim>
                                    <p:anim from="(-#ppt_h/2)" to="(#ppt_y)" calcmode="lin" valueType="num">
                                      <p:cBhvr>
                                        <p:cTn id="13" dur="1000" fill="hold">
                                          <p:stCondLst>
                                            <p:cond delay="0"/>
                                          </p:stCondLst>
                                        </p:cTn>
                                        <p:tgtEl>
                                          <p:spTgt spid="5"/>
                                        </p:tgtEl>
                                        <p:attrNameLst>
                                          <p:attrName>ppt_y</p:attrName>
                                        </p:attrNameLst>
                                      </p:cBhvr>
                                    </p:anim>
                                    <p:animRot by="21600000">
                                      <p:cBhvr>
                                        <p:cTn id="14" dur="1000" fill="hold">
                                          <p:stCondLst>
                                            <p:cond delay="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by="(-#ppt_w*2)" calcmode="lin" valueType="num">
                                      <p:cBhvr rctx="PPT">
                                        <p:cTn id="27" dur="500" autoRev="1" fill="hold">
                                          <p:stCondLst>
                                            <p:cond delay="0"/>
                                          </p:stCondLst>
                                        </p:cTn>
                                        <p:tgtEl>
                                          <p:spTgt spid="8"/>
                                        </p:tgtEl>
                                        <p:attrNameLst>
                                          <p:attrName>ppt_w</p:attrName>
                                        </p:attrNameLst>
                                      </p:cBhvr>
                                    </p:anim>
                                    <p:anim by="(#ppt_w*0.50)" calcmode="lin" valueType="num">
                                      <p:cBhvr>
                                        <p:cTn id="28" dur="500" decel="50000" autoRev="1" fill="hold">
                                          <p:stCondLst>
                                            <p:cond delay="0"/>
                                          </p:stCondLst>
                                        </p:cTn>
                                        <p:tgtEl>
                                          <p:spTgt spid="8"/>
                                        </p:tgtEl>
                                        <p:attrNameLst>
                                          <p:attrName>ppt_x</p:attrName>
                                        </p:attrNameLst>
                                      </p:cBhvr>
                                    </p:anim>
                                    <p:anim from="(-#ppt_h/2)" to="(#ppt_y)" calcmode="lin" valueType="num">
                                      <p:cBhvr>
                                        <p:cTn id="29" dur="1000" fill="hold">
                                          <p:stCondLst>
                                            <p:cond delay="0"/>
                                          </p:stCondLst>
                                        </p:cTn>
                                        <p:tgtEl>
                                          <p:spTgt spid="8"/>
                                        </p:tgtEl>
                                        <p:attrNameLst>
                                          <p:attrName>ppt_y</p:attrName>
                                        </p:attrNameLst>
                                      </p:cBhvr>
                                    </p:anim>
                                    <p:animRot by="21600000">
                                      <p:cBhvr>
                                        <p:cTn id="30" dur="1000" fill="hold">
                                          <p:stCondLst>
                                            <p:cond delay="0"/>
                                          </p:stCondLst>
                                        </p:cTn>
                                        <p:tgtEl>
                                          <p:spTgt spid="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099"/>
                                        </p:tgtEl>
                                        <p:attrNameLst>
                                          <p:attrName>style.visibility</p:attrName>
                                        </p:attrNameLst>
                                      </p:cBhvr>
                                      <p:to>
                                        <p:strVal val="visible"/>
                                      </p:to>
                                    </p:set>
                                    <p:animEffect transition="in" filter="circle(in)">
                                      <p:cBhvr>
                                        <p:cTn id="46"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animBg="1"/>
      <p:bldP spid="7" grpId="0" uiExpand="1" animBg="1"/>
      <p:bldP spid="8" grpId="0" uiExpand="1"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8318</TotalTime>
  <Words>2381</Words>
  <Application>Microsoft Office PowerPoint</Application>
  <PresentationFormat>On-screen Show (4:3)</PresentationFormat>
  <Paragraphs>291</Paragraphs>
  <Slides>30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Calibri</vt:lpstr>
      <vt:lpstr>Comic Sans MS</vt:lpstr>
      <vt:lpstr>Consolas</vt:lpstr>
      <vt:lpstr>Silent Hell of Cheryl</vt:lpstr>
      <vt:lpstr>Times New Roman</vt:lpstr>
      <vt:lpstr>Office Theme</vt:lpstr>
      <vt:lpstr>CPSC 203</vt:lpstr>
      <vt:lpstr>Administrative (James Tam)</vt:lpstr>
      <vt:lpstr>Course Resources</vt:lpstr>
      <vt:lpstr>How To Use The Course Resources</vt:lpstr>
      <vt:lpstr>Your Engagement Level ---&gt; Your Learning</vt:lpstr>
      <vt:lpstr>Tam’s “House Rules”</vt:lpstr>
      <vt:lpstr>Tam’s “House Rules”</vt:lpstr>
      <vt:lpstr>Learning Objectives</vt:lpstr>
      <vt:lpstr>Course Outcomes</vt:lpstr>
      <vt:lpstr>Course Outcomes (2)</vt:lpstr>
      <vt:lpstr>Course Outcomes (3)</vt:lpstr>
      <vt:lpstr>Evaluation Components</vt:lpstr>
      <vt:lpstr>Assignments (35% Of Term Grade)</vt:lpstr>
      <vt:lpstr>Assignments</vt:lpstr>
      <vt:lpstr>Submitting Assignments</vt:lpstr>
      <vt:lpstr>JT’s Helpful Hint: Electronically Submitting Work</vt:lpstr>
      <vt:lpstr>Backing Up And Submitting Your Work</vt:lpstr>
      <vt:lpstr>Assignments: Software Version1</vt:lpstr>
      <vt:lpstr>In Class Bonus Questions (2% Bonus On Term Grade)</vt:lpstr>
      <vt:lpstr>Examinations (65% Of Term Grade)</vt:lpstr>
      <vt:lpstr>Mapping Your Raw Score To A Grade Point</vt:lpstr>
      <vt:lpstr>Estimating Your Term Grade (2)</vt:lpstr>
      <vt:lpstr>Estimating Your Term Grade (3)</vt:lpstr>
      <vt:lpstr>Why Grade Points?</vt:lpstr>
      <vt:lpstr>Program Writing: Never Programmed Before?</vt:lpstr>
      <vt:lpstr>Assignments: 203 vs. 217</vt:lpstr>
      <vt:lpstr>Final Exam: Programming Questions</vt:lpstr>
      <vt:lpstr>What If 203 Still Isn’t Technical Enough For You?</vt:lpstr>
      <vt:lpstr>Feedback</vt:lpstr>
      <vt:lpstr>Copyright Notification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203: Administration and course introduction</dc:title>
  <dc:creator>James Tam</dc:creator>
  <cp:lastModifiedBy>James Tam</cp:lastModifiedBy>
  <cp:revision>175</cp:revision>
  <dcterms:created xsi:type="dcterms:W3CDTF">2014-05-13T22:22:53Z</dcterms:created>
  <dcterms:modified xsi:type="dcterms:W3CDTF">2015-09-08T04:44:24Z</dcterms:modified>
</cp:coreProperties>
</file>