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handoutMasterIdLst>
    <p:handoutMasterId r:id="rId142"/>
  </p:handoutMasterIdLst>
  <p:sldIdLst>
    <p:sldId id="279" r:id="rId2"/>
    <p:sldId id="280" r:id="rId3"/>
    <p:sldId id="306" r:id="rId4"/>
    <p:sldId id="281" r:id="rId5"/>
    <p:sldId id="282" r:id="rId6"/>
    <p:sldId id="283" r:id="rId7"/>
    <p:sldId id="284" r:id="rId8"/>
    <p:sldId id="328" r:id="rId9"/>
    <p:sldId id="285" r:id="rId10"/>
    <p:sldId id="286" r:id="rId11"/>
    <p:sldId id="287" r:id="rId12"/>
    <p:sldId id="288" r:id="rId13"/>
    <p:sldId id="289" r:id="rId14"/>
    <p:sldId id="290" r:id="rId15"/>
    <p:sldId id="291" r:id="rId16"/>
    <p:sldId id="440" r:id="rId17"/>
    <p:sldId id="292" r:id="rId18"/>
    <p:sldId id="293" r:id="rId19"/>
    <p:sldId id="294" r:id="rId20"/>
    <p:sldId id="295" r:id="rId21"/>
    <p:sldId id="296" r:id="rId22"/>
    <p:sldId id="297" r:id="rId23"/>
    <p:sldId id="298" r:id="rId24"/>
    <p:sldId id="299" r:id="rId25"/>
    <p:sldId id="300" r:id="rId26"/>
    <p:sldId id="301" r:id="rId27"/>
    <p:sldId id="302" r:id="rId28"/>
    <p:sldId id="316" r:id="rId29"/>
    <p:sldId id="317" r:id="rId30"/>
    <p:sldId id="327" r:id="rId31"/>
    <p:sldId id="318" r:id="rId32"/>
    <p:sldId id="319" r:id="rId33"/>
    <p:sldId id="320" r:id="rId34"/>
    <p:sldId id="321" r:id="rId35"/>
    <p:sldId id="322" r:id="rId36"/>
    <p:sldId id="323" r:id="rId37"/>
    <p:sldId id="324" r:id="rId38"/>
    <p:sldId id="325" r:id="rId39"/>
    <p:sldId id="326" r:id="rId40"/>
    <p:sldId id="329" r:id="rId41"/>
    <p:sldId id="330" r:id="rId42"/>
    <p:sldId id="333" r:id="rId43"/>
    <p:sldId id="345" r:id="rId44"/>
    <p:sldId id="432" r:id="rId45"/>
    <p:sldId id="434" r:id="rId46"/>
    <p:sldId id="331" r:id="rId47"/>
    <p:sldId id="332" r:id="rId48"/>
    <p:sldId id="334" r:id="rId49"/>
    <p:sldId id="341" r:id="rId50"/>
    <p:sldId id="343" r:id="rId51"/>
    <p:sldId id="344" r:id="rId52"/>
    <p:sldId id="335" r:id="rId53"/>
    <p:sldId id="336" r:id="rId54"/>
    <p:sldId id="309" r:id="rId55"/>
    <p:sldId id="445" r:id="rId56"/>
    <p:sldId id="337" r:id="rId57"/>
    <p:sldId id="314" r:id="rId58"/>
    <p:sldId id="315" r:id="rId59"/>
    <p:sldId id="338" r:id="rId60"/>
    <p:sldId id="339" r:id="rId61"/>
    <p:sldId id="441" r:id="rId62"/>
    <p:sldId id="442" r:id="rId63"/>
    <p:sldId id="443" r:id="rId64"/>
    <p:sldId id="444" r:id="rId65"/>
    <p:sldId id="347" r:id="rId66"/>
    <p:sldId id="348" r:id="rId67"/>
    <p:sldId id="349" r:id="rId68"/>
    <p:sldId id="350" r:id="rId69"/>
    <p:sldId id="352" r:id="rId70"/>
    <p:sldId id="371" r:id="rId71"/>
    <p:sldId id="353" r:id="rId72"/>
    <p:sldId id="354" r:id="rId73"/>
    <p:sldId id="355" r:id="rId74"/>
    <p:sldId id="356" r:id="rId75"/>
    <p:sldId id="357" r:id="rId76"/>
    <p:sldId id="358" r:id="rId77"/>
    <p:sldId id="360" r:id="rId78"/>
    <p:sldId id="361" r:id="rId79"/>
    <p:sldId id="377" r:id="rId80"/>
    <p:sldId id="376" r:id="rId81"/>
    <p:sldId id="372" r:id="rId82"/>
    <p:sldId id="373" r:id="rId83"/>
    <p:sldId id="375" r:id="rId84"/>
    <p:sldId id="374" r:id="rId85"/>
    <p:sldId id="364" r:id="rId86"/>
    <p:sldId id="365" r:id="rId87"/>
    <p:sldId id="433" r:id="rId88"/>
    <p:sldId id="401" r:id="rId89"/>
    <p:sldId id="366" r:id="rId90"/>
    <p:sldId id="378" r:id="rId91"/>
    <p:sldId id="367" r:id="rId92"/>
    <p:sldId id="368" r:id="rId93"/>
    <p:sldId id="369" r:id="rId94"/>
    <p:sldId id="370" r:id="rId95"/>
    <p:sldId id="446" r:id="rId96"/>
    <p:sldId id="448" r:id="rId97"/>
    <p:sldId id="437" r:id="rId98"/>
    <p:sldId id="379" r:id="rId99"/>
    <p:sldId id="380" r:id="rId100"/>
    <p:sldId id="381" r:id="rId101"/>
    <p:sldId id="382" r:id="rId102"/>
    <p:sldId id="383" r:id="rId103"/>
    <p:sldId id="384" r:id="rId104"/>
    <p:sldId id="385" r:id="rId105"/>
    <p:sldId id="386" r:id="rId106"/>
    <p:sldId id="387" r:id="rId107"/>
    <p:sldId id="388" r:id="rId108"/>
    <p:sldId id="395" r:id="rId109"/>
    <p:sldId id="389" r:id="rId110"/>
    <p:sldId id="390" r:id="rId111"/>
    <p:sldId id="391" r:id="rId112"/>
    <p:sldId id="392" r:id="rId113"/>
    <p:sldId id="396" r:id="rId114"/>
    <p:sldId id="397" r:id="rId115"/>
    <p:sldId id="398" r:id="rId116"/>
    <p:sldId id="412" r:id="rId117"/>
    <p:sldId id="413" r:id="rId118"/>
    <p:sldId id="410" r:id="rId119"/>
    <p:sldId id="411" r:id="rId120"/>
    <p:sldId id="414" r:id="rId121"/>
    <p:sldId id="399" r:id="rId122"/>
    <p:sldId id="400" r:id="rId123"/>
    <p:sldId id="416" r:id="rId124"/>
    <p:sldId id="417" r:id="rId125"/>
    <p:sldId id="404" r:id="rId126"/>
    <p:sldId id="405" r:id="rId127"/>
    <p:sldId id="406" r:id="rId128"/>
    <p:sldId id="415" r:id="rId129"/>
    <p:sldId id="438" r:id="rId130"/>
    <p:sldId id="418" r:id="rId131"/>
    <p:sldId id="419" r:id="rId132"/>
    <p:sldId id="420" r:id="rId133"/>
    <p:sldId id="421" r:id="rId134"/>
    <p:sldId id="435" r:id="rId135"/>
    <p:sldId id="436" r:id="rId136"/>
    <p:sldId id="439" r:id="rId137"/>
    <p:sldId id="422" r:id="rId138"/>
    <p:sldId id="423" r:id="rId139"/>
    <p:sldId id="424" r:id="rId1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2175" autoAdjust="0"/>
  </p:normalViewPr>
  <p:slideViewPr>
    <p:cSldViewPr>
      <p:cViewPr>
        <p:scale>
          <a:sx n="66" d="100"/>
          <a:sy n="66" d="100"/>
        </p:scale>
        <p:origin x="-1194" y="-24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a:t>
            </a:fld>
            <a:endParaRPr lang="en-US" dirty="0"/>
          </a:p>
        </p:txBody>
      </p:sp>
    </p:spTree>
    <p:extLst>
      <p:ext uri="{BB962C8B-B14F-4D97-AF65-F5344CB8AC3E}">
        <p14:creationId xmlns:p14="http://schemas.microsoft.com/office/powerpoint/2010/main" val="35253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32</a:t>
            </a:fld>
            <a:endParaRPr lang="en-US" dirty="0"/>
          </a:p>
        </p:txBody>
      </p:sp>
    </p:spTree>
    <p:extLst>
      <p:ext uri="{BB962C8B-B14F-4D97-AF65-F5344CB8AC3E}">
        <p14:creationId xmlns:p14="http://schemas.microsoft.com/office/powerpoint/2010/main" val="361634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36</a:t>
            </a:fld>
            <a:endParaRPr lang="en-US" dirty="0"/>
          </a:p>
        </p:txBody>
      </p:sp>
    </p:spTree>
    <p:extLst>
      <p:ext uri="{BB962C8B-B14F-4D97-AF65-F5344CB8AC3E}">
        <p14:creationId xmlns:p14="http://schemas.microsoft.com/office/powerpoint/2010/main" val="419094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37</a:t>
            </a:fld>
            <a:endParaRPr lang="en-US" dirty="0"/>
          </a:p>
        </p:txBody>
      </p:sp>
    </p:spTree>
    <p:extLst>
      <p:ext uri="{BB962C8B-B14F-4D97-AF65-F5344CB8AC3E}">
        <p14:creationId xmlns:p14="http://schemas.microsoft.com/office/powerpoint/2010/main" val="134588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43</a:t>
            </a:fld>
            <a:endParaRPr lang="en-US" dirty="0"/>
          </a:p>
        </p:txBody>
      </p:sp>
    </p:spTree>
    <p:extLst>
      <p:ext uri="{BB962C8B-B14F-4D97-AF65-F5344CB8AC3E}">
        <p14:creationId xmlns:p14="http://schemas.microsoft.com/office/powerpoint/2010/main" val="292693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48</a:t>
            </a:fld>
            <a:endParaRPr lang="en-US" dirty="0"/>
          </a:p>
        </p:txBody>
      </p:sp>
    </p:spTree>
    <p:extLst>
      <p:ext uri="{BB962C8B-B14F-4D97-AF65-F5344CB8AC3E}">
        <p14:creationId xmlns:p14="http://schemas.microsoft.com/office/powerpoint/2010/main" val="23438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428928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63</a:t>
            </a:fld>
            <a:endParaRPr lang="en-US" dirty="0"/>
          </a:p>
        </p:txBody>
      </p:sp>
    </p:spTree>
    <p:extLst>
      <p:ext uri="{BB962C8B-B14F-4D97-AF65-F5344CB8AC3E}">
        <p14:creationId xmlns:p14="http://schemas.microsoft.com/office/powerpoint/2010/main" val="102419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64</a:t>
            </a:fld>
            <a:endParaRPr lang="en-US" dirty="0"/>
          </a:p>
        </p:txBody>
      </p:sp>
    </p:spTree>
    <p:extLst>
      <p:ext uri="{BB962C8B-B14F-4D97-AF65-F5344CB8AC3E}">
        <p14:creationId xmlns:p14="http://schemas.microsoft.com/office/powerpoint/2010/main" val="55440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66</a:t>
            </a:fld>
            <a:endParaRPr lang="en-US" dirty="0"/>
          </a:p>
        </p:txBody>
      </p:sp>
    </p:spTree>
    <p:extLst>
      <p:ext uri="{BB962C8B-B14F-4D97-AF65-F5344CB8AC3E}">
        <p14:creationId xmlns:p14="http://schemas.microsoft.com/office/powerpoint/2010/main" val="12757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36249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E28E6-6230-4692-9ABD-9AFAC41C7BF6}"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9326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B4DC4007-5A6B-4688-96E5-53FC09732AB3}" type="slidenum">
              <a:rPr lang="en-US" smtClean="0"/>
              <a:pPr>
                <a:defRPr/>
              </a:pPr>
              <a:t>71</a:t>
            </a:fld>
            <a:endParaRPr lang="en-US" dirty="0"/>
          </a:p>
        </p:txBody>
      </p:sp>
    </p:spTree>
    <p:extLst>
      <p:ext uri="{BB962C8B-B14F-4D97-AF65-F5344CB8AC3E}">
        <p14:creationId xmlns:p14="http://schemas.microsoft.com/office/powerpoint/2010/main" val="11199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7EC820D8-7C2A-4242-A6C0-751CD2653801}" type="slidenum">
              <a:rPr lang="en-US" smtClean="0"/>
              <a:pPr>
                <a:defRPr/>
              </a:pPr>
              <a:t>73</a:t>
            </a:fld>
            <a:endParaRPr lang="en-US" dirty="0"/>
          </a:p>
        </p:txBody>
      </p:sp>
    </p:spTree>
    <p:extLst>
      <p:ext uri="{BB962C8B-B14F-4D97-AF65-F5344CB8AC3E}">
        <p14:creationId xmlns:p14="http://schemas.microsoft.com/office/powerpoint/2010/main" val="242407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78</a:t>
            </a:fld>
            <a:endParaRPr lang="en-US" dirty="0"/>
          </a:p>
        </p:txBody>
      </p:sp>
    </p:spTree>
    <p:extLst>
      <p:ext uri="{BB962C8B-B14F-4D97-AF65-F5344CB8AC3E}">
        <p14:creationId xmlns:p14="http://schemas.microsoft.com/office/powerpoint/2010/main" val="1010195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pPr>
            <a:endParaRPr lang="en-US" dirty="0" smtClean="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79</a:t>
            </a:fld>
            <a:endParaRPr lang="en-US" dirty="0"/>
          </a:p>
        </p:txBody>
      </p:sp>
    </p:spTree>
    <p:extLst>
      <p:ext uri="{BB962C8B-B14F-4D97-AF65-F5344CB8AC3E}">
        <p14:creationId xmlns:p14="http://schemas.microsoft.com/office/powerpoint/2010/main" val="238239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80</a:t>
            </a:fld>
            <a:endParaRPr lang="en-US" dirty="0"/>
          </a:p>
        </p:txBody>
      </p:sp>
    </p:spTree>
    <p:extLst>
      <p:ext uri="{BB962C8B-B14F-4D97-AF65-F5344CB8AC3E}">
        <p14:creationId xmlns:p14="http://schemas.microsoft.com/office/powerpoint/2010/main" val="418476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274408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169560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86</a:t>
            </a:fld>
            <a:endParaRPr lang="en-US" dirty="0"/>
          </a:p>
        </p:txBody>
      </p:sp>
    </p:spTree>
    <p:extLst>
      <p:ext uri="{BB962C8B-B14F-4D97-AF65-F5344CB8AC3E}">
        <p14:creationId xmlns:p14="http://schemas.microsoft.com/office/powerpoint/2010/main" val="731810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87</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88</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66027-E5EA-4ECB-B174-26998D0465A5}"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361746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89</a:t>
            </a:fld>
            <a:endParaRPr lang="en-US" dirty="0"/>
          </a:p>
        </p:txBody>
      </p:sp>
    </p:spTree>
    <p:extLst>
      <p:ext uri="{BB962C8B-B14F-4D97-AF65-F5344CB8AC3E}">
        <p14:creationId xmlns:p14="http://schemas.microsoft.com/office/powerpoint/2010/main" val="215384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91</a:t>
            </a:fld>
            <a:endParaRPr lang="en-US" dirty="0"/>
          </a:p>
        </p:txBody>
      </p:sp>
    </p:spTree>
    <p:extLst>
      <p:ext uri="{BB962C8B-B14F-4D97-AF65-F5344CB8AC3E}">
        <p14:creationId xmlns:p14="http://schemas.microsoft.com/office/powerpoint/2010/main" val="2016189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smtClean="0">
                <a:cs typeface="+mn-cs"/>
              </a:rPr>
              <a:pPr algn="r">
                <a:defRPr/>
              </a:pPr>
              <a:t>93</a:t>
            </a:fld>
            <a:endParaRPr lang="en-US" sz="1200" dirty="0" smtClean="0">
              <a:cs typeface="+mn-cs"/>
            </a:endParaRPr>
          </a:p>
        </p:txBody>
      </p:sp>
    </p:spTree>
    <p:extLst>
      <p:ext uri="{BB962C8B-B14F-4D97-AF65-F5344CB8AC3E}">
        <p14:creationId xmlns:p14="http://schemas.microsoft.com/office/powerpoint/2010/main" val="2952937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Tree>
    <p:extLst>
      <p:ext uri="{BB962C8B-B14F-4D97-AF65-F5344CB8AC3E}">
        <p14:creationId xmlns:p14="http://schemas.microsoft.com/office/powerpoint/2010/main" val="399230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122</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123</a:t>
            </a:fld>
            <a:endParaRPr lang="en-US" dirty="0"/>
          </a:p>
        </p:txBody>
      </p:sp>
    </p:spTree>
    <p:extLst>
      <p:ext uri="{BB962C8B-B14F-4D97-AF65-F5344CB8AC3E}">
        <p14:creationId xmlns:p14="http://schemas.microsoft.com/office/powerpoint/2010/main" val="207087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125</a:t>
            </a:fld>
            <a:endParaRPr lang="en-US" dirty="0"/>
          </a:p>
        </p:txBody>
      </p:sp>
    </p:spTree>
    <p:extLst>
      <p:ext uri="{BB962C8B-B14F-4D97-AF65-F5344CB8AC3E}">
        <p14:creationId xmlns:p14="http://schemas.microsoft.com/office/powerpoint/2010/main" val="39108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94AD4E4-B4D7-45F4-A479-66D10AEC4B9A}" type="slidenum">
              <a:rPr lang="en-US" smtClean="0"/>
              <a:pPr>
                <a:defRPr/>
              </a:pPr>
              <a:t>11</a:t>
            </a:fld>
            <a:endParaRPr lang="en-US" dirty="0"/>
          </a:p>
        </p:txBody>
      </p:sp>
    </p:spTree>
    <p:extLst>
      <p:ext uri="{BB962C8B-B14F-4D97-AF65-F5344CB8AC3E}">
        <p14:creationId xmlns:p14="http://schemas.microsoft.com/office/powerpoint/2010/main" val="217837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12</a:t>
            </a:fld>
            <a:endParaRPr lang="en-US" dirty="0"/>
          </a:p>
        </p:txBody>
      </p:sp>
    </p:spTree>
    <p:extLst>
      <p:ext uri="{BB962C8B-B14F-4D97-AF65-F5344CB8AC3E}">
        <p14:creationId xmlns:p14="http://schemas.microsoft.com/office/powerpoint/2010/main" val="180641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21</a:t>
            </a:fld>
            <a:endParaRPr lang="en-US" dirty="0"/>
          </a:p>
        </p:txBody>
      </p:sp>
    </p:spTree>
    <p:extLst>
      <p:ext uri="{BB962C8B-B14F-4D97-AF65-F5344CB8AC3E}">
        <p14:creationId xmlns:p14="http://schemas.microsoft.com/office/powerpoint/2010/main" val="359315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24</a:t>
            </a:fld>
            <a:endParaRPr lang="en-US" dirty="0">
              <a:cs typeface="Arial" charset="0"/>
            </a:endParaRPr>
          </a:p>
        </p:txBody>
      </p:sp>
    </p:spTree>
    <p:extLst>
      <p:ext uri="{BB962C8B-B14F-4D97-AF65-F5344CB8AC3E}">
        <p14:creationId xmlns:p14="http://schemas.microsoft.com/office/powerpoint/2010/main" val="309499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A8F953-EAF7-49AB-A0B2-5633D0661DCA}" type="slidenum">
              <a:rPr lang="en-US">
                <a:cs typeface="Arial" charset="0"/>
              </a:rPr>
              <a:pPr fontAlgn="base">
                <a:spcBef>
                  <a:spcPct val="0"/>
                </a:spcBef>
                <a:spcAft>
                  <a:spcPct val="0"/>
                </a:spcAft>
                <a:defRPr/>
              </a:pPr>
              <a:t>27</a:t>
            </a:fld>
            <a:endParaRPr lang="en-US" dirty="0">
              <a:cs typeface="Arial" charset="0"/>
            </a:endParaRPr>
          </a:p>
        </p:txBody>
      </p:sp>
    </p:spTree>
    <p:extLst>
      <p:ext uri="{BB962C8B-B14F-4D97-AF65-F5344CB8AC3E}">
        <p14:creationId xmlns:p14="http://schemas.microsoft.com/office/powerpoint/2010/main" val="75910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29</a:t>
            </a:fld>
            <a:endParaRPr lang="en-US" dirty="0"/>
          </a:p>
        </p:txBody>
      </p:sp>
    </p:spTree>
    <p:extLst>
      <p:ext uri="{BB962C8B-B14F-4D97-AF65-F5344CB8AC3E}">
        <p14:creationId xmlns:p14="http://schemas.microsoft.com/office/powerpoint/2010/main" val="2923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11/3/2015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11/3/2015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11/3/2015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amj@cpsc.ucalgary.ca" TargetMode="External"/><Relationship Id="rId2" Type="http://schemas.openxmlformats.org/officeDocument/2006/relationships/hyperlink" Target="mailto:tamj@ucalgary.c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m.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ime.com/69316/basi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sdn.microsoft.com/en-us/library/2x7h1hf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upport.office.com/en-us/article/Differences-between-using-a-workbook-in-the-browser-and-in-Excel-f0dc28ed-b85d-4e1d-be6d-5878005db3b6?CorrelationId=917b1609-97e9-4cc7-9eeb-d188939ad740&amp;ui=en-US&amp;rs=en-US&amp;ad=U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Introduction to VBA (Visual Basic For Applications) Programming</a:t>
            </a:r>
          </a:p>
        </p:txBody>
      </p:sp>
      <p:sp>
        <p:nvSpPr>
          <p:cNvPr id="15362" name="Subtitle 2"/>
          <p:cNvSpPr>
            <a:spLocks noGrp="1"/>
          </p:cNvSpPr>
          <p:nvPr>
            <p:ph type="subTitle" idx="1"/>
          </p:nvPr>
        </p:nvSpPr>
        <p:spPr>
          <a:xfrm>
            <a:off x="1371600" y="3657600"/>
            <a:ext cx="6629400" cy="3200400"/>
          </a:xfrm>
        </p:spPr>
        <p:txBody>
          <a:bodyPr/>
          <a:lstStyle/>
          <a:p>
            <a:pPr marL="342900" indent="-342900" algn="l" eaLnBrk="1" hangingPunct="1">
              <a:buFont typeface="Arial" panose="020B0604020202020204" pitchFamily="34" charset="0"/>
              <a:buChar char="•"/>
            </a:pPr>
            <a:r>
              <a:rPr lang="en-CA" sz="1800" dirty="0" smtClean="0">
                <a:solidFill>
                  <a:schemeClr val="tx1"/>
                </a:solidFill>
              </a:rPr>
              <a:t>Origins of VBA, creating and running a VBA program</a:t>
            </a:r>
          </a:p>
          <a:p>
            <a:pPr marL="342900" indent="-342900" algn="l" eaLnBrk="1" hangingPunct="1">
              <a:buFont typeface="Arial" panose="020B0604020202020204" pitchFamily="34" charset="0"/>
              <a:buChar char="•"/>
            </a:pPr>
            <a:r>
              <a:rPr lang="en-CA" sz="1800" dirty="0" smtClean="0">
                <a:solidFill>
                  <a:schemeClr val="tx1"/>
                </a:solidFill>
              </a:rPr>
              <a:t>Variables &amp; constants</a:t>
            </a:r>
          </a:p>
          <a:p>
            <a:pPr marL="342900" indent="-342900" algn="l" eaLnBrk="1" hangingPunct="1">
              <a:buFont typeface="Arial" panose="020B0604020202020204" pitchFamily="34" charset="0"/>
              <a:buChar char="•"/>
            </a:pPr>
            <a:r>
              <a:rPr lang="en-CA" sz="1800" dirty="0" smtClean="0">
                <a:solidFill>
                  <a:schemeClr val="tx1"/>
                </a:solidFill>
              </a:rPr>
              <a:t>Interactive programs</a:t>
            </a:r>
          </a:p>
          <a:p>
            <a:pPr marL="342900" indent="-342900" algn="l" eaLnBrk="1" hangingPunct="1">
              <a:buFont typeface="Arial" panose="020B0604020202020204" pitchFamily="34" charset="0"/>
              <a:buChar char="•"/>
            </a:pPr>
            <a:r>
              <a:rPr lang="en-CA" sz="1800" dirty="0" smtClean="0">
                <a:solidFill>
                  <a:schemeClr val="tx1"/>
                </a:solidFill>
              </a:rPr>
              <a:t>Formatting documents</a:t>
            </a:r>
          </a:p>
          <a:p>
            <a:pPr marL="342900" indent="-342900" algn="l" eaLnBrk="1" hangingPunct="1">
              <a:buFont typeface="Arial" panose="020B0604020202020204" pitchFamily="34" charset="0"/>
              <a:buChar char="•"/>
            </a:pPr>
            <a:r>
              <a:rPr lang="en-CA" sz="1800" dirty="0">
                <a:solidFill>
                  <a:schemeClr val="tx1"/>
                </a:solidFill>
              </a:rPr>
              <a:t>Debugger </a:t>
            </a:r>
            <a:r>
              <a:rPr lang="en-CA" sz="1800" dirty="0" smtClean="0">
                <a:solidFill>
                  <a:schemeClr val="tx1"/>
                </a:solidFill>
              </a:rPr>
              <a:t>basics</a:t>
            </a:r>
          </a:p>
          <a:p>
            <a:pPr marL="342900" indent="-342900" algn="l" eaLnBrk="1" hangingPunct="1">
              <a:buFont typeface="Arial" panose="020B0604020202020204" pitchFamily="34" charset="0"/>
              <a:buChar char="•"/>
            </a:pPr>
            <a:r>
              <a:rPr lang="en-US" sz="1800" dirty="0" smtClean="0">
                <a:solidFill>
                  <a:schemeClr val="tx1"/>
                </a:solidFill>
              </a:rPr>
              <a:t>Security</a:t>
            </a:r>
          </a:p>
          <a:p>
            <a:pPr marL="342900" indent="-342900" algn="l" eaLnBrk="1" hangingPunct="1">
              <a:buFont typeface="Arial" panose="020B0604020202020204" pitchFamily="34" charset="0"/>
              <a:buChar char="•"/>
            </a:pPr>
            <a:r>
              <a:rPr lang="en-US" sz="1800" dirty="0" smtClean="0">
                <a:solidFill>
                  <a:schemeClr val="tx1"/>
                </a:solidFill>
              </a:rPr>
              <a:t>Introduction to program documentation</a:t>
            </a:r>
          </a:p>
          <a:p>
            <a:pPr marL="342900" indent="-342900" algn="l" eaLnBrk="1" hangingPunct="1">
              <a:buFont typeface="Arial" panose="020B0604020202020204" pitchFamily="34" charset="0"/>
              <a:buChar char="•"/>
            </a:pPr>
            <a:r>
              <a:rPr lang="en-CA" sz="1800" u="sng" dirty="0" smtClean="0"/>
              <a:t>Online support: </a:t>
            </a:r>
            <a:r>
              <a:rPr lang="en-CA" sz="1800" u="sng" dirty="0" smtClean="0">
                <a:hlinkClick r:id="rId2"/>
              </a:rPr>
              <a:t>https</a:t>
            </a:r>
            <a:r>
              <a:rPr lang="en-CA" sz="1800" u="sng" dirty="0">
                <a:hlinkClick r:id="rId2"/>
              </a:rPr>
              <a:t>://support.office.com/en-US/article/create-or-run-a-macro-c6b99036-905c-49a6-818a-dfb98b7c3c9c</a:t>
            </a:r>
            <a:endParaRPr lang="en-CA" sz="1800" dirty="0"/>
          </a:p>
          <a:p>
            <a:pPr marL="342900" indent="-342900" algn="l" eaLnBrk="1" hangingPunct="1">
              <a:buFont typeface="Arial" panose="020B0604020202020204" pitchFamily="34" charset="0"/>
              <a:buChar char="•"/>
            </a:pPr>
            <a:endParaRPr lang="en-CA" sz="1800" dirty="0" smtClean="0">
              <a:solidFill>
                <a:schemeClr val="tx1"/>
              </a:solidFill>
            </a:endParaRPr>
          </a:p>
        </p:txBody>
      </p:sp>
    </p:spTree>
    <p:extLst>
      <p:ext uri="{BB962C8B-B14F-4D97-AF65-F5344CB8AC3E}">
        <p14:creationId xmlns:p14="http://schemas.microsoft.com/office/powerpoint/2010/main" val="358183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Can You Complete The Following Tasks?</a:t>
            </a:r>
          </a:p>
        </p:txBody>
      </p:sp>
      <p:sp>
        <p:nvSpPr>
          <p:cNvPr id="23554" name="Content Placeholder 2"/>
          <p:cNvSpPr>
            <a:spLocks noGrp="1"/>
          </p:cNvSpPr>
          <p:nvPr>
            <p:ph idx="1"/>
          </p:nvPr>
        </p:nvSpPr>
        <p:spPr/>
        <p:txBody>
          <a:bodyPr/>
          <a:lstStyle/>
          <a:p>
            <a:pPr eaLnBrk="1" hangingPunct="1"/>
            <a:r>
              <a:rPr lang="en-US" dirty="0" smtClean="0"/>
              <a:t>Open a MS-Word document and replace every instance of one phrase e.g., </a:t>
            </a:r>
            <a:r>
              <a:rPr lang="en-US" dirty="0" smtClean="0">
                <a:hlinkClick r:id="rId2"/>
              </a:rPr>
              <a:t>tamj@ucalgary.ca</a:t>
            </a:r>
            <a:r>
              <a:rPr lang="en-US" dirty="0" smtClean="0"/>
              <a:t> with another </a:t>
            </a:r>
            <a:r>
              <a:rPr lang="en-US" dirty="0" smtClean="0">
                <a:hlinkClick r:id="rId3"/>
              </a:rPr>
              <a:t>tamj@cpsc.ucalgary.ca</a:t>
            </a:r>
            <a:endParaRPr lang="en-US" dirty="0" smtClean="0"/>
          </a:p>
          <a:p>
            <a:pPr eaLnBrk="1" hangingPunct="1"/>
            <a:r>
              <a:rPr lang="en-US" dirty="0" smtClean="0"/>
              <a:t>Open every document in a folder and perform the same search and replace operation:</a:t>
            </a:r>
          </a:p>
          <a:p>
            <a:pPr lvl="1" eaLnBrk="1" hangingPunct="1"/>
            <a:r>
              <a:rPr lang="en-US" dirty="0"/>
              <a:t>2</a:t>
            </a:r>
            <a:r>
              <a:rPr lang="en-US" dirty="0" smtClean="0"/>
              <a:t> documents?</a:t>
            </a:r>
          </a:p>
          <a:p>
            <a:pPr lvl="1" eaLnBrk="1" hangingPunct="1"/>
            <a:r>
              <a:rPr lang="en-US" dirty="0" smtClean="0"/>
              <a:t>10 documents?</a:t>
            </a:r>
          </a:p>
          <a:p>
            <a:pPr lvl="1" eaLnBrk="1" hangingPunct="1"/>
            <a:r>
              <a:rPr lang="en-US" dirty="0" smtClean="0"/>
              <a:t>100 documents?</a:t>
            </a:r>
          </a:p>
          <a:p>
            <a:pPr lvl="1" eaLnBrk="1" hangingPunct="1"/>
            <a:r>
              <a:rPr lang="en-US" dirty="0" smtClean="0"/>
              <a:t>All the documents in a particular folder?</a:t>
            </a:r>
          </a:p>
          <a:p>
            <a:pPr lvl="1" eaLnBrk="1" hangingPunct="1"/>
            <a:r>
              <a:rPr lang="en-US" dirty="0" smtClean="0"/>
              <a:t>What if you just wanted to open the word documents with a particular word or phrase in the name e.g., “assignments_2014”?</a:t>
            </a:r>
          </a:p>
          <a:p>
            <a:pPr eaLnBrk="1" hangingPunct="1"/>
            <a:r>
              <a:rPr lang="en-US" dirty="0" smtClean="0"/>
              <a:t>This is an example where writing a macro once is a more efficient approach</a:t>
            </a:r>
          </a:p>
          <a:p>
            <a:pPr lvl="1" eaLnBrk="1" hangingPunct="1"/>
            <a:r>
              <a:rPr lang="en-US" dirty="0" smtClean="0"/>
              <a:t>One answer to the question: “Why are we learning this???”</a:t>
            </a:r>
          </a:p>
        </p:txBody>
      </p:sp>
    </p:spTree>
    <p:extLst>
      <p:ext uri="{BB962C8B-B14F-4D97-AF65-F5344CB8AC3E}">
        <p14:creationId xmlns:p14="http://schemas.microsoft.com/office/powerpoint/2010/main" val="411445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Comparison: Popups Vs. Status Messages</a:t>
            </a:r>
            <a:endParaRPr lang="en-CA" dirty="0"/>
          </a:p>
        </p:txBody>
      </p:sp>
      <p:sp>
        <p:nvSpPr>
          <p:cNvPr id="3" name="Content Placeholder 2"/>
          <p:cNvSpPr>
            <a:spLocks noGrp="1"/>
          </p:cNvSpPr>
          <p:nvPr>
            <p:ph idx="1"/>
          </p:nvPr>
        </p:nvSpPr>
        <p:spPr/>
        <p:txBody>
          <a:bodyPr/>
          <a:lstStyle/>
          <a:p>
            <a:r>
              <a:rPr lang="en-CA" dirty="0" smtClean="0"/>
              <a:t>Popup dialogs:</a:t>
            </a:r>
          </a:p>
          <a:p>
            <a:pPr lvl="1"/>
            <a:r>
              <a:rPr lang="en-CA" dirty="0" smtClean="0"/>
              <a:t>Often used for important messages that you don’t want the user to miss</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Overuse can simply result in the user “clicking past” the dialog without reading them</a:t>
            </a:r>
          </a:p>
          <a:p>
            <a:pPr lvl="1"/>
            <a:endParaRPr lang="en-CA" dirty="0"/>
          </a:p>
          <a:p>
            <a:r>
              <a:rPr lang="en-CA" dirty="0" smtClean="0"/>
              <a:t>Status messages:</a:t>
            </a:r>
          </a:p>
          <a:p>
            <a:pPr lvl="1"/>
            <a:r>
              <a:rPr lang="en-CA" dirty="0" smtClean="0"/>
              <a:t>More subtle presentation of information.</a:t>
            </a:r>
          </a:p>
          <a:p>
            <a:pPr lvl="1"/>
            <a:r>
              <a:rPr lang="en-CA" dirty="0" smtClean="0"/>
              <a:t>Easy to miss.</a:t>
            </a:r>
          </a:p>
          <a:p>
            <a:pPr lvl="1"/>
            <a:r>
              <a:rPr lang="en-CA" dirty="0" smtClean="0"/>
              <a:t>Multiple updates result in only the last change appearing to the user</a:t>
            </a:r>
            <a:endParaRPr lang="en-CA" dirty="0"/>
          </a:p>
        </p:txBody>
      </p:sp>
      <p:pic>
        <p:nvPicPr>
          <p:cNvPr id="4" name="Picture 3"/>
          <p:cNvPicPr>
            <a:picLocks noChangeAspect="1"/>
          </p:cNvPicPr>
          <p:nvPr/>
        </p:nvPicPr>
        <p:blipFill>
          <a:blip r:embed="rId2"/>
          <a:stretch>
            <a:fillRect/>
          </a:stretch>
        </p:blipFill>
        <p:spPr>
          <a:xfrm>
            <a:off x="762000" y="2358571"/>
            <a:ext cx="2857500" cy="1514475"/>
          </a:xfrm>
          <a:prstGeom prst="rect">
            <a:avLst/>
          </a:prstGeom>
        </p:spPr>
      </p:pic>
    </p:spTree>
    <p:extLst>
      <p:ext uri="{BB962C8B-B14F-4D97-AF65-F5344CB8AC3E}">
        <p14:creationId xmlns:p14="http://schemas.microsoft.com/office/powerpoint/2010/main" val="6706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
                                  </p:stCondLst>
                                  <p:childTnLst>
                                    <p:set>
                                      <p:cBhvr>
                                        <p:cTn id="30"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43466" y="1981200"/>
            <a:ext cx="6505699" cy="2819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0">
              <a:buNone/>
            </a:pPr>
            <a:r>
              <a:rPr lang="pt-BR" b="1">
                <a:latin typeface="Consolas" panose="020B0609020204030204" pitchFamily="49" charset="0"/>
                <a:cs typeface="Consolas" panose="020B0609020204030204" pitchFamily="49" charset="0"/>
              </a:rPr>
              <a:t>Sub secondTitleBarExample()</a:t>
            </a:r>
          </a:p>
          <a:p>
            <a:pPr marL="339725" lvl="1" indent="0">
              <a:buNone/>
            </a:pPr>
            <a:r>
              <a:rPr lang="pt-BR" b="1">
                <a:latin typeface="Consolas" panose="020B0609020204030204" pitchFamily="49" charset="0"/>
                <a:cs typeface="Consolas" panose="020B0609020204030204" pitchFamily="49" charset="0"/>
              </a:rPr>
              <a:t>   Dim num1 As Integer</a:t>
            </a:r>
          </a:p>
          <a:p>
            <a:pPr marL="339725" lvl="1" indent="0">
              <a:buNone/>
            </a:pPr>
            <a:r>
              <a:rPr lang="pt-BR" b="1">
                <a:latin typeface="Consolas" panose="020B0609020204030204" pitchFamily="49" charset="0"/>
                <a:cs typeface="Consolas" panose="020B0609020204030204" pitchFamily="49" charset="0"/>
              </a:rPr>
              <a:t>   Dim num2 As Integer</a:t>
            </a:r>
          </a:p>
          <a:p>
            <a:pPr marL="339725" lvl="1" indent="0">
              <a:buNone/>
            </a:pPr>
            <a:r>
              <a:rPr lang="pt-BR" b="1">
                <a:latin typeface="Consolas" panose="020B0609020204030204" pitchFamily="49" charset="0"/>
                <a:cs typeface="Consolas" panose="020B0609020204030204" pitchFamily="49" charset="0"/>
              </a:rPr>
              <a:t>   </a:t>
            </a:r>
          </a:p>
          <a:p>
            <a:pPr marL="339725" lvl="1" indent="0">
              <a:buNone/>
            </a:pPr>
            <a:r>
              <a:rPr lang="pt-BR" b="1">
                <a:latin typeface="Consolas" panose="020B0609020204030204" pitchFamily="49" charset="0"/>
                <a:cs typeface="Consolas" panose="020B0609020204030204" pitchFamily="49" charset="0"/>
              </a:rPr>
              <a:t>   num1 = 666</a:t>
            </a:r>
          </a:p>
          <a:p>
            <a:pPr marL="339725" lvl="1" indent="0">
              <a:buNone/>
            </a:pPr>
            <a:r>
              <a:rPr lang="pt-BR" b="1">
                <a:latin typeface="Consolas" panose="020B0609020204030204" pitchFamily="49" charset="0"/>
                <a:cs typeface="Consolas" panose="020B0609020204030204" pitchFamily="49" charset="0"/>
              </a:rPr>
              <a:t>   num2 = 888</a:t>
            </a:r>
          </a:p>
          <a:p>
            <a:pPr marL="339725" lvl="1" indent="0">
              <a:buNone/>
            </a:pPr>
            <a:r>
              <a:rPr lang="pt-BR" b="1">
                <a:latin typeface="Consolas" panose="020B0609020204030204" pitchFamily="49" charset="0"/>
                <a:cs typeface="Consolas" panose="020B0609020204030204" pitchFamily="49" charset="0"/>
              </a:rPr>
              <a:t>   ActiveDocument.ActiveWindow.Caption = num1</a:t>
            </a:r>
          </a:p>
          <a:p>
            <a:pPr marL="339725" lvl="1" indent="0">
              <a:buNone/>
            </a:pPr>
            <a:r>
              <a:rPr lang="pt-BR" b="1">
                <a:latin typeface="Consolas" panose="020B0609020204030204" pitchFamily="49" charset="0"/>
                <a:cs typeface="Consolas" panose="020B0609020204030204" pitchFamily="49" charset="0"/>
              </a:rPr>
              <a:t>   ActiveDocument.ActiveWindow.Caption = num2</a:t>
            </a:r>
          </a:p>
          <a:p>
            <a:pPr marL="339725" lvl="1" indent="0">
              <a:buNone/>
            </a:pPr>
            <a:r>
              <a:rPr lang="pt-BR" b="1">
                <a:latin typeface="Consolas" panose="020B0609020204030204" pitchFamily="49" charset="0"/>
                <a:cs typeface="Consolas" panose="020B0609020204030204" pitchFamily="49" charset="0"/>
              </a:rPr>
              <a:t>End Sub</a:t>
            </a:r>
            <a:endParaRPr lang="en-CA" b="1">
              <a:latin typeface="Consolas" panose="020B0609020204030204" pitchFamily="49" charset="0"/>
              <a:cs typeface="Consolas" panose="020B0609020204030204" pitchFamily="49" charset="0"/>
            </a:endParaRPr>
          </a:p>
          <a:p>
            <a:endParaRPr lang="en-US" b="1"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Missing The Message</a:t>
            </a:r>
            <a:endParaRPr lang="en-CA" dirty="0"/>
          </a:p>
        </p:txBody>
      </p:sp>
      <p:sp>
        <p:nvSpPr>
          <p:cNvPr id="3" name="Content Placeholder 2"/>
          <p:cNvSpPr>
            <a:spLocks noGrp="1"/>
          </p:cNvSpPr>
          <p:nvPr>
            <p:ph idx="1"/>
          </p:nvPr>
        </p:nvSpPr>
        <p:spPr>
          <a:xfrm>
            <a:off x="457200" y="1447800"/>
            <a:ext cx="8229600" cy="533400"/>
          </a:xfrm>
        </p:spPr>
        <p:txBody>
          <a:bodyPr/>
          <a:lstStyle/>
          <a:p>
            <a:pPr marL="339725" lvl="1" indent="0">
              <a:buNone/>
            </a:pPr>
            <a:r>
              <a:rPr lang="pt-BR" sz="2400" b="1" dirty="0">
                <a:cs typeface="Consolas" panose="020B0609020204030204" pitchFamily="49" charset="0"/>
              </a:rPr>
              <a:t>Word document containing the macro</a:t>
            </a:r>
            <a:r>
              <a:rPr lang="pt-BR" sz="2400">
                <a:cs typeface="Consolas" panose="020B0609020204030204" pitchFamily="49" charset="0"/>
              </a:rPr>
              <a:t>: </a:t>
            </a:r>
            <a:r>
              <a:rPr lang="pt-BR" sz="2400" smtClean="0">
                <a:cs typeface="Consolas" panose="020B0609020204030204" pitchFamily="49" charset="0"/>
              </a:rPr>
              <a:t>5</a:t>
            </a:r>
            <a:r>
              <a:rPr lang="pt-BR" sz="2400">
                <a:latin typeface="Consolas" panose="020B0609020204030204" pitchFamily="49" charset="0"/>
                <a:cs typeface="Consolas" panose="020B0609020204030204" pitchFamily="49" charset="0"/>
              </a:rPr>
              <a:t>t</a:t>
            </a:r>
            <a:r>
              <a:rPr lang="pt-BR" sz="2400" smtClean="0">
                <a:latin typeface="Consolas" panose="020B0609020204030204" pitchFamily="49" charset="0"/>
                <a:cs typeface="Consolas" panose="020B0609020204030204" pitchFamily="49" charset="0"/>
              </a:rPr>
              <a:t>itleBarV2.docm</a:t>
            </a:r>
            <a:endParaRPr lang="pt-BR" sz="2400" dirty="0">
              <a:latin typeface="Consolas" panose="020B0609020204030204" pitchFamily="49" charset="0"/>
              <a:cs typeface="Consolas" panose="020B0609020204030204" pitchFamily="49" charset="0"/>
            </a:endParaRPr>
          </a:p>
          <a:p>
            <a:pPr marL="339725" lvl="1" indent="0">
              <a:buNone/>
            </a:pPr>
            <a:endParaRPr lang="en-CA" sz="1800" dirty="0">
              <a:latin typeface="Consolas" panose="020B0609020204030204" pitchFamily="49" charset="0"/>
              <a:cs typeface="Consolas" panose="020B0609020204030204" pitchFamily="49" charset="0"/>
            </a:endParaRPr>
          </a:p>
        </p:txBody>
      </p:sp>
      <p:pic>
        <p:nvPicPr>
          <p:cNvPr id="6" name="Picture 5"/>
          <p:cNvPicPr>
            <a:picLocks noChangeAspect="1"/>
          </p:cNvPicPr>
          <p:nvPr/>
        </p:nvPicPr>
        <p:blipFill rotWithShape="1">
          <a:blip r:embed="rId2"/>
          <a:srcRect b="12301"/>
          <a:stretch/>
        </p:blipFill>
        <p:spPr>
          <a:xfrm>
            <a:off x="5734665" y="4579989"/>
            <a:ext cx="3429000" cy="2280469"/>
          </a:xfrm>
          <a:prstGeom prst="rect">
            <a:avLst/>
          </a:prstGeom>
        </p:spPr>
      </p:pic>
    </p:spTree>
    <p:extLst>
      <p:ext uri="{BB962C8B-B14F-4D97-AF65-F5344CB8AC3E}">
        <p14:creationId xmlns:p14="http://schemas.microsoft.com/office/powerpoint/2010/main" val="13341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Getting </a:t>
            </a:r>
            <a:r>
              <a:rPr lang="en-US" b="1" dirty="0" smtClean="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smtClean="0"/>
              <a:t>A simple approach is to use an </a:t>
            </a:r>
            <a:r>
              <a:rPr lang="en-US" b="1" dirty="0" smtClean="0">
                <a:solidFill>
                  <a:srgbClr val="FF0000"/>
                </a:solidFill>
                <a:latin typeface="Consolas" pitchFamily="49" charset="0"/>
                <a:cs typeface="Consolas" pitchFamily="49" charset="0"/>
              </a:rPr>
              <a:t>Input Box</a:t>
            </a:r>
          </a:p>
          <a:p>
            <a:pPr eaLnBrk="1" hangingPunct="1"/>
            <a:r>
              <a:rPr lang="en-US" dirty="0" smtClean="0"/>
              <a:t>Format:</a:t>
            </a:r>
          </a:p>
          <a:p>
            <a:pPr marL="339725" lvl="1" indent="0" eaLnBrk="1" hangingPunct="1">
              <a:buFont typeface="Arial" charset="0"/>
              <a:buNone/>
            </a:pPr>
            <a:r>
              <a:rPr lang="en-US" sz="1800" dirty="0" smtClean="0">
                <a:latin typeface="Consolas" pitchFamily="49" charset="0"/>
                <a:cs typeface="Consolas" pitchFamily="49" charset="0"/>
              </a:rPr>
              <a:t>&lt;Variable </a:t>
            </a:r>
            <a:r>
              <a:rPr lang="en-US" sz="1800" i="1" dirty="0" smtClean="0">
                <a:latin typeface="Consolas" pitchFamily="49" charset="0"/>
                <a:cs typeface="Consolas" pitchFamily="49" charset="0"/>
              </a:rPr>
              <a:t>name</a:t>
            </a:r>
            <a:r>
              <a:rPr lang="en-US" sz="1800" dirty="0" smtClean="0">
                <a:latin typeface="Consolas" pitchFamily="49" charset="0"/>
                <a:cs typeface="Consolas" pitchFamily="49" charset="0"/>
              </a:rPr>
              <a:t>&gt; = </a:t>
            </a:r>
            <a:r>
              <a:rPr lang="en-US" sz="1800" b="1" i="1" dirty="0" smtClean="0">
                <a:solidFill>
                  <a:srgbClr val="FF0000"/>
                </a:solidFill>
                <a:latin typeface="Consolas" pitchFamily="49" charset="0"/>
                <a:cs typeface="Consolas" pitchFamily="49" charset="0"/>
              </a:rPr>
              <a:t>InputBox</a:t>
            </a:r>
            <a:r>
              <a:rPr lang="en-US" sz="1800" b="1" dirty="0" smtClean="0">
                <a:solidFill>
                  <a:srgbClr val="FF0000"/>
                </a:solidFill>
                <a:latin typeface="Consolas" pitchFamily="49" charset="0"/>
                <a:cs typeface="Consolas" pitchFamily="49" charset="0"/>
              </a:rPr>
              <a:t>(</a:t>
            </a:r>
            <a:r>
              <a:rPr lang="en-US" sz="1800" b="1" dirty="0" smtClean="0">
                <a:latin typeface="Consolas" pitchFamily="49" charset="0"/>
                <a:cs typeface="Consolas" pitchFamily="49" charset="0"/>
              </a:rPr>
              <a:t>&lt;</a:t>
            </a:r>
            <a:r>
              <a:rPr lang="en-US" sz="1800" b="1" dirty="0" smtClean="0">
                <a:solidFill>
                  <a:srgbClr val="FF0000"/>
                </a:solidFill>
              </a:rPr>
              <a:t>"</a:t>
            </a:r>
            <a:r>
              <a:rPr lang="en-US" sz="1800" b="1" i="1" dirty="0" smtClean="0">
                <a:latin typeface="Consolas" pitchFamily="49" charset="0"/>
                <a:cs typeface="Consolas" pitchFamily="49" charset="0"/>
              </a:rPr>
              <a:t>Prompt</a:t>
            </a:r>
            <a:r>
              <a:rPr lang="en-US" sz="1800" b="1" dirty="0" smtClean="0">
                <a:solidFill>
                  <a:srgbClr val="FF0000"/>
                </a:solidFill>
              </a:rPr>
              <a:t>"</a:t>
            </a:r>
            <a:r>
              <a:rPr lang="en-US" sz="1800" b="1" dirty="0" smtClean="0">
                <a:latin typeface="Consolas" pitchFamily="49" charset="0"/>
                <a:cs typeface="Consolas" pitchFamily="49" charset="0"/>
              </a:rPr>
              <a:t>&gt;</a:t>
            </a:r>
            <a:r>
              <a:rPr lang="en-US" sz="1800" dirty="0" smtClean="0">
                <a:latin typeface="Consolas" pitchFamily="49" charset="0"/>
                <a:cs typeface="Consolas" pitchFamily="49" charset="0"/>
              </a:rPr>
              <a:t>, &lt;</a:t>
            </a:r>
            <a:r>
              <a:rPr lang="en-US" sz="1800" dirty="0" smtClean="0"/>
              <a:t>"</a:t>
            </a:r>
            <a:r>
              <a:rPr lang="en-US" sz="1800" i="1" dirty="0" smtClean="0">
                <a:latin typeface="Consolas" pitchFamily="49" charset="0"/>
                <a:cs typeface="Consolas" pitchFamily="49" charset="0"/>
              </a:rPr>
              <a:t>Title  bar</a:t>
            </a:r>
            <a:r>
              <a:rPr lang="en-US" sz="1800" dirty="0" smtClean="0"/>
              <a:t>"</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a:t>
            </a:r>
          </a:p>
          <a:p>
            <a:pPr marL="339725" lvl="1" indent="0" eaLnBrk="1" hangingPunct="1">
              <a:buFont typeface="Arial" charset="0"/>
              <a:buNone/>
            </a:pPr>
            <a:endParaRPr lang="en-US" dirty="0" smtClean="0"/>
          </a:p>
          <a:p>
            <a:pPr eaLnBrk="1" hangingPunct="1"/>
            <a:r>
              <a:rPr lang="en-US" dirty="0" smtClean="0"/>
              <a:t>Example:</a:t>
            </a:r>
          </a:p>
          <a:p>
            <a:pPr marL="339725" lvl="1" indent="0" eaLnBrk="1" hangingPunct="1">
              <a:buFont typeface="Arial" charset="0"/>
              <a:buNone/>
            </a:pPr>
            <a:r>
              <a:rPr lang="en-US" sz="1800" dirty="0" smtClean="0">
                <a:latin typeface="Consolas" pitchFamily="49" charset="0"/>
                <a:cs typeface="Consolas" pitchFamily="49" charset="0"/>
              </a:rPr>
              <a:t>Name = </a:t>
            </a:r>
            <a:r>
              <a:rPr lang="en-US" sz="1800" b="1" dirty="0" smtClean="0">
                <a:solidFill>
                  <a:srgbClr val="FF0000"/>
                </a:solidFill>
                <a:latin typeface="Consolas" pitchFamily="49" charset="0"/>
                <a:cs typeface="Consolas" pitchFamily="49" charset="0"/>
              </a:rPr>
              <a:t>InputBox("</a:t>
            </a:r>
            <a:r>
              <a:rPr lang="en-US" sz="1800" dirty="0" smtClean="0">
                <a:latin typeface="Consolas" pitchFamily="49" charset="0"/>
                <a:cs typeface="Consolas" pitchFamily="49" charset="0"/>
              </a:rPr>
              <a:t>What is your name</a:t>
            </a:r>
            <a:r>
              <a:rPr lang="en-US" sz="1800" b="1" dirty="0" smtClean="0">
                <a:solidFill>
                  <a:srgbClr val="FF0000"/>
                </a:solidFill>
                <a:latin typeface="Consolas" pitchFamily="49" charset="0"/>
                <a:cs typeface="Consolas" pitchFamily="49" charset="0"/>
              </a:rPr>
              <a:t>"</a:t>
            </a:r>
            <a:r>
              <a:rPr lang="en-US" sz="1800" dirty="0" smtClean="0">
                <a:latin typeface="Consolas" pitchFamily="49" charset="0"/>
                <a:cs typeface="Consolas" pitchFamily="49" charset="0"/>
              </a:rPr>
              <a:t>), </a:t>
            </a:r>
            <a:r>
              <a:rPr lang="en-US" sz="1800" dirty="0" smtClean="0"/>
              <a:t>"</a:t>
            </a:r>
            <a:r>
              <a:rPr lang="en-US" sz="1800" dirty="0" smtClean="0">
                <a:latin typeface="Consolas" pitchFamily="49" charset="0"/>
                <a:cs typeface="Consolas" pitchFamily="49" charset="0"/>
              </a:rPr>
              <a:t>Getting Personal"</a:t>
            </a:r>
            <a:r>
              <a:rPr lang="en-US" sz="1800" b="1" dirty="0" smtClean="0">
                <a:solidFill>
                  <a:srgbClr val="FF0000"/>
                </a:solidFill>
                <a:latin typeface="Consolas" pitchFamily="49" charset="0"/>
                <a:cs typeface="Consolas" pitchFamily="49" charset="0"/>
              </a:rPr>
              <a:t>)</a:t>
            </a:r>
          </a:p>
          <a:p>
            <a:pPr eaLnBrk="1" hangingPunct="1"/>
            <a:endParaRPr lang="en-US" dirty="0" smtClean="0"/>
          </a:p>
          <a:p>
            <a:pPr eaLnBrk="1" hangingPunct="1"/>
            <a:r>
              <a:rPr lang="en-US" dirty="0" smtClean="0"/>
              <a:t>Note: only the string for the prompt is mandatory.</a:t>
            </a:r>
          </a:p>
          <a:p>
            <a:pPr eaLnBrk="1" hangingPunct="1"/>
            <a:r>
              <a:rPr lang="en-US" dirty="0" smtClean="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Tree>
    <p:extLst>
      <p:ext uri="{BB962C8B-B14F-4D97-AF65-F5344CB8AC3E}">
        <p14:creationId xmlns:p14="http://schemas.microsoft.com/office/powerpoint/2010/main" val="3036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mtClean="0"/>
              <a:t>Example</a:t>
            </a:r>
            <a:r>
              <a:rPr lang="en-US" dirty="0" smtClean="0"/>
              <a:t>: </a:t>
            </a:r>
            <a:r>
              <a:rPr lang="en-US" dirty="0" err="1" smtClean="0">
                <a:latin typeface="Consolas" panose="020B0609020204030204" pitchFamily="49" charset="0"/>
                <a:cs typeface="Consolas" panose="020B0609020204030204" pitchFamily="49" charset="0"/>
              </a:rPr>
              <a:t>InputBox</a:t>
            </a:r>
            <a:endParaRPr lang="en-US" dirty="0" smtClean="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dirty="0" smtClean="0"/>
              <a:t>Learning: getting user input with an </a:t>
            </a:r>
            <a:r>
              <a:rPr lang="en-US" dirty="0" err="1" smtClean="0">
                <a:latin typeface="Consolas" pitchFamily="49" charset="0"/>
                <a:cs typeface="Consolas" pitchFamily="49" charset="0"/>
              </a:rPr>
              <a:t>InputBox</a:t>
            </a:r>
            <a:endParaRPr lang="en-US" dirty="0" smtClean="0">
              <a:latin typeface="Consolas" pitchFamily="49" charset="0"/>
              <a:cs typeface="Consolas" pitchFamily="49" charset="0"/>
            </a:endParaRPr>
          </a:p>
          <a:p>
            <a:pPr eaLnBrk="1" hangingPunct="1"/>
            <a:r>
              <a:rPr lang="en-US" b="1" dirty="0" smtClean="0">
                <a:latin typeface="Consolas" pitchFamily="49" charset="0"/>
                <a:cs typeface="Consolas" pitchFamily="49" charset="0"/>
              </a:rPr>
              <a:t>Word document containing the macro</a:t>
            </a:r>
            <a:r>
              <a:rPr lang="en-US" smtClean="0">
                <a:latin typeface="Consolas" pitchFamily="49" charset="0"/>
                <a:cs typeface="Consolas" pitchFamily="49" charset="0"/>
              </a:rPr>
              <a:t>:  6inputBox.docm</a:t>
            </a:r>
            <a:endParaRPr lang="en-US" dirty="0" smtClean="0">
              <a:latin typeface="Consolas" pitchFamily="49" charset="0"/>
              <a:cs typeface="Consolas" pitchFamily="49" charset="0"/>
            </a:endParaRPr>
          </a:p>
          <a:p>
            <a:pPr eaLnBrk="1" hangingPunct="1"/>
            <a:endParaRPr lang="en-US" dirty="0" smtClean="0"/>
          </a:p>
          <a:p>
            <a:pPr marL="339725" lvl="1" indent="0" eaLnBrk="1" hangingPunct="1">
              <a:buFont typeface="Arial" charset="0"/>
              <a:buNone/>
            </a:pPr>
            <a:r>
              <a:rPr lang="en-US" sz="1600" dirty="0" smtClean="0">
                <a:latin typeface="Consolas" pitchFamily="49" charset="0"/>
                <a:cs typeface="Consolas" pitchFamily="49" charset="0"/>
              </a:rPr>
              <a:t>Sub </a:t>
            </a:r>
            <a:r>
              <a:rPr lang="en-US" sz="1600" dirty="0" err="1" smtClean="0">
                <a:latin typeface="Consolas" pitchFamily="49" charset="0"/>
                <a:cs typeface="Consolas" pitchFamily="49" charset="0"/>
              </a:rPr>
              <a:t>InputExample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    Dim Age As Integer</a:t>
            </a:r>
          </a:p>
          <a:p>
            <a:pPr marL="339725" lvl="1" indent="0" eaLnBrk="1" hangingPunct="1">
              <a:buFont typeface="Arial" charset="0"/>
              <a:buNone/>
            </a:pPr>
            <a:r>
              <a:rPr lang="en-US" sz="1600" dirty="0" smtClean="0">
                <a:latin typeface="Consolas" pitchFamily="49" charset="0"/>
                <a:cs typeface="Consolas" pitchFamily="49" charset="0"/>
              </a:rPr>
              <a:t>    Dim Name As String</a:t>
            </a:r>
          </a:p>
          <a:p>
            <a:pPr marL="339725" lvl="1" indent="0" eaLnBrk="1" hangingPunct="1">
              <a:buFont typeface="Arial" charset="0"/>
              <a:buNone/>
            </a:pPr>
            <a:r>
              <a:rPr lang="en-US" sz="1600" dirty="0" smtClean="0">
                <a:latin typeface="Consolas" pitchFamily="49" charset="0"/>
                <a:cs typeface="Consolas" pitchFamily="49" charset="0"/>
              </a:rPr>
              <a:t>    Dim DogAge As Integer</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Name</a:t>
            </a:r>
            <a:r>
              <a:rPr lang="en-US" sz="1600" dirty="0" smtClean="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Age</a:t>
            </a:r>
            <a:r>
              <a:rPr lang="en-US" sz="1600" dirty="0" smtClean="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smtClean="0">
                <a:latin typeface="Consolas" pitchFamily="49" charset="0"/>
                <a:cs typeface="Consolas" pitchFamily="49" charset="0"/>
              </a:rPr>
              <a:t>    DogAge = Age * 7</a:t>
            </a:r>
          </a:p>
          <a:p>
            <a:pPr marL="339725" lvl="1" indent="0" eaLnBrk="1" hangingPunct="1">
              <a:buFont typeface="Arial" charset="0"/>
              <a:buNone/>
            </a:pPr>
            <a:r>
              <a:rPr lang="en-US" sz="1600" dirty="0" smtClean="0">
                <a:latin typeface="Consolas" pitchFamily="49" charset="0"/>
                <a:cs typeface="Consolas" pitchFamily="49" charset="0"/>
              </a:rPr>
              <a:t>    MsgBox (Name &amp; " your age in dog years is " &amp; DogAge)</a:t>
            </a:r>
          </a:p>
          <a:p>
            <a:pPr marL="339725" lvl="1" indent="0" eaLnBrk="1" hangingPunct="1">
              <a:buFont typeface="Arial" charset="0"/>
              <a:buNone/>
            </a:pPr>
            <a:r>
              <a:rPr lang="en-US" sz="1600" dirty="0" smtClean="0">
                <a:latin typeface="Consolas" pitchFamily="49" charset="0"/>
                <a:cs typeface="Consolas" pitchFamily="49" charset="0"/>
              </a:rPr>
              <a:t>End Sub</a:t>
            </a: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r>
              <a:rPr lang="en-US" dirty="0" smtClean="0">
                <a:cs typeface="Consolas" pitchFamily="49" charset="0"/>
              </a:rPr>
              <a:t>Note: there are two input boxes, one that prompts for the name and the other for the age. Each is given a </a:t>
            </a:r>
            <a:r>
              <a:rPr lang="en-US" i="1" dirty="0" smtClean="0">
                <a:cs typeface="Consolas" pitchFamily="49" charset="0"/>
              </a:rPr>
              <a:t>self-descriptive name </a:t>
            </a:r>
            <a:r>
              <a:rPr lang="en-US" dirty="0" smtClean="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844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653" y="4419600"/>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dirty="0" smtClean="0"/>
              <a:t>The VBA Debugger</a:t>
            </a:r>
          </a:p>
        </p:txBody>
      </p:sp>
      <p:sp>
        <p:nvSpPr>
          <p:cNvPr id="115715" name="Content Placeholder 2"/>
          <p:cNvSpPr>
            <a:spLocks noGrp="1"/>
          </p:cNvSpPr>
          <p:nvPr>
            <p:ph idx="4294967295"/>
          </p:nvPr>
        </p:nvSpPr>
        <p:spPr>
          <a:xfrm>
            <a:off x="457200" y="1295400"/>
            <a:ext cx="8229600" cy="5105400"/>
          </a:xfrm>
        </p:spPr>
        <p:txBody>
          <a:bodyPr/>
          <a:lstStyle/>
          <a:p>
            <a:r>
              <a:rPr lang="en-US" dirty="0" smtClean="0"/>
              <a:t>Debuggers can be used to help find errors in your program</a:t>
            </a:r>
          </a:p>
          <a:p>
            <a:r>
              <a:rPr lang="en-US" dirty="0" smtClean="0"/>
              <a:t>Setting up breakpoints</a:t>
            </a:r>
          </a:p>
          <a:p>
            <a:pPr marL="742950" lvl="1" indent="-285750"/>
            <a:r>
              <a:rPr lang="en-US" dirty="0" smtClean="0"/>
              <a:t>Points in the program that will ‘pause’ until you proceed to the next step</a:t>
            </a:r>
          </a:p>
          <a:p>
            <a:pPr marL="742950" lvl="1" indent="-285750"/>
            <a:r>
              <a:rPr lang="en-US" dirty="0" smtClean="0"/>
              <a:t>Useful in different situations</a:t>
            </a:r>
          </a:p>
          <a:p>
            <a:pPr marL="1143000" lvl="2" indent="-228600"/>
            <a:r>
              <a:rPr lang="en-US" dirty="0" smtClean="0"/>
              <a:t>The program ‘crashes’ but you don’t know where it is occurring</a:t>
            </a:r>
          </a:p>
          <a:p>
            <a:pPr marL="1317625" lvl="3" indent="-228600"/>
            <a:r>
              <a:rPr lang="en-US" dirty="0" smtClean="0"/>
              <a:t>Pause before the crash</a:t>
            </a:r>
          </a:p>
          <a:p>
            <a:pPr marL="1143000" lvl="2" indent="-228600"/>
            <a:r>
              <a:rPr lang="en-US" dirty="0" smtClean="0"/>
              <a:t>An incorrect result is produced but where is the calculation wrong</a:t>
            </a:r>
          </a:p>
          <a:p>
            <a:r>
              <a:rPr lang="en-US" dirty="0" smtClean="0"/>
              <a:t>Set up breakpoints</a:t>
            </a:r>
          </a:p>
          <a:p>
            <a:pPr marL="742950" lvl="1" indent="-285750"/>
            <a:r>
              <a:rPr lang="en-US" dirty="0" smtClean="0"/>
              <a:t>Click in the left margin</a:t>
            </a:r>
          </a:p>
          <a:p>
            <a:endParaRPr lang="en-US"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04"/>
          <a:stretch/>
        </p:blipFill>
        <p:spPr bwMode="auto">
          <a:xfrm>
            <a:off x="1066800" y="5009243"/>
            <a:ext cx="4429125" cy="187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495"/>
          <a:stretch/>
        </p:blipFill>
        <p:spPr bwMode="auto">
          <a:xfrm>
            <a:off x="1066800" y="4985657"/>
            <a:ext cx="3943350"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9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57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571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571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1571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p:cNvSpPr>
          <p:nvPr>
            <p:ph type="title" idx="4294967295"/>
          </p:nvPr>
        </p:nvSpPr>
        <p:spPr/>
        <p:txBody>
          <a:bodyPr/>
          <a:lstStyle/>
          <a:p>
            <a:r>
              <a:rPr lang="en-US" dirty="0" smtClean="0"/>
              <a:t>The VBA Debugger (2)</a:t>
            </a:r>
            <a:endParaRPr lang="en-CA" dirty="0" smtClean="0"/>
          </a:p>
        </p:txBody>
      </p:sp>
      <p:sp>
        <p:nvSpPr>
          <p:cNvPr id="116739" name="Rectangle 3"/>
          <p:cNvSpPr>
            <a:spLocks noGrp="1"/>
          </p:cNvSpPr>
          <p:nvPr>
            <p:ph type="body" idx="4294967295"/>
          </p:nvPr>
        </p:nvSpPr>
        <p:spPr/>
        <p:txBody>
          <a:bodyPr/>
          <a:lstStyle/>
          <a:p>
            <a:r>
              <a:rPr lang="en-US" dirty="0" smtClean="0"/>
              <a:t>Multiple breakpoints</a:t>
            </a:r>
          </a:p>
          <a:p>
            <a:endParaRPr lang="en-US" dirty="0" smtClean="0"/>
          </a:p>
          <a:p>
            <a:endParaRPr lang="en-US" dirty="0" smtClean="0"/>
          </a:p>
          <a:p>
            <a:endParaRPr lang="en-US" dirty="0" smtClean="0"/>
          </a:p>
          <a:p>
            <a:endParaRPr lang="en-US" dirty="0" smtClean="0"/>
          </a:p>
          <a:p>
            <a:r>
              <a:rPr lang="en-US" dirty="0" smtClean="0"/>
              <a:t>Program pauses when breakpoints are reached</a:t>
            </a:r>
          </a:p>
          <a:p>
            <a:pPr lvl="1"/>
            <a:r>
              <a:rPr lang="en-US" dirty="0" smtClean="0"/>
              <a:t>The contents of variables can be displayed at that point in the program </a:t>
            </a:r>
          </a:p>
          <a:p>
            <a:endParaRPr lang="en-CA" dirty="0" smtClean="0"/>
          </a:p>
        </p:txBody>
      </p:sp>
      <p:pic>
        <p:nvPicPr>
          <p:cNvPr id="116740" name="Picture 4"/>
          <p:cNvPicPr>
            <a:picLocks noChangeAspect="1" noChangeArrowheads="1"/>
          </p:cNvPicPr>
          <p:nvPr/>
        </p:nvPicPr>
        <p:blipFill>
          <a:blip r:embed="rId2"/>
          <a:srcRect t="11128" b="18370"/>
          <a:stretch>
            <a:fillRect/>
          </a:stretch>
        </p:blipFill>
        <p:spPr bwMode="auto">
          <a:xfrm>
            <a:off x="800100" y="2088016"/>
            <a:ext cx="3733800" cy="1447800"/>
          </a:xfrm>
          <a:prstGeom prst="rect">
            <a:avLst/>
          </a:prstGeom>
          <a:noFill/>
          <a:ln w="12700">
            <a:solidFill>
              <a:schemeClr val="tx1"/>
            </a:solidFill>
            <a:miter lim="800000"/>
            <a:headEnd/>
            <a:tailEnd/>
          </a:ln>
        </p:spPr>
      </p:pic>
      <p:pic>
        <p:nvPicPr>
          <p:cNvPr id="116743" name="Picture 7"/>
          <p:cNvPicPr>
            <a:picLocks noChangeAspect="1" noChangeArrowheads="1"/>
          </p:cNvPicPr>
          <p:nvPr/>
        </p:nvPicPr>
        <p:blipFill>
          <a:blip r:embed="rId3"/>
          <a:srcRect l="1003" t="1369" r="2106"/>
          <a:stretch>
            <a:fillRect/>
          </a:stretch>
        </p:blipFill>
        <p:spPr bwMode="auto">
          <a:xfrm>
            <a:off x="1066800" y="4471988"/>
            <a:ext cx="3200400" cy="2386012"/>
          </a:xfrm>
          <a:prstGeom prst="rect">
            <a:avLst/>
          </a:prstGeom>
          <a:noFill/>
          <a:ln w="12700">
            <a:solidFill>
              <a:schemeClr val="tx1"/>
            </a:solidFill>
            <a:miter lim="800000"/>
            <a:headEnd/>
            <a:tailEnd/>
          </a:ln>
          <a:effectLst/>
        </p:spPr>
      </p:pic>
      <p:pic>
        <p:nvPicPr>
          <p:cNvPr id="116744" name="Picture 8"/>
          <p:cNvPicPr>
            <a:picLocks noChangeAspect="1" noChangeArrowheads="1"/>
          </p:cNvPicPr>
          <p:nvPr/>
        </p:nvPicPr>
        <p:blipFill>
          <a:blip r:embed="rId4"/>
          <a:srcRect b="1930"/>
          <a:stretch>
            <a:fillRect/>
          </a:stretch>
        </p:blipFill>
        <p:spPr bwMode="auto">
          <a:xfrm>
            <a:off x="4876800" y="4419600"/>
            <a:ext cx="3276600" cy="2366963"/>
          </a:xfrm>
          <a:prstGeom prst="rect">
            <a:avLst/>
          </a:prstGeom>
          <a:noFill/>
          <a:ln w="12700">
            <a:solidFill>
              <a:schemeClr val="tx1"/>
            </a:solidFill>
            <a:miter lim="800000"/>
            <a:headEnd/>
            <a:tailEnd/>
          </a:ln>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385" y="914400"/>
            <a:ext cx="34861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985" y="2185987"/>
            <a:ext cx="34766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9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randombar(horizontal)">
                                      <p:cBhvr>
                                        <p:cTn id="27" dur="5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randombar(horizontal)">
                                      <p:cBhvr>
                                        <p:cTn id="32" dur="500"/>
                                        <p:tgtEl>
                                          <p:spTgt spid="409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3" autoUpdateAnimBg="0"/>
      <p:bldP spid="11674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VBA Debugger </a:t>
            </a:r>
            <a:r>
              <a:rPr lang="en-US" smtClean="0"/>
              <a:t>(3)</a:t>
            </a:r>
            <a:endParaRPr lang="en-US"/>
          </a:p>
        </p:txBody>
      </p:sp>
      <p:sp>
        <p:nvSpPr>
          <p:cNvPr id="3" name="Content Placeholder 2"/>
          <p:cNvSpPr>
            <a:spLocks noGrp="1"/>
          </p:cNvSpPr>
          <p:nvPr>
            <p:ph idx="1"/>
          </p:nvPr>
        </p:nvSpPr>
        <p:spPr/>
        <p:txBody>
          <a:bodyPr/>
          <a:lstStyle/>
          <a:p>
            <a:r>
              <a:rPr lang="en-US" smtClean="0"/>
              <a:t>Because the VBA debugger is interactive it’s best to see the results live in “real time”</a:t>
            </a:r>
          </a:p>
          <a:p>
            <a:r>
              <a:rPr lang="en-US" smtClean="0"/>
              <a:t>So you will see more on the debugger in tutorial</a:t>
            </a:r>
            <a:endParaRPr lang="en-US"/>
          </a:p>
        </p:txBody>
      </p:sp>
    </p:spTree>
    <p:extLst>
      <p:ext uri="{BB962C8B-B14F-4D97-AF65-F5344CB8AC3E}">
        <p14:creationId xmlns:p14="http://schemas.microsoft.com/office/powerpoint/2010/main" val="57429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Points: Final Note</a:t>
            </a:r>
            <a:endParaRPr lang="en-US" dirty="0"/>
          </a:p>
        </p:txBody>
      </p:sp>
      <p:sp>
        <p:nvSpPr>
          <p:cNvPr id="3" name="Content Placeholder 2"/>
          <p:cNvSpPr>
            <a:spLocks noGrp="1"/>
          </p:cNvSpPr>
          <p:nvPr>
            <p:ph idx="1"/>
          </p:nvPr>
        </p:nvSpPr>
        <p:spPr/>
        <p:txBody>
          <a:bodyPr/>
          <a:lstStyle/>
          <a:p>
            <a:r>
              <a:rPr lang="en-US" dirty="0" smtClean="0"/>
              <a:t>They only meant as a temporary mechanism for finding the errors in your program.</a:t>
            </a:r>
          </a:p>
          <a:p>
            <a:pPr lvl="1"/>
            <a:r>
              <a:rPr lang="en-US" dirty="0" smtClean="0"/>
              <a:t>(Having them ‘permanently’ included with the program would be a nuisance because it will pause at each break point).</a:t>
            </a:r>
          </a:p>
          <a:p>
            <a:r>
              <a:rPr lang="en-US" dirty="0" smtClean="0"/>
              <a:t>Consequently break points are not saved either with: the document, template or the VBA program</a:t>
            </a:r>
            <a:endParaRPr lang="en-US" dirty="0"/>
          </a:p>
        </p:txBody>
      </p:sp>
    </p:spTree>
    <p:extLst>
      <p:ext uri="{BB962C8B-B14F-4D97-AF65-F5344CB8AC3E}">
        <p14:creationId xmlns:p14="http://schemas.microsoft.com/office/powerpoint/2010/main" val="33936548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Lookup Tables (For Constants)</a:t>
            </a:r>
            <a:endParaRPr lang="en-US"/>
          </a:p>
        </p:txBody>
      </p:sp>
      <p:sp>
        <p:nvSpPr>
          <p:cNvPr id="3" name="Content Placeholder 2"/>
          <p:cNvSpPr>
            <a:spLocks noGrp="1"/>
          </p:cNvSpPr>
          <p:nvPr>
            <p:ph idx="1"/>
          </p:nvPr>
        </p:nvSpPr>
        <p:spPr/>
        <p:txBody>
          <a:bodyPr/>
          <a:lstStyle/>
          <a:p>
            <a:r>
              <a:rPr lang="en-US" smtClean="0"/>
              <a:t>Excel: Lookup tables are used to define values that do not typically change but are referred to in multiple parts of a spreadsheet. </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28686"/>
            <a:ext cx="5715000" cy="3983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54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p:txBody>
          <a:bodyPr/>
          <a:lstStyle/>
          <a:p>
            <a:r>
              <a:rPr lang="en-CA" b="1" dirty="0" smtClean="0">
                <a:solidFill>
                  <a:srgbClr val="FF0000"/>
                </a:solidFill>
              </a:rPr>
              <a:t>Named Constants</a:t>
            </a:r>
          </a:p>
        </p:txBody>
      </p:sp>
      <p:sp>
        <p:nvSpPr>
          <p:cNvPr id="107523" name="Rectangle 3"/>
          <p:cNvSpPr>
            <a:spLocks noGrp="1"/>
          </p:cNvSpPr>
          <p:nvPr>
            <p:ph type="body" idx="4294967295"/>
          </p:nvPr>
        </p:nvSpPr>
        <p:spPr/>
        <p:txBody>
          <a:bodyPr/>
          <a:lstStyle/>
          <a:p>
            <a:pPr eaLnBrk="1" hangingPunct="1">
              <a:lnSpc>
                <a:spcPct val="90000"/>
              </a:lnSpc>
            </a:pPr>
            <a:r>
              <a:rPr lang="en-US" altLang="en-US" dirty="0" smtClean="0"/>
              <a:t>They are similar to variables: a memory location that’s been given a name.</a:t>
            </a:r>
          </a:p>
          <a:p>
            <a:pPr eaLnBrk="1" hangingPunct="1">
              <a:lnSpc>
                <a:spcPct val="90000"/>
              </a:lnSpc>
            </a:pPr>
            <a:r>
              <a:rPr lang="en-US" altLang="en-US" dirty="0" smtClean="0"/>
              <a:t>Unlike variables their contents </a:t>
            </a:r>
            <a:r>
              <a:rPr lang="en-US" altLang="en-US" i="1" dirty="0" smtClean="0"/>
              <a:t>cannot </a:t>
            </a:r>
            <a:r>
              <a:rPr lang="en-US" altLang="en-US" dirty="0" smtClean="0"/>
              <a:t>change.</a:t>
            </a:r>
          </a:p>
          <a:p>
            <a:pPr eaLnBrk="1" hangingPunct="1">
              <a:lnSpc>
                <a:spcPct val="90000"/>
              </a:lnSpc>
            </a:pPr>
            <a:r>
              <a:rPr lang="en-CA" altLang="en-US" dirty="0" smtClean="0"/>
              <a:t>The naming conventions for choosing variable names generally apply to constants but constants should be all UPPER CASE.  (You can separate multiple words with an underscore).</a:t>
            </a:r>
          </a:p>
          <a:p>
            <a:pPr lvl="1" eaLnBrk="1" hangingPunct="1">
              <a:lnSpc>
                <a:spcPct val="90000"/>
              </a:lnSpc>
            </a:pPr>
            <a:r>
              <a:rPr lang="en-CA" altLang="en-US" dirty="0" smtClean="0"/>
              <a:t>This isn’t a usual Visual Basic convention but since it’s very common with most other languages so you will be required to follow it for this class.</a:t>
            </a:r>
          </a:p>
          <a:p>
            <a:pPr eaLnBrk="1" hangingPunct="1">
              <a:lnSpc>
                <a:spcPct val="90000"/>
              </a:lnSpc>
            </a:pPr>
            <a:r>
              <a:rPr lang="en-CA" altLang="en-US" dirty="0" smtClean="0"/>
              <a:t>Example </a:t>
            </a:r>
            <a:r>
              <a:rPr lang="en-CA" altLang="en-US" b="1" dirty="0" smtClean="0">
                <a:solidFill>
                  <a:srgbClr val="FF0000"/>
                </a:solidFill>
              </a:rPr>
              <a:t>CONST </a:t>
            </a:r>
            <a:r>
              <a:rPr lang="en-CA" altLang="en-US" b="1" dirty="0" smtClean="0">
                <a:solidFill>
                  <a:srgbClr val="FF0000"/>
                </a:solidFill>
                <a:latin typeface="Arial" charset="0"/>
                <a:cs typeface="Arial" charset="0"/>
              </a:rPr>
              <a:t>PI</a:t>
            </a:r>
            <a:r>
              <a:rPr lang="en-CA" altLang="en-US" dirty="0" smtClean="0">
                <a:latin typeface="Arial" charset="0"/>
                <a:cs typeface="Arial" charset="0"/>
              </a:rPr>
              <a:t> = 3.14   </a:t>
            </a:r>
          </a:p>
          <a:p>
            <a:pPr lvl="1" eaLnBrk="1" hangingPunct="1">
              <a:lnSpc>
                <a:spcPct val="90000"/>
              </a:lnSpc>
            </a:pPr>
            <a:r>
              <a:rPr lang="en-CA" altLang="en-US" sz="2400" b="1" dirty="0" smtClean="0">
                <a:solidFill>
                  <a:srgbClr val="FF0000"/>
                </a:solidFill>
                <a:latin typeface="Arial" charset="0"/>
                <a:cs typeface="Arial" charset="0"/>
              </a:rPr>
              <a:t>PI = Named constant</a:t>
            </a:r>
            <a:r>
              <a:rPr lang="en-CA" altLang="en-US" sz="2400" dirty="0" smtClean="0">
                <a:latin typeface="Arial" charset="0"/>
                <a:cs typeface="Arial" charset="0"/>
              </a:rPr>
              <a:t>, 3.14 = Unnamed constant</a:t>
            </a:r>
          </a:p>
          <a:p>
            <a:pPr eaLnBrk="1" hangingPunct="1">
              <a:lnSpc>
                <a:spcPct val="90000"/>
              </a:lnSpc>
            </a:pPr>
            <a:r>
              <a:rPr lang="en-CA" altLang="en-US" dirty="0" smtClean="0"/>
              <a:t>They are capitalized so the reader of the program can </a:t>
            </a:r>
            <a:r>
              <a:rPr lang="en-US" altLang="en-US" dirty="0" smtClean="0"/>
              <a:t>quickly </a:t>
            </a:r>
            <a:r>
              <a:rPr lang="en-CA" altLang="en-US" dirty="0" smtClean="0"/>
              <a:t>distinguish them from variables.</a:t>
            </a:r>
          </a:p>
          <a:p>
            <a:endParaRPr lang="en-CA" dirty="0" smtClean="0"/>
          </a:p>
        </p:txBody>
      </p:sp>
    </p:spTree>
    <p:extLst>
      <p:ext uri="{BB962C8B-B14F-4D97-AF65-F5344CB8AC3E}">
        <p14:creationId xmlns:p14="http://schemas.microsoft.com/office/powerpoint/2010/main" val="39197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Advanced Use Of Macros</a:t>
            </a:r>
          </a:p>
        </p:txBody>
      </p:sp>
      <p:sp>
        <p:nvSpPr>
          <p:cNvPr id="24578" name="Content Placeholder 2"/>
          <p:cNvSpPr>
            <a:spLocks noGrp="1"/>
          </p:cNvSpPr>
          <p:nvPr>
            <p:ph idx="1"/>
          </p:nvPr>
        </p:nvSpPr>
        <p:spPr/>
        <p:txBody>
          <a:bodyPr/>
          <a:lstStyle/>
          <a:p>
            <a:pPr eaLnBrk="1" hangingPunct="1"/>
            <a:r>
              <a:rPr lang="en-US" dirty="0" smtClean="0"/>
              <a:t>Although it’s beyond the scope of this class the following example is introduced now to make you aware of the power of VBA and macro languages.</a:t>
            </a:r>
          </a:p>
          <a:p>
            <a:pPr lvl="1" eaLnBrk="1" hangingPunct="1"/>
            <a:r>
              <a:rPr lang="en-US" dirty="0" smtClean="0"/>
              <a:t>It can actually be used to perform real tasks.</a:t>
            </a:r>
          </a:p>
          <a:p>
            <a:pPr eaLnBrk="1" hangingPunct="1"/>
            <a:r>
              <a:rPr lang="en-US" dirty="0" smtClean="0"/>
              <a:t>You can use a macro to take advantage of the capabilities of each MS-Office application:</a:t>
            </a:r>
          </a:p>
          <a:p>
            <a:pPr lvl="1" eaLnBrk="1" hangingPunct="1"/>
            <a:r>
              <a:rPr lang="en-US" dirty="0" smtClean="0"/>
              <a:t>Establishing references to applications to ‘link’ them</a:t>
            </a:r>
          </a:p>
          <a:p>
            <a:pPr lvl="1" eaLnBrk="1" hangingPunct="1"/>
            <a:r>
              <a:rPr lang="en-US" dirty="0" smtClean="0"/>
              <a:t>Take the output from one application and making it the input of another.</a:t>
            </a:r>
          </a:p>
          <a:p>
            <a:pPr lvl="1" eaLnBrk="1" hangingPunct="1"/>
            <a:endParaRPr lang="en-US" dirty="0" smtClean="0"/>
          </a:p>
        </p:txBody>
      </p:sp>
    </p:spTree>
    <p:extLst>
      <p:ext uri="{BB962C8B-B14F-4D97-AF65-F5344CB8AC3E}">
        <p14:creationId xmlns:p14="http://schemas.microsoft.com/office/powerpoint/2010/main" val="33191450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p:cNvSpPr>
          <p:nvPr>
            <p:ph type="title" idx="4294967295"/>
          </p:nvPr>
        </p:nvSpPr>
        <p:spPr/>
        <p:txBody>
          <a:bodyPr/>
          <a:lstStyle/>
          <a:p>
            <a:r>
              <a:rPr lang="en-CA" b="1" dirty="0" smtClean="0">
                <a:solidFill>
                  <a:srgbClr val="FF0000"/>
                </a:solidFill>
              </a:rPr>
              <a:t>Declaring Named Constants</a:t>
            </a:r>
          </a:p>
        </p:txBody>
      </p:sp>
      <p:sp>
        <p:nvSpPr>
          <p:cNvPr id="108547" name="Rectangle 3"/>
          <p:cNvSpPr>
            <a:spLocks noGrp="1"/>
          </p:cNvSpPr>
          <p:nvPr>
            <p:ph type="body" idx="4294967295"/>
          </p:nvPr>
        </p:nvSpPr>
        <p:spPr/>
        <p:txBody>
          <a:bodyPr/>
          <a:lstStyle/>
          <a:p>
            <a:r>
              <a:rPr lang="en-CA" b="1" dirty="0" smtClean="0"/>
              <a:t>Format</a:t>
            </a:r>
            <a:r>
              <a:rPr lang="en-CA" dirty="0" smtClean="0"/>
              <a:t>:</a:t>
            </a:r>
          </a:p>
          <a:p>
            <a:pPr lvl="1">
              <a:buFont typeface="Arial" charset="0"/>
              <a:buNone/>
            </a:pPr>
            <a:r>
              <a:rPr lang="en-CA" b="1" dirty="0" smtClean="0">
                <a:solidFill>
                  <a:srgbClr val="FF0000"/>
                </a:solidFill>
                <a:latin typeface="Consolas" pitchFamily="49" charset="0"/>
              </a:rPr>
              <a:t>Const &lt;</a:t>
            </a:r>
            <a:r>
              <a:rPr lang="en-CA" b="1" i="1" dirty="0" smtClean="0">
                <a:solidFill>
                  <a:srgbClr val="FF0000"/>
                </a:solidFill>
                <a:latin typeface="Consolas" pitchFamily="49" charset="0"/>
              </a:rPr>
              <a:t>Name of constant</a:t>
            </a:r>
            <a:r>
              <a:rPr lang="en-CA" b="1" dirty="0" smtClean="0">
                <a:solidFill>
                  <a:srgbClr val="FF0000"/>
                </a:solidFill>
                <a:latin typeface="Consolas" pitchFamily="49" charset="0"/>
              </a:rPr>
              <a:t>&gt; = &lt;</a:t>
            </a:r>
            <a:r>
              <a:rPr lang="en-CA" b="1" i="1" dirty="0" smtClean="0">
                <a:solidFill>
                  <a:srgbClr val="FF0000"/>
                </a:solidFill>
                <a:latin typeface="Consolas" pitchFamily="49" charset="0"/>
              </a:rPr>
              <a:t>Expression</a:t>
            </a:r>
            <a:r>
              <a:rPr lang="en-CA" b="1" dirty="0" smtClean="0">
                <a:solidFill>
                  <a:srgbClr val="FF0000"/>
                </a:solidFill>
                <a:latin typeface="Consolas" pitchFamily="49" charset="0"/>
              </a:rPr>
              <a:t>&gt;</a:t>
            </a:r>
            <a:r>
              <a:rPr lang="en-CA" baseline="30000" dirty="0" smtClean="0">
                <a:latin typeface="Consolas" pitchFamily="49" charset="0"/>
              </a:rPr>
              <a:t>1</a:t>
            </a:r>
          </a:p>
          <a:p>
            <a:pPr lvl="1"/>
            <a:endParaRPr lang="en-CA" baseline="30000" dirty="0" smtClean="0">
              <a:latin typeface="Consolas" pitchFamily="49" charset="0"/>
            </a:endParaRPr>
          </a:p>
          <a:p>
            <a:pPr lvl="1"/>
            <a:endParaRPr lang="en-CA" baseline="30000" dirty="0">
              <a:latin typeface="Consolas" pitchFamily="49" charset="0"/>
            </a:endParaRPr>
          </a:p>
          <a:p>
            <a:pPr marL="339725" lvl="1" indent="0">
              <a:buNone/>
            </a:pPr>
            <a:r>
              <a:rPr lang="en-CA" dirty="0" smtClean="0">
                <a:latin typeface="Arial" panose="020B0604020202020204" pitchFamily="34" charset="0"/>
                <a:cs typeface="Arial" panose="020B0604020202020204" pitchFamily="34" charset="0"/>
              </a:rPr>
              <a:t>JT: it’s preceded by the keyword ‘</a:t>
            </a:r>
            <a:r>
              <a:rPr lang="en-CA" dirty="0" err="1" smtClean="0">
                <a:latin typeface="Consolas" panose="020B0609020204030204" pitchFamily="49" charset="0"/>
                <a:cs typeface="Consolas" panose="020B0609020204030204" pitchFamily="49" charset="0"/>
              </a:rPr>
              <a:t>const</a:t>
            </a:r>
            <a:r>
              <a:rPr lang="en-CA" dirty="0" smtClean="0">
                <a:latin typeface="Arial" panose="020B0604020202020204" pitchFamily="34" charset="0"/>
                <a:cs typeface="Arial" panose="020B0604020202020204" pitchFamily="34" charset="0"/>
              </a:rPr>
              <a:t>’ to indicate that it is a constant</a:t>
            </a:r>
          </a:p>
          <a:p>
            <a:pPr marL="339725" lvl="1" indent="0">
              <a:buNone/>
            </a:pPr>
            <a:endParaRPr lang="en-CA" baseline="30000" dirty="0" smtClean="0">
              <a:latin typeface="Arial" panose="020B0604020202020204" pitchFamily="34" charset="0"/>
              <a:cs typeface="Arial" panose="020B0604020202020204" pitchFamily="34" charset="0"/>
            </a:endParaRPr>
          </a:p>
          <a:p>
            <a:r>
              <a:rPr lang="en-CA" b="1" dirty="0" smtClean="0"/>
              <a:t>Example</a:t>
            </a:r>
            <a:r>
              <a:rPr lang="en-CA" dirty="0" smtClean="0"/>
              <a:t>:</a:t>
            </a:r>
          </a:p>
          <a:p>
            <a:pPr lvl="1">
              <a:buFont typeface="Arial" charset="0"/>
              <a:buNone/>
            </a:pPr>
            <a:r>
              <a:rPr lang="en-CA" dirty="0" smtClean="0">
                <a:latin typeface="Consolas" pitchFamily="49" charset="0"/>
              </a:rPr>
              <a:t>Sub ConstantExample()</a:t>
            </a:r>
          </a:p>
          <a:p>
            <a:pPr lvl="1">
              <a:buFont typeface="Arial" charset="0"/>
              <a:buNone/>
            </a:pPr>
            <a:r>
              <a:rPr lang="en-CA" dirty="0" smtClean="0">
                <a:latin typeface="Consolas" pitchFamily="49" charset="0"/>
              </a:rPr>
              <a:t>   </a:t>
            </a:r>
            <a:r>
              <a:rPr lang="en-CA" b="1" dirty="0" smtClean="0">
                <a:solidFill>
                  <a:srgbClr val="FF0000"/>
                </a:solidFill>
                <a:latin typeface="Consolas" pitchFamily="49" charset="0"/>
              </a:rPr>
              <a:t>Const PI = 3.14</a:t>
            </a:r>
          </a:p>
          <a:p>
            <a:pPr lvl="1">
              <a:buFont typeface="Arial" charset="0"/>
              <a:buNone/>
            </a:pPr>
            <a:r>
              <a:rPr lang="en-CA" dirty="0" smtClean="0">
                <a:latin typeface="Consolas" pitchFamily="49" charset="0"/>
              </a:rPr>
              <a:t>End Sub</a:t>
            </a:r>
          </a:p>
        </p:txBody>
      </p:sp>
      <p:sp>
        <p:nvSpPr>
          <p:cNvPr id="100355" name="Text Box 4"/>
          <p:cNvSpPr txBox="1">
            <a:spLocks noChangeArrowheads="1"/>
          </p:cNvSpPr>
          <p:nvPr/>
        </p:nvSpPr>
        <p:spPr bwMode="auto">
          <a:xfrm>
            <a:off x="0" y="6553200"/>
            <a:ext cx="7696200" cy="304800"/>
          </a:xfrm>
          <a:prstGeom prst="rect">
            <a:avLst/>
          </a:prstGeom>
          <a:noFill/>
          <a:ln w="9525">
            <a:noFill/>
            <a:miter lim="800000"/>
            <a:headEnd/>
            <a:tailEnd/>
          </a:ln>
        </p:spPr>
        <p:txBody>
          <a:bodyPr>
            <a:spAutoFit/>
          </a:bodyPr>
          <a:lstStyle/>
          <a:p>
            <a:pPr>
              <a:spcBef>
                <a:spcPct val="50000"/>
              </a:spcBef>
            </a:pPr>
            <a:r>
              <a:rPr lang="en-CA" sz="1400" dirty="0"/>
              <a:t>1 The expression can be any mathematical operation but can’t be the result of a function call</a:t>
            </a:r>
          </a:p>
        </p:txBody>
      </p:sp>
    </p:spTree>
    <p:extLst>
      <p:ext uri="{BB962C8B-B14F-4D97-AF65-F5344CB8AC3E}">
        <p14:creationId xmlns:p14="http://schemas.microsoft.com/office/powerpoint/2010/main" val="12897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5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3" autoUpdateAnimBg="0"/>
      <p:bldP spid="100355"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p:txBody>
          <a:bodyPr/>
          <a:lstStyle/>
          <a:p>
            <a:r>
              <a:rPr lang="en-CA" dirty="0" smtClean="0"/>
              <a:t>Why Use Named Constants</a:t>
            </a:r>
          </a:p>
        </p:txBody>
      </p:sp>
      <p:sp>
        <p:nvSpPr>
          <p:cNvPr id="110595" name="Rectangle 3"/>
          <p:cNvSpPr>
            <a:spLocks noGrp="1"/>
          </p:cNvSpPr>
          <p:nvPr>
            <p:ph type="body" idx="4294967295"/>
          </p:nvPr>
        </p:nvSpPr>
        <p:spPr/>
        <p:txBody>
          <a:bodyPr/>
          <a:lstStyle/>
          <a:p>
            <a:pPr>
              <a:defRPr/>
            </a:pPr>
            <a:r>
              <a:rPr lang="en-CA" dirty="0" smtClean="0"/>
              <a:t>They can make your programs easier to read and understand</a:t>
            </a:r>
          </a:p>
          <a:p>
            <a:pPr>
              <a:defRPr/>
            </a:pPr>
            <a:r>
              <a:rPr lang="en-CA" dirty="0" smtClean="0"/>
              <a:t>Example:</a:t>
            </a:r>
          </a:p>
          <a:p>
            <a:pPr lvl="1">
              <a:buFont typeface="Arial" charset="0"/>
              <a:buNone/>
              <a:defRPr/>
            </a:pPr>
            <a:r>
              <a:rPr lang="en-CA" dirty="0" smtClean="0">
                <a:latin typeface="Consolas" pitchFamily="49" charset="0"/>
              </a:rPr>
              <a:t>Income = 315 * 80</a:t>
            </a:r>
            <a:endParaRPr lang="en-CA" dirty="0" smtClean="0"/>
          </a:p>
          <a:p>
            <a:pPr marL="0" indent="0">
              <a:buFont typeface="Arial" charset="0"/>
              <a:buNone/>
              <a:defRPr/>
            </a:pPr>
            <a:r>
              <a:rPr lang="en-CA" dirty="0" smtClean="0"/>
              <a:t>                          Vs.</a:t>
            </a:r>
          </a:p>
          <a:p>
            <a:pPr lvl="1">
              <a:buFont typeface="Arial" charset="0"/>
              <a:buNone/>
              <a:defRPr/>
            </a:pPr>
            <a:r>
              <a:rPr lang="en-CA" dirty="0" smtClean="0">
                <a:latin typeface="Consolas" pitchFamily="49" charset="0"/>
              </a:rPr>
              <a:t>Income = WORKING_DAYS_PER_YEAR * DAILY_PAY</a:t>
            </a:r>
          </a:p>
        </p:txBody>
      </p:sp>
      <p:sp>
        <p:nvSpPr>
          <p:cNvPr id="2" name="TextBox 1"/>
          <p:cNvSpPr txBox="1">
            <a:spLocks noChangeArrowheads="1"/>
          </p:cNvSpPr>
          <p:nvPr/>
        </p:nvSpPr>
        <p:spPr bwMode="auto">
          <a:xfrm>
            <a:off x="3581400" y="2159000"/>
            <a:ext cx="914400" cy="400050"/>
          </a:xfrm>
          <a:prstGeom prst="rect">
            <a:avLst/>
          </a:prstGeom>
          <a:noFill/>
          <a:ln w="9525">
            <a:noFill/>
            <a:miter lim="800000"/>
            <a:headEnd/>
            <a:tailEnd/>
          </a:ln>
        </p:spPr>
        <p:txBody>
          <a:bodyPr>
            <a:spAutoFit/>
          </a:bodyPr>
          <a:lstStyle/>
          <a:p>
            <a:r>
              <a:rPr lang="en-US" sz="2000" b="1" dirty="0">
                <a:solidFill>
                  <a:srgbClr val="FF0000"/>
                </a:solidFill>
                <a:latin typeface="Comic Sans MS" pitchFamily="66" charset="0"/>
              </a:rPr>
              <a:t>No </a:t>
            </a:r>
            <a:r>
              <a:rPr lang="en-US" sz="2000" b="1" dirty="0">
                <a:solidFill>
                  <a:srgbClr val="FF0000"/>
                </a:solidFill>
                <a:latin typeface="Comic Sans MS" pitchFamily="66" charset="0"/>
                <a:sym typeface="Wingdings" pitchFamily="2" charset="2"/>
              </a:rPr>
              <a:t></a:t>
            </a:r>
            <a:endParaRPr lang="en-US" sz="2000" b="1" dirty="0">
              <a:solidFill>
                <a:srgbClr val="FF0000"/>
              </a:solidFill>
              <a:latin typeface="Comic Sans MS" pitchFamily="66" charset="0"/>
            </a:endParaRPr>
          </a:p>
        </p:txBody>
      </p:sp>
      <p:sp>
        <p:nvSpPr>
          <p:cNvPr id="5" name="TextBox 4"/>
          <p:cNvSpPr txBox="1">
            <a:spLocks noChangeArrowheads="1"/>
          </p:cNvSpPr>
          <p:nvPr/>
        </p:nvSpPr>
        <p:spPr bwMode="auto">
          <a:xfrm>
            <a:off x="7010400" y="2919413"/>
            <a:ext cx="1143000" cy="400050"/>
          </a:xfrm>
          <a:prstGeom prst="rect">
            <a:avLst/>
          </a:prstGeom>
          <a:noFill/>
          <a:ln w="9525">
            <a:noFill/>
            <a:miter lim="800000"/>
            <a:headEnd/>
            <a:tailEnd/>
          </a:ln>
        </p:spPr>
        <p:txBody>
          <a:bodyPr>
            <a:spAutoFit/>
          </a:bodyPr>
          <a:lstStyle/>
          <a:p>
            <a:r>
              <a:rPr lang="en-US" sz="2000" b="1" dirty="0">
                <a:solidFill>
                  <a:srgbClr val="FFC000"/>
                </a:solidFill>
                <a:latin typeface="Comic Sans MS" pitchFamily="66" charset="0"/>
              </a:rPr>
              <a:t>Yes </a:t>
            </a:r>
            <a:r>
              <a:rPr lang="en-US" sz="2000" b="1" dirty="0">
                <a:solidFill>
                  <a:srgbClr val="FFC000"/>
                </a:solidFill>
                <a:latin typeface="Comic Sans MS" pitchFamily="66" charset="0"/>
                <a:sym typeface="Wingdings" pitchFamily="2" charset="2"/>
              </a:rPr>
              <a:t></a:t>
            </a:r>
            <a:endParaRPr lang="en-US" sz="2000" b="1" dirty="0">
              <a:solidFill>
                <a:srgbClr val="FFC000"/>
              </a:solidFill>
              <a:latin typeface="Comic Sans MS" pitchFamily="66" charset="0"/>
            </a:endParaRPr>
          </a:p>
        </p:txBody>
      </p:sp>
    </p:spTree>
    <p:extLst>
      <p:ext uri="{BB962C8B-B14F-4D97-AF65-F5344CB8AC3E}">
        <p14:creationId xmlns:p14="http://schemas.microsoft.com/office/powerpoint/2010/main" val="39272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3" autoUpdateAnimBg="0"/>
      <p:bldP spid="2" grpId="0"/>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Constants: MS-Word</a:t>
            </a:r>
            <a:endParaRPr lang="en-US" dirty="0"/>
          </a:p>
        </p:txBody>
      </p:sp>
      <p:sp>
        <p:nvSpPr>
          <p:cNvPr id="3" name="Content Placeholder 2"/>
          <p:cNvSpPr>
            <a:spLocks noGrp="1"/>
          </p:cNvSpPr>
          <p:nvPr>
            <p:ph idx="1"/>
          </p:nvPr>
        </p:nvSpPr>
        <p:spPr/>
        <p:txBody>
          <a:bodyPr/>
          <a:lstStyle/>
          <a:p>
            <a:r>
              <a:rPr lang="en-US" dirty="0" smtClean="0"/>
              <a:t>Microsoft uses their owning naming convention</a:t>
            </a:r>
          </a:p>
          <a:p>
            <a:r>
              <a:rPr lang="en-US" dirty="0" smtClean="0"/>
              <a:t>Example</a:t>
            </a:r>
            <a:r>
              <a:rPr lang="en-US" smtClean="0"/>
              <a:t>: </a:t>
            </a:r>
          </a:p>
          <a:p>
            <a:pPr lvl="1"/>
            <a:r>
              <a:rPr lang="en-US" smtClean="0">
                <a:latin typeface="Consolas" panose="020B0609020204030204" pitchFamily="49" charset="0"/>
                <a:cs typeface="Consolas" panose="020B0609020204030204" pitchFamily="49" charset="0"/>
              </a:rPr>
              <a:t>wdPromptToSaveChanges </a:t>
            </a:r>
          </a:p>
          <a:p>
            <a:r>
              <a:rPr lang="en-US" smtClean="0">
                <a:cs typeface="Consolas" panose="020B0609020204030204" pitchFamily="49" charset="0"/>
              </a:rPr>
              <a:t>Usage: </a:t>
            </a:r>
            <a:r>
              <a:rPr lang="en-US">
                <a:cs typeface="Consolas" panose="020B0609020204030204" pitchFamily="49" charset="0"/>
              </a:rPr>
              <a:t> </a:t>
            </a:r>
            <a:endParaRPr lang="en-US" smtClean="0">
              <a:cs typeface="Consolas" panose="020B0609020204030204" pitchFamily="49" charset="0"/>
            </a:endParaRPr>
          </a:p>
          <a:p>
            <a:pPr lvl="1"/>
            <a:r>
              <a:rPr lang="en-US" smtClean="0">
                <a:latin typeface="Consolas" panose="020B0609020204030204" pitchFamily="49" charset="0"/>
                <a:cs typeface="Consolas" panose="020B0609020204030204" pitchFamily="49" charset="0"/>
              </a:rPr>
              <a:t>ActiveDocument.Close(wdPromptToSaveChanges</a:t>
            </a:r>
            <a:r>
              <a:rPr lang="en-US">
                <a:latin typeface="Consolas" panose="020B0609020204030204" pitchFamily="49" charset="0"/>
                <a:cs typeface="Consolas" panose="020B0609020204030204" pitchFamily="49" charset="0"/>
              </a:rPr>
              <a:t>)</a:t>
            </a:r>
          </a:p>
          <a:p>
            <a:endParaRPr lang="en-US" dirty="0"/>
          </a:p>
        </p:txBody>
      </p:sp>
    </p:spTree>
    <p:extLst>
      <p:ext uri="{BB962C8B-B14F-4D97-AF65-F5344CB8AC3E}">
        <p14:creationId xmlns:p14="http://schemas.microsoft.com/office/powerpoint/2010/main" val="1301593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Documents</a:t>
            </a:r>
            <a:endParaRPr lang="en-US" dirty="0"/>
          </a:p>
        </p:txBody>
      </p:sp>
      <p:sp>
        <p:nvSpPr>
          <p:cNvPr id="3" name="Content Placeholder 2"/>
          <p:cNvSpPr>
            <a:spLocks noGrp="1"/>
          </p:cNvSpPr>
          <p:nvPr>
            <p:ph idx="1"/>
          </p:nvPr>
        </p:nvSpPr>
        <p:spPr/>
        <p:txBody>
          <a:bodyPr/>
          <a:lstStyle/>
          <a:p>
            <a:r>
              <a:rPr lang="en-US" dirty="0" smtClean="0"/>
              <a:t>Default action when closing a MS-Word document that has been modified</a:t>
            </a:r>
          </a:p>
          <a:p>
            <a:endParaRPr lang="en-US" dirty="0"/>
          </a:p>
          <a:p>
            <a:endParaRPr lang="en-US" dirty="0" smtClean="0"/>
          </a:p>
          <a:p>
            <a:endParaRPr lang="en-US" dirty="0"/>
          </a:p>
          <a:p>
            <a:r>
              <a:rPr lang="en-US" dirty="0" smtClean="0"/>
              <a:t>VBA code to close a document in this fashion:</a:t>
            </a:r>
          </a:p>
          <a:p>
            <a:pPr marL="339725" lvl="1"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ActiveDocument.Close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wdPromptToSaveChanges</a:t>
            </a:r>
            <a:r>
              <a:rPr lang="en-US" dirty="0">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 y="2362200"/>
            <a:ext cx="3333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267200" y="4311134"/>
            <a:ext cx="2743200" cy="794266"/>
            <a:chOff x="4267200" y="4191000"/>
            <a:chExt cx="2743200" cy="794266"/>
          </a:xfrm>
        </p:grpSpPr>
        <p:sp>
          <p:nvSpPr>
            <p:cNvPr id="4" name="Right Brace 3"/>
            <p:cNvSpPr/>
            <p:nvPr/>
          </p:nvSpPr>
          <p:spPr>
            <a:xfrm rot="5400000">
              <a:off x="5372100" y="3086100"/>
              <a:ext cx="457200" cy="26670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19600" y="4615934"/>
              <a:ext cx="2590800" cy="369332"/>
            </a:xfrm>
            <a:prstGeom prst="rect">
              <a:avLst/>
            </a:prstGeom>
            <a:noFill/>
          </p:spPr>
          <p:txBody>
            <a:bodyPr wrap="square" rtlCol="0">
              <a:spAutoFit/>
            </a:bodyPr>
            <a:lstStyle/>
            <a:p>
              <a:r>
                <a:rPr lang="en-US" b="1" dirty="0" smtClean="0">
                  <a:solidFill>
                    <a:srgbClr val="FF0000"/>
                  </a:solidFill>
                </a:rPr>
                <a:t>Pre-defined constant</a:t>
              </a:r>
              <a:endParaRPr lang="en-US" b="1" dirty="0">
                <a:solidFill>
                  <a:srgbClr val="FF0000"/>
                </a:solidFill>
              </a:endParaRPr>
            </a:p>
          </p:txBody>
        </p:sp>
      </p:grpSp>
    </p:spTree>
    <p:extLst>
      <p:ext uri="{BB962C8B-B14F-4D97-AF65-F5344CB8AC3E}">
        <p14:creationId xmlns:p14="http://schemas.microsoft.com/office/powerpoint/2010/main" val="41628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a:t>
            </a:r>
            <a:r>
              <a:rPr lang="en-US" b="1" dirty="0">
                <a:solidFill>
                  <a:srgbClr val="FF0000"/>
                </a:solidFill>
              </a:rPr>
              <a:t>Pre-Defined </a:t>
            </a:r>
            <a:r>
              <a:rPr lang="en-US" b="1" dirty="0" smtClean="0">
                <a:solidFill>
                  <a:srgbClr val="FF0000"/>
                </a:solidFill>
              </a:rPr>
              <a:t>Constants</a:t>
            </a:r>
            <a:r>
              <a:rPr lang="en-US" dirty="0" smtClean="0"/>
              <a:t>: Closing Documents</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smtClean="0"/>
              <a:t>:  “7c</a:t>
            </a:r>
            <a:r>
              <a:rPr lang="en-US" smtClean="0">
                <a:latin typeface="Consolas" panose="020B0609020204030204" pitchFamily="49" charset="0"/>
                <a:cs typeface="Consolas" panose="020B0609020204030204" pitchFamily="49" charset="0"/>
              </a:rPr>
              <a:t>losingActions.docm</a:t>
            </a:r>
            <a:r>
              <a:rPr lang="en-US" dirty="0" smtClean="0"/>
              <a:t>”</a:t>
            </a:r>
            <a:endParaRPr lang="en-US" dirty="0"/>
          </a:p>
          <a:p>
            <a:endParaRPr lang="en-US" dirty="0"/>
          </a:p>
          <a:p>
            <a:pPr marL="339725" lvl="1" indent="0">
              <a:buNone/>
            </a:pPr>
            <a:r>
              <a:rPr lang="en-US" sz="1800" dirty="0">
                <a:latin typeface="Consolas" panose="020B0609020204030204" pitchFamily="49" charset="0"/>
                <a:cs typeface="Consolas" panose="020B0609020204030204" pitchFamily="49" charset="0"/>
              </a:rPr>
              <a:t>Sub </a:t>
            </a:r>
            <a:r>
              <a:rPr lang="en-US" sz="1800" dirty="0" err="1">
                <a:latin typeface="Consolas" panose="020B0609020204030204" pitchFamily="49" charset="0"/>
                <a:cs typeface="Consolas" panose="020B0609020204030204" pitchFamily="49" charset="0"/>
              </a:rPr>
              <a:t>ClosingActions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ActiveDocument.Close</a:t>
            </a:r>
            <a:r>
              <a:rPr lang="en-US" sz="1800" dirty="0" smtClean="0">
                <a:latin typeface="Consolas" panose="020B0609020204030204" pitchFamily="49" charset="0"/>
                <a:cs typeface="Consolas" panose="020B0609020204030204" pitchFamily="49" charset="0"/>
              </a:rPr>
              <a:t> (&lt;</a:t>
            </a:r>
            <a:r>
              <a:rPr lang="en-US" sz="1800" b="1" i="1" dirty="0" smtClean="0">
                <a:solidFill>
                  <a:srgbClr val="FF0000"/>
                </a:solidFill>
                <a:latin typeface="Consolas" panose="020B0609020204030204" pitchFamily="49" charset="0"/>
                <a:cs typeface="Consolas" panose="020B0609020204030204" pitchFamily="49" charset="0"/>
              </a:rPr>
              <a:t>Constant for closing action</a:t>
            </a:r>
            <a:r>
              <a:rPr lang="en-US" sz="1800" dirty="0" smtClean="0">
                <a:latin typeface="Consolas" panose="020B0609020204030204" pitchFamily="49" charset="0"/>
                <a:cs typeface="Consolas" panose="020B0609020204030204" pitchFamily="49" charset="0"/>
              </a:rPr>
              <a:t>&gt;)</a:t>
            </a: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smtClean="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smtClean="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endParaRPr lang="en-US" sz="1800" dirty="0">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Sub</a:t>
            </a:r>
          </a:p>
          <a:p>
            <a:endParaRPr lang="en-US" dirty="0"/>
          </a:p>
          <a:p>
            <a:endParaRPr lang="en-US" dirty="0"/>
          </a:p>
        </p:txBody>
      </p:sp>
      <p:grpSp>
        <p:nvGrpSpPr>
          <p:cNvPr id="8" name="Group 7"/>
          <p:cNvGrpSpPr/>
          <p:nvPr/>
        </p:nvGrpSpPr>
        <p:grpSpPr>
          <a:xfrm>
            <a:off x="1752600" y="3352799"/>
            <a:ext cx="4114800" cy="1657529"/>
            <a:chOff x="1752600" y="3124200"/>
            <a:chExt cx="4114800" cy="1657529"/>
          </a:xfrm>
        </p:grpSpPr>
        <p:sp>
          <p:nvSpPr>
            <p:cNvPr id="4" name="TextBox 3"/>
            <p:cNvSpPr txBox="1"/>
            <p:nvPr/>
          </p:nvSpPr>
          <p:spPr>
            <a:xfrm>
              <a:off x="1752600" y="3581400"/>
              <a:ext cx="4114800" cy="1200329"/>
            </a:xfrm>
            <a:prstGeom prst="rect">
              <a:avLst/>
            </a:prstGeom>
            <a:solidFill>
              <a:srgbClr val="B2B2B2"/>
            </a:solidFill>
          </p:spPr>
          <p:txBody>
            <a:bodyPr wrap="square" rtlCol="0">
              <a:spAutoFit/>
            </a:bodyPr>
            <a:lstStyle/>
            <a:p>
              <a:r>
                <a:rPr lang="en-US" b="1" dirty="0">
                  <a:solidFill>
                    <a:schemeClr val="bg1"/>
                  </a:solidFill>
                </a:rPr>
                <a:t> </a:t>
              </a:r>
              <a:r>
                <a:rPr lang="en-US" b="1" dirty="0" smtClean="0">
                  <a:solidFill>
                    <a:schemeClr val="bg1"/>
                  </a:solidFill>
                </a:rPr>
                <a:t>'Choose one constant</a:t>
              </a:r>
              <a:endParaRPr lang="en-US" b="1" dirty="0">
                <a:solidFill>
                  <a:schemeClr val="bg1"/>
                </a:solidFill>
              </a:endParaRPr>
            </a:p>
            <a:p>
              <a:r>
                <a:rPr lang="en-US" b="1" dirty="0">
                  <a:solidFill>
                    <a:srgbClr val="FF0000"/>
                  </a:solidFill>
                </a:rPr>
                <a:t> </a:t>
              </a:r>
              <a:r>
                <a:rPr lang="en-US" b="1" dirty="0" err="1" smtClean="0">
                  <a:solidFill>
                    <a:srgbClr val="FF0000"/>
                  </a:solidFill>
                </a:rPr>
                <a:t>wdPromptToSaveChanges</a:t>
              </a:r>
              <a:endParaRPr lang="en-US" b="1" dirty="0">
                <a:solidFill>
                  <a:srgbClr val="FF0000"/>
                </a:solidFill>
              </a:endParaRPr>
            </a:p>
            <a:p>
              <a:r>
                <a:rPr lang="en-US" b="1" dirty="0">
                  <a:solidFill>
                    <a:srgbClr val="FF0000"/>
                  </a:solidFill>
                </a:rPr>
                <a:t> </a:t>
              </a:r>
              <a:r>
                <a:rPr lang="en-US" b="1" dirty="0" err="1" smtClean="0">
                  <a:solidFill>
                    <a:srgbClr val="FF0000"/>
                  </a:solidFill>
                </a:rPr>
                <a:t>wdDoNotSaveChanges</a:t>
              </a:r>
              <a:endParaRPr lang="en-US" b="1" dirty="0">
                <a:solidFill>
                  <a:srgbClr val="FF0000"/>
                </a:solidFill>
              </a:endParaRPr>
            </a:p>
            <a:p>
              <a:r>
                <a:rPr lang="en-US" b="1" dirty="0">
                  <a:solidFill>
                    <a:srgbClr val="FF0000"/>
                  </a:solidFill>
                </a:rPr>
                <a:t> </a:t>
              </a:r>
              <a:r>
                <a:rPr lang="en-US" b="1" dirty="0" err="1" smtClean="0">
                  <a:solidFill>
                    <a:srgbClr val="FF0000"/>
                  </a:solidFill>
                </a:rPr>
                <a:t>wdSaveChanges</a:t>
              </a:r>
              <a:endParaRPr lang="en-US" b="1" dirty="0">
                <a:solidFill>
                  <a:srgbClr val="FF0000"/>
                </a:solidFill>
              </a:endParaRPr>
            </a:p>
          </p:txBody>
        </p:sp>
        <p:cxnSp>
          <p:nvCxnSpPr>
            <p:cNvPr id="6" name="Straight Arrow Connector 5"/>
            <p:cNvCxnSpPr/>
            <p:nvPr/>
          </p:nvCxnSpPr>
          <p:spPr>
            <a:xfrm flipV="1">
              <a:off x="4389242" y="3124200"/>
              <a:ext cx="1276597"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07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Formatting Text</a:t>
            </a:r>
            <a:endParaRPr lang="en-US"/>
          </a:p>
        </p:txBody>
      </p:sp>
      <p:sp>
        <p:nvSpPr>
          <p:cNvPr id="3" name="Content Placeholder 2"/>
          <p:cNvSpPr>
            <a:spLocks noGrp="1"/>
          </p:cNvSpPr>
          <p:nvPr>
            <p:ph idx="1"/>
          </p:nvPr>
        </p:nvSpPr>
        <p:spPr/>
        <p:txBody>
          <a:bodyPr/>
          <a:lstStyle/>
          <a:p>
            <a:r>
              <a:rPr lang="en-US" smtClean="0"/>
              <a:t>Allows formatting changes to be applied to the text in a Word document:</a:t>
            </a:r>
          </a:p>
          <a:p>
            <a:pPr lvl="1"/>
            <a:r>
              <a:rPr lang="en-US"/>
              <a:t>Examples: bold, underline, font type, font </a:t>
            </a:r>
            <a:r>
              <a:rPr lang="en-US" smtClean="0"/>
              <a:t>size</a:t>
            </a:r>
          </a:p>
          <a:p>
            <a:r>
              <a:rPr lang="en-US" smtClean="0"/>
              <a:t>Some approaches:</a:t>
            </a:r>
          </a:p>
          <a:p>
            <a:pPr lvl="1"/>
            <a:r>
              <a:rPr lang="en-US"/>
              <a:t>Apply the formatting changes to the entire </a:t>
            </a:r>
            <a:r>
              <a:rPr lang="en-US" smtClean="0"/>
              <a:t>document</a:t>
            </a:r>
          </a:p>
          <a:p>
            <a:pPr lvl="1"/>
            <a:r>
              <a:rPr lang="en-US" smtClean="0"/>
              <a:t>Apply the formatting changes to select parts of the document</a:t>
            </a:r>
          </a:p>
        </p:txBody>
      </p:sp>
    </p:spTree>
    <p:extLst>
      <p:ext uri="{BB962C8B-B14F-4D97-AF65-F5344CB8AC3E}">
        <p14:creationId xmlns:p14="http://schemas.microsoft.com/office/powerpoint/2010/main" val="39118738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An Entire Document</a:t>
            </a:r>
            <a:endParaRPr lang="en-US" dirty="0"/>
          </a:p>
        </p:txBody>
      </p:sp>
      <p:sp>
        <p:nvSpPr>
          <p:cNvPr id="3" name="Content Placeholder 2"/>
          <p:cNvSpPr>
            <a:spLocks noGrp="1"/>
          </p:cNvSpPr>
          <p:nvPr>
            <p:ph idx="1"/>
          </p:nvPr>
        </p:nvSpPr>
        <p:spPr/>
        <p:txBody>
          <a:bodyPr/>
          <a:lstStyle/>
          <a:p>
            <a:r>
              <a:rPr lang="en-US" dirty="0" smtClean="0"/>
              <a:t>You first need to indicate the document to be formatted</a:t>
            </a:r>
          </a:p>
          <a:p>
            <a:r>
              <a:rPr lang="en-US" dirty="0" smtClean="0"/>
              <a:t>This can be done through the ‘</a:t>
            </a:r>
            <a:r>
              <a:rPr lang="en-US" dirty="0" err="1" smtClean="0">
                <a:latin typeface="Consolas" panose="020B0609020204030204" pitchFamily="49" charset="0"/>
                <a:cs typeface="Consolas" panose="020B0609020204030204" pitchFamily="49" charset="0"/>
              </a:rPr>
              <a:t>ActiveDocument</a:t>
            </a:r>
            <a:r>
              <a:rPr lang="en-US" dirty="0" smtClean="0"/>
              <a:t>’ object</a:t>
            </a:r>
          </a:p>
          <a:p>
            <a:endParaRPr lang="en-US" dirty="0"/>
          </a:p>
          <a:p>
            <a:endParaRPr lang="en-US" dirty="0" smtClean="0"/>
          </a:p>
          <a:p>
            <a:endParaRPr lang="en-US" dirty="0"/>
          </a:p>
          <a:p>
            <a:endParaRPr lang="en-US" dirty="0" smtClean="0"/>
          </a:p>
          <a:p>
            <a:endParaRPr lang="en-US" dirty="0"/>
          </a:p>
          <a:p>
            <a:r>
              <a:rPr lang="en-US" dirty="0" smtClean="0"/>
              <a:t>Then choose the ‘</a:t>
            </a:r>
            <a:r>
              <a:rPr lang="en-US" dirty="0" smtClean="0">
                <a:latin typeface="Consolas" panose="020B0609020204030204" pitchFamily="49" charset="0"/>
                <a:cs typeface="Consolas" panose="020B0609020204030204" pitchFamily="49" charset="0"/>
              </a:rPr>
              <a:t>Select</a:t>
            </a:r>
            <a:r>
              <a:rPr lang="en-US" dirty="0" smtClean="0"/>
              <a:t>’ method of that document.</a:t>
            </a:r>
          </a:p>
          <a:p>
            <a:pPr lvl="1"/>
            <a:r>
              <a:rPr lang="en-US" dirty="0" smtClean="0"/>
              <a:t>Review: it’s a method and not a property because it applies an action: select = selecting the text of the entire document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08" t="47436" r="18596" b="37663"/>
          <a:stretch/>
        </p:blipFill>
        <p:spPr bwMode="auto">
          <a:xfrm>
            <a:off x="914400" y="2431143"/>
            <a:ext cx="3499381"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95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Document: Which One?</a:t>
            </a:r>
            <a:endParaRPr lang="en-US" dirty="0"/>
          </a:p>
        </p:txBody>
      </p:sp>
      <p:sp>
        <p:nvSpPr>
          <p:cNvPr id="3" name="Content Placeholder 2"/>
          <p:cNvSpPr>
            <a:spLocks noGrp="1"/>
          </p:cNvSpPr>
          <p:nvPr>
            <p:ph idx="1"/>
          </p:nvPr>
        </p:nvSpPr>
        <p:spPr/>
        <p:txBody>
          <a:bodyPr/>
          <a:lstStyle/>
          <a:p>
            <a:r>
              <a:rPr lang="en-US" dirty="0" smtClean="0"/>
              <a:t>Remember: the active document is the one you are currently working on.</a:t>
            </a:r>
          </a:p>
          <a:p>
            <a:r>
              <a:rPr lang="en-US" dirty="0" smtClean="0"/>
              <a:t>When writing VBA programs this can be tricky to determine.</a:t>
            </a:r>
          </a:p>
          <a:p>
            <a:endParaRPr lang="en-US" dirty="0"/>
          </a:p>
          <a:p>
            <a:pPr marL="0" indent="0">
              <a:buNone/>
            </a:pPr>
            <a:endParaRPr lang="en-US" dirty="0" smtClean="0"/>
          </a:p>
          <a:p>
            <a:r>
              <a:rPr lang="en-US" dirty="0" smtClean="0"/>
              <a:t>So it’s best to work with only a single document at a time when writing your programs.</a:t>
            </a:r>
            <a:endParaRPr lang="en-US" dirty="0"/>
          </a:p>
        </p:txBody>
      </p:sp>
      <p:pic>
        <p:nvPicPr>
          <p:cNvPr id="6" name="Picture 3"/>
          <p:cNvPicPr>
            <a:picLocks noChangeAspect="1" noChangeArrowheads="1"/>
          </p:cNvPicPr>
          <p:nvPr/>
        </p:nvPicPr>
        <p:blipFill>
          <a:blip r:embed="rId2"/>
          <a:srcRect l="36816" t="-8621" r="10599" b="8621"/>
          <a:stretch>
            <a:fillRect/>
          </a:stretch>
        </p:blipFill>
        <p:spPr bwMode="auto">
          <a:xfrm>
            <a:off x="762000" y="2743200"/>
            <a:ext cx="7473950" cy="380965"/>
          </a:xfrm>
          <a:prstGeom prst="rect">
            <a:avLst/>
          </a:prstGeom>
          <a:noFill/>
          <a:ln w="9525">
            <a:noFill/>
            <a:miter lim="800000"/>
            <a:headEnd/>
            <a:tailEnd/>
          </a:ln>
        </p:spPr>
      </p:pic>
    </p:spTree>
    <p:extLst>
      <p:ext uri="{BB962C8B-B14F-4D97-AF65-F5344CB8AC3E}">
        <p14:creationId xmlns:p14="http://schemas.microsoft.com/office/powerpoint/2010/main" val="41277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Text: An Example</a:t>
            </a:r>
            <a:endParaRPr lang="en-US" dirty="0"/>
          </a:p>
        </p:txBody>
      </p:sp>
      <p:sp>
        <p:nvSpPr>
          <p:cNvPr id="3" name="Content Placeholder 2"/>
          <p:cNvSpPr>
            <a:spLocks noGrp="1"/>
          </p:cNvSpPr>
          <p:nvPr>
            <p:ph idx="1"/>
          </p:nvPr>
        </p:nvSpPr>
        <p:spPr/>
        <p:txBody>
          <a:bodyPr/>
          <a:lstStyle/>
          <a:p>
            <a:r>
              <a:rPr lang="en-US" dirty="0" smtClean="0"/>
              <a:t>Suppose you want to format a document in the following way</a:t>
            </a:r>
          </a:p>
          <a:p>
            <a:r>
              <a:rPr lang="en-US" dirty="0"/>
              <a:t>E</a:t>
            </a:r>
            <a:r>
              <a:rPr lang="en-US" dirty="0" smtClean="0"/>
              <a:t>ntire document</a:t>
            </a:r>
          </a:p>
          <a:p>
            <a:pPr lvl="1"/>
            <a:r>
              <a:rPr lang="en-US" dirty="0"/>
              <a:t>Font </a:t>
            </a:r>
            <a:r>
              <a:rPr lang="en-US"/>
              <a:t>= </a:t>
            </a:r>
            <a:r>
              <a:rPr lang="en-US" smtClean="0"/>
              <a:t>Calibri</a:t>
            </a:r>
            <a:endParaRPr lang="en-US" dirty="0"/>
          </a:p>
        </p:txBody>
      </p:sp>
    </p:spTree>
    <p:extLst>
      <p:ext uri="{BB962C8B-B14F-4D97-AF65-F5344CB8AC3E}">
        <p14:creationId xmlns:p14="http://schemas.microsoft.com/office/powerpoint/2010/main" val="17707834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Entire Document</a:t>
            </a:r>
            <a:endParaRPr lang="en-US" dirty="0"/>
          </a:p>
        </p:txBody>
      </p:sp>
      <p:sp>
        <p:nvSpPr>
          <p:cNvPr id="3" name="Content Placeholder 2"/>
          <p:cNvSpPr>
            <a:spLocks noGrp="1"/>
          </p:cNvSpPr>
          <p:nvPr>
            <p:ph idx="1"/>
          </p:nvPr>
        </p:nvSpPr>
        <p:spPr/>
        <p:txBody>
          <a:bodyPr/>
          <a:lstStyle/>
          <a:p>
            <a:r>
              <a:rPr lang="en-US" dirty="0" smtClean="0"/>
              <a:t>As mentioned the entire document can be selected.</a:t>
            </a:r>
          </a:p>
          <a:p>
            <a:endParaRPr lang="en-US" dirty="0"/>
          </a:p>
          <a:p>
            <a:endParaRPr lang="en-US" dirty="0" smtClean="0"/>
          </a:p>
          <a:p>
            <a:r>
              <a:rPr lang="en-US" dirty="0" smtClean="0"/>
              <a:t>Now for the ‘selected text’ (in this case it’s the whole document) access the ‘</a:t>
            </a:r>
            <a:r>
              <a:rPr lang="en-US" dirty="0" smtClean="0">
                <a:latin typeface="Consolas" panose="020B0609020204030204" pitchFamily="49" charset="0"/>
                <a:cs typeface="Consolas" panose="020B0609020204030204" pitchFamily="49" charset="0"/>
              </a:rPr>
              <a:t>Font’</a:t>
            </a:r>
            <a:r>
              <a:rPr lang="en-US" dirty="0" smtClean="0"/>
              <a:t> property and the ‘</a:t>
            </a:r>
            <a:r>
              <a:rPr lang="en-US" dirty="0" smtClean="0">
                <a:latin typeface="Consolas" panose="020B0609020204030204" pitchFamily="49" charset="0"/>
                <a:cs typeface="Consolas" panose="020B0609020204030204" pitchFamily="49" charset="0"/>
              </a:rPr>
              <a:t>Name</a:t>
            </a:r>
            <a:r>
              <a:rPr lang="en-US" dirty="0" smtClean="0"/>
              <a:t>’ property of that font and give it the desired name.</a:t>
            </a:r>
          </a:p>
          <a:p>
            <a:pPr marL="0" indent="0">
              <a:buNone/>
            </a:pPr>
            <a:endParaRPr lang="en-US" dirty="0" smtClean="0"/>
          </a:p>
          <a:p>
            <a:pPr marL="0" indent="0">
              <a:buNone/>
            </a:pPr>
            <a:endParaRPr lang="en-US" dirty="0" smtClean="0"/>
          </a:p>
          <a:p>
            <a:r>
              <a:rPr lang="en-US" b="1" dirty="0" smtClean="0"/>
              <a:t>Word document containing the macro</a:t>
            </a:r>
            <a:r>
              <a:rPr lang="en-US" smtClean="0"/>
              <a:t>: 8</a:t>
            </a:r>
            <a:r>
              <a:rPr lang="en-US" smtClean="0">
                <a:latin typeface="Consolas" panose="020B0609020204030204" pitchFamily="49" charset="0"/>
                <a:cs typeface="Consolas" panose="020B0609020204030204" pitchFamily="49" charset="0"/>
              </a:rPr>
              <a:t>formattingEntireDocument</a:t>
            </a:r>
            <a:r>
              <a:rPr lang="en-US" smtClean="0"/>
              <a:t>.docm</a:t>
            </a:r>
            <a:endParaRPr lang="en-US" dirty="0" smtClean="0"/>
          </a:p>
          <a:p>
            <a:endParaRPr lang="en-US" dirty="0"/>
          </a:p>
        </p:txBody>
      </p:sp>
      <p:sp>
        <p:nvSpPr>
          <p:cNvPr id="4" name="Rectangle 3"/>
          <p:cNvSpPr/>
          <p:nvPr/>
        </p:nvSpPr>
        <p:spPr>
          <a:xfrm>
            <a:off x="838200" y="1905000"/>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p:txBody>
      </p:sp>
      <p:sp>
        <p:nvSpPr>
          <p:cNvPr id="6" name="Rectangle 5"/>
          <p:cNvSpPr/>
          <p:nvPr/>
        </p:nvSpPr>
        <p:spPr>
          <a:xfrm>
            <a:off x="734961" y="4111171"/>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err="1" smtClean="0">
                <a:solidFill>
                  <a:schemeClr val="bg1"/>
                </a:solidFill>
                <a:latin typeface="Consolas" panose="020B0609020204030204" pitchFamily="49" charset="0"/>
                <a:cs typeface="Consolas" panose="020B0609020204030204" pitchFamily="49" charset="0"/>
              </a:rPr>
              <a:t>Selection.Font</a:t>
            </a:r>
            <a:r>
              <a:rPr lang="en-US" b="1" dirty="0">
                <a:solidFill>
                  <a:schemeClr val="bg1"/>
                </a:solidFill>
                <a:latin typeface="Consolas" panose="020B0609020204030204" pitchFamily="49" charset="0"/>
                <a:cs typeface="Consolas" panose="020B0609020204030204" pitchFamily="49" charset="0"/>
              </a:rPr>
              <a:t> = Calibri</a:t>
            </a:r>
          </a:p>
        </p:txBody>
      </p:sp>
      <p:sp>
        <p:nvSpPr>
          <p:cNvPr id="7" name="Rectangle 6"/>
          <p:cNvSpPr/>
          <p:nvPr/>
        </p:nvSpPr>
        <p:spPr>
          <a:xfrm>
            <a:off x="731332" y="5638800"/>
            <a:ext cx="5099462" cy="1219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formattingEntireDocument</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Selection.Font.Name</a:t>
            </a:r>
            <a:r>
              <a:rPr lang="en-US" b="1" dirty="0">
                <a:solidFill>
                  <a:schemeClr val="bg1"/>
                </a:solidFill>
                <a:latin typeface="Consolas" panose="020B0609020204030204" pitchFamily="49" charset="0"/>
                <a:cs typeface="Consolas" panose="020B0609020204030204" pitchFamily="49" charset="0"/>
              </a:rPr>
              <a:t> = "Calibri"</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8941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Advanced Use Of </a:t>
            </a:r>
            <a:r>
              <a:rPr lang="en-US" dirty="0" smtClean="0"/>
              <a:t>Macros (</a:t>
            </a:r>
            <a:r>
              <a:rPr lang="en-US" dirty="0"/>
              <a:t>2</a:t>
            </a:r>
            <a:r>
              <a:rPr lang="en-US" dirty="0" smtClean="0"/>
              <a:t>)</a:t>
            </a:r>
          </a:p>
        </p:txBody>
      </p:sp>
      <p:sp>
        <p:nvSpPr>
          <p:cNvPr id="26626" name="Content Placeholder 2"/>
          <p:cNvSpPr>
            <a:spLocks noGrp="1"/>
          </p:cNvSpPr>
          <p:nvPr>
            <p:ph idx="1"/>
          </p:nvPr>
        </p:nvSpPr>
        <p:spPr/>
        <p:txBody>
          <a:bodyPr/>
          <a:lstStyle/>
          <a:p>
            <a:pPr eaLnBrk="1" hangingPunct="1"/>
            <a:r>
              <a:rPr lang="en-US" dirty="0" smtClean="0"/>
              <a:t>Example: macros can automate the following task</a:t>
            </a:r>
          </a:p>
          <a:p>
            <a:pPr lvl="1" eaLnBrk="1" hangingPunct="1"/>
            <a:r>
              <a:rPr lang="en-US" dirty="0" smtClean="0"/>
              <a:t>Store data in MS-Access</a:t>
            </a:r>
          </a:p>
          <a:p>
            <a:pPr lvl="1" eaLnBrk="1" hangingPunct="1"/>
            <a:r>
              <a:rPr lang="en-US" dirty="0" smtClean="0"/>
              <a:t>Store the query results in MS-Excel and perform calculations on the data</a:t>
            </a:r>
          </a:p>
          <a:p>
            <a:pPr lvl="1" eaLnBrk="1" hangingPunct="1"/>
            <a:r>
              <a:rPr lang="en-US" dirty="0" smtClean="0"/>
              <a:t>Use the formatting capabilities of MS-Word to produce reports</a:t>
            </a:r>
          </a:p>
          <a:p>
            <a:pPr lvl="1" eaLnBrk="1" hangingPunct="1"/>
            <a:r>
              <a:rPr lang="en-US" dirty="0" smtClean="0"/>
              <a:t>MS-Outlook can email the final documents</a:t>
            </a:r>
          </a:p>
          <a:p>
            <a:pPr eaLnBrk="1" hangingPunct="1"/>
            <a:endParaRPr lang="en-US" dirty="0" smtClean="0"/>
          </a:p>
        </p:txBody>
      </p:sp>
    </p:spTree>
    <p:extLst>
      <p:ext uri="{BB962C8B-B14F-4D97-AF65-F5344CB8AC3E}">
        <p14:creationId xmlns:p14="http://schemas.microsoft.com/office/powerpoint/2010/main" val="21074593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a:t>
            </a:r>
            <a:r>
              <a:rPr lang="en-US" dirty="0" smtClean="0"/>
              <a:t>The Text Currently Selected</a:t>
            </a:r>
            <a:endParaRPr lang="en-US" dirty="0"/>
          </a:p>
        </p:txBody>
      </p:sp>
      <p:sp>
        <p:nvSpPr>
          <p:cNvPr id="3" name="Content Placeholder 2"/>
          <p:cNvSpPr>
            <a:spLocks noGrp="1"/>
          </p:cNvSpPr>
          <p:nvPr>
            <p:ph idx="1"/>
          </p:nvPr>
        </p:nvSpPr>
        <p:spPr/>
        <p:txBody>
          <a:bodyPr/>
          <a:lstStyle/>
          <a:p>
            <a:r>
              <a:rPr lang="en-US" smtClean="0"/>
              <a:t>This can be done through the ‘</a:t>
            </a:r>
            <a:r>
              <a:rPr lang="en-US" smtClean="0">
                <a:latin typeface="Consolas" panose="020B0609020204030204" pitchFamily="49" charset="0"/>
                <a:cs typeface="Consolas" panose="020B0609020204030204" pitchFamily="49" charset="0"/>
              </a:rPr>
              <a:t>Selection</a:t>
            </a:r>
            <a:r>
              <a:rPr lang="en-US" smtClean="0"/>
              <a:t>’ object</a:t>
            </a:r>
          </a:p>
          <a:p>
            <a:endParaRPr lang="en-US" smtClean="0"/>
          </a:p>
          <a:p>
            <a:endParaRPr lang="en-US" smtClean="0"/>
          </a:p>
          <a:p>
            <a:endParaRPr lang="en-US" smtClean="0"/>
          </a:p>
          <a:p>
            <a:endParaRPr lang="en-US" smtClean="0"/>
          </a:p>
          <a:p>
            <a:endParaRPr lang="en-US" smtClean="0"/>
          </a:p>
          <a:p>
            <a:pPr marL="0" indent="0">
              <a:buNone/>
            </a:pPr>
            <a:endParaRPr lang="en-US" smtClean="0"/>
          </a:p>
          <a:p>
            <a:r>
              <a:rPr lang="en-US" smtClean="0"/>
              <a:t>This object accesses the text in a document that has been selected</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72" t="47269" r="25803" b="37857"/>
          <a:stretch/>
        </p:blipFill>
        <p:spPr bwMode="auto">
          <a:xfrm>
            <a:off x="762000" y="1905000"/>
            <a:ext cx="3075398"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2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Changing Selected Text</a:t>
            </a:r>
            <a:endParaRPr lang="en-US"/>
          </a:p>
        </p:txBody>
      </p:sp>
      <p:sp>
        <p:nvSpPr>
          <p:cNvPr id="3" name="Content Placeholder 2"/>
          <p:cNvSpPr>
            <a:spLocks noGrp="1"/>
          </p:cNvSpPr>
          <p:nvPr>
            <p:ph idx="1"/>
          </p:nvPr>
        </p:nvSpPr>
        <p:spPr/>
        <p:txBody>
          <a:bodyPr/>
          <a:lstStyle/>
          <a:p>
            <a:r>
              <a:rPr lang="en-US" b="1"/>
              <a:t>Word document containing the macro</a:t>
            </a:r>
            <a:r>
              <a:rPr lang="en-US"/>
              <a:t>: </a:t>
            </a:r>
            <a:r>
              <a:rPr lang="en-US" smtClean="0"/>
              <a:t>9</a:t>
            </a:r>
            <a:r>
              <a:rPr lang="en-US">
                <a:latin typeface="Consolas" panose="020B0609020204030204" pitchFamily="49" charset="0"/>
                <a:cs typeface="Consolas" panose="020B0609020204030204" pitchFamily="49" charset="0"/>
              </a:rPr>
              <a:t>c</a:t>
            </a:r>
            <a:r>
              <a:rPr lang="en-US" smtClean="0">
                <a:latin typeface="Consolas" panose="020B0609020204030204" pitchFamily="49" charset="0"/>
                <a:cs typeface="Consolas" panose="020B0609020204030204" pitchFamily="49" charset="0"/>
              </a:rPr>
              <a:t>utAndPaste.docm</a:t>
            </a:r>
            <a:endParaRPr lang="en-US">
              <a:latin typeface="Consolas" panose="020B0609020204030204" pitchFamily="49" charset="0"/>
              <a:cs typeface="Consolas" panose="020B0609020204030204" pitchFamily="49" charset="0"/>
            </a:endParaRPr>
          </a:p>
          <a:p>
            <a:pPr lvl="1"/>
            <a:r>
              <a:rPr lang="en-US"/>
              <a:t>Learning concepts: </a:t>
            </a:r>
            <a:r>
              <a:rPr lang="en-US" smtClean="0"/>
              <a:t>editing selected text, cutting </a:t>
            </a:r>
            <a:r>
              <a:rPr lang="en-US"/>
              <a:t>and pasting text, using constants</a:t>
            </a:r>
          </a:p>
          <a:p>
            <a:endParaRPr lang="en-US"/>
          </a:p>
        </p:txBody>
      </p:sp>
      <p:sp>
        <p:nvSpPr>
          <p:cNvPr id="4" name="Rectangle 3"/>
          <p:cNvSpPr/>
          <p:nvPr/>
        </p:nvSpPr>
        <p:spPr>
          <a:xfrm>
            <a:off x="733301" y="3048000"/>
            <a:ext cx="4458195" cy="2286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Consolas" panose="020B0609020204030204" pitchFamily="49" charset="0"/>
                <a:cs typeface="Consolas" panose="020B0609020204030204" pitchFamily="49" charset="0"/>
              </a:rPr>
              <a:t>Sub </a:t>
            </a:r>
            <a:r>
              <a:rPr lang="en-US" b="1" dirty="0" err="1">
                <a:latin typeface="Consolas" panose="020B0609020204030204" pitchFamily="49" charset="0"/>
                <a:cs typeface="Consolas" panose="020B0609020204030204" pitchFamily="49" charset="0"/>
              </a:rPr>
              <a:t>cutAndPaste</a:t>
            </a:r>
            <a:r>
              <a:rPr lang="en-US" b="1" dirty="0">
                <a:latin typeface="Consolas" panose="020B0609020204030204" pitchFamily="49" charset="0"/>
                <a:cs typeface="Consolas" panose="020B0609020204030204" pitchFamily="49" charset="0"/>
              </a:rPr>
              <a:t>()</a:t>
            </a: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Selection.Expand</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Selection.Copy</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Selection.MoveRight</a:t>
            </a:r>
            <a:endParaRPr lang="en-US" b="1" dirty="0">
              <a:latin typeface="Consolas" panose="020B0609020204030204" pitchFamily="49" charset="0"/>
              <a:cs typeface="Consolas" panose="020B0609020204030204" pitchFamily="49" charset="0"/>
            </a:endParaRPr>
          </a:p>
          <a:p>
            <a:r>
              <a:rPr lang="en-US" b="1" dirty="0" smtClean="0">
                <a:latin typeface="Consolas" panose="020B0609020204030204" pitchFamily="49" charset="0"/>
                <a:cs typeface="Consolas" panose="020B0609020204030204" pitchFamily="49" charset="0"/>
              </a:rPr>
              <a:t>    </a:t>
            </a:r>
            <a:r>
              <a:rPr lang="en-US" b="1" dirty="0" err="1" smtClean="0">
                <a:latin typeface="Consolas" panose="020B0609020204030204" pitchFamily="49" charset="0"/>
                <a:cs typeface="Consolas" panose="020B0609020204030204" pitchFamily="49" charset="0"/>
              </a:rPr>
              <a:t>Selection.PasteAndFormat</a:t>
            </a:r>
            <a:r>
              <a:rPr lang="en-US" b="1" dirty="0" smtClean="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wdFormatOriginalFormatting</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End Sub</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901" y="3216363"/>
            <a:ext cx="1695450" cy="29527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301" y="3346133"/>
            <a:ext cx="1727118" cy="298133"/>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301" y="3902268"/>
            <a:ext cx="1727118" cy="27593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797" y="4306351"/>
            <a:ext cx="1933575" cy="25717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1952501" y="4800600"/>
            <a:ext cx="2971800" cy="1402350"/>
            <a:chOff x="1981200" y="5218649"/>
            <a:chExt cx="2971800" cy="1402350"/>
          </a:xfrm>
        </p:grpSpPr>
        <p:sp>
          <p:nvSpPr>
            <p:cNvPr id="10" name="Right Brace 9"/>
            <p:cNvSpPr/>
            <p:nvPr/>
          </p:nvSpPr>
          <p:spPr>
            <a:xfrm rot="5400000">
              <a:off x="3248148" y="4047197"/>
              <a:ext cx="533400" cy="2876303"/>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981200" y="5697669"/>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A predefined constant</a:t>
              </a:r>
            </a:p>
            <a:p>
              <a:pPr marL="285750" indent="-285750">
                <a:buFont typeface="Arial" panose="020B0604020202020204" pitchFamily="34" charset="0"/>
                <a:buChar char="•"/>
              </a:pPr>
              <a:r>
                <a:rPr lang="en-US" b="1" dirty="0" smtClean="0">
                  <a:solidFill>
                    <a:srgbClr val="FF0000"/>
                  </a:solidFill>
                </a:rPr>
                <a:t>Another is “</a:t>
              </a:r>
              <a:r>
                <a:rPr lang="en-US" b="1" dirty="0" err="1" smtClean="0">
                  <a:solidFill>
                    <a:srgbClr val="FF0000"/>
                  </a:solidFill>
                  <a:latin typeface="Consolas" panose="020B0609020204030204" pitchFamily="49" charset="0"/>
                  <a:cs typeface="Consolas" panose="020B0609020204030204" pitchFamily="49" charset="0"/>
                </a:rPr>
                <a:t>wdFormatPlainText</a:t>
              </a:r>
              <a:r>
                <a:rPr lang="en-US" b="1" dirty="0" smtClean="0">
                  <a:solidFill>
                    <a:srgbClr val="FF0000"/>
                  </a:solidFill>
                </a:rPr>
                <a:t>”</a:t>
              </a:r>
              <a:endParaRPr lang="en-US" b="1" dirty="0">
                <a:solidFill>
                  <a:srgbClr val="FF0000"/>
                </a:solidFill>
              </a:endParaRPr>
            </a:p>
          </p:txBody>
        </p:sp>
      </p:grpSp>
      <p:pic>
        <p:nvPicPr>
          <p:cNvPr id="1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9792" t="58142" r="10753" b="30088"/>
          <a:stretch/>
        </p:blipFill>
        <p:spPr bwMode="auto">
          <a:xfrm>
            <a:off x="5239308" y="5039082"/>
            <a:ext cx="3714127" cy="140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1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#3</a:t>
            </a:r>
            <a:endParaRPr lang="en-US" dirty="0"/>
          </a:p>
        </p:txBody>
      </p:sp>
      <p:sp>
        <p:nvSpPr>
          <p:cNvPr id="3" name="Content Placeholder 2"/>
          <p:cNvSpPr>
            <a:spLocks noGrp="1"/>
          </p:cNvSpPr>
          <p:nvPr>
            <p:ph idx="1"/>
          </p:nvPr>
        </p:nvSpPr>
        <p:spPr/>
        <p:txBody>
          <a:bodyPr/>
          <a:lstStyle/>
          <a:p>
            <a:r>
              <a:rPr lang="en-US" dirty="0" smtClean="0"/>
              <a:t>What would happen to the following document…</a:t>
            </a:r>
          </a:p>
          <a:p>
            <a:endParaRPr lang="en-US" dirty="0"/>
          </a:p>
          <a:p>
            <a:endParaRPr lang="en-US" dirty="0" smtClean="0"/>
          </a:p>
          <a:p>
            <a:r>
              <a:rPr lang="en-US" dirty="0" smtClean="0"/>
              <a:t>…if the following macro was executed?</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94457"/>
            <a:ext cx="2286000" cy="486103"/>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0" y="3194462"/>
            <a:ext cx="6629400" cy="1834738"/>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a:solidFill>
                  <a:schemeClr val="bg1"/>
                </a:solidFill>
                <a:latin typeface="Consolas" panose="020B0609020204030204" pitchFamily="49" charset="0"/>
                <a:cs typeface="Consolas" panose="020B0609020204030204" pitchFamily="49" charset="0"/>
              </a:rPr>
              <a:t>Sub </a:t>
            </a:r>
            <a:r>
              <a:rPr lang="en-US" b="1" smtClean="0">
                <a:solidFill>
                  <a:schemeClr val="bg1"/>
                </a:solidFill>
                <a:latin typeface="Consolas" panose="020B0609020204030204" pitchFamily="49" charset="0"/>
                <a:cs typeface="Consolas" panose="020B0609020204030204" pitchFamily="49" charset="0"/>
              </a:rPr>
              <a:t>exercise2()</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Selection.Expand</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Selection.Copy</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Selection.MoveRight</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Selection.PasteAndFormat</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a:t>
            </a:r>
            <a:r>
              <a:rPr lang="en-US" b="1" dirty="0" err="1">
                <a:solidFill>
                  <a:schemeClr val="bg1"/>
                </a:solidFill>
                <a:latin typeface="Consolas" panose="020B0609020204030204" pitchFamily="49" charset="0"/>
                <a:cs typeface="Consolas" panose="020B0609020204030204" pitchFamily="49" charset="0"/>
              </a:rPr>
              <a:t>wdFormatPlainText</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19823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t>
            </a:r>
            <a:r>
              <a:rPr lang="en-US" smtClean="0"/>
              <a:t>Selected Text: Multiple Changes</a:t>
            </a:r>
            <a:endParaRPr lang="en-US" dirty="0"/>
          </a:p>
        </p:txBody>
      </p:sp>
      <p:sp>
        <p:nvSpPr>
          <p:cNvPr id="3" name="Content Placeholder 2"/>
          <p:cNvSpPr>
            <a:spLocks noGrp="1"/>
          </p:cNvSpPr>
          <p:nvPr>
            <p:ph idx="1"/>
          </p:nvPr>
        </p:nvSpPr>
        <p:spPr/>
        <p:txBody>
          <a:bodyPr/>
          <a:lstStyle/>
          <a:p>
            <a:r>
              <a:rPr lang="en-US" dirty="0" smtClean="0"/>
              <a:t>Desired formatting:</a:t>
            </a:r>
          </a:p>
          <a:p>
            <a:pPr lvl="1"/>
            <a:r>
              <a:rPr lang="en-US" dirty="0"/>
              <a:t>Font size = 14 point</a:t>
            </a:r>
          </a:p>
          <a:p>
            <a:pPr lvl="1"/>
            <a:r>
              <a:rPr lang="en-US" dirty="0"/>
              <a:t>Bold</a:t>
            </a:r>
          </a:p>
          <a:p>
            <a:pPr lvl="1"/>
            <a:r>
              <a:rPr lang="en-US" dirty="0" smtClean="0"/>
              <a:t>Underline</a:t>
            </a:r>
          </a:p>
          <a:p>
            <a:pPr lvl="1"/>
            <a:r>
              <a:rPr lang="en-US" dirty="0" smtClean="0"/>
              <a:t>Center the heading</a:t>
            </a:r>
          </a:p>
          <a:p>
            <a:pPr lvl="1"/>
            <a:r>
              <a:rPr lang="en-US" dirty="0" smtClean="0"/>
              <a:t>6 point spacing after the heading</a:t>
            </a:r>
          </a:p>
          <a:p>
            <a:r>
              <a:rPr lang="en-US" b="1" dirty="0" smtClean="0"/>
              <a:t>Word document name</a:t>
            </a:r>
            <a:r>
              <a:rPr lang="en-US" smtClean="0"/>
              <a:t>: 10formattingSelectedTextMultiple.docm</a:t>
            </a:r>
            <a:endParaRPr lang="en-US" dirty="0"/>
          </a:p>
          <a:p>
            <a:endParaRPr lang="en-US" dirty="0"/>
          </a:p>
        </p:txBody>
      </p:sp>
      <p:sp>
        <p:nvSpPr>
          <p:cNvPr id="4" name="Rectangle 3"/>
          <p:cNvSpPr/>
          <p:nvPr/>
        </p:nvSpPr>
        <p:spPr>
          <a:xfrm>
            <a:off x="812800" y="4648200"/>
            <a:ext cx="7579426" cy="22098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formattingHeadings</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Selection.Font.Size</a:t>
            </a:r>
            <a:r>
              <a:rPr lang="en-US" b="1" dirty="0">
                <a:solidFill>
                  <a:schemeClr val="bg1"/>
                </a:solidFill>
                <a:latin typeface="Consolas" panose="020B0609020204030204" pitchFamily="49" charset="0"/>
                <a:cs typeface="Consolas" panose="020B0609020204030204" pitchFamily="49" charset="0"/>
              </a:rPr>
              <a:t> = 14</a:t>
            </a:r>
          </a:p>
          <a:p>
            <a:r>
              <a:rPr lang="en-US" b="1" dirty="0">
                <a:solidFill>
                  <a:schemeClr val="bg1"/>
                </a:solidFill>
                <a:latin typeface="Consolas" panose="020B0609020204030204" pitchFamily="49" charset="0"/>
                <a:cs typeface="Consolas" panose="020B0609020204030204" pitchFamily="49" charset="0"/>
              </a:rPr>
              <a:t>    Selection.Font.Bold = True</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Selection.Font.Underline</a:t>
            </a:r>
            <a:r>
              <a:rPr lang="en-US" b="1" dirty="0">
                <a:solidFill>
                  <a:schemeClr val="bg1"/>
                </a:solidFill>
                <a:latin typeface="Consolas" panose="020B0609020204030204" pitchFamily="49" charset="0"/>
                <a:cs typeface="Consolas" panose="020B0609020204030204" pitchFamily="49" charset="0"/>
              </a:rPr>
              <a:t> = </a:t>
            </a:r>
            <a:r>
              <a:rPr lang="en-US" b="1" dirty="0" smtClean="0">
                <a:solidFill>
                  <a:schemeClr val="bg1"/>
                </a:solidFill>
                <a:latin typeface="Consolas" panose="020B0609020204030204" pitchFamily="49" charset="0"/>
                <a:cs typeface="Consolas" panose="020B0609020204030204" pitchFamily="49" charset="0"/>
              </a:rPr>
              <a:t>True</a:t>
            </a:r>
          </a:p>
          <a:p>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Selection.ParagraphFormat.Alignment</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endParaRPr lang="en-US" b="1" dirty="0" smtClean="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wdAlignParagraphCenter</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Selection.ParagraphFormat.SpaceAfter </a:t>
            </a:r>
            <a:r>
              <a:rPr lang="en-US" b="1" dirty="0">
                <a:solidFill>
                  <a:schemeClr val="bg1"/>
                </a:solidFill>
                <a:latin typeface="Consolas" panose="020B0609020204030204" pitchFamily="49" charset="0"/>
                <a:cs typeface="Consolas" panose="020B0609020204030204" pitchFamily="49" charset="0"/>
              </a:rPr>
              <a:t>= 6</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3657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a:t>
            </a:r>
            <a:endParaRPr lang="en-US" dirty="0"/>
          </a:p>
        </p:txBody>
      </p:sp>
      <p:sp>
        <p:nvSpPr>
          <p:cNvPr id="3" name="Content Placeholder 2"/>
          <p:cNvSpPr>
            <a:spLocks noGrp="1"/>
          </p:cNvSpPr>
          <p:nvPr>
            <p:ph idx="1"/>
          </p:nvPr>
        </p:nvSpPr>
        <p:spPr/>
        <p:txBody>
          <a:bodyPr/>
          <a:lstStyle/>
          <a:p>
            <a:r>
              <a:rPr lang="en-US" dirty="0" smtClean="0"/>
              <a:t>Before:</a:t>
            </a:r>
          </a:p>
          <a:p>
            <a:endParaRPr lang="en-US" dirty="0"/>
          </a:p>
          <a:p>
            <a:endParaRPr lang="en-US" dirty="0" smtClean="0"/>
          </a:p>
          <a:p>
            <a:endParaRPr lang="en-US" dirty="0"/>
          </a:p>
          <a:p>
            <a:r>
              <a:rPr lang="en-US" dirty="0" smtClean="0"/>
              <a:t>After</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828800"/>
            <a:ext cx="2476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81400"/>
            <a:ext cx="36861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584"/>
            <a:ext cx="5438775"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Formatting Selected Paragraphs</a:t>
            </a:r>
            <a:endParaRPr lang="en-US" dirty="0"/>
          </a:p>
        </p:txBody>
      </p:sp>
      <p:sp>
        <p:nvSpPr>
          <p:cNvPr id="3" name="Content Placeholder 2"/>
          <p:cNvSpPr>
            <a:spLocks noGrp="1"/>
          </p:cNvSpPr>
          <p:nvPr>
            <p:ph idx="1"/>
          </p:nvPr>
        </p:nvSpPr>
        <p:spPr/>
        <p:txBody>
          <a:bodyPr/>
          <a:lstStyle/>
          <a:p>
            <a:r>
              <a:rPr lang="en-US" dirty="0" smtClean="0"/>
              <a:t>Desired formatting:</a:t>
            </a:r>
          </a:p>
          <a:p>
            <a:pPr lvl="1"/>
            <a:r>
              <a:rPr lang="en-US" dirty="0"/>
              <a:t>Font size = </a:t>
            </a:r>
            <a:r>
              <a:rPr lang="en-US" dirty="0" smtClean="0"/>
              <a:t>10 </a:t>
            </a:r>
            <a:r>
              <a:rPr lang="en-US" dirty="0"/>
              <a:t>point</a:t>
            </a:r>
          </a:p>
          <a:p>
            <a:pPr lvl="1"/>
            <a:r>
              <a:rPr lang="en-US" dirty="0"/>
              <a:t>Left and right margins indented by 0.2 inches</a:t>
            </a:r>
          </a:p>
          <a:p>
            <a:r>
              <a:rPr lang="en-US" b="1" dirty="0" smtClean="0"/>
              <a:t>Word document</a:t>
            </a:r>
            <a:r>
              <a:rPr lang="en-US" smtClean="0"/>
              <a:t>: 11formattingSelectedParagraphs.docm</a:t>
            </a:r>
            <a:endParaRPr lang="en-US" dirty="0"/>
          </a:p>
          <a:p>
            <a:endParaRPr lang="en-US" dirty="0"/>
          </a:p>
        </p:txBody>
      </p:sp>
      <p:sp>
        <p:nvSpPr>
          <p:cNvPr id="4" name="Rectangle 3"/>
          <p:cNvSpPr/>
          <p:nvPr/>
        </p:nvSpPr>
        <p:spPr>
          <a:xfrm>
            <a:off x="807522" y="2971800"/>
            <a:ext cx="8096992" cy="16764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Sub </a:t>
            </a:r>
            <a:r>
              <a:rPr lang="en-US" b="1" dirty="0" err="1">
                <a:solidFill>
                  <a:schemeClr val="bg1"/>
                </a:solidFill>
                <a:latin typeface="Consolas" panose="020B0609020204030204" pitchFamily="49" charset="0"/>
                <a:cs typeface="Consolas" panose="020B0609020204030204" pitchFamily="49" charset="0"/>
              </a:rPr>
              <a:t>formattingParagraphs</a:t>
            </a:r>
            <a:r>
              <a:rPr lang="en-US" b="1" dirty="0" smtClean="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Selection.Font.Size</a:t>
            </a:r>
            <a:r>
              <a:rPr lang="en-US" b="1" dirty="0" smtClean="0">
                <a:solidFill>
                  <a:schemeClr val="bg1"/>
                </a:solidFill>
                <a:latin typeface="Consolas" panose="020B0609020204030204" pitchFamily="49" charset="0"/>
                <a:cs typeface="Consolas" panose="020B0609020204030204" pitchFamily="49" charset="0"/>
              </a:rPr>
              <a:t> = 10</a:t>
            </a:r>
          </a:p>
          <a:p>
            <a:r>
              <a:rPr lang="en-US" b="1" dirty="0" smtClean="0">
                <a:solidFill>
                  <a:schemeClr val="bg1"/>
                </a:solidFill>
                <a:latin typeface="Consolas" panose="020B0609020204030204" pitchFamily="49" charset="0"/>
                <a:cs typeface="Consolas" panose="020B0609020204030204" pitchFamily="49" charset="0"/>
              </a:rPr>
              <a:t>   </a:t>
            </a:r>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True</a:t>
            </a:r>
            <a:endParaRPr lang="en-US" b="1" dirty="0">
              <a:solidFill>
                <a:schemeClr val="bg1"/>
              </a:solidFill>
              <a:latin typeface="Consolas" panose="020B0609020204030204" pitchFamily="49" charset="0"/>
              <a:cs typeface="Consolas" panose="020B0609020204030204" pitchFamily="49" charset="0"/>
            </a:endParaRP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Selection.ParagraphFormat.LeftIndent</a:t>
            </a:r>
            <a:r>
              <a:rPr lang="en-US" b="1" dirty="0">
                <a:solidFill>
                  <a:schemeClr val="bg1"/>
                </a:solidFill>
                <a:latin typeface="Consolas" panose="020B0609020204030204" pitchFamily="49" charset="0"/>
                <a:cs typeface="Consolas" panose="020B0609020204030204" pitchFamily="49" charset="0"/>
              </a:rPr>
              <a:t> = </a:t>
            </a:r>
            <a:r>
              <a:rPr lang="en-US" b="1" dirty="0" err="1">
                <a:solidFill>
                  <a:schemeClr val="bg1"/>
                </a:solidFill>
                <a:latin typeface="Consolas" panose="020B0609020204030204" pitchFamily="49" charset="0"/>
                <a:cs typeface="Consolas" panose="020B0609020204030204" pitchFamily="49" charset="0"/>
              </a:rPr>
              <a:t>InchesToPoints</a:t>
            </a:r>
            <a:r>
              <a:rPr lang="en-US" b="1" dirty="0">
                <a:solidFill>
                  <a:schemeClr val="bg1"/>
                </a:solidFill>
                <a:latin typeface="Consolas" panose="020B0609020204030204" pitchFamily="49" charset="0"/>
                <a:cs typeface="Consolas" panose="020B0609020204030204" pitchFamily="49" charset="0"/>
              </a:rPr>
              <a:t>(0.2)</a:t>
            </a:r>
          </a:p>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Selection.ParagraphFormat.RightIndent</a:t>
            </a:r>
            <a:r>
              <a:rPr lang="en-US" b="1" dirty="0">
                <a:solidFill>
                  <a:schemeClr val="bg1"/>
                </a:solidFill>
                <a:latin typeface="Consolas" panose="020B0609020204030204" pitchFamily="49" charset="0"/>
                <a:cs typeface="Consolas" panose="020B0609020204030204" pitchFamily="49" charset="0"/>
              </a:rPr>
              <a:t> = </a:t>
            </a:r>
            <a:r>
              <a:rPr lang="en-US" b="1" dirty="0" err="1">
                <a:solidFill>
                  <a:schemeClr val="bg1"/>
                </a:solidFill>
                <a:latin typeface="Consolas" panose="020B0609020204030204" pitchFamily="49" charset="0"/>
                <a:cs typeface="Consolas" panose="020B0609020204030204" pitchFamily="49" charset="0"/>
              </a:rPr>
              <a:t>InchesToPoints</a:t>
            </a:r>
            <a:r>
              <a:rPr lang="en-US" b="1" dirty="0">
                <a:solidFill>
                  <a:schemeClr val="bg1"/>
                </a:solidFill>
                <a:latin typeface="Consolas" panose="020B0609020204030204" pitchFamily="49" charset="0"/>
                <a:cs typeface="Consolas" panose="020B0609020204030204" pitchFamily="49" charset="0"/>
              </a:rPr>
              <a:t>(0.2)</a:t>
            </a:r>
          </a:p>
          <a:p>
            <a:r>
              <a:rPr lang="en-US" b="1" dirty="0">
                <a:solidFill>
                  <a:schemeClr val="bg1"/>
                </a:solidFill>
                <a:latin typeface="Consolas" panose="020B0609020204030204" pitchFamily="49" charset="0"/>
                <a:cs typeface="Consolas" panose="020B0609020204030204" pitchFamily="49" charset="0"/>
              </a:rPr>
              <a:t>End Sub</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41" y="5433136"/>
            <a:ext cx="4957916" cy="14060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70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4" name="Rectangle 3"/>
          <p:cNvSpPr/>
          <p:nvPr/>
        </p:nvSpPr>
        <p:spPr>
          <a:xfrm>
            <a:off x="445477" y="2667000"/>
            <a:ext cx="7579426" cy="914400"/>
          </a:xfrm>
          <a:prstGeom prst="rect">
            <a:avLst/>
          </a:prstGeom>
          <a:solidFill>
            <a:schemeClr val="bg1">
              <a:lumMod val="6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smtClean="0">
                <a:solidFill>
                  <a:schemeClr val="bg1"/>
                </a:solidFill>
                <a:latin typeface="Consolas" panose="020B0609020204030204" pitchFamily="49" charset="0"/>
                <a:cs typeface="Consolas" panose="020B0609020204030204" pitchFamily="49" charset="0"/>
              </a:rPr>
              <a:t>‘ Part of the example just covered</a:t>
            </a:r>
            <a:endParaRPr lang="en-US" b="1" dirty="0">
              <a:solidFill>
                <a:schemeClr val="bg1"/>
              </a:solidFill>
              <a:latin typeface="Consolas" panose="020B0609020204030204" pitchFamily="49" charset="0"/>
              <a:cs typeface="Consolas" panose="020B0609020204030204" pitchFamily="49" charset="0"/>
            </a:endParaRPr>
          </a:p>
          <a:p>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True</a:t>
            </a:r>
            <a:endParaRPr lang="en-US" b="1" dirty="0">
              <a:solidFill>
                <a:schemeClr val="bg1"/>
              </a:solidFill>
              <a:latin typeface="Consolas" panose="020B0609020204030204" pitchFamily="49" charset="0"/>
              <a:cs typeface="Consolas" panose="020B0609020204030204" pitchFamily="49" charset="0"/>
            </a:endParaRPr>
          </a:p>
        </p:txBody>
      </p:sp>
      <p:sp>
        <p:nvSpPr>
          <p:cNvPr id="5" name="TextBox 4"/>
          <p:cNvSpPr txBox="1"/>
          <p:nvPr/>
        </p:nvSpPr>
        <p:spPr>
          <a:xfrm>
            <a:off x="457200" y="1295400"/>
            <a:ext cx="5105400" cy="923330"/>
          </a:xfrm>
          <a:prstGeom prst="rect">
            <a:avLst/>
          </a:prstGeom>
          <a:solidFill>
            <a:schemeClr val="bg1">
              <a:lumMod val="65000"/>
            </a:schemeClr>
          </a:solidFill>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 First example</a:t>
            </a:r>
          </a:p>
          <a:p>
            <a:r>
              <a:rPr lang="en-US" b="1" dirty="0" err="1" smtClean="0">
                <a:solidFill>
                  <a:schemeClr val="bg1"/>
                </a:solidFill>
                <a:latin typeface="Consolas" panose="020B0609020204030204" pitchFamily="49" charset="0"/>
                <a:cs typeface="Consolas" panose="020B0609020204030204" pitchFamily="49" charset="0"/>
              </a:rPr>
              <a:t>Selection.Font.Bold</a:t>
            </a:r>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 wdToggle </a:t>
            </a:r>
            <a:r>
              <a:rPr lang="en-US" b="1" dirty="0" smtClean="0">
                <a:solidFill>
                  <a:schemeClr val="bg1"/>
                </a:solidFill>
                <a:latin typeface="Consolas" panose="020B0609020204030204" pitchFamily="49" charset="0"/>
                <a:cs typeface="Consolas" panose="020B0609020204030204" pitchFamily="49" charset="0"/>
              </a:rPr>
              <a:t>  </a:t>
            </a:r>
          </a:p>
          <a:p>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452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Concept: What If there Is No Selection?</a:t>
            </a:r>
            <a:endParaRPr lang="en-US" dirty="0"/>
          </a:p>
        </p:txBody>
      </p:sp>
      <p:sp>
        <p:nvSpPr>
          <p:cNvPr id="3" name="Content Placeholder 2"/>
          <p:cNvSpPr>
            <a:spLocks noGrp="1"/>
          </p:cNvSpPr>
          <p:nvPr>
            <p:ph idx="1"/>
          </p:nvPr>
        </p:nvSpPr>
        <p:spPr/>
        <p:txBody>
          <a:bodyPr/>
          <a:lstStyle/>
          <a:p>
            <a:r>
              <a:rPr lang="en-US" dirty="0" smtClean="0"/>
              <a:t>The VBA program attempts to format the currently selected text but there is ‘no’ selection.</a:t>
            </a:r>
          </a:p>
          <a:p>
            <a:r>
              <a:rPr lang="en-US" dirty="0" smtClean="0"/>
              <a:t>(Rhetorical questions - for now)</a:t>
            </a:r>
          </a:p>
          <a:p>
            <a:pPr lvl="1"/>
            <a:r>
              <a:rPr lang="en-US" dirty="0" smtClean="0"/>
              <a:t>What will happen?</a:t>
            </a:r>
          </a:p>
          <a:p>
            <a:pPr lvl="1"/>
            <a:r>
              <a:rPr lang="en-US" dirty="0" smtClean="0"/>
              <a:t>What modifications can be made to the program to handle this case?</a:t>
            </a:r>
          </a:p>
          <a:p>
            <a:endParaRPr lang="en-US" dirty="0"/>
          </a:p>
        </p:txBody>
      </p:sp>
    </p:spTree>
    <p:extLst>
      <p:ext uri="{BB962C8B-B14F-4D97-AF65-F5344CB8AC3E}">
        <p14:creationId xmlns:p14="http://schemas.microsoft.com/office/powerpoint/2010/main" val="31241632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a:t>
            </a:r>
            <a:r>
              <a:rPr lang="en-US" smtClean="0"/>
              <a:t>: Recap</a:t>
            </a:r>
            <a:endParaRPr lang="en-US" dirty="0"/>
          </a:p>
        </p:txBody>
      </p:sp>
      <p:sp>
        <p:nvSpPr>
          <p:cNvPr id="3" name="Content Placeholder 2"/>
          <p:cNvSpPr>
            <a:spLocks noGrp="1"/>
          </p:cNvSpPr>
          <p:nvPr>
            <p:ph idx="1"/>
          </p:nvPr>
        </p:nvSpPr>
        <p:spPr/>
        <p:txBody>
          <a:bodyPr/>
          <a:lstStyle/>
          <a:p>
            <a:r>
              <a:rPr lang="en-US" smtClean="0"/>
              <a:t>Formatting the entire document: access the </a:t>
            </a:r>
            <a:r>
              <a:rPr lang="en-US" smtClean="0">
                <a:latin typeface="Consolas" panose="020B0609020204030204" pitchFamily="49" charset="0"/>
                <a:cs typeface="Consolas" panose="020B0609020204030204" pitchFamily="49" charset="0"/>
              </a:rPr>
              <a:t>ActiveDocument</a:t>
            </a:r>
            <a:r>
              <a:rPr lang="en-US" smtClean="0"/>
              <a:t> object</a:t>
            </a:r>
            <a:endParaRPr lang="en-US" dirty="0" smtClean="0"/>
          </a:p>
          <a:p>
            <a:endParaRPr lang="en-US" dirty="0"/>
          </a:p>
          <a:p>
            <a:endParaRPr lang="en-US" dirty="0" smtClean="0"/>
          </a:p>
          <a:p>
            <a:r>
              <a:rPr lang="en-US" smtClean="0"/>
              <a:t>Formatting the currently selected text: access the </a:t>
            </a:r>
            <a:r>
              <a:rPr lang="en-US" smtClean="0">
                <a:latin typeface="Consolas" panose="020B0609020204030204" pitchFamily="49" charset="0"/>
                <a:cs typeface="Consolas" panose="020B0609020204030204" pitchFamily="49" charset="0"/>
              </a:rPr>
              <a:t>Selection</a:t>
            </a:r>
            <a:r>
              <a:rPr lang="en-US" smtClean="0"/>
              <a:t> object</a:t>
            </a:r>
          </a:p>
          <a:p>
            <a:r>
              <a:rPr lang="en-US" smtClean="0"/>
              <a:t>Then select the property of the selection that you wish to set/change</a:t>
            </a:r>
          </a:p>
          <a:p>
            <a:r>
              <a:rPr lang="en-US" smtClean="0"/>
              <a:t>Example: changing font of selected text</a:t>
            </a:r>
          </a:p>
          <a:p>
            <a:pPr lvl="1"/>
            <a:r>
              <a:rPr lang="en-US" smtClean="0"/>
              <a:t>Now for the ‘selected text’ (in this case it’s the whole document) access the ‘</a:t>
            </a:r>
            <a:r>
              <a:rPr lang="en-US" smtClean="0">
                <a:latin typeface="Consolas" panose="020B0609020204030204" pitchFamily="49" charset="0"/>
                <a:cs typeface="Consolas" panose="020B0609020204030204" pitchFamily="49" charset="0"/>
              </a:rPr>
              <a:t>Font’</a:t>
            </a:r>
            <a:r>
              <a:rPr lang="en-US" smtClean="0"/>
              <a:t> property and the ‘</a:t>
            </a:r>
            <a:r>
              <a:rPr lang="en-US" smtClean="0">
                <a:latin typeface="Consolas" panose="020B0609020204030204" pitchFamily="49" charset="0"/>
                <a:cs typeface="Consolas" panose="020B0609020204030204" pitchFamily="49" charset="0"/>
              </a:rPr>
              <a:t>Name</a:t>
            </a:r>
            <a:r>
              <a:rPr lang="en-US" smtClean="0"/>
              <a:t>’ property of that font and give it the desired name.</a:t>
            </a:r>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762000" y="2300514"/>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a:solidFill>
                  <a:schemeClr val="bg1"/>
                </a:solidFill>
                <a:latin typeface="Consolas" panose="020B0609020204030204" pitchFamily="49" charset="0"/>
                <a:cs typeface="Consolas" panose="020B0609020204030204" pitchFamily="49" charset="0"/>
              </a:rPr>
              <a:t> </a:t>
            </a:r>
            <a:r>
              <a:rPr lang="en-US" b="1" dirty="0" err="1">
                <a:solidFill>
                  <a:schemeClr val="bg1"/>
                </a:solidFill>
                <a:latin typeface="Consolas" panose="020B0609020204030204" pitchFamily="49" charset="0"/>
                <a:cs typeface="Consolas" panose="020B0609020204030204" pitchFamily="49" charset="0"/>
              </a:rPr>
              <a:t>ActiveDocument.Select</a:t>
            </a:r>
            <a:endParaRPr lang="en-US" b="1" dirty="0">
              <a:solidFill>
                <a:schemeClr val="bg1"/>
              </a:solidFill>
              <a:latin typeface="Consolas" panose="020B0609020204030204" pitchFamily="49" charset="0"/>
              <a:cs typeface="Consolas" panose="020B0609020204030204" pitchFamily="49" charset="0"/>
            </a:endParaRPr>
          </a:p>
        </p:txBody>
      </p:sp>
      <p:sp>
        <p:nvSpPr>
          <p:cNvPr id="6" name="Rectangle 5"/>
          <p:cNvSpPr/>
          <p:nvPr/>
        </p:nvSpPr>
        <p:spPr>
          <a:xfrm>
            <a:off x="990600" y="6110514"/>
            <a:ext cx="3657600" cy="457200"/>
          </a:xfrm>
          <a:prstGeom prst="rect">
            <a:avLst/>
          </a:prstGeom>
          <a:solidFill>
            <a:schemeClr val="bg1">
              <a:lumMod val="75000"/>
            </a:schemeClr>
          </a:solidFill>
          <a:ln w="254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b="1" dirty="0" err="1" smtClean="0">
                <a:solidFill>
                  <a:schemeClr val="bg1"/>
                </a:solidFill>
                <a:latin typeface="Consolas" panose="020B0609020204030204" pitchFamily="49" charset="0"/>
                <a:cs typeface="Consolas" panose="020B0609020204030204" pitchFamily="49" charset="0"/>
              </a:rPr>
              <a:t>Selection.Font</a:t>
            </a:r>
            <a:r>
              <a:rPr lang="en-US" b="1" dirty="0">
                <a:solidFill>
                  <a:schemeClr val="bg1"/>
                </a:solidFill>
                <a:latin typeface="Consolas" panose="020B0609020204030204" pitchFamily="49" charset="0"/>
                <a:cs typeface="Consolas" panose="020B0609020204030204" pitchFamily="49" charset="0"/>
              </a:rPr>
              <a:t> = Calibri</a:t>
            </a:r>
          </a:p>
        </p:txBody>
      </p:sp>
    </p:spTree>
    <p:extLst>
      <p:ext uri="{BB962C8B-B14F-4D97-AF65-F5344CB8AC3E}">
        <p14:creationId xmlns:p14="http://schemas.microsoft.com/office/powerpoint/2010/main" val="31249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Single</a:t>
            </a:r>
            <a:endParaRPr lang="en-US" dirty="0"/>
          </a:p>
        </p:txBody>
      </p:sp>
      <p:sp>
        <p:nvSpPr>
          <p:cNvPr id="3" name="Content Placeholder 2"/>
          <p:cNvSpPr>
            <a:spLocks noGrp="1"/>
          </p:cNvSpPr>
          <p:nvPr>
            <p:ph idx="1"/>
          </p:nvPr>
        </p:nvSpPr>
        <p:spPr/>
        <p:txBody>
          <a:bodyPr/>
          <a:lstStyle/>
          <a:p>
            <a:r>
              <a:rPr lang="en-US" dirty="0" smtClean="0"/>
              <a:t>Printing a single document (currently opened, active MS-Word document)</a:t>
            </a:r>
          </a:p>
          <a:p>
            <a:pPr marL="227013" lvl="1" indent="-227013">
              <a:buFont typeface="Arial" charset="0"/>
              <a:buChar char="•"/>
            </a:pPr>
            <a:r>
              <a:rPr lang="en-US" altLang="en-US" sz="2400" b="1" dirty="0" smtClean="0"/>
              <a:t>Word document containing the macro example</a:t>
            </a:r>
            <a:r>
              <a:rPr lang="en-US" altLang="en-US" sz="2400" b="1" smtClean="0"/>
              <a:t>: “</a:t>
            </a:r>
            <a:r>
              <a:rPr lang="en-US" altLang="en-US" sz="2400" smtClean="0"/>
              <a:t>12</a:t>
            </a:r>
            <a:r>
              <a:rPr lang="en-US" altLang="en-US" sz="2400" smtClean="0">
                <a:latin typeface="Consolas" pitchFamily="49" charset="0"/>
                <a:cs typeface="Consolas" pitchFamily="49" charset="0"/>
              </a:rPr>
              <a:t>singleDocumentPrint.docm</a:t>
            </a:r>
            <a:r>
              <a:rPr lang="en-US" altLang="en-US" sz="2400" dirty="0" smtClean="0">
                <a:latin typeface="Consolas" pitchFamily="49" charset="0"/>
                <a:cs typeface="Consolas" pitchFamily="49" charset="0"/>
              </a:rPr>
              <a:t>”</a:t>
            </a:r>
            <a:endParaRPr lang="en-US" dirty="0" smtClean="0"/>
          </a:p>
          <a:p>
            <a:pPr marL="339725" lvl="1" indent="0">
              <a:buNone/>
            </a:pPr>
            <a:r>
              <a:rPr lang="en-US" dirty="0">
                <a:latin typeface="Consolas" panose="020B0609020204030204" pitchFamily="49" charset="0"/>
                <a:cs typeface="Consolas" panose="020B0609020204030204" pitchFamily="49" charset="0"/>
              </a:rPr>
              <a:t>Sub PrintSingleDocument()</a:t>
            </a:r>
          </a:p>
          <a:p>
            <a:pPr marL="339725" lvl="1" indent="0">
              <a:buNone/>
            </a:pPr>
            <a:r>
              <a:rPr lang="en-US" dirty="0" smtClean="0">
                <a:latin typeface="Consolas" panose="020B0609020204030204" pitchFamily="49" charset="0"/>
                <a:cs typeface="Consolas" panose="020B0609020204030204" pitchFamily="49" charset="0"/>
              </a:rPr>
              <a:t>    ActiveDocument.PrintOut</a:t>
            </a: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End </a:t>
            </a:r>
            <a:r>
              <a:rPr lang="en-US" dirty="0" smtClean="0">
                <a:latin typeface="Consolas" panose="020B0609020204030204" pitchFamily="49" charset="0"/>
                <a:cs typeface="Consolas" panose="020B0609020204030204" pitchFamily="49" charset="0"/>
              </a:rPr>
              <a:t>Subs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6713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(MS-Word 2013)</a:t>
            </a:r>
            <a:endParaRPr lang="en-US" dirty="0"/>
          </a:p>
        </p:txBody>
      </p:sp>
      <p:sp>
        <p:nvSpPr>
          <p:cNvPr id="3" name="Content Placeholder 2"/>
          <p:cNvSpPr>
            <a:spLocks noGrp="1"/>
          </p:cNvSpPr>
          <p:nvPr>
            <p:ph idx="1"/>
          </p:nvPr>
        </p:nvSpPr>
        <p:spPr>
          <a:xfrm>
            <a:off x="457200" y="1295400"/>
            <a:ext cx="8153400" cy="1547813"/>
          </a:xfrm>
        </p:spPr>
        <p:txBody>
          <a:bodyPr rtlCol="0">
            <a:normAutofit lnSpcReduction="10000"/>
          </a:bodyPr>
          <a:lstStyle/>
          <a:p>
            <a:pPr marL="234950" indent="-234950" eaLnBrk="1" fontAlgn="auto" hangingPunct="1">
              <a:spcAft>
                <a:spcPts val="0"/>
              </a:spcAft>
              <a:buFont typeface="Arial" panose="020B0604020202020204" pitchFamily="34" charset="0"/>
              <a:buChar char="•"/>
              <a:defRPr/>
            </a:pPr>
            <a:r>
              <a:rPr lang="en-US" dirty="0" smtClean="0"/>
              <a:t>The macro programming capability comes built-in to the MS-Office suite.</a:t>
            </a:r>
          </a:p>
          <a:p>
            <a:pPr marL="522287" lvl="1" indent="-234950" eaLnBrk="1" fontAlgn="auto" hangingPunct="1">
              <a:spcAft>
                <a:spcPts val="0"/>
              </a:spcAft>
              <a:buFont typeface="Arial" panose="020B0604020202020204" pitchFamily="34" charset="0"/>
              <a:buChar char="–"/>
              <a:defRPr/>
            </a:pPr>
            <a:r>
              <a:rPr lang="en-US" dirty="0" smtClean="0"/>
              <a:t>You simply have to enable that functionality</a:t>
            </a:r>
          </a:p>
          <a:p>
            <a:pPr marL="234950" indent="-234950" eaLnBrk="1" fontAlgn="auto" hangingPunct="1">
              <a:spcAft>
                <a:spcPts val="0"/>
              </a:spcAft>
              <a:buFont typeface="Arial" panose="020B0604020202020204" pitchFamily="34" charset="0"/>
              <a:buChar char="•"/>
              <a:defRPr/>
            </a:pPr>
            <a:r>
              <a:rPr lang="en-US" dirty="0" smtClean="0"/>
              <a:t>Steps</a:t>
            </a:r>
          </a:p>
          <a:p>
            <a:pPr eaLnBrk="1" fontAlgn="auto" hangingPunct="1">
              <a:spcAft>
                <a:spcPts val="0"/>
              </a:spcAft>
              <a:buFont typeface="Arial" panose="020B0604020202020204" pitchFamily="34" charset="0"/>
              <a:buChar char="•"/>
              <a:defRPr/>
            </a:pPr>
            <a:endParaRPr lang="en-US" dirty="0"/>
          </a:p>
        </p:txBody>
      </p:sp>
      <p:grpSp>
        <p:nvGrpSpPr>
          <p:cNvPr id="7" name="Group 6"/>
          <p:cNvGrpSpPr/>
          <p:nvPr/>
        </p:nvGrpSpPr>
        <p:grpSpPr>
          <a:xfrm>
            <a:off x="933432" y="2787957"/>
            <a:ext cx="2800368" cy="3304933"/>
            <a:chOff x="933432" y="2787957"/>
            <a:chExt cx="2800368" cy="3304933"/>
          </a:xfrm>
        </p:grpSpPr>
        <p:pic>
          <p:nvPicPr>
            <p:cNvPr id="6" name="Picture 5"/>
            <p:cNvPicPr>
              <a:picLocks noChangeAspect="1"/>
            </p:cNvPicPr>
            <p:nvPr/>
          </p:nvPicPr>
          <p:blipFill>
            <a:blip r:embed="rId2"/>
            <a:stretch>
              <a:fillRect/>
            </a:stretch>
          </p:blipFill>
          <p:spPr>
            <a:xfrm>
              <a:off x="1143000" y="3178240"/>
              <a:ext cx="1885950" cy="2914650"/>
            </a:xfrm>
            <a:prstGeom prst="rect">
              <a:avLst/>
            </a:prstGeom>
          </p:spPr>
        </p:pic>
        <p:grpSp>
          <p:nvGrpSpPr>
            <p:cNvPr id="4" name="Group 3"/>
            <p:cNvGrpSpPr/>
            <p:nvPr/>
          </p:nvGrpSpPr>
          <p:grpSpPr>
            <a:xfrm>
              <a:off x="933432" y="2787957"/>
              <a:ext cx="2800368" cy="1022043"/>
              <a:chOff x="800100" y="2778125"/>
              <a:chExt cx="2805278" cy="1089025"/>
            </a:xfrm>
          </p:grpSpPr>
          <p:sp>
            <p:nvSpPr>
              <p:cNvPr id="27658"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10" name="Right Arrow 9"/>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2" name="Group 11"/>
          <p:cNvGrpSpPr/>
          <p:nvPr/>
        </p:nvGrpSpPr>
        <p:grpSpPr>
          <a:xfrm>
            <a:off x="5334000" y="2778125"/>
            <a:ext cx="2125662" cy="4055559"/>
            <a:chOff x="5334000" y="2778125"/>
            <a:chExt cx="2125662" cy="4055559"/>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655"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11" name="Right Arrow 10"/>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7973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p:txBody>
          <a:bodyPr/>
          <a:lstStyle/>
          <a:p>
            <a:r>
              <a:rPr lang="en-CA" b="1" dirty="0" smtClean="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smtClean="0"/>
              <a:t>Your VBA assignment submission must include identification information:</a:t>
            </a:r>
          </a:p>
          <a:p>
            <a:pPr lvl="1" eaLnBrk="1" hangingPunct="1">
              <a:tabLst>
                <a:tab pos="1254125" algn="l"/>
              </a:tabLst>
            </a:pPr>
            <a:r>
              <a:rPr lang="en-US" dirty="0" smtClean="0"/>
              <a:t>Full name </a:t>
            </a:r>
          </a:p>
          <a:p>
            <a:pPr lvl="1" eaLnBrk="1" hangingPunct="1">
              <a:tabLst>
                <a:tab pos="1254125" algn="l"/>
              </a:tabLst>
            </a:pPr>
            <a:r>
              <a:rPr lang="en-US" dirty="0" smtClean="0"/>
              <a:t>Student identification number</a:t>
            </a:r>
          </a:p>
          <a:p>
            <a:pPr lvl="1" eaLnBrk="1" hangingPunct="1">
              <a:tabLst>
                <a:tab pos="1254125" algn="l"/>
              </a:tabLst>
            </a:pPr>
            <a:r>
              <a:rPr lang="en-US"/>
              <a:t>T</a:t>
            </a:r>
            <a:r>
              <a:rPr lang="en-US" smtClean="0"/>
              <a:t>utorial number</a:t>
            </a:r>
          </a:p>
          <a:p>
            <a:pPr lvl="1" eaLnBrk="1" hangingPunct="1">
              <a:tabLst>
                <a:tab pos="1254125" algn="l"/>
              </a:tabLst>
            </a:pPr>
            <a:r>
              <a:rPr lang="en-US" smtClean="0"/>
              <a:t>List the program features (from the assignment description) and clearly indicate if the feature was completed or not completed.</a:t>
            </a:r>
            <a:endParaRPr lang="en-CA" dirty="0"/>
          </a:p>
          <a:p>
            <a:pPr eaLnBrk="1" hangingPunct="1">
              <a:tabLst>
                <a:tab pos="1254125" algn="l"/>
              </a:tabLst>
            </a:pPr>
            <a:r>
              <a:rPr lang="en-US" altLang="en-US" dirty="0" smtClean="0"/>
              <a:t>DON’T just enter this information into your program instructions</a:t>
            </a:r>
          </a:p>
          <a:p>
            <a:pPr eaLnBrk="1" hangingPunct="1">
              <a:tabLst>
                <a:tab pos="1254125" algn="l"/>
              </a:tabLst>
            </a:pPr>
            <a:endParaRPr lang="en-US" altLang="en-US" dirty="0" smtClean="0"/>
          </a:p>
          <a:p>
            <a:pPr eaLnBrk="1" hangingPunct="1">
              <a:tabLst>
                <a:tab pos="1254125" algn="l"/>
              </a:tabLst>
            </a:pPr>
            <a:endParaRPr lang="en-US" altLang="en-US" dirty="0"/>
          </a:p>
          <a:p>
            <a:pPr eaLnBrk="1" hangingPunct="1">
              <a:tabLst>
                <a:tab pos="1254125" algn="l"/>
              </a:tabLst>
            </a:pPr>
            <a:endParaRPr lang="en-US" altLang="en-US" dirty="0" smtClean="0"/>
          </a:p>
          <a:p>
            <a:pPr eaLnBrk="1" hangingPunct="1">
              <a:tabLst>
                <a:tab pos="1254125" algn="l"/>
              </a:tabLst>
            </a:pPr>
            <a:endParaRPr lang="en-US" altLang="en-US" dirty="0" smtClean="0"/>
          </a:p>
          <a:p>
            <a:endParaRPr lang="en-C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8" y="490567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353629" y="4940685"/>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smtClean="0">
                  <a:solidFill>
                    <a:srgbClr val="FF0000"/>
                  </a:solidFill>
                </a:rPr>
                <a:t>Instructions for the computer</a:t>
              </a:r>
              <a:endParaRPr lang="en-US" b="1" dirty="0">
                <a:solidFill>
                  <a:srgbClr val="FF0000"/>
                </a:solidFill>
              </a:endParaRPr>
            </a:p>
          </p:txBody>
        </p:sp>
      </p:grpSp>
      <p:grpSp>
        <p:nvGrpSpPr>
          <p:cNvPr id="8" name="Group 7"/>
          <p:cNvGrpSpPr/>
          <p:nvPr/>
        </p:nvGrpSpPr>
        <p:grpSpPr>
          <a:xfrm>
            <a:off x="2391229" y="5521833"/>
            <a:ext cx="3762632" cy="1262152"/>
            <a:chOff x="2362200" y="4578559"/>
            <a:chExt cx="3762632" cy="1262152"/>
          </a:xfrm>
        </p:grpSpPr>
        <p:sp>
          <p:nvSpPr>
            <p:cNvPr id="5" name="TextBox 4"/>
            <p:cNvSpPr txBox="1"/>
            <p:nvPr/>
          </p:nvSpPr>
          <p:spPr>
            <a:xfrm>
              <a:off x="3048000" y="5194380"/>
              <a:ext cx="3076832" cy="646331"/>
            </a:xfrm>
            <a:prstGeom prst="rect">
              <a:avLst/>
            </a:prstGeom>
            <a:noFill/>
          </p:spPr>
          <p:txBody>
            <a:bodyPr wrap="square" rtlCol="0">
              <a:spAutoFit/>
            </a:bodyPr>
            <a:lstStyle/>
            <a:p>
              <a:r>
                <a:rPr lang="en-US" i="1" dirty="0" smtClean="0">
                  <a:solidFill>
                    <a:srgbClr val="FF0000"/>
                  </a:solidFill>
                </a:rPr>
                <a:t>(Computer): problem, I don’t know how to “James Tam”</a:t>
              </a:r>
              <a:endParaRPr lang="en-US" i="1" dirty="0">
                <a:solidFill>
                  <a:srgbClr val="FF0000"/>
                </a:solidFill>
              </a:endParaRPr>
            </a:p>
          </p:txBody>
        </p:sp>
        <p:cxnSp>
          <p:nvCxnSpPr>
            <p:cNvPr id="7" name="Straight Arrow Connector 6"/>
            <p:cNvCxnSpPr/>
            <p:nvPr/>
          </p:nvCxnSpPr>
          <p:spPr>
            <a:xfrm flipH="1" flipV="1">
              <a:off x="2362200" y="4578559"/>
              <a:ext cx="897924" cy="6792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a:t>
            </a:r>
            <a:r>
              <a:rPr lang="en-CA" b="1" dirty="0" smtClean="0">
                <a:solidFill>
                  <a:srgbClr val="FF0000"/>
                </a:solidFill>
              </a:rPr>
              <a:t>Documentation</a:t>
            </a:r>
            <a:r>
              <a:rPr lang="en-CA" dirty="0" smtClean="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92D050"/>
                </a:solidFill>
              </a:rPr>
              <a:t>mark</a:t>
            </a:r>
            <a:r>
              <a:rPr lang="en-US" altLang="en-US" dirty="0"/>
              <a:t>’ this information so it doesn’t cause an </a:t>
            </a:r>
            <a:r>
              <a:rPr lang="en-US" altLang="en-US" dirty="0" smtClean="0"/>
              <a:t>error</a:t>
            </a:r>
          </a:p>
          <a:p>
            <a:pPr lvl="1"/>
            <a:r>
              <a:rPr lang="en-US" altLang="en-US" dirty="0" smtClean="0"/>
              <a:t>The marking will indicate to the VBA translation mechanism that the line is for the reader of the program and not to be translated and executed</a:t>
            </a:r>
          </a:p>
          <a:p>
            <a:pPr lvl="1"/>
            <a:r>
              <a:rPr lang="en-US" altLang="en-US" dirty="0" smtClean="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smtClean="0"/>
              <a:t>Format</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 &lt;</a:t>
            </a:r>
            <a:r>
              <a:rPr lang="en-US" b="1" i="1" dirty="0" smtClean="0">
                <a:solidFill>
                  <a:srgbClr val="FF0000"/>
                </a:solidFill>
                <a:latin typeface="Consolas" panose="020B0609020204030204" pitchFamily="49" charset="0"/>
                <a:cs typeface="Consolas" panose="020B0609020204030204" pitchFamily="49" charset="0"/>
              </a:rPr>
              <a:t>Documentation</a:t>
            </a:r>
            <a:r>
              <a:rPr lang="en-US" b="1" dirty="0" smtClean="0">
                <a:solidFill>
                  <a:srgbClr val="FF0000"/>
                </a:solidFill>
                <a:latin typeface="Consolas" panose="020B0609020204030204" pitchFamily="49" charset="0"/>
                <a:cs typeface="Consolas" panose="020B0609020204030204" pitchFamily="49" charset="0"/>
              </a:rPr>
              <a:t>&gt;</a:t>
            </a:r>
            <a:endParaRPr lang="en-US" b="1" dirty="0">
              <a:solidFill>
                <a:srgbClr val="FF0000"/>
              </a:solidFill>
              <a:latin typeface="Consolas" panose="020B0609020204030204" pitchFamily="49" charset="0"/>
              <a:cs typeface="Consolas" panose="020B0609020204030204" pitchFamily="49" charset="0"/>
            </a:endParaRPr>
          </a:p>
          <a:p>
            <a:r>
              <a:rPr lang="en-US" b="1" dirty="0" smtClean="0"/>
              <a:t>Example</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a:solidFill>
                  <a:srgbClr val="92D050"/>
                </a:solidFill>
                <a:latin typeface="Consolas" panose="020B0609020204030204" pitchFamily="49" charset="0"/>
                <a:cs typeface="Consolas" panose="020B0609020204030204" pitchFamily="49" charset="0"/>
              </a:rPr>
              <a:t>'</a:t>
            </a:r>
            <a:r>
              <a:rPr lang="en-US" b="1" dirty="0">
                <a:solidFill>
                  <a:srgbClr val="FF0000"/>
                </a:solidFill>
                <a:latin typeface="Consolas" panose="020B0609020204030204" pitchFamily="49" charset="0"/>
                <a:cs typeface="Consolas" panose="020B0609020204030204" pitchFamily="49" charset="0"/>
              </a:rPr>
              <a:t> Author: </a:t>
            </a:r>
            <a:r>
              <a:rPr lang="en-US" b="1">
                <a:solidFill>
                  <a:srgbClr val="FF0000"/>
                </a:solidFill>
                <a:latin typeface="Consolas" panose="020B0609020204030204" pitchFamily="49" charset="0"/>
                <a:cs typeface="Consolas" panose="020B0609020204030204" pitchFamily="49" charset="0"/>
              </a:rPr>
              <a:t>James </a:t>
            </a:r>
            <a:r>
              <a:rPr lang="en-US" b="1" smtClean="0">
                <a:solidFill>
                  <a:srgbClr val="FF0000"/>
                </a:solidFill>
                <a:latin typeface="Consolas" panose="020B0609020204030204" pitchFamily="49" charset="0"/>
                <a:cs typeface="Consolas" panose="020B0609020204030204" pitchFamily="49" charset="0"/>
              </a:rPr>
              <a:t>Tam</a:t>
            </a:r>
            <a:endParaRPr lang="en-US" b="1" dirty="0" smtClean="0">
              <a:solidFill>
                <a:srgbClr val="FF0000"/>
              </a:solidFill>
              <a:latin typeface="Consolas" panose="020B0609020204030204" pitchFamily="49" charset="0"/>
              <a:cs typeface="Consolas" panose="020B0609020204030204" pitchFamily="49" charset="0"/>
            </a:endParaRPr>
          </a:p>
          <a:p>
            <a:pPr marL="395288" indent="-342900"/>
            <a:r>
              <a:rPr lang="en-US" dirty="0" smtClean="0">
                <a:cs typeface="Consolas" panose="020B0609020204030204" pitchFamily="49" charset="0"/>
              </a:rPr>
              <a:t>No  error: Everything after the quote until the end of the line will not be translated into machine language/binary</a:t>
            </a:r>
          </a:p>
          <a:p>
            <a:pPr marL="395288" indent="-342900"/>
            <a:r>
              <a:rPr lang="en-US" dirty="0" smtClean="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30675589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(3)</a:t>
            </a:r>
            <a:endParaRPr lang="en-US" dirty="0"/>
          </a:p>
        </p:txBody>
      </p:sp>
      <p:sp>
        <p:nvSpPr>
          <p:cNvPr id="3" name="Content Placeholder 2"/>
          <p:cNvSpPr>
            <a:spLocks noGrp="1"/>
          </p:cNvSpPr>
          <p:nvPr>
            <p:ph idx="1"/>
          </p:nvPr>
        </p:nvSpPr>
        <p:spPr/>
        <p:txBody>
          <a:bodyPr/>
          <a:lstStyle/>
          <a:p>
            <a:pPr marL="395288" indent="-342900"/>
            <a:r>
              <a:rPr lang="en-US" dirty="0" smtClean="0">
                <a:cs typeface="Consolas" panose="020B0609020204030204" pitchFamily="49" charset="0"/>
              </a:rPr>
              <a:t>Contact information </a:t>
            </a:r>
            <a:r>
              <a:rPr lang="en-US" dirty="0">
                <a:cs typeface="Consolas" panose="020B0609020204030204" pitchFamily="49" charset="0"/>
              </a:rPr>
              <a:t>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keyword</a:t>
            </a: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smtClean="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5334000" cy="13805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364199" y="2286000"/>
            <a:ext cx="2310526" cy="647700"/>
            <a:chOff x="6364199" y="2286000"/>
            <a:chExt cx="2310526" cy="647700"/>
          </a:xfrm>
        </p:grpSpPr>
        <p:sp>
          <p:nvSpPr>
            <p:cNvPr id="5" name="Right Brace 4"/>
            <p:cNvSpPr/>
            <p:nvPr/>
          </p:nvSpPr>
          <p:spPr>
            <a:xfrm>
              <a:off x="6364199" y="2286000"/>
              <a:ext cx="329326" cy="6477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93525" y="2287369"/>
              <a:ext cx="1981200" cy="646331"/>
            </a:xfrm>
            <a:prstGeom prst="rect">
              <a:avLst/>
            </a:prstGeom>
            <a:noFill/>
          </p:spPr>
          <p:txBody>
            <a:bodyPr wrap="square" rtlCol="0">
              <a:spAutoFit/>
            </a:bodyPr>
            <a:lstStyle/>
            <a:p>
              <a:r>
                <a:rPr lang="en-US" b="1" dirty="0" smtClean="0">
                  <a:solidFill>
                    <a:srgbClr val="FF0000"/>
                  </a:solidFill>
                </a:rPr>
                <a:t>Documentation: marked in red</a:t>
              </a:r>
              <a:endParaRPr lang="en-US" b="1" dirty="0">
                <a:solidFill>
                  <a:srgbClr val="FF0000"/>
                </a:solidFill>
              </a:endParaRPr>
            </a:p>
          </p:txBody>
        </p:sp>
      </p:grpSp>
    </p:spTree>
    <p:extLst>
      <p:ext uri="{BB962C8B-B14F-4D97-AF65-F5344CB8AC3E}">
        <p14:creationId xmlns:p14="http://schemas.microsoft.com/office/powerpoint/2010/main" val="96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solidFill>
                  <a:srgbClr val="FF0000"/>
                </a:solidFill>
              </a:rPr>
              <a:t>Program Documentation</a:t>
            </a:r>
            <a:r>
              <a:rPr lang="en-CA"/>
              <a:t> </a:t>
            </a:r>
            <a:r>
              <a:rPr lang="en-CA" smtClean="0"/>
              <a:t>(4)</a:t>
            </a:r>
            <a:endParaRPr lang="en-US"/>
          </a:p>
        </p:txBody>
      </p:sp>
      <p:sp>
        <p:nvSpPr>
          <p:cNvPr id="3" name="Content Placeholder 2"/>
          <p:cNvSpPr>
            <a:spLocks noGrp="1"/>
          </p:cNvSpPr>
          <p:nvPr>
            <p:ph idx="1"/>
          </p:nvPr>
        </p:nvSpPr>
        <p:spPr/>
        <p:txBody>
          <a:bodyPr/>
          <a:lstStyle/>
          <a:p>
            <a:r>
              <a:rPr lang="en-US" smtClean="0"/>
              <a:t>Program features (this will be worth many marks)</a:t>
            </a:r>
          </a:p>
          <a:p>
            <a:r>
              <a:rPr lang="en-US" smtClean="0"/>
              <a:t>Assignment description</a:t>
            </a:r>
          </a:p>
          <a:p>
            <a:endParaRPr lang="en-US" smtClean="0"/>
          </a:p>
          <a:p>
            <a:endParaRPr lang="en-US"/>
          </a:p>
          <a:p>
            <a:endParaRPr lang="en-US" smtClean="0"/>
          </a:p>
          <a:p>
            <a:endParaRPr lang="en-US"/>
          </a:p>
          <a:p>
            <a:pPr marL="0" indent="0">
              <a:buNone/>
            </a:pPr>
            <a:endParaRPr lang="en-US"/>
          </a:p>
          <a:p>
            <a:r>
              <a:rPr lang="en-US" smtClean="0"/>
              <a:t>Program documentation</a:t>
            </a:r>
          </a:p>
          <a:p>
            <a:pPr lvl="1">
              <a:spcBef>
                <a:spcPts val="0"/>
              </a:spcBef>
            </a:pPr>
            <a:r>
              <a:rPr lang="en-US" sz="1600">
                <a:solidFill>
                  <a:srgbClr val="FF0000"/>
                </a:solidFill>
              </a:rPr>
              <a:t>' Author:   James </a:t>
            </a:r>
            <a:r>
              <a:rPr lang="en-US" sz="1600" smtClean="0">
                <a:solidFill>
                  <a:srgbClr val="FF0000"/>
                </a:solidFill>
              </a:rPr>
              <a:t>Tam      ID: 123456</a:t>
            </a:r>
            <a:endParaRPr lang="en-US" sz="1600">
              <a:solidFill>
                <a:srgbClr val="FF0000"/>
              </a:solidFill>
            </a:endParaRPr>
          </a:p>
          <a:p>
            <a:pPr lvl="1">
              <a:spcBef>
                <a:spcPts val="0"/>
              </a:spcBef>
            </a:pPr>
            <a:r>
              <a:rPr lang="en-US" sz="1600">
                <a:solidFill>
                  <a:srgbClr val="FF0000"/>
                </a:solidFill>
              </a:rPr>
              <a:t>' Version:  Nov 2, 2015</a:t>
            </a:r>
          </a:p>
          <a:p>
            <a:pPr lvl="1">
              <a:spcBef>
                <a:spcPts val="0"/>
              </a:spcBef>
            </a:pPr>
            <a:r>
              <a:rPr lang="en-US" sz="1600">
                <a:solidFill>
                  <a:srgbClr val="FF0000"/>
                </a:solidFill>
              </a:rPr>
              <a:t>' Tutorial: 99</a:t>
            </a:r>
          </a:p>
          <a:p>
            <a:pPr lvl="1">
              <a:spcBef>
                <a:spcPts val="0"/>
              </a:spcBef>
            </a:pPr>
            <a:r>
              <a:rPr lang="en-US" sz="1600">
                <a:solidFill>
                  <a:srgbClr val="FF0000"/>
                </a:solidFill>
              </a:rPr>
              <a:t>' PROGRAM FEATURES</a:t>
            </a:r>
          </a:p>
          <a:p>
            <a:pPr lvl="1">
              <a:spcBef>
                <a:spcPts val="0"/>
              </a:spcBef>
            </a:pPr>
            <a:r>
              <a:rPr lang="en-US" sz="1600">
                <a:solidFill>
                  <a:srgbClr val="FF0000"/>
                </a:solidFill>
              </a:rPr>
              <a:t>' Word search and replace: completed</a:t>
            </a:r>
          </a:p>
          <a:p>
            <a:pPr lvl="1">
              <a:spcBef>
                <a:spcPts val="0"/>
              </a:spcBef>
            </a:pPr>
            <a:r>
              <a:rPr lang="en-US" sz="1600">
                <a:solidFill>
                  <a:srgbClr val="FF0000"/>
                </a:solidFill>
              </a:rPr>
              <a:t>' Style search and replace: not </a:t>
            </a:r>
            <a:r>
              <a:rPr lang="en-US" sz="1600" smtClean="0">
                <a:solidFill>
                  <a:srgbClr val="FF0000"/>
                </a:solidFill>
              </a:rPr>
              <a:t>completed</a:t>
            </a:r>
          </a:p>
          <a:p>
            <a:pPr lvl="1">
              <a:spcBef>
                <a:spcPts val="0"/>
              </a:spcBef>
            </a:pPr>
            <a:r>
              <a:rPr lang="en-US" sz="1600" smtClean="0"/>
              <a:t>etc</a:t>
            </a:r>
            <a:endParaRPr lang="en-US" sz="160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3" t="13452" r="36563" b="4253"/>
          <a:stretch/>
        </p:blipFill>
        <p:spPr bwMode="auto">
          <a:xfrm>
            <a:off x="762000" y="2304143"/>
            <a:ext cx="5791200" cy="2260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8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p:txBody>
          <a:bodyPr/>
          <a:lstStyle/>
          <a:p>
            <a:pPr eaLnBrk="1" hangingPunct="1"/>
            <a:r>
              <a:rPr lang="en-CA" dirty="0" smtClean="0"/>
              <a:t>Built In </a:t>
            </a:r>
            <a:r>
              <a:rPr lang="en-CA" b="1" dirty="0" smtClean="0">
                <a:solidFill>
                  <a:srgbClr val="FF0000"/>
                </a:solidFill>
              </a:rPr>
              <a:t>Search/Help</a:t>
            </a:r>
          </a:p>
        </p:txBody>
      </p:sp>
      <p:pic>
        <p:nvPicPr>
          <p:cNvPr id="103426" name="Picture 4"/>
          <p:cNvPicPr>
            <a:picLocks noChangeAspect="1" noChangeArrowheads="1"/>
          </p:cNvPicPr>
          <p:nvPr/>
        </p:nvPicPr>
        <p:blipFill>
          <a:blip r:embed="rId2"/>
          <a:srcRect l="60242" b="61081"/>
          <a:stretch>
            <a:fillRect/>
          </a:stretch>
        </p:blipFill>
        <p:spPr bwMode="auto">
          <a:xfrm>
            <a:off x="228600" y="1371600"/>
            <a:ext cx="4572000" cy="2493963"/>
          </a:xfrm>
          <a:prstGeom prst="rect">
            <a:avLst/>
          </a:prstGeom>
          <a:noFill/>
          <a:ln w="25400">
            <a:noFill/>
            <a:miter lim="800000"/>
            <a:headEnd/>
            <a:tailEnd/>
          </a:ln>
        </p:spPr>
      </p:pic>
      <p:sp>
        <p:nvSpPr>
          <p:cNvPr id="63493" name="Freeform 5"/>
          <p:cNvSpPr>
            <a:spLocks/>
          </p:cNvSpPr>
          <p:nvPr/>
        </p:nvSpPr>
        <p:spPr bwMode="auto">
          <a:xfrm>
            <a:off x="1743075" y="1603375"/>
            <a:ext cx="3054350" cy="885825"/>
          </a:xfrm>
          <a:custGeom>
            <a:avLst/>
            <a:gdLst>
              <a:gd name="T0" fmla="*/ 2147483647 w 1924"/>
              <a:gd name="T1" fmla="*/ 357862130 h 558"/>
              <a:gd name="T2" fmla="*/ 2147483647 w 1924"/>
              <a:gd name="T3" fmla="*/ 151209358 h 558"/>
              <a:gd name="T4" fmla="*/ 2147483647 w 1924"/>
              <a:gd name="T5" fmla="*/ 75604679 h 558"/>
              <a:gd name="T6" fmla="*/ 2147483647 w 1924"/>
              <a:gd name="T7" fmla="*/ 0 h 558"/>
              <a:gd name="T8" fmla="*/ 229335054 w 1924"/>
              <a:gd name="T9" fmla="*/ 189010892 h 558"/>
              <a:gd name="T10" fmla="*/ 60483759 w 1924"/>
              <a:gd name="T11" fmla="*/ 282257476 h 558"/>
              <a:gd name="T12" fmla="*/ 5040313 w 1924"/>
              <a:gd name="T13" fmla="*/ 488910297 h 558"/>
              <a:gd name="T14" fmla="*/ 60483759 w 1924"/>
              <a:gd name="T15" fmla="*/ 884574060 h 558"/>
              <a:gd name="T16" fmla="*/ 380544390 w 1924"/>
              <a:gd name="T17" fmla="*/ 1093747731 h 558"/>
              <a:gd name="T18" fmla="*/ 1643141855 w 1924"/>
              <a:gd name="T19" fmla="*/ 1338203574 h 558"/>
              <a:gd name="T20" fmla="*/ 2147483647 w 1924"/>
              <a:gd name="T21" fmla="*/ 1355843866 h 558"/>
              <a:gd name="T22" fmla="*/ 2147483647 w 1924"/>
              <a:gd name="T23" fmla="*/ 1320561694 h 558"/>
              <a:gd name="T24" fmla="*/ 2147483647 w 1924"/>
              <a:gd name="T25" fmla="*/ 1207153919 h 558"/>
              <a:gd name="T26" fmla="*/ 2147483647 w 1924"/>
              <a:gd name="T27" fmla="*/ 1073586490 h 558"/>
              <a:gd name="T28" fmla="*/ 2147483647 w 1924"/>
              <a:gd name="T29" fmla="*/ 997981835 h 558"/>
              <a:gd name="T30" fmla="*/ 2147483647 w 1924"/>
              <a:gd name="T31" fmla="*/ 829130448 h 558"/>
              <a:gd name="T32" fmla="*/ 2147483647 w 1924"/>
              <a:gd name="T33" fmla="*/ 357862130 h 5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4"/>
              <a:gd name="T52" fmla="*/ 0 h 558"/>
              <a:gd name="T53" fmla="*/ 1924 w 1924"/>
              <a:gd name="T54" fmla="*/ 558 h 5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4" h="558">
                <a:moveTo>
                  <a:pt x="1924" y="142"/>
                </a:moveTo>
                <a:cubicBezTo>
                  <a:pt x="1880" y="113"/>
                  <a:pt x="1831" y="79"/>
                  <a:pt x="1782" y="60"/>
                </a:cubicBezTo>
                <a:cubicBezTo>
                  <a:pt x="1728" y="39"/>
                  <a:pt x="1652" y="37"/>
                  <a:pt x="1595" y="30"/>
                </a:cubicBezTo>
                <a:cubicBezTo>
                  <a:pt x="1553" y="19"/>
                  <a:pt x="1510" y="13"/>
                  <a:pt x="1468" y="0"/>
                </a:cubicBezTo>
                <a:cubicBezTo>
                  <a:pt x="1006" y="8"/>
                  <a:pt x="548" y="14"/>
                  <a:pt x="91" y="75"/>
                </a:cubicBezTo>
                <a:cubicBezTo>
                  <a:pt x="61" y="85"/>
                  <a:pt x="48" y="89"/>
                  <a:pt x="24" y="112"/>
                </a:cubicBezTo>
                <a:cubicBezTo>
                  <a:pt x="15" y="140"/>
                  <a:pt x="8" y="165"/>
                  <a:pt x="2" y="194"/>
                </a:cubicBezTo>
                <a:cubicBezTo>
                  <a:pt x="4" y="229"/>
                  <a:pt x="0" y="309"/>
                  <a:pt x="24" y="351"/>
                </a:cubicBezTo>
                <a:cubicBezTo>
                  <a:pt x="52" y="399"/>
                  <a:pt x="105" y="411"/>
                  <a:pt x="151" y="434"/>
                </a:cubicBezTo>
                <a:cubicBezTo>
                  <a:pt x="296" y="507"/>
                  <a:pt x="494" y="527"/>
                  <a:pt x="652" y="531"/>
                </a:cubicBezTo>
                <a:cubicBezTo>
                  <a:pt x="734" y="533"/>
                  <a:pt x="817" y="536"/>
                  <a:pt x="899" y="538"/>
                </a:cubicBezTo>
                <a:cubicBezTo>
                  <a:pt x="1052" y="558"/>
                  <a:pt x="1204" y="540"/>
                  <a:pt x="1356" y="524"/>
                </a:cubicBezTo>
                <a:cubicBezTo>
                  <a:pt x="1473" y="499"/>
                  <a:pt x="1596" y="491"/>
                  <a:pt x="1715" y="479"/>
                </a:cubicBezTo>
                <a:cubicBezTo>
                  <a:pt x="1764" y="468"/>
                  <a:pt x="1806" y="450"/>
                  <a:pt x="1849" y="426"/>
                </a:cubicBezTo>
                <a:cubicBezTo>
                  <a:pt x="1865" y="417"/>
                  <a:pt x="1894" y="396"/>
                  <a:pt x="1894" y="396"/>
                </a:cubicBezTo>
                <a:cubicBezTo>
                  <a:pt x="1903" y="372"/>
                  <a:pt x="1916" y="353"/>
                  <a:pt x="1924" y="329"/>
                </a:cubicBezTo>
                <a:cubicBezTo>
                  <a:pt x="1923" y="302"/>
                  <a:pt x="1896" y="183"/>
                  <a:pt x="1924" y="142"/>
                </a:cubicBezTo>
                <a:close/>
              </a:path>
            </a:pathLst>
          </a:custGeom>
          <a:noFill/>
          <a:ln w="50800" cap="flat" cmpd="sng">
            <a:solidFill>
              <a:srgbClr val="FF0000"/>
            </a:solidFill>
            <a:prstDash val="dash"/>
            <a:round/>
            <a:headEnd/>
            <a:tailEnd/>
          </a:ln>
        </p:spPr>
        <p:txBody>
          <a:bodyPr lIns="90000" tIns="46800" rIns="90000" bIns="46800" anchor="ctr"/>
          <a:lstStyle/>
          <a:p>
            <a:endParaRPr lang="en-US" dirty="0"/>
          </a:p>
        </p:txBody>
      </p:sp>
      <p:pic>
        <p:nvPicPr>
          <p:cNvPr id="63494" name="Picture 6"/>
          <p:cNvPicPr>
            <a:picLocks noChangeAspect="1" noChangeArrowheads="1"/>
          </p:cNvPicPr>
          <p:nvPr/>
        </p:nvPicPr>
        <p:blipFill>
          <a:blip r:embed="rId3"/>
          <a:srcRect/>
          <a:stretch>
            <a:fillRect/>
          </a:stretch>
        </p:blipFill>
        <p:spPr bwMode="auto">
          <a:xfrm>
            <a:off x="2286000" y="3124200"/>
            <a:ext cx="5410200" cy="3698875"/>
          </a:xfrm>
          <a:prstGeom prst="rect">
            <a:avLst/>
          </a:prstGeom>
          <a:noFill/>
          <a:ln w="25400">
            <a:noFill/>
            <a:miter lim="800000"/>
            <a:headEnd/>
            <a:tailEnd/>
          </a:ln>
        </p:spPr>
      </p:pic>
    </p:spTree>
    <p:extLst>
      <p:ext uri="{BB962C8B-B14F-4D97-AF65-F5344CB8AC3E}">
        <p14:creationId xmlns:p14="http://schemas.microsoft.com/office/powerpoint/2010/main" val="30370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linds(horizontal)">
                                      <p:cBhvr>
                                        <p:cTn id="1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Another Source Of Help</a:t>
            </a:r>
            <a:endParaRPr lang="en-US"/>
          </a:p>
        </p:txBody>
      </p:sp>
      <p:sp>
        <p:nvSpPr>
          <p:cNvPr id="3" name="Content Placeholder 2"/>
          <p:cNvSpPr>
            <a:spLocks noGrp="1"/>
          </p:cNvSpPr>
          <p:nvPr>
            <p:ph idx="1"/>
          </p:nvPr>
        </p:nvSpPr>
        <p:spPr/>
        <p:txBody>
          <a:bodyPr/>
          <a:lstStyle/>
          <a:p>
            <a:r>
              <a:rPr lang="en-US" smtClean="0"/>
              <a:t>The macro recorder!</a:t>
            </a:r>
          </a:p>
          <a:p>
            <a:r>
              <a:rPr lang="en-US" smtClean="0"/>
              <a:t>Although you are writing your programs manually (typing them in) you can use the macro recorder to help you determine which objects, methods and properties are needed for a particular task.</a:t>
            </a:r>
          </a:p>
          <a:p>
            <a:r>
              <a:rPr lang="en-US" smtClean="0"/>
              <a:t>Example (from toggling bold and italic font):</a:t>
            </a:r>
          </a:p>
          <a:p>
            <a:pPr marL="234950" lvl="1" indent="0">
              <a:buNone/>
            </a:pPr>
            <a:r>
              <a:rPr lang="en-US">
                <a:latin typeface="Consolas" panose="020B0609020204030204" pitchFamily="49" charset="0"/>
                <a:cs typeface="Consolas" panose="020B0609020204030204" pitchFamily="49" charset="0"/>
              </a:rPr>
              <a:t> Selection.Font.Italic = wdToggle</a:t>
            </a:r>
          </a:p>
          <a:p>
            <a:pPr marL="234950" lvl="1" indent="0">
              <a:buNone/>
            </a:pPr>
            <a:r>
              <a:rPr lang="en-US">
                <a:latin typeface="Consolas" panose="020B0609020204030204" pitchFamily="49" charset="0"/>
                <a:cs typeface="Consolas" panose="020B0609020204030204" pitchFamily="49" charset="0"/>
              </a:rPr>
              <a:t> </a:t>
            </a:r>
            <a:r>
              <a:rPr lang="en-US" smtClean="0">
                <a:latin typeface="Consolas" panose="020B0609020204030204" pitchFamily="49" charset="0"/>
                <a:cs typeface="Consolas" panose="020B0609020204030204" pitchFamily="49" charset="0"/>
              </a:rPr>
              <a:t>Selection.Font.Bold </a:t>
            </a:r>
            <a:r>
              <a:rPr lang="en-US">
                <a:latin typeface="Consolas" panose="020B0609020204030204" pitchFamily="49" charset="0"/>
                <a:cs typeface="Consolas" panose="020B0609020204030204" pitchFamily="49" charset="0"/>
              </a:rPr>
              <a:t>= wdToggle</a:t>
            </a:r>
          </a:p>
        </p:txBody>
      </p:sp>
    </p:spTree>
    <p:extLst>
      <p:ext uri="{BB962C8B-B14F-4D97-AF65-F5344CB8AC3E}">
        <p14:creationId xmlns:p14="http://schemas.microsoft.com/office/powerpoint/2010/main" val="33088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Recorded Macros</a:t>
            </a:r>
            <a:endParaRPr lang="en-US"/>
          </a:p>
        </p:txBody>
      </p:sp>
      <p:sp>
        <p:nvSpPr>
          <p:cNvPr id="3" name="Content Placeholder 2"/>
          <p:cNvSpPr>
            <a:spLocks noGrp="1"/>
          </p:cNvSpPr>
          <p:nvPr>
            <p:ph idx="1"/>
          </p:nvPr>
        </p:nvSpPr>
        <p:spPr/>
        <p:txBody>
          <a:bodyPr/>
          <a:lstStyle/>
          <a:p>
            <a:r>
              <a:rPr lang="en-US" smtClean="0">
                <a:cs typeface="Consolas" panose="020B0609020204030204" pitchFamily="49" charset="0"/>
              </a:rPr>
              <a:t>Sometimes the auto generated code is too complicated to be useful</a:t>
            </a:r>
          </a:p>
          <a:p>
            <a:pPr lvl="1"/>
            <a:r>
              <a:rPr lang="en-US" smtClean="0">
                <a:cs typeface="Consolas" panose="020B0609020204030204" pitchFamily="49" charset="0"/>
              </a:rPr>
              <a:t>Toggle bold, italic, printed document</a:t>
            </a:r>
            <a:endParaRPr lang="en-US">
              <a:cs typeface="Consolas" panose="020B0609020204030204" pitchFamily="49" charset="0"/>
            </a:endParaRPr>
          </a:p>
        </p:txBody>
      </p:sp>
      <p:sp>
        <p:nvSpPr>
          <p:cNvPr id="4" name="Rectangle 3"/>
          <p:cNvSpPr/>
          <p:nvPr/>
        </p:nvSpPr>
        <p:spPr>
          <a:xfrm>
            <a:off x="838200" y="2819400"/>
            <a:ext cx="7801099" cy="35052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Consolas" panose="020B0609020204030204" pitchFamily="49" charset="0"/>
                <a:cs typeface="Consolas" panose="020B0609020204030204" pitchFamily="49" charset="0"/>
              </a:rPr>
              <a:t>Sub Macro3()</a:t>
            </a:r>
          </a:p>
          <a:p>
            <a:r>
              <a:rPr lang="en-US" b="1">
                <a:solidFill>
                  <a:schemeClr val="bg1"/>
                </a:solidFill>
                <a:latin typeface="Consolas" panose="020B0609020204030204" pitchFamily="49" charset="0"/>
                <a:cs typeface="Consolas" panose="020B0609020204030204" pitchFamily="49" charset="0"/>
              </a:rPr>
              <a:t>    Selection.Font.Bold = wdToggle</a:t>
            </a:r>
          </a:p>
          <a:p>
            <a:r>
              <a:rPr lang="en-US" b="1">
                <a:solidFill>
                  <a:schemeClr val="bg1"/>
                </a:solidFill>
                <a:latin typeface="Consolas" panose="020B0609020204030204" pitchFamily="49" charset="0"/>
                <a:cs typeface="Consolas" panose="020B0609020204030204" pitchFamily="49" charset="0"/>
              </a:rPr>
              <a:t>    Selection.Font.Italic = wdToggle</a:t>
            </a:r>
          </a:p>
          <a:p>
            <a:r>
              <a:rPr lang="en-US" b="1">
                <a:solidFill>
                  <a:schemeClr val="bg1"/>
                </a:solidFill>
                <a:latin typeface="Consolas" panose="020B0609020204030204" pitchFamily="49" charset="0"/>
                <a:cs typeface="Consolas" panose="020B0609020204030204" pitchFamily="49" charset="0"/>
              </a:rPr>
              <a:t>    Application.PrintOut FileName:="",   </a:t>
            </a:r>
          </a:p>
          <a:p>
            <a:r>
              <a:rPr lang="en-US" b="1">
                <a:solidFill>
                  <a:schemeClr val="bg1"/>
                </a:solidFill>
                <a:latin typeface="Consolas" panose="020B0609020204030204" pitchFamily="49" charset="0"/>
                <a:cs typeface="Consolas" panose="020B0609020204030204" pitchFamily="49" charset="0"/>
              </a:rPr>
              <a:t>      Range:=wdPrintAllDocument, Item:= _</a:t>
            </a:r>
          </a:p>
          <a:p>
            <a:r>
              <a:rPr lang="en-US" b="1">
                <a:solidFill>
                  <a:schemeClr val="bg1"/>
                </a:solidFill>
                <a:latin typeface="Consolas" panose="020B0609020204030204" pitchFamily="49" charset="0"/>
                <a:cs typeface="Consolas" panose="020B0609020204030204" pitchFamily="49" charset="0"/>
              </a:rPr>
              <a:t>      wdPrintDocumentWithMarkup, Copies:=1, Pages:="",   </a:t>
            </a:r>
          </a:p>
          <a:p>
            <a:r>
              <a:rPr lang="en-US" b="1">
                <a:solidFill>
                  <a:schemeClr val="bg1"/>
                </a:solidFill>
                <a:latin typeface="Consolas" panose="020B0609020204030204" pitchFamily="49" charset="0"/>
                <a:cs typeface="Consolas" panose="020B0609020204030204" pitchFamily="49" charset="0"/>
              </a:rPr>
              <a:t>      PageType:= _</a:t>
            </a:r>
          </a:p>
          <a:p>
            <a:r>
              <a:rPr lang="en-US" b="1">
                <a:solidFill>
                  <a:schemeClr val="bg1"/>
                </a:solidFill>
                <a:latin typeface="Consolas" panose="020B0609020204030204" pitchFamily="49" charset="0"/>
                <a:cs typeface="Consolas" panose="020B0609020204030204" pitchFamily="49" charset="0"/>
              </a:rPr>
              <a:t>        wdPrintAllPages, Collate:=True, Background:=True, </a:t>
            </a:r>
          </a:p>
          <a:p>
            <a:r>
              <a:rPr lang="en-US" b="1">
                <a:solidFill>
                  <a:schemeClr val="bg1"/>
                </a:solidFill>
                <a:latin typeface="Consolas" panose="020B0609020204030204" pitchFamily="49" charset="0"/>
                <a:cs typeface="Consolas" panose="020B0609020204030204" pitchFamily="49" charset="0"/>
              </a:rPr>
              <a:t>      PrintToFile:=False, _</a:t>
            </a:r>
          </a:p>
          <a:p>
            <a:r>
              <a:rPr lang="en-US" b="1">
                <a:solidFill>
                  <a:schemeClr val="bg1"/>
                </a:solidFill>
                <a:latin typeface="Consolas" panose="020B0609020204030204" pitchFamily="49" charset="0"/>
                <a:cs typeface="Consolas" panose="020B0609020204030204" pitchFamily="49" charset="0"/>
              </a:rPr>
              <a:t>        PrintZoomColumn:=0, PrintZoomRow:=0,   </a:t>
            </a:r>
          </a:p>
          <a:p>
            <a:r>
              <a:rPr lang="en-US" b="1">
                <a:solidFill>
                  <a:schemeClr val="bg1"/>
                </a:solidFill>
                <a:latin typeface="Consolas" panose="020B0609020204030204" pitchFamily="49" charset="0"/>
                <a:cs typeface="Consolas" panose="020B0609020204030204" pitchFamily="49" charset="0"/>
              </a:rPr>
              <a:t>      PrintZoomPaperWidth:=0, _</a:t>
            </a:r>
          </a:p>
          <a:p>
            <a:r>
              <a:rPr lang="en-US" b="1">
                <a:solidFill>
                  <a:schemeClr val="bg1"/>
                </a:solidFill>
                <a:latin typeface="Consolas" panose="020B0609020204030204" pitchFamily="49" charset="0"/>
                <a:cs typeface="Consolas" panose="020B0609020204030204" pitchFamily="49" charset="0"/>
              </a:rPr>
              <a:t>        PrintZoomPaperHeight:=0</a:t>
            </a:r>
          </a:p>
          <a:p>
            <a:r>
              <a:rPr lang="en-US" b="1">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40055746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Know</a:t>
            </a:r>
            <a:endParaRPr lang="en-US" dirty="0"/>
          </a:p>
        </p:txBody>
      </p:sp>
      <p:sp>
        <p:nvSpPr>
          <p:cNvPr id="3" name="Content Placeholder 2"/>
          <p:cNvSpPr>
            <a:spLocks noGrp="1"/>
          </p:cNvSpPr>
          <p:nvPr>
            <p:ph idx="1"/>
          </p:nvPr>
        </p:nvSpPr>
        <p:spPr/>
        <p:txBody>
          <a:bodyPr/>
          <a:lstStyle/>
          <a:p>
            <a:r>
              <a:rPr lang="en-US" dirty="0"/>
              <a:t>The history and background behind VBA</a:t>
            </a:r>
          </a:p>
          <a:p>
            <a:r>
              <a:rPr lang="en-US" dirty="0" smtClean="0"/>
              <a:t>How </a:t>
            </a:r>
            <a:r>
              <a:rPr lang="en-US" dirty="0"/>
              <a:t>to copy and run the pre-created lecture examples</a:t>
            </a:r>
          </a:p>
          <a:p>
            <a:r>
              <a:rPr lang="en-US" dirty="0"/>
              <a:t>How to create and execute simple VBA macros</a:t>
            </a:r>
          </a:p>
          <a:p>
            <a:pPr lvl="1"/>
            <a:r>
              <a:rPr lang="en-US" dirty="0" smtClean="0"/>
              <a:t>Automatically </a:t>
            </a:r>
            <a:r>
              <a:rPr lang="en-US" dirty="0"/>
              <a:t>recording macros</a:t>
            </a:r>
          </a:p>
          <a:p>
            <a:pPr lvl="1"/>
            <a:r>
              <a:rPr lang="en-US" dirty="0" smtClean="0"/>
              <a:t>Manually </a:t>
            </a:r>
            <a:r>
              <a:rPr lang="en-US" dirty="0"/>
              <a:t>entering </a:t>
            </a:r>
            <a:r>
              <a:rPr lang="en-US" dirty="0" smtClean="0"/>
              <a:t>programs into </a:t>
            </a:r>
            <a:r>
              <a:rPr lang="en-US" dirty="0"/>
              <a:t>the VB editor </a:t>
            </a:r>
            <a:r>
              <a:rPr lang="en-US" dirty="0" smtClean="0"/>
              <a:t>yourself</a:t>
            </a:r>
            <a:endParaRPr lang="en-US" dirty="0"/>
          </a:p>
          <a:p>
            <a:r>
              <a:rPr lang="en-US" dirty="0"/>
              <a:t>How to create/use a Message Box “MsgBox”</a:t>
            </a:r>
          </a:p>
          <a:p>
            <a:r>
              <a:rPr lang="en-US" dirty="0"/>
              <a:t>How the VB </a:t>
            </a:r>
            <a:r>
              <a:rPr lang="en-US" dirty="0" smtClean="0"/>
              <a:t>editor identifies programming errors  </a:t>
            </a:r>
          </a:p>
          <a:p>
            <a:r>
              <a:rPr lang="en-US" dirty="0" smtClean="0"/>
              <a:t>What </a:t>
            </a:r>
            <a:r>
              <a:rPr lang="en-US" dirty="0"/>
              <a:t>is a VB object, how to use the properties and methods of </a:t>
            </a:r>
            <a:r>
              <a:rPr lang="en-US" dirty="0" smtClean="0"/>
              <a:t>objects</a:t>
            </a:r>
          </a:p>
          <a:p>
            <a:r>
              <a:rPr lang="en-US" dirty="0"/>
              <a:t>How to use basic mathematical operators in VB expressions</a:t>
            </a:r>
          </a:p>
          <a:p>
            <a:r>
              <a:rPr lang="en-US" dirty="0"/>
              <a:t>How to create and use </a:t>
            </a:r>
            <a:r>
              <a:rPr lang="en-US" dirty="0" smtClean="0"/>
              <a:t>variables</a:t>
            </a:r>
          </a:p>
          <a:p>
            <a:r>
              <a:rPr lang="en-US" dirty="0" smtClean="0"/>
              <a:t>How to use the title bar to </a:t>
            </a:r>
            <a:r>
              <a:rPr lang="en-US" smtClean="0"/>
              <a:t>display information</a:t>
            </a:r>
            <a:endParaRPr lang="en-US" dirty="0"/>
          </a:p>
        </p:txBody>
      </p:sp>
    </p:spTree>
    <p:extLst>
      <p:ext uri="{BB962C8B-B14F-4D97-AF65-F5344CB8AC3E}">
        <p14:creationId xmlns:p14="http://schemas.microsoft.com/office/powerpoint/2010/main" val="116853873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This Section You Should </a:t>
            </a:r>
            <a:r>
              <a:rPr lang="en-US" dirty="0" smtClean="0"/>
              <a:t>Know (2)</a:t>
            </a:r>
            <a:endParaRPr lang="en-US" dirty="0"/>
          </a:p>
        </p:txBody>
      </p:sp>
      <p:sp>
        <p:nvSpPr>
          <p:cNvPr id="3" name="Content Placeholder 2"/>
          <p:cNvSpPr>
            <a:spLocks noGrp="1"/>
          </p:cNvSpPr>
          <p:nvPr>
            <p:ph idx="1"/>
          </p:nvPr>
        </p:nvSpPr>
        <p:spPr/>
        <p:txBody>
          <a:bodyPr/>
          <a:lstStyle/>
          <a:p>
            <a:r>
              <a:rPr lang="en-US" dirty="0" smtClean="0"/>
              <a:t>What </a:t>
            </a:r>
            <a:r>
              <a:rPr lang="en-US" dirty="0"/>
              <a:t>is a named constant, </a:t>
            </a:r>
            <a:r>
              <a:rPr lang="en-US" dirty="0" smtClean="0"/>
              <a:t>why use them (benefits)</a:t>
            </a:r>
          </a:p>
          <a:p>
            <a:r>
              <a:rPr lang="en-US" dirty="0" smtClean="0"/>
              <a:t>What is a predefined constant and what are some useful, commonly used predefined constants</a:t>
            </a:r>
          </a:p>
          <a:p>
            <a:r>
              <a:rPr lang="en-US" dirty="0" smtClean="0"/>
              <a:t>Naming </a:t>
            </a:r>
            <a:r>
              <a:rPr lang="en-US" dirty="0"/>
              <a:t>conventions for variables and </a:t>
            </a:r>
            <a:r>
              <a:rPr lang="en-US" dirty="0" smtClean="0"/>
              <a:t>constants</a:t>
            </a:r>
          </a:p>
          <a:p>
            <a:r>
              <a:rPr lang="en-US" dirty="0" smtClean="0"/>
              <a:t>What </a:t>
            </a:r>
            <a:r>
              <a:rPr lang="en-US" dirty="0"/>
              <a:t>are commonly used </a:t>
            </a:r>
            <a:r>
              <a:rPr lang="en-US" dirty="0" smtClean="0"/>
              <a:t>variable ‘types’ </a:t>
            </a:r>
            <a:r>
              <a:rPr lang="en-US" dirty="0"/>
              <a:t>in VB</a:t>
            </a:r>
          </a:p>
          <a:p>
            <a:r>
              <a:rPr lang="en-US" dirty="0"/>
              <a:t>How 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a:t>How/why use the VB debugger</a:t>
            </a:r>
          </a:p>
          <a:p>
            <a:r>
              <a:rPr lang="en-US" dirty="0"/>
              <a:t>Common formatting effects that can be applied to an entire document or selected </a:t>
            </a:r>
            <a:r>
              <a:rPr lang="en-US" dirty="0" smtClean="0"/>
              <a:t>parts</a:t>
            </a:r>
          </a:p>
          <a:p>
            <a:r>
              <a:rPr lang="en-US" dirty="0" smtClean="0"/>
              <a:t>How </a:t>
            </a:r>
            <a:r>
              <a:rPr lang="en-US" dirty="0"/>
              <a:t>to create program documentation (as well contact information that should be included in documentation)</a:t>
            </a:r>
          </a:p>
          <a:p>
            <a:endParaRPr lang="en-US" dirty="0"/>
          </a:p>
          <a:p>
            <a:endParaRPr lang="en-US" dirty="0"/>
          </a:p>
        </p:txBody>
      </p:sp>
    </p:spTree>
    <p:extLst>
      <p:ext uri="{BB962C8B-B14F-4D97-AF65-F5344CB8AC3E}">
        <p14:creationId xmlns:p14="http://schemas.microsoft.com/office/powerpoint/2010/main" val="11078081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Now Know (3)</a:t>
            </a:r>
            <a:endParaRPr lang="en-US" dirty="0"/>
          </a:p>
        </p:txBody>
      </p:sp>
      <p:sp>
        <p:nvSpPr>
          <p:cNvPr id="3" name="Content Placeholder 2"/>
          <p:cNvSpPr>
            <a:spLocks noGrp="1"/>
          </p:cNvSpPr>
          <p:nvPr>
            <p:ph idx="1"/>
          </p:nvPr>
        </p:nvSpPr>
        <p:spPr/>
        <p:txBody>
          <a:bodyPr/>
          <a:lstStyle/>
          <a:p>
            <a:r>
              <a:rPr lang="en-US" dirty="0" smtClean="0"/>
              <a:t>The security settings in the MS-Office “Trust Center”</a:t>
            </a:r>
          </a:p>
          <a:p>
            <a:r>
              <a:rPr lang="en-US" dirty="0" smtClean="0"/>
              <a:t>How different types of MS-Word documents have different levels of </a:t>
            </a:r>
            <a:r>
              <a:rPr lang="en-US" smtClean="0"/>
              <a:t>security </a:t>
            </a:r>
          </a:p>
          <a:p>
            <a:r>
              <a:rPr lang="en-US" smtClean="0"/>
              <a:t>How to print the currently active Word document using a macro</a:t>
            </a:r>
            <a:endParaRPr lang="en-US" dirty="0" smtClean="0"/>
          </a:p>
          <a:p>
            <a:pPr marL="339725" lvl="1" indent="0">
              <a:buNone/>
            </a:pPr>
            <a:endParaRPr lang="en-US" dirty="0" smtClean="0"/>
          </a:p>
          <a:p>
            <a:pPr lvl="1"/>
            <a:endParaRPr lang="en-US" dirty="0"/>
          </a:p>
        </p:txBody>
      </p:sp>
    </p:spTree>
    <p:extLst>
      <p:ext uri="{BB962C8B-B14F-4D97-AF65-F5344CB8AC3E}">
        <p14:creationId xmlns:p14="http://schemas.microsoft.com/office/powerpoint/2010/main" val="326058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a:t>
            </a:r>
            <a:r>
              <a:rPr lang="en-US" smtClean="0"/>
              <a:t>MS-Word 2013): </a:t>
            </a:r>
            <a:r>
              <a:rPr lang="en-US" dirty="0" smtClean="0"/>
              <a:t>2</a:t>
            </a:r>
            <a:endParaRPr lang="en-US" dirty="0"/>
          </a:p>
        </p:txBody>
      </p:sp>
      <p:sp>
        <p:nvSpPr>
          <p:cNvPr id="5" name="Rectangle 4"/>
          <p:cNvSpPr>
            <a:spLocks noChangeArrowheads="1"/>
          </p:cNvSpPr>
          <p:nvPr/>
        </p:nvSpPr>
        <p:spPr bwMode="auto">
          <a:xfrm>
            <a:off x="773113" y="1263650"/>
            <a:ext cx="3432175" cy="368300"/>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“customize the ribbon”</a:t>
            </a:r>
          </a:p>
        </p:txBody>
      </p:sp>
      <p:sp>
        <p:nvSpPr>
          <p:cNvPr id="6" name="Rectangle 5"/>
          <p:cNvSpPr>
            <a:spLocks noChangeArrowheads="1"/>
          </p:cNvSpPr>
          <p:nvPr/>
        </p:nvSpPr>
        <p:spPr bwMode="auto">
          <a:xfrm>
            <a:off x="4811713" y="1263650"/>
            <a:ext cx="3194464"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‘Developers’ box</a:t>
            </a:r>
          </a:p>
        </p:txBody>
      </p:sp>
      <p:pic>
        <p:nvPicPr>
          <p:cNvPr id="28676" name="Picture 4"/>
          <p:cNvPicPr>
            <a:picLocks noChangeAspect="1" noChangeArrowheads="1"/>
          </p:cNvPicPr>
          <p:nvPr/>
        </p:nvPicPr>
        <p:blipFill>
          <a:blip r:embed="rId2"/>
          <a:srcRect/>
          <a:stretch>
            <a:fillRect/>
          </a:stretch>
        </p:blipFill>
        <p:spPr bwMode="auto">
          <a:xfrm>
            <a:off x="1371600" y="1631950"/>
            <a:ext cx="6169025" cy="5005388"/>
          </a:xfrm>
          <a:prstGeom prst="rect">
            <a:avLst/>
          </a:prstGeom>
          <a:noFill/>
          <a:ln w="9525">
            <a:noFill/>
            <a:miter lim="800000"/>
            <a:headEnd/>
            <a:tailEnd/>
          </a:ln>
        </p:spPr>
      </p:pic>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2100" y="363220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377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Viewing The ‘Developer’ Ribbon (MS-Word 2013): 3</a:t>
            </a:r>
            <a:endParaRPr lang="en-US" dirty="0"/>
          </a:p>
        </p:txBody>
      </p:sp>
      <p:sp>
        <p:nvSpPr>
          <p:cNvPr id="29698" name="Content Placeholder 2"/>
          <p:cNvSpPr>
            <a:spLocks noGrp="1"/>
          </p:cNvSpPr>
          <p:nvPr>
            <p:ph idx="1"/>
          </p:nvPr>
        </p:nvSpPr>
        <p:spPr/>
        <p:txBody>
          <a:bodyPr/>
          <a:lstStyle/>
          <a:p>
            <a:pPr eaLnBrk="1" hangingPunct="1"/>
            <a:r>
              <a:rPr lang="en-US" dirty="0" smtClean="0"/>
              <a:t>This should add a new ribbon “Developer”</a:t>
            </a:r>
          </a:p>
          <a:p>
            <a:pPr eaLnBrk="1" hangingPunct="1"/>
            <a:endParaRPr lang="en-US" dirty="0"/>
          </a:p>
          <a:p>
            <a:pPr eaLnBrk="1" hangingPunct="1"/>
            <a:endParaRPr lang="en-US" dirty="0" smtClean="0"/>
          </a:p>
          <a:p>
            <a:pPr eaLnBrk="1" hangingPunct="1"/>
            <a:endParaRPr lang="en-US" dirty="0"/>
          </a:p>
          <a:p>
            <a:pPr eaLnBrk="1" hangingPunct="1"/>
            <a:endParaRPr lang="en-US" dirty="0" smtClean="0"/>
          </a:p>
        </p:txBody>
      </p:sp>
      <p:pic>
        <p:nvPicPr>
          <p:cNvPr id="29699" name="Picture 2"/>
          <p:cNvPicPr>
            <a:picLocks noChangeAspect="1" noChangeArrowheads="1"/>
          </p:cNvPicPr>
          <p:nvPr/>
        </p:nvPicPr>
        <p:blipFill>
          <a:blip r:embed="rId2"/>
          <a:srcRect/>
          <a:stretch>
            <a:fillRect/>
          </a:stretch>
        </p:blipFill>
        <p:spPr bwMode="auto">
          <a:xfrm>
            <a:off x="838200" y="1975021"/>
            <a:ext cx="7967663" cy="1066800"/>
          </a:xfrm>
          <a:prstGeom prst="rect">
            <a:avLst/>
          </a:prstGeom>
          <a:noFill/>
          <a:ln w="9525">
            <a:noFill/>
            <a:miter lim="800000"/>
            <a:headEnd/>
            <a:tailEnd/>
          </a:ln>
        </p:spPr>
      </p:pic>
      <p:sp>
        <p:nvSpPr>
          <p:cNvPr id="3" name="Freeform 2"/>
          <p:cNvSpPr/>
          <p:nvPr/>
        </p:nvSpPr>
        <p:spPr>
          <a:xfrm>
            <a:off x="7863813" y="2285999"/>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randombar(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Alternate: View And Run Macros</a:t>
            </a:r>
            <a:endParaRPr lang="en-US"/>
          </a:p>
        </p:txBody>
      </p:sp>
      <p:sp>
        <p:nvSpPr>
          <p:cNvPr id="3" name="Content Placeholder 2"/>
          <p:cNvSpPr>
            <a:spLocks noGrp="1"/>
          </p:cNvSpPr>
          <p:nvPr>
            <p:ph idx="1"/>
          </p:nvPr>
        </p:nvSpPr>
        <p:spPr/>
        <p:txBody>
          <a:bodyPr/>
          <a:lstStyle/>
          <a:p>
            <a:r>
              <a:rPr lang="en-US" smtClean="0"/>
              <a:t>You may or may not be able to edit the MS-Word ribbon with some computer labs.</a:t>
            </a:r>
          </a:p>
          <a:p>
            <a:r>
              <a:rPr lang="en-US" smtClean="0"/>
              <a:t>You can see view macros via the ‘view’ tab on the ribbon (albeit with fewer options)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124200"/>
            <a:ext cx="91630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114" y="4372429"/>
            <a:ext cx="42100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737609">
            <a:off x="8765385" y="3730173"/>
            <a:ext cx="381000" cy="3244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Macros And Computer Security</a:t>
            </a:r>
          </a:p>
        </p:txBody>
      </p:sp>
      <p:sp>
        <p:nvSpPr>
          <p:cNvPr id="30722" name="Content Placeholder 2"/>
          <p:cNvSpPr>
            <a:spLocks noGrp="1"/>
          </p:cNvSpPr>
          <p:nvPr>
            <p:ph idx="1"/>
          </p:nvPr>
        </p:nvSpPr>
        <p:spPr/>
        <p:txBody>
          <a:bodyPr/>
          <a:lstStyle/>
          <a:p>
            <a:pPr eaLnBrk="1" hangingPunct="1"/>
            <a:r>
              <a:rPr lang="en-US" dirty="0" smtClean="0"/>
              <a:t>Computer viruses are simply malicious computer programs.</a:t>
            </a:r>
          </a:p>
          <a:p>
            <a:pPr eaLnBrk="1" hangingPunct="1"/>
            <a:r>
              <a:rPr lang="en-US" dirty="0" smtClean="0"/>
              <a:t>Macros can be a useful mechanism for reducing repetition or adding new capabilities to MS-Office.</a:t>
            </a:r>
          </a:p>
          <a:p>
            <a:pPr eaLnBrk="1" hangingPunct="1"/>
            <a:r>
              <a:rPr lang="en-US" dirty="0" smtClean="0"/>
              <a:t>But as is the case when writing a computer program malicious code can also be written with a macro and the virus can be activated by just opening the MS-office document that contains the macro.</a:t>
            </a:r>
          </a:p>
          <a:p>
            <a:pPr eaLnBrk="1" hangingPunct="1"/>
            <a:r>
              <a:rPr lang="en-US" dirty="0" smtClean="0"/>
              <a:t>Just because you are writing macro programs does not mean that you shouldn’t take macro security seriously!</a:t>
            </a:r>
          </a:p>
        </p:txBody>
      </p:sp>
    </p:spTree>
    <p:extLst>
      <p:ext uri="{BB962C8B-B14F-4D97-AF65-F5344CB8AC3E}">
        <p14:creationId xmlns:p14="http://schemas.microsoft.com/office/powerpoint/2010/main" val="1613876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Examples Macros Viruses</a:t>
            </a:r>
          </a:p>
        </p:txBody>
      </p:sp>
      <p:sp>
        <p:nvSpPr>
          <p:cNvPr id="31746" name="Content Placeholder 2"/>
          <p:cNvSpPr>
            <a:spLocks noGrp="1"/>
          </p:cNvSpPr>
          <p:nvPr>
            <p:ph idx="1"/>
          </p:nvPr>
        </p:nvSpPr>
        <p:spPr/>
        <p:txBody>
          <a:bodyPr/>
          <a:lstStyle/>
          <a:p>
            <a:pPr eaLnBrk="1" hangingPunct="1"/>
            <a:r>
              <a:rPr lang="en-US" dirty="0" smtClean="0"/>
              <a:t>“Melissa”: Information about an old but ‘successful’ Macro Virus</a:t>
            </a:r>
            <a:endParaRPr lang="en-US" dirty="0" smtClean="0">
              <a:hlinkClick r:id="rId2"/>
            </a:endParaRPr>
          </a:p>
          <a:p>
            <a:pPr lvl="1" eaLnBrk="1" hangingPunct="1"/>
            <a:r>
              <a:rPr lang="en-US" sz="1600" dirty="0" smtClean="0">
                <a:hlinkClick r:id="rId2"/>
              </a:rPr>
              <a:t>http://www.cnn.com/TECH/computing/9903/29/melissa.02.idg/index.html?_s=PM:TECH</a:t>
            </a:r>
          </a:p>
          <a:p>
            <a:pPr lvl="1" eaLnBrk="1" hangingPunct="1"/>
            <a:r>
              <a:rPr lang="en-US" sz="1600" dirty="0" smtClean="0">
                <a:hlinkClick r:id="rId2"/>
              </a:rPr>
              <a:t>http://www.symantec.com/press/1999/n990329.html</a:t>
            </a:r>
            <a:endParaRPr lang="en-US" sz="1600" dirty="0" smtClean="0"/>
          </a:p>
          <a:p>
            <a:pPr lvl="1" eaLnBrk="1" hangingPunct="1"/>
            <a:r>
              <a:rPr lang="en-US" sz="1600" dirty="0" smtClean="0">
                <a:hlinkClick r:id="rId3"/>
              </a:rPr>
              <a:t>http://support.microsoft.com/kb/224567</a:t>
            </a:r>
            <a:endParaRPr lang="en-US" sz="1600" dirty="0" smtClean="0"/>
          </a:p>
          <a:p>
            <a:pPr lvl="1" eaLnBrk="1" hangingPunct="1"/>
            <a:endParaRPr lang="en-US" sz="1600" dirty="0" smtClean="0"/>
          </a:p>
          <a:p>
            <a:pPr eaLnBrk="1" hangingPunct="1"/>
            <a:r>
              <a:rPr lang="en-US" dirty="0" smtClean="0"/>
              <a:t>Macro viruses aren’t just “ancient history”, take the potential threat seriously!</a:t>
            </a:r>
            <a:endParaRPr lang="en-US" dirty="0"/>
          </a:p>
          <a:p>
            <a:pPr lvl="1" eaLnBrk="1" hangingPunct="1"/>
            <a:r>
              <a:rPr lang="en-US" sz="1600" dirty="0" smtClean="0">
                <a:hlinkClick r:id="rId4"/>
              </a:rPr>
              <a:t>http</a:t>
            </a:r>
            <a:r>
              <a:rPr lang="en-US" sz="1600" dirty="0">
                <a:hlinkClick r:id="rId4"/>
              </a:rPr>
              <a:t>://</a:t>
            </a:r>
            <a:r>
              <a:rPr lang="en-US" sz="1600" dirty="0" smtClean="0">
                <a:hlinkClick r:id="rId4"/>
              </a:rPr>
              <a:t>www.symantec.com/avcenter/macro.html</a:t>
            </a:r>
            <a:endParaRPr lang="en-US" sz="1600" dirty="0"/>
          </a:p>
          <a:p>
            <a:pPr lvl="1" eaLnBrk="1" hangingPunct="1"/>
            <a:r>
              <a:rPr lang="en-US" sz="1600" dirty="0" smtClean="0">
                <a:hlinkClick r:id="rId5"/>
              </a:rPr>
              <a:t>http</a:t>
            </a:r>
            <a:r>
              <a:rPr lang="en-US" sz="1600" dirty="0">
                <a:hlinkClick r:id="rId5"/>
              </a:rPr>
              <a:t>://</a:t>
            </a:r>
            <a:r>
              <a:rPr lang="en-US" sz="1600" dirty="0" smtClean="0">
                <a:hlinkClick r:id="rId5"/>
              </a:rPr>
              <a:t>www.microsoft.com/security/portal/threat/encyclopedia/search.aspx?query=Virus</a:t>
            </a:r>
            <a:endParaRPr lang="en-US" sz="1600" dirty="0"/>
          </a:p>
          <a:p>
            <a:pPr lvl="1" eaLnBrk="1" hangingPunct="1"/>
            <a:r>
              <a:rPr lang="en-US" sz="1600" dirty="0" smtClean="0">
                <a:hlinkClick r:id="rId6"/>
              </a:rPr>
              <a:t>http</a:t>
            </a:r>
            <a:r>
              <a:rPr lang="en-US" sz="1600" dirty="0">
                <a:hlinkClick r:id="rId6"/>
              </a:rPr>
              <a:t>://</a:t>
            </a:r>
            <a:r>
              <a:rPr lang="en-US" sz="1600" dirty="0" smtClean="0">
                <a:hlinkClick r:id="rId6"/>
              </a:rPr>
              <a:t>ca.norton.com/search?site=nrtn_en_CA&amp;client=norton&amp;q=macro+virus</a:t>
            </a:r>
            <a:endParaRPr lang="en-US" sz="1600" dirty="0" smtClean="0"/>
          </a:p>
          <a:p>
            <a:pPr lvl="2"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7794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smtClean="0"/>
              <a:t>If you can' t run macros in MS-office (you see odd error messages) then examine the "Trust Center“ settings in Word</a:t>
            </a:r>
          </a:p>
          <a:p>
            <a:pPr eaLnBrk="1" hangingPunct="1"/>
            <a:endParaRPr lang="en-US" dirty="0" smtClean="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998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B.A.S.I.C.</a:t>
            </a:r>
          </a:p>
        </p:txBody>
      </p:sp>
      <p:sp>
        <p:nvSpPr>
          <p:cNvPr id="3" name="Content Placeholder 2"/>
          <p:cNvSpPr>
            <a:spLocks noGrp="1"/>
          </p:cNvSpPr>
          <p:nvPr>
            <p:ph idx="1"/>
          </p:nvPr>
        </p:nvSpPr>
        <p:spPr/>
        <p:txBody>
          <a:bodyPr/>
          <a:lstStyle/>
          <a:p>
            <a:pPr eaLnBrk="1" hangingPunct="1"/>
            <a:r>
              <a:rPr lang="en-US" dirty="0" smtClean="0"/>
              <a:t>Beginner’s All-Purpose Symbolic Instruction Code (BASIC)</a:t>
            </a:r>
          </a:p>
          <a:p>
            <a:pPr lvl="1" eaLnBrk="1" hangingPunct="1"/>
            <a:r>
              <a:rPr lang="en-US" dirty="0" smtClean="0"/>
              <a:t>From: </a:t>
            </a:r>
            <a:r>
              <a:rPr lang="en-US" dirty="0" smtClean="0">
                <a:hlinkClick r:id="rId3"/>
              </a:rPr>
              <a:t>www.acm.org</a:t>
            </a:r>
            <a:r>
              <a:rPr lang="en-US" dirty="0" smtClean="0"/>
              <a:t> (original full article: </a:t>
            </a:r>
            <a:r>
              <a:rPr lang="en-US" dirty="0" smtClean="0">
                <a:hlinkClick r:id="rId4"/>
              </a:rPr>
              <a:t>http://time.com/69316/basic/</a:t>
            </a:r>
            <a:r>
              <a:rPr lang="en-US" dirty="0" smtClean="0"/>
              <a:t>)</a:t>
            </a:r>
          </a:p>
          <a:p>
            <a:pPr eaLnBrk="1" hangingPunct="1"/>
            <a:r>
              <a:rPr lang="en-US" dirty="0" smtClean="0"/>
              <a:t>A widely used programming language</a:t>
            </a:r>
          </a:p>
          <a:p>
            <a:pPr eaLnBrk="1" hangingPunct="1"/>
            <a:r>
              <a:rPr lang="en-US" dirty="0" smtClean="0"/>
              <a:t>It was relatively simple to learn (statements were “English-like” e.g., “</a:t>
            </a:r>
            <a:r>
              <a:rPr lang="en-US" dirty="0" smtClean="0">
                <a:latin typeface="Consolas" pitchFamily="49" charset="0"/>
                <a:cs typeface="Consolas" pitchFamily="49" charset="0"/>
              </a:rPr>
              <a:t>if-then</a:t>
            </a:r>
            <a:r>
              <a:rPr lang="en-US" dirty="0" smtClean="0"/>
              <a:t>”)</a:t>
            </a:r>
          </a:p>
          <a:p>
            <a:pPr eaLnBrk="1" hangingPunct="1"/>
            <a:r>
              <a:rPr lang="en-US" dirty="0" smtClean="0"/>
              <a:t>Widely popular and it was commonly packaged with new computers in the 1970’s and 1980’s</a:t>
            </a:r>
          </a:p>
          <a:p>
            <a:pPr eaLnBrk="1" hangingPunct="1"/>
            <a:r>
              <a:rPr lang="en-US" dirty="0" smtClean="0"/>
              <a:t>(A then relatively unknown company: Microsoft got it’s initial cash inflows and reputation producing several versions of the language)</a:t>
            </a:r>
          </a:p>
        </p:txBody>
      </p:sp>
    </p:spTree>
    <p:extLst>
      <p:ext uri="{BB962C8B-B14F-4D97-AF65-F5344CB8AC3E}">
        <p14:creationId xmlns:p14="http://schemas.microsoft.com/office/powerpoint/2010/main" val="556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2"/>
          <a:stretch>
            <a:fillRect/>
          </a:stretch>
        </p:blipFill>
        <p:spPr>
          <a:xfrm>
            <a:off x="326318" y="1645162"/>
            <a:ext cx="8491363" cy="4057999"/>
          </a:xfrm>
          <a:prstGeom prst="rect">
            <a:avLst/>
          </a:prstGeom>
        </p:spPr>
      </p:pic>
      <p:sp>
        <p:nvSpPr>
          <p:cNvPr id="33793" name="Title 1"/>
          <p:cNvSpPr>
            <a:spLocks noGrp="1"/>
          </p:cNvSpPr>
          <p:nvPr>
            <p:ph type="title"/>
          </p:nvPr>
        </p:nvSpPr>
        <p:spPr/>
        <p:txBody>
          <a:bodyPr/>
          <a:lstStyle/>
          <a:p>
            <a:pPr eaLnBrk="1" hangingPunct="1"/>
            <a:r>
              <a:rPr lang="en-US" dirty="0" smtClean="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500" y="46529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955380" y="5185635"/>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srcRect/>
          <a:stretch>
            <a:fillRect/>
          </a:stretch>
        </p:blipFill>
        <p:spPr bwMode="auto">
          <a:xfrm>
            <a:off x="304800" y="1493838"/>
            <a:ext cx="7632192" cy="3608387"/>
          </a:xfrm>
          <a:prstGeom prst="rect">
            <a:avLst/>
          </a:prstGeom>
          <a:noFill/>
          <a:ln w="9525">
            <a:noFill/>
            <a:miter lim="800000"/>
            <a:headEnd/>
            <a:tailEnd/>
          </a:ln>
        </p:spPr>
      </p:pic>
      <p:sp>
        <p:nvSpPr>
          <p:cNvPr id="34818" name="Title 1"/>
          <p:cNvSpPr>
            <a:spLocks noGrp="1"/>
          </p:cNvSpPr>
          <p:nvPr>
            <p:ph type="title"/>
          </p:nvPr>
        </p:nvSpPr>
        <p:spPr/>
        <p:txBody>
          <a:bodyPr/>
          <a:lstStyle/>
          <a:p>
            <a:pPr eaLnBrk="1" hangingPunct="1"/>
            <a:r>
              <a:rPr lang="en-US" dirty="0" smtClean="0"/>
              <a:t>Enabling Macros To Run (3)</a:t>
            </a:r>
          </a:p>
        </p:txBody>
      </p:sp>
      <p:sp>
        <p:nvSpPr>
          <p:cNvPr id="4" name="TextBox 3"/>
          <p:cNvSpPr txBox="1">
            <a:spLocks noChangeArrowheads="1"/>
          </p:cNvSpPr>
          <p:nvPr/>
        </p:nvSpPr>
        <p:spPr bwMode="auto">
          <a:xfrm>
            <a:off x="227013" y="1093788"/>
            <a:ext cx="3124200" cy="400050"/>
          </a:xfrm>
          <a:prstGeom prst="rect">
            <a:avLst/>
          </a:prstGeom>
          <a:noFill/>
          <a:ln w="9525">
            <a:noFill/>
            <a:miter lim="800000"/>
            <a:headEnd/>
            <a:tailEnd/>
          </a:ln>
        </p:spPr>
        <p:txBody>
          <a:bodyPr>
            <a:spAutoFit/>
          </a:bodyPr>
          <a:lstStyle/>
          <a:p>
            <a:r>
              <a:rPr lang="en-US" sz="2000" dirty="0">
                <a:latin typeface="Calibri" pitchFamily="34" charset="0"/>
              </a:rPr>
              <a:t>4A)  Select “Macro Settings”</a:t>
            </a:r>
          </a:p>
        </p:txBody>
      </p:sp>
      <p:sp>
        <p:nvSpPr>
          <p:cNvPr id="5" name="TextBox 4"/>
          <p:cNvSpPr txBox="1">
            <a:spLocks noChangeArrowheads="1"/>
          </p:cNvSpPr>
          <p:nvPr/>
        </p:nvSpPr>
        <p:spPr bwMode="auto">
          <a:xfrm>
            <a:off x="3886200" y="1093788"/>
            <a:ext cx="5257800" cy="400050"/>
          </a:xfrm>
          <a:prstGeom prst="rect">
            <a:avLst/>
          </a:prstGeom>
          <a:noFill/>
          <a:ln w="9525">
            <a:noFill/>
            <a:miter lim="800000"/>
            <a:headEnd/>
            <a:tailEnd/>
          </a:ln>
        </p:spPr>
        <p:txBody>
          <a:bodyPr>
            <a:spAutoFit/>
          </a:bodyPr>
          <a:lstStyle/>
          <a:p>
            <a:r>
              <a:rPr lang="en-US" sz="2000" dirty="0">
                <a:latin typeface="Calibri" pitchFamily="34" charset="0"/>
              </a:rPr>
              <a:t>4B)  Select “Disable all macros with notification”</a:t>
            </a:r>
          </a:p>
        </p:txBody>
      </p:sp>
      <p:sp>
        <p:nvSpPr>
          <p:cNvPr id="7" name="Right Arrow 6"/>
          <p:cNvSpPr/>
          <p:nvPr/>
        </p:nvSpPr>
        <p:spPr>
          <a:xfrm rot="12410116">
            <a:off x="1256697" y="3935968"/>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2762719" y="2853484"/>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304800" y="5477783"/>
            <a:ext cx="5257800" cy="400050"/>
          </a:xfrm>
          <a:prstGeom prst="rect">
            <a:avLst/>
          </a:prstGeom>
          <a:noFill/>
          <a:ln w="9525">
            <a:noFill/>
            <a:miter lim="800000"/>
            <a:headEnd/>
            <a:tailEnd/>
          </a:ln>
        </p:spPr>
        <p:txBody>
          <a:bodyPr>
            <a:spAutoFit/>
          </a:bodyPr>
          <a:lstStyle/>
          <a:p>
            <a:r>
              <a:rPr lang="en-US" sz="2000" dirty="0">
                <a:latin typeface="Calibri" pitchFamily="34" charset="0"/>
              </a:rPr>
              <a:t>5)  Exit MS-Word (close ALL documents)</a:t>
            </a:r>
          </a:p>
        </p:txBody>
      </p:sp>
      <p:grpSp>
        <p:nvGrpSpPr>
          <p:cNvPr id="9" name="Group 8"/>
          <p:cNvGrpSpPr/>
          <p:nvPr/>
        </p:nvGrpSpPr>
        <p:grpSpPr>
          <a:xfrm>
            <a:off x="7780905" y="2070808"/>
            <a:ext cx="1024746" cy="2108089"/>
            <a:chOff x="7780905" y="2070808"/>
            <a:chExt cx="1024746" cy="2108089"/>
          </a:xfrm>
        </p:grpSpPr>
        <p:sp>
          <p:nvSpPr>
            <p:cNvPr id="2" name="TextBox 1"/>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6" name="Straight Arrow Connector 5"/>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Macros To Run </a:t>
            </a:r>
            <a:r>
              <a:rPr lang="en-US" dirty="0" smtClean="0"/>
              <a:t>(4)</a:t>
            </a:r>
            <a:endParaRPr lang="en-US" dirty="0"/>
          </a:p>
        </p:txBody>
      </p:sp>
      <p:sp>
        <p:nvSpPr>
          <p:cNvPr id="3" name="Content Placeholder 2"/>
          <p:cNvSpPr>
            <a:spLocks noGrp="1"/>
          </p:cNvSpPr>
          <p:nvPr>
            <p:ph idx="1"/>
          </p:nvPr>
        </p:nvSpPr>
        <p:spPr/>
        <p:txBody>
          <a:bodyPr/>
          <a:lstStyle/>
          <a:p>
            <a:r>
              <a:rPr lang="en-US" dirty="0" smtClean="0"/>
              <a:t>The default setting for MS-Word should already be set to “disable macros with notification” but these steps will allow you to use machines set differently</a:t>
            </a:r>
            <a:endParaRPr lang="en-US" dirty="0"/>
          </a:p>
        </p:txBody>
      </p:sp>
    </p:spTree>
    <p:extLst>
      <p:ext uri="{BB962C8B-B14F-4D97-AF65-F5344CB8AC3E}">
        <p14:creationId xmlns:p14="http://schemas.microsoft.com/office/powerpoint/2010/main" val="3014439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55650" y="2667000"/>
            <a:ext cx="4610100" cy="1857375"/>
          </a:xfrm>
          <a:prstGeom prst="rect">
            <a:avLst/>
          </a:prstGeom>
          <a:ln>
            <a:solidFill>
              <a:schemeClr val="tx1"/>
            </a:solidFill>
          </a:ln>
        </p:spPr>
      </p:pic>
      <p:sp>
        <p:nvSpPr>
          <p:cNvPr id="35841" name="Title 1"/>
          <p:cNvSpPr>
            <a:spLocks noGrp="1"/>
          </p:cNvSpPr>
          <p:nvPr>
            <p:ph type="title"/>
          </p:nvPr>
        </p:nvSpPr>
        <p:spPr/>
        <p:txBody>
          <a:bodyPr/>
          <a:lstStyle/>
          <a:p>
            <a:pPr eaLnBrk="1" hangingPunct="1"/>
            <a:r>
              <a:rPr lang="en-US" dirty="0" smtClean="0"/>
              <a:t>Effect: Opening Word Documents</a:t>
            </a:r>
          </a:p>
        </p:txBody>
      </p:sp>
      <p:sp>
        <p:nvSpPr>
          <p:cNvPr id="35842" name="Content Placeholder 2"/>
          <p:cNvSpPr>
            <a:spLocks noGrp="1"/>
          </p:cNvSpPr>
          <p:nvPr>
            <p:ph idx="1"/>
          </p:nvPr>
        </p:nvSpPr>
        <p:spPr/>
        <p:txBody>
          <a:bodyPr/>
          <a:lstStyle/>
          <a:p>
            <a:pPr eaLnBrk="1" hangingPunct="1"/>
            <a:r>
              <a:rPr lang="en-US" dirty="0" smtClean="0"/>
              <a:t>Using this setting will disable all macros by default (safer approach) but you can still enable the macros as the document is opened.</a:t>
            </a:r>
          </a:p>
          <a:p>
            <a:pPr eaLnBrk="1" hangingPunct="1"/>
            <a:endParaRPr lang="en-US" dirty="0" smtClean="0"/>
          </a:p>
        </p:txBody>
      </p:sp>
      <p:grpSp>
        <p:nvGrpSpPr>
          <p:cNvPr id="10" name="Group 9"/>
          <p:cNvGrpSpPr>
            <a:grpSpLocks/>
          </p:cNvGrpSpPr>
          <p:nvPr/>
        </p:nvGrpSpPr>
        <p:grpSpPr bwMode="auto">
          <a:xfrm>
            <a:off x="4542790" y="3247102"/>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a:t>
              </a:r>
              <a:r>
                <a:rPr lang="en-US" sz="2000" dirty="0" smtClean="0">
                  <a:solidFill>
                    <a:srgbClr val="FF0000"/>
                  </a:solidFill>
                  <a:latin typeface="+mn-lt"/>
                  <a:cs typeface="+mn-cs"/>
                </a:rPr>
                <a:t>ONLY enable macros </a:t>
              </a:r>
              <a:r>
                <a:rPr lang="en-US" sz="2000" dirty="0">
                  <a:solidFill>
                    <a:srgbClr val="FF0000"/>
                  </a:solidFill>
                  <a:latin typeface="+mn-lt"/>
                  <a:cs typeface="+mn-cs"/>
                </a:rPr>
                <a:t>you have </a:t>
              </a:r>
              <a:r>
                <a:rPr lang="en-US" sz="2000" dirty="0" smtClean="0">
                  <a:solidFill>
                    <a:srgbClr val="FF0000"/>
                  </a:solidFill>
                  <a:latin typeface="+mn-lt"/>
                  <a:cs typeface="+mn-cs"/>
                </a:rPr>
                <a:t>created (or the lecture examples)</a:t>
              </a:r>
              <a:endParaRPr lang="en-US" sz="2000" dirty="0">
                <a:solidFill>
                  <a:srgbClr val="FF0000"/>
                </a:solidFill>
                <a:latin typeface="+mn-lt"/>
                <a:cs typeface="+mn-cs"/>
              </a:endParaRPr>
            </a:p>
          </p:txBody>
        </p:sp>
      </p:grpSp>
    </p:spTree>
    <p:extLst>
      <p:ext uri="{BB962C8B-B14F-4D97-AF65-F5344CB8AC3E}">
        <p14:creationId xmlns:p14="http://schemas.microsoft.com/office/powerpoint/2010/main" val="3127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Macro Security</a:t>
            </a:r>
          </a:p>
        </p:txBody>
      </p:sp>
      <p:sp>
        <p:nvSpPr>
          <p:cNvPr id="36866" name="Content Placeholder 2"/>
          <p:cNvSpPr>
            <a:spLocks noGrp="1"/>
          </p:cNvSpPr>
          <p:nvPr>
            <p:ph idx="1"/>
          </p:nvPr>
        </p:nvSpPr>
        <p:spPr/>
        <p:txBody>
          <a:bodyPr/>
          <a:lstStyle/>
          <a:p>
            <a:pPr eaLnBrk="1" hangingPunct="1"/>
            <a:r>
              <a:rPr lang="en-US" dirty="0" smtClean="0"/>
              <a:t>DO NOT take the ‘easy’ way out</a:t>
            </a:r>
          </a:p>
        </p:txBody>
      </p:sp>
      <p:pic>
        <p:nvPicPr>
          <p:cNvPr id="36867" name="Picture 2"/>
          <p:cNvPicPr>
            <a:picLocks noChangeAspect="1" noChangeArrowheads="1"/>
          </p:cNvPicPr>
          <p:nvPr/>
        </p:nvPicPr>
        <p:blipFill>
          <a:blip r:embed="rId3"/>
          <a:srcRect/>
          <a:stretch>
            <a:fillRect/>
          </a:stretch>
        </p:blipFill>
        <p:spPr bwMode="auto">
          <a:xfrm>
            <a:off x="694038" y="1877822"/>
            <a:ext cx="6229350" cy="3571875"/>
          </a:xfrm>
          <a:prstGeom prst="rect">
            <a:avLst/>
          </a:prstGeom>
          <a:noFill/>
          <a:ln w="9525">
            <a:noFill/>
            <a:miter lim="800000"/>
            <a:headEnd/>
            <a:tailEnd/>
          </a:ln>
        </p:spPr>
      </p:pic>
      <p:sp>
        <p:nvSpPr>
          <p:cNvPr id="2" name="Multiply 1"/>
          <p:cNvSpPr/>
          <p:nvPr/>
        </p:nvSpPr>
        <p:spPr>
          <a:xfrm>
            <a:off x="2809875" y="2673350"/>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6915150" y="1905000"/>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smtClean="0"/>
              <a:t>For more information:</a:t>
            </a:r>
            <a:endParaRPr lang="en-US" sz="1400" b="1" dirty="0" smtClean="0">
              <a:hlinkClick r:id="rId4"/>
            </a:endParaRPr>
          </a:p>
          <a:p>
            <a:r>
              <a:rPr lang="en-US" sz="1200" dirty="0" smtClean="0">
                <a:hlinkClick r:id="rId4"/>
              </a:rPr>
              <a:t>http</a:t>
            </a:r>
            <a:r>
              <a:rPr lang="en-US" sz="1200" dirty="0">
                <a:hlinkClick r:id="rId4"/>
              </a:rPr>
              <a:t>://</a:t>
            </a:r>
            <a:r>
              <a:rPr lang="en-US" sz="1200" dirty="0" smtClean="0">
                <a:hlinkClick r:id="rId4"/>
              </a:rPr>
              <a:t>www.office.microsoft.com/en-us/help/enable-or-disable-macros-in-office-documents-HA010031071.aspx</a:t>
            </a:r>
            <a:endParaRPr lang="en-US" sz="1200" dirty="0"/>
          </a:p>
        </p:txBody>
      </p:sp>
    </p:spTree>
    <p:extLst>
      <p:ext uri="{BB962C8B-B14F-4D97-AF65-F5344CB8AC3E}">
        <p14:creationId xmlns:p14="http://schemas.microsoft.com/office/powerpoint/2010/main" val="275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Creating Macros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dirty="0" smtClean="0"/>
              <a:t>Record the macro automatically: keystrokes and mouse selections will be stored as part of the macro</a:t>
            </a:r>
          </a:p>
          <a:p>
            <a:pPr marL="457200" indent="-457200" eaLnBrk="1" hangingPunct="1">
              <a:buFont typeface="Calibri" pitchFamily="34" charset="0"/>
              <a:buAutoNum type="arabicPeriod"/>
            </a:pPr>
            <a:r>
              <a:rPr lang="en-US" dirty="0" smtClean="0"/>
              <a:t>Manually enter the Macro (type it in yourself into the VBA editor)</a:t>
            </a:r>
          </a:p>
        </p:txBody>
      </p:sp>
    </p:spTree>
    <p:extLst>
      <p:ext uri="{BB962C8B-B14F-4D97-AF65-F5344CB8AC3E}">
        <p14:creationId xmlns:p14="http://schemas.microsoft.com/office/powerpoint/2010/main" val="39792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54" t="40914" r="25948" b="32050"/>
          <a:stretch/>
        </p:blipFill>
        <p:spPr bwMode="auto">
          <a:xfrm>
            <a:off x="1066800" y="4525166"/>
            <a:ext cx="2991057" cy="219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Title 1"/>
          <p:cNvSpPr>
            <a:spLocks noGrp="1"/>
          </p:cNvSpPr>
          <p:nvPr>
            <p:ph type="title"/>
          </p:nvPr>
        </p:nvSpPr>
        <p:spPr/>
        <p:txBody>
          <a:bodyPr/>
          <a:lstStyle/>
          <a:p>
            <a:pPr eaLnBrk="1" hangingPunct="1"/>
            <a:r>
              <a:rPr lang="en-US" dirty="0" smtClean="0"/>
              <a:t>Recording Macros</a:t>
            </a:r>
          </a:p>
        </p:txBody>
      </p:sp>
      <p:sp>
        <p:nvSpPr>
          <p:cNvPr id="3" name="Content Placeholder 2"/>
          <p:cNvSpPr>
            <a:spLocks noGrp="1"/>
          </p:cNvSpPr>
          <p:nvPr>
            <p:ph idx="1"/>
          </p:nvPr>
        </p:nvSpPr>
        <p:spPr/>
        <p:txBody>
          <a:bodyPr/>
          <a:lstStyle/>
          <a:p>
            <a:pPr eaLnBrk="1" hangingPunct="1"/>
            <a:r>
              <a:rPr lang="en-US" dirty="0" smtClean="0"/>
              <a:t>Developer ribbon</a:t>
            </a:r>
          </a:p>
          <a:p>
            <a:pPr lvl="1" eaLnBrk="1" hangingPunct="1"/>
            <a:r>
              <a:rPr lang="en-US" dirty="0" smtClean="0"/>
              <a:t>“Record Macro”</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Recording details</a:t>
            </a:r>
          </a:p>
        </p:txBody>
      </p:sp>
      <p:pic>
        <p:nvPicPr>
          <p:cNvPr id="4" name="Picture 2"/>
          <p:cNvPicPr>
            <a:picLocks noChangeAspect="1" noChangeArrowheads="1"/>
          </p:cNvPicPr>
          <p:nvPr/>
        </p:nvPicPr>
        <p:blipFill>
          <a:blip r:embed="rId3"/>
          <a:srcRect/>
          <a:stretch>
            <a:fillRect/>
          </a:stretch>
        </p:blipFill>
        <p:spPr bwMode="auto">
          <a:xfrm>
            <a:off x="1059426" y="2268009"/>
            <a:ext cx="6705600" cy="1587500"/>
          </a:xfrm>
          <a:prstGeom prst="rect">
            <a:avLst/>
          </a:prstGeom>
          <a:noFill/>
          <a:ln w="9525">
            <a:noFill/>
            <a:miter lim="800000"/>
            <a:headEnd/>
            <a:tailEnd/>
          </a:ln>
        </p:spPr>
      </p:pic>
      <p:sp>
        <p:nvSpPr>
          <p:cNvPr id="6" name="Right Arrow 5"/>
          <p:cNvSpPr/>
          <p:nvPr/>
        </p:nvSpPr>
        <p:spPr>
          <a:xfrm rot="12410116">
            <a:off x="2287124" y="2879678"/>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 name="Group 13"/>
          <p:cNvGrpSpPr/>
          <p:nvPr/>
        </p:nvGrpSpPr>
        <p:grpSpPr>
          <a:xfrm>
            <a:off x="1606072" y="4090263"/>
            <a:ext cx="4874741" cy="923330"/>
            <a:chOff x="1600200" y="3962400"/>
            <a:chExt cx="4874741" cy="923330"/>
          </a:xfrm>
        </p:grpSpPr>
        <p:sp>
          <p:nvSpPr>
            <p:cNvPr id="2" name="TextBox 1"/>
            <p:cNvSpPr txBox="1"/>
            <p:nvPr/>
          </p:nvSpPr>
          <p:spPr>
            <a:xfrm>
              <a:off x="5027141" y="3962400"/>
              <a:ext cx="1447800" cy="923330"/>
            </a:xfrm>
            <a:prstGeom prst="rect">
              <a:avLst/>
            </a:prstGeom>
            <a:noFill/>
          </p:spPr>
          <p:txBody>
            <a:bodyPr wrap="square" rtlCol="0">
              <a:spAutoFit/>
            </a:bodyPr>
            <a:lstStyle/>
            <a:p>
              <a:r>
                <a:rPr lang="en-US" b="1" dirty="0" smtClean="0">
                  <a:solidFill>
                    <a:srgbClr val="CC0000"/>
                  </a:solidFill>
                </a:rPr>
                <a:t>What to name the macro</a:t>
              </a:r>
              <a:endParaRPr lang="en-US" b="1" dirty="0">
                <a:solidFill>
                  <a:srgbClr val="CC0000"/>
                </a:solidFill>
              </a:endParaRPr>
            </a:p>
          </p:txBody>
        </p:sp>
        <p:cxnSp>
          <p:nvCxnSpPr>
            <p:cNvPr id="7" name="Straight Arrow Connector 6"/>
            <p:cNvCxnSpPr>
              <a:stCxn id="2" idx="1"/>
            </p:cNvCxnSpPr>
            <p:nvPr/>
          </p:nvCxnSpPr>
          <p:spPr>
            <a:xfrm flipH="1">
              <a:off x="1600200" y="4424065"/>
              <a:ext cx="3426941"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44388" y="4983332"/>
            <a:ext cx="4839730" cy="923330"/>
            <a:chOff x="2338516" y="4855469"/>
            <a:chExt cx="4839730" cy="923330"/>
          </a:xfrm>
        </p:grpSpPr>
        <p:sp>
          <p:nvSpPr>
            <p:cNvPr id="8" name="TextBox 7"/>
            <p:cNvSpPr txBox="1"/>
            <p:nvPr/>
          </p:nvSpPr>
          <p:spPr>
            <a:xfrm>
              <a:off x="5730446" y="4855469"/>
              <a:ext cx="1447800" cy="923330"/>
            </a:xfrm>
            <a:prstGeom prst="rect">
              <a:avLst/>
            </a:prstGeom>
            <a:noFill/>
          </p:spPr>
          <p:txBody>
            <a:bodyPr wrap="square" rtlCol="0">
              <a:spAutoFit/>
            </a:bodyPr>
            <a:lstStyle/>
            <a:p>
              <a:r>
                <a:rPr lang="en-US" b="1" dirty="0" smtClean="0">
                  <a:solidFill>
                    <a:srgbClr val="CC0000"/>
                  </a:solidFill>
                </a:rPr>
                <a:t>Where to store the macro</a:t>
              </a:r>
              <a:endParaRPr lang="en-US" b="1" dirty="0">
                <a:solidFill>
                  <a:srgbClr val="CC0000"/>
                </a:solidFill>
              </a:endParaRPr>
            </a:p>
          </p:txBody>
        </p:sp>
        <p:cxnSp>
          <p:nvCxnSpPr>
            <p:cNvPr id="11" name="Straight Arrow Connector 10"/>
            <p:cNvCxnSpPr/>
            <p:nvPr/>
          </p:nvCxnSpPr>
          <p:spPr>
            <a:xfrm flipH="1">
              <a:off x="2338516" y="5317134"/>
              <a:ext cx="3426941"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88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Naming The Macro: Conventions</a:t>
            </a:r>
          </a:p>
        </p:txBody>
      </p:sp>
      <p:sp>
        <p:nvSpPr>
          <p:cNvPr id="3" name="Content Placeholder 2"/>
          <p:cNvSpPr>
            <a:spLocks noGrp="1"/>
          </p:cNvSpPr>
          <p:nvPr>
            <p:ph idx="1"/>
          </p:nvPr>
        </p:nvSpPr>
        <p:spPr>
          <a:xfrm>
            <a:off x="457200" y="1447800"/>
            <a:ext cx="7391400" cy="50292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Part of your assignment marks will be awarded according to how well your programs conform to stylistic conventions such as naming conventions employed.</a:t>
            </a:r>
          </a:p>
          <a:p>
            <a:pPr lvl="1" eaLnBrk="1" fontAlgn="auto" hangingPunct="1">
              <a:spcAft>
                <a:spcPts val="0"/>
              </a:spcAft>
              <a:buFont typeface="Arial" panose="020B0604020202020204" pitchFamily="34" charset="0"/>
              <a:buChar char="–"/>
              <a:defRPr/>
            </a:pPr>
            <a:r>
              <a:rPr lang="en-US" dirty="0" smtClean="0"/>
              <a:t>Macros </a:t>
            </a:r>
            <a:r>
              <a:rPr lang="en-US" dirty="0"/>
              <a:t>should be given a good self-explanatory </a:t>
            </a:r>
            <a:r>
              <a:rPr lang="en-US" dirty="0" smtClean="0"/>
              <a:t>name: describes the purpose of the program e.g</a:t>
            </a:r>
            <a:r>
              <a:rPr lang="en-US" dirty="0"/>
              <a:t>., ‘</a:t>
            </a:r>
            <a:r>
              <a:rPr lang="en-US" dirty="0" err="1" smtClean="0">
                <a:latin typeface="Consolas" panose="020B0609020204030204" pitchFamily="49" charset="0"/>
                <a:cs typeface="Consolas" panose="020B0609020204030204" pitchFamily="49" charset="0"/>
              </a:rPr>
              <a:t>formatting_resume_headings</a:t>
            </a:r>
            <a:r>
              <a:rPr lang="en-US" dirty="0" smtClean="0"/>
              <a:t>’</a:t>
            </a:r>
          </a:p>
          <a:p>
            <a:pPr lvl="1" eaLnBrk="1" fontAlgn="auto" hangingPunct="1">
              <a:spcAft>
                <a:spcPts val="0"/>
              </a:spcAft>
              <a:buFont typeface="Arial" panose="020B0604020202020204" pitchFamily="34" charset="0"/>
              <a:buChar char="–"/>
              <a:defRPr/>
            </a:pPr>
            <a:r>
              <a:rPr lang="en-US" dirty="0" smtClean="0"/>
              <a:t>Additional information about the program can be provided in the </a:t>
            </a:r>
            <a:r>
              <a:rPr lang="en-US" smtClean="0"/>
              <a:t>‘description’ </a:t>
            </a:r>
            <a:r>
              <a:rPr lang="en-US" dirty="0" smtClean="0"/>
              <a:t>field but for this class we will do this using ‘program documentation’ (described later).</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Language requirements (macro name):</a:t>
            </a:r>
          </a:p>
          <a:p>
            <a:pPr lvl="2" eaLnBrk="1" fontAlgn="auto" hangingPunct="1">
              <a:spcAft>
                <a:spcPts val="0"/>
              </a:spcAft>
              <a:buFont typeface="Arial" panose="020B0604020202020204" pitchFamily="34" charset="0"/>
              <a:buChar char="•"/>
              <a:defRPr/>
            </a:pPr>
            <a:r>
              <a:rPr lang="en-US" dirty="0"/>
              <a:t>Must start with an alphabetic letter, after than any combination of letters and numbers may be </a:t>
            </a:r>
            <a:r>
              <a:rPr lang="en-US" dirty="0" smtClean="0"/>
              <a:t>used </a:t>
            </a:r>
          </a:p>
          <a:p>
            <a:pPr lvl="3" eaLnBrk="1" fontAlgn="auto" hangingPunct="1">
              <a:spcAft>
                <a:spcPts val="0"/>
              </a:spcAft>
              <a:buFont typeface="Arial" panose="020B0604020202020204" pitchFamily="34" charset="0"/>
              <a:buChar char="•"/>
              <a:defRPr/>
            </a:pPr>
            <a:r>
              <a:rPr lang="en-US" dirty="0" smtClean="0"/>
              <a:t>OK: “</a:t>
            </a:r>
            <a:r>
              <a:rPr lang="en-US" dirty="0" smtClean="0">
                <a:latin typeface="Consolas" panose="020B0609020204030204" pitchFamily="49" charset="0"/>
                <a:cs typeface="Consolas" panose="020B0609020204030204" pitchFamily="49" charset="0"/>
              </a:rPr>
              <a:t>assigment1</a:t>
            </a:r>
            <a:r>
              <a:rPr lang="en-US" dirty="0" smtClean="0"/>
              <a:t>”, “</a:t>
            </a:r>
            <a:r>
              <a:rPr lang="en-US" dirty="0" smtClean="0">
                <a:latin typeface="Consolas" panose="020B0609020204030204" pitchFamily="49" charset="0"/>
                <a:cs typeface="Consolas" panose="020B0609020204030204" pitchFamily="49" charset="0"/>
              </a:rPr>
              <a:t>a2939</a:t>
            </a:r>
            <a:r>
              <a:rPr lang="en-US" dirty="0" smtClean="0"/>
              <a:t>”     Not OK: “</a:t>
            </a:r>
            <a:r>
              <a:rPr lang="en-US" dirty="0" smtClean="0">
                <a:latin typeface="Consolas" panose="020B0609020204030204" pitchFamily="49" charset="0"/>
                <a:cs typeface="Consolas" panose="020B0609020204030204" pitchFamily="49" charset="0"/>
              </a:rPr>
              <a:t>1assignment</a:t>
            </a:r>
            <a:r>
              <a:rPr lang="en-US" dirty="0" smtClean="0"/>
              <a:t>”, “</a:t>
            </a:r>
            <a:r>
              <a:rPr lang="en-US" dirty="0" smtClean="0">
                <a:latin typeface="Consolas" panose="020B0609020204030204" pitchFamily="49" charset="0"/>
                <a:cs typeface="Consolas" panose="020B0609020204030204" pitchFamily="49" charset="0"/>
              </a:rPr>
              <a:t>*assignment</a:t>
            </a:r>
            <a:r>
              <a:rPr lang="en-US" dirty="0" smtClean="0"/>
              <a:t>”</a:t>
            </a:r>
            <a:endParaRPr lang="en-US" dirty="0"/>
          </a:p>
          <a:p>
            <a:pPr lvl="2" eaLnBrk="1" fontAlgn="auto" hangingPunct="1">
              <a:spcAft>
                <a:spcPts val="0"/>
              </a:spcAft>
              <a:buFont typeface="Arial" panose="020B0604020202020204" pitchFamily="34" charset="0"/>
              <a:buChar char="•"/>
              <a:defRPr/>
            </a:pPr>
            <a:r>
              <a:rPr lang="en-US" dirty="0"/>
              <a:t>Maximum length of 80 characters</a:t>
            </a:r>
          </a:p>
          <a:p>
            <a:pPr lvl="2" eaLnBrk="1" fontAlgn="auto" hangingPunct="1">
              <a:spcAft>
                <a:spcPts val="0"/>
              </a:spcAft>
              <a:buFont typeface="Arial" panose="020B0604020202020204" pitchFamily="34" charset="0"/>
              <a:buChar char="•"/>
              <a:defRPr/>
            </a:pPr>
            <a:r>
              <a:rPr lang="en-US" dirty="0" smtClean="0"/>
              <a:t>It cannot contain spaces, punctuation or special characters such as # or !</a:t>
            </a:r>
          </a:p>
          <a:p>
            <a:pPr lvl="3" eaLnBrk="1" fontAlgn="auto" hangingPunct="1">
              <a:spcAft>
                <a:spcPts val="0"/>
              </a:spcAft>
              <a:buFont typeface="Arial" panose="020B0604020202020204" pitchFamily="34" charset="0"/>
              <a:buChar char="–"/>
              <a:defRPr/>
            </a:pPr>
            <a:r>
              <a:rPr lang="en-US" dirty="0" smtClean="0"/>
              <a:t>‘</a:t>
            </a:r>
            <a:r>
              <a:rPr lang="en-US" dirty="0" smtClean="0">
                <a:latin typeface="Consolas" panose="020B0609020204030204" pitchFamily="49" charset="0"/>
                <a:cs typeface="Consolas" panose="020B0609020204030204" pitchFamily="49" charset="0"/>
              </a:rPr>
              <a:t>resume headings</a:t>
            </a:r>
            <a:r>
              <a:rPr lang="en-US" dirty="0" smtClean="0"/>
              <a:t>’ (Not Allowed: space character)</a:t>
            </a:r>
          </a:p>
          <a:p>
            <a:pPr lvl="3" eaLnBrk="1" fontAlgn="auto" hangingPunct="1">
              <a:spcAft>
                <a:spcPts val="0"/>
              </a:spcAft>
              <a:buFont typeface="Arial" panose="020B0604020202020204" pitchFamily="34" charset="0"/>
              <a:buChar char="–"/>
              <a:defRPr/>
            </a:pPr>
            <a:r>
              <a:rPr lang="en-US" dirty="0" smtClean="0"/>
              <a:t>‘</a:t>
            </a:r>
            <a:r>
              <a:rPr lang="en-US" dirty="0" smtClean="0">
                <a:latin typeface="Consolas" panose="020B0609020204030204" pitchFamily="49" charset="0"/>
                <a:cs typeface="Consolas" panose="020B0609020204030204" pitchFamily="49" charset="0"/>
              </a:rPr>
              <a:t>macros!</a:t>
            </a:r>
            <a:r>
              <a:rPr lang="en-US" dirty="0" smtClean="0"/>
              <a:t>’ (Not Allowed: special character)</a:t>
            </a:r>
          </a:p>
          <a:p>
            <a:pPr lvl="2" eaLnBrk="1" fontAlgn="auto" hangingPunct="1">
              <a:spcAft>
                <a:spcPts val="0"/>
              </a:spcAft>
              <a:buFont typeface="Arial" panose="020B0604020202020204" pitchFamily="34" charset="0"/>
              <a:buChar char="•"/>
              <a:defRPr/>
            </a:pPr>
            <a:r>
              <a:rPr lang="en-US" dirty="0" smtClean="0"/>
              <a:t>Can </a:t>
            </a:r>
            <a:r>
              <a:rPr lang="en-US" dirty="0"/>
              <a:t>contain </a:t>
            </a:r>
            <a:r>
              <a:rPr lang="en-US" dirty="0" smtClean="0"/>
              <a:t>underscores (separate long names)</a:t>
            </a:r>
            <a:endParaRPr lang="en-US" dirty="0"/>
          </a:p>
          <a:p>
            <a:pPr lvl="1" eaLnBrk="1" fontAlgn="auto" hangingPunct="1">
              <a:spcAft>
                <a:spcPts val="0"/>
              </a:spcAft>
              <a:buFont typeface="Arial" panose="020B0604020202020204" pitchFamily="34" charset="0"/>
              <a:buChar char="–"/>
              <a:defRPr/>
            </a:pPr>
            <a:endParaRPr lang="en-US" dirty="0"/>
          </a:p>
        </p:txBody>
      </p:sp>
      <p:grpSp>
        <p:nvGrpSpPr>
          <p:cNvPr id="6" name="Group 5"/>
          <p:cNvGrpSpPr>
            <a:grpSpLocks/>
          </p:cNvGrpSpPr>
          <p:nvPr/>
        </p:nvGrpSpPr>
        <p:grpSpPr bwMode="auto">
          <a:xfrm>
            <a:off x="7251700" y="1828800"/>
            <a:ext cx="1892300" cy="763588"/>
            <a:chOff x="7216343" y="2438400"/>
            <a:chExt cx="1892031" cy="763174"/>
          </a:xfrm>
        </p:grpSpPr>
        <p:pic>
          <p:nvPicPr>
            <p:cNvPr id="40964" name="Picture 2"/>
            <p:cNvPicPr>
              <a:picLocks noChangeAspect="1" noChangeArrowheads="1"/>
            </p:cNvPicPr>
            <p:nvPr/>
          </p:nvPicPr>
          <p:blipFill>
            <a:blip r:embed="rId3"/>
            <a:srcRect t="63319" r="32381"/>
            <a:stretch>
              <a:fillRect/>
            </a:stretch>
          </p:blipFill>
          <p:spPr bwMode="auto">
            <a:xfrm>
              <a:off x="7216343" y="2438400"/>
              <a:ext cx="1892031" cy="763174"/>
            </a:xfrm>
            <a:prstGeom prst="rect">
              <a:avLst/>
            </a:prstGeom>
            <a:noFill/>
            <a:ln w="9525">
              <a:noFill/>
              <a:miter lim="800000"/>
              <a:headEnd/>
              <a:tailEnd/>
            </a:ln>
          </p:spPr>
        </p:pic>
        <p:sp>
          <p:nvSpPr>
            <p:cNvPr id="5" name="Oval 4"/>
            <p:cNvSpPr/>
            <p:nvPr/>
          </p:nvSpPr>
          <p:spPr>
            <a:xfrm>
              <a:off x="7216343" y="2438400"/>
              <a:ext cx="631735" cy="152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30414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The First Simple Macro</a:t>
            </a:r>
          </a:p>
        </p:txBody>
      </p:sp>
      <p:sp>
        <p:nvSpPr>
          <p:cNvPr id="51202" name="Content Placeholder 2"/>
          <p:cNvSpPr>
            <a:spLocks noGrp="1"/>
          </p:cNvSpPr>
          <p:nvPr>
            <p:ph idx="1"/>
          </p:nvPr>
        </p:nvSpPr>
        <p:spPr/>
        <p:txBody>
          <a:bodyPr/>
          <a:lstStyle/>
          <a:p>
            <a:pPr eaLnBrk="1" hangingPunct="1"/>
            <a:r>
              <a:rPr lang="en-US" dirty="0" smtClean="0"/>
              <a:t>With word processing there’s sometimes a need to apply multiple formatting styles (bold, italics, underline) to high-lighted text </a:t>
            </a:r>
          </a:p>
          <a:p>
            <a:pPr eaLnBrk="1" hangingPunct="1"/>
            <a:r>
              <a:rPr lang="en-US" dirty="0" smtClean="0"/>
              <a:t>Manually applying the required formatting to each block of text can be tedious </a:t>
            </a:r>
          </a:p>
          <a:p>
            <a:pPr lvl="1" eaLnBrk="1" hangingPunct="1"/>
            <a:r>
              <a:rPr lang="en-US" dirty="0" smtClean="0"/>
              <a:t>Recall: Macros can be used to automate or shorten some tasks</a:t>
            </a:r>
          </a:p>
          <a:p>
            <a:pPr eaLnBrk="1" hangingPunct="1"/>
            <a:r>
              <a:rPr lang="en-US" dirty="0" smtClean="0"/>
              <a:t>This first example macro program will be used to show:</a:t>
            </a:r>
          </a:p>
          <a:p>
            <a:pPr lvl="1" eaLnBrk="1" hangingPunct="1"/>
            <a:r>
              <a:rPr lang="en-US" dirty="0" smtClean="0"/>
              <a:t>How to create a VBA macro for MS-Word</a:t>
            </a:r>
          </a:p>
          <a:p>
            <a:pPr lvl="1" eaLnBrk="1" hangingPunct="1"/>
            <a:r>
              <a:rPr lang="en-US" dirty="0" smtClean="0"/>
              <a:t>How to automate a task using a macro</a:t>
            </a:r>
          </a:p>
        </p:txBody>
      </p:sp>
    </p:spTree>
    <p:extLst>
      <p:ext uri="{BB962C8B-B14F-4D97-AF65-F5344CB8AC3E}">
        <p14:creationId xmlns:p14="http://schemas.microsoft.com/office/powerpoint/2010/main" val="603036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t>Recording A Simple Macro</a:t>
            </a:r>
          </a:p>
        </p:txBody>
      </p:sp>
      <p:sp>
        <p:nvSpPr>
          <p:cNvPr id="3" name="Content Placeholder 2"/>
          <p:cNvSpPr>
            <a:spLocks noGrp="1"/>
          </p:cNvSpPr>
          <p:nvPr>
            <p:ph idx="1"/>
          </p:nvPr>
        </p:nvSpPr>
        <p:spPr/>
        <p:txBody>
          <a:bodyPr/>
          <a:lstStyle/>
          <a:p>
            <a:pPr eaLnBrk="1" hangingPunct="1"/>
            <a:r>
              <a:rPr lang="en-US" dirty="0" smtClean="0"/>
              <a:t>(Of course a macro isn’t needed to use this formatting effect but it’s easiest to start with a simple example).</a:t>
            </a:r>
          </a:p>
          <a:p>
            <a:pPr eaLnBrk="1" hangingPunct="1"/>
            <a:r>
              <a:rPr lang="en-US" dirty="0" smtClean="0"/>
              <a:t>Bold face highlighted text.</a:t>
            </a:r>
          </a:p>
          <a:p>
            <a:pPr lvl="1" eaLnBrk="1" hangingPunct="1"/>
            <a:r>
              <a:rPr lang="en-US" dirty="0" smtClean="0"/>
              <a:t>Select  the developer tab and press record </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grpSp>
        <p:nvGrpSpPr>
          <p:cNvPr id="2" name="Group 1"/>
          <p:cNvGrpSpPr/>
          <p:nvPr/>
        </p:nvGrpSpPr>
        <p:grpSpPr>
          <a:xfrm>
            <a:off x="762000" y="3104049"/>
            <a:ext cx="6276975" cy="1192213"/>
            <a:chOff x="914400" y="2952750"/>
            <a:chExt cx="6276975" cy="1192213"/>
          </a:xfrm>
        </p:grpSpPr>
        <p:pic>
          <p:nvPicPr>
            <p:cNvPr id="52229" name="Picture 2"/>
            <p:cNvPicPr>
              <a:picLocks noChangeAspect="1" noChangeArrowheads="1"/>
            </p:cNvPicPr>
            <p:nvPr/>
          </p:nvPicPr>
          <p:blipFill>
            <a:blip r:embed="rId3"/>
            <a:srcRect b="19797"/>
            <a:stretch>
              <a:fillRect/>
            </a:stretch>
          </p:blipFill>
          <p:spPr bwMode="auto">
            <a:xfrm>
              <a:off x="914400" y="2952750"/>
              <a:ext cx="6276975" cy="1192213"/>
            </a:xfrm>
            <a:prstGeom prst="rect">
              <a:avLst/>
            </a:prstGeom>
            <a:noFill/>
            <a:ln w="9525">
              <a:noFill/>
              <a:miter lim="800000"/>
              <a:headEnd/>
              <a:tailEnd/>
            </a:ln>
          </p:spPr>
        </p:pic>
        <p:sp>
          <p:nvSpPr>
            <p:cNvPr id="5" name="Right Arrow 4"/>
            <p:cNvSpPr>
              <a:spLocks noChangeArrowheads="1"/>
            </p:cNvSpPr>
            <p:nvPr/>
          </p:nvSpPr>
          <p:spPr bwMode="auto">
            <a:xfrm rot="12410116">
              <a:off x="2325688" y="3562350"/>
              <a:ext cx="419100" cy="2667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7221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4" name="TextBox 3"/>
          <p:cNvSpPr txBox="1"/>
          <p:nvPr/>
        </p:nvSpPr>
        <p:spPr>
          <a:xfrm>
            <a:off x="4419600" y="4419600"/>
            <a:ext cx="1375012" cy="769443"/>
          </a:xfrm>
          <a:prstGeom prst="rect">
            <a:avLst/>
          </a:prstGeom>
          <a:solidFill>
            <a:schemeClr val="tx2">
              <a:lumMod val="50000"/>
            </a:schemeClr>
          </a:solidFill>
        </p:spPr>
        <p:txBody>
          <a:bodyPr wrap="square" rtlCol="0">
            <a:spAutoFit/>
          </a:bodyPr>
          <a:lstStyle/>
          <a:p>
            <a:r>
              <a:rPr lang="en-US" sz="4400" dirty="0" smtClean="0">
                <a:solidFill>
                  <a:schemeClr val="bg1"/>
                </a:solidFill>
                <a:latin typeface="Blackadder ITC" panose="04020505051007020D02" pitchFamily="82" charset="0"/>
              </a:rPr>
              <a:t>B.G</a:t>
            </a:r>
            <a:r>
              <a:rPr lang="en-US" sz="1200" dirty="0" smtClean="0">
                <a:solidFill>
                  <a:schemeClr val="bg1"/>
                </a:solidFill>
                <a:latin typeface="Blackadder ITC" panose="04020505051007020D02" pitchFamily="82" charset="0"/>
              </a:rPr>
              <a:t>.</a:t>
            </a:r>
            <a:endParaRPr lang="en-US" sz="1200" dirty="0">
              <a:solidFill>
                <a:schemeClr val="bg1"/>
              </a:solidFill>
              <a:latin typeface="Blackadder ITC" panose="04020505051007020D02" pitchFamily="82" charset="0"/>
            </a:endParaRPr>
          </a:p>
        </p:txBody>
      </p:sp>
      <p:sp>
        <p:nvSpPr>
          <p:cNvPr id="6" name="TextBox 5"/>
          <p:cNvSpPr txBox="1"/>
          <p:nvPr/>
        </p:nvSpPr>
        <p:spPr>
          <a:xfrm>
            <a:off x="1161288" y="6483245"/>
            <a:ext cx="2209800" cy="369332"/>
          </a:xfrm>
          <a:prstGeom prst="rect">
            <a:avLst/>
          </a:prstGeom>
          <a:noFill/>
        </p:spPr>
        <p:txBody>
          <a:bodyPr wrap="square" rtlCol="0">
            <a:spAutoFit/>
          </a:bodyPr>
          <a:lstStyle/>
          <a:p>
            <a:r>
              <a:rPr lang="en-US" smtClean="0"/>
              <a:t>www.colourbox.com</a:t>
            </a:r>
            <a:endParaRPr lang="en-US"/>
          </a:p>
        </p:txBody>
      </p:sp>
    </p:spTree>
    <p:extLst>
      <p:ext uri="{BB962C8B-B14F-4D97-AF65-F5344CB8AC3E}">
        <p14:creationId xmlns:p14="http://schemas.microsoft.com/office/powerpoint/2010/main" val="246230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Macro (2)</a:t>
            </a:r>
            <a:endParaRPr lang="en-CA" dirty="0"/>
          </a:p>
        </p:txBody>
      </p:sp>
      <p:sp>
        <p:nvSpPr>
          <p:cNvPr id="3" name="Content Placeholder 2"/>
          <p:cNvSpPr>
            <a:spLocks noGrp="1"/>
          </p:cNvSpPr>
          <p:nvPr>
            <p:ph idx="1"/>
          </p:nvPr>
        </p:nvSpPr>
        <p:spPr/>
        <p:txBody>
          <a:bodyPr/>
          <a:lstStyle/>
          <a:p>
            <a:pPr marL="352425" lvl="2" indent="-234950"/>
            <a:r>
              <a:rPr lang="en-US" sz="2200" dirty="0"/>
              <a:t>Give the macro a self explanatory name and press ‘OK’ (recording begins</a:t>
            </a:r>
            <a:r>
              <a:rPr lang="en-US" sz="2200" dirty="0" smtClean="0"/>
              <a:t>).</a:t>
            </a:r>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117475" lvl="2" indent="0">
              <a:buNone/>
            </a:pPr>
            <a:endParaRPr lang="en-US" sz="2200" dirty="0" smtClean="0"/>
          </a:p>
          <a:p>
            <a:pPr marL="352425" lvl="2" indent="-234950"/>
            <a:r>
              <a:rPr lang="en-US" sz="2200" dirty="0" smtClean="0"/>
              <a:t>Note: record the macro in the current document and not “All documents”.</a:t>
            </a:r>
            <a:endParaRPr lang="en-US" sz="2200" dirty="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4475136" cy="3352800"/>
          </a:xfrm>
          <a:prstGeom prst="rect">
            <a:avLst/>
          </a:prstGeom>
        </p:spPr>
      </p:pic>
    </p:spTree>
    <p:extLst>
      <p:ext uri="{BB962C8B-B14F-4D97-AF65-F5344CB8AC3E}">
        <p14:creationId xmlns:p14="http://schemas.microsoft.com/office/powerpoint/2010/main" val="22137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Recording A Macro (3)</a:t>
            </a:r>
          </a:p>
        </p:txBody>
      </p:sp>
      <p:sp>
        <p:nvSpPr>
          <p:cNvPr id="3" name="Content Placeholder 2"/>
          <p:cNvSpPr>
            <a:spLocks noGrp="1"/>
          </p:cNvSpPr>
          <p:nvPr>
            <p:ph idx="1"/>
          </p:nvPr>
        </p:nvSpPr>
        <p:spPr/>
        <p:txBody>
          <a:bodyPr/>
          <a:lstStyle/>
          <a:p>
            <a:pPr eaLnBrk="1" hangingPunct="1">
              <a:defRPr/>
            </a:pPr>
            <a:r>
              <a:rPr lang="en-US" dirty="0" smtClean="0"/>
              <a:t>Select whatever options you want to add to the recording of the macro</a:t>
            </a:r>
          </a:p>
          <a:p>
            <a:pPr lvl="1" eaLnBrk="1" hangingPunct="1">
              <a:defRPr/>
            </a:pPr>
            <a:r>
              <a:rPr lang="en-US" dirty="0" smtClean="0"/>
              <a:t>In this case you would select bold font</a:t>
            </a:r>
          </a:p>
          <a:p>
            <a:pPr lvl="1" eaLnBrk="1" hangingPunct="1">
              <a:defRPr/>
            </a:pPr>
            <a:endParaRPr lang="en-US" dirty="0"/>
          </a:p>
          <a:p>
            <a:pPr lvl="1" eaLnBrk="1" hangingPunct="1">
              <a:defRPr/>
            </a:pPr>
            <a:endParaRPr lang="en-US" dirty="0" smtClean="0"/>
          </a:p>
          <a:p>
            <a:pPr lvl="1" eaLnBrk="1" hangingPunct="1">
              <a:defRPr/>
            </a:pPr>
            <a:endParaRPr lang="en-US" dirty="0"/>
          </a:p>
          <a:p>
            <a:pPr marL="339725" lvl="1" indent="0" eaLnBrk="1" hangingPunct="1">
              <a:buFont typeface="Arial" charset="0"/>
              <a:buNone/>
              <a:defRPr/>
            </a:pPr>
            <a:endParaRPr lang="en-US" dirty="0"/>
          </a:p>
          <a:p>
            <a:pPr lvl="1" eaLnBrk="1" hangingPunct="1">
              <a:defRPr/>
            </a:pPr>
            <a:r>
              <a:rPr lang="en-US" dirty="0" smtClean="0"/>
              <a:t>All commands have been entered so you can stop the recording</a:t>
            </a:r>
            <a:endParaRPr lang="en-US" dirty="0"/>
          </a:p>
        </p:txBody>
      </p:sp>
      <p:grpSp>
        <p:nvGrpSpPr>
          <p:cNvPr id="2" name="Group 1"/>
          <p:cNvGrpSpPr/>
          <p:nvPr/>
        </p:nvGrpSpPr>
        <p:grpSpPr>
          <a:xfrm>
            <a:off x="792663" y="2649537"/>
            <a:ext cx="7866063" cy="1312863"/>
            <a:chOff x="873125" y="2530475"/>
            <a:chExt cx="7866063" cy="1312863"/>
          </a:xfrm>
        </p:grpSpPr>
        <p:pic>
          <p:nvPicPr>
            <p:cNvPr id="53253" name="Picture 2"/>
            <p:cNvPicPr>
              <a:picLocks noChangeAspect="1" noChangeArrowheads="1"/>
            </p:cNvPicPr>
            <p:nvPr/>
          </p:nvPicPr>
          <p:blipFill>
            <a:blip r:embed="rId2"/>
            <a:srcRect l="46494" t="13132" r="11427" b="75638"/>
            <a:stretch>
              <a:fillRect/>
            </a:stretch>
          </p:blipFill>
          <p:spPr bwMode="auto">
            <a:xfrm>
              <a:off x="873125" y="2530475"/>
              <a:ext cx="7866063" cy="1312863"/>
            </a:xfrm>
            <a:prstGeom prst="rect">
              <a:avLst/>
            </a:prstGeom>
            <a:noFill/>
            <a:ln w="9525">
              <a:noFill/>
              <a:miter lim="800000"/>
              <a:headEnd/>
              <a:tailEnd/>
            </a:ln>
          </p:spPr>
        </p:pic>
        <p:sp>
          <p:nvSpPr>
            <p:cNvPr id="5" name="Right Arrow 4"/>
            <p:cNvSpPr/>
            <p:nvPr/>
          </p:nvSpPr>
          <p:spPr bwMode="auto">
            <a:xfrm rot="11979808">
              <a:off x="2027238" y="3257550"/>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792663" y="4488123"/>
            <a:ext cx="6034087" cy="1988877"/>
            <a:chOff x="900113" y="4343400"/>
            <a:chExt cx="6707187" cy="2263775"/>
          </a:xfrm>
        </p:grpSpPr>
        <p:pic>
          <p:nvPicPr>
            <p:cNvPr id="3075" name="Picture 3"/>
            <p:cNvPicPr>
              <a:picLocks noChangeAspect="1" noChangeArrowheads="1"/>
            </p:cNvPicPr>
            <p:nvPr/>
          </p:nvPicPr>
          <p:blipFill>
            <a:blip r:embed="rId3"/>
            <a:srcRect l="46785" t="9949" r="7870" b="65569"/>
            <a:stretch>
              <a:fillRect/>
            </a:stretch>
          </p:blipFill>
          <p:spPr bwMode="auto">
            <a:xfrm>
              <a:off x="900113" y="4343400"/>
              <a:ext cx="6707187" cy="2263775"/>
            </a:xfrm>
            <a:prstGeom prst="rect">
              <a:avLst/>
            </a:prstGeom>
            <a:noFill/>
            <a:ln w="9525">
              <a:noFill/>
              <a:miter lim="800000"/>
              <a:headEnd/>
              <a:tailEnd/>
            </a:ln>
          </p:spPr>
        </p:pic>
        <p:sp>
          <p:nvSpPr>
            <p:cNvPr id="8" name="Right Arrow 7"/>
            <p:cNvSpPr/>
            <p:nvPr/>
          </p:nvSpPr>
          <p:spPr bwMode="auto">
            <a:xfrm rot="11979808">
              <a:off x="2445146" y="4947977"/>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7263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Running A Recorded Macro</a:t>
            </a:r>
          </a:p>
        </p:txBody>
      </p:sp>
      <p:sp>
        <p:nvSpPr>
          <p:cNvPr id="3" name="Content Placeholder 2"/>
          <p:cNvSpPr>
            <a:spLocks noGrp="1"/>
          </p:cNvSpPr>
          <p:nvPr>
            <p:ph idx="1"/>
          </p:nvPr>
        </p:nvSpPr>
        <p:spPr/>
        <p:txBody>
          <a:bodyPr/>
          <a:lstStyle/>
          <a:p>
            <a:pPr eaLnBrk="1" hangingPunct="1"/>
            <a:r>
              <a:rPr lang="en-US" dirty="0" smtClean="0"/>
              <a:t>Under the Developer ribbon select ‘macros’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Select the macro and then ‘run’ it</a:t>
            </a:r>
          </a:p>
          <a:p>
            <a:pPr marL="0" indent="0" eaLnBrk="1" hangingPunct="1">
              <a:buNone/>
            </a:pPr>
            <a:endParaRPr lang="en-US" dirty="0" smtClean="0"/>
          </a:p>
        </p:txBody>
      </p:sp>
      <p:grpSp>
        <p:nvGrpSpPr>
          <p:cNvPr id="4" name="Group 3"/>
          <p:cNvGrpSpPr/>
          <p:nvPr/>
        </p:nvGrpSpPr>
        <p:grpSpPr>
          <a:xfrm>
            <a:off x="914400" y="1847850"/>
            <a:ext cx="6705600" cy="1587500"/>
            <a:chOff x="914400" y="1847850"/>
            <a:chExt cx="6705600" cy="1587500"/>
          </a:xfrm>
        </p:grpSpPr>
        <p:pic>
          <p:nvPicPr>
            <p:cNvPr id="54277" name="Picture 2"/>
            <p:cNvPicPr>
              <a:picLocks noChangeAspect="1" noChangeArrowheads="1"/>
            </p:cNvPicPr>
            <p:nvPr/>
          </p:nvPicPr>
          <p:blipFill>
            <a:blip r:embed="rId3"/>
            <a:srcRect/>
            <a:stretch>
              <a:fillRect/>
            </a:stretch>
          </p:blipFill>
          <p:spPr bwMode="auto">
            <a:xfrm>
              <a:off x="914400" y="1847850"/>
              <a:ext cx="6705600" cy="1587500"/>
            </a:xfrm>
            <a:prstGeom prst="rect">
              <a:avLst/>
            </a:prstGeom>
            <a:noFill/>
            <a:ln w="9525">
              <a:noFill/>
              <a:miter lim="800000"/>
              <a:headEnd/>
              <a:tailEnd/>
            </a:ln>
          </p:spPr>
        </p:pic>
        <p:sp>
          <p:nvSpPr>
            <p:cNvPr id="5" name="Right Arrow 4"/>
            <p:cNvSpPr>
              <a:spLocks noChangeArrowheads="1"/>
            </p:cNvSpPr>
            <p:nvPr/>
          </p:nvSpPr>
          <p:spPr bwMode="auto">
            <a:xfrm rot="12420000">
              <a:off x="1638300" y="267335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6" name="Group 5"/>
          <p:cNvGrpSpPr/>
          <p:nvPr/>
        </p:nvGrpSpPr>
        <p:grpSpPr>
          <a:xfrm>
            <a:off x="914401" y="4114801"/>
            <a:ext cx="3503299" cy="2712786"/>
            <a:chOff x="914401" y="4114801"/>
            <a:chExt cx="3503299" cy="2712786"/>
          </a:xfrm>
        </p:grpSpPr>
        <p:pic>
          <p:nvPicPr>
            <p:cNvPr id="2" name="Picture 1"/>
            <p:cNvPicPr>
              <a:picLocks noChangeAspect="1"/>
            </p:cNvPicPr>
            <p:nvPr/>
          </p:nvPicPr>
          <p:blipFill>
            <a:blip r:embed="rId4"/>
            <a:stretch>
              <a:fillRect/>
            </a:stretch>
          </p:blipFill>
          <p:spPr>
            <a:xfrm>
              <a:off x="914401" y="4114801"/>
              <a:ext cx="3352800" cy="2712786"/>
            </a:xfrm>
            <a:prstGeom prst="rect">
              <a:avLst/>
            </a:prstGeom>
          </p:spPr>
        </p:pic>
        <p:sp>
          <p:nvSpPr>
            <p:cNvPr id="9" name="Right Arrow 8"/>
            <p:cNvSpPr>
              <a:spLocks noChangeArrowheads="1"/>
            </p:cNvSpPr>
            <p:nvPr/>
          </p:nvSpPr>
          <p:spPr bwMode="auto">
            <a:xfrm rot="12420000">
              <a:off x="4000187" y="449984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0000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Running A Recorded Macro (2)</a:t>
            </a:r>
          </a:p>
        </p:txBody>
      </p:sp>
      <p:sp>
        <p:nvSpPr>
          <p:cNvPr id="55298" name="Content Placeholder 2"/>
          <p:cNvSpPr>
            <a:spLocks noGrp="1"/>
          </p:cNvSpPr>
          <p:nvPr>
            <p:ph idx="1"/>
          </p:nvPr>
        </p:nvSpPr>
        <p:spPr/>
        <p:txBody>
          <a:bodyPr/>
          <a:lstStyle/>
          <a:p>
            <a:pPr eaLnBrk="1" hangingPunct="1"/>
            <a:r>
              <a:rPr lang="en-US" dirty="0" smtClean="0"/>
              <a:t>In this case nothing happened?</a:t>
            </a:r>
          </a:p>
          <a:p>
            <a:pPr lvl="1" eaLnBrk="1" hangingPunct="1"/>
            <a:r>
              <a:rPr lang="en-US" dirty="0" smtClean="0"/>
              <a:t>This macro changes selected/highlighted text to bold</a:t>
            </a:r>
          </a:p>
          <a:p>
            <a:pPr lvl="1" eaLnBrk="1" hangingPunct="1"/>
            <a:r>
              <a:rPr lang="en-US" dirty="0" smtClean="0"/>
              <a:t>You need to select some text before running the macro</a:t>
            </a:r>
          </a:p>
        </p:txBody>
      </p:sp>
      <p:pic>
        <p:nvPicPr>
          <p:cNvPr id="5122" name="Picture 2"/>
          <p:cNvPicPr>
            <a:picLocks noChangeAspect="1" noChangeArrowheads="1"/>
          </p:cNvPicPr>
          <p:nvPr/>
        </p:nvPicPr>
        <p:blipFill>
          <a:blip r:embed="rId2"/>
          <a:srcRect/>
          <a:stretch>
            <a:fillRect/>
          </a:stretch>
        </p:blipFill>
        <p:spPr bwMode="auto">
          <a:xfrm>
            <a:off x="1042987" y="2790825"/>
            <a:ext cx="5229225" cy="4067175"/>
          </a:xfrm>
          <a:prstGeom prst="rect">
            <a:avLst/>
          </a:prstGeom>
          <a:noFill/>
          <a:ln w="9525">
            <a:noFill/>
            <a:miter lim="800000"/>
            <a:headEnd/>
            <a:tailEnd/>
          </a:ln>
        </p:spPr>
      </p:pic>
      <p:sp>
        <p:nvSpPr>
          <p:cNvPr id="4" name="Rectangle 3"/>
          <p:cNvSpPr/>
          <p:nvPr/>
        </p:nvSpPr>
        <p:spPr>
          <a:xfrm>
            <a:off x="3657600" y="5486400"/>
            <a:ext cx="381000" cy="304800"/>
          </a:xfrm>
          <a:prstGeom prst="rect">
            <a:avLst/>
          </a:pr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562636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smtClean="0"/>
              <a:t>Running A Recorded Macro (3)</a:t>
            </a:r>
          </a:p>
        </p:txBody>
      </p:sp>
      <p:sp>
        <p:nvSpPr>
          <p:cNvPr id="56322" name="Content Placeholder 2"/>
          <p:cNvSpPr>
            <a:spLocks noGrp="1"/>
          </p:cNvSpPr>
          <p:nvPr>
            <p:ph idx="1"/>
          </p:nvPr>
        </p:nvSpPr>
        <p:spPr/>
        <p:txBody>
          <a:bodyPr/>
          <a:lstStyle/>
          <a:p>
            <a:pPr eaLnBrk="1" hangingPunct="1"/>
            <a:r>
              <a:rPr lang="en-US" dirty="0" smtClean="0"/>
              <a:t>After selecting the text and running the macro again, whatever text was highlighted now becomes bold.</a:t>
            </a:r>
          </a:p>
        </p:txBody>
      </p:sp>
      <p:pic>
        <p:nvPicPr>
          <p:cNvPr id="6146" name="Picture 2"/>
          <p:cNvPicPr>
            <a:picLocks noChangeAspect="1" noChangeArrowheads="1"/>
          </p:cNvPicPr>
          <p:nvPr/>
        </p:nvPicPr>
        <p:blipFill>
          <a:blip r:embed="rId2"/>
          <a:srcRect l="37724" t="9657" r="29678" b="48784"/>
          <a:stretch>
            <a:fillRect/>
          </a:stretch>
        </p:blipFill>
        <p:spPr bwMode="auto">
          <a:xfrm>
            <a:off x="762000" y="2320925"/>
            <a:ext cx="5216525" cy="4156075"/>
          </a:xfrm>
          <a:prstGeom prst="rect">
            <a:avLst/>
          </a:prstGeom>
          <a:noFill/>
          <a:ln w="9525">
            <a:noFill/>
            <a:miter lim="800000"/>
            <a:headEnd/>
            <a:tailEnd/>
          </a:ln>
        </p:spPr>
      </p:pic>
    </p:spTree>
    <p:extLst>
      <p:ext uri="{BB962C8B-B14F-4D97-AF65-F5344CB8AC3E}">
        <p14:creationId xmlns:p14="http://schemas.microsoft.com/office/powerpoint/2010/main" val="11578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304800"/>
            <a:ext cx="8229600" cy="868363"/>
          </a:xfrm>
        </p:spPr>
        <p:txBody>
          <a:bodyPr/>
          <a:lstStyle/>
          <a:p>
            <a:pPr eaLnBrk="1" hangingPunct="1"/>
            <a:r>
              <a:rPr lang="en-US" dirty="0" smtClean="0"/>
              <a:t>Recording Macros: Additional Comments</a:t>
            </a:r>
          </a:p>
        </p:txBody>
      </p:sp>
      <p:sp>
        <p:nvSpPr>
          <p:cNvPr id="47106" name="Content Placeholder 2"/>
          <p:cNvSpPr>
            <a:spLocks noGrp="1"/>
          </p:cNvSpPr>
          <p:nvPr>
            <p:ph idx="1"/>
          </p:nvPr>
        </p:nvSpPr>
        <p:spPr/>
        <p:txBody>
          <a:bodyPr/>
          <a:lstStyle/>
          <a:p>
            <a:pPr eaLnBrk="1" hangingPunct="1"/>
            <a:r>
              <a:rPr lang="en-US" dirty="0" smtClean="0"/>
              <a:t>Don’t rely on creating all your macros by recording them.</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Drawbacks:</a:t>
            </a:r>
          </a:p>
          <a:p>
            <a:pPr marL="742950" lvl="1" indent="-285750" eaLnBrk="1" hangingPunct="1"/>
            <a:r>
              <a:rPr lang="en-US" dirty="0" smtClean="0"/>
              <a:t>(Problem in terms of this class) to demonstrate your understanding of concepts you will be asked to manually write VBA code</a:t>
            </a:r>
          </a:p>
          <a:p>
            <a:pPr marL="1143000" lvl="2" indent="-228600" eaLnBrk="1" hangingPunct="1"/>
            <a:r>
              <a:rPr lang="en-US" dirty="0" smtClean="0"/>
              <a:t>You won’t be adequately prepared if you rely on automatically recording your programs</a:t>
            </a:r>
          </a:p>
          <a:p>
            <a:pPr marL="742950" lvl="1" indent="-285750" eaLnBrk="1" hangingPunct="1"/>
            <a:r>
              <a:rPr lang="en-US" dirty="0" smtClean="0"/>
              <a:t>(Problem with doing this in real work) The automatically generated program code automatically is larger and more complicated than is necessary </a:t>
            </a:r>
          </a:p>
          <a:p>
            <a:pPr marL="1143000" lvl="2" indent="-228600" eaLnBrk="1" hangingPunct="1"/>
            <a:r>
              <a:rPr lang="en-US" dirty="0" smtClean="0"/>
              <a:t>“Bloated” code</a:t>
            </a:r>
          </a:p>
          <a:p>
            <a:pPr marL="1143000" lvl="2" indent="-228600" eaLnBrk="1" hangingPunct="1"/>
            <a:r>
              <a:rPr lang="en-US" dirty="0" smtClean="0"/>
              <a:t>Look under search terms such as </a:t>
            </a:r>
            <a:r>
              <a:rPr lang="en-US" i="1" dirty="0" smtClean="0"/>
              <a:t>+bloated "vba code" +recorded</a:t>
            </a:r>
            <a:r>
              <a:rPr lang="en-US" dirty="0" smtClean="0"/>
              <a:t> for examples of why automating recording VBA programs can be problematic.</a:t>
            </a:r>
          </a:p>
        </p:txBody>
      </p:sp>
      <p:grpSp>
        <p:nvGrpSpPr>
          <p:cNvPr id="2" name="Group 1"/>
          <p:cNvGrpSpPr/>
          <p:nvPr/>
        </p:nvGrpSpPr>
        <p:grpSpPr>
          <a:xfrm>
            <a:off x="838200" y="1905000"/>
            <a:ext cx="5105400" cy="1208088"/>
            <a:chOff x="762000" y="1828800"/>
            <a:chExt cx="5105400" cy="1208088"/>
          </a:xfrm>
        </p:grpSpPr>
        <p:pic>
          <p:nvPicPr>
            <p:cNvPr id="57348" name="Picture 2"/>
            <p:cNvPicPr>
              <a:picLocks noChangeAspect="1" noChangeArrowheads="1"/>
            </p:cNvPicPr>
            <p:nvPr/>
          </p:nvPicPr>
          <p:blipFill>
            <a:blip r:embed="rId2"/>
            <a:srcRect/>
            <a:stretch>
              <a:fillRect/>
            </a:stretch>
          </p:blipFill>
          <p:spPr bwMode="auto">
            <a:xfrm>
              <a:off x="762000" y="1828800"/>
              <a:ext cx="5105400" cy="1208088"/>
            </a:xfrm>
            <a:prstGeom prst="rect">
              <a:avLst/>
            </a:prstGeom>
            <a:noFill/>
            <a:ln w="9525">
              <a:noFill/>
              <a:miter lim="800000"/>
              <a:headEnd/>
              <a:tailEnd/>
            </a:ln>
          </p:spPr>
        </p:pic>
        <p:sp>
          <p:nvSpPr>
            <p:cNvPr id="4" name="Right Arrow 3"/>
            <p:cNvSpPr>
              <a:spLocks noChangeArrowheads="1"/>
            </p:cNvSpPr>
            <p:nvPr/>
          </p:nvSpPr>
          <p:spPr bwMode="auto">
            <a:xfrm rot="12420000">
              <a:off x="2057399" y="2299494"/>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26828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lstStyle/>
          <a:p>
            <a:r>
              <a:rPr lang="en-US" i="1" dirty="0" smtClean="0"/>
              <a:t>Auto Generated </a:t>
            </a:r>
            <a:r>
              <a:rPr lang="en-US" dirty="0" smtClean="0"/>
              <a:t>VBA Program: 24 Lines</a:t>
            </a:r>
            <a:endParaRPr lang="en-US" dirty="0"/>
          </a:p>
        </p:txBody>
      </p:sp>
      <p:sp>
        <p:nvSpPr>
          <p:cNvPr id="4" name="TextBox 3"/>
          <p:cNvSpPr txBox="1"/>
          <p:nvPr/>
        </p:nvSpPr>
        <p:spPr>
          <a:xfrm>
            <a:off x="0" y="990600"/>
            <a:ext cx="8077200" cy="4801314"/>
          </a:xfrm>
          <a:prstGeom prst="rect">
            <a:avLst/>
          </a:prstGeom>
          <a:solidFill>
            <a:srgbClr val="B2B2B2"/>
          </a:solidFill>
          <a:ln>
            <a:solidFill>
              <a:schemeClr val="tx1"/>
            </a:solidFill>
          </a:ln>
        </p:spPr>
        <p:txBody>
          <a:bodyPr wrap="square" rtlCol="0">
            <a:spAutoFit/>
          </a:bodyPr>
          <a:lstStyle/>
          <a:p>
            <a:r>
              <a:rPr lang="en-US" b="1" dirty="0">
                <a:solidFill>
                  <a:schemeClr val="bg1"/>
                </a:solidFill>
                <a:latin typeface="Consolas" panose="020B0609020204030204" pitchFamily="49" charset="0"/>
                <a:cs typeface="Consolas" panose="020B0609020204030204" pitchFamily="49" charset="0"/>
              </a:rPr>
              <a:t>Sub heading()</a:t>
            </a:r>
          </a:p>
          <a:p>
            <a:r>
              <a:rPr lang="en-US" b="1" dirty="0">
                <a:solidFill>
                  <a:schemeClr val="bg1"/>
                </a:solidFill>
                <a:latin typeface="Consolas" panose="020B0609020204030204" pitchFamily="49" charset="0"/>
                <a:cs typeface="Consolas" panose="020B0609020204030204" pitchFamily="49" charset="0"/>
              </a:rPr>
              <a:t>    With Selection.ParagraphFormat</a:t>
            </a:r>
          </a:p>
          <a:p>
            <a:r>
              <a:rPr lang="en-US" b="1" dirty="0">
                <a:solidFill>
                  <a:schemeClr val="bg1"/>
                </a:solidFill>
                <a:latin typeface="Consolas" panose="020B0609020204030204" pitchFamily="49" charset="0"/>
                <a:cs typeface="Consolas" panose="020B0609020204030204" pitchFamily="49" charset="0"/>
              </a:rPr>
              <a:t>        .LeftIndent = InchesToPoints(0)</a:t>
            </a:r>
          </a:p>
          <a:p>
            <a:r>
              <a:rPr lang="en-US" b="1" dirty="0">
                <a:solidFill>
                  <a:schemeClr val="bg1"/>
                </a:solidFill>
                <a:latin typeface="Consolas" panose="020B0609020204030204" pitchFamily="49" charset="0"/>
                <a:cs typeface="Consolas" panose="020B0609020204030204" pitchFamily="49" charset="0"/>
              </a:rPr>
              <a:t>        .RightIndent = InchesToPoints(0)</a:t>
            </a:r>
          </a:p>
          <a:p>
            <a:r>
              <a:rPr lang="en-US" b="1" dirty="0">
                <a:solidFill>
                  <a:schemeClr val="bg1"/>
                </a:solidFill>
                <a:latin typeface="Consolas" panose="020B0609020204030204" pitchFamily="49" charset="0"/>
                <a:cs typeface="Consolas" panose="020B0609020204030204" pitchFamily="49" charset="0"/>
              </a:rPr>
              <a:t>        .SpaceBefore = 0</a:t>
            </a:r>
          </a:p>
          <a:p>
            <a:r>
              <a:rPr lang="en-US" b="1" dirty="0">
                <a:solidFill>
                  <a:schemeClr val="bg1"/>
                </a:solidFill>
                <a:latin typeface="Consolas" panose="020B0609020204030204" pitchFamily="49" charset="0"/>
                <a:cs typeface="Consolas" panose="020B0609020204030204" pitchFamily="49" charset="0"/>
              </a:rPr>
              <a:t>        .SpaceBeforeAuto = False</a:t>
            </a:r>
          </a:p>
          <a:p>
            <a:r>
              <a:rPr lang="en-US" b="1" dirty="0">
                <a:solidFill>
                  <a:schemeClr val="bg1"/>
                </a:solidFill>
                <a:latin typeface="Consolas" panose="020B0609020204030204" pitchFamily="49" charset="0"/>
                <a:cs typeface="Consolas" panose="020B0609020204030204" pitchFamily="49" charset="0"/>
              </a:rPr>
              <a:t>        .SpaceAfter = 6</a:t>
            </a:r>
          </a:p>
          <a:p>
            <a:r>
              <a:rPr lang="en-US" b="1" dirty="0">
                <a:solidFill>
                  <a:schemeClr val="bg1"/>
                </a:solidFill>
                <a:latin typeface="Consolas" panose="020B0609020204030204" pitchFamily="49" charset="0"/>
                <a:cs typeface="Consolas" panose="020B0609020204030204" pitchFamily="49" charset="0"/>
              </a:rPr>
              <a:t>        .SpaceAfterAuto = False</a:t>
            </a:r>
          </a:p>
          <a:p>
            <a:r>
              <a:rPr lang="en-US" b="1" dirty="0">
                <a:solidFill>
                  <a:schemeClr val="bg1"/>
                </a:solidFill>
                <a:latin typeface="Consolas" panose="020B0609020204030204" pitchFamily="49" charset="0"/>
                <a:cs typeface="Consolas" panose="020B0609020204030204" pitchFamily="49" charset="0"/>
              </a:rPr>
              <a:t>        .LineSpacingRule = wdLineSpaceSingle</a:t>
            </a:r>
          </a:p>
          <a:p>
            <a:r>
              <a:rPr lang="en-US" b="1" dirty="0">
                <a:solidFill>
                  <a:schemeClr val="bg1"/>
                </a:solidFill>
                <a:latin typeface="Consolas" panose="020B0609020204030204" pitchFamily="49" charset="0"/>
                <a:cs typeface="Consolas" panose="020B0609020204030204" pitchFamily="49" charset="0"/>
              </a:rPr>
              <a:t>        .Alignment = wdAlignParagraphCenter</a:t>
            </a:r>
          </a:p>
          <a:p>
            <a:r>
              <a:rPr lang="en-US" b="1" dirty="0">
                <a:solidFill>
                  <a:schemeClr val="bg1"/>
                </a:solidFill>
                <a:latin typeface="Consolas" panose="020B0609020204030204" pitchFamily="49" charset="0"/>
                <a:cs typeface="Consolas" panose="020B0609020204030204" pitchFamily="49" charset="0"/>
              </a:rPr>
              <a:t>        .WidowControl = True</a:t>
            </a:r>
          </a:p>
          <a:p>
            <a:r>
              <a:rPr lang="en-US" b="1" dirty="0">
                <a:solidFill>
                  <a:schemeClr val="bg1"/>
                </a:solidFill>
                <a:latin typeface="Consolas" panose="020B0609020204030204" pitchFamily="49" charset="0"/>
                <a:cs typeface="Consolas" panose="020B0609020204030204" pitchFamily="49" charset="0"/>
              </a:rPr>
              <a:t>        .KeepWithNext = False</a:t>
            </a:r>
          </a:p>
          <a:p>
            <a:r>
              <a:rPr lang="en-US" b="1" dirty="0">
                <a:solidFill>
                  <a:schemeClr val="bg1"/>
                </a:solidFill>
                <a:latin typeface="Consolas" panose="020B0609020204030204" pitchFamily="49" charset="0"/>
                <a:cs typeface="Consolas" panose="020B0609020204030204" pitchFamily="49" charset="0"/>
              </a:rPr>
              <a:t>        .KeepTogether = False</a:t>
            </a:r>
          </a:p>
          <a:p>
            <a:r>
              <a:rPr lang="en-US" b="1" dirty="0">
                <a:solidFill>
                  <a:schemeClr val="bg1"/>
                </a:solidFill>
                <a:latin typeface="Consolas" panose="020B0609020204030204" pitchFamily="49" charset="0"/>
                <a:cs typeface="Consolas" panose="020B0609020204030204" pitchFamily="49" charset="0"/>
              </a:rPr>
              <a:t>        .PageBreakBefore = False</a:t>
            </a:r>
          </a:p>
          <a:p>
            <a:r>
              <a:rPr lang="en-US" b="1" dirty="0">
                <a:solidFill>
                  <a:schemeClr val="bg1"/>
                </a:solidFill>
                <a:latin typeface="Consolas" panose="020B0609020204030204" pitchFamily="49" charset="0"/>
                <a:cs typeface="Consolas" panose="020B0609020204030204" pitchFamily="49" charset="0"/>
              </a:rPr>
              <a:t>        .NoLineNumber = False</a:t>
            </a:r>
          </a:p>
          <a:p>
            <a:r>
              <a:rPr lang="en-US" b="1" dirty="0">
                <a:solidFill>
                  <a:schemeClr val="bg1"/>
                </a:solidFill>
                <a:latin typeface="Consolas" panose="020B0609020204030204" pitchFamily="49" charset="0"/>
                <a:cs typeface="Consolas" panose="020B0609020204030204" pitchFamily="49" charset="0"/>
              </a:rPr>
              <a:t>        .Hyphenation = True</a:t>
            </a:r>
          </a:p>
          <a:p>
            <a:r>
              <a:rPr lang="en-US" b="1" dirty="0">
                <a:solidFill>
                  <a:schemeClr val="bg1"/>
                </a:solidFill>
                <a:latin typeface="Consolas" panose="020B0609020204030204" pitchFamily="49" charset="0"/>
                <a:cs typeface="Consolas" panose="020B0609020204030204" pitchFamily="49" charset="0"/>
              </a:rPr>
              <a:t>        .FirstLineIndent = InchesToPoints(0</a:t>
            </a:r>
            <a:r>
              <a:rPr lang="en-US" b="1" dirty="0" smtClean="0">
                <a:solidFill>
                  <a:schemeClr val="bg1"/>
                </a:solidFill>
                <a:latin typeface="Consolas" panose="020B0609020204030204" pitchFamily="49" charset="0"/>
                <a:cs typeface="Consolas" panose="020B0609020204030204" pitchFamily="49" charset="0"/>
              </a:rPr>
              <a:t>)</a:t>
            </a:r>
            <a:endParaRPr lang="en-US" b="1" dirty="0">
              <a:solidFill>
                <a:schemeClr val="bg1"/>
              </a:solidFill>
              <a:latin typeface="Consolas" panose="020B0609020204030204" pitchFamily="49" charset="0"/>
              <a:cs typeface="Consolas" panose="020B0609020204030204" pitchFamily="49" charset="0"/>
            </a:endParaRPr>
          </a:p>
        </p:txBody>
      </p:sp>
      <p:sp>
        <p:nvSpPr>
          <p:cNvPr id="5" name="TextBox 4"/>
          <p:cNvSpPr txBox="1"/>
          <p:nvPr/>
        </p:nvSpPr>
        <p:spPr>
          <a:xfrm>
            <a:off x="1066800" y="4015470"/>
            <a:ext cx="8077200" cy="2862322"/>
          </a:xfrm>
          <a:prstGeom prst="rect">
            <a:avLst/>
          </a:prstGeom>
          <a:solidFill>
            <a:srgbClr val="B2B2B2"/>
          </a:solidFill>
          <a:ln>
            <a:solidFill>
              <a:schemeClr val="tx1"/>
            </a:solidFill>
          </a:ln>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        .</a:t>
            </a:r>
            <a:r>
              <a:rPr lang="en-US" b="1" dirty="0">
                <a:solidFill>
                  <a:schemeClr val="bg1"/>
                </a:solidFill>
                <a:latin typeface="Consolas" panose="020B0609020204030204" pitchFamily="49" charset="0"/>
                <a:cs typeface="Consolas" panose="020B0609020204030204" pitchFamily="49" charset="0"/>
              </a:rPr>
              <a:t>OutlineLevel = wdOutlineLevelBodyText</a:t>
            </a:r>
          </a:p>
          <a:p>
            <a:r>
              <a:rPr lang="en-US" b="1" dirty="0">
                <a:solidFill>
                  <a:schemeClr val="bg1"/>
                </a:solidFill>
                <a:latin typeface="Consolas" panose="020B0609020204030204" pitchFamily="49" charset="0"/>
                <a:cs typeface="Consolas" panose="020B0609020204030204" pitchFamily="49" charset="0"/>
              </a:rPr>
              <a:t>        .CharacterUnitLeftIndent = 0</a:t>
            </a:r>
          </a:p>
          <a:p>
            <a:r>
              <a:rPr lang="en-US" b="1" dirty="0">
                <a:solidFill>
                  <a:schemeClr val="bg1"/>
                </a:solidFill>
                <a:latin typeface="Consolas" panose="020B0609020204030204" pitchFamily="49" charset="0"/>
                <a:cs typeface="Consolas" panose="020B0609020204030204" pitchFamily="49" charset="0"/>
              </a:rPr>
              <a:t>        .CharacterUnitRightIndent = 0</a:t>
            </a:r>
          </a:p>
          <a:p>
            <a:r>
              <a:rPr lang="en-US" b="1" dirty="0">
                <a:solidFill>
                  <a:schemeClr val="bg1"/>
                </a:solidFill>
                <a:latin typeface="Consolas" panose="020B0609020204030204" pitchFamily="49" charset="0"/>
                <a:cs typeface="Consolas" panose="020B0609020204030204" pitchFamily="49" charset="0"/>
              </a:rPr>
              <a:t>        .CharacterUnitFirstLineIndent = 0</a:t>
            </a:r>
          </a:p>
          <a:p>
            <a:r>
              <a:rPr lang="en-US" b="1" dirty="0">
                <a:solidFill>
                  <a:schemeClr val="bg1"/>
                </a:solidFill>
                <a:latin typeface="Consolas" panose="020B0609020204030204" pitchFamily="49" charset="0"/>
                <a:cs typeface="Consolas" panose="020B0609020204030204" pitchFamily="49" charset="0"/>
              </a:rPr>
              <a:t>        .LineUnitBefore = 0</a:t>
            </a:r>
          </a:p>
          <a:p>
            <a:r>
              <a:rPr lang="en-US" b="1" dirty="0">
                <a:solidFill>
                  <a:schemeClr val="bg1"/>
                </a:solidFill>
                <a:latin typeface="Consolas" panose="020B0609020204030204" pitchFamily="49" charset="0"/>
                <a:cs typeface="Consolas" panose="020B0609020204030204" pitchFamily="49" charset="0"/>
              </a:rPr>
              <a:t>        .LineUnitAfter = 0</a:t>
            </a:r>
          </a:p>
          <a:p>
            <a:r>
              <a:rPr lang="en-US" b="1" dirty="0">
                <a:solidFill>
                  <a:schemeClr val="bg1"/>
                </a:solidFill>
                <a:latin typeface="Consolas" panose="020B0609020204030204" pitchFamily="49" charset="0"/>
                <a:cs typeface="Consolas" panose="020B0609020204030204" pitchFamily="49" charset="0"/>
              </a:rPr>
              <a:t>        .MirrorIndents = False</a:t>
            </a:r>
          </a:p>
          <a:p>
            <a:r>
              <a:rPr lang="en-US" b="1" dirty="0">
                <a:solidFill>
                  <a:schemeClr val="bg1"/>
                </a:solidFill>
                <a:latin typeface="Consolas" panose="020B0609020204030204" pitchFamily="49" charset="0"/>
                <a:cs typeface="Consolas" panose="020B0609020204030204" pitchFamily="49" charset="0"/>
              </a:rPr>
              <a:t>        .TextboxTightWrap = wdTightNone</a:t>
            </a:r>
          </a:p>
          <a:p>
            <a:r>
              <a:rPr lang="en-US" b="1" dirty="0">
                <a:solidFill>
                  <a:schemeClr val="bg1"/>
                </a:solidFill>
                <a:latin typeface="Consolas" panose="020B0609020204030204" pitchFamily="49" charset="0"/>
                <a:cs typeface="Consolas" panose="020B0609020204030204" pitchFamily="49" charset="0"/>
              </a:rPr>
              <a:t>    End With</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2645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VBA Statements </a:t>
            </a:r>
            <a:r>
              <a:rPr lang="en-US" i="1" dirty="0" smtClean="0"/>
              <a:t>Actually Needed</a:t>
            </a:r>
            <a:r>
              <a:rPr lang="en-US" dirty="0" smtClean="0"/>
              <a:t>: 1 Line</a:t>
            </a:r>
            <a:endParaRPr lang="en-US" dirty="0"/>
          </a:p>
        </p:txBody>
      </p:sp>
      <p:sp>
        <p:nvSpPr>
          <p:cNvPr id="4" name="TextBox 3"/>
          <p:cNvSpPr txBox="1"/>
          <p:nvPr/>
        </p:nvSpPr>
        <p:spPr>
          <a:xfrm>
            <a:off x="580901" y="1447800"/>
            <a:ext cx="8077200" cy="923330"/>
          </a:xfrm>
          <a:prstGeom prst="rect">
            <a:avLst/>
          </a:prstGeom>
          <a:solidFill>
            <a:srgbClr val="B2B2B2"/>
          </a:solidFill>
          <a:ln>
            <a:solidFill>
              <a:schemeClr val="tx1"/>
            </a:solidFill>
          </a:ln>
        </p:spPr>
        <p:txBody>
          <a:bodyPr wrap="square" rtlCol="0">
            <a:spAutoFit/>
          </a:bodyPr>
          <a:lstStyle/>
          <a:p>
            <a:r>
              <a:rPr lang="en-US" b="1" dirty="0">
                <a:solidFill>
                  <a:schemeClr val="bg1"/>
                </a:solidFill>
                <a:latin typeface="Consolas" panose="020B0609020204030204" pitchFamily="49" charset="0"/>
                <a:cs typeface="Consolas" panose="020B0609020204030204" pitchFamily="49" charset="0"/>
              </a:rPr>
              <a:t>Sub headingManual()</a:t>
            </a:r>
          </a:p>
          <a:p>
            <a:r>
              <a:rPr lang="en-US" b="1" dirty="0">
                <a:solidFill>
                  <a:schemeClr val="bg1"/>
                </a:solidFill>
                <a:latin typeface="Consolas" panose="020B0609020204030204" pitchFamily="49" charset="0"/>
                <a:cs typeface="Consolas" panose="020B0609020204030204" pitchFamily="49" charset="0"/>
              </a:rPr>
              <a:t>    Selection.ParagraphFormat.SpaceAfter = 6</a:t>
            </a:r>
          </a:p>
          <a:p>
            <a:r>
              <a:rPr lang="en-US"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30459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Macros: Additional Comments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You can use the macro code that is automatically generated </a:t>
            </a:r>
            <a:r>
              <a:rPr lang="en-US" i="1" dirty="0" smtClean="0"/>
              <a:t>in order to learn</a:t>
            </a:r>
            <a:r>
              <a:rPr lang="en-US" dirty="0" smtClean="0"/>
              <a:t> how to do manually.</a:t>
            </a:r>
          </a:p>
          <a:p>
            <a:pPr lvl="1"/>
            <a:r>
              <a:rPr lang="en-US" dirty="0" smtClean="0"/>
              <a:t>Sometimes this is very useful if you don’t know the wording of a command or how to access a property.</a:t>
            </a:r>
          </a:p>
          <a:p>
            <a:pPr lvl="1"/>
            <a:r>
              <a:rPr lang="en-US" dirty="0" smtClean="0"/>
              <a:t>Example (VBA program code for the previous example)</a:t>
            </a:r>
          </a:p>
          <a:p>
            <a:pPr lvl="2"/>
            <a:r>
              <a:rPr lang="en-US" dirty="0" smtClean="0"/>
              <a:t>Record the commands for the macro</a:t>
            </a:r>
          </a:p>
          <a:p>
            <a:pPr lvl="2"/>
            <a:r>
              <a:rPr lang="en-US" dirty="0" smtClean="0"/>
              <a:t>Then view the commands so you can learn how to do it manually</a:t>
            </a:r>
          </a:p>
        </p:txBody>
      </p:sp>
      <p:sp>
        <p:nvSpPr>
          <p:cNvPr id="5" name="TextBox 4"/>
          <p:cNvSpPr txBox="1"/>
          <p:nvPr/>
        </p:nvSpPr>
        <p:spPr>
          <a:xfrm>
            <a:off x="1143000" y="4343400"/>
            <a:ext cx="5105400" cy="923330"/>
          </a:xfrm>
          <a:prstGeom prst="rect">
            <a:avLst/>
          </a:prstGeom>
          <a:solidFill>
            <a:srgbClr val="B2B2B2"/>
          </a:solidFill>
        </p:spPr>
        <p:txBody>
          <a:bodyPr wrap="square" rtlCol="0">
            <a:spAutoFit/>
          </a:bodyPr>
          <a:lstStyle/>
          <a:p>
            <a:r>
              <a:rPr lang="en-US" b="1" dirty="0" smtClean="0">
                <a:solidFill>
                  <a:schemeClr val="bg1"/>
                </a:solidFill>
                <a:latin typeface="Consolas" panose="020B0609020204030204" pitchFamily="49" charset="0"/>
                <a:cs typeface="Consolas" panose="020B0609020204030204" pitchFamily="49" charset="0"/>
              </a:rPr>
              <a:t>Sub AutoGeneratedFontChange</a:t>
            </a:r>
            <a:r>
              <a:rPr lang="en-US" b="1" dirty="0">
                <a:solidFill>
                  <a:schemeClr val="bg1"/>
                </a:solidFill>
                <a:latin typeface="Consolas" panose="020B0609020204030204" pitchFamily="49" charset="0"/>
                <a:cs typeface="Consolas" panose="020B0609020204030204" pitchFamily="49" charset="0"/>
              </a:rPr>
              <a:t>()</a:t>
            </a:r>
          </a:p>
          <a:p>
            <a:r>
              <a:rPr lang="en-US" b="1" dirty="0">
                <a:solidFill>
                  <a:schemeClr val="bg1"/>
                </a:solidFill>
                <a:latin typeface="Consolas" panose="020B0609020204030204" pitchFamily="49" charset="0"/>
                <a:cs typeface="Consolas" panose="020B0609020204030204" pitchFamily="49" charset="0"/>
              </a:rPr>
              <a:t> </a:t>
            </a:r>
            <a:r>
              <a:rPr lang="en-US" b="1" dirty="0" smtClean="0">
                <a:solidFill>
                  <a:schemeClr val="bg1"/>
                </a:solidFill>
                <a:latin typeface="Consolas" panose="020B0609020204030204" pitchFamily="49" charset="0"/>
                <a:cs typeface="Consolas" panose="020B0609020204030204" pitchFamily="49" charset="0"/>
              </a:rPr>
              <a:t>   Selection.Font.Bold </a:t>
            </a:r>
            <a:r>
              <a:rPr lang="en-US" b="1" dirty="0">
                <a:solidFill>
                  <a:schemeClr val="bg1"/>
                </a:solidFill>
                <a:latin typeface="Consolas" panose="020B0609020204030204" pitchFamily="49" charset="0"/>
                <a:cs typeface="Consolas" panose="020B0609020204030204" pitchFamily="49" charset="0"/>
              </a:rPr>
              <a:t>= wdToggle </a:t>
            </a:r>
            <a:r>
              <a:rPr lang="en-US" b="1" dirty="0" smtClean="0">
                <a:solidFill>
                  <a:schemeClr val="bg1"/>
                </a:solidFill>
                <a:latin typeface="Consolas" panose="020B0609020204030204" pitchFamily="49" charset="0"/>
                <a:cs typeface="Consolas" panose="020B0609020204030204" pitchFamily="49" charset="0"/>
              </a:rPr>
              <a:t>  </a:t>
            </a:r>
          </a:p>
          <a:p>
            <a:r>
              <a:rPr lang="en-US" b="1" dirty="0" smtClean="0">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111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Macros</a:t>
            </a:r>
            <a:endParaRPr lang="en-US" dirty="0"/>
          </a:p>
        </p:txBody>
      </p:sp>
      <p:sp>
        <p:nvSpPr>
          <p:cNvPr id="3" name="Content Placeholder 2"/>
          <p:cNvSpPr>
            <a:spLocks noGrp="1"/>
          </p:cNvSpPr>
          <p:nvPr>
            <p:ph idx="1"/>
          </p:nvPr>
        </p:nvSpPr>
        <p:spPr/>
        <p:txBody>
          <a:bodyPr/>
          <a:lstStyle/>
          <a:p>
            <a:r>
              <a:rPr lang="en-US" dirty="0" smtClean="0"/>
              <a:t>Bottom line: use it for learning “how to do” things</a:t>
            </a:r>
          </a:p>
          <a:p>
            <a:r>
              <a:rPr lang="en-US" dirty="0" smtClean="0"/>
              <a:t>Don’t: </a:t>
            </a:r>
          </a:p>
          <a:p>
            <a:pPr lvl="1"/>
            <a:r>
              <a:rPr lang="en-US" dirty="0" smtClean="0"/>
              <a:t>Just use the auto-generated code to study for the exam without creating any code of your code</a:t>
            </a:r>
          </a:p>
          <a:p>
            <a:pPr lvl="1"/>
            <a:r>
              <a:rPr lang="en-US" dirty="0"/>
              <a:t>J</a:t>
            </a:r>
            <a:r>
              <a:rPr lang="en-US" dirty="0" smtClean="0"/>
              <a:t>ust hand in the auto-generated VBA code for your assignment</a:t>
            </a:r>
          </a:p>
          <a:p>
            <a:r>
              <a:rPr lang="en-US" dirty="0" smtClean="0"/>
              <a:t>While taking this course: Use the auto-generated code to figure out how to “type the program from scratch” yourself (I will show how to do this shortly)</a:t>
            </a:r>
          </a:p>
          <a:p>
            <a:r>
              <a:rPr lang="en-US" dirty="0" smtClean="0"/>
              <a:t>After this course is done: if ever you find your usage of Office tedious and repetitive (multiple clicks) then you can record all those steps into one macro!</a:t>
            </a:r>
            <a:endParaRPr lang="en-US" dirty="0"/>
          </a:p>
        </p:txBody>
      </p:sp>
    </p:spTree>
    <p:extLst>
      <p:ext uri="{BB962C8B-B14F-4D97-AF65-F5344CB8AC3E}">
        <p14:creationId xmlns:p14="http://schemas.microsoft.com/office/powerpoint/2010/main" val="241548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Visual Basic</a:t>
            </a:r>
          </a:p>
        </p:txBody>
      </p:sp>
      <p:sp>
        <p:nvSpPr>
          <p:cNvPr id="3" name="Content Placeholder 2"/>
          <p:cNvSpPr>
            <a:spLocks noGrp="1"/>
          </p:cNvSpPr>
          <p:nvPr>
            <p:ph idx="1"/>
          </p:nvPr>
        </p:nvSpPr>
        <p:spPr/>
        <p:txBody>
          <a:bodyPr/>
          <a:lstStyle/>
          <a:p>
            <a:pPr eaLnBrk="1" hangingPunct="1"/>
            <a:r>
              <a:rPr lang="en-US" dirty="0" smtClean="0"/>
              <a:t>A newer programming language developed by Microsoft</a:t>
            </a:r>
          </a:p>
          <a:p>
            <a:pPr eaLnBrk="1" hangingPunct="1"/>
            <a:r>
              <a:rPr lang="en-US" dirty="0" smtClean="0"/>
              <a:t>It was designed to make it easy to add practical and useful features to computer programs e.g., programmers could add a graphic user interface, database storage of information etc. </a:t>
            </a:r>
          </a:p>
          <a:p>
            <a:pPr eaLnBrk="1" hangingPunct="1"/>
            <a:r>
              <a:rPr lang="en-US" dirty="0" smtClean="0"/>
              <a:t>Also it can take advantage of the built in capabilities of the various versions of the Windows operating system</a:t>
            </a:r>
          </a:p>
          <a:p>
            <a:pPr lvl="1" eaLnBrk="1" hangingPunct="1"/>
            <a:r>
              <a:rPr lang="en-US" dirty="0" smtClean="0"/>
              <a:t>Why write a feature of a program yourself when it already “comes with the computer”</a:t>
            </a:r>
          </a:p>
          <a:p>
            <a:pPr eaLnBrk="1" hangingPunct="1"/>
            <a:r>
              <a:rPr lang="en-US" dirty="0" smtClean="0"/>
              <a:t>For more information:</a:t>
            </a:r>
          </a:p>
          <a:p>
            <a:pPr lvl="1" eaLnBrk="1" hangingPunct="1"/>
            <a:r>
              <a:rPr lang="en-US" dirty="0" smtClean="0">
                <a:hlinkClick r:id="rId3"/>
              </a:rPr>
              <a:t>http://msdn.microsoft.com/en-us/library/2x7h1hfk.aspx</a:t>
            </a:r>
            <a:endParaRPr lang="en-US" dirty="0" smtClean="0"/>
          </a:p>
          <a:p>
            <a:pPr lvl="1" eaLnBrk="1" hangingPunct="1"/>
            <a:endParaRPr lang="en-US" dirty="0" smtClean="0"/>
          </a:p>
        </p:txBody>
      </p:sp>
    </p:spTree>
    <p:extLst>
      <p:ext uri="{BB962C8B-B14F-4D97-AF65-F5344CB8AC3E}">
        <p14:creationId xmlns:p14="http://schemas.microsoft.com/office/powerpoint/2010/main" val="2320092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Visual Basic Editor</a:t>
            </a:r>
          </a:p>
        </p:txBody>
      </p:sp>
      <p:sp>
        <p:nvSpPr>
          <p:cNvPr id="59395" name="Rectangle 3"/>
          <p:cNvSpPr>
            <a:spLocks noGrp="1"/>
          </p:cNvSpPr>
          <p:nvPr>
            <p:ph type="body" idx="4294967295"/>
          </p:nvPr>
        </p:nvSpPr>
        <p:spPr/>
        <p:txBody>
          <a:bodyPr/>
          <a:lstStyle/>
          <a:p>
            <a:pPr eaLnBrk="1" hangingPunct="1"/>
            <a:r>
              <a:rPr lang="en-US" dirty="0" smtClean="0"/>
              <a:t>You don’t need to familiarize yourself with every detail of the editor in order to create VBA programs.</a:t>
            </a:r>
          </a:p>
          <a:p>
            <a:pPr eaLnBrk="1" hangingPunct="1"/>
            <a:r>
              <a:rPr lang="en-US" dirty="0" smtClean="0"/>
              <a:t>Just a few key features should be sufficient</a:t>
            </a:r>
          </a:p>
          <a:p>
            <a:pPr eaLnBrk="1" hangingPunct="1"/>
            <a:r>
              <a:rPr lang="en-US" dirty="0" smtClean="0"/>
              <a:t>Starting the editor:</a:t>
            </a:r>
          </a:p>
          <a:p>
            <a:pPr lvl="1" eaLnBrk="1" hangingPunct="1"/>
            <a:r>
              <a:rPr lang="en-US" dirty="0" smtClean="0"/>
              <a:t>Because VBA programs are associated with an office application open the editor from MS-Word</a:t>
            </a:r>
          </a:p>
          <a:p>
            <a:pPr lvl="1" eaLnBrk="1" hangingPunct="1"/>
            <a:r>
              <a:rPr lang="en-US" dirty="0" smtClean="0"/>
              <a:t>Click the “</a:t>
            </a:r>
            <a:r>
              <a:rPr lang="en-US" dirty="0" smtClean="0">
                <a:latin typeface="Consolas" panose="020B0609020204030204" pitchFamily="49" charset="0"/>
                <a:cs typeface="Consolas" panose="020B0609020204030204" pitchFamily="49" charset="0"/>
              </a:rPr>
              <a:t>Visual Basic</a:t>
            </a:r>
            <a:r>
              <a:rPr lang="en-US" dirty="0" smtClean="0"/>
              <a:t>” icon under “</a:t>
            </a:r>
            <a:r>
              <a:rPr lang="en-US" dirty="0" smtClean="0">
                <a:latin typeface="Consolas" panose="020B0609020204030204" pitchFamily="49" charset="0"/>
                <a:cs typeface="Consolas" panose="020B0609020204030204" pitchFamily="49" charset="0"/>
              </a:rPr>
              <a:t>Developer</a:t>
            </a:r>
            <a:r>
              <a:rPr lang="en-US" dirty="0" smtClean="0"/>
              <a:t>”</a:t>
            </a:r>
          </a:p>
        </p:txBody>
      </p:sp>
      <p:grpSp>
        <p:nvGrpSpPr>
          <p:cNvPr id="2" name="Group 1"/>
          <p:cNvGrpSpPr/>
          <p:nvPr/>
        </p:nvGrpSpPr>
        <p:grpSpPr>
          <a:xfrm>
            <a:off x="762000" y="4422434"/>
            <a:ext cx="6248400" cy="1658938"/>
            <a:chOff x="1066800" y="3276600"/>
            <a:chExt cx="6248400" cy="1658938"/>
          </a:xfrm>
        </p:grpSpPr>
        <p:pic>
          <p:nvPicPr>
            <p:cNvPr id="58372" name="Picture 2"/>
            <p:cNvPicPr>
              <a:picLocks noChangeAspect="1" noChangeArrowheads="1"/>
            </p:cNvPicPr>
            <p:nvPr/>
          </p:nvPicPr>
          <p:blipFill>
            <a:blip r:embed="rId2"/>
            <a:srcRect t="2837"/>
            <a:stretch>
              <a:fillRect/>
            </a:stretch>
          </p:blipFill>
          <p:spPr bwMode="auto">
            <a:xfrm>
              <a:off x="1066800" y="3276600"/>
              <a:ext cx="6248400" cy="1658938"/>
            </a:xfrm>
            <a:prstGeom prst="rect">
              <a:avLst/>
            </a:prstGeom>
            <a:noFill/>
            <a:ln w="9525">
              <a:noFill/>
              <a:miter lim="800000"/>
              <a:headEnd/>
              <a:tailEnd/>
            </a:ln>
          </p:spPr>
        </p:pic>
        <p:sp>
          <p:nvSpPr>
            <p:cNvPr id="7" name="Right Arrow 6"/>
            <p:cNvSpPr>
              <a:spLocks noChangeArrowheads="1"/>
            </p:cNvSpPr>
            <p:nvPr/>
          </p:nvSpPr>
          <p:spPr bwMode="auto">
            <a:xfrm rot="12410116">
              <a:off x="1409700" y="4114800"/>
              <a:ext cx="419100" cy="2667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5248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smtClean="0"/>
              <a:t>Overview Of The Important Parts Of The VBA Editor</a:t>
            </a:r>
          </a:p>
        </p:txBody>
      </p:sp>
      <p:sp>
        <p:nvSpPr>
          <p:cNvPr id="59395" name="Line 6"/>
          <p:cNvSpPr>
            <a:spLocks noChangeShapeType="1"/>
          </p:cNvSpPr>
          <p:nvPr/>
        </p:nvSpPr>
        <p:spPr bwMode="auto">
          <a:xfrm>
            <a:off x="1295400" y="1752600"/>
            <a:ext cx="6096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6" name="Text Box 8"/>
          <p:cNvSpPr txBox="1">
            <a:spLocks noChangeArrowheads="1"/>
          </p:cNvSpPr>
          <p:nvPr/>
        </p:nvSpPr>
        <p:spPr bwMode="auto">
          <a:xfrm>
            <a:off x="685800" y="1447800"/>
            <a:ext cx="7620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Save</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Find, replace</a:t>
            </a:r>
          </a:p>
        </p:txBody>
      </p:sp>
      <p:sp>
        <p:nvSpPr>
          <p:cNvPr id="59401" name="Text Box 14"/>
          <p:cNvSpPr txBox="1">
            <a:spLocks noChangeArrowheads="1"/>
          </p:cNvSpPr>
          <p:nvPr/>
        </p:nvSpPr>
        <p:spPr bwMode="auto">
          <a:xfrm>
            <a:off x="1676400" y="48768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Run, pause, stop (VBA </a:t>
            </a:r>
            <a:r>
              <a:rPr lang="en-CA" sz="1600" b="1" dirty="0" smtClean="0">
                <a:solidFill>
                  <a:srgbClr val="CC0000"/>
                </a:solidFill>
              </a:rPr>
              <a:t>subroutine program)</a:t>
            </a:r>
            <a:endParaRPr lang="en-CA" sz="1600" b="1" dirty="0">
              <a:solidFill>
                <a:srgbClr val="CC0000"/>
              </a:solidFill>
            </a:endParaRP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Current location</a:t>
            </a:r>
          </a:p>
        </p:txBody>
      </p:sp>
      <p:sp>
        <p:nvSpPr>
          <p:cNvPr id="59405" name="Text Box 19"/>
          <p:cNvSpPr txBox="1">
            <a:spLocks noChangeArrowheads="1"/>
          </p:cNvSpPr>
          <p:nvPr/>
        </p:nvSpPr>
        <p:spPr bwMode="auto">
          <a:xfrm>
            <a:off x="7772400" y="3733800"/>
            <a:ext cx="10668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pic>
        <p:nvPicPr>
          <p:cNvPr id="61461" name="Picture 21"/>
          <p:cNvPicPr>
            <a:picLocks noChangeAspect="1" noChangeArrowheads="1"/>
          </p:cNvPicPr>
          <p:nvPr/>
        </p:nvPicPr>
        <p:blipFill>
          <a:blip r:embed="rId3"/>
          <a:srcRect l="29617" t="11241" r="47360" b="74219"/>
          <a:stretch>
            <a:fillRect/>
          </a:stretch>
        </p:blipFill>
        <p:spPr bwMode="auto">
          <a:xfrm>
            <a:off x="1295400" y="2895600"/>
            <a:ext cx="3276600" cy="1655763"/>
          </a:xfrm>
          <a:prstGeom prst="rect">
            <a:avLst/>
          </a:prstGeom>
          <a:noFill/>
          <a:ln w="25400">
            <a:noFill/>
            <a:miter lim="800000"/>
            <a:headEnd/>
            <a:tailEnd/>
          </a:ln>
        </p:spPr>
      </p:pic>
      <p:sp>
        <p:nvSpPr>
          <p:cNvPr id="4" name="Right Arrow 3"/>
          <p:cNvSpPr>
            <a:spLocks noChangeArrowheads="1"/>
          </p:cNvSpPr>
          <p:nvPr/>
        </p:nvSpPr>
        <p:spPr bwMode="auto">
          <a:xfrm rot="12420000">
            <a:off x="1523999" y="2472461"/>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sp>
        <p:nvSpPr>
          <p:cNvPr id="61463" name="Text Box 23"/>
          <p:cNvSpPr txBox="1">
            <a:spLocks noChangeArrowheads="1"/>
          </p:cNvSpPr>
          <p:nvPr/>
        </p:nvSpPr>
        <p:spPr bwMode="auto">
          <a:xfrm>
            <a:off x="0" y="5254625"/>
            <a:ext cx="1600200" cy="1603375"/>
          </a:xfrm>
          <a:prstGeom prst="rect">
            <a:avLst/>
          </a:prstGeom>
          <a:noFill/>
          <a:ln w="25400">
            <a:noFill/>
            <a:miter lim="800000"/>
            <a:headEnd/>
            <a:tailEnd/>
          </a:ln>
        </p:spPr>
        <p:txBody>
          <a:bodyPr lIns="90000" tIns="46800" rIns="90000" bIns="46800">
            <a:spAutoFit/>
          </a:bodyPr>
          <a:lstStyle/>
          <a:p>
            <a:pPr>
              <a:spcBef>
                <a:spcPct val="50000"/>
              </a:spcBef>
            </a:pPr>
            <a:r>
              <a:rPr lang="en-CA" b="1" dirty="0"/>
              <a:t>Export:</a:t>
            </a:r>
          </a:p>
          <a:p>
            <a:pPr>
              <a:spcBef>
                <a:spcPct val="50000"/>
              </a:spcBef>
            </a:pPr>
            <a:r>
              <a:rPr lang="en-CA" dirty="0"/>
              <a:t>Useful for transferring or backing up your work</a:t>
            </a:r>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1461"/>
                                        </p:tgtEl>
                                        <p:attrNameLst>
                                          <p:attrName>style.visibility</p:attrName>
                                        </p:attrNameLst>
                                      </p:cBhvr>
                                      <p:to>
                                        <p:strVal val="visible"/>
                                      </p:to>
                                    </p:set>
                                    <p:animEffect transition="in" filter="blinds(horizontal)">
                                      <p:cBhvr>
                                        <p:cTn id="11" dur="500"/>
                                        <p:tgtEl>
                                          <p:spTgt spid="6146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63"/>
                                        </p:tgtEl>
                                        <p:attrNameLst>
                                          <p:attrName>style.visibility</p:attrName>
                                        </p:attrNameLst>
                                      </p:cBhvr>
                                      <p:to>
                                        <p:strVal val="visible"/>
                                      </p:to>
                                    </p:set>
                                    <p:animEffect transition="in" filter="blinds(horizontal)">
                                      <p:cBhvr>
                                        <p:cTn id="16"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4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5" name="Picture 4"/>
          <p:cNvPicPr>
            <a:picLocks noChangeAspect="1"/>
          </p:cNvPicPr>
          <p:nvPr/>
        </p:nvPicPr>
        <p:blipFill>
          <a:blip r:embed="rId3"/>
          <a:stretch>
            <a:fillRect/>
          </a:stretch>
        </p:blipFill>
        <p:spPr>
          <a:xfrm>
            <a:off x="1905000" y="3810000"/>
            <a:ext cx="7400925" cy="2895600"/>
          </a:xfrm>
          <a:prstGeom prst="rect">
            <a:avLst/>
          </a:prstGeom>
        </p:spPr>
      </p:pic>
    </p:spTree>
    <p:extLst>
      <p:ext uri="{BB962C8B-B14F-4D97-AF65-F5344CB8AC3E}">
        <p14:creationId xmlns:p14="http://schemas.microsoft.com/office/powerpoint/2010/main" val="2770096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Program In The VBA Editor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b="1" smtClean="0">
                <a:solidFill>
                  <a:srgbClr val="FF0000"/>
                </a:solidFill>
                <a:latin typeface="Consolas" panose="020B0609020204030204" pitchFamily="49" charset="0"/>
                <a:cs typeface="Consolas" panose="020B0609020204030204" pitchFamily="49" charset="0"/>
              </a:rPr>
              <a:t>' Program documentation goes here (more on this later)</a:t>
            </a:r>
            <a:endParaRPr lang="en-US" b="1">
              <a:solidFill>
                <a:srgbClr val="FF0000"/>
              </a:solidFill>
              <a:latin typeface="Consolas" panose="020B0609020204030204" pitchFamily="49" charset="0"/>
              <a:cs typeface="Consolas" panose="020B0609020204030204" pitchFamily="49" charset="0"/>
            </a:endParaRPr>
          </a:p>
          <a:p>
            <a:pPr marL="339725" lvl="1" indent="0">
              <a:buNone/>
            </a:pPr>
            <a:r>
              <a:rPr lang="en-US" smtClean="0">
                <a:latin typeface="Consolas" panose="020B0609020204030204" pitchFamily="49" charset="0"/>
                <a:cs typeface="Consolas" panose="020B0609020204030204" pitchFamily="49" charset="0"/>
              </a:rPr>
              <a:t>sub </a:t>
            </a:r>
            <a:r>
              <a:rPr lang="en-US" dirty="0" smtClean="0">
                <a:latin typeface="Consolas" panose="020B0609020204030204" pitchFamily="49" charset="0"/>
                <a:cs typeface="Consolas" panose="020B0609020204030204" pitchFamily="49" charset="0"/>
              </a:rPr>
              <a:t>&lt;</a:t>
            </a:r>
            <a:r>
              <a:rPr lang="en-US" i="1" dirty="0" smtClean="0">
                <a:latin typeface="Consolas" panose="020B0609020204030204" pitchFamily="49" charset="0"/>
                <a:cs typeface="Consolas" panose="020B0609020204030204" pitchFamily="49" charset="0"/>
              </a:rPr>
              <a:t>sub-program </a:t>
            </a:r>
            <a:r>
              <a:rPr lang="en-US" i="1" smtClean="0">
                <a:latin typeface="Consolas" panose="020B0609020204030204" pitchFamily="49" charset="0"/>
                <a:cs typeface="Consolas" panose="020B0609020204030204" pitchFamily="49" charset="0"/>
              </a:rPr>
              <a:t>name</a:t>
            </a:r>
            <a:r>
              <a:rPr lang="en-US" smtClean="0">
                <a:latin typeface="Consolas" panose="020B0609020204030204" pitchFamily="49" charset="0"/>
                <a:cs typeface="Consolas" panose="020B0609020204030204" pitchFamily="49" charset="0"/>
              </a:rPr>
              <a:t>&gt;()</a:t>
            </a:r>
            <a:endParaRPr lang="en-US" dirty="0" smtClean="0">
              <a:latin typeface="Consolas" panose="020B0609020204030204" pitchFamily="49" charset="0"/>
              <a:cs typeface="Consolas" panose="020B0609020204030204" pitchFamily="49" charset="0"/>
            </a:endParaRPr>
          </a:p>
          <a:p>
            <a:pPr marL="339725" lvl="1" indent="0">
              <a:buNone/>
            </a:pPr>
            <a:endParaRPr lang="en-US" dirty="0" smtClean="0">
              <a:latin typeface="Consolas" panose="020B0609020204030204" pitchFamily="49" charset="0"/>
              <a:cs typeface="Consolas" panose="020B0609020204030204" pitchFamily="49" charset="0"/>
            </a:endParaRPr>
          </a:p>
          <a:p>
            <a:pPr marL="339725" lvl="1" indent="0">
              <a:buNone/>
            </a:pPr>
            <a:r>
              <a:rPr lang="en-US" smtClean="0">
                <a:latin typeface="Consolas" panose="020B0609020204030204" pitchFamily="49" charset="0"/>
                <a:cs typeface="Consolas" panose="020B0609020204030204" pitchFamily="49" charset="0"/>
              </a:rPr>
              <a:t>End Sub</a:t>
            </a:r>
            <a:endParaRPr lang="en-US"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endParaRPr lang="en-US" dirty="0"/>
          </a:p>
          <a:p>
            <a:pPr marL="234950" lvl="1" indent="0" eaLnBrk="1" hangingPunct="1">
              <a:spcBef>
                <a:spcPts val="0"/>
              </a:spcBef>
              <a:buNone/>
            </a:pPr>
            <a:r>
              <a:rPr lang="en-CA" sz="1800" b="1">
                <a:solidFill>
                  <a:srgbClr val="FF0000"/>
                </a:solidFill>
                <a:latin typeface="Consolas" panose="020B0609020204030204" pitchFamily="49" charset="0"/>
                <a:cs typeface="Consolas" panose="020B0609020204030204" pitchFamily="49" charset="0"/>
              </a:rPr>
              <a:t>' </a:t>
            </a:r>
            <a:r>
              <a:rPr lang="en-CA" sz="1800" b="1" smtClean="0">
                <a:solidFill>
                  <a:srgbClr val="FF0000"/>
                </a:solidFill>
                <a:latin typeface="Consolas" panose="020B0609020204030204" pitchFamily="49" charset="0"/>
                <a:cs typeface="Consolas" panose="020B0609020204030204" pitchFamily="49" charset="0"/>
              </a:rPr>
              <a:t>Author, version, features etc.</a:t>
            </a:r>
            <a:endParaRPr lang="en-CA" sz="1800" b="1">
              <a:solidFill>
                <a:srgbClr val="FF0000"/>
              </a:solidFill>
              <a:latin typeface="Consolas" panose="020B0609020204030204" pitchFamily="49" charset="0"/>
              <a:cs typeface="Consolas" panose="020B0609020204030204" pitchFamily="49" charset="0"/>
            </a:endParaRPr>
          </a:p>
          <a:p>
            <a:pPr marL="234950" lvl="1" indent="0" eaLnBrk="1" hangingPunct="1">
              <a:spcBef>
                <a:spcPts val="0"/>
              </a:spcBef>
              <a:buNone/>
            </a:pPr>
            <a:r>
              <a:rPr lang="en-CA" sz="1800" smtClean="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MsgBox</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("Congratulations! This your first computer </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smtClean="0"/>
          </a:p>
          <a:p>
            <a:r>
              <a:rPr lang="en-US" dirty="0" smtClean="0"/>
              <a:t>Note: large VBA programs have multiple (sub) parts but for this class you only need to define a single ‘sub’.</a:t>
            </a:r>
            <a:endParaRPr lang="en-US" dirty="0"/>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smtClean="0">
                <a:latin typeface="Consolas" panose="020B0609020204030204" pitchFamily="49" charset="0"/>
                <a:cs typeface="Consolas" panose="020B0609020204030204" pitchFamily="49" charset="0"/>
              </a:rPr>
              <a:t>Instructions </a:t>
            </a:r>
            <a:r>
              <a:rPr lang="en-US" sz="1800" smtClean="0">
                <a:latin typeface="Consolas" panose="020B0609020204030204" pitchFamily="49" charset="0"/>
                <a:cs typeface="Consolas" panose="020B0609020204030204" pitchFamily="49" charset="0"/>
              </a:rPr>
              <a:t>in the body of program </a:t>
            </a:r>
            <a:r>
              <a:rPr lang="en-US" sz="1800" dirty="0" smtClean="0">
                <a:latin typeface="Consolas" panose="020B0609020204030204" pitchFamily="49" charset="0"/>
                <a:cs typeface="Consolas" panose="020B0609020204030204" pitchFamily="49" charset="0"/>
              </a:rPr>
              <a:t>(indent 4 spaces)</a:t>
            </a:r>
          </a:p>
        </p:txBody>
      </p:sp>
    </p:spTree>
    <p:extLst>
      <p:ext uri="{BB962C8B-B14F-4D97-AF65-F5344CB8AC3E}">
        <p14:creationId xmlns:p14="http://schemas.microsoft.com/office/powerpoint/2010/main" val="4254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smtClean="0"/>
              <a:t>The ‘</a:t>
            </a:r>
            <a:r>
              <a:rPr lang="en-US" b="1" dirty="0" smtClean="0">
                <a:solidFill>
                  <a:srgbClr val="FF0000"/>
                </a:solidFill>
                <a:latin typeface="Consolas" pitchFamily="49" charset="0"/>
                <a:cs typeface="Consolas" pitchFamily="49" charset="0"/>
              </a:rPr>
              <a:t>Sub</a:t>
            </a:r>
            <a:r>
              <a:rPr lang="en-US" dirty="0" smtClean="0"/>
              <a:t>’ Keyword</a:t>
            </a:r>
          </a:p>
        </p:txBody>
      </p:sp>
      <p:sp>
        <p:nvSpPr>
          <p:cNvPr id="3" name="Content Placeholder 2"/>
          <p:cNvSpPr>
            <a:spLocks noGrp="1"/>
          </p:cNvSpPr>
          <p:nvPr>
            <p:ph idx="1"/>
          </p:nvPr>
        </p:nvSpPr>
        <p:spPr/>
        <p:txBody>
          <a:bodyPr/>
          <a:lstStyle/>
          <a:p>
            <a:pPr eaLnBrk="1" hangingPunct="1">
              <a:defRPr/>
            </a:pPr>
            <a:r>
              <a:rPr lang="en-US" dirty="0" smtClean="0"/>
              <a:t>Sub stands for ‘subroutine’ or a portion of a VBA program </a:t>
            </a:r>
            <a:r>
              <a:rPr lang="en-US" b="1" dirty="0" smtClean="0"/>
              <a:t>Format</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Sub</a:t>
            </a: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subroutine name</a:t>
            </a:r>
            <a:r>
              <a:rPr lang="en-US" dirty="0" smtClean="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Instructions in the subroutine</a:t>
            </a:r>
            <a:r>
              <a:rPr lang="en-US" dirty="0" smtClean="0">
                <a:latin typeface="Consolas" panose="020B0609020204030204" pitchFamily="49" charset="0"/>
                <a:cs typeface="Consolas" panose="020B0609020204030204" pitchFamily="49" charset="0"/>
              </a:rPr>
              <a:t>&gt;</a:t>
            </a:r>
          </a:p>
          <a:p>
            <a:pPr marL="339725" lvl="1" indent="0" eaLnBrk="1" hangingPunct="1">
              <a:buNone/>
              <a:defRPr/>
            </a:pPr>
            <a:r>
              <a:rPr lang="en-US" dirty="0" smtClean="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smtClean="0"/>
              <a:t>Example</a:t>
            </a:r>
            <a:r>
              <a:rPr lang="en-US" dirty="0" smtClean="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smtClean="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smtClean="0">
                <a:latin typeface="Consolas" pitchFamily="49" charset="0"/>
              </a:rPr>
              <a:t>End </a:t>
            </a:r>
            <a:r>
              <a:rPr lang="en-CA" b="1" dirty="0" smtClean="0">
                <a:solidFill>
                  <a:srgbClr val="FF0000"/>
                </a:solidFill>
                <a:latin typeface="Consolas" pitchFamily="49" charset="0"/>
              </a:rPr>
              <a:t>Sub</a:t>
            </a:r>
            <a:endParaRPr lang="en-US" b="1" dirty="0" smtClean="0">
              <a:solidFill>
                <a:srgbClr val="FF0000"/>
              </a:solidFill>
            </a:endParaRPr>
          </a:p>
          <a:p>
            <a:pPr eaLnBrk="1" hangingPunct="1">
              <a:defRPr/>
            </a:pPr>
            <a:r>
              <a:rPr lang="en-US" dirty="0" smtClean="0"/>
              <a:t>All executable VBA program statements must be inside the subroutine</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285750" indent="-285750">
                <a:buFont typeface="Arial" panose="020B0604020202020204" pitchFamily="34" charset="0"/>
                <a:buChar char="•"/>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285750" indent="-285750">
                <a:buFont typeface="Arial" panose="020B0604020202020204" pitchFamily="34" charset="0"/>
                <a:buChar char="•"/>
                <a:defRPr/>
              </a:pPr>
              <a:r>
                <a:rPr lang="en-US" dirty="0">
                  <a:solidFill>
                    <a:srgbClr val="FF0000"/>
                  </a:solidFill>
                </a:rPr>
                <a:t>Name of subroutine</a:t>
              </a:r>
            </a:p>
            <a:p>
              <a:pPr marL="285750" indent="-285750">
                <a:buFont typeface="Arial" panose="020B0604020202020204" pitchFamily="34" charset="0"/>
                <a:buChar char="•"/>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752600" y="3317082"/>
            <a:ext cx="7460640" cy="1567672"/>
            <a:chOff x="1559794" y="3780649"/>
            <a:chExt cx="7460638" cy="1567934"/>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559794" y="3780649"/>
              <a:ext cx="4184039" cy="12297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100137"/>
            <a:chOff x="3276600" y="2971801"/>
            <a:chExt cx="5715000" cy="1100137"/>
          </a:xfrm>
        </p:grpSpPr>
        <p:sp>
          <p:nvSpPr>
            <p:cNvPr id="10" name="TextBox 9"/>
            <p:cNvSpPr txBox="1"/>
            <p:nvPr/>
          </p:nvSpPr>
          <p:spPr>
            <a:xfrm>
              <a:off x="5715000" y="3424238"/>
              <a:ext cx="3276600" cy="6477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Note: all lines in between are indented (4 spaces)</a:t>
              </a:r>
              <a:endParaRPr lang="en-US" dirty="0">
                <a:solidFill>
                  <a:srgbClr val="FF0000"/>
                </a:solidFill>
              </a:endParaRPr>
            </a:p>
          </p:txBody>
        </p:sp>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a:t>
            </a:r>
            <a:r>
              <a:rPr lang="en-US" smtClean="0"/>
              <a:t>Keyword: 2</a:t>
            </a:r>
            <a:endParaRPr lang="en-US"/>
          </a:p>
        </p:txBody>
      </p:sp>
      <p:sp>
        <p:nvSpPr>
          <p:cNvPr id="3" name="Content Placeholder 2"/>
          <p:cNvSpPr>
            <a:spLocks noGrp="1"/>
          </p:cNvSpPr>
          <p:nvPr>
            <p:ph idx="1"/>
          </p:nvPr>
        </p:nvSpPr>
        <p:spPr/>
        <p:txBody>
          <a:bodyPr/>
          <a:lstStyle/>
          <a:p>
            <a:r>
              <a:rPr lang="en-US" smtClean="0"/>
              <a:t>Real world VBA programs will be broken down into multiple ‘subs’ (subroutines or program parts)</a:t>
            </a:r>
          </a:p>
          <a:p>
            <a:r>
              <a:rPr lang="en-US" smtClean="0"/>
              <a:t>Because this is only brief introduction into writing VBA programs you will only have to define one subroutine for your assignment.</a:t>
            </a:r>
            <a:endParaRPr lang="en-US"/>
          </a:p>
        </p:txBody>
      </p:sp>
    </p:spTree>
    <p:extLst>
      <p:ext uri="{BB962C8B-B14F-4D97-AF65-F5344CB8AC3E}">
        <p14:creationId xmlns:p14="http://schemas.microsoft.com/office/powerpoint/2010/main" val="3834312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VBA Examples: This Point Onwards</a:t>
            </a:r>
          </a:p>
        </p:txBody>
      </p:sp>
      <p:sp>
        <p:nvSpPr>
          <p:cNvPr id="61442" name="Content Placeholder 2"/>
          <p:cNvSpPr>
            <a:spLocks noGrp="1"/>
          </p:cNvSpPr>
          <p:nvPr>
            <p:ph idx="1"/>
          </p:nvPr>
        </p:nvSpPr>
        <p:spPr/>
        <p:txBody>
          <a:bodyPr/>
          <a:lstStyle/>
          <a:p>
            <a:pPr eaLnBrk="1" hangingPunct="1"/>
            <a:r>
              <a:rPr lang="en-US" dirty="0" smtClean="0"/>
              <a:t>Unlike the previous example you will be manually typing in the program instructions yourself rather than automatically recording the program as a series of steps</a:t>
            </a:r>
          </a:p>
          <a:p>
            <a:pPr eaLnBrk="1" hangingPunct="1"/>
            <a:r>
              <a:rPr lang="en-US" dirty="0" smtClean="0"/>
              <a:t>Reminder: some of the early examples are meant only as a learning/teaching tool</a:t>
            </a:r>
          </a:p>
          <a:p>
            <a:pPr lvl="1" eaLnBrk="1" hangingPunct="1"/>
            <a:r>
              <a:rPr lang="en-US" dirty="0" smtClean="0"/>
              <a:t>They show you how to write simple VBA programs</a:t>
            </a:r>
          </a:p>
          <a:p>
            <a:pPr lvl="1" eaLnBrk="1" hangingPunct="1"/>
            <a:r>
              <a:rPr lang="en-US" dirty="0" smtClean="0"/>
              <a:t>So they won’t yet focus on “doing useful things” yet</a:t>
            </a:r>
          </a:p>
          <a:p>
            <a:pPr eaLnBrk="1" hangingPunct="1"/>
            <a:r>
              <a:rPr lang="en-US" dirty="0" smtClean="0"/>
              <a:t>Try typing them into the VBA editor or cutting and pasting them yourself</a:t>
            </a:r>
          </a:p>
          <a:p>
            <a:pPr lvl="1" eaLnBrk="1" hangingPunct="1"/>
            <a:r>
              <a:rPr lang="en-US" dirty="0" smtClean="0"/>
              <a:t>It’s important to “try things out for yourself”</a:t>
            </a:r>
          </a:p>
          <a:p>
            <a:pPr lvl="1" eaLnBrk="1" hangingPunct="1"/>
            <a:r>
              <a:rPr lang="en-US" dirty="0" smtClean="0"/>
              <a:t>With programming you learn by “doing yourself” rather than by watching someone else ‘do’</a:t>
            </a:r>
          </a:p>
        </p:txBody>
      </p:sp>
    </p:spTree>
    <p:extLst>
      <p:ext uri="{BB962C8B-B14F-4D97-AF65-F5344CB8AC3E}">
        <p14:creationId xmlns:p14="http://schemas.microsoft.com/office/powerpoint/2010/main" val="2933747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t>First VBA Example</a:t>
            </a:r>
          </a:p>
        </p:txBody>
      </p:sp>
      <p:sp>
        <p:nvSpPr>
          <p:cNvPr id="62466"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Creating/running a VBA program</a:t>
            </a:r>
          </a:p>
          <a:p>
            <a:pPr lvl="1" eaLnBrk="1" hangingPunct="1"/>
            <a:r>
              <a:rPr lang="en-US" dirty="0" smtClean="0"/>
              <a:t>Creating a Message Box “</a:t>
            </a:r>
            <a:r>
              <a:rPr lang="en-US" dirty="0" smtClean="0">
                <a:latin typeface="Consolas" panose="020B0609020204030204" pitchFamily="49" charset="0"/>
                <a:cs typeface="Consolas" panose="020B0609020204030204" pitchFamily="49" charset="0"/>
              </a:rPr>
              <a:t>MsgBox</a:t>
            </a:r>
            <a:r>
              <a:rPr lang="en-US" dirty="0" smtClean="0"/>
              <a:t>”</a:t>
            </a:r>
          </a:p>
          <a:p>
            <a:pPr eaLnBrk="1" hangingPunct="1"/>
            <a:r>
              <a:rPr lang="en-US" dirty="0" smtClean="0"/>
              <a:t>Reminder steps (since this is your first example)</a:t>
            </a:r>
          </a:p>
          <a:p>
            <a:pPr lvl="1" eaLnBrk="1" hangingPunct="1"/>
            <a:r>
              <a:rPr lang="en-US" dirty="0" smtClean="0"/>
              <a:t>Start up the application (MS-Word)</a:t>
            </a:r>
          </a:p>
          <a:p>
            <a:pPr lvl="1" eaLnBrk="1" hangingPunct="1"/>
            <a:r>
              <a:rPr lang="en-US" dirty="0" smtClean="0"/>
              <a:t>Invoke the VBA editor: </a:t>
            </a:r>
            <a:r>
              <a:rPr lang="en-US" dirty="0" smtClean="0">
                <a:latin typeface="Consolas" panose="020B0609020204030204" pitchFamily="49" charset="0"/>
                <a:cs typeface="Consolas" panose="020B0609020204030204" pitchFamily="49" charset="0"/>
              </a:rPr>
              <a:t>Developer-&gt;Visual Basic</a:t>
            </a:r>
          </a:p>
          <a:p>
            <a:pPr lvl="1" eaLnBrk="1" hangingPunct="1"/>
            <a:endParaRPr lang="en-US" dirty="0"/>
          </a:p>
          <a:p>
            <a:pPr lvl="1" eaLnBrk="1" hangingPunct="1"/>
            <a:endParaRPr lang="en-US" dirty="0" smtClean="0"/>
          </a:p>
          <a:p>
            <a:pPr lvl="1" eaLnBrk="1" hangingPunct="1"/>
            <a:endParaRPr lang="en-US" dirty="0"/>
          </a:p>
          <a:p>
            <a:pPr marL="339725" lvl="1" indent="0" eaLnBrk="1" hangingPunct="1">
              <a:buNone/>
            </a:pPr>
            <a:endParaRPr lang="en-US" dirty="0"/>
          </a:p>
          <a:p>
            <a:pPr lvl="1" eaLnBrk="1" hangingPunct="1"/>
            <a:r>
              <a:rPr lang="en-US" dirty="0" smtClean="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1066800" y="5601772"/>
            <a:ext cx="3657600" cy="1367307"/>
          </a:xfrm>
          <a:prstGeom prst="rect">
            <a:avLst/>
          </a:prstGeom>
          <a:noFill/>
          <a:ln w="9525">
            <a:noFill/>
            <a:miter lim="800000"/>
            <a:headEnd/>
            <a:tailEnd/>
          </a:ln>
        </p:spPr>
      </p:pic>
      <p:grpSp>
        <p:nvGrpSpPr>
          <p:cNvPr id="2" name="Group 1"/>
          <p:cNvGrpSpPr/>
          <p:nvPr/>
        </p:nvGrpSpPr>
        <p:grpSpPr>
          <a:xfrm>
            <a:off x="1066800" y="3759500"/>
            <a:ext cx="5562600" cy="1447800"/>
            <a:chOff x="1066800" y="3581400"/>
            <a:chExt cx="5943600" cy="157737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7"/>
            <a:stretch/>
          </p:blipFill>
          <p:spPr bwMode="auto">
            <a:xfrm>
              <a:off x="1066800" y="3581400"/>
              <a:ext cx="5943600" cy="157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2410116">
              <a:off x="1335137" y="4236738"/>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4191000" y="5692346"/>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smtClean="0">
                  <a:solidFill>
                    <a:srgbClr val="FF0000"/>
                  </a:solidFill>
                </a:rPr>
                <a:t>Enter your program instructions here (program editor)</a:t>
              </a:r>
              <a:endParaRPr lang="en-US" b="1" dirty="0">
                <a:solidFill>
                  <a:srgbClr val="FF0000"/>
                </a:solidFill>
              </a:endParaRPr>
            </a:p>
          </p:txBody>
        </p:sp>
      </p:grpSp>
    </p:spTree>
    <p:extLst>
      <p:ext uri="{BB962C8B-B14F-4D97-AF65-F5344CB8AC3E}">
        <p14:creationId xmlns:p14="http://schemas.microsoft.com/office/powerpoint/2010/main" val="2977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First VBA Example (2)</a:t>
            </a:r>
          </a:p>
        </p:txBody>
      </p:sp>
      <p:sp>
        <p:nvSpPr>
          <p:cNvPr id="63490" name="Content Placeholder 2"/>
          <p:cNvSpPr>
            <a:spLocks noGrp="1"/>
          </p:cNvSpPr>
          <p:nvPr>
            <p:ph idx="1"/>
          </p:nvPr>
        </p:nvSpPr>
        <p:spPr/>
        <p:txBody>
          <a:bodyPr/>
          <a:lstStyle/>
          <a:p>
            <a:pPr eaLnBrk="1" hangingPunct="1"/>
            <a:r>
              <a:rPr lang="en-US" dirty="0" smtClean="0"/>
              <a:t>Type in or cut-and-paste the following example into the </a:t>
            </a:r>
            <a:r>
              <a:rPr lang="en-US" i="1" dirty="0" smtClean="0"/>
              <a:t>VBA editor</a:t>
            </a:r>
            <a:r>
              <a:rPr lang="en-US" dirty="0" smtClean="0"/>
              <a:t> (see last image for location of the editor, previous slide)</a:t>
            </a:r>
          </a:p>
          <a:p>
            <a:pPr lvl="1" eaLnBrk="1" hangingPunct="1"/>
            <a:r>
              <a:rPr lang="en-US" dirty="0" smtClean="0"/>
              <a:t>This is </a:t>
            </a:r>
            <a:r>
              <a:rPr lang="en-US" b="1" dirty="0" smtClean="0"/>
              <a:t>NOT</a:t>
            </a:r>
            <a:r>
              <a:rPr lang="en-US" dirty="0" smtClean="0"/>
              <a:t> the same as pasting it directly into MS-Word.</a:t>
            </a:r>
          </a:p>
          <a:p>
            <a:pPr lvl="1" eaLnBrk="1" hangingPunct="1"/>
            <a:r>
              <a:rPr lang="en-US" b="1" dirty="0"/>
              <a:t>Word document containing </a:t>
            </a:r>
            <a:r>
              <a:rPr lang="en-US" b="1" dirty="0" smtClean="0"/>
              <a:t>the macro</a:t>
            </a:r>
            <a:r>
              <a:rPr lang="en-US"/>
              <a:t>: </a:t>
            </a:r>
            <a:r>
              <a:rPr lang="en-US" smtClean="0">
                <a:latin typeface="Consolas" panose="020B0609020204030204" pitchFamily="49" charset="0"/>
                <a:cs typeface="Consolas" panose="020B0609020204030204" pitchFamily="49" charset="0"/>
              </a:rPr>
              <a:t>1firstExampleMacro.docm</a:t>
            </a:r>
            <a:endParaRPr lang="en-US" dirty="0" smtClean="0">
              <a:latin typeface="Consolas" panose="020B0609020204030204" pitchFamily="49" charset="0"/>
              <a:cs typeface="Consolas" panose="020B0609020204030204" pitchFamily="49" charset="0"/>
            </a:endParaRPr>
          </a:p>
          <a:p>
            <a:pPr eaLnBrk="1" hangingPunct="1"/>
            <a:endParaRPr lang="en-US" dirty="0" smtClean="0"/>
          </a:p>
        </p:txBody>
      </p:sp>
      <p:sp>
        <p:nvSpPr>
          <p:cNvPr id="5" name="Rectangle 4"/>
          <p:cNvSpPr/>
          <p:nvPr/>
        </p:nvSpPr>
        <p:spPr>
          <a:xfrm>
            <a:off x="753682" y="3048000"/>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a:latin typeface="Consolas" panose="020B0609020204030204" pitchFamily="49" charset="0"/>
                <a:cs typeface="Consolas" panose="020B0609020204030204" pitchFamily="49" charset="0"/>
              </a:rPr>
              <a:t>Sub first_example_macro_info()</a:t>
            </a:r>
          </a:p>
          <a:p>
            <a:pPr marL="234950" lvl="1"/>
            <a:r>
              <a:rPr lang="en-CA" b="1" smtClean="0">
                <a:latin typeface="Consolas" panose="020B0609020204030204" pitchFamily="49" charset="0"/>
                <a:cs typeface="Consolas" panose="020B0609020204030204" pitchFamily="49" charset="0"/>
              </a:rPr>
              <a:t>    MsgBox </a:t>
            </a:r>
            <a:r>
              <a:rPr lang="en-CA" b="1">
                <a:latin typeface="Consolas" panose="020B0609020204030204" pitchFamily="49" charset="0"/>
                <a:cs typeface="Consolas" panose="020B0609020204030204" pitchFamily="49" charset="0"/>
              </a:rPr>
              <a:t>("Congratulations! This your first computer </a:t>
            </a:r>
          </a:p>
          <a:p>
            <a:pPr marL="234950" lvl="1"/>
            <a:r>
              <a:rPr lang="en-CA" b="1">
                <a:latin typeface="Consolas" panose="020B0609020204030204" pitchFamily="49" charset="0"/>
                <a:cs typeface="Consolas" panose="020B0609020204030204" pitchFamily="49" charset="0"/>
              </a:rPr>
              <a:t>             program")</a:t>
            </a:r>
          </a:p>
          <a:p>
            <a:pPr marL="234950" lvl="1"/>
            <a:r>
              <a:rPr lang="en-CA" b="1">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a:blip r:embed="rId3"/>
          <a:stretch>
            <a:fillRect/>
          </a:stretch>
        </p:blipFill>
        <p:spPr>
          <a:xfrm>
            <a:off x="5715000" y="3848100"/>
            <a:ext cx="3209925" cy="1504950"/>
          </a:xfrm>
          <a:prstGeom prst="rect">
            <a:avLst/>
          </a:prstGeom>
        </p:spPr>
      </p:pic>
    </p:spTree>
    <p:extLst>
      <p:ext uri="{BB962C8B-B14F-4D97-AF65-F5344CB8AC3E}">
        <p14:creationId xmlns:p14="http://schemas.microsoft.com/office/powerpoint/2010/main" val="32165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Running Macros</a:t>
            </a:r>
            <a:endParaRPr lang="en-US" dirty="0"/>
          </a:p>
        </p:txBody>
      </p:sp>
      <p:sp>
        <p:nvSpPr>
          <p:cNvPr id="3" name="Content Placeholder 2"/>
          <p:cNvSpPr>
            <a:spLocks noGrp="1"/>
          </p:cNvSpPr>
          <p:nvPr>
            <p:ph idx="1"/>
          </p:nvPr>
        </p:nvSpPr>
        <p:spPr/>
        <p:txBody>
          <a:bodyPr/>
          <a:lstStyle/>
          <a:p>
            <a:r>
              <a:rPr lang="en-US" dirty="0" smtClean="0"/>
              <a:t>(You must first have the ‘developer’ tab visible).</a:t>
            </a:r>
          </a:p>
          <a:p>
            <a:r>
              <a:rPr lang="en-US" dirty="0" smtClean="0"/>
              <a:t>Developer-&gt;Macros</a:t>
            </a:r>
          </a:p>
          <a:p>
            <a:endParaRPr lang="en-US" dirty="0"/>
          </a:p>
          <a:p>
            <a:endParaRPr lang="en-US" dirty="0" smtClean="0"/>
          </a:p>
          <a:p>
            <a:endParaRPr lang="en-US" dirty="0"/>
          </a:p>
          <a:p>
            <a:endParaRPr lang="en-US" dirty="0" smtClean="0"/>
          </a:p>
          <a:p>
            <a:r>
              <a:rPr lang="en-US" dirty="0" smtClean="0"/>
              <a:t>The single macro should be highlighted, then click ‘</a:t>
            </a:r>
            <a:r>
              <a:rPr lang="en-US" dirty="0" smtClean="0">
                <a:latin typeface="Consolas" panose="020B0609020204030204" pitchFamily="49" charset="0"/>
                <a:cs typeface="Consolas" panose="020B0609020204030204" pitchFamily="49" charset="0"/>
              </a:rPr>
              <a:t>run</a:t>
            </a:r>
            <a:r>
              <a:rPr lang="en-US" dirty="0" smtClean="0"/>
              <a:t>’</a:t>
            </a:r>
          </a:p>
          <a:p>
            <a:endParaRPr lang="en-US" dirty="0"/>
          </a:p>
        </p:txBody>
      </p:sp>
      <p:grpSp>
        <p:nvGrpSpPr>
          <p:cNvPr id="11" name="Group 10"/>
          <p:cNvGrpSpPr/>
          <p:nvPr/>
        </p:nvGrpSpPr>
        <p:grpSpPr>
          <a:xfrm>
            <a:off x="781050" y="2556439"/>
            <a:ext cx="6086475" cy="1219200"/>
            <a:chOff x="781050" y="2556439"/>
            <a:chExt cx="6086475" cy="12192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40"/>
            <a:stretch/>
          </p:blipFill>
          <p:spPr bwMode="auto">
            <a:xfrm>
              <a:off x="781050" y="2556439"/>
              <a:ext cx="60864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2783674">
              <a:off x="1423896" y="2988808"/>
              <a:ext cx="381000" cy="3048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781050" y="4620991"/>
            <a:ext cx="4386173" cy="1371600"/>
            <a:chOff x="781050" y="4620991"/>
            <a:chExt cx="4386173" cy="1371600"/>
          </a:xfrm>
        </p:grpSpPr>
        <p:pic>
          <p:nvPicPr>
            <p:cNvPr id="12" name="Picture 11"/>
            <p:cNvPicPr>
              <a:picLocks noChangeAspect="1"/>
            </p:cNvPicPr>
            <p:nvPr/>
          </p:nvPicPr>
          <p:blipFill>
            <a:blip r:embed="rId3"/>
            <a:stretch>
              <a:fillRect/>
            </a:stretch>
          </p:blipFill>
          <p:spPr>
            <a:xfrm>
              <a:off x="781050" y="4620991"/>
              <a:ext cx="4381500" cy="1371600"/>
            </a:xfrm>
            <a:prstGeom prst="rect">
              <a:avLst/>
            </a:prstGeom>
          </p:spPr>
        </p:pic>
        <p:sp>
          <p:nvSpPr>
            <p:cNvPr id="4" name="Right Arrow 3"/>
            <p:cNvSpPr/>
            <p:nvPr/>
          </p:nvSpPr>
          <p:spPr>
            <a:xfrm rot="12783674">
              <a:off x="4786223" y="5222426"/>
              <a:ext cx="381000" cy="3048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92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Visual Basic For Applications (VBA)</a:t>
            </a:r>
          </a:p>
        </p:txBody>
      </p:sp>
      <p:sp>
        <p:nvSpPr>
          <p:cNvPr id="19458" name="Content Placeholder 2"/>
          <p:cNvSpPr>
            <a:spLocks noGrp="1"/>
          </p:cNvSpPr>
          <p:nvPr>
            <p:ph idx="1"/>
          </p:nvPr>
        </p:nvSpPr>
        <p:spPr/>
        <p:txBody>
          <a:bodyPr/>
          <a:lstStyle/>
          <a:p>
            <a:pPr eaLnBrk="1" hangingPunct="1"/>
            <a:r>
              <a:rPr lang="en-US" dirty="0" smtClean="0"/>
              <a:t>Shares a common core with Visual Basic.</a:t>
            </a:r>
          </a:p>
          <a:p>
            <a:pPr lvl="1" eaLnBrk="1" hangingPunct="1"/>
            <a:r>
              <a:rPr lang="en-US" dirty="0" smtClean="0"/>
              <a:t>Statements ‘look’ similar</a:t>
            </a:r>
          </a:p>
          <a:p>
            <a:pPr eaLnBrk="1" hangingPunct="1"/>
            <a:r>
              <a:rPr lang="en-US" dirty="0" smtClean="0"/>
              <a:t>Unlike Visual Basic, VBA programs aren’t written in isolation (creating a program just for it’s own sake).</a:t>
            </a:r>
          </a:p>
          <a:p>
            <a:pPr lvl="1" eaLnBrk="1" hangingPunct="1"/>
            <a:r>
              <a:rPr lang="en-US" dirty="0" smtClean="0"/>
              <a:t>Most programs are written to be standalone</a:t>
            </a:r>
            <a:r>
              <a:rPr lang="en-US" dirty="0"/>
              <a:t>:</a:t>
            </a:r>
            <a:r>
              <a:rPr lang="en-US" dirty="0" smtClean="0"/>
              <a:t> a computer game can be run without (say) running a web browser  or MS-Office.</a:t>
            </a:r>
          </a:p>
          <a:p>
            <a:pPr eaLnBrk="1" hangingPunct="1"/>
            <a:r>
              <a:rPr lang="en-US" dirty="0" smtClean="0"/>
              <a:t>VB = Visual Basic, VB</a:t>
            </a:r>
            <a:r>
              <a:rPr lang="en-US" i="1" u="sng" dirty="0" smtClean="0"/>
              <a:t>A</a:t>
            </a:r>
            <a:r>
              <a:rPr lang="en-US" dirty="0" smtClean="0"/>
              <a:t> = Visual Basic for </a:t>
            </a:r>
            <a:r>
              <a:rPr lang="en-US" i="1" u="sng" dirty="0" smtClean="0"/>
              <a:t>Applications</a:t>
            </a:r>
          </a:p>
          <a:p>
            <a:pPr eaLnBrk="1" hangingPunct="1"/>
            <a:r>
              <a:rPr lang="en-US" dirty="0" smtClean="0"/>
              <a:t>Each VBA program must be associated with a ‘host’ </a:t>
            </a:r>
            <a:r>
              <a:rPr lang="en-US" i="1" dirty="0" smtClean="0"/>
              <a:t>application </a:t>
            </a:r>
            <a:r>
              <a:rPr lang="en-US" dirty="0" smtClean="0"/>
              <a:t>(usually it’s Microsoft office document such as MS-Word but other applications can also be augmented by VBA programs).</a:t>
            </a:r>
          </a:p>
          <a:p>
            <a:pPr lvl="1" eaLnBrk="1" hangingPunct="1"/>
            <a:r>
              <a:rPr lang="en-US" dirty="0" smtClean="0"/>
              <a:t>The host application is enhanced or supplemented by the VBA program</a:t>
            </a:r>
          </a:p>
          <a:p>
            <a:pPr lvl="1" eaLnBrk="1" hangingPunct="1"/>
            <a:r>
              <a:rPr lang="en-US" dirty="0" smtClean="0"/>
              <a:t>“Why doesn’t this stupid word processor have this feature??!!”</a:t>
            </a:r>
          </a:p>
          <a:p>
            <a:pPr marL="514350" lvl="2" indent="0" eaLnBrk="1" hangingPunct="1">
              <a:buNone/>
            </a:pPr>
            <a:r>
              <a:rPr lang="en-US" dirty="0" smtClean="0"/>
              <a:t>- Now you can add that feature yourself using VBA</a:t>
            </a:r>
          </a:p>
          <a:p>
            <a:pPr eaLnBrk="1" hangingPunct="1"/>
            <a:endParaRPr lang="en-US" dirty="0" smtClean="0"/>
          </a:p>
        </p:txBody>
      </p:sp>
    </p:spTree>
    <p:extLst>
      <p:ext uri="{BB962C8B-B14F-4D97-AF65-F5344CB8AC3E}">
        <p14:creationId xmlns:p14="http://schemas.microsoft.com/office/powerpoint/2010/main" val="3169418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39003" y="2359939"/>
            <a:ext cx="5962650" cy="3038475"/>
          </a:xfrm>
          <a:prstGeom prst="rect">
            <a:avLst/>
          </a:prstGeom>
        </p:spPr>
      </p:pic>
      <p:sp>
        <p:nvSpPr>
          <p:cNvPr id="2" name="Title 1"/>
          <p:cNvSpPr>
            <a:spLocks noGrp="1"/>
          </p:cNvSpPr>
          <p:nvPr>
            <p:ph type="title"/>
          </p:nvPr>
        </p:nvSpPr>
        <p:spPr/>
        <p:txBody>
          <a:bodyPr/>
          <a:lstStyle/>
          <a:p>
            <a:r>
              <a:rPr lang="en-US" dirty="0"/>
              <a:t>Running VBA Programs You Have </a:t>
            </a:r>
            <a:r>
              <a:rPr lang="en-US" dirty="0" smtClean="0"/>
              <a:t>Entered (2)</a:t>
            </a:r>
            <a:endParaRPr lang="en-US" dirty="0"/>
          </a:p>
        </p:txBody>
      </p:sp>
      <p:sp>
        <p:nvSpPr>
          <p:cNvPr id="3" name="Content Placeholder 2"/>
          <p:cNvSpPr>
            <a:spLocks noGrp="1"/>
          </p:cNvSpPr>
          <p:nvPr>
            <p:ph idx="1"/>
          </p:nvPr>
        </p:nvSpPr>
        <p:spPr/>
        <p:txBody>
          <a:bodyPr/>
          <a:lstStyle/>
          <a:p>
            <a:r>
              <a:rPr lang="en-US" dirty="0" smtClean="0"/>
              <a:t>Or you can run the program right after you have entered it (in the editor).</a:t>
            </a:r>
            <a:endParaRPr lang="en-US" dirty="0"/>
          </a:p>
        </p:txBody>
      </p:sp>
      <p:grpSp>
        <p:nvGrpSpPr>
          <p:cNvPr id="6" name="Group 5"/>
          <p:cNvGrpSpPr/>
          <p:nvPr/>
        </p:nvGrpSpPr>
        <p:grpSpPr>
          <a:xfrm>
            <a:off x="1694292" y="3786839"/>
            <a:ext cx="2178436" cy="3071161"/>
            <a:chOff x="3351810" y="3605210"/>
            <a:chExt cx="2178436" cy="3071161"/>
          </a:xfrm>
        </p:grpSpPr>
        <p:sp>
          <p:nvSpPr>
            <p:cNvPr id="4" name="Right Arrow 3"/>
            <p:cNvSpPr/>
            <p:nvPr/>
          </p:nvSpPr>
          <p:spPr>
            <a:xfrm rot="12095233">
              <a:off x="3384164" y="3605210"/>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3351810" y="5476042"/>
              <a:ext cx="2178436" cy="1200329"/>
            </a:xfrm>
            <a:prstGeom prst="rect">
              <a:avLst/>
            </a:prstGeom>
            <a:noFill/>
          </p:spPr>
          <p:txBody>
            <a:bodyPr wrap="square" rtlCol="0">
              <a:spAutoFit/>
            </a:bodyPr>
            <a:lstStyle/>
            <a:p>
              <a:pPr marL="225425" indent="-225425">
                <a:buFont typeface="+mj-lt"/>
                <a:buAutoNum type="arabicPeriod"/>
              </a:pPr>
              <a:r>
                <a:rPr lang="en-US" dirty="0" smtClean="0"/>
                <a:t>Ensure correct program “sub” is to be executed (click there)</a:t>
              </a:r>
              <a:endParaRPr lang="en-US" dirty="0"/>
            </a:p>
          </p:txBody>
        </p:sp>
      </p:grpSp>
      <p:grpSp>
        <p:nvGrpSpPr>
          <p:cNvPr id="9" name="Group 8"/>
          <p:cNvGrpSpPr/>
          <p:nvPr/>
        </p:nvGrpSpPr>
        <p:grpSpPr>
          <a:xfrm>
            <a:off x="3384164" y="3019853"/>
            <a:ext cx="2514600" cy="3534775"/>
            <a:chOff x="3384164" y="3019853"/>
            <a:chExt cx="2514600" cy="3534775"/>
          </a:xfrm>
        </p:grpSpPr>
        <p:sp>
          <p:nvSpPr>
            <p:cNvPr id="7" name="Right Arrow 6"/>
            <p:cNvSpPr/>
            <p:nvPr/>
          </p:nvSpPr>
          <p:spPr>
            <a:xfrm rot="12095233">
              <a:off x="3384164" y="3019853"/>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3720328" y="5631298"/>
              <a:ext cx="2178436" cy="923330"/>
            </a:xfrm>
            <a:prstGeom prst="rect">
              <a:avLst/>
            </a:prstGeom>
            <a:noFill/>
          </p:spPr>
          <p:txBody>
            <a:bodyPr wrap="square" rtlCol="0">
              <a:spAutoFit/>
            </a:bodyPr>
            <a:lstStyle/>
            <a:p>
              <a:pPr marL="225425" indent="-225425">
                <a:buFont typeface="+mj-lt"/>
                <a:buAutoNum type="arabicPeriod" startAt="2"/>
              </a:pPr>
              <a:r>
                <a:rPr lang="en-US" dirty="0" smtClean="0"/>
                <a:t>Press the ‘play/run’ button or “F5”</a:t>
              </a:r>
              <a:endParaRPr lang="en-US" dirty="0"/>
            </a:p>
          </p:txBody>
        </p:sp>
      </p:grpSp>
    </p:spTree>
    <p:extLst>
      <p:ext uri="{BB962C8B-B14F-4D97-AF65-F5344CB8AC3E}">
        <p14:creationId xmlns:p14="http://schemas.microsoft.com/office/powerpoint/2010/main" val="336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VBA Programs: Reminder Of Important Points</a:t>
            </a:r>
            <a:endParaRPr lang="en-CA" dirty="0"/>
          </a:p>
        </p:txBody>
      </p:sp>
      <p:sp>
        <p:nvSpPr>
          <p:cNvPr id="3" name="Content Placeholder 2"/>
          <p:cNvSpPr>
            <a:spLocks noGrp="1"/>
          </p:cNvSpPr>
          <p:nvPr>
            <p:ph idx="1"/>
          </p:nvPr>
        </p:nvSpPr>
        <p:spPr>
          <a:xfrm>
            <a:off x="457200" y="1447800"/>
            <a:ext cx="5105400" cy="5029200"/>
          </a:xfrm>
        </p:spPr>
        <p:txBody>
          <a:bodyPr/>
          <a:lstStyle/>
          <a:p>
            <a:r>
              <a:rPr lang="en-US" dirty="0" smtClean="0"/>
              <a:t>As you just saw a program must begin with the “</a:t>
            </a:r>
            <a:r>
              <a:rPr lang="en-US" dirty="0" smtClean="0">
                <a:latin typeface="Consolas" panose="020B0609020204030204" pitchFamily="49" charset="0"/>
                <a:cs typeface="Consolas" panose="020B0609020204030204" pitchFamily="49" charset="0"/>
              </a:rPr>
              <a:t>sub</a:t>
            </a:r>
            <a:r>
              <a:rPr lang="en-US" dirty="0" smtClean="0"/>
              <a:t>” keyword followed by the name of the “subroutine” (sub-part of the program).</a:t>
            </a:r>
          </a:p>
          <a:p>
            <a:r>
              <a:rPr lang="en-US" dirty="0" smtClean="0"/>
              <a:t>It also ends with end “</a:t>
            </a:r>
            <a:r>
              <a:rPr lang="en-US" dirty="0" smtClean="0">
                <a:latin typeface="Consolas" panose="020B0609020204030204" pitchFamily="49" charset="0"/>
                <a:cs typeface="Consolas" panose="020B0609020204030204" pitchFamily="49" charset="0"/>
              </a:rPr>
              <a:t>end sub</a:t>
            </a:r>
            <a:r>
              <a:rPr lang="en-US" dirty="0" smtClean="0"/>
              <a:t>”</a:t>
            </a:r>
          </a:p>
          <a:p>
            <a:r>
              <a:rPr lang="en-US" dirty="0" smtClean="0"/>
              <a:t>Important style requirement: The part between the ‘sub’ and ‘end sub’ must be indented by 4 spaces (8 spaces if sub-indenting is used – next set of notes).</a:t>
            </a:r>
            <a:endParaRPr lang="en-CA" dirty="0"/>
          </a:p>
        </p:txBody>
      </p:sp>
      <p:sp>
        <p:nvSpPr>
          <p:cNvPr id="4" name="Rectangle 3"/>
          <p:cNvSpPr/>
          <p:nvPr/>
        </p:nvSpPr>
        <p:spPr>
          <a:xfrm>
            <a:off x="5791200" y="14478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sub </a:t>
            </a:r>
            <a:r>
              <a:rPr lang="en-US" sz="1600" dirty="0" err="1">
                <a:latin typeface="Consolas" panose="020B0609020204030204" pitchFamily="49" charset="0"/>
                <a:cs typeface="Consolas" panose="020B0609020204030204" pitchFamily="49" charset="0"/>
              </a:rPr>
              <a:t>first_example_macro</a:t>
            </a:r>
            <a:r>
              <a:rPr lang="en-US" sz="1600"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e</a:t>
            </a:r>
            <a:r>
              <a:rPr lang="en-US" sz="1600" dirty="0" smtClean="0">
                <a:latin typeface="Consolas" panose="020B0609020204030204" pitchFamily="49" charset="0"/>
                <a:cs typeface="Consolas" panose="020B0609020204030204" pitchFamily="49" charset="0"/>
              </a:rPr>
              <a:t>nd Sub </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5791200" y="21336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MsgBox</a:t>
            </a:r>
            <a:r>
              <a:rPr lang="en-US" sz="1600" dirty="0" smtClean="0">
                <a:latin typeface="Consolas" panose="020B0609020204030204" pitchFamily="49" charset="0"/>
                <a:cs typeface="Consolas" panose="020B0609020204030204" pitchFamily="49" charset="0"/>
              </a:rPr>
              <a:t>(“Congrats!”)</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30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Macro</a:t>
            </a:r>
            <a:endParaRPr lang="en-CA" dirty="0"/>
          </a:p>
        </p:txBody>
      </p:sp>
      <p:sp>
        <p:nvSpPr>
          <p:cNvPr id="3" name="Content Placeholder 2"/>
          <p:cNvSpPr>
            <a:spLocks noGrp="1"/>
          </p:cNvSpPr>
          <p:nvPr>
            <p:ph idx="1"/>
          </p:nvPr>
        </p:nvSpPr>
        <p:spPr/>
        <p:txBody>
          <a:bodyPr/>
          <a:lstStyle/>
          <a:p>
            <a:pPr marL="0" indent="0">
              <a:buNone/>
            </a:pPr>
            <a:r>
              <a:rPr lang="en-US" dirty="0" smtClean="0"/>
              <a:t>You can save your macro into a Word document:</a:t>
            </a:r>
          </a:p>
          <a:p>
            <a:pPr marL="336550" indent="-336550">
              <a:buFont typeface="+mj-lt"/>
              <a:buAutoNum type="arabicPeriod"/>
            </a:pPr>
            <a:r>
              <a:rPr lang="en-US" dirty="0" smtClean="0"/>
              <a:t>Create a new Word document</a:t>
            </a:r>
          </a:p>
          <a:p>
            <a:pPr marL="336550" indent="-336550">
              <a:buFont typeface="+mj-lt"/>
              <a:buAutoNum type="arabicPeriod"/>
            </a:pPr>
            <a:r>
              <a:rPr lang="en-US" dirty="0" smtClean="0"/>
              <a:t>Save the document as a macro-enable document (Word document that has a macro computer program embedded within it).</a:t>
            </a:r>
            <a:endParaRPr lang="en-CA" dirty="0"/>
          </a:p>
        </p:txBody>
      </p:sp>
      <p:pic>
        <p:nvPicPr>
          <p:cNvPr id="4" name="Picture 3"/>
          <p:cNvPicPr>
            <a:picLocks noChangeAspect="1"/>
          </p:cNvPicPr>
          <p:nvPr/>
        </p:nvPicPr>
        <p:blipFill>
          <a:blip r:embed="rId2"/>
          <a:stretch>
            <a:fillRect/>
          </a:stretch>
        </p:blipFill>
        <p:spPr>
          <a:xfrm>
            <a:off x="838201" y="3505200"/>
            <a:ext cx="3886200" cy="3368456"/>
          </a:xfrm>
          <a:prstGeom prst="rect">
            <a:avLst/>
          </a:prstGeom>
        </p:spPr>
      </p:pic>
    </p:spTree>
    <p:extLst>
      <p:ext uri="{BB962C8B-B14F-4D97-AF65-F5344CB8AC3E}">
        <p14:creationId xmlns:p14="http://schemas.microsoft.com/office/powerpoint/2010/main" val="246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(2)</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Next you have tell Word that you want to save your macro program inside this macro-enabled document.</a:t>
            </a:r>
          </a:p>
          <a:p>
            <a:pPr marL="457200" indent="-457200">
              <a:buFont typeface="+mj-lt"/>
              <a:buAutoNum type="arabicPeriod" startAt="3"/>
            </a:pPr>
            <a:endParaRPr lang="en-US" dirty="0"/>
          </a:p>
          <a:p>
            <a:pPr lvl="1"/>
            <a:r>
              <a:rPr lang="en-CA" dirty="0"/>
              <a:t>By default when you save your macros Word will select “</a:t>
            </a:r>
            <a:r>
              <a:rPr lang="en-CA" dirty="0">
                <a:latin typeface="Consolas" panose="020B0609020204030204" pitchFamily="49" charset="0"/>
                <a:cs typeface="Consolas" panose="020B0609020204030204" pitchFamily="49" charset="0"/>
              </a:rPr>
              <a:t>Normal.dotm</a:t>
            </a:r>
            <a:r>
              <a:rPr lang="en-CA" dirty="0"/>
              <a:t>” as the location.</a:t>
            </a:r>
          </a:p>
          <a:p>
            <a:pPr lvl="2"/>
            <a:r>
              <a:rPr lang="en-CA" dirty="0"/>
              <a:t>DO NOT save your macro in this document:</a:t>
            </a:r>
          </a:p>
          <a:p>
            <a:pPr lvl="3"/>
            <a:r>
              <a:rPr lang="en-CA" dirty="0"/>
              <a:t>You will have trouble transferring your macro to other computers</a:t>
            </a:r>
          </a:p>
          <a:p>
            <a:pPr lvl="3"/>
            <a:r>
              <a:rPr lang="en-CA" dirty="0"/>
              <a:t>Because “</a:t>
            </a:r>
            <a:r>
              <a:rPr lang="en-CA" dirty="0">
                <a:latin typeface="Consolas" panose="020B0609020204030204" pitchFamily="49" charset="0"/>
                <a:cs typeface="Consolas" panose="020B0609020204030204" pitchFamily="49" charset="0"/>
              </a:rPr>
              <a:t>Normal.dotm</a:t>
            </a:r>
            <a:r>
              <a:rPr lang="en-CA" dirty="0"/>
              <a:t>” is the default template used to create some Word documents it may result in security warnings.</a:t>
            </a:r>
          </a:p>
          <a:p>
            <a:pPr marL="457200" indent="-457200">
              <a:buFont typeface="+mj-lt"/>
              <a:buAutoNum type="arabicPeriod" startAt="3"/>
            </a:pPr>
            <a:endParaRPr lang="en-CA" dirty="0"/>
          </a:p>
        </p:txBody>
      </p:sp>
      <p:pic>
        <p:nvPicPr>
          <p:cNvPr id="4" name="Picture 3"/>
          <p:cNvPicPr>
            <a:picLocks noChangeAspect="1"/>
          </p:cNvPicPr>
          <p:nvPr/>
        </p:nvPicPr>
        <p:blipFill rotWithShape="1">
          <a:blip r:embed="rId2"/>
          <a:srcRect l="1082" t="1327" r="517" b="1825"/>
          <a:stretch/>
        </p:blipFill>
        <p:spPr>
          <a:xfrm>
            <a:off x="1219201" y="4648200"/>
            <a:ext cx="2754682" cy="2209800"/>
          </a:xfrm>
          <a:prstGeom prst="rect">
            <a:avLst/>
          </a:prstGeom>
        </p:spPr>
      </p:pic>
    </p:spTree>
    <p:extLst>
      <p:ext uri="{BB962C8B-B14F-4D97-AF65-F5344CB8AC3E}">
        <p14:creationId xmlns:p14="http://schemas.microsoft.com/office/powerpoint/2010/main" val="14206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a:t>
            </a:r>
            <a:r>
              <a:rPr lang="en-US" dirty="0" smtClean="0"/>
              <a:t>(3)</a:t>
            </a:r>
            <a:endParaRPr lang="en-CA" dirty="0"/>
          </a:p>
        </p:txBody>
      </p:sp>
      <p:sp>
        <p:nvSpPr>
          <p:cNvPr id="3" name="Content Placeholder 2"/>
          <p:cNvSpPr>
            <a:spLocks noGrp="1"/>
          </p:cNvSpPr>
          <p:nvPr>
            <p:ph idx="1"/>
          </p:nvPr>
        </p:nvSpPr>
        <p:spPr/>
        <p:txBody>
          <a:bodyPr/>
          <a:lstStyle/>
          <a:p>
            <a:pPr lvl="1"/>
            <a:r>
              <a:rPr lang="en-CA" dirty="0"/>
              <a:t>Instead: Save your macro in your current document (in the example below it’s “</a:t>
            </a:r>
            <a:r>
              <a:rPr lang="en-CA" dirty="0">
                <a:latin typeface="Consolas" panose="020B0609020204030204" pitchFamily="49" charset="0"/>
                <a:cs typeface="Consolas" panose="020B0609020204030204" pitchFamily="49" charset="0"/>
              </a:rPr>
              <a:t>Assignment4.docm</a:t>
            </a:r>
            <a:r>
              <a:rPr lang="en-CA" dirty="0"/>
              <a:t>”.</a:t>
            </a:r>
          </a:p>
          <a:p>
            <a:pPr lvl="2"/>
            <a:r>
              <a:rPr lang="en-CA" dirty="0"/>
              <a:t>Transferring this document will allow the macros to be transferred as well.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630665"/>
            <a:ext cx="4572000" cy="3683913"/>
          </a:xfrm>
          <a:prstGeom prst="rect">
            <a:avLst/>
          </a:prstGeom>
        </p:spPr>
      </p:pic>
      <p:sp>
        <p:nvSpPr>
          <p:cNvPr id="5" name="Oval 4"/>
          <p:cNvSpPr/>
          <p:nvPr/>
        </p:nvSpPr>
        <p:spPr>
          <a:xfrm>
            <a:off x="1600200" y="5334000"/>
            <a:ext cx="1981200" cy="55344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60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Viewing Macros</a:t>
            </a:r>
          </a:p>
        </p:txBody>
      </p:sp>
      <p:sp>
        <p:nvSpPr>
          <p:cNvPr id="71682" name="Content Placeholder 2"/>
          <p:cNvSpPr>
            <a:spLocks noGrp="1"/>
          </p:cNvSpPr>
          <p:nvPr>
            <p:ph idx="1"/>
          </p:nvPr>
        </p:nvSpPr>
        <p:spPr/>
        <p:txBody>
          <a:bodyPr/>
          <a:lstStyle/>
          <a:p>
            <a:pPr eaLnBrk="1" hangingPunct="1"/>
            <a:r>
              <a:rPr lang="en-US" dirty="0" smtClean="0"/>
              <a:t>All macros that you have created can be viewed in </a:t>
            </a:r>
            <a:r>
              <a:rPr lang="en-US" smtClean="0"/>
              <a:t>the VBA macro </a:t>
            </a:r>
            <a:r>
              <a:rPr lang="en-US" dirty="0" smtClean="0"/>
              <a:t>editor:</a:t>
            </a:r>
          </a:p>
          <a:p>
            <a:pPr lvl="1" eaLnBrk="1" hangingPunct="1"/>
            <a:r>
              <a:rPr lang="en-US" dirty="0" smtClean="0"/>
              <a:t>Macros manually entered in the editor (Message Box example)</a:t>
            </a:r>
          </a:p>
          <a:p>
            <a:pPr lvl="1" eaLnBrk="1" hangingPunct="1"/>
            <a:r>
              <a:rPr lang="en-US" dirty="0" smtClean="0"/>
              <a:t>Macros automatically recorded (previous example: changing font to bold)</a:t>
            </a:r>
          </a:p>
        </p:txBody>
      </p:sp>
      <p:grpSp>
        <p:nvGrpSpPr>
          <p:cNvPr id="3" name="Group 2"/>
          <p:cNvGrpSpPr/>
          <p:nvPr/>
        </p:nvGrpSpPr>
        <p:grpSpPr>
          <a:xfrm>
            <a:off x="1076325" y="3200400"/>
            <a:ext cx="7762875" cy="2667000"/>
            <a:chOff x="1076325" y="3200400"/>
            <a:chExt cx="7762875" cy="2667000"/>
          </a:xfrm>
        </p:grpSpPr>
        <p:sp>
          <p:nvSpPr>
            <p:cNvPr id="4" name="Right Brace 3"/>
            <p:cNvSpPr/>
            <p:nvPr/>
          </p:nvSpPr>
          <p:spPr bwMode="auto">
            <a:xfrm>
              <a:off x="6646146" y="3820356"/>
              <a:ext cx="381000" cy="166604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1686" name="TextBox 4"/>
            <p:cNvSpPr txBox="1">
              <a:spLocks noChangeArrowheads="1"/>
            </p:cNvSpPr>
            <p:nvPr/>
          </p:nvSpPr>
          <p:spPr bwMode="auto">
            <a:xfrm>
              <a:off x="7027146" y="4187592"/>
              <a:ext cx="1812054" cy="923330"/>
            </a:xfrm>
            <a:prstGeom prst="rect">
              <a:avLst/>
            </a:prstGeom>
            <a:noFill/>
            <a:ln w="9525">
              <a:noFill/>
              <a:miter lim="800000"/>
              <a:headEnd/>
              <a:tailEnd/>
            </a:ln>
          </p:spPr>
          <p:txBody>
            <a:bodyPr wrap="square">
              <a:spAutoFit/>
            </a:bodyPr>
            <a:lstStyle/>
            <a:p>
              <a:r>
                <a:rPr lang="en-US" b="1" dirty="0">
                  <a:solidFill>
                    <a:srgbClr val="FF0000"/>
                  </a:solidFill>
                </a:rPr>
                <a:t>Previous example: auto recorded</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200400"/>
              <a:ext cx="55530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639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2862775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lstStyle/>
          <a:p>
            <a:r>
              <a:rPr lang="en-US" dirty="0" smtClean="0"/>
              <a:t>Viewing File Information</a:t>
            </a:r>
            <a:endParaRPr lang="en-US" dirty="0"/>
          </a:p>
        </p:txBody>
      </p:sp>
      <p:sp>
        <p:nvSpPr>
          <p:cNvPr id="3" name="Content Placeholder 2"/>
          <p:cNvSpPr>
            <a:spLocks noGrp="1"/>
          </p:cNvSpPr>
          <p:nvPr>
            <p:ph idx="1"/>
          </p:nvPr>
        </p:nvSpPr>
        <p:spPr/>
        <p:txBody>
          <a:bodyPr/>
          <a:lstStyle/>
          <a:p>
            <a:r>
              <a:rPr lang="en-US" dirty="0" smtClean="0"/>
              <a:t>View details: select ‘view’ in a folder</a:t>
            </a:r>
            <a:endParaRPr lang="en-US" dirty="0"/>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606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Viewing File Suffixes</a:t>
            </a:r>
            <a:endParaRPr lang="en-US" dirty="0"/>
          </a:p>
        </p:txBody>
      </p:sp>
      <p:sp>
        <p:nvSpPr>
          <p:cNvPr id="3" name="Content Placeholder 2"/>
          <p:cNvSpPr>
            <a:spLocks noGrp="1"/>
          </p:cNvSpPr>
          <p:nvPr>
            <p:ph idx="1"/>
          </p:nvPr>
        </p:nvSpPr>
        <p:spPr/>
        <p:txBody>
          <a:bodyPr/>
          <a:lstStyle/>
          <a:p>
            <a:r>
              <a:rPr lang="en-US" sz="2000" dirty="0" smtClean="0"/>
              <a:t>In a folder select: </a:t>
            </a:r>
            <a:r>
              <a:rPr lang="en-US" sz="2000" dirty="0" smtClean="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smtClean="0">
                <a:cs typeface="Consolas" panose="020B0609020204030204" pitchFamily="49" charset="0"/>
              </a:rPr>
              <a:t>Under the ‘</a:t>
            </a:r>
            <a:r>
              <a:rPr lang="en-US" sz="2000" dirty="0" smtClean="0">
                <a:latin typeface="Consolas" panose="020B0609020204030204" pitchFamily="49" charset="0"/>
                <a:cs typeface="Consolas" panose="020B0609020204030204" pitchFamily="49" charset="0"/>
              </a:rPr>
              <a:t>view</a:t>
            </a:r>
            <a:r>
              <a:rPr lang="en-US" sz="2000" dirty="0" smtClean="0">
                <a:cs typeface="Consolas" panose="020B0609020204030204" pitchFamily="49" charset="0"/>
              </a:rPr>
              <a:t>’ tab uncheck ‘</a:t>
            </a:r>
            <a:r>
              <a:rPr lang="en-US" sz="2000" dirty="0" smtClean="0">
                <a:latin typeface="Consolas" panose="020B0609020204030204" pitchFamily="49" charset="0"/>
                <a:cs typeface="Consolas" panose="020B0609020204030204" pitchFamily="49" charset="0"/>
              </a:rPr>
              <a:t>Hide extensions for known file types</a:t>
            </a:r>
            <a:r>
              <a:rPr lang="en-US" sz="2000" dirty="0" smtClean="0">
                <a:cs typeface="Consolas" panose="020B0609020204030204" pitchFamily="49" charset="0"/>
              </a:rPr>
              <a:t>’</a:t>
            </a:r>
            <a:endParaRPr lang="en-US" sz="2000" dirty="0">
              <a:cs typeface="Consolas" panose="020B0609020204030204" pitchFamily="49" charset="0"/>
            </a:endParaRP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Macros (This Class)</a:t>
            </a:r>
            <a:endParaRPr lang="en-US" dirty="0"/>
          </a:p>
        </p:txBody>
      </p:sp>
      <p:sp>
        <p:nvSpPr>
          <p:cNvPr id="3" name="Content Placeholder 2"/>
          <p:cNvSpPr>
            <a:spLocks noGrp="1"/>
          </p:cNvSpPr>
          <p:nvPr>
            <p:ph idx="1"/>
          </p:nvPr>
        </p:nvSpPr>
        <p:spPr/>
        <p:txBody>
          <a:bodyPr/>
          <a:lstStyle/>
          <a:p>
            <a:r>
              <a:rPr lang="en-US" dirty="0" smtClean="0"/>
              <a:t>If you create a macro-enabled  MS-Word document </a:t>
            </a:r>
            <a:r>
              <a:rPr lang="en-US" dirty="0"/>
              <a:t>(file name suffix </a:t>
            </a:r>
            <a:r>
              <a:rPr lang="en-US" dirty="0" smtClean="0"/>
              <a:t>“.</a:t>
            </a:r>
            <a:r>
              <a:rPr lang="en-US" dirty="0" smtClean="0">
                <a:latin typeface="Consolas" panose="020B0609020204030204" pitchFamily="49" charset="0"/>
                <a:cs typeface="Consolas" panose="020B0609020204030204" pitchFamily="49" charset="0"/>
              </a:rPr>
              <a:t>docm</a:t>
            </a:r>
            <a:r>
              <a:rPr lang="en-US" dirty="0" smtClean="0"/>
              <a:t>”) then transfer the Word document itself.</a:t>
            </a:r>
            <a:endParaRPr lang="en-US" dirty="0"/>
          </a:p>
        </p:txBody>
      </p:sp>
      <p:pic>
        <p:nvPicPr>
          <p:cNvPr id="5" name="Picture 2"/>
          <p:cNvPicPr>
            <a:picLocks noChangeAspect="1" noChangeArrowheads="1"/>
          </p:cNvPicPr>
          <p:nvPr/>
        </p:nvPicPr>
        <p:blipFill rotWithShape="1">
          <a:blip r:embed="rId2"/>
          <a:srcRect l="37479" t="61391" r="25075" b="29311"/>
          <a:stretch/>
        </p:blipFill>
        <p:spPr bwMode="auto">
          <a:xfrm>
            <a:off x="609600" y="2514600"/>
            <a:ext cx="4851400" cy="869373"/>
          </a:xfrm>
          <a:prstGeom prst="rect">
            <a:avLst/>
          </a:prstGeom>
          <a:noFill/>
          <a:ln w="9525">
            <a:noFill/>
            <a:miter lim="800000"/>
            <a:headEnd/>
            <a:tailEnd/>
          </a:ln>
        </p:spPr>
      </p:pic>
    </p:spTree>
    <p:extLst>
      <p:ext uri="{BB962C8B-B14F-4D97-AF65-F5344CB8AC3E}">
        <p14:creationId xmlns:p14="http://schemas.microsoft.com/office/powerpoint/2010/main" val="11477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Basic For Applications (VBA</a:t>
            </a:r>
            <a:r>
              <a:rPr lang="en-US" dirty="0" smtClean="0"/>
              <a:t>): 2</a:t>
            </a:r>
            <a:endParaRPr lang="en-US" dirty="0"/>
          </a:p>
        </p:txBody>
      </p:sp>
      <p:sp>
        <p:nvSpPr>
          <p:cNvPr id="3" name="Content Placeholder 2"/>
          <p:cNvSpPr>
            <a:spLocks noGrp="1"/>
          </p:cNvSpPr>
          <p:nvPr>
            <p:ph idx="1"/>
          </p:nvPr>
        </p:nvSpPr>
        <p:spPr/>
        <p:txBody>
          <a:bodyPr/>
          <a:lstStyle/>
          <a:p>
            <a:r>
              <a:rPr lang="en-US" b="1" dirty="0" smtClean="0"/>
              <a:t>Important</a:t>
            </a:r>
            <a:r>
              <a:rPr lang="en-US" dirty="0" smtClean="0"/>
              <a:t>! Because every VBA program must be run within the context of host application when you are learning  to write your programs do not open up an important MS-Word document and run your programs.</a:t>
            </a:r>
          </a:p>
          <a:p>
            <a:pPr lvl="1"/>
            <a:r>
              <a:rPr lang="en-US" dirty="0" smtClean="0"/>
              <a:t>The host program often needs an Word document in order to run certain capabilities.</a:t>
            </a:r>
          </a:p>
          <a:p>
            <a:pPr lvl="1"/>
            <a:r>
              <a:rPr lang="en-US" dirty="0" smtClean="0"/>
              <a:t>VBA programs often change documents (formatting, style, text).</a:t>
            </a:r>
          </a:p>
          <a:p>
            <a:pPr lvl="1"/>
            <a:r>
              <a:rPr lang="en-US" dirty="0" smtClean="0"/>
              <a:t>Therefore use only small ‘test’ MS-Word documents when running your VBA programs otherwise your information may be lost or corrupted.</a:t>
            </a:r>
            <a:endParaRPr lang="en-US" dirty="0"/>
          </a:p>
        </p:txBody>
      </p:sp>
    </p:spTree>
    <p:extLst>
      <p:ext uri="{BB962C8B-B14F-4D97-AF65-F5344CB8AC3E}">
        <p14:creationId xmlns:p14="http://schemas.microsoft.com/office/powerpoint/2010/main" val="3639397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Your Macros (This Class</a:t>
            </a:r>
            <a:r>
              <a:rPr lang="en-US" dirty="0" smtClean="0"/>
              <a:t>): 2</a:t>
            </a:r>
            <a:endParaRPr lang="en-US" dirty="0"/>
          </a:p>
        </p:txBody>
      </p:sp>
      <p:sp>
        <p:nvSpPr>
          <p:cNvPr id="3" name="Content Placeholder 2"/>
          <p:cNvSpPr>
            <a:spLocks noGrp="1"/>
          </p:cNvSpPr>
          <p:nvPr>
            <p:ph idx="1"/>
          </p:nvPr>
        </p:nvSpPr>
        <p:spPr/>
        <p:txBody>
          <a:bodyPr/>
          <a:lstStyle/>
          <a:p>
            <a:r>
              <a:rPr lang="en-US" dirty="0" smtClean="0"/>
              <a:t>In the 203 computer lab</a:t>
            </a:r>
          </a:p>
          <a:p>
            <a:r>
              <a:rPr lang="en-US" dirty="0" smtClean="0"/>
              <a:t>Save the macro enabled word document to your portable USB flash drive</a:t>
            </a:r>
          </a:p>
          <a:p>
            <a:r>
              <a:rPr lang="en-US" dirty="0" smtClean="0"/>
              <a:t>OR</a:t>
            </a:r>
          </a:p>
          <a:p>
            <a:r>
              <a:rPr lang="en-US" dirty="0" smtClean="0"/>
              <a:t>Save the template document on your web disk drive</a:t>
            </a:r>
          </a:p>
          <a:p>
            <a:endParaRPr lang="en-US" dirty="0"/>
          </a:p>
          <a:p>
            <a:endParaRPr lang="en-US" dirty="0" smtClean="0"/>
          </a:p>
          <a:p>
            <a:endParaRPr lang="en-US" dirty="0"/>
          </a:p>
          <a:p>
            <a:endParaRPr lang="en-US" dirty="0" smtClean="0"/>
          </a:p>
          <a:p>
            <a:endParaRPr lang="en-US" dirty="0" smtClean="0"/>
          </a:p>
          <a:p>
            <a:pPr lvl="1"/>
            <a:r>
              <a:rPr lang="en-US" dirty="0" smtClean="0"/>
              <a:t>To download files stored on web disk onto </a:t>
            </a:r>
            <a:r>
              <a:rPr lang="en-US" dirty="0"/>
              <a:t>another computer: https://webdisk.ucalgary.ca/</a:t>
            </a:r>
          </a:p>
        </p:txBody>
      </p:sp>
      <p:grpSp>
        <p:nvGrpSpPr>
          <p:cNvPr id="4" name="Group 3"/>
          <p:cNvGrpSpPr/>
          <p:nvPr/>
        </p:nvGrpSpPr>
        <p:grpSpPr>
          <a:xfrm>
            <a:off x="762000" y="3526800"/>
            <a:ext cx="5943600" cy="2054546"/>
            <a:chOff x="838200" y="3456632"/>
            <a:chExt cx="5943600" cy="2054546"/>
          </a:xfrm>
        </p:grpSpPr>
        <p:pic>
          <p:nvPicPr>
            <p:cNvPr id="1026" name="Picture 2" descr="C:\Users\tamj\Application Data\SSH\temp\web disk 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56632"/>
              <a:ext cx="1752600" cy="20545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mj\Application Data\SSH\temp\wed disk from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56632"/>
              <a:ext cx="3276600" cy="1804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70456" y="5037633"/>
            <a:ext cx="3200401" cy="498131"/>
            <a:chOff x="2470456" y="5037633"/>
            <a:chExt cx="3200401" cy="498131"/>
          </a:xfrm>
        </p:grpSpPr>
        <p:sp>
          <p:nvSpPr>
            <p:cNvPr id="7" name="Right Arrow 6"/>
            <p:cNvSpPr/>
            <p:nvPr/>
          </p:nvSpPr>
          <p:spPr>
            <a:xfrm rot="13798570">
              <a:off x="2399018" y="5109071"/>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Arrow 7"/>
            <p:cNvSpPr/>
            <p:nvPr/>
          </p:nvSpPr>
          <p:spPr>
            <a:xfrm rot="13798570">
              <a:off x="5294619" y="515952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118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Macro Security</a:t>
            </a:r>
            <a:endParaRPr lang="en-US"/>
          </a:p>
        </p:txBody>
      </p:sp>
      <p:sp>
        <p:nvSpPr>
          <p:cNvPr id="3" name="Content Placeholder 2"/>
          <p:cNvSpPr>
            <a:spLocks noGrp="1"/>
          </p:cNvSpPr>
          <p:nvPr>
            <p:ph idx="1"/>
          </p:nvPr>
        </p:nvSpPr>
        <p:spPr/>
        <p:txBody>
          <a:bodyPr/>
          <a:lstStyle/>
          <a:p>
            <a:r>
              <a:rPr lang="en-US"/>
              <a:t>A macro is a computer program that is attached to another program’s documents (e.g., MS-Word documents)</a:t>
            </a:r>
          </a:p>
          <a:p>
            <a:r>
              <a:rPr lang="en-US"/>
              <a:t>It can supplement the program’s features by automating repetitive tasks</a:t>
            </a:r>
          </a:p>
          <a:p>
            <a:r>
              <a:rPr lang="en-US"/>
              <a:t>But like another computer program the instructions can either be useful or malicious</a:t>
            </a:r>
          </a:p>
          <a:p>
            <a:pPr marL="234950" lvl="1" indent="-234950">
              <a:buFont typeface="Arial" charset="0"/>
              <a:buChar char="•"/>
            </a:pPr>
            <a:r>
              <a:rPr lang="en-US"/>
              <a:t>Security setting </a:t>
            </a:r>
            <a:r>
              <a:rPr lang="en-US" smtClean="0"/>
              <a:t>are specified in the MS-Office “</a:t>
            </a:r>
            <a:r>
              <a:rPr lang="en-US"/>
              <a:t>Trust Centre</a:t>
            </a:r>
            <a:r>
              <a:rPr lang="en-US" smtClean="0"/>
              <a:t>”</a:t>
            </a:r>
            <a:endParaRPr lang="en-US"/>
          </a:p>
          <a:p>
            <a:endParaRPr lang="en-US"/>
          </a:p>
        </p:txBody>
      </p:sp>
      <p:pic>
        <p:nvPicPr>
          <p:cNvPr id="4" name="Picture 3"/>
          <p:cNvPicPr>
            <a:picLocks noChangeAspect="1" noChangeArrowheads="1"/>
          </p:cNvPicPr>
          <p:nvPr/>
        </p:nvPicPr>
        <p:blipFill>
          <a:blip r:embed="rId2"/>
          <a:srcRect/>
          <a:stretch>
            <a:fillRect/>
          </a:stretch>
        </p:blipFill>
        <p:spPr bwMode="auto">
          <a:xfrm>
            <a:off x="533400" y="4343400"/>
            <a:ext cx="3609593" cy="1706562"/>
          </a:xfrm>
          <a:prstGeom prst="rect">
            <a:avLst/>
          </a:prstGeom>
          <a:noFill/>
          <a:ln w="9525">
            <a:noFill/>
            <a:miter lim="800000"/>
            <a:headEnd/>
            <a:tailEnd/>
          </a:ln>
        </p:spPr>
      </p:pic>
    </p:spTree>
    <p:extLst>
      <p:ext uri="{BB962C8B-B14F-4D97-AF65-F5344CB8AC3E}">
        <p14:creationId xmlns:p14="http://schemas.microsoft.com/office/powerpoint/2010/main" val="5886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Documents That Can Contain Macros</a:t>
            </a:r>
            <a:endParaRPr lang="en-US"/>
          </a:p>
        </p:txBody>
      </p:sp>
      <p:sp>
        <p:nvSpPr>
          <p:cNvPr id="3" name="Content Placeholder 2"/>
          <p:cNvSpPr>
            <a:spLocks noGrp="1"/>
          </p:cNvSpPr>
          <p:nvPr>
            <p:ph idx="1"/>
          </p:nvPr>
        </p:nvSpPr>
        <p:spPr/>
        <p:txBody>
          <a:bodyPr/>
          <a:lstStyle/>
          <a:p>
            <a:r>
              <a:rPr lang="en-US" smtClean="0"/>
              <a:t>You store </a:t>
            </a:r>
            <a:r>
              <a:rPr lang="en-US"/>
              <a:t>the macros that you write for this class this way</a:t>
            </a:r>
          </a:p>
          <a:p>
            <a:pPr lvl="1"/>
            <a:r>
              <a:rPr lang="en-US"/>
              <a:t>In a single document ‘</a:t>
            </a:r>
            <a:r>
              <a:rPr lang="en-US">
                <a:latin typeface="Consolas" panose="020B0609020204030204" pitchFamily="49" charset="0"/>
                <a:cs typeface="Consolas" panose="020B0609020204030204" pitchFamily="49" charset="0"/>
              </a:rPr>
              <a:t>doc-m</a:t>
            </a:r>
            <a:r>
              <a:rPr lang="en-US"/>
              <a:t>’ document</a:t>
            </a:r>
          </a:p>
          <a:p>
            <a:r>
              <a:rPr lang="en-US"/>
              <a:t>You can also store macros in these documents (not for this class but important to be aware in terms of computer security).</a:t>
            </a:r>
          </a:p>
          <a:p>
            <a:pPr lvl="1"/>
            <a:r>
              <a:rPr lang="en-US"/>
              <a:t>Normal ‘</a:t>
            </a:r>
            <a:r>
              <a:rPr lang="en-US">
                <a:latin typeface="Consolas" panose="020B0609020204030204" pitchFamily="49" charset="0"/>
                <a:cs typeface="Consolas" panose="020B0609020204030204" pitchFamily="49" charset="0"/>
              </a:rPr>
              <a:t>dot-m</a:t>
            </a:r>
            <a:r>
              <a:rPr lang="en-US"/>
              <a:t>’ template</a:t>
            </a:r>
          </a:p>
          <a:p>
            <a:pPr lvl="1"/>
            <a:r>
              <a:rPr lang="en-US"/>
              <a:t>Custom ‘</a:t>
            </a:r>
            <a:r>
              <a:rPr lang="en-US">
                <a:latin typeface="Consolas" panose="020B0609020204030204" pitchFamily="49" charset="0"/>
                <a:cs typeface="Consolas" panose="020B0609020204030204" pitchFamily="49" charset="0"/>
              </a:rPr>
              <a:t>dot-m</a:t>
            </a:r>
            <a:r>
              <a:rPr lang="en-US"/>
              <a:t>’ template</a:t>
            </a:r>
          </a:p>
          <a:p>
            <a:endParaRPr lang="en-US"/>
          </a:p>
        </p:txBody>
      </p:sp>
    </p:spTree>
    <p:extLst>
      <p:ext uri="{BB962C8B-B14F-4D97-AF65-F5344CB8AC3E}">
        <p14:creationId xmlns:p14="http://schemas.microsoft.com/office/powerpoint/2010/main" val="3484026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What Is The Security Difference?</a:t>
            </a:r>
            <a:endParaRPr lang="en-US" dirty="0"/>
          </a:p>
        </p:txBody>
      </p:sp>
      <p:sp>
        <p:nvSpPr>
          <p:cNvPr id="3" name="Content Placeholder 2"/>
          <p:cNvSpPr>
            <a:spLocks noGrp="1"/>
          </p:cNvSpPr>
          <p:nvPr>
            <p:ph idx="1"/>
          </p:nvPr>
        </p:nvSpPr>
        <p:spPr/>
        <p:txBody>
          <a:bodyPr/>
          <a:lstStyle/>
          <a:p>
            <a:r>
              <a:rPr lang="en-US" dirty="0" smtClean="0"/>
              <a:t>Opening the following documents:</a:t>
            </a:r>
          </a:p>
          <a:p>
            <a:pPr lvl="1"/>
            <a:r>
              <a:rPr lang="en-US" dirty="0" smtClean="0"/>
              <a:t>Document.docm</a:t>
            </a:r>
          </a:p>
          <a:p>
            <a:pPr lvl="1"/>
            <a:r>
              <a:rPr lang="en-US" dirty="0" smtClean="0"/>
              <a:t>Document.docx</a:t>
            </a:r>
          </a:p>
          <a:p>
            <a:pPr lvl="1"/>
            <a:r>
              <a:rPr lang="en-US" dirty="0" smtClean="0"/>
              <a:t>Document.doc</a:t>
            </a:r>
            <a:endParaRPr lang="en-US" dirty="0"/>
          </a:p>
        </p:txBody>
      </p:sp>
    </p:spTree>
    <p:extLst>
      <p:ext uri="{BB962C8B-B14F-4D97-AF65-F5344CB8AC3E}">
        <p14:creationId xmlns:p14="http://schemas.microsoft.com/office/powerpoint/2010/main" val="1374744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.DOCX (And .XLSX, .PPTX)</a:t>
            </a:r>
            <a:endParaRPr lang="en-US" dirty="0"/>
          </a:p>
        </p:txBody>
      </p:sp>
      <p:sp>
        <p:nvSpPr>
          <p:cNvPr id="3" name="Content Placeholder 2"/>
          <p:cNvSpPr>
            <a:spLocks noGrp="1"/>
          </p:cNvSpPr>
          <p:nvPr>
            <p:ph idx="1"/>
          </p:nvPr>
        </p:nvSpPr>
        <p:spPr/>
        <p:txBody>
          <a:bodyPr/>
          <a:lstStyle/>
          <a:p>
            <a:r>
              <a:rPr lang="en-US" dirty="0" smtClean="0"/>
              <a:t>As mentioned these types of files cannot have macros attached to them.</a:t>
            </a:r>
          </a:p>
          <a:p>
            <a:pPr lvl="1"/>
            <a:r>
              <a:rPr lang="en-US" dirty="0" smtClean="0"/>
              <a:t>Reduced capabilities (no macros) but increased security (no macros)</a:t>
            </a:r>
          </a:p>
          <a:p>
            <a:r>
              <a:rPr lang="en-US" dirty="0" smtClean="0"/>
              <a:t>Question: Are these files with these extensions 100% safe?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66308"/>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4191000"/>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5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smtClean="0"/>
              <a:t>Message Box</a:t>
            </a:r>
          </a:p>
        </p:txBody>
      </p:sp>
      <p:sp>
        <p:nvSpPr>
          <p:cNvPr id="64515" name="Rectangle 3"/>
          <p:cNvSpPr>
            <a:spLocks noGrp="1"/>
          </p:cNvSpPr>
          <p:nvPr>
            <p:ph type="body" idx="4294967295"/>
          </p:nvPr>
        </p:nvSpPr>
        <p:spPr/>
        <p:txBody>
          <a:bodyPr/>
          <a:lstStyle/>
          <a:p>
            <a:pPr eaLnBrk="1" hangingPunct="1"/>
            <a:r>
              <a:rPr lang="en-CA" dirty="0" smtClean="0"/>
              <a:t>(Details of the previous example)</a:t>
            </a:r>
          </a:p>
          <a:p>
            <a:pPr eaLnBrk="1" hangingPunct="1"/>
            <a:r>
              <a:rPr lang="en-CA" dirty="0" smtClean="0"/>
              <a:t>Creates a popup window</a:t>
            </a:r>
          </a:p>
          <a:p>
            <a:pPr eaLnBrk="1" hangingPunct="1"/>
            <a:r>
              <a:rPr lang="en-CA" dirty="0" smtClean="0"/>
              <a:t>Useful for testing</a:t>
            </a:r>
          </a:p>
          <a:p>
            <a:pPr lvl="1" eaLnBrk="1" hangingPunct="1"/>
            <a:r>
              <a:rPr lang="en-CA" dirty="0" smtClean="0"/>
              <a:t>Is my program working?</a:t>
            </a:r>
          </a:p>
          <a:p>
            <a:pPr lvl="1" eaLnBrk="1" hangingPunct="1"/>
            <a:r>
              <a:rPr lang="en-CA" dirty="0" smtClean="0"/>
              <a:t>Which part is running?</a:t>
            </a:r>
          </a:p>
          <a:p>
            <a:pPr eaLnBrk="1" hangingPunct="1"/>
            <a:r>
              <a:rPr lang="en-CA" dirty="0" smtClean="0"/>
              <a:t>Also useful for displaying status messages about the current state of the program</a:t>
            </a:r>
          </a:p>
          <a:p>
            <a:pPr eaLnBrk="1" hangingPunct="1"/>
            <a:endParaRPr lang="en-CA" dirty="0" smtClean="0"/>
          </a:p>
        </p:txBody>
      </p:sp>
      <p:pic>
        <p:nvPicPr>
          <p:cNvPr id="5" name="Picture 4"/>
          <p:cNvPicPr>
            <a:picLocks noChangeAspect="1"/>
          </p:cNvPicPr>
          <p:nvPr/>
        </p:nvPicPr>
        <p:blipFill>
          <a:blip r:embed="rId2"/>
          <a:stretch>
            <a:fillRect/>
          </a:stretch>
        </p:blipFill>
        <p:spPr>
          <a:xfrm>
            <a:off x="5960201" y="0"/>
            <a:ext cx="3209925" cy="1504950"/>
          </a:xfrm>
          <a:prstGeom prst="rect">
            <a:avLst/>
          </a:prstGeom>
        </p:spPr>
      </p:pic>
    </p:spTree>
    <p:extLst>
      <p:ext uri="{BB962C8B-B14F-4D97-AF65-F5344CB8AC3E}">
        <p14:creationId xmlns:p14="http://schemas.microsoft.com/office/powerpoint/2010/main" val="342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smtClean="0"/>
              <a:t>Creating A </a:t>
            </a:r>
            <a:r>
              <a:rPr lang="en-CA" b="1" dirty="0" smtClean="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smtClean="0"/>
              <a:t>Format</a:t>
            </a:r>
            <a:r>
              <a:rPr lang="en-CA" dirty="0" smtClean="0"/>
              <a:t>:</a:t>
            </a:r>
          </a:p>
          <a:p>
            <a:pPr lvl="1" eaLnBrk="1" hangingPunct="1">
              <a:buFont typeface="Arial" charset="0"/>
              <a:buNone/>
            </a:pPr>
            <a:r>
              <a:rPr lang="en-CA" b="1" dirty="0" smtClean="0">
                <a:solidFill>
                  <a:srgbClr val="FF0000"/>
                </a:solidFill>
                <a:latin typeface="Consolas" pitchFamily="49" charset="0"/>
              </a:rPr>
              <a:t>MsgBox ("</a:t>
            </a:r>
            <a:r>
              <a:rPr lang="en-CA" dirty="0" smtClean="0">
                <a:latin typeface="Consolas" pitchFamily="49" charset="0"/>
              </a:rPr>
              <a:t>&lt;</a:t>
            </a:r>
            <a:r>
              <a:rPr lang="en-CA" i="1" dirty="0" smtClean="0">
                <a:latin typeface="Consolas" pitchFamily="49" charset="0"/>
              </a:rPr>
              <a:t>Message to appear</a:t>
            </a:r>
            <a:r>
              <a:rPr lang="en-CA" dirty="0" smtClean="0">
                <a:latin typeface="Consolas" pitchFamily="49" charset="0"/>
              </a:rPr>
              <a:t>&gt;</a:t>
            </a:r>
            <a:r>
              <a:rPr lang="en-CA" b="1" dirty="0" smtClean="0">
                <a:solidFill>
                  <a:srgbClr val="FF0000"/>
                </a:solidFill>
                <a:latin typeface="Consolas" pitchFamily="49" charset="0"/>
              </a:rPr>
              <a:t>")</a:t>
            </a:r>
          </a:p>
          <a:p>
            <a:pPr lvl="1" eaLnBrk="1" hangingPunct="1"/>
            <a:endParaRPr lang="en-CA" dirty="0" smtClean="0"/>
          </a:p>
          <a:p>
            <a:pPr eaLnBrk="1" hangingPunct="1"/>
            <a:r>
              <a:rPr lang="en-CA" b="1" dirty="0" smtClean="0"/>
              <a:t>Example</a:t>
            </a:r>
            <a:r>
              <a:rPr lang="en-CA" dirty="0" smtClean="0"/>
              <a:t>:</a:t>
            </a:r>
          </a:p>
          <a:p>
            <a:pPr lvl="1" eaLnBrk="1" hangingPunct="1">
              <a:buNone/>
            </a:pPr>
            <a:r>
              <a:rPr lang="en-CA" b="1" smtClean="0">
                <a:solidFill>
                  <a:srgbClr val="FF0000"/>
                </a:solidFill>
                <a:latin typeface="Consolas" pitchFamily="49" charset="0"/>
              </a:rPr>
              <a:t>MsgBox ("</a:t>
            </a:r>
            <a:r>
              <a:rPr lang="en-US" smtClean="0">
                <a:latin typeface="Consolas" pitchFamily="49" charset="0"/>
              </a:rPr>
              <a:t>Congratulations</a:t>
            </a:r>
            <a:r>
              <a:rPr lang="en-US">
                <a:latin typeface="Consolas" pitchFamily="49" charset="0"/>
              </a:rPr>
              <a:t>! This your first computer program</a:t>
            </a:r>
            <a:r>
              <a:rPr lang="en-US" b="1">
                <a:solidFill>
                  <a:srgbClr val="FF0000"/>
                </a:solidFill>
                <a:latin typeface="Consolas" pitchFamily="49" charset="0"/>
              </a:rPr>
              <a:t>")</a:t>
            </a:r>
            <a:endParaRPr lang="en-CA" b="1" dirty="0" smtClean="0">
              <a:solidFill>
                <a:srgbClr val="FF0000"/>
              </a:solidFill>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r>
              <a:rPr lang="en-CA" dirty="0" smtClean="0">
                <a:latin typeface="Consolas" pitchFamily="49" charset="0"/>
              </a:rPr>
              <a:t> </a:t>
            </a:r>
          </a:p>
          <a:p>
            <a:pPr lvl="1" eaLnBrk="1" hangingPunct="1">
              <a:buFont typeface="Arial" charset="0"/>
              <a:buNone/>
            </a:pPr>
            <a:r>
              <a:rPr lang="en-CA" smtClean="0">
                <a:latin typeface="Consolas" pitchFamily="49" charset="0"/>
              </a:rPr>
              <a:t>  </a:t>
            </a:r>
            <a:endParaRPr lang="en-CA" b="1" dirty="0" smtClean="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a:t>
            </a:r>
            <a:r>
              <a:rPr lang="en-CA" dirty="0" smtClean="0"/>
              <a:t>‘Format’:</a:t>
            </a:r>
            <a:endParaRPr lang="en-CA" dirty="0"/>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a:t>
            </a:r>
            <a:r>
              <a:rPr lang="en-CA" dirty="0" smtClean="0"/>
              <a:t>mandatory (enter it as-is)</a:t>
            </a:r>
            <a:endParaRPr lang="en-CA" dirty="0"/>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29383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VBA Visual Aids: </a:t>
            </a:r>
            <a:r>
              <a:rPr lang="en-US" b="1" dirty="0" smtClean="0">
                <a:solidFill>
                  <a:srgbClr val="FF0000"/>
                </a:solidFill>
              </a:rPr>
              <a:t>Function Arguments</a:t>
            </a:r>
          </a:p>
        </p:txBody>
      </p:sp>
      <p:sp>
        <p:nvSpPr>
          <p:cNvPr id="69634" name="Content Placeholder 2"/>
          <p:cNvSpPr>
            <a:spLocks noGrp="1"/>
          </p:cNvSpPr>
          <p:nvPr>
            <p:ph idx="1"/>
          </p:nvPr>
        </p:nvSpPr>
        <p:spPr/>
        <p:txBody>
          <a:bodyPr/>
          <a:lstStyle/>
          <a:p>
            <a:r>
              <a:rPr lang="en-US" dirty="0" smtClean="0"/>
              <a:t>As you type in the name of VB functions you will see visual hints about the arguments/inputs for the function.</a:t>
            </a:r>
          </a:p>
          <a:p>
            <a:pPr lvl="1"/>
            <a:r>
              <a:rPr lang="en-US" dirty="0" smtClean="0"/>
              <a:t>Enter the function name and then a space</a:t>
            </a:r>
          </a:p>
        </p:txBody>
      </p:sp>
      <p:pic>
        <p:nvPicPr>
          <p:cNvPr id="69635" name="Picture 2"/>
          <p:cNvPicPr>
            <a:picLocks noChangeAspect="1" noChangeArrowheads="1"/>
          </p:cNvPicPr>
          <p:nvPr/>
        </p:nvPicPr>
        <p:blipFill>
          <a:blip r:embed="rId2"/>
          <a:srcRect l="29811" t="90135" r="34200" b="4915"/>
          <a:stretch>
            <a:fillRect/>
          </a:stretch>
        </p:blipFill>
        <p:spPr bwMode="auto">
          <a:xfrm>
            <a:off x="563545" y="2681646"/>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706545" y="3270608"/>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538145" y="3270608"/>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8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t>VBA Visual Aids: </a:t>
            </a:r>
            <a:r>
              <a:rPr lang="en-US" b="1" dirty="0" smtClean="0">
                <a:solidFill>
                  <a:srgbClr val="FF0000"/>
                </a:solidFill>
              </a:rPr>
              <a:t>Error Information</a:t>
            </a:r>
          </a:p>
        </p:txBody>
      </p:sp>
      <p:grpSp>
        <p:nvGrpSpPr>
          <p:cNvPr id="9" name="Group 8"/>
          <p:cNvGrpSpPr>
            <a:grpSpLocks/>
          </p:cNvGrpSpPr>
          <p:nvPr/>
        </p:nvGrpSpPr>
        <p:grpSpPr bwMode="auto">
          <a:xfrm>
            <a:off x="685800" y="1277938"/>
            <a:ext cx="4495800" cy="2227262"/>
            <a:chOff x="685800" y="1277801"/>
            <a:chExt cx="4495800" cy="2226707"/>
          </a:xfrm>
        </p:grpSpPr>
        <p:sp>
          <p:nvSpPr>
            <p:cNvPr id="70665" name="TextBox 5"/>
            <p:cNvSpPr txBox="1">
              <a:spLocks noChangeArrowheads="1"/>
            </p:cNvSpPr>
            <p:nvPr/>
          </p:nvSpPr>
          <p:spPr bwMode="auto">
            <a:xfrm>
              <a:off x="685800" y="3135176"/>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0666" name="Picture 4"/>
            <p:cNvPicPr>
              <a:picLocks noChangeAspect="1" noChangeArrowheads="1"/>
            </p:cNvPicPr>
            <p:nvPr/>
          </p:nvPicPr>
          <p:blipFill>
            <a:blip r:embed="rId2"/>
            <a:srcRect/>
            <a:stretch>
              <a:fillRect/>
            </a:stretch>
          </p:blipFill>
          <p:spPr bwMode="auto">
            <a:xfrm>
              <a:off x="685800" y="1277801"/>
              <a:ext cx="4495800" cy="1857375"/>
            </a:xfrm>
            <a:prstGeom prst="rect">
              <a:avLst/>
            </a:prstGeom>
            <a:noFill/>
            <a:ln w="9525">
              <a:solidFill>
                <a:schemeClr val="tx1"/>
              </a:solidFill>
              <a:miter lim="800000"/>
              <a:headEnd/>
              <a:tailEnd/>
            </a:ln>
          </p:spPr>
        </p:pic>
      </p:grpSp>
      <p:grpSp>
        <p:nvGrpSpPr>
          <p:cNvPr id="2" name="Group 1"/>
          <p:cNvGrpSpPr/>
          <p:nvPr/>
        </p:nvGrpSpPr>
        <p:grpSpPr>
          <a:xfrm>
            <a:off x="685800" y="3559175"/>
            <a:ext cx="7215188" cy="3203363"/>
            <a:chOff x="685800" y="3559175"/>
            <a:chExt cx="7215188" cy="3203363"/>
          </a:xfrm>
        </p:grpSpPr>
        <p:pic>
          <p:nvPicPr>
            <p:cNvPr id="70661" name="Picture 5"/>
            <p:cNvPicPr>
              <a:picLocks noChangeAspect="1" noChangeArrowheads="1"/>
            </p:cNvPicPr>
            <p:nvPr/>
          </p:nvPicPr>
          <p:blipFill>
            <a:blip r:embed="rId3"/>
            <a:srcRect/>
            <a:stretch>
              <a:fillRect/>
            </a:stretch>
          </p:blipFill>
          <p:spPr bwMode="auto">
            <a:xfrm>
              <a:off x="685800" y="4114193"/>
              <a:ext cx="3352741" cy="1231309"/>
            </a:xfrm>
            <a:prstGeom prst="rect">
              <a:avLst/>
            </a:prstGeom>
            <a:noFill/>
            <a:ln w="9525">
              <a:solidFill>
                <a:schemeClr val="tx1"/>
              </a:solidFill>
              <a:miter lim="800000"/>
              <a:headEnd/>
              <a:tailEnd/>
            </a:ln>
          </p:spPr>
        </p:pic>
        <p:cxnSp>
          <p:nvCxnSpPr>
            <p:cNvPr id="11" name="Straight Arrow Connector 10"/>
            <p:cNvCxnSpPr/>
            <p:nvPr/>
          </p:nvCxnSpPr>
          <p:spPr bwMode="auto">
            <a:xfrm flipH="1">
              <a:off x="3733800" y="3883025"/>
              <a:ext cx="1143000" cy="460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663" name="TextBox 15"/>
            <p:cNvSpPr txBox="1">
              <a:spLocks noChangeArrowheads="1"/>
            </p:cNvSpPr>
            <p:nvPr/>
          </p:nvSpPr>
          <p:spPr bwMode="auto">
            <a:xfrm>
              <a:off x="5029123" y="5562209"/>
              <a:ext cx="2871865" cy="1200329"/>
            </a:xfrm>
            <a:prstGeom prst="rect">
              <a:avLst/>
            </a:prstGeom>
            <a:noFill/>
            <a:ln w="9525">
              <a:noFill/>
              <a:miter lim="800000"/>
              <a:headEnd/>
              <a:tailEnd/>
            </a:ln>
          </p:spPr>
          <p:txBody>
            <a:bodyPr>
              <a:spAutoFit/>
            </a:bodyPr>
            <a:lstStyle/>
            <a:p>
              <a:r>
                <a:rPr lang="en-US" b="1" dirty="0" smtClean="0">
                  <a:solidFill>
                    <a:srgbClr val="FF0000"/>
                  </a:solidFill>
                </a:rPr>
                <a:t>Specific statement/instruction </a:t>
              </a:r>
              <a:r>
                <a:rPr lang="en-US" b="1" dirty="0">
                  <a:solidFill>
                    <a:srgbClr val="FF0000"/>
                  </a:solidFill>
                </a:rPr>
                <a:t>causing the </a:t>
              </a:r>
              <a:r>
                <a:rPr lang="en-US" b="1" dirty="0" smtClean="0">
                  <a:solidFill>
                    <a:srgbClr val="FF0000"/>
                  </a:solidFill>
                </a:rPr>
                <a:t>error  (red font)</a:t>
              </a:r>
              <a:endParaRPr lang="en-US" b="1" dirty="0">
                <a:solidFill>
                  <a:srgbClr val="FF0000"/>
                </a:solidFill>
              </a:endParaRPr>
            </a:p>
          </p:txBody>
        </p:sp>
        <p:cxnSp>
          <p:nvCxnSpPr>
            <p:cNvPr id="17" name="Straight Arrow Connector 16"/>
            <p:cNvCxnSpPr/>
            <p:nvPr/>
          </p:nvCxnSpPr>
          <p:spPr bwMode="auto">
            <a:xfrm flipH="1" flipV="1">
              <a:off x="2419350" y="4959350"/>
              <a:ext cx="2609850" cy="944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660" name="TextBox 7"/>
            <p:cNvSpPr txBox="1">
              <a:spLocks noChangeArrowheads="1"/>
            </p:cNvSpPr>
            <p:nvPr/>
          </p:nvSpPr>
          <p:spPr bwMode="auto">
            <a:xfrm>
              <a:off x="4755220" y="3559175"/>
              <a:ext cx="2864780" cy="923330"/>
            </a:xfrm>
            <a:prstGeom prst="rect">
              <a:avLst/>
            </a:prstGeom>
            <a:noFill/>
            <a:ln w="9525">
              <a:noFill/>
              <a:miter lim="800000"/>
              <a:headEnd/>
              <a:tailEnd/>
            </a:ln>
          </p:spPr>
          <p:txBody>
            <a:bodyPr wrap="square">
              <a:spAutoFit/>
            </a:bodyPr>
            <a:lstStyle/>
            <a:p>
              <a:r>
                <a:rPr lang="en-US" b="1" dirty="0" smtClean="0">
                  <a:solidFill>
                    <a:srgbClr val="FF0000"/>
                  </a:solidFill>
                </a:rPr>
                <a:t>Part of program that </a:t>
              </a:r>
              <a:r>
                <a:rPr lang="en-US" b="1" dirty="0">
                  <a:solidFill>
                    <a:srgbClr val="FF0000"/>
                  </a:solidFill>
                </a:rPr>
                <a:t>contains </a:t>
              </a:r>
              <a:r>
                <a:rPr lang="en-US" b="1" dirty="0" smtClean="0">
                  <a:solidFill>
                    <a:srgbClr val="FF0000"/>
                  </a:solidFill>
                </a:rPr>
                <a:t>errors (yellow highlight)</a:t>
              </a:r>
              <a:endParaRPr lang="en-US" b="1" dirty="0">
                <a:solidFill>
                  <a:srgbClr val="FF0000"/>
                </a:solidFill>
              </a:endParaRPr>
            </a:p>
          </p:txBody>
        </p:sp>
      </p:grpSp>
    </p:spTree>
    <p:extLst>
      <p:ext uri="{BB962C8B-B14F-4D97-AF65-F5344CB8AC3E}">
        <p14:creationId xmlns:p14="http://schemas.microsoft.com/office/powerpoint/2010/main" val="14984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Real-World Objects</a:t>
            </a:r>
            <a:endParaRPr lang="en-US" dirty="0" smtClean="0"/>
          </a:p>
        </p:txBody>
      </p:sp>
      <p:sp>
        <p:nvSpPr>
          <p:cNvPr id="3" name="Content Placeholder 2"/>
          <p:cNvSpPr>
            <a:spLocks noGrp="1"/>
          </p:cNvSpPr>
          <p:nvPr>
            <p:ph idx="1"/>
          </p:nvPr>
        </p:nvSpPr>
        <p:spPr/>
        <p:txBody>
          <a:bodyPr/>
          <a:lstStyle/>
          <a:p>
            <a:pPr eaLnBrk="1" hangingPunct="1"/>
            <a:r>
              <a:rPr lang="en-US" dirty="0" smtClean="0"/>
              <a:t>You are of course familiar with objects in the everyday world.</a:t>
            </a:r>
          </a:p>
          <a:p>
            <a:pPr lvl="1" eaLnBrk="1" hangingPunct="1"/>
            <a:r>
              <a:rPr lang="en-US" dirty="0" smtClean="0"/>
              <a:t>These are </a:t>
            </a:r>
            <a:r>
              <a:rPr lang="en-US" smtClean="0"/>
              <a:t>physical entities</a:t>
            </a:r>
          </a:p>
          <a:p>
            <a:pPr lvl="1" eaLnBrk="1" hangingPunct="1"/>
            <a:endParaRPr lang="en-US"/>
          </a:p>
          <a:p>
            <a:pPr lvl="1" eaLnBrk="1" hangingPunct="1"/>
            <a:endParaRPr lang="en-US" smtClean="0"/>
          </a:p>
          <a:p>
            <a:pPr lvl="1" eaLnBrk="1" hangingPunct="1"/>
            <a:endParaRPr lang="en-US"/>
          </a:p>
          <a:p>
            <a:pPr lvl="1" eaLnBrk="1" hangingPunct="1"/>
            <a:endParaRPr lang="en-US" smtClean="0"/>
          </a:p>
          <a:p>
            <a:pPr lvl="1" eaLnBrk="1" hangingPunct="1"/>
            <a:endParaRPr lang="en-US"/>
          </a:p>
          <a:p>
            <a:pPr lvl="1" eaLnBrk="1" hangingPunct="1"/>
            <a:endParaRPr lang="en-US" smtClean="0"/>
          </a:p>
          <a:p>
            <a:pPr lvl="1" eaLnBrk="1" hangingPunct="1"/>
            <a:endParaRPr lang="en-US"/>
          </a:p>
          <a:p>
            <a:pPr lvl="1" eaLnBrk="1" hangingPunct="1"/>
            <a:endParaRPr lang="en-US" smtClean="0"/>
          </a:p>
          <a:p>
            <a:pPr eaLnBrk="1" hangingPunct="1"/>
            <a:r>
              <a:rPr lang="en-US" smtClean="0"/>
              <a:t>Each object is described by its properties (information)</a:t>
            </a:r>
          </a:p>
          <a:p>
            <a:pPr eaLnBrk="1" hangingPunct="1"/>
            <a:r>
              <a:rPr lang="en-US" smtClean="0"/>
              <a:t>Each object can have a set of functions associated with it (actions)</a:t>
            </a:r>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grpSp>
        <p:nvGrpSpPr>
          <p:cNvPr id="2" name="Group 1"/>
          <p:cNvGrpSpPr/>
          <p:nvPr/>
        </p:nvGrpSpPr>
        <p:grpSpPr>
          <a:xfrm>
            <a:off x="914400" y="2547521"/>
            <a:ext cx="7477696" cy="2548033"/>
            <a:chOff x="914400" y="2547521"/>
            <a:chExt cx="7477696" cy="2548033"/>
          </a:xfrm>
        </p:grpSpPr>
        <p:pic>
          <p:nvPicPr>
            <p:cNvPr id="1028" name="Picture 4" descr="https://scontent.xx.fbcdn.net/hphotos-xfa1/v/t1.0-9/20766_228875241835_1610621_n.jpg?oh=5661f4ff3ec0bd6f7e4e108b44f2413b&amp;oe=56AE90BF"/>
            <p:cNvPicPr>
              <a:picLocks noChangeAspect="1" noChangeArrowheads="1"/>
            </p:cNvPicPr>
            <p:nvPr/>
          </p:nvPicPr>
          <p:blipFill rotWithShape="1">
            <a:blip r:embed="rId3">
              <a:extLst>
                <a:ext uri="{28A0092B-C50C-407E-A947-70E740481C1C}">
                  <a14:useLocalDpi xmlns:a14="http://schemas.microsoft.com/office/drawing/2010/main" val="0"/>
                </a:ext>
              </a:extLst>
            </a:blip>
            <a:srcRect l="31581" t="14313" r="31174" b="10724"/>
            <a:stretch/>
          </p:blipFill>
          <p:spPr bwMode="auto">
            <a:xfrm>
              <a:off x="3810001" y="2547521"/>
              <a:ext cx="1676400" cy="2530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xx.fbcdn.net/hphotos-xap1/v/t1.0-9/1918122_176055776835_1170908_n.jpg?oh=54c7e7d12b2695a1b26502ce37e4bd96&amp;oe=56B42718"/>
            <p:cNvPicPr>
              <a:picLocks noChangeAspect="1" noChangeArrowheads="1"/>
            </p:cNvPicPr>
            <p:nvPr/>
          </p:nvPicPr>
          <p:blipFill rotWithShape="1">
            <a:blip r:embed="rId4">
              <a:extLst>
                <a:ext uri="{28A0092B-C50C-407E-A947-70E740481C1C}">
                  <a14:useLocalDpi xmlns:a14="http://schemas.microsoft.com/office/drawing/2010/main" val="0"/>
                </a:ext>
              </a:extLst>
            </a:blip>
            <a:srcRect b="26196"/>
            <a:stretch/>
          </p:blipFill>
          <p:spPr bwMode="auto">
            <a:xfrm>
              <a:off x="5867400" y="3645086"/>
              <a:ext cx="2524696" cy="139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xx.fbcdn.net/hphotos-xfp1/v/t1.0-9/11817275_10152924044896836_7136458490653304597_n.jpg?oh=f1e581c07f7db567041d3605fa80b63e&amp;oe=56C8A44F"/>
            <p:cNvPicPr>
              <a:picLocks noChangeAspect="1" noChangeArrowheads="1"/>
            </p:cNvPicPr>
            <p:nvPr/>
          </p:nvPicPr>
          <p:blipFill rotWithShape="1">
            <a:blip r:embed="rId5">
              <a:extLst>
                <a:ext uri="{28A0092B-C50C-407E-A947-70E740481C1C}">
                  <a14:useLocalDpi xmlns:a14="http://schemas.microsoft.com/office/drawing/2010/main" val="0"/>
                </a:ext>
              </a:extLst>
            </a:blip>
            <a:srcRect l="30472" t="62670" r="45647" b="10066"/>
            <a:stretch/>
          </p:blipFill>
          <p:spPr bwMode="auto">
            <a:xfrm>
              <a:off x="914400" y="3225809"/>
              <a:ext cx="2183643" cy="18697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92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Macros</a:t>
            </a:r>
          </a:p>
        </p:txBody>
      </p:sp>
      <p:sp>
        <p:nvSpPr>
          <p:cNvPr id="21506" name="Content Placeholder 2"/>
          <p:cNvSpPr>
            <a:spLocks noGrp="1"/>
          </p:cNvSpPr>
          <p:nvPr>
            <p:ph idx="1"/>
          </p:nvPr>
        </p:nvSpPr>
        <p:spPr/>
        <p:txBody>
          <a:bodyPr/>
          <a:lstStyle/>
          <a:p>
            <a:pPr eaLnBrk="1" hangingPunct="1"/>
            <a:r>
              <a:rPr lang="en-US" dirty="0" smtClean="0"/>
              <a:t>Macro: a sequence of keystrokes or mouse selections (instructions to the computer) that can be repeated over and over </a:t>
            </a:r>
          </a:p>
          <a:p>
            <a:pPr lvl="1" eaLnBrk="1" hangingPunct="1"/>
            <a:r>
              <a:rPr lang="en-US" dirty="0" smtClean="0"/>
              <a:t>MS-Office can be augmented by writing Macros (essentially computer programs) that will run either for multiple documents or only for a particular document.</a:t>
            </a:r>
          </a:p>
          <a:p>
            <a:pPr lvl="1" eaLnBrk="1" hangingPunct="1"/>
            <a:r>
              <a:rPr lang="en-US" dirty="0" smtClean="0"/>
              <a:t>In this class we will focus solely on MS-Word macro programming</a:t>
            </a:r>
          </a:p>
          <a:p>
            <a:pPr eaLnBrk="1" hangingPunct="1"/>
            <a:r>
              <a:rPr lang="en-US" dirty="0" smtClean="0"/>
              <a:t>VBA (as guessed) is an example of a macro programming language e.g., you can write a program that includes a series of formatting and other commands that you frequently carry out in Word documents</a:t>
            </a:r>
          </a:p>
          <a:p>
            <a:pPr eaLnBrk="1" hangingPunct="1"/>
            <a:r>
              <a:rPr lang="en-US" dirty="0" smtClean="0"/>
              <a:t>Write the commands once in the form of a program and just re-run this program instead of re-entering each command</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325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VBA OBject</a:t>
            </a:r>
            <a:endParaRPr lang="en-US"/>
          </a:p>
        </p:txBody>
      </p:sp>
      <p:sp>
        <p:nvSpPr>
          <p:cNvPr id="3" name="Content Placeholder 2"/>
          <p:cNvSpPr>
            <a:spLocks noGrp="1"/>
          </p:cNvSpPr>
          <p:nvPr>
            <p:ph idx="1"/>
          </p:nvPr>
        </p:nvSpPr>
        <p:spPr/>
        <p:txBody>
          <a:bodyPr/>
          <a:lstStyle/>
          <a:p>
            <a:pPr eaLnBrk="1" hangingPunct="1"/>
            <a:r>
              <a:rPr lang="en-US"/>
              <a:t>Similar to everyday objects </a:t>
            </a:r>
            <a:r>
              <a:rPr lang="en-US" smtClean="0"/>
              <a:t>VBA-Objects </a:t>
            </a:r>
            <a:r>
              <a:rPr lang="en-US"/>
              <a:t>have properties and </a:t>
            </a:r>
            <a:r>
              <a:rPr lang="en-US" smtClean="0"/>
              <a:t>actions</a:t>
            </a:r>
            <a:endParaRPr lang="en-US"/>
          </a:p>
          <a:p>
            <a:pPr lvl="1" eaLnBrk="1" hangingPunct="1"/>
            <a:r>
              <a:rPr lang="en-US"/>
              <a:t>Properties: information that describe the object</a:t>
            </a:r>
          </a:p>
          <a:p>
            <a:pPr lvl="2" eaLnBrk="1" hangingPunct="1"/>
            <a:r>
              <a:rPr lang="en-US"/>
              <a:t>E.g., the name of a document, size of the document, date modified etc.</a:t>
            </a:r>
          </a:p>
          <a:p>
            <a:pPr lvl="1" eaLnBrk="1" hangingPunct="1"/>
            <a:r>
              <a:rPr lang="en-US"/>
              <a:t>Capabilities: actions that can be performed (sometimes referred to as ‘methods’ or ‘functions’)</a:t>
            </a:r>
          </a:p>
          <a:p>
            <a:pPr lvl="2" eaLnBrk="1" hangingPunct="1"/>
            <a:r>
              <a:rPr lang="en-US"/>
              <a:t>E.g., save, print, spell check etc.</a:t>
            </a:r>
          </a:p>
          <a:p>
            <a:endParaRPr lang="en-US"/>
          </a:p>
        </p:txBody>
      </p:sp>
    </p:spTree>
    <p:extLst>
      <p:ext uri="{BB962C8B-B14F-4D97-AF65-F5344CB8AC3E}">
        <p14:creationId xmlns:p14="http://schemas.microsoft.com/office/powerpoint/2010/main" val="2822192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dirty="0" smtClean="0"/>
              <a:t>Common </a:t>
            </a:r>
            <a:r>
              <a:rPr lang="en-US" b="1" dirty="0" smtClean="0">
                <a:solidFill>
                  <a:srgbClr val="FF0000"/>
                </a:solidFill>
              </a:rPr>
              <a:t>VBA Objects</a:t>
            </a:r>
          </a:p>
        </p:txBody>
      </p:sp>
      <p:sp>
        <p:nvSpPr>
          <p:cNvPr id="74754" name="Content Placeholder 2"/>
          <p:cNvSpPr>
            <a:spLocks noGrp="1"/>
          </p:cNvSpPr>
          <p:nvPr>
            <p:ph idx="1"/>
          </p:nvPr>
        </p:nvSpPr>
        <p:spPr/>
        <p:txBody>
          <a:bodyPr/>
          <a:lstStyle/>
          <a:p>
            <a:pPr eaLnBrk="1" hangingPunct="1"/>
            <a:r>
              <a:rPr lang="en-US" b="1" dirty="0" smtClean="0">
                <a:solidFill>
                  <a:srgbClr val="FF0000"/>
                </a:solidFill>
                <a:latin typeface="Consolas" pitchFamily="49" charset="0"/>
                <a:cs typeface="Consolas" pitchFamily="49" charset="0"/>
              </a:rPr>
              <a:t>Application</a:t>
            </a:r>
            <a:r>
              <a:rPr lang="en-US" dirty="0" smtClean="0"/>
              <a:t>: the MS-Office program running (for CPSC 203 it will always be MS-Word)</a:t>
            </a:r>
          </a:p>
          <a:p>
            <a:pPr eaLnBrk="1" hangingPunct="1"/>
            <a:r>
              <a:rPr lang="en-US" b="1" dirty="0" smtClean="0">
                <a:solidFill>
                  <a:srgbClr val="FF0000"/>
                </a:solidFill>
                <a:latin typeface="Consolas" pitchFamily="49" charset="0"/>
                <a:cs typeface="Consolas" pitchFamily="49" charset="0"/>
              </a:rPr>
              <a:t>ActiveDocument</a:t>
            </a:r>
          </a:p>
          <a:p>
            <a:pPr eaLnBrk="1" hangingPunct="1"/>
            <a:r>
              <a:rPr lang="en-US" b="1" dirty="0" smtClean="0">
                <a:solidFill>
                  <a:srgbClr val="FF0000"/>
                </a:solidFill>
                <a:latin typeface="Consolas" pitchFamily="49" charset="0"/>
                <a:cs typeface="Consolas" pitchFamily="49" charset="0"/>
              </a:rPr>
              <a:t>Selection</a:t>
            </a:r>
          </a:p>
          <a:p>
            <a:pPr eaLnBrk="1" hangingPunct="1"/>
            <a:r>
              <a:rPr lang="en-US" dirty="0" smtClean="0">
                <a:cs typeface="Consolas" pitchFamily="49" charset="0"/>
              </a:rPr>
              <a:t>When enter one of these keywords in the editor followed by the ‘dot’ you can see more information.</a:t>
            </a:r>
          </a:p>
        </p:txBody>
      </p:sp>
      <p:pic>
        <p:nvPicPr>
          <p:cNvPr id="9218" name="Picture 2"/>
          <p:cNvPicPr>
            <a:picLocks noChangeAspect="1" noChangeArrowheads="1"/>
          </p:cNvPicPr>
          <p:nvPr/>
        </p:nvPicPr>
        <p:blipFill>
          <a:blip r:embed="rId3"/>
          <a:srcRect l="12865" t="21043" r="63606" b="52737"/>
          <a:stretch>
            <a:fillRect/>
          </a:stretch>
        </p:blipFill>
        <p:spPr bwMode="auto">
          <a:xfrm>
            <a:off x="762000" y="3886200"/>
            <a:ext cx="3581400" cy="2493963"/>
          </a:xfrm>
          <a:prstGeom prst="rect">
            <a:avLst/>
          </a:prstGeom>
          <a:noFill/>
          <a:ln w="9525">
            <a:noFill/>
            <a:miter lim="800000"/>
            <a:headEnd/>
            <a:tailEnd/>
          </a:ln>
        </p:spPr>
      </p:pic>
      <p:sp>
        <p:nvSpPr>
          <p:cNvPr id="2" name="TextBox 1"/>
          <p:cNvSpPr txBox="1"/>
          <p:nvPr/>
        </p:nvSpPr>
        <p:spPr>
          <a:xfrm>
            <a:off x="4638675" y="4260850"/>
            <a:ext cx="4419600" cy="2032000"/>
          </a:xfrm>
          <a:prstGeom prst="rect">
            <a:avLst/>
          </a:prstGeom>
          <a:noFill/>
        </p:spPr>
        <p:txBody>
          <a:bodyPr>
            <a:spAutoFit/>
          </a:bodyPr>
          <a:lstStyle/>
          <a:p>
            <a:pPr>
              <a:defRPr/>
            </a:pPr>
            <a:r>
              <a:rPr lang="en-US" b="1" dirty="0"/>
              <a:t>Take advantage of the benefits:</a:t>
            </a:r>
          </a:p>
          <a:p>
            <a:pPr marL="342900" indent="-342900">
              <a:buFont typeface="+mj-lt"/>
              <a:buAutoNum type="arabicPeriod"/>
              <a:defRPr/>
            </a:pPr>
            <a:r>
              <a:rPr lang="en-US" b="1" dirty="0"/>
              <a:t>The list of properties and methods is </a:t>
            </a:r>
            <a:r>
              <a:rPr lang="en-US" b="1" dirty="0" smtClean="0"/>
              <a:t>a useful </a:t>
            </a:r>
            <a:r>
              <a:rPr lang="en-US" b="1" dirty="0"/>
              <a:t>reminder if you can’t remember the name</a:t>
            </a:r>
          </a:p>
          <a:p>
            <a:pPr marL="342900" indent="-342900">
              <a:buFont typeface="+mj-lt"/>
              <a:buAutoNum type="arabicPeriod"/>
              <a:defRPr/>
            </a:pPr>
            <a:r>
              <a:rPr lang="en-US" b="1" dirty="0"/>
              <a:t>If you don’t see the pull down then this is clue that you entered the wrong name for the object</a:t>
            </a:r>
          </a:p>
        </p:txBody>
      </p:sp>
    </p:spTree>
    <p:extLst>
      <p:ext uri="{BB962C8B-B14F-4D97-AF65-F5344CB8AC3E}">
        <p14:creationId xmlns:p14="http://schemas.microsoft.com/office/powerpoint/2010/main" val="14147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What Are The Three Objects</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503" t="50423" r="19471"/>
          <a:stretch/>
        </p:blipFill>
        <p:spPr bwMode="auto">
          <a:xfrm>
            <a:off x="304800" y="1524000"/>
            <a:ext cx="4279958" cy="427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1544782"/>
            <a:ext cx="2971800" cy="21852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Application: </a:t>
            </a:r>
          </a:p>
          <a:p>
            <a:pPr marL="568325" lvl="1" indent="-111125">
              <a:buFont typeface="Arial" panose="020B0604020202020204" pitchFamily="34" charset="0"/>
              <a:buChar char="•"/>
            </a:pPr>
            <a:r>
              <a:rPr lang="en-US" sz="2000" i="1" dirty="0" smtClean="0">
                <a:latin typeface="+mn-lt"/>
              </a:rPr>
              <a:t>MS-Word</a:t>
            </a:r>
          </a:p>
          <a:p>
            <a:pPr marL="285750" indent="-285750">
              <a:buFont typeface="Arial" panose="020B0604020202020204" pitchFamily="34" charset="0"/>
              <a:buChar char="•"/>
            </a:pPr>
            <a:r>
              <a:rPr lang="en-US" sz="2400" dirty="0" smtClean="0">
                <a:latin typeface="+mn-lt"/>
              </a:rPr>
              <a:t>Current Document:</a:t>
            </a:r>
          </a:p>
          <a:p>
            <a:pPr marL="563563" lvl="1" indent="-106363">
              <a:buFont typeface="Arial" panose="020B0604020202020204" pitchFamily="34" charset="0"/>
              <a:buChar char="•"/>
              <a:tabLst>
                <a:tab pos="623888" algn="l"/>
              </a:tabLst>
            </a:pPr>
            <a:r>
              <a:rPr lang="en-US" sz="2000" dirty="0" smtClean="0">
                <a:latin typeface="+mn-lt"/>
              </a:rPr>
              <a:t>“</a:t>
            </a:r>
            <a:r>
              <a:rPr lang="en-US" sz="2000" i="1" dirty="0" err="1" smtClean="0">
                <a:latin typeface="+mn-lt"/>
              </a:rPr>
              <a:t>tamj</a:t>
            </a:r>
            <a:r>
              <a:rPr lang="en-US" sz="2000" i="1" dirty="0" smtClean="0">
                <a:latin typeface="+mn-lt"/>
              </a:rPr>
              <a:t> template</a:t>
            </a:r>
            <a:r>
              <a:rPr lang="en-US" sz="2000" dirty="0" smtClean="0">
                <a:latin typeface="+mn-lt"/>
              </a:rPr>
              <a:t>” </a:t>
            </a:r>
          </a:p>
          <a:p>
            <a:pPr marL="285750" indent="-285750">
              <a:buFont typeface="Arial" panose="020B0604020202020204" pitchFamily="34" charset="0"/>
              <a:buChar char="•"/>
            </a:pPr>
            <a:r>
              <a:rPr lang="en-US" sz="2400" dirty="0" smtClean="0">
                <a:latin typeface="+mn-lt"/>
              </a:rPr>
              <a:t>Selection</a:t>
            </a:r>
          </a:p>
          <a:p>
            <a:pPr marL="568325" lvl="1" indent="-111125">
              <a:buFont typeface="Arial" panose="020B0604020202020204" pitchFamily="34" charset="0"/>
              <a:buChar char="•"/>
            </a:pPr>
            <a:r>
              <a:rPr lang="en-US" sz="2000" dirty="0" smtClean="0">
                <a:latin typeface="+mn-lt"/>
              </a:rPr>
              <a:t>“Foo!”</a:t>
            </a:r>
            <a:endParaRPr lang="en-US" sz="2000" dirty="0">
              <a:latin typeface="+mn-lt"/>
            </a:endParaRPr>
          </a:p>
        </p:txBody>
      </p:sp>
      <p:sp>
        <p:nvSpPr>
          <p:cNvPr id="5" name="Oval 4"/>
          <p:cNvSpPr/>
          <p:nvPr/>
        </p:nvSpPr>
        <p:spPr>
          <a:xfrm>
            <a:off x="1828800" y="1620982"/>
            <a:ext cx="10668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1620982"/>
            <a:ext cx="9144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3962400"/>
            <a:ext cx="9144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0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pPr eaLnBrk="1" hangingPunct="1"/>
            <a:r>
              <a:rPr lang="en-US" b="1" dirty="0" smtClean="0">
                <a:solidFill>
                  <a:srgbClr val="FF0000"/>
                </a:solidFill>
              </a:rPr>
              <a:t>Using Pre-Built Capabilities/Properties Of Objects</a:t>
            </a:r>
          </a:p>
        </p:txBody>
      </p:sp>
      <p:sp>
        <p:nvSpPr>
          <p:cNvPr id="76802" name="Content Placeholder 2"/>
          <p:cNvSpPr>
            <a:spLocks noGrp="1"/>
          </p:cNvSpPr>
          <p:nvPr>
            <p:ph idx="1"/>
          </p:nvPr>
        </p:nvSpPr>
        <p:spPr>
          <a:xfrm>
            <a:off x="457200" y="1295400"/>
            <a:ext cx="8229600" cy="2590800"/>
          </a:xfrm>
        </p:spPr>
        <p:txBody>
          <a:bodyPr/>
          <a:lstStyle/>
          <a:p>
            <a:pPr eaLnBrk="1" hangingPunct="1"/>
            <a:r>
              <a:rPr lang="en-US" b="1" dirty="0" smtClean="0"/>
              <a:t>Format</a:t>
            </a:r>
            <a:r>
              <a:rPr lang="en-US" dirty="0" smtClean="0"/>
              <a:t>:</a:t>
            </a:r>
          </a:p>
          <a:p>
            <a:pPr marL="339725" lvl="1" indent="0" eaLnBrk="1" hangingPunct="1">
              <a:buFont typeface="Arial" charset="0"/>
              <a:buNone/>
            </a:pPr>
            <a:r>
              <a:rPr lang="en-US" sz="1800" dirty="0" smtClean="0">
                <a:latin typeface="Consolas" pitchFamily="49" charset="0"/>
                <a:cs typeface="Consolas" pitchFamily="49" charset="0"/>
              </a:rPr>
              <a:t>&lt;</a:t>
            </a:r>
            <a:r>
              <a:rPr lang="en-US" sz="1800" i="1" dirty="0" smtClean="0">
                <a:latin typeface="Consolas" pitchFamily="49" charset="0"/>
                <a:cs typeface="Consolas" pitchFamily="49" charset="0"/>
              </a:rPr>
              <a:t>Object name</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.&lt;</a:t>
            </a:r>
            <a:r>
              <a:rPr lang="en-US" sz="1800" b="1" i="1" dirty="0" smtClean="0">
                <a:solidFill>
                  <a:srgbClr val="FF0000"/>
                </a:solidFill>
                <a:latin typeface="Consolas" pitchFamily="49" charset="0"/>
                <a:cs typeface="Consolas" pitchFamily="49" charset="0"/>
              </a:rPr>
              <a:t>method or attribute name</a:t>
            </a:r>
            <a:r>
              <a:rPr lang="en-US" sz="1800" b="1" dirty="0" smtClean="0">
                <a:solidFill>
                  <a:srgbClr val="FF0000"/>
                </a:solidFill>
                <a:latin typeface="Consolas" pitchFamily="49" charset="0"/>
                <a:cs typeface="Consolas" pitchFamily="49" charset="0"/>
              </a:rPr>
              <a:t>&gt;</a:t>
            </a:r>
          </a:p>
          <a:p>
            <a:pPr eaLnBrk="1" hangingPunct="1"/>
            <a:endParaRPr lang="en-US" dirty="0" smtClean="0"/>
          </a:p>
          <a:p>
            <a:pPr eaLnBrk="1" hangingPunct="1"/>
            <a:r>
              <a:rPr lang="en-US" b="1" dirty="0" smtClean="0"/>
              <a:t>Example</a:t>
            </a:r>
            <a:r>
              <a:rPr lang="en-US" dirty="0" smtClean="0"/>
              <a:t>:</a:t>
            </a:r>
          </a:p>
          <a:p>
            <a:pPr marL="339725" lvl="1" indent="0" eaLnBrk="1" hangingPunct="1">
              <a:buFont typeface="Arial" charset="0"/>
              <a:buNone/>
            </a:pPr>
            <a:r>
              <a:rPr lang="en-US" sz="1800" dirty="0" smtClean="0">
                <a:latin typeface="Consolas" pitchFamily="49" charset="0"/>
                <a:cs typeface="Consolas" pitchFamily="49" charset="0"/>
              </a:rPr>
              <a:t>Sub ApplicationTest()</a:t>
            </a:r>
          </a:p>
          <a:p>
            <a:pPr marL="339725" lvl="1" indent="0" eaLnBrk="1" hangingPunct="1">
              <a:buFont typeface="Arial" charset="0"/>
              <a:buNone/>
            </a:pPr>
            <a:r>
              <a:rPr lang="en-US" sz="1800" dirty="0" smtClean="0">
                <a:latin typeface="Consolas" pitchFamily="49" charset="0"/>
                <a:cs typeface="Consolas" pitchFamily="49" charset="0"/>
              </a:rPr>
              <a:t>    MsgBox (Application</a:t>
            </a:r>
            <a:r>
              <a:rPr lang="en-US" sz="1800" b="1" dirty="0" smtClean="0">
                <a:solidFill>
                  <a:srgbClr val="FF0000"/>
                </a:solidFill>
                <a:latin typeface="Consolas" pitchFamily="49" charset="0"/>
                <a:cs typeface="Consolas" pitchFamily="49" charset="0"/>
              </a:rPr>
              <a:t>.Windows.Count</a:t>
            </a:r>
            <a:r>
              <a:rPr lang="en-US" sz="1800" dirty="0" smtClean="0">
                <a:latin typeface="Consolas" pitchFamily="49" charset="0"/>
                <a:cs typeface="Consolas" pitchFamily="49" charset="0"/>
              </a:rPr>
              <a:t>)</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4" name="Rectangle 3"/>
          <p:cNvSpPr>
            <a:spLocks noChangeArrowheads="1"/>
          </p:cNvSpPr>
          <p:nvPr/>
        </p:nvSpPr>
        <p:spPr bwMode="auto">
          <a:xfrm>
            <a:off x="2362200" y="5086350"/>
            <a:ext cx="3351213" cy="369888"/>
          </a:xfrm>
          <a:prstGeom prst="rect">
            <a:avLst/>
          </a:prstGeom>
          <a:noFill/>
          <a:ln w="9525">
            <a:noFill/>
            <a:miter lim="800000"/>
            <a:headEnd/>
            <a:tailEnd/>
          </a:ln>
        </p:spPr>
        <p:txBody>
          <a:bodyPr wrap="none">
            <a:spAutoFit/>
          </a:bodyPr>
          <a:lstStyle/>
          <a:p>
            <a:r>
              <a:rPr lang="en-US" b="1" dirty="0">
                <a:latin typeface="Consolas" pitchFamily="49" charset="0"/>
                <a:cs typeface="Consolas" pitchFamily="49" charset="0"/>
              </a:rPr>
              <a:t>Application.Windows.Count</a:t>
            </a:r>
            <a:endParaRPr lang="en-US" b="1" dirty="0"/>
          </a:p>
        </p:txBody>
      </p:sp>
      <p:grpSp>
        <p:nvGrpSpPr>
          <p:cNvPr id="15" name="Group 14"/>
          <p:cNvGrpSpPr>
            <a:grpSpLocks/>
          </p:cNvGrpSpPr>
          <p:nvPr/>
        </p:nvGrpSpPr>
        <p:grpSpPr bwMode="auto">
          <a:xfrm>
            <a:off x="150813" y="5456238"/>
            <a:ext cx="2862262" cy="1143000"/>
            <a:chOff x="151087" y="5455603"/>
            <a:chExt cx="2861441" cy="1142980"/>
          </a:xfrm>
        </p:grpSpPr>
        <p:cxnSp>
          <p:nvCxnSpPr>
            <p:cNvPr id="6" name="Straight Arrow Connector 5"/>
            <p:cNvCxnSpPr/>
            <p:nvPr/>
          </p:nvCxnSpPr>
          <p:spPr>
            <a:xfrm flipV="1">
              <a:off x="2022212" y="5455603"/>
              <a:ext cx="990316" cy="6207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815" name="TextBox 6"/>
            <p:cNvSpPr txBox="1">
              <a:spLocks noChangeArrowheads="1"/>
            </p:cNvSpPr>
            <p:nvPr/>
          </p:nvSpPr>
          <p:spPr bwMode="auto">
            <a:xfrm>
              <a:off x="151087" y="6013808"/>
              <a:ext cx="2209800" cy="584775"/>
            </a:xfrm>
            <a:prstGeom prst="rect">
              <a:avLst/>
            </a:prstGeom>
            <a:noFill/>
            <a:ln w="9525">
              <a:noFill/>
              <a:miter lim="800000"/>
              <a:headEnd/>
              <a:tailEnd/>
            </a:ln>
          </p:spPr>
          <p:txBody>
            <a:bodyPr>
              <a:spAutoFit/>
            </a:bodyPr>
            <a:lstStyle/>
            <a:p>
              <a:r>
                <a:rPr lang="en-US" sz="1600" b="1" dirty="0">
                  <a:solidFill>
                    <a:srgbClr val="FF0000"/>
                  </a:solidFill>
                </a:rPr>
                <a:t>Object referred to: ‘Application’</a:t>
              </a:r>
            </a:p>
          </p:txBody>
        </p:sp>
      </p:grpSp>
      <p:grpSp>
        <p:nvGrpSpPr>
          <p:cNvPr id="76805" name="Group 7"/>
          <p:cNvGrpSpPr>
            <a:grpSpLocks/>
          </p:cNvGrpSpPr>
          <p:nvPr/>
        </p:nvGrpSpPr>
        <p:grpSpPr bwMode="auto">
          <a:xfrm>
            <a:off x="554038" y="2819400"/>
            <a:ext cx="7473950" cy="1766888"/>
            <a:chOff x="554420" y="2819400"/>
            <a:chExt cx="7472856" cy="1767052"/>
          </a:xfrm>
        </p:grpSpPr>
        <p:pic>
          <p:nvPicPr>
            <p:cNvPr id="76812" name="Picture 2"/>
            <p:cNvPicPr>
              <a:picLocks noChangeAspect="1" noChangeArrowheads="1"/>
            </p:cNvPicPr>
            <p:nvPr/>
          </p:nvPicPr>
          <p:blipFill>
            <a:blip r:embed="rId3"/>
            <a:srcRect/>
            <a:stretch>
              <a:fillRect/>
            </a:stretch>
          </p:blipFill>
          <p:spPr bwMode="auto">
            <a:xfrm>
              <a:off x="6874960" y="2819400"/>
              <a:ext cx="1152316" cy="1144314"/>
            </a:xfrm>
            <a:prstGeom prst="rect">
              <a:avLst/>
            </a:prstGeom>
            <a:noFill/>
            <a:ln w="9525">
              <a:noFill/>
              <a:miter lim="800000"/>
              <a:headEnd/>
              <a:tailEnd/>
            </a:ln>
          </p:spPr>
        </p:pic>
        <p:pic>
          <p:nvPicPr>
            <p:cNvPr id="76813" name="Picture 3"/>
            <p:cNvPicPr>
              <a:picLocks noChangeAspect="1" noChangeArrowheads="1"/>
            </p:cNvPicPr>
            <p:nvPr/>
          </p:nvPicPr>
          <p:blipFill>
            <a:blip r:embed="rId4"/>
            <a:srcRect l="36816" t="-8621" r="10599" b="8621"/>
            <a:stretch>
              <a:fillRect/>
            </a:stretch>
          </p:blipFill>
          <p:spPr bwMode="auto">
            <a:xfrm>
              <a:off x="554420" y="4205452"/>
              <a:ext cx="7472856" cy="381000"/>
            </a:xfrm>
            <a:prstGeom prst="rect">
              <a:avLst/>
            </a:prstGeom>
            <a:noFill/>
            <a:ln w="9525">
              <a:noFill/>
              <a:miter lim="800000"/>
              <a:headEnd/>
              <a:tailEnd/>
            </a:ln>
          </p:spPr>
        </p:pic>
      </p:grpSp>
      <p:grpSp>
        <p:nvGrpSpPr>
          <p:cNvPr id="18" name="Group 17"/>
          <p:cNvGrpSpPr>
            <a:grpSpLocks/>
          </p:cNvGrpSpPr>
          <p:nvPr/>
        </p:nvGrpSpPr>
        <p:grpSpPr bwMode="auto">
          <a:xfrm>
            <a:off x="3013075" y="5334000"/>
            <a:ext cx="4191000" cy="1341438"/>
            <a:chOff x="3012528" y="5334000"/>
            <a:chExt cx="4192313" cy="1341527"/>
          </a:xfrm>
        </p:grpSpPr>
        <p:cxnSp>
          <p:nvCxnSpPr>
            <p:cNvPr id="11" name="Straight Arrow Connector 10"/>
            <p:cNvCxnSpPr/>
            <p:nvPr/>
          </p:nvCxnSpPr>
          <p:spPr>
            <a:xfrm flipV="1">
              <a:off x="4290866" y="5334000"/>
              <a:ext cx="128627" cy="6794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2528" y="5875374"/>
              <a:ext cx="4192313" cy="800153"/>
            </a:xfrm>
            <a:prstGeom prst="rect">
              <a:avLst/>
            </a:prstGeom>
            <a:noFill/>
          </p:spPr>
          <p:txBody>
            <a:bodyPr>
              <a:spAutoFit/>
            </a:bodyPr>
            <a:lstStyle/>
            <a:p>
              <a:pPr>
                <a:defRPr/>
              </a:pPr>
              <a:r>
                <a:rPr lang="en-US" sz="1600" b="1" dirty="0">
                  <a:solidFill>
                    <a:srgbClr val="FF0000"/>
                  </a:solidFill>
                </a:rPr>
                <a:t>Accessing the </a:t>
              </a:r>
              <a:r>
                <a:rPr lang="en-US" sz="1600" b="1" dirty="0" smtClean="0">
                  <a:solidFill>
                    <a:srgbClr val="FF0000"/>
                  </a:solidFill>
                </a:rPr>
                <a:t>Windows </a:t>
              </a:r>
              <a:r>
                <a:rPr lang="en-US" sz="1600" b="1" dirty="0">
                  <a:solidFill>
                    <a:srgbClr val="FF0000"/>
                  </a:solidFill>
                </a:rPr>
                <a:t>property of </a:t>
              </a:r>
              <a:r>
                <a:rPr lang="en-US" sz="1600" b="1" dirty="0" smtClean="0">
                  <a:solidFill>
                    <a:srgbClr val="FF0000"/>
                  </a:solidFill>
                </a:rPr>
                <a:t>Word (the application)</a:t>
              </a:r>
              <a:endParaRPr lang="en-US" sz="1600" b="1" dirty="0">
                <a:solidFill>
                  <a:srgbClr val="FF0000"/>
                </a:solidFill>
              </a:endParaRPr>
            </a:p>
            <a:p>
              <a:pPr marL="115888" indent="-115888">
                <a:buFont typeface="Arial" panose="020B0604020202020204" pitchFamily="34" charset="0"/>
                <a:buChar char="•"/>
                <a:defRPr/>
              </a:pPr>
              <a:r>
                <a:rPr lang="en-US" sz="1400" b="1" dirty="0">
                  <a:solidFill>
                    <a:srgbClr val="FF0000"/>
                  </a:solidFill>
                </a:rPr>
                <a:t>Info about the windows currently opened</a:t>
              </a:r>
            </a:p>
          </p:txBody>
        </p:sp>
      </p:grpSp>
      <p:grpSp>
        <p:nvGrpSpPr>
          <p:cNvPr id="19" name="Group 18"/>
          <p:cNvGrpSpPr>
            <a:grpSpLocks/>
          </p:cNvGrpSpPr>
          <p:nvPr/>
        </p:nvGrpSpPr>
        <p:grpSpPr bwMode="auto">
          <a:xfrm>
            <a:off x="5614988" y="4994275"/>
            <a:ext cx="3605212" cy="554038"/>
            <a:chOff x="5615152" y="4993938"/>
            <a:chExt cx="3605048" cy="553998"/>
          </a:xfrm>
        </p:grpSpPr>
        <p:sp>
          <p:nvSpPr>
            <p:cNvPr id="16" name="TextBox 15"/>
            <p:cNvSpPr txBox="1"/>
            <p:nvPr/>
          </p:nvSpPr>
          <p:spPr>
            <a:xfrm>
              <a:off x="6477125" y="4993938"/>
              <a:ext cx="2743075" cy="553998"/>
            </a:xfrm>
            <a:prstGeom prst="rect">
              <a:avLst/>
            </a:prstGeom>
            <a:noFill/>
          </p:spPr>
          <p:txBody>
            <a:bodyPr>
              <a:spAutoFit/>
            </a:bodyPr>
            <a:lstStyle/>
            <a:p>
              <a:pPr>
                <a:defRPr/>
              </a:pPr>
              <a:r>
                <a:rPr lang="en-US" sz="1600" b="1" dirty="0">
                  <a:solidFill>
                    <a:srgbClr val="FF0000"/>
                  </a:solidFill>
                </a:rPr>
                <a:t>Property of Window: </a:t>
              </a:r>
            </a:p>
            <a:p>
              <a:pPr marL="115888" indent="-115888">
                <a:buFont typeface="Arial" panose="020B0604020202020204" pitchFamily="34" charset="0"/>
                <a:buChar char="•"/>
                <a:defRPr/>
              </a:pPr>
              <a:r>
                <a:rPr lang="en-US" sz="1400" b="1" dirty="0">
                  <a:solidFill>
                    <a:srgbClr val="FF0000"/>
                  </a:solidFill>
                </a:rPr>
                <a:t>Number</a:t>
              </a:r>
            </a:p>
          </p:txBody>
        </p:sp>
        <p:cxnSp>
          <p:nvCxnSpPr>
            <p:cNvPr id="17" name="Straight Arrow Connector 16"/>
            <p:cNvCxnSpPr>
              <a:stCxn id="16" idx="1"/>
            </p:cNvCxnSpPr>
            <p:nvPr/>
          </p:nvCxnSpPr>
          <p:spPr>
            <a:xfrm flipH="1" flipV="1">
              <a:off x="5615152" y="5254269"/>
              <a:ext cx="861973" cy="174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80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76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768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80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6805"/>
                                        </p:tgtEl>
                                        <p:attrNameLst>
                                          <p:attrName>style.visibility</p:attrName>
                                        </p:attrNameLst>
                                      </p:cBhvr>
                                      <p:to>
                                        <p:strVal val="visible"/>
                                      </p:to>
                                    </p:set>
                                    <p:animEffect transition="in" filter="randombar(horizontal)">
                                      <p:cBhvr>
                                        <p:cTn id="31" dur="500"/>
                                        <p:tgtEl>
                                          <p:spTgt spid="7680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bldLvl="3" autoUpdateAnimBg="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b="1" dirty="0" smtClean="0">
                <a:solidFill>
                  <a:srgbClr val="FF0000"/>
                </a:solidFill>
              </a:rPr>
              <a:t>Properties</a:t>
            </a:r>
            <a:r>
              <a:rPr lang="en-US" dirty="0" smtClean="0"/>
              <a:t> Vs. </a:t>
            </a:r>
            <a:r>
              <a:rPr lang="en-US" b="1" dirty="0" smtClean="0">
                <a:solidFill>
                  <a:srgbClr val="FFC000"/>
                </a:solidFill>
              </a:rPr>
              <a:t>Methods/Functions</a:t>
            </a:r>
          </a:p>
        </p:txBody>
      </p:sp>
      <p:sp>
        <p:nvSpPr>
          <p:cNvPr id="3" name="Content Placeholder 2"/>
          <p:cNvSpPr>
            <a:spLocks noGrp="1"/>
          </p:cNvSpPr>
          <p:nvPr>
            <p:ph idx="1"/>
          </p:nvPr>
        </p:nvSpPr>
        <p:spPr/>
        <p:txBody>
          <a:bodyPr/>
          <a:lstStyle/>
          <a:p>
            <a:pPr eaLnBrk="1" hangingPunct="1"/>
            <a:r>
              <a:rPr lang="en-US" dirty="0" smtClean="0"/>
              <a:t>Recall</a:t>
            </a:r>
          </a:p>
          <a:p>
            <a:pPr lvl="1" eaLnBrk="1" hangingPunct="1"/>
            <a:r>
              <a:rPr lang="en-US" b="1" dirty="0" smtClean="0">
                <a:solidFill>
                  <a:srgbClr val="FF0000"/>
                </a:solidFill>
              </a:rPr>
              <a:t>Property</a:t>
            </a:r>
            <a:r>
              <a:rPr lang="en-US" dirty="0" smtClean="0"/>
              <a:t>: information about an object</a:t>
            </a:r>
          </a:p>
          <a:p>
            <a:pPr lvl="1" eaLnBrk="1" hangingPunct="1"/>
            <a:r>
              <a:rPr lang="en-US" b="1" dirty="0" smtClean="0">
                <a:solidFill>
                  <a:srgbClr val="FFC000"/>
                </a:solidFill>
              </a:rPr>
              <a:t>Method</a:t>
            </a:r>
            <a:r>
              <a:rPr lang="en-US" dirty="0" smtClean="0"/>
              <a:t>: capabilities of an object (possible actions)</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pic>
        <p:nvPicPr>
          <p:cNvPr id="11266" name="Picture 2"/>
          <p:cNvPicPr>
            <a:picLocks noChangeAspect="1" noChangeArrowheads="1"/>
          </p:cNvPicPr>
          <p:nvPr/>
        </p:nvPicPr>
        <p:blipFill>
          <a:blip r:embed="rId2"/>
          <a:srcRect t="50000"/>
          <a:stretch>
            <a:fillRect/>
          </a:stretch>
        </p:blipFill>
        <p:spPr bwMode="auto">
          <a:xfrm>
            <a:off x="838200" y="3505200"/>
            <a:ext cx="4314825" cy="1319213"/>
          </a:xfrm>
          <a:prstGeom prst="rect">
            <a:avLst/>
          </a:prstGeom>
          <a:noFill/>
          <a:ln w="9525">
            <a:noFill/>
            <a:miter lim="800000"/>
            <a:headEnd/>
            <a:tailEnd/>
          </a:ln>
        </p:spPr>
      </p:pic>
      <p:grpSp>
        <p:nvGrpSpPr>
          <p:cNvPr id="11" name="Group 10"/>
          <p:cNvGrpSpPr>
            <a:grpSpLocks/>
          </p:cNvGrpSpPr>
          <p:nvPr/>
        </p:nvGrpSpPr>
        <p:grpSpPr bwMode="auto">
          <a:xfrm>
            <a:off x="1752600" y="2654300"/>
            <a:ext cx="4572000" cy="1022350"/>
            <a:chOff x="1752600" y="2425303"/>
            <a:chExt cx="4572000" cy="1022062"/>
          </a:xfrm>
        </p:grpSpPr>
        <p:cxnSp>
          <p:nvCxnSpPr>
            <p:cNvPr id="5" name="Straight Arrow Connector 4"/>
            <p:cNvCxnSpPr/>
            <p:nvPr/>
          </p:nvCxnSpPr>
          <p:spPr>
            <a:xfrm flipH="1">
              <a:off x="1752600" y="2742714"/>
              <a:ext cx="3124200" cy="7046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857" name="TextBox 5"/>
            <p:cNvSpPr txBox="1">
              <a:spLocks noChangeArrowheads="1"/>
            </p:cNvSpPr>
            <p:nvPr/>
          </p:nvSpPr>
          <p:spPr bwMode="auto">
            <a:xfrm>
              <a:off x="4876800" y="2425303"/>
              <a:ext cx="1447800" cy="646331"/>
            </a:xfrm>
            <a:prstGeom prst="rect">
              <a:avLst/>
            </a:prstGeom>
            <a:noFill/>
            <a:ln w="9525">
              <a:noFill/>
              <a:miter lim="800000"/>
              <a:headEnd/>
              <a:tailEnd/>
            </a:ln>
          </p:spPr>
          <p:txBody>
            <a:bodyPr>
              <a:spAutoFit/>
            </a:bodyPr>
            <a:lstStyle/>
            <a:p>
              <a:r>
                <a:rPr lang="en-US" b="1" dirty="0">
                  <a:solidFill>
                    <a:srgbClr val="FF0000"/>
                  </a:solidFill>
                </a:rPr>
                <a:t>Property: current cell</a:t>
              </a:r>
            </a:p>
          </p:txBody>
        </p:sp>
      </p:grpSp>
      <p:grpSp>
        <p:nvGrpSpPr>
          <p:cNvPr id="2" name="Group 1"/>
          <p:cNvGrpSpPr>
            <a:grpSpLocks/>
          </p:cNvGrpSpPr>
          <p:nvPr/>
        </p:nvGrpSpPr>
        <p:grpSpPr bwMode="auto">
          <a:xfrm>
            <a:off x="3810000" y="3733800"/>
            <a:ext cx="3238500" cy="1690688"/>
            <a:chOff x="3810000" y="3505200"/>
            <a:chExt cx="3238500" cy="1690688"/>
          </a:xfrm>
        </p:grpSpPr>
        <p:cxnSp>
          <p:nvCxnSpPr>
            <p:cNvPr id="9" name="Straight Arrow Connector 8"/>
            <p:cNvCxnSpPr/>
            <p:nvPr/>
          </p:nvCxnSpPr>
          <p:spPr bwMode="auto">
            <a:xfrm flipH="1" flipV="1">
              <a:off x="3810000" y="3505200"/>
              <a:ext cx="1790700" cy="108585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8855" name="TextBox 9"/>
            <p:cNvSpPr txBox="1">
              <a:spLocks noChangeArrowheads="1"/>
            </p:cNvSpPr>
            <p:nvPr/>
          </p:nvSpPr>
          <p:spPr bwMode="auto">
            <a:xfrm>
              <a:off x="5600700" y="4272607"/>
              <a:ext cx="1447800" cy="923281"/>
            </a:xfrm>
            <a:prstGeom prst="rect">
              <a:avLst/>
            </a:prstGeom>
            <a:noFill/>
            <a:ln w="9525">
              <a:noFill/>
              <a:miter lim="800000"/>
              <a:headEnd/>
              <a:tailEnd/>
            </a:ln>
          </p:spPr>
          <p:txBody>
            <a:bodyPr>
              <a:spAutoFit/>
            </a:bodyPr>
            <a:lstStyle/>
            <a:p>
              <a:r>
                <a:rPr lang="en-US" b="1" dirty="0">
                  <a:solidFill>
                    <a:srgbClr val="FFC000"/>
                  </a:solidFill>
                </a:rPr>
                <a:t>Using the ‘</a:t>
              </a:r>
              <a:r>
                <a:rPr lang="en-US" b="1" dirty="0">
                  <a:solidFill>
                    <a:srgbClr val="FFC000"/>
                  </a:solidFill>
                  <a:latin typeface="Consolas" pitchFamily="49" charset="0"/>
                  <a:cs typeface="Consolas" pitchFamily="49" charset="0"/>
                </a:rPr>
                <a:t>average()</a:t>
              </a:r>
              <a:r>
                <a:rPr lang="en-US" b="1" dirty="0">
                  <a:solidFill>
                    <a:srgbClr val="FFC000"/>
                  </a:solidFill>
                </a:rPr>
                <a:t>’ function</a:t>
              </a:r>
            </a:p>
          </p:txBody>
        </p:sp>
      </p:grpSp>
    </p:spTree>
    <p:extLst>
      <p:ext uri="{BB962C8B-B14F-4D97-AF65-F5344CB8AC3E}">
        <p14:creationId xmlns:p14="http://schemas.microsoft.com/office/powerpoint/2010/main" val="36325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b="1" dirty="0">
                <a:solidFill>
                  <a:srgbClr val="FF0000"/>
                </a:solidFill>
              </a:rPr>
              <a:t>Properties</a:t>
            </a:r>
            <a:r>
              <a:rPr lang="en-US" dirty="0" smtClean="0"/>
              <a:t> Vs. </a:t>
            </a:r>
            <a:r>
              <a:rPr lang="en-US" b="1" dirty="0" smtClean="0">
                <a:solidFill>
                  <a:srgbClr val="FFC000"/>
                </a:solidFill>
              </a:rPr>
              <a:t>Methods</a:t>
            </a:r>
            <a:r>
              <a:rPr lang="en-US" dirty="0" smtClean="0"/>
              <a:t>: Appearance</a:t>
            </a:r>
          </a:p>
        </p:txBody>
      </p:sp>
      <p:grpSp>
        <p:nvGrpSpPr>
          <p:cNvPr id="9" name="Group 8"/>
          <p:cNvGrpSpPr>
            <a:grpSpLocks/>
          </p:cNvGrpSpPr>
          <p:nvPr/>
        </p:nvGrpSpPr>
        <p:grpSpPr bwMode="auto">
          <a:xfrm>
            <a:off x="719137" y="1267369"/>
            <a:ext cx="3873500" cy="1882775"/>
            <a:chOff x="914400" y="1731981"/>
            <a:chExt cx="3872753" cy="1882588"/>
          </a:xfrm>
        </p:grpSpPr>
        <p:pic>
          <p:nvPicPr>
            <p:cNvPr id="79888" name="Picture 2"/>
            <p:cNvPicPr>
              <a:picLocks noChangeAspect="1" noChangeArrowheads="1"/>
            </p:cNvPicPr>
            <p:nvPr/>
          </p:nvPicPr>
          <p:blipFill>
            <a:blip r:embed="rId2"/>
            <a:srcRect l="62814" t="69864" r="20692" b="16980"/>
            <a:stretch>
              <a:fillRect/>
            </a:stretch>
          </p:blipFill>
          <p:spPr bwMode="auto">
            <a:xfrm>
              <a:off x="1011218" y="1731981"/>
              <a:ext cx="3775935" cy="1882588"/>
            </a:xfrm>
            <a:prstGeom prst="rect">
              <a:avLst/>
            </a:prstGeom>
            <a:noFill/>
            <a:ln w="9525">
              <a:noFill/>
              <a:miter lim="800000"/>
              <a:headEnd/>
              <a:tailEnd/>
            </a:ln>
          </p:spPr>
        </p:pic>
        <p:sp>
          <p:nvSpPr>
            <p:cNvPr id="11" name="Rectangle 10"/>
            <p:cNvSpPr/>
            <p:nvPr/>
          </p:nvSpPr>
          <p:spPr>
            <a:xfrm>
              <a:off x="914400" y="2185961"/>
              <a:ext cx="1920505" cy="1350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 name="Group 1"/>
          <p:cNvGrpSpPr>
            <a:grpSpLocks/>
          </p:cNvGrpSpPr>
          <p:nvPr/>
        </p:nvGrpSpPr>
        <p:grpSpPr bwMode="auto">
          <a:xfrm>
            <a:off x="4910137" y="1580107"/>
            <a:ext cx="1752600" cy="393700"/>
            <a:chOff x="4495800" y="1557338"/>
            <a:chExt cx="1752600" cy="393700"/>
          </a:xfrm>
        </p:grpSpPr>
        <p:sp>
          <p:nvSpPr>
            <p:cNvPr id="79886" name="TextBox 7"/>
            <p:cNvSpPr txBox="1">
              <a:spLocks noChangeArrowheads="1"/>
            </p:cNvSpPr>
            <p:nvPr/>
          </p:nvSpPr>
          <p:spPr bwMode="auto">
            <a:xfrm>
              <a:off x="4800600" y="1557338"/>
              <a:ext cx="1447800" cy="369137"/>
            </a:xfrm>
            <a:prstGeom prst="rect">
              <a:avLst/>
            </a:prstGeom>
            <a:noFill/>
            <a:ln w="9525">
              <a:noFill/>
              <a:miter lim="800000"/>
              <a:headEnd/>
              <a:tailEnd/>
            </a:ln>
          </p:spPr>
          <p:txBody>
            <a:bodyPr>
              <a:spAutoFit/>
            </a:bodyPr>
            <a:lstStyle/>
            <a:p>
              <a:r>
                <a:rPr lang="en-US" b="1" dirty="0">
                  <a:solidFill>
                    <a:srgbClr val="FFC000"/>
                  </a:solidFill>
                </a:rPr>
                <a:t>Methods</a:t>
              </a:r>
            </a:p>
          </p:txBody>
        </p:sp>
        <p:sp>
          <p:nvSpPr>
            <p:cNvPr id="13" name="Right Brace 12"/>
            <p:cNvSpPr/>
            <p:nvPr/>
          </p:nvSpPr>
          <p:spPr bwMode="auto">
            <a:xfrm>
              <a:off x="4495800" y="1581150"/>
              <a:ext cx="304800" cy="369888"/>
            </a:xfrm>
            <a:prstGeom prst="rightBrace">
              <a:avLst/>
            </a:prstGeom>
            <a:ln w="2540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grpSp>
      <p:grpSp>
        <p:nvGrpSpPr>
          <p:cNvPr id="27" name="Group 26"/>
          <p:cNvGrpSpPr>
            <a:grpSpLocks/>
          </p:cNvGrpSpPr>
          <p:nvPr/>
        </p:nvGrpSpPr>
        <p:grpSpPr bwMode="auto">
          <a:xfrm>
            <a:off x="4910137" y="2211932"/>
            <a:ext cx="1752600" cy="938212"/>
            <a:chOff x="4495800" y="2189155"/>
            <a:chExt cx="1752600" cy="937714"/>
          </a:xfrm>
        </p:grpSpPr>
        <p:sp>
          <p:nvSpPr>
            <p:cNvPr id="79884" name="TextBox 11"/>
            <p:cNvSpPr txBox="1">
              <a:spLocks noChangeArrowheads="1"/>
            </p:cNvSpPr>
            <p:nvPr/>
          </p:nvSpPr>
          <p:spPr bwMode="auto">
            <a:xfrm>
              <a:off x="4800600" y="2473346"/>
              <a:ext cx="1447800" cy="369332"/>
            </a:xfrm>
            <a:prstGeom prst="rect">
              <a:avLst/>
            </a:prstGeom>
            <a:noFill/>
            <a:ln w="9525">
              <a:noFill/>
              <a:miter lim="800000"/>
              <a:headEnd/>
              <a:tailEnd/>
            </a:ln>
          </p:spPr>
          <p:txBody>
            <a:bodyPr>
              <a:spAutoFit/>
            </a:bodyPr>
            <a:lstStyle/>
            <a:p>
              <a:r>
                <a:rPr lang="en-US" b="1" dirty="0">
                  <a:solidFill>
                    <a:srgbClr val="FF0000"/>
                  </a:solidFill>
                </a:rPr>
                <a:t>Property</a:t>
              </a:r>
            </a:p>
          </p:txBody>
        </p:sp>
        <p:sp>
          <p:nvSpPr>
            <p:cNvPr id="14" name="Right Brace 13"/>
            <p:cNvSpPr/>
            <p:nvPr/>
          </p:nvSpPr>
          <p:spPr>
            <a:xfrm>
              <a:off x="4495800" y="2189155"/>
              <a:ext cx="304800" cy="937714"/>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5" name="TextBox 14"/>
          <p:cNvSpPr txBox="1"/>
          <p:nvPr/>
        </p:nvSpPr>
        <p:spPr>
          <a:xfrm>
            <a:off x="431800" y="3581400"/>
            <a:ext cx="8229600" cy="2800767"/>
          </a:xfrm>
          <a:prstGeom prst="rect">
            <a:avLst/>
          </a:prstGeom>
          <a:noFill/>
        </p:spPr>
        <p:txBody>
          <a:bodyPr>
            <a:spAutoFit/>
          </a:bodyPr>
          <a:lstStyle/>
          <a:p>
            <a:pPr marL="342900" indent="-342900">
              <a:buFont typeface="Arial" panose="020B0604020202020204" pitchFamily="34" charset="0"/>
              <a:buChar char="•"/>
              <a:defRPr/>
            </a:pPr>
            <a:r>
              <a:rPr lang="en-US" sz="2400" dirty="0">
                <a:latin typeface="+mn-lt"/>
              </a:rPr>
              <a:t>Similar to functions in MS-Excel some object’s methods may require an argument or arguments</a:t>
            </a:r>
          </a:p>
          <a:p>
            <a:pPr marL="342900" indent="-342900">
              <a:buFont typeface="Arial" panose="020B0604020202020204" pitchFamily="34" charset="0"/>
              <a:buChar char="•"/>
              <a:defRPr/>
            </a:pPr>
            <a:r>
              <a:rPr lang="en-US" sz="2400" dirty="0">
                <a:latin typeface="+mn-lt"/>
              </a:rPr>
              <a:t>Examples</a:t>
            </a:r>
          </a:p>
          <a:p>
            <a:pPr marL="800100" lvl="1" indent="-342900">
              <a:buFont typeface="Arial" panose="020B0604020202020204" pitchFamily="34" charset="0"/>
              <a:buChar char="•"/>
              <a:defRPr/>
            </a:pPr>
            <a:r>
              <a:rPr lang="en-US" sz="2000" dirty="0" err="1" smtClean="0">
                <a:latin typeface="Consolas" panose="020B0609020204030204" pitchFamily="49" charset="0"/>
                <a:cs typeface="Consolas" panose="020B0609020204030204" pitchFamily="49" charset="0"/>
              </a:rPr>
              <a:t>ActiveDocument.CountNumberedItems</a:t>
            </a:r>
            <a:endParaRPr lang="en-US" sz="2000" dirty="0" smtClean="0">
              <a:latin typeface="Consolas" panose="020B0609020204030204" pitchFamily="49" charset="0"/>
              <a:cs typeface="Consolas" panose="020B0609020204030204" pitchFamily="49" charset="0"/>
            </a:endParaRPr>
          </a:p>
          <a:p>
            <a:pPr marL="800100" lvl="1" indent="-342900">
              <a:buFont typeface="Arial" panose="020B0604020202020204" pitchFamily="34" charset="0"/>
              <a:buChar char="•"/>
              <a:defRPr/>
            </a:pPr>
            <a:r>
              <a:rPr lang="en-US" sz="2000" dirty="0" err="1" smtClean="0">
                <a:latin typeface="Consolas" panose="020B0609020204030204" pitchFamily="49" charset="0"/>
                <a:cs typeface="Consolas" panose="020B0609020204030204" pitchFamily="49" charset="0"/>
              </a:rPr>
              <a:t>ActiveDocument.Save</a:t>
            </a:r>
            <a:endParaRPr lang="en-US" sz="2000" dirty="0" smtClean="0">
              <a:latin typeface="Consolas" panose="020B0609020204030204" pitchFamily="49" charset="0"/>
              <a:cs typeface="Consolas" panose="020B0609020204030204" pitchFamily="49" charset="0"/>
            </a:endParaRPr>
          </a:p>
          <a:p>
            <a:pPr lvl="1">
              <a:defRPr/>
            </a:pPr>
            <a:endParaRPr lang="en-US" sz="2000" dirty="0">
              <a:latin typeface="Consolas" panose="020B0609020204030204" pitchFamily="49" charset="0"/>
              <a:cs typeface="Consolas" panose="020B0609020204030204" pitchFamily="49" charset="0"/>
            </a:endParaRPr>
          </a:p>
          <a:p>
            <a:pPr marL="800100" lvl="1" indent="-342900">
              <a:buFont typeface="Arial" panose="020B0604020202020204" pitchFamily="34" charset="0"/>
              <a:buChar char="•"/>
              <a:defRPr/>
            </a:pPr>
            <a:r>
              <a:rPr lang="en-US" sz="2000" smtClean="0">
                <a:latin typeface="Consolas" panose="020B0609020204030204" pitchFamily="49" charset="0"/>
                <a:cs typeface="Consolas" panose="020B0609020204030204" pitchFamily="49" charset="0"/>
              </a:rPr>
              <a:t>ActiveDocument.SaveAs2</a:t>
            </a:r>
            <a:r>
              <a:rPr lang="en-US" sz="2000">
                <a:latin typeface="Consolas" panose="020B0609020204030204" pitchFamily="49" charset="0"/>
                <a:cs typeface="Consolas" panose="020B0609020204030204" pitchFamily="49" charset="0"/>
              </a:rPr>
              <a:t>("</a:t>
            </a:r>
            <a:r>
              <a:rPr lang="en-US" sz="2000" i="1" smtClean="0">
                <a:latin typeface="Consolas" panose="020B0609020204030204" pitchFamily="49" charset="0"/>
                <a:cs typeface="Consolas" panose="020B0609020204030204" pitchFamily="49" charset="0"/>
              </a:rPr>
              <a:t>&lt;</a:t>
            </a:r>
            <a:r>
              <a:rPr lang="en-US" sz="2000" i="1">
                <a:latin typeface="Consolas" panose="020B0609020204030204" pitchFamily="49" charset="0"/>
                <a:cs typeface="Consolas" panose="020B0609020204030204" pitchFamily="49" charset="0"/>
              </a:rPr>
              <a:t>name&gt;"</a:t>
            </a:r>
            <a:r>
              <a:rPr lang="en-US" sz="200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p>
            <a:pPr marL="342900" indent="-342900">
              <a:buFont typeface="Arial" panose="020B0604020202020204" pitchFamily="34" charset="0"/>
              <a:buChar char="•"/>
              <a:defRPr/>
            </a:pPr>
            <a:endParaRPr lang="en-US" sz="2400" dirty="0">
              <a:latin typeface="+mn-lt"/>
            </a:endParaRPr>
          </a:p>
        </p:txBody>
      </p:sp>
      <p:grpSp>
        <p:nvGrpSpPr>
          <p:cNvPr id="79879" name="Group 3"/>
          <p:cNvGrpSpPr>
            <a:grpSpLocks/>
          </p:cNvGrpSpPr>
          <p:nvPr/>
        </p:nvGrpSpPr>
        <p:grpSpPr bwMode="auto">
          <a:xfrm>
            <a:off x="4977101" y="5861612"/>
            <a:ext cx="3649663" cy="646112"/>
            <a:chOff x="3638550" y="5087938"/>
            <a:chExt cx="3649663" cy="646112"/>
          </a:xfrm>
        </p:grpSpPr>
        <p:sp>
          <p:nvSpPr>
            <p:cNvPr id="79880" name="TextBox 17"/>
            <p:cNvSpPr txBox="1">
              <a:spLocks noChangeArrowheads="1"/>
            </p:cNvSpPr>
            <p:nvPr/>
          </p:nvSpPr>
          <p:spPr bwMode="auto">
            <a:xfrm>
              <a:off x="4545013" y="5087938"/>
              <a:ext cx="2743200" cy="646112"/>
            </a:xfrm>
            <a:prstGeom prst="rect">
              <a:avLst/>
            </a:prstGeom>
            <a:noFill/>
            <a:ln w="9525">
              <a:noFill/>
              <a:miter lim="800000"/>
              <a:headEnd/>
              <a:tailEnd/>
            </a:ln>
          </p:spPr>
          <p:txBody>
            <a:bodyPr>
              <a:spAutoFit/>
            </a:bodyPr>
            <a:lstStyle/>
            <a:p>
              <a:r>
                <a:rPr lang="en-US" b="1" dirty="0">
                  <a:solidFill>
                    <a:srgbClr val="FFC000"/>
                  </a:solidFill>
                </a:rPr>
                <a:t>Argument: New name of document needed</a:t>
              </a:r>
            </a:p>
          </p:txBody>
        </p:sp>
        <p:cxnSp>
          <p:nvCxnSpPr>
            <p:cNvPr id="23" name="Straight Arrow Connector 22"/>
            <p:cNvCxnSpPr>
              <a:stCxn id="79880" idx="1"/>
            </p:cNvCxnSpPr>
            <p:nvPr/>
          </p:nvCxnSpPr>
          <p:spPr>
            <a:xfrm flipH="1" flipV="1">
              <a:off x="3638550" y="5192713"/>
              <a:ext cx="906463" cy="217487"/>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090555" y="4579489"/>
            <a:ext cx="4128654" cy="668104"/>
            <a:chOff x="4090555" y="4579489"/>
            <a:chExt cx="4128654" cy="668104"/>
          </a:xfrm>
        </p:grpSpPr>
        <p:grpSp>
          <p:nvGrpSpPr>
            <p:cNvPr id="10" name="Group 9"/>
            <p:cNvGrpSpPr/>
            <p:nvPr/>
          </p:nvGrpSpPr>
          <p:grpSpPr>
            <a:xfrm>
              <a:off x="4090555" y="4579489"/>
              <a:ext cx="4128654" cy="668104"/>
              <a:chOff x="4090555" y="4579489"/>
              <a:chExt cx="4128654" cy="668104"/>
            </a:xfrm>
          </p:grpSpPr>
          <p:sp>
            <p:nvSpPr>
              <p:cNvPr id="79882" name="TextBox 15"/>
              <p:cNvSpPr txBox="1">
                <a:spLocks noChangeArrowheads="1"/>
              </p:cNvSpPr>
              <p:nvPr/>
            </p:nvSpPr>
            <p:spPr bwMode="auto">
              <a:xfrm>
                <a:off x="6619009" y="4579489"/>
                <a:ext cx="1600200" cy="646331"/>
              </a:xfrm>
              <a:prstGeom prst="rect">
                <a:avLst/>
              </a:prstGeom>
              <a:noFill/>
              <a:ln w="9525">
                <a:noFill/>
                <a:miter lim="800000"/>
                <a:headEnd/>
                <a:tailEnd/>
              </a:ln>
            </p:spPr>
            <p:txBody>
              <a:bodyPr wrap="square">
                <a:spAutoFit/>
              </a:bodyPr>
              <a:lstStyle/>
              <a:p>
                <a:r>
                  <a:rPr lang="en-US" b="1" dirty="0">
                    <a:solidFill>
                      <a:srgbClr val="FFC000"/>
                    </a:solidFill>
                  </a:rPr>
                  <a:t>No argument required</a:t>
                </a:r>
              </a:p>
            </p:txBody>
          </p:sp>
          <p:cxnSp>
            <p:nvCxnSpPr>
              <p:cNvPr id="21" name="Straight Arrow Connector 20"/>
              <p:cNvCxnSpPr>
                <a:stCxn id="79882" idx="1"/>
              </p:cNvCxnSpPr>
              <p:nvPr/>
            </p:nvCxnSpPr>
            <p:spPr bwMode="auto">
              <a:xfrm flipH="1">
                <a:off x="4090555" y="4902655"/>
                <a:ext cx="2528454" cy="3449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a:stCxn id="79882" idx="1"/>
            </p:cNvCxnSpPr>
            <p:nvPr/>
          </p:nvCxnSpPr>
          <p:spPr bwMode="auto">
            <a:xfrm flipH="1" flipV="1">
              <a:off x="5966114" y="4846726"/>
              <a:ext cx="652895" cy="5592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dirty="0" smtClean="0"/>
              <a:t>More On Objects</a:t>
            </a:r>
          </a:p>
        </p:txBody>
      </p:sp>
      <p:sp>
        <p:nvSpPr>
          <p:cNvPr id="80898" name="Content Placeholder 2"/>
          <p:cNvSpPr>
            <a:spLocks noGrp="1"/>
          </p:cNvSpPr>
          <p:nvPr>
            <p:ph idx="1"/>
          </p:nvPr>
        </p:nvSpPr>
        <p:spPr/>
        <p:txBody>
          <a:bodyPr/>
          <a:lstStyle/>
          <a:p>
            <a:pPr eaLnBrk="1" hangingPunct="1"/>
            <a:r>
              <a:rPr lang="en-US" dirty="0" smtClean="0"/>
              <a:t>This is only a very brief introduction on VBA objects</a:t>
            </a:r>
          </a:p>
          <a:p>
            <a:pPr eaLnBrk="1" hangingPunct="1"/>
            <a:r>
              <a:rPr lang="en-US" dirty="0" smtClean="0"/>
              <a:t>What you should now know</a:t>
            </a:r>
          </a:p>
          <a:p>
            <a:pPr lvl="1" eaLnBrk="1" hangingPunct="1"/>
            <a:r>
              <a:rPr lang="en-US" dirty="0" smtClean="0"/>
              <a:t>The 3 common objects (application,  active document, selection)</a:t>
            </a:r>
          </a:p>
          <a:p>
            <a:pPr lvl="1" eaLnBrk="1" hangingPunct="1"/>
            <a:r>
              <a:rPr lang="en-US" dirty="0" smtClean="0"/>
              <a:t> Objects consist of attributes and methods and how to access/use them</a:t>
            </a:r>
          </a:p>
          <a:p>
            <a:pPr eaLnBrk="1" hangingPunct="1"/>
            <a:r>
              <a:rPr lang="en-US" dirty="0" smtClean="0"/>
              <a:t>As the need arises you will learn more about these objects (and perhaps </a:t>
            </a:r>
            <a:r>
              <a:rPr lang="en-US" smtClean="0"/>
              <a:t>others) in the next section</a:t>
            </a:r>
            <a:endParaRPr lang="en-US" dirty="0" smtClean="0"/>
          </a:p>
        </p:txBody>
      </p:sp>
    </p:spTree>
    <p:extLst>
      <p:ext uri="{BB962C8B-B14F-4D97-AF65-F5344CB8AC3E}">
        <p14:creationId xmlns:p14="http://schemas.microsoft.com/office/powerpoint/2010/main" val="2649301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Basic Mathematical </a:t>
            </a:r>
            <a:r>
              <a:rPr lang="en-US" b="1" dirty="0" smtClean="0">
                <a:solidFill>
                  <a:srgbClr val="FF000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10393"/>
              </p:ext>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dirty="0" smtClean="0">
                          <a:latin typeface="Arial" panose="020B0604020202020204" pitchFamily="34" charset="0"/>
                          <a:cs typeface="Arial" panose="020B0604020202020204" pitchFamily="34" charset="0"/>
                        </a:rPr>
                        <a:t>Operation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Symbol used in VBA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Addition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a:t>
                      </a:r>
                      <a:r>
                        <a:rPr lang="en-US" sz="2000" b="1" baseline="0" dirty="0" smtClean="0">
                          <a:solidFill>
                            <a:srgbClr val="FF0000"/>
                          </a:solidFill>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Subtraction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Multiplication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10</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Division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81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9</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smtClean="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smtClean="0">
                          <a:latin typeface="Arial" panose="020B0604020202020204" pitchFamily="34" charset="0"/>
                          <a:cs typeface="Arial" panose="020B0604020202020204" pitchFamily="34" charset="0"/>
                        </a:rPr>
                        <a:t>2 </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972661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smtClean="0"/>
              <a:t>Used to temporarily store information at location in memory </a:t>
            </a:r>
          </a:p>
          <a:p>
            <a:pPr eaLnBrk="1" hangingPunct="1">
              <a:defRPr/>
            </a:pPr>
            <a:r>
              <a:rPr lang="en-US" dirty="0" smtClean="0"/>
              <a:t>Variables must be declared (created) before they can be used.</a:t>
            </a:r>
          </a:p>
          <a:p>
            <a:pPr eaLnBrk="1" hangingPunct="1">
              <a:defRPr/>
            </a:pPr>
            <a:r>
              <a:rPr lang="en-US" b="1" dirty="0" smtClean="0"/>
              <a:t>Format for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&lt;</a:t>
            </a:r>
            <a:r>
              <a:rPr lang="en-US" b="1" i="1" dirty="0" smtClean="0">
                <a:solidFill>
                  <a:srgbClr val="FF0000"/>
                </a:solidFill>
                <a:latin typeface="Consolas" panose="020B0609020204030204" pitchFamily="49" charset="0"/>
                <a:cs typeface="Consolas" panose="020B0609020204030204" pitchFamily="49" charset="0"/>
              </a:rPr>
              <a:t>Variable name</a:t>
            </a:r>
            <a:r>
              <a:rPr lang="en-US" b="1" dirty="0" smtClean="0">
                <a:solidFill>
                  <a:srgbClr val="FF0000"/>
                </a:solidFill>
                <a:latin typeface="Consolas" panose="020B0609020204030204" pitchFamily="49" charset="0"/>
                <a:cs typeface="Consolas" panose="020B0609020204030204" pitchFamily="49" charset="0"/>
              </a:rPr>
              <a:t>&gt; as &lt;</a:t>
            </a:r>
            <a:r>
              <a:rPr lang="en-US" b="1" i="1" dirty="0" smtClean="0">
                <a:solidFill>
                  <a:srgbClr val="FF0000"/>
                </a:solidFill>
                <a:latin typeface="Consolas" panose="020B0609020204030204" pitchFamily="49" charset="0"/>
                <a:cs typeface="Consolas" panose="020B0609020204030204" pitchFamily="49" charset="0"/>
              </a:rPr>
              <a:t>Type of variable</a:t>
            </a:r>
            <a:r>
              <a:rPr lang="en-US" b="1" dirty="0" smtClean="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smtClean="0"/>
              <a:t>Example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smtClean="0"/>
          </a:p>
          <a:p>
            <a:pPr lvl="1" eaLnBrk="1" hangingPunct="1">
              <a:defRPr/>
            </a:pPr>
            <a:endParaRPr lang="en-US" dirty="0"/>
          </a:p>
        </p:txBody>
      </p:sp>
      <p:sp>
        <p:nvSpPr>
          <p:cNvPr id="7" name="Text Box 6"/>
          <p:cNvSpPr txBox="1">
            <a:spLocks noChangeArrowheads="1"/>
          </p:cNvSpPr>
          <p:nvPr/>
        </p:nvSpPr>
        <p:spPr bwMode="auto">
          <a:xfrm>
            <a:off x="0" y="6626225"/>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a:spcBef>
                <a:spcPct val="50000"/>
              </a:spcBef>
              <a:buFontTx/>
              <a:buNone/>
            </a:pPr>
            <a:r>
              <a:rPr lang="en-CA" altLang="en-US" sz="1200" dirty="0">
                <a:latin typeface="Arial" pitchFamily="34" charset="0"/>
              </a:rPr>
              <a:t>Image curtesy of James Tam</a:t>
            </a:r>
          </a:p>
        </p:txBody>
      </p:sp>
    </p:spTree>
    <p:extLst>
      <p:ext uri="{BB962C8B-B14F-4D97-AF65-F5344CB8AC3E}">
        <p14:creationId xmlns:p14="http://schemas.microsoft.com/office/powerpoint/2010/main" val="662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smtClean="0"/>
              <a:t>Some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71781"/>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gridCol w="1943100"/>
                <a:gridCol w="2057400"/>
                <a:gridCol w="2057400"/>
              </a:tblGrid>
              <a:tr h="370840">
                <a:tc>
                  <a:txBody>
                    <a:bodyPr/>
                    <a:lstStyle/>
                    <a:p>
                      <a:r>
                        <a:rPr lang="en-US" dirty="0" smtClean="0"/>
                        <a:t>Type of information stored</a:t>
                      </a:r>
                      <a:endParaRPr lang="en-US" dirty="0"/>
                    </a:p>
                  </a:txBody>
                  <a:tcPr/>
                </a:tc>
                <a:tc>
                  <a:txBody>
                    <a:bodyPr/>
                    <a:lstStyle/>
                    <a:p>
                      <a:r>
                        <a:rPr lang="en-US" dirty="0" smtClean="0"/>
                        <a:t>VBA Name</a:t>
                      </a:r>
                      <a:endParaRPr lang="en-US" dirty="0"/>
                    </a:p>
                  </a:txBody>
                  <a:tcPr/>
                </a:tc>
                <a:tc>
                  <a:txBody>
                    <a:bodyPr/>
                    <a:lstStyle/>
                    <a:p>
                      <a:r>
                        <a:rPr lang="en-US" dirty="0" smtClean="0"/>
                        <a:t>Example variable</a:t>
                      </a:r>
                      <a:r>
                        <a:rPr lang="en-US" baseline="0" dirty="0" smtClean="0"/>
                        <a:t> declaration</a:t>
                      </a:r>
                      <a:endParaRPr lang="en-US" dirty="0"/>
                    </a:p>
                  </a:txBody>
                  <a:tcPr/>
                </a:tc>
                <a:tc>
                  <a:txBody>
                    <a:bodyPr/>
                    <a:lstStyle/>
                    <a:p>
                      <a:r>
                        <a:rPr lang="en-US" dirty="0" smtClean="0"/>
                        <a:t>Default Value</a:t>
                      </a:r>
                      <a:endParaRPr lang="en-US" dirty="0"/>
                    </a:p>
                  </a:txBody>
                  <a:tcPr/>
                </a:tc>
              </a:tr>
              <a:tr h="370840">
                <a:tc>
                  <a:txBody>
                    <a:bodyPr/>
                    <a:lstStyle/>
                    <a:p>
                      <a:r>
                        <a:rPr lang="en-US" dirty="0" smtClean="0"/>
                        <a:t>Whole numbers</a:t>
                      </a:r>
                      <a:endParaRPr lang="en-US" dirty="0"/>
                    </a:p>
                  </a:txBody>
                  <a:tcPr/>
                </a:tc>
                <a:tc>
                  <a:txBody>
                    <a:bodyPr/>
                    <a:lstStyle/>
                    <a:p>
                      <a:r>
                        <a:rPr lang="en-US" dirty="0" smtClean="0"/>
                        <a:t>Long</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LuckyNumber</a:t>
                      </a:r>
                      <a:r>
                        <a:rPr lang="en-US" sz="1600" baseline="0" dirty="0" smtClean="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tr>
              <a:tr h="370840">
                <a:tc>
                  <a:txBody>
                    <a:bodyPr/>
                    <a:lstStyle/>
                    <a:p>
                      <a:r>
                        <a:rPr lang="en-US" dirty="0" smtClean="0"/>
                        <a:t>Real</a:t>
                      </a:r>
                      <a:r>
                        <a:rPr lang="en-US" baseline="0" dirty="0" smtClean="0"/>
                        <a:t> numbers</a:t>
                      </a:r>
                      <a:endParaRPr lang="en-US" dirty="0"/>
                    </a:p>
                  </a:txBody>
                  <a:tcPr/>
                </a:tc>
                <a:tc>
                  <a:txBody>
                    <a:bodyPr/>
                    <a:lstStyle/>
                    <a:p>
                      <a:r>
                        <a:rPr lang="en-US" dirty="0" smtClean="0"/>
                        <a:t>Double</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MyWeight As Double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tr>
              <a:tr h="370840">
                <a:tc>
                  <a:txBody>
                    <a:bodyPr/>
                    <a:lstStyle/>
                    <a:p>
                      <a:r>
                        <a:rPr lang="en-US" dirty="0" smtClean="0"/>
                        <a:t>Chararacters</a:t>
                      </a:r>
                      <a:r>
                        <a:rPr lang="en-US" baseline="30000" dirty="0" smtClean="0"/>
                        <a:t>1</a:t>
                      </a:r>
                      <a:endParaRPr lang="en-US" baseline="30000" dirty="0"/>
                    </a:p>
                  </a:txBody>
                  <a:tcPr/>
                </a:tc>
                <a:tc>
                  <a:txBody>
                    <a:bodyPr/>
                    <a:lstStyle/>
                    <a:p>
                      <a:r>
                        <a:rPr lang="en-US" dirty="0" smtClean="0"/>
                        <a:t>String</a:t>
                      </a:r>
                      <a:r>
                        <a:rPr lang="en-US" baseline="30000" dirty="0" smtClean="0"/>
                        <a:t>2</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 Name As String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Empty string</a:t>
                      </a:r>
                      <a:endParaRPr lang="en-US" dirty="0"/>
                    </a:p>
                  </a:txBody>
                  <a:tcPr/>
                </a:tc>
              </a:tr>
              <a:tr h="650240">
                <a:tc>
                  <a:txBody>
                    <a:bodyPr/>
                    <a:lstStyle/>
                    <a:p>
                      <a:r>
                        <a:rPr lang="en-US" dirty="0" smtClean="0"/>
                        <a:t>Date</a:t>
                      </a:r>
                      <a:r>
                        <a:rPr lang="en-US" baseline="30000" dirty="0" smtClean="0"/>
                        <a:t>3</a:t>
                      </a:r>
                      <a:endParaRPr lang="en-US" baseline="30000" dirty="0"/>
                    </a:p>
                  </a:txBody>
                  <a:tcPr/>
                </a:tc>
                <a:tc>
                  <a:txBody>
                    <a:bodyPr/>
                    <a:lstStyle/>
                    <a:p>
                      <a:r>
                        <a:rPr lang="en-US" dirty="0" smtClean="0"/>
                        <a:t>Date</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a:t>
                      </a:r>
                      <a:r>
                        <a:rPr lang="en-US" sz="1600" baseline="0" dirty="0" smtClean="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00:00:00</a:t>
                      </a:r>
                      <a:endParaRPr lang="en-US" dirty="0"/>
                    </a:p>
                  </a:txBody>
                  <a:tcPr/>
                </a:tc>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a:t>
            </a:r>
            <a:r>
              <a:rPr lang="en-US" sz="1600" dirty="0" smtClean="0"/>
              <a:t>’ key</a:t>
            </a:r>
            <a:endParaRPr lang="en-US" sz="1600" dirty="0"/>
          </a:p>
          <a:p>
            <a:r>
              <a:rPr lang="en-US" sz="1600" dirty="0"/>
              <a:t>2) Each string can contain up to a maximum of 2 billion characters</a:t>
            </a:r>
          </a:p>
          <a:p>
            <a:r>
              <a:rPr lang="en-US" sz="1600" dirty="0"/>
              <a:t>3) Format: </a:t>
            </a:r>
            <a:r>
              <a:rPr lang="en-US" sz="1600" dirty="0" smtClean="0"/>
              <a:t>Day/month/year</a:t>
            </a:r>
            <a:endParaRPr lang="en-US" sz="1600" dirty="0"/>
          </a:p>
        </p:txBody>
      </p:sp>
    </p:spTree>
    <p:extLst>
      <p:ext uri="{BB962C8B-B14F-4D97-AF65-F5344CB8AC3E}">
        <p14:creationId xmlns:p14="http://schemas.microsoft.com/office/powerpoint/2010/main" val="400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Macros And The Web-Based Office</a:t>
            </a:r>
            <a:endParaRPr lang="en-CA" dirty="0"/>
          </a:p>
        </p:txBody>
      </p:sp>
      <p:sp>
        <p:nvSpPr>
          <p:cNvPr id="3" name="Content Placeholder 2"/>
          <p:cNvSpPr>
            <a:spLocks noGrp="1"/>
          </p:cNvSpPr>
          <p:nvPr>
            <p:ph idx="1"/>
          </p:nvPr>
        </p:nvSpPr>
        <p:spPr/>
        <p:txBody>
          <a:bodyPr/>
          <a:lstStyle/>
          <a:p>
            <a:r>
              <a:rPr lang="en-CA" dirty="0" smtClean="0"/>
              <a:t>According to Microsoft macros are not accessible via their online Office products:</a:t>
            </a:r>
          </a:p>
          <a:p>
            <a:pPr lvl="3"/>
            <a:r>
              <a:rPr lang="en-CA" dirty="0">
                <a:hlinkClick r:id="rId2"/>
              </a:rPr>
              <a:t>https://</a:t>
            </a:r>
            <a:r>
              <a:rPr lang="en-CA" dirty="0" smtClean="0">
                <a:hlinkClick r:id="rId2"/>
              </a:rPr>
              <a:t>support.office.com/en-us/article/Differences-between-using-a-workbook-in-the-browser-and-in-Excel-f0dc28ed-b85d-4e1d-be6d-5878005db3b6?CorrelationId=917b1609-97e9-4cc7-9eeb-d188939ad740&amp;ui=en-US&amp;rs=en-US&amp;ad=US</a:t>
            </a:r>
            <a:endParaRPr lang="en-CA" dirty="0" smtClean="0"/>
          </a:p>
          <a:p>
            <a:r>
              <a:rPr lang="en-CA" dirty="0" smtClean="0"/>
              <a:t>Result: use a computer with the desktop version of Office installed.</a:t>
            </a:r>
          </a:p>
          <a:p>
            <a:pPr lvl="1"/>
            <a:r>
              <a:rPr lang="en-CA" dirty="0" smtClean="0"/>
              <a:t>203 lab</a:t>
            </a:r>
          </a:p>
          <a:p>
            <a:pPr lvl="1"/>
            <a:r>
              <a:rPr lang="en-CA" dirty="0" smtClean="0"/>
              <a:t>Other </a:t>
            </a:r>
            <a:r>
              <a:rPr lang="en-CA" smtClean="0"/>
              <a:t>campus computers</a:t>
            </a:r>
          </a:p>
          <a:p>
            <a:pPr lvl="2"/>
            <a:r>
              <a:rPr lang="en-CA" smtClean="0"/>
              <a:t>Some ‘labs’ may have open access hours</a:t>
            </a:r>
            <a:endParaRPr lang="en-CA" dirty="0" smtClean="0"/>
          </a:p>
          <a:p>
            <a:pPr lvl="1"/>
            <a:r>
              <a:rPr lang="en-CA" dirty="0" smtClean="0"/>
              <a:t>It is CRUICIAL that you test your program on the computers in the </a:t>
            </a:r>
            <a:r>
              <a:rPr lang="en-CA" smtClean="0"/>
              <a:t>203 lab because your assignment must work on the lab machines in order to receive credit.</a:t>
            </a:r>
            <a:endParaRPr lang="en-CA" dirty="0"/>
          </a:p>
        </p:txBody>
      </p:sp>
    </p:spTree>
    <p:extLst>
      <p:ext uri="{BB962C8B-B14F-4D97-AF65-F5344CB8AC3E}">
        <p14:creationId xmlns:p14="http://schemas.microsoft.com/office/powerpoint/2010/main" val="1138280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Assigning Values To Variables</a:t>
            </a:r>
            <a:endParaRPr lang="en-US" dirty="0"/>
          </a:p>
        </p:txBody>
      </p:sp>
      <p:sp>
        <p:nvSpPr>
          <p:cNvPr id="3" name="Content Placeholder 2"/>
          <p:cNvSpPr>
            <a:spLocks noGrp="1"/>
          </p:cNvSpPr>
          <p:nvPr>
            <p:ph idx="1"/>
          </p:nvPr>
        </p:nvSpPr>
        <p:spPr/>
        <p:txBody>
          <a:bodyPr/>
          <a:lstStyle/>
          <a:p>
            <a:pPr marL="0" indent="0">
              <a:buNone/>
            </a:pPr>
            <a:r>
              <a:rPr lang="en-US" dirty="0" smtClean="0">
                <a:cs typeface="Consolas" panose="020B0609020204030204" pitchFamily="49" charset="0"/>
              </a:rPr>
              <a:t>Note: some types of variables requires some mechanism to specify the type of information to be stored:</a:t>
            </a:r>
          </a:p>
          <a:p>
            <a:r>
              <a:rPr lang="en-US" sz="1800" dirty="0" smtClean="0">
                <a:cs typeface="Consolas" panose="020B0609020204030204" pitchFamily="49" charset="0"/>
              </a:rPr>
              <a:t>Strings: the start and end of the string must be marked </a:t>
            </a:r>
            <a:r>
              <a:rPr lang="en-US" sz="1800" dirty="0">
                <a:cs typeface="Consolas" panose="020B0609020204030204" pitchFamily="49" charset="0"/>
              </a:rPr>
              <a:t>with double quotes </a:t>
            </a:r>
            <a:r>
              <a:rPr lang="en-US" sz="1800" i="1" dirty="0" smtClean="0">
                <a:cs typeface="Consolas" panose="020B0609020204030204" pitchFamily="49" charset="0"/>
              </a:rPr>
              <a:t>"</a:t>
            </a:r>
          </a:p>
          <a:p>
            <a:r>
              <a:rPr lang="en-US" sz="1800" dirty="0" smtClean="0">
                <a:cs typeface="Consolas" panose="020B0609020204030204" pitchFamily="49" charset="0"/>
              </a:rPr>
              <a:t>Date: </a:t>
            </a:r>
            <a:r>
              <a:rPr lang="en-US" sz="1800" dirty="0">
                <a:cs typeface="Consolas" panose="020B0609020204030204" pitchFamily="49" charset="0"/>
              </a:rPr>
              <a:t>the start and end of the string must be marked with </a:t>
            </a:r>
            <a:r>
              <a:rPr lang="en-US" sz="1800" dirty="0" smtClean="0">
                <a:cs typeface="Consolas" panose="020B0609020204030204" pitchFamily="49" charset="0"/>
              </a:rPr>
              <a:t>the number sign </a:t>
            </a:r>
            <a:r>
              <a:rPr lang="en-US" sz="1800" i="1" dirty="0" smtClean="0">
                <a:cs typeface="Consolas" panose="020B0609020204030204" pitchFamily="49" charset="0"/>
              </a:rPr>
              <a:t>#</a:t>
            </a:r>
            <a:endParaRPr lang="en-US" sz="1800" dirty="0" smtClean="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LuckyNumber As </a:t>
            </a:r>
            <a:r>
              <a:rPr lang="en-US" sz="1800" dirty="0" smtClean="0">
                <a:latin typeface="Consolas" panose="020B0609020204030204" pitchFamily="49" charset="0"/>
                <a:cs typeface="Consolas" panose="020B0609020204030204" pitchFamily="49" charset="0"/>
              </a:rPr>
              <a:t>Long</a:t>
            </a:r>
          </a:p>
          <a:p>
            <a:pPr marL="0" indent="0">
              <a:buNone/>
            </a:pPr>
            <a:r>
              <a:rPr lang="en-US" sz="1800" dirty="0" smtClean="0">
                <a:latin typeface="Consolas" panose="020B0609020204030204" pitchFamily="49" charset="0"/>
                <a:cs typeface="Consolas" panose="020B0609020204030204" pitchFamily="49" charset="0"/>
              </a:rPr>
              <a:t>LuckNumber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BirthDay As Date </a:t>
            </a: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BirthDay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MyName As String</a:t>
            </a:r>
          </a:p>
          <a:p>
            <a:pPr marL="0" indent="0">
              <a:buNone/>
            </a:pPr>
            <a:r>
              <a:rPr lang="en-US" sz="1800" dirty="0" smtClean="0">
                <a:latin typeface="Consolas" panose="020B0609020204030204" pitchFamily="49" charset="0"/>
                <a:cs typeface="Consolas" panose="020B0609020204030204" pitchFamily="49" charset="0"/>
              </a:rPr>
              <a:t>MyName </a:t>
            </a:r>
            <a:r>
              <a:rPr lang="en-US" sz="1800" dirty="0">
                <a:latin typeface="Consolas" panose="020B0609020204030204" pitchFamily="49" charset="0"/>
                <a:cs typeface="Consolas" panose="020B0609020204030204" pitchFamily="49" charset="0"/>
              </a:rPr>
              <a:t>= "James"</a:t>
            </a:r>
          </a:p>
        </p:txBody>
      </p:sp>
    </p:spTree>
    <p:extLst>
      <p:ext uri="{BB962C8B-B14F-4D97-AF65-F5344CB8AC3E}">
        <p14:creationId xmlns:p14="http://schemas.microsoft.com/office/powerpoint/2010/main" val="2903330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Variables: Metaphor To Use</a:t>
            </a:r>
            <a:endParaRPr lang="en-US"/>
          </a:p>
        </p:txBody>
      </p:sp>
      <p:sp>
        <p:nvSpPr>
          <p:cNvPr id="3" name="Content Placeholder 2"/>
          <p:cNvSpPr>
            <a:spLocks noGrp="1"/>
          </p:cNvSpPr>
          <p:nvPr>
            <p:ph idx="1"/>
          </p:nvPr>
        </p:nvSpPr>
        <p:spPr/>
        <p:txBody>
          <a:bodyPr/>
          <a:lstStyle/>
          <a:p>
            <a:r>
              <a:rPr lang="en-US" smtClean="0"/>
              <a:t>Think of VBA variables like a “mailslot in memory”</a:t>
            </a:r>
          </a:p>
          <a:p>
            <a:r>
              <a:rPr lang="en-US" smtClean="0"/>
              <a:t>Unlike an actual mailslot computer variables can only hold one piece of information</a:t>
            </a:r>
          </a:p>
          <a:p>
            <a:pPr lvl="1"/>
            <a:r>
              <a:rPr lang="en-US" smtClean="0"/>
              <a:t>Adding new information results in the old information being replaced by the new information</a:t>
            </a:r>
          </a:p>
          <a:p>
            <a:pPr lvl="1"/>
            <a:endParaRPr lang="en-US"/>
          </a:p>
          <a:p>
            <a:pPr lvl="1"/>
            <a:endParaRPr lang="en-US" smtClean="0"/>
          </a:p>
          <a:p>
            <a:pPr lvl="1"/>
            <a:endParaRPr lang="en-US"/>
          </a:p>
          <a:p>
            <a:pPr lvl="1"/>
            <a:endParaRPr lang="en-US" smtClean="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Dim num as Long</a:t>
            </a:r>
            <a:endParaRPr lang="en-US">
              <a:latin typeface="Consolas" panose="020B0609020204030204" pitchFamily="49" charset="0"/>
              <a:cs typeface="Consolas" panose="020B0609020204030204" pitchFamily="49" charset="0"/>
            </a:endParaRP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a:t>
              </a:r>
              <a:endParaRPr lang="en-US">
                <a:latin typeface="Consolas" panose="020B0609020204030204" pitchFamily="49" charset="0"/>
                <a:cs typeface="Consolas" panose="020B0609020204030204" pitchFamily="49" charset="0"/>
              </a:endParaRP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a:t>
            </a:r>
            <a:endParaRPr lang="en-US">
              <a:latin typeface="Consolas" panose="020B0609020204030204" pitchFamily="49" charset="0"/>
              <a:cs typeface="Consolas" panose="020B0609020204030204" pitchFamily="49" charset="0"/>
            </a:endParaRP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17</a:t>
            </a:r>
            <a:endParaRPr lang="en-US">
              <a:latin typeface="Consolas" panose="020B0609020204030204" pitchFamily="49" charset="0"/>
              <a:cs typeface="Consolas" panose="020B0609020204030204" pitchFamily="49" charset="0"/>
            </a:endParaRP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17</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27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a:t>
            </a:r>
            <a:r>
              <a:rPr lang="en-US" smtClean="0"/>
              <a:t>Use (2)</a:t>
            </a:r>
            <a:endParaRPr lang="en-US"/>
          </a:p>
        </p:txBody>
      </p:sp>
      <p:sp>
        <p:nvSpPr>
          <p:cNvPr id="3" name="Content Placeholder 2"/>
          <p:cNvSpPr>
            <a:spLocks noGrp="1"/>
          </p:cNvSpPr>
          <p:nvPr>
            <p:ph idx="1"/>
          </p:nvPr>
        </p:nvSpPr>
        <p:spPr/>
        <p:txBody>
          <a:bodyPr/>
          <a:lstStyle/>
          <a:p>
            <a:pPr marL="234950" lvl="1" indent="-234950">
              <a:buFont typeface="Arial" charset="0"/>
              <a:buChar char="•"/>
            </a:pPr>
            <a:r>
              <a:rPr lang="en-US" sz="2400"/>
              <a:t>Also each computer variable is </a:t>
            </a:r>
            <a:r>
              <a:rPr lang="en-US" sz="2400" smtClean="0"/>
              <a:t>separate </a:t>
            </a:r>
            <a:r>
              <a:rPr lang="en-US" sz="2400"/>
              <a:t>location in memory</a:t>
            </a:r>
            <a:r>
              <a:rPr lang="en-US" sz="2400" smtClean="0"/>
              <a:t>.</a:t>
            </a:r>
          </a:p>
          <a:p>
            <a:pPr marL="234950" lvl="1" indent="-234950">
              <a:buFont typeface="Arial" charset="0"/>
              <a:buChar char="•"/>
            </a:pPr>
            <a:r>
              <a:rPr lang="en-US" sz="2400" smtClean="0"/>
              <a:t>Each location can hold information independently of other locations.</a:t>
            </a:r>
          </a:p>
          <a:p>
            <a:pPr marL="352425" lvl="2" indent="-234950"/>
            <a:r>
              <a:rPr lang="en-US" sz="2200" smtClean="0"/>
              <a:t>Note: This works differently than mathematical variables!</a:t>
            </a:r>
          </a:p>
          <a:p>
            <a:pPr marL="352425" lvl="2" indent="-234950"/>
            <a:endParaRPr lang="en-US" sz="2200"/>
          </a:p>
          <a:p>
            <a:pPr marL="352425" lvl="2" indent="-234950"/>
            <a:endParaRPr lang="en-US" sz="2200" smtClean="0"/>
          </a:p>
          <a:p>
            <a:pPr marL="352425" lvl="2" indent="-234950"/>
            <a:endParaRPr lang="en-US" sz="2200"/>
          </a:p>
          <a:p>
            <a:pPr marL="352425" lvl="2" indent="-234950"/>
            <a:endParaRPr lang="en-US" sz="2200" smtClean="0"/>
          </a:p>
          <a:p>
            <a:pPr marL="117475" lvl="2" indent="0">
              <a:buNone/>
            </a:pPr>
            <a:endParaRPr lang="en-US" sz="2200"/>
          </a:p>
          <a:p>
            <a:pPr marL="352425" lvl="2" indent="-234950"/>
            <a:r>
              <a:rPr lang="en-US" sz="2200" smtClean="0"/>
              <a:t>What is the result?</a:t>
            </a:r>
            <a:endParaRPr lang="en-US" sz="2200"/>
          </a:p>
          <a:p>
            <a:endParaRPr lang="en-US"/>
          </a:p>
        </p:txBody>
      </p:sp>
      <p:sp>
        <p:nvSpPr>
          <p:cNvPr id="4" name="Rectangle 3"/>
          <p:cNvSpPr/>
          <p:nvPr/>
        </p:nvSpPr>
        <p:spPr>
          <a:xfrm>
            <a:off x="838200" y="3200400"/>
            <a:ext cx="3200400" cy="16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latin typeface="Consolas" panose="020B0609020204030204" pitchFamily="49" charset="0"/>
                <a:cs typeface="Consolas" panose="020B0609020204030204" pitchFamily="49" charset="0"/>
              </a:rPr>
              <a:t>Dim num1 as Long</a:t>
            </a:r>
          </a:p>
          <a:p>
            <a:r>
              <a:rPr lang="en-US" smtClean="0">
                <a:latin typeface="Consolas" panose="020B0609020204030204" pitchFamily="49" charset="0"/>
                <a:cs typeface="Consolas" panose="020B0609020204030204" pitchFamily="49" charset="0"/>
              </a:rPr>
              <a:t>Dim num2 </a:t>
            </a:r>
            <a:r>
              <a:rPr lang="en-US">
                <a:latin typeface="Consolas" panose="020B0609020204030204" pitchFamily="49" charset="0"/>
                <a:cs typeface="Consolas" panose="020B0609020204030204" pitchFamily="49" charset="0"/>
              </a:rPr>
              <a:t>as </a:t>
            </a:r>
            <a:r>
              <a:rPr lang="en-US" smtClean="0">
                <a:latin typeface="Consolas" panose="020B0609020204030204" pitchFamily="49" charset="0"/>
                <a:cs typeface="Consolas" panose="020B0609020204030204" pitchFamily="49" charset="0"/>
              </a:rPr>
              <a:t>Long</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um2 = num1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2</a:t>
            </a:r>
          </a:p>
          <a:p>
            <a:endParaRPr lang="en-US"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MsgBox: Dislaying Mixes Of Strings And Variables</a:t>
            </a:r>
            <a:endParaRPr lang="en-US"/>
          </a:p>
        </p:txBody>
      </p:sp>
      <p:sp>
        <p:nvSpPr>
          <p:cNvPr id="3" name="Content Placeholder 2"/>
          <p:cNvSpPr>
            <a:spLocks noGrp="1"/>
          </p:cNvSpPr>
          <p:nvPr>
            <p:ph idx="1"/>
          </p:nvPr>
        </p:nvSpPr>
        <p:spPr/>
        <p:txBody>
          <a:bodyPr/>
          <a:lstStyle/>
          <a:p>
            <a:pPr eaLnBrk="1" hangingPunct="1"/>
            <a:r>
              <a:rPr lang="en-CA" b="1" smtClean="0"/>
              <a:t>Format</a:t>
            </a:r>
            <a:r>
              <a:rPr lang="en-CA" smtClean="0"/>
              <a:t>:</a:t>
            </a:r>
          </a:p>
          <a:p>
            <a:pPr marL="234950" lvl="1" indent="0" eaLnBrk="1" hangingPunct="1">
              <a:buNone/>
            </a:pPr>
            <a:r>
              <a:rPr lang="en-CA" smtClean="0">
                <a:latin typeface="Consolas" pitchFamily="49" charset="0"/>
              </a:rPr>
              <a:t>MsgBox </a:t>
            </a:r>
            <a:r>
              <a:rPr lang="en-CA">
                <a:latin typeface="Consolas" pitchFamily="49" charset="0"/>
              </a:rPr>
              <a:t>("&lt;</a:t>
            </a:r>
            <a:r>
              <a:rPr lang="en-CA" i="1" smtClean="0">
                <a:latin typeface="Consolas" pitchFamily="49" charset="0"/>
              </a:rPr>
              <a:t>Message1</a:t>
            </a:r>
            <a:r>
              <a:rPr lang="en-CA" smtClean="0">
                <a:latin typeface="Consolas" pitchFamily="49" charset="0"/>
              </a:rPr>
              <a:t>&gt;</a:t>
            </a:r>
            <a:r>
              <a:rPr lang="en-CA">
                <a:latin typeface="Consolas" pitchFamily="49" charset="0"/>
              </a:rPr>
              <a:t>"</a:t>
            </a:r>
            <a:r>
              <a:rPr lang="en-CA" smtClean="0">
                <a:latin typeface="Consolas" pitchFamily="49" charset="0"/>
              </a:rPr>
              <a:t> &amp; &lt;variable name&gt;)</a:t>
            </a:r>
            <a:endParaRPr lang="en-CA">
              <a:latin typeface="Consolas" pitchFamily="49" charset="0"/>
            </a:endParaRPr>
          </a:p>
          <a:p>
            <a:pPr lvl="1" eaLnBrk="1" hangingPunct="1"/>
            <a:endParaRPr lang="en-CA"/>
          </a:p>
          <a:p>
            <a:pPr eaLnBrk="1" hangingPunct="1"/>
            <a:r>
              <a:rPr lang="en-CA" smtClean="0"/>
              <a:t>Example:</a:t>
            </a:r>
          </a:p>
          <a:p>
            <a:pPr marL="234950" lvl="1" indent="0" eaLnBrk="1" hangingPunct="1">
              <a:buNone/>
            </a:pPr>
            <a:r>
              <a:rPr lang="en-CA" smtClean="0">
                <a:latin typeface="Consolas" panose="020B0609020204030204" pitchFamily="49" charset="0"/>
                <a:cs typeface="Consolas" panose="020B0609020204030204" pitchFamily="49" charset="0"/>
              </a:rPr>
              <a:t>Dim num as Long</a:t>
            </a:r>
          </a:p>
          <a:p>
            <a:pPr marL="234950" lvl="1" indent="0" eaLnBrk="1" hangingPunct="1">
              <a:buNone/>
            </a:pPr>
            <a:r>
              <a:rPr lang="en-CA" smtClean="0">
                <a:latin typeface="Consolas" panose="020B0609020204030204" pitchFamily="49" charset="0"/>
                <a:cs typeface="Consolas" panose="020B0609020204030204" pitchFamily="49" charset="0"/>
              </a:rPr>
              <a:t>num = 7</a:t>
            </a:r>
          </a:p>
          <a:p>
            <a:pPr marL="234950" lvl="1" indent="0" eaLnBrk="1" hangingPunct="1">
              <a:buNone/>
            </a:pPr>
            <a:r>
              <a:rPr lang="en-CA" smtClean="0">
                <a:latin typeface="Consolas" panose="020B0609020204030204" pitchFamily="49" charset="0"/>
                <a:cs typeface="Consolas" panose="020B0609020204030204" pitchFamily="49" charset="0"/>
              </a:rPr>
              <a:t>MsgBox </a:t>
            </a:r>
            <a:r>
              <a:rPr lang="en-CA">
                <a:latin typeface="Consolas" pitchFamily="49" charset="0"/>
                <a:cs typeface="Consolas" panose="020B0609020204030204" pitchFamily="49" charset="0"/>
              </a:rPr>
              <a:t>("num="</a:t>
            </a:r>
            <a:r>
              <a:rPr lang="en-US" smtClean="0">
                <a:latin typeface="Consolas" pitchFamily="49" charset="0"/>
                <a:cs typeface="Consolas" panose="020B0609020204030204" pitchFamily="49" charset="0"/>
              </a:rPr>
              <a:t> &amp; num)</a:t>
            </a:r>
            <a:endParaRPr lang="en-CA">
              <a:latin typeface="Consolas" pitchFamily="49" charset="0"/>
              <a:cs typeface="Consolas" panose="020B0609020204030204" pitchFamily="49" charset="0"/>
            </a:endParaRPr>
          </a:p>
          <a:p>
            <a:endParaRPr lang="en-US"/>
          </a:p>
        </p:txBody>
      </p:sp>
      <p:sp>
        <p:nvSpPr>
          <p:cNvPr id="4" name="TextBox 3"/>
          <p:cNvSpPr txBox="1"/>
          <p:nvPr/>
        </p:nvSpPr>
        <p:spPr>
          <a:xfrm>
            <a:off x="457200" y="4343400"/>
            <a:ext cx="7086600" cy="646331"/>
          </a:xfrm>
          <a:prstGeom prst="rect">
            <a:avLst/>
          </a:prstGeom>
          <a:noFill/>
        </p:spPr>
        <p:txBody>
          <a:bodyPr wrap="square" rtlCol="0">
            <a:spAutoFit/>
          </a:bodyPr>
          <a:lstStyle/>
          <a:p>
            <a:r>
              <a:rPr lang="en-CA" b="1" smtClean="0">
                <a:solidFill>
                  <a:srgbClr val="00B0F0"/>
                </a:solidFill>
                <a:latin typeface="Consolas" pitchFamily="49" charset="0"/>
                <a:cs typeface="Consolas" panose="020B0609020204030204" pitchFamily="49" charset="0"/>
              </a:rPr>
              <a:t>"</a:t>
            </a:r>
            <a:r>
              <a:rPr lang="en-CA" b="1">
                <a:solidFill>
                  <a:srgbClr val="00B0F0"/>
                </a:solidFill>
                <a:latin typeface="Consolas" pitchFamily="49" charset="0"/>
                <a:cs typeface="Consolas" panose="020B0609020204030204" pitchFamily="49" charset="0"/>
              </a:rPr>
              <a:t>num="</a:t>
            </a:r>
            <a:r>
              <a:rPr lang="en-US" b="1">
                <a:solidFill>
                  <a:srgbClr val="00B0F0"/>
                </a:solidFill>
                <a:latin typeface="Consolas" pitchFamily="49" charset="0"/>
                <a:cs typeface="Consolas" panose="020B0609020204030204" pitchFamily="49" charset="0"/>
              </a:rPr>
              <a:t> </a:t>
            </a:r>
            <a:r>
              <a:rPr lang="en-US" b="1" smtClean="0">
                <a:solidFill>
                  <a:srgbClr val="00B0F0"/>
                </a:solidFill>
                <a:latin typeface="Consolas" panose="020B0609020204030204" pitchFamily="49" charset="0"/>
                <a:cs typeface="Consolas" panose="020B0609020204030204" pitchFamily="49" charset="0"/>
              </a:rPr>
              <a:t>    : A literal string</a:t>
            </a:r>
          </a:p>
          <a:p>
            <a:r>
              <a:rPr lang="en-US" b="1">
                <a:solidFill>
                  <a:srgbClr val="00B0F0"/>
                </a:solidFill>
                <a:latin typeface="Consolas" panose="020B0609020204030204" pitchFamily="49" charset="0"/>
                <a:cs typeface="Consolas" panose="020B0609020204030204" pitchFamily="49" charset="0"/>
              </a:rPr>
              <a:t>n</a:t>
            </a:r>
            <a:r>
              <a:rPr lang="en-US" b="1" smtClean="0">
                <a:solidFill>
                  <a:srgbClr val="00B0F0"/>
                </a:solidFill>
                <a:latin typeface="Consolas" panose="020B0609020204030204" pitchFamily="49" charset="0"/>
                <a:cs typeface="Consolas" panose="020B0609020204030204" pitchFamily="49" charset="0"/>
              </a:rPr>
              <a:t>um:       : contents of a variable (slot in memory)</a:t>
            </a:r>
            <a:endParaRPr lang="en-US" b="1">
              <a:solidFill>
                <a:srgbClr val="00B0F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Example: Basics Of Variables</a:t>
            </a:r>
            <a:endParaRPr lang="en-US"/>
          </a:p>
        </p:txBody>
      </p:sp>
      <p:sp>
        <p:nvSpPr>
          <p:cNvPr id="3" name="Content Placeholder 2"/>
          <p:cNvSpPr>
            <a:spLocks noGrp="1"/>
          </p:cNvSpPr>
          <p:nvPr>
            <p:ph idx="1"/>
          </p:nvPr>
        </p:nvSpPr>
        <p:spPr/>
        <p:txBody>
          <a:bodyPr/>
          <a:lstStyle/>
          <a:p>
            <a:r>
              <a:rPr lang="en-US" smtClean="0"/>
              <a:t>Name of the online example: </a:t>
            </a:r>
            <a:r>
              <a:rPr lang="en-US" sz="2000" smtClean="0">
                <a:latin typeface="Consolas" panose="020B0609020204030204" pitchFamily="49" charset="0"/>
                <a:cs typeface="Consolas" panose="020B0609020204030204" pitchFamily="49" charset="0"/>
              </a:rPr>
              <a:t>2variablesMixedOutput.docm</a:t>
            </a:r>
          </a:p>
          <a:p>
            <a:endParaRPr lang="en-US" smtClean="0"/>
          </a:p>
        </p:txBody>
      </p:sp>
      <p:sp>
        <p:nvSpPr>
          <p:cNvPr id="4" name="Rectangle 3"/>
          <p:cNvSpPr/>
          <p:nvPr/>
        </p:nvSpPr>
        <p:spPr>
          <a:xfrm>
            <a:off x="533400" y="2057400"/>
            <a:ext cx="7801099" cy="25908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indent="0">
              <a:buNone/>
            </a:pPr>
            <a:r>
              <a:rPr lang="pt-BR" b="1">
                <a:latin typeface="Consolas" panose="020B0609020204030204" pitchFamily="49" charset="0"/>
                <a:cs typeface="Consolas" panose="020B0609020204030204" pitchFamily="49" charset="0"/>
              </a:rPr>
              <a:t>Sub secondExample()</a:t>
            </a:r>
          </a:p>
          <a:p>
            <a:pPr marL="234950" lvl="1" indent="0">
              <a:buNone/>
            </a:pPr>
            <a:r>
              <a:rPr lang="pt-BR" b="1">
                <a:latin typeface="Consolas" panose="020B0609020204030204" pitchFamily="49" charset="0"/>
                <a:cs typeface="Consolas" panose="020B0609020204030204" pitchFamily="49" charset="0"/>
              </a:rPr>
              <a:t>    Dim num1 As Long</a:t>
            </a:r>
          </a:p>
          <a:p>
            <a:pPr marL="234950" lvl="1" indent="0">
              <a:buNone/>
            </a:pPr>
            <a:r>
              <a:rPr lang="pt-BR" b="1">
                <a:latin typeface="Consolas" panose="020B0609020204030204" pitchFamily="49" charset="0"/>
                <a:cs typeface="Consolas" panose="020B0609020204030204" pitchFamily="49" charset="0"/>
              </a:rPr>
              <a:t>    Dim num2 As Long</a:t>
            </a:r>
          </a:p>
          <a:p>
            <a:pPr marL="234950" lvl="1" indent="0">
              <a:buNone/>
            </a:pPr>
            <a:r>
              <a:rPr lang="pt-BR" b="1">
                <a:latin typeface="Consolas" panose="020B0609020204030204" pitchFamily="49" charset="0"/>
                <a:cs typeface="Consolas" panose="020B0609020204030204" pitchFamily="49" charset="0"/>
              </a:rPr>
              <a:t>    num1 = 1</a:t>
            </a:r>
          </a:p>
          <a:p>
            <a:pPr marL="234950" lvl="1" indent="0">
              <a:buNone/>
            </a:pPr>
            <a:r>
              <a:rPr lang="pt-BR" b="1">
                <a:latin typeface="Consolas" panose="020B0609020204030204" pitchFamily="49" charset="0"/>
                <a:cs typeface="Consolas" panose="020B0609020204030204" pitchFamily="49" charset="0"/>
              </a:rPr>
              <a:t>    num2 = num1</a:t>
            </a:r>
          </a:p>
          <a:p>
            <a:pPr marL="234950" lvl="1" indent="0">
              <a:buNone/>
            </a:pPr>
            <a:r>
              <a:rPr lang="pt-BR" b="1">
                <a:latin typeface="Consolas" panose="020B0609020204030204" pitchFamily="49" charset="0"/>
                <a:cs typeface="Consolas" panose="020B0609020204030204" pitchFamily="49" charset="0"/>
              </a:rPr>
              <a:t>    MsgBox ("num1=" &amp; num1 &amp; ", " &amp; "num2=" &amp; num2)</a:t>
            </a:r>
          </a:p>
          <a:p>
            <a:pPr marL="234950" lvl="1" indent="0">
              <a:buNone/>
            </a:pPr>
            <a:r>
              <a:rPr lang="pt-BR" b="1">
                <a:latin typeface="Consolas" panose="020B0609020204030204" pitchFamily="49" charset="0"/>
                <a:cs typeface="Consolas" panose="020B0609020204030204" pitchFamily="49" charset="0"/>
              </a:rPr>
              <a:t>    num1 = 2</a:t>
            </a:r>
          </a:p>
          <a:p>
            <a:pPr marL="234950" lvl="1" indent="0">
              <a:buNone/>
            </a:pPr>
            <a:r>
              <a:rPr lang="pt-BR" b="1">
                <a:latin typeface="Consolas" panose="020B0609020204030204" pitchFamily="49" charset="0"/>
                <a:cs typeface="Consolas" panose="020B0609020204030204" pitchFamily="49" charset="0"/>
              </a:rPr>
              <a:t>    MsgBox ("num1=" &amp; num1 &amp; ", " &amp; "num2=" &amp; num2)</a:t>
            </a:r>
          </a:p>
          <a:p>
            <a:pPr marL="234950" lvl="1" indent="0">
              <a:buNone/>
            </a:pPr>
            <a:r>
              <a:rPr lang="pt-BR" b="1">
                <a:latin typeface="Consolas" panose="020B0609020204030204" pitchFamily="49" charset="0"/>
                <a:cs typeface="Consolas" panose="020B0609020204030204" pitchFamily="49" charset="0"/>
              </a:rPr>
              <a:t>End Sub</a:t>
            </a:r>
            <a:endParaRPr lang="en-US" b="1">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761758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Third VBA </a:t>
            </a:r>
            <a:r>
              <a:rPr lang="en-US" dirty="0" smtClean="0"/>
              <a:t>Example</a:t>
            </a:r>
          </a:p>
        </p:txBody>
      </p:sp>
      <p:sp>
        <p:nvSpPr>
          <p:cNvPr id="87042"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Using variables</a:t>
            </a:r>
          </a:p>
          <a:p>
            <a:pPr lvl="1" eaLnBrk="1" hangingPunct="1"/>
            <a:r>
              <a:rPr lang="en-US" dirty="0" smtClean="0"/>
              <a:t>Using mathematical operators</a:t>
            </a:r>
          </a:p>
        </p:txBody>
      </p:sp>
    </p:spTree>
    <p:extLst>
      <p:ext uri="{BB962C8B-B14F-4D97-AF65-F5344CB8AC3E}">
        <p14:creationId xmlns:p14="http://schemas.microsoft.com/office/powerpoint/2010/main" val="15402331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Third </a:t>
            </a:r>
            <a:r>
              <a:rPr lang="en-US" dirty="0" smtClean="0"/>
              <a:t>VBA Example (2)</a:t>
            </a:r>
          </a:p>
        </p:txBody>
      </p:sp>
      <p:sp>
        <p:nvSpPr>
          <p:cNvPr id="88066" name="Content Placeholder 2"/>
          <p:cNvSpPr>
            <a:spLocks noGrp="1"/>
          </p:cNvSpPr>
          <p:nvPr>
            <p:ph idx="1"/>
          </p:nvPr>
        </p:nvSpPr>
        <p:spPr/>
        <p:txBody>
          <a:bodyPr/>
          <a:lstStyle/>
          <a:p>
            <a:pPr marL="339725" lvl="1" indent="0" eaLnBrk="1" hangingPunct="1">
              <a:buNone/>
            </a:pPr>
            <a:r>
              <a:rPr lang="en-US" b="1" dirty="0">
                <a:cs typeface="Consolas" pitchFamily="49" charset="0"/>
              </a:rPr>
              <a:t>Word document containing the macro</a:t>
            </a:r>
            <a:r>
              <a:rPr lang="en-US">
                <a:cs typeface="Consolas" pitchFamily="49" charset="0"/>
              </a:rPr>
              <a:t>: </a:t>
            </a:r>
            <a:r>
              <a:rPr lang="en-US" sz="1800" smtClean="0">
                <a:latin typeface="Consolas" pitchFamily="49" charset="0"/>
                <a:cs typeface="Consolas" pitchFamily="49" charset="0"/>
              </a:rPr>
              <a:t>3</a:t>
            </a:r>
            <a:r>
              <a:rPr lang="en-US" sz="1800">
                <a:latin typeface="Consolas" pitchFamily="49" charset="0"/>
                <a:cs typeface="Consolas" pitchFamily="49" charset="0"/>
              </a:rPr>
              <a:t>t</a:t>
            </a:r>
            <a:r>
              <a:rPr lang="en-US" sz="1800" smtClean="0">
                <a:latin typeface="Consolas" pitchFamily="49" charset="0"/>
                <a:cs typeface="Consolas" pitchFamily="49" charset="0"/>
              </a:rPr>
              <a:t>ypes.docm</a:t>
            </a:r>
            <a:endParaRPr lang="en-US" sz="1800" dirty="0" smtClean="0">
              <a:latin typeface="Consolas" pitchFamily="49" charset="0"/>
              <a:cs typeface="Consolas" pitchFamily="49" charset="0"/>
            </a:endParaRP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smtClean="0">
                <a:latin typeface="Consolas" pitchFamily="49" charset="0"/>
                <a:cs typeface="Consolas" pitchFamily="49" charset="0"/>
              </a:rPr>
              <a:t>Sub thirdExample()    </a:t>
            </a:r>
            <a:endParaRPr lang="en-US" sz="1800" dirty="0" smtClean="0">
              <a:latin typeface="Consolas" pitchFamily="49" charset="0"/>
              <a:cs typeface="Consolas" pitchFamily="49" charset="0"/>
            </a:endParaRPr>
          </a:p>
          <a:p>
            <a:pPr marL="339725" lvl="1" indent="0" eaLnBrk="1" hangingPunct="1">
              <a:buFont typeface="Arial" charset="0"/>
              <a:buNone/>
            </a:pPr>
            <a:r>
              <a:rPr lang="en-US" sz="1800" dirty="0" smtClean="0">
                <a:latin typeface="Consolas" pitchFamily="49" charset="0"/>
                <a:cs typeface="Consolas" pitchFamily="49" charset="0"/>
              </a:rPr>
              <a:t>    Dim RealNumber As Double</a:t>
            </a:r>
          </a:p>
          <a:p>
            <a:pPr marL="339725" lvl="1" indent="0" eaLnBrk="1" hangingPunct="1">
              <a:buFont typeface="Arial" charset="0"/>
              <a:buNone/>
            </a:pPr>
            <a:r>
              <a:rPr lang="en-US" sz="1800" dirty="0" smtClean="0">
                <a:latin typeface="Consolas" pitchFamily="49" charset="0"/>
                <a:cs typeface="Consolas" pitchFamily="49" charset="0"/>
              </a:rPr>
              <a:t>    Dim WholeNumber As Integer</a:t>
            </a:r>
          </a:p>
          <a:p>
            <a:pPr marL="339725" lvl="1" indent="0" eaLnBrk="1" hangingPunct="1">
              <a:buFont typeface="Arial" charset="0"/>
              <a:buNone/>
            </a:pP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RealNumber = 1 / 3</a:t>
            </a:r>
          </a:p>
          <a:p>
            <a:pPr marL="339725" lvl="1" indent="0" eaLnBrk="1" hangingPunct="1">
              <a:buFont typeface="Arial" charset="0"/>
              <a:buNone/>
            </a:pPr>
            <a:r>
              <a:rPr lang="en-US" sz="1800" dirty="0" smtClean="0">
                <a:latin typeface="Consolas" pitchFamily="49" charset="0"/>
                <a:cs typeface="Consolas" pitchFamily="49" charset="0"/>
              </a:rPr>
              <a:t>    MsgBox (RealNumber)</a:t>
            </a:r>
          </a:p>
          <a:p>
            <a:pPr marL="339725" lvl="1" indent="0" eaLnBrk="1" hangingPunct="1">
              <a:buFont typeface="Arial" charset="0"/>
              <a:buNone/>
            </a:pPr>
            <a:r>
              <a:rPr lang="en-US" sz="1800" dirty="0" smtClean="0">
                <a:latin typeface="Consolas" pitchFamily="49" charset="0"/>
                <a:cs typeface="Consolas" pitchFamily="49" charset="0"/>
              </a:rPr>
              <a:t>    WholeNumber = 5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    WholeNumber = 6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smtClean="0"/>
              <a:t>JT’s note: Anything over 0.5  is rounded up</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12420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519" y="443865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8066">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80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randombar(horizontal)">
                                      <p:cBhvr>
                                        <p:cTn id="36"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806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8806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#1</a:t>
            </a:r>
            <a:endParaRPr lang="en-US" dirty="0"/>
          </a:p>
        </p:txBody>
      </p:sp>
      <p:sp>
        <p:nvSpPr>
          <p:cNvPr id="3" name="Content Placeholder 2"/>
          <p:cNvSpPr>
            <a:spLocks noGrp="1"/>
          </p:cNvSpPr>
          <p:nvPr>
            <p:ph idx="1"/>
          </p:nvPr>
        </p:nvSpPr>
        <p:spPr/>
        <p:txBody>
          <a:bodyPr/>
          <a:lstStyle/>
          <a:p>
            <a:r>
              <a:rPr lang="en-US" smtClean="0"/>
              <a:t>What would appear as output (MsgBox) when the following VBA macro program was executed</a:t>
            </a:r>
            <a:endParaRPr lang="en-US" dirty="0"/>
          </a:p>
        </p:txBody>
      </p:sp>
      <p:sp>
        <p:nvSpPr>
          <p:cNvPr id="4" name="Rectangle 3"/>
          <p:cNvSpPr/>
          <p:nvPr/>
        </p:nvSpPr>
        <p:spPr>
          <a:xfrm>
            <a:off x="762000" y="2286000"/>
            <a:ext cx="66294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a:solidFill>
                  <a:schemeClr val="bg1"/>
                </a:solidFill>
                <a:latin typeface="Consolas" panose="020B0609020204030204" pitchFamily="49" charset="0"/>
                <a:cs typeface="Consolas" panose="020B0609020204030204" pitchFamily="49" charset="0"/>
              </a:rPr>
              <a:t>Sub </a:t>
            </a:r>
            <a:r>
              <a:rPr lang="pt-BR" b="1" smtClean="0">
                <a:solidFill>
                  <a:schemeClr val="bg1"/>
                </a:solidFill>
                <a:latin typeface="Consolas" panose="020B0609020204030204" pitchFamily="49" charset="0"/>
                <a:cs typeface="Consolas" panose="020B0609020204030204" pitchFamily="49" charset="0"/>
              </a:rPr>
              <a:t>exercise1()</a:t>
            </a:r>
            <a:endParaRPr lang="pt-BR" b="1">
              <a:solidFill>
                <a:schemeClr val="bg1"/>
              </a:solidFill>
              <a:latin typeface="Consolas" panose="020B0609020204030204" pitchFamily="49" charset="0"/>
              <a:cs typeface="Consolas" panose="020B0609020204030204" pitchFamily="49" charset="0"/>
            </a:endParaRPr>
          </a:p>
          <a:p>
            <a:r>
              <a:rPr lang="pt-BR" b="1">
                <a:solidFill>
                  <a:schemeClr val="bg1"/>
                </a:solidFill>
                <a:latin typeface="Consolas" panose="020B0609020204030204" pitchFamily="49" charset="0"/>
                <a:cs typeface="Consolas" panose="020B0609020204030204" pitchFamily="49" charset="0"/>
              </a:rPr>
              <a:t>    Dim num1 As Long</a:t>
            </a:r>
          </a:p>
          <a:p>
            <a:r>
              <a:rPr lang="pt-BR" b="1">
                <a:solidFill>
                  <a:schemeClr val="bg1"/>
                </a:solidFill>
                <a:latin typeface="Consolas" panose="020B0609020204030204" pitchFamily="49" charset="0"/>
                <a:cs typeface="Consolas" panose="020B0609020204030204" pitchFamily="49" charset="0"/>
              </a:rPr>
              <a:t>    num1 = 1</a:t>
            </a:r>
          </a:p>
          <a:p>
            <a:r>
              <a:rPr lang="pt-BR" b="1">
                <a:solidFill>
                  <a:schemeClr val="bg1"/>
                </a:solidFill>
                <a:latin typeface="Consolas" panose="020B0609020204030204" pitchFamily="49" charset="0"/>
                <a:cs typeface="Consolas" panose="020B0609020204030204" pitchFamily="49" charset="0"/>
              </a:rPr>
              <a:t>    MsgBox (num1)</a:t>
            </a:r>
          </a:p>
          <a:p>
            <a:r>
              <a:rPr lang="pt-BR" b="1">
                <a:solidFill>
                  <a:schemeClr val="bg1"/>
                </a:solidFill>
                <a:latin typeface="Consolas" panose="020B0609020204030204" pitchFamily="49" charset="0"/>
                <a:cs typeface="Consolas" panose="020B0609020204030204" pitchFamily="49" charset="0"/>
              </a:rPr>
              <a:t>    num1 = num1 + 1</a:t>
            </a:r>
          </a:p>
          <a:p>
            <a:r>
              <a:rPr lang="pt-BR" b="1">
                <a:solidFill>
                  <a:schemeClr val="bg1"/>
                </a:solidFill>
                <a:latin typeface="Consolas" panose="020B0609020204030204" pitchFamily="49" charset="0"/>
                <a:cs typeface="Consolas" panose="020B0609020204030204" pitchFamily="49" charset="0"/>
              </a:rPr>
              <a:t>    MsgBox (num1)</a:t>
            </a:r>
          </a:p>
          <a:p>
            <a:r>
              <a:rPr lang="pt-BR" b="1">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94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#2</a:t>
            </a:r>
            <a:endParaRPr lang="en-US" dirty="0"/>
          </a:p>
        </p:txBody>
      </p:sp>
      <p:sp>
        <p:nvSpPr>
          <p:cNvPr id="3" name="Content Placeholder 2"/>
          <p:cNvSpPr>
            <a:spLocks noGrp="1"/>
          </p:cNvSpPr>
          <p:nvPr>
            <p:ph idx="1"/>
          </p:nvPr>
        </p:nvSpPr>
        <p:spPr/>
        <p:txBody>
          <a:bodyPr/>
          <a:lstStyle/>
          <a:p>
            <a:r>
              <a:rPr lang="en-US" smtClean="0"/>
              <a:t>What would appear as output (MsgBox) when the following VBA macro program was executed</a:t>
            </a:r>
            <a:endParaRPr lang="en-US" dirty="0"/>
          </a:p>
        </p:txBody>
      </p:sp>
      <p:sp>
        <p:nvSpPr>
          <p:cNvPr id="4" name="Rectangle 3"/>
          <p:cNvSpPr/>
          <p:nvPr/>
        </p:nvSpPr>
        <p:spPr>
          <a:xfrm>
            <a:off x="762000" y="2286000"/>
            <a:ext cx="6629400" cy="38100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a:solidFill>
                  <a:schemeClr val="bg1"/>
                </a:solidFill>
                <a:latin typeface="Consolas" panose="020B0609020204030204" pitchFamily="49" charset="0"/>
                <a:cs typeface="Consolas" panose="020B0609020204030204" pitchFamily="49" charset="0"/>
              </a:rPr>
              <a:t>Sub </a:t>
            </a:r>
            <a:r>
              <a:rPr lang="pt-BR" b="1" smtClean="0">
                <a:solidFill>
                  <a:schemeClr val="bg1"/>
                </a:solidFill>
                <a:latin typeface="Consolas" panose="020B0609020204030204" pitchFamily="49" charset="0"/>
                <a:cs typeface="Consolas" panose="020B0609020204030204" pitchFamily="49" charset="0"/>
              </a:rPr>
              <a:t>exercise2()</a:t>
            </a:r>
            <a:endParaRPr lang="pt-BR" b="1">
              <a:solidFill>
                <a:schemeClr val="bg1"/>
              </a:solidFill>
              <a:latin typeface="Consolas" panose="020B0609020204030204" pitchFamily="49" charset="0"/>
              <a:cs typeface="Consolas" panose="020B0609020204030204" pitchFamily="49" charset="0"/>
            </a:endParaRPr>
          </a:p>
          <a:p>
            <a:r>
              <a:rPr lang="pt-BR" b="1">
                <a:solidFill>
                  <a:schemeClr val="bg1"/>
                </a:solidFill>
                <a:latin typeface="Consolas" panose="020B0609020204030204" pitchFamily="49" charset="0"/>
                <a:cs typeface="Consolas" panose="020B0609020204030204" pitchFamily="49" charset="0"/>
              </a:rPr>
              <a:t>    Dim num1 As Long</a:t>
            </a:r>
          </a:p>
          <a:p>
            <a:r>
              <a:rPr lang="pt-BR" b="1">
                <a:solidFill>
                  <a:schemeClr val="bg1"/>
                </a:solidFill>
                <a:latin typeface="Consolas" panose="020B0609020204030204" pitchFamily="49" charset="0"/>
                <a:cs typeface="Consolas" panose="020B0609020204030204" pitchFamily="49" charset="0"/>
              </a:rPr>
              <a:t>    Dim num2 As Double</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num1 = 10</a:t>
            </a:r>
          </a:p>
          <a:p>
            <a:r>
              <a:rPr lang="pt-BR" b="1">
                <a:solidFill>
                  <a:schemeClr val="bg1"/>
                </a:solidFill>
                <a:latin typeface="Consolas" panose="020B0609020204030204" pitchFamily="49" charset="0"/>
                <a:cs typeface="Consolas" panose="020B0609020204030204" pitchFamily="49" charset="0"/>
              </a:rPr>
              <a:t>    num2 = 10.5</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MsgBox (num1 &amp; "---" &amp; num2)</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    num1 = num2 + 10</a:t>
            </a:r>
          </a:p>
          <a:p>
            <a:r>
              <a:rPr lang="pt-BR" b="1">
                <a:solidFill>
                  <a:schemeClr val="bg1"/>
                </a:solidFill>
                <a:latin typeface="Consolas" panose="020B0609020204030204" pitchFamily="49" charset="0"/>
                <a:cs typeface="Consolas" panose="020B0609020204030204" pitchFamily="49" charset="0"/>
              </a:rPr>
              <a:t>    num2 = num1 * 2 / 3</a:t>
            </a:r>
          </a:p>
          <a:p>
            <a:r>
              <a:rPr lang="pt-BR" b="1">
                <a:solidFill>
                  <a:schemeClr val="bg1"/>
                </a:solidFill>
                <a:latin typeface="Consolas" panose="020B0609020204030204" pitchFamily="49" charset="0"/>
                <a:cs typeface="Consolas" panose="020B0609020204030204" pitchFamily="49" charset="0"/>
              </a:rPr>
              <a:t>    MsgBox (num1 &amp; "---" &amp; num2)</a:t>
            </a:r>
          </a:p>
          <a:p>
            <a:r>
              <a:rPr lang="pt-BR" b="1">
                <a:solidFill>
                  <a:schemeClr val="bg1"/>
                </a:solidFill>
                <a:latin typeface="Consolas" panose="020B0609020204030204" pitchFamily="49" charset="0"/>
                <a:cs typeface="Consolas" panose="020B0609020204030204" pitchFamily="49" charset="0"/>
              </a:rPr>
              <a:t>    </a:t>
            </a:r>
          </a:p>
          <a:p>
            <a:r>
              <a:rPr lang="pt-BR" b="1">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262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smtClean="0"/>
              <a:t>Variable Naming Conventions</a:t>
            </a:r>
            <a:endParaRPr lang="en-US" dirty="0" smtClean="0"/>
          </a:p>
        </p:txBody>
      </p:sp>
      <p:sp>
        <p:nvSpPr>
          <p:cNvPr id="93186" name="Content Placeholder 2"/>
          <p:cNvSpPr>
            <a:spLocks noGrp="1"/>
          </p:cNvSpPr>
          <p:nvPr>
            <p:ph idx="1"/>
          </p:nvPr>
        </p:nvSpPr>
        <p:spPr/>
        <p:txBody>
          <a:bodyPr/>
          <a:lstStyle/>
          <a:p>
            <a:pPr eaLnBrk="1" hangingPunct="1"/>
            <a:r>
              <a:rPr lang="en-US" altLang="en-US" dirty="0" smtClean="0"/>
              <a:t>Language requirements: </a:t>
            </a:r>
          </a:p>
          <a:p>
            <a:pPr marL="742950" lvl="1" indent="-285750" eaLnBrk="1" hangingPunct="1"/>
            <a:r>
              <a:rPr lang="en-US" altLang="en-US" dirty="0" smtClean="0"/>
              <a:t>Rules built into the Visual Basic (recall VBA is essentially Visual Basic tied to an MS-Office Application) language.</a:t>
            </a:r>
          </a:p>
          <a:p>
            <a:pPr marL="742950" lvl="1" indent="-285750" eaLnBrk="1" hangingPunct="1"/>
            <a:r>
              <a:rPr lang="en-US" altLang="en-US" dirty="0" smtClean="0"/>
              <a:t>Somewhat analogous to the grammar of a ‘human’ language.</a:t>
            </a:r>
          </a:p>
          <a:p>
            <a:pPr marL="742950" lvl="1" indent="-285750" eaLnBrk="1" hangingPunct="1"/>
            <a:r>
              <a:rPr lang="en-US" altLang="en-US" dirty="0" smtClean="0"/>
              <a:t>If the rules are violated then the typical outcome is the program cannot execute.</a:t>
            </a:r>
            <a:endParaRPr lang="en-US" altLang="en-US" sz="2400" dirty="0" smtClean="0"/>
          </a:p>
          <a:p>
            <a:pPr eaLnBrk="1" hangingPunct="1"/>
            <a:r>
              <a:rPr lang="en-US" altLang="en-US" dirty="0" smtClean="0"/>
              <a:t>Style requirements:</a:t>
            </a:r>
          </a:p>
          <a:p>
            <a:pPr marL="742950" lvl="1" indent="-285750" eaLnBrk="1" hangingPunct="1"/>
            <a:r>
              <a:rPr lang="en-US" altLang="en-US" dirty="0" smtClean="0"/>
              <a:t>Approaches for producing a well written program.</a:t>
            </a:r>
          </a:p>
          <a:p>
            <a:pPr marL="742950" lvl="1" indent="-285750" eaLnBrk="1" hangingPunct="1"/>
            <a:r>
              <a:rPr lang="en-US" altLang="en-US" dirty="0" smtClean="0"/>
              <a:t>(The real life analogy is that something written in a human language may follow the grammar but still be poorly written).</a:t>
            </a:r>
          </a:p>
          <a:p>
            <a:pPr marL="742950" lvl="1" indent="-285750" eaLnBrk="1" hangingPunct="1"/>
            <a:r>
              <a:rPr lang="en-US" altLang="en-US" dirty="0" smtClean="0"/>
              <a:t>If style requirements are not followed then the program can execute but there may be other problems (e.g., it is difficult to understand because it’s overly long and complex - more on this during the term).</a:t>
            </a:r>
            <a:endParaRPr lang="en-CA" sz="2000" dirty="0" smtClean="0"/>
          </a:p>
        </p:txBody>
      </p:sp>
    </p:spTree>
    <p:extLst>
      <p:ext uri="{BB962C8B-B14F-4D97-AF65-F5344CB8AC3E}">
        <p14:creationId xmlns:p14="http://schemas.microsoft.com/office/powerpoint/2010/main" val="113517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Writing Macros</a:t>
            </a:r>
          </a:p>
        </p:txBody>
      </p:sp>
      <p:sp>
        <p:nvSpPr>
          <p:cNvPr id="22530" name="Content Placeholder 2"/>
          <p:cNvSpPr>
            <a:spLocks noGrp="1"/>
          </p:cNvSpPr>
          <p:nvPr>
            <p:ph idx="1"/>
          </p:nvPr>
        </p:nvSpPr>
        <p:spPr/>
        <p:txBody>
          <a:bodyPr/>
          <a:lstStyle/>
          <a:p>
            <a:pPr eaLnBrk="1" hangingPunct="1"/>
            <a:r>
              <a:rPr lang="en-US" dirty="0" smtClean="0"/>
              <a:t>It is not assumed that you have any prior experience writing computer programs (macro language or something else).</a:t>
            </a:r>
          </a:p>
          <a:p>
            <a:pPr eaLnBrk="1" hangingPunct="1"/>
            <a:r>
              <a:rPr lang="en-US" dirty="0" smtClean="0"/>
              <a:t>Consequently early examples and concepts will be quite rudimentary i.e., “we will go slow”</a:t>
            </a:r>
          </a:p>
          <a:p>
            <a:pPr lvl="1" eaLnBrk="1" hangingPunct="1"/>
            <a:r>
              <a:rPr lang="en-US" dirty="0" smtClean="0"/>
              <a:t>The effect is that you may find that the capabilities of the early examples will duplicate familiar capabilities already built into MS-Word</a:t>
            </a:r>
          </a:p>
          <a:p>
            <a:pPr lvl="2" eaLnBrk="1" hangingPunct="1"/>
            <a:r>
              <a:rPr lang="en-US" dirty="0" smtClean="0"/>
              <a:t>Why are we writing a macro program for this feature?</a:t>
            </a:r>
          </a:p>
          <a:p>
            <a:pPr lvl="2" eaLnBrk="1" hangingPunct="1"/>
            <a:r>
              <a:rPr lang="en-US" dirty="0" smtClean="0"/>
              <a:t>Makes it easier to understand (you know the expected result).</a:t>
            </a:r>
          </a:p>
          <a:p>
            <a:pPr lvl="2" eaLnBrk="1" hangingPunct="1"/>
            <a:r>
              <a:rPr lang="en-US" dirty="0" smtClean="0"/>
              <a:t>Keeps the example simpler.</a:t>
            </a:r>
          </a:p>
          <a:p>
            <a:pPr eaLnBrk="1" hangingPunct="1"/>
            <a:r>
              <a:rPr lang="en-US" dirty="0" smtClean="0"/>
              <a:t>Later examples will eventually demonstrate the ‘power’ of macros</a:t>
            </a:r>
          </a:p>
          <a:p>
            <a:pPr lvl="1" eaLnBrk="1" hangingPunct="1"/>
            <a:r>
              <a:rPr lang="en-US" dirty="0" smtClean="0"/>
              <a:t>You can do things that would be impossible (or at least difficult) with the default capabilities built into MS-Word</a:t>
            </a:r>
          </a:p>
        </p:txBody>
      </p:sp>
    </p:spTree>
    <p:extLst>
      <p:ext uri="{BB962C8B-B14F-4D97-AF65-F5344CB8AC3E}">
        <p14:creationId xmlns:p14="http://schemas.microsoft.com/office/powerpoint/2010/main" val="8732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Naming Variables: VBA Language Requirements</a:t>
            </a:r>
            <a:endParaRPr lang="en-US"/>
          </a:p>
        </p:txBody>
      </p:sp>
      <p:sp>
        <p:nvSpPr>
          <p:cNvPr id="3" name="Content Placeholder 2"/>
          <p:cNvSpPr>
            <a:spLocks noGrp="1"/>
          </p:cNvSpPr>
          <p:nvPr>
            <p:ph idx="1"/>
          </p:nvPr>
        </p:nvSpPr>
        <p:spPr/>
        <p:txBody>
          <a:bodyPr/>
          <a:lstStyle/>
          <a:p>
            <a:r>
              <a:rPr lang="en-US" smtClean="0"/>
              <a:t>Names </a:t>
            </a:r>
            <a:r>
              <a:rPr lang="en-US" b="1" smtClean="0"/>
              <a:t>must</a:t>
            </a:r>
            <a:r>
              <a:rPr lang="en-US" smtClean="0"/>
              <a:t> begin with an alphabetic character</a:t>
            </a:r>
          </a:p>
          <a:p>
            <a:pPr lvl="1"/>
            <a:r>
              <a:rPr lang="en-US" smtClean="0"/>
              <a:t>OK: </a:t>
            </a:r>
            <a:r>
              <a:rPr lang="en-US" smtClean="0">
                <a:latin typeface="Consolas" panose="020B0609020204030204" pitchFamily="49" charset="0"/>
                <a:cs typeface="Consolas" panose="020B0609020204030204" pitchFamily="49" charset="0"/>
              </a:rPr>
              <a:t>name1</a:t>
            </a:r>
            <a:r>
              <a:rPr lang="en-US" smtClean="0"/>
              <a:t>      Not OK: </a:t>
            </a:r>
            <a:r>
              <a:rPr lang="en-US" smtClean="0">
                <a:latin typeface="Consolas" panose="020B0609020204030204" pitchFamily="49" charset="0"/>
                <a:cs typeface="Consolas" panose="020B0609020204030204" pitchFamily="49" charset="0"/>
              </a:rPr>
              <a:t>1name</a:t>
            </a:r>
          </a:p>
          <a:p>
            <a:r>
              <a:rPr lang="en-US" smtClean="0"/>
              <a:t>Names </a:t>
            </a:r>
            <a:r>
              <a:rPr lang="en-US" b="1" smtClean="0"/>
              <a:t>cannot</a:t>
            </a:r>
            <a:r>
              <a:rPr lang="en-US" smtClean="0"/>
              <a:t> contain a space</a:t>
            </a:r>
          </a:p>
          <a:p>
            <a:pPr lvl="1"/>
            <a:r>
              <a:rPr lang="en-US" smtClean="0"/>
              <a:t>OK: </a:t>
            </a:r>
            <a:r>
              <a:rPr lang="en-US" smtClean="0">
                <a:latin typeface="Consolas" panose="020B0609020204030204" pitchFamily="49" charset="0"/>
                <a:cs typeface="Consolas" panose="020B0609020204030204" pitchFamily="49" charset="0"/>
              </a:rPr>
              <a:t>firstName</a:t>
            </a:r>
            <a:r>
              <a:rPr lang="en-US" smtClean="0"/>
              <a:t>    Not OK: </a:t>
            </a:r>
            <a:r>
              <a:rPr lang="en-US" smtClean="0">
                <a:latin typeface="Consolas" panose="020B0609020204030204" pitchFamily="49" charset="0"/>
                <a:cs typeface="Consolas" panose="020B0609020204030204" pitchFamily="49" charset="0"/>
              </a:rPr>
              <a:t>first name</a:t>
            </a:r>
          </a:p>
          <a:p>
            <a:r>
              <a:rPr lang="en-US" smtClean="0"/>
              <a:t>Names </a:t>
            </a:r>
            <a:r>
              <a:rPr lang="en-US" b="1" smtClean="0"/>
              <a:t>cannot</a:t>
            </a:r>
            <a:r>
              <a:rPr lang="en-US" smtClean="0"/>
              <a:t> use special characters anywhere in the name</a:t>
            </a:r>
          </a:p>
          <a:p>
            <a:pPr lvl="1"/>
            <a:r>
              <a:rPr lang="en-US" smtClean="0"/>
              <a:t>Punctuation: </a:t>
            </a:r>
            <a:r>
              <a:rPr lang="en-US" smtClean="0">
                <a:latin typeface="Consolas" panose="020B0609020204030204" pitchFamily="49" charset="0"/>
                <a:cs typeface="Consolas" panose="020B0609020204030204" pitchFamily="49" charset="0"/>
              </a:rPr>
              <a:t>!  ? .</a:t>
            </a:r>
          </a:p>
          <a:p>
            <a:pPr lvl="1"/>
            <a:r>
              <a:rPr lang="en-US" smtClean="0"/>
              <a:t>Mathematical operators: </a:t>
            </a:r>
            <a:r>
              <a:rPr lang="en-US" smtClean="0">
                <a:latin typeface="Consolas" panose="020B0609020204030204" pitchFamily="49" charset="0"/>
                <a:cs typeface="Consolas" panose="020B0609020204030204" pitchFamily="49" charset="0"/>
              </a:rPr>
              <a:t>+ - * / ^</a:t>
            </a:r>
          </a:p>
          <a:p>
            <a:pPr lvl="1"/>
            <a:r>
              <a:rPr lang="en-US" smtClean="0"/>
              <a:t>Comparison operators: </a:t>
            </a:r>
            <a:r>
              <a:rPr lang="en-US" smtClean="0">
                <a:latin typeface="Consolas" panose="020B0609020204030204" pitchFamily="49" charset="0"/>
                <a:cs typeface="Consolas" panose="020B0609020204030204" pitchFamily="49" charset="0"/>
              </a:rPr>
              <a:t>&lt;   &lt;=   &gt;   &gt;=   &lt;&gt;   = </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436104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smtClean="0"/>
              <a:t>Naming Variables: Style Conventions</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smtClean="0">
              <a:latin typeface="Calibri" pitchFamily="34" charset="0"/>
            </a:endParaRPr>
          </a:p>
          <a:p>
            <a:pPr marL="715963" lvl="1" indent="-265113">
              <a:spcBef>
                <a:spcPct val="20000"/>
              </a:spcBef>
              <a:buFont typeface="Calibri" pitchFamily="34" charset="0"/>
              <a:buAutoNum type="alphaLcParenR"/>
            </a:pPr>
            <a:r>
              <a:rPr lang="en-US" altLang="en-US" sz="2000" dirty="0" smtClean="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a:t>
            </a:r>
            <a:r>
              <a:rPr lang="en-US" altLang="en-US" sz="1600" dirty="0" smtClean="0">
                <a:latin typeface="Consolas" pitchFamily="49" charset="0"/>
              </a:rPr>
              <a:t> (</a:t>
            </a:r>
            <a:r>
              <a:rPr lang="en-US" altLang="en-US" sz="1600" dirty="0">
                <a:latin typeface="Consolas" pitchFamily="49" charset="0"/>
              </a:rPr>
              <a:t>yes)	</a:t>
            </a:r>
          </a:p>
          <a:p>
            <a:r>
              <a:rPr lang="en-US" altLang="en-US" sz="1600" dirty="0">
                <a:latin typeface="Consolas" pitchFamily="49" charset="0"/>
                <a:cs typeface="Consolas" pitchFamily="49" charset="0"/>
              </a:rPr>
              <a:t>x, </a:t>
            </a:r>
            <a:r>
              <a:rPr lang="en-US" altLang="en-US" sz="1600" dirty="0" smtClean="0">
                <a:latin typeface="Consolas" pitchFamily="49" charset="0"/>
                <a:cs typeface="Consolas" pitchFamily="49" charset="0"/>
              </a:rPr>
              <a:t>y </a:t>
            </a:r>
            <a:r>
              <a:rPr lang="en-US" altLang="en-US" sz="1600" dirty="0" smtClean="0">
                <a:latin typeface="Consolas" pitchFamily="49" charset="0"/>
              </a:rPr>
              <a:t>(no</a:t>
            </a:r>
            <a:r>
              <a:rPr lang="en-US" altLang="en-US" sz="1600" dirty="0">
                <a:latin typeface="Consolas" pitchFamily="49" charset="0"/>
              </a:rPr>
              <a:t>)</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smtClean="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7920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a:t>
            </a:r>
            <a:r>
              <a:rPr lang="en-CA" smtClean="0"/>
              <a:t>Conventions (2)</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smtClean="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smtClean="0">
                <a:latin typeface="Consolas" pitchFamily="49" charset="0"/>
                <a:cs typeface="Consolas" pitchFamily="49" charset="0"/>
              </a:rPr>
              <a:t>weight </a:t>
            </a:r>
            <a:r>
              <a:rPr lang="en-US" altLang="en-US" sz="1600" dirty="0" smtClean="0"/>
              <a:t>(yes</a:t>
            </a:r>
            <a:r>
              <a:rPr lang="en-US" altLang="en-US" sz="1600" dirty="0"/>
              <a:t>)</a:t>
            </a:r>
          </a:p>
          <a:p>
            <a:r>
              <a:rPr lang="en-US" altLang="en-US" sz="1600" dirty="0">
                <a:latin typeface="Consolas" pitchFamily="49" charset="0"/>
                <a:cs typeface="Consolas" pitchFamily="49" charset="0"/>
              </a:rPr>
              <a:t>HEIGHT</a:t>
            </a:r>
            <a:r>
              <a:rPr lang="en-US" altLang="en-US" sz="1600" dirty="0"/>
              <a:t>		</a:t>
            </a:r>
            <a:r>
              <a:rPr lang="en-US" altLang="en-US" sz="1600" dirty="0" smtClean="0"/>
              <a:t>    (</a:t>
            </a:r>
            <a:r>
              <a:rPr lang="en-US" altLang="en-US" sz="1600" dirty="0"/>
              <a:t>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12890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smtClean="0"/>
              <a:t>Some Common Visual Basic Keywords</a:t>
            </a:r>
            <a:r>
              <a:rPr lang="en-US" altLang="en-US" baseline="30000" dirty="0" smtClean="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39783361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smtClean="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smtClean="0"/>
              <a:t>Both the language and style requirements should be followed when declaring your variables.</a:t>
            </a:r>
          </a:p>
        </p:txBody>
      </p:sp>
    </p:spTree>
    <p:extLst>
      <p:ext uri="{BB962C8B-B14F-4D97-AF65-F5344CB8AC3E}">
        <p14:creationId xmlns:p14="http://schemas.microsoft.com/office/powerpoint/2010/main" val="10208990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Obtrusive Popup Windows/Messages</a:t>
            </a:r>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0550"/>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38116724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Obtrusive Popup Windows/Messages</a:t>
            </a:r>
          </a:p>
        </p:txBody>
      </p:sp>
      <p:sp>
        <p:nvSpPr>
          <p:cNvPr id="24579" name="Content Placeholder 2"/>
          <p:cNvSpPr>
            <a:spLocks noGrp="1"/>
          </p:cNvSpPr>
          <p:nvPr>
            <p:ph idx="1"/>
          </p:nvPr>
        </p:nvSpPr>
        <p:spPr/>
        <p:txBody>
          <a:bodyPr/>
          <a:lstStyle/>
          <a:p>
            <a:r>
              <a:rPr lang="en-US" altLang="en-US"/>
              <a:t>Hey I was reading </a:t>
            </a:r>
            <a:r>
              <a:rPr lang="en-US" altLang="en-US" smtClean="0"/>
              <a:t>that</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0550"/>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24543727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Alternate To Using Popup Messages</a:t>
            </a:r>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372225"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1668641" y="1451429"/>
            <a:ext cx="1858330" cy="609600"/>
          </a:xfrm>
          <a:custGeom>
            <a:avLst/>
            <a:gdLst>
              <a:gd name="connsiteX0" fmla="*/ 508502 w 1858330"/>
              <a:gd name="connsiteY0" fmla="*/ 0 h 609600"/>
              <a:gd name="connsiteX1" fmla="*/ 595588 w 1858330"/>
              <a:gd name="connsiteY1" fmla="*/ 14514 h 609600"/>
              <a:gd name="connsiteX2" fmla="*/ 697188 w 1858330"/>
              <a:gd name="connsiteY2" fmla="*/ 43542 h 609600"/>
              <a:gd name="connsiteX3" fmla="*/ 914902 w 1858330"/>
              <a:gd name="connsiteY3" fmla="*/ 58057 h 609600"/>
              <a:gd name="connsiteX4" fmla="*/ 1176159 w 1858330"/>
              <a:gd name="connsiteY4" fmla="*/ 87085 h 609600"/>
              <a:gd name="connsiteX5" fmla="*/ 1350330 w 1858330"/>
              <a:gd name="connsiteY5" fmla="*/ 101600 h 609600"/>
              <a:gd name="connsiteX6" fmla="*/ 1451930 w 1858330"/>
              <a:gd name="connsiteY6" fmla="*/ 130628 h 609600"/>
              <a:gd name="connsiteX7" fmla="*/ 1495473 w 1858330"/>
              <a:gd name="connsiteY7" fmla="*/ 145142 h 609600"/>
              <a:gd name="connsiteX8" fmla="*/ 1582559 w 1858330"/>
              <a:gd name="connsiteY8" fmla="*/ 188685 h 609600"/>
              <a:gd name="connsiteX9" fmla="*/ 1669645 w 1858330"/>
              <a:gd name="connsiteY9" fmla="*/ 246742 h 609600"/>
              <a:gd name="connsiteX10" fmla="*/ 1756730 w 1858330"/>
              <a:gd name="connsiteY10" fmla="*/ 290285 h 609600"/>
              <a:gd name="connsiteX11" fmla="*/ 1829302 w 1858330"/>
              <a:gd name="connsiteY11" fmla="*/ 420914 h 609600"/>
              <a:gd name="connsiteX12" fmla="*/ 1858330 w 1858330"/>
              <a:gd name="connsiteY12" fmla="*/ 464457 h 609600"/>
              <a:gd name="connsiteX13" fmla="*/ 1814788 w 1858330"/>
              <a:gd name="connsiteY13" fmla="*/ 508000 h 609600"/>
              <a:gd name="connsiteX14" fmla="*/ 1727702 w 1858330"/>
              <a:gd name="connsiteY14" fmla="*/ 537028 h 609600"/>
              <a:gd name="connsiteX15" fmla="*/ 1684159 w 1858330"/>
              <a:gd name="connsiteY15" fmla="*/ 551542 h 609600"/>
              <a:gd name="connsiteX16" fmla="*/ 1640616 w 1858330"/>
              <a:gd name="connsiteY16" fmla="*/ 566057 h 609600"/>
              <a:gd name="connsiteX17" fmla="*/ 1582559 w 1858330"/>
              <a:gd name="connsiteY17" fmla="*/ 580571 h 609600"/>
              <a:gd name="connsiteX18" fmla="*/ 1539016 w 1858330"/>
              <a:gd name="connsiteY18" fmla="*/ 595085 h 609600"/>
              <a:gd name="connsiteX19" fmla="*/ 1466445 w 1858330"/>
              <a:gd name="connsiteY19" fmla="*/ 609600 h 609600"/>
              <a:gd name="connsiteX20" fmla="*/ 552045 w 1858330"/>
              <a:gd name="connsiteY20" fmla="*/ 595085 h 609600"/>
              <a:gd name="connsiteX21" fmla="*/ 508502 w 1858330"/>
              <a:gd name="connsiteY21" fmla="*/ 566057 h 609600"/>
              <a:gd name="connsiteX22" fmla="*/ 464959 w 1858330"/>
              <a:gd name="connsiteY22" fmla="*/ 551542 h 609600"/>
              <a:gd name="connsiteX23" fmla="*/ 348845 w 1858330"/>
              <a:gd name="connsiteY23" fmla="*/ 522514 h 609600"/>
              <a:gd name="connsiteX24" fmla="*/ 218216 w 1858330"/>
              <a:gd name="connsiteY24" fmla="*/ 420914 h 609600"/>
              <a:gd name="connsiteX25" fmla="*/ 116616 w 1858330"/>
              <a:gd name="connsiteY25" fmla="*/ 362857 h 609600"/>
              <a:gd name="connsiteX26" fmla="*/ 29530 w 1858330"/>
              <a:gd name="connsiteY26" fmla="*/ 319314 h 609600"/>
              <a:gd name="connsiteX27" fmla="*/ 502 w 1858330"/>
              <a:gd name="connsiteY27" fmla="*/ 275771 h 609600"/>
              <a:gd name="connsiteX28" fmla="*/ 44045 w 1858330"/>
              <a:gd name="connsiteY28" fmla="*/ 261257 h 609600"/>
              <a:gd name="connsiteX29" fmla="*/ 102102 w 1858330"/>
              <a:gd name="connsiteY29" fmla="*/ 246742 h 609600"/>
              <a:gd name="connsiteX30" fmla="*/ 247245 w 1858330"/>
              <a:gd name="connsiteY30" fmla="*/ 232228 h 609600"/>
              <a:gd name="connsiteX31" fmla="*/ 290788 w 1858330"/>
              <a:gd name="connsiteY31" fmla="*/ 217714 h 609600"/>
              <a:gd name="connsiteX32" fmla="*/ 769759 w 1858330"/>
              <a:gd name="connsiteY32" fmla="*/ 188685 h 609600"/>
              <a:gd name="connsiteX33" fmla="*/ 1074559 w 1858330"/>
              <a:gd name="connsiteY33" fmla="*/ 174171 h 609600"/>
              <a:gd name="connsiteX34" fmla="*/ 1132616 w 1858330"/>
              <a:gd name="connsiteY34" fmla="*/ 159657 h 609600"/>
              <a:gd name="connsiteX35" fmla="*/ 1176159 w 1858330"/>
              <a:gd name="connsiteY35" fmla="*/ 130628 h 609600"/>
              <a:gd name="connsiteX36" fmla="*/ 1292273 w 1858330"/>
              <a:gd name="connsiteY36" fmla="*/ 101600 h 609600"/>
              <a:gd name="connsiteX37" fmla="*/ 1393873 w 1858330"/>
              <a:gd name="connsiteY37" fmla="*/ 58057 h 609600"/>
              <a:gd name="connsiteX38" fmla="*/ 1568045 w 1858330"/>
              <a:gd name="connsiteY38" fmla="*/ 4354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58330" h="609600">
                <a:moveTo>
                  <a:pt x="508502" y="0"/>
                </a:moveTo>
                <a:cubicBezTo>
                  <a:pt x="537531" y="4838"/>
                  <a:pt x="566860" y="8130"/>
                  <a:pt x="595588" y="14514"/>
                </a:cubicBezTo>
                <a:cubicBezTo>
                  <a:pt x="648215" y="26209"/>
                  <a:pt x="637117" y="37219"/>
                  <a:pt x="697188" y="43542"/>
                </a:cubicBezTo>
                <a:cubicBezTo>
                  <a:pt x="769521" y="51156"/>
                  <a:pt x="842468" y="51472"/>
                  <a:pt x="914902" y="58057"/>
                </a:cubicBezTo>
                <a:cubicBezTo>
                  <a:pt x="1002164" y="65990"/>
                  <a:pt x="1088972" y="78366"/>
                  <a:pt x="1176159" y="87085"/>
                </a:cubicBezTo>
                <a:cubicBezTo>
                  <a:pt x="1234128" y="92882"/>
                  <a:pt x="1292273" y="96762"/>
                  <a:pt x="1350330" y="101600"/>
                </a:cubicBezTo>
                <a:lnTo>
                  <a:pt x="1451930" y="130628"/>
                </a:lnTo>
                <a:cubicBezTo>
                  <a:pt x="1466584" y="135024"/>
                  <a:pt x="1481789" y="138300"/>
                  <a:pt x="1495473" y="145142"/>
                </a:cubicBezTo>
                <a:cubicBezTo>
                  <a:pt x="1608019" y="201415"/>
                  <a:pt x="1473113" y="152204"/>
                  <a:pt x="1582559" y="188685"/>
                </a:cubicBezTo>
                <a:cubicBezTo>
                  <a:pt x="1611588" y="208037"/>
                  <a:pt x="1636547" y="235709"/>
                  <a:pt x="1669645" y="246742"/>
                </a:cubicBezTo>
                <a:cubicBezTo>
                  <a:pt x="1729736" y="266773"/>
                  <a:pt x="1700458" y="252770"/>
                  <a:pt x="1756730" y="290285"/>
                </a:cubicBezTo>
                <a:cubicBezTo>
                  <a:pt x="1782278" y="366926"/>
                  <a:pt x="1762758" y="321097"/>
                  <a:pt x="1829302" y="420914"/>
                </a:cubicBezTo>
                <a:lnTo>
                  <a:pt x="1858330" y="464457"/>
                </a:lnTo>
                <a:cubicBezTo>
                  <a:pt x="1843816" y="478971"/>
                  <a:pt x="1832731" y="498032"/>
                  <a:pt x="1814788" y="508000"/>
                </a:cubicBezTo>
                <a:cubicBezTo>
                  <a:pt x="1788040" y="522860"/>
                  <a:pt x="1756731" y="527352"/>
                  <a:pt x="1727702" y="537028"/>
                </a:cubicBezTo>
                <a:lnTo>
                  <a:pt x="1684159" y="551542"/>
                </a:lnTo>
                <a:cubicBezTo>
                  <a:pt x="1669645" y="556380"/>
                  <a:pt x="1655459" y="562346"/>
                  <a:pt x="1640616" y="566057"/>
                </a:cubicBezTo>
                <a:cubicBezTo>
                  <a:pt x="1621264" y="570895"/>
                  <a:pt x="1601739" y="575091"/>
                  <a:pt x="1582559" y="580571"/>
                </a:cubicBezTo>
                <a:cubicBezTo>
                  <a:pt x="1567848" y="584774"/>
                  <a:pt x="1553859" y="591374"/>
                  <a:pt x="1539016" y="595085"/>
                </a:cubicBezTo>
                <a:cubicBezTo>
                  <a:pt x="1515083" y="601068"/>
                  <a:pt x="1490635" y="604762"/>
                  <a:pt x="1466445" y="609600"/>
                </a:cubicBezTo>
                <a:cubicBezTo>
                  <a:pt x="1161645" y="604762"/>
                  <a:pt x="856569" y="608927"/>
                  <a:pt x="552045" y="595085"/>
                </a:cubicBezTo>
                <a:cubicBezTo>
                  <a:pt x="534619" y="594293"/>
                  <a:pt x="524104" y="573858"/>
                  <a:pt x="508502" y="566057"/>
                </a:cubicBezTo>
                <a:cubicBezTo>
                  <a:pt x="494818" y="559215"/>
                  <a:pt x="479719" y="555568"/>
                  <a:pt x="464959" y="551542"/>
                </a:cubicBezTo>
                <a:cubicBezTo>
                  <a:pt x="426469" y="541045"/>
                  <a:pt x="348845" y="522514"/>
                  <a:pt x="348845" y="522514"/>
                </a:cubicBezTo>
                <a:cubicBezTo>
                  <a:pt x="250941" y="424610"/>
                  <a:pt x="300705" y="448410"/>
                  <a:pt x="218216" y="420914"/>
                </a:cubicBezTo>
                <a:cubicBezTo>
                  <a:pt x="174484" y="391759"/>
                  <a:pt x="168181" y="384957"/>
                  <a:pt x="116616" y="362857"/>
                </a:cubicBezTo>
                <a:cubicBezTo>
                  <a:pt x="32489" y="326803"/>
                  <a:pt x="113207" y="375097"/>
                  <a:pt x="29530" y="319314"/>
                </a:cubicBezTo>
                <a:cubicBezTo>
                  <a:pt x="19854" y="304800"/>
                  <a:pt x="-3729" y="292694"/>
                  <a:pt x="502" y="275771"/>
                </a:cubicBezTo>
                <a:cubicBezTo>
                  <a:pt x="4213" y="260928"/>
                  <a:pt x="29334" y="265460"/>
                  <a:pt x="44045" y="261257"/>
                </a:cubicBezTo>
                <a:cubicBezTo>
                  <a:pt x="63225" y="255777"/>
                  <a:pt x="82355" y="249563"/>
                  <a:pt x="102102" y="246742"/>
                </a:cubicBezTo>
                <a:cubicBezTo>
                  <a:pt x="150236" y="239866"/>
                  <a:pt x="198864" y="237066"/>
                  <a:pt x="247245" y="232228"/>
                </a:cubicBezTo>
                <a:cubicBezTo>
                  <a:pt x="261759" y="227390"/>
                  <a:pt x="276077" y="221917"/>
                  <a:pt x="290788" y="217714"/>
                </a:cubicBezTo>
                <a:cubicBezTo>
                  <a:pt x="458214" y="169879"/>
                  <a:pt x="517717" y="198767"/>
                  <a:pt x="769759" y="188685"/>
                </a:cubicBezTo>
                <a:lnTo>
                  <a:pt x="1074559" y="174171"/>
                </a:lnTo>
                <a:cubicBezTo>
                  <a:pt x="1093911" y="169333"/>
                  <a:pt x="1114281" y="167515"/>
                  <a:pt x="1132616" y="159657"/>
                </a:cubicBezTo>
                <a:cubicBezTo>
                  <a:pt x="1148650" y="152785"/>
                  <a:pt x="1159765" y="136589"/>
                  <a:pt x="1176159" y="130628"/>
                </a:cubicBezTo>
                <a:cubicBezTo>
                  <a:pt x="1213653" y="116994"/>
                  <a:pt x="1292273" y="101600"/>
                  <a:pt x="1292273" y="101600"/>
                </a:cubicBezTo>
                <a:cubicBezTo>
                  <a:pt x="1318714" y="88379"/>
                  <a:pt x="1361836" y="63397"/>
                  <a:pt x="1393873" y="58057"/>
                </a:cubicBezTo>
                <a:cubicBezTo>
                  <a:pt x="1490579" y="41939"/>
                  <a:pt x="1496708" y="43542"/>
                  <a:pt x="1568045" y="4354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3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Alternate To The </a:t>
            </a:r>
            <a:r>
              <a:rPr lang="en-CA" dirty="0" err="1"/>
              <a:t>MsgBox</a:t>
            </a:r>
            <a:r>
              <a:rPr lang="en-CA" dirty="0"/>
              <a:t>: </a:t>
            </a:r>
            <a:r>
              <a:rPr lang="en-CA"/>
              <a:t>The </a:t>
            </a:r>
            <a:r>
              <a:rPr lang="en-CA" smtClean="0"/>
              <a:t>Title </a:t>
            </a:r>
            <a:r>
              <a:rPr lang="en-CA" dirty="0"/>
              <a:t>Bar</a:t>
            </a:r>
            <a:endParaRPr lang="en-US" dirty="0"/>
          </a:p>
        </p:txBody>
      </p:sp>
      <p:sp>
        <p:nvSpPr>
          <p:cNvPr id="3" name="Content Placeholder 2"/>
          <p:cNvSpPr>
            <a:spLocks noGrp="1"/>
          </p:cNvSpPr>
          <p:nvPr>
            <p:ph idx="1"/>
          </p:nvPr>
        </p:nvSpPr>
        <p:spPr/>
        <p:txBody>
          <a:bodyPr/>
          <a:lstStyle/>
          <a:p>
            <a:r>
              <a:rPr lang="en-US" dirty="0" smtClean="0"/>
              <a:t>Finding the </a:t>
            </a:r>
            <a:r>
              <a:rPr lang="en-US" dirty="0" err="1" smtClean="0">
                <a:latin typeface="Consolas" panose="020B0609020204030204" pitchFamily="49" charset="0"/>
                <a:cs typeface="Consolas" panose="020B0609020204030204" pitchFamily="49" charset="0"/>
              </a:rPr>
              <a:t>MsgBox</a:t>
            </a:r>
            <a:r>
              <a:rPr lang="en-US" dirty="0" smtClean="0"/>
              <a:t> popups too obtrusive?</a:t>
            </a:r>
          </a:p>
          <a:p>
            <a:r>
              <a:rPr lang="en-US" dirty="0" smtClean="0"/>
              <a:t>You can display messages in a more subtle fashion by changing the title bar.</a:t>
            </a:r>
            <a:endParaRPr lang="en-US" dirty="0"/>
          </a:p>
        </p:txBody>
      </p:sp>
      <p:grpSp>
        <p:nvGrpSpPr>
          <p:cNvPr id="5" name="Group 4"/>
          <p:cNvGrpSpPr/>
          <p:nvPr/>
        </p:nvGrpSpPr>
        <p:grpSpPr>
          <a:xfrm>
            <a:off x="761999" y="2634734"/>
            <a:ext cx="5139401" cy="2883931"/>
            <a:chOff x="761999" y="2634734"/>
            <a:chExt cx="5139401" cy="2883931"/>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3004066"/>
              <a:ext cx="5139401"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1999" y="2634734"/>
              <a:ext cx="1066800" cy="369332"/>
            </a:xfrm>
            <a:prstGeom prst="rect">
              <a:avLst/>
            </a:prstGeom>
            <a:noFill/>
          </p:spPr>
          <p:txBody>
            <a:bodyPr wrap="square" lIns="0" rtlCol="0">
              <a:spAutoFit/>
            </a:bodyPr>
            <a:lstStyle/>
            <a:p>
              <a:r>
                <a:rPr lang="en-US" b="1" dirty="0" smtClean="0"/>
                <a:t>Before</a:t>
              </a:r>
              <a:endParaRPr lang="en-US" b="1" dirty="0"/>
            </a:p>
          </p:txBody>
        </p:sp>
      </p:grpSp>
      <p:grpSp>
        <p:nvGrpSpPr>
          <p:cNvPr id="6" name="Group 5"/>
          <p:cNvGrpSpPr/>
          <p:nvPr/>
        </p:nvGrpSpPr>
        <p:grpSpPr>
          <a:xfrm>
            <a:off x="3505200" y="4212193"/>
            <a:ext cx="5638800" cy="2633268"/>
            <a:chOff x="3505200" y="4212193"/>
            <a:chExt cx="5638800" cy="2633268"/>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68986"/>
              <a:ext cx="55530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77200" y="4212193"/>
              <a:ext cx="1066800" cy="369332"/>
            </a:xfrm>
            <a:prstGeom prst="rect">
              <a:avLst/>
            </a:prstGeom>
            <a:noFill/>
          </p:spPr>
          <p:txBody>
            <a:bodyPr wrap="square" lIns="0" rtlCol="0">
              <a:spAutoFit/>
            </a:bodyPr>
            <a:lstStyle/>
            <a:p>
              <a:pPr algn="r"/>
              <a:r>
                <a:rPr lang="en-US" b="1" dirty="0" smtClean="0"/>
                <a:t>After</a:t>
              </a:r>
              <a:endParaRPr lang="en-US" b="1" dirty="0"/>
            </a:p>
          </p:txBody>
        </p:sp>
      </p:grpSp>
    </p:spTree>
    <p:extLst>
      <p:ext uri="{BB962C8B-B14F-4D97-AF65-F5344CB8AC3E}">
        <p14:creationId xmlns:p14="http://schemas.microsoft.com/office/powerpoint/2010/main" val="13938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The Title Bar</a:t>
            </a:r>
            <a:endParaRPr lang="en-CA" dirty="0"/>
          </a:p>
        </p:txBody>
      </p:sp>
      <p:sp>
        <p:nvSpPr>
          <p:cNvPr id="3" name="Content Placeholder 2"/>
          <p:cNvSpPr>
            <a:spLocks noGrp="1"/>
          </p:cNvSpPr>
          <p:nvPr>
            <p:ph idx="1"/>
          </p:nvPr>
        </p:nvSpPr>
        <p:spPr/>
        <p:txBody>
          <a:bodyPr/>
          <a:lstStyle/>
          <a:p>
            <a:r>
              <a:rPr lang="en-CA" b="1" dirty="0" smtClean="0"/>
              <a:t>Format</a:t>
            </a:r>
            <a:r>
              <a:rPr lang="en-CA" dirty="0" smtClean="0"/>
              <a:t>:</a:t>
            </a:r>
          </a:p>
          <a:p>
            <a:pPr marL="339725" lvl="1" indent="0">
              <a:buNone/>
            </a:pPr>
            <a:r>
              <a:rPr lang="en-US" altLang="en-US" sz="1800" dirty="0">
                <a:latin typeface="Consolas" pitchFamily="49" charset="0"/>
                <a:cs typeface="Consolas" pitchFamily="49" charset="0"/>
              </a:rPr>
              <a:t> </a:t>
            </a:r>
            <a:r>
              <a:rPr lang="en-US" altLang="en-US" sz="1800" i="1" dirty="0" err="1">
                <a:latin typeface="Consolas" pitchFamily="49" charset="0"/>
                <a:cs typeface="Consolas" pitchFamily="49" charset="0"/>
              </a:rPr>
              <a:t>ActiveDocument.ActiveWindow.Caption</a:t>
            </a:r>
            <a:r>
              <a:rPr lang="en-US" altLang="en-US" sz="1800" i="1" dirty="0">
                <a:latin typeface="Consolas" pitchFamily="49" charset="0"/>
                <a:cs typeface="Consolas" pitchFamily="49" charset="0"/>
              </a:rPr>
              <a:t> = </a:t>
            </a:r>
          </a:p>
          <a:p>
            <a:pPr marL="339725" lvl="1" indent="0">
              <a:buNone/>
            </a:pPr>
            <a:r>
              <a:rPr lang="en-US" altLang="en-US" sz="1800" i="1" dirty="0">
                <a:latin typeface="Consolas" pitchFamily="49" charset="0"/>
                <a:cs typeface="Consolas" pitchFamily="49" charset="0"/>
              </a:rPr>
              <a:t>         </a:t>
            </a:r>
            <a:r>
              <a:rPr lang="en-US" altLang="en-US" sz="1800" i="1" dirty="0" smtClean="0">
                <a:latin typeface="Consolas" pitchFamily="49" charset="0"/>
                <a:cs typeface="Consolas" pitchFamily="49" charset="0"/>
              </a:rPr>
              <a:t>"&lt;New text for the title bar&gt;"</a:t>
            </a:r>
          </a:p>
          <a:p>
            <a:pPr marL="339725" lvl="1" indent="0">
              <a:buNone/>
            </a:pPr>
            <a:endParaRPr lang="en-CA" dirty="0"/>
          </a:p>
          <a:p>
            <a:r>
              <a:rPr lang="en-CA" b="1" dirty="0"/>
              <a:t>Word document containing the macro</a:t>
            </a:r>
            <a:r>
              <a:rPr lang="en-CA"/>
              <a:t>: </a:t>
            </a:r>
            <a:r>
              <a:rPr lang="en-CA" smtClean="0"/>
              <a:t>4</a:t>
            </a:r>
            <a:r>
              <a:rPr lang="en-CA">
                <a:latin typeface="Consolas" panose="020B0609020204030204" pitchFamily="49" charset="0"/>
                <a:cs typeface="Consolas" panose="020B0609020204030204" pitchFamily="49" charset="0"/>
              </a:rPr>
              <a:t>t</a:t>
            </a:r>
            <a:r>
              <a:rPr lang="en-CA" smtClean="0">
                <a:latin typeface="Consolas" panose="020B0609020204030204" pitchFamily="49" charset="0"/>
                <a:cs typeface="Consolas" panose="020B0609020204030204" pitchFamily="49" charset="0"/>
              </a:rPr>
              <a:t>itleBar.docm</a:t>
            </a:r>
            <a:endParaRPr lang="en-CA" dirty="0">
              <a:latin typeface="Consolas" panose="020B0609020204030204" pitchFamily="49" charset="0"/>
              <a:cs typeface="Consolas" panose="020B0609020204030204" pitchFamily="49" charset="0"/>
            </a:endParaRPr>
          </a:p>
          <a:p>
            <a:pPr marL="339725" lvl="1" indent="0">
              <a:buNone/>
            </a:pPr>
            <a:endParaRPr lang="en-CA" sz="1800" dirty="0" smtClean="0">
              <a:latin typeface="Consolas" panose="020B0609020204030204" pitchFamily="49" charset="0"/>
              <a:cs typeface="Consolas" panose="020B0609020204030204" pitchFamily="49" charset="0"/>
            </a:endParaRPr>
          </a:p>
        </p:txBody>
      </p:sp>
      <p:sp>
        <p:nvSpPr>
          <p:cNvPr id="4" name="Rectangle 3"/>
          <p:cNvSpPr/>
          <p:nvPr/>
        </p:nvSpPr>
        <p:spPr>
          <a:xfrm>
            <a:off x="751444" y="3429000"/>
            <a:ext cx="7801099" cy="1143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lvl="1" indent="0">
              <a:buNone/>
            </a:pPr>
            <a:r>
              <a:rPr lang="en-CA" b="1">
                <a:latin typeface="Consolas" panose="020B0609020204030204" pitchFamily="49" charset="0"/>
                <a:cs typeface="Consolas" panose="020B0609020204030204" pitchFamily="49" charset="0"/>
              </a:rPr>
              <a:t>Sub firstTitleBarExample()</a:t>
            </a:r>
          </a:p>
          <a:p>
            <a:pPr marL="339725" lvl="1" indent="0">
              <a:buNone/>
            </a:pPr>
            <a:r>
              <a:rPr lang="en-CA" b="1">
                <a:latin typeface="Consolas" panose="020B0609020204030204" pitchFamily="49" charset="0"/>
                <a:cs typeface="Consolas" panose="020B0609020204030204" pitchFamily="49" charset="0"/>
              </a:rPr>
              <a:t>     ActiveDocument.ActiveWindow.Caption = "A NEW TITLE!"</a:t>
            </a:r>
          </a:p>
          <a:p>
            <a:pPr marL="339725" lvl="1" indent="0">
              <a:buNone/>
            </a:pPr>
            <a:r>
              <a:rPr lang="en-CA" b="1">
                <a:latin typeface="Consolas" panose="020B0609020204030204" pitchFamily="49" charset="0"/>
                <a:cs typeface="Consolas" panose="020B0609020204030204" pitchFamily="49" charset="0"/>
              </a:rPr>
              <a:t>End </a:t>
            </a:r>
            <a:r>
              <a:rPr lang="en-CA" b="1" smtClean="0">
                <a:latin typeface="Consolas" panose="020B0609020204030204" pitchFamily="49" charset="0"/>
                <a:cs typeface="Consolas" panose="020B0609020204030204" pitchFamily="49" charset="0"/>
              </a:rPr>
              <a:t>Sub</a:t>
            </a:r>
            <a:endParaRPr lang="en-CA" b="1">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55014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13754</TotalTime>
  <Words>7578</Words>
  <Application>Microsoft Office PowerPoint</Application>
  <PresentationFormat>On-screen Show (4:3)</PresentationFormat>
  <Paragraphs>1217</Paragraphs>
  <Slides>139</Slides>
  <Notes>36</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Introduction to VBA (Visual Basic For Applications) Programming</vt:lpstr>
      <vt:lpstr>B.A.S.I.C.</vt:lpstr>
      <vt:lpstr>PowerPoint Presentation</vt:lpstr>
      <vt:lpstr>Visual Basic</vt:lpstr>
      <vt:lpstr>Visual Basic For Applications (VBA)</vt:lpstr>
      <vt:lpstr>Visual Basic For Applications (VBA): 2</vt:lpstr>
      <vt:lpstr>Macros</vt:lpstr>
      <vt:lpstr>Macros And The Web-Based Office</vt:lpstr>
      <vt:lpstr>Writing Macros</vt:lpstr>
      <vt:lpstr>Can You Complete The Following Tasks?</vt:lpstr>
      <vt:lpstr>Advanced Use Of Macros</vt:lpstr>
      <vt:lpstr>Advanced Use Of Macros (2)</vt:lpstr>
      <vt:lpstr>Viewing The ‘Developer’ Ribbon (MS-Word 2013)</vt:lpstr>
      <vt:lpstr>Viewing The ‘Developer’ Ribbon (MS-Word 2013): 2</vt:lpstr>
      <vt:lpstr>Viewing The ‘Developer’ Ribbon (MS-Word 2013): 3</vt:lpstr>
      <vt:lpstr>Alternate: View And Run Macros</vt:lpstr>
      <vt:lpstr>Macros And Computer Security</vt:lpstr>
      <vt:lpstr>Examples Macros Viruses</vt:lpstr>
      <vt:lpstr>Enabling Macros To Run</vt:lpstr>
      <vt:lpstr>Enabling Macros To Run (2)</vt:lpstr>
      <vt:lpstr>Enabling Macros To Run (3)</vt:lpstr>
      <vt:lpstr>Enabling Macros To Run (4)</vt:lpstr>
      <vt:lpstr>Effect: Opening Word Documents</vt:lpstr>
      <vt:lpstr>Macro Security</vt:lpstr>
      <vt:lpstr>Creating Macros</vt:lpstr>
      <vt:lpstr>Recording Macros</vt:lpstr>
      <vt:lpstr>Naming The Macro: Conventions</vt:lpstr>
      <vt:lpstr>The First Simple Macro</vt:lpstr>
      <vt:lpstr>Recording A Simple Macro</vt:lpstr>
      <vt:lpstr>Recording A Macro (2)</vt:lpstr>
      <vt:lpstr>Recording A Macro (3)</vt:lpstr>
      <vt:lpstr>Running A Recorded Macro</vt:lpstr>
      <vt:lpstr>Running A Recorded Macro (2)</vt:lpstr>
      <vt:lpstr>Running A Recorded Macro (3)</vt:lpstr>
      <vt:lpstr>Recording Macros: Additional Comments</vt:lpstr>
      <vt:lpstr>Auto Generated VBA Program: 24 Lines</vt:lpstr>
      <vt:lpstr>VBA Statements Actually Needed: 1 Line</vt:lpstr>
      <vt:lpstr>Recording Macros: Additional Comments</vt:lpstr>
      <vt:lpstr>Recording Macros</vt:lpstr>
      <vt:lpstr>The Visual Basic Editor</vt:lpstr>
      <vt:lpstr>Overview Of The Important Parts Of The VBA Editor</vt:lpstr>
      <vt:lpstr>VBA Editor: Don’t Mix It Up With The Word Editor</vt:lpstr>
      <vt:lpstr>Defining A Program In The VBA Editor</vt:lpstr>
      <vt:lpstr>The ‘Sub’ Keyword</vt:lpstr>
      <vt:lpstr>The ‘Sub’ Keyword: 2</vt:lpstr>
      <vt:lpstr>VBA Examples: This Point Onwards</vt:lpstr>
      <vt:lpstr>First VBA Example</vt:lpstr>
      <vt:lpstr>First VBA Example (2)</vt:lpstr>
      <vt:lpstr>Reminder: Running Macros</vt:lpstr>
      <vt:lpstr>Running VBA Programs You Have Entered (2)</vt:lpstr>
      <vt:lpstr>Structure Of VBA Programs: Reminder Of Important Points</vt:lpstr>
      <vt:lpstr>Saving Your Macro</vt:lpstr>
      <vt:lpstr>Saving Your Macro (2)</vt:lpstr>
      <vt:lpstr>Saving Your Macro (3)</vt:lpstr>
      <vt:lpstr>Viewing Macros</vt:lpstr>
      <vt:lpstr>Which Document Contains A Macro?</vt:lpstr>
      <vt:lpstr>Viewing File Information</vt:lpstr>
      <vt:lpstr>Viewing File Suffixes</vt:lpstr>
      <vt:lpstr>Transferring Your Macros (This Class)</vt:lpstr>
      <vt:lpstr>Transferring Your Macros (This Class): 2</vt:lpstr>
      <vt:lpstr>More On Macro Security</vt:lpstr>
      <vt:lpstr>Types Of Documents That Can Contain Macros</vt:lpstr>
      <vt:lpstr>Question: What Is The Security Difference?</vt:lpstr>
      <vt:lpstr>.DOCX (And .XLSX, .PPTX)</vt:lpstr>
      <vt:lpstr>Message Box</vt:lpstr>
      <vt:lpstr>Creating A Message Box</vt:lpstr>
      <vt:lpstr>VBA Visual Aids: Function Arguments</vt:lpstr>
      <vt:lpstr>VBA Visual Aids: Error Information</vt:lpstr>
      <vt:lpstr>Real-World Objects</vt:lpstr>
      <vt:lpstr>VBA OBject</vt:lpstr>
      <vt:lpstr>Common VBA Objects</vt:lpstr>
      <vt:lpstr>Example: What Are The Three Objects</vt:lpstr>
      <vt:lpstr>Using Pre-Built Capabilities/Properties Of Objects</vt:lpstr>
      <vt:lpstr>Properties Vs. Methods/Functions</vt:lpstr>
      <vt:lpstr>Properties Vs. Methods: Appearance</vt:lpstr>
      <vt:lpstr>More On Objects</vt:lpstr>
      <vt:lpstr>Basic Mathematical Operators</vt:lpstr>
      <vt:lpstr>Variables</vt:lpstr>
      <vt:lpstr>Some Types Of Variables</vt:lpstr>
      <vt:lpstr>Examples Of Assigning Values To Variables</vt:lpstr>
      <vt:lpstr>Variables: Metaphor To Use</vt:lpstr>
      <vt:lpstr>Variables: Metaphor To Use (2)</vt:lpstr>
      <vt:lpstr>MsgBox: Dislaying Mixes Of Strings And Variables</vt:lpstr>
      <vt:lpstr>Second Example: Basics Of Variables</vt:lpstr>
      <vt:lpstr>Third VBA Example</vt:lpstr>
      <vt:lpstr>Third VBA Example (2)</vt:lpstr>
      <vt:lpstr>Student Exercise #1</vt:lpstr>
      <vt:lpstr>Student Exercise #2</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Obtrusive Popup Windows/Messages</vt:lpstr>
      <vt:lpstr>Obtrusive Popup Windows/Messages</vt:lpstr>
      <vt:lpstr>Alternate To Using Popup Messages</vt:lpstr>
      <vt:lpstr>An Alternate To The MsgBox: The Title Bar</vt:lpstr>
      <vt:lpstr>Changing The Title Bar</vt:lpstr>
      <vt:lpstr>Comparison: Popups Vs. Status Messages</vt:lpstr>
      <vt:lpstr>Missing The Message</vt:lpstr>
      <vt:lpstr>Getting User Input</vt:lpstr>
      <vt:lpstr>Example: InputBox</vt:lpstr>
      <vt:lpstr>The VBA Debugger</vt:lpstr>
      <vt:lpstr>The VBA Debugger (2)</vt:lpstr>
      <vt:lpstr>The VBA Debugger (3)</vt:lpstr>
      <vt:lpstr>Break Points: Final Note</vt:lpstr>
      <vt:lpstr>Review: Lookup Tables (For Constants)</vt:lpstr>
      <vt:lpstr>Named Constants</vt:lpstr>
      <vt:lpstr>Declaring Named Constants</vt:lpstr>
      <vt:lpstr>Why Use Named Constants</vt:lpstr>
      <vt:lpstr>Predefined Constants: MS-Word</vt:lpstr>
      <vt:lpstr>Closing Documents</vt:lpstr>
      <vt:lpstr>More Pre-Defined Constants: Closing Documents</vt:lpstr>
      <vt:lpstr>Formatting Text</vt:lpstr>
      <vt:lpstr>Formatting An Entire Document</vt:lpstr>
      <vt:lpstr>Active Document: Which One?</vt:lpstr>
      <vt:lpstr>Formatting Text: An Example</vt:lpstr>
      <vt:lpstr>Formatting: Entire Document</vt:lpstr>
      <vt:lpstr>Formatting The Text Currently Selected</vt:lpstr>
      <vt:lpstr>Changing Selected Text</vt:lpstr>
      <vt:lpstr>Student Exercise #3</vt:lpstr>
      <vt:lpstr>Formatting Selected Text: Multiple Changes</vt:lpstr>
      <vt:lpstr>Effect</vt:lpstr>
      <vt:lpstr>Formatting Selected Paragraphs</vt:lpstr>
      <vt:lpstr>What’s The Difference?</vt:lpstr>
      <vt:lpstr>Advanced Concept: What If there Is No Selection?</vt:lpstr>
      <vt:lpstr>Formatting: Recap</vt:lpstr>
      <vt:lpstr>Printing: Single</vt:lpstr>
      <vt:lpstr>Program Documentation</vt:lpstr>
      <vt:lpstr>Program Documentation (2)</vt:lpstr>
      <vt:lpstr>Program Documentation (3)</vt:lpstr>
      <vt:lpstr>Program Documentation (4)</vt:lpstr>
      <vt:lpstr>Built In Search/Help</vt:lpstr>
      <vt:lpstr>Another Source Of Help</vt:lpstr>
      <vt:lpstr>Recorded Macros</vt:lpstr>
      <vt:lpstr>After This Section You Should Know</vt:lpstr>
      <vt:lpstr>After This Section You Should Know (2)</vt:lpstr>
      <vt:lpstr>After This Section You Should Now Know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Part I</dc:title>
  <dc:creator>James Tam</dc:creator>
  <cp:keywords>VBA programming;Macro programming;Programming MS-Office</cp:keywords>
  <cp:lastModifiedBy>James Tam</cp:lastModifiedBy>
  <cp:revision>513</cp:revision>
  <dcterms:created xsi:type="dcterms:W3CDTF">2014-05-13T22:22:53Z</dcterms:created>
  <dcterms:modified xsi:type="dcterms:W3CDTF">2015-11-03T19:03:18Z</dcterms:modified>
</cp:coreProperties>
</file>