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Approximating Euler Paths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an Euler path is impossible, we can get an approximate path</a:t>
            </a:r>
          </a:p>
          <a:p>
            <a:endParaRPr lang="en-CA" dirty="0" smtClean="0"/>
          </a:p>
          <a:p>
            <a:r>
              <a:rPr lang="en-CA" dirty="0" smtClean="0"/>
              <a:t>In the approximate path, some edges will need to be retraced</a:t>
            </a:r>
          </a:p>
          <a:p>
            <a:endParaRPr lang="en-CA" dirty="0" smtClean="0"/>
          </a:p>
          <a:p>
            <a:r>
              <a:rPr lang="en-CA" dirty="0"/>
              <a:t>An </a:t>
            </a:r>
            <a:r>
              <a:rPr lang="en-CA" i="1" dirty="0"/>
              <a:t>optimal approximation</a:t>
            </a:r>
            <a:r>
              <a:rPr lang="en-CA" dirty="0"/>
              <a:t> of a Euler path is a path with the minimum number of edge </a:t>
            </a:r>
            <a:r>
              <a:rPr lang="en-CA" dirty="0" smtClean="0"/>
              <a:t>retraces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627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Graphs using Parameters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Graphs (or shapes) with repeated </a:t>
            </a:r>
            <a:r>
              <a:rPr lang="en-US" dirty="0" err="1" smtClean="0"/>
              <a:t>paterns</a:t>
            </a:r>
            <a:r>
              <a:rPr lang="en-US" dirty="0" smtClean="0"/>
              <a:t> can be defined parametrically (in terms of a parameter, say k)</a:t>
            </a:r>
          </a:p>
          <a:p>
            <a:endParaRPr lang="en-US" dirty="0"/>
          </a:p>
          <a:p>
            <a:r>
              <a:rPr lang="en-US" dirty="0" smtClean="0"/>
              <a:t>We define a D-k Graph (Diamond-k Graph, where k </a:t>
            </a:r>
            <a:r>
              <a:rPr lang="en-US" dirty="0" smtClean="0">
                <a:sym typeface="Symbol"/>
              </a:rPr>
              <a:t> 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D-0 Graph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429000" y="20574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029200" y="205419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0292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34290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86200" y="3581400"/>
            <a:ext cx="1143000" cy="3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76575" y="2286000"/>
            <a:ext cx="1143000" cy="3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0"/>
            <a:endCxn id="6" idx="4"/>
          </p:cNvCxnSpPr>
          <p:nvPr/>
        </p:nvCxnSpPr>
        <p:spPr>
          <a:xfrm flipV="1">
            <a:off x="5257800" y="2511392"/>
            <a:ext cx="0" cy="841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57600" y="2511392"/>
            <a:ext cx="0" cy="841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7"/>
            <a:endCxn id="6" idx="3"/>
          </p:cNvCxnSpPr>
          <p:nvPr/>
        </p:nvCxnSpPr>
        <p:spPr>
          <a:xfrm flipV="1">
            <a:off x="3819245" y="2444437"/>
            <a:ext cx="1276910" cy="975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1"/>
            <a:endCxn id="3" idx="5"/>
          </p:cNvCxnSpPr>
          <p:nvPr/>
        </p:nvCxnSpPr>
        <p:spPr>
          <a:xfrm flipH="1" flipV="1">
            <a:off x="3819245" y="2447645"/>
            <a:ext cx="1276910" cy="972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1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D-1 Graph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429000" y="20574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029200" y="205419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0292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34290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86200" y="3581400"/>
            <a:ext cx="1143000" cy="3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76575" y="2286000"/>
            <a:ext cx="1143000" cy="3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0"/>
            <a:endCxn id="6" idx="4"/>
          </p:cNvCxnSpPr>
          <p:nvPr/>
        </p:nvCxnSpPr>
        <p:spPr>
          <a:xfrm flipV="1">
            <a:off x="5257800" y="2511392"/>
            <a:ext cx="0" cy="841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57600" y="2511392"/>
            <a:ext cx="0" cy="841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7"/>
            <a:endCxn id="6" idx="3"/>
          </p:cNvCxnSpPr>
          <p:nvPr/>
        </p:nvCxnSpPr>
        <p:spPr>
          <a:xfrm flipV="1">
            <a:off x="3819245" y="2444437"/>
            <a:ext cx="1276910" cy="975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1"/>
            <a:endCxn id="3" idx="5"/>
          </p:cNvCxnSpPr>
          <p:nvPr/>
        </p:nvCxnSpPr>
        <p:spPr>
          <a:xfrm flipH="1" flipV="1">
            <a:off x="3819245" y="2447645"/>
            <a:ext cx="1276910" cy="972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867400" y="2703496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2590800" y="2705100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4219475" y="1219200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4229100" y="4191000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/>
          <p:cNvCxnSpPr>
            <a:stCxn id="17" idx="1"/>
            <a:endCxn id="6" idx="5"/>
          </p:cNvCxnSpPr>
          <p:nvPr/>
        </p:nvCxnSpPr>
        <p:spPr>
          <a:xfrm flipH="1" flipV="1">
            <a:off x="5419445" y="2444437"/>
            <a:ext cx="514910" cy="3260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3"/>
            <a:endCxn id="7" idx="7"/>
          </p:cNvCxnSpPr>
          <p:nvPr/>
        </p:nvCxnSpPr>
        <p:spPr>
          <a:xfrm flipH="1">
            <a:off x="5419445" y="3093741"/>
            <a:ext cx="514910" cy="3260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1"/>
            <a:endCxn id="19" idx="5"/>
          </p:cNvCxnSpPr>
          <p:nvPr/>
        </p:nvCxnSpPr>
        <p:spPr>
          <a:xfrm flipH="1" flipV="1">
            <a:off x="4609720" y="1609445"/>
            <a:ext cx="486435" cy="5117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9" idx="3"/>
            <a:endCxn id="3" idx="7"/>
          </p:cNvCxnSpPr>
          <p:nvPr/>
        </p:nvCxnSpPr>
        <p:spPr>
          <a:xfrm flipH="1">
            <a:off x="3819245" y="1609445"/>
            <a:ext cx="467185" cy="5149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" idx="3"/>
            <a:endCxn id="18" idx="7"/>
          </p:cNvCxnSpPr>
          <p:nvPr/>
        </p:nvCxnSpPr>
        <p:spPr>
          <a:xfrm flipH="1">
            <a:off x="2981045" y="2447645"/>
            <a:ext cx="514910" cy="3244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8" idx="5"/>
            <a:endCxn id="8" idx="1"/>
          </p:cNvCxnSpPr>
          <p:nvPr/>
        </p:nvCxnSpPr>
        <p:spPr>
          <a:xfrm>
            <a:off x="2981045" y="3095345"/>
            <a:ext cx="514910" cy="3244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" idx="5"/>
            <a:endCxn id="21" idx="1"/>
          </p:cNvCxnSpPr>
          <p:nvPr/>
        </p:nvCxnSpPr>
        <p:spPr>
          <a:xfrm>
            <a:off x="3819245" y="3743045"/>
            <a:ext cx="476810" cy="5149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7" idx="3"/>
            <a:endCxn id="21" idx="7"/>
          </p:cNvCxnSpPr>
          <p:nvPr/>
        </p:nvCxnSpPr>
        <p:spPr>
          <a:xfrm flipH="1">
            <a:off x="4619345" y="3743045"/>
            <a:ext cx="476810" cy="5149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69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D-2 Graph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429000" y="20574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5029200" y="205419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0292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34290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86200" y="3581400"/>
            <a:ext cx="1143000" cy="3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76575" y="2286000"/>
            <a:ext cx="1143000" cy="3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0"/>
            <a:endCxn id="6" idx="4"/>
          </p:cNvCxnSpPr>
          <p:nvPr/>
        </p:nvCxnSpPr>
        <p:spPr>
          <a:xfrm flipV="1">
            <a:off x="5257800" y="2511392"/>
            <a:ext cx="0" cy="841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57600" y="2511392"/>
            <a:ext cx="0" cy="841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7"/>
            <a:endCxn id="6" idx="3"/>
          </p:cNvCxnSpPr>
          <p:nvPr/>
        </p:nvCxnSpPr>
        <p:spPr>
          <a:xfrm flipV="1">
            <a:off x="3819245" y="2444437"/>
            <a:ext cx="1276910" cy="975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1"/>
            <a:endCxn id="3" idx="5"/>
          </p:cNvCxnSpPr>
          <p:nvPr/>
        </p:nvCxnSpPr>
        <p:spPr>
          <a:xfrm flipH="1" flipV="1">
            <a:off x="3819245" y="2447645"/>
            <a:ext cx="1276910" cy="972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867400" y="2703496"/>
            <a:ext cx="457200" cy="4572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2590800" y="2705100"/>
            <a:ext cx="457200" cy="4572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4219475" y="1219200"/>
            <a:ext cx="457200" cy="4572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4229100" y="4191000"/>
            <a:ext cx="457200" cy="4572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/>
          <p:cNvCxnSpPr>
            <a:stCxn id="17" idx="1"/>
            <a:endCxn id="6" idx="5"/>
          </p:cNvCxnSpPr>
          <p:nvPr/>
        </p:nvCxnSpPr>
        <p:spPr>
          <a:xfrm flipH="1" flipV="1">
            <a:off x="5419445" y="2444437"/>
            <a:ext cx="514910" cy="3260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3"/>
            <a:endCxn id="7" idx="7"/>
          </p:cNvCxnSpPr>
          <p:nvPr/>
        </p:nvCxnSpPr>
        <p:spPr>
          <a:xfrm flipH="1">
            <a:off x="5419445" y="3093741"/>
            <a:ext cx="514910" cy="3260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1"/>
            <a:endCxn id="19" idx="5"/>
          </p:cNvCxnSpPr>
          <p:nvPr/>
        </p:nvCxnSpPr>
        <p:spPr>
          <a:xfrm flipH="1" flipV="1">
            <a:off x="4609720" y="1609445"/>
            <a:ext cx="486435" cy="5117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9" idx="3"/>
            <a:endCxn id="3" idx="7"/>
          </p:cNvCxnSpPr>
          <p:nvPr/>
        </p:nvCxnSpPr>
        <p:spPr>
          <a:xfrm flipH="1">
            <a:off x="3819245" y="1609445"/>
            <a:ext cx="467185" cy="5149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" idx="3"/>
            <a:endCxn id="18" idx="7"/>
          </p:cNvCxnSpPr>
          <p:nvPr/>
        </p:nvCxnSpPr>
        <p:spPr>
          <a:xfrm flipH="1">
            <a:off x="2981045" y="2447645"/>
            <a:ext cx="514910" cy="3244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8" idx="5"/>
            <a:endCxn id="8" idx="1"/>
          </p:cNvCxnSpPr>
          <p:nvPr/>
        </p:nvCxnSpPr>
        <p:spPr>
          <a:xfrm>
            <a:off x="2981045" y="3095345"/>
            <a:ext cx="514910" cy="3244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" idx="5"/>
            <a:endCxn id="21" idx="1"/>
          </p:cNvCxnSpPr>
          <p:nvPr/>
        </p:nvCxnSpPr>
        <p:spPr>
          <a:xfrm>
            <a:off x="3819245" y="3743045"/>
            <a:ext cx="476810" cy="5149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7" idx="3"/>
            <a:endCxn id="21" idx="7"/>
          </p:cNvCxnSpPr>
          <p:nvPr/>
        </p:nvCxnSpPr>
        <p:spPr>
          <a:xfrm flipH="1">
            <a:off x="4619345" y="3743045"/>
            <a:ext cx="476810" cy="5149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705600" y="2703496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1732969" y="2705100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Connector 30"/>
          <p:cNvCxnSpPr>
            <a:stCxn id="3" idx="1"/>
            <a:endCxn id="29" idx="7"/>
          </p:cNvCxnSpPr>
          <p:nvPr/>
        </p:nvCxnSpPr>
        <p:spPr>
          <a:xfrm flipH="1">
            <a:off x="2123214" y="2124355"/>
            <a:ext cx="1372741" cy="6477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5"/>
            <a:endCxn id="8" idx="3"/>
          </p:cNvCxnSpPr>
          <p:nvPr/>
        </p:nvCxnSpPr>
        <p:spPr>
          <a:xfrm>
            <a:off x="2123214" y="3095345"/>
            <a:ext cx="1372741" cy="6477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1"/>
            <a:endCxn id="6" idx="6"/>
          </p:cNvCxnSpPr>
          <p:nvPr/>
        </p:nvCxnSpPr>
        <p:spPr>
          <a:xfrm flipH="1" flipV="1">
            <a:off x="5486400" y="2282792"/>
            <a:ext cx="1286155" cy="4876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3"/>
            <a:endCxn id="7" idx="6"/>
          </p:cNvCxnSpPr>
          <p:nvPr/>
        </p:nvCxnSpPr>
        <p:spPr>
          <a:xfrm flipH="1">
            <a:off x="5486400" y="3093741"/>
            <a:ext cx="1286155" cy="4876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229881" y="4953000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1" name="Straight Connector 40"/>
          <p:cNvCxnSpPr>
            <a:stCxn id="8" idx="4"/>
            <a:endCxn id="40" idx="1"/>
          </p:cNvCxnSpPr>
          <p:nvPr/>
        </p:nvCxnSpPr>
        <p:spPr>
          <a:xfrm>
            <a:off x="3657600" y="3810000"/>
            <a:ext cx="639236" cy="12099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7" idx="4"/>
            <a:endCxn id="40" idx="7"/>
          </p:cNvCxnSpPr>
          <p:nvPr/>
        </p:nvCxnSpPr>
        <p:spPr>
          <a:xfrm flipH="1">
            <a:off x="4620126" y="3810000"/>
            <a:ext cx="637674" cy="12099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4230304" y="457200"/>
            <a:ext cx="457200" cy="457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5" name="Straight Connector 44"/>
          <p:cNvCxnSpPr>
            <a:stCxn id="6" idx="0"/>
            <a:endCxn id="44" idx="5"/>
          </p:cNvCxnSpPr>
          <p:nvPr/>
        </p:nvCxnSpPr>
        <p:spPr>
          <a:xfrm flipH="1" flipV="1">
            <a:off x="4620549" y="847445"/>
            <a:ext cx="637251" cy="12067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4" idx="3"/>
            <a:endCxn id="3" idx="0"/>
          </p:cNvCxnSpPr>
          <p:nvPr/>
        </p:nvCxnSpPr>
        <p:spPr>
          <a:xfrm flipH="1">
            <a:off x="3657600" y="847445"/>
            <a:ext cx="639659" cy="12099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78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40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Higher-order D graphs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Draw the graphs:</a:t>
            </a:r>
          </a:p>
          <a:p>
            <a:pPr lvl="1"/>
            <a:r>
              <a:rPr lang="en-CA" dirty="0" smtClean="0"/>
              <a:t>D-3</a:t>
            </a:r>
          </a:p>
          <a:p>
            <a:pPr lvl="1"/>
            <a:r>
              <a:rPr lang="en-CA" dirty="0" smtClean="0"/>
              <a:t>D-4</a:t>
            </a:r>
          </a:p>
          <a:p>
            <a:pPr lvl="1"/>
            <a:r>
              <a:rPr lang="en-CA" dirty="0" smtClean="0"/>
              <a:t>D-5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Take home question: What is the minimum number of edge retraces in an optimal </a:t>
            </a:r>
            <a:r>
              <a:rPr lang="en-CA" dirty="0"/>
              <a:t>approximation </a:t>
            </a:r>
            <a:r>
              <a:rPr lang="en-CA" dirty="0" smtClean="0"/>
              <a:t> of a Euler path in a D-5 graph?</a:t>
            </a:r>
            <a:endParaRPr lang="en-CA" dirty="0"/>
          </a:p>
          <a:p>
            <a:pPr lvl="1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95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</TotalTime>
  <Words>126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Approximating Euler Paths</vt:lpstr>
      <vt:lpstr>Defining Graphs using Parameters</vt:lpstr>
      <vt:lpstr>D-0 Graph</vt:lpstr>
      <vt:lpstr>D-1 Graph</vt:lpstr>
      <vt:lpstr>D-2 Graph</vt:lpstr>
      <vt:lpstr>Higher-order D graphs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kawash</dc:creator>
  <cp:lastModifiedBy>sysman</cp:lastModifiedBy>
  <cp:revision>8</cp:revision>
  <dcterms:created xsi:type="dcterms:W3CDTF">2006-08-16T00:00:00Z</dcterms:created>
  <dcterms:modified xsi:type="dcterms:W3CDTF">2014-02-04T01:20:47Z</dcterms:modified>
</cp:coreProperties>
</file>