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9"/>
  </p:notesMasterIdLst>
  <p:sldIdLst>
    <p:sldId id="256" r:id="rId2"/>
    <p:sldId id="345" r:id="rId3"/>
    <p:sldId id="302" r:id="rId4"/>
    <p:sldId id="303" r:id="rId5"/>
    <p:sldId id="346" r:id="rId6"/>
    <p:sldId id="347" r:id="rId7"/>
    <p:sldId id="348" r:id="rId8"/>
    <p:sldId id="349" r:id="rId9"/>
    <p:sldId id="304" r:id="rId10"/>
    <p:sldId id="350" r:id="rId11"/>
    <p:sldId id="351" r:id="rId12"/>
    <p:sldId id="306" r:id="rId13"/>
    <p:sldId id="352" r:id="rId14"/>
    <p:sldId id="308" r:id="rId15"/>
    <p:sldId id="353" r:id="rId16"/>
    <p:sldId id="309" r:id="rId17"/>
    <p:sldId id="343" r:id="rId18"/>
    <p:sldId id="310" r:id="rId19"/>
    <p:sldId id="311" r:id="rId20"/>
    <p:sldId id="313" r:id="rId21"/>
    <p:sldId id="314" r:id="rId22"/>
    <p:sldId id="315" r:id="rId23"/>
    <p:sldId id="316" r:id="rId24"/>
    <p:sldId id="317" r:id="rId25"/>
    <p:sldId id="354" r:id="rId26"/>
    <p:sldId id="318" r:id="rId27"/>
    <p:sldId id="355" r:id="rId28"/>
    <p:sldId id="356" r:id="rId29"/>
    <p:sldId id="319" r:id="rId30"/>
    <p:sldId id="363" r:id="rId31"/>
    <p:sldId id="364" r:id="rId32"/>
    <p:sldId id="357" r:id="rId33"/>
    <p:sldId id="320" r:id="rId34"/>
    <p:sldId id="321" r:id="rId35"/>
    <p:sldId id="322" r:id="rId36"/>
    <p:sldId id="358" r:id="rId37"/>
    <p:sldId id="323" r:id="rId38"/>
    <p:sldId id="324" r:id="rId39"/>
    <p:sldId id="359" r:id="rId40"/>
    <p:sldId id="365" r:id="rId41"/>
    <p:sldId id="325" r:id="rId42"/>
    <p:sldId id="360" r:id="rId43"/>
    <p:sldId id="361" r:id="rId44"/>
    <p:sldId id="362" r:id="rId45"/>
    <p:sldId id="326" r:id="rId46"/>
    <p:sldId id="327" r:id="rId47"/>
    <p:sldId id="371" r:id="rId48"/>
    <p:sldId id="372" r:id="rId49"/>
    <p:sldId id="373" r:id="rId50"/>
    <p:sldId id="329" r:id="rId51"/>
    <p:sldId id="330" r:id="rId52"/>
    <p:sldId id="331" r:id="rId53"/>
    <p:sldId id="332" r:id="rId54"/>
    <p:sldId id="333" r:id="rId55"/>
    <p:sldId id="366" r:id="rId56"/>
    <p:sldId id="367" r:id="rId57"/>
    <p:sldId id="334" r:id="rId58"/>
    <p:sldId id="335" r:id="rId59"/>
    <p:sldId id="336" r:id="rId60"/>
    <p:sldId id="337" r:id="rId61"/>
    <p:sldId id="338" r:id="rId62"/>
    <p:sldId id="340" r:id="rId63"/>
    <p:sldId id="341" r:id="rId64"/>
    <p:sldId id="342" r:id="rId65"/>
    <p:sldId id="368" r:id="rId66"/>
    <p:sldId id="369" r:id="rId67"/>
    <p:sldId id="370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0" autoAdjust="0"/>
  </p:normalViewPr>
  <p:slideViewPr>
    <p:cSldViewPr>
      <p:cViewPr varScale="1">
        <p:scale>
          <a:sx n="78" d="100"/>
          <a:sy n="7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253867-6029-4A63-A284-BB356C749E60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D0B927-219A-4EF6-AAB7-42E27A923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7049A-C358-4551-830E-AAA331133D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BFC8F-B37F-4818-B3C8-287E7E8811A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F0D14-C8C5-43A6-AB16-B43F0B3F6A4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F8937-ECF0-4BEB-8F36-02293122D52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AB7CF-6FD0-4324-B338-ABB70F321DB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3C046-9450-4666-BB06-0590A1982B3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B32AB-316C-4061-96C6-3A37AC7BA47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C4878-196B-4A6A-835E-9CDBEBA9150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DEA79-5B89-4F2C-A7B2-EB0A0BED9A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26E69-E791-4F85-AD79-1690F8B140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C6BEC-05AC-4321-9434-2691EB33F9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20FFB-330C-4D03-BCC5-6BAFEB6150D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605A6-9BBF-4225-A859-ABEAA753ED0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30AE8-5041-49AD-A3AF-80DEAEFC35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44642F-6143-4AFE-9030-62CC2EA9AF1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ECC498-2B91-4FE0-B9F2-285EE70EC56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62AC-59D3-491A-A1BA-41D827EAD084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E3224C6D-B7AB-4395-B80D-C6B9FCCA4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8327-7AF9-4642-BA52-5B5B45E7B20A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C4EE-C289-4DCF-837A-C84BE813B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3271-C181-412E-9E97-01E2EA6BA9C6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F0BA-F462-4147-B960-022CD8636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DC65-9006-48E4-97EA-5B6DE2CF56C9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7F33-3C8C-4F9E-A2B9-E548381A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4280-0C60-4806-93D3-12F20888587F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CDC8-3825-4159-9365-B05D7A8F0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30E4-9FA7-4832-A804-4C079115D52E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903E-AD17-4725-8A2D-AF7BC68B6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6E59-2A4D-462B-BCD2-617C205D2121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8007-1471-4394-A844-EA39DE8A6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327A-471D-4CA0-83CB-435B42FBE5F2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5916-EBAE-47CC-B58A-F08EB6980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FDD2-0E20-4E30-874F-EAC4D93CAC89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EB05-7FCA-4151-8A38-319E936B7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770D-A18A-4062-8DF4-BAC7093198C9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4305-BD56-4902-AE4C-B5C66A2BA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686D-6C0E-4703-826C-F42FE13B33B1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5FE3-7CC8-4F5F-B791-E04733B7D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E7FE-0285-4AB4-B8FA-626223A1F003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EEE4-48B6-4BB8-B853-520DD1ACA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1E0BA-D2DE-42D9-AD75-608FA6255D47}" type="datetime1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F6F3E-6B88-41EE-8727-ACF8C183E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Jalal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lgary.ca/it/help/articles/security/awareness/password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pi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anyname.ca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20663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rc.com/x/ne.dll?bh0bkyd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how.com/Sniff-Pack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Networking &amp;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2"/>
            </a:pPr>
            <a:r>
              <a:rPr lang="en-US" b="1" dirty="0" smtClean="0">
                <a:ea typeface="ＭＳ Ｐゴシック" pitchFamily="34" charset="-128"/>
              </a:rPr>
              <a:t>Modification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unauthorized change of messages, data, or services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79488" y="2057400"/>
            <a:ext cx="4248150" cy="2159000"/>
            <a:chOff x="980236" y="2057400"/>
            <a:chExt cx="4247936" cy="2159474"/>
          </a:xfrm>
        </p:grpSpPr>
        <p:pic>
          <p:nvPicPr>
            <p:cNvPr id="25614" name="Picture 4" descr="C:\Users\tamj\AppData\Local\Microsoft\Windows\Temporary Internet Files\Content.IE5\B6R0P5GS\MC900433857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2057400"/>
              <a:ext cx="1236144" cy="123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980236" y="2078865"/>
              <a:ext cx="1795882" cy="183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TextBox 7"/>
            <p:cNvSpPr txBox="1">
              <a:spLocks noChangeArrowheads="1"/>
            </p:cNvSpPr>
            <p:nvPr/>
          </p:nvSpPr>
          <p:spPr bwMode="auto">
            <a:xfrm>
              <a:off x="3932772" y="3293544"/>
              <a:ext cx="1295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Your bank’s website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913563" y="1625600"/>
            <a:ext cx="1697037" cy="1582738"/>
            <a:chOff x="6913730" y="1625078"/>
            <a:chExt cx="1696869" cy="1582975"/>
          </a:xfrm>
        </p:grpSpPr>
        <p:pic>
          <p:nvPicPr>
            <p:cNvPr id="25612" name="Picture 6" descr="C:\Users\tamj\AppData\Local\Microsoft\Windows\Temporary Internet Files\Content.IE5\5BWAU42G\MC900445014[2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00" y="2252360"/>
              <a:ext cx="738007" cy="955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TextBox 17"/>
            <p:cNvSpPr txBox="1">
              <a:spLocks noChangeArrowheads="1"/>
            </p:cNvSpPr>
            <p:nvPr/>
          </p:nvSpPr>
          <p:spPr bwMode="auto">
            <a:xfrm>
              <a:off x="6913730" y="1625078"/>
              <a:ext cx="16968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Steals your information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895600" y="2816225"/>
            <a:ext cx="1036638" cy="307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10000" y="2995613"/>
            <a:ext cx="122238" cy="1423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11600" y="4425950"/>
            <a:ext cx="195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49925" y="3573463"/>
            <a:ext cx="1011238" cy="774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734175" y="2057400"/>
            <a:ext cx="1516063" cy="2214563"/>
            <a:chOff x="6713236" y="2057400"/>
            <a:chExt cx="1516364" cy="2214209"/>
          </a:xfrm>
        </p:grpSpPr>
        <p:pic>
          <p:nvPicPr>
            <p:cNvPr id="25610" name="Picture 4" descr="C:\Users\tamj\AppData\Local\Microsoft\Windows\Temporary Internet Files\Content.IE5\B6R0P5GS\MC900433857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3236" y="2057400"/>
              <a:ext cx="1516364" cy="1516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6761331" y="3348279"/>
              <a:ext cx="1295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Fake copy of banking website</a:t>
              </a:r>
            </a:p>
          </p:txBody>
        </p:sp>
      </p:grp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219200" y="47244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JT: This is a change in a DNS service that redirects web requests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3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b="1" dirty="0" smtClean="0">
                <a:ea typeface="ＭＳ Ｐゴシック" pitchFamily="34" charset="-128"/>
              </a:rPr>
              <a:t>Fabrication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unauthorized creation of messages, data, or services</a:t>
            </a:r>
          </a:p>
          <a:p>
            <a:pPr marL="1035050" lvl="2" indent="-514350" eaLnBrk="1" hangingPunct="1"/>
            <a:r>
              <a:rPr lang="en-US" sz="1800" dirty="0" smtClean="0">
                <a:ea typeface="ＭＳ Ｐゴシック" pitchFamily="34" charset="-128"/>
              </a:rPr>
              <a:t>JT: Real or fake?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8176" b="53690"/>
          <a:stretch>
            <a:fillRect/>
          </a:stretch>
        </p:blipFill>
        <p:spPr bwMode="auto">
          <a:xfrm>
            <a:off x="304800" y="2198688"/>
            <a:ext cx="5786438" cy="191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r="15263"/>
          <a:stretch>
            <a:fillRect/>
          </a:stretch>
        </p:blipFill>
        <p:spPr bwMode="auto">
          <a:xfrm>
            <a:off x="1524000" y="3505200"/>
            <a:ext cx="739775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4063" y="4572000"/>
            <a:ext cx="5594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AEE4D-0E6F-49EB-BD9E-4A0488DD3F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 l="17120" t="15544" r="24513" b="13989"/>
          <a:stretch>
            <a:fillRect/>
          </a:stretch>
        </p:blipFill>
        <p:spPr bwMode="auto">
          <a:xfrm>
            <a:off x="1600200" y="6096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AFE13-E91A-48AB-8D7F-7884E7AA37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7120" t="15544" r="24513" b="12434"/>
          <a:stretch>
            <a:fillRect/>
          </a:stretch>
        </p:blipFill>
        <p:spPr bwMode="auto">
          <a:xfrm>
            <a:off x="1447800" y="609600"/>
            <a:ext cx="5715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Security Measures against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Encryption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encode data and messages so that only intended parties can decode them</a:t>
            </a:r>
          </a:p>
          <a:p>
            <a:pPr marL="796925" lvl="1" indent="-514350" eaLnBrk="1" hangingPunct="1"/>
            <a:endParaRPr lang="en-US" b="1" dirty="0" smtClean="0">
              <a:ea typeface="ＭＳ Ｐゴシック" pitchFamily="34" charset="-128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Authentication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verify that the claimed identity by some party is authentic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‘Scrambling’ information so it cannot be easily interpreted.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Example: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Original message: </a:t>
            </a:r>
            <a:r>
              <a:rPr lang="en-US" sz="20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MARY HAD A LITTLE LAMB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Encrypted message: </a:t>
            </a:r>
            <a:r>
              <a:rPr lang="en-US" sz="20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LZQX GZC Z KHSSKD KZLA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92FCE-7923-4972-9EB9-60D59535F2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81000" y="685800"/>
            <a:ext cx="29718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438" y="5486400"/>
            <a:ext cx="32305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5843" name="TextBox 25"/>
          <p:cNvSpPr txBox="1">
            <a:spLocks noChangeArrowheads="1"/>
          </p:cNvSpPr>
          <p:nvPr/>
        </p:nvSpPr>
        <p:spPr bwMode="auto">
          <a:xfrm>
            <a:off x="893763" y="228600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Sender 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133600" y="1828800"/>
            <a:ext cx="1066800" cy="990600"/>
            <a:chOff x="6172200" y="3886200"/>
            <a:chExt cx="1635125" cy="1577975"/>
          </a:xfrm>
        </p:grpSpPr>
        <p:sp>
          <p:nvSpPr>
            <p:cNvPr id="36004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72200" y="388620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5" name="Freeform 6"/>
            <p:cNvSpPr>
              <a:spLocks/>
            </p:cNvSpPr>
            <p:nvPr/>
          </p:nvSpPr>
          <p:spPr bwMode="auto">
            <a:xfrm>
              <a:off x="6178550" y="389255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6" name="Freeform 7"/>
            <p:cNvSpPr>
              <a:spLocks/>
            </p:cNvSpPr>
            <p:nvPr/>
          </p:nvSpPr>
          <p:spPr bwMode="auto">
            <a:xfrm>
              <a:off x="6216650" y="393065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7" name="Freeform 8"/>
            <p:cNvSpPr>
              <a:spLocks/>
            </p:cNvSpPr>
            <p:nvPr/>
          </p:nvSpPr>
          <p:spPr bwMode="auto">
            <a:xfrm>
              <a:off x="7286625" y="39878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8" name="Freeform 9"/>
            <p:cNvSpPr>
              <a:spLocks/>
            </p:cNvSpPr>
            <p:nvPr/>
          </p:nvSpPr>
          <p:spPr bwMode="auto">
            <a:xfrm>
              <a:off x="7273925" y="40005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9" name="Freeform 10"/>
            <p:cNvSpPr>
              <a:spLocks/>
            </p:cNvSpPr>
            <p:nvPr/>
          </p:nvSpPr>
          <p:spPr bwMode="auto">
            <a:xfrm>
              <a:off x="6429375" y="397192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36010" name="Freeform 11"/>
            <p:cNvSpPr>
              <a:spLocks/>
            </p:cNvSpPr>
            <p:nvPr/>
          </p:nvSpPr>
          <p:spPr bwMode="auto">
            <a:xfrm>
              <a:off x="7572375" y="440690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1" name="Freeform 12"/>
            <p:cNvSpPr>
              <a:spLocks/>
            </p:cNvSpPr>
            <p:nvPr/>
          </p:nvSpPr>
          <p:spPr bwMode="auto">
            <a:xfrm>
              <a:off x="7585075" y="441960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2" name="Freeform 13"/>
            <p:cNvSpPr>
              <a:spLocks/>
            </p:cNvSpPr>
            <p:nvPr/>
          </p:nvSpPr>
          <p:spPr bwMode="auto">
            <a:xfrm>
              <a:off x="7572375" y="454025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3" name="Freeform 14"/>
            <p:cNvSpPr>
              <a:spLocks/>
            </p:cNvSpPr>
            <p:nvPr/>
          </p:nvSpPr>
          <p:spPr bwMode="auto">
            <a:xfrm>
              <a:off x="7585075" y="454025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4" name="Freeform 15"/>
            <p:cNvSpPr>
              <a:spLocks/>
            </p:cNvSpPr>
            <p:nvPr/>
          </p:nvSpPr>
          <p:spPr bwMode="auto">
            <a:xfrm>
              <a:off x="6270625" y="534035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5" name="Freeform 16"/>
            <p:cNvSpPr>
              <a:spLocks/>
            </p:cNvSpPr>
            <p:nvPr/>
          </p:nvSpPr>
          <p:spPr bwMode="auto">
            <a:xfrm>
              <a:off x="6308725" y="488632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6" name="Freeform 17"/>
            <p:cNvSpPr>
              <a:spLocks/>
            </p:cNvSpPr>
            <p:nvPr/>
          </p:nvSpPr>
          <p:spPr bwMode="auto">
            <a:xfrm>
              <a:off x="7289800" y="492760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7" name="Freeform 18"/>
            <p:cNvSpPr>
              <a:spLocks/>
            </p:cNvSpPr>
            <p:nvPr/>
          </p:nvSpPr>
          <p:spPr bwMode="auto">
            <a:xfrm>
              <a:off x="7696200" y="455930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8" name="Freeform 19"/>
            <p:cNvSpPr>
              <a:spLocks/>
            </p:cNvSpPr>
            <p:nvPr/>
          </p:nvSpPr>
          <p:spPr bwMode="auto">
            <a:xfrm>
              <a:off x="7299325" y="458152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9" name="Freeform 20"/>
            <p:cNvSpPr>
              <a:spLocks/>
            </p:cNvSpPr>
            <p:nvPr/>
          </p:nvSpPr>
          <p:spPr bwMode="auto">
            <a:xfrm>
              <a:off x="6257925" y="492760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0" name="Freeform 21"/>
            <p:cNvSpPr>
              <a:spLocks/>
            </p:cNvSpPr>
            <p:nvPr/>
          </p:nvSpPr>
          <p:spPr bwMode="auto">
            <a:xfrm>
              <a:off x="6257925" y="455930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1" name="Freeform 22"/>
            <p:cNvSpPr>
              <a:spLocks/>
            </p:cNvSpPr>
            <p:nvPr/>
          </p:nvSpPr>
          <p:spPr bwMode="auto">
            <a:xfrm>
              <a:off x="6283325" y="458152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2" name="Freeform 23"/>
            <p:cNvSpPr>
              <a:spLocks/>
            </p:cNvSpPr>
            <p:nvPr/>
          </p:nvSpPr>
          <p:spPr bwMode="auto">
            <a:xfrm>
              <a:off x="6394450" y="440690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3" name="Freeform 24"/>
            <p:cNvSpPr>
              <a:spLocks/>
            </p:cNvSpPr>
            <p:nvPr/>
          </p:nvSpPr>
          <p:spPr bwMode="auto">
            <a:xfrm>
              <a:off x="6270625" y="441960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4" name="Freeform 25"/>
            <p:cNvSpPr>
              <a:spLocks/>
            </p:cNvSpPr>
            <p:nvPr/>
          </p:nvSpPr>
          <p:spPr bwMode="auto">
            <a:xfrm>
              <a:off x="6270625" y="454025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5" name="Freeform 26"/>
            <p:cNvSpPr>
              <a:spLocks/>
            </p:cNvSpPr>
            <p:nvPr/>
          </p:nvSpPr>
          <p:spPr bwMode="auto">
            <a:xfrm>
              <a:off x="6270625" y="454025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6" name="Rectangle 27"/>
            <p:cNvSpPr>
              <a:spLocks noChangeArrowheads="1"/>
            </p:cNvSpPr>
            <p:nvPr/>
          </p:nvSpPr>
          <p:spPr bwMode="auto">
            <a:xfrm>
              <a:off x="7283450" y="425767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36027" name="Freeform 28"/>
            <p:cNvSpPr>
              <a:spLocks/>
            </p:cNvSpPr>
            <p:nvPr/>
          </p:nvSpPr>
          <p:spPr bwMode="auto">
            <a:xfrm>
              <a:off x="6550025" y="4413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8" name="Freeform 29"/>
            <p:cNvSpPr>
              <a:spLocks/>
            </p:cNvSpPr>
            <p:nvPr/>
          </p:nvSpPr>
          <p:spPr bwMode="auto">
            <a:xfrm>
              <a:off x="6550025" y="4483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9" name="Freeform 30"/>
            <p:cNvSpPr>
              <a:spLocks/>
            </p:cNvSpPr>
            <p:nvPr/>
          </p:nvSpPr>
          <p:spPr bwMode="auto">
            <a:xfrm>
              <a:off x="6550025" y="4552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0" name="Freeform 31"/>
            <p:cNvSpPr>
              <a:spLocks/>
            </p:cNvSpPr>
            <p:nvPr/>
          </p:nvSpPr>
          <p:spPr bwMode="auto">
            <a:xfrm>
              <a:off x="6550025" y="46228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1" name="Freeform 32"/>
            <p:cNvSpPr>
              <a:spLocks/>
            </p:cNvSpPr>
            <p:nvPr/>
          </p:nvSpPr>
          <p:spPr bwMode="auto">
            <a:xfrm>
              <a:off x="6550025" y="469265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2" name="Freeform 33"/>
            <p:cNvSpPr>
              <a:spLocks/>
            </p:cNvSpPr>
            <p:nvPr/>
          </p:nvSpPr>
          <p:spPr bwMode="auto">
            <a:xfrm>
              <a:off x="6550025" y="4102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3" name="Freeform 34"/>
            <p:cNvSpPr>
              <a:spLocks/>
            </p:cNvSpPr>
            <p:nvPr/>
          </p:nvSpPr>
          <p:spPr bwMode="auto">
            <a:xfrm>
              <a:off x="6550025" y="4171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4" name="Freeform 35"/>
            <p:cNvSpPr>
              <a:spLocks/>
            </p:cNvSpPr>
            <p:nvPr/>
          </p:nvSpPr>
          <p:spPr bwMode="auto">
            <a:xfrm>
              <a:off x="6550025" y="42418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5" name="Freeform 36"/>
            <p:cNvSpPr>
              <a:spLocks/>
            </p:cNvSpPr>
            <p:nvPr/>
          </p:nvSpPr>
          <p:spPr bwMode="auto">
            <a:xfrm>
              <a:off x="6429375" y="466725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6" name="Freeform 37"/>
            <p:cNvSpPr>
              <a:spLocks noEditPoints="1"/>
            </p:cNvSpPr>
            <p:nvPr/>
          </p:nvSpPr>
          <p:spPr bwMode="auto">
            <a:xfrm>
              <a:off x="6235700" y="394970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7" name="Freeform 38"/>
            <p:cNvSpPr>
              <a:spLocks/>
            </p:cNvSpPr>
            <p:nvPr/>
          </p:nvSpPr>
          <p:spPr bwMode="auto">
            <a:xfrm>
              <a:off x="6257925" y="484505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8" name="Freeform 39"/>
            <p:cNvSpPr>
              <a:spLocks/>
            </p:cNvSpPr>
            <p:nvPr/>
          </p:nvSpPr>
          <p:spPr bwMode="auto">
            <a:xfrm>
              <a:off x="7289800" y="484822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9" name="Freeform 40"/>
            <p:cNvSpPr>
              <a:spLocks/>
            </p:cNvSpPr>
            <p:nvPr/>
          </p:nvSpPr>
          <p:spPr bwMode="auto">
            <a:xfrm>
              <a:off x="6711950" y="488632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57200" y="1828800"/>
            <a:ext cx="1066800" cy="990600"/>
            <a:chOff x="4105275" y="4070350"/>
            <a:chExt cx="1635125" cy="1577975"/>
          </a:xfrm>
        </p:grpSpPr>
        <p:sp>
          <p:nvSpPr>
            <p:cNvPr id="3596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9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0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1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2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3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35974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5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6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7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8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9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0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1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2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3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4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5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6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7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8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9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0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35991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2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3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4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5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6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7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8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9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0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1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2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3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05" name="Straight Arrow Connector 104"/>
          <p:cNvCxnSpPr/>
          <p:nvPr/>
        </p:nvCxnSpPr>
        <p:spPr>
          <a:xfrm>
            <a:off x="1524000" y="2438400"/>
            <a:ext cx="6096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811213" y="1219200"/>
            <a:ext cx="211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Encrypt P</a:t>
            </a:r>
          </a:p>
        </p:txBody>
      </p:sp>
      <p:sp>
        <p:nvSpPr>
          <p:cNvPr id="107" name="Cloud 106"/>
          <p:cNvSpPr/>
          <p:nvPr/>
        </p:nvSpPr>
        <p:spPr>
          <a:xfrm>
            <a:off x="1828800" y="3733800"/>
            <a:ext cx="4953000" cy="2819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Network</a:t>
            </a:r>
          </a:p>
        </p:txBody>
      </p:sp>
      <p:cxnSp>
        <p:nvCxnSpPr>
          <p:cNvPr id="187" name="Straight Arrow Connector 186"/>
          <p:cNvCxnSpPr/>
          <p:nvPr/>
        </p:nvCxnSpPr>
        <p:spPr>
          <a:xfrm rot="16200000" flipH="1">
            <a:off x="2400300" y="2933700"/>
            <a:ext cx="1447800" cy="1219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3581400" y="4038600"/>
            <a:ext cx="1066800" cy="990600"/>
            <a:chOff x="6172200" y="3886200"/>
            <a:chExt cx="1635125" cy="1577975"/>
          </a:xfrm>
        </p:grpSpPr>
        <p:sp>
          <p:nvSpPr>
            <p:cNvPr id="359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72200" y="388620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3" name="Freeform 6"/>
            <p:cNvSpPr>
              <a:spLocks/>
            </p:cNvSpPr>
            <p:nvPr/>
          </p:nvSpPr>
          <p:spPr bwMode="auto">
            <a:xfrm>
              <a:off x="6178550" y="389255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4" name="Freeform 7"/>
            <p:cNvSpPr>
              <a:spLocks/>
            </p:cNvSpPr>
            <p:nvPr/>
          </p:nvSpPr>
          <p:spPr bwMode="auto">
            <a:xfrm>
              <a:off x="6216650" y="393065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5" name="Freeform 8"/>
            <p:cNvSpPr>
              <a:spLocks/>
            </p:cNvSpPr>
            <p:nvPr/>
          </p:nvSpPr>
          <p:spPr bwMode="auto">
            <a:xfrm>
              <a:off x="7286625" y="39878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6" name="Freeform 9"/>
            <p:cNvSpPr>
              <a:spLocks/>
            </p:cNvSpPr>
            <p:nvPr/>
          </p:nvSpPr>
          <p:spPr bwMode="auto">
            <a:xfrm>
              <a:off x="7273925" y="40005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7" name="Freeform 10"/>
            <p:cNvSpPr>
              <a:spLocks/>
            </p:cNvSpPr>
            <p:nvPr/>
          </p:nvSpPr>
          <p:spPr bwMode="auto">
            <a:xfrm>
              <a:off x="6429375" y="397192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35938" name="Freeform 11"/>
            <p:cNvSpPr>
              <a:spLocks/>
            </p:cNvSpPr>
            <p:nvPr/>
          </p:nvSpPr>
          <p:spPr bwMode="auto">
            <a:xfrm>
              <a:off x="7572375" y="440690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9" name="Freeform 12"/>
            <p:cNvSpPr>
              <a:spLocks/>
            </p:cNvSpPr>
            <p:nvPr/>
          </p:nvSpPr>
          <p:spPr bwMode="auto">
            <a:xfrm>
              <a:off x="7585075" y="441960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0" name="Freeform 13"/>
            <p:cNvSpPr>
              <a:spLocks/>
            </p:cNvSpPr>
            <p:nvPr/>
          </p:nvSpPr>
          <p:spPr bwMode="auto">
            <a:xfrm>
              <a:off x="7572375" y="454025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1" name="Freeform 14"/>
            <p:cNvSpPr>
              <a:spLocks/>
            </p:cNvSpPr>
            <p:nvPr/>
          </p:nvSpPr>
          <p:spPr bwMode="auto">
            <a:xfrm>
              <a:off x="7585075" y="454025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2" name="Freeform 15"/>
            <p:cNvSpPr>
              <a:spLocks/>
            </p:cNvSpPr>
            <p:nvPr/>
          </p:nvSpPr>
          <p:spPr bwMode="auto">
            <a:xfrm>
              <a:off x="6270625" y="534035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3" name="Freeform 16"/>
            <p:cNvSpPr>
              <a:spLocks/>
            </p:cNvSpPr>
            <p:nvPr/>
          </p:nvSpPr>
          <p:spPr bwMode="auto">
            <a:xfrm>
              <a:off x="6308725" y="488632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4" name="Freeform 17"/>
            <p:cNvSpPr>
              <a:spLocks/>
            </p:cNvSpPr>
            <p:nvPr/>
          </p:nvSpPr>
          <p:spPr bwMode="auto">
            <a:xfrm>
              <a:off x="7289800" y="492760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5" name="Freeform 18"/>
            <p:cNvSpPr>
              <a:spLocks/>
            </p:cNvSpPr>
            <p:nvPr/>
          </p:nvSpPr>
          <p:spPr bwMode="auto">
            <a:xfrm>
              <a:off x="7696200" y="455930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6" name="Freeform 19"/>
            <p:cNvSpPr>
              <a:spLocks/>
            </p:cNvSpPr>
            <p:nvPr/>
          </p:nvSpPr>
          <p:spPr bwMode="auto">
            <a:xfrm>
              <a:off x="7299325" y="458152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7" name="Freeform 20"/>
            <p:cNvSpPr>
              <a:spLocks/>
            </p:cNvSpPr>
            <p:nvPr/>
          </p:nvSpPr>
          <p:spPr bwMode="auto">
            <a:xfrm>
              <a:off x="6257925" y="492760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8" name="Freeform 21"/>
            <p:cNvSpPr>
              <a:spLocks/>
            </p:cNvSpPr>
            <p:nvPr/>
          </p:nvSpPr>
          <p:spPr bwMode="auto">
            <a:xfrm>
              <a:off x="6257925" y="455930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9" name="Freeform 22"/>
            <p:cNvSpPr>
              <a:spLocks/>
            </p:cNvSpPr>
            <p:nvPr/>
          </p:nvSpPr>
          <p:spPr bwMode="auto">
            <a:xfrm>
              <a:off x="6283325" y="458152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0" name="Freeform 23"/>
            <p:cNvSpPr>
              <a:spLocks/>
            </p:cNvSpPr>
            <p:nvPr/>
          </p:nvSpPr>
          <p:spPr bwMode="auto">
            <a:xfrm>
              <a:off x="6394450" y="440690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1" name="Freeform 24"/>
            <p:cNvSpPr>
              <a:spLocks/>
            </p:cNvSpPr>
            <p:nvPr/>
          </p:nvSpPr>
          <p:spPr bwMode="auto">
            <a:xfrm>
              <a:off x="6270625" y="441960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2" name="Freeform 25"/>
            <p:cNvSpPr>
              <a:spLocks/>
            </p:cNvSpPr>
            <p:nvPr/>
          </p:nvSpPr>
          <p:spPr bwMode="auto">
            <a:xfrm>
              <a:off x="6270625" y="454025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3" name="Freeform 26"/>
            <p:cNvSpPr>
              <a:spLocks/>
            </p:cNvSpPr>
            <p:nvPr/>
          </p:nvSpPr>
          <p:spPr bwMode="auto">
            <a:xfrm>
              <a:off x="6270625" y="454025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4" name="Rectangle 27"/>
            <p:cNvSpPr>
              <a:spLocks noChangeArrowheads="1"/>
            </p:cNvSpPr>
            <p:nvPr/>
          </p:nvSpPr>
          <p:spPr bwMode="auto">
            <a:xfrm>
              <a:off x="7283450" y="425767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35955" name="Freeform 28"/>
            <p:cNvSpPr>
              <a:spLocks/>
            </p:cNvSpPr>
            <p:nvPr/>
          </p:nvSpPr>
          <p:spPr bwMode="auto">
            <a:xfrm>
              <a:off x="6550025" y="4413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6" name="Freeform 29"/>
            <p:cNvSpPr>
              <a:spLocks/>
            </p:cNvSpPr>
            <p:nvPr/>
          </p:nvSpPr>
          <p:spPr bwMode="auto">
            <a:xfrm>
              <a:off x="6550025" y="4483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7" name="Freeform 30"/>
            <p:cNvSpPr>
              <a:spLocks/>
            </p:cNvSpPr>
            <p:nvPr/>
          </p:nvSpPr>
          <p:spPr bwMode="auto">
            <a:xfrm>
              <a:off x="6550025" y="4552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8" name="Freeform 31"/>
            <p:cNvSpPr>
              <a:spLocks/>
            </p:cNvSpPr>
            <p:nvPr/>
          </p:nvSpPr>
          <p:spPr bwMode="auto">
            <a:xfrm>
              <a:off x="6550025" y="46228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9" name="Freeform 32"/>
            <p:cNvSpPr>
              <a:spLocks/>
            </p:cNvSpPr>
            <p:nvPr/>
          </p:nvSpPr>
          <p:spPr bwMode="auto">
            <a:xfrm>
              <a:off x="6550025" y="469265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0" name="Freeform 33"/>
            <p:cNvSpPr>
              <a:spLocks/>
            </p:cNvSpPr>
            <p:nvPr/>
          </p:nvSpPr>
          <p:spPr bwMode="auto">
            <a:xfrm>
              <a:off x="6550025" y="4102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1" name="Freeform 34"/>
            <p:cNvSpPr>
              <a:spLocks/>
            </p:cNvSpPr>
            <p:nvPr/>
          </p:nvSpPr>
          <p:spPr bwMode="auto">
            <a:xfrm>
              <a:off x="6550025" y="4171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2" name="Freeform 35"/>
            <p:cNvSpPr>
              <a:spLocks/>
            </p:cNvSpPr>
            <p:nvPr/>
          </p:nvSpPr>
          <p:spPr bwMode="auto">
            <a:xfrm>
              <a:off x="6550025" y="42418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3" name="Freeform 36"/>
            <p:cNvSpPr>
              <a:spLocks/>
            </p:cNvSpPr>
            <p:nvPr/>
          </p:nvSpPr>
          <p:spPr bwMode="auto">
            <a:xfrm>
              <a:off x="6429375" y="466725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4" name="Freeform 37"/>
            <p:cNvSpPr>
              <a:spLocks noEditPoints="1"/>
            </p:cNvSpPr>
            <p:nvPr/>
          </p:nvSpPr>
          <p:spPr bwMode="auto">
            <a:xfrm>
              <a:off x="6235700" y="394970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5" name="Freeform 38"/>
            <p:cNvSpPr>
              <a:spLocks/>
            </p:cNvSpPr>
            <p:nvPr/>
          </p:nvSpPr>
          <p:spPr bwMode="auto">
            <a:xfrm>
              <a:off x="6257925" y="484505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6" name="Freeform 39"/>
            <p:cNvSpPr>
              <a:spLocks/>
            </p:cNvSpPr>
            <p:nvPr/>
          </p:nvSpPr>
          <p:spPr bwMode="auto">
            <a:xfrm>
              <a:off x="7289800" y="484822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Freeform 40"/>
            <p:cNvSpPr>
              <a:spLocks/>
            </p:cNvSpPr>
            <p:nvPr/>
          </p:nvSpPr>
          <p:spPr bwMode="auto">
            <a:xfrm>
              <a:off x="6711950" y="488632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8" name="TextBox 227"/>
          <p:cNvSpPr txBox="1">
            <a:spLocks noChangeArrowheads="1"/>
          </p:cNvSpPr>
          <p:nvPr/>
        </p:nvSpPr>
        <p:spPr bwMode="auto">
          <a:xfrm rot="3215695">
            <a:off x="2709863" y="3124200"/>
            <a:ext cx="893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SEND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5715000" y="685800"/>
            <a:ext cx="29718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53" name="TextBox 229"/>
          <p:cNvSpPr txBox="1">
            <a:spLocks noChangeArrowheads="1"/>
          </p:cNvSpPr>
          <p:nvPr/>
        </p:nvSpPr>
        <p:spPr bwMode="auto">
          <a:xfrm>
            <a:off x="6042025" y="228600"/>
            <a:ext cx="231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Receiver </a:t>
            </a:r>
          </a:p>
        </p:txBody>
      </p:sp>
      <p:grpSp>
        <p:nvGrpSpPr>
          <p:cNvPr id="6" name="Group 230"/>
          <p:cNvGrpSpPr>
            <a:grpSpLocks/>
          </p:cNvGrpSpPr>
          <p:nvPr/>
        </p:nvGrpSpPr>
        <p:grpSpPr bwMode="auto">
          <a:xfrm>
            <a:off x="5791200" y="1828800"/>
            <a:ext cx="1066800" cy="990600"/>
            <a:chOff x="6172200" y="3886200"/>
            <a:chExt cx="1635125" cy="1577975"/>
          </a:xfrm>
        </p:grpSpPr>
        <p:sp>
          <p:nvSpPr>
            <p:cNvPr id="3589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72200" y="388620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7" name="Freeform 6"/>
            <p:cNvSpPr>
              <a:spLocks/>
            </p:cNvSpPr>
            <p:nvPr/>
          </p:nvSpPr>
          <p:spPr bwMode="auto">
            <a:xfrm>
              <a:off x="6178550" y="389255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8" name="Freeform 7"/>
            <p:cNvSpPr>
              <a:spLocks/>
            </p:cNvSpPr>
            <p:nvPr/>
          </p:nvSpPr>
          <p:spPr bwMode="auto">
            <a:xfrm>
              <a:off x="6216650" y="393065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9" name="Freeform 8"/>
            <p:cNvSpPr>
              <a:spLocks/>
            </p:cNvSpPr>
            <p:nvPr/>
          </p:nvSpPr>
          <p:spPr bwMode="auto">
            <a:xfrm>
              <a:off x="7286625" y="39878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0" name="Freeform 9"/>
            <p:cNvSpPr>
              <a:spLocks/>
            </p:cNvSpPr>
            <p:nvPr/>
          </p:nvSpPr>
          <p:spPr bwMode="auto">
            <a:xfrm>
              <a:off x="7273925" y="40005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1" name="Freeform 10"/>
            <p:cNvSpPr>
              <a:spLocks/>
            </p:cNvSpPr>
            <p:nvPr/>
          </p:nvSpPr>
          <p:spPr bwMode="auto">
            <a:xfrm>
              <a:off x="6429375" y="397192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35902" name="Freeform 11"/>
            <p:cNvSpPr>
              <a:spLocks/>
            </p:cNvSpPr>
            <p:nvPr/>
          </p:nvSpPr>
          <p:spPr bwMode="auto">
            <a:xfrm>
              <a:off x="7572375" y="440690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3" name="Freeform 12"/>
            <p:cNvSpPr>
              <a:spLocks/>
            </p:cNvSpPr>
            <p:nvPr/>
          </p:nvSpPr>
          <p:spPr bwMode="auto">
            <a:xfrm>
              <a:off x="7585075" y="441960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4" name="Freeform 13"/>
            <p:cNvSpPr>
              <a:spLocks/>
            </p:cNvSpPr>
            <p:nvPr/>
          </p:nvSpPr>
          <p:spPr bwMode="auto">
            <a:xfrm>
              <a:off x="7572375" y="454025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5" name="Freeform 14"/>
            <p:cNvSpPr>
              <a:spLocks/>
            </p:cNvSpPr>
            <p:nvPr/>
          </p:nvSpPr>
          <p:spPr bwMode="auto">
            <a:xfrm>
              <a:off x="7585075" y="454025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6" name="Freeform 15"/>
            <p:cNvSpPr>
              <a:spLocks/>
            </p:cNvSpPr>
            <p:nvPr/>
          </p:nvSpPr>
          <p:spPr bwMode="auto">
            <a:xfrm>
              <a:off x="6270625" y="534035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7" name="Freeform 16"/>
            <p:cNvSpPr>
              <a:spLocks/>
            </p:cNvSpPr>
            <p:nvPr/>
          </p:nvSpPr>
          <p:spPr bwMode="auto">
            <a:xfrm>
              <a:off x="6308725" y="488632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8" name="Freeform 17"/>
            <p:cNvSpPr>
              <a:spLocks/>
            </p:cNvSpPr>
            <p:nvPr/>
          </p:nvSpPr>
          <p:spPr bwMode="auto">
            <a:xfrm>
              <a:off x="7289800" y="492760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9" name="Freeform 18"/>
            <p:cNvSpPr>
              <a:spLocks/>
            </p:cNvSpPr>
            <p:nvPr/>
          </p:nvSpPr>
          <p:spPr bwMode="auto">
            <a:xfrm>
              <a:off x="7696200" y="455930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0" name="Freeform 19"/>
            <p:cNvSpPr>
              <a:spLocks/>
            </p:cNvSpPr>
            <p:nvPr/>
          </p:nvSpPr>
          <p:spPr bwMode="auto">
            <a:xfrm>
              <a:off x="7299325" y="458152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1" name="Freeform 20"/>
            <p:cNvSpPr>
              <a:spLocks/>
            </p:cNvSpPr>
            <p:nvPr/>
          </p:nvSpPr>
          <p:spPr bwMode="auto">
            <a:xfrm>
              <a:off x="6257925" y="492760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2" name="Freeform 21"/>
            <p:cNvSpPr>
              <a:spLocks/>
            </p:cNvSpPr>
            <p:nvPr/>
          </p:nvSpPr>
          <p:spPr bwMode="auto">
            <a:xfrm>
              <a:off x="6257925" y="455930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3" name="Freeform 22"/>
            <p:cNvSpPr>
              <a:spLocks/>
            </p:cNvSpPr>
            <p:nvPr/>
          </p:nvSpPr>
          <p:spPr bwMode="auto">
            <a:xfrm>
              <a:off x="6283325" y="458152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4" name="Freeform 23"/>
            <p:cNvSpPr>
              <a:spLocks/>
            </p:cNvSpPr>
            <p:nvPr/>
          </p:nvSpPr>
          <p:spPr bwMode="auto">
            <a:xfrm>
              <a:off x="6394450" y="440690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5" name="Freeform 24"/>
            <p:cNvSpPr>
              <a:spLocks/>
            </p:cNvSpPr>
            <p:nvPr/>
          </p:nvSpPr>
          <p:spPr bwMode="auto">
            <a:xfrm>
              <a:off x="6270625" y="441960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6" name="Freeform 25"/>
            <p:cNvSpPr>
              <a:spLocks/>
            </p:cNvSpPr>
            <p:nvPr/>
          </p:nvSpPr>
          <p:spPr bwMode="auto">
            <a:xfrm>
              <a:off x="6270625" y="454025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7" name="Freeform 26"/>
            <p:cNvSpPr>
              <a:spLocks/>
            </p:cNvSpPr>
            <p:nvPr/>
          </p:nvSpPr>
          <p:spPr bwMode="auto">
            <a:xfrm>
              <a:off x="6270625" y="454025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8" name="Rectangle 27"/>
            <p:cNvSpPr>
              <a:spLocks noChangeArrowheads="1"/>
            </p:cNvSpPr>
            <p:nvPr/>
          </p:nvSpPr>
          <p:spPr bwMode="auto">
            <a:xfrm>
              <a:off x="7283450" y="425767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35919" name="Freeform 28"/>
            <p:cNvSpPr>
              <a:spLocks/>
            </p:cNvSpPr>
            <p:nvPr/>
          </p:nvSpPr>
          <p:spPr bwMode="auto">
            <a:xfrm>
              <a:off x="6550025" y="4413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0" name="Freeform 29"/>
            <p:cNvSpPr>
              <a:spLocks/>
            </p:cNvSpPr>
            <p:nvPr/>
          </p:nvSpPr>
          <p:spPr bwMode="auto">
            <a:xfrm>
              <a:off x="6550025" y="4483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1" name="Freeform 30"/>
            <p:cNvSpPr>
              <a:spLocks/>
            </p:cNvSpPr>
            <p:nvPr/>
          </p:nvSpPr>
          <p:spPr bwMode="auto">
            <a:xfrm>
              <a:off x="6550025" y="4552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2" name="Freeform 31"/>
            <p:cNvSpPr>
              <a:spLocks/>
            </p:cNvSpPr>
            <p:nvPr/>
          </p:nvSpPr>
          <p:spPr bwMode="auto">
            <a:xfrm>
              <a:off x="6550025" y="46228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3" name="Freeform 32"/>
            <p:cNvSpPr>
              <a:spLocks/>
            </p:cNvSpPr>
            <p:nvPr/>
          </p:nvSpPr>
          <p:spPr bwMode="auto">
            <a:xfrm>
              <a:off x="6550025" y="469265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4" name="Freeform 33"/>
            <p:cNvSpPr>
              <a:spLocks/>
            </p:cNvSpPr>
            <p:nvPr/>
          </p:nvSpPr>
          <p:spPr bwMode="auto">
            <a:xfrm>
              <a:off x="6550025" y="4102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5" name="Freeform 34"/>
            <p:cNvSpPr>
              <a:spLocks/>
            </p:cNvSpPr>
            <p:nvPr/>
          </p:nvSpPr>
          <p:spPr bwMode="auto">
            <a:xfrm>
              <a:off x="6550025" y="4171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6" name="Freeform 35"/>
            <p:cNvSpPr>
              <a:spLocks/>
            </p:cNvSpPr>
            <p:nvPr/>
          </p:nvSpPr>
          <p:spPr bwMode="auto">
            <a:xfrm>
              <a:off x="6550025" y="42418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7" name="Freeform 36"/>
            <p:cNvSpPr>
              <a:spLocks/>
            </p:cNvSpPr>
            <p:nvPr/>
          </p:nvSpPr>
          <p:spPr bwMode="auto">
            <a:xfrm>
              <a:off x="6429375" y="466725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8" name="Freeform 37"/>
            <p:cNvSpPr>
              <a:spLocks noEditPoints="1"/>
            </p:cNvSpPr>
            <p:nvPr/>
          </p:nvSpPr>
          <p:spPr bwMode="auto">
            <a:xfrm>
              <a:off x="6235700" y="394970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9" name="Freeform 38"/>
            <p:cNvSpPr>
              <a:spLocks/>
            </p:cNvSpPr>
            <p:nvPr/>
          </p:nvSpPr>
          <p:spPr bwMode="auto">
            <a:xfrm>
              <a:off x="6257925" y="484505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0" name="Freeform 39"/>
            <p:cNvSpPr>
              <a:spLocks/>
            </p:cNvSpPr>
            <p:nvPr/>
          </p:nvSpPr>
          <p:spPr bwMode="auto">
            <a:xfrm>
              <a:off x="7289800" y="484822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1" name="Freeform 40"/>
            <p:cNvSpPr>
              <a:spLocks/>
            </p:cNvSpPr>
            <p:nvPr/>
          </p:nvSpPr>
          <p:spPr bwMode="auto">
            <a:xfrm>
              <a:off x="6711950" y="488632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267"/>
          <p:cNvGrpSpPr>
            <a:grpSpLocks/>
          </p:cNvGrpSpPr>
          <p:nvPr/>
        </p:nvGrpSpPr>
        <p:grpSpPr bwMode="auto">
          <a:xfrm>
            <a:off x="7467600" y="1828800"/>
            <a:ext cx="1066800" cy="990600"/>
            <a:chOff x="4105275" y="4070350"/>
            <a:chExt cx="1635125" cy="1577975"/>
          </a:xfrm>
        </p:grpSpPr>
        <p:sp>
          <p:nvSpPr>
            <p:cNvPr id="358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2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3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4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5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35866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7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8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9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0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1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2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3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4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5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6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7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8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9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0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1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2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35883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4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5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6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7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8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9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0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1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2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3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4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5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05" name="Straight Arrow Connector 304"/>
          <p:cNvCxnSpPr/>
          <p:nvPr/>
        </p:nvCxnSpPr>
        <p:spPr>
          <a:xfrm>
            <a:off x="6858000" y="2438400"/>
            <a:ext cx="6096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>
            <a:spLocks noChangeArrowheads="1"/>
          </p:cNvSpPr>
          <p:nvPr/>
        </p:nvSpPr>
        <p:spPr bwMode="auto">
          <a:xfrm>
            <a:off x="6129338" y="121920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Decrypt C</a:t>
            </a:r>
          </a:p>
        </p:txBody>
      </p:sp>
      <p:cxnSp>
        <p:nvCxnSpPr>
          <p:cNvPr id="307" name="Straight Arrow Connector 306"/>
          <p:cNvCxnSpPr/>
          <p:nvPr/>
        </p:nvCxnSpPr>
        <p:spPr>
          <a:xfrm rot="5400000" flipH="1" flipV="1">
            <a:off x="4457700" y="2933700"/>
            <a:ext cx="1524000" cy="12954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>
            <a:spLocks noChangeArrowheads="1"/>
          </p:cNvSpPr>
          <p:nvPr/>
        </p:nvSpPr>
        <p:spPr bwMode="auto">
          <a:xfrm rot="-2877005">
            <a:off x="4855369" y="3104357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RECV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28" grpId="0"/>
      <p:bldP spid="306" grpId="0"/>
      <p:bldP spid="3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Julius Caesar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CA" dirty="0" smtClean="0">
                <a:ea typeface="ＭＳ Ｐゴシック" pitchFamily="34" charset="-128"/>
              </a:rPr>
              <a:t>Julius Caesar had a method to encrypt text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ISHDTMOIWEDTAWI.</a:t>
            </a:r>
          </a:p>
          <a:p>
            <a:pPr eaLnBrk="1" hangingPunct="1"/>
            <a:endParaRPr lang="en-CA" dirty="0" smtClean="0">
              <a:ea typeface="ＭＳ Ｐゴシック" pitchFamily="34" charset="-128"/>
            </a:endParaRP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ISHD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TMOI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WEDT</a:t>
            </a:r>
          </a:p>
          <a:p>
            <a:pPr eaLnBrk="1" hangingPunct="1"/>
            <a:r>
              <a:rPr lang="en-CA" dirty="0" smtClean="0">
                <a:ea typeface="ＭＳ Ｐゴシック" pitchFamily="34" charset="-128"/>
              </a:rPr>
              <a:t>AWI.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message: </a:t>
            </a:r>
            <a:r>
              <a:rPr lang="en-CA" dirty="0" smtClean="0">
                <a:ea typeface="ＭＳ Ｐゴシック" pitchFamily="34" charset="-128"/>
              </a:rPr>
              <a:t>IT WAS ME WHO DID IT.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373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480AE-0B04-452F-A99E-9758B2F5B4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Naïve Encryption Example</a:t>
            </a:r>
            <a:endParaRPr lang="en-US" dirty="0"/>
          </a:p>
        </p:txBody>
      </p:sp>
      <p:sp>
        <p:nvSpPr>
          <p:cNvPr id="37890" name="Content Placeholder 9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text: </a:t>
            </a:r>
            <a:r>
              <a:rPr lang="en-US" b="1" dirty="0" smtClean="0">
                <a:ea typeface="ＭＳ Ｐゴシック" pitchFamily="34" charset="-128"/>
              </a:rPr>
              <a:t>CPSC 203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Encryption: scramble the plain text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Cipher text: </a:t>
            </a:r>
            <a:r>
              <a:rPr lang="en-US" b="1" dirty="0" smtClean="0">
                <a:ea typeface="ＭＳ Ｐゴシック" pitchFamily="34" charset="-128"/>
              </a:rPr>
              <a:t>0S2PC3 C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Naïve Encryption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425450"/>
          <a:ext cx="5714995" cy="1304544"/>
        </p:xfrm>
        <a:graphic>
          <a:graphicData uri="http://schemas.openxmlformats.org/drawingml/2006/table">
            <a:tbl>
              <a:tblPr/>
              <a:tblGrid>
                <a:gridCol w="710956"/>
                <a:gridCol w="710956"/>
                <a:gridCol w="710956"/>
                <a:gridCol w="738303"/>
                <a:gridCol w="710956"/>
                <a:gridCol w="710956"/>
                <a:gridCol w="710956"/>
                <a:gridCol w="710956"/>
              </a:tblGrid>
              <a:tr h="56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1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4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5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7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C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P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 b="1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0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43" name="TextBox 4"/>
          <p:cNvSpPr txBox="1">
            <a:spLocks noChangeArrowheads="1"/>
          </p:cNvSpPr>
          <p:nvPr/>
        </p:nvSpPr>
        <p:spPr bwMode="auto">
          <a:xfrm>
            <a:off x="762000" y="8382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Plain text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2198688"/>
          <a:ext cx="5715001" cy="1304544"/>
        </p:xfrm>
        <a:graphic>
          <a:graphicData uri="http://schemas.openxmlformats.org/drawingml/2006/table">
            <a:tbl>
              <a:tblPr/>
              <a:tblGrid>
                <a:gridCol w="710957"/>
                <a:gridCol w="710957"/>
                <a:gridCol w="710957"/>
                <a:gridCol w="738302"/>
                <a:gridCol w="710957"/>
                <a:gridCol w="710957"/>
                <a:gridCol w="710957"/>
                <a:gridCol w="710957"/>
              </a:tblGrid>
              <a:tr h="56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1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4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5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7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7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5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4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3622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Permutation </a:t>
            </a:r>
          </a:p>
          <a:p>
            <a:r>
              <a:rPr lang="en-US" b="1" dirty="0">
                <a:latin typeface="Verdana" pitchFamily="34" charset="0"/>
              </a:rPr>
              <a:t>Key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62200" y="3886200"/>
          <a:ext cx="5638804" cy="1304544"/>
        </p:xfrm>
        <a:graphic>
          <a:graphicData uri="http://schemas.openxmlformats.org/drawingml/2006/table">
            <a:tbl>
              <a:tblPr/>
              <a:tblGrid>
                <a:gridCol w="701478"/>
                <a:gridCol w="701478"/>
                <a:gridCol w="701478"/>
                <a:gridCol w="728458"/>
                <a:gridCol w="701478"/>
                <a:gridCol w="701478"/>
                <a:gridCol w="701478"/>
                <a:gridCol w="701478"/>
              </a:tblGrid>
              <a:tr h="59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1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4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5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7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0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P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3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 b="1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Calibri"/>
                          <a:ea typeface="Calibri"/>
                          <a:cs typeface="Arial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1624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Verdana" pitchFamily="34" charset="0"/>
              </a:rPr>
              <a:t>Cipher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Mandatory: Section 6.2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332EB-0C55-45D9-B47E-6F6D1216A4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438" y="5486400"/>
            <a:ext cx="3230562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Interception</a:t>
            </a:r>
            <a:endParaRPr lang="en-US" dirty="0"/>
          </a:p>
        </p:txBody>
      </p:sp>
      <p:sp>
        <p:nvSpPr>
          <p:cNvPr id="43010" name="TextBox 25"/>
          <p:cNvSpPr txBox="1">
            <a:spLocks noChangeArrowheads="1"/>
          </p:cNvSpPr>
          <p:nvPr/>
        </p:nvSpPr>
        <p:spPr bwMode="auto">
          <a:xfrm>
            <a:off x="703263" y="381000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Sender </a:t>
            </a:r>
          </a:p>
        </p:txBody>
      </p:sp>
      <p:sp>
        <p:nvSpPr>
          <p:cNvPr id="107" name="Cloud 106"/>
          <p:cNvSpPr/>
          <p:nvPr/>
        </p:nvSpPr>
        <p:spPr>
          <a:xfrm>
            <a:off x="1828800" y="3733800"/>
            <a:ext cx="4953000" cy="2819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Network</a:t>
            </a:r>
          </a:p>
        </p:txBody>
      </p:sp>
      <p:grpSp>
        <p:nvGrpSpPr>
          <p:cNvPr id="43012" name="Group 189"/>
          <p:cNvGrpSpPr>
            <a:grpSpLocks/>
          </p:cNvGrpSpPr>
          <p:nvPr/>
        </p:nvGrpSpPr>
        <p:grpSpPr bwMode="auto">
          <a:xfrm>
            <a:off x="3581400" y="4038600"/>
            <a:ext cx="1066800" cy="990600"/>
            <a:chOff x="6172200" y="3886200"/>
            <a:chExt cx="1635125" cy="1577975"/>
          </a:xfrm>
        </p:grpSpPr>
        <p:sp>
          <p:nvSpPr>
            <p:cNvPr id="431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72200" y="388620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1" name="Freeform 6"/>
            <p:cNvSpPr>
              <a:spLocks/>
            </p:cNvSpPr>
            <p:nvPr/>
          </p:nvSpPr>
          <p:spPr bwMode="auto">
            <a:xfrm>
              <a:off x="6178550" y="389255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2" name="Freeform 7"/>
            <p:cNvSpPr>
              <a:spLocks/>
            </p:cNvSpPr>
            <p:nvPr/>
          </p:nvSpPr>
          <p:spPr bwMode="auto">
            <a:xfrm>
              <a:off x="6216650" y="393065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3" name="Freeform 8"/>
            <p:cNvSpPr>
              <a:spLocks/>
            </p:cNvSpPr>
            <p:nvPr/>
          </p:nvSpPr>
          <p:spPr bwMode="auto">
            <a:xfrm>
              <a:off x="7286625" y="39878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4" name="Freeform 9"/>
            <p:cNvSpPr>
              <a:spLocks/>
            </p:cNvSpPr>
            <p:nvPr/>
          </p:nvSpPr>
          <p:spPr bwMode="auto">
            <a:xfrm>
              <a:off x="7273925" y="40005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5" name="Freeform 10"/>
            <p:cNvSpPr>
              <a:spLocks/>
            </p:cNvSpPr>
            <p:nvPr/>
          </p:nvSpPr>
          <p:spPr bwMode="auto">
            <a:xfrm>
              <a:off x="6429375" y="397192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43116" name="Freeform 11"/>
            <p:cNvSpPr>
              <a:spLocks/>
            </p:cNvSpPr>
            <p:nvPr/>
          </p:nvSpPr>
          <p:spPr bwMode="auto">
            <a:xfrm>
              <a:off x="7572375" y="440690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7" name="Freeform 12"/>
            <p:cNvSpPr>
              <a:spLocks/>
            </p:cNvSpPr>
            <p:nvPr/>
          </p:nvSpPr>
          <p:spPr bwMode="auto">
            <a:xfrm>
              <a:off x="7585075" y="441960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8" name="Freeform 13"/>
            <p:cNvSpPr>
              <a:spLocks/>
            </p:cNvSpPr>
            <p:nvPr/>
          </p:nvSpPr>
          <p:spPr bwMode="auto">
            <a:xfrm>
              <a:off x="7572375" y="454025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9" name="Freeform 14"/>
            <p:cNvSpPr>
              <a:spLocks/>
            </p:cNvSpPr>
            <p:nvPr/>
          </p:nvSpPr>
          <p:spPr bwMode="auto">
            <a:xfrm>
              <a:off x="7585075" y="454025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0" name="Freeform 15"/>
            <p:cNvSpPr>
              <a:spLocks/>
            </p:cNvSpPr>
            <p:nvPr/>
          </p:nvSpPr>
          <p:spPr bwMode="auto">
            <a:xfrm>
              <a:off x="6270625" y="534035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1" name="Freeform 16"/>
            <p:cNvSpPr>
              <a:spLocks/>
            </p:cNvSpPr>
            <p:nvPr/>
          </p:nvSpPr>
          <p:spPr bwMode="auto">
            <a:xfrm>
              <a:off x="6308725" y="488632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2" name="Freeform 17"/>
            <p:cNvSpPr>
              <a:spLocks/>
            </p:cNvSpPr>
            <p:nvPr/>
          </p:nvSpPr>
          <p:spPr bwMode="auto">
            <a:xfrm>
              <a:off x="7289800" y="492760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3" name="Freeform 18"/>
            <p:cNvSpPr>
              <a:spLocks/>
            </p:cNvSpPr>
            <p:nvPr/>
          </p:nvSpPr>
          <p:spPr bwMode="auto">
            <a:xfrm>
              <a:off x="7696200" y="455930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4" name="Freeform 19"/>
            <p:cNvSpPr>
              <a:spLocks/>
            </p:cNvSpPr>
            <p:nvPr/>
          </p:nvSpPr>
          <p:spPr bwMode="auto">
            <a:xfrm>
              <a:off x="7299325" y="458152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5" name="Freeform 20"/>
            <p:cNvSpPr>
              <a:spLocks/>
            </p:cNvSpPr>
            <p:nvPr/>
          </p:nvSpPr>
          <p:spPr bwMode="auto">
            <a:xfrm>
              <a:off x="6257925" y="492760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6" name="Freeform 21"/>
            <p:cNvSpPr>
              <a:spLocks/>
            </p:cNvSpPr>
            <p:nvPr/>
          </p:nvSpPr>
          <p:spPr bwMode="auto">
            <a:xfrm>
              <a:off x="6257925" y="455930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7" name="Freeform 22"/>
            <p:cNvSpPr>
              <a:spLocks/>
            </p:cNvSpPr>
            <p:nvPr/>
          </p:nvSpPr>
          <p:spPr bwMode="auto">
            <a:xfrm>
              <a:off x="6283325" y="458152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8" name="Freeform 23"/>
            <p:cNvSpPr>
              <a:spLocks/>
            </p:cNvSpPr>
            <p:nvPr/>
          </p:nvSpPr>
          <p:spPr bwMode="auto">
            <a:xfrm>
              <a:off x="6394450" y="440690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9" name="Freeform 24"/>
            <p:cNvSpPr>
              <a:spLocks/>
            </p:cNvSpPr>
            <p:nvPr/>
          </p:nvSpPr>
          <p:spPr bwMode="auto">
            <a:xfrm>
              <a:off x="6270625" y="441960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0" name="Freeform 25"/>
            <p:cNvSpPr>
              <a:spLocks/>
            </p:cNvSpPr>
            <p:nvPr/>
          </p:nvSpPr>
          <p:spPr bwMode="auto">
            <a:xfrm>
              <a:off x="6270625" y="454025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1" name="Freeform 26"/>
            <p:cNvSpPr>
              <a:spLocks/>
            </p:cNvSpPr>
            <p:nvPr/>
          </p:nvSpPr>
          <p:spPr bwMode="auto">
            <a:xfrm>
              <a:off x="6270625" y="454025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2" name="Rectangle 27"/>
            <p:cNvSpPr>
              <a:spLocks noChangeArrowheads="1"/>
            </p:cNvSpPr>
            <p:nvPr/>
          </p:nvSpPr>
          <p:spPr bwMode="auto">
            <a:xfrm>
              <a:off x="7283450" y="425767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3133" name="Freeform 28"/>
            <p:cNvSpPr>
              <a:spLocks/>
            </p:cNvSpPr>
            <p:nvPr/>
          </p:nvSpPr>
          <p:spPr bwMode="auto">
            <a:xfrm>
              <a:off x="6550025" y="4413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4" name="Freeform 29"/>
            <p:cNvSpPr>
              <a:spLocks/>
            </p:cNvSpPr>
            <p:nvPr/>
          </p:nvSpPr>
          <p:spPr bwMode="auto">
            <a:xfrm>
              <a:off x="6550025" y="4483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5" name="Freeform 30"/>
            <p:cNvSpPr>
              <a:spLocks/>
            </p:cNvSpPr>
            <p:nvPr/>
          </p:nvSpPr>
          <p:spPr bwMode="auto">
            <a:xfrm>
              <a:off x="6550025" y="4552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6" name="Freeform 31"/>
            <p:cNvSpPr>
              <a:spLocks/>
            </p:cNvSpPr>
            <p:nvPr/>
          </p:nvSpPr>
          <p:spPr bwMode="auto">
            <a:xfrm>
              <a:off x="6550025" y="46228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7" name="Freeform 32"/>
            <p:cNvSpPr>
              <a:spLocks/>
            </p:cNvSpPr>
            <p:nvPr/>
          </p:nvSpPr>
          <p:spPr bwMode="auto">
            <a:xfrm>
              <a:off x="6550025" y="469265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8" name="Freeform 33"/>
            <p:cNvSpPr>
              <a:spLocks/>
            </p:cNvSpPr>
            <p:nvPr/>
          </p:nvSpPr>
          <p:spPr bwMode="auto">
            <a:xfrm>
              <a:off x="6550025" y="4102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39" name="Freeform 34"/>
            <p:cNvSpPr>
              <a:spLocks/>
            </p:cNvSpPr>
            <p:nvPr/>
          </p:nvSpPr>
          <p:spPr bwMode="auto">
            <a:xfrm>
              <a:off x="6550025" y="4171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0" name="Freeform 35"/>
            <p:cNvSpPr>
              <a:spLocks/>
            </p:cNvSpPr>
            <p:nvPr/>
          </p:nvSpPr>
          <p:spPr bwMode="auto">
            <a:xfrm>
              <a:off x="6550025" y="42418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1" name="Freeform 36"/>
            <p:cNvSpPr>
              <a:spLocks/>
            </p:cNvSpPr>
            <p:nvPr/>
          </p:nvSpPr>
          <p:spPr bwMode="auto">
            <a:xfrm>
              <a:off x="6429375" y="466725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2" name="Freeform 37"/>
            <p:cNvSpPr>
              <a:spLocks noEditPoints="1"/>
            </p:cNvSpPr>
            <p:nvPr/>
          </p:nvSpPr>
          <p:spPr bwMode="auto">
            <a:xfrm>
              <a:off x="6235700" y="394970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3" name="Freeform 38"/>
            <p:cNvSpPr>
              <a:spLocks/>
            </p:cNvSpPr>
            <p:nvPr/>
          </p:nvSpPr>
          <p:spPr bwMode="auto">
            <a:xfrm>
              <a:off x="6257925" y="484505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4" name="Freeform 39"/>
            <p:cNvSpPr>
              <a:spLocks/>
            </p:cNvSpPr>
            <p:nvPr/>
          </p:nvSpPr>
          <p:spPr bwMode="auto">
            <a:xfrm>
              <a:off x="7289800" y="484822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5" name="Freeform 40"/>
            <p:cNvSpPr>
              <a:spLocks/>
            </p:cNvSpPr>
            <p:nvPr/>
          </p:nvSpPr>
          <p:spPr bwMode="auto">
            <a:xfrm>
              <a:off x="6711950" y="488632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013" name="Group 402"/>
          <p:cNvGrpSpPr>
            <a:grpSpLocks/>
          </p:cNvGrpSpPr>
          <p:nvPr/>
        </p:nvGrpSpPr>
        <p:grpSpPr bwMode="auto">
          <a:xfrm>
            <a:off x="1676400" y="2667000"/>
            <a:ext cx="2057400" cy="1600200"/>
            <a:chOff x="1676400" y="2667000"/>
            <a:chExt cx="2057400" cy="1600200"/>
          </a:xfrm>
        </p:grpSpPr>
        <p:cxnSp>
          <p:nvCxnSpPr>
            <p:cNvPr id="187" name="Straight Arrow Connector 186"/>
            <p:cNvCxnSpPr>
              <a:stCxn id="309" idx="2"/>
            </p:cNvCxnSpPr>
            <p:nvPr/>
          </p:nvCxnSpPr>
          <p:spPr>
            <a:xfrm rot="16200000" flipH="1">
              <a:off x="1905000" y="2438400"/>
              <a:ext cx="1600200" cy="20574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09" name="TextBox 227"/>
            <p:cNvSpPr txBox="1">
              <a:spLocks noChangeArrowheads="1"/>
            </p:cNvSpPr>
            <p:nvPr/>
          </p:nvSpPr>
          <p:spPr bwMode="auto">
            <a:xfrm rot="2355406">
              <a:off x="2225868" y="3047338"/>
              <a:ext cx="8931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SEND</a:t>
              </a:r>
            </a:p>
          </p:txBody>
        </p:sp>
      </p:grpSp>
      <p:sp>
        <p:nvSpPr>
          <p:cNvPr id="229" name="Rounded Rectangle 228"/>
          <p:cNvSpPr/>
          <p:nvPr/>
        </p:nvSpPr>
        <p:spPr>
          <a:xfrm>
            <a:off x="5654675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015" name="TextBox 229"/>
          <p:cNvSpPr txBox="1">
            <a:spLocks noChangeArrowheads="1"/>
          </p:cNvSpPr>
          <p:nvPr/>
        </p:nvSpPr>
        <p:spPr bwMode="auto">
          <a:xfrm>
            <a:off x="5562600" y="381000"/>
            <a:ext cx="231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Receiver </a:t>
            </a:r>
          </a:p>
        </p:txBody>
      </p:sp>
      <p:cxnSp>
        <p:nvCxnSpPr>
          <p:cNvPr id="231" name="Straight Arrow Connector 230"/>
          <p:cNvCxnSpPr/>
          <p:nvPr/>
        </p:nvCxnSpPr>
        <p:spPr>
          <a:xfrm rot="5400000" flipH="1" flipV="1">
            <a:off x="3126582" y="3045618"/>
            <a:ext cx="1828800" cy="476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Rounded Rectangle 308"/>
          <p:cNvSpPr/>
          <p:nvPr/>
        </p:nvSpPr>
        <p:spPr>
          <a:xfrm>
            <a:off x="609600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3018" name="Group 267"/>
          <p:cNvGrpSpPr>
            <a:grpSpLocks/>
          </p:cNvGrpSpPr>
          <p:nvPr/>
        </p:nvGrpSpPr>
        <p:grpSpPr bwMode="auto">
          <a:xfrm>
            <a:off x="1143000" y="1295400"/>
            <a:ext cx="1066800" cy="990600"/>
            <a:chOff x="4105275" y="4070350"/>
            <a:chExt cx="1635125" cy="1577975"/>
          </a:xfrm>
        </p:grpSpPr>
        <p:sp>
          <p:nvSpPr>
            <p:cNvPr id="4307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3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4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5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6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7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43078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79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0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1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2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3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4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5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6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7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8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89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0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1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2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3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4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3095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6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7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8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99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0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1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2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3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4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5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6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7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019" name="AutoShape 5"/>
          <p:cNvSpPr>
            <a:spLocks noChangeAspect="1" noChangeArrowheads="1" noTextEdit="1"/>
          </p:cNvSpPr>
          <p:nvPr/>
        </p:nvSpPr>
        <p:spPr bwMode="auto">
          <a:xfrm>
            <a:off x="3551238" y="304800"/>
            <a:ext cx="1074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3020" name="Group 184"/>
          <p:cNvGrpSpPr>
            <a:grpSpLocks/>
          </p:cNvGrpSpPr>
          <p:nvPr/>
        </p:nvGrpSpPr>
        <p:grpSpPr bwMode="auto">
          <a:xfrm>
            <a:off x="4572000" y="2667000"/>
            <a:ext cx="2149475" cy="1524000"/>
            <a:chOff x="4572000" y="2667000"/>
            <a:chExt cx="2148930" cy="1524000"/>
          </a:xfrm>
        </p:grpSpPr>
        <p:cxnSp>
          <p:nvCxnSpPr>
            <p:cNvPr id="141" name="Straight Arrow Connector 140"/>
            <p:cNvCxnSpPr/>
            <p:nvPr/>
          </p:nvCxnSpPr>
          <p:spPr>
            <a:xfrm flipV="1">
              <a:off x="4572000" y="2667000"/>
              <a:ext cx="2148930" cy="1524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71" name="TextBox 141"/>
            <p:cNvSpPr txBox="1">
              <a:spLocks noChangeArrowheads="1"/>
            </p:cNvSpPr>
            <p:nvPr/>
          </p:nvSpPr>
          <p:spPr bwMode="auto">
            <a:xfrm rot="-2107915">
              <a:off x="5119376" y="3097304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RECV</a:t>
              </a:r>
            </a:p>
          </p:txBody>
        </p:sp>
      </p:grpSp>
      <p:grpSp>
        <p:nvGrpSpPr>
          <p:cNvPr id="43021" name="Group 267"/>
          <p:cNvGrpSpPr>
            <a:grpSpLocks/>
          </p:cNvGrpSpPr>
          <p:nvPr/>
        </p:nvGrpSpPr>
        <p:grpSpPr bwMode="auto">
          <a:xfrm>
            <a:off x="6172200" y="1295400"/>
            <a:ext cx="1066800" cy="990600"/>
            <a:chOff x="4105275" y="4070350"/>
            <a:chExt cx="1635125" cy="1577975"/>
          </a:xfrm>
        </p:grpSpPr>
        <p:sp>
          <p:nvSpPr>
            <p:cNvPr id="4303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5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6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7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8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9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43040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1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2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3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4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5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6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7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8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49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0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1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2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3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4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5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6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3057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8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59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0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1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2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3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4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5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6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7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8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69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022" name="Group 179"/>
          <p:cNvGrpSpPr>
            <a:grpSpLocks/>
          </p:cNvGrpSpPr>
          <p:nvPr/>
        </p:nvGrpSpPr>
        <p:grpSpPr bwMode="auto">
          <a:xfrm>
            <a:off x="3551238" y="1062038"/>
            <a:ext cx="1074737" cy="1071562"/>
            <a:chOff x="3551238" y="1062038"/>
            <a:chExt cx="1074737" cy="1071563"/>
          </a:xfrm>
        </p:grpSpPr>
        <p:sp>
          <p:nvSpPr>
            <p:cNvPr id="43025" name="Freeform 10"/>
            <p:cNvSpPr>
              <a:spLocks/>
            </p:cNvSpPr>
            <p:nvPr/>
          </p:nvSpPr>
          <p:spPr bwMode="auto">
            <a:xfrm>
              <a:off x="3551238" y="1062038"/>
              <a:ext cx="962025" cy="963613"/>
            </a:xfrm>
            <a:custGeom>
              <a:avLst/>
              <a:gdLst>
                <a:gd name="T0" fmla="*/ 431006 w 1212"/>
                <a:gd name="T1" fmla="*/ 2381 h 1214"/>
                <a:gd name="T2" fmla="*/ 337344 w 1212"/>
                <a:gd name="T3" fmla="*/ 22225 h 1214"/>
                <a:gd name="T4" fmla="*/ 251619 w 1212"/>
                <a:gd name="T5" fmla="*/ 58738 h 1214"/>
                <a:gd name="T6" fmla="*/ 174625 w 1212"/>
                <a:gd name="T7" fmla="*/ 109538 h 1214"/>
                <a:gd name="T8" fmla="*/ 109538 w 1212"/>
                <a:gd name="T9" fmla="*/ 175419 h 1214"/>
                <a:gd name="T10" fmla="*/ 57944 w 1212"/>
                <a:gd name="T11" fmla="*/ 252413 h 1214"/>
                <a:gd name="T12" fmla="*/ 22225 w 1212"/>
                <a:gd name="T13" fmla="*/ 338138 h 1214"/>
                <a:gd name="T14" fmla="*/ 2381 w 1212"/>
                <a:gd name="T15" fmla="*/ 432594 h 1214"/>
                <a:gd name="T16" fmla="*/ 2381 w 1212"/>
                <a:gd name="T17" fmla="*/ 531019 h 1214"/>
                <a:gd name="T18" fmla="*/ 22225 w 1212"/>
                <a:gd name="T19" fmla="*/ 625475 h 1214"/>
                <a:gd name="T20" fmla="*/ 57944 w 1212"/>
                <a:gd name="T21" fmla="*/ 711200 h 1214"/>
                <a:gd name="T22" fmla="*/ 109538 w 1212"/>
                <a:gd name="T23" fmla="*/ 788194 h 1214"/>
                <a:gd name="T24" fmla="*/ 174625 w 1212"/>
                <a:gd name="T25" fmla="*/ 854075 h 1214"/>
                <a:gd name="T26" fmla="*/ 251619 w 1212"/>
                <a:gd name="T27" fmla="*/ 904875 h 1214"/>
                <a:gd name="T28" fmla="*/ 337344 w 1212"/>
                <a:gd name="T29" fmla="*/ 941388 h 1214"/>
                <a:gd name="T30" fmla="*/ 431006 w 1212"/>
                <a:gd name="T31" fmla="*/ 961232 h 1214"/>
                <a:gd name="T32" fmla="*/ 530225 w 1212"/>
                <a:gd name="T33" fmla="*/ 961232 h 1214"/>
                <a:gd name="T34" fmla="*/ 623887 w 1212"/>
                <a:gd name="T35" fmla="*/ 941388 h 1214"/>
                <a:gd name="T36" fmla="*/ 710406 w 1212"/>
                <a:gd name="T37" fmla="*/ 904875 h 1214"/>
                <a:gd name="T38" fmla="*/ 786606 w 1212"/>
                <a:gd name="T39" fmla="*/ 854075 h 1214"/>
                <a:gd name="T40" fmla="*/ 852488 w 1212"/>
                <a:gd name="T41" fmla="*/ 788194 h 1214"/>
                <a:gd name="T42" fmla="*/ 904081 w 1212"/>
                <a:gd name="T43" fmla="*/ 711200 h 1214"/>
                <a:gd name="T44" fmla="*/ 940594 w 1212"/>
                <a:gd name="T45" fmla="*/ 625475 h 1214"/>
                <a:gd name="T46" fmla="*/ 959644 w 1212"/>
                <a:gd name="T47" fmla="*/ 531019 h 1214"/>
                <a:gd name="T48" fmla="*/ 959644 w 1212"/>
                <a:gd name="T49" fmla="*/ 432594 h 1214"/>
                <a:gd name="T50" fmla="*/ 940594 w 1212"/>
                <a:gd name="T51" fmla="*/ 338138 h 1214"/>
                <a:gd name="T52" fmla="*/ 904081 w 1212"/>
                <a:gd name="T53" fmla="*/ 252413 h 1214"/>
                <a:gd name="T54" fmla="*/ 852488 w 1212"/>
                <a:gd name="T55" fmla="*/ 175419 h 1214"/>
                <a:gd name="T56" fmla="*/ 786606 w 1212"/>
                <a:gd name="T57" fmla="*/ 109538 h 1214"/>
                <a:gd name="T58" fmla="*/ 710406 w 1212"/>
                <a:gd name="T59" fmla="*/ 58738 h 1214"/>
                <a:gd name="T60" fmla="*/ 623887 w 1212"/>
                <a:gd name="T61" fmla="*/ 22225 h 1214"/>
                <a:gd name="T62" fmla="*/ 530225 w 1212"/>
                <a:gd name="T63" fmla="*/ 2381 h 1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2"/>
                <a:gd name="T97" fmla="*/ 0 h 1214"/>
                <a:gd name="T98" fmla="*/ 1212 w 1212"/>
                <a:gd name="T99" fmla="*/ 1214 h 1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2" h="1214">
                  <a:moveTo>
                    <a:pt x="606" y="0"/>
                  </a:moveTo>
                  <a:lnTo>
                    <a:pt x="543" y="3"/>
                  </a:lnTo>
                  <a:lnTo>
                    <a:pt x="484" y="13"/>
                  </a:lnTo>
                  <a:lnTo>
                    <a:pt x="425" y="28"/>
                  </a:lnTo>
                  <a:lnTo>
                    <a:pt x="370" y="47"/>
                  </a:lnTo>
                  <a:lnTo>
                    <a:pt x="317" y="74"/>
                  </a:lnTo>
                  <a:lnTo>
                    <a:pt x="267" y="104"/>
                  </a:lnTo>
                  <a:lnTo>
                    <a:pt x="220" y="138"/>
                  </a:lnTo>
                  <a:lnTo>
                    <a:pt x="177" y="177"/>
                  </a:lnTo>
                  <a:lnTo>
                    <a:pt x="138" y="221"/>
                  </a:lnTo>
                  <a:lnTo>
                    <a:pt x="104" y="267"/>
                  </a:lnTo>
                  <a:lnTo>
                    <a:pt x="73" y="318"/>
                  </a:lnTo>
                  <a:lnTo>
                    <a:pt x="47" y="371"/>
                  </a:lnTo>
                  <a:lnTo>
                    <a:pt x="28" y="426"/>
                  </a:lnTo>
                  <a:lnTo>
                    <a:pt x="13" y="485"/>
                  </a:lnTo>
                  <a:lnTo>
                    <a:pt x="3" y="545"/>
                  </a:lnTo>
                  <a:lnTo>
                    <a:pt x="0" y="607"/>
                  </a:lnTo>
                  <a:lnTo>
                    <a:pt x="3" y="669"/>
                  </a:lnTo>
                  <a:lnTo>
                    <a:pt x="13" y="729"/>
                  </a:lnTo>
                  <a:lnTo>
                    <a:pt x="28" y="788"/>
                  </a:lnTo>
                  <a:lnTo>
                    <a:pt x="47" y="843"/>
                  </a:lnTo>
                  <a:lnTo>
                    <a:pt x="73" y="896"/>
                  </a:lnTo>
                  <a:lnTo>
                    <a:pt x="104" y="947"/>
                  </a:lnTo>
                  <a:lnTo>
                    <a:pt x="138" y="993"/>
                  </a:lnTo>
                  <a:lnTo>
                    <a:pt x="177" y="1037"/>
                  </a:lnTo>
                  <a:lnTo>
                    <a:pt x="220" y="1076"/>
                  </a:lnTo>
                  <a:lnTo>
                    <a:pt x="267" y="1110"/>
                  </a:lnTo>
                  <a:lnTo>
                    <a:pt x="317" y="1140"/>
                  </a:lnTo>
                  <a:lnTo>
                    <a:pt x="370" y="1167"/>
                  </a:lnTo>
                  <a:lnTo>
                    <a:pt x="425" y="1186"/>
                  </a:lnTo>
                  <a:lnTo>
                    <a:pt x="484" y="1201"/>
                  </a:lnTo>
                  <a:lnTo>
                    <a:pt x="543" y="1211"/>
                  </a:lnTo>
                  <a:lnTo>
                    <a:pt x="606" y="1214"/>
                  </a:lnTo>
                  <a:lnTo>
                    <a:pt x="668" y="1211"/>
                  </a:lnTo>
                  <a:lnTo>
                    <a:pt x="728" y="1201"/>
                  </a:lnTo>
                  <a:lnTo>
                    <a:pt x="786" y="1186"/>
                  </a:lnTo>
                  <a:lnTo>
                    <a:pt x="842" y="1167"/>
                  </a:lnTo>
                  <a:lnTo>
                    <a:pt x="895" y="1140"/>
                  </a:lnTo>
                  <a:lnTo>
                    <a:pt x="945" y="1110"/>
                  </a:lnTo>
                  <a:lnTo>
                    <a:pt x="991" y="1076"/>
                  </a:lnTo>
                  <a:lnTo>
                    <a:pt x="1035" y="1037"/>
                  </a:lnTo>
                  <a:lnTo>
                    <a:pt x="1074" y="993"/>
                  </a:lnTo>
                  <a:lnTo>
                    <a:pt x="1109" y="947"/>
                  </a:lnTo>
                  <a:lnTo>
                    <a:pt x="1139" y="896"/>
                  </a:lnTo>
                  <a:lnTo>
                    <a:pt x="1165" y="843"/>
                  </a:lnTo>
                  <a:lnTo>
                    <a:pt x="1185" y="788"/>
                  </a:lnTo>
                  <a:lnTo>
                    <a:pt x="1200" y="729"/>
                  </a:lnTo>
                  <a:lnTo>
                    <a:pt x="1209" y="669"/>
                  </a:lnTo>
                  <a:lnTo>
                    <a:pt x="1212" y="607"/>
                  </a:lnTo>
                  <a:lnTo>
                    <a:pt x="1209" y="545"/>
                  </a:lnTo>
                  <a:lnTo>
                    <a:pt x="1200" y="485"/>
                  </a:lnTo>
                  <a:lnTo>
                    <a:pt x="1185" y="426"/>
                  </a:lnTo>
                  <a:lnTo>
                    <a:pt x="1165" y="371"/>
                  </a:lnTo>
                  <a:lnTo>
                    <a:pt x="1139" y="318"/>
                  </a:lnTo>
                  <a:lnTo>
                    <a:pt x="1109" y="267"/>
                  </a:lnTo>
                  <a:lnTo>
                    <a:pt x="1074" y="221"/>
                  </a:lnTo>
                  <a:lnTo>
                    <a:pt x="1035" y="177"/>
                  </a:lnTo>
                  <a:lnTo>
                    <a:pt x="991" y="138"/>
                  </a:lnTo>
                  <a:lnTo>
                    <a:pt x="945" y="104"/>
                  </a:lnTo>
                  <a:lnTo>
                    <a:pt x="895" y="74"/>
                  </a:lnTo>
                  <a:lnTo>
                    <a:pt x="842" y="47"/>
                  </a:lnTo>
                  <a:lnTo>
                    <a:pt x="786" y="28"/>
                  </a:lnTo>
                  <a:lnTo>
                    <a:pt x="728" y="13"/>
                  </a:lnTo>
                  <a:lnTo>
                    <a:pt x="668" y="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6" name="Freeform 13"/>
            <p:cNvSpPr>
              <a:spLocks/>
            </p:cNvSpPr>
            <p:nvPr/>
          </p:nvSpPr>
          <p:spPr bwMode="auto">
            <a:xfrm>
              <a:off x="3641725" y="1803400"/>
              <a:ext cx="88900" cy="57150"/>
            </a:xfrm>
            <a:custGeom>
              <a:avLst/>
              <a:gdLst>
                <a:gd name="T0" fmla="*/ 88900 w 112"/>
                <a:gd name="T1" fmla="*/ 0 h 73"/>
                <a:gd name="T2" fmla="*/ 0 w 112"/>
                <a:gd name="T3" fmla="*/ 0 h 73"/>
                <a:gd name="T4" fmla="*/ 0 w 112"/>
                <a:gd name="T5" fmla="*/ 57150 h 73"/>
                <a:gd name="T6" fmla="*/ 88900 w 112"/>
                <a:gd name="T7" fmla="*/ 31315 h 73"/>
                <a:gd name="T8" fmla="*/ 88900 w 1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3"/>
                <a:gd name="T17" fmla="*/ 112 w 1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3">
                  <a:moveTo>
                    <a:pt x="112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12" y="4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7" name="Freeform 14"/>
            <p:cNvSpPr>
              <a:spLocks/>
            </p:cNvSpPr>
            <p:nvPr/>
          </p:nvSpPr>
          <p:spPr bwMode="auto">
            <a:xfrm>
              <a:off x="3641725" y="1223963"/>
              <a:ext cx="806450" cy="909638"/>
            </a:xfrm>
            <a:custGeom>
              <a:avLst/>
              <a:gdLst>
                <a:gd name="T0" fmla="*/ 622913 w 1015"/>
                <a:gd name="T1" fmla="*/ 145383 h 1145"/>
                <a:gd name="T2" fmla="*/ 580008 w 1015"/>
                <a:gd name="T3" fmla="*/ 109633 h 1145"/>
                <a:gd name="T4" fmla="*/ 533926 w 1015"/>
                <a:gd name="T5" fmla="*/ 79444 h 1145"/>
                <a:gd name="T6" fmla="*/ 485459 w 1015"/>
                <a:gd name="T7" fmla="*/ 54022 h 1145"/>
                <a:gd name="T8" fmla="*/ 435404 w 1015"/>
                <a:gd name="T9" fmla="*/ 32572 h 1145"/>
                <a:gd name="T10" fmla="*/ 382964 w 1015"/>
                <a:gd name="T11" fmla="*/ 16683 h 1145"/>
                <a:gd name="T12" fmla="*/ 328936 w 1015"/>
                <a:gd name="T13" fmla="*/ 6356 h 1145"/>
                <a:gd name="T14" fmla="*/ 274114 w 1015"/>
                <a:gd name="T15" fmla="*/ 794 h 1145"/>
                <a:gd name="T16" fmla="*/ 0 w 1015"/>
                <a:gd name="T17" fmla="*/ 0 h 1145"/>
                <a:gd name="T18" fmla="*/ 88988 w 1015"/>
                <a:gd name="T19" fmla="*/ 579149 h 1145"/>
                <a:gd name="T20" fmla="*/ 246305 w 1015"/>
                <a:gd name="T21" fmla="*/ 89772 h 1145"/>
                <a:gd name="T22" fmla="*/ 292388 w 1015"/>
                <a:gd name="T23" fmla="*/ 91361 h 1145"/>
                <a:gd name="T24" fmla="*/ 338471 w 1015"/>
                <a:gd name="T25" fmla="*/ 98511 h 1145"/>
                <a:gd name="T26" fmla="*/ 382964 w 1015"/>
                <a:gd name="T27" fmla="*/ 109633 h 1145"/>
                <a:gd name="T28" fmla="*/ 426664 w 1015"/>
                <a:gd name="T29" fmla="*/ 125522 h 1145"/>
                <a:gd name="T30" fmla="*/ 467185 w 1015"/>
                <a:gd name="T31" fmla="*/ 144589 h 1145"/>
                <a:gd name="T32" fmla="*/ 506912 w 1015"/>
                <a:gd name="T33" fmla="*/ 168422 h 1145"/>
                <a:gd name="T34" fmla="*/ 544254 w 1015"/>
                <a:gd name="T35" fmla="*/ 195433 h 1145"/>
                <a:gd name="T36" fmla="*/ 579214 w 1015"/>
                <a:gd name="T37" fmla="*/ 228005 h 1145"/>
                <a:gd name="T38" fmla="*/ 632448 w 1015"/>
                <a:gd name="T39" fmla="*/ 290766 h 1145"/>
                <a:gd name="T40" fmla="*/ 672969 w 1015"/>
                <a:gd name="T41" fmla="*/ 360677 h 1145"/>
                <a:gd name="T42" fmla="*/ 700777 w 1015"/>
                <a:gd name="T43" fmla="*/ 436150 h 1145"/>
                <a:gd name="T44" fmla="*/ 715079 w 1015"/>
                <a:gd name="T45" fmla="*/ 516388 h 1145"/>
                <a:gd name="T46" fmla="*/ 551405 w 1015"/>
                <a:gd name="T47" fmla="*/ 577560 h 1145"/>
                <a:gd name="T48" fmla="*/ 515651 w 1015"/>
                <a:gd name="T49" fmla="*/ 577560 h 1145"/>
                <a:gd name="T50" fmla="*/ 479897 w 1015"/>
                <a:gd name="T51" fmla="*/ 582327 h 1145"/>
                <a:gd name="T52" fmla="*/ 445733 w 1015"/>
                <a:gd name="T53" fmla="*/ 591066 h 1145"/>
                <a:gd name="T54" fmla="*/ 412362 w 1015"/>
                <a:gd name="T55" fmla="*/ 603777 h 1145"/>
                <a:gd name="T56" fmla="*/ 381375 w 1015"/>
                <a:gd name="T57" fmla="*/ 621255 h 1145"/>
                <a:gd name="T58" fmla="*/ 352772 w 1015"/>
                <a:gd name="T59" fmla="*/ 642705 h 1145"/>
                <a:gd name="T60" fmla="*/ 326553 w 1015"/>
                <a:gd name="T61" fmla="*/ 667333 h 1145"/>
                <a:gd name="T62" fmla="*/ 303511 w 1015"/>
                <a:gd name="T63" fmla="*/ 695138 h 1145"/>
                <a:gd name="T64" fmla="*/ 296360 w 1015"/>
                <a:gd name="T65" fmla="*/ 729299 h 1145"/>
                <a:gd name="T66" fmla="*/ 314635 w 1015"/>
                <a:gd name="T67" fmla="*/ 757899 h 1145"/>
                <a:gd name="T68" fmla="*/ 331320 w 1015"/>
                <a:gd name="T69" fmla="*/ 765049 h 1145"/>
                <a:gd name="T70" fmla="*/ 348800 w 1015"/>
                <a:gd name="T71" fmla="*/ 765844 h 1145"/>
                <a:gd name="T72" fmla="*/ 363896 w 1015"/>
                <a:gd name="T73" fmla="*/ 759488 h 1145"/>
                <a:gd name="T74" fmla="*/ 376608 w 1015"/>
                <a:gd name="T75" fmla="*/ 747571 h 1145"/>
                <a:gd name="T76" fmla="*/ 393293 w 1015"/>
                <a:gd name="T77" fmla="*/ 727710 h 1145"/>
                <a:gd name="T78" fmla="*/ 411568 w 1015"/>
                <a:gd name="T79" fmla="*/ 710233 h 1145"/>
                <a:gd name="T80" fmla="*/ 431431 w 1015"/>
                <a:gd name="T81" fmla="*/ 695138 h 1145"/>
                <a:gd name="T82" fmla="*/ 453678 w 1015"/>
                <a:gd name="T83" fmla="*/ 684810 h 1145"/>
                <a:gd name="T84" fmla="*/ 476719 w 1015"/>
                <a:gd name="T85" fmla="*/ 675277 h 1145"/>
                <a:gd name="T86" fmla="*/ 501350 w 1015"/>
                <a:gd name="T87" fmla="*/ 669716 h 1145"/>
                <a:gd name="T88" fmla="*/ 525980 w 1015"/>
                <a:gd name="T89" fmla="*/ 667333 h 1145"/>
                <a:gd name="T90" fmla="*/ 551405 w 1015"/>
                <a:gd name="T91" fmla="*/ 668127 h 1145"/>
                <a:gd name="T92" fmla="*/ 88988 w 1015"/>
                <a:gd name="T93" fmla="*/ 819866 h 1145"/>
                <a:gd name="T94" fmla="*/ 0 w 1015"/>
                <a:gd name="T95" fmla="*/ 637144 h 1145"/>
                <a:gd name="T96" fmla="*/ 641187 w 1015"/>
                <a:gd name="T97" fmla="*/ 909638 h 1145"/>
                <a:gd name="T98" fmla="*/ 806450 w 1015"/>
                <a:gd name="T99" fmla="*/ 606160 h 1145"/>
                <a:gd name="T100" fmla="*/ 805655 w 1015"/>
                <a:gd name="T101" fmla="*/ 532277 h 1145"/>
                <a:gd name="T102" fmla="*/ 800094 w 1015"/>
                <a:gd name="T103" fmla="*/ 477461 h 1145"/>
                <a:gd name="T104" fmla="*/ 790559 w 1015"/>
                <a:gd name="T105" fmla="*/ 423438 h 1145"/>
                <a:gd name="T106" fmla="*/ 773874 w 1015"/>
                <a:gd name="T107" fmla="*/ 371800 h 1145"/>
                <a:gd name="T108" fmla="*/ 754011 w 1015"/>
                <a:gd name="T109" fmla="*/ 320955 h 1145"/>
                <a:gd name="T110" fmla="*/ 726997 w 1015"/>
                <a:gd name="T111" fmla="*/ 272494 h 1145"/>
                <a:gd name="T112" fmla="*/ 696805 w 1015"/>
                <a:gd name="T113" fmla="*/ 228005 h 1145"/>
                <a:gd name="T114" fmla="*/ 662640 w 1015"/>
                <a:gd name="T115" fmla="*/ 185105 h 1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5"/>
                <a:gd name="T175" fmla="*/ 0 h 1145"/>
                <a:gd name="T176" fmla="*/ 1015 w 1015"/>
                <a:gd name="T177" fmla="*/ 1145 h 1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5" h="1145">
                  <a:moveTo>
                    <a:pt x="809" y="207"/>
                  </a:moveTo>
                  <a:lnTo>
                    <a:pt x="784" y="183"/>
                  </a:lnTo>
                  <a:lnTo>
                    <a:pt x="758" y="160"/>
                  </a:lnTo>
                  <a:lnTo>
                    <a:pt x="730" y="138"/>
                  </a:lnTo>
                  <a:lnTo>
                    <a:pt x="701" y="119"/>
                  </a:lnTo>
                  <a:lnTo>
                    <a:pt x="672" y="100"/>
                  </a:lnTo>
                  <a:lnTo>
                    <a:pt x="642" y="83"/>
                  </a:lnTo>
                  <a:lnTo>
                    <a:pt x="611" y="68"/>
                  </a:lnTo>
                  <a:lnTo>
                    <a:pt x="580" y="53"/>
                  </a:lnTo>
                  <a:lnTo>
                    <a:pt x="548" y="41"/>
                  </a:lnTo>
                  <a:lnTo>
                    <a:pt x="516" y="30"/>
                  </a:lnTo>
                  <a:lnTo>
                    <a:pt x="482" y="21"/>
                  </a:lnTo>
                  <a:lnTo>
                    <a:pt x="449" y="14"/>
                  </a:lnTo>
                  <a:lnTo>
                    <a:pt x="414" y="8"/>
                  </a:lnTo>
                  <a:lnTo>
                    <a:pt x="380" y="3"/>
                  </a:lnTo>
                  <a:lnTo>
                    <a:pt x="345" y="1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729"/>
                  </a:lnTo>
                  <a:lnTo>
                    <a:pt x="112" y="729"/>
                  </a:lnTo>
                  <a:lnTo>
                    <a:pt x="112" y="113"/>
                  </a:lnTo>
                  <a:lnTo>
                    <a:pt x="310" y="113"/>
                  </a:lnTo>
                  <a:lnTo>
                    <a:pt x="340" y="114"/>
                  </a:lnTo>
                  <a:lnTo>
                    <a:pt x="368" y="115"/>
                  </a:lnTo>
                  <a:lnTo>
                    <a:pt x="397" y="120"/>
                  </a:lnTo>
                  <a:lnTo>
                    <a:pt x="426" y="124"/>
                  </a:lnTo>
                  <a:lnTo>
                    <a:pt x="455" y="130"/>
                  </a:lnTo>
                  <a:lnTo>
                    <a:pt x="482" y="138"/>
                  </a:lnTo>
                  <a:lnTo>
                    <a:pt x="510" y="147"/>
                  </a:lnTo>
                  <a:lnTo>
                    <a:pt x="537" y="158"/>
                  </a:lnTo>
                  <a:lnTo>
                    <a:pt x="563" y="169"/>
                  </a:lnTo>
                  <a:lnTo>
                    <a:pt x="588" y="182"/>
                  </a:lnTo>
                  <a:lnTo>
                    <a:pt x="614" y="197"/>
                  </a:lnTo>
                  <a:lnTo>
                    <a:pt x="638" y="212"/>
                  </a:lnTo>
                  <a:lnTo>
                    <a:pt x="662" y="229"/>
                  </a:lnTo>
                  <a:lnTo>
                    <a:pt x="685" y="246"/>
                  </a:lnTo>
                  <a:lnTo>
                    <a:pt x="707" y="266"/>
                  </a:lnTo>
                  <a:lnTo>
                    <a:pt x="729" y="287"/>
                  </a:lnTo>
                  <a:lnTo>
                    <a:pt x="764" y="325"/>
                  </a:lnTo>
                  <a:lnTo>
                    <a:pt x="796" y="366"/>
                  </a:lnTo>
                  <a:lnTo>
                    <a:pt x="823" y="409"/>
                  </a:lnTo>
                  <a:lnTo>
                    <a:pt x="847" y="454"/>
                  </a:lnTo>
                  <a:lnTo>
                    <a:pt x="867" y="501"/>
                  </a:lnTo>
                  <a:lnTo>
                    <a:pt x="882" y="549"/>
                  </a:lnTo>
                  <a:lnTo>
                    <a:pt x="893" y="599"/>
                  </a:lnTo>
                  <a:lnTo>
                    <a:pt x="900" y="650"/>
                  </a:lnTo>
                  <a:lnTo>
                    <a:pt x="694" y="650"/>
                  </a:lnTo>
                  <a:lnTo>
                    <a:pt x="694" y="727"/>
                  </a:lnTo>
                  <a:lnTo>
                    <a:pt x="671" y="726"/>
                  </a:lnTo>
                  <a:lnTo>
                    <a:pt x="649" y="727"/>
                  </a:lnTo>
                  <a:lnTo>
                    <a:pt x="626" y="729"/>
                  </a:lnTo>
                  <a:lnTo>
                    <a:pt x="604" y="733"/>
                  </a:lnTo>
                  <a:lnTo>
                    <a:pt x="583" y="737"/>
                  </a:lnTo>
                  <a:lnTo>
                    <a:pt x="561" y="744"/>
                  </a:lnTo>
                  <a:lnTo>
                    <a:pt x="540" y="751"/>
                  </a:lnTo>
                  <a:lnTo>
                    <a:pt x="519" y="760"/>
                  </a:lnTo>
                  <a:lnTo>
                    <a:pt x="500" y="771"/>
                  </a:lnTo>
                  <a:lnTo>
                    <a:pt x="480" y="782"/>
                  </a:lnTo>
                  <a:lnTo>
                    <a:pt x="462" y="795"/>
                  </a:lnTo>
                  <a:lnTo>
                    <a:pt x="444" y="809"/>
                  </a:lnTo>
                  <a:lnTo>
                    <a:pt x="427" y="824"/>
                  </a:lnTo>
                  <a:lnTo>
                    <a:pt x="411" y="840"/>
                  </a:lnTo>
                  <a:lnTo>
                    <a:pt x="396" y="857"/>
                  </a:lnTo>
                  <a:lnTo>
                    <a:pt x="382" y="875"/>
                  </a:lnTo>
                  <a:lnTo>
                    <a:pt x="373" y="896"/>
                  </a:lnTo>
                  <a:lnTo>
                    <a:pt x="373" y="918"/>
                  </a:lnTo>
                  <a:lnTo>
                    <a:pt x="381" y="938"/>
                  </a:lnTo>
                  <a:lnTo>
                    <a:pt x="396" y="954"/>
                  </a:lnTo>
                  <a:lnTo>
                    <a:pt x="406" y="960"/>
                  </a:lnTo>
                  <a:lnTo>
                    <a:pt x="417" y="963"/>
                  </a:lnTo>
                  <a:lnTo>
                    <a:pt x="427" y="964"/>
                  </a:lnTo>
                  <a:lnTo>
                    <a:pt x="439" y="964"/>
                  </a:lnTo>
                  <a:lnTo>
                    <a:pt x="449" y="961"/>
                  </a:lnTo>
                  <a:lnTo>
                    <a:pt x="458" y="956"/>
                  </a:lnTo>
                  <a:lnTo>
                    <a:pt x="467" y="949"/>
                  </a:lnTo>
                  <a:lnTo>
                    <a:pt x="474" y="941"/>
                  </a:lnTo>
                  <a:lnTo>
                    <a:pt x="485" y="928"/>
                  </a:lnTo>
                  <a:lnTo>
                    <a:pt x="495" y="916"/>
                  </a:lnTo>
                  <a:lnTo>
                    <a:pt x="507" y="904"/>
                  </a:lnTo>
                  <a:lnTo>
                    <a:pt x="518" y="894"/>
                  </a:lnTo>
                  <a:lnTo>
                    <a:pt x="531" y="885"/>
                  </a:lnTo>
                  <a:lnTo>
                    <a:pt x="543" y="875"/>
                  </a:lnTo>
                  <a:lnTo>
                    <a:pt x="557" y="869"/>
                  </a:lnTo>
                  <a:lnTo>
                    <a:pt x="571" y="862"/>
                  </a:lnTo>
                  <a:lnTo>
                    <a:pt x="585" y="855"/>
                  </a:lnTo>
                  <a:lnTo>
                    <a:pt x="600" y="850"/>
                  </a:lnTo>
                  <a:lnTo>
                    <a:pt x="615" y="847"/>
                  </a:lnTo>
                  <a:lnTo>
                    <a:pt x="631" y="843"/>
                  </a:lnTo>
                  <a:lnTo>
                    <a:pt x="646" y="841"/>
                  </a:lnTo>
                  <a:lnTo>
                    <a:pt x="662" y="840"/>
                  </a:lnTo>
                  <a:lnTo>
                    <a:pt x="678" y="840"/>
                  </a:lnTo>
                  <a:lnTo>
                    <a:pt x="694" y="841"/>
                  </a:lnTo>
                  <a:lnTo>
                    <a:pt x="694" y="1032"/>
                  </a:lnTo>
                  <a:lnTo>
                    <a:pt x="112" y="1032"/>
                  </a:lnTo>
                  <a:lnTo>
                    <a:pt x="112" y="769"/>
                  </a:lnTo>
                  <a:lnTo>
                    <a:pt x="0" y="802"/>
                  </a:lnTo>
                  <a:lnTo>
                    <a:pt x="0" y="1145"/>
                  </a:lnTo>
                  <a:lnTo>
                    <a:pt x="807" y="1145"/>
                  </a:lnTo>
                  <a:lnTo>
                    <a:pt x="807" y="763"/>
                  </a:lnTo>
                  <a:lnTo>
                    <a:pt x="1015" y="763"/>
                  </a:lnTo>
                  <a:lnTo>
                    <a:pt x="1015" y="706"/>
                  </a:lnTo>
                  <a:lnTo>
                    <a:pt x="1014" y="670"/>
                  </a:lnTo>
                  <a:lnTo>
                    <a:pt x="1012" y="636"/>
                  </a:lnTo>
                  <a:lnTo>
                    <a:pt x="1007" y="601"/>
                  </a:lnTo>
                  <a:lnTo>
                    <a:pt x="1002" y="567"/>
                  </a:lnTo>
                  <a:lnTo>
                    <a:pt x="995" y="533"/>
                  </a:lnTo>
                  <a:lnTo>
                    <a:pt x="986" y="500"/>
                  </a:lnTo>
                  <a:lnTo>
                    <a:pt x="974" y="468"/>
                  </a:lnTo>
                  <a:lnTo>
                    <a:pt x="963" y="435"/>
                  </a:lnTo>
                  <a:lnTo>
                    <a:pt x="949" y="404"/>
                  </a:lnTo>
                  <a:lnTo>
                    <a:pt x="933" y="373"/>
                  </a:lnTo>
                  <a:lnTo>
                    <a:pt x="915" y="343"/>
                  </a:lnTo>
                  <a:lnTo>
                    <a:pt x="897" y="314"/>
                  </a:lnTo>
                  <a:lnTo>
                    <a:pt x="877" y="287"/>
                  </a:lnTo>
                  <a:lnTo>
                    <a:pt x="857" y="259"/>
                  </a:lnTo>
                  <a:lnTo>
                    <a:pt x="834" y="233"/>
                  </a:lnTo>
                  <a:lnTo>
                    <a:pt x="809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8" name="Freeform 15"/>
            <p:cNvSpPr>
              <a:spLocks/>
            </p:cNvSpPr>
            <p:nvPr/>
          </p:nvSpPr>
          <p:spPr bwMode="auto">
            <a:xfrm>
              <a:off x="4235450" y="1293813"/>
              <a:ext cx="390525" cy="392113"/>
            </a:xfrm>
            <a:custGeom>
              <a:avLst/>
              <a:gdLst>
                <a:gd name="T0" fmla="*/ 215462 w 493"/>
                <a:gd name="T1" fmla="*/ 390525 h 494"/>
                <a:gd name="T2" fmla="*/ 252693 w 493"/>
                <a:gd name="T3" fmla="*/ 383382 h 494"/>
                <a:gd name="T4" fmla="*/ 287547 w 493"/>
                <a:gd name="T5" fmla="*/ 369094 h 494"/>
                <a:gd name="T6" fmla="*/ 319232 w 493"/>
                <a:gd name="T7" fmla="*/ 346869 h 494"/>
                <a:gd name="T8" fmla="*/ 346957 w 493"/>
                <a:gd name="T9" fmla="*/ 319882 h 494"/>
                <a:gd name="T10" fmla="*/ 367553 w 493"/>
                <a:gd name="T11" fmla="*/ 288132 h 494"/>
                <a:gd name="T12" fmla="*/ 382604 w 493"/>
                <a:gd name="T13" fmla="*/ 252413 h 494"/>
                <a:gd name="T14" fmla="*/ 389733 w 493"/>
                <a:gd name="T15" fmla="*/ 215107 h 494"/>
                <a:gd name="T16" fmla="*/ 389733 w 493"/>
                <a:gd name="T17" fmla="*/ 177006 h 494"/>
                <a:gd name="T18" fmla="*/ 382604 w 493"/>
                <a:gd name="T19" fmla="*/ 139700 h 494"/>
                <a:gd name="T20" fmla="*/ 367553 w 493"/>
                <a:gd name="T21" fmla="*/ 103981 h 494"/>
                <a:gd name="T22" fmla="*/ 346957 w 493"/>
                <a:gd name="T23" fmla="*/ 72231 h 494"/>
                <a:gd name="T24" fmla="*/ 319232 w 493"/>
                <a:gd name="T25" fmla="*/ 45244 h 494"/>
                <a:gd name="T26" fmla="*/ 287547 w 493"/>
                <a:gd name="T27" fmla="*/ 23019 h 494"/>
                <a:gd name="T28" fmla="*/ 252693 w 493"/>
                <a:gd name="T29" fmla="*/ 8731 h 494"/>
                <a:gd name="T30" fmla="*/ 215462 w 493"/>
                <a:gd name="T31" fmla="*/ 1588 h 494"/>
                <a:gd name="T32" fmla="*/ 175063 w 493"/>
                <a:gd name="T33" fmla="*/ 1588 h 494"/>
                <a:gd name="T34" fmla="*/ 137040 w 493"/>
                <a:gd name="T35" fmla="*/ 9525 h 494"/>
                <a:gd name="T36" fmla="*/ 102186 w 493"/>
                <a:gd name="T37" fmla="*/ 23813 h 494"/>
                <a:gd name="T38" fmla="*/ 71293 w 493"/>
                <a:gd name="T39" fmla="*/ 45244 h 494"/>
                <a:gd name="T40" fmla="*/ 45152 w 493"/>
                <a:gd name="T41" fmla="*/ 71438 h 494"/>
                <a:gd name="T42" fmla="*/ 23764 w 493"/>
                <a:gd name="T43" fmla="*/ 102394 h 494"/>
                <a:gd name="T44" fmla="*/ 9506 w 493"/>
                <a:gd name="T45" fmla="*/ 137319 h 494"/>
                <a:gd name="T46" fmla="*/ 792 w 493"/>
                <a:gd name="T47" fmla="*/ 176213 h 494"/>
                <a:gd name="T48" fmla="*/ 792 w 493"/>
                <a:gd name="T49" fmla="*/ 215107 h 494"/>
                <a:gd name="T50" fmla="*/ 8714 w 493"/>
                <a:gd name="T51" fmla="*/ 252413 h 494"/>
                <a:gd name="T52" fmla="*/ 22972 w 493"/>
                <a:gd name="T53" fmla="*/ 288132 h 494"/>
                <a:gd name="T54" fmla="*/ 45152 w 493"/>
                <a:gd name="T55" fmla="*/ 319882 h 494"/>
                <a:gd name="T56" fmla="*/ 72085 w 493"/>
                <a:gd name="T57" fmla="*/ 346869 h 494"/>
                <a:gd name="T58" fmla="*/ 102978 w 493"/>
                <a:gd name="T59" fmla="*/ 369094 h 494"/>
                <a:gd name="T60" fmla="*/ 138625 w 493"/>
                <a:gd name="T61" fmla="*/ 383382 h 494"/>
                <a:gd name="T62" fmla="*/ 175855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7" y="494"/>
                  </a:moveTo>
                  <a:lnTo>
                    <a:pt x="272" y="492"/>
                  </a:lnTo>
                  <a:lnTo>
                    <a:pt x="295" y="489"/>
                  </a:lnTo>
                  <a:lnTo>
                    <a:pt x="319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4" y="452"/>
                  </a:lnTo>
                  <a:lnTo>
                    <a:pt x="403" y="437"/>
                  </a:lnTo>
                  <a:lnTo>
                    <a:pt x="422" y="421"/>
                  </a:lnTo>
                  <a:lnTo>
                    <a:pt x="438" y="403"/>
                  </a:lnTo>
                  <a:lnTo>
                    <a:pt x="453" y="384"/>
                  </a:lnTo>
                  <a:lnTo>
                    <a:pt x="464" y="363"/>
                  </a:lnTo>
                  <a:lnTo>
                    <a:pt x="475" y="341"/>
                  </a:lnTo>
                  <a:lnTo>
                    <a:pt x="483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3" y="176"/>
                  </a:lnTo>
                  <a:lnTo>
                    <a:pt x="475" y="153"/>
                  </a:lnTo>
                  <a:lnTo>
                    <a:pt x="464" y="131"/>
                  </a:lnTo>
                  <a:lnTo>
                    <a:pt x="453" y="110"/>
                  </a:lnTo>
                  <a:lnTo>
                    <a:pt x="438" y="91"/>
                  </a:lnTo>
                  <a:lnTo>
                    <a:pt x="422" y="73"/>
                  </a:lnTo>
                  <a:lnTo>
                    <a:pt x="403" y="57"/>
                  </a:lnTo>
                  <a:lnTo>
                    <a:pt x="384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9" y="11"/>
                  </a:lnTo>
                  <a:lnTo>
                    <a:pt x="295" y="5"/>
                  </a:lnTo>
                  <a:lnTo>
                    <a:pt x="272" y="2"/>
                  </a:lnTo>
                  <a:lnTo>
                    <a:pt x="247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3" y="73"/>
                  </a:lnTo>
                  <a:lnTo>
                    <a:pt x="57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20" y="151"/>
                  </a:lnTo>
                  <a:lnTo>
                    <a:pt x="12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1" y="318"/>
                  </a:lnTo>
                  <a:lnTo>
                    <a:pt x="20" y="341"/>
                  </a:lnTo>
                  <a:lnTo>
                    <a:pt x="29" y="363"/>
                  </a:lnTo>
                  <a:lnTo>
                    <a:pt x="42" y="384"/>
                  </a:lnTo>
                  <a:lnTo>
                    <a:pt x="57" y="403"/>
                  </a:lnTo>
                  <a:lnTo>
                    <a:pt x="73" y="421"/>
                  </a:lnTo>
                  <a:lnTo>
                    <a:pt x="91" y="437"/>
                  </a:lnTo>
                  <a:lnTo>
                    <a:pt x="110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7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29" name="Freeform 16"/>
            <p:cNvSpPr>
              <a:spLocks/>
            </p:cNvSpPr>
            <p:nvPr/>
          </p:nvSpPr>
          <p:spPr bwMode="auto">
            <a:xfrm>
              <a:off x="4337050" y="1395413"/>
              <a:ext cx="188912" cy="188913"/>
            </a:xfrm>
            <a:custGeom>
              <a:avLst/>
              <a:gdLst>
                <a:gd name="T0" fmla="*/ 0 w 238"/>
                <a:gd name="T1" fmla="*/ 94457 h 240"/>
                <a:gd name="T2" fmla="*/ 0 w 238"/>
                <a:gd name="T3" fmla="*/ 85011 h 240"/>
                <a:gd name="T4" fmla="*/ 1587 w 238"/>
                <a:gd name="T5" fmla="*/ 75565 h 240"/>
                <a:gd name="T6" fmla="*/ 3969 w 238"/>
                <a:gd name="T7" fmla="*/ 66907 h 240"/>
                <a:gd name="T8" fmla="*/ 7144 w 238"/>
                <a:gd name="T9" fmla="*/ 58248 h 240"/>
                <a:gd name="T10" fmla="*/ 11112 w 238"/>
                <a:gd name="T11" fmla="*/ 50377 h 240"/>
                <a:gd name="T12" fmla="*/ 15875 w 238"/>
                <a:gd name="T13" fmla="*/ 41718 h 240"/>
                <a:gd name="T14" fmla="*/ 21431 w 238"/>
                <a:gd name="T15" fmla="*/ 34634 h 240"/>
                <a:gd name="T16" fmla="*/ 27781 w 238"/>
                <a:gd name="T17" fmla="*/ 28337 h 240"/>
                <a:gd name="T18" fmla="*/ 34925 w 238"/>
                <a:gd name="T19" fmla="*/ 22040 h 240"/>
                <a:gd name="T20" fmla="*/ 42069 w 238"/>
                <a:gd name="T21" fmla="*/ 16530 h 240"/>
                <a:gd name="T22" fmla="*/ 50006 w 238"/>
                <a:gd name="T23" fmla="*/ 11020 h 240"/>
                <a:gd name="T24" fmla="*/ 58737 w 238"/>
                <a:gd name="T25" fmla="*/ 7084 h 240"/>
                <a:gd name="T26" fmla="*/ 66675 w 238"/>
                <a:gd name="T27" fmla="*/ 4723 h 240"/>
                <a:gd name="T28" fmla="*/ 76200 w 238"/>
                <a:gd name="T29" fmla="*/ 1574 h 240"/>
                <a:gd name="T30" fmla="*/ 84931 w 238"/>
                <a:gd name="T31" fmla="*/ 787 h 240"/>
                <a:gd name="T32" fmla="*/ 94456 w 238"/>
                <a:gd name="T33" fmla="*/ 0 h 240"/>
                <a:gd name="T34" fmla="*/ 103187 w 238"/>
                <a:gd name="T35" fmla="*/ 787 h 240"/>
                <a:gd name="T36" fmla="*/ 113506 w 238"/>
                <a:gd name="T37" fmla="*/ 1574 h 240"/>
                <a:gd name="T38" fmla="*/ 121443 w 238"/>
                <a:gd name="T39" fmla="*/ 4723 h 240"/>
                <a:gd name="T40" fmla="*/ 130968 w 238"/>
                <a:gd name="T41" fmla="*/ 7084 h 240"/>
                <a:gd name="T42" fmla="*/ 138906 w 238"/>
                <a:gd name="T43" fmla="*/ 11020 h 240"/>
                <a:gd name="T44" fmla="*/ 146843 w 238"/>
                <a:gd name="T45" fmla="*/ 16530 h 240"/>
                <a:gd name="T46" fmla="*/ 154781 w 238"/>
                <a:gd name="T47" fmla="*/ 22040 h 240"/>
                <a:gd name="T48" fmla="*/ 161925 w 238"/>
                <a:gd name="T49" fmla="*/ 28337 h 240"/>
                <a:gd name="T50" fmla="*/ 168275 w 238"/>
                <a:gd name="T51" fmla="*/ 34634 h 240"/>
                <a:gd name="T52" fmla="*/ 173831 w 238"/>
                <a:gd name="T53" fmla="*/ 41718 h 240"/>
                <a:gd name="T54" fmla="*/ 178593 w 238"/>
                <a:gd name="T55" fmla="*/ 50377 h 240"/>
                <a:gd name="T56" fmla="*/ 181768 w 238"/>
                <a:gd name="T57" fmla="*/ 58248 h 240"/>
                <a:gd name="T58" fmla="*/ 185737 w 238"/>
                <a:gd name="T59" fmla="*/ 66907 h 240"/>
                <a:gd name="T60" fmla="*/ 187325 w 238"/>
                <a:gd name="T61" fmla="*/ 75565 h 240"/>
                <a:gd name="T62" fmla="*/ 188118 w 238"/>
                <a:gd name="T63" fmla="*/ 85011 h 240"/>
                <a:gd name="T64" fmla="*/ 188912 w 238"/>
                <a:gd name="T65" fmla="*/ 94457 h 240"/>
                <a:gd name="T66" fmla="*/ 187325 w 238"/>
                <a:gd name="T67" fmla="*/ 113348 h 240"/>
                <a:gd name="T68" fmla="*/ 181768 w 238"/>
                <a:gd name="T69" fmla="*/ 130665 h 240"/>
                <a:gd name="T70" fmla="*/ 173037 w 238"/>
                <a:gd name="T71" fmla="*/ 147195 h 240"/>
                <a:gd name="T72" fmla="*/ 161925 w 238"/>
                <a:gd name="T73" fmla="*/ 160576 h 240"/>
                <a:gd name="T74" fmla="*/ 146843 w 238"/>
                <a:gd name="T75" fmla="*/ 172383 h 240"/>
                <a:gd name="T76" fmla="*/ 131762 w 238"/>
                <a:gd name="T77" fmla="*/ 181829 h 240"/>
                <a:gd name="T78" fmla="*/ 113506 w 238"/>
                <a:gd name="T79" fmla="*/ 186552 h 240"/>
                <a:gd name="T80" fmla="*/ 94456 w 238"/>
                <a:gd name="T81" fmla="*/ 188913 h 240"/>
                <a:gd name="T82" fmla="*/ 84931 w 238"/>
                <a:gd name="T83" fmla="*/ 188126 h 240"/>
                <a:gd name="T84" fmla="*/ 76200 w 238"/>
                <a:gd name="T85" fmla="*/ 186552 h 240"/>
                <a:gd name="T86" fmla="*/ 66675 w 238"/>
                <a:gd name="T87" fmla="*/ 184190 h 240"/>
                <a:gd name="T88" fmla="*/ 58737 w 238"/>
                <a:gd name="T89" fmla="*/ 181829 h 240"/>
                <a:gd name="T90" fmla="*/ 50006 w 238"/>
                <a:gd name="T91" fmla="*/ 177893 h 240"/>
                <a:gd name="T92" fmla="*/ 42069 w 238"/>
                <a:gd name="T93" fmla="*/ 172383 h 240"/>
                <a:gd name="T94" fmla="*/ 34925 w 238"/>
                <a:gd name="T95" fmla="*/ 166873 h 240"/>
                <a:gd name="T96" fmla="*/ 27781 w 238"/>
                <a:gd name="T97" fmla="*/ 160576 h 240"/>
                <a:gd name="T98" fmla="*/ 21431 w 238"/>
                <a:gd name="T99" fmla="*/ 154279 h 240"/>
                <a:gd name="T100" fmla="*/ 15875 w 238"/>
                <a:gd name="T101" fmla="*/ 147195 h 240"/>
                <a:gd name="T102" fmla="*/ 11112 w 238"/>
                <a:gd name="T103" fmla="*/ 138536 h 240"/>
                <a:gd name="T104" fmla="*/ 7144 w 238"/>
                <a:gd name="T105" fmla="*/ 130665 h 240"/>
                <a:gd name="T106" fmla="*/ 3969 w 238"/>
                <a:gd name="T107" fmla="*/ 122006 h 240"/>
                <a:gd name="T108" fmla="*/ 1587 w 238"/>
                <a:gd name="T109" fmla="*/ 113348 h 240"/>
                <a:gd name="T110" fmla="*/ 0 w 238"/>
                <a:gd name="T111" fmla="*/ 103902 h 240"/>
                <a:gd name="T112" fmla="*/ 0 w 238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8"/>
                <a:gd name="T172" fmla="*/ 0 h 240"/>
                <a:gd name="T173" fmla="*/ 238 w 238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8" h="240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4" y="6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53" y="6"/>
                  </a:lnTo>
                  <a:lnTo>
                    <a:pt x="165" y="9"/>
                  </a:lnTo>
                  <a:lnTo>
                    <a:pt x="175" y="14"/>
                  </a:lnTo>
                  <a:lnTo>
                    <a:pt x="185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2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29" y="74"/>
                  </a:lnTo>
                  <a:lnTo>
                    <a:pt x="234" y="85"/>
                  </a:lnTo>
                  <a:lnTo>
                    <a:pt x="236" y="96"/>
                  </a:lnTo>
                  <a:lnTo>
                    <a:pt x="237" y="108"/>
                  </a:lnTo>
                  <a:lnTo>
                    <a:pt x="238" y="120"/>
                  </a:lnTo>
                  <a:lnTo>
                    <a:pt x="236" y="144"/>
                  </a:lnTo>
                  <a:lnTo>
                    <a:pt x="229" y="166"/>
                  </a:lnTo>
                  <a:lnTo>
                    <a:pt x="218" y="187"/>
                  </a:lnTo>
                  <a:lnTo>
                    <a:pt x="204" y="204"/>
                  </a:lnTo>
                  <a:lnTo>
                    <a:pt x="185" y="219"/>
                  </a:lnTo>
                  <a:lnTo>
                    <a:pt x="166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84" y="234"/>
                  </a:lnTo>
                  <a:lnTo>
                    <a:pt x="74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4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4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0" name="Freeform 17"/>
            <p:cNvSpPr>
              <a:spLocks/>
            </p:cNvSpPr>
            <p:nvPr/>
          </p:nvSpPr>
          <p:spPr bwMode="auto">
            <a:xfrm>
              <a:off x="3924300" y="1293813"/>
              <a:ext cx="392112" cy="392113"/>
            </a:xfrm>
            <a:custGeom>
              <a:avLst/>
              <a:gdLst>
                <a:gd name="T0" fmla="*/ 214747 w 493"/>
                <a:gd name="T1" fmla="*/ 390525 h 494"/>
                <a:gd name="T2" fmla="*/ 252924 w 493"/>
                <a:gd name="T3" fmla="*/ 383382 h 494"/>
                <a:gd name="T4" fmla="*/ 288715 w 493"/>
                <a:gd name="T5" fmla="*/ 369094 h 494"/>
                <a:gd name="T6" fmla="*/ 320530 w 493"/>
                <a:gd name="T7" fmla="*/ 346869 h 494"/>
                <a:gd name="T8" fmla="*/ 347572 w 493"/>
                <a:gd name="T9" fmla="*/ 319882 h 494"/>
                <a:gd name="T10" fmla="*/ 369047 w 493"/>
                <a:gd name="T11" fmla="*/ 288132 h 494"/>
                <a:gd name="T12" fmla="*/ 383363 w 493"/>
                <a:gd name="T13" fmla="*/ 252413 h 494"/>
                <a:gd name="T14" fmla="*/ 391317 w 493"/>
                <a:gd name="T15" fmla="*/ 215107 h 494"/>
                <a:gd name="T16" fmla="*/ 391317 w 493"/>
                <a:gd name="T17" fmla="*/ 177006 h 494"/>
                <a:gd name="T18" fmla="*/ 383363 w 493"/>
                <a:gd name="T19" fmla="*/ 139700 h 494"/>
                <a:gd name="T20" fmla="*/ 369047 w 493"/>
                <a:gd name="T21" fmla="*/ 103981 h 494"/>
                <a:gd name="T22" fmla="*/ 347572 w 493"/>
                <a:gd name="T23" fmla="*/ 72231 h 494"/>
                <a:gd name="T24" fmla="*/ 320530 w 493"/>
                <a:gd name="T25" fmla="*/ 45244 h 494"/>
                <a:gd name="T26" fmla="*/ 288715 w 493"/>
                <a:gd name="T27" fmla="*/ 23019 h 494"/>
                <a:gd name="T28" fmla="*/ 252924 w 493"/>
                <a:gd name="T29" fmla="*/ 8731 h 494"/>
                <a:gd name="T30" fmla="*/ 214747 w 493"/>
                <a:gd name="T31" fmla="*/ 1588 h 494"/>
                <a:gd name="T32" fmla="*/ 175774 w 493"/>
                <a:gd name="T33" fmla="*/ 1588 h 494"/>
                <a:gd name="T34" fmla="*/ 137597 w 493"/>
                <a:gd name="T35" fmla="*/ 9525 h 494"/>
                <a:gd name="T36" fmla="*/ 102601 w 493"/>
                <a:gd name="T37" fmla="*/ 23813 h 494"/>
                <a:gd name="T38" fmla="*/ 71582 w 493"/>
                <a:gd name="T39" fmla="*/ 45244 h 494"/>
                <a:gd name="T40" fmla="*/ 44540 w 493"/>
                <a:gd name="T41" fmla="*/ 71438 h 494"/>
                <a:gd name="T42" fmla="*/ 23861 w 493"/>
                <a:gd name="T43" fmla="*/ 102394 h 494"/>
                <a:gd name="T44" fmla="*/ 8749 w 493"/>
                <a:gd name="T45" fmla="*/ 137319 h 494"/>
                <a:gd name="T46" fmla="*/ 795 w 493"/>
                <a:gd name="T47" fmla="*/ 176213 h 494"/>
                <a:gd name="T48" fmla="*/ 795 w 493"/>
                <a:gd name="T49" fmla="*/ 215107 h 494"/>
                <a:gd name="T50" fmla="*/ 7954 w 493"/>
                <a:gd name="T51" fmla="*/ 252413 h 494"/>
                <a:gd name="T52" fmla="*/ 23065 w 493"/>
                <a:gd name="T53" fmla="*/ 288132 h 494"/>
                <a:gd name="T54" fmla="*/ 44540 w 493"/>
                <a:gd name="T55" fmla="*/ 319882 h 494"/>
                <a:gd name="T56" fmla="*/ 72378 w 493"/>
                <a:gd name="T57" fmla="*/ 346869 h 494"/>
                <a:gd name="T58" fmla="*/ 103397 w 493"/>
                <a:gd name="T59" fmla="*/ 369094 h 494"/>
                <a:gd name="T60" fmla="*/ 139188 w 493"/>
                <a:gd name="T61" fmla="*/ 383382 h 494"/>
                <a:gd name="T62" fmla="*/ 176570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6" y="494"/>
                  </a:moveTo>
                  <a:lnTo>
                    <a:pt x="270" y="492"/>
                  </a:lnTo>
                  <a:lnTo>
                    <a:pt x="295" y="489"/>
                  </a:lnTo>
                  <a:lnTo>
                    <a:pt x="318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3" y="452"/>
                  </a:lnTo>
                  <a:lnTo>
                    <a:pt x="403" y="437"/>
                  </a:lnTo>
                  <a:lnTo>
                    <a:pt x="421" y="421"/>
                  </a:lnTo>
                  <a:lnTo>
                    <a:pt x="437" y="403"/>
                  </a:lnTo>
                  <a:lnTo>
                    <a:pt x="452" y="384"/>
                  </a:lnTo>
                  <a:lnTo>
                    <a:pt x="464" y="363"/>
                  </a:lnTo>
                  <a:lnTo>
                    <a:pt x="474" y="341"/>
                  </a:lnTo>
                  <a:lnTo>
                    <a:pt x="482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2" y="176"/>
                  </a:lnTo>
                  <a:lnTo>
                    <a:pt x="474" y="153"/>
                  </a:lnTo>
                  <a:lnTo>
                    <a:pt x="464" y="131"/>
                  </a:lnTo>
                  <a:lnTo>
                    <a:pt x="452" y="110"/>
                  </a:lnTo>
                  <a:lnTo>
                    <a:pt x="437" y="91"/>
                  </a:lnTo>
                  <a:lnTo>
                    <a:pt x="421" y="73"/>
                  </a:lnTo>
                  <a:lnTo>
                    <a:pt x="403" y="57"/>
                  </a:lnTo>
                  <a:lnTo>
                    <a:pt x="383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8" y="11"/>
                  </a:lnTo>
                  <a:lnTo>
                    <a:pt x="295" y="5"/>
                  </a:lnTo>
                  <a:lnTo>
                    <a:pt x="270" y="2"/>
                  </a:lnTo>
                  <a:lnTo>
                    <a:pt x="246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2" y="73"/>
                  </a:lnTo>
                  <a:lnTo>
                    <a:pt x="56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19" y="151"/>
                  </a:lnTo>
                  <a:lnTo>
                    <a:pt x="11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0" y="318"/>
                  </a:lnTo>
                  <a:lnTo>
                    <a:pt x="18" y="341"/>
                  </a:lnTo>
                  <a:lnTo>
                    <a:pt x="29" y="363"/>
                  </a:lnTo>
                  <a:lnTo>
                    <a:pt x="41" y="384"/>
                  </a:lnTo>
                  <a:lnTo>
                    <a:pt x="56" y="403"/>
                  </a:lnTo>
                  <a:lnTo>
                    <a:pt x="72" y="421"/>
                  </a:lnTo>
                  <a:lnTo>
                    <a:pt x="91" y="437"/>
                  </a:lnTo>
                  <a:lnTo>
                    <a:pt x="109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6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1" name="Freeform 18"/>
            <p:cNvSpPr>
              <a:spLocks/>
            </p:cNvSpPr>
            <p:nvPr/>
          </p:nvSpPr>
          <p:spPr bwMode="auto">
            <a:xfrm>
              <a:off x="4025900" y="1395413"/>
              <a:ext cx="190500" cy="188913"/>
            </a:xfrm>
            <a:custGeom>
              <a:avLst/>
              <a:gdLst>
                <a:gd name="T0" fmla="*/ 0 w 239"/>
                <a:gd name="T1" fmla="*/ 94457 h 240"/>
                <a:gd name="T2" fmla="*/ 797 w 239"/>
                <a:gd name="T3" fmla="*/ 85011 h 240"/>
                <a:gd name="T4" fmla="*/ 1594 w 239"/>
                <a:gd name="T5" fmla="*/ 75565 h 240"/>
                <a:gd name="T6" fmla="*/ 3985 w 239"/>
                <a:gd name="T7" fmla="*/ 66907 h 240"/>
                <a:gd name="T8" fmla="*/ 7174 w 239"/>
                <a:gd name="T9" fmla="*/ 58248 h 240"/>
                <a:gd name="T10" fmla="*/ 10362 w 239"/>
                <a:gd name="T11" fmla="*/ 50377 h 240"/>
                <a:gd name="T12" fmla="*/ 15941 w 239"/>
                <a:gd name="T13" fmla="*/ 41718 h 240"/>
                <a:gd name="T14" fmla="*/ 21521 w 239"/>
                <a:gd name="T15" fmla="*/ 34634 h 240"/>
                <a:gd name="T16" fmla="*/ 27897 w 239"/>
                <a:gd name="T17" fmla="*/ 28337 h 240"/>
                <a:gd name="T18" fmla="*/ 34274 w 239"/>
                <a:gd name="T19" fmla="*/ 22040 h 240"/>
                <a:gd name="T20" fmla="*/ 42245 w 239"/>
                <a:gd name="T21" fmla="*/ 16530 h 240"/>
                <a:gd name="T22" fmla="*/ 50215 w 239"/>
                <a:gd name="T23" fmla="*/ 11020 h 240"/>
                <a:gd name="T24" fmla="*/ 58186 w 239"/>
                <a:gd name="T25" fmla="*/ 7084 h 240"/>
                <a:gd name="T26" fmla="*/ 67751 w 239"/>
                <a:gd name="T27" fmla="*/ 4723 h 240"/>
                <a:gd name="T28" fmla="*/ 75722 w 239"/>
                <a:gd name="T29" fmla="*/ 1574 h 240"/>
                <a:gd name="T30" fmla="*/ 86084 w 239"/>
                <a:gd name="T31" fmla="*/ 787 h 240"/>
                <a:gd name="T32" fmla="*/ 94851 w 239"/>
                <a:gd name="T33" fmla="*/ 0 h 240"/>
                <a:gd name="T34" fmla="*/ 104416 w 239"/>
                <a:gd name="T35" fmla="*/ 787 h 240"/>
                <a:gd name="T36" fmla="*/ 113981 w 239"/>
                <a:gd name="T37" fmla="*/ 1574 h 240"/>
                <a:gd name="T38" fmla="*/ 122749 w 239"/>
                <a:gd name="T39" fmla="*/ 4723 h 240"/>
                <a:gd name="T40" fmla="*/ 131517 w 239"/>
                <a:gd name="T41" fmla="*/ 7084 h 240"/>
                <a:gd name="T42" fmla="*/ 140285 w 239"/>
                <a:gd name="T43" fmla="*/ 11020 h 240"/>
                <a:gd name="T44" fmla="*/ 148255 w 239"/>
                <a:gd name="T45" fmla="*/ 16530 h 240"/>
                <a:gd name="T46" fmla="*/ 155429 w 239"/>
                <a:gd name="T47" fmla="*/ 22040 h 240"/>
                <a:gd name="T48" fmla="*/ 162603 w 239"/>
                <a:gd name="T49" fmla="*/ 28337 h 240"/>
                <a:gd name="T50" fmla="*/ 169776 w 239"/>
                <a:gd name="T51" fmla="*/ 34634 h 240"/>
                <a:gd name="T52" fmla="*/ 174559 w 239"/>
                <a:gd name="T53" fmla="*/ 41718 h 240"/>
                <a:gd name="T54" fmla="*/ 179341 w 239"/>
                <a:gd name="T55" fmla="*/ 50377 h 240"/>
                <a:gd name="T56" fmla="*/ 183326 w 239"/>
                <a:gd name="T57" fmla="*/ 58248 h 240"/>
                <a:gd name="T58" fmla="*/ 186515 w 239"/>
                <a:gd name="T59" fmla="*/ 66907 h 240"/>
                <a:gd name="T60" fmla="*/ 188906 w 239"/>
                <a:gd name="T61" fmla="*/ 75565 h 240"/>
                <a:gd name="T62" fmla="*/ 189703 w 239"/>
                <a:gd name="T63" fmla="*/ 85011 h 240"/>
                <a:gd name="T64" fmla="*/ 190500 w 239"/>
                <a:gd name="T65" fmla="*/ 94457 h 240"/>
                <a:gd name="T66" fmla="*/ 188906 w 239"/>
                <a:gd name="T67" fmla="*/ 113348 h 240"/>
                <a:gd name="T68" fmla="*/ 183326 w 239"/>
                <a:gd name="T69" fmla="*/ 130665 h 240"/>
                <a:gd name="T70" fmla="*/ 173762 w 239"/>
                <a:gd name="T71" fmla="*/ 147195 h 240"/>
                <a:gd name="T72" fmla="*/ 161805 w 239"/>
                <a:gd name="T73" fmla="*/ 160576 h 240"/>
                <a:gd name="T74" fmla="*/ 148255 w 239"/>
                <a:gd name="T75" fmla="*/ 172383 h 240"/>
                <a:gd name="T76" fmla="*/ 131517 w 239"/>
                <a:gd name="T77" fmla="*/ 181829 h 240"/>
                <a:gd name="T78" fmla="*/ 113981 w 239"/>
                <a:gd name="T79" fmla="*/ 186552 h 240"/>
                <a:gd name="T80" fmla="*/ 94851 w 239"/>
                <a:gd name="T81" fmla="*/ 188913 h 240"/>
                <a:gd name="T82" fmla="*/ 86084 w 239"/>
                <a:gd name="T83" fmla="*/ 188126 h 240"/>
                <a:gd name="T84" fmla="*/ 75722 w 239"/>
                <a:gd name="T85" fmla="*/ 186552 h 240"/>
                <a:gd name="T86" fmla="*/ 67751 w 239"/>
                <a:gd name="T87" fmla="*/ 184190 h 240"/>
                <a:gd name="T88" fmla="*/ 58186 w 239"/>
                <a:gd name="T89" fmla="*/ 181829 h 240"/>
                <a:gd name="T90" fmla="*/ 50215 w 239"/>
                <a:gd name="T91" fmla="*/ 177893 h 240"/>
                <a:gd name="T92" fmla="*/ 42245 w 239"/>
                <a:gd name="T93" fmla="*/ 172383 h 240"/>
                <a:gd name="T94" fmla="*/ 34274 w 239"/>
                <a:gd name="T95" fmla="*/ 166873 h 240"/>
                <a:gd name="T96" fmla="*/ 27897 w 239"/>
                <a:gd name="T97" fmla="*/ 160576 h 240"/>
                <a:gd name="T98" fmla="*/ 21521 w 239"/>
                <a:gd name="T99" fmla="*/ 154279 h 240"/>
                <a:gd name="T100" fmla="*/ 15941 w 239"/>
                <a:gd name="T101" fmla="*/ 147195 h 240"/>
                <a:gd name="T102" fmla="*/ 10362 w 239"/>
                <a:gd name="T103" fmla="*/ 138536 h 240"/>
                <a:gd name="T104" fmla="*/ 7174 w 239"/>
                <a:gd name="T105" fmla="*/ 130665 h 240"/>
                <a:gd name="T106" fmla="*/ 3985 w 239"/>
                <a:gd name="T107" fmla="*/ 122006 h 240"/>
                <a:gd name="T108" fmla="*/ 1594 w 239"/>
                <a:gd name="T109" fmla="*/ 113348 h 240"/>
                <a:gd name="T110" fmla="*/ 797 w 239"/>
                <a:gd name="T111" fmla="*/ 103902 h 240"/>
                <a:gd name="T112" fmla="*/ 0 w 239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9"/>
                <a:gd name="T172" fmla="*/ 0 h 240"/>
                <a:gd name="T173" fmla="*/ 239 w 239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9" h="240">
                  <a:moveTo>
                    <a:pt x="0" y="120"/>
                  </a:moveTo>
                  <a:lnTo>
                    <a:pt x="1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3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3" y="9"/>
                  </a:lnTo>
                  <a:lnTo>
                    <a:pt x="85" y="6"/>
                  </a:lnTo>
                  <a:lnTo>
                    <a:pt x="95" y="2"/>
                  </a:lnTo>
                  <a:lnTo>
                    <a:pt x="108" y="1"/>
                  </a:lnTo>
                  <a:lnTo>
                    <a:pt x="119" y="0"/>
                  </a:lnTo>
                  <a:lnTo>
                    <a:pt x="131" y="1"/>
                  </a:lnTo>
                  <a:lnTo>
                    <a:pt x="143" y="2"/>
                  </a:lnTo>
                  <a:lnTo>
                    <a:pt x="154" y="6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3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8"/>
                  </a:lnTo>
                  <a:lnTo>
                    <a:pt x="239" y="120"/>
                  </a:lnTo>
                  <a:lnTo>
                    <a:pt x="237" y="144"/>
                  </a:lnTo>
                  <a:lnTo>
                    <a:pt x="230" y="166"/>
                  </a:lnTo>
                  <a:lnTo>
                    <a:pt x="218" y="187"/>
                  </a:lnTo>
                  <a:lnTo>
                    <a:pt x="203" y="204"/>
                  </a:lnTo>
                  <a:lnTo>
                    <a:pt x="186" y="219"/>
                  </a:lnTo>
                  <a:lnTo>
                    <a:pt x="165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8" y="239"/>
                  </a:lnTo>
                  <a:lnTo>
                    <a:pt x="95" y="237"/>
                  </a:lnTo>
                  <a:lnTo>
                    <a:pt x="85" y="234"/>
                  </a:lnTo>
                  <a:lnTo>
                    <a:pt x="73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3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3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1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2" name="Freeform 19"/>
            <p:cNvSpPr>
              <a:spLocks/>
            </p:cNvSpPr>
            <p:nvPr/>
          </p:nvSpPr>
          <p:spPr bwMode="auto">
            <a:xfrm>
              <a:off x="4405313" y="1463675"/>
              <a:ext cx="50800" cy="52388"/>
            </a:xfrm>
            <a:custGeom>
              <a:avLst/>
              <a:gdLst>
                <a:gd name="T0" fmla="*/ 25400 w 66"/>
                <a:gd name="T1" fmla="*/ 52388 h 64"/>
                <a:gd name="T2" fmla="*/ 34636 w 66"/>
                <a:gd name="T3" fmla="*/ 50751 h 64"/>
                <a:gd name="T4" fmla="*/ 43873 w 66"/>
                <a:gd name="T5" fmla="*/ 45021 h 64"/>
                <a:gd name="T6" fmla="*/ 49261 w 66"/>
                <a:gd name="T7" fmla="*/ 36835 h 64"/>
                <a:gd name="T8" fmla="*/ 50800 w 66"/>
                <a:gd name="T9" fmla="*/ 26194 h 64"/>
                <a:gd name="T10" fmla="*/ 49261 w 66"/>
                <a:gd name="T11" fmla="*/ 15553 h 64"/>
                <a:gd name="T12" fmla="*/ 43873 w 66"/>
                <a:gd name="T13" fmla="*/ 7367 h 64"/>
                <a:gd name="T14" fmla="*/ 34636 w 66"/>
                <a:gd name="T15" fmla="*/ 1637 h 64"/>
                <a:gd name="T16" fmla="*/ 25400 w 66"/>
                <a:gd name="T17" fmla="*/ 0 h 64"/>
                <a:gd name="T18" fmla="*/ 15394 w 66"/>
                <a:gd name="T19" fmla="*/ 1637 h 64"/>
                <a:gd name="T20" fmla="*/ 7697 w 66"/>
                <a:gd name="T21" fmla="*/ 7367 h 64"/>
                <a:gd name="T22" fmla="*/ 2309 w 66"/>
                <a:gd name="T23" fmla="*/ 15553 h 64"/>
                <a:gd name="T24" fmla="*/ 0 w 66"/>
                <a:gd name="T25" fmla="*/ 26194 h 64"/>
                <a:gd name="T26" fmla="*/ 2309 w 66"/>
                <a:gd name="T27" fmla="*/ 36835 h 64"/>
                <a:gd name="T28" fmla="*/ 7697 w 66"/>
                <a:gd name="T29" fmla="*/ 45021 h 64"/>
                <a:gd name="T30" fmla="*/ 15394 w 66"/>
                <a:gd name="T31" fmla="*/ 50751 h 64"/>
                <a:gd name="T32" fmla="*/ 2540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3" y="64"/>
                  </a:moveTo>
                  <a:lnTo>
                    <a:pt x="45" y="62"/>
                  </a:lnTo>
                  <a:lnTo>
                    <a:pt x="57" y="55"/>
                  </a:lnTo>
                  <a:lnTo>
                    <a:pt x="64" y="45"/>
                  </a:lnTo>
                  <a:lnTo>
                    <a:pt x="66" y="32"/>
                  </a:lnTo>
                  <a:lnTo>
                    <a:pt x="64" y="19"/>
                  </a:lnTo>
                  <a:lnTo>
                    <a:pt x="57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0" y="55"/>
                  </a:lnTo>
                  <a:lnTo>
                    <a:pt x="20" y="62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3" name="Freeform 20"/>
            <p:cNvSpPr>
              <a:spLocks/>
            </p:cNvSpPr>
            <p:nvPr/>
          </p:nvSpPr>
          <p:spPr bwMode="auto">
            <a:xfrm>
              <a:off x="4095750" y="1463675"/>
              <a:ext cx="50800" cy="52388"/>
            </a:xfrm>
            <a:custGeom>
              <a:avLst/>
              <a:gdLst>
                <a:gd name="T0" fmla="*/ 24630 w 66"/>
                <a:gd name="T1" fmla="*/ 52388 h 64"/>
                <a:gd name="T2" fmla="*/ 34636 w 66"/>
                <a:gd name="T3" fmla="*/ 50751 h 64"/>
                <a:gd name="T4" fmla="*/ 43103 w 66"/>
                <a:gd name="T5" fmla="*/ 45021 h 64"/>
                <a:gd name="T6" fmla="*/ 48491 w 66"/>
                <a:gd name="T7" fmla="*/ 36835 h 64"/>
                <a:gd name="T8" fmla="*/ 50800 w 66"/>
                <a:gd name="T9" fmla="*/ 26194 h 64"/>
                <a:gd name="T10" fmla="*/ 48491 w 66"/>
                <a:gd name="T11" fmla="*/ 15553 h 64"/>
                <a:gd name="T12" fmla="*/ 43103 w 66"/>
                <a:gd name="T13" fmla="*/ 7367 h 64"/>
                <a:gd name="T14" fmla="*/ 34636 w 66"/>
                <a:gd name="T15" fmla="*/ 1637 h 64"/>
                <a:gd name="T16" fmla="*/ 24630 w 66"/>
                <a:gd name="T17" fmla="*/ 0 h 64"/>
                <a:gd name="T18" fmla="*/ 15394 w 66"/>
                <a:gd name="T19" fmla="*/ 1637 h 64"/>
                <a:gd name="T20" fmla="*/ 6927 w 66"/>
                <a:gd name="T21" fmla="*/ 7367 h 64"/>
                <a:gd name="T22" fmla="*/ 1539 w 66"/>
                <a:gd name="T23" fmla="*/ 15553 h 64"/>
                <a:gd name="T24" fmla="*/ 0 w 66"/>
                <a:gd name="T25" fmla="*/ 26194 h 64"/>
                <a:gd name="T26" fmla="*/ 1539 w 66"/>
                <a:gd name="T27" fmla="*/ 36835 h 64"/>
                <a:gd name="T28" fmla="*/ 6927 w 66"/>
                <a:gd name="T29" fmla="*/ 45021 h 64"/>
                <a:gd name="T30" fmla="*/ 15394 w 66"/>
                <a:gd name="T31" fmla="*/ 50751 h 64"/>
                <a:gd name="T32" fmla="*/ 2463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2" y="64"/>
                  </a:moveTo>
                  <a:lnTo>
                    <a:pt x="45" y="62"/>
                  </a:lnTo>
                  <a:lnTo>
                    <a:pt x="56" y="55"/>
                  </a:lnTo>
                  <a:lnTo>
                    <a:pt x="63" y="45"/>
                  </a:lnTo>
                  <a:lnTo>
                    <a:pt x="66" y="32"/>
                  </a:lnTo>
                  <a:lnTo>
                    <a:pt x="63" y="19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2" y="45"/>
                  </a:lnTo>
                  <a:lnTo>
                    <a:pt x="9" y="55"/>
                  </a:lnTo>
                  <a:lnTo>
                    <a:pt x="20" y="6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023" name="AutoShape 5"/>
          <p:cNvSpPr>
            <a:spLocks noChangeAspect="1" noChangeArrowheads="1" noTextEdit="1"/>
          </p:cNvSpPr>
          <p:nvPr/>
        </p:nvSpPr>
        <p:spPr bwMode="auto">
          <a:xfrm>
            <a:off x="7315200" y="3352800"/>
            <a:ext cx="1074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" name="Group 273"/>
          <p:cNvGrpSpPr/>
          <p:nvPr/>
        </p:nvGrpSpPr>
        <p:grpSpPr>
          <a:xfrm>
            <a:off x="4265613" y="1257299"/>
            <a:ext cx="763587" cy="876301"/>
            <a:chOff x="7389813" y="3352800"/>
            <a:chExt cx="763587" cy="876301"/>
          </a:xfrm>
          <a:solidFill>
            <a:srgbClr val="FF0000"/>
          </a:solidFill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7721600" y="3352800"/>
              <a:ext cx="88900" cy="2270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230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5" y="252"/>
                </a:cxn>
                <a:cxn ang="0">
                  <a:pos x="9" y="262"/>
                </a:cxn>
                <a:cxn ang="0">
                  <a:pos x="16" y="271"/>
                </a:cxn>
                <a:cxn ang="0">
                  <a:pos x="26" y="278"/>
                </a:cxn>
                <a:cxn ang="0">
                  <a:pos x="35" y="282"/>
                </a:cxn>
                <a:cxn ang="0">
                  <a:pos x="45" y="286"/>
                </a:cxn>
                <a:cxn ang="0">
                  <a:pos x="57" y="287"/>
                </a:cxn>
                <a:cxn ang="0">
                  <a:pos x="68" y="286"/>
                </a:cxn>
                <a:cxn ang="0">
                  <a:pos x="78" y="282"/>
                </a:cxn>
                <a:cxn ang="0">
                  <a:pos x="88" y="278"/>
                </a:cxn>
                <a:cxn ang="0">
                  <a:pos x="97" y="271"/>
                </a:cxn>
                <a:cxn ang="0">
                  <a:pos x="104" y="262"/>
                </a:cxn>
                <a:cxn ang="0">
                  <a:pos x="108" y="252"/>
                </a:cxn>
                <a:cxn ang="0">
                  <a:pos x="112" y="242"/>
                </a:cxn>
                <a:cxn ang="0">
                  <a:pos x="113" y="230"/>
                </a:cxn>
                <a:cxn ang="0">
                  <a:pos x="113" y="230"/>
                </a:cxn>
                <a:cxn ang="0">
                  <a:pos x="113" y="56"/>
                </a:cxn>
                <a:cxn ang="0">
                  <a:pos x="113" y="56"/>
                </a:cxn>
                <a:cxn ang="0">
                  <a:pos x="112" y="45"/>
                </a:cxn>
                <a:cxn ang="0">
                  <a:pos x="108" y="35"/>
                </a:cxn>
                <a:cxn ang="0">
                  <a:pos x="104" y="25"/>
                </a:cxn>
                <a:cxn ang="0">
                  <a:pos x="97" y="16"/>
                </a:cxn>
                <a:cxn ang="0">
                  <a:pos x="88" y="9"/>
                </a:cxn>
                <a:cxn ang="0">
                  <a:pos x="78" y="5"/>
                </a:cxn>
                <a:cxn ang="0">
                  <a:pos x="68" y="1"/>
                </a:cxn>
                <a:cxn ang="0">
                  <a:pos x="57" y="0"/>
                </a:cxn>
                <a:cxn ang="0">
                  <a:pos x="45" y="1"/>
                </a:cxn>
                <a:cxn ang="0">
                  <a:pos x="35" y="5"/>
                </a:cxn>
                <a:cxn ang="0">
                  <a:pos x="26" y="9"/>
                </a:cxn>
                <a:cxn ang="0">
                  <a:pos x="16" y="16"/>
                </a:cxn>
                <a:cxn ang="0">
                  <a:pos x="9" y="25"/>
                </a:cxn>
                <a:cxn ang="0">
                  <a:pos x="5" y="35"/>
                </a:cxn>
                <a:cxn ang="0">
                  <a:pos x="1" y="45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13" h="287">
                  <a:moveTo>
                    <a:pt x="0" y="56"/>
                  </a:moveTo>
                  <a:lnTo>
                    <a:pt x="0" y="230"/>
                  </a:lnTo>
                  <a:lnTo>
                    <a:pt x="0" y="230"/>
                  </a:lnTo>
                  <a:lnTo>
                    <a:pt x="1" y="242"/>
                  </a:lnTo>
                  <a:lnTo>
                    <a:pt x="5" y="252"/>
                  </a:lnTo>
                  <a:lnTo>
                    <a:pt x="9" y="262"/>
                  </a:lnTo>
                  <a:lnTo>
                    <a:pt x="16" y="271"/>
                  </a:lnTo>
                  <a:lnTo>
                    <a:pt x="26" y="278"/>
                  </a:lnTo>
                  <a:lnTo>
                    <a:pt x="35" y="282"/>
                  </a:lnTo>
                  <a:lnTo>
                    <a:pt x="45" y="286"/>
                  </a:lnTo>
                  <a:lnTo>
                    <a:pt x="57" y="287"/>
                  </a:lnTo>
                  <a:lnTo>
                    <a:pt x="68" y="286"/>
                  </a:lnTo>
                  <a:lnTo>
                    <a:pt x="78" y="282"/>
                  </a:lnTo>
                  <a:lnTo>
                    <a:pt x="88" y="278"/>
                  </a:lnTo>
                  <a:lnTo>
                    <a:pt x="97" y="271"/>
                  </a:lnTo>
                  <a:lnTo>
                    <a:pt x="104" y="262"/>
                  </a:lnTo>
                  <a:lnTo>
                    <a:pt x="108" y="252"/>
                  </a:lnTo>
                  <a:lnTo>
                    <a:pt x="112" y="242"/>
                  </a:lnTo>
                  <a:lnTo>
                    <a:pt x="113" y="230"/>
                  </a:lnTo>
                  <a:lnTo>
                    <a:pt x="113" y="230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12" y="45"/>
                  </a:lnTo>
                  <a:lnTo>
                    <a:pt x="108" y="35"/>
                  </a:lnTo>
                  <a:lnTo>
                    <a:pt x="104" y="25"/>
                  </a:lnTo>
                  <a:lnTo>
                    <a:pt x="97" y="16"/>
                  </a:lnTo>
                  <a:lnTo>
                    <a:pt x="88" y="9"/>
                  </a:lnTo>
                  <a:lnTo>
                    <a:pt x="78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6" y="16"/>
                  </a:lnTo>
                  <a:lnTo>
                    <a:pt x="9" y="25"/>
                  </a:lnTo>
                  <a:lnTo>
                    <a:pt x="5" y="35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966075" y="3452813"/>
              <a:ext cx="187325" cy="185738"/>
            </a:xfrm>
            <a:custGeom>
              <a:avLst/>
              <a:gdLst/>
              <a:ahLst/>
              <a:cxnLst>
                <a:cxn ang="0">
                  <a:pos x="139" y="1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3" y="157"/>
                </a:cxn>
                <a:cxn ang="0">
                  <a:pos x="0" y="178"/>
                </a:cxn>
                <a:cxn ang="0">
                  <a:pos x="3" y="200"/>
                </a:cxn>
                <a:cxn ang="0">
                  <a:pos x="16" y="218"/>
                </a:cxn>
                <a:cxn ang="0">
                  <a:pos x="25" y="225"/>
                </a:cxn>
                <a:cxn ang="0">
                  <a:pos x="34" y="231"/>
                </a:cxn>
                <a:cxn ang="0">
                  <a:pos x="45" y="233"/>
                </a:cxn>
                <a:cxn ang="0">
                  <a:pos x="56" y="235"/>
                </a:cxn>
                <a:cxn ang="0">
                  <a:pos x="67" y="233"/>
                </a:cxn>
                <a:cxn ang="0">
                  <a:pos x="77" y="231"/>
                </a:cxn>
                <a:cxn ang="0">
                  <a:pos x="86" y="225"/>
                </a:cxn>
                <a:cxn ang="0">
                  <a:pos x="95" y="218"/>
                </a:cxn>
                <a:cxn ang="0">
                  <a:pos x="95" y="218"/>
                </a:cxn>
                <a:cxn ang="0">
                  <a:pos x="219" y="95"/>
                </a:cxn>
                <a:cxn ang="0">
                  <a:pos x="219" y="95"/>
                </a:cxn>
                <a:cxn ang="0">
                  <a:pos x="231" y="77"/>
                </a:cxn>
                <a:cxn ang="0">
                  <a:pos x="235" y="55"/>
                </a:cxn>
                <a:cxn ang="0">
                  <a:pos x="231" y="34"/>
                </a:cxn>
                <a:cxn ang="0">
                  <a:pos x="219" y="16"/>
                </a:cxn>
                <a:cxn ang="0">
                  <a:pos x="209" y="9"/>
                </a:cxn>
                <a:cxn ang="0">
                  <a:pos x="200" y="3"/>
                </a:cxn>
                <a:cxn ang="0">
                  <a:pos x="190" y="1"/>
                </a:cxn>
                <a:cxn ang="0">
                  <a:pos x="180" y="0"/>
                </a:cxn>
                <a:cxn ang="0">
                  <a:pos x="168" y="1"/>
                </a:cxn>
                <a:cxn ang="0">
                  <a:pos x="158" y="3"/>
                </a:cxn>
                <a:cxn ang="0">
                  <a:pos x="148" y="9"/>
                </a:cxn>
                <a:cxn ang="0">
                  <a:pos x="139" y="16"/>
                </a:cxn>
                <a:cxn ang="0">
                  <a:pos x="139" y="16"/>
                </a:cxn>
              </a:cxnLst>
              <a:rect l="0" t="0" r="r" b="b"/>
              <a:pathLst>
                <a:path w="235" h="235">
                  <a:moveTo>
                    <a:pt x="139" y="16"/>
                  </a:moveTo>
                  <a:lnTo>
                    <a:pt x="16" y="139"/>
                  </a:lnTo>
                  <a:lnTo>
                    <a:pt x="16" y="139"/>
                  </a:lnTo>
                  <a:lnTo>
                    <a:pt x="3" y="157"/>
                  </a:lnTo>
                  <a:lnTo>
                    <a:pt x="0" y="178"/>
                  </a:lnTo>
                  <a:lnTo>
                    <a:pt x="3" y="200"/>
                  </a:lnTo>
                  <a:lnTo>
                    <a:pt x="16" y="218"/>
                  </a:lnTo>
                  <a:lnTo>
                    <a:pt x="25" y="225"/>
                  </a:lnTo>
                  <a:lnTo>
                    <a:pt x="34" y="231"/>
                  </a:lnTo>
                  <a:lnTo>
                    <a:pt x="45" y="233"/>
                  </a:lnTo>
                  <a:lnTo>
                    <a:pt x="56" y="235"/>
                  </a:lnTo>
                  <a:lnTo>
                    <a:pt x="67" y="233"/>
                  </a:lnTo>
                  <a:lnTo>
                    <a:pt x="77" y="231"/>
                  </a:lnTo>
                  <a:lnTo>
                    <a:pt x="86" y="225"/>
                  </a:lnTo>
                  <a:lnTo>
                    <a:pt x="95" y="218"/>
                  </a:lnTo>
                  <a:lnTo>
                    <a:pt x="95" y="218"/>
                  </a:lnTo>
                  <a:lnTo>
                    <a:pt x="219" y="95"/>
                  </a:lnTo>
                  <a:lnTo>
                    <a:pt x="219" y="95"/>
                  </a:lnTo>
                  <a:lnTo>
                    <a:pt x="231" y="77"/>
                  </a:lnTo>
                  <a:lnTo>
                    <a:pt x="235" y="55"/>
                  </a:lnTo>
                  <a:lnTo>
                    <a:pt x="231" y="34"/>
                  </a:lnTo>
                  <a:lnTo>
                    <a:pt x="219" y="16"/>
                  </a:lnTo>
                  <a:lnTo>
                    <a:pt x="209" y="9"/>
                  </a:lnTo>
                  <a:lnTo>
                    <a:pt x="200" y="3"/>
                  </a:lnTo>
                  <a:lnTo>
                    <a:pt x="190" y="1"/>
                  </a:lnTo>
                  <a:lnTo>
                    <a:pt x="180" y="0"/>
                  </a:lnTo>
                  <a:lnTo>
                    <a:pt x="168" y="1"/>
                  </a:lnTo>
                  <a:lnTo>
                    <a:pt x="158" y="3"/>
                  </a:lnTo>
                  <a:lnTo>
                    <a:pt x="148" y="9"/>
                  </a:lnTo>
                  <a:lnTo>
                    <a:pt x="139" y="16"/>
                  </a:lnTo>
                  <a:lnTo>
                    <a:pt x="139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389813" y="3452813"/>
              <a:ext cx="185738" cy="185738"/>
            </a:xfrm>
            <a:custGeom>
              <a:avLst/>
              <a:gdLst/>
              <a:ahLst/>
              <a:cxnLst>
                <a:cxn ang="0">
                  <a:pos x="16" y="95"/>
                </a:cxn>
                <a:cxn ang="0">
                  <a:pos x="138" y="218"/>
                </a:cxn>
                <a:cxn ang="0">
                  <a:pos x="138" y="218"/>
                </a:cxn>
                <a:cxn ang="0">
                  <a:pos x="148" y="225"/>
                </a:cxn>
                <a:cxn ang="0">
                  <a:pos x="157" y="231"/>
                </a:cxn>
                <a:cxn ang="0">
                  <a:pos x="167" y="233"/>
                </a:cxn>
                <a:cxn ang="0">
                  <a:pos x="179" y="235"/>
                </a:cxn>
                <a:cxn ang="0">
                  <a:pos x="189" y="233"/>
                </a:cxn>
                <a:cxn ang="0">
                  <a:pos x="199" y="231"/>
                </a:cxn>
                <a:cxn ang="0">
                  <a:pos x="209" y="225"/>
                </a:cxn>
                <a:cxn ang="0">
                  <a:pos x="218" y="218"/>
                </a:cxn>
                <a:cxn ang="0">
                  <a:pos x="231" y="200"/>
                </a:cxn>
                <a:cxn ang="0">
                  <a:pos x="235" y="178"/>
                </a:cxn>
                <a:cxn ang="0">
                  <a:pos x="231" y="157"/>
                </a:cxn>
                <a:cxn ang="0">
                  <a:pos x="218" y="139"/>
                </a:cxn>
                <a:cxn ang="0">
                  <a:pos x="218" y="139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87" y="9"/>
                </a:cxn>
                <a:cxn ang="0">
                  <a:pos x="77" y="3"/>
                </a:cxn>
                <a:cxn ang="0">
                  <a:pos x="67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6" y="3"/>
                </a:cxn>
                <a:cxn ang="0">
                  <a:pos x="26" y="9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5"/>
                </a:cxn>
                <a:cxn ang="0">
                  <a:pos x="4" y="77"/>
                </a:cxn>
                <a:cxn ang="0">
                  <a:pos x="16" y="95"/>
                </a:cxn>
                <a:cxn ang="0">
                  <a:pos x="16" y="95"/>
                </a:cxn>
              </a:cxnLst>
              <a:rect l="0" t="0" r="r" b="b"/>
              <a:pathLst>
                <a:path w="235" h="235">
                  <a:moveTo>
                    <a:pt x="16" y="95"/>
                  </a:moveTo>
                  <a:lnTo>
                    <a:pt x="138" y="218"/>
                  </a:lnTo>
                  <a:lnTo>
                    <a:pt x="138" y="218"/>
                  </a:lnTo>
                  <a:lnTo>
                    <a:pt x="148" y="225"/>
                  </a:lnTo>
                  <a:lnTo>
                    <a:pt x="157" y="231"/>
                  </a:lnTo>
                  <a:lnTo>
                    <a:pt x="167" y="233"/>
                  </a:lnTo>
                  <a:lnTo>
                    <a:pt x="179" y="235"/>
                  </a:lnTo>
                  <a:lnTo>
                    <a:pt x="189" y="233"/>
                  </a:lnTo>
                  <a:lnTo>
                    <a:pt x="199" y="231"/>
                  </a:lnTo>
                  <a:lnTo>
                    <a:pt x="209" y="225"/>
                  </a:lnTo>
                  <a:lnTo>
                    <a:pt x="218" y="218"/>
                  </a:lnTo>
                  <a:lnTo>
                    <a:pt x="231" y="200"/>
                  </a:lnTo>
                  <a:lnTo>
                    <a:pt x="235" y="178"/>
                  </a:lnTo>
                  <a:lnTo>
                    <a:pt x="231" y="157"/>
                  </a:lnTo>
                  <a:lnTo>
                    <a:pt x="218" y="139"/>
                  </a:lnTo>
                  <a:lnTo>
                    <a:pt x="218" y="139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7" y="9"/>
                  </a:lnTo>
                  <a:lnTo>
                    <a:pt x="77" y="3"/>
                  </a:lnTo>
                  <a:lnTo>
                    <a:pt x="67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6" y="3"/>
                  </a:lnTo>
                  <a:lnTo>
                    <a:pt x="26" y="9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5"/>
                  </a:lnTo>
                  <a:lnTo>
                    <a:pt x="4" y="77"/>
                  </a:lnTo>
                  <a:lnTo>
                    <a:pt x="16" y="95"/>
                  </a:lnTo>
                  <a:lnTo>
                    <a:pt x="16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7551738" y="3630613"/>
              <a:ext cx="441325" cy="393700"/>
            </a:xfrm>
            <a:custGeom>
              <a:avLst/>
              <a:gdLst/>
              <a:ahLst/>
              <a:cxnLst>
                <a:cxn ang="0">
                  <a:pos x="260" y="152"/>
                </a:cxn>
                <a:cxn ang="0">
                  <a:pos x="237" y="158"/>
                </a:cxn>
                <a:cxn ang="0">
                  <a:pos x="214" y="170"/>
                </a:cxn>
                <a:cxn ang="0">
                  <a:pos x="191" y="190"/>
                </a:cxn>
                <a:cxn ang="0">
                  <a:pos x="169" y="220"/>
                </a:cxn>
                <a:cxn ang="0">
                  <a:pos x="149" y="243"/>
                </a:cxn>
                <a:cxn ang="0">
                  <a:pos x="129" y="255"/>
                </a:cxn>
                <a:cxn ang="0">
                  <a:pos x="107" y="259"/>
                </a:cxn>
                <a:cxn ang="0">
                  <a:pos x="74" y="258"/>
                </a:cxn>
                <a:cxn ang="0">
                  <a:pos x="40" y="248"/>
                </a:cxn>
                <a:cxn ang="0">
                  <a:pos x="15" y="227"/>
                </a:cxn>
                <a:cxn ang="0">
                  <a:pos x="2" y="196"/>
                </a:cxn>
                <a:cxn ang="0">
                  <a:pos x="1" y="164"/>
                </a:cxn>
                <a:cxn ang="0">
                  <a:pos x="9" y="135"/>
                </a:cxn>
                <a:cxn ang="0">
                  <a:pos x="25" y="106"/>
                </a:cxn>
                <a:cxn ang="0">
                  <a:pos x="51" y="77"/>
                </a:cxn>
                <a:cxn ang="0">
                  <a:pos x="84" y="50"/>
                </a:cxn>
                <a:cxn ang="0">
                  <a:pos x="127" y="28"/>
                </a:cxn>
                <a:cxn ang="0">
                  <a:pos x="179" y="11"/>
                </a:cxn>
                <a:cxn ang="0">
                  <a:pos x="240" y="1"/>
                </a:cxn>
                <a:cxn ang="0">
                  <a:pos x="307" y="1"/>
                </a:cxn>
                <a:cxn ang="0">
                  <a:pos x="370" y="9"/>
                </a:cxn>
                <a:cxn ang="0">
                  <a:pos x="424" y="27"/>
                </a:cxn>
                <a:cxn ang="0">
                  <a:pos x="468" y="49"/>
                </a:cxn>
                <a:cxn ang="0">
                  <a:pos x="503" y="77"/>
                </a:cxn>
                <a:cxn ang="0">
                  <a:pos x="530" y="111"/>
                </a:cxn>
                <a:cxn ang="0">
                  <a:pos x="547" y="147"/>
                </a:cxn>
                <a:cxn ang="0">
                  <a:pos x="556" y="186"/>
                </a:cxn>
                <a:cxn ang="0">
                  <a:pos x="555" y="235"/>
                </a:cxn>
                <a:cxn ang="0">
                  <a:pos x="540" y="286"/>
                </a:cxn>
                <a:cxn ang="0">
                  <a:pos x="514" y="324"/>
                </a:cxn>
                <a:cxn ang="0">
                  <a:pos x="480" y="353"/>
                </a:cxn>
                <a:cxn ang="0">
                  <a:pos x="442" y="376"/>
                </a:cxn>
                <a:cxn ang="0">
                  <a:pos x="405" y="395"/>
                </a:cxn>
                <a:cxn ang="0">
                  <a:pos x="373" y="414"/>
                </a:cxn>
                <a:cxn ang="0">
                  <a:pos x="350" y="435"/>
                </a:cxn>
                <a:cxn ang="0">
                  <a:pos x="335" y="461"/>
                </a:cxn>
                <a:cxn ang="0">
                  <a:pos x="317" y="481"/>
                </a:cxn>
                <a:cxn ang="0">
                  <a:pos x="294" y="492"/>
                </a:cxn>
                <a:cxn ang="0">
                  <a:pos x="266" y="497"/>
                </a:cxn>
                <a:cxn ang="0">
                  <a:pos x="229" y="496"/>
                </a:cxn>
                <a:cxn ang="0">
                  <a:pos x="198" y="483"/>
                </a:cxn>
                <a:cxn ang="0">
                  <a:pos x="179" y="462"/>
                </a:cxn>
                <a:cxn ang="0">
                  <a:pos x="169" y="433"/>
                </a:cxn>
                <a:cxn ang="0">
                  <a:pos x="170" y="395"/>
                </a:cxn>
                <a:cxn ang="0">
                  <a:pos x="184" y="360"/>
                </a:cxn>
                <a:cxn ang="0">
                  <a:pos x="208" y="330"/>
                </a:cxn>
                <a:cxn ang="0">
                  <a:pos x="243" y="305"/>
                </a:cxn>
                <a:cxn ang="0">
                  <a:pos x="284" y="284"/>
                </a:cxn>
                <a:cxn ang="0">
                  <a:pos x="317" y="263"/>
                </a:cxn>
                <a:cxn ang="0">
                  <a:pos x="334" y="244"/>
                </a:cxn>
                <a:cxn ang="0">
                  <a:pos x="341" y="223"/>
                </a:cxn>
                <a:cxn ang="0">
                  <a:pos x="341" y="195"/>
                </a:cxn>
                <a:cxn ang="0">
                  <a:pos x="330" y="173"/>
                </a:cxn>
                <a:cxn ang="0">
                  <a:pos x="311" y="159"/>
                </a:cxn>
                <a:cxn ang="0">
                  <a:pos x="286" y="153"/>
                </a:cxn>
              </a:cxnLst>
              <a:rect l="0" t="0" r="r" b="b"/>
              <a:pathLst>
                <a:path w="557" h="497">
                  <a:moveTo>
                    <a:pt x="272" y="152"/>
                  </a:moveTo>
                  <a:lnTo>
                    <a:pt x="260" y="152"/>
                  </a:lnTo>
                  <a:lnTo>
                    <a:pt x="249" y="155"/>
                  </a:lnTo>
                  <a:lnTo>
                    <a:pt x="237" y="158"/>
                  </a:lnTo>
                  <a:lnTo>
                    <a:pt x="226" y="163"/>
                  </a:lnTo>
                  <a:lnTo>
                    <a:pt x="214" y="170"/>
                  </a:lnTo>
                  <a:lnTo>
                    <a:pt x="203" y="179"/>
                  </a:lnTo>
                  <a:lnTo>
                    <a:pt x="191" y="190"/>
                  </a:lnTo>
                  <a:lnTo>
                    <a:pt x="181" y="204"/>
                  </a:lnTo>
                  <a:lnTo>
                    <a:pt x="169" y="220"/>
                  </a:lnTo>
                  <a:lnTo>
                    <a:pt x="159" y="233"/>
                  </a:lnTo>
                  <a:lnTo>
                    <a:pt x="149" y="243"/>
                  </a:lnTo>
                  <a:lnTo>
                    <a:pt x="139" y="250"/>
                  </a:lnTo>
                  <a:lnTo>
                    <a:pt x="129" y="255"/>
                  </a:lnTo>
                  <a:lnTo>
                    <a:pt x="119" y="257"/>
                  </a:lnTo>
                  <a:lnTo>
                    <a:pt x="107" y="259"/>
                  </a:lnTo>
                  <a:lnTo>
                    <a:pt x="93" y="259"/>
                  </a:lnTo>
                  <a:lnTo>
                    <a:pt x="74" y="258"/>
                  </a:lnTo>
                  <a:lnTo>
                    <a:pt x="56" y="254"/>
                  </a:lnTo>
                  <a:lnTo>
                    <a:pt x="40" y="248"/>
                  </a:lnTo>
                  <a:lnTo>
                    <a:pt x="27" y="239"/>
                  </a:lnTo>
                  <a:lnTo>
                    <a:pt x="15" y="227"/>
                  </a:lnTo>
                  <a:lnTo>
                    <a:pt x="7" y="212"/>
                  </a:lnTo>
                  <a:lnTo>
                    <a:pt x="2" y="196"/>
                  </a:lnTo>
                  <a:lnTo>
                    <a:pt x="0" y="176"/>
                  </a:lnTo>
                  <a:lnTo>
                    <a:pt x="1" y="164"/>
                  </a:lnTo>
                  <a:lnTo>
                    <a:pt x="5" y="150"/>
                  </a:lnTo>
                  <a:lnTo>
                    <a:pt x="9" y="135"/>
                  </a:lnTo>
                  <a:lnTo>
                    <a:pt x="16" y="121"/>
                  </a:lnTo>
                  <a:lnTo>
                    <a:pt x="25" y="106"/>
                  </a:lnTo>
                  <a:lnTo>
                    <a:pt x="37" y="91"/>
                  </a:lnTo>
                  <a:lnTo>
                    <a:pt x="51" y="77"/>
                  </a:lnTo>
                  <a:lnTo>
                    <a:pt x="67" y="64"/>
                  </a:lnTo>
                  <a:lnTo>
                    <a:pt x="84" y="50"/>
                  </a:lnTo>
                  <a:lnTo>
                    <a:pt x="105" y="38"/>
                  </a:lnTo>
                  <a:lnTo>
                    <a:pt x="127" y="28"/>
                  </a:lnTo>
                  <a:lnTo>
                    <a:pt x="152" y="19"/>
                  </a:lnTo>
                  <a:lnTo>
                    <a:pt x="179" y="11"/>
                  </a:lnTo>
                  <a:lnTo>
                    <a:pt x="207" y="5"/>
                  </a:lnTo>
                  <a:lnTo>
                    <a:pt x="240" y="1"/>
                  </a:lnTo>
                  <a:lnTo>
                    <a:pt x="273" y="0"/>
                  </a:lnTo>
                  <a:lnTo>
                    <a:pt x="307" y="1"/>
                  </a:lnTo>
                  <a:lnTo>
                    <a:pt x="340" y="5"/>
                  </a:lnTo>
                  <a:lnTo>
                    <a:pt x="370" y="9"/>
                  </a:lnTo>
                  <a:lnTo>
                    <a:pt x="398" y="17"/>
                  </a:lnTo>
                  <a:lnTo>
                    <a:pt x="424" y="27"/>
                  </a:lnTo>
                  <a:lnTo>
                    <a:pt x="447" y="37"/>
                  </a:lnTo>
                  <a:lnTo>
                    <a:pt x="468" y="49"/>
                  </a:lnTo>
                  <a:lnTo>
                    <a:pt x="487" y="62"/>
                  </a:lnTo>
                  <a:lnTo>
                    <a:pt x="503" y="77"/>
                  </a:lnTo>
                  <a:lnTo>
                    <a:pt x="518" y="94"/>
                  </a:lnTo>
                  <a:lnTo>
                    <a:pt x="530" y="111"/>
                  </a:lnTo>
                  <a:lnTo>
                    <a:pt x="540" y="128"/>
                  </a:lnTo>
                  <a:lnTo>
                    <a:pt x="547" y="147"/>
                  </a:lnTo>
                  <a:lnTo>
                    <a:pt x="553" y="166"/>
                  </a:lnTo>
                  <a:lnTo>
                    <a:pt x="556" y="186"/>
                  </a:lnTo>
                  <a:lnTo>
                    <a:pt x="557" y="205"/>
                  </a:lnTo>
                  <a:lnTo>
                    <a:pt x="555" y="235"/>
                  </a:lnTo>
                  <a:lnTo>
                    <a:pt x="549" y="262"/>
                  </a:lnTo>
                  <a:lnTo>
                    <a:pt x="540" y="286"/>
                  </a:lnTo>
                  <a:lnTo>
                    <a:pt x="529" y="305"/>
                  </a:lnTo>
                  <a:lnTo>
                    <a:pt x="514" y="324"/>
                  </a:lnTo>
                  <a:lnTo>
                    <a:pt x="497" y="339"/>
                  </a:lnTo>
                  <a:lnTo>
                    <a:pt x="480" y="353"/>
                  </a:lnTo>
                  <a:lnTo>
                    <a:pt x="462" y="364"/>
                  </a:lnTo>
                  <a:lnTo>
                    <a:pt x="442" y="376"/>
                  </a:lnTo>
                  <a:lnTo>
                    <a:pt x="424" y="385"/>
                  </a:lnTo>
                  <a:lnTo>
                    <a:pt x="405" y="395"/>
                  </a:lnTo>
                  <a:lnTo>
                    <a:pt x="389" y="405"/>
                  </a:lnTo>
                  <a:lnTo>
                    <a:pt x="373" y="414"/>
                  </a:lnTo>
                  <a:lnTo>
                    <a:pt x="360" y="424"/>
                  </a:lnTo>
                  <a:lnTo>
                    <a:pt x="350" y="435"/>
                  </a:lnTo>
                  <a:lnTo>
                    <a:pt x="342" y="447"/>
                  </a:lnTo>
                  <a:lnTo>
                    <a:pt x="335" y="461"/>
                  </a:lnTo>
                  <a:lnTo>
                    <a:pt x="326" y="471"/>
                  </a:lnTo>
                  <a:lnTo>
                    <a:pt x="317" y="481"/>
                  </a:lnTo>
                  <a:lnTo>
                    <a:pt x="306" y="488"/>
                  </a:lnTo>
                  <a:lnTo>
                    <a:pt x="294" y="492"/>
                  </a:lnTo>
                  <a:lnTo>
                    <a:pt x="281" y="494"/>
                  </a:lnTo>
                  <a:lnTo>
                    <a:pt x="266" y="497"/>
                  </a:lnTo>
                  <a:lnTo>
                    <a:pt x="249" y="497"/>
                  </a:lnTo>
                  <a:lnTo>
                    <a:pt x="229" y="496"/>
                  </a:lnTo>
                  <a:lnTo>
                    <a:pt x="212" y="491"/>
                  </a:lnTo>
                  <a:lnTo>
                    <a:pt x="198" y="483"/>
                  </a:lnTo>
                  <a:lnTo>
                    <a:pt x="187" y="474"/>
                  </a:lnTo>
                  <a:lnTo>
                    <a:pt x="179" y="462"/>
                  </a:lnTo>
                  <a:lnTo>
                    <a:pt x="173" y="448"/>
                  </a:lnTo>
                  <a:lnTo>
                    <a:pt x="169" y="433"/>
                  </a:lnTo>
                  <a:lnTo>
                    <a:pt x="168" y="417"/>
                  </a:lnTo>
                  <a:lnTo>
                    <a:pt x="170" y="395"/>
                  </a:lnTo>
                  <a:lnTo>
                    <a:pt x="175" y="377"/>
                  </a:lnTo>
                  <a:lnTo>
                    <a:pt x="184" y="360"/>
                  </a:lnTo>
                  <a:lnTo>
                    <a:pt x="195" y="344"/>
                  </a:lnTo>
                  <a:lnTo>
                    <a:pt x="208" y="330"/>
                  </a:lnTo>
                  <a:lnTo>
                    <a:pt x="225" y="317"/>
                  </a:lnTo>
                  <a:lnTo>
                    <a:pt x="243" y="305"/>
                  </a:lnTo>
                  <a:lnTo>
                    <a:pt x="263" y="295"/>
                  </a:lnTo>
                  <a:lnTo>
                    <a:pt x="284" y="284"/>
                  </a:lnTo>
                  <a:lnTo>
                    <a:pt x="303" y="273"/>
                  </a:lnTo>
                  <a:lnTo>
                    <a:pt x="317" y="263"/>
                  </a:lnTo>
                  <a:lnTo>
                    <a:pt x="327" y="254"/>
                  </a:lnTo>
                  <a:lnTo>
                    <a:pt x="334" y="244"/>
                  </a:lnTo>
                  <a:lnTo>
                    <a:pt x="339" y="234"/>
                  </a:lnTo>
                  <a:lnTo>
                    <a:pt x="341" y="223"/>
                  </a:lnTo>
                  <a:lnTo>
                    <a:pt x="342" y="209"/>
                  </a:lnTo>
                  <a:lnTo>
                    <a:pt x="341" y="195"/>
                  </a:lnTo>
                  <a:lnTo>
                    <a:pt x="336" y="182"/>
                  </a:lnTo>
                  <a:lnTo>
                    <a:pt x="330" y="173"/>
                  </a:lnTo>
                  <a:lnTo>
                    <a:pt x="321" y="165"/>
                  </a:lnTo>
                  <a:lnTo>
                    <a:pt x="311" y="159"/>
                  </a:lnTo>
                  <a:lnTo>
                    <a:pt x="299" y="156"/>
                  </a:lnTo>
                  <a:lnTo>
                    <a:pt x="286" y="153"/>
                  </a:lnTo>
                  <a:lnTo>
                    <a:pt x="272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669213" y="4049713"/>
              <a:ext cx="180975" cy="17938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37" y="2"/>
                </a:cxn>
                <a:cxn ang="0">
                  <a:pos x="158" y="9"/>
                </a:cxn>
                <a:cxn ang="0">
                  <a:pos x="177" y="18"/>
                </a:cxn>
                <a:cxn ang="0">
                  <a:pos x="194" y="32"/>
                </a:cxn>
                <a:cxn ang="0">
                  <a:pos x="208" y="49"/>
                </a:cxn>
                <a:cxn ang="0">
                  <a:pos x="218" y="68"/>
                </a:cxn>
                <a:cxn ang="0">
                  <a:pos x="225" y="89"/>
                </a:cxn>
                <a:cxn ang="0">
                  <a:pos x="228" y="112"/>
                </a:cxn>
                <a:cxn ang="0">
                  <a:pos x="225" y="135"/>
                </a:cxn>
                <a:cxn ang="0">
                  <a:pos x="218" y="156"/>
                </a:cxn>
                <a:cxn ang="0">
                  <a:pos x="208" y="175"/>
                </a:cxn>
                <a:cxn ang="0">
                  <a:pos x="194" y="192"/>
                </a:cxn>
                <a:cxn ang="0">
                  <a:pos x="177" y="206"/>
                </a:cxn>
                <a:cxn ang="0">
                  <a:pos x="158" y="216"/>
                </a:cxn>
                <a:cxn ang="0">
                  <a:pos x="137" y="223"/>
                </a:cxn>
                <a:cxn ang="0">
                  <a:pos x="114" y="226"/>
                </a:cxn>
                <a:cxn ang="0">
                  <a:pos x="91" y="223"/>
                </a:cxn>
                <a:cxn ang="0">
                  <a:pos x="70" y="216"/>
                </a:cxn>
                <a:cxn ang="0">
                  <a:pos x="50" y="206"/>
                </a:cxn>
                <a:cxn ang="0">
                  <a:pos x="33" y="192"/>
                </a:cxn>
                <a:cxn ang="0">
                  <a:pos x="19" y="175"/>
                </a:cxn>
                <a:cxn ang="0">
                  <a:pos x="9" y="156"/>
                </a:cxn>
                <a:cxn ang="0">
                  <a:pos x="2" y="135"/>
                </a:cxn>
                <a:cxn ang="0">
                  <a:pos x="0" y="112"/>
                </a:cxn>
                <a:cxn ang="0">
                  <a:pos x="2" y="89"/>
                </a:cxn>
                <a:cxn ang="0">
                  <a:pos x="9" y="68"/>
                </a:cxn>
                <a:cxn ang="0">
                  <a:pos x="19" y="49"/>
                </a:cxn>
                <a:cxn ang="0">
                  <a:pos x="33" y="32"/>
                </a:cxn>
                <a:cxn ang="0">
                  <a:pos x="50" y="18"/>
                </a:cxn>
                <a:cxn ang="0">
                  <a:pos x="70" y="9"/>
                </a:cxn>
                <a:cxn ang="0">
                  <a:pos x="91" y="2"/>
                </a:cxn>
                <a:cxn ang="0">
                  <a:pos x="114" y="0"/>
                </a:cxn>
              </a:cxnLst>
              <a:rect l="0" t="0" r="r" b="b"/>
              <a:pathLst>
                <a:path w="228" h="226">
                  <a:moveTo>
                    <a:pt x="114" y="0"/>
                  </a:moveTo>
                  <a:lnTo>
                    <a:pt x="137" y="2"/>
                  </a:lnTo>
                  <a:lnTo>
                    <a:pt x="158" y="9"/>
                  </a:lnTo>
                  <a:lnTo>
                    <a:pt x="177" y="18"/>
                  </a:lnTo>
                  <a:lnTo>
                    <a:pt x="194" y="32"/>
                  </a:lnTo>
                  <a:lnTo>
                    <a:pt x="208" y="49"/>
                  </a:lnTo>
                  <a:lnTo>
                    <a:pt x="218" y="68"/>
                  </a:lnTo>
                  <a:lnTo>
                    <a:pt x="225" y="89"/>
                  </a:lnTo>
                  <a:lnTo>
                    <a:pt x="228" y="112"/>
                  </a:lnTo>
                  <a:lnTo>
                    <a:pt x="225" y="135"/>
                  </a:lnTo>
                  <a:lnTo>
                    <a:pt x="218" y="156"/>
                  </a:lnTo>
                  <a:lnTo>
                    <a:pt x="208" y="175"/>
                  </a:lnTo>
                  <a:lnTo>
                    <a:pt x="194" y="192"/>
                  </a:lnTo>
                  <a:lnTo>
                    <a:pt x="177" y="206"/>
                  </a:lnTo>
                  <a:lnTo>
                    <a:pt x="158" y="216"/>
                  </a:lnTo>
                  <a:lnTo>
                    <a:pt x="137" y="223"/>
                  </a:lnTo>
                  <a:lnTo>
                    <a:pt x="114" y="226"/>
                  </a:lnTo>
                  <a:lnTo>
                    <a:pt x="91" y="223"/>
                  </a:lnTo>
                  <a:lnTo>
                    <a:pt x="70" y="216"/>
                  </a:lnTo>
                  <a:lnTo>
                    <a:pt x="50" y="206"/>
                  </a:lnTo>
                  <a:lnTo>
                    <a:pt x="33" y="192"/>
                  </a:lnTo>
                  <a:lnTo>
                    <a:pt x="19" y="175"/>
                  </a:lnTo>
                  <a:lnTo>
                    <a:pt x="9" y="156"/>
                  </a:lnTo>
                  <a:lnTo>
                    <a:pt x="2" y="135"/>
                  </a:lnTo>
                  <a:lnTo>
                    <a:pt x="0" y="112"/>
                  </a:lnTo>
                  <a:lnTo>
                    <a:pt x="2" y="89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50" y="18"/>
                  </a:lnTo>
                  <a:lnTo>
                    <a:pt x="70" y="9"/>
                  </a:lnTo>
                  <a:lnTo>
                    <a:pt x="91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438" y="5486400"/>
            <a:ext cx="3230562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44034" name="TextBox 25"/>
          <p:cNvSpPr txBox="1">
            <a:spLocks noChangeArrowheads="1"/>
          </p:cNvSpPr>
          <p:nvPr/>
        </p:nvSpPr>
        <p:spPr bwMode="auto">
          <a:xfrm>
            <a:off x="703263" y="381000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Sender </a:t>
            </a:r>
          </a:p>
        </p:txBody>
      </p:sp>
      <p:sp>
        <p:nvSpPr>
          <p:cNvPr id="107" name="Cloud 106"/>
          <p:cNvSpPr/>
          <p:nvPr/>
        </p:nvSpPr>
        <p:spPr>
          <a:xfrm>
            <a:off x="1828800" y="3733800"/>
            <a:ext cx="4953000" cy="2819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Network</a:t>
            </a:r>
          </a:p>
        </p:txBody>
      </p: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3581400" y="4038600"/>
            <a:ext cx="1066800" cy="990600"/>
            <a:chOff x="6172200" y="3886200"/>
            <a:chExt cx="1635125" cy="1577975"/>
          </a:xfrm>
        </p:grpSpPr>
        <p:sp>
          <p:nvSpPr>
            <p:cNvPr id="441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72200" y="388620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7" name="Freeform 6"/>
            <p:cNvSpPr>
              <a:spLocks/>
            </p:cNvSpPr>
            <p:nvPr/>
          </p:nvSpPr>
          <p:spPr bwMode="auto">
            <a:xfrm>
              <a:off x="6178550" y="389255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8" name="Freeform 7"/>
            <p:cNvSpPr>
              <a:spLocks/>
            </p:cNvSpPr>
            <p:nvPr/>
          </p:nvSpPr>
          <p:spPr bwMode="auto">
            <a:xfrm>
              <a:off x="6216650" y="393065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9" name="Freeform 8"/>
            <p:cNvSpPr>
              <a:spLocks/>
            </p:cNvSpPr>
            <p:nvPr/>
          </p:nvSpPr>
          <p:spPr bwMode="auto">
            <a:xfrm>
              <a:off x="7286625" y="39878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0" name="Freeform 9"/>
            <p:cNvSpPr>
              <a:spLocks/>
            </p:cNvSpPr>
            <p:nvPr/>
          </p:nvSpPr>
          <p:spPr bwMode="auto">
            <a:xfrm>
              <a:off x="7273925" y="400050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1" name="Freeform 10"/>
            <p:cNvSpPr>
              <a:spLocks/>
            </p:cNvSpPr>
            <p:nvPr/>
          </p:nvSpPr>
          <p:spPr bwMode="auto">
            <a:xfrm>
              <a:off x="6429375" y="397192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44142" name="Freeform 11"/>
            <p:cNvSpPr>
              <a:spLocks/>
            </p:cNvSpPr>
            <p:nvPr/>
          </p:nvSpPr>
          <p:spPr bwMode="auto">
            <a:xfrm>
              <a:off x="7572375" y="440690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3" name="Freeform 12"/>
            <p:cNvSpPr>
              <a:spLocks/>
            </p:cNvSpPr>
            <p:nvPr/>
          </p:nvSpPr>
          <p:spPr bwMode="auto">
            <a:xfrm>
              <a:off x="7585075" y="441960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4" name="Freeform 13"/>
            <p:cNvSpPr>
              <a:spLocks/>
            </p:cNvSpPr>
            <p:nvPr/>
          </p:nvSpPr>
          <p:spPr bwMode="auto">
            <a:xfrm>
              <a:off x="7572375" y="454025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5" name="Freeform 14"/>
            <p:cNvSpPr>
              <a:spLocks/>
            </p:cNvSpPr>
            <p:nvPr/>
          </p:nvSpPr>
          <p:spPr bwMode="auto">
            <a:xfrm>
              <a:off x="7585075" y="454025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6" name="Freeform 15"/>
            <p:cNvSpPr>
              <a:spLocks/>
            </p:cNvSpPr>
            <p:nvPr/>
          </p:nvSpPr>
          <p:spPr bwMode="auto">
            <a:xfrm>
              <a:off x="6270625" y="534035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7" name="Freeform 16"/>
            <p:cNvSpPr>
              <a:spLocks/>
            </p:cNvSpPr>
            <p:nvPr/>
          </p:nvSpPr>
          <p:spPr bwMode="auto">
            <a:xfrm>
              <a:off x="6308725" y="488632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8" name="Freeform 17"/>
            <p:cNvSpPr>
              <a:spLocks/>
            </p:cNvSpPr>
            <p:nvPr/>
          </p:nvSpPr>
          <p:spPr bwMode="auto">
            <a:xfrm>
              <a:off x="7289800" y="492760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49" name="Freeform 18"/>
            <p:cNvSpPr>
              <a:spLocks/>
            </p:cNvSpPr>
            <p:nvPr/>
          </p:nvSpPr>
          <p:spPr bwMode="auto">
            <a:xfrm>
              <a:off x="7696200" y="455930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0" name="Freeform 19"/>
            <p:cNvSpPr>
              <a:spLocks/>
            </p:cNvSpPr>
            <p:nvPr/>
          </p:nvSpPr>
          <p:spPr bwMode="auto">
            <a:xfrm>
              <a:off x="7299325" y="458152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1" name="Freeform 20"/>
            <p:cNvSpPr>
              <a:spLocks/>
            </p:cNvSpPr>
            <p:nvPr/>
          </p:nvSpPr>
          <p:spPr bwMode="auto">
            <a:xfrm>
              <a:off x="6257925" y="492760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2" name="Freeform 21"/>
            <p:cNvSpPr>
              <a:spLocks/>
            </p:cNvSpPr>
            <p:nvPr/>
          </p:nvSpPr>
          <p:spPr bwMode="auto">
            <a:xfrm>
              <a:off x="6257925" y="455930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3" name="Freeform 22"/>
            <p:cNvSpPr>
              <a:spLocks/>
            </p:cNvSpPr>
            <p:nvPr/>
          </p:nvSpPr>
          <p:spPr bwMode="auto">
            <a:xfrm>
              <a:off x="6283325" y="458152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4" name="Freeform 23"/>
            <p:cNvSpPr>
              <a:spLocks/>
            </p:cNvSpPr>
            <p:nvPr/>
          </p:nvSpPr>
          <p:spPr bwMode="auto">
            <a:xfrm>
              <a:off x="6394450" y="440690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5" name="Freeform 24"/>
            <p:cNvSpPr>
              <a:spLocks/>
            </p:cNvSpPr>
            <p:nvPr/>
          </p:nvSpPr>
          <p:spPr bwMode="auto">
            <a:xfrm>
              <a:off x="6270625" y="441960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6" name="Freeform 25"/>
            <p:cNvSpPr>
              <a:spLocks/>
            </p:cNvSpPr>
            <p:nvPr/>
          </p:nvSpPr>
          <p:spPr bwMode="auto">
            <a:xfrm>
              <a:off x="6270625" y="454025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7" name="Freeform 26"/>
            <p:cNvSpPr>
              <a:spLocks/>
            </p:cNvSpPr>
            <p:nvPr/>
          </p:nvSpPr>
          <p:spPr bwMode="auto">
            <a:xfrm>
              <a:off x="6270625" y="454025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58" name="Rectangle 27"/>
            <p:cNvSpPr>
              <a:spLocks noChangeArrowheads="1"/>
            </p:cNvSpPr>
            <p:nvPr/>
          </p:nvSpPr>
          <p:spPr bwMode="auto">
            <a:xfrm>
              <a:off x="7283450" y="425767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4159" name="Freeform 28"/>
            <p:cNvSpPr>
              <a:spLocks/>
            </p:cNvSpPr>
            <p:nvPr/>
          </p:nvSpPr>
          <p:spPr bwMode="auto">
            <a:xfrm>
              <a:off x="6550025" y="4413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0" name="Freeform 29"/>
            <p:cNvSpPr>
              <a:spLocks/>
            </p:cNvSpPr>
            <p:nvPr/>
          </p:nvSpPr>
          <p:spPr bwMode="auto">
            <a:xfrm>
              <a:off x="6550025" y="4483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1" name="Freeform 30"/>
            <p:cNvSpPr>
              <a:spLocks/>
            </p:cNvSpPr>
            <p:nvPr/>
          </p:nvSpPr>
          <p:spPr bwMode="auto">
            <a:xfrm>
              <a:off x="6550025" y="4552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2" name="Freeform 31"/>
            <p:cNvSpPr>
              <a:spLocks/>
            </p:cNvSpPr>
            <p:nvPr/>
          </p:nvSpPr>
          <p:spPr bwMode="auto">
            <a:xfrm>
              <a:off x="6550025" y="46228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3" name="Freeform 32"/>
            <p:cNvSpPr>
              <a:spLocks/>
            </p:cNvSpPr>
            <p:nvPr/>
          </p:nvSpPr>
          <p:spPr bwMode="auto">
            <a:xfrm>
              <a:off x="6550025" y="469265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4" name="Freeform 33"/>
            <p:cNvSpPr>
              <a:spLocks/>
            </p:cNvSpPr>
            <p:nvPr/>
          </p:nvSpPr>
          <p:spPr bwMode="auto">
            <a:xfrm>
              <a:off x="6550025" y="4102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5" name="Freeform 34"/>
            <p:cNvSpPr>
              <a:spLocks/>
            </p:cNvSpPr>
            <p:nvPr/>
          </p:nvSpPr>
          <p:spPr bwMode="auto">
            <a:xfrm>
              <a:off x="6550025" y="4171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6" name="Freeform 35"/>
            <p:cNvSpPr>
              <a:spLocks/>
            </p:cNvSpPr>
            <p:nvPr/>
          </p:nvSpPr>
          <p:spPr bwMode="auto">
            <a:xfrm>
              <a:off x="6550025" y="42418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7" name="Freeform 36"/>
            <p:cNvSpPr>
              <a:spLocks/>
            </p:cNvSpPr>
            <p:nvPr/>
          </p:nvSpPr>
          <p:spPr bwMode="auto">
            <a:xfrm>
              <a:off x="6429375" y="466725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8" name="Freeform 37"/>
            <p:cNvSpPr>
              <a:spLocks noEditPoints="1"/>
            </p:cNvSpPr>
            <p:nvPr/>
          </p:nvSpPr>
          <p:spPr bwMode="auto">
            <a:xfrm>
              <a:off x="6235700" y="394970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69" name="Freeform 38"/>
            <p:cNvSpPr>
              <a:spLocks/>
            </p:cNvSpPr>
            <p:nvPr/>
          </p:nvSpPr>
          <p:spPr bwMode="auto">
            <a:xfrm>
              <a:off x="6257925" y="484505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70" name="Freeform 39"/>
            <p:cNvSpPr>
              <a:spLocks/>
            </p:cNvSpPr>
            <p:nvPr/>
          </p:nvSpPr>
          <p:spPr bwMode="auto">
            <a:xfrm>
              <a:off x="7289800" y="484822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71" name="Freeform 40"/>
            <p:cNvSpPr>
              <a:spLocks/>
            </p:cNvSpPr>
            <p:nvPr/>
          </p:nvSpPr>
          <p:spPr bwMode="auto">
            <a:xfrm>
              <a:off x="6711950" y="488632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02"/>
          <p:cNvGrpSpPr>
            <a:grpSpLocks/>
          </p:cNvGrpSpPr>
          <p:nvPr/>
        </p:nvGrpSpPr>
        <p:grpSpPr bwMode="auto">
          <a:xfrm>
            <a:off x="1676400" y="2667000"/>
            <a:ext cx="2057400" cy="1600200"/>
            <a:chOff x="1676400" y="2667000"/>
            <a:chExt cx="2057400" cy="1600200"/>
          </a:xfrm>
        </p:grpSpPr>
        <p:cxnSp>
          <p:nvCxnSpPr>
            <p:cNvPr id="187" name="Straight Arrow Connector 186"/>
            <p:cNvCxnSpPr>
              <a:stCxn id="309" idx="2"/>
            </p:cNvCxnSpPr>
            <p:nvPr/>
          </p:nvCxnSpPr>
          <p:spPr>
            <a:xfrm rot="16200000" flipH="1">
              <a:off x="1905000" y="2438400"/>
              <a:ext cx="1600200" cy="20574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35" name="TextBox 227"/>
            <p:cNvSpPr txBox="1">
              <a:spLocks noChangeArrowheads="1"/>
            </p:cNvSpPr>
            <p:nvPr/>
          </p:nvSpPr>
          <p:spPr bwMode="auto">
            <a:xfrm rot="2355406">
              <a:off x="2225868" y="3047338"/>
              <a:ext cx="8931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SEND</a:t>
              </a:r>
            </a:p>
          </p:txBody>
        </p:sp>
      </p:grpSp>
      <p:sp>
        <p:nvSpPr>
          <p:cNvPr id="229" name="Rounded Rectangle 228"/>
          <p:cNvSpPr/>
          <p:nvPr/>
        </p:nvSpPr>
        <p:spPr>
          <a:xfrm>
            <a:off x="5654675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9" name="TextBox 229"/>
          <p:cNvSpPr txBox="1">
            <a:spLocks noChangeArrowheads="1"/>
          </p:cNvSpPr>
          <p:nvPr/>
        </p:nvSpPr>
        <p:spPr bwMode="auto">
          <a:xfrm>
            <a:off x="5562600" y="381000"/>
            <a:ext cx="231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Receiver </a:t>
            </a:r>
          </a:p>
        </p:txBody>
      </p:sp>
      <p:cxnSp>
        <p:nvCxnSpPr>
          <p:cNvPr id="231" name="Straight Arrow Connector 230"/>
          <p:cNvCxnSpPr/>
          <p:nvPr/>
        </p:nvCxnSpPr>
        <p:spPr>
          <a:xfrm rot="5400000" flipH="1" flipV="1">
            <a:off x="2969419" y="3045619"/>
            <a:ext cx="1828800" cy="476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Rounded Rectangle 308"/>
          <p:cNvSpPr/>
          <p:nvPr/>
        </p:nvSpPr>
        <p:spPr>
          <a:xfrm>
            <a:off x="609600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042" name="Group 267"/>
          <p:cNvGrpSpPr>
            <a:grpSpLocks/>
          </p:cNvGrpSpPr>
          <p:nvPr/>
        </p:nvGrpSpPr>
        <p:grpSpPr bwMode="auto">
          <a:xfrm>
            <a:off x="1143000" y="1295400"/>
            <a:ext cx="1066800" cy="990600"/>
            <a:chOff x="4105275" y="4070350"/>
            <a:chExt cx="1635125" cy="1577975"/>
          </a:xfrm>
        </p:grpSpPr>
        <p:sp>
          <p:nvSpPr>
            <p:cNvPr id="4409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9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0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1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2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3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44104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5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6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7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8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09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0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1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2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3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4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5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6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7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8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19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0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4121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2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3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4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5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6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7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8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29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0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1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2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33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043" name="AutoShape 5"/>
          <p:cNvSpPr>
            <a:spLocks noChangeAspect="1" noChangeArrowheads="1" noTextEdit="1"/>
          </p:cNvSpPr>
          <p:nvPr/>
        </p:nvSpPr>
        <p:spPr bwMode="auto">
          <a:xfrm>
            <a:off x="3551238" y="304800"/>
            <a:ext cx="1074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4044" name="Group 139"/>
          <p:cNvGrpSpPr>
            <a:grpSpLocks/>
          </p:cNvGrpSpPr>
          <p:nvPr/>
        </p:nvGrpSpPr>
        <p:grpSpPr bwMode="auto">
          <a:xfrm>
            <a:off x="3551238" y="1062038"/>
            <a:ext cx="1074737" cy="1071562"/>
            <a:chOff x="3551238" y="1062038"/>
            <a:chExt cx="1074737" cy="1071563"/>
          </a:xfrm>
        </p:grpSpPr>
        <p:sp>
          <p:nvSpPr>
            <p:cNvPr id="44089" name="Freeform 10"/>
            <p:cNvSpPr>
              <a:spLocks/>
            </p:cNvSpPr>
            <p:nvPr/>
          </p:nvSpPr>
          <p:spPr bwMode="auto">
            <a:xfrm>
              <a:off x="3551238" y="1062038"/>
              <a:ext cx="962025" cy="963613"/>
            </a:xfrm>
            <a:custGeom>
              <a:avLst/>
              <a:gdLst>
                <a:gd name="T0" fmla="*/ 431006 w 1212"/>
                <a:gd name="T1" fmla="*/ 2381 h 1214"/>
                <a:gd name="T2" fmla="*/ 337344 w 1212"/>
                <a:gd name="T3" fmla="*/ 22225 h 1214"/>
                <a:gd name="T4" fmla="*/ 251619 w 1212"/>
                <a:gd name="T5" fmla="*/ 58738 h 1214"/>
                <a:gd name="T6" fmla="*/ 174625 w 1212"/>
                <a:gd name="T7" fmla="*/ 109538 h 1214"/>
                <a:gd name="T8" fmla="*/ 109538 w 1212"/>
                <a:gd name="T9" fmla="*/ 175419 h 1214"/>
                <a:gd name="T10" fmla="*/ 57944 w 1212"/>
                <a:gd name="T11" fmla="*/ 252413 h 1214"/>
                <a:gd name="T12" fmla="*/ 22225 w 1212"/>
                <a:gd name="T13" fmla="*/ 338138 h 1214"/>
                <a:gd name="T14" fmla="*/ 2381 w 1212"/>
                <a:gd name="T15" fmla="*/ 432594 h 1214"/>
                <a:gd name="T16" fmla="*/ 2381 w 1212"/>
                <a:gd name="T17" fmla="*/ 531019 h 1214"/>
                <a:gd name="T18" fmla="*/ 22225 w 1212"/>
                <a:gd name="T19" fmla="*/ 625475 h 1214"/>
                <a:gd name="T20" fmla="*/ 57944 w 1212"/>
                <a:gd name="T21" fmla="*/ 711200 h 1214"/>
                <a:gd name="T22" fmla="*/ 109538 w 1212"/>
                <a:gd name="T23" fmla="*/ 788194 h 1214"/>
                <a:gd name="T24" fmla="*/ 174625 w 1212"/>
                <a:gd name="T25" fmla="*/ 854075 h 1214"/>
                <a:gd name="T26" fmla="*/ 251619 w 1212"/>
                <a:gd name="T27" fmla="*/ 904875 h 1214"/>
                <a:gd name="T28" fmla="*/ 337344 w 1212"/>
                <a:gd name="T29" fmla="*/ 941388 h 1214"/>
                <a:gd name="T30" fmla="*/ 431006 w 1212"/>
                <a:gd name="T31" fmla="*/ 961232 h 1214"/>
                <a:gd name="T32" fmla="*/ 530225 w 1212"/>
                <a:gd name="T33" fmla="*/ 961232 h 1214"/>
                <a:gd name="T34" fmla="*/ 623887 w 1212"/>
                <a:gd name="T35" fmla="*/ 941388 h 1214"/>
                <a:gd name="T36" fmla="*/ 710406 w 1212"/>
                <a:gd name="T37" fmla="*/ 904875 h 1214"/>
                <a:gd name="T38" fmla="*/ 786606 w 1212"/>
                <a:gd name="T39" fmla="*/ 854075 h 1214"/>
                <a:gd name="T40" fmla="*/ 852488 w 1212"/>
                <a:gd name="T41" fmla="*/ 788194 h 1214"/>
                <a:gd name="T42" fmla="*/ 904081 w 1212"/>
                <a:gd name="T43" fmla="*/ 711200 h 1214"/>
                <a:gd name="T44" fmla="*/ 940594 w 1212"/>
                <a:gd name="T45" fmla="*/ 625475 h 1214"/>
                <a:gd name="T46" fmla="*/ 959644 w 1212"/>
                <a:gd name="T47" fmla="*/ 531019 h 1214"/>
                <a:gd name="T48" fmla="*/ 959644 w 1212"/>
                <a:gd name="T49" fmla="*/ 432594 h 1214"/>
                <a:gd name="T50" fmla="*/ 940594 w 1212"/>
                <a:gd name="T51" fmla="*/ 338138 h 1214"/>
                <a:gd name="T52" fmla="*/ 904081 w 1212"/>
                <a:gd name="T53" fmla="*/ 252413 h 1214"/>
                <a:gd name="T54" fmla="*/ 852488 w 1212"/>
                <a:gd name="T55" fmla="*/ 175419 h 1214"/>
                <a:gd name="T56" fmla="*/ 786606 w 1212"/>
                <a:gd name="T57" fmla="*/ 109538 h 1214"/>
                <a:gd name="T58" fmla="*/ 710406 w 1212"/>
                <a:gd name="T59" fmla="*/ 58738 h 1214"/>
                <a:gd name="T60" fmla="*/ 623887 w 1212"/>
                <a:gd name="T61" fmla="*/ 22225 h 1214"/>
                <a:gd name="T62" fmla="*/ 530225 w 1212"/>
                <a:gd name="T63" fmla="*/ 2381 h 1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2"/>
                <a:gd name="T97" fmla="*/ 0 h 1214"/>
                <a:gd name="T98" fmla="*/ 1212 w 1212"/>
                <a:gd name="T99" fmla="*/ 1214 h 1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2" h="1214">
                  <a:moveTo>
                    <a:pt x="606" y="0"/>
                  </a:moveTo>
                  <a:lnTo>
                    <a:pt x="543" y="3"/>
                  </a:lnTo>
                  <a:lnTo>
                    <a:pt x="484" y="13"/>
                  </a:lnTo>
                  <a:lnTo>
                    <a:pt x="425" y="28"/>
                  </a:lnTo>
                  <a:lnTo>
                    <a:pt x="370" y="47"/>
                  </a:lnTo>
                  <a:lnTo>
                    <a:pt x="317" y="74"/>
                  </a:lnTo>
                  <a:lnTo>
                    <a:pt x="267" y="104"/>
                  </a:lnTo>
                  <a:lnTo>
                    <a:pt x="220" y="138"/>
                  </a:lnTo>
                  <a:lnTo>
                    <a:pt x="177" y="177"/>
                  </a:lnTo>
                  <a:lnTo>
                    <a:pt x="138" y="221"/>
                  </a:lnTo>
                  <a:lnTo>
                    <a:pt x="104" y="267"/>
                  </a:lnTo>
                  <a:lnTo>
                    <a:pt x="73" y="318"/>
                  </a:lnTo>
                  <a:lnTo>
                    <a:pt x="47" y="371"/>
                  </a:lnTo>
                  <a:lnTo>
                    <a:pt x="28" y="426"/>
                  </a:lnTo>
                  <a:lnTo>
                    <a:pt x="13" y="485"/>
                  </a:lnTo>
                  <a:lnTo>
                    <a:pt x="3" y="545"/>
                  </a:lnTo>
                  <a:lnTo>
                    <a:pt x="0" y="607"/>
                  </a:lnTo>
                  <a:lnTo>
                    <a:pt x="3" y="669"/>
                  </a:lnTo>
                  <a:lnTo>
                    <a:pt x="13" y="729"/>
                  </a:lnTo>
                  <a:lnTo>
                    <a:pt x="28" y="788"/>
                  </a:lnTo>
                  <a:lnTo>
                    <a:pt x="47" y="843"/>
                  </a:lnTo>
                  <a:lnTo>
                    <a:pt x="73" y="896"/>
                  </a:lnTo>
                  <a:lnTo>
                    <a:pt x="104" y="947"/>
                  </a:lnTo>
                  <a:lnTo>
                    <a:pt x="138" y="993"/>
                  </a:lnTo>
                  <a:lnTo>
                    <a:pt x="177" y="1037"/>
                  </a:lnTo>
                  <a:lnTo>
                    <a:pt x="220" y="1076"/>
                  </a:lnTo>
                  <a:lnTo>
                    <a:pt x="267" y="1110"/>
                  </a:lnTo>
                  <a:lnTo>
                    <a:pt x="317" y="1140"/>
                  </a:lnTo>
                  <a:lnTo>
                    <a:pt x="370" y="1167"/>
                  </a:lnTo>
                  <a:lnTo>
                    <a:pt x="425" y="1186"/>
                  </a:lnTo>
                  <a:lnTo>
                    <a:pt x="484" y="1201"/>
                  </a:lnTo>
                  <a:lnTo>
                    <a:pt x="543" y="1211"/>
                  </a:lnTo>
                  <a:lnTo>
                    <a:pt x="606" y="1214"/>
                  </a:lnTo>
                  <a:lnTo>
                    <a:pt x="668" y="1211"/>
                  </a:lnTo>
                  <a:lnTo>
                    <a:pt x="728" y="1201"/>
                  </a:lnTo>
                  <a:lnTo>
                    <a:pt x="786" y="1186"/>
                  </a:lnTo>
                  <a:lnTo>
                    <a:pt x="842" y="1167"/>
                  </a:lnTo>
                  <a:lnTo>
                    <a:pt x="895" y="1140"/>
                  </a:lnTo>
                  <a:lnTo>
                    <a:pt x="945" y="1110"/>
                  </a:lnTo>
                  <a:lnTo>
                    <a:pt x="991" y="1076"/>
                  </a:lnTo>
                  <a:lnTo>
                    <a:pt x="1035" y="1037"/>
                  </a:lnTo>
                  <a:lnTo>
                    <a:pt x="1074" y="993"/>
                  </a:lnTo>
                  <a:lnTo>
                    <a:pt x="1109" y="947"/>
                  </a:lnTo>
                  <a:lnTo>
                    <a:pt x="1139" y="896"/>
                  </a:lnTo>
                  <a:lnTo>
                    <a:pt x="1165" y="843"/>
                  </a:lnTo>
                  <a:lnTo>
                    <a:pt x="1185" y="788"/>
                  </a:lnTo>
                  <a:lnTo>
                    <a:pt x="1200" y="729"/>
                  </a:lnTo>
                  <a:lnTo>
                    <a:pt x="1209" y="669"/>
                  </a:lnTo>
                  <a:lnTo>
                    <a:pt x="1212" y="607"/>
                  </a:lnTo>
                  <a:lnTo>
                    <a:pt x="1209" y="545"/>
                  </a:lnTo>
                  <a:lnTo>
                    <a:pt x="1200" y="485"/>
                  </a:lnTo>
                  <a:lnTo>
                    <a:pt x="1185" y="426"/>
                  </a:lnTo>
                  <a:lnTo>
                    <a:pt x="1165" y="371"/>
                  </a:lnTo>
                  <a:lnTo>
                    <a:pt x="1139" y="318"/>
                  </a:lnTo>
                  <a:lnTo>
                    <a:pt x="1109" y="267"/>
                  </a:lnTo>
                  <a:lnTo>
                    <a:pt x="1074" y="221"/>
                  </a:lnTo>
                  <a:lnTo>
                    <a:pt x="1035" y="177"/>
                  </a:lnTo>
                  <a:lnTo>
                    <a:pt x="991" y="138"/>
                  </a:lnTo>
                  <a:lnTo>
                    <a:pt x="945" y="104"/>
                  </a:lnTo>
                  <a:lnTo>
                    <a:pt x="895" y="74"/>
                  </a:lnTo>
                  <a:lnTo>
                    <a:pt x="842" y="47"/>
                  </a:lnTo>
                  <a:lnTo>
                    <a:pt x="786" y="28"/>
                  </a:lnTo>
                  <a:lnTo>
                    <a:pt x="728" y="13"/>
                  </a:lnTo>
                  <a:lnTo>
                    <a:pt x="668" y="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0" name="Freeform 13"/>
            <p:cNvSpPr>
              <a:spLocks/>
            </p:cNvSpPr>
            <p:nvPr/>
          </p:nvSpPr>
          <p:spPr bwMode="auto">
            <a:xfrm>
              <a:off x="3641725" y="1803400"/>
              <a:ext cx="88900" cy="57150"/>
            </a:xfrm>
            <a:custGeom>
              <a:avLst/>
              <a:gdLst>
                <a:gd name="T0" fmla="*/ 88900 w 112"/>
                <a:gd name="T1" fmla="*/ 0 h 73"/>
                <a:gd name="T2" fmla="*/ 0 w 112"/>
                <a:gd name="T3" fmla="*/ 0 h 73"/>
                <a:gd name="T4" fmla="*/ 0 w 112"/>
                <a:gd name="T5" fmla="*/ 57150 h 73"/>
                <a:gd name="T6" fmla="*/ 88900 w 112"/>
                <a:gd name="T7" fmla="*/ 31315 h 73"/>
                <a:gd name="T8" fmla="*/ 88900 w 1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3"/>
                <a:gd name="T17" fmla="*/ 112 w 1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3">
                  <a:moveTo>
                    <a:pt x="112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12" y="4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1" name="Freeform 14"/>
            <p:cNvSpPr>
              <a:spLocks/>
            </p:cNvSpPr>
            <p:nvPr/>
          </p:nvSpPr>
          <p:spPr bwMode="auto">
            <a:xfrm>
              <a:off x="3641725" y="1223963"/>
              <a:ext cx="806450" cy="909638"/>
            </a:xfrm>
            <a:custGeom>
              <a:avLst/>
              <a:gdLst>
                <a:gd name="T0" fmla="*/ 622913 w 1015"/>
                <a:gd name="T1" fmla="*/ 145383 h 1145"/>
                <a:gd name="T2" fmla="*/ 580008 w 1015"/>
                <a:gd name="T3" fmla="*/ 109633 h 1145"/>
                <a:gd name="T4" fmla="*/ 533926 w 1015"/>
                <a:gd name="T5" fmla="*/ 79444 h 1145"/>
                <a:gd name="T6" fmla="*/ 485459 w 1015"/>
                <a:gd name="T7" fmla="*/ 54022 h 1145"/>
                <a:gd name="T8" fmla="*/ 435404 w 1015"/>
                <a:gd name="T9" fmla="*/ 32572 h 1145"/>
                <a:gd name="T10" fmla="*/ 382964 w 1015"/>
                <a:gd name="T11" fmla="*/ 16683 h 1145"/>
                <a:gd name="T12" fmla="*/ 328936 w 1015"/>
                <a:gd name="T13" fmla="*/ 6356 h 1145"/>
                <a:gd name="T14" fmla="*/ 274114 w 1015"/>
                <a:gd name="T15" fmla="*/ 794 h 1145"/>
                <a:gd name="T16" fmla="*/ 0 w 1015"/>
                <a:gd name="T17" fmla="*/ 0 h 1145"/>
                <a:gd name="T18" fmla="*/ 88988 w 1015"/>
                <a:gd name="T19" fmla="*/ 579149 h 1145"/>
                <a:gd name="T20" fmla="*/ 246305 w 1015"/>
                <a:gd name="T21" fmla="*/ 89772 h 1145"/>
                <a:gd name="T22" fmla="*/ 292388 w 1015"/>
                <a:gd name="T23" fmla="*/ 91361 h 1145"/>
                <a:gd name="T24" fmla="*/ 338471 w 1015"/>
                <a:gd name="T25" fmla="*/ 98511 h 1145"/>
                <a:gd name="T26" fmla="*/ 382964 w 1015"/>
                <a:gd name="T27" fmla="*/ 109633 h 1145"/>
                <a:gd name="T28" fmla="*/ 426664 w 1015"/>
                <a:gd name="T29" fmla="*/ 125522 h 1145"/>
                <a:gd name="T30" fmla="*/ 467185 w 1015"/>
                <a:gd name="T31" fmla="*/ 144589 h 1145"/>
                <a:gd name="T32" fmla="*/ 506912 w 1015"/>
                <a:gd name="T33" fmla="*/ 168422 h 1145"/>
                <a:gd name="T34" fmla="*/ 544254 w 1015"/>
                <a:gd name="T35" fmla="*/ 195433 h 1145"/>
                <a:gd name="T36" fmla="*/ 579214 w 1015"/>
                <a:gd name="T37" fmla="*/ 228005 h 1145"/>
                <a:gd name="T38" fmla="*/ 632448 w 1015"/>
                <a:gd name="T39" fmla="*/ 290766 h 1145"/>
                <a:gd name="T40" fmla="*/ 672969 w 1015"/>
                <a:gd name="T41" fmla="*/ 360677 h 1145"/>
                <a:gd name="T42" fmla="*/ 700777 w 1015"/>
                <a:gd name="T43" fmla="*/ 436150 h 1145"/>
                <a:gd name="T44" fmla="*/ 715079 w 1015"/>
                <a:gd name="T45" fmla="*/ 516388 h 1145"/>
                <a:gd name="T46" fmla="*/ 551405 w 1015"/>
                <a:gd name="T47" fmla="*/ 577560 h 1145"/>
                <a:gd name="T48" fmla="*/ 515651 w 1015"/>
                <a:gd name="T49" fmla="*/ 577560 h 1145"/>
                <a:gd name="T50" fmla="*/ 479897 w 1015"/>
                <a:gd name="T51" fmla="*/ 582327 h 1145"/>
                <a:gd name="T52" fmla="*/ 445733 w 1015"/>
                <a:gd name="T53" fmla="*/ 591066 h 1145"/>
                <a:gd name="T54" fmla="*/ 412362 w 1015"/>
                <a:gd name="T55" fmla="*/ 603777 h 1145"/>
                <a:gd name="T56" fmla="*/ 381375 w 1015"/>
                <a:gd name="T57" fmla="*/ 621255 h 1145"/>
                <a:gd name="T58" fmla="*/ 352772 w 1015"/>
                <a:gd name="T59" fmla="*/ 642705 h 1145"/>
                <a:gd name="T60" fmla="*/ 326553 w 1015"/>
                <a:gd name="T61" fmla="*/ 667333 h 1145"/>
                <a:gd name="T62" fmla="*/ 303511 w 1015"/>
                <a:gd name="T63" fmla="*/ 695138 h 1145"/>
                <a:gd name="T64" fmla="*/ 296360 w 1015"/>
                <a:gd name="T65" fmla="*/ 729299 h 1145"/>
                <a:gd name="T66" fmla="*/ 314635 w 1015"/>
                <a:gd name="T67" fmla="*/ 757899 h 1145"/>
                <a:gd name="T68" fmla="*/ 331320 w 1015"/>
                <a:gd name="T69" fmla="*/ 765049 h 1145"/>
                <a:gd name="T70" fmla="*/ 348800 w 1015"/>
                <a:gd name="T71" fmla="*/ 765844 h 1145"/>
                <a:gd name="T72" fmla="*/ 363896 w 1015"/>
                <a:gd name="T73" fmla="*/ 759488 h 1145"/>
                <a:gd name="T74" fmla="*/ 376608 w 1015"/>
                <a:gd name="T75" fmla="*/ 747571 h 1145"/>
                <a:gd name="T76" fmla="*/ 393293 w 1015"/>
                <a:gd name="T77" fmla="*/ 727710 h 1145"/>
                <a:gd name="T78" fmla="*/ 411568 w 1015"/>
                <a:gd name="T79" fmla="*/ 710233 h 1145"/>
                <a:gd name="T80" fmla="*/ 431431 w 1015"/>
                <a:gd name="T81" fmla="*/ 695138 h 1145"/>
                <a:gd name="T82" fmla="*/ 453678 w 1015"/>
                <a:gd name="T83" fmla="*/ 684810 h 1145"/>
                <a:gd name="T84" fmla="*/ 476719 w 1015"/>
                <a:gd name="T85" fmla="*/ 675277 h 1145"/>
                <a:gd name="T86" fmla="*/ 501350 w 1015"/>
                <a:gd name="T87" fmla="*/ 669716 h 1145"/>
                <a:gd name="T88" fmla="*/ 525980 w 1015"/>
                <a:gd name="T89" fmla="*/ 667333 h 1145"/>
                <a:gd name="T90" fmla="*/ 551405 w 1015"/>
                <a:gd name="T91" fmla="*/ 668127 h 1145"/>
                <a:gd name="T92" fmla="*/ 88988 w 1015"/>
                <a:gd name="T93" fmla="*/ 819866 h 1145"/>
                <a:gd name="T94" fmla="*/ 0 w 1015"/>
                <a:gd name="T95" fmla="*/ 637144 h 1145"/>
                <a:gd name="T96" fmla="*/ 641187 w 1015"/>
                <a:gd name="T97" fmla="*/ 909638 h 1145"/>
                <a:gd name="T98" fmla="*/ 806450 w 1015"/>
                <a:gd name="T99" fmla="*/ 606160 h 1145"/>
                <a:gd name="T100" fmla="*/ 805655 w 1015"/>
                <a:gd name="T101" fmla="*/ 532277 h 1145"/>
                <a:gd name="T102" fmla="*/ 800094 w 1015"/>
                <a:gd name="T103" fmla="*/ 477461 h 1145"/>
                <a:gd name="T104" fmla="*/ 790559 w 1015"/>
                <a:gd name="T105" fmla="*/ 423438 h 1145"/>
                <a:gd name="T106" fmla="*/ 773874 w 1015"/>
                <a:gd name="T107" fmla="*/ 371800 h 1145"/>
                <a:gd name="T108" fmla="*/ 754011 w 1015"/>
                <a:gd name="T109" fmla="*/ 320955 h 1145"/>
                <a:gd name="T110" fmla="*/ 726997 w 1015"/>
                <a:gd name="T111" fmla="*/ 272494 h 1145"/>
                <a:gd name="T112" fmla="*/ 696805 w 1015"/>
                <a:gd name="T113" fmla="*/ 228005 h 1145"/>
                <a:gd name="T114" fmla="*/ 662640 w 1015"/>
                <a:gd name="T115" fmla="*/ 185105 h 1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5"/>
                <a:gd name="T175" fmla="*/ 0 h 1145"/>
                <a:gd name="T176" fmla="*/ 1015 w 1015"/>
                <a:gd name="T177" fmla="*/ 1145 h 1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5" h="1145">
                  <a:moveTo>
                    <a:pt x="809" y="207"/>
                  </a:moveTo>
                  <a:lnTo>
                    <a:pt x="784" y="183"/>
                  </a:lnTo>
                  <a:lnTo>
                    <a:pt x="758" y="160"/>
                  </a:lnTo>
                  <a:lnTo>
                    <a:pt x="730" y="138"/>
                  </a:lnTo>
                  <a:lnTo>
                    <a:pt x="701" y="119"/>
                  </a:lnTo>
                  <a:lnTo>
                    <a:pt x="672" y="100"/>
                  </a:lnTo>
                  <a:lnTo>
                    <a:pt x="642" y="83"/>
                  </a:lnTo>
                  <a:lnTo>
                    <a:pt x="611" y="68"/>
                  </a:lnTo>
                  <a:lnTo>
                    <a:pt x="580" y="53"/>
                  </a:lnTo>
                  <a:lnTo>
                    <a:pt x="548" y="41"/>
                  </a:lnTo>
                  <a:lnTo>
                    <a:pt x="516" y="30"/>
                  </a:lnTo>
                  <a:lnTo>
                    <a:pt x="482" y="21"/>
                  </a:lnTo>
                  <a:lnTo>
                    <a:pt x="449" y="14"/>
                  </a:lnTo>
                  <a:lnTo>
                    <a:pt x="414" y="8"/>
                  </a:lnTo>
                  <a:lnTo>
                    <a:pt x="380" y="3"/>
                  </a:lnTo>
                  <a:lnTo>
                    <a:pt x="345" y="1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729"/>
                  </a:lnTo>
                  <a:lnTo>
                    <a:pt x="112" y="729"/>
                  </a:lnTo>
                  <a:lnTo>
                    <a:pt x="112" y="113"/>
                  </a:lnTo>
                  <a:lnTo>
                    <a:pt x="310" y="113"/>
                  </a:lnTo>
                  <a:lnTo>
                    <a:pt x="340" y="114"/>
                  </a:lnTo>
                  <a:lnTo>
                    <a:pt x="368" y="115"/>
                  </a:lnTo>
                  <a:lnTo>
                    <a:pt x="397" y="120"/>
                  </a:lnTo>
                  <a:lnTo>
                    <a:pt x="426" y="124"/>
                  </a:lnTo>
                  <a:lnTo>
                    <a:pt x="455" y="130"/>
                  </a:lnTo>
                  <a:lnTo>
                    <a:pt x="482" y="138"/>
                  </a:lnTo>
                  <a:lnTo>
                    <a:pt x="510" y="147"/>
                  </a:lnTo>
                  <a:lnTo>
                    <a:pt x="537" y="158"/>
                  </a:lnTo>
                  <a:lnTo>
                    <a:pt x="563" y="169"/>
                  </a:lnTo>
                  <a:lnTo>
                    <a:pt x="588" y="182"/>
                  </a:lnTo>
                  <a:lnTo>
                    <a:pt x="614" y="197"/>
                  </a:lnTo>
                  <a:lnTo>
                    <a:pt x="638" y="212"/>
                  </a:lnTo>
                  <a:lnTo>
                    <a:pt x="662" y="229"/>
                  </a:lnTo>
                  <a:lnTo>
                    <a:pt x="685" y="246"/>
                  </a:lnTo>
                  <a:lnTo>
                    <a:pt x="707" y="266"/>
                  </a:lnTo>
                  <a:lnTo>
                    <a:pt x="729" y="287"/>
                  </a:lnTo>
                  <a:lnTo>
                    <a:pt x="764" y="325"/>
                  </a:lnTo>
                  <a:lnTo>
                    <a:pt x="796" y="366"/>
                  </a:lnTo>
                  <a:lnTo>
                    <a:pt x="823" y="409"/>
                  </a:lnTo>
                  <a:lnTo>
                    <a:pt x="847" y="454"/>
                  </a:lnTo>
                  <a:lnTo>
                    <a:pt x="867" y="501"/>
                  </a:lnTo>
                  <a:lnTo>
                    <a:pt x="882" y="549"/>
                  </a:lnTo>
                  <a:lnTo>
                    <a:pt x="893" y="599"/>
                  </a:lnTo>
                  <a:lnTo>
                    <a:pt x="900" y="650"/>
                  </a:lnTo>
                  <a:lnTo>
                    <a:pt x="694" y="650"/>
                  </a:lnTo>
                  <a:lnTo>
                    <a:pt x="694" y="727"/>
                  </a:lnTo>
                  <a:lnTo>
                    <a:pt x="671" y="726"/>
                  </a:lnTo>
                  <a:lnTo>
                    <a:pt x="649" y="727"/>
                  </a:lnTo>
                  <a:lnTo>
                    <a:pt x="626" y="729"/>
                  </a:lnTo>
                  <a:lnTo>
                    <a:pt x="604" y="733"/>
                  </a:lnTo>
                  <a:lnTo>
                    <a:pt x="583" y="737"/>
                  </a:lnTo>
                  <a:lnTo>
                    <a:pt x="561" y="744"/>
                  </a:lnTo>
                  <a:lnTo>
                    <a:pt x="540" y="751"/>
                  </a:lnTo>
                  <a:lnTo>
                    <a:pt x="519" y="760"/>
                  </a:lnTo>
                  <a:lnTo>
                    <a:pt x="500" y="771"/>
                  </a:lnTo>
                  <a:lnTo>
                    <a:pt x="480" y="782"/>
                  </a:lnTo>
                  <a:lnTo>
                    <a:pt x="462" y="795"/>
                  </a:lnTo>
                  <a:lnTo>
                    <a:pt x="444" y="809"/>
                  </a:lnTo>
                  <a:lnTo>
                    <a:pt x="427" y="824"/>
                  </a:lnTo>
                  <a:lnTo>
                    <a:pt x="411" y="840"/>
                  </a:lnTo>
                  <a:lnTo>
                    <a:pt x="396" y="857"/>
                  </a:lnTo>
                  <a:lnTo>
                    <a:pt x="382" y="875"/>
                  </a:lnTo>
                  <a:lnTo>
                    <a:pt x="373" y="896"/>
                  </a:lnTo>
                  <a:lnTo>
                    <a:pt x="373" y="918"/>
                  </a:lnTo>
                  <a:lnTo>
                    <a:pt x="381" y="938"/>
                  </a:lnTo>
                  <a:lnTo>
                    <a:pt x="396" y="954"/>
                  </a:lnTo>
                  <a:lnTo>
                    <a:pt x="406" y="960"/>
                  </a:lnTo>
                  <a:lnTo>
                    <a:pt x="417" y="963"/>
                  </a:lnTo>
                  <a:lnTo>
                    <a:pt x="427" y="964"/>
                  </a:lnTo>
                  <a:lnTo>
                    <a:pt x="439" y="964"/>
                  </a:lnTo>
                  <a:lnTo>
                    <a:pt x="449" y="961"/>
                  </a:lnTo>
                  <a:lnTo>
                    <a:pt x="458" y="956"/>
                  </a:lnTo>
                  <a:lnTo>
                    <a:pt x="467" y="949"/>
                  </a:lnTo>
                  <a:lnTo>
                    <a:pt x="474" y="941"/>
                  </a:lnTo>
                  <a:lnTo>
                    <a:pt x="485" y="928"/>
                  </a:lnTo>
                  <a:lnTo>
                    <a:pt x="495" y="916"/>
                  </a:lnTo>
                  <a:lnTo>
                    <a:pt x="507" y="904"/>
                  </a:lnTo>
                  <a:lnTo>
                    <a:pt x="518" y="894"/>
                  </a:lnTo>
                  <a:lnTo>
                    <a:pt x="531" y="885"/>
                  </a:lnTo>
                  <a:lnTo>
                    <a:pt x="543" y="875"/>
                  </a:lnTo>
                  <a:lnTo>
                    <a:pt x="557" y="869"/>
                  </a:lnTo>
                  <a:lnTo>
                    <a:pt x="571" y="862"/>
                  </a:lnTo>
                  <a:lnTo>
                    <a:pt x="585" y="855"/>
                  </a:lnTo>
                  <a:lnTo>
                    <a:pt x="600" y="850"/>
                  </a:lnTo>
                  <a:lnTo>
                    <a:pt x="615" y="847"/>
                  </a:lnTo>
                  <a:lnTo>
                    <a:pt x="631" y="843"/>
                  </a:lnTo>
                  <a:lnTo>
                    <a:pt x="646" y="841"/>
                  </a:lnTo>
                  <a:lnTo>
                    <a:pt x="662" y="840"/>
                  </a:lnTo>
                  <a:lnTo>
                    <a:pt x="678" y="840"/>
                  </a:lnTo>
                  <a:lnTo>
                    <a:pt x="694" y="841"/>
                  </a:lnTo>
                  <a:lnTo>
                    <a:pt x="694" y="1032"/>
                  </a:lnTo>
                  <a:lnTo>
                    <a:pt x="112" y="1032"/>
                  </a:lnTo>
                  <a:lnTo>
                    <a:pt x="112" y="769"/>
                  </a:lnTo>
                  <a:lnTo>
                    <a:pt x="0" y="802"/>
                  </a:lnTo>
                  <a:lnTo>
                    <a:pt x="0" y="1145"/>
                  </a:lnTo>
                  <a:lnTo>
                    <a:pt x="807" y="1145"/>
                  </a:lnTo>
                  <a:lnTo>
                    <a:pt x="807" y="763"/>
                  </a:lnTo>
                  <a:lnTo>
                    <a:pt x="1015" y="763"/>
                  </a:lnTo>
                  <a:lnTo>
                    <a:pt x="1015" y="706"/>
                  </a:lnTo>
                  <a:lnTo>
                    <a:pt x="1014" y="670"/>
                  </a:lnTo>
                  <a:lnTo>
                    <a:pt x="1012" y="636"/>
                  </a:lnTo>
                  <a:lnTo>
                    <a:pt x="1007" y="601"/>
                  </a:lnTo>
                  <a:lnTo>
                    <a:pt x="1002" y="567"/>
                  </a:lnTo>
                  <a:lnTo>
                    <a:pt x="995" y="533"/>
                  </a:lnTo>
                  <a:lnTo>
                    <a:pt x="986" y="500"/>
                  </a:lnTo>
                  <a:lnTo>
                    <a:pt x="974" y="468"/>
                  </a:lnTo>
                  <a:lnTo>
                    <a:pt x="963" y="435"/>
                  </a:lnTo>
                  <a:lnTo>
                    <a:pt x="949" y="404"/>
                  </a:lnTo>
                  <a:lnTo>
                    <a:pt x="933" y="373"/>
                  </a:lnTo>
                  <a:lnTo>
                    <a:pt x="915" y="343"/>
                  </a:lnTo>
                  <a:lnTo>
                    <a:pt x="897" y="314"/>
                  </a:lnTo>
                  <a:lnTo>
                    <a:pt x="877" y="287"/>
                  </a:lnTo>
                  <a:lnTo>
                    <a:pt x="857" y="259"/>
                  </a:lnTo>
                  <a:lnTo>
                    <a:pt x="834" y="233"/>
                  </a:lnTo>
                  <a:lnTo>
                    <a:pt x="809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2" name="Freeform 15"/>
            <p:cNvSpPr>
              <a:spLocks/>
            </p:cNvSpPr>
            <p:nvPr/>
          </p:nvSpPr>
          <p:spPr bwMode="auto">
            <a:xfrm>
              <a:off x="4235450" y="1293813"/>
              <a:ext cx="390525" cy="392113"/>
            </a:xfrm>
            <a:custGeom>
              <a:avLst/>
              <a:gdLst>
                <a:gd name="T0" fmla="*/ 215462 w 493"/>
                <a:gd name="T1" fmla="*/ 390525 h 494"/>
                <a:gd name="T2" fmla="*/ 252693 w 493"/>
                <a:gd name="T3" fmla="*/ 383382 h 494"/>
                <a:gd name="T4" fmla="*/ 287547 w 493"/>
                <a:gd name="T5" fmla="*/ 369094 h 494"/>
                <a:gd name="T6" fmla="*/ 319232 w 493"/>
                <a:gd name="T7" fmla="*/ 346869 h 494"/>
                <a:gd name="T8" fmla="*/ 346957 w 493"/>
                <a:gd name="T9" fmla="*/ 319882 h 494"/>
                <a:gd name="T10" fmla="*/ 367553 w 493"/>
                <a:gd name="T11" fmla="*/ 288132 h 494"/>
                <a:gd name="T12" fmla="*/ 382604 w 493"/>
                <a:gd name="T13" fmla="*/ 252413 h 494"/>
                <a:gd name="T14" fmla="*/ 389733 w 493"/>
                <a:gd name="T15" fmla="*/ 215107 h 494"/>
                <a:gd name="T16" fmla="*/ 389733 w 493"/>
                <a:gd name="T17" fmla="*/ 177006 h 494"/>
                <a:gd name="T18" fmla="*/ 382604 w 493"/>
                <a:gd name="T19" fmla="*/ 139700 h 494"/>
                <a:gd name="T20" fmla="*/ 367553 w 493"/>
                <a:gd name="T21" fmla="*/ 103981 h 494"/>
                <a:gd name="T22" fmla="*/ 346957 w 493"/>
                <a:gd name="T23" fmla="*/ 72231 h 494"/>
                <a:gd name="T24" fmla="*/ 319232 w 493"/>
                <a:gd name="T25" fmla="*/ 45244 h 494"/>
                <a:gd name="T26" fmla="*/ 287547 w 493"/>
                <a:gd name="T27" fmla="*/ 23019 h 494"/>
                <a:gd name="T28" fmla="*/ 252693 w 493"/>
                <a:gd name="T29" fmla="*/ 8731 h 494"/>
                <a:gd name="T30" fmla="*/ 215462 w 493"/>
                <a:gd name="T31" fmla="*/ 1588 h 494"/>
                <a:gd name="T32" fmla="*/ 175063 w 493"/>
                <a:gd name="T33" fmla="*/ 1588 h 494"/>
                <a:gd name="T34" fmla="*/ 137040 w 493"/>
                <a:gd name="T35" fmla="*/ 9525 h 494"/>
                <a:gd name="T36" fmla="*/ 102186 w 493"/>
                <a:gd name="T37" fmla="*/ 23813 h 494"/>
                <a:gd name="T38" fmla="*/ 71293 w 493"/>
                <a:gd name="T39" fmla="*/ 45244 h 494"/>
                <a:gd name="T40" fmla="*/ 45152 w 493"/>
                <a:gd name="T41" fmla="*/ 71438 h 494"/>
                <a:gd name="T42" fmla="*/ 23764 w 493"/>
                <a:gd name="T43" fmla="*/ 102394 h 494"/>
                <a:gd name="T44" fmla="*/ 9506 w 493"/>
                <a:gd name="T45" fmla="*/ 137319 h 494"/>
                <a:gd name="T46" fmla="*/ 792 w 493"/>
                <a:gd name="T47" fmla="*/ 176213 h 494"/>
                <a:gd name="T48" fmla="*/ 792 w 493"/>
                <a:gd name="T49" fmla="*/ 215107 h 494"/>
                <a:gd name="T50" fmla="*/ 8714 w 493"/>
                <a:gd name="T51" fmla="*/ 252413 h 494"/>
                <a:gd name="T52" fmla="*/ 22972 w 493"/>
                <a:gd name="T53" fmla="*/ 288132 h 494"/>
                <a:gd name="T54" fmla="*/ 45152 w 493"/>
                <a:gd name="T55" fmla="*/ 319882 h 494"/>
                <a:gd name="T56" fmla="*/ 72085 w 493"/>
                <a:gd name="T57" fmla="*/ 346869 h 494"/>
                <a:gd name="T58" fmla="*/ 102978 w 493"/>
                <a:gd name="T59" fmla="*/ 369094 h 494"/>
                <a:gd name="T60" fmla="*/ 138625 w 493"/>
                <a:gd name="T61" fmla="*/ 383382 h 494"/>
                <a:gd name="T62" fmla="*/ 175855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7" y="494"/>
                  </a:moveTo>
                  <a:lnTo>
                    <a:pt x="272" y="492"/>
                  </a:lnTo>
                  <a:lnTo>
                    <a:pt x="295" y="489"/>
                  </a:lnTo>
                  <a:lnTo>
                    <a:pt x="319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4" y="452"/>
                  </a:lnTo>
                  <a:lnTo>
                    <a:pt x="403" y="437"/>
                  </a:lnTo>
                  <a:lnTo>
                    <a:pt x="422" y="421"/>
                  </a:lnTo>
                  <a:lnTo>
                    <a:pt x="438" y="403"/>
                  </a:lnTo>
                  <a:lnTo>
                    <a:pt x="453" y="384"/>
                  </a:lnTo>
                  <a:lnTo>
                    <a:pt x="464" y="363"/>
                  </a:lnTo>
                  <a:lnTo>
                    <a:pt x="475" y="341"/>
                  </a:lnTo>
                  <a:lnTo>
                    <a:pt x="483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3" y="176"/>
                  </a:lnTo>
                  <a:lnTo>
                    <a:pt x="475" y="153"/>
                  </a:lnTo>
                  <a:lnTo>
                    <a:pt x="464" y="131"/>
                  </a:lnTo>
                  <a:lnTo>
                    <a:pt x="453" y="110"/>
                  </a:lnTo>
                  <a:lnTo>
                    <a:pt x="438" y="91"/>
                  </a:lnTo>
                  <a:lnTo>
                    <a:pt x="422" y="73"/>
                  </a:lnTo>
                  <a:lnTo>
                    <a:pt x="403" y="57"/>
                  </a:lnTo>
                  <a:lnTo>
                    <a:pt x="384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9" y="11"/>
                  </a:lnTo>
                  <a:lnTo>
                    <a:pt x="295" y="5"/>
                  </a:lnTo>
                  <a:lnTo>
                    <a:pt x="272" y="2"/>
                  </a:lnTo>
                  <a:lnTo>
                    <a:pt x="247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3" y="73"/>
                  </a:lnTo>
                  <a:lnTo>
                    <a:pt x="57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20" y="151"/>
                  </a:lnTo>
                  <a:lnTo>
                    <a:pt x="12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1" y="318"/>
                  </a:lnTo>
                  <a:lnTo>
                    <a:pt x="20" y="341"/>
                  </a:lnTo>
                  <a:lnTo>
                    <a:pt x="29" y="363"/>
                  </a:lnTo>
                  <a:lnTo>
                    <a:pt x="42" y="384"/>
                  </a:lnTo>
                  <a:lnTo>
                    <a:pt x="57" y="403"/>
                  </a:lnTo>
                  <a:lnTo>
                    <a:pt x="73" y="421"/>
                  </a:lnTo>
                  <a:lnTo>
                    <a:pt x="91" y="437"/>
                  </a:lnTo>
                  <a:lnTo>
                    <a:pt x="110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7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3" name="Freeform 16"/>
            <p:cNvSpPr>
              <a:spLocks/>
            </p:cNvSpPr>
            <p:nvPr/>
          </p:nvSpPr>
          <p:spPr bwMode="auto">
            <a:xfrm>
              <a:off x="4337050" y="1395413"/>
              <a:ext cx="188912" cy="188913"/>
            </a:xfrm>
            <a:custGeom>
              <a:avLst/>
              <a:gdLst>
                <a:gd name="T0" fmla="*/ 0 w 238"/>
                <a:gd name="T1" fmla="*/ 94457 h 240"/>
                <a:gd name="T2" fmla="*/ 0 w 238"/>
                <a:gd name="T3" fmla="*/ 85011 h 240"/>
                <a:gd name="T4" fmla="*/ 1587 w 238"/>
                <a:gd name="T5" fmla="*/ 75565 h 240"/>
                <a:gd name="T6" fmla="*/ 3969 w 238"/>
                <a:gd name="T7" fmla="*/ 66907 h 240"/>
                <a:gd name="T8" fmla="*/ 7144 w 238"/>
                <a:gd name="T9" fmla="*/ 58248 h 240"/>
                <a:gd name="T10" fmla="*/ 11112 w 238"/>
                <a:gd name="T11" fmla="*/ 50377 h 240"/>
                <a:gd name="T12" fmla="*/ 15875 w 238"/>
                <a:gd name="T13" fmla="*/ 41718 h 240"/>
                <a:gd name="T14" fmla="*/ 21431 w 238"/>
                <a:gd name="T15" fmla="*/ 34634 h 240"/>
                <a:gd name="T16" fmla="*/ 27781 w 238"/>
                <a:gd name="T17" fmla="*/ 28337 h 240"/>
                <a:gd name="T18" fmla="*/ 34925 w 238"/>
                <a:gd name="T19" fmla="*/ 22040 h 240"/>
                <a:gd name="T20" fmla="*/ 42069 w 238"/>
                <a:gd name="T21" fmla="*/ 16530 h 240"/>
                <a:gd name="T22" fmla="*/ 50006 w 238"/>
                <a:gd name="T23" fmla="*/ 11020 h 240"/>
                <a:gd name="T24" fmla="*/ 58737 w 238"/>
                <a:gd name="T25" fmla="*/ 7084 h 240"/>
                <a:gd name="T26" fmla="*/ 66675 w 238"/>
                <a:gd name="T27" fmla="*/ 4723 h 240"/>
                <a:gd name="T28" fmla="*/ 76200 w 238"/>
                <a:gd name="T29" fmla="*/ 1574 h 240"/>
                <a:gd name="T30" fmla="*/ 84931 w 238"/>
                <a:gd name="T31" fmla="*/ 787 h 240"/>
                <a:gd name="T32" fmla="*/ 94456 w 238"/>
                <a:gd name="T33" fmla="*/ 0 h 240"/>
                <a:gd name="T34" fmla="*/ 103187 w 238"/>
                <a:gd name="T35" fmla="*/ 787 h 240"/>
                <a:gd name="T36" fmla="*/ 113506 w 238"/>
                <a:gd name="T37" fmla="*/ 1574 h 240"/>
                <a:gd name="T38" fmla="*/ 121443 w 238"/>
                <a:gd name="T39" fmla="*/ 4723 h 240"/>
                <a:gd name="T40" fmla="*/ 130968 w 238"/>
                <a:gd name="T41" fmla="*/ 7084 h 240"/>
                <a:gd name="T42" fmla="*/ 138906 w 238"/>
                <a:gd name="T43" fmla="*/ 11020 h 240"/>
                <a:gd name="T44" fmla="*/ 146843 w 238"/>
                <a:gd name="T45" fmla="*/ 16530 h 240"/>
                <a:gd name="T46" fmla="*/ 154781 w 238"/>
                <a:gd name="T47" fmla="*/ 22040 h 240"/>
                <a:gd name="T48" fmla="*/ 161925 w 238"/>
                <a:gd name="T49" fmla="*/ 28337 h 240"/>
                <a:gd name="T50" fmla="*/ 168275 w 238"/>
                <a:gd name="T51" fmla="*/ 34634 h 240"/>
                <a:gd name="T52" fmla="*/ 173831 w 238"/>
                <a:gd name="T53" fmla="*/ 41718 h 240"/>
                <a:gd name="T54" fmla="*/ 178593 w 238"/>
                <a:gd name="T55" fmla="*/ 50377 h 240"/>
                <a:gd name="T56" fmla="*/ 181768 w 238"/>
                <a:gd name="T57" fmla="*/ 58248 h 240"/>
                <a:gd name="T58" fmla="*/ 185737 w 238"/>
                <a:gd name="T59" fmla="*/ 66907 h 240"/>
                <a:gd name="T60" fmla="*/ 187325 w 238"/>
                <a:gd name="T61" fmla="*/ 75565 h 240"/>
                <a:gd name="T62" fmla="*/ 188118 w 238"/>
                <a:gd name="T63" fmla="*/ 85011 h 240"/>
                <a:gd name="T64" fmla="*/ 188912 w 238"/>
                <a:gd name="T65" fmla="*/ 94457 h 240"/>
                <a:gd name="T66" fmla="*/ 187325 w 238"/>
                <a:gd name="T67" fmla="*/ 113348 h 240"/>
                <a:gd name="T68" fmla="*/ 181768 w 238"/>
                <a:gd name="T69" fmla="*/ 130665 h 240"/>
                <a:gd name="T70" fmla="*/ 173037 w 238"/>
                <a:gd name="T71" fmla="*/ 147195 h 240"/>
                <a:gd name="T72" fmla="*/ 161925 w 238"/>
                <a:gd name="T73" fmla="*/ 160576 h 240"/>
                <a:gd name="T74" fmla="*/ 146843 w 238"/>
                <a:gd name="T75" fmla="*/ 172383 h 240"/>
                <a:gd name="T76" fmla="*/ 131762 w 238"/>
                <a:gd name="T77" fmla="*/ 181829 h 240"/>
                <a:gd name="T78" fmla="*/ 113506 w 238"/>
                <a:gd name="T79" fmla="*/ 186552 h 240"/>
                <a:gd name="T80" fmla="*/ 94456 w 238"/>
                <a:gd name="T81" fmla="*/ 188913 h 240"/>
                <a:gd name="T82" fmla="*/ 84931 w 238"/>
                <a:gd name="T83" fmla="*/ 188126 h 240"/>
                <a:gd name="T84" fmla="*/ 76200 w 238"/>
                <a:gd name="T85" fmla="*/ 186552 h 240"/>
                <a:gd name="T86" fmla="*/ 66675 w 238"/>
                <a:gd name="T87" fmla="*/ 184190 h 240"/>
                <a:gd name="T88" fmla="*/ 58737 w 238"/>
                <a:gd name="T89" fmla="*/ 181829 h 240"/>
                <a:gd name="T90" fmla="*/ 50006 w 238"/>
                <a:gd name="T91" fmla="*/ 177893 h 240"/>
                <a:gd name="T92" fmla="*/ 42069 w 238"/>
                <a:gd name="T93" fmla="*/ 172383 h 240"/>
                <a:gd name="T94" fmla="*/ 34925 w 238"/>
                <a:gd name="T95" fmla="*/ 166873 h 240"/>
                <a:gd name="T96" fmla="*/ 27781 w 238"/>
                <a:gd name="T97" fmla="*/ 160576 h 240"/>
                <a:gd name="T98" fmla="*/ 21431 w 238"/>
                <a:gd name="T99" fmla="*/ 154279 h 240"/>
                <a:gd name="T100" fmla="*/ 15875 w 238"/>
                <a:gd name="T101" fmla="*/ 147195 h 240"/>
                <a:gd name="T102" fmla="*/ 11112 w 238"/>
                <a:gd name="T103" fmla="*/ 138536 h 240"/>
                <a:gd name="T104" fmla="*/ 7144 w 238"/>
                <a:gd name="T105" fmla="*/ 130665 h 240"/>
                <a:gd name="T106" fmla="*/ 3969 w 238"/>
                <a:gd name="T107" fmla="*/ 122006 h 240"/>
                <a:gd name="T108" fmla="*/ 1587 w 238"/>
                <a:gd name="T109" fmla="*/ 113348 h 240"/>
                <a:gd name="T110" fmla="*/ 0 w 238"/>
                <a:gd name="T111" fmla="*/ 103902 h 240"/>
                <a:gd name="T112" fmla="*/ 0 w 238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8"/>
                <a:gd name="T172" fmla="*/ 0 h 240"/>
                <a:gd name="T173" fmla="*/ 238 w 238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8" h="240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4" y="6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53" y="6"/>
                  </a:lnTo>
                  <a:lnTo>
                    <a:pt x="165" y="9"/>
                  </a:lnTo>
                  <a:lnTo>
                    <a:pt x="175" y="14"/>
                  </a:lnTo>
                  <a:lnTo>
                    <a:pt x="185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2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29" y="74"/>
                  </a:lnTo>
                  <a:lnTo>
                    <a:pt x="234" y="85"/>
                  </a:lnTo>
                  <a:lnTo>
                    <a:pt x="236" y="96"/>
                  </a:lnTo>
                  <a:lnTo>
                    <a:pt x="237" y="108"/>
                  </a:lnTo>
                  <a:lnTo>
                    <a:pt x="238" y="120"/>
                  </a:lnTo>
                  <a:lnTo>
                    <a:pt x="236" y="144"/>
                  </a:lnTo>
                  <a:lnTo>
                    <a:pt x="229" y="166"/>
                  </a:lnTo>
                  <a:lnTo>
                    <a:pt x="218" y="187"/>
                  </a:lnTo>
                  <a:lnTo>
                    <a:pt x="204" y="204"/>
                  </a:lnTo>
                  <a:lnTo>
                    <a:pt x="185" y="219"/>
                  </a:lnTo>
                  <a:lnTo>
                    <a:pt x="166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84" y="234"/>
                  </a:lnTo>
                  <a:lnTo>
                    <a:pt x="74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4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4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4" name="Freeform 17"/>
            <p:cNvSpPr>
              <a:spLocks/>
            </p:cNvSpPr>
            <p:nvPr/>
          </p:nvSpPr>
          <p:spPr bwMode="auto">
            <a:xfrm>
              <a:off x="3924300" y="1293813"/>
              <a:ext cx="392112" cy="392113"/>
            </a:xfrm>
            <a:custGeom>
              <a:avLst/>
              <a:gdLst>
                <a:gd name="T0" fmla="*/ 214747 w 493"/>
                <a:gd name="T1" fmla="*/ 390525 h 494"/>
                <a:gd name="T2" fmla="*/ 252924 w 493"/>
                <a:gd name="T3" fmla="*/ 383382 h 494"/>
                <a:gd name="T4" fmla="*/ 288715 w 493"/>
                <a:gd name="T5" fmla="*/ 369094 h 494"/>
                <a:gd name="T6" fmla="*/ 320530 w 493"/>
                <a:gd name="T7" fmla="*/ 346869 h 494"/>
                <a:gd name="T8" fmla="*/ 347572 w 493"/>
                <a:gd name="T9" fmla="*/ 319882 h 494"/>
                <a:gd name="T10" fmla="*/ 369047 w 493"/>
                <a:gd name="T11" fmla="*/ 288132 h 494"/>
                <a:gd name="T12" fmla="*/ 383363 w 493"/>
                <a:gd name="T13" fmla="*/ 252413 h 494"/>
                <a:gd name="T14" fmla="*/ 391317 w 493"/>
                <a:gd name="T15" fmla="*/ 215107 h 494"/>
                <a:gd name="T16" fmla="*/ 391317 w 493"/>
                <a:gd name="T17" fmla="*/ 177006 h 494"/>
                <a:gd name="T18" fmla="*/ 383363 w 493"/>
                <a:gd name="T19" fmla="*/ 139700 h 494"/>
                <a:gd name="T20" fmla="*/ 369047 w 493"/>
                <a:gd name="T21" fmla="*/ 103981 h 494"/>
                <a:gd name="T22" fmla="*/ 347572 w 493"/>
                <a:gd name="T23" fmla="*/ 72231 h 494"/>
                <a:gd name="T24" fmla="*/ 320530 w 493"/>
                <a:gd name="T25" fmla="*/ 45244 h 494"/>
                <a:gd name="T26" fmla="*/ 288715 w 493"/>
                <a:gd name="T27" fmla="*/ 23019 h 494"/>
                <a:gd name="T28" fmla="*/ 252924 w 493"/>
                <a:gd name="T29" fmla="*/ 8731 h 494"/>
                <a:gd name="T30" fmla="*/ 214747 w 493"/>
                <a:gd name="T31" fmla="*/ 1588 h 494"/>
                <a:gd name="T32" fmla="*/ 175774 w 493"/>
                <a:gd name="T33" fmla="*/ 1588 h 494"/>
                <a:gd name="T34" fmla="*/ 137597 w 493"/>
                <a:gd name="T35" fmla="*/ 9525 h 494"/>
                <a:gd name="T36" fmla="*/ 102601 w 493"/>
                <a:gd name="T37" fmla="*/ 23813 h 494"/>
                <a:gd name="T38" fmla="*/ 71582 w 493"/>
                <a:gd name="T39" fmla="*/ 45244 h 494"/>
                <a:gd name="T40" fmla="*/ 44540 w 493"/>
                <a:gd name="T41" fmla="*/ 71438 h 494"/>
                <a:gd name="T42" fmla="*/ 23861 w 493"/>
                <a:gd name="T43" fmla="*/ 102394 h 494"/>
                <a:gd name="T44" fmla="*/ 8749 w 493"/>
                <a:gd name="T45" fmla="*/ 137319 h 494"/>
                <a:gd name="T46" fmla="*/ 795 w 493"/>
                <a:gd name="T47" fmla="*/ 176213 h 494"/>
                <a:gd name="T48" fmla="*/ 795 w 493"/>
                <a:gd name="T49" fmla="*/ 215107 h 494"/>
                <a:gd name="T50" fmla="*/ 7954 w 493"/>
                <a:gd name="T51" fmla="*/ 252413 h 494"/>
                <a:gd name="T52" fmla="*/ 23065 w 493"/>
                <a:gd name="T53" fmla="*/ 288132 h 494"/>
                <a:gd name="T54" fmla="*/ 44540 w 493"/>
                <a:gd name="T55" fmla="*/ 319882 h 494"/>
                <a:gd name="T56" fmla="*/ 72378 w 493"/>
                <a:gd name="T57" fmla="*/ 346869 h 494"/>
                <a:gd name="T58" fmla="*/ 103397 w 493"/>
                <a:gd name="T59" fmla="*/ 369094 h 494"/>
                <a:gd name="T60" fmla="*/ 139188 w 493"/>
                <a:gd name="T61" fmla="*/ 383382 h 494"/>
                <a:gd name="T62" fmla="*/ 176570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6" y="494"/>
                  </a:moveTo>
                  <a:lnTo>
                    <a:pt x="270" y="492"/>
                  </a:lnTo>
                  <a:lnTo>
                    <a:pt x="295" y="489"/>
                  </a:lnTo>
                  <a:lnTo>
                    <a:pt x="318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3" y="452"/>
                  </a:lnTo>
                  <a:lnTo>
                    <a:pt x="403" y="437"/>
                  </a:lnTo>
                  <a:lnTo>
                    <a:pt x="421" y="421"/>
                  </a:lnTo>
                  <a:lnTo>
                    <a:pt x="437" y="403"/>
                  </a:lnTo>
                  <a:lnTo>
                    <a:pt x="452" y="384"/>
                  </a:lnTo>
                  <a:lnTo>
                    <a:pt x="464" y="363"/>
                  </a:lnTo>
                  <a:lnTo>
                    <a:pt x="474" y="341"/>
                  </a:lnTo>
                  <a:lnTo>
                    <a:pt x="482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2" y="176"/>
                  </a:lnTo>
                  <a:lnTo>
                    <a:pt x="474" y="153"/>
                  </a:lnTo>
                  <a:lnTo>
                    <a:pt x="464" y="131"/>
                  </a:lnTo>
                  <a:lnTo>
                    <a:pt x="452" y="110"/>
                  </a:lnTo>
                  <a:lnTo>
                    <a:pt x="437" y="91"/>
                  </a:lnTo>
                  <a:lnTo>
                    <a:pt x="421" y="73"/>
                  </a:lnTo>
                  <a:lnTo>
                    <a:pt x="403" y="57"/>
                  </a:lnTo>
                  <a:lnTo>
                    <a:pt x="383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8" y="11"/>
                  </a:lnTo>
                  <a:lnTo>
                    <a:pt x="295" y="5"/>
                  </a:lnTo>
                  <a:lnTo>
                    <a:pt x="270" y="2"/>
                  </a:lnTo>
                  <a:lnTo>
                    <a:pt x="246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2" y="73"/>
                  </a:lnTo>
                  <a:lnTo>
                    <a:pt x="56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19" y="151"/>
                  </a:lnTo>
                  <a:lnTo>
                    <a:pt x="11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0" y="318"/>
                  </a:lnTo>
                  <a:lnTo>
                    <a:pt x="18" y="341"/>
                  </a:lnTo>
                  <a:lnTo>
                    <a:pt x="29" y="363"/>
                  </a:lnTo>
                  <a:lnTo>
                    <a:pt x="41" y="384"/>
                  </a:lnTo>
                  <a:lnTo>
                    <a:pt x="56" y="403"/>
                  </a:lnTo>
                  <a:lnTo>
                    <a:pt x="72" y="421"/>
                  </a:lnTo>
                  <a:lnTo>
                    <a:pt x="91" y="437"/>
                  </a:lnTo>
                  <a:lnTo>
                    <a:pt x="109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6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5" name="Freeform 18"/>
            <p:cNvSpPr>
              <a:spLocks/>
            </p:cNvSpPr>
            <p:nvPr/>
          </p:nvSpPr>
          <p:spPr bwMode="auto">
            <a:xfrm>
              <a:off x="4025900" y="1395413"/>
              <a:ext cx="190500" cy="188913"/>
            </a:xfrm>
            <a:custGeom>
              <a:avLst/>
              <a:gdLst>
                <a:gd name="T0" fmla="*/ 0 w 239"/>
                <a:gd name="T1" fmla="*/ 94457 h 240"/>
                <a:gd name="T2" fmla="*/ 797 w 239"/>
                <a:gd name="T3" fmla="*/ 85011 h 240"/>
                <a:gd name="T4" fmla="*/ 1594 w 239"/>
                <a:gd name="T5" fmla="*/ 75565 h 240"/>
                <a:gd name="T6" fmla="*/ 3985 w 239"/>
                <a:gd name="T7" fmla="*/ 66907 h 240"/>
                <a:gd name="T8" fmla="*/ 7174 w 239"/>
                <a:gd name="T9" fmla="*/ 58248 h 240"/>
                <a:gd name="T10" fmla="*/ 10362 w 239"/>
                <a:gd name="T11" fmla="*/ 50377 h 240"/>
                <a:gd name="T12" fmla="*/ 15941 w 239"/>
                <a:gd name="T13" fmla="*/ 41718 h 240"/>
                <a:gd name="T14" fmla="*/ 21521 w 239"/>
                <a:gd name="T15" fmla="*/ 34634 h 240"/>
                <a:gd name="T16" fmla="*/ 27897 w 239"/>
                <a:gd name="T17" fmla="*/ 28337 h 240"/>
                <a:gd name="T18" fmla="*/ 34274 w 239"/>
                <a:gd name="T19" fmla="*/ 22040 h 240"/>
                <a:gd name="T20" fmla="*/ 42245 w 239"/>
                <a:gd name="T21" fmla="*/ 16530 h 240"/>
                <a:gd name="T22" fmla="*/ 50215 w 239"/>
                <a:gd name="T23" fmla="*/ 11020 h 240"/>
                <a:gd name="T24" fmla="*/ 58186 w 239"/>
                <a:gd name="T25" fmla="*/ 7084 h 240"/>
                <a:gd name="T26" fmla="*/ 67751 w 239"/>
                <a:gd name="T27" fmla="*/ 4723 h 240"/>
                <a:gd name="T28" fmla="*/ 75722 w 239"/>
                <a:gd name="T29" fmla="*/ 1574 h 240"/>
                <a:gd name="T30" fmla="*/ 86084 w 239"/>
                <a:gd name="T31" fmla="*/ 787 h 240"/>
                <a:gd name="T32" fmla="*/ 94851 w 239"/>
                <a:gd name="T33" fmla="*/ 0 h 240"/>
                <a:gd name="T34" fmla="*/ 104416 w 239"/>
                <a:gd name="T35" fmla="*/ 787 h 240"/>
                <a:gd name="T36" fmla="*/ 113981 w 239"/>
                <a:gd name="T37" fmla="*/ 1574 h 240"/>
                <a:gd name="T38" fmla="*/ 122749 w 239"/>
                <a:gd name="T39" fmla="*/ 4723 h 240"/>
                <a:gd name="T40" fmla="*/ 131517 w 239"/>
                <a:gd name="T41" fmla="*/ 7084 h 240"/>
                <a:gd name="T42" fmla="*/ 140285 w 239"/>
                <a:gd name="T43" fmla="*/ 11020 h 240"/>
                <a:gd name="T44" fmla="*/ 148255 w 239"/>
                <a:gd name="T45" fmla="*/ 16530 h 240"/>
                <a:gd name="T46" fmla="*/ 155429 w 239"/>
                <a:gd name="T47" fmla="*/ 22040 h 240"/>
                <a:gd name="T48" fmla="*/ 162603 w 239"/>
                <a:gd name="T49" fmla="*/ 28337 h 240"/>
                <a:gd name="T50" fmla="*/ 169776 w 239"/>
                <a:gd name="T51" fmla="*/ 34634 h 240"/>
                <a:gd name="T52" fmla="*/ 174559 w 239"/>
                <a:gd name="T53" fmla="*/ 41718 h 240"/>
                <a:gd name="T54" fmla="*/ 179341 w 239"/>
                <a:gd name="T55" fmla="*/ 50377 h 240"/>
                <a:gd name="T56" fmla="*/ 183326 w 239"/>
                <a:gd name="T57" fmla="*/ 58248 h 240"/>
                <a:gd name="T58" fmla="*/ 186515 w 239"/>
                <a:gd name="T59" fmla="*/ 66907 h 240"/>
                <a:gd name="T60" fmla="*/ 188906 w 239"/>
                <a:gd name="T61" fmla="*/ 75565 h 240"/>
                <a:gd name="T62" fmla="*/ 189703 w 239"/>
                <a:gd name="T63" fmla="*/ 85011 h 240"/>
                <a:gd name="T64" fmla="*/ 190500 w 239"/>
                <a:gd name="T65" fmla="*/ 94457 h 240"/>
                <a:gd name="T66" fmla="*/ 188906 w 239"/>
                <a:gd name="T67" fmla="*/ 113348 h 240"/>
                <a:gd name="T68" fmla="*/ 183326 w 239"/>
                <a:gd name="T69" fmla="*/ 130665 h 240"/>
                <a:gd name="T70" fmla="*/ 173762 w 239"/>
                <a:gd name="T71" fmla="*/ 147195 h 240"/>
                <a:gd name="T72" fmla="*/ 161805 w 239"/>
                <a:gd name="T73" fmla="*/ 160576 h 240"/>
                <a:gd name="T74" fmla="*/ 148255 w 239"/>
                <a:gd name="T75" fmla="*/ 172383 h 240"/>
                <a:gd name="T76" fmla="*/ 131517 w 239"/>
                <a:gd name="T77" fmla="*/ 181829 h 240"/>
                <a:gd name="T78" fmla="*/ 113981 w 239"/>
                <a:gd name="T79" fmla="*/ 186552 h 240"/>
                <a:gd name="T80" fmla="*/ 94851 w 239"/>
                <a:gd name="T81" fmla="*/ 188913 h 240"/>
                <a:gd name="T82" fmla="*/ 86084 w 239"/>
                <a:gd name="T83" fmla="*/ 188126 h 240"/>
                <a:gd name="T84" fmla="*/ 75722 w 239"/>
                <a:gd name="T85" fmla="*/ 186552 h 240"/>
                <a:gd name="T86" fmla="*/ 67751 w 239"/>
                <a:gd name="T87" fmla="*/ 184190 h 240"/>
                <a:gd name="T88" fmla="*/ 58186 w 239"/>
                <a:gd name="T89" fmla="*/ 181829 h 240"/>
                <a:gd name="T90" fmla="*/ 50215 w 239"/>
                <a:gd name="T91" fmla="*/ 177893 h 240"/>
                <a:gd name="T92" fmla="*/ 42245 w 239"/>
                <a:gd name="T93" fmla="*/ 172383 h 240"/>
                <a:gd name="T94" fmla="*/ 34274 w 239"/>
                <a:gd name="T95" fmla="*/ 166873 h 240"/>
                <a:gd name="T96" fmla="*/ 27897 w 239"/>
                <a:gd name="T97" fmla="*/ 160576 h 240"/>
                <a:gd name="T98" fmla="*/ 21521 w 239"/>
                <a:gd name="T99" fmla="*/ 154279 h 240"/>
                <a:gd name="T100" fmla="*/ 15941 w 239"/>
                <a:gd name="T101" fmla="*/ 147195 h 240"/>
                <a:gd name="T102" fmla="*/ 10362 w 239"/>
                <a:gd name="T103" fmla="*/ 138536 h 240"/>
                <a:gd name="T104" fmla="*/ 7174 w 239"/>
                <a:gd name="T105" fmla="*/ 130665 h 240"/>
                <a:gd name="T106" fmla="*/ 3985 w 239"/>
                <a:gd name="T107" fmla="*/ 122006 h 240"/>
                <a:gd name="T108" fmla="*/ 1594 w 239"/>
                <a:gd name="T109" fmla="*/ 113348 h 240"/>
                <a:gd name="T110" fmla="*/ 797 w 239"/>
                <a:gd name="T111" fmla="*/ 103902 h 240"/>
                <a:gd name="T112" fmla="*/ 0 w 239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9"/>
                <a:gd name="T172" fmla="*/ 0 h 240"/>
                <a:gd name="T173" fmla="*/ 239 w 239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9" h="240">
                  <a:moveTo>
                    <a:pt x="0" y="120"/>
                  </a:moveTo>
                  <a:lnTo>
                    <a:pt x="1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3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3" y="9"/>
                  </a:lnTo>
                  <a:lnTo>
                    <a:pt x="85" y="6"/>
                  </a:lnTo>
                  <a:lnTo>
                    <a:pt x="95" y="2"/>
                  </a:lnTo>
                  <a:lnTo>
                    <a:pt x="108" y="1"/>
                  </a:lnTo>
                  <a:lnTo>
                    <a:pt x="119" y="0"/>
                  </a:lnTo>
                  <a:lnTo>
                    <a:pt x="131" y="1"/>
                  </a:lnTo>
                  <a:lnTo>
                    <a:pt x="143" y="2"/>
                  </a:lnTo>
                  <a:lnTo>
                    <a:pt x="154" y="6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3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8"/>
                  </a:lnTo>
                  <a:lnTo>
                    <a:pt x="239" y="120"/>
                  </a:lnTo>
                  <a:lnTo>
                    <a:pt x="237" y="144"/>
                  </a:lnTo>
                  <a:lnTo>
                    <a:pt x="230" y="166"/>
                  </a:lnTo>
                  <a:lnTo>
                    <a:pt x="218" y="187"/>
                  </a:lnTo>
                  <a:lnTo>
                    <a:pt x="203" y="204"/>
                  </a:lnTo>
                  <a:lnTo>
                    <a:pt x="186" y="219"/>
                  </a:lnTo>
                  <a:lnTo>
                    <a:pt x="165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8" y="239"/>
                  </a:lnTo>
                  <a:lnTo>
                    <a:pt x="95" y="237"/>
                  </a:lnTo>
                  <a:lnTo>
                    <a:pt x="85" y="234"/>
                  </a:lnTo>
                  <a:lnTo>
                    <a:pt x="73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3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3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1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6" name="Freeform 19"/>
            <p:cNvSpPr>
              <a:spLocks/>
            </p:cNvSpPr>
            <p:nvPr/>
          </p:nvSpPr>
          <p:spPr bwMode="auto">
            <a:xfrm>
              <a:off x="4405313" y="1463675"/>
              <a:ext cx="50800" cy="52388"/>
            </a:xfrm>
            <a:custGeom>
              <a:avLst/>
              <a:gdLst>
                <a:gd name="T0" fmla="*/ 25400 w 66"/>
                <a:gd name="T1" fmla="*/ 52388 h 64"/>
                <a:gd name="T2" fmla="*/ 34636 w 66"/>
                <a:gd name="T3" fmla="*/ 50751 h 64"/>
                <a:gd name="T4" fmla="*/ 43873 w 66"/>
                <a:gd name="T5" fmla="*/ 45021 h 64"/>
                <a:gd name="T6" fmla="*/ 49261 w 66"/>
                <a:gd name="T7" fmla="*/ 36835 h 64"/>
                <a:gd name="T8" fmla="*/ 50800 w 66"/>
                <a:gd name="T9" fmla="*/ 26194 h 64"/>
                <a:gd name="T10" fmla="*/ 49261 w 66"/>
                <a:gd name="T11" fmla="*/ 15553 h 64"/>
                <a:gd name="T12" fmla="*/ 43873 w 66"/>
                <a:gd name="T13" fmla="*/ 7367 h 64"/>
                <a:gd name="T14" fmla="*/ 34636 w 66"/>
                <a:gd name="T15" fmla="*/ 1637 h 64"/>
                <a:gd name="T16" fmla="*/ 25400 w 66"/>
                <a:gd name="T17" fmla="*/ 0 h 64"/>
                <a:gd name="T18" fmla="*/ 15394 w 66"/>
                <a:gd name="T19" fmla="*/ 1637 h 64"/>
                <a:gd name="T20" fmla="*/ 7697 w 66"/>
                <a:gd name="T21" fmla="*/ 7367 h 64"/>
                <a:gd name="T22" fmla="*/ 2309 w 66"/>
                <a:gd name="T23" fmla="*/ 15553 h 64"/>
                <a:gd name="T24" fmla="*/ 0 w 66"/>
                <a:gd name="T25" fmla="*/ 26194 h 64"/>
                <a:gd name="T26" fmla="*/ 2309 w 66"/>
                <a:gd name="T27" fmla="*/ 36835 h 64"/>
                <a:gd name="T28" fmla="*/ 7697 w 66"/>
                <a:gd name="T29" fmla="*/ 45021 h 64"/>
                <a:gd name="T30" fmla="*/ 15394 w 66"/>
                <a:gd name="T31" fmla="*/ 50751 h 64"/>
                <a:gd name="T32" fmla="*/ 2540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3" y="64"/>
                  </a:moveTo>
                  <a:lnTo>
                    <a:pt x="45" y="62"/>
                  </a:lnTo>
                  <a:lnTo>
                    <a:pt x="57" y="55"/>
                  </a:lnTo>
                  <a:lnTo>
                    <a:pt x="64" y="45"/>
                  </a:lnTo>
                  <a:lnTo>
                    <a:pt x="66" y="32"/>
                  </a:lnTo>
                  <a:lnTo>
                    <a:pt x="64" y="19"/>
                  </a:lnTo>
                  <a:lnTo>
                    <a:pt x="57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0" y="55"/>
                  </a:lnTo>
                  <a:lnTo>
                    <a:pt x="20" y="62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97" name="Freeform 20"/>
            <p:cNvSpPr>
              <a:spLocks/>
            </p:cNvSpPr>
            <p:nvPr/>
          </p:nvSpPr>
          <p:spPr bwMode="auto">
            <a:xfrm>
              <a:off x="4095750" y="1463675"/>
              <a:ext cx="50800" cy="52388"/>
            </a:xfrm>
            <a:custGeom>
              <a:avLst/>
              <a:gdLst>
                <a:gd name="T0" fmla="*/ 24630 w 66"/>
                <a:gd name="T1" fmla="*/ 52388 h 64"/>
                <a:gd name="T2" fmla="*/ 34636 w 66"/>
                <a:gd name="T3" fmla="*/ 50751 h 64"/>
                <a:gd name="T4" fmla="*/ 43103 w 66"/>
                <a:gd name="T5" fmla="*/ 45021 h 64"/>
                <a:gd name="T6" fmla="*/ 48491 w 66"/>
                <a:gd name="T7" fmla="*/ 36835 h 64"/>
                <a:gd name="T8" fmla="*/ 50800 w 66"/>
                <a:gd name="T9" fmla="*/ 26194 h 64"/>
                <a:gd name="T10" fmla="*/ 48491 w 66"/>
                <a:gd name="T11" fmla="*/ 15553 h 64"/>
                <a:gd name="T12" fmla="*/ 43103 w 66"/>
                <a:gd name="T13" fmla="*/ 7367 h 64"/>
                <a:gd name="T14" fmla="*/ 34636 w 66"/>
                <a:gd name="T15" fmla="*/ 1637 h 64"/>
                <a:gd name="T16" fmla="*/ 24630 w 66"/>
                <a:gd name="T17" fmla="*/ 0 h 64"/>
                <a:gd name="T18" fmla="*/ 15394 w 66"/>
                <a:gd name="T19" fmla="*/ 1637 h 64"/>
                <a:gd name="T20" fmla="*/ 6927 w 66"/>
                <a:gd name="T21" fmla="*/ 7367 h 64"/>
                <a:gd name="T22" fmla="*/ 1539 w 66"/>
                <a:gd name="T23" fmla="*/ 15553 h 64"/>
                <a:gd name="T24" fmla="*/ 0 w 66"/>
                <a:gd name="T25" fmla="*/ 26194 h 64"/>
                <a:gd name="T26" fmla="*/ 1539 w 66"/>
                <a:gd name="T27" fmla="*/ 36835 h 64"/>
                <a:gd name="T28" fmla="*/ 6927 w 66"/>
                <a:gd name="T29" fmla="*/ 45021 h 64"/>
                <a:gd name="T30" fmla="*/ 15394 w 66"/>
                <a:gd name="T31" fmla="*/ 50751 h 64"/>
                <a:gd name="T32" fmla="*/ 2463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2" y="64"/>
                  </a:moveTo>
                  <a:lnTo>
                    <a:pt x="45" y="62"/>
                  </a:lnTo>
                  <a:lnTo>
                    <a:pt x="56" y="55"/>
                  </a:lnTo>
                  <a:lnTo>
                    <a:pt x="63" y="45"/>
                  </a:lnTo>
                  <a:lnTo>
                    <a:pt x="66" y="32"/>
                  </a:lnTo>
                  <a:lnTo>
                    <a:pt x="63" y="19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2" y="45"/>
                  </a:lnTo>
                  <a:lnTo>
                    <a:pt x="9" y="55"/>
                  </a:lnTo>
                  <a:lnTo>
                    <a:pt x="20" y="6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58" name="Straight Arrow Connector 357"/>
          <p:cNvCxnSpPr/>
          <p:nvPr/>
        </p:nvCxnSpPr>
        <p:spPr>
          <a:xfrm rot="16200000" flipH="1">
            <a:off x="3355182" y="3045618"/>
            <a:ext cx="1828800" cy="476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01"/>
          <p:cNvGrpSpPr>
            <a:grpSpLocks/>
          </p:cNvGrpSpPr>
          <p:nvPr/>
        </p:nvGrpSpPr>
        <p:grpSpPr bwMode="auto">
          <a:xfrm>
            <a:off x="3505200" y="0"/>
            <a:ext cx="1066800" cy="1066800"/>
            <a:chOff x="7086600" y="3429000"/>
            <a:chExt cx="1066800" cy="1066800"/>
          </a:xfrm>
        </p:grpSpPr>
        <p:sp>
          <p:nvSpPr>
            <p:cNvPr id="44047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48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49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0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1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2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3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4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5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6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7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8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59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0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1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2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3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4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5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6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7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8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69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4070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1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2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3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4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5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6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7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8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79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80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81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82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4083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4084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5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6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7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8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438" y="5486400"/>
            <a:ext cx="3230562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45058" name="TextBox 25"/>
          <p:cNvSpPr txBox="1">
            <a:spLocks noChangeArrowheads="1"/>
          </p:cNvSpPr>
          <p:nvPr/>
        </p:nvSpPr>
        <p:spPr bwMode="auto">
          <a:xfrm>
            <a:off x="703263" y="381000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Sender </a:t>
            </a:r>
          </a:p>
        </p:txBody>
      </p:sp>
      <p:sp>
        <p:nvSpPr>
          <p:cNvPr id="107" name="Cloud 106"/>
          <p:cNvSpPr/>
          <p:nvPr/>
        </p:nvSpPr>
        <p:spPr>
          <a:xfrm>
            <a:off x="1828800" y="3733800"/>
            <a:ext cx="4953000" cy="2819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Network</a:t>
            </a:r>
          </a:p>
        </p:txBody>
      </p:sp>
      <p:grpSp>
        <p:nvGrpSpPr>
          <p:cNvPr id="45060" name="Group 402"/>
          <p:cNvGrpSpPr>
            <a:grpSpLocks/>
          </p:cNvGrpSpPr>
          <p:nvPr/>
        </p:nvGrpSpPr>
        <p:grpSpPr bwMode="auto">
          <a:xfrm>
            <a:off x="1676400" y="2667000"/>
            <a:ext cx="2057400" cy="1600200"/>
            <a:chOff x="1676400" y="2667000"/>
            <a:chExt cx="2057400" cy="1600200"/>
          </a:xfrm>
        </p:grpSpPr>
        <p:cxnSp>
          <p:nvCxnSpPr>
            <p:cNvPr id="187" name="Straight Arrow Connector 186"/>
            <p:cNvCxnSpPr>
              <a:stCxn id="309" idx="2"/>
            </p:cNvCxnSpPr>
            <p:nvPr/>
          </p:nvCxnSpPr>
          <p:spPr>
            <a:xfrm rot="16200000" flipH="1">
              <a:off x="1905000" y="2438400"/>
              <a:ext cx="1600200" cy="20574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47" name="TextBox 227"/>
            <p:cNvSpPr txBox="1">
              <a:spLocks noChangeArrowheads="1"/>
            </p:cNvSpPr>
            <p:nvPr/>
          </p:nvSpPr>
          <p:spPr bwMode="auto">
            <a:xfrm rot="2355406">
              <a:off x="2225868" y="3047338"/>
              <a:ext cx="8931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SEND</a:t>
              </a:r>
            </a:p>
          </p:txBody>
        </p:sp>
      </p:grpSp>
      <p:sp>
        <p:nvSpPr>
          <p:cNvPr id="229" name="Rounded Rectangle 228"/>
          <p:cNvSpPr/>
          <p:nvPr/>
        </p:nvSpPr>
        <p:spPr>
          <a:xfrm>
            <a:off x="5654675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2" name="TextBox 229"/>
          <p:cNvSpPr txBox="1">
            <a:spLocks noChangeArrowheads="1"/>
          </p:cNvSpPr>
          <p:nvPr/>
        </p:nvSpPr>
        <p:spPr bwMode="auto">
          <a:xfrm>
            <a:off x="5562600" y="381000"/>
            <a:ext cx="231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Receiver </a:t>
            </a:r>
          </a:p>
        </p:txBody>
      </p:sp>
      <p:grpSp>
        <p:nvGrpSpPr>
          <p:cNvPr id="4" name="Group 184"/>
          <p:cNvGrpSpPr>
            <a:grpSpLocks/>
          </p:cNvGrpSpPr>
          <p:nvPr/>
        </p:nvGrpSpPr>
        <p:grpSpPr bwMode="auto">
          <a:xfrm>
            <a:off x="4572000" y="2667000"/>
            <a:ext cx="2149475" cy="1524000"/>
            <a:chOff x="4572000" y="2667000"/>
            <a:chExt cx="2148930" cy="1524000"/>
          </a:xfrm>
        </p:grpSpPr>
        <p:cxnSp>
          <p:nvCxnSpPr>
            <p:cNvPr id="307" name="Straight Arrow Connector 306"/>
            <p:cNvCxnSpPr>
              <a:endCxn id="229" idx="2"/>
            </p:cNvCxnSpPr>
            <p:nvPr/>
          </p:nvCxnSpPr>
          <p:spPr>
            <a:xfrm flipV="1">
              <a:off x="4572000" y="2667000"/>
              <a:ext cx="2148930" cy="1524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45" name="TextBox 307"/>
            <p:cNvSpPr txBox="1">
              <a:spLocks noChangeArrowheads="1"/>
            </p:cNvSpPr>
            <p:nvPr/>
          </p:nvSpPr>
          <p:spPr bwMode="auto">
            <a:xfrm rot="-2107915">
              <a:off x="5119376" y="3097304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RECV</a:t>
              </a:r>
            </a:p>
          </p:txBody>
        </p:sp>
      </p:grpSp>
      <p:cxnSp>
        <p:nvCxnSpPr>
          <p:cNvPr id="231" name="Straight Arrow Connector 230"/>
          <p:cNvCxnSpPr/>
          <p:nvPr/>
        </p:nvCxnSpPr>
        <p:spPr>
          <a:xfrm rot="5400000" flipH="1" flipV="1">
            <a:off x="2969419" y="3045619"/>
            <a:ext cx="1828800" cy="476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Rounded Rectangle 308"/>
          <p:cNvSpPr/>
          <p:nvPr/>
        </p:nvSpPr>
        <p:spPr>
          <a:xfrm>
            <a:off x="609600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5066" name="Group 267"/>
          <p:cNvGrpSpPr>
            <a:grpSpLocks/>
          </p:cNvGrpSpPr>
          <p:nvPr/>
        </p:nvGrpSpPr>
        <p:grpSpPr bwMode="auto">
          <a:xfrm>
            <a:off x="1143000" y="1295400"/>
            <a:ext cx="1066800" cy="990600"/>
            <a:chOff x="4105275" y="4070350"/>
            <a:chExt cx="1635125" cy="1577975"/>
          </a:xfrm>
        </p:grpSpPr>
        <p:sp>
          <p:nvSpPr>
            <p:cNvPr id="452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5275" y="4070350"/>
              <a:ext cx="163512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09" name="Freeform 6"/>
            <p:cNvSpPr>
              <a:spLocks/>
            </p:cNvSpPr>
            <p:nvPr/>
          </p:nvSpPr>
          <p:spPr bwMode="auto">
            <a:xfrm>
              <a:off x="4111625" y="4076700"/>
              <a:ext cx="1622425" cy="1565275"/>
            </a:xfrm>
            <a:custGeom>
              <a:avLst/>
              <a:gdLst>
                <a:gd name="T0" fmla="*/ 1098550 w 1022"/>
                <a:gd name="T1" fmla="*/ 0 h 986"/>
                <a:gd name="T2" fmla="*/ 171450 w 1022"/>
                <a:gd name="T3" fmla="*/ 0 h 986"/>
                <a:gd name="T4" fmla="*/ 171450 w 1022"/>
                <a:gd name="T5" fmla="*/ 0 h 986"/>
                <a:gd name="T6" fmla="*/ 171450 w 1022"/>
                <a:gd name="T7" fmla="*/ 460375 h 986"/>
                <a:gd name="T8" fmla="*/ 171450 w 1022"/>
                <a:gd name="T9" fmla="*/ 460375 h 986"/>
                <a:gd name="T10" fmla="*/ 22225 w 1022"/>
                <a:gd name="T11" fmla="*/ 590550 h 986"/>
                <a:gd name="T12" fmla="*/ 22225 w 1022"/>
                <a:gd name="T13" fmla="*/ 590550 h 986"/>
                <a:gd name="T14" fmla="*/ 12700 w 1022"/>
                <a:gd name="T15" fmla="*/ 600075 h 986"/>
                <a:gd name="T16" fmla="*/ 3175 w 1022"/>
                <a:gd name="T17" fmla="*/ 612775 h 986"/>
                <a:gd name="T18" fmla="*/ 0 w 1022"/>
                <a:gd name="T19" fmla="*/ 625475 h 986"/>
                <a:gd name="T20" fmla="*/ 0 w 1022"/>
                <a:gd name="T21" fmla="*/ 641350 h 986"/>
                <a:gd name="T22" fmla="*/ 0 w 1022"/>
                <a:gd name="T23" fmla="*/ 1476375 h 986"/>
                <a:gd name="T24" fmla="*/ 0 w 1022"/>
                <a:gd name="T25" fmla="*/ 1476375 h 986"/>
                <a:gd name="T26" fmla="*/ 0 w 1022"/>
                <a:gd name="T27" fmla="*/ 1495425 h 986"/>
                <a:gd name="T28" fmla="*/ 6350 w 1022"/>
                <a:gd name="T29" fmla="*/ 1514475 h 986"/>
                <a:gd name="T30" fmla="*/ 9525 w 1022"/>
                <a:gd name="T31" fmla="*/ 1517650 h 986"/>
                <a:gd name="T32" fmla="*/ 9525 w 1022"/>
                <a:gd name="T33" fmla="*/ 1517650 h 986"/>
                <a:gd name="T34" fmla="*/ 9525 w 1022"/>
                <a:gd name="T35" fmla="*/ 1517650 h 986"/>
                <a:gd name="T36" fmla="*/ 15875 w 1022"/>
                <a:gd name="T37" fmla="*/ 1530350 h 986"/>
                <a:gd name="T38" fmla="*/ 25400 w 1022"/>
                <a:gd name="T39" fmla="*/ 1539875 h 986"/>
                <a:gd name="T40" fmla="*/ 34925 w 1022"/>
                <a:gd name="T41" fmla="*/ 1549400 h 986"/>
                <a:gd name="T42" fmla="*/ 47625 w 1022"/>
                <a:gd name="T43" fmla="*/ 1555750 h 986"/>
                <a:gd name="T44" fmla="*/ 50800 w 1022"/>
                <a:gd name="T45" fmla="*/ 1558925 h 986"/>
                <a:gd name="T46" fmla="*/ 50800 w 1022"/>
                <a:gd name="T47" fmla="*/ 1558925 h 986"/>
                <a:gd name="T48" fmla="*/ 69850 w 1022"/>
                <a:gd name="T49" fmla="*/ 1565275 h 986"/>
                <a:gd name="T50" fmla="*/ 88900 w 1022"/>
                <a:gd name="T51" fmla="*/ 1565275 h 986"/>
                <a:gd name="T52" fmla="*/ 1530350 w 1022"/>
                <a:gd name="T53" fmla="*/ 1565275 h 986"/>
                <a:gd name="T54" fmla="*/ 1530350 w 1022"/>
                <a:gd name="T55" fmla="*/ 1565275 h 986"/>
                <a:gd name="T56" fmla="*/ 1549400 w 1022"/>
                <a:gd name="T57" fmla="*/ 1565275 h 986"/>
                <a:gd name="T58" fmla="*/ 1568450 w 1022"/>
                <a:gd name="T59" fmla="*/ 1558925 h 986"/>
                <a:gd name="T60" fmla="*/ 1571625 w 1022"/>
                <a:gd name="T61" fmla="*/ 1555750 h 986"/>
                <a:gd name="T62" fmla="*/ 1571625 w 1022"/>
                <a:gd name="T63" fmla="*/ 1555750 h 986"/>
                <a:gd name="T64" fmla="*/ 1571625 w 1022"/>
                <a:gd name="T65" fmla="*/ 1555750 h 986"/>
                <a:gd name="T66" fmla="*/ 1584325 w 1022"/>
                <a:gd name="T67" fmla="*/ 1549400 h 986"/>
                <a:gd name="T68" fmla="*/ 1593850 w 1022"/>
                <a:gd name="T69" fmla="*/ 1539875 h 986"/>
                <a:gd name="T70" fmla="*/ 1603375 w 1022"/>
                <a:gd name="T71" fmla="*/ 1530350 h 986"/>
                <a:gd name="T72" fmla="*/ 1609725 w 1022"/>
                <a:gd name="T73" fmla="*/ 1517650 h 986"/>
                <a:gd name="T74" fmla="*/ 1612900 w 1022"/>
                <a:gd name="T75" fmla="*/ 1514475 h 986"/>
                <a:gd name="T76" fmla="*/ 1612900 w 1022"/>
                <a:gd name="T77" fmla="*/ 1514475 h 986"/>
                <a:gd name="T78" fmla="*/ 1619250 w 1022"/>
                <a:gd name="T79" fmla="*/ 1495425 h 986"/>
                <a:gd name="T80" fmla="*/ 1622425 w 1022"/>
                <a:gd name="T81" fmla="*/ 1476375 h 986"/>
                <a:gd name="T82" fmla="*/ 1622425 w 1022"/>
                <a:gd name="T83" fmla="*/ 641350 h 986"/>
                <a:gd name="T84" fmla="*/ 1622425 w 1022"/>
                <a:gd name="T85" fmla="*/ 641350 h 986"/>
                <a:gd name="T86" fmla="*/ 1619250 w 1022"/>
                <a:gd name="T87" fmla="*/ 625475 h 986"/>
                <a:gd name="T88" fmla="*/ 1616075 w 1022"/>
                <a:gd name="T89" fmla="*/ 612775 h 986"/>
                <a:gd name="T90" fmla="*/ 1606550 w 1022"/>
                <a:gd name="T91" fmla="*/ 600075 h 986"/>
                <a:gd name="T92" fmla="*/ 1597025 w 1022"/>
                <a:gd name="T93" fmla="*/ 590550 h 986"/>
                <a:gd name="T94" fmla="*/ 1597025 w 1022"/>
                <a:gd name="T95" fmla="*/ 590550 h 986"/>
                <a:gd name="T96" fmla="*/ 1450975 w 1022"/>
                <a:gd name="T97" fmla="*/ 460375 h 986"/>
                <a:gd name="T98" fmla="*/ 1450975 w 1022"/>
                <a:gd name="T99" fmla="*/ 460375 h 986"/>
                <a:gd name="T100" fmla="*/ 1450975 w 1022"/>
                <a:gd name="T101" fmla="*/ 327025 h 986"/>
                <a:gd name="T102" fmla="*/ 1123950 w 1022"/>
                <a:gd name="T103" fmla="*/ 0 h 986"/>
                <a:gd name="T104" fmla="*/ 1098550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0" name="Freeform 7"/>
            <p:cNvSpPr>
              <a:spLocks/>
            </p:cNvSpPr>
            <p:nvPr/>
          </p:nvSpPr>
          <p:spPr bwMode="auto">
            <a:xfrm>
              <a:off x="4149725" y="4114800"/>
              <a:ext cx="1546225" cy="1489075"/>
            </a:xfrm>
            <a:custGeom>
              <a:avLst/>
              <a:gdLst>
                <a:gd name="T0" fmla="*/ 1060450 w 974"/>
                <a:gd name="T1" fmla="*/ 0 h 938"/>
                <a:gd name="T2" fmla="*/ 171450 w 974"/>
                <a:gd name="T3" fmla="*/ 0 h 938"/>
                <a:gd name="T4" fmla="*/ 171450 w 974"/>
                <a:gd name="T5" fmla="*/ 0 h 938"/>
                <a:gd name="T6" fmla="*/ 171450 w 974"/>
                <a:gd name="T7" fmla="*/ 438150 h 938"/>
                <a:gd name="T8" fmla="*/ 171450 w 974"/>
                <a:gd name="T9" fmla="*/ 438150 h 938"/>
                <a:gd name="T10" fmla="*/ 9525 w 974"/>
                <a:gd name="T11" fmla="*/ 581025 h 938"/>
                <a:gd name="T12" fmla="*/ 9525 w 974"/>
                <a:gd name="T13" fmla="*/ 581025 h 938"/>
                <a:gd name="T14" fmla="*/ 0 w 974"/>
                <a:gd name="T15" fmla="*/ 590550 h 938"/>
                <a:gd name="T16" fmla="*/ 0 w 974"/>
                <a:gd name="T17" fmla="*/ 603250 h 938"/>
                <a:gd name="T18" fmla="*/ 0 w 974"/>
                <a:gd name="T19" fmla="*/ 1438275 h 938"/>
                <a:gd name="T20" fmla="*/ 0 w 974"/>
                <a:gd name="T21" fmla="*/ 1438275 h 938"/>
                <a:gd name="T22" fmla="*/ 0 w 974"/>
                <a:gd name="T23" fmla="*/ 1450975 h 938"/>
                <a:gd name="T24" fmla="*/ 3175 w 974"/>
                <a:gd name="T25" fmla="*/ 1460500 h 938"/>
                <a:gd name="T26" fmla="*/ 3175 w 974"/>
                <a:gd name="T27" fmla="*/ 1463675 h 938"/>
                <a:gd name="T28" fmla="*/ 3175 w 974"/>
                <a:gd name="T29" fmla="*/ 1463675 h 938"/>
                <a:gd name="T30" fmla="*/ 12700 w 974"/>
                <a:gd name="T31" fmla="*/ 1476375 h 938"/>
                <a:gd name="T32" fmla="*/ 25400 w 974"/>
                <a:gd name="T33" fmla="*/ 1482725 h 938"/>
                <a:gd name="T34" fmla="*/ 28575 w 974"/>
                <a:gd name="T35" fmla="*/ 1485900 h 938"/>
                <a:gd name="T36" fmla="*/ 28575 w 974"/>
                <a:gd name="T37" fmla="*/ 1485900 h 938"/>
                <a:gd name="T38" fmla="*/ 41275 w 974"/>
                <a:gd name="T39" fmla="*/ 1489075 h 938"/>
                <a:gd name="T40" fmla="*/ 50800 w 974"/>
                <a:gd name="T41" fmla="*/ 1489075 h 938"/>
                <a:gd name="T42" fmla="*/ 1492250 w 974"/>
                <a:gd name="T43" fmla="*/ 1489075 h 938"/>
                <a:gd name="T44" fmla="*/ 1492250 w 974"/>
                <a:gd name="T45" fmla="*/ 1489075 h 938"/>
                <a:gd name="T46" fmla="*/ 1501775 w 974"/>
                <a:gd name="T47" fmla="*/ 1489075 h 938"/>
                <a:gd name="T48" fmla="*/ 1514475 w 974"/>
                <a:gd name="T49" fmla="*/ 1485900 h 938"/>
                <a:gd name="T50" fmla="*/ 1517650 w 974"/>
                <a:gd name="T51" fmla="*/ 1482725 h 938"/>
                <a:gd name="T52" fmla="*/ 1517650 w 974"/>
                <a:gd name="T53" fmla="*/ 1482725 h 938"/>
                <a:gd name="T54" fmla="*/ 1530350 w 974"/>
                <a:gd name="T55" fmla="*/ 1476375 h 938"/>
                <a:gd name="T56" fmla="*/ 1536700 w 974"/>
                <a:gd name="T57" fmla="*/ 1463675 h 938"/>
                <a:gd name="T58" fmla="*/ 1539875 w 974"/>
                <a:gd name="T59" fmla="*/ 1460500 h 938"/>
                <a:gd name="T60" fmla="*/ 1539875 w 974"/>
                <a:gd name="T61" fmla="*/ 1460500 h 938"/>
                <a:gd name="T62" fmla="*/ 1543050 w 974"/>
                <a:gd name="T63" fmla="*/ 1447800 h 938"/>
                <a:gd name="T64" fmla="*/ 1546225 w 974"/>
                <a:gd name="T65" fmla="*/ 1438275 h 938"/>
                <a:gd name="T66" fmla="*/ 1546225 w 974"/>
                <a:gd name="T67" fmla="*/ 603250 h 938"/>
                <a:gd name="T68" fmla="*/ 1546225 w 974"/>
                <a:gd name="T69" fmla="*/ 603250 h 938"/>
                <a:gd name="T70" fmla="*/ 1543050 w 974"/>
                <a:gd name="T71" fmla="*/ 590550 h 938"/>
                <a:gd name="T72" fmla="*/ 1533525 w 974"/>
                <a:gd name="T73" fmla="*/ 581025 h 938"/>
                <a:gd name="T74" fmla="*/ 1533525 w 974"/>
                <a:gd name="T75" fmla="*/ 581025 h 938"/>
                <a:gd name="T76" fmla="*/ 1374775 w 974"/>
                <a:gd name="T77" fmla="*/ 438150 h 938"/>
                <a:gd name="T78" fmla="*/ 1374775 w 974"/>
                <a:gd name="T79" fmla="*/ 438150 h 938"/>
                <a:gd name="T80" fmla="*/ 1374775 w 974"/>
                <a:gd name="T81" fmla="*/ 304800 h 938"/>
                <a:gd name="T82" fmla="*/ 1069975 w 974"/>
                <a:gd name="T83" fmla="*/ 0 h 938"/>
                <a:gd name="T84" fmla="*/ 1060450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1" name="Freeform 8"/>
            <p:cNvSpPr>
              <a:spLocks/>
            </p:cNvSpPr>
            <p:nvPr/>
          </p:nvSpPr>
          <p:spPr bwMode="auto">
            <a:xfrm>
              <a:off x="5219700" y="41719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2" name="Freeform 9"/>
            <p:cNvSpPr>
              <a:spLocks/>
            </p:cNvSpPr>
            <p:nvPr/>
          </p:nvSpPr>
          <p:spPr bwMode="auto">
            <a:xfrm>
              <a:off x="5207000" y="4184650"/>
              <a:ext cx="247650" cy="247650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247650 h 156"/>
                <a:gd name="T6" fmla="*/ 0 w 156"/>
                <a:gd name="T7" fmla="*/ 247650 h 156"/>
                <a:gd name="T8" fmla="*/ 247650 w 156"/>
                <a:gd name="T9" fmla="*/ 247650 h 156"/>
                <a:gd name="T10" fmla="*/ 247650 w 156"/>
                <a:gd name="T11" fmla="*/ 247650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3" name="Freeform 10"/>
            <p:cNvSpPr>
              <a:spLocks/>
            </p:cNvSpPr>
            <p:nvPr/>
          </p:nvSpPr>
          <p:spPr bwMode="auto">
            <a:xfrm>
              <a:off x="4362450" y="4156075"/>
              <a:ext cx="1120775" cy="933450"/>
            </a:xfrm>
            <a:custGeom>
              <a:avLst/>
              <a:gdLst>
                <a:gd name="T0" fmla="*/ 835025 w 706"/>
                <a:gd name="T1" fmla="*/ 285750 h 588"/>
                <a:gd name="T2" fmla="*/ 835025 w 706"/>
                <a:gd name="T3" fmla="*/ 0 h 588"/>
                <a:gd name="T4" fmla="*/ 835025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695325 h 588"/>
                <a:gd name="T12" fmla="*/ 269875 w 706"/>
                <a:gd name="T13" fmla="*/ 933450 h 588"/>
                <a:gd name="T14" fmla="*/ 320675 w 706"/>
                <a:gd name="T15" fmla="*/ 882650 h 588"/>
                <a:gd name="T16" fmla="*/ 320675 w 706"/>
                <a:gd name="T17" fmla="*/ 882650 h 588"/>
                <a:gd name="T18" fmla="*/ 330200 w 706"/>
                <a:gd name="T19" fmla="*/ 879475 h 588"/>
                <a:gd name="T20" fmla="*/ 787400 w 706"/>
                <a:gd name="T21" fmla="*/ 879475 h 588"/>
                <a:gd name="T22" fmla="*/ 787400 w 706"/>
                <a:gd name="T23" fmla="*/ 879475 h 588"/>
                <a:gd name="T24" fmla="*/ 796925 w 706"/>
                <a:gd name="T25" fmla="*/ 882650 h 588"/>
                <a:gd name="T26" fmla="*/ 847725 w 706"/>
                <a:gd name="T27" fmla="*/ 933450 h 588"/>
                <a:gd name="T28" fmla="*/ 1120775 w 706"/>
                <a:gd name="T29" fmla="*/ 695325 h 588"/>
                <a:gd name="T30" fmla="*/ 1120775 w 706"/>
                <a:gd name="T31" fmla="*/ 695325 h 588"/>
                <a:gd name="T32" fmla="*/ 1120775 w 706"/>
                <a:gd name="T33" fmla="*/ 285750 h 588"/>
                <a:gd name="T34" fmla="*/ 835025 w 706"/>
                <a:gd name="T35" fmla="*/ 285750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 i="1" dirty="0">
                  <a:latin typeface="Verdana" pitchFamily="34" charset="0"/>
                </a:rPr>
                <a:t>P</a:t>
              </a:r>
            </a:p>
          </p:txBody>
        </p:sp>
        <p:sp>
          <p:nvSpPr>
            <p:cNvPr id="45214" name="Freeform 11"/>
            <p:cNvSpPr>
              <a:spLocks/>
            </p:cNvSpPr>
            <p:nvPr/>
          </p:nvSpPr>
          <p:spPr bwMode="auto">
            <a:xfrm>
              <a:off x="5505450" y="4591050"/>
              <a:ext cx="12700" cy="120650"/>
            </a:xfrm>
            <a:custGeom>
              <a:avLst/>
              <a:gdLst>
                <a:gd name="T0" fmla="*/ 12700 w 8"/>
                <a:gd name="T1" fmla="*/ 12700 h 76"/>
                <a:gd name="T2" fmla="*/ 12700 w 8"/>
                <a:gd name="T3" fmla="*/ 12700 h 76"/>
                <a:gd name="T4" fmla="*/ 0 w 8"/>
                <a:gd name="T5" fmla="*/ 0 h 76"/>
                <a:gd name="T6" fmla="*/ 0 w 8"/>
                <a:gd name="T7" fmla="*/ 120650 h 76"/>
                <a:gd name="T8" fmla="*/ 12700 w 8"/>
                <a:gd name="T9" fmla="*/ 120650 h 76"/>
                <a:gd name="T10" fmla="*/ 12700 w 8"/>
                <a:gd name="T11" fmla="*/ 1270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5" name="Freeform 12"/>
            <p:cNvSpPr>
              <a:spLocks/>
            </p:cNvSpPr>
            <p:nvPr/>
          </p:nvSpPr>
          <p:spPr bwMode="auto">
            <a:xfrm>
              <a:off x="5518150" y="4603750"/>
              <a:ext cx="120650" cy="107950"/>
            </a:xfrm>
            <a:custGeom>
              <a:avLst/>
              <a:gdLst>
                <a:gd name="T0" fmla="*/ 120650 w 76"/>
                <a:gd name="T1" fmla="*/ 107950 h 68"/>
                <a:gd name="T2" fmla="*/ 120650 w 76"/>
                <a:gd name="T3" fmla="*/ 107950 h 68"/>
                <a:gd name="T4" fmla="*/ 0 w 76"/>
                <a:gd name="T5" fmla="*/ 0 h 68"/>
                <a:gd name="T6" fmla="*/ 0 w 76"/>
                <a:gd name="T7" fmla="*/ 107950 h 68"/>
                <a:gd name="T8" fmla="*/ 120650 w 76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6" name="Freeform 13"/>
            <p:cNvSpPr>
              <a:spLocks/>
            </p:cNvSpPr>
            <p:nvPr/>
          </p:nvSpPr>
          <p:spPr bwMode="auto">
            <a:xfrm>
              <a:off x="5505450" y="4724400"/>
              <a:ext cx="133350" cy="120650"/>
            </a:xfrm>
            <a:custGeom>
              <a:avLst/>
              <a:gdLst>
                <a:gd name="T0" fmla="*/ 12700 w 84"/>
                <a:gd name="T1" fmla="*/ 0 h 76"/>
                <a:gd name="T2" fmla="*/ 0 w 84"/>
                <a:gd name="T3" fmla="*/ 0 h 76"/>
                <a:gd name="T4" fmla="*/ 0 w 84"/>
                <a:gd name="T5" fmla="*/ 120650 h 76"/>
                <a:gd name="T6" fmla="*/ 12700 w 84"/>
                <a:gd name="T7" fmla="*/ 107950 h 76"/>
                <a:gd name="T8" fmla="*/ 133350 w 84"/>
                <a:gd name="T9" fmla="*/ 0 h 76"/>
                <a:gd name="T10" fmla="*/ 12700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7" name="Freeform 14"/>
            <p:cNvSpPr>
              <a:spLocks/>
            </p:cNvSpPr>
            <p:nvPr/>
          </p:nvSpPr>
          <p:spPr bwMode="auto">
            <a:xfrm>
              <a:off x="5518150" y="4724400"/>
              <a:ext cx="120650" cy="95250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95250 h 60"/>
                <a:gd name="T4" fmla="*/ 120650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8" name="Freeform 15"/>
            <p:cNvSpPr>
              <a:spLocks/>
            </p:cNvSpPr>
            <p:nvPr/>
          </p:nvSpPr>
          <p:spPr bwMode="auto">
            <a:xfrm>
              <a:off x="4203700" y="5524500"/>
              <a:ext cx="1435100" cy="38100"/>
            </a:xfrm>
            <a:custGeom>
              <a:avLst/>
              <a:gdLst>
                <a:gd name="T0" fmla="*/ 38100 w 904"/>
                <a:gd name="T1" fmla="*/ 0 h 24"/>
                <a:gd name="T2" fmla="*/ 38100 w 904"/>
                <a:gd name="T3" fmla="*/ 0 h 24"/>
                <a:gd name="T4" fmla="*/ 0 w 904"/>
                <a:gd name="T5" fmla="*/ 38100 h 24"/>
                <a:gd name="T6" fmla="*/ 1435100 w 904"/>
                <a:gd name="T7" fmla="*/ 38100 h 24"/>
                <a:gd name="T8" fmla="*/ 1435100 w 904"/>
                <a:gd name="T9" fmla="*/ 38100 h 24"/>
                <a:gd name="T10" fmla="*/ 1397000 w 904"/>
                <a:gd name="T11" fmla="*/ 0 h 24"/>
                <a:gd name="T12" fmla="*/ 38100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19" name="Freeform 16"/>
            <p:cNvSpPr>
              <a:spLocks/>
            </p:cNvSpPr>
            <p:nvPr/>
          </p:nvSpPr>
          <p:spPr bwMode="auto">
            <a:xfrm>
              <a:off x="4241800" y="5070475"/>
              <a:ext cx="1358900" cy="454025"/>
            </a:xfrm>
            <a:custGeom>
              <a:avLst/>
              <a:gdLst>
                <a:gd name="T0" fmla="*/ 904875 w 856"/>
                <a:gd name="T1" fmla="*/ 0 h 286"/>
                <a:gd name="T2" fmla="*/ 904875 w 856"/>
                <a:gd name="T3" fmla="*/ 0 h 286"/>
                <a:gd name="T4" fmla="*/ 454025 w 856"/>
                <a:gd name="T5" fmla="*/ 0 h 286"/>
                <a:gd name="T6" fmla="*/ 454025 w 856"/>
                <a:gd name="T7" fmla="*/ 0 h 286"/>
                <a:gd name="T8" fmla="*/ 0 w 856"/>
                <a:gd name="T9" fmla="*/ 454025 h 286"/>
                <a:gd name="T10" fmla="*/ 1358900 w 856"/>
                <a:gd name="T11" fmla="*/ 454025 h 286"/>
                <a:gd name="T12" fmla="*/ 1358900 w 856"/>
                <a:gd name="T13" fmla="*/ 454025 h 286"/>
                <a:gd name="T14" fmla="*/ 904875 w 856"/>
                <a:gd name="T15" fmla="*/ 0 h 286"/>
                <a:gd name="T16" fmla="*/ 90487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0" name="Freeform 17"/>
            <p:cNvSpPr>
              <a:spLocks/>
            </p:cNvSpPr>
            <p:nvPr/>
          </p:nvSpPr>
          <p:spPr bwMode="auto">
            <a:xfrm>
              <a:off x="5222875" y="5111750"/>
              <a:ext cx="431800" cy="438150"/>
            </a:xfrm>
            <a:custGeom>
              <a:avLst/>
              <a:gdLst>
                <a:gd name="T0" fmla="*/ 0 w 272"/>
                <a:gd name="T1" fmla="*/ 6350 h 276"/>
                <a:gd name="T2" fmla="*/ 431800 w 272"/>
                <a:gd name="T3" fmla="*/ 438150 h 276"/>
                <a:gd name="T4" fmla="*/ 431800 w 272"/>
                <a:gd name="T5" fmla="*/ 438150 h 276"/>
                <a:gd name="T6" fmla="*/ 431800 w 272"/>
                <a:gd name="T7" fmla="*/ 422275 h 276"/>
                <a:gd name="T8" fmla="*/ 9525 w 272"/>
                <a:gd name="T9" fmla="*/ 0 h 276"/>
                <a:gd name="T10" fmla="*/ 0 w 272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1" name="Freeform 18"/>
            <p:cNvSpPr>
              <a:spLocks/>
            </p:cNvSpPr>
            <p:nvPr/>
          </p:nvSpPr>
          <p:spPr bwMode="auto">
            <a:xfrm>
              <a:off x="5629275" y="4743450"/>
              <a:ext cx="25400" cy="790575"/>
            </a:xfrm>
            <a:custGeom>
              <a:avLst/>
              <a:gdLst>
                <a:gd name="T0" fmla="*/ 25400 w 16"/>
                <a:gd name="T1" fmla="*/ 0 h 498"/>
                <a:gd name="T2" fmla="*/ 0 w 16"/>
                <a:gd name="T3" fmla="*/ 22225 h 498"/>
                <a:gd name="T4" fmla="*/ 0 w 16"/>
                <a:gd name="T5" fmla="*/ 22225 h 498"/>
                <a:gd name="T6" fmla="*/ 0 w 16"/>
                <a:gd name="T7" fmla="*/ 765175 h 498"/>
                <a:gd name="T8" fmla="*/ 25400 w 16"/>
                <a:gd name="T9" fmla="*/ 790575 h 498"/>
                <a:gd name="T10" fmla="*/ 25400 w 16"/>
                <a:gd name="T11" fmla="*/ 790575 h 498"/>
                <a:gd name="T12" fmla="*/ 25400 w 16"/>
                <a:gd name="T13" fmla="*/ 0 h 498"/>
                <a:gd name="T14" fmla="*/ 25400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2" name="Freeform 19"/>
            <p:cNvSpPr>
              <a:spLocks/>
            </p:cNvSpPr>
            <p:nvPr/>
          </p:nvSpPr>
          <p:spPr bwMode="auto">
            <a:xfrm>
              <a:off x="5232400" y="4765675"/>
              <a:ext cx="396875" cy="742950"/>
            </a:xfrm>
            <a:custGeom>
              <a:avLst/>
              <a:gdLst>
                <a:gd name="T0" fmla="*/ 0 w 250"/>
                <a:gd name="T1" fmla="*/ 346075 h 468"/>
                <a:gd name="T2" fmla="*/ 396875 w 250"/>
                <a:gd name="T3" fmla="*/ 742950 h 468"/>
                <a:gd name="T4" fmla="*/ 396875 w 250"/>
                <a:gd name="T5" fmla="*/ 742950 h 468"/>
                <a:gd name="T6" fmla="*/ 396875 w 250"/>
                <a:gd name="T7" fmla="*/ 0 h 468"/>
                <a:gd name="T8" fmla="*/ 0 w 250"/>
                <a:gd name="T9" fmla="*/ 346075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3" name="Freeform 20"/>
            <p:cNvSpPr>
              <a:spLocks/>
            </p:cNvSpPr>
            <p:nvPr/>
          </p:nvSpPr>
          <p:spPr bwMode="auto">
            <a:xfrm>
              <a:off x="4191000" y="5111750"/>
              <a:ext cx="428625" cy="438150"/>
            </a:xfrm>
            <a:custGeom>
              <a:avLst/>
              <a:gdLst>
                <a:gd name="T0" fmla="*/ 428625 w 270"/>
                <a:gd name="T1" fmla="*/ 6350 h 276"/>
                <a:gd name="T2" fmla="*/ 419100 w 270"/>
                <a:gd name="T3" fmla="*/ 0 h 276"/>
                <a:gd name="T4" fmla="*/ 0 w 270"/>
                <a:gd name="T5" fmla="*/ 419100 h 276"/>
                <a:gd name="T6" fmla="*/ 0 w 270"/>
                <a:gd name="T7" fmla="*/ 419100 h 276"/>
                <a:gd name="T8" fmla="*/ 0 w 270"/>
                <a:gd name="T9" fmla="*/ 438150 h 276"/>
                <a:gd name="T10" fmla="*/ 428625 w 270"/>
                <a:gd name="T11" fmla="*/ 635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4" name="Freeform 21"/>
            <p:cNvSpPr>
              <a:spLocks/>
            </p:cNvSpPr>
            <p:nvPr/>
          </p:nvSpPr>
          <p:spPr bwMode="auto">
            <a:xfrm>
              <a:off x="4191000" y="4743450"/>
              <a:ext cx="25400" cy="787400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787400 h 496"/>
                <a:gd name="T6" fmla="*/ 25400 w 16"/>
                <a:gd name="T7" fmla="*/ 762000 h 496"/>
                <a:gd name="T8" fmla="*/ 25400 w 16"/>
                <a:gd name="T9" fmla="*/ 762000 h 496"/>
                <a:gd name="T10" fmla="*/ 25400 w 16"/>
                <a:gd name="T11" fmla="*/ 22225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5" name="Freeform 22"/>
            <p:cNvSpPr>
              <a:spLocks/>
            </p:cNvSpPr>
            <p:nvPr/>
          </p:nvSpPr>
          <p:spPr bwMode="auto">
            <a:xfrm>
              <a:off x="4216400" y="4765675"/>
              <a:ext cx="393700" cy="739775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739775 h 466"/>
                <a:gd name="T6" fmla="*/ 393700 w 248"/>
                <a:gd name="T7" fmla="*/ 346075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6" name="Freeform 23"/>
            <p:cNvSpPr>
              <a:spLocks/>
            </p:cNvSpPr>
            <p:nvPr/>
          </p:nvSpPr>
          <p:spPr bwMode="auto">
            <a:xfrm>
              <a:off x="4327525" y="4591050"/>
              <a:ext cx="12700" cy="120650"/>
            </a:xfrm>
            <a:custGeom>
              <a:avLst/>
              <a:gdLst>
                <a:gd name="T0" fmla="*/ 0 w 8"/>
                <a:gd name="T1" fmla="*/ 12700 h 76"/>
                <a:gd name="T2" fmla="*/ 0 w 8"/>
                <a:gd name="T3" fmla="*/ 120650 h 76"/>
                <a:gd name="T4" fmla="*/ 12700 w 8"/>
                <a:gd name="T5" fmla="*/ 120650 h 76"/>
                <a:gd name="T6" fmla="*/ 12700 w 8"/>
                <a:gd name="T7" fmla="*/ 0 h 76"/>
                <a:gd name="T8" fmla="*/ 12700 w 8"/>
                <a:gd name="T9" fmla="*/ 0 h 76"/>
                <a:gd name="T10" fmla="*/ 0 w 8"/>
                <a:gd name="T11" fmla="*/ 12700 h 76"/>
                <a:gd name="T12" fmla="*/ 0 w 8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7" name="Freeform 24"/>
            <p:cNvSpPr>
              <a:spLocks/>
            </p:cNvSpPr>
            <p:nvPr/>
          </p:nvSpPr>
          <p:spPr bwMode="auto">
            <a:xfrm>
              <a:off x="4203700" y="4603750"/>
              <a:ext cx="123825" cy="107950"/>
            </a:xfrm>
            <a:custGeom>
              <a:avLst/>
              <a:gdLst>
                <a:gd name="T0" fmla="*/ 0 w 78"/>
                <a:gd name="T1" fmla="*/ 107950 h 68"/>
                <a:gd name="T2" fmla="*/ 123825 w 78"/>
                <a:gd name="T3" fmla="*/ 107950 h 68"/>
                <a:gd name="T4" fmla="*/ 123825 w 78"/>
                <a:gd name="T5" fmla="*/ 0 h 68"/>
                <a:gd name="T6" fmla="*/ 123825 w 78"/>
                <a:gd name="T7" fmla="*/ 0 h 68"/>
                <a:gd name="T8" fmla="*/ 0 w 78"/>
                <a:gd name="T9" fmla="*/ 107950 h 68"/>
                <a:gd name="T10" fmla="*/ 0 w 78"/>
                <a:gd name="T11" fmla="*/ 10795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8" name="Freeform 25"/>
            <p:cNvSpPr>
              <a:spLocks/>
            </p:cNvSpPr>
            <p:nvPr/>
          </p:nvSpPr>
          <p:spPr bwMode="auto">
            <a:xfrm>
              <a:off x="4203700" y="4724400"/>
              <a:ext cx="136525" cy="120650"/>
            </a:xfrm>
            <a:custGeom>
              <a:avLst/>
              <a:gdLst>
                <a:gd name="T0" fmla="*/ 123825 w 86"/>
                <a:gd name="T1" fmla="*/ 0 h 76"/>
                <a:gd name="T2" fmla="*/ 0 w 86"/>
                <a:gd name="T3" fmla="*/ 0 h 76"/>
                <a:gd name="T4" fmla="*/ 123825 w 86"/>
                <a:gd name="T5" fmla="*/ 107950 h 76"/>
                <a:gd name="T6" fmla="*/ 136525 w 86"/>
                <a:gd name="T7" fmla="*/ 120650 h 76"/>
                <a:gd name="T8" fmla="*/ 136525 w 86"/>
                <a:gd name="T9" fmla="*/ 0 h 76"/>
                <a:gd name="T10" fmla="*/ 123825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29" name="Freeform 26"/>
            <p:cNvSpPr>
              <a:spLocks/>
            </p:cNvSpPr>
            <p:nvPr/>
          </p:nvSpPr>
          <p:spPr bwMode="auto">
            <a:xfrm>
              <a:off x="4203700" y="47244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123825 w 78"/>
                <a:gd name="T3" fmla="*/ 95250 h 60"/>
                <a:gd name="T4" fmla="*/ 123825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0" name="Rectangle 27"/>
            <p:cNvSpPr>
              <a:spLocks noChangeArrowheads="1"/>
            </p:cNvSpPr>
            <p:nvPr/>
          </p:nvSpPr>
          <p:spPr bwMode="auto">
            <a:xfrm>
              <a:off x="5216525" y="4441825"/>
              <a:ext cx="266700" cy="1270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5231" name="Freeform 28"/>
            <p:cNvSpPr>
              <a:spLocks/>
            </p:cNvSpPr>
            <p:nvPr/>
          </p:nvSpPr>
          <p:spPr bwMode="auto">
            <a:xfrm>
              <a:off x="4483100" y="45974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2" name="Freeform 29"/>
            <p:cNvSpPr>
              <a:spLocks/>
            </p:cNvSpPr>
            <p:nvPr/>
          </p:nvSpPr>
          <p:spPr bwMode="auto">
            <a:xfrm>
              <a:off x="4483100" y="46672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3" name="Freeform 30"/>
            <p:cNvSpPr>
              <a:spLocks/>
            </p:cNvSpPr>
            <p:nvPr/>
          </p:nvSpPr>
          <p:spPr bwMode="auto">
            <a:xfrm>
              <a:off x="4483100" y="473710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4" name="Freeform 31"/>
            <p:cNvSpPr>
              <a:spLocks/>
            </p:cNvSpPr>
            <p:nvPr/>
          </p:nvSpPr>
          <p:spPr bwMode="auto">
            <a:xfrm>
              <a:off x="4483100" y="4806950"/>
              <a:ext cx="876300" cy="12700"/>
            </a:xfrm>
            <a:custGeom>
              <a:avLst/>
              <a:gdLst>
                <a:gd name="T0" fmla="*/ 6350 w 552"/>
                <a:gd name="T1" fmla="*/ 0 h 8"/>
                <a:gd name="T2" fmla="*/ 6350 w 552"/>
                <a:gd name="T3" fmla="*/ 0 h 8"/>
                <a:gd name="T4" fmla="*/ 3175 w 552"/>
                <a:gd name="T5" fmla="*/ 3175 h 8"/>
                <a:gd name="T6" fmla="*/ 0 w 552"/>
                <a:gd name="T7" fmla="*/ 6350 h 8"/>
                <a:gd name="T8" fmla="*/ 0 w 552"/>
                <a:gd name="T9" fmla="*/ 6350 h 8"/>
                <a:gd name="T10" fmla="*/ 3175 w 552"/>
                <a:gd name="T11" fmla="*/ 9525 h 8"/>
                <a:gd name="T12" fmla="*/ 6350 w 552"/>
                <a:gd name="T13" fmla="*/ 12700 h 8"/>
                <a:gd name="T14" fmla="*/ 869950 w 552"/>
                <a:gd name="T15" fmla="*/ 12700 h 8"/>
                <a:gd name="T16" fmla="*/ 869950 w 552"/>
                <a:gd name="T17" fmla="*/ 12700 h 8"/>
                <a:gd name="T18" fmla="*/ 873125 w 552"/>
                <a:gd name="T19" fmla="*/ 9525 h 8"/>
                <a:gd name="T20" fmla="*/ 876300 w 552"/>
                <a:gd name="T21" fmla="*/ 6350 h 8"/>
                <a:gd name="T22" fmla="*/ 876300 w 552"/>
                <a:gd name="T23" fmla="*/ 6350 h 8"/>
                <a:gd name="T24" fmla="*/ 873125 w 552"/>
                <a:gd name="T25" fmla="*/ 3175 h 8"/>
                <a:gd name="T26" fmla="*/ 869950 w 552"/>
                <a:gd name="T27" fmla="*/ 0 h 8"/>
                <a:gd name="T28" fmla="*/ 6350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5" name="Freeform 32"/>
            <p:cNvSpPr>
              <a:spLocks/>
            </p:cNvSpPr>
            <p:nvPr/>
          </p:nvSpPr>
          <p:spPr bwMode="auto">
            <a:xfrm>
              <a:off x="4483100" y="4876800"/>
              <a:ext cx="600075" cy="12700"/>
            </a:xfrm>
            <a:custGeom>
              <a:avLst/>
              <a:gdLst>
                <a:gd name="T0" fmla="*/ 6350 w 378"/>
                <a:gd name="T1" fmla="*/ 0 h 8"/>
                <a:gd name="T2" fmla="*/ 6350 w 378"/>
                <a:gd name="T3" fmla="*/ 0 h 8"/>
                <a:gd name="T4" fmla="*/ 3175 w 378"/>
                <a:gd name="T5" fmla="*/ 3175 h 8"/>
                <a:gd name="T6" fmla="*/ 0 w 378"/>
                <a:gd name="T7" fmla="*/ 6350 h 8"/>
                <a:gd name="T8" fmla="*/ 0 w 378"/>
                <a:gd name="T9" fmla="*/ 6350 h 8"/>
                <a:gd name="T10" fmla="*/ 3175 w 378"/>
                <a:gd name="T11" fmla="*/ 9525 h 8"/>
                <a:gd name="T12" fmla="*/ 6350 w 378"/>
                <a:gd name="T13" fmla="*/ 12700 h 8"/>
                <a:gd name="T14" fmla="*/ 593725 w 378"/>
                <a:gd name="T15" fmla="*/ 12700 h 8"/>
                <a:gd name="T16" fmla="*/ 593725 w 378"/>
                <a:gd name="T17" fmla="*/ 12700 h 8"/>
                <a:gd name="T18" fmla="*/ 596900 w 378"/>
                <a:gd name="T19" fmla="*/ 9525 h 8"/>
                <a:gd name="T20" fmla="*/ 600075 w 378"/>
                <a:gd name="T21" fmla="*/ 6350 h 8"/>
                <a:gd name="T22" fmla="*/ 600075 w 378"/>
                <a:gd name="T23" fmla="*/ 6350 h 8"/>
                <a:gd name="T24" fmla="*/ 596900 w 378"/>
                <a:gd name="T25" fmla="*/ 3175 h 8"/>
                <a:gd name="T26" fmla="*/ 593725 w 378"/>
                <a:gd name="T27" fmla="*/ 0 h 8"/>
                <a:gd name="T28" fmla="*/ 6350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6" name="Freeform 33"/>
            <p:cNvSpPr>
              <a:spLocks/>
            </p:cNvSpPr>
            <p:nvPr/>
          </p:nvSpPr>
          <p:spPr bwMode="auto">
            <a:xfrm>
              <a:off x="4483100" y="42862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7" name="Freeform 34"/>
            <p:cNvSpPr>
              <a:spLocks/>
            </p:cNvSpPr>
            <p:nvPr/>
          </p:nvSpPr>
          <p:spPr bwMode="auto">
            <a:xfrm>
              <a:off x="4483100" y="435610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8" name="Freeform 35"/>
            <p:cNvSpPr>
              <a:spLocks/>
            </p:cNvSpPr>
            <p:nvPr/>
          </p:nvSpPr>
          <p:spPr bwMode="auto">
            <a:xfrm>
              <a:off x="4483100" y="4425950"/>
              <a:ext cx="330200" cy="12700"/>
            </a:xfrm>
            <a:custGeom>
              <a:avLst/>
              <a:gdLst>
                <a:gd name="T0" fmla="*/ 6350 w 208"/>
                <a:gd name="T1" fmla="*/ 0 h 8"/>
                <a:gd name="T2" fmla="*/ 6350 w 208"/>
                <a:gd name="T3" fmla="*/ 0 h 8"/>
                <a:gd name="T4" fmla="*/ 3175 w 208"/>
                <a:gd name="T5" fmla="*/ 3175 h 8"/>
                <a:gd name="T6" fmla="*/ 0 w 208"/>
                <a:gd name="T7" fmla="*/ 6350 h 8"/>
                <a:gd name="T8" fmla="*/ 0 w 208"/>
                <a:gd name="T9" fmla="*/ 6350 h 8"/>
                <a:gd name="T10" fmla="*/ 3175 w 208"/>
                <a:gd name="T11" fmla="*/ 9525 h 8"/>
                <a:gd name="T12" fmla="*/ 6350 w 208"/>
                <a:gd name="T13" fmla="*/ 12700 h 8"/>
                <a:gd name="T14" fmla="*/ 323850 w 208"/>
                <a:gd name="T15" fmla="*/ 12700 h 8"/>
                <a:gd name="T16" fmla="*/ 323850 w 208"/>
                <a:gd name="T17" fmla="*/ 12700 h 8"/>
                <a:gd name="T18" fmla="*/ 327025 w 208"/>
                <a:gd name="T19" fmla="*/ 9525 h 8"/>
                <a:gd name="T20" fmla="*/ 330200 w 208"/>
                <a:gd name="T21" fmla="*/ 6350 h 8"/>
                <a:gd name="T22" fmla="*/ 330200 w 208"/>
                <a:gd name="T23" fmla="*/ 6350 h 8"/>
                <a:gd name="T24" fmla="*/ 327025 w 208"/>
                <a:gd name="T25" fmla="*/ 3175 h 8"/>
                <a:gd name="T26" fmla="*/ 323850 w 208"/>
                <a:gd name="T27" fmla="*/ 0 h 8"/>
                <a:gd name="T28" fmla="*/ 6350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39" name="Freeform 36"/>
            <p:cNvSpPr>
              <a:spLocks/>
            </p:cNvSpPr>
            <p:nvPr/>
          </p:nvSpPr>
          <p:spPr bwMode="auto">
            <a:xfrm>
              <a:off x="4362450" y="4851400"/>
              <a:ext cx="1120775" cy="250825"/>
            </a:xfrm>
            <a:custGeom>
              <a:avLst/>
              <a:gdLst>
                <a:gd name="T0" fmla="*/ 796925 w 706"/>
                <a:gd name="T1" fmla="*/ 187325 h 158"/>
                <a:gd name="T2" fmla="*/ 796925 w 706"/>
                <a:gd name="T3" fmla="*/ 187325 h 158"/>
                <a:gd name="T4" fmla="*/ 787400 w 706"/>
                <a:gd name="T5" fmla="*/ 184150 h 158"/>
                <a:gd name="T6" fmla="*/ 330200 w 706"/>
                <a:gd name="T7" fmla="*/ 184150 h 158"/>
                <a:gd name="T8" fmla="*/ 330200 w 706"/>
                <a:gd name="T9" fmla="*/ 184150 h 158"/>
                <a:gd name="T10" fmla="*/ 320675 w 706"/>
                <a:gd name="T11" fmla="*/ 187325 h 158"/>
                <a:gd name="T12" fmla="*/ 269875 w 706"/>
                <a:gd name="T13" fmla="*/ 238125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12700 h 158"/>
                <a:gd name="T20" fmla="*/ 273050 w 706"/>
                <a:gd name="T21" fmla="*/ 250825 h 158"/>
                <a:gd name="T22" fmla="*/ 323850 w 706"/>
                <a:gd name="T23" fmla="*/ 203200 h 158"/>
                <a:gd name="T24" fmla="*/ 323850 w 706"/>
                <a:gd name="T25" fmla="*/ 203200 h 158"/>
                <a:gd name="T26" fmla="*/ 330200 w 706"/>
                <a:gd name="T27" fmla="*/ 196850 h 158"/>
                <a:gd name="T28" fmla="*/ 787400 w 706"/>
                <a:gd name="T29" fmla="*/ 196850 h 158"/>
                <a:gd name="T30" fmla="*/ 787400 w 706"/>
                <a:gd name="T31" fmla="*/ 196850 h 158"/>
                <a:gd name="T32" fmla="*/ 793750 w 706"/>
                <a:gd name="T33" fmla="*/ 203200 h 158"/>
                <a:gd name="T34" fmla="*/ 844550 w 706"/>
                <a:gd name="T35" fmla="*/ 250825 h 158"/>
                <a:gd name="T36" fmla="*/ 1120775 w 706"/>
                <a:gd name="T37" fmla="*/ 12700 h 158"/>
                <a:gd name="T38" fmla="*/ 1120775 w 706"/>
                <a:gd name="T39" fmla="*/ 12700 h 158"/>
                <a:gd name="T40" fmla="*/ 1120775 w 706"/>
                <a:gd name="T41" fmla="*/ 0 h 158"/>
                <a:gd name="T42" fmla="*/ 847725 w 706"/>
                <a:gd name="T43" fmla="*/ 238125 h 158"/>
                <a:gd name="T44" fmla="*/ 796925 w 706"/>
                <a:gd name="T45" fmla="*/ 187325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40" name="Freeform 37"/>
            <p:cNvSpPr>
              <a:spLocks noEditPoints="1"/>
            </p:cNvSpPr>
            <p:nvPr/>
          </p:nvSpPr>
          <p:spPr bwMode="auto">
            <a:xfrm>
              <a:off x="4168775" y="4133850"/>
              <a:ext cx="1508125" cy="1450975"/>
            </a:xfrm>
            <a:custGeom>
              <a:avLst/>
              <a:gdLst>
                <a:gd name="T0" fmla="*/ 1485900 w 950"/>
                <a:gd name="T1" fmla="*/ 609600 h 914"/>
                <a:gd name="T2" fmla="*/ 1485900 w 950"/>
                <a:gd name="T3" fmla="*/ 1416050 h 914"/>
                <a:gd name="T4" fmla="*/ 22225 w 950"/>
                <a:gd name="T5" fmla="*/ 609600 h 914"/>
                <a:gd name="T6" fmla="*/ 22225 w 950"/>
                <a:gd name="T7" fmla="*/ 1416050 h 914"/>
                <a:gd name="T8" fmla="*/ 22225 w 950"/>
                <a:gd name="T9" fmla="*/ 609600 h 914"/>
                <a:gd name="T10" fmla="*/ 171450 w 950"/>
                <a:gd name="T11" fmla="*/ 577850 h 914"/>
                <a:gd name="T12" fmla="*/ 34925 w 950"/>
                <a:gd name="T13" fmla="*/ 577850 h 914"/>
                <a:gd name="T14" fmla="*/ 171450 w 950"/>
                <a:gd name="T15" fmla="*/ 577850 h 914"/>
                <a:gd name="T16" fmla="*/ 34925 w 950"/>
                <a:gd name="T17" fmla="*/ 590550 h 914"/>
                <a:gd name="T18" fmla="*/ 171450 w 950"/>
                <a:gd name="T19" fmla="*/ 711200 h 914"/>
                <a:gd name="T20" fmla="*/ 527050 w 950"/>
                <a:gd name="T21" fmla="*/ 936625 h 914"/>
                <a:gd name="T22" fmla="*/ 977900 w 950"/>
                <a:gd name="T23" fmla="*/ 936625 h 914"/>
                <a:gd name="T24" fmla="*/ 34925 w 950"/>
                <a:gd name="T25" fmla="*/ 1428750 h 914"/>
                <a:gd name="T26" fmla="*/ 527050 w 950"/>
                <a:gd name="T27" fmla="*/ 936625 h 914"/>
                <a:gd name="T28" fmla="*/ 1028700 w 950"/>
                <a:gd name="T29" fmla="*/ 22225 h 914"/>
                <a:gd name="T30" fmla="*/ 1314450 w 950"/>
                <a:gd name="T31" fmla="*/ 307975 h 914"/>
                <a:gd name="T32" fmla="*/ 1314450 w 950"/>
                <a:gd name="T33" fmla="*/ 730250 h 914"/>
                <a:gd name="T34" fmla="*/ 987425 w 950"/>
                <a:gd name="T35" fmla="*/ 920750 h 914"/>
                <a:gd name="T36" fmla="*/ 981075 w 950"/>
                <a:gd name="T37" fmla="*/ 914400 h 914"/>
                <a:gd name="T38" fmla="*/ 523875 w 950"/>
                <a:gd name="T39" fmla="*/ 914400 h 914"/>
                <a:gd name="T40" fmla="*/ 466725 w 950"/>
                <a:gd name="T41" fmla="*/ 968375 h 914"/>
                <a:gd name="T42" fmla="*/ 193675 w 950"/>
                <a:gd name="T43" fmla="*/ 730250 h 914"/>
                <a:gd name="T44" fmla="*/ 193675 w 950"/>
                <a:gd name="T45" fmla="*/ 22225 h 914"/>
                <a:gd name="T46" fmla="*/ 1028700 w 950"/>
                <a:gd name="T47" fmla="*/ 22225 h 914"/>
                <a:gd name="T48" fmla="*/ 1336675 w 950"/>
                <a:gd name="T49" fmla="*/ 577850 h 914"/>
                <a:gd name="T50" fmla="*/ 1336675 w 950"/>
                <a:gd name="T51" fmla="*/ 457200 h 914"/>
                <a:gd name="T52" fmla="*/ 1470025 w 950"/>
                <a:gd name="T53" fmla="*/ 577850 h 914"/>
                <a:gd name="T54" fmla="*/ 1470025 w 950"/>
                <a:gd name="T55" fmla="*/ 590550 h 914"/>
                <a:gd name="T56" fmla="*/ 1336675 w 950"/>
                <a:gd name="T57" fmla="*/ 590550 h 914"/>
                <a:gd name="T58" fmla="*/ 1050925 w 950"/>
                <a:gd name="T59" fmla="*/ 38100 h 914"/>
                <a:gd name="T60" fmla="*/ 1298575 w 950"/>
                <a:gd name="T61" fmla="*/ 285750 h 914"/>
                <a:gd name="T62" fmla="*/ 1050925 w 950"/>
                <a:gd name="T63" fmla="*/ 285750 h 914"/>
                <a:gd name="T64" fmla="*/ 1050925 w 950"/>
                <a:gd name="T65" fmla="*/ 38100 h 914"/>
                <a:gd name="T66" fmla="*/ 1508125 w 950"/>
                <a:gd name="T67" fmla="*/ 584200 h 914"/>
                <a:gd name="T68" fmla="*/ 1501775 w 950"/>
                <a:gd name="T69" fmla="*/ 574675 h 914"/>
                <a:gd name="T70" fmla="*/ 1336675 w 950"/>
                <a:gd name="T71" fmla="*/ 295275 h 914"/>
                <a:gd name="T72" fmla="*/ 1038225 w 950"/>
                <a:gd name="T73" fmla="*/ 0 h 914"/>
                <a:gd name="T74" fmla="*/ 171450 w 950"/>
                <a:gd name="T75" fmla="*/ 428625 h 914"/>
                <a:gd name="T76" fmla="*/ 3175 w 950"/>
                <a:gd name="T77" fmla="*/ 574675 h 914"/>
                <a:gd name="T78" fmla="*/ 0 w 950"/>
                <a:gd name="T79" fmla="*/ 584200 h 914"/>
                <a:gd name="T80" fmla="*/ 0 w 950"/>
                <a:gd name="T81" fmla="*/ 1419225 h 914"/>
                <a:gd name="T82" fmla="*/ 3175 w 950"/>
                <a:gd name="T83" fmla="*/ 1435100 h 914"/>
                <a:gd name="T84" fmla="*/ 3175 w 950"/>
                <a:gd name="T85" fmla="*/ 1435100 h 914"/>
                <a:gd name="T86" fmla="*/ 15875 w 950"/>
                <a:gd name="T87" fmla="*/ 1447800 h 914"/>
                <a:gd name="T88" fmla="*/ 15875 w 950"/>
                <a:gd name="T89" fmla="*/ 1447800 h 914"/>
                <a:gd name="T90" fmla="*/ 19050 w 950"/>
                <a:gd name="T91" fmla="*/ 1447800 h 914"/>
                <a:gd name="T92" fmla="*/ 1473200 w 950"/>
                <a:gd name="T93" fmla="*/ 1450975 h 914"/>
                <a:gd name="T94" fmla="*/ 1485900 w 950"/>
                <a:gd name="T95" fmla="*/ 1447800 h 914"/>
                <a:gd name="T96" fmla="*/ 1489075 w 950"/>
                <a:gd name="T97" fmla="*/ 1447800 h 914"/>
                <a:gd name="T98" fmla="*/ 1489075 w 950"/>
                <a:gd name="T99" fmla="*/ 1447800 h 914"/>
                <a:gd name="T100" fmla="*/ 1501775 w 950"/>
                <a:gd name="T101" fmla="*/ 1435100 h 914"/>
                <a:gd name="T102" fmla="*/ 1501775 w 950"/>
                <a:gd name="T103" fmla="*/ 1431925 h 914"/>
                <a:gd name="T104" fmla="*/ 1508125 w 950"/>
                <a:gd name="T105" fmla="*/ 1419225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41" name="Freeform 38"/>
            <p:cNvSpPr>
              <a:spLocks/>
            </p:cNvSpPr>
            <p:nvPr/>
          </p:nvSpPr>
          <p:spPr bwMode="auto">
            <a:xfrm>
              <a:off x="4191000" y="5029200"/>
              <a:ext cx="428625" cy="520700"/>
            </a:xfrm>
            <a:custGeom>
              <a:avLst/>
              <a:gdLst>
                <a:gd name="T0" fmla="*/ 0 w 270"/>
                <a:gd name="T1" fmla="*/ 520700 h 328"/>
                <a:gd name="T2" fmla="*/ 428625 w 270"/>
                <a:gd name="T3" fmla="*/ 88900 h 328"/>
                <a:gd name="T4" fmla="*/ 327025 w 270"/>
                <a:gd name="T5" fmla="*/ 0 h 328"/>
                <a:gd name="T6" fmla="*/ 0 w 270"/>
                <a:gd name="T7" fmla="*/ 501650 h 328"/>
                <a:gd name="T8" fmla="*/ 0 w 270"/>
                <a:gd name="T9" fmla="*/ 501650 h 328"/>
                <a:gd name="T10" fmla="*/ 0 w 270"/>
                <a:gd name="T11" fmla="*/ 520700 h 328"/>
                <a:gd name="T12" fmla="*/ 0 w 270"/>
                <a:gd name="T13" fmla="*/ 52070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42" name="Freeform 39"/>
            <p:cNvSpPr>
              <a:spLocks/>
            </p:cNvSpPr>
            <p:nvPr/>
          </p:nvSpPr>
          <p:spPr bwMode="auto">
            <a:xfrm>
              <a:off x="5222875" y="5032375"/>
              <a:ext cx="431800" cy="517525"/>
            </a:xfrm>
            <a:custGeom>
              <a:avLst/>
              <a:gdLst>
                <a:gd name="T0" fmla="*/ 0 w 272"/>
                <a:gd name="T1" fmla="*/ 85725 h 326"/>
                <a:gd name="T2" fmla="*/ 431800 w 272"/>
                <a:gd name="T3" fmla="*/ 517525 h 326"/>
                <a:gd name="T4" fmla="*/ 431800 w 272"/>
                <a:gd name="T5" fmla="*/ 517525 h 326"/>
                <a:gd name="T6" fmla="*/ 431800 w 272"/>
                <a:gd name="T7" fmla="*/ 504825 h 326"/>
                <a:gd name="T8" fmla="*/ 98425 w 272"/>
                <a:gd name="T9" fmla="*/ 0 h 326"/>
                <a:gd name="T10" fmla="*/ 0 w 272"/>
                <a:gd name="T11" fmla="*/ 8572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43" name="Freeform 40"/>
            <p:cNvSpPr>
              <a:spLocks/>
            </p:cNvSpPr>
            <p:nvPr/>
          </p:nvSpPr>
          <p:spPr bwMode="auto">
            <a:xfrm>
              <a:off x="4645025" y="5070475"/>
              <a:ext cx="955675" cy="454025"/>
            </a:xfrm>
            <a:custGeom>
              <a:avLst/>
              <a:gdLst>
                <a:gd name="T0" fmla="*/ 952500 w 602"/>
                <a:gd name="T1" fmla="*/ 454025 h 286"/>
                <a:gd name="T2" fmla="*/ 955675 w 602"/>
                <a:gd name="T3" fmla="*/ 454025 h 286"/>
                <a:gd name="T4" fmla="*/ 955675 w 602"/>
                <a:gd name="T5" fmla="*/ 454025 h 286"/>
                <a:gd name="T6" fmla="*/ 501650 w 602"/>
                <a:gd name="T7" fmla="*/ 0 h 286"/>
                <a:gd name="T8" fmla="*/ 501650 w 602"/>
                <a:gd name="T9" fmla="*/ 0 h 286"/>
                <a:gd name="T10" fmla="*/ 50800 w 602"/>
                <a:gd name="T11" fmla="*/ 0 h 286"/>
                <a:gd name="T12" fmla="*/ 50800 w 602"/>
                <a:gd name="T13" fmla="*/ 0 h 286"/>
                <a:gd name="T14" fmla="*/ 0 w 602"/>
                <a:gd name="T15" fmla="*/ 53975 h 286"/>
                <a:gd name="T16" fmla="*/ 498475 w 602"/>
                <a:gd name="T17" fmla="*/ 53975 h 286"/>
                <a:gd name="T18" fmla="*/ 952500 w 602"/>
                <a:gd name="T19" fmla="*/ 454025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7" name="AutoShape 5"/>
          <p:cNvSpPr>
            <a:spLocks noChangeAspect="1" noChangeArrowheads="1" noTextEdit="1"/>
          </p:cNvSpPr>
          <p:nvPr/>
        </p:nvSpPr>
        <p:spPr bwMode="auto">
          <a:xfrm>
            <a:off x="3551238" y="304800"/>
            <a:ext cx="1074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>
            <a:off x="3551238" y="1062038"/>
            <a:ext cx="962025" cy="963612"/>
          </a:xfrm>
          <a:custGeom>
            <a:avLst/>
            <a:gdLst>
              <a:gd name="T0" fmla="*/ 431006 w 1212"/>
              <a:gd name="T1" fmla="*/ 2381 h 1214"/>
              <a:gd name="T2" fmla="*/ 337344 w 1212"/>
              <a:gd name="T3" fmla="*/ 22225 h 1214"/>
              <a:gd name="T4" fmla="*/ 251619 w 1212"/>
              <a:gd name="T5" fmla="*/ 58737 h 1214"/>
              <a:gd name="T6" fmla="*/ 174625 w 1212"/>
              <a:gd name="T7" fmla="*/ 109537 h 1214"/>
              <a:gd name="T8" fmla="*/ 109538 w 1212"/>
              <a:gd name="T9" fmla="*/ 175419 h 1214"/>
              <a:gd name="T10" fmla="*/ 57944 w 1212"/>
              <a:gd name="T11" fmla="*/ 252412 h 1214"/>
              <a:gd name="T12" fmla="*/ 22225 w 1212"/>
              <a:gd name="T13" fmla="*/ 338137 h 1214"/>
              <a:gd name="T14" fmla="*/ 2381 w 1212"/>
              <a:gd name="T15" fmla="*/ 432594 h 1214"/>
              <a:gd name="T16" fmla="*/ 2381 w 1212"/>
              <a:gd name="T17" fmla="*/ 531018 h 1214"/>
              <a:gd name="T18" fmla="*/ 22225 w 1212"/>
              <a:gd name="T19" fmla="*/ 625475 h 1214"/>
              <a:gd name="T20" fmla="*/ 57944 w 1212"/>
              <a:gd name="T21" fmla="*/ 711200 h 1214"/>
              <a:gd name="T22" fmla="*/ 109538 w 1212"/>
              <a:gd name="T23" fmla="*/ 788193 h 1214"/>
              <a:gd name="T24" fmla="*/ 174625 w 1212"/>
              <a:gd name="T25" fmla="*/ 854075 h 1214"/>
              <a:gd name="T26" fmla="*/ 251619 w 1212"/>
              <a:gd name="T27" fmla="*/ 904875 h 1214"/>
              <a:gd name="T28" fmla="*/ 337344 w 1212"/>
              <a:gd name="T29" fmla="*/ 941387 h 1214"/>
              <a:gd name="T30" fmla="*/ 431006 w 1212"/>
              <a:gd name="T31" fmla="*/ 961231 h 1214"/>
              <a:gd name="T32" fmla="*/ 530225 w 1212"/>
              <a:gd name="T33" fmla="*/ 961231 h 1214"/>
              <a:gd name="T34" fmla="*/ 623887 w 1212"/>
              <a:gd name="T35" fmla="*/ 941387 h 1214"/>
              <a:gd name="T36" fmla="*/ 710406 w 1212"/>
              <a:gd name="T37" fmla="*/ 904875 h 1214"/>
              <a:gd name="T38" fmla="*/ 786606 w 1212"/>
              <a:gd name="T39" fmla="*/ 854075 h 1214"/>
              <a:gd name="T40" fmla="*/ 852488 w 1212"/>
              <a:gd name="T41" fmla="*/ 788193 h 1214"/>
              <a:gd name="T42" fmla="*/ 904081 w 1212"/>
              <a:gd name="T43" fmla="*/ 711200 h 1214"/>
              <a:gd name="T44" fmla="*/ 940594 w 1212"/>
              <a:gd name="T45" fmla="*/ 625475 h 1214"/>
              <a:gd name="T46" fmla="*/ 959644 w 1212"/>
              <a:gd name="T47" fmla="*/ 531018 h 1214"/>
              <a:gd name="T48" fmla="*/ 959644 w 1212"/>
              <a:gd name="T49" fmla="*/ 432594 h 1214"/>
              <a:gd name="T50" fmla="*/ 940594 w 1212"/>
              <a:gd name="T51" fmla="*/ 338137 h 1214"/>
              <a:gd name="T52" fmla="*/ 904081 w 1212"/>
              <a:gd name="T53" fmla="*/ 252412 h 1214"/>
              <a:gd name="T54" fmla="*/ 852488 w 1212"/>
              <a:gd name="T55" fmla="*/ 175419 h 1214"/>
              <a:gd name="T56" fmla="*/ 786606 w 1212"/>
              <a:gd name="T57" fmla="*/ 109537 h 1214"/>
              <a:gd name="T58" fmla="*/ 710406 w 1212"/>
              <a:gd name="T59" fmla="*/ 58737 h 1214"/>
              <a:gd name="T60" fmla="*/ 623887 w 1212"/>
              <a:gd name="T61" fmla="*/ 22225 h 1214"/>
              <a:gd name="T62" fmla="*/ 530225 w 1212"/>
              <a:gd name="T63" fmla="*/ 2381 h 12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12"/>
              <a:gd name="T97" fmla="*/ 0 h 1214"/>
              <a:gd name="T98" fmla="*/ 1212 w 1212"/>
              <a:gd name="T99" fmla="*/ 1214 h 12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12" h="1214">
                <a:moveTo>
                  <a:pt x="606" y="0"/>
                </a:moveTo>
                <a:lnTo>
                  <a:pt x="543" y="3"/>
                </a:lnTo>
                <a:lnTo>
                  <a:pt x="484" y="13"/>
                </a:lnTo>
                <a:lnTo>
                  <a:pt x="425" y="28"/>
                </a:lnTo>
                <a:lnTo>
                  <a:pt x="370" y="47"/>
                </a:lnTo>
                <a:lnTo>
                  <a:pt x="317" y="74"/>
                </a:lnTo>
                <a:lnTo>
                  <a:pt x="267" y="104"/>
                </a:lnTo>
                <a:lnTo>
                  <a:pt x="220" y="138"/>
                </a:lnTo>
                <a:lnTo>
                  <a:pt x="177" y="177"/>
                </a:lnTo>
                <a:lnTo>
                  <a:pt x="138" y="221"/>
                </a:lnTo>
                <a:lnTo>
                  <a:pt x="104" y="267"/>
                </a:lnTo>
                <a:lnTo>
                  <a:pt x="73" y="318"/>
                </a:lnTo>
                <a:lnTo>
                  <a:pt x="47" y="371"/>
                </a:lnTo>
                <a:lnTo>
                  <a:pt x="28" y="426"/>
                </a:lnTo>
                <a:lnTo>
                  <a:pt x="13" y="485"/>
                </a:lnTo>
                <a:lnTo>
                  <a:pt x="3" y="545"/>
                </a:lnTo>
                <a:lnTo>
                  <a:pt x="0" y="607"/>
                </a:lnTo>
                <a:lnTo>
                  <a:pt x="3" y="669"/>
                </a:lnTo>
                <a:lnTo>
                  <a:pt x="13" y="729"/>
                </a:lnTo>
                <a:lnTo>
                  <a:pt x="28" y="788"/>
                </a:lnTo>
                <a:lnTo>
                  <a:pt x="47" y="843"/>
                </a:lnTo>
                <a:lnTo>
                  <a:pt x="73" y="896"/>
                </a:lnTo>
                <a:lnTo>
                  <a:pt x="104" y="947"/>
                </a:lnTo>
                <a:lnTo>
                  <a:pt x="138" y="993"/>
                </a:lnTo>
                <a:lnTo>
                  <a:pt x="177" y="1037"/>
                </a:lnTo>
                <a:lnTo>
                  <a:pt x="220" y="1076"/>
                </a:lnTo>
                <a:lnTo>
                  <a:pt x="267" y="1110"/>
                </a:lnTo>
                <a:lnTo>
                  <a:pt x="317" y="1140"/>
                </a:lnTo>
                <a:lnTo>
                  <a:pt x="370" y="1167"/>
                </a:lnTo>
                <a:lnTo>
                  <a:pt x="425" y="1186"/>
                </a:lnTo>
                <a:lnTo>
                  <a:pt x="484" y="1201"/>
                </a:lnTo>
                <a:lnTo>
                  <a:pt x="543" y="1211"/>
                </a:lnTo>
                <a:lnTo>
                  <a:pt x="606" y="1214"/>
                </a:lnTo>
                <a:lnTo>
                  <a:pt x="668" y="1211"/>
                </a:lnTo>
                <a:lnTo>
                  <a:pt x="728" y="1201"/>
                </a:lnTo>
                <a:lnTo>
                  <a:pt x="786" y="1186"/>
                </a:lnTo>
                <a:lnTo>
                  <a:pt x="842" y="1167"/>
                </a:lnTo>
                <a:lnTo>
                  <a:pt x="895" y="1140"/>
                </a:lnTo>
                <a:lnTo>
                  <a:pt x="945" y="1110"/>
                </a:lnTo>
                <a:lnTo>
                  <a:pt x="991" y="1076"/>
                </a:lnTo>
                <a:lnTo>
                  <a:pt x="1035" y="1037"/>
                </a:lnTo>
                <a:lnTo>
                  <a:pt x="1074" y="993"/>
                </a:lnTo>
                <a:lnTo>
                  <a:pt x="1109" y="947"/>
                </a:lnTo>
                <a:lnTo>
                  <a:pt x="1139" y="896"/>
                </a:lnTo>
                <a:lnTo>
                  <a:pt x="1165" y="843"/>
                </a:lnTo>
                <a:lnTo>
                  <a:pt x="1185" y="788"/>
                </a:lnTo>
                <a:lnTo>
                  <a:pt x="1200" y="729"/>
                </a:lnTo>
                <a:lnTo>
                  <a:pt x="1209" y="669"/>
                </a:lnTo>
                <a:lnTo>
                  <a:pt x="1212" y="607"/>
                </a:lnTo>
                <a:lnTo>
                  <a:pt x="1209" y="545"/>
                </a:lnTo>
                <a:lnTo>
                  <a:pt x="1200" y="485"/>
                </a:lnTo>
                <a:lnTo>
                  <a:pt x="1185" y="426"/>
                </a:lnTo>
                <a:lnTo>
                  <a:pt x="1165" y="371"/>
                </a:lnTo>
                <a:lnTo>
                  <a:pt x="1139" y="318"/>
                </a:lnTo>
                <a:lnTo>
                  <a:pt x="1109" y="267"/>
                </a:lnTo>
                <a:lnTo>
                  <a:pt x="1074" y="221"/>
                </a:lnTo>
                <a:lnTo>
                  <a:pt x="1035" y="177"/>
                </a:lnTo>
                <a:lnTo>
                  <a:pt x="991" y="138"/>
                </a:lnTo>
                <a:lnTo>
                  <a:pt x="945" y="104"/>
                </a:lnTo>
                <a:lnTo>
                  <a:pt x="895" y="74"/>
                </a:lnTo>
                <a:lnTo>
                  <a:pt x="842" y="47"/>
                </a:lnTo>
                <a:lnTo>
                  <a:pt x="786" y="28"/>
                </a:lnTo>
                <a:lnTo>
                  <a:pt x="728" y="13"/>
                </a:lnTo>
                <a:lnTo>
                  <a:pt x="668" y="3"/>
                </a:lnTo>
                <a:lnTo>
                  <a:pt x="606" y="0"/>
                </a:lnTo>
                <a:close/>
              </a:path>
            </a:pathLst>
          </a:custGeom>
          <a:solidFill>
            <a:srgbClr val="BF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3641725" y="1803400"/>
            <a:ext cx="88900" cy="57150"/>
          </a:xfrm>
          <a:custGeom>
            <a:avLst/>
            <a:gdLst>
              <a:gd name="T0" fmla="*/ 88900 w 112"/>
              <a:gd name="T1" fmla="*/ 0 h 73"/>
              <a:gd name="T2" fmla="*/ 0 w 112"/>
              <a:gd name="T3" fmla="*/ 0 h 73"/>
              <a:gd name="T4" fmla="*/ 0 w 112"/>
              <a:gd name="T5" fmla="*/ 57150 h 73"/>
              <a:gd name="T6" fmla="*/ 88900 w 112"/>
              <a:gd name="T7" fmla="*/ 31315 h 73"/>
              <a:gd name="T8" fmla="*/ 88900 w 112"/>
              <a:gd name="T9" fmla="*/ 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3"/>
              <a:gd name="T17" fmla="*/ 112 w 112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3">
                <a:moveTo>
                  <a:pt x="112" y="0"/>
                </a:moveTo>
                <a:lnTo>
                  <a:pt x="0" y="0"/>
                </a:lnTo>
                <a:lnTo>
                  <a:pt x="0" y="73"/>
                </a:lnTo>
                <a:lnTo>
                  <a:pt x="112" y="40"/>
                </a:lnTo>
                <a:lnTo>
                  <a:pt x="1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3641725" y="1223963"/>
            <a:ext cx="806450" cy="909637"/>
          </a:xfrm>
          <a:custGeom>
            <a:avLst/>
            <a:gdLst>
              <a:gd name="T0" fmla="*/ 622913 w 1015"/>
              <a:gd name="T1" fmla="*/ 145383 h 1145"/>
              <a:gd name="T2" fmla="*/ 580008 w 1015"/>
              <a:gd name="T3" fmla="*/ 109633 h 1145"/>
              <a:gd name="T4" fmla="*/ 533926 w 1015"/>
              <a:gd name="T5" fmla="*/ 79444 h 1145"/>
              <a:gd name="T6" fmla="*/ 485459 w 1015"/>
              <a:gd name="T7" fmla="*/ 54022 h 1145"/>
              <a:gd name="T8" fmla="*/ 435404 w 1015"/>
              <a:gd name="T9" fmla="*/ 32572 h 1145"/>
              <a:gd name="T10" fmla="*/ 382964 w 1015"/>
              <a:gd name="T11" fmla="*/ 16683 h 1145"/>
              <a:gd name="T12" fmla="*/ 328936 w 1015"/>
              <a:gd name="T13" fmla="*/ 6356 h 1145"/>
              <a:gd name="T14" fmla="*/ 274114 w 1015"/>
              <a:gd name="T15" fmla="*/ 794 h 1145"/>
              <a:gd name="T16" fmla="*/ 0 w 1015"/>
              <a:gd name="T17" fmla="*/ 0 h 1145"/>
              <a:gd name="T18" fmla="*/ 88988 w 1015"/>
              <a:gd name="T19" fmla="*/ 579149 h 1145"/>
              <a:gd name="T20" fmla="*/ 246305 w 1015"/>
              <a:gd name="T21" fmla="*/ 89772 h 1145"/>
              <a:gd name="T22" fmla="*/ 292388 w 1015"/>
              <a:gd name="T23" fmla="*/ 91361 h 1145"/>
              <a:gd name="T24" fmla="*/ 338471 w 1015"/>
              <a:gd name="T25" fmla="*/ 98511 h 1145"/>
              <a:gd name="T26" fmla="*/ 382964 w 1015"/>
              <a:gd name="T27" fmla="*/ 109633 h 1145"/>
              <a:gd name="T28" fmla="*/ 426664 w 1015"/>
              <a:gd name="T29" fmla="*/ 125522 h 1145"/>
              <a:gd name="T30" fmla="*/ 467185 w 1015"/>
              <a:gd name="T31" fmla="*/ 144589 h 1145"/>
              <a:gd name="T32" fmla="*/ 506912 w 1015"/>
              <a:gd name="T33" fmla="*/ 168422 h 1145"/>
              <a:gd name="T34" fmla="*/ 544254 w 1015"/>
              <a:gd name="T35" fmla="*/ 195433 h 1145"/>
              <a:gd name="T36" fmla="*/ 579214 w 1015"/>
              <a:gd name="T37" fmla="*/ 228005 h 1145"/>
              <a:gd name="T38" fmla="*/ 632448 w 1015"/>
              <a:gd name="T39" fmla="*/ 290766 h 1145"/>
              <a:gd name="T40" fmla="*/ 672969 w 1015"/>
              <a:gd name="T41" fmla="*/ 360677 h 1145"/>
              <a:gd name="T42" fmla="*/ 700777 w 1015"/>
              <a:gd name="T43" fmla="*/ 436149 h 1145"/>
              <a:gd name="T44" fmla="*/ 715079 w 1015"/>
              <a:gd name="T45" fmla="*/ 516388 h 1145"/>
              <a:gd name="T46" fmla="*/ 551405 w 1015"/>
              <a:gd name="T47" fmla="*/ 577560 h 1145"/>
              <a:gd name="T48" fmla="*/ 515651 w 1015"/>
              <a:gd name="T49" fmla="*/ 577560 h 1145"/>
              <a:gd name="T50" fmla="*/ 479897 w 1015"/>
              <a:gd name="T51" fmla="*/ 582327 h 1145"/>
              <a:gd name="T52" fmla="*/ 445733 w 1015"/>
              <a:gd name="T53" fmla="*/ 591065 h 1145"/>
              <a:gd name="T54" fmla="*/ 412362 w 1015"/>
              <a:gd name="T55" fmla="*/ 603776 h 1145"/>
              <a:gd name="T56" fmla="*/ 381375 w 1015"/>
              <a:gd name="T57" fmla="*/ 621254 h 1145"/>
              <a:gd name="T58" fmla="*/ 352772 w 1015"/>
              <a:gd name="T59" fmla="*/ 642704 h 1145"/>
              <a:gd name="T60" fmla="*/ 326553 w 1015"/>
              <a:gd name="T61" fmla="*/ 667332 h 1145"/>
              <a:gd name="T62" fmla="*/ 303511 w 1015"/>
              <a:gd name="T63" fmla="*/ 695137 h 1145"/>
              <a:gd name="T64" fmla="*/ 296360 w 1015"/>
              <a:gd name="T65" fmla="*/ 729298 h 1145"/>
              <a:gd name="T66" fmla="*/ 314635 w 1015"/>
              <a:gd name="T67" fmla="*/ 757898 h 1145"/>
              <a:gd name="T68" fmla="*/ 331320 w 1015"/>
              <a:gd name="T69" fmla="*/ 765048 h 1145"/>
              <a:gd name="T70" fmla="*/ 348800 w 1015"/>
              <a:gd name="T71" fmla="*/ 765843 h 1145"/>
              <a:gd name="T72" fmla="*/ 363896 w 1015"/>
              <a:gd name="T73" fmla="*/ 759487 h 1145"/>
              <a:gd name="T74" fmla="*/ 376608 w 1015"/>
              <a:gd name="T75" fmla="*/ 747571 h 1145"/>
              <a:gd name="T76" fmla="*/ 393293 w 1015"/>
              <a:gd name="T77" fmla="*/ 727709 h 1145"/>
              <a:gd name="T78" fmla="*/ 411568 w 1015"/>
              <a:gd name="T79" fmla="*/ 710232 h 1145"/>
              <a:gd name="T80" fmla="*/ 431431 w 1015"/>
              <a:gd name="T81" fmla="*/ 695137 h 1145"/>
              <a:gd name="T82" fmla="*/ 453678 w 1015"/>
              <a:gd name="T83" fmla="*/ 684810 h 1145"/>
              <a:gd name="T84" fmla="*/ 476719 w 1015"/>
              <a:gd name="T85" fmla="*/ 675276 h 1145"/>
              <a:gd name="T86" fmla="*/ 501350 w 1015"/>
              <a:gd name="T87" fmla="*/ 669715 h 1145"/>
              <a:gd name="T88" fmla="*/ 525980 w 1015"/>
              <a:gd name="T89" fmla="*/ 667332 h 1145"/>
              <a:gd name="T90" fmla="*/ 551405 w 1015"/>
              <a:gd name="T91" fmla="*/ 668126 h 1145"/>
              <a:gd name="T92" fmla="*/ 88988 w 1015"/>
              <a:gd name="T93" fmla="*/ 819865 h 1145"/>
              <a:gd name="T94" fmla="*/ 0 w 1015"/>
              <a:gd name="T95" fmla="*/ 637143 h 1145"/>
              <a:gd name="T96" fmla="*/ 641187 w 1015"/>
              <a:gd name="T97" fmla="*/ 909637 h 1145"/>
              <a:gd name="T98" fmla="*/ 806450 w 1015"/>
              <a:gd name="T99" fmla="*/ 606160 h 1145"/>
              <a:gd name="T100" fmla="*/ 805655 w 1015"/>
              <a:gd name="T101" fmla="*/ 532277 h 1145"/>
              <a:gd name="T102" fmla="*/ 800094 w 1015"/>
              <a:gd name="T103" fmla="*/ 477460 h 1145"/>
              <a:gd name="T104" fmla="*/ 790559 w 1015"/>
              <a:gd name="T105" fmla="*/ 423438 h 1145"/>
              <a:gd name="T106" fmla="*/ 773874 w 1015"/>
              <a:gd name="T107" fmla="*/ 371799 h 1145"/>
              <a:gd name="T108" fmla="*/ 754011 w 1015"/>
              <a:gd name="T109" fmla="*/ 320955 h 1145"/>
              <a:gd name="T110" fmla="*/ 726997 w 1015"/>
              <a:gd name="T111" fmla="*/ 272494 h 1145"/>
              <a:gd name="T112" fmla="*/ 696805 w 1015"/>
              <a:gd name="T113" fmla="*/ 228005 h 1145"/>
              <a:gd name="T114" fmla="*/ 662640 w 1015"/>
              <a:gd name="T115" fmla="*/ 185105 h 11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5"/>
              <a:gd name="T175" fmla="*/ 0 h 1145"/>
              <a:gd name="T176" fmla="*/ 1015 w 1015"/>
              <a:gd name="T177" fmla="*/ 1145 h 114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5" h="1145">
                <a:moveTo>
                  <a:pt x="809" y="207"/>
                </a:moveTo>
                <a:lnTo>
                  <a:pt x="784" y="183"/>
                </a:lnTo>
                <a:lnTo>
                  <a:pt x="758" y="160"/>
                </a:lnTo>
                <a:lnTo>
                  <a:pt x="730" y="138"/>
                </a:lnTo>
                <a:lnTo>
                  <a:pt x="701" y="119"/>
                </a:lnTo>
                <a:lnTo>
                  <a:pt x="672" y="100"/>
                </a:lnTo>
                <a:lnTo>
                  <a:pt x="642" y="83"/>
                </a:lnTo>
                <a:lnTo>
                  <a:pt x="611" y="68"/>
                </a:lnTo>
                <a:lnTo>
                  <a:pt x="580" y="53"/>
                </a:lnTo>
                <a:lnTo>
                  <a:pt x="548" y="41"/>
                </a:lnTo>
                <a:lnTo>
                  <a:pt x="516" y="30"/>
                </a:lnTo>
                <a:lnTo>
                  <a:pt x="482" y="21"/>
                </a:lnTo>
                <a:lnTo>
                  <a:pt x="449" y="14"/>
                </a:lnTo>
                <a:lnTo>
                  <a:pt x="414" y="8"/>
                </a:lnTo>
                <a:lnTo>
                  <a:pt x="380" y="3"/>
                </a:lnTo>
                <a:lnTo>
                  <a:pt x="345" y="1"/>
                </a:lnTo>
                <a:lnTo>
                  <a:pt x="310" y="0"/>
                </a:lnTo>
                <a:lnTo>
                  <a:pt x="0" y="0"/>
                </a:lnTo>
                <a:lnTo>
                  <a:pt x="0" y="729"/>
                </a:lnTo>
                <a:lnTo>
                  <a:pt x="112" y="729"/>
                </a:lnTo>
                <a:lnTo>
                  <a:pt x="112" y="113"/>
                </a:lnTo>
                <a:lnTo>
                  <a:pt x="310" y="113"/>
                </a:lnTo>
                <a:lnTo>
                  <a:pt x="340" y="114"/>
                </a:lnTo>
                <a:lnTo>
                  <a:pt x="368" y="115"/>
                </a:lnTo>
                <a:lnTo>
                  <a:pt x="397" y="120"/>
                </a:lnTo>
                <a:lnTo>
                  <a:pt x="426" y="124"/>
                </a:lnTo>
                <a:lnTo>
                  <a:pt x="455" y="130"/>
                </a:lnTo>
                <a:lnTo>
                  <a:pt x="482" y="138"/>
                </a:lnTo>
                <a:lnTo>
                  <a:pt x="510" y="147"/>
                </a:lnTo>
                <a:lnTo>
                  <a:pt x="537" y="158"/>
                </a:lnTo>
                <a:lnTo>
                  <a:pt x="563" y="169"/>
                </a:lnTo>
                <a:lnTo>
                  <a:pt x="588" y="182"/>
                </a:lnTo>
                <a:lnTo>
                  <a:pt x="614" y="197"/>
                </a:lnTo>
                <a:lnTo>
                  <a:pt x="638" y="212"/>
                </a:lnTo>
                <a:lnTo>
                  <a:pt x="662" y="229"/>
                </a:lnTo>
                <a:lnTo>
                  <a:pt x="685" y="246"/>
                </a:lnTo>
                <a:lnTo>
                  <a:pt x="707" y="266"/>
                </a:lnTo>
                <a:lnTo>
                  <a:pt x="729" y="287"/>
                </a:lnTo>
                <a:lnTo>
                  <a:pt x="764" y="325"/>
                </a:lnTo>
                <a:lnTo>
                  <a:pt x="796" y="366"/>
                </a:lnTo>
                <a:lnTo>
                  <a:pt x="823" y="409"/>
                </a:lnTo>
                <a:lnTo>
                  <a:pt x="847" y="454"/>
                </a:lnTo>
                <a:lnTo>
                  <a:pt x="867" y="501"/>
                </a:lnTo>
                <a:lnTo>
                  <a:pt x="882" y="549"/>
                </a:lnTo>
                <a:lnTo>
                  <a:pt x="893" y="599"/>
                </a:lnTo>
                <a:lnTo>
                  <a:pt x="900" y="650"/>
                </a:lnTo>
                <a:lnTo>
                  <a:pt x="694" y="650"/>
                </a:lnTo>
                <a:lnTo>
                  <a:pt x="694" y="727"/>
                </a:lnTo>
                <a:lnTo>
                  <a:pt x="671" y="726"/>
                </a:lnTo>
                <a:lnTo>
                  <a:pt x="649" y="727"/>
                </a:lnTo>
                <a:lnTo>
                  <a:pt x="626" y="729"/>
                </a:lnTo>
                <a:lnTo>
                  <a:pt x="604" y="733"/>
                </a:lnTo>
                <a:lnTo>
                  <a:pt x="583" y="737"/>
                </a:lnTo>
                <a:lnTo>
                  <a:pt x="561" y="744"/>
                </a:lnTo>
                <a:lnTo>
                  <a:pt x="540" y="751"/>
                </a:lnTo>
                <a:lnTo>
                  <a:pt x="519" y="760"/>
                </a:lnTo>
                <a:lnTo>
                  <a:pt x="500" y="771"/>
                </a:lnTo>
                <a:lnTo>
                  <a:pt x="480" y="782"/>
                </a:lnTo>
                <a:lnTo>
                  <a:pt x="462" y="795"/>
                </a:lnTo>
                <a:lnTo>
                  <a:pt x="444" y="809"/>
                </a:lnTo>
                <a:lnTo>
                  <a:pt x="427" y="824"/>
                </a:lnTo>
                <a:lnTo>
                  <a:pt x="411" y="840"/>
                </a:lnTo>
                <a:lnTo>
                  <a:pt x="396" y="857"/>
                </a:lnTo>
                <a:lnTo>
                  <a:pt x="382" y="875"/>
                </a:lnTo>
                <a:lnTo>
                  <a:pt x="373" y="896"/>
                </a:lnTo>
                <a:lnTo>
                  <a:pt x="373" y="918"/>
                </a:lnTo>
                <a:lnTo>
                  <a:pt x="381" y="938"/>
                </a:lnTo>
                <a:lnTo>
                  <a:pt x="396" y="954"/>
                </a:lnTo>
                <a:lnTo>
                  <a:pt x="406" y="960"/>
                </a:lnTo>
                <a:lnTo>
                  <a:pt x="417" y="963"/>
                </a:lnTo>
                <a:lnTo>
                  <a:pt x="427" y="964"/>
                </a:lnTo>
                <a:lnTo>
                  <a:pt x="439" y="964"/>
                </a:lnTo>
                <a:lnTo>
                  <a:pt x="449" y="961"/>
                </a:lnTo>
                <a:lnTo>
                  <a:pt x="458" y="956"/>
                </a:lnTo>
                <a:lnTo>
                  <a:pt x="467" y="949"/>
                </a:lnTo>
                <a:lnTo>
                  <a:pt x="474" y="941"/>
                </a:lnTo>
                <a:lnTo>
                  <a:pt x="485" y="928"/>
                </a:lnTo>
                <a:lnTo>
                  <a:pt x="495" y="916"/>
                </a:lnTo>
                <a:lnTo>
                  <a:pt x="507" y="904"/>
                </a:lnTo>
                <a:lnTo>
                  <a:pt x="518" y="894"/>
                </a:lnTo>
                <a:lnTo>
                  <a:pt x="531" y="885"/>
                </a:lnTo>
                <a:lnTo>
                  <a:pt x="543" y="875"/>
                </a:lnTo>
                <a:lnTo>
                  <a:pt x="557" y="869"/>
                </a:lnTo>
                <a:lnTo>
                  <a:pt x="571" y="862"/>
                </a:lnTo>
                <a:lnTo>
                  <a:pt x="585" y="855"/>
                </a:lnTo>
                <a:lnTo>
                  <a:pt x="600" y="850"/>
                </a:lnTo>
                <a:lnTo>
                  <a:pt x="615" y="847"/>
                </a:lnTo>
                <a:lnTo>
                  <a:pt x="631" y="843"/>
                </a:lnTo>
                <a:lnTo>
                  <a:pt x="646" y="841"/>
                </a:lnTo>
                <a:lnTo>
                  <a:pt x="662" y="840"/>
                </a:lnTo>
                <a:lnTo>
                  <a:pt x="678" y="840"/>
                </a:lnTo>
                <a:lnTo>
                  <a:pt x="694" y="841"/>
                </a:lnTo>
                <a:lnTo>
                  <a:pt x="694" y="1032"/>
                </a:lnTo>
                <a:lnTo>
                  <a:pt x="112" y="1032"/>
                </a:lnTo>
                <a:lnTo>
                  <a:pt x="112" y="769"/>
                </a:lnTo>
                <a:lnTo>
                  <a:pt x="0" y="802"/>
                </a:lnTo>
                <a:lnTo>
                  <a:pt x="0" y="1145"/>
                </a:lnTo>
                <a:lnTo>
                  <a:pt x="807" y="1145"/>
                </a:lnTo>
                <a:lnTo>
                  <a:pt x="807" y="763"/>
                </a:lnTo>
                <a:lnTo>
                  <a:pt x="1015" y="763"/>
                </a:lnTo>
                <a:lnTo>
                  <a:pt x="1015" y="706"/>
                </a:lnTo>
                <a:lnTo>
                  <a:pt x="1014" y="670"/>
                </a:lnTo>
                <a:lnTo>
                  <a:pt x="1012" y="636"/>
                </a:lnTo>
                <a:lnTo>
                  <a:pt x="1007" y="601"/>
                </a:lnTo>
                <a:lnTo>
                  <a:pt x="1002" y="567"/>
                </a:lnTo>
                <a:lnTo>
                  <a:pt x="995" y="533"/>
                </a:lnTo>
                <a:lnTo>
                  <a:pt x="986" y="500"/>
                </a:lnTo>
                <a:lnTo>
                  <a:pt x="974" y="468"/>
                </a:lnTo>
                <a:lnTo>
                  <a:pt x="963" y="435"/>
                </a:lnTo>
                <a:lnTo>
                  <a:pt x="949" y="404"/>
                </a:lnTo>
                <a:lnTo>
                  <a:pt x="933" y="373"/>
                </a:lnTo>
                <a:lnTo>
                  <a:pt x="915" y="343"/>
                </a:lnTo>
                <a:lnTo>
                  <a:pt x="897" y="314"/>
                </a:lnTo>
                <a:lnTo>
                  <a:pt x="877" y="287"/>
                </a:lnTo>
                <a:lnTo>
                  <a:pt x="857" y="259"/>
                </a:lnTo>
                <a:lnTo>
                  <a:pt x="834" y="233"/>
                </a:lnTo>
                <a:lnTo>
                  <a:pt x="809" y="2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4235450" y="1293813"/>
            <a:ext cx="390525" cy="392112"/>
          </a:xfrm>
          <a:custGeom>
            <a:avLst/>
            <a:gdLst>
              <a:gd name="T0" fmla="*/ 215462 w 493"/>
              <a:gd name="T1" fmla="*/ 390525 h 494"/>
              <a:gd name="T2" fmla="*/ 252693 w 493"/>
              <a:gd name="T3" fmla="*/ 383381 h 494"/>
              <a:gd name="T4" fmla="*/ 287547 w 493"/>
              <a:gd name="T5" fmla="*/ 369093 h 494"/>
              <a:gd name="T6" fmla="*/ 319232 w 493"/>
              <a:gd name="T7" fmla="*/ 346868 h 494"/>
              <a:gd name="T8" fmla="*/ 346957 w 493"/>
              <a:gd name="T9" fmla="*/ 319881 h 494"/>
              <a:gd name="T10" fmla="*/ 367553 w 493"/>
              <a:gd name="T11" fmla="*/ 288131 h 494"/>
              <a:gd name="T12" fmla="*/ 382604 w 493"/>
              <a:gd name="T13" fmla="*/ 252412 h 494"/>
              <a:gd name="T14" fmla="*/ 389733 w 493"/>
              <a:gd name="T15" fmla="*/ 215106 h 494"/>
              <a:gd name="T16" fmla="*/ 389733 w 493"/>
              <a:gd name="T17" fmla="*/ 177006 h 494"/>
              <a:gd name="T18" fmla="*/ 382604 w 493"/>
              <a:gd name="T19" fmla="*/ 139700 h 494"/>
              <a:gd name="T20" fmla="*/ 367553 w 493"/>
              <a:gd name="T21" fmla="*/ 103981 h 494"/>
              <a:gd name="T22" fmla="*/ 346957 w 493"/>
              <a:gd name="T23" fmla="*/ 72231 h 494"/>
              <a:gd name="T24" fmla="*/ 319232 w 493"/>
              <a:gd name="T25" fmla="*/ 45244 h 494"/>
              <a:gd name="T26" fmla="*/ 287547 w 493"/>
              <a:gd name="T27" fmla="*/ 23019 h 494"/>
              <a:gd name="T28" fmla="*/ 252693 w 493"/>
              <a:gd name="T29" fmla="*/ 8731 h 494"/>
              <a:gd name="T30" fmla="*/ 215462 w 493"/>
              <a:gd name="T31" fmla="*/ 1587 h 494"/>
              <a:gd name="T32" fmla="*/ 175063 w 493"/>
              <a:gd name="T33" fmla="*/ 1587 h 494"/>
              <a:gd name="T34" fmla="*/ 137040 w 493"/>
              <a:gd name="T35" fmla="*/ 9525 h 494"/>
              <a:gd name="T36" fmla="*/ 102186 w 493"/>
              <a:gd name="T37" fmla="*/ 23812 h 494"/>
              <a:gd name="T38" fmla="*/ 71293 w 493"/>
              <a:gd name="T39" fmla="*/ 45244 h 494"/>
              <a:gd name="T40" fmla="*/ 45152 w 493"/>
              <a:gd name="T41" fmla="*/ 71437 h 494"/>
              <a:gd name="T42" fmla="*/ 23764 w 493"/>
              <a:gd name="T43" fmla="*/ 102394 h 494"/>
              <a:gd name="T44" fmla="*/ 9506 w 493"/>
              <a:gd name="T45" fmla="*/ 137319 h 494"/>
              <a:gd name="T46" fmla="*/ 792 w 493"/>
              <a:gd name="T47" fmla="*/ 176212 h 494"/>
              <a:gd name="T48" fmla="*/ 792 w 493"/>
              <a:gd name="T49" fmla="*/ 215106 h 494"/>
              <a:gd name="T50" fmla="*/ 8714 w 493"/>
              <a:gd name="T51" fmla="*/ 252412 h 494"/>
              <a:gd name="T52" fmla="*/ 22972 w 493"/>
              <a:gd name="T53" fmla="*/ 288131 h 494"/>
              <a:gd name="T54" fmla="*/ 45152 w 493"/>
              <a:gd name="T55" fmla="*/ 319881 h 494"/>
              <a:gd name="T56" fmla="*/ 72085 w 493"/>
              <a:gd name="T57" fmla="*/ 346868 h 494"/>
              <a:gd name="T58" fmla="*/ 102978 w 493"/>
              <a:gd name="T59" fmla="*/ 369093 h 494"/>
              <a:gd name="T60" fmla="*/ 138625 w 493"/>
              <a:gd name="T61" fmla="*/ 383381 h 494"/>
              <a:gd name="T62" fmla="*/ 175855 w 493"/>
              <a:gd name="T63" fmla="*/ 390525 h 4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93"/>
              <a:gd name="T97" fmla="*/ 0 h 494"/>
              <a:gd name="T98" fmla="*/ 493 w 493"/>
              <a:gd name="T99" fmla="*/ 494 h 4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93" h="494">
                <a:moveTo>
                  <a:pt x="247" y="494"/>
                </a:moveTo>
                <a:lnTo>
                  <a:pt x="272" y="492"/>
                </a:lnTo>
                <a:lnTo>
                  <a:pt x="295" y="489"/>
                </a:lnTo>
                <a:lnTo>
                  <a:pt x="319" y="483"/>
                </a:lnTo>
                <a:lnTo>
                  <a:pt x="341" y="475"/>
                </a:lnTo>
                <a:lnTo>
                  <a:pt x="363" y="465"/>
                </a:lnTo>
                <a:lnTo>
                  <a:pt x="384" y="452"/>
                </a:lnTo>
                <a:lnTo>
                  <a:pt x="403" y="437"/>
                </a:lnTo>
                <a:lnTo>
                  <a:pt x="422" y="421"/>
                </a:lnTo>
                <a:lnTo>
                  <a:pt x="438" y="403"/>
                </a:lnTo>
                <a:lnTo>
                  <a:pt x="453" y="384"/>
                </a:lnTo>
                <a:lnTo>
                  <a:pt x="464" y="363"/>
                </a:lnTo>
                <a:lnTo>
                  <a:pt x="475" y="341"/>
                </a:lnTo>
                <a:lnTo>
                  <a:pt x="483" y="318"/>
                </a:lnTo>
                <a:lnTo>
                  <a:pt x="488" y="295"/>
                </a:lnTo>
                <a:lnTo>
                  <a:pt x="492" y="271"/>
                </a:lnTo>
                <a:lnTo>
                  <a:pt x="493" y="247"/>
                </a:lnTo>
                <a:lnTo>
                  <a:pt x="492" y="223"/>
                </a:lnTo>
                <a:lnTo>
                  <a:pt x="488" y="199"/>
                </a:lnTo>
                <a:lnTo>
                  <a:pt x="483" y="176"/>
                </a:lnTo>
                <a:lnTo>
                  <a:pt x="475" y="153"/>
                </a:lnTo>
                <a:lnTo>
                  <a:pt x="464" y="131"/>
                </a:lnTo>
                <a:lnTo>
                  <a:pt x="453" y="110"/>
                </a:lnTo>
                <a:lnTo>
                  <a:pt x="438" y="91"/>
                </a:lnTo>
                <a:lnTo>
                  <a:pt x="422" y="73"/>
                </a:lnTo>
                <a:lnTo>
                  <a:pt x="403" y="57"/>
                </a:lnTo>
                <a:lnTo>
                  <a:pt x="384" y="42"/>
                </a:lnTo>
                <a:lnTo>
                  <a:pt x="363" y="29"/>
                </a:lnTo>
                <a:lnTo>
                  <a:pt x="341" y="19"/>
                </a:lnTo>
                <a:lnTo>
                  <a:pt x="319" y="11"/>
                </a:lnTo>
                <a:lnTo>
                  <a:pt x="295" y="5"/>
                </a:lnTo>
                <a:lnTo>
                  <a:pt x="272" y="2"/>
                </a:lnTo>
                <a:lnTo>
                  <a:pt x="247" y="0"/>
                </a:lnTo>
                <a:lnTo>
                  <a:pt x="221" y="2"/>
                </a:lnTo>
                <a:lnTo>
                  <a:pt x="197" y="5"/>
                </a:lnTo>
                <a:lnTo>
                  <a:pt x="173" y="12"/>
                </a:lnTo>
                <a:lnTo>
                  <a:pt x="151" y="20"/>
                </a:lnTo>
                <a:lnTo>
                  <a:pt x="129" y="30"/>
                </a:lnTo>
                <a:lnTo>
                  <a:pt x="108" y="43"/>
                </a:lnTo>
                <a:lnTo>
                  <a:pt x="90" y="57"/>
                </a:lnTo>
                <a:lnTo>
                  <a:pt x="73" y="73"/>
                </a:lnTo>
                <a:lnTo>
                  <a:pt x="57" y="90"/>
                </a:lnTo>
                <a:lnTo>
                  <a:pt x="43" y="109"/>
                </a:lnTo>
                <a:lnTo>
                  <a:pt x="30" y="129"/>
                </a:lnTo>
                <a:lnTo>
                  <a:pt x="20" y="151"/>
                </a:lnTo>
                <a:lnTo>
                  <a:pt x="12" y="173"/>
                </a:lnTo>
                <a:lnTo>
                  <a:pt x="5" y="197"/>
                </a:lnTo>
                <a:lnTo>
                  <a:pt x="1" y="222"/>
                </a:lnTo>
                <a:lnTo>
                  <a:pt x="0" y="247"/>
                </a:lnTo>
                <a:lnTo>
                  <a:pt x="1" y="271"/>
                </a:lnTo>
                <a:lnTo>
                  <a:pt x="5" y="295"/>
                </a:lnTo>
                <a:lnTo>
                  <a:pt x="11" y="318"/>
                </a:lnTo>
                <a:lnTo>
                  <a:pt x="20" y="341"/>
                </a:lnTo>
                <a:lnTo>
                  <a:pt x="29" y="363"/>
                </a:lnTo>
                <a:lnTo>
                  <a:pt x="42" y="384"/>
                </a:lnTo>
                <a:lnTo>
                  <a:pt x="57" y="403"/>
                </a:lnTo>
                <a:lnTo>
                  <a:pt x="73" y="421"/>
                </a:lnTo>
                <a:lnTo>
                  <a:pt x="91" y="437"/>
                </a:lnTo>
                <a:lnTo>
                  <a:pt x="110" y="452"/>
                </a:lnTo>
                <a:lnTo>
                  <a:pt x="130" y="465"/>
                </a:lnTo>
                <a:lnTo>
                  <a:pt x="152" y="475"/>
                </a:lnTo>
                <a:lnTo>
                  <a:pt x="175" y="483"/>
                </a:lnTo>
                <a:lnTo>
                  <a:pt x="198" y="489"/>
                </a:lnTo>
                <a:lnTo>
                  <a:pt x="222" y="492"/>
                </a:lnTo>
                <a:lnTo>
                  <a:pt x="247" y="4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4337050" y="1395413"/>
            <a:ext cx="188913" cy="188912"/>
          </a:xfrm>
          <a:custGeom>
            <a:avLst/>
            <a:gdLst>
              <a:gd name="T0" fmla="*/ 0 w 238"/>
              <a:gd name="T1" fmla="*/ 94456 h 240"/>
              <a:gd name="T2" fmla="*/ 0 w 238"/>
              <a:gd name="T3" fmla="*/ 85010 h 240"/>
              <a:gd name="T4" fmla="*/ 1588 w 238"/>
              <a:gd name="T5" fmla="*/ 75565 h 240"/>
              <a:gd name="T6" fmla="*/ 3969 w 238"/>
              <a:gd name="T7" fmla="*/ 66906 h 240"/>
              <a:gd name="T8" fmla="*/ 7144 w 238"/>
              <a:gd name="T9" fmla="*/ 58248 h 240"/>
              <a:gd name="T10" fmla="*/ 11113 w 238"/>
              <a:gd name="T11" fmla="*/ 50377 h 240"/>
              <a:gd name="T12" fmla="*/ 15875 w 238"/>
              <a:gd name="T13" fmla="*/ 41718 h 240"/>
              <a:gd name="T14" fmla="*/ 21431 w 238"/>
              <a:gd name="T15" fmla="*/ 34634 h 240"/>
              <a:gd name="T16" fmla="*/ 27781 w 238"/>
              <a:gd name="T17" fmla="*/ 28337 h 240"/>
              <a:gd name="T18" fmla="*/ 34925 w 238"/>
              <a:gd name="T19" fmla="*/ 22040 h 240"/>
              <a:gd name="T20" fmla="*/ 42069 w 238"/>
              <a:gd name="T21" fmla="*/ 16530 h 240"/>
              <a:gd name="T22" fmla="*/ 50006 w 238"/>
              <a:gd name="T23" fmla="*/ 11020 h 240"/>
              <a:gd name="T24" fmla="*/ 58738 w 238"/>
              <a:gd name="T25" fmla="*/ 7084 h 240"/>
              <a:gd name="T26" fmla="*/ 66675 w 238"/>
              <a:gd name="T27" fmla="*/ 4723 h 240"/>
              <a:gd name="T28" fmla="*/ 76200 w 238"/>
              <a:gd name="T29" fmla="*/ 1574 h 240"/>
              <a:gd name="T30" fmla="*/ 84931 w 238"/>
              <a:gd name="T31" fmla="*/ 787 h 240"/>
              <a:gd name="T32" fmla="*/ 94457 w 238"/>
              <a:gd name="T33" fmla="*/ 0 h 240"/>
              <a:gd name="T34" fmla="*/ 103188 w 238"/>
              <a:gd name="T35" fmla="*/ 787 h 240"/>
              <a:gd name="T36" fmla="*/ 113507 w 238"/>
              <a:gd name="T37" fmla="*/ 1574 h 240"/>
              <a:gd name="T38" fmla="*/ 121444 w 238"/>
              <a:gd name="T39" fmla="*/ 4723 h 240"/>
              <a:gd name="T40" fmla="*/ 130969 w 238"/>
              <a:gd name="T41" fmla="*/ 7084 h 240"/>
              <a:gd name="T42" fmla="*/ 138907 w 238"/>
              <a:gd name="T43" fmla="*/ 11020 h 240"/>
              <a:gd name="T44" fmla="*/ 146844 w 238"/>
              <a:gd name="T45" fmla="*/ 16530 h 240"/>
              <a:gd name="T46" fmla="*/ 154782 w 238"/>
              <a:gd name="T47" fmla="*/ 22040 h 240"/>
              <a:gd name="T48" fmla="*/ 161925 w 238"/>
              <a:gd name="T49" fmla="*/ 28337 h 240"/>
              <a:gd name="T50" fmla="*/ 168275 w 238"/>
              <a:gd name="T51" fmla="*/ 34634 h 240"/>
              <a:gd name="T52" fmla="*/ 173832 w 238"/>
              <a:gd name="T53" fmla="*/ 41718 h 240"/>
              <a:gd name="T54" fmla="*/ 178594 w 238"/>
              <a:gd name="T55" fmla="*/ 50377 h 240"/>
              <a:gd name="T56" fmla="*/ 181769 w 238"/>
              <a:gd name="T57" fmla="*/ 58248 h 240"/>
              <a:gd name="T58" fmla="*/ 185738 w 238"/>
              <a:gd name="T59" fmla="*/ 66906 h 240"/>
              <a:gd name="T60" fmla="*/ 187325 w 238"/>
              <a:gd name="T61" fmla="*/ 75565 h 240"/>
              <a:gd name="T62" fmla="*/ 188119 w 238"/>
              <a:gd name="T63" fmla="*/ 85010 h 240"/>
              <a:gd name="T64" fmla="*/ 188913 w 238"/>
              <a:gd name="T65" fmla="*/ 94456 h 240"/>
              <a:gd name="T66" fmla="*/ 187325 w 238"/>
              <a:gd name="T67" fmla="*/ 113347 h 240"/>
              <a:gd name="T68" fmla="*/ 181769 w 238"/>
              <a:gd name="T69" fmla="*/ 130664 h 240"/>
              <a:gd name="T70" fmla="*/ 173038 w 238"/>
              <a:gd name="T71" fmla="*/ 147194 h 240"/>
              <a:gd name="T72" fmla="*/ 161925 w 238"/>
              <a:gd name="T73" fmla="*/ 160575 h 240"/>
              <a:gd name="T74" fmla="*/ 146844 w 238"/>
              <a:gd name="T75" fmla="*/ 172382 h 240"/>
              <a:gd name="T76" fmla="*/ 131763 w 238"/>
              <a:gd name="T77" fmla="*/ 181828 h 240"/>
              <a:gd name="T78" fmla="*/ 113507 w 238"/>
              <a:gd name="T79" fmla="*/ 186551 h 240"/>
              <a:gd name="T80" fmla="*/ 94457 w 238"/>
              <a:gd name="T81" fmla="*/ 188912 h 240"/>
              <a:gd name="T82" fmla="*/ 84931 w 238"/>
              <a:gd name="T83" fmla="*/ 188125 h 240"/>
              <a:gd name="T84" fmla="*/ 76200 w 238"/>
              <a:gd name="T85" fmla="*/ 186551 h 240"/>
              <a:gd name="T86" fmla="*/ 66675 w 238"/>
              <a:gd name="T87" fmla="*/ 184189 h 240"/>
              <a:gd name="T88" fmla="*/ 58738 w 238"/>
              <a:gd name="T89" fmla="*/ 181828 h 240"/>
              <a:gd name="T90" fmla="*/ 50006 w 238"/>
              <a:gd name="T91" fmla="*/ 177892 h 240"/>
              <a:gd name="T92" fmla="*/ 42069 w 238"/>
              <a:gd name="T93" fmla="*/ 172382 h 240"/>
              <a:gd name="T94" fmla="*/ 34925 w 238"/>
              <a:gd name="T95" fmla="*/ 166872 h 240"/>
              <a:gd name="T96" fmla="*/ 27781 w 238"/>
              <a:gd name="T97" fmla="*/ 160575 h 240"/>
              <a:gd name="T98" fmla="*/ 21431 w 238"/>
              <a:gd name="T99" fmla="*/ 154278 h 240"/>
              <a:gd name="T100" fmla="*/ 15875 w 238"/>
              <a:gd name="T101" fmla="*/ 147194 h 240"/>
              <a:gd name="T102" fmla="*/ 11113 w 238"/>
              <a:gd name="T103" fmla="*/ 138535 h 240"/>
              <a:gd name="T104" fmla="*/ 7144 w 238"/>
              <a:gd name="T105" fmla="*/ 130664 h 240"/>
              <a:gd name="T106" fmla="*/ 3969 w 238"/>
              <a:gd name="T107" fmla="*/ 122006 h 240"/>
              <a:gd name="T108" fmla="*/ 1588 w 238"/>
              <a:gd name="T109" fmla="*/ 113347 h 240"/>
              <a:gd name="T110" fmla="*/ 0 w 238"/>
              <a:gd name="T111" fmla="*/ 103902 h 240"/>
              <a:gd name="T112" fmla="*/ 0 w 238"/>
              <a:gd name="T113" fmla="*/ 94456 h 2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8"/>
              <a:gd name="T172" fmla="*/ 0 h 240"/>
              <a:gd name="T173" fmla="*/ 238 w 238"/>
              <a:gd name="T174" fmla="*/ 240 h 2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8" h="240">
                <a:moveTo>
                  <a:pt x="0" y="120"/>
                </a:moveTo>
                <a:lnTo>
                  <a:pt x="0" y="108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4" y="64"/>
                </a:lnTo>
                <a:lnTo>
                  <a:pt x="20" y="53"/>
                </a:lnTo>
                <a:lnTo>
                  <a:pt x="27" y="44"/>
                </a:lnTo>
                <a:lnTo>
                  <a:pt x="35" y="36"/>
                </a:lnTo>
                <a:lnTo>
                  <a:pt x="44" y="28"/>
                </a:lnTo>
                <a:lnTo>
                  <a:pt x="53" y="21"/>
                </a:lnTo>
                <a:lnTo>
                  <a:pt x="63" y="14"/>
                </a:lnTo>
                <a:lnTo>
                  <a:pt x="74" y="9"/>
                </a:lnTo>
                <a:lnTo>
                  <a:pt x="84" y="6"/>
                </a:lnTo>
                <a:lnTo>
                  <a:pt x="96" y="2"/>
                </a:lnTo>
                <a:lnTo>
                  <a:pt x="107" y="1"/>
                </a:lnTo>
                <a:lnTo>
                  <a:pt x="119" y="0"/>
                </a:lnTo>
                <a:lnTo>
                  <a:pt x="130" y="1"/>
                </a:lnTo>
                <a:lnTo>
                  <a:pt x="143" y="2"/>
                </a:lnTo>
                <a:lnTo>
                  <a:pt x="153" y="6"/>
                </a:lnTo>
                <a:lnTo>
                  <a:pt x="165" y="9"/>
                </a:lnTo>
                <a:lnTo>
                  <a:pt x="175" y="14"/>
                </a:lnTo>
                <a:lnTo>
                  <a:pt x="185" y="21"/>
                </a:lnTo>
                <a:lnTo>
                  <a:pt x="195" y="28"/>
                </a:lnTo>
                <a:lnTo>
                  <a:pt x="204" y="36"/>
                </a:lnTo>
                <a:lnTo>
                  <a:pt x="212" y="44"/>
                </a:lnTo>
                <a:lnTo>
                  <a:pt x="219" y="53"/>
                </a:lnTo>
                <a:lnTo>
                  <a:pt x="225" y="64"/>
                </a:lnTo>
                <a:lnTo>
                  <a:pt x="229" y="74"/>
                </a:lnTo>
                <a:lnTo>
                  <a:pt x="234" y="85"/>
                </a:lnTo>
                <a:lnTo>
                  <a:pt x="236" y="96"/>
                </a:lnTo>
                <a:lnTo>
                  <a:pt x="237" y="108"/>
                </a:lnTo>
                <a:lnTo>
                  <a:pt x="238" y="120"/>
                </a:lnTo>
                <a:lnTo>
                  <a:pt x="236" y="144"/>
                </a:lnTo>
                <a:lnTo>
                  <a:pt x="229" y="166"/>
                </a:lnTo>
                <a:lnTo>
                  <a:pt x="218" y="187"/>
                </a:lnTo>
                <a:lnTo>
                  <a:pt x="204" y="204"/>
                </a:lnTo>
                <a:lnTo>
                  <a:pt x="185" y="219"/>
                </a:lnTo>
                <a:lnTo>
                  <a:pt x="166" y="231"/>
                </a:lnTo>
                <a:lnTo>
                  <a:pt x="143" y="237"/>
                </a:lnTo>
                <a:lnTo>
                  <a:pt x="119" y="240"/>
                </a:lnTo>
                <a:lnTo>
                  <a:pt x="107" y="239"/>
                </a:lnTo>
                <a:lnTo>
                  <a:pt x="96" y="237"/>
                </a:lnTo>
                <a:lnTo>
                  <a:pt x="84" y="234"/>
                </a:lnTo>
                <a:lnTo>
                  <a:pt x="74" y="231"/>
                </a:lnTo>
                <a:lnTo>
                  <a:pt x="63" y="226"/>
                </a:lnTo>
                <a:lnTo>
                  <a:pt x="53" y="219"/>
                </a:lnTo>
                <a:lnTo>
                  <a:pt x="44" y="212"/>
                </a:lnTo>
                <a:lnTo>
                  <a:pt x="35" y="204"/>
                </a:lnTo>
                <a:lnTo>
                  <a:pt x="27" y="196"/>
                </a:lnTo>
                <a:lnTo>
                  <a:pt x="20" y="187"/>
                </a:lnTo>
                <a:lnTo>
                  <a:pt x="14" y="176"/>
                </a:lnTo>
                <a:lnTo>
                  <a:pt x="9" y="166"/>
                </a:lnTo>
                <a:lnTo>
                  <a:pt x="5" y="155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3924300" y="1293813"/>
            <a:ext cx="392113" cy="392112"/>
          </a:xfrm>
          <a:custGeom>
            <a:avLst/>
            <a:gdLst>
              <a:gd name="T0" fmla="*/ 214748 w 493"/>
              <a:gd name="T1" fmla="*/ 390525 h 494"/>
              <a:gd name="T2" fmla="*/ 252925 w 493"/>
              <a:gd name="T3" fmla="*/ 383381 h 494"/>
              <a:gd name="T4" fmla="*/ 288716 w 493"/>
              <a:gd name="T5" fmla="*/ 369093 h 494"/>
              <a:gd name="T6" fmla="*/ 320531 w 493"/>
              <a:gd name="T7" fmla="*/ 346868 h 494"/>
              <a:gd name="T8" fmla="*/ 347573 w 493"/>
              <a:gd name="T9" fmla="*/ 319881 h 494"/>
              <a:gd name="T10" fmla="*/ 369048 w 493"/>
              <a:gd name="T11" fmla="*/ 288131 h 494"/>
              <a:gd name="T12" fmla="*/ 383364 w 493"/>
              <a:gd name="T13" fmla="*/ 252412 h 494"/>
              <a:gd name="T14" fmla="*/ 391318 w 493"/>
              <a:gd name="T15" fmla="*/ 215106 h 494"/>
              <a:gd name="T16" fmla="*/ 391318 w 493"/>
              <a:gd name="T17" fmla="*/ 177006 h 494"/>
              <a:gd name="T18" fmla="*/ 383364 w 493"/>
              <a:gd name="T19" fmla="*/ 139700 h 494"/>
              <a:gd name="T20" fmla="*/ 369048 w 493"/>
              <a:gd name="T21" fmla="*/ 103981 h 494"/>
              <a:gd name="T22" fmla="*/ 347573 w 493"/>
              <a:gd name="T23" fmla="*/ 72231 h 494"/>
              <a:gd name="T24" fmla="*/ 320531 w 493"/>
              <a:gd name="T25" fmla="*/ 45244 h 494"/>
              <a:gd name="T26" fmla="*/ 288716 w 493"/>
              <a:gd name="T27" fmla="*/ 23019 h 494"/>
              <a:gd name="T28" fmla="*/ 252925 w 493"/>
              <a:gd name="T29" fmla="*/ 8731 h 494"/>
              <a:gd name="T30" fmla="*/ 214748 w 493"/>
              <a:gd name="T31" fmla="*/ 1587 h 494"/>
              <a:gd name="T32" fmla="*/ 175775 w 493"/>
              <a:gd name="T33" fmla="*/ 1587 h 494"/>
              <a:gd name="T34" fmla="*/ 137597 w 493"/>
              <a:gd name="T35" fmla="*/ 9525 h 494"/>
              <a:gd name="T36" fmla="*/ 102602 w 493"/>
              <a:gd name="T37" fmla="*/ 23812 h 494"/>
              <a:gd name="T38" fmla="*/ 71583 w 493"/>
              <a:gd name="T39" fmla="*/ 45244 h 494"/>
              <a:gd name="T40" fmla="*/ 44540 w 493"/>
              <a:gd name="T41" fmla="*/ 71437 h 494"/>
              <a:gd name="T42" fmla="*/ 23861 w 493"/>
              <a:gd name="T43" fmla="*/ 102394 h 494"/>
              <a:gd name="T44" fmla="*/ 8749 w 493"/>
              <a:gd name="T45" fmla="*/ 137319 h 494"/>
              <a:gd name="T46" fmla="*/ 795 w 493"/>
              <a:gd name="T47" fmla="*/ 176212 h 494"/>
              <a:gd name="T48" fmla="*/ 795 w 493"/>
              <a:gd name="T49" fmla="*/ 215106 h 494"/>
              <a:gd name="T50" fmla="*/ 7954 w 493"/>
              <a:gd name="T51" fmla="*/ 252412 h 494"/>
              <a:gd name="T52" fmla="*/ 23065 w 493"/>
              <a:gd name="T53" fmla="*/ 288131 h 494"/>
              <a:gd name="T54" fmla="*/ 44540 w 493"/>
              <a:gd name="T55" fmla="*/ 319881 h 494"/>
              <a:gd name="T56" fmla="*/ 72378 w 493"/>
              <a:gd name="T57" fmla="*/ 346868 h 494"/>
              <a:gd name="T58" fmla="*/ 103397 w 493"/>
              <a:gd name="T59" fmla="*/ 369093 h 494"/>
              <a:gd name="T60" fmla="*/ 139188 w 493"/>
              <a:gd name="T61" fmla="*/ 383381 h 494"/>
              <a:gd name="T62" fmla="*/ 176570 w 493"/>
              <a:gd name="T63" fmla="*/ 390525 h 4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93"/>
              <a:gd name="T97" fmla="*/ 0 h 494"/>
              <a:gd name="T98" fmla="*/ 493 w 493"/>
              <a:gd name="T99" fmla="*/ 494 h 4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93" h="494">
                <a:moveTo>
                  <a:pt x="246" y="494"/>
                </a:moveTo>
                <a:lnTo>
                  <a:pt x="270" y="492"/>
                </a:lnTo>
                <a:lnTo>
                  <a:pt x="295" y="489"/>
                </a:lnTo>
                <a:lnTo>
                  <a:pt x="318" y="483"/>
                </a:lnTo>
                <a:lnTo>
                  <a:pt x="341" y="475"/>
                </a:lnTo>
                <a:lnTo>
                  <a:pt x="363" y="465"/>
                </a:lnTo>
                <a:lnTo>
                  <a:pt x="383" y="452"/>
                </a:lnTo>
                <a:lnTo>
                  <a:pt x="403" y="437"/>
                </a:lnTo>
                <a:lnTo>
                  <a:pt x="421" y="421"/>
                </a:lnTo>
                <a:lnTo>
                  <a:pt x="437" y="403"/>
                </a:lnTo>
                <a:lnTo>
                  <a:pt x="452" y="384"/>
                </a:lnTo>
                <a:lnTo>
                  <a:pt x="464" y="363"/>
                </a:lnTo>
                <a:lnTo>
                  <a:pt x="474" y="341"/>
                </a:lnTo>
                <a:lnTo>
                  <a:pt x="482" y="318"/>
                </a:lnTo>
                <a:lnTo>
                  <a:pt x="488" y="295"/>
                </a:lnTo>
                <a:lnTo>
                  <a:pt x="492" y="271"/>
                </a:lnTo>
                <a:lnTo>
                  <a:pt x="493" y="247"/>
                </a:lnTo>
                <a:lnTo>
                  <a:pt x="492" y="223"/>
                </a:lnTo>
                <a:lnTo>
                  <a:pt x="488" y="199"/>
                </a:lnTo>
                <a:lnTo>
                  <a:pt x="482" y="176"/>
                </a:lnTo>
                <a:lnTo>
                  <a:pt x="474" y="153"/>
                </a:lnTo>
                <a:lnTo>
                  <a:pt x="464" y="131"/>
                </a:lnTo>
                <a:lnTo>
                  <a:pt x="452" y="110"/>
                </a:lnTo>
                <a:lnTo>
                  <a:pt x="437" y="91"/>
                </a:lnTo>
                <a:lnTo>
                  <a:pt x="421" y="73"/>
                </a:lnTo>
                <a:lnTo>
                  <a:pt x="403" y="57"/>
                </a:lnTo>
                <a:lnTo>
                  <a:pt x="383" y="42"/>
                </a:lnTo>
                <a:lnTo>
                  <a:pt x="363" y="29"/>
                </a:lnTo>
                <a:lnTo>
                  <a:pt x="341" y="19"/>
                </a:lnTo>
                <a:lnTo>
                  <a:pt x="318" y="11"/>
                </a:lnTo>
                <a:lnTo>
                  <a:pt x="295" y="5"/>
                </a:lnTo>
                <a:lnTo>
                  <a:pt x="270" y="2"/>
                </a:lnTo>
                <a:lnTo>
                  <a:pt x="246" y="0"/>
                </a:lnTo>
                <a:lnTo>
                  <a:pt x="221" y="2"/>
                </a:lnTo>
                <a:lnTo>
                  <a:pt x="197" y="5"/>
                </a:lnTo>
                <a:lnTo>
                  <a:pt x="173" y="12"/>
                </a:lnTo>
                <a:lnTo>
                  <a:pt x="151" y="20"/>
                </a:lnTo>
                <a:lnTo>
                  <a:pt x="129" y="30"/>
                </a:lnTo>
                <a:lnTo>
                  <a:pt x="108" y="43"/>
                </a:lnTo>
                <a:lnTo>
                  <a:pt x="90" y="57"/>
                </a:lnTo>
                <a:lnTo>
                  <a:pt x="72" y="73"/>
                </a:lnTo>
                <a:lnTo>
                  <a:pt x="56" y="90"/>
                </a:lnTo>
                <a:lnTo>
                  <a:pt x="43" y="109"/>
                </a:lnTo>
                <a:lnTo>
                  <a:pt x="30" y="129"/>
                </a:lnTo>
                <a:lnTo>
                  <a:pt x="19" y="151"/>
                </a:lnTo>
                <a:lnTo>
                  <a:pt x="11" y="173"/>
                </a:lnTo>
                <a:lnTo>
                  <a:pt x="5" y="197"/>
                </a:lnTo>
                <a:lnTo>
                  <a:pt x="1" y="222"/>
                </a:lnTo>
                <a:lnTo>
                  <a:pt x="0" y="247"/>
                </a:lnTo>
                <a:lnTo>
                  <a:pt x="1" y="271"/>
                </a:lnTo>
                <a:lnTo>
                  <a:pt x="5" y="295"/>
                </a:lnTo>
                <a:lnTo>
                  <a:pt x="10" y="318"/>
                </a:lnTo>
                <a:lnTo>
                  <a:pt x="18" y="341"/>
                </a:lnTo>
                <a:lnTo>
                  <a:pt x="29" y="363"/>
                </a:lnTo>
                <a:lnTo>
                  <a:pt x="41" y="384"/>
                </a:lnTo>
                <a:lnTo>
                  <a:pt x="56" y="403"/>
                </a:lnTo>
                <a:lnTo>
                  <a:pt x="72" y="421"/>
                </a:lnTo>
                <a:lnTo>
                  <a:pt x="91" y="437"/>
                </a:lnTo>
                <a:lnTo>
                  <a:pt x="109" y="452"/>
                </a:lnTo>
                <a:lnTo>
                  <a:pt x="130" y="465"/>
                </a:lnTo>
                <a:lnTo>
                  <a:pt x="152" y="475"/>
                </a:lnTo>
                <a:lnTo>
                  <a:pt x="175" y="483"/>
                </a:lnTo>
                <a:lnTo>
                  <a:pt x="198" y="489"/>
                </a:lnTo>
                <a:lnTo>
                  <a:pt x="222" y="492"/>
                </a:lnTo>
                <a:lnTo>
                  <a:pt x="246" y="4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4" name="Freeform 18"/>
          <p:cNvSpPr>
            <a:spLocks/>
          </p:cNvSpPr>
          <p:nvPr/>
        </p:nvSpPr>
        <p:spPr bwMode="auto">
          <a:xfrm>
            <a:off x="4025900" y="1395413"/>
            <a:ext cx="190500" cy="188912"/>
          </a:xfrm>
          <a:custGeom>
            <a:avLst/>
            <a:gdLst>
              <a:gd name="T0" fmla="*/ 0 w 239"/>
              <a:gd name="T1" fmla="*/ 94456 h 240"/>
              <a:gd name="T2" fmla="*/ 797 w 239"/>
              <a:gd name="T3" fmla="*/ 85010 h 240"/>
              <a:gd name="T4" fmla="*/ 1594 w 239"/>
              <a:gd name="T5" fmla="*/ 75565 h 240"/>
              <a:gd name="T6" fmla="*/ 3985 w 239"/>
              <a:gd name="T7" fmla="*/ 66906 h 240"/>
              <a:gd name="T8" fmla="*/ 7174 w 239"/>
              <a:gd name="T9" fmla="*/ 58248 h 240"/>
              <a:gd name="T10" fmla="*/ 10362 w 239"/>
              <a:gd name="T11" fmla="*/ 50377 h 240"/>
              <a:gd name="T12" fmla="*/ 15941 w 239"/>
              <a:gd name="T13" fmla="*/ 41718 h 240"/>
              <a:gd name="T14" fmla="*/ 21521 w 239"/>
              <a:gd name="T15" fmla="*/ 34634 h 240"/>
              <a:gd name="T16" fmla="*/ 27897 w 239"/>
              <a:gd name="T17" fmla="*/ 28337 h 240"/>
              <a:gd name="T18" fmla="*/ 34274 w 239"/>
              <a:gd name="T19" fmla="*/ 22040 h 240"/>
              <a:gd name="T20" fmla="*/ 42245 w 239"/>
              <a:gd name="T21" fmla="*/ 16530 h 240"/>
              <a:gd name="T22" fmla="*/ 50215 w 239"/>
              <a:gd name="T23" fmla="*/ 11020 h 240"/>
              <a:gd name="T24" fmla="*/ 58186 w 239"/>
              <a:gd name="T25" fmla="*/ 7084 h 240"/>
              <a:gd name="T26" fmla="*/ 67751 w 239"/>
              <a:gd name="T27" fmla="*/ 4723 h 240"/>
              <a:gd name="T28" fmla="*/ 75722 w 239"/>
              <a:gd name="T29" fmla="*/ 1574 h 240"/>
              <a:gd name="T30" fmla="*/ 86084 w 239"/>
              <a:gd name="T31" fmla="*/ 787 h 240"/>
              <a:gd name="T32" fmla="*/ 94851 w 239"/>
              <a:gd name="T33" fmla="*/ 0 h 240"/>
              <a:gd name="T34" fmla="*/ 104416 w 239"/>
              <a:gd name="T35" fmla="*/ 787 h 240"/>
              <a:gd name="T36" fmla="*/ 113981 w 239"/>
              <a:gd name="T37" fmla="*/ 1574 h 240"/>
              <a:gd name="T38" fmla="*/ 122749 w 239"/>
              <a:gd name="T39" fmla="*/ 4723 h 240"/>
              <a:gd name="T40" fmla="*/ 131517 w 239"/>
              <a:gd name="T41" fmla="*/ 7084 h 240"/>
              <a:gd name="T42" fmla="*/ 140285 w 239"/>
              <a:gd name="T43" fmla="*/ 11020 h 240"/>
              <a:gd name="T44" fmla="*/ 148255 w 239"/>
              <a:gd name="T45" fmla="*/ 16530 h 240"/>
              <a:gd name="T46" fmla="*/ 155429 w 239"/>
              <a:gd name="T47" fmla="*/ 22040 h 240"/>
              <a:gd name="T48" fmla="*/ 162603 w 239"/>
              <a:gd name="T49" fmla="*/ 28337 h 240"/>
              <a:gd name="T50" fmla="*/ 169776 w 239"/>
              <a:gd name="T51" fmla="*/ 34634 h 240"/>
              <a:gd name="T52" fmla="*/ 174559 w 239"/>
              <a:gd name="T53" fmla="*/ 41718 h 240"/>
              <a:gd name="T54" fmla="*/ 179341 w 239"/>
              <a:gd name="T55" fmla="*/ 50377 h 240"/>
              <a:gd name="T56" fmla="*/ 183326 w 239"/>
              <a:gd name="T57" fmla="*/ 58248 h 240"/>
              <a:gd name="T58" fmla="*/ 186515 w 239"/>
              <a:gd name="T59" fmla="*/ 66906 h 240"/>
              <a:gd name="T60" fmla="*/ 188906 w 239"/>
              <a:gd name="T61" fmla="*/ 75565 h 240"/>
              <a:gd name="T62" fmla="*/ 189703 w 239"/>
              <a:gd name="T63" fmla="*/ 85010 h 240"/>
              <a:gd name="T64" fmla="*/ 190500 w 239"/>
              <a:gd name="T65" fmla="*/ 94456 h 240"/>
              <a:gd name="T66" fmla="*/ 188906 w 239"/>
              <a:gd name="T67" fmla="*/ 113347 h 240"/>
              <a:gd name="T68" fmla="*/ 183326 w 239"/>
              <a:gd name="T69" fmla="*/ 130664 h 240"/>
              <a:gd name="T70" fmla="*/ 173762 w 239"/>
              <a:gd name="T71" fmla="*/ 147194 h 240"/>
              <a:gd name="T72" fmla="*/ 161805 w 239"/>
              <a:gd name="T73" fmla="*/ 160575 h 240"/>
              <a:gd name="T74" fmla="*/ 148255 w 239"/>
              <a:gd name="T75" fmla="*/ 172382 h 240"/>
              <a:gd name="T76" fmla="*/ 131517 w 239"/>
              <a:gd name="T77" fmla="*/ 181828 h 240"/>
              <a:gd name="T78" fmla="*/ 113981 w 239"/>
              <a:gd name="T79" fmla="*/ 186551 h 240"/>
              <a:gd name="T80" fmla="*/ 94851 w 239"/>
              <a:gd name="T81" fmla="*/ 188912 h 240"/>
              <a:gd name="T82" fmla="*/ 86084 w 239"/>
              <a:gd name="T83" fmla="*/ 188125 h 240"/>
              <a:gd name="T84" fmla="*/ 75722 w 239"/>
              <a:gd name="T85" fmla="*/ 186551 h 240"/>
              <a:gd name="T86" fmla="*/ 67751 w 239"/>
              <a:gd name="T87" fmla="*/ 184189 h 240"/>
              <a:gd name="T88" fmla="*/ 58186 w 239"/>
              <a:gd name="T89" fmla="*/ 181828 h 240"/>
              <a:gd name="T90" fmla="*/ 50215 w 239"/>
              <a:gd name="T91" fmla="*/ 177892 h 240"/>
              <a:gd name="T92" fmla="*/ 42245 w 239"/>
              <a:gd name="T93" fmla="*/ 172382 h 240"/>
              <a:gd name="T94" fmla="*/ 34274 w 239"/>
              <a:gd name="T95" fmla="*/ 166872 h 240"/>
              <a:gd name="T96" fmla="*/ 27897 w 239"/>
              <a:gd name="T97" fmla="*/ 160575 h 240"/>
              <a:gd name="T98" fmla="*/ 21521 w 239"/>
              <a:gd name="T99" fmla="*/ 154278 h 240"/>
              <a:gd name="T100" fmla="*/ 15941 w 239"/>
              <a:gd name="T101" fmla="*/ 147194 h 240"/>
              <a:gd name="T102" fmla="*/ 10362 w 239"/>
              <a:gd name="T103" fmla="*/ 138535 h 240"/>
              <a:gd name="T104" fmla="*/ 7174 w 239"/>
              <a:gd name="T105" fmla="*/ 130664 h 240"/>
              <a:gd name="T106" fmla="*/ 3985 w 239"/>
              <a:gd name="T107" fmla="*/ 122006 h 240"/>
              <a:gd name="T108" fmla="*/ 1594 w 239"/>
              <a:gd name="T109" fmla="*/ 113347 h 240"/>
              <a:gd name="T110" fmla="*/ 797 w 239"/>
              <a:gd name="T111" fmla="*/ 103902 h 240"/>
              <a:gd name="T112" fmla="*/ 0 w 239"/>
              <a:gd name="T113" fmla="*/ 94456 h 2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9"/>
              <a:gd name="T172" fmla="*/ 0 h 240"/>
              <a:gd name="T173" fmla="*/ 239 w 239"/>
              <a:gd name="T174" fmla="*/ 240 h 2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9" h="240">
                <a:moveTo>
                  <a:pt x="0" y="120"/>
                </a:moveTo>
                <a:lnTo>
                  <a:pt x="1" y="108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3" y="64"/>
                </a:lnTo>
                <a:lnTo>
                  <a:pt x="20" y="53"/>
                </a:lnTo>
                <a:lnTo>
                  <a:pt x="27" y="44"/>
                </a:lnTo>
                <a:lnTo>
                  <a:pt x="35" y="36"/>
                </a:lnTo>
                <a:lnTo>
                  <a:pt x="43" y="28"/>
                </a:lnTo>
                <a:lnTo>
                  <a:pt x="53" y="21"/>
                </a:lnTo>
                <a:lnTo>
                  <a:pt x="63" y="14"/>
                </a:lnTo>
                <a:lnTo>
                  <a:pt x="73" y="9"/>
                </a:lnTo>
                <a:lnTo>
                  <a:pt x="85" y="6"/>
                </a:lnTo>
                <a:lnTo>
                  <a:pt x="95" y="2"/>
                </a:lnTo>
                <a:lnTo>
                  <a:pt x="108" y="1"/>
                </a:lnTo>
                <a:lnTo>
                  <a:pt x="119" y="0"/>
                </a:lnTo>
                <a:lnTo>
                  <a:pt x="131" y="1"/>
                </a:lnTo>
                <a:lnTo>
                  <a:pt x="143" y="2"/>
                </a:lnTo>
                <a:lnTo>
                  <a:pt x="154" y="6"/>
                </a:lnTo>
                <a:lnTo>
                  <a:pt x="165" y="9"/>
                </a:lnTo>
                <a:lnTo>
                  <a:pt x="176" y="14"/>
                </a:lnTo>
                <a:lnTo>
                  <a:pt x="186" y="21"/>
                </a:lnTo>
                <a:lnTo>
                  <a:pt x="195" y="28"/>
                </a:lnTo>
                <a:lnTo>
                  <a:pt x="204" y="36"/>
                </a:lnTo>
                <a:lnTo>
                  <a:pt x="213" y="44"/>
                </a:lnTo>
                <a:lnTo>
                  <a:pt x="219" y="53"/>
                </a:lnTo>
                <a:lnTo>
                  <a:pt x="225" y="64"/>
                </a:lnTo>
                <a:lnTo>
                  <a:pt x="230" y="74"/>
                </a:lnTo>
                <a:lnTo>
                  <a:pt x="234" y="85"/>
                </a:lnTo>
                <a:lnTo>
                  <a:pt x="237" y="96"/>
                </a:lnTo>
                <a:lnTo>
                  <a:pt x="238" y="108"/>
                </a:lnTo>
                <a:lnTo>
                  <a:pt x="239" y="120"/>
                </a:lnTo>
                <a:lnTo>
                  <a:pt x="237" y="144"/>
                </a:lnTo>
                <a:lnTo>
                  <a:pt x="230" y="166"/>
                </a:lnTo>
                <a:lnTo>
                  <a:pt x="218" y="187"/>
                </a:lnTo>
                <a:lnTo>
                  <a:pt x="203" y="204"/>
                </a:lnTo>
                <a:lnTo>
                  <a:pt x="186" y="219"/>
                </a:lnTo>
                <a:lnTo>
                  <a:pt x="165" y="231"/>
                </a:lnTo>
                <a:lnTo>
                  <a:pt x="143" y="237"/>
                </a:lnTo>
                <a:lnTo>
                  <a:pt x="119" y="240"/>
                </a:lnTo>
                <a:lnTo>
                  <a:pt x="108" y="239"/>
                </a:lnTo>
                <a:lnTo>
                  <a:pt x="95" y="237"/>
                </a:lnTo>
                <a:lnTo>
                  <a:pt x="85" y="234"/>
                </a:lnTo>
                <a:lnTo>
                  <a:pt x="73" y="231"/>
                </a:lnTo>
                <a:lnTo>
                  <a:pt x="63" y="226"/>
                </a:lnTo>
                <a:lnTo>
                  <a:pt x="53" y="219"/>
                </a:lnTo>
                <a:lnTo>
                  <a:pt x="43" y="212"/>
                </a:lnTo>
                <a:lnTo>
                  <a:pt x="35" y="204"/>
                </a:lnTo>
                <a:lnTo>
                  <a:pt x="27" y="196"/>
                </a:lnTo>
                <a:lnTo>
                  <a:pt x="20" y="187"/>
                </a:lnTo>
                <a:lnTo>
                  <a:pt x="13" y="176"/>
                </a:lnTo>
                <a:lnTo>
                  <a:pt x="9" y="166"/>
                </a:lnTo>
                <a:lnTo>
                  <a:pt x="5" y="155"/>
                </a:lnTo>
                <a:lnTo>
                  <a:pt x="2" y="144"/>
                </a:lnTo>
                <a:lnTo>
                  <a:pt x="1" y="132"/>
                </a:lnTo>
                <a:lnTo>
                  <a:pt x="0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5" name="Freeform 19"/>
          <p:cNvSpPr>
            <a:spLocks/>
          </p:cNvSpPr>
          <p:nvPr/>
        </p:nvSpPr>
        <p:spPr bwMode="auto">
          <a:xfrm>
            <a:off x="4405313" y="1463675"/>
            <a:ext cx="50800" cy="52388"/>
          </a:xfrm>
          <a:custGeom>
            <a:avLst/>
            <a:gdLst>
              <a:gd name="T0" fmla="*/ 25400 w 66"/>
              <a:gd name="T1" fmla="*/ 52388 h 64"/>
              <a:gd name="T2" fmla="*/ 34636 w 66"/>
              <a:gd name="T3" fmla="*/ 50751 h 64"/>
              <a:gd name="T4" fmla="*/ 43873 w 66"/>
              <a:gd name="T5" fmla="*/ 45021 h 64"/>
              <a:gd name="T6" fmla="*/ 49261 w 66"/>
              <a:gd name="T7" fmla="*/ 36835 h 64"/>
              <a:gd name="T8" fmla="*/ 50800 w 66"/>
              <a:gd name="T9" fmla="*/ 26194 h 64"/>
              <a:gd name="T10" fmla="*/ 49261 w 66"/>
              <a:gd name="T11" fmla="*/ 15553 h 64"/>
              <a:gd name="T12" fmla="*/ 43873 w 66"/>
              <a:gd name="T13" fmla="*/ 7367 h 64"/>
              <a:gd name="T14" fmla="*/ 34636 w 66"/>
              <a:gd name="T15" fmla="*/ 1637 h 64"/>
              <a:gd name="T16" fmla="*/ 25400 w 66"/>
              <a:gd name="T17" fmla="*/ 0 h 64"/>
              <a:gd name="T18" fmla="*/ 15394 w 66"/>
              <a:gd name="T19" fmla="*/ 1637 h 64"/>
              <a:gd name="T20" fmla="*/ 7697 w 66"/>
              <a:gd name="T21" fmla="*/ 7367 h 64"/>
              <a:gd name="T22" fmla="*/ 2309 w 66"/>
              <a:gd name="T23" fmla="*/ 15553 h 64"/>
              <a:gd name="T24" fmla="*/ 0 w 66"/>
              <a:gd name="T25" fmla="*/ 26194 h 64"/>
              <a:gd name="T26" fmla="*/ 2309 w 66"/>
              <a:gd name="T27" fmla="*/ 36835 h 64"/>
              <a:gd name="T28" fmla="*/ 7697 w 66"/>
              <a:gd name="T29" fmla="*/ 45021 h 64"/>
              <a:gd name="T30" fmla="*/ 15394 w 66"/>
              <a:gd name="T31" fmla="*/ 50751 h 64"/>
              <a:gd name="T32" fmla="*/ 25400 w 66"/>
              <a:gd name="T33" fmla="*/ 52388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64"/>
              <a:gd name="T53" fmla="*/ 66 w 66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64">
                <a:moveTo>
                  <a:pt x="33" y="64"/>
                </a:moveTo>
                <a:lnTo>
                  <a:pt x="45" y="62"/>
                </a:lnTo>
                <a:lnTo>
                  <a:pt x="57" y="55"/>
                </a:lnTo>
                <a:lnTo>
                  <a:pt x="64" y="45"/>
                </a:lnTo>
                <a:lnTo>
                  <a:pt x="66" y="32"/>
                </a:lnTo>
                <a:lnTo>
                  <a:pt x="64" y="19"/>
                </a:lnTo>
                <a:lnTo>
                  <a:pt x="57" y="9"/>
                </a:lnTo>
                <a:lnTo>
                  <a:pt x="45" y="2"/>
                </a:lnTo>
                <a:lnTo>
                  <a:pt x="33" y="0"/>
                </a:lnTo>
                <a:lnTo>
                  <a:pt x="20" y="2"/>
                </a:lnTo>
                <a:lnTo>
                  <a:pt x="10" y="9"/>
                </a:lnTo>
                <a:lnTo>
                  <a:pt x="3" y="19"/>
                </a:lnTo>
                <a:lnTo>
                  <a:pt x="0" y="32"/>
                </a:lnTo>
                <a:lnTo>
                  <a:pt x="3" y="45"/>
                </a:lnTo>
                <a:lnTo>
                  <a:pt x="10" y="55"/>
                </a:lnTo>
                <a:lnTo>
                  <a:pt x="20" y="62"/>
                </a:lnTo>
                <a:lnTo>
                  <a:pt x="33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6" name="Freeform 20"/>
          <p:cNvSpPr>
            <a:spLocks/>
          </p:cNvSpPr>
          <p:nvPr/>
        </p:nvSpPr>
        <p:spPr bwMode="auto">
          <a:xfrm>
            <a:off x="4095750" y="1463675"/>
            <a:ext cx="50800" cy="52388"/>
          </a:xfrm>
          <a:custGeom>
            <a:avLst/>
            <a:gdLst>
              <a:gd name="T0" fmla="*/ 24630 w 66"/>
              <a:gd name="T1" fmla="*/ 52388 h 64"/>
              <a:gd name="T2" fmla="*/ 34636 w 66"/>
              <a:gd name="T3" fmla="*/ 50751 h 64"/>
              <a:gd name="T4" fmla="*/ 43103 w 66"/>
              <a:gd name="T5" fmla="*/ 45021 h 64"/>
              <a:gd name="T6" fmla="*/ 48491 w 66"/>
              <a:gd name="T7" fmla="*/ 36835 h 64"/>
              <a:gd name="T8" fmla="*/ 50800 w 66"/>
              <a:gd name="T9" fmla="*/ 26194 h 64"/>
              <a:gd name="T10" fmla="*/ 48491 w 66"/>
              <a:gd name="T11" fmla="*/ 15553 h 64"/>
              <a:gd name="T12" fmla="*/ 43103 w 66"/>
              <a:gd name="T13" fmla="*/ 7367 h 64"/>
              <a:gd name="T14" fmla="*/ 34636 w 66"/>
              <a:gd name="T15" fmla="*/ 1637 h 64"/>
              <a:gd name="T16" fmla="*/ 24630 w 66"/>
              <a:gd name="T17" fmla="*/ 0 h 64"/>
              <a:gd name="T18" fmla="*/ 15394 w 66"/>
              <a:gd name="T19" fmla="*/ 1637 h 64"/>
              <a:gd name="T20" fmla="*/ 6927 w 66"/>
              <a:gd name="T21" fmla="*/ 7367 h 64"/>
              <a:gd name="T22" fmla="*/ 1539 w 66"/>
              <a:gd name="T23" fmla="*/ 15553 h 64"/>
              <a:gd name="T24" fmla="*/ 0 w 66"/>
              <a:gd name="T25" fmla="*/ 26194 h 64"/>
              <a:gd name="T26" fmla="*/ 1539 w 66"/>
              <a:gd name="T27" fmla="*/ 36835 h 64"/>
              <a:gd name="T28" fmla="*/ 6927 w 66"/>
              <a:gd name="T29" fmla="*/ 45021 h 64"/>
              <a:gd name="T30" fmla="*/ 15394 w 66"/>
              <a:gd name="T31" fmla="*/ 50751 h 64"/>
              <a:gd name="T32" fmla="*/ 24630 w 66"/>
              <a:gd name="T33" fmla="*/ 52388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64"/>
              <a:gd name="T53" fmla="*/ 66 w 66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64">
                <a:moveTo>
                  <a:pt x="32" y="64"/>
                </a:moveTo>
                <a:lnTo>
                  <a:pt x="45" y="62"/>
                </a:lnTo>
                <a:lnTo>
                  <a:pt x="56" y="55"/>
                </a:lnTo>
                <a:lnTo>
                  <a:pt x="63" y="45"/>
                </a:lnTo>
                <a:lnTo>
                  <a:pt x="66" y="32"/>
                </a:lnTo>
                <a:lnTo>
                  <a:pt x="63" y="19"/>
                </a:lnTo>
                <a:lnTo>
                  <a:pt x="56" y="9"/>
                </a:lnTo>
                <a:lnTo>
                  <a:pt x="45" y="2"/>
                </a:lnTo>
                <a:lnTo>
                  <a:pt x="32" y="0"/>
                </a:lnTo>
                <a:lnTo>
                  <a:pt x="20" y="2"/>
                </a:lnTo>
                <a:lnTo>
                  <a:pt x="9" y="9"/>
                </a:lnTo>
                <a:lnTo>
                  <a:pt x="2" y="19"/>
                </a:lnTo>
                <a:lnTo>
                  <a:pt x="0" y="32"/>
                </a:lnTo>
                <a:lnTo>
                  <a:pt x="2" y="45"/>
                </a:lnTo>
                <a:lnTo>
                  <a:pt x="9" y="55"/>
                </a:lnTo>
                <a:lnTo>
                  <a:pt x="20" y="62"/>
                </a:lnTo>
                <a:lnTo>
                  <a:pt x="32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358" name="Straight Arrow Connector 357"/>
          <p:cNvCxnSpPr/>
          <p:nvPr/>
        </p:nvCxnSpPr>
        <p:spPr>
          <a:xfrm rot="16200000" flipH="1">
            <a:off x="3355182" y="3045618"/>
            <a:ext cx="1828800" cy="476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8" name="Group 401"/>
          <p:cNvGrpSpPr>
            <a:grpSpLocks/>
          </p:cNvGrpSpPr>
          <p:nvPr/>
        </p:nvGrpSpPr>
        <p:grpSpPr bwMode="auto">
          <a:xfrm>
            <a:off x="3505200" y="0"/>
            <a:ext cx="1066800" cy="1066800"/>
            <a:chOff x="7086600" y="3429000"/>
            <a:chExt cx="1066800" cy="1066800"/>
          </a:xfrm>
        </p:grpSpPr>
        <p:sp>
          <p:nvSpPr>
            <p:cNvPr id="45166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67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68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69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0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1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2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3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4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5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6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7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8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79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0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1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2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3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4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5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6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7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88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5189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0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1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2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3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4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5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6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7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8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99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00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01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202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5203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4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5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6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7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401"/>
          <p:cNvGrpSpPr>
            <a:grpSpLocks/>
          </p:cNvGrpSpPr>
          <p:nvPr/>
        </p:nvGrpSpPr>
        <p:grpSpPr bwMode="auto">
          <a:xfrm>
            <a:off x="3581400" y="4114800"/>
            <a:ext cx="1066800" cy="1066800"/>
            <a:chOff x="7086600" y="3429000"/>
            <a:chExt cx="1066800" cy="1066800"/>
          </a:xfrm>
        </p:grpSpPr>
        <p:sp>
          <p:nvSpPr>
            <p:cNvPr id="451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25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26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27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28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29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0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1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2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3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4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5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6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7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8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39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0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1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2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3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4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5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6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5147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8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49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0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1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2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3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4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5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6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7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8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59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160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5161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2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3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4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5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0" name="Group 401"/>
          <p:cNvGrpSpPr>
            <a:grpSpLocks/>
          </p:cNvGrpSpPr>
          <p:nvPr/>
        </p:nvGrpSpPr>
        <p:grpSpPr bwMode="auto">
          <a:xfrm>
            <a:off x="6172200" y="1143000"/>
            <a:ext cx="1066800" cy="1066800"/>
            <a:chOff x="7086600" y="3429000"/>
            <a:chExt cx="1066800" cy="1066800"/>
          </a:xfrm>
        </p:grpSpPr>
        <p:sp>
          <p:nvSpPr>
            <p:cNvPr id="45082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3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4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5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6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7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8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9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0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1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2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3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4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5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6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7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8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99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0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1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2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3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4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5105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6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7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8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09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0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1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2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3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4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5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6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17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118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5119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0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1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2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3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59394" name="Picture 2" descr="C:\Documents and Settings\Jalal\Local Settings\Temporary Internet Files\Content.IE5\FQ94ONK3\MCj04377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18129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66667E-6 C 0.06164 0.00302 0.02987 -0.00069 0.0599 0.0088 C 0.06216 0.01042 0.06459 0.01158 0.06667 0.01343 C 0.07067 0.01691 0.0783 0.02454 0.0783 0.02454 C 0.08212 0.03218 0.08421 0.03913 0.0882 0.04677 C 0.0915 0.0639 0.09393 0.07987 0.10001 0.09561 C 0.11494 0.22223 0.10487 0.02617 0.10487 0.41552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438" y="5486400"/>
            <a:ext cx="32305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107" name="Cloud 106"/>
          <p:cNvSpPr/>
          <p:nvPr/>
        </p:nvSpPr>
        <p:spPr>
          <a:xfrm>
            <a:off x="1828800" y="3733800"/>
            <a:ext cx="4953000" cy="2819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5654675" y="914400"/>
            <a:ext cx="213360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4" name="TextBox 229"/>
          <p:cNvSpPr txBox="1">
            <a:spLocks noChangeArrowheads="1"/>
          </p:cNvSpPr>
          <p:nvPr/>
        </p:nvSpPr>
        <p:spPr bwMode="auto">
          <a:xfrm>
            <a:off x="5562600" y="381000"/>
            <a:ext cx="231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Verdana" pitchFamily="34" charset="0"/>
              </a:rPr>
              <a:t>Receiver </a:t>
            </a: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4572000" y="2667000"/>
            <a:ext cx="2149475" cy="1524000"/>
            <a:chOff x="4572000" y="2667000"/>
            <a:chExt cx="2148930" cy="1524000"/>
          </a:xfrm>
        </p:grpSpPr>
        <p:cxnSp>
          <p:nvCxnSpPr>
            <p:cNvPr id="307" name="Straight Arrow Connector 306"/>
            <p:cNvCxnSpPr>
              <a:endCxn id="229" idx="2"/>
            </p:cNvCxnSpPr>
            <p:nvPr/>
          </p:nvCxnSpPr>
          <p:spPr>
            <a:xfrm flipV="1">
              <a:off x="4572000" y="2667000"/>
              <a:ext cx="2148930" cy="1524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29" name="TextBox 307"/>
            <p:cNvSpPr txBox="1">
              <a:spLocks noChangeArrowheads="1"/>
            </p:cNvSpPr>
            <p:nvPr/>
          </p:nvSpPr>
          <p:spPr bwMode="auto">
            <a:xfrm rot="-2107915">
              <a:off x="5119376" y="3097304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Verdana" pitchFamily="34" charset="0"/>
                </a:rPr>
                <a:t>RECV</a:t>
              </a:r>
            </a:p>
          </p:txBody>
        </p:sp>
      </p:grpSp>
      <p:sp>
        <p:nvSpPr>
          <p:cNvPr id="46086" name="AutoShape 5"/>
          <p:cNvSpPr>
            <a:spLocks noChangeAspect="1" noChangeArrowheads="1" noTextEdit="1"/>
          </p:cNvSpPr>
          <p:nvPr/>
        </p:nvSpPr>
        <p:spPr bwMode="auto">
          <a:xfrm>
            <a:off x="1036638" y="304800"/>
            <a:ext cx="1074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6087" name="Group 269"/>
          <p:cNvGrpSpPr>
            <a:grpSpLocks/>
          </p:cNvGrpSpPr>
          <p:nvPr/>
        </p:nvGrpSpPr>
        <p:grpSpPr bwMode="auto">
          <a:xfrm>
            <a:off x="838200" y="685800"/>
            <a:ext cx="1074738" cy="1071563"/>
            <a:chOff x="1036638" y="1062038"/>
            <a:chExt cx="1074737" cy="1071563"/>
          </a:xfrm>
        </p:grpSpPr>
        <p:sp>
          <p:nvSpPr>
            <p:cNvPr id="46219" name="Freeform 10"/>
            <p:cNvSpPr>
              <a:spLocks/>
            </p:cNvSpPr>
            <p:nvPr/>
          </p:nvSpPr>
          <p:spPr bwMode="auto">
            <a:xfrm>
              <a:off x="1036638" y="1062038"/>
              <a:ext cx="962025" cy="963613"/>
            </a:xfrm>
            <a:custGeom>
              <a:avLst/>
              <a:gdLst>
                <a:gd name="T0" fmla="*/ 431006 w 1212"/>
                <a:gd name="T1" fmla="*/ 2381 h 1214"/>
                <a:gd name="T2" fmla="*/ 337344 w 1212"/>
                <a:gd name="T3" fmla="*/ 22225 h 1214"/>
                <a:gd name="T4" fmla="*/ 251619 w 1212"/>
                <a:gd name="T5" fmla="*/ 58738 h 1214"/>
                <a:gd name="T6" fmla="*/ 174625 w 1212"/>
                <a:gd name="T7" fmla="*/ 109538 h 1214"/>
                <a:gd name="T8" fmla="*/ 109538 w 1212"/>
                <a:gd name="T9" fmla="*/ 175419 h 1214"/>
                <a:gd name="T10" fmla="*/ 57944 w 1212"/>
                <a:gd name="T11" fmla="*/ 252413 h 1214"/>
                <a:gd name="T12" fmla="*/ 22225 w 1212"/>
                <a:gd name="T13" fmla="*/ 338138 h 1214"/>
                <a:gd name="T14" fmla="*/ 2381 w 1212"/>
                <a:gd name="T15" fmla="*/ 432594 h 1214"/>
                <a:gd name="T16" fmla="*/ 2381 w 1212"/>
                <a:gd name="T17" fmla="*/ 531019 h 1214"/>
                <a:gd name="T18" fmla="*/ 22225 w 1212"/>
                <a:gd name="T19" fmla="*/ 625475 h 1214"/>
                <a:gd name="T20" fmla="*/ 57944 w 1212"/>
                <a:gd name="T21" fmla="*/ 711200 h 1214"/>
                <a:gd name="T22" fmla="*/ 109538 w 1212"/>
                <a:gd name="T23" fmla="*/ 788194 h 1214"/>
                <a:gd name="T24" fmla="*/ 174625 w 1212"/>
                <a:gd name="T25" fmla="*/ 854075 h 1214"/>
                <a:gd name="T26" fmla="*/ 251619 w 1212"/>
                <a:gd name="T27" fmla="*/ 904875 h 1214"/>
                <a:gd name="T28" fmla="*/ 337344 w 1212"/>
                <a:gd name="T29" fmla="*/ 941388 h 1214"/>
                <a:gd name="T30" fmla="*/ 431006 w 1212"/>
                <a:gd name="T31" fmla="*/ 961232 h 1214"/>
                <a:gd name="T32" fmla="*/ 530225 w 1212"/>
                <a:gd name="T33" fmla="*/ 961232 h 1214"/>
                <a:gd name="T34" fmla="*/ 623887 w 1212"/>
                <a:gd name="T35" fmla="*/ 941388 h 1214"/>
                <a:gd name="T36" fmla="*/ 710406 w 1212"/>
                <a:gd name="T37" fmla="*/ 904875 h 1214"/>
                <a:gd name="T38" fmla="*/ 786606 w 1212"/>
                <a:gd name="T39" fmla="*/ 854075 h 1214"/>
                <a:gd name="T40" fmla="*/ 852488 w 1212"/>
                <a:gd name="T41" fmla="*/ 788194 h 1214"/>
                <a:gd name="T42" fmla="*/ 904081 w 1212"/>
                <a:gd name="T43" fmla="*/ 711200 h 1214"/>
                <a:gd name="T44" fmla="*/ 940594 w 1212"/>
                <a:gd name="T45" fmla="*/ 625475 h 1214"/>
                <a:gd name="T46" fmla="*/ 959644 w 1212"/>
                <a:gd name="T47" fmla="*/ 531019 h 1214"/>
                <a:gd name="T48" fmla="*/ 959644 w 1212"/>
                <a:gd name="T49" fmla="*/ 432594 h 1214"/>
                <a:gd name="T50" fmla="*/ 940594 w 1212"/>
                <a:gd name="T51" fmla="*/ 338138 h 1214"/>
                <a:gd name="T52" fmla="*/ 904081 w 1212"/>
                <a:gd name="T53" fmla="*/ 252413 h 1214"/>
                <a:gd name="T54" fmla="*/ 852488 w 1212"/>
                <a:gd name="T55" fmla="*/ 175419 h 1214"/>
                <a:gd name="T56" fmla="*/ 786606 w 1212"/>
                <a:gd name="T57" fmla="*/ 109538 h 1214"/>
                <a:gd name="T58" fmla="*/ 710406 w 1212"/>
                <a:gd name="T59" fmla="*/ 58738 h 1214"/>
                <a:gd name="T60" fmla="*/ 623887 w 1212"/>
                <a:gd name="T61" fmla="*/ 22225 h 1214"/>
                <a:gd name="T62" fmla="*/ 530225 w 1212"/>
                <a:gd name="T63" fmla="*/ 2381 h 1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2"/>
                <a:gd name="T97" fmla="*/ 0 h 1214"/>
                <a:gd name="T98" fmla="*/ 1212 w 1212"/>
                <a:gd name="T99" fmla="*/ 1214 h 1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2" h="1214">
                  <a:moveTo>
                    <a:pt x="606" y="0"/>
                  </a:moveTo>
                  <a:lnTo>
                    <a:pt x="543" y="3"/>
                  </a:lnTo>
                  <a:lnTo>
                    <a:pt x="484" y="13"/>
                  </a:lnTo>
                  <a:lnTo>
                    <a:pt x="425" y="28"/>
                  </a:lnTo>
                  <a:lnTo>
                    <a:pt x="370" y="47"/>
                  </a:lnTo>
                  <a:lnTo>
                    <a:pt x="317" y="74"/>
                  </a:lnTo>
                  <a:lnTo>
                    <a:pt x="267" y="104"/>
                  </a:lnTo>
                  <a:lnTo>
                    <a:pt x="220" y="138"/>
                  </a:lnTo>
                  <a:lnTo>
                    <a:pt x="177" y="177"/>
                  </a:lnTo>
                  <a:lnTo>
                    <a:pt x="138" y="221"/>
                  </a:lnTo>
                  <a:lnTo>
                    <a:pt x="104" y="267"/>
                  </a:lnTo>
                  <a:lnTo>
                    <a:pt x="73" y="318"/>
                  </a:lnTo>
                  <a:lnTo>
                    <a:pt x="47" y="371"/>
                  </a:lnTo>
                  <a:lnTo>
                    <a:pt x="28" y="426"/>
                  </a:lnTo>
                  <a:lnTo>
                    <a:pt x="13" y="485"/>
                  </a:lnTo>
                  <a:lnTo>
                    <a:pt x="3" y="545"/>
                  </a:lnTo>
                  <a:lnTo>
                    <a:pt x="0" y="607"/>
                  </a:lnTo>
                  <a:lnTo>
                    <a:pt x="3" y="669"/>
                  </a:lnTo>
                  <a:lnTo>
                    <a:pt x="13" y="729"/>
                  </a:lnTo>
                  <a:lnTo>
                    <a:pt x="28" y="788"/>
                  </a:lnTo>
                  <a:lnTo>
                    <a:pt x="47" y="843"/>
                  </a:lnTo>
                  <a:lnTo>
                    <a:pt x="73" y="896"/>
                  </a:lnTo>
                  <a:lnTo>
                    <a:pt x="104" y="947"/>
                  </a:lnTo>
                  <a:lnTo>
                    <a:pt x="138" y="993"/>
                  </a:lnTo>
                  <a:lnTo>
                    <a:pt x="177" y="1037"/>
                  </a:lnTo>
                  <a:lnTo>
                    <a:pt x="220" y="1076"/>
                  </a:lnTo>
                  <a:lnTo>
                    <a:pt x="267" y="1110"/>
                  </a:lnTo>
                  <a:lnTo>
                    <a:pt x="317" y="1140"/>
                  </a:lnTo>
                  <a:lnTo>
                    <a:pt x="370" y="1167"/>
                  </a:lnTo>
                  <a:lnTo>
                    <a:pt x="425" y="1186"/>
                  </a:lnTo>
                  <a:lnTo>
                    <a:pt x="484" y="1201"/>
                  </a:lnTo>
                  <a:lnTo>
                    <a:pt x="543" y="1211"/>
                  </a:lnTo>
                  <a:lnTo>
                    <a:pt x="606" y="1214"/>
                  </a:lnTo>
                  <a:lnTo>
                    <a:pt x="668" y="1211"/>
                  </a:lnTo>
                  <a:lnTo>
                    <a:pt x="728" y="1201"/>
                  </a:lnTo>
                  <a:lnTo>
                    <a:pt x="786" y="1186"/>
                  </a:lnTo>
                  <a:lnTo>
                    <a:pt x="842" y="1167"/>
                  </a:lnTo>
                  <a:lnTo>
                    <a:pt x="895" y="1140"/>
                  </a:lnTo>
                  <a:lnTo>
                    <a:pt x="945" y="1110"/>
                  </a:lnTo>
                  <a:lnTo>
                    <a:pt x="991" y="1076"/>
                  </a:lnTo>
                  <a:lnTo>
                    <a:pt x="1035" y="1037"/>
                  </a:lnTo>
                  <a:lnTo>
                    <a:pt x="1074" y="993"/>
                  </a:lnTo>
                  <a:lnTo>
                    <a:pt x="1109" y="947"/>
                  </a:lnTo>
                  <a:lnTo>
                    <a:pt x="1139" y="896"/>
                  </a:lnTo>
                  <a:lnTo>
                    <a:pt x="1165" y="843"/>
                  </a:lnTo>
                  <a:lnTo>
                    <a:pt x="1185" y="788"/>
                  </a:lnTo>
                  <a:lnTo>
                    <a:pt x="1200" y="729"/>
                  </a:lnTo>
                  <a:lnTo>
                    <a:pt x="1209" y="669"/>
                  </a:lnTo>
                  <a:lnTo>
                    <a:pt x="1212" y="607"/>
                  </a:lnTo>
                  <a:lnTo>
                    <a:pt x="1209" y="545"/>
                  </a:lnTo>
                  <a:lnTo>
                    <a:pt x="1200" y="485"/>
                  </a:lnTo>
                  <a:lnTo>
                    <a:pt x="1185" y="426"/>
                  </a:lnTo>
                  <a:lnTo>
                    <a:pt x="1165" y="371"/>
                  </a:lnTo>
                  <a:lnTo>
                    <a:pt x="1139" y="318"/>
                  </a:lnTo>
                  <a:lnTo>
                    <a:pt x="1109" y="267"/>
                  </a:lnTo>
                  <a:lnTo>
                    <a:pt x="1074" y="221"/>
                  </a:lnTo>
                  <a:lnTo>
                    <a:pt x="1035" y="177"/>
                  </a:lnTo>
                  <a:lnTo>
                    <a:pt x="991" y="138"/>
                  </a:lnTo>
                  <a:lnTo>
                    <a:pt x="945" y="104"/>
                  </a:lnTo>
                  <a:lnTo>
                    <a:pt x="895" y="74"/>
                  </a:lnTo>
                  <a:lnTo>
                    <a:pt x="842" y="47"/>
                  </a:lnTo>
                  <a:lnTo>
                    <a:pt x="786" y="28"/>
                  </a:lnTo>
                  <a:lnTo>
                    <a:pt x="728" y="13"/>
                  </a:lnTo>
                  <a:lnTo>
                    <a:pt x="668" y="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F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0" name="Freeform 13"/>
            <p:cNvSpPr>
              <a:spLocks/>
            </p:cNvSpPr>
            <p:nvPr/>
          </p:nvSpPr>
          <p:spPr bwMode="auto">
            <a:xfrm>
              <a:off x="1127125" y="1803400"/>
              <a:ext cx="88900" cy="57150"/>
            </a:xfrm>
            <a:custGeom>
              <a:avLst/>
              <a:gdLst>
                <a:gd name="T0" fmla="*/ 88900 w 112"/>
                <a:gd name="T1" fmla="*/ 0 h 73"/>
                <a:gd name="T2" fmla="*/ 0 w 112"/>
                <a:gd name="T3" fmla="*/ 0 h 73"/>
                <a:gd name="T4" fmla="*/ 0 w 112"/>
                <a:gd name="T5" fmla="*/ 57150 h 73"/>
                <a:gd name="T6" fmla="*/ 88900 w 112"/>
                <a:gd name="T7" fmla="*/ 31315 h 73"/>
                <a:gd name="T8" fmla="*/ 88900 w 1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3"/>
                <a:gd name="T17" fmla="*/ 112 w 1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3">
                  <a:moveTo>
                    <a:pt x="112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12" y="4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1" name="Freeform 14"/>
            <p:cNvSpPr>
              <a:spLocks/>
            </p:cNvSpPr>
            <p:nvPr/>
          </p:nvSpPr>
          <p:spPr bwMode="auto">
            <a:xfrm>
              <a:off x="1127125" y="1223963"/>
              <a:ext cx="806450" cy="909638"/>
            </a:xfrm>
            <a:custGeom>
              <a:avLst/>
              <a:gdLst>
                <a:gd name="T0" fmla="*/ 622913 w 1015"/>
                <a:gd name="T1" fmla="*/ 145383 h 1145"/>
                <a:gd name="T2" fmla="*/ 580008 w 1015"/>
                <a:gd name="T3" fmla="*/ 109633 h 1145"/>
                <a:gd name="T4" fmla="*/ 533926 w 1015"/>
                <a:gd name="T5" fmla="*/ 79444 h 1145"/>
                <a:gd name="T6" fmla="*/ 485459 w 1015"/>
                <a:gd name="T7" fmla="*/ 54022 h 1145"/>
                <a:gd name="T8" fmla="*/ 435404 w 1015"/>
                <a:gd name="T9" fmla="*/ 32572 h 1145"/>
                <a:gd name="T10" fmla="*/ 382964 w 1015"/>
                <a:gd name="T11" fmla="*/ 16683 h 1145"/>
                <a:gd name="T12" fmla="*/ 328936 w 1015"/>
                <a:gd name="T13" fmla="*/ 6356 h 1145"/>
                <a:gd name="T14" fmla="*/ 274114 w 1015"/>
                <a:gd name="T15" fmla="*/ 794 h 1145"/>
                <a:gd name="T16" fmla="*/ 0 w 1015"/>
                <a:gd name="T17" fmla="*/ 0 h 1145"/>
                <a:gd name="T18" fmla="*/ 88988 w 1015"/>
                <a:gd name="T19" fmla="*/ 579149 h 1145"/>
                <a:gd name="T20" fmla="*/ 246305 w 1015"/>
                <a:gd name="T21" fmla="*/ 89772 h 1145"/>
                <a:gd name="T22" fmla="*/ 292388 w 1015"/>
                <a:gd name="T23" fmla="*/ 91361 h 1145"/>
                <a:gd name="T24" fmla="*/ 338471 w 1015"/>
                <a:gd name="T25" fmla="*/ 98511 h 1145"/>
                <a:gd name="T26" fmla="*/ 382964 w 1015"/>
                <a:gd name="T27" fmla="*/ 109633 h 1145"/>
                <a:gd name="T28" fmla="*/ 426664 w 1015"/>
                <a:gd name="T29" fmla="*/ 125522 h 1145"/>
                <a:gd name="T30" fmla="*/ 467185 w 1015"/>
                <a:gd name="T31" fmla="*/ 144589 h 1145"/>
                <a:gd name="T32" fmla="*/ 506912 w 1015"/>
                <a:gd name="T33" fmla="*/ 168422 h 1145"/>
                <a:gd name="T34" fmla="*/ 544254 w 1015"/>
                <a:gd name="T35" fmla="*/ 195433 h 1145"/>
                <a:gd name="T36" fmla="*/ 579214 w 1015"/>
                <a:gd name="T37" fmla="*/ 228005 h 1145"/>
                <a:gd name="T38" fmla="*/ 632448 w 1015"/>
                <a:gd name="T39" fmla="*/ 290766 h 1145"/>
                <a:gd name="T40" fmla="*/ 672969 w 1015"/>
                <a:gd name="T41" fmla="*/ 360677 h 1145"/>
                <a:gd name="T42" fmla="*/ 700777 w 1015"/>
                <a:gd name="T43" fmla="*/ 436150 h 1145"/>
                <a:gd name="T44" fmla="*/ 715079 w 1015"/>
                <a:gd name="T45" fmla="*/ 516388 h 1145"/>
                <a:gd name="T46" fmla="*/ 551405 w 1015"/>
                <a:gd name="T47" fmla="*/ 577560 h 1145"/>
                <a:gd name="T48" fmla="*/ 515651 w 1015"/>
                <a:gd name="T49" fmla="*/ 577560 h 1145"/>
                <a:gd name="T50" fmla="*/ 479897 w 1015"/>
                <a:gd name="T51" fmla="*/ 582327 h 1145"/>
                <a:gd name="T52" fmla="*/ 445733 w 1015"/>
                <a:gd name="T53" fmla="*/ 591066 h 1145"/>
                <a:gd name="T54" fmla="*/ 412362 w 1015"/>
                <a:gd name="T55" fmla="*/ 603777 h 1145"/>
                <a:gd name="T56" fmla="*/ 381375 w 1015"/>
                <a:gd name="T57" fmla="*/ 621255 h 1145"/>
                <a:gd name="T58" fmla="*/ 352772 w 1015"/>
                <a:gd name="T59" fmla="*/ 642705 h 1145"/>
                <a:gd name="T60" fmla="*/ 326553 w 1015"/>
                <a:gd name="T61" fmla="*/ 667333 h 1145"/>
                <a:gd name="T62" fmla="*/ 303511 w 1015"/>
                <a:gd name="T63" fmla="*/ 695138 h 1145"/>
                <a:gd name="T64" fmla="*/ 296360 w 1015"/>
                <a:gd name="T65" fmla="*/ 729299 h 1145"/>
                <a:gd name="T66" fmla="*/ 314635 w 1015"/>
                <a:gd name="T67" fmla="*/ 757899 h 1145"/>
                <a:gd name="T68" fmla="*/ 331320 w 1015"/>
                <a:gd name="T69" fmla="*/ 765049 h 1145"/>
                <a:gd name="T70" fmla="*/ 348800 w 1015"/>
                <a:gd name="T71" fmla="*/ 765844 h 1145"/>
                <a:gd name="T72" fmla="*/ 363896 w 1015"/>
                <a:gd name="T73" fmla="*/ 759488 h 1145"/>
                <a:gd name="T74" fmla="*/ 376608 w 1015"/>
                <a:gd name="T75" fmla="*/ 747571 h 1145"/>
                <a:gd name="T76" fmla="*/ 393293 w 1015"/>
                <a:gd name="T77" fmla="*/ 727710 h 1145"/>
                <a:gd name="T78" fmla="*/ 411568 w 1015"/>
                <a:gd name="T79" fmla="*/ 710233 h 1145"/>
                <a:gd name="T80" fmla="*/ 431431 w 1015"/>
                <a:gd name="T81" fmla="*/ 695138 h 1145"/>
                <a:gd name="T82" fmla="*/ 453678 w 1015"/>
                <a:gd name="T83" fmla="*/ 684810 h 1145"/>
                <a:gd name="T84" fmla="*/ 476719 w 1015"/>
                <a:gd name="T85" fmla="*/ 675277 h 1145"/>
                <a:gd name="T86" fmla="*/ 501350 w 1015"/>
                <a:gd name="T87" fmla="*/ 669716 h 1145"/>
                <a:gd name="T88" fmla="*/ 525980 w 1015"/>
                <a:gd name="T89" fmla="*/ 667333 h 1145"/>
                <a:gd name="T90" fmla="*/ 551405 w 1015"/>
                <a:gd name="T91" fmla="*/ 668127 h 1145"/>
                <a:gd name="T92" fmla="*/ 88988 w 1015"/>
                <a:gd name="T93" fmla="*/ 819866 h 1145"/>
                <a:gd name="T94" fmla="*/ 0 w 1015"/>
                <a:gd name="T95" fmla="*/ 637144 h 1145"/>
                <a:gd name="T96" fmla="*/ 641187 w 1015"/>
                <a:gd name="T97" fmla="*/ 909638 h 1145"/>
                <a:gd name="T98" fmla="*/ 806450 w 1015"/>
                <a:gd name="T99" fmla="*/ 606160 h 1145"/>
                <a:gd name="T100" fmla="*/ 805655 w 1015"/>
                <a:gd name="T101" fmla="*/ 532277 h 1145"/>
                <a:gd name="T102" fmla="*/ 800094 w 1015"/>
                <a:gd name="T103" fmla="*/ 477461 h 1145"/>
                <a:gd name="T104" fmla="*/ 790559 w 1015"/>
                <a:gd name="T105" fmla="*/ 423438 h 1145"/>
                <a:gd name="T106" fmla="*/ 773874 w 1015"/>
                <a:gd name="T107" fmla="*/ 371800 h 1145"/>
                <a:gd name="T108" fmla="*/ 754011 w 1015"/>
                <a:gd name="T109" fmla="*/ 320955 h 1145"/>
                <a:gd name="T110" fmla="*/ 726997 w 1015"/>
                <a:gd name="T111" fmla="*/ 272494 h 1145"/>
                <a:gd name="T112" fmla="*/ 696805 w 1015"/>
                <a:gd name="T113" fmla="*/ 228005 h 1145"/>
                <a:gd name="T114" fmla="*/ 662640 w 1015"/>
                <a:gd name="T115" fmla="*/ 185105 h 1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5"/>
                <a:gd name="T175" fmla="*/ 0 h 1145"/>
                <a:gd name="T176" fmla="*/ 1015 w 1015"/>
                <a:gd name="T177" fmla="*/ 1145 h 1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5" h="1145">
                  <a:moveTo>
                    <a:pt x="809" y="207"/>
                  </a:moveTo>
                  <a:lnTo>
                    <a:pt x="784" y="183"/>
                  </a:lnTo>
                  <a:lnTo>
                    <a:pt x="758" y="160"/>
                  </a:lnTo>
                  <a:lnTo>
                    <a:pt x="730" y="138"/>
                  </a:lnTo>
                  <a:lnTo>
                    <a:pt x="701" y="119"/>
                  </a:lnTo>
                  <a:lnTo>
                    <a:pt x="672" y="100"/>
                  </a:lnTo>
                  <a:lnTo>
                    <a:pt x="642" y="83"/>
                  </a:lnTo>
                  <a:lnTo>
                    <a:pt x="611" y="68"/>
                  </a:lnTo>
                  <a:lnTo>
                    <a:pt x="580" y="53"/>
                  </a:lnTo>
                  <a:lnTo>
                    <a:pt x="548" y="41"/>
                  </a:lnTo>
                  <a:lnTo>
                    <a:pt x="516" y="30"/>
                  </a:lnTo>
                  <a:lnTo>
                    <a:pt x="482" y="21"/>
                  </a:lnTo>
                  <a:lnTo>
                    <a:pt x="449" y="14"/>
                  </a:lnTo>
                  <a:lnTo>
                    <a:pt x="414" y="8"/>
                  </a:lnTo>
                  <a:lnTo>
                    <a:pt x="380" y="3"/>
                  </a:lnTo>
                  <a:lnTo>
                    <a:pt x="345" y="1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729"/>
                  </a:lnTo>
                  <a:lnTo>
                    <a:pt x="112" y="729"/>
                  </a:lnTo>
                  <a:lnTo>
                    <a:pt x="112" y="113"/>
                  </a:lnTo>
                  <a:lnTo>
                    <a:pt x="310" y="113"/>
                  </a:lnTo>
                  <a:lnTo>
                    <a:pt x="340" y="114"/>
                  </a:lnTo>
                  <a:lnTo>
                    <a:pt x="368" y="115"/>
                  </a:lnTo>
                  <a:lnTo>
                    <a:pt x="397" y="120"/>
                  </a:lnTo>
                  <a:lnTo>
                    <a:pt x="426" y="124"/>
                  </a:lnTo>
                  <a:lnTo>
                    <a:pt x="455" y="130"/>
                  </a:lnTo>
                  <a:lnTo>
                    <a:pt x="482" y="138"/>
                  </a:lnTo>
                  <a:lnTo>
                    <a:pt x="510" y="147"/>
                  </a:lnTo>
                  <a:lnTo>
                    <a:pt x="537" y="158"/>
                  </a:lnTo>
                  <a:lnTo>
                    <a:pt x="563" y="169"/>
                  </a:lnTo>
                  <a:lnTo>
                    <a:pt x="588" y="182"/>
                  </a:lnTo>
                  <a:lnTo>
                    <a:pt x="614" y="197"/>
                  </a:lnTo>
                  <a:lnTo>
                    <a:pt x="638" y="212"/>
                  </a:lnTo>
                  <a:lnTo>
                    <a:pt x="662" y="229"/>
                  </a:lnTo>
                  <a:lnTo>
                    <a:pt x="685" y="246"/>
                  </a:lnTo>
                  <a:lnTo>
                    <a:pt x="707" y="266"/>
                  </a:lnTo>
                  <a:lnTo>
                    <a:pt x="729" y="287"/>
                  </a:lnTo>
                  <a:lnTo>
                    <a:pt x="764" y="325"/>
                  </a:lnTo>
                  <a:lnTo>
                    <a:pt x="796" y="366"/>
                  </a:lnTo>
                  <a:lnTo>
                    <a:pt x="823" y="409"/>
                  </a:lnTo>
                  <a:lnTo>
                    <a:pt x="847" y="454"/>
                  </a:lnTo>
                  <a:lnTo>
                    <a:pt x="867" y="501"/>
                  </a:lnTo>
                  <a:lnTo>
                    <a:pt x="882" y="549"/>
                  </a:lnTo>
                  <a:lnTo>
                    <a:pt x="893" y="599"/>
                  </a:lnTo>
                  <a:lnTo>
                    <a:pt x="900" y="650"/>
                  </a:lnTo>
                  <a:lnTo>
                    <a:pt x="694" y="650"/>
                  </a:lnTo>
                  <a:lnTo>
                    <a:pt x="694" y="727"/>
                  </a:lnTo>
                  <a:lnTo>
                    <a:pt x="671" y="726"/>
                  </a:lnTo>
                  <a:lnTo>
                    <a:pt x="649" y="727"/>
                  </a:lnTo>
                  <a:lnTo>
                    <a:pt x="626" y="729"/>
                  </a:lnTo>
                  <a:lnTo>
                    <a:pt x="604" y="733"/>
                  </a:lnTo>
                  <a:lnTo>
                    <a:pt x="583" y="737"/>
                  </a:lnTo>
                  <a:lnTo>
                    <a:pt x="561" y="744"/>
                  </a:lnTo>
                  <a:lnTo>
                    <a:pt x="540" y="751"/>
                  </a:lnTo>
                  <a:lnTo>
                    <a:pt x="519" y="760"/>
                  </a:lnTo>
                  <a:lnTo>
                    <a:pt x="500" y="771"/>
                  </a:lnTo>
                  <a:lnTo>
                    <a:pt x="480" y="782"/>
                  </a:lnTo>
                  <a:lnTo>
                    <a:pt x="462" y="795"/>
                  </a:lnTo>
                  <a:lnTo>
                    <a:pt x="444" y="809"/>
                  </a:lnTo>
                  <a:lnTo>
                    <a:pt x="427" y="824"/>
                  </a:lnTo>
                  <a:lnTo>
                    <a:pt x="411" y="840"/>
                  </a:lnTo>
                  <a:lnTo>
                    <a:pt x="396" y="857"/>
                  </a:lnTo>
                  <a:lnTo>
                    <a:pt x="382" y="875"/>
                  </a:lnTo>
                  <a:lnTo>
                    <a:pt x="373" y="896"/>
                  </a:lnTo>
                  <a:lnTo>
                    <a:pt x="373" y="918"/>
                  </a:lnTo>
                  <a:lnTo>
                    <a:pt x="381" y="938"/>
                  </a:lnTo>
                  <a:lnTo>
                    <a:pt x="396" y="954"/>
                  </a:lnTo>
                  <a:lnTo>
                    <a:pt x="406" y="960"/>
                  </a:lnTo>
                  <a:lnTo>
                    <a:pt x="417" y="963"/>
                  </a:lnTo>
                  <a:lnTo>
                    <a:pt x="427" y="964"/>
                  </a:lnTo>
                  <a:lnTo>
                    <a:pt x="439" y="964"/>
                  </a:lnTo>
                  <a:lnTo>
                    <a:pt x="449" y="961"/>
                  </a:lnTo>
                  <a:lnTo>
                    <a:pt x="458" y="956"/>
                  </a:lnTo>
                  <a:lnTo>
                    <a:pt x="467" y="949"/>
                  </a:lnTo>
                  <a:lnTo>
                    <a:pt x="474" y="941"/>
                  </a:lnTo>
                  <a:lnTo>
                    <a:pt x="485" y="928"/>
                  </a:lnTo>
                  <a:lnTo>
                    <a:pt x="495" y="916"/>
                  </a:lnTo>
                  <a:lnTo>
                    <a:pt x="507" y="904"/>
                  </a:lnTo>
                  <a:lnTo>
                    <a:pt x="518" y="894"/>
                  </a:lnTo>
                  <a:lnTo>
                    <a:pt x="531" y="885"/>
                  </a:lnTo>
                  <a:lnTo>
                    <a:pt x="543" y="875"/>
                  </a:lnTo>
                  <a:lnTo>
                    <a:pt x="557" y="869"/>
                  </a:lnTo>
                  <a:lnTo>
                    <a:pt x="571" y="862"/>
                  </a:lnTo>
                  <a:lnTo>
                    <a:pt x="585" y="855"/>
                  </a:lnTo>
                  <a:lnTo>
                    <a:pt x="600" y="850"/>
                  </a:lnTo>
                  <a:lnTo>
                    <a:pt x="615" y="847"/>
                  </a:lnTo>
                  <a:lnTo>
                    <a:pt x="631" y="843"/>
                  </a:lnTo>
                  <a:lnTo>
                    <a:pt x="646" y="841"/>
                  </a:lnTo>
                  <a:lnTo>
                    <a:pt x="662" y="840"/>
                  </a:lnTo>
                  <a:lnTo>
                    <a:pt x="678" y="840"/>
                  </a:lnTo>
                  <a:lnTo>
                    <a:pt x="694" y="841"/>
                  </a:lnTo>
                  <a:lnTo>
                    <a:pt x="694" y="1032"/>
                  </a:lnTo>
                  <a:lnTo>
                    <a:pt x="112" y="1032"/>
                  </a:lnTo>
                  <a:lnTo>
                    <a:pt x="112" y="769"/>
                  </a:lnTo>
                  <a:lnTo>
                    <a:pt x="0" y="802"/>
                  </a:lnTo>
                  <a:lnTo>
                    <a:pt x="0" y="1145"/>
                  </a:lnTo>
                  <a:lnTo>
                    <a:pt x="807" y="1145"/>
                  </a:lnTo>
                  <a:lnTo>
                    <a:pt x="807" y="763"/>
                  </a:lnTo>
                  <a:lnTo>
                    <a:pt x="1015" y="763"/>
                  </a:lnTo>
                  <a:lnTo>
                    <a:pt x="1015" y="706"/>
                  </a:lnTo>
                  <a:lnTo>
                    <a:pt x="1014" y="670"/>
                  </a:lnTo>
                  <a:lnTo>
                    <a:pt x="1012" y="636"/>
                  </a:lnTo>
                  <a:lnTo>
                    <a:pt x="1007" y="601"/>
                  </a:lnTo>
                  <a:lnTo>
                    <a:pt x="1002" y="567"/>
                  </a:lnTo>
                  <a:lnTo>
                    <a:pt x="995" y="533"/>
                  </a:lnTo>
                  <a:lnTo>
                    <a:pt x="986" y="500"/>
                  </a:lnTo>
                  <a:lnTo>
                    <a:pt x="974" y="468"/>
                  </a:lnTo>
                  <a:lnTo>
                    <a:pt x="963" y="435"/>
                  </a:lnTo>
                  <a:lnTo>
                    <a:pt x="949" y="404"/>
                  </a:lnTo>
                  <a:lnTo>
                    <a:pt x="933" y="373"/>
                  </a:lnTo>
                  <a:lnTo>
                    <a:pt x="915" y="343"/>
                  </a:lnTo>
                  <a:lnTo>
                    <a:pt x="897" y="314"/>
                  </a:lnTo>
                  <a:lnTo>
                    <a:pt x="877" y="287"/>
                  </a:lnTo>
                  <a:lnTo>
                    <a:pt x="857" y="259"/>
                  </a:lnTo>
                  <a:lnTo>
                    <a:pt x="834" y="233"/>
                  </a:lnTo>
                  <a:lnTo>
                    <a:pt x="809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2" name="Freeform 15"/>
            <p:cNvSpPr>
              <a:spLocks/>
            </p:cNvSpPr>
            <p:nvPr/>
          </p:nvSpPr>
          <p:spPr bwMode="auto">
            <a:xfrm>
              <a:off x="1720850" y="1293813"/>
              <a:ext cx="390525" cy="392113"/>
            </a:xfrm>
            <a:custGeom>
              <a:avLst/>
              <a:gdLst>
                <a:gd name="T0" fmla="*/ 215462 w 493"/>
                <a:gd name="T1" fmla="*/ 390525 h 494"/>
                <a:gd name="T2" fmla="*/ 252693 w 493"/>
                <a:gd name="T3" fmla="*/ 383382 h 494"/>
                <a:gd name="T4" fmla="*/ 287547 w 493"/>
                <a:gd name="T5" fmla="*/ 369094 h 494"/>
                <a:gd name="T6" fmla="*/ 319232 w 493"/>
                <a:gd name="T7" fmla="*/ 346869 h 494"/>
                <a:gd name="T8" fmla="*/ 346957 w 493"/>
                <a:gd name="T9" fmla="*/ 319882 h 494"/>
                <a:gd name="T10" fmla="*/ 367553 w 493"/>
                <a:gd name="T11" fmla="*/ 288132 h 494"/>
                <a:gd name="T12" fmla="*/ 382604 w 493"/>
                <a:gd name="T13" fmla="*/ 252413 h 494"/>
                <a:gd name="T14" fmla="*/ 389733 w 493"/>
                <a:gd name="T15" fmla="*/ 215107 h 494"/>
                <a:gd name="T16" fmla="*/ 389733 w 493"/>
                <a:gd name="T17" fmla="*/ 177006 h 494"/>
                <a:gd name="T18" fmla="*/ 382604 w 493"/>
                <a:gd name="T19" fmla="*/ 139700 h 494"/>
                <a:gd name="T20" fmla="*/ 367553 w 493"/>
                <a:gd name="T21" fmla="*/ 103981 h 494"/>
                <a:gd name="T22" fmla="*/ 346957 w 493"/>
                <a:gd name="T23" fmla="*/ 72231 h 494"/>
                <a:gd name="T24" fmla="*/ 319232 w 493"/>
                <a:gd name="T25" fmla="*/ 45244 h 494"/>
                <a:gd name="T26" fmla="*/ 287547 w 493"/>
                <a:gd name="T27" fmla="*/ 23019 h 494"/>
                <a:gd name="T28" fmla="*/ 252693 w 493"/>
                <a:gd name="T29" fmla="*/ 8731 h 494"/>
                <a:gd name="T30" fmla="*/ 215462 w 493"/>
                <a:gd name="T31" fmla="*/ 1588 h 494"/>
                <a:gd name="T32" fmla="*/ 175063 w 493"/>
                <a:gd name="T33" fmla="*/ 1588 h 494"/>
                <a:gd name="T34" fmla="*/ 137040 w 493"/>
                <a:gd name="T35" fmla="*/ 9525 h 494"/>
                <a:gd name="T36" fmla="*/ 102186 w 493"/>
                <a:gd name="T37" fmla="*/ 23813 h 494"/>
                <a:gd name="T38" fmla="*/ 71293 w 493"/>
                <a:gd name="T39" fmla="*/ 45244 h 494"/>
                <a:gd name="T40" fmla="*/ 45152 w 493"/>
                <a:gd name="T41" fmla="*/ 71438 h 494"/>
                <a:gd name="T42" fmla="*/ 23764 w 493"/>
                <a:gd name="T43" fmla="*/ 102394 h 494"/>
                <a:gd name="T44" fmla="*/ 9506 w 493"/>
                <a:gd name="T45" fmla="*/ 137319 h 494"/>
                <a:gd name="T46" fmla="*/ 792 w 493"/>
                <a:gd name="T47" fmla="*/ 176213 h 494"/>
                <a:gd name="T48" fmla="*/ 792 w 493"/>
                <a:gd name="T49" fmla="*/ 215107 h 494"/>
                <a:gd name="T50" fmla="*/ 8714 w 493"/>
                <a:gd name="T51" fmla="*/ 252413 h 494"/>
                <a:gd name="T52" fmla="*/ 22972 w 493"/>
                <a:gd name="T53" fmla="*/ 288132 h 494"/>
                <a:gd name="T54" fmla="*/ 45152 w 493"/>
                <a:gd name="T55" fmla="*/ 319882 h 494"/>
                <a:gd name="T56" fmla="*/ 72085 w 493"/>
                <a:gd name="T57" fmla="*/ 346869 h 494"/>
                <a:gd name="T58" fmla="*/ 102978 w 493"/>
                <a:gd name="T59" fmla="*/ 369094 h 494"/>
                <a:gd name="T60" fmla="*/ 138625 w 493"/>
                <a:gd name="T61" fmla="*/ 383382 h 494"/>
                <a:gd name="T62" fmla="*/ 175855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7" y="494"/>
                  </a:moveTo>
                  <a:lnTo>
                    <a:pt x="272" y="492"/>
                  </a:lnTo>
                  <a:lnTo>
                    <a:pt x="295" y="489"/>
                  </a:lnTo>
                  <a:lnTo>
                    <a:pt x="319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4" y="452"/>
                  </a:lnTo>
                  <a:lnTo>
                    <a:pt x="403" y="437"/>
                  </a:lnTo>
                  <a:lnTo>
                    <a:pt x="422" y="421"/>
                  </a:lnTo>
                  <a:lnTo>
                    <a:pt x="438" y="403"/>
                  </a:lnTo>
                  <a:lnTo>
                    <a:pt x="453" y="384"/>
                  </a:lnTo>
                  <a:lnTo>
                    <a:pt x="464" y="363"/>
                  </a:lnTo>
                  <a:lnTo>
                    <a:pt x="475" y="341"/>
                  </a:lnTo>
                  <a:lnTo>
                    <a:pt x="483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3" y="176"/>
                  </a:lnTo>
                  <a:lnTo>
                    <a:pt x="475" y="153"/>
                  </a:lnTo>
                  <a:lnTo>
                    <a:pt x="464" y="131"/>
                  </a:lnTo>
                  <a:lnTo>
                    <a:pt x="453" y="110"/>
                  </a:lnTo>
                  <a:lnTo>
                    <a:pt x="438" y="91"/>
                  </a:lnTo>
                  <a:lnTo>
                    <a:pt x="422" y="73"/>
                  </a:lnTo>
                  <a:lnTo>
                    <a:pt x="403" y="57"/>
                  </a:lnTo>
                  <a:lnTo>
                    <a:pt x="384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9" y="11"/>
                  </a:lnTo>
                  <a:lnTo>
                    <a:pt x="295" y="5"/>
                  </a:lnTo>
                  <a:lnTo>
                    <a:pt x="272" y="2"/>
                  </a:lnTo>
                  <a:lnTo>
                    <a:pt x="247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3" y="73"/>
                  </a:lnTo>
                  <a:lnTo>
                    <a:pt x="57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20" y="151"/>
                  </a:lnTo>
                  <a:lnTo>
                    <a:pt x="12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1" y="318"/>
                  </a:lnTo>
                  <a:lnTo>
                    <a:pt x="20" y="341"/>
                  </a:lnTo>
                  <a:lnTo>
                    <a:pt x="29" y="363"/>
                  </a:lnTo>
                  <a:lnTo>
                    <a:pt x="42" y="384"/>
                  </a:lnTo>
                  <a:lnTo>
                    <a:pt x="57" y="403"/>
                  </a:lnTo>
                  <a:lnTo>
                    <a:pt x="73" y="421"/>
                  </a:lnTo>
                  <a:lnTo>
                    <a:pt x="91" y="437"/>
                  </a:lnTo>
                  <a:lnTo>
                    <a:pt x="110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7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3" name="Freeform 16"/>
            <p:cNvSpPr>
              <a:spLocks/>
            </p:cNvSpPr>
            <p:nvPr/>
          </p:nvSpPr>
          <p:spPr bwMode="auto">
            <a:xfrm>
              <a:off x="1822450" y="1395413"/>
              <a:ext cx="188912" cy="188913"/>
            </a:xfrm>
            <a:custGeom>
              <a:avLst/>
              <a:gdLst>
                <a:gd name="T0" fmla="*/ 0 w 238"/>
                <a:gd name="T1" fmla="*/ 94457 h 240"/>
                <a:gd name="T2" fmla="*/ 0 w 238"/>
                <a:gd name="T3" fmla="*/ 85011 h 240"/>
                <a:gd name="T4" fmla="*/ 1587 w 238"/>
                <a:gd name="T5" fmla="*/ 75565 h 240"/>
                <a:gd name="T6" fmla="*/ 3969 w 238"/>
                <a:gd name="T7" fmla="*/ 66907 h 240"/>
                <a:gd name="T8" fmla="*/ 7144 w 238"/>
                <a:gd name="T9" fmla="*/ 58248 h 240"/>
                <a:gd name="T10" fmla="*/ 11112 w 238"/>
                <a:gd name="T11" fmla="*/ 50377 h 240"/>
                <a:gd name="T12" fmla="*/ 15875 w 238"/>
                <a:gd name="T13" fmla="*/ 41718 h 240"/>
                <a:gd name="T14" fmla="*/ 21431 w 238"/>
                <a:gd name="T15" fmla="*/ 34634 h 240"/>
                <a:gd name="T16" fmla="*/ 27781 w 238"/>
                <a:gd name="T17" fmla="*/ 28337 h 240"/>
                <a:gd name="T18" fmla="*/ 34925 w 238"/>
                <a:gd name="T19" fmla="*/ 22040 h 240"/>
                <a:gd name="T20" fmla="*/ 42069 w 238"/>
                <a:gd name="T21" fmla="*/ 16530 h 240"/>
                <a:gd name="T22" fmla="*/ 50006 w 238"/>
                <a:gd name="T23" fmla="*/ 11020 h 240"/>
                <a:gd name="T24" fmla="*/ 58737 w 238"/>
                <a:gd name="T25" fmla="*/ 7084 h 240"/>
                <a:gd name="T26" fmla="*/ 66675 w 238"/>
                <a:gd name="T27" fmla="*/ 4723 h 240"/>
                <a:gd name="T28" fmla="*/ 76200 w 238"/>
                <a:gd name="T29" fmla="*/ 1574 h 240"/>
                <a:gd name="T30" fmla="*/ 84931 w 238"/>
                <a:gd name="T31" fmla="*/ 787 h 240"/>
                <a:gd name="T32" fmla="*/ 94456 w 238"/>
                <a:gd name="T33" fmla="*/ 0 h 240"/>
                <a:gd name="T34" fmla="*/ 103187 w 238"/>
                <a:gd name="T35" fmla="*/ 787 h 240"/>
                <a:gd name="T36" fmla="*/ 113506 w 238"/>
                <a:gd name="T37" fmla="*/ 1574 h 240"/>
                <a:gd name="T38" fmla="*/ 121443 w 238"/>
                <a:gd name="T39" fmla="*/ 4723 h 240"/>
                <a:gd name="T40" fmla="*/ 130968 w 238"/>
                <a:gd name="T41" fmla="*/ 7084 h 240"/>
                <a:gd name="T42" fmla="*/ 138906 w 238"/>
                <a:gd name="T43" fmla="*/ 11020 h 240"/>
                <a:gd name="T44" fmla="*/ 146843 w 238"/>
                <a:gd name="T45" fmla="*/ 16530 h 240"/>
                <a:gd name="T46" fmla="*/ 154781 w 238"/>
                <a:gd name="T47" fmla="*/ 22040 h 240"/>
                <a:gd name="T48" fmla="*/ 161925 w 238"/>
                <a:gd name="T49" fmla="*/ 28337 h 240"/>
                <a:gd name="T50" fmla="*/ 168275 w 238"/>
                <a:gd name="T51" fmla="*/ 34634 h 240"/>
                <a:gd name="T52" fmla="*/ 173831 w 238"/>
                <a:gd name="T53" fmla="*/ 41718 h 240"/>
                <a:gd name="T54" fmla="*/ 178593 w 238"/>
                <a:gd name="T55" fmla="*/ 50377 h 240"/>
                <a:gd name="T56" fmla="*/ 181768 w 238"/>
                <a:gd name="T57" fmla="*/ 58248 h 240"/>
                <a:gd name="T58" fmla="*/ 185737 w 238"/>
                <a:gd name="T59" fmla="*/ 66907 h 240"/>
                <a:gd name="T60" fmla="*/ 187325 w 238"/>
                <a:gd name="T61" fmla="*/ 75565 h 240"/>
                <a:gd name="T62" fmla="*/ 188118 w 238"/>
                <a:gd name="T63" fmla="*/ 85011 h 240"/>
                <a:gd name="T64" fmla="*/ 188912 w 238"/>
                <a:gd name="T65" fmla="*/ 94457 h 240"/>
                <a:gd name="T66" fmla="*/ 187325 w 238"/>
                <a:gd name="T67" fmla="*/ 113348 h 240"/>
                <a:gd name="T68" fmla="*/ 181768 w 238"/>
                <a:gd name="T69" fmla="*/ 130665 h 240"/>
                <a:gd name="T70" fmla="*/ 173037 w 238"/>
                <a:gd name="T71" fmla="*/ 147195 h 240"/>
                <a:gd name="T72" fmla="*/ 161925 w 238"/>
                <a:gd name="T73" fmla="*/ 160576 h 240"/>
                <a:gd name="T74" fmla="*/ 146843 w 238"/>
                <a:gd name="T75" fmla="*/ 172383 h 240"/>
                <a:gd name="T76" fmla="*/ 131762 w 238"/>
                <a:gd name="T77" fmla="*/ 181829 h 240"/>
                <a:gd name="T78" fmla="*/ 113506 w 238"/>
                <a:gd name="T79" fmla="*/ 186552 h 240"/>
                <a:gd name="T80" fmla="*/ 94456 w 238"/>
                <a:gd name="T81" fmla="*/ 188913 h 240"/>
                <a:gd name="T82" fmla="*/ 84931 w 238"/>
                <a:gd name="T83" fmla="*/ 188126 h 240"/>
                <a:gd name="T84" fmla="*/ 76200 w 238"/>
                <a:gd name="T85" fmla="*/ 186552 h 240"/>
                <a:gd name="T86" fmla="*/ 66675 w 238"/>
                <a:gd name="T87" fmla="*/ 184190 h 240"/>
                <a:gd name="T88" fmla="*/ 58737 w 238"/>
                <a:gd name="T89" fmla="*/ 181829 h 240"/>
                <a:gd name="T90" fmla="*/ 50006 w 238"/>
                <a:gd name="T91" fmla="*/ 177893 h 240"/>
                <a:gd name="T92" fmla="*/ 42069 w 238"/>
                <a:gd name="T93" fmla="*/ 172383 h 240"/>
                <a:gd name="T94" fmla="*/ 34925 w 238"/>
                <a:gd name="T95" fmla="*/ 166873 h 240"/>
                <a:gd name="T96" fmla="*/ 27781 w 238"/>
                <a:gd name="T97" fmla="*/ 160576 h 240"/>
                <a:gd name="T98" fmla="*/ 21431 w 238"/>
                <a:gd name="T99" fmla="*/ 154279 h 240"/>
                <a:gd name="T100" fmla="*/ 15875 w 238"/>
                <a:gd name="T101" fmla="*/ 147195 h 240"/>
                <a:gd name="T102" fmla="*/ 11112 w 238"/>
                <a:gd name="T103" fmla="*/ 138536 h 240"/>
                <a:gd name="T104" fmla="*/ 7144 w 238"/>
                <a:gd name="T105" fmla="*/ 130665 h 240"/>
                <a:gd name="T106" fmla="*/ 3969 w 238"/>
                <a:gd name="T107" fmla="*/ 122006 h 240"/>
                <a:gd name="T108" fmla="*/ 1587 w 238"/>
                <a:gd name="T109" fmla="*/ 113348 h 240"/>
                <a:gd name="T110" fmla="*/ 0 w 238"/>
                <a:gd name="T111" fmla="*/ 103902 h 240"/>
                <a:gd name="T112" fmla="*/ 0 w 238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8"/>
                <a:gd name="T172" fmla="*/ 0 h 240"/>
                <a:gd name="T173" fmla="*/ 238 w 238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8" h="240">
                  <a:moveTo>
                    <a:pt x="0" y="120"/>
                  </a:moveTo>
                  <a:lnTo>
                    <a:pt x="0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4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4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4" y="6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0" y="1"/>
                  </a:lnTo>
                  <a:lnTo>
                    <a:pt x="143" y="2"/>
                  </a:lnTo>
                  <a:lnTo>
                    <a:pt x="153" y="6"/>
                  </a:lnTo>
                  <a:lnTo>
                    <a:pt x="165" y="9"/>
                  </a:lnTo>
                  <a:lnTo>
                    <a:pt x="175" y="14"/>
                  </a:lnTo>
                  <a:lnTo>
                    <a:pt x="185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2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29" y="74"/>
                  </a:lnTo>
                  <a:lnTo>
                    <a:pt x="234" y="85"/>
                  </a:lnTo>
                  <a:lnTo>
                    <a:pt x="236" y="96"/>
                  </a:lnTo>
                  <a:lnTo>
                    <a:pt x="237" y="108"/>
                  </a:lnTo>
                  <a:lnTo>
                    <a:pt x="238" y="120"/>
                  </a:lnTo>
                  <a:lnTo>
                    <a:pt x="236" y="144"/>
                  </a:lnTo>
                  <a:lnTo>
                    <a:pt x="229" y="166"/>
                  </a:lnTo>
                  <a:lnTo>
                    <a:pt x="218" y="187"/>
                  </a:lnTo>
                  <a:lnTo>
                    <a:pt x="204" y="204"/>
                  </a:lnTo>
                  <a:lnTo>
                    <a:pt x="185" y="219"/>
                  </a:lnTo>
                  <a:lnTo>
                    <a:pt x="166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7"/>
                  </a:lnTo>
                  <a:lnTo>
                    <a:pt x="84" y="234"/>
                  </a:lnTo>
                  <a:lnTo>
                    <a:pt x="74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4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4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4" name="Freeform 17"/>
            <p:cNvSpPr>
              <a:spLocks/>
            </p:cNvSpPr>
            <p:nvPr/>
          </p:nvSpPr>
          <p:spPr bwMode="auto">
            <a:xfrm>
              <a:off x="1409700" y="1293813"/>
              <a:ext cx="392112" cy="392113"/>
            </a:xfrm>
            <a:custGeom>
              <a:avLst/>
              <a:gdLst>
                <a:gd name="T0" fmla="*/ 214747 w 493"/>
                <a:gd name="T1" fmla="*/ 390525 h 494"/>
                <a:gd name="T2" fmla="*/ 252924 w 493"/>
                <a:gd name="T3" fmla="*/ 383382 h 494"/>
                <a:gd name="T4" fmla="*/ 288715 w 493"/>
                <a:gd name="T5" fmla="*/ 369094 h 494"/>
                <a:gd name="T6" fmla="*/ 320530 w 493"/>
                <a:gd name="T7" fmla="*/ 346869 h 494"/>
                <a:gd name="T8" fmla="*/ 347572 w 493"/>
                <a:gd name="T9" fmla="*/ 319882 h 494"/>
                <a:gd name="T10" fmla="*/ 369047 w 493"/>
                <a:gd name="T11" fmla="*/ 288132 h 494"/>
                <a:gd name="T12" fmla="*/ 383363 w 493"/>
                <a:gd name="T13" fmla="*/ 252413 h 494"/>
                <a:gd name="T14" fmla="*/ 391317 w 493"/>
                <a:gd name="T15" fmla="*/ 215107 h 494"/>
                <a:gd name="T16" fmla="*/ 391317 w 493"/>
                <a:gd name="T17" fmla="*/ 177006 h 494"/>
                <a:gd name="T18" fmla="*/ 383363 w 493"/>
                <a:gd name="T19" fmla="*/ 139700 h 494"/>
                <a:gd name="T20" fmla="*/ 369047 w 493"/>
                <a:gd name="T21" fmla="*/ 103981 h 494"/>
                <a:gd name="T22" fmla="*/ 347572 w 493"/>
                <a:gd name="T23" fmla="*/ 72231 h 494"/>
                <a:gd name="T24" fmla="*/ 320530 w 493"/>
                <a:gd name="T25" fmla="*/ 45244 h 494"/>
                <a:gd name="T26" fmla="*/ 288715 w 493"/>
                <a:gd name="T27" fmla="*/ 23019 h 494"/>
                <a:gd name="T28" fmla="*/ 252924 w 493"/>
                <a:gd name="T29" fmla="*/ 8731 h 494"/>
                <a:gd name="T30" fmla="*/ 214747 w 493"/>
                <a:gd name="T31" fmla="*/ 1588 h 494"/>
                <a:gd name="T32" fmla="*/ 175774 w 493"/>
                <a:gd name="T33" fmla="*/ 1588 h 494"/>
                <a:gd name="T34" fmla="*/ 137597 w 493"/>
                <a:gd name="T35" fmla="*/ 9525 h 494"/>
                <a:gd name="T36" fmla="*/ 102601 w 493"/>
                <a:gd name="T37" fmla="*/ 23813 h 494"/>
                <a:gd name="T38" fmla="*/ 71582 w 493"/>
                <a:gd name="T39" fmla="*/ 45244 h 494"/>
                <a:gd name="T40" fmla="*/ 44540 w 493"/>
                <a:gd name="T41" fmla="*/ 71438 h 494"/>
                <a:gd name="T42" fmla="*/ 23861 w 493"/>
                <a:gd name="T43" fmla="*/ 102394 h 494"/>
                <a:gd name="T44" fmla="*/ 8749 w 493"/>
                <a:gd name="T45" fmla="*/ 137319 h 494"/>
                <a:gd name="T46" fmla="*/ 795 w 493"/>
                <a:gd name="T47" fmla="*/ 176213 h 494"/>
                <a:gd name="T48" fmla="*/ 795 w 493"/>
                <a:gd name="T49" fmla="*/ 215107 h 494"/>
                <a:gd name="T50" fmla="*/ 7954 w 493"/>
                <a:gd name="T51" fmla="*/ 252413 h 494"/>
                <a:gd name="T52" fmla="*/ 23065 w 493"/>
                <a:gd name="T53" fmla="*/ 288132 h 494"/>
                <a:gd name="T54" fmla="*/ 44540 w 493"/>
                <a:gd name="T55" fmla="*/ 319882 h 494"/>
                <a:gd name="T56" fmla="*/ 72378 w 493"/>
                <a:gd name="T57" fmla="*/ 346869 h 494"/>
                <a:gd name="T58" fmla="*/ 103397 w 493"/>
                <a:gd name="T59" fmla="*/ 369094 h 494"/>
                <a:gd name="T60" fmla="*/ 139188 w 493"/>
                <a:gd name="T61" fmla="*/ 383382 h 494"/>
                <a:gd name="T62" fmla="*/ 176570 w 493"/>
                <a:gd name="T63" fmla="*/ 390525 h 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3"/>
                <a:gd name="T97" fmla="*/ 0 h 494"/>
                <a:gd name="T98" fmla="*/ 493 w 493"/>
                <a:gd name="T99" fmla="*/ 494 h 4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3" h="494">
                  <a:moveTo>
                    <a:pt x="246" y="494"/>
                  </a:moveTo>
                  <a:lnTo>
                    <a:pt x="270" y="492"/>
                  </a:lnTo>
                  <a:lnTo>
                    <a:pt x="295" y="489"/>
                  </a:lnTo>
                  <a:lnTo>
                    <a:pt x="318" y="483"/>
                  </a:lnTo>
                  <a:lnTo>
                    <a:pt x="341" y="475"/>
                  </a:lnTo>
                  <a:lnTo>
                    <a:pt x="363" y="465"/>
                  </a:lnTo>
                  <a:lnTo>
                    <a:pt x="383" y="452"/>
                  </a:lnTo>
                  <a:lnTo>
                    <a:pt x="403" y="437"/>
                  </a:lnTo>
                  <a:lnTo>
                    <a:pt x="421" y="421"/>
                  </a:lnTo>
                  <a:lnTo>
                    <a:pt x="437" y="403"/>
                  </a:lnTo>
                  <a:lnTo>
                    <a:pt x="452" y="384"/>
                  </a:lnTo>
                  <a:lnTo>
                    <a:pt x="464" y="363"/>
                  </a:lnTo>
                  <a:lnTo>
                    <a:pt x="474" y="341"/>
                  </a:lnTo>
                  <a:lnTo>
                    <a:pt x="482" y="318"/>
                  </a:lnTo>
                  <a:lnTo>
                    <a:pt x="488" y="295"/>
                  </a:lnTo>
                  <a:lnTo>
                    <a:pt x="492" y="271"/>
                  </a:lnTo>
                  <a:lnTo>
                    <a:pt x="493" y="247"/>
                  </a:lnTo>
                  <a:lnTo>
                    <a:pt x="492" y="223"/>
                  </a:lnTo>
                  <a:lnTo>
                    <a:pt x="488" y="199"/>
                  </a:lnTo>
                  <a:lnTo>
                    <a:pt x="482" y="176"/>
                  </a:lnTo>
                  <a:lnTo>
                    <a:pt x="474" y="153"/>
                  </a:lnTo>
                  <a:lnTo>
                    <a:pt x="464" y="131"/>
                  </a:lnTo>
                  <a:lnTo>
                    <a:pt x="452" y="110"/>
                  </a:lnTo>
                  <a:lnTo>
                    <a:pt x="437" y="91"/>
                  </a:lnTo>
                  <a:lnTo>
                    <a:pt x="421" y="73"/>
                  </a:lnTo>
                  <a:lnTo>
                    <a:pt x="403" y="57"/>
                  </a:lnTo>
                  <a:lnTo>
                    <a:pt x="383" y="42"/>
                  </a:lnTo>
                  <a:lnTo>
                    <a:pt x="363" y="29"/>
                  </a:lnTo>
                  <a:lnTo>
                    <a:pt x="341" y="19"/>
                  </a:lnTo>
                  <a:lnTo>
                    <a:pt x="318" y="11"/>
                  </a:lnTo>
                  <a:lnTo>
                    <a:pt x="295" y="5"/>
                  </a:lnTo>
                  <a:lnTo>
                    <a:pt x="270" y="2"/>
                  </a:lnTo>
                  <a:lnTo>
                    <a:pt x="246" y="0"/>
                  </a:lnTo>
                  <a:lnTo>
                    <a:pt x="221" y="2"/>
                  </a:lnTo>
                  <a:lnTo>
                    <a:pt x="197" y="5"/>
                  </a:lnTo>
                  <a:lnTo>
                    <a:pt x="173" y="12"/>
                  </a:lnTo>
                  <a:lnTo>
                    <a:pt x="151" y="20"/>
                  </a:lnTo>
                  <a:lnTo>
                    <a:pt x="129" y="30"/>
                  </a:lnTo>
                  <a:lnTo>
                    <a:pt x="108" y="43"/>
                  </a:lnTo>
                  <a:lnTo>
                    <a:pt x="90" y="57"/>
                  </a:lnTo>
                  <a:lnTo>
                    <a:pt x="72" y="73"/>
                  </a:lnTo>
                  <a:lnTo>
                    <a:pt x="56" y="90"/>
                  </a:lnTo>
                  <a:lnTo>
                    <a:pt x="43" y="109"/>
                  </a:lnTo>
                  <a:lnTo>
                    <a:pt x="30" y="129"/>
                  </a:lnTo>
                  <a:lnTo>
                    <a:pt x="19" y="151"/>
                  </a:lnTo>
                  <a:lnTo>
                    <a:pt x="11" y="173"/>
                  </a:lnTo>
                  <a:lnTo>
                    <a:pt x="5" y="197"/>
                  </a:lnTo>
                  <a:lnTo>
                    <a:pt x="1" y="222"/>
                  </a:lnTo>
                  <a:lnTo>
                    <a:pt x="0" y="247"/>
                  </a:lnTo>
                  <a:lnTo>
                    <a:pt x="1" y="271"/>
                  </a:lnTo>
                  <a:lnTo>
                    <a:pt x="5" y="295"/>
                  </a:lnTo>
                  <a:lnTo>
                    <a:pt x="10" y="318"/>
                  </a:lnTo>
                  <a:lnTo>
                    <a:pt x="18" y="341"/>
                  </a:lnTo>
                  <a:lnTo>
                    <a:pt x="29" y="363"/>
                  </a:lnTo>
                  <a:lnTo>
                    <a:pt x="41" y="384"/>
                  </a:lnTo>
                  <a:lnTo>
                    <a:pt x="56" y="403"/>
                  </a:lnTo>
                  <a:lnTo>
                    <a:pt x="72" y="421"/>
                  </a:lnTo>
                  <a:lnTo>
                    <a:pt x="91" y="437"/>
                  </a:lnTo>
                  <a:lnTo>
                    <a:pt x="109" y="452"/>
                  </a:lnTo>
                  <a:lnTo>
                    <a:pt x="130" y="465"/>
                  </a:lnTo>
                  <a:lnTo>
                    <a:pt x="152" y="475"/>
                  </a:lnTo>
                  <a:lnTo>
                    <a:pt x="175" y="483"/>
                  </a:lnTo>
                  <a:lnTo>
                    <a:pt x="198" y="489"/>
                  </a:lnTo>
                  <a:lnTo>
                    <a:pt x="222" y="492"/>
                  </a:lnTo>
                  <a:lnTo>
                    <a:pt x="246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5" name="Freeform 18"/>
            <p:cNvSpPr>
              <a:spLocks/>
            </p:cNvSpPr>
            <p:nvPr/>
          </p:nvSpPr>
          <p:spPr bwMode="auto">
            <a:xfrm>
              <a:off x="1511300" y="1395413"/>
              <a:ext cx="190500" cy="188913"/>
            </a:xfrm>
            <a:custGeom>
              <a:avLst/>
              <a:gdLst>
                <a:gd name="T0" fmla="*/ 0 w 239"/>
                <a:gd name="T1" fmla="*/ 94457 h 240"/>
                <a:gd name="T2" fmla="*/ 797 w 239"/>
                <a:gd name="T3" fmla="*/ 85011 h 240"/>
                <a:gd name="T4" fmla="*/ 1594 w 239"/>
                <a:gd name="T5" fmla="*/ 75565 h 240"/>
                <a:gd name="T6" fmla="*/ 3985 w 239"/>
                <a:gd name="T7" fmla="*/ 66907 h 240"/>
                <a:gd name="T8" fmla="*/ 7174 w 239"/>
                <a:gd name="T9" fmla="*/ 58248 h 240"/>
                <a:gd name="T10" fmla="*/ 10362 w 239"/>
                <a:gd name="T11" fmla="*/ 50377 h 240"/>
                <a:gd name="T12" fmla="*/ 15941 w 239"/>
                <a:gd name="T13" fmla="*/ 41718 h 240"/>
                <a:gd name="T14" fmla="*/ 21521 w 239"/>
                <a:gd name="T15" fmla="*/ 34634 h 240"/>
                <a:gd name="T16" fmla="*/ 27897 w 239"/>
                <a:gd name="T17" fmla="*/ 28337 h 240"/>
                <a:gd name="T18" fmla="*/ 34274 w 239"/>
                <a:gd name="T19" fmla="*/ 22040 h 240"/>
                <a:gd name="T20" fmla="*/ 42245 w 239"/>
                <a:gd name="T21" fmla="*/ 16530 h 240"/>
                <a:gd name="T22" fmla="*/ 50215 w 239"/>
                <a:gd name="T23" fmla="*/ 11020 h 240"/>
                <a:gd name="T24" fmla="*/ 58186 w 239"/>
                <a:gd name="T25" fmla="*/ 7084 h 240"/>
                <a:gd name="T26" fmla="*/ 67751 w 239"/>
                <a:gd name="T27" fmla="*/ 4723 h 240"/>
                <a:gd name="T28" fmla="*/ 75722 w 239"/>
                <a:gd name="T29" fmla="*/ 1574 h 240"/>
                <a:gd name="T30" fmla="*/ 86084 w 239"/>
                <a:gd name="T31" fmla="*/ 787 h 240"/>
                <a:gd name="T32" fmla="*/ 94851 w 239"/>
                <a:gd name="T33" fmla="*/ 0 h 240"/>
                <a:gd name="T34" fmla="*/ 104416 w 239"/>
                <a:gd name="T35" fmla="*/ 787 h 240"/>
                <a:gd name="T36" fmla="*/ 113981 w 239"/>
                <a:gd name="T37" fmla="*/ 1574 h 240"/>
                <a:gd name="T38" fmla="*/ 122749 w 239"/>
                <a:gd name="T39" fmla="*/ 4723 h 240"/>
                <a:gd name="T40" fmla="*/ 131517 w 239"/>
                <a:gd name="T41" fmla="*/ 7084 h 240"/>
                <a:gd name="T42" fmla="*/ 140285 w 239"/>
                <a:gd name="T43" fmla="*/ 11020 h 240"/>
                <a:gd name="T44" fmla="*/ 148255 w 239"/>
                <a:gd name="T45" fmla="*/ 16530 h 240"/>
                <a:gd name="T46" fmla="*/ 155429 w 239"/>
                <a:gd name="T47" fmla="*/ 22040 h 240"/>
                <a:gd name="T48" fmla="*/ 162603 w 239"/>
                <a:gd name="T49" fmla="*/ 28337 h 240"/>
                <a:gd name="T50" fmla="*/ 169776 w 239"/>
                <a:gd name="T51" fmla="*/ 34634 h 240"/>
                <a:gd name="T52" fmla="*/ 174559 w 239"/>
                <a:gd name="T53" fmla="*/ 41718 h 240"/>
                <a:gd name="T54" fmla="*/ 179341 w 239"/>
                <a:gd name="T55" fmla="*/ 50377 h 240"/>
                <a:gd name="T56" fmla="*/ 183326 w 239"/>
                <a:gd name="T57" fmla="*/ 58248 h 240"/>
                <a:gd name="T58" fmla="*/ 186515 w 239"/>
                <a:gd name="T59" fmla="*/ 66907 h 240"/>
                <a:gd name="T60" fmla="*/ 188906 w 239"/>
                <a:gd name="T61" fmla="*/ 75565 h 240"/>
                <a:gd name="T62" fmla="*/ 189703 w 239"/>
                <a:gd name="T63" fmla="*/ 85011 h 240"/>
                <a:gd name="T64" fmla="*/ 190500 w 239"/>
                <a:gd name="T65" fmla="*/ 94457 h 240"/>
                <a:gd name="T66" fmla="*/ 188906 w 239"/>
                <a:gd name="T67" fmla="*/ 113348 h 240"/>
                <a:gd name="T68" fmla="*/ 183326 w 239"/>
                <a:gd name="T69" fmla="*/ 130665 h 240"/>
                <a:gd name="T70" fmla="*/ 173762 w 239"/>
                <a:gd name="T71" fmla="*/ 147195 h 240"/>
                <a:gd name="T72" fmla="*/ 161805 w 239"/>
                <a:gd name="T73" fmla="*/ 160576 h 240"/>
                <a:gd name="T74" fmla="*/ 148255 w 239"/>
                <a:gd name="T75" fmla="*/ 172383 h 240"/>
                <a:gd name="T76" fmla="*/ 131517 w 239"/>
                <a:gd name="T77" fmla="*/ 181829 h 240"/>
                <a:gd name="T78" fmla="*/ 113981 w 239"/>
                <a:gd name="T79" fmla="*/ 186552 h 240"/>
                <a:gd name="T80" fmla="*/ 94851 w 239"/>
                <a:gd name="T81" fmla="*/ 188913 h 240"/>
                <a:gd name="T82" fmla="*/ 86084 w 239"/>
                <a:gd name="T83" fmla="*/ 188126 h 240"/>
                <a:gd name="T84" fmla="*/ 75722 w 239"/>
                <a:gd name="T85" fmla="*/ 186552 h 240"/>
                <a:gd name="T86" fmla="*/ 67751 w 239"/>
                <a:gd name="T87" fmla="*/ 184190 h 240"/>
                <a:gd name="T88" fmla="*/ 58186 w 239"/>
                <a:gd name="T89" fmla="*/ 181829 h 240"/>
                <a:gd name="T90" fmla="*/ 50215 w 239"/>
                <a:gd name="T91" fmla="*/ 177893 h 240"/>
                <a:gd name="T92" fmla="*/ 42245 w 239"/>
                <a:gd name="T93" fmla="*/ 172383 h 240"/>
                <a:gd name="T94" fmla="*/ 34274 w 239"/>
                <a:gd name="T95" fmla="*/ 166873 h 240"/>
                <a:gd name="T96" fmla="*/ 27897 w 239"/>
                <a:gd name="T97" fmla="*/ 160576 h 240"/>
                <a:gd name="T98" fmla="*/ 21521 w 239"/>
                <a:gd name="T99" fmla="*/ 154279 h 240"/>
                <a:gd name="T100" fmla="*/ 15941 w 239"/>
                <a:gd name="T101" fmla="*/ 147195 h 240"/>
                <a:gd name="T102" fmla="*/ 10362 w 239"/>
                <a:gd name="T103" fmla="*/ 138536 h 240"/>
                <a:gd name="T104" fmla="*/ 7174 w 239"/>
                <a:gd name="T105" fmla="*/ 130665 h 240"/>
                <a:gd name="T106" fmla="*/ 3985 w 239"/>
                <a:gd name="T107" fmla="*/ 122006 h 240"/>
                <a:gd name="T108" fmla="*/ 1594 w 239"/>
                <a:gd name="T109" fmla="*/ 113348 h 240"/>
                <a:gd name="T110" fmla="*/ 797 w 239"/>
                <a:gd name="T111" fmla="*/ 103902 h 240"/>
                <a:gd name="T112" fmla="*/ 0 w 239"/>
                <a:gd name="T113" fmla="*/ 94457 h 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9"/>
                <a:gd name="T172" fmla="*/ 0 h 240"/>
                <a:gd name="T173" fmla="*/ 239 w 239"/>
                <a:gd name="T174" fmla="*/ 240 h 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9" h="240">
                  <a:moveTo>
                    <a:pt x="0" y="120"/>
                  </a:moveTo>
                  <a:lnTo>
                    <a:pt x="1" y="108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3" y="64"/>
                  </a:lnTo>
                  <a:lnTo>
                    <a:pt x="20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3" y="28"/>
                  </a:lnTo>
                  <a:lnTo>
                    <a:pt x="53" y="21"/>
                  </a:lnTo>
                  <a:lnTo>
                    <a:pt x="63" y="14"/>
                  </a:lnTo>
                  <a:lnTo>
                    <a:pt x="73" y="9"/>
                  </a:lnTo>
                  <a:lnTo>
                    <a:pt x="85" y="6"/>
                  </a:lnTo>
                  <a:lnTo>
                    <a:pt x="95" y="2"/>
                  </a:lnTo>
                  <a:lnTo>
                    <a:pt x="108" y="1"/>
                  </a:lnTo>
                  <a:lnTo>
                    <a:pt x="119" y="0"/>
                  </a:lnTo>
                  <a:lnTo>
                    <a:pt x="131" y="1"/>
                  </a:lnTo>
                  <a:lnTo>
                    <a:pt x="143" y="2"/>
                  </a:lnTo>
                  <a:lnTo>
                    <a:pt x="154" y="6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3" y="44"/>
                  </a:lnTo>
                  <a:lnTo>
                    <a:pt x="219" y="53"/>
                  </a:lnTo>
                  <a:lnTo>
                    <a:pt x="225" y="64"/>
                  </a:lnTo>
                  <a:lnTo>
                    <a:pt x="230" y="74"/>
                  </a:lnTo>
                  <a:lnTo>
                    <a:pt x="234" y="85"/>
                  </a:lnTo>
                  <a:lnTo>
                    <a:pt x="237" y="96"/>
                  </a:lnTo>
                  <a:lnTo>
                    <a:pt x="238" y="108"/>
                  </a:lnTo>
                  <a:lnTo>
                    <a:pt x="239" y="120"/>
                  </a:lnTo>
                  <a:lnTo>
                    <a:pt x="237" y="144"/>
                  </a:lnTo>
                  <a:lnTo>
                    <a:pt x="230" y="166"/>
                  </a:lnTo>
                  <a:lnTo>
                    <a:pt x="218" y="187"/>
                  </a:lnTo>
                  <a:lnTo>
                    <a:pt x="203" y="204"/>
                  </a:lnTo>
                  <a:lnTo>
                    <a:pt x="186" y="219"/>
                  </a:lnTo>
                  <a:lnTo>
                    <a:pt x="165" y="231"/>
                  </a:lnTo>
                  <a:lnTo>
                    <a:pt x="143" y="237"/>
                  </a:lnTo>
                  <a:lnTo>
                    <a:pt x="119" y="240"/>
                  </a:lnTo>
                  <a:lnTo>
                    <a:pt x="108" y="239"/>
                  </a:lnTo>
                  <a:lnTo>
                    <a:pt x="95" y="237"/>
                  </a:lnTo>
                  <a:lnTo>
                    <a:pt x="85" y="234"/>
                  </a:lnTo>
                  <a:lnTo>
                    <a:pt x="73" y="231"/>
                  </a:lnTo>
                  <a:lnTo>
                    <a:pt x="63" y="226"/>
                  </a:lnTo>
                  <a:lnTo>
                    <a:pt x="53" y="219"/>
                  </a:lnTo>
                  <a:lnTo>
                    <a:pt x="43" y="212"/>
                  </a:lnTo>
                  <a:lnTo>
                    <a:pt x="35" y="204"/>
                  </a:lnTo>
                  <a:lnTo>
                    <a:pt x="27" y="196"/>
                  </a:lnTo>
                  <a:lnTo>
                    <a:pt x="20" y="187"/>
                  </a:lnTo>
                  <a:lnTo>
                    <a:pt x="13" y="176"/>
                  </a:lnTo>
                  <a:lnTo>
                    <a:pt x="9" y="166"/>
                  </a:lnTo>
                  <a:lnTo>
                    <a:pt x="5" y="155"/>
                  </a:lnTo>
                  <a:lnTo>
                    <a:pt x="2" y="144"/>
                  </a:lnTo>
                  <a:lnTo>
                    <a:pt x="1" y="13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6" name="Freeform 19"/>
            <p:cNvSpPr>
              <a:spLocks/>
            </p:cNvSpPr>
            <p:nvPr/>
          </p:nvSpPr>
          <p:spPr bwMode="auto">
            <a:xfrm>
              <a:off x="1890713" y="1463675"/>
              <a:ext cx="50800" cy="52388"/>
            </a:xfrm>
            <a:custGeom>
              <a:avLst/>
              <a:gdLst>
                <a:gd name="T0" fmla="*/ 25400 w 66"/>
                <a:gd name="T1" fmla="*/ 52388 h 64"/>
                <a:gd name="T2" fmla="*/ 34636 w 66"/>
                <a:gd name="T3" fmla="*/ 50751 h 64"/>
                <a:gd name="T4" fmla="*/ 43873 w 66"/>
                <a:gd name="T5" fmla="*/ 45021 h 64"/>
                <a:gd name="T6" fmla="*/ 49261 w 66"/>
                <a:gd name="T7" fmla="*/ 36835 h 64"/>
                <a:gd name="T8" fmla="*/ 50800 w 66"/>
                <a:gd name="T9" fmla="*/ 26194 h 64"/>
                <a:gd name="T10" fmla="*/ 49261 w 66"/>
                <a:gd name="T11" fmla="*/ 15553 h 64"/>
                <a:gd name="T12" fmla="*/ 43873 w 66"/>
                <a:gd name="T13" fmla="*/ 7367 h 64"/>
                <a:gd name="T14" fmla="*/ 34636 w 66"/>
                <a:gd name="T15" fmla="*/ 1637 h 64"/>
                <a:gd name="T16" fmla="*/ 25400 w 66"/>
                <a:gd name="T17" fmla="*/ 0 h 64"/>
                <a:gd name="T18" fmla="*/ 15394 w 66"/>
                <a:gd name="T19" fmla="*/ 1637 h 64"/>
                <a:gd name="T20" fmla="*/ 7697 w 66"/>
                <a:gd name="T21" fmla="*/ 7367 h 64"/>
                <a:gd name="T22" fmla="*/ 2309 w 66"/>
                <a:gd name="T23" fmla="*/ 15553 h 64"/>
                <a:gd name="T24" fmla="*/ 0 w 66"/>
                <a:gd name="T25" fmla="*/ 26194 h 64"/>
                <a:gd name="T26" fmla="*/ 2309 w 66"/>
                <a:gd name="T27" fmla="*/ 36835 h 64"/>
                <a:gd name="T28" fmla="*/ 7697 w 66"/>
                <a:gd name="T29" fmla="*/ 45021 h 64"/>
                <a:gd name="T30" fmla="*/ 15394 w 66"/>
                <a:gd name="T31" fmla="*/ 50751 h 64"/>
                <a:gd name="T32" fmla="*/ 2540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3" y="64"/>
                  </a:moveTo>
                  <a:lnTo>
                    <a:pt x="45" y="62"/>
                  </a:lnTo>
                  <a:lnTo>
                    <a:pt x="57" y="55"/>
                  </a:lnTo>
                  <a:lnTo>
                    <a:pt x="64" y="45"/>
                  </a:lnTo>
                  <a:lnTo>
                    <a:pt x="66" y="32"/>
                  </a:lnTo>
                  <a:lnTo>
                    <a:pt x="64" y="19"/>
                  </a:lnTo>
                  <a:lnTo>
                    <a:pt x="57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0" y="55"/>
                  </a:lnTo>
                  <a:lnTo>
                    <a:pt x="20" y="62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27" name="Freeform 20"/>
            <p:cNvSpPr>
              <a:spLocks/>
            </p:cNvSpPr>
            <p:nvPr/>
          </p:nvSpPr>
          <p:spPr bwMode="auto">
            <a:xfrm>
              <a:off x="1581150" y="1463675"/>
              <a:ext cx="50800" cy="52388"/>
            </a:xfrm>
            <a:custGeom>
              <a:avLst/>
              <a:gdLst>
                <a:gd name="T0" fmla="*/ 24630 w 66"/>
                <a:gd name="T1" fmla="*/ 52388 h 64"/>
                <a:gd name="T2" fmla="*/ 34636 w 66"/>
                <a:gd name="T3" fmla="*/ 50751 h 64"/>
                <a:gd name="T4" fmla="*/ 43103 w 66"/>
                <a:gd name="T5" fmla="*/ 45021 h 64"/>
                <a:gd name="T6" fmla="*/ 48491 w 66"/>
                <a:gd name="T7" fmla="*/ 36835 h 64"/>
                <a:gd name="T8" fmla="*/ 50800 w 66"/>
                <a:gd name="T9" fmla="*/ 26194 h 64"/>
                <a:gd name="T10" fmla="*/ 48491 w 66"/>
                <a:gd name="T11" fmla="*/ 15553 h 64"/>
                <a:gd name="T12" fmla="*/ 43103 w 66"/>
                <a:gd name="T13" fmla="*/ 7367 h 64"/>
                <a:gd name="T14" fmla="*/ 34636 w 66"/>
                <a:gd name="T15" fmla="*/ 1637 h 64"/>
                <a:gd name="T16" fmla="*/ 24630 w 66"/>
                <a:gd name="T17" fmla="*/ 0 h 64"/>
                <a:gd name="T18" fmla="*/ 15394 w 66"/>
                <a:gd name="T19" fmla="*/ 1637 h 64"/>
                <a:gd name="T20" fmla="*/ 6927 w 66"/>
                <a:gd name="T21" fmla="*/ 7367 h 64"/>
                <a:gd name="T22" fmla="*/ 1539 w 66"/>
                <a:gd name="T23" fmla="*/ 15553 h 64"/>
                <a:gd name="T24" fmla="*/ 0 w 66"/>
                <a:gd name="T25" fmla="*/ 26194 h 64"/>
                <a:gd name="T26" fmla="*/ 1539 w 66"/>
                <a:gd name="T27" fmla="*/ 36835 h 64"/>
                <a:gd name="T28" fmla="*/ 6927 w 66"/>
                <a:gd name="T29" fmla="*/ 45021 h 64"/>
                <a:gd name="T30" fmla="*/ 15394 w 66"/>
                <a:gd name="T31" fmla="*/ 50751 h 64"/>
                <a:gd name="T32" fmla="*/ 24630 w 66"/>
                <a:gd name="T33" fmla="*/ 5238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64"/>
                <a:gd name="T53" fmla="*/ 66 w 66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64">
                  <a:moveTo>
                    <a:pt x="32" y="64"/>
                  </a:moveTo>
                  <a:lnTo>
                    <a:pt x="45" y="62"/>
                  </a:lnTo>
                  <a:lnTo>
                    <a:pt x="56" y="55"/>
                  </a:lnTo>
                  <a:lnTo>
                    <a:pt x="63" y="45"/>
                  </a:lnTo>
                  <a:lnTo>
                    <a:pt x="66" y="32"/>
                  </a:lnTo>
                  <a:lnTo>
                    <a:pt x="63" y="19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2"/>
                  </a:lnTo>
                  <a:lnTo>
                    <a:pt x="2" y="45"/>
                  </a:lnTo>
                  <a:lnTo>
                    <a:pt x="9" y="55"/>
                  </a:lnTo>
                  <a:lnTo>
                    <a:pt x="20" y="62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58" name="Straight Arrow Connector 357"/>
          <p:cNvCxnSpPr/>
          <p:nvPr/>
        </p:nvCxnSpPr>
        <p:spPr>
          <a:xfrm rot="16200000" flipH="1">
            <a:off x="1866900" y="2705100"/>
            <a:ext cx="1676400" cy="1600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01"/>
          <p:cNvGrpSpPr>
            <a:grpSpLocks/>
          </p:cNvGrpSpPr>
          <p:nvPr/>
        </p:nvGrpSpPr>
        <p:grpSpPr bwMode="auto">
          <a:xfrm>
            <a:off x="762000" y="1752600"/>
            <a:ext cx="1066800" cy="1066800"/>
            <a:chOff x="7086600" y="3429000"/>
            <a:chExt cx="1066800" cy="1066800"/>
          </a:xfrm>
        </p:grpSpPr>
        <p:sp>
          <p:nvSpPr>
            <p:cNvPr id="461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78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79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0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1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2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3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4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5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6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7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8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89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0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1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2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3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4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5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6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7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8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99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6200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1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2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3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4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5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6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7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8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09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10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11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12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213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6214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15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16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17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18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401"/>
          <p:cNvGrpSpPr>
            <a:grpSpLocks/>
          </p:cNvGrpSpPr>
          <p:nvPr/>
        </p:nvGrpSpPr>
        <p:grpSpPr bwMode="auto">
          <a:xfrm>
            <a:off x="3581400" y="4114800"/>
            <a:ext cx="1066800" cy="1066800"/>
            <a:chOff x="7086600" y="3429000"/>
            <a:chExt cx="1066800" cy="1066800"/>
          </a:xfrm>
        </p:grpSpPr>
        <p:sp>
          <p:nvSpPr>
            <p:cNvPr id="461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6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7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8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9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0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1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2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3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4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5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6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7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8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49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0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1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2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3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4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5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6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7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6158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59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0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1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2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3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4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5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6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7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8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69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70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171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6172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73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74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75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76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401"/>
          <p:cNvGrpSpPr>
            <a:grpSpLocks/>
          </p:cNvGrpSpPr>
          <p:nvPr/>
        </p:nvGrpSpPr>
        <p:grpSpPr bwMode="auto">
          <a:xfrm>
            <a:off x="6172200" y="1143000"/>
            <a:ext cx="1066800" cy="1066800"/>
            <a:chOff x="7086600" y="3429000"/>
            <a:chExt cx="1066800" cy="1066800"/>
          </a:xfrm>
        </p:grpSpPr>
        <p:sp>
          <p:nvSpPr>
            <p:cNvPr id="46093" name="AutoShape 4"/>
            <p:cNvSpPr>
              <a:spLocks noChangeAspect="1" noChangeArrowheads="1" noTextEdit="1"/>
            </p:cNvSpPr>
            <p:nvPr/>
          </p:nvSpPr>
          <p:spPr bwMode="auto">
            <a:xfrm>
              <a:off x="7086600" y="3505200"/>
              <a:ext cx="1066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4" name="Freeform 6"/>
            <p:cNvSpPr>
              <a:spLocks/>
            </p:cNvSpPr>
            <p:nvPr/>
          </p:nvSpPr>
          <p:spPr bwMode="auto">
            <a:xfrm>
              <a:off x="7090743" y="3509186"/>
              <a:ext cx="1058514" cy="982627"/>
            </a:xfrm>
            <a:custGeom>
              <a:avLst/>
              <a:gdLst>
                <a:gd name="T0" fmla="*/ 716724 w 1022"/>
                <a:gd name="T1" fmla="*/ 0 h 986"/>
                <a:gd name="T2" fmla="*/ 111859 w 1022"/>
                <a:gd name="T3" fmla="*/ 0 h 986"/>
                <a:gd name="T4" fmla="*/ 111859 w 1022"/>
                <a:gd name="T5" fmla="*/ 0 h 986"/>
                <a:gd name="T6" fmla="*/ 111859 w 1022"/>
                <a:gd name="T7" fmla="*/ 289008 h 986"/>
                <a:gd name="T8" fmla="*/ 111859 w 1022"/>
                <a:gd name="T9" fmla="*/ 289008 h 986"/>
                <a:gd name="T10" fmla="*/ 14500 w 1022"/>
                <a:gd name="T11" fmla="*/ 370727 h 986"/>
                <a:gd name="T12" fmla="*/ 14500 w 1022"/>
                <a:gd name="T13" fmla="*/ 370727 h 986"/>
                <a:gd name="T14" fmla="*/ 8286 w 1022"/>
                <a:gd name="T15" fmla="*/ 376707 h 986"/>
                <a:gd name="T16" fmla="*/ 2071 w 1022"/>
                <a:gd name="T17" fmla="*/ 384680 h 986"/>
                <a:gd name="T18" fmla="*/ 0 w 1022"/>
                <a:gd name="T19" fmla="*/ 392652 h 986"/>
                <a:gd name="T20" fmla="*/ 0 w 1022"/>
                <a:gd name="T21" fmla="*/ 402618 h 986"/>
                <a:gd name="T22" fmla="*/ 0 w 1022"/>
                <a:gd name="T23" fmla="*/ 926819 h 986"/>
                <a:gd name="T24" fmla="*/ 0 w 1022"/>
                <a:gd name="T25" fmla="*/ 926819 h 986"/>
                <a:gd name="T26" fmla="*/ 0 w 1022"/>
                <a:gd name="T27" fmla="*/ 938778 h 986"/>
                <a:gd name="T28" fmla="*/ 4143 w 1022"/>
                <a:gd name="T29" fmla="*/ 950736 h 986"/>
                <a:gd name="T30" fmla="*/ 6214 w 1022"/>
                <a:gd name="T31" fmla="*/ 952730 h 986"/>
                <a:gd name="T32" fmla="*/ 6214 w 1022"/>
                <a:gd name="T33" fmla="*/ 952730 h 986"/>
                <a:gd name="T34" fmla="*/ 6214 w 1022"/>
                <a:gd name="T35" fmla="*/ 952730 h 986"/>
                <a:gd name="T36" fmla="*/ 10357 w 1022"/>
                <a:gd name="T37" fmla="*/ 960702 h 986"/>
                <a:gd name="T38" fmla="*/ 16572 w 1022"/>
                <a:gd name="T39" fmla="*/ 966682 h 986"/>
                <a:gd name="T40" fmla="*/ 22786 w 1022"/>
                <a:gd name="T41" fmla="*/ 972661 h 986"/>
                <a:gd name="T42" fmla="*/ 31072 w 1022"/>
                <a:gd name="T43" fmla="*/ 976648 h 986"/>
                <a:gd name="T44" fmla="*/ 33143 w 1022"/>
                <a:gd name="T45" fmla="*/ 978641 h 986"/>
                <a:gd name="T46" fmla="*/ 33143 w 1022"/>
                <a:gd name="T47" fmla="*/ 978641 h 986"/>
                <a:gd name="T48" fmla="*/ 45572 w 1022"/>
                <a:gd name="T49" fmla="*/ 982627 h 986"/>
                <a:gd name="T50" fmla="*/ 58001 w 1022"/>
                <a:gd name="T51" fmla="*/ 982627 h 986"/>
                <a:gd name="T52" fmla="*/ 998442 w 1022"/>
                <a:gd name="T53" fmla="*/ 982627 h 986"/>
                <a:gd name="T54" fmla="*/ 998442 w 1022"/>
                <a:gd name="T55" fmla="*/ 982627 h 986"/>
                <a:gd name="T56" fmla="*/ 1010871 w 1022"/>
                <a:gd name="T57" fmla="*/ 982627 h 986"/>
                <a:gd name="T58" fmla="*/ 1023299 w 1022"/>
                <a:gd name="T59" fmla="*/ 978641 h 986"/>
                <a:gd name="T60" fmla="*/ 1025371 w 1022"/>
                <a:gd name="T61" fmla="*/ 976648 h 986"/>
                <a:gd name="T62" fmla="*/ 1025371 w 1022"/>
                <a:gd name="T63" fmla="*/ 976648 h 986"/>
                <a:gd name="T64" fmla="*/ 1025371 w 1022"/>
                <a:gd name="T65" fmla="*/ 976648 h 986"/>
                <a:gd name="T66" fmla="*/ 1033657 w 1022"/>
                <a:gd name="T67" fmla="*/ 972661 h 986"/>
                <a:gd name="T68" fmla="*/ 1039871 w 1022"/>
                <a:gd name="T69" fmla="*/ 966682 h 986"/>
                <a:gd name="T70" fmla="*/ 1046085 w 1022"/>
                <a:gd name="T71" fmla="*/ 960702 h 986"/>
                <a:gd name="T72" fmla="*/ 1050228 w 1022"/>
                <a:gd name="T73" fmla="*/ 952730 h 986"/>
                <a:gd name="T74" fmla="*/ 1052300 w 1022"/>
                <a:gd name="T75" fmla="*/ 950736 h 986"/>
                <a:gd name="T76" fmla="*/ 1052300 w 1022"/>
                <a:gd name="T77" fmla="*/ 950736 h 986"/>
                <a:gd name="T78" fmla="*/ 1056443 w 1022"/>
                <a:gd name="T79" fmla="*/ 938778 h 986"/>
                <a:gd name="T80" fmla="*/ 1058514 w 1022"/>
                <a:gd name="T81" fmla="*/ 926819 h 986"/>
                <a:gd name="T82" fmla="*/ 1058514 w 1022"/>
                <a:gd name="T83" fmla="*/ 402618 h 986"/>
                <a:gd name="T84" fmla="*/ 1058514 w 1022"/>
                <a:gd name="T85" fmla="*/ 402618 h 986"/>
                <a:gd name="T86" fmla="*/ 1056443 w 1022"/>
                <a:gd name="T87" fmla="*/ 392652 h 986"/>
                <a:gd name="T88" fmla="*/ 1054371 w 1022"/>
                <a:gd name="T89" fmla="*/ 384680 h 986"/>
                <a:gd name="T90" fmla="*/ 1048157 w 1022"/>
                <a:gd name="T91" fmla="*/ 376707 h 986"/>
                <a:gd name="T92" fmla="*/ 1041942 w 1022"/>
                <a:gd name="T93" fmla="*/ 370727 h 986"/>
                <a:gd name="T94" fmla="*/ 1041942 w 1022"/>
                <a:gd name="T95" fmla="*/ 370727 h 986"/>
                <a:gd name="T96" fmla="*/ 946655 w 1022"/>
                <a:gd name="T97" fmla="*/ 289008 h 986"/>
                <a:gd name="T98" fmla="*/ 946655 w 1022"/>
                <a:gd name="T99" fmla="*/ 289008 h 986"/>
                <a:gd name="T100" fmla="*/ 946655 w 1022"/>
                <a:gd name="T101" fmla="*/ 205295 h 986"/>
                <a:gd name="T102" fmla="*/ 733295 w 1022"/>
                <a:gd name="T103" fmla="*/ 0 h 986"/>
                <a:gd name="T104" fmla="*/ 716724 w 1022"/>
                <a:gd name="T105" fmla="*/ 0 h 9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2"/>
                <a:gd name="T160" fmla="*/ 0 h 986"/>
                <a:gd name="T161" fmla="*/ 1022 w 1022"/>
                <a:gd name="T162" fmla="*/ 986 h 9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2" h="986">
                  <a:moveTo>
                    <a:pt x="692" y="0"/>
                  </a:moveTo>
                  <a:lnTo>
                    <a:pt x="108" y="0"/>
                  </a:lnTo>
                  <a:lnTo>
                    <a:pt x="108" y="290"/>
                  </a:lnTo>
                  <a:lnTo>
                    <a:pt x="14" y="372"/>
                  </a:lnTo>
                  <a:lnTo>
                    <a:pt x="8" y="378"/>
                  </a:lnTo>
                  <a:lnTo>
                    <a:pt x="2" y="386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930"/>
                  </a:lnTo>
                  <a:lnTo>
                    <a:pt x="0" y="942"/>
                  </a:lnTo>
                  <a:lnTo>
                    <a:pt x="4" y="954"/>
                  </a:lnTo>
                  <a:lnTo>
                    <a:pt x="6" y="956"/>
                  </a:lnTo>
                  <a:lnTo>
                    <a:pt x="10" y="964"/>
                  </a:lnTo>
                  <a:lnTo>
                    <a:pt x="16" y="970"/>
                  </a:lnTo>
                  <a:lnTo>
                    <a:pt x="22" y="976"/>
                  </a:lnTo>
                  <a:lnTo>
                    <a:pt x="30" y="980"/>
                  </a:lnTo>
                  <a:lnTo>
                    <a:pt x="32" y="982"/>
                  </a:lnTo>
                  <a:lnTo>
                    <a:pt x="44" y="986"/>
                  </a:lnTo>
                  <a:lnTo>
                    <a:pt x="56" y="986"/>
                  </a:lnTo>
                  <a:lnTo>
                    <a:pt x="964" y="986"/>
                  </a:lnTo>
                  <a:lnTo>
                    <a:pt x="976" y="986"/>
                  </a:lnTo>
                  <a:lnTo>
                    <a:pt x="988" y="982"/>
                  </a:lnTo>
                  <a:lnTo>
                    <a:pt x="990" y="980"/>
                  </a:lnTo>
                  <a:lnTo>
                    <a:pt x="998" y="976"/>
                  </a:lnTo>
                  <a:lnTo>
                    <a:pt x="1004" y="970"/>
                  </a:lnTo>
                  <a:lnTo>
                    <a:pt x="1010" y="964"/>
                  </a:lnTo>
                  <a:lnTo>
                    <a:pt x="1014" y="956"/>
                  </a:lnTo>
                  <a:lnTo>
                    <a:pt x="1016" y="954"/>
                  </a:lnTo>
                  <a:lnTo>
                    <a:pt x="1020" y="942"/>
                  </a:lnTo>
                  <a:lnTo>
                    <a:pt x="1022" y="930"/>
                  </a:lnTo>
                  <a:lnTo>
                    <a:pt x="1022" y="404"/>
                  </a:lnTo>
                  <a:lnTo>
                    <a:pt x="1020" y="394"/>
                  </a:lnTo>
                  <a:lnTo>
                    <a:pt x="1018" y="386"/>
                  </a:lnTo>
                  <a:lnTo>
                    <a:pt x="1012" y="378"/>
                  </a:lnTo>
                  <a:lnTo>
                    <a:pt x="1006" y="372"/>
                  </a:lnTo>
                  <a:lnTo>
                    <a:pt x="914" y="290"/>
                  </a:lnTo>
                  <a:lnTo>
                    <a:pt x="914" y="206"/>
                  </a:lnTo>
                  <a:lnTo>
                    <a:pt x="708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99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5" name="Freeform 7"/>
            <p:cNvSpPr>
              <a:spLocks/>
            </p:cNvSpPr>
            <p:nvPr/>
          </p:nvSpPr>
          <p:spPr bwMode="auto">
            <a:xfrm>
              <a:off x="7115600" y="3533104"/>
              <a:ext cx="1008799" cy="934792"/>
            </a:xfrm>
            <a:custGeom>
              <a:avLst/>
              <a:gdLst>
                <a:gd name="T0" fmla="*/ 691866 w 974"/>
                <a:gd name="T1" fmla="*/ 0 h 938"/>
                <a:gd name="T2" fmla="*/ 111859 w 974"/>
                <a:gd name="T3" fmla="*/ 0 h 938"/>
                <a:gd name="T4" fmla="*/ 111859 w 974"/>
                <a:gd name="T5" fmla="*/ 0 h 938"/>
                <a:gd name="T6" fmla="*/ 111859 w 974"/>
                <a:gd name="T7" fmla="*/ 275056 h 938"/>
                <a:gd name="T8" fmla="*/ 111859 w 974"/>
                <a:gd name="T9" fmla="*/ 275056 h 938"/>
                <a:gd name="T10" fmla="*/ 6214 w 974"/>
                <a:gd name="T11" fmla="*/ 364748 h 938"/>
                <a:gd name="T12" fmla="*/ 6214 w 974"/>
                <a:gd name="T13" fmla="*/ 364748 h 938"/>
                <a:gd name="T14" fmla="*/ 0 w 974"/>
                <a:gd name="T15" fmla="*/ 370728 h 938"/>
                <a:gd name="T16" fmla="*/ 0 w 974"/>
                <a:gd name="T17" fmla="*/ 378700 h 938"/>
                <a:gd name="T18" fmla="*/ 0 w 974"/>
                <a:gd name="T19" fmla="*/ 902901 h 938"/>
                <a:gd name="T20" fmla="*/ 0 w 974"/>
                <a:gd name="T21" fmla="*/ 902901 h 938"/>
                <a:gd name="T22" fmla="*/ 0 w 974"/>
                <a:gd name="T23" fmla="*/ 910874 h 938"/>
                <a:gd name="T24" fmla="*/ 2071 w 974"/>
                <a:gd name="T25" fmla="*/ 916854 h 938"/>
                <a:gd name="T26" fmla="*/ 2071 w 974"/>
                <a:gd name="T27" fmla="*/ 918847 h 938"/>
                <a:gd name="T28" fmla="*/ 2071 w 974"/>
                <a:gd name="T29" fmla="*/ 918847 h 938"/>
                <a:gd name="T30" fmla="*/ 8286 w 974"/>
                <a:gd name="T31" fmla="*/ 926819 h 938"/>
                <a:gd name="T32" fmla="*/ 16572 w 974"/>
                <a:gd name="T33" fmla="*/ 930806 h 938"/>
                <a:gd name="T34" fmla="*/ 18643 w 974"/>
                <a:gd name="T35" fmla="*/ 932799 h 938"/>
                <a:gd name="T36" fmla="*/ 18643 w 974"/>
                <a:gd name="T37" fmla="*/ 932799 h 938"/>
                <a:gd name="T38" fmla="*/ 26929 w 974"/>
                <a:gd name="T39" fmla="*/ 934792 h 938"/>
                <a:gd name="T40" fmla="*/ 33143 w 974"/>
                <a:gd name="T41" fmla="*/ 934792 h 938"/>
                <a:gd name="T42" fmla="*/ 973584 w 974"/>
                <a:gd name="T43" fmla="*/ 934792 h 938"/>
                <a:gd name="T44" fmla="*/ 973584 w 974"/>
                <a:gd name="T45" fmla="*/ 934792 h 938"/>
                <a:gd name="T46" fmla="*/ 979799 w 974"/>
                <a:gd name="T47" fmla="*/ 934792 h 938"/>
                <a:gd name="T48" fmla="*/ 988084 w 974"/>
                <a:gd name="T49" fmla="*/ 932799 h 938"/>
                <a:gd name="T50" fmla="*/ 990156 w 974"/>
                <a:gd name="T51" fmla="*/ 930806 h 938"/>
                <a:gd name="T52" fmla="*/ 990156 w 974"/>
                <a:gd name="T53" fmla="*/ 930806 h 938"/>
                <a:gd name="T54" fmla="*/ 998442 w 974"/>
                <a:gd name="T55" fmla="*/ 926819 h 938"/>
                <a:gd name="T56" fmla="*/ 1002585 w 974"/>
                <a:gd name="T57" fmla="*/ 918847 h 938"/>
                <a:gd name="T58" fmla="*/ 1004656 w 974"/>
                <a:gd name="T59" fmla="*/ 916854 h 938"/>
                <a:gd name="T60" fmla="*/ 1004656 w 974"/>
                <a:gd name="T61" fmla="*/ 916854 h 938"/>
                <a:gd name="T62" fmla="*/ 1006728 w 974"/>
                <a:gd name="T63" fmla="*/ 908881 h 938"/>
                <a:gd name="T64" fmla="*/ 1008799 w 974"/>
                <a:gd name="T65" fmla="*/ 902901 h 938"/>
                <a:gd name="T66" fmla="*/ 1008799 w 974"/>
                <a:gd name="T67" fmla="*/ 378700 h 938"/>
                <a:gd name="T68" fmla="*/ 1008799 w 974"/>
                <a:gd name="T69" fmla="*/ 378700 h 938"/>
                <a:gd name="T70" fmla="*/ 1006728 w 974"/>
                <a:gd name="T71" fmla="*/ 370728 h 938"/>
                <a:gd name="T72" fmla="*/ 1000513 w 974"/>
                <a:gd name="T73" fmla="*/ 364748 h 938"/>
                <a:gd name="T74" fmla="*/ 1000513 w 974"/>
                <a:gd name="T75" fmla="*/ 364748 h 938"/>
                <a:gd name="T76" fmla="*/ 896940 w 974"/>
                <a:gd name="T77" fmla="*/ 275056 h 938"/>
                <a:gd name="T78" fmla="*/ 896940 w 974"/>
                <a:gd name="T79" fmla="*/ 275056 h 938"/>
                <a:gd name="T80" fmla="*/ 896940 w 974"/>
                <a:gd name="T81" fmla="*/ 191343 h 938"/>
                <a:gd name="T82" fmla="*/ 698081 w 974"/>
                <a:gd name="T83" fmla="*/ 0 h 938"/>
                <a:gd name="T84" fmla="*/ 691866 w 974"/>
                <a:gd name="T85" fmla="*/ 0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4"/>
                <a:gd name="T130" fmla="*/ 0 h 938"/>
                <a:gd name="T131" fmla="*/ 974 w 974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4" h="938">
                  <a:moveTo>
                    <a:pt x="668" y="0"/>
                  </a:moveTo>
                  <a:lnTo>
                    <a:pt x="108" y="0"/>
                  </a:lnTo>
                  <a:lnTo>
                    <a:pt x="108" y="27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0" y="380"/>
                  </a:lnTo>
                  <a:lnTo>
                    <a:pt x="0" y="906"/>
                  </a:lnTo>
                  <a:lnTo>
                    <a:pt x="0" y="914"/>
                  </a:lnTo>
                  <a:lnTo>
                    <a:pt x="2" y="920"/>
                  </a:lnTo>
                  <a:lnTo>
                    <a:pt x="2" y="922"/>
                  </a:lnTo>
                  <a:lnTo>
                    <a:pt x="8" y="930"/>
                  </a:lnTo>
                  <a:lnTo>
                    <a:pt x="16" y="934"/>
                  </a:lnTo>
                  <a:lnTo>
                    <a:pt x="18" y="936"/>
                  </a:lnTo>
                  <a:lnTo>
                    <a:pt x="26" y="938"/>
                  </a:lnTo>
                  <a:lnTo>
                    <a:pt x="32" y="938"/>
                  </a:lnTo>
                  <a:lnTo>
                    <a:pt x="940" y="938"/>
                  </a:lnTo>
                  <a:lnTo>
                    <a:pt x="946" y="938"/>
                  </a:lnTo>
                  <a:lnTo>
                    <a:pt x="954" y="936"/>
                  </a:lnTo>
                  <a:lnTo>
                    <a:pt x="956" y="934"/>
                  </a:lnTo>
                  <a:lnTo>
                    <a:pt x="964" y="930"/>
                  </a:lnTo>
                  <a:lnTo>
                    <a:pt x="968" y="922"/>
                  </a:lnTo>
                  <a:lnTo>
                    <a:pt x="970" y="920"/>
                  </a:lnTo>
                  <a:lnTo>
                    <a:pt x="972" y="912"/>
                  </a:lnTo>
                  <a:lnTo>
                    <a:pt x="974" y="906"/>
                  </a:lnTo>
                  <a:lnTo>
                    <a:pt x="974" y="380"/>
                  </a:lnTo>
                  <a:lnTo>
                    <a:pt x="972" y="372"/>
                  </a:lnTo>
                  <a:lnTo>
                    <a:pt x="966" y="366"/>
                  </a:lnTo>
                  <a:lnTo>
                    <a:pt x="866" y="276"/>
                  </a:lnTo>
                  <a:lnTo>
                    <a:pt x="866" y="192"/>
                  </a:lnTo>
                  <a:lnTo>
                    <a:pt x="674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6" name="Freeform 8"/>
            <p:cNvSpPr>
              <a:spLocks/>
            </p:cNvSpPr>
            <p:nvPr/>
          </p:nvSpPr>
          <p:spPr bwMode="auto">
            <a:xfrm>
              <a:off x="7813681" y="3568981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7" name="Freeform 9"/>
            <p:cNvSpPr>
              <a:spLocks/>
            </p:cNvSpPr>
            <p:nvPr/>
          </p:nvSpPr>
          <p:spPr bwMode="auto">
            <a:xfrm>
              <a:off x="7805395" y="3576954"/>
              <a:ext cx="161574" cy="155466"/>
            </a:xfrm>
            <a:custGeom>
              <a:avLst/>
              <a:gdLst>
                <a:gd name="T0" fmla="*/ 0 w 156"/>
                <a:gd name="T1" fmla="*/ 0 h 156"/>
                <a:gd name="T2" fmla="*/ 0 w 156"/>
                <a:gd name="T3" fmla="*/ 0 h 156"/>
                <a:gd name="T4" fmla="*/ 0 w 156"/>
                <a:gd name="T5" fmla="*/ 155466 h 156"/>
                <a:gd name="T6" fmla="*/ 0 w 156"/>
                <a:gd name="T7" fmla="*/ 155466 h 156"/>
                <a:gd name="T8" fmla="*/ 161574 w 156"/>
                <a:gd name="T9" fmla="*/ 155466 h 156"/>
                <a:gd name="T10" fmla="*/ 161574 w 156"/>
                <a:gd name="T11" fmla="*/ 155466 h 156"/>
                <a:gd name="T12" fmla="*/ 0 w 156"/>
                <a:gd name="T13" fmla="*/ 0 h 156"/>
                <a:gd name="T14" fmla="*/ 0 w 156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56"/>
                <a:gd name="T26" fmla="*/ 156 w 1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56">
                  <a:moveTo>
                    <a:pt x="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156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8" name="Freeform 10"/>
            <p:cNvSpPr>
              <a:spLocks/>
            </p:cNvSpPr>
            <p:nvPr/>
          </p:nvSpPr>
          <p:spPr bwMode="auto">
            <a:xfrm>
              <a:off x="7254388" y="3559015"/>
              <a:ext cx="731224" cy="585989"/>
            </a:xfrm>
            <a:custGeom>
              <a:avLst/>
              <a:gdLst>
                <a:gd name="T0" fmla="*/ 544793 w 706"/>
                <a:gd name="T1" fmla="*/ 179384 h 588"/>
                <a:gd name="T2" fmla="*/ 544793 w 706"/>
                <a:gd name="T3" fmla="*/ 0 h 588"/>
                <a:gd name="T4" fmla="*/ 544793 w 706"/>
                <a:gd name="T5" fmla="*/ 0 h 588"/>
                <a:gd name="T6" fmla="*/ 0 w 706"/>
                <a:gd name="T7" fmla="*/ 0 h 588"/>
                <a:gd name="T8" fmla="*/ 0 w 706"/>
                <a:gd name="T9" fmla="*/ 0 h 588"/>
                <a:gd name="T10" fmla="*/ 0 w 706"/>
                <a:gd name="T11" fmla="*/ 436502 h 588"/>
                <a:gd name="T12" fmla="*/ 176074 w 706"/>
                <a:gd name="T13" fmla="*/ 585989 h 588"/>
                <a:gd name="T14" fmla="*/ 209217 w 706"/>
                <a:gd name="T15" fmla="*/ 554098 h 588"/>
                <a:gd name="T16" fmla="*/ 209217 w 706"/>
                <a:gd name="T17" fmla="*/ 554098 h 588"/>
                <a:gd name="T18" fmla="*/ 215431 w 706"/>
                <a:gd name="T19" fmla="*/ 552105 h 588"/>
                <a:gd name="T20" fmla="*/ 513721 w 706"/>
                <a:gd name="T21" fmla="*/ 552105 h 588"/>
                <a:gd name="T22" fmla="*/ 513721 w 706"/>
                <a:gd name="T23" fmla="*/ 552105 h 588"/>
                <a:gd name="T24" fmla="*/ 519935 w 706"/>
                <a:gd name="T25" fmla="*/ 554098 h 588"/>
                <a:gd name="T26" fmla="*/ 553079 w 706"/>
                <a:gd name="T27" fmla="*/ 585989 h 588"/>
                <a:gd name="T28" fmla="*/ 731224 w 706"/>
                <a:gd name="T29" fmla="*/ 436502 h 588"/>
                <a:gd name="T30" fmla="*/ 731224 w 706"/>
                <a:gd name="T31" fmla="*/ 436502 h 588"/>
                <a:gd name="T32" fmla="*/ 731224 w 706"/>
                <a:gd name="T33" fmla="*/ 179384 h 588"/>
                <a:gd name="T34" fmla="*/ 544793 w 706"/>
                <a:gd name="T35" fmla="*/ 179384 h 5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6"/>
                <a:gd name="T55" fmla="*/ 0 h 588"/>
                <a:gd name="T56" fmla="*/ 706 w 706"/>
                <a:gd name="T57" fmla="*/ 588 h 5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6" h="588">
                  <a:moveTo>
                    <a:pt x="526" y="180"/>
                  </a:moveTo>
                  <a:lnTo>
                    <a:pt x="526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170" y="588"/>
                  </a:lnTo>
                  <a:lnTo>
                    <a:pt x="202" y="556"/>
                  </a:lnTo>
                  <a:lnTo>
                    <a:pt x="208" y="554"/>
                  </a:lnTo>
                  <a:lnTo>
                    <a:pt x="496" y="554"/>
                  </a:lnTo>
                  <a:lnTo>
                    <a:pt x="502" y="556"/>
                  </a:lnTo>
                  <a:lnTo>
                    <a:pt x="534" y="588"/>
                  </a:lnTo>
                  <a:lnTo>
                    <a:pt x="706" y="438"/>
                  </a:lnTo>
                  <a:lnTo>
                    <a:pt x="706" y="180"/>
                  </a:lnTo>
                  <a:lnTo>
                    <a:pt x="526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99" name="Freeform 11"/>
            <p:cNvSpPr>
              <a:spLocks/>
            </p:cNvSpPr>
            <p:nvPr/>
          </p:nvSpPr>
          <p:spPr bwMode="auto">
            <a:xfrm>
              <a:off x="8000112" y="3832078"/>
              <a:ext cx="8286" cy="75740"/>
            </a:xfrm>
            <a:custGeom>
              <a:avLst/>
              <a:gdLst>
                <a:gd name="T0" fmla="*/ 8286 w 8"/>
                <a:gd name="T1" fmla="*/ 7973 h 76"/>
                <a:gd name="T2" fmla="*/ 8286 w 8"/>
                <a:gd name="T3" fmla="*/ 7973 h 76"/>
                <a:gd name="T4" fmla="*/ 0 w 8"/>
                <a:gd name="T5" fmla="*/ 0 h 76"/>
                <a:gd name="T6" fmla="*/ 0 w 8"/>
                <a:gd name="T7" fmla="*/ 75740 h 76"/>
                <a:gd name="T8" fmla="*/ 8286 w 8"/>
                <a:gd name="T9" fmla="*/ 75740 h 76"/>
                <a:gd name="T10" fmla="*/ 8286 w 8"/>
                <a:gd name="T11" fmla="*/ 797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6"/>
                <a:gd name="T20" fmla="*/ 8 w 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0" name="Freeform 12"/>
            <p:cNvSpPr>
              <a:spLocks/>
            </p:cNvSpPr>
            <p:nvPr/>
          </p:nvSpPr>
          <p:spPr bwMode="auto">
            <a:xfrm>
              <a:off x="8008398" y="3840051"/>
              <a:ext cx="78715" cy="67767"/>
            </a:xfrm>
            <a:custGeom>
              <a:avLst/>
              <a:gdLst>
                <a:gd name="T0" fmla="*/ 78715 w 76"/>
                <a:gd name="T1" fmla="*/ 67767 h 68"/>
                <a:gd name="T2" fmla="*/ 78715 w 76"/>
                <a:gd name="T3" fmla="*/ 67767 h 68"/>
                <a:gd name="T4" fmla="*/ 0 w 76"/>
                <a:gd name="T5" fmla="*/ 0 h 68"/>
                <a:gd name="T6" fmla="*/ 0 w 76"/>
                <a:gd name="T7" fmla="*/ 67767 h 68"/>
                <a:gd name="T8" fmla="*/ 78715 w 76"/>
                <a:gd name="T9" fmla="*/ 6776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8"/>
                <a:gd name="T17" fmla="*/ 76 w 7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8">
                  <a:moveTo>
                    <a:pt x="76" y="68"/>
                  </a:moveTo>
                  <a:lnTo>
                    <a:pt x="76" y="68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1" name="Freeform 13"/>
            <p:cNvSpPr>
              <a:spLocks/>
            </p:cNvSpPr>
            <p:nvPr/>
          </p:nvSpPr>
          <p:spPr bwMode="auto">
            <a:xfrm>
              <a:off x="8000112" y="3915791"/>
              <a:ext cx="87001" cy="75740"/>
            </a:xfrm>
            <a:custGeom>
              <a:avLst/>
              <a:gdLst>
                <a:gd name="T0" fmla="*/ 8286 w 84"/>
                <a:gd name="T1" fmla="*/ 0 h 76"/>
                <a:gd name="T2" fmla="*/ 0 w 84"/>
                <a:gd name="T3" fmla="*/ 0 h 76"/>
                <a:gd name="T4" fmla="*/ 0 w 84"/>
                <a:gd name="T5" fmla="*/ 75740 h 76"/>
                <a:gd name="T6" fmla="*/ 8286 w 84"/>
                <a:gd name="T7" fmla="*/ 67767 h 76"/>
                <a:gd name="T8" fmla="*/ 87001 w 84"/>
                <a:gd name="T9" fmla="*/ 0 h 76"/>
                <a:gd name="T10" fmla="*/ 8286 w 84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6"/>
                <a:gd name="T20" fmla="*/ 84 w 8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6">
                  <a:moveTo>
                    <a:pt x="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" y="68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2" name="Freeform 14"/>
            <p:cNvSpPr>
              <a:spLocks/>
            </p:cNvSpPr>
            <p:nvPr/>
          </p:nvSpPr>
          <p:spPr bwMode="auto">
            <a:xfrm>
              <a:off x="8008398" y="3915791"/>
              <a:ext cx="78715" cy="59795"/>
            </a:xfrm>
            <a:custGeom>
              <a:avLst/>
              <a:gdLst>
                <a:gd name="T0" fmla="*/ 0 w 76"/>
                <a:gd name="T1" fmla="*/ 0 h 60"/>
                <a:gd name="T2" fmla="*/ 0 w 76"/>
                <a:gd name="T3" fmla="*/ 59795 h 60"/>
                <a:gd name="T4" fmla="*/ 78715 w 76"/>
                <a:gd name="T5" fmla="*/ 0 h 60"/>
                <a:gd name="T6" fmla="*/ 0 w 7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0"/>
                <a:gd name="T14" fmla="*/ 76 w 7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0">
                  <a:moveTo>
                    <a:pt x="0" y="0"/>
                  </a:moveTo>
                  <a:lnTo>
                    <a:pt x="0" y="60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3" name="Freeform 15"/>
            <p:cNvSpPr>
              <a:spLocks/>
            </p:cNvSpPr>
            <p:nvPr/>
          </p:nvSpPr>
          <p:spPr bwMode="auto">
            <a:xfrm>
              <a:off x="7150815" y="4418067"/>
              <a:ext cx="936298" cy="23918"/>
            </a:xfrm>
            <a:custGeom>
              <a:avLst/>
              <a:gdLst>
                <a:gd name="T0" fmla="*/ 24857 w 904"/>
                <a:gd name="T1" fmla="*/ 0 h 24"/>
                <a:gd name="T2" fmla="*/ 24857 w 904"/>
                <a:gd name="T3" fmla="*/ 0 h 24"/>
                <a:gd name="T4" fmla="*/ 0 w 904"/>
                <a:gd name="T5" fmla="*/ 23918 h 24"/>
                <a:gd name="T6" fmla="*/ 936298 w 904"/>
                <a:gd name="T7" fmla="*/ 23918 h 24"/>
                <a:gd name="T8" fmla="*/ 936298 w 904"/>
                <a:gd name="T9" fmla="*/ 23918 h 24"/>
                <a:gd name="T10" fmla="*/ 911441 w 904"/>
                <a:gd name="T11" fmla="*/ 0 h 24"/>
                <a:gd name="T12" fmla="*/ 24857 w 90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4"/>
                <a:gd name="T22" fmla="*/ 0 h 24"/>
                <a:gd name="T23" fmla="*/ 904 w 90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4" h="24">
                  <a:moveTo>
                    <a:pt x="24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04" y="24"/>
                  </a:lnTo>
                  <a:lnTo>
                    <a:pt x="88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4" name="Freeform 16"/>
            <p:cNvSpPr>
              <a:spLocks/>
            </p:cNvSpPr>
            <p:nvPr/>
          </p:nvSpPr>
          <p:spPr bwMode="auto">
            <a:xfrm>
              <a:off x="7175673" y="4133045"/>
              <a:ext cx="886583" cy="285022"/>
            </a:xfrm>
            <a:custGeom>
              <a:avLst/>
              <a:gdLst>
                <a:gd name="T0" fmla="*/ 590365 w 856"/>
                <a:gd name="T1" fmla="*/ 0 h 286"/>
                <a:gd name="T2" fmla="*/ 590365 w 856"/>
                <a:gd name="T3" fmla="*/ 0 h 286"/>
                <a:gd name="T4" fmla="*/ 296218 w 856"/>
                <a:gd name="T5" fmla="*/ 0 h 286"/>
                <a:gd name="T6" fmla="*/ 296218 w 856"/>
                <a:gd name="T7" fmla="*/ 0 h 286"/>
                <a:gd name="T8" fmla="*/ 0 w 856"/>
                <a:gd name="T9" fmla="*/ 285022 h 286"/>
                <a:gd name="T10" fmla="*/ 886583 w 856"/>
                <a:gd name="T11" fmla="*/ 285022 h 286"/>
                <a:gd name="T12" fmla="*/ 886583 w 856"/>
                <a:gd name="T13" fmla="*/ 285022 h 286"/>
                <a:gd name="T14" fmla="*/ 590365 w 856"/>
                <a:gd name="T15" fmla="*/ 0 h 286"/>
                <a:gd name="T16" fmla="*/ 590365 w 85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6"/>
                <a:gd name="T28" fmla="*/ 0 h 286"/>
                <a:gd name="T29" fmla="*/ 856 w 856"/>
                <a:gd name="T30" fmla="*/ 286 h 2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6" h="286">
                  <a:moveTo>
                    <a:pt x="570" y="0"/>
                  </a:moveTo>
                  <a:lnTo>
                    <a:pt x="570" y="0"/>
                  </a:lnTo>
                  <a:lnTo>
                    <a:pt x="286" y="0"/>
                  </a:lnTo>
                  <a:lnTo>
                    <a:pt x="0" y="286"/>
                  </a:lnTo>
                  <a:lnTo>
                    <a:pt x="856" y="28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5" name="Freeform 17"/>
            <p:cNvSpPr>
              <a:spLocks/>
            </p:cNvSpPr>
            <p:nvPr/>
          </p:nvSpPr>
          <p:spPr bwMode="auto">
            <a:xfrm>
              <a:off x="7815753" y="4158956"/>
              <a:ext cx="281718" cy="275056"/>
            </a:xfrm>
            <a:custGeom>
              <a:avLst/>
              <a:gdLst>
                <a:gd name="T0" fmla="*/ 0 w 272"/>
                <a:gd name="T1" fmla="*/ 3986 h 276"/>
                <a:gd name="T2" fmla="*/ 281718 w 272"/>
                <a:gd name="T3" fmla="*/ 275056 h 276"/>
                <a:gd name="T4" fmla="*/ 281718 w 272"/>
                <a:gd name="T5" fmla="*/ 275056 h 276"/>
                <a:gd name="T6" fmla="*/ 281718 w 272"/>
                <a:gd name="T7" fmla="*/ 265090 h 276"/>
                <a:gd name="T8" fmla="*/ 6214 w 272"/>
                <a:gd name="T9" fmla="*/ 0 h 276"/>
                <a:gd name="T10" fmla="*/ 0 w 272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76"/>
                <a:gd name="T20" fmla="*/ 272 w 272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76">
                  <a:moveTo>
                    <a:pt x="0" y="4"/>
                  </a:moveTo>
                  <a:lnTo>
                    <a:pt x="272" y="276"/>
                  </a:lnTo>
                  <a:lnTo>
                    <a:pt x="272" y="26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6" name="Freeform 18"/>
            <p:cNvSpPr>
              <a:spLocks/>
            </p:cNvSpPr>
            <p:nvPr/>
          </p:nvSpPr>
          <p:spPr bwMode="auto">
            <a:xfrm>
              <a:off x="8080899" y="3927750"/>
              <a:ext cx="16572" cy="496297"/>
            </a:xfrm>
            <a:custGeom>
              <a:avLst/>
              <a:gdLst>
                <a:gd name="T0" fmla="*/ 16572 w 16"/>
                <a:gd name="T1" fmla="*/ 0 h 498"/>
                <a:gd name="T2" fmla="*/ 0 w 16"/>
                <a:gd name="T3" fmla="*/ 13952 h 498"/>
                <a:gd name="T4" fmla="*/ 0 w 16"/>
                <a:gd name="T5" fmla="*/ 13952 h 498"/>
                <a:gd name="T6" fmla="*/ 0 w 16"/>
                <a:gd name="T7" fmla="*/ 480352 h 498"/>
                <a:gd name="T8" fmla="*/ 16572 w 16"/>
                <a:gd name="T9" fmla="*/ 496297 h 498"/>
                <a:gd name="T10" fmla="*/ 16572 w 16"/>
                <a:gd name="T11" fmla="*/ 496297 h 498"/>
                <a:gd name="T12" fmla="*/ 16572 w 16"/>
                <a:gd name="T13" fmla="*/ 0 h 498"/>
                <a:gd name="T14" fmla="*/ 16572 w 16"/>
                <a:gd name="T15" fmla="*/ 0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8"/>
                <a:gd name="T26" fmla="*/ 16 w 1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8">
                  <a:moveTo>
                    <a:pt x="16" y="0"/>
                  </a:moveTo>
                  <a:lnTo>
                    <a:pt x="0" y="14"/>
                  </a:lnTo>
                  <a:lnTo>
                    <a:pt x="0" y="482"/>
                  </a:lnTo>
                  <a:lnTo>
                    <a:pt x="16" y="49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7" name="Freeform 19"/>
            <p:cNvSpPr>
              <a:spLocks/>
            </p:cNvSpPr>
            <p:nvPr/>
          </p:nvSpPr>
          <p:spPr bwMode="auto">
            <a:xfrm>
              <a:off x="7821967" y="3941702"/>
              <a:ext cx="258932" cy="466399"/>
            </a:xfrm>
            <a:custGeom>
              <a:avLst/>
              <a:gdLst>
                <a:gd name="T0" fmla="*/ 0 w 250"/>
                <a:gd name="T1" fmla="*/ 217254 h 468"/>
                <a:gd name="T2" fmla="*/ 258932 w 250"/>
                <a:gd name="T3" fmla="*/ 466399 h 468"/>
                <a:gd name="T4" fmla="*/ 258932 w 250"/>
                <a:gd name="T5" fmla="*/ 466399 h 468"/>
                <a:gd name="T6" fmla="*/ 258932 w 250"/>
                <a:gd name="T7" fmla="*/ 0 h 468"/>
                <a:gd name="T8" fmla="*/ 0 w 250"/>
                <a:gd name="T9" fmla="*/ 21725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68"/>
                <a:gd name="T17" fmla="*/ 250 w 2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68">
                  <a:moveTo>
                    <a:pt x="0" y="218"/>
                  </a:moveTo>
                  <a:lnTo>
                    <a:pt x="250" y="468"/>
                  </a:lnTo>
                  <a:lnTo>
                    <a:pt x="25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8" name="Freeform 20"/>
            <p:cNvSpPr>
              <a:spLocks/>
            </p:cNvSpPr>
            <p:nvPr/>
          </p:nvSpPr>
          <p:spPr bwMode="auto">
            <a:xfrm>
              <a:off x="7142529" y="4158956"/>
              <a:ext cx="279647" cy="275056"/>
            </a:xfrm>
            <a:custGeom>
              <a:avLst/>
              <a:gdLst>
                <a:gd name="T0" fmla="*/ 279647 w 270"/>
                <a:gd name="T1" fmla="*/ 3986 h 276"/>
                <a:gd name="T2" fmla="*/ 273433 w 270"/>
                <a:gd name="T3" fmla="*/ 0 h 276"/>
                <a:gd name="T4" fmla="*/ 0 w 270"/>
                <a:gd name="T5" fmla="*/ 263097 h 276"/>
                <a:gd name="T6" fmla="*/ 0 w 270"/>
                <a:gd name="T7" fmla="*/ 263097 h 276"/>
                <a:gd name="T8" fmla="*/ 0 w 270"/>
                <a:gd name="T9" fmla="*/ 275056 h 276"/>
                <a:gd name="T10" fmla="*/ 279647 w 270"/>
                <a:gd name="T11" fmla="*/ 398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76"/>
                <a:gd name="T20" fmla="*/ 270 w 270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76">
                  <a:moveTo>
                    <a:pt x="270" y="4"/>
                  </a:moveTo>
                  <a:lnTo>
                    <a:pt x="264" y="0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270" y="4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09" name="Freeform 21"/>
            <p:cNvSpPr>
              <a:spLocks/>
            </p:cNvSpPr>
            <p:nvPr/>
          </p:nvSpPr>
          <p:spPr bwMode="auto">
            <a:xfrm>
              <a:off x="7142529" y="3927750"/>
              <a:ext cx="16572" cy="494303"/>
            </a:xfrm>
            <a:custGeom>
              <a:avLst/>
              <a:gdLst>
                <a:gd name="T0" fmla="*/ 0 w 16"/>
                <a:gd name="T1" fmla="*/ 0 h 496"/>
                <a:gd name="T2" fmla="*/ 0 w 16"/>
                <a:gd name="T3" fmla="*/ 0 h 496"/>
                <a:gd name="T4" fmla="*/ 0 w 16"/>
                <a:gd name="T5" fmla="*/ 494303 h 496"/>
                <a:gd name="T6" fmla="*/ 16572 w 16"/>
                <a:gd name="T7" fmla="*/ 478358 h 496"/>
                <a:gd name="T8" fmla="*/ 16572 w 16"/>
                <a:gd name="T9" fmla="*/ 478358 h 496"/>
                <a:gd name="T10" fmla="*/ 16572 w 16"/>
                <a:gd name="T11" fmla="*/ 13952 h 496"/>
                <a:gd name="T12" fmla="*/ 0 w 16"/>
                <a:gd name="T13" fmla="*/ 0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96"/>
                <a:gd name="T23" fmla="*/ 16 w 16"/>
                <a:gd name="T24" fmla="*/ 496 h 4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96">
                  <a:moveTo>
                    <a:pt x="0" y="0"/>
                  </a:moveTo>
                  <a:lnTo>
                    <a:pt x="0" y="0"/>
                  </a:lnTo>
                  <a:lnTo>
                    <a:pt x="0" y="496"/>
                  </a:lnTo>
                  <a:lnTo>
                    <a:pt x="16" y="480"/>
                  </a:lnTo>
                  <a:lnTo>
                    <a:pt x="1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0" name="Freeform 22"/>
            <p:cNvSpPr>
              <a:spLocks/>
            </p:cNvSpPr>
            <p:nvPr/>
          </p:nvSpPr>
          <p:spPr bwMode="auto">
            <a:xfrm>
              <a:off x="7159101" y="3941702"/>
              <a:ext cx="256861" cy="464406"/>
            </a:xfrm>
            <a:custGeom>
              <a:avLst/>
              <a:gdLst>
                <a:gd name="T0" fmla="*/ 0 w 248"/>
                <a:gd name="T1" fmla="*/ 0 h 466"/>
                <a:gd name="T2" fmla="*/ 0 w 248"/>
                <a:gd name="T3" fmla="*/ 0 h 466"/>
                <a:gd name="T4" fmla="*/ 0 w 248"/>
                <a:gd name="T5" fmla="*/ 464406 h 466"/>
                <a:gd name="T6" fmla="*/ 256861 w 248"/>
                <a:gd name="T7" fmla="*/ 217254 h 466"/>
                <a:gd name="T8" fmla="*/ 0 w 248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466"/>
                <a:gd name="T17" fmla="*/ 248 w 248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466">
                  <a:moveTo>
                    <a:pt x="0" y="0"/>
                  </a:moveTo>
                  <a:lnTo>
                    <a:pt x="0" y="0"/>
                  </a:lnTo>
                  <a:lnTo>
                    <a:pt x="0" y="466"/>
                  </a:lnTo>
                  <a:lnTo>
                    <a:pt x="24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1" name="Freeform 23"/>
            <p:cNvSpPr>
              <a:spLocks/>
            </p:cNvSpPr>
            <p:nvPr/>
          </p:nvSpPr>
          <p:spPr bwMode="auto">
            <a:xfrm>
              <a:off x="7231602" y="3832078"/>
              <a:ext cx="8286" cy="75740"/>
            </a:xfrm>
            <a:custGeom>
              <a:avLst/>
              <a:gdLst>
                <a:gd name="T0" fmla="*/ 0 w 8"/>
                <a:gd name="T1" fmla="*/ 7973 h 76"/>
                <a:gd name="T2" fmla="*/ 0 w 8"/>
                <a:gd name="T3" fmla="*/ 75740 h 76"/>
                <a:gd name="T4" fmla="*/ 8286 w 8"/>
                <a:gd name="T5" fmla="*/ 75740 h 76"/>
                <a:gd name="T6" fmla="*/ 8286 w 8"/>
                <a:gd name="T7" fmla="*/ 0 h 76"/>
                <a:gd name="T8" fmla="*/ 8286 w 8"/>
                <a:gd name="T9" fmla="*/ 0 h 76"/>
                <a:gd name="T10" fmla="*/ 0 w 8"/>
                <a:gd name="T11" fmla="*/ 7973 h 76"/>
                <a:gd name="T12" fmla="*/ 0 w 8"/>
                <a:gd name="T13" fmla="*/ 797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6"/>
                <a:gd name="T23" fmla="*/ 8 w 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6">
                  <a:moveTo>
                    <a:pt x="0" y="8"/>
                  </a:moveTo>
                  <a:lnTo>
                    <a:pt x="0" y="76"/>
                  </a:lnTo>
                  <a:lnTo>
                    <a:pt x="8" y="7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2" name="Freeform 24"/>
            <p:cNvSpPr>
              <a:spLocks/>
            </p:cNvSpPr>
            <p:nvPr/>
          </p:nvSpPr>
          <p:spPr bwMode="auto">
            <a:xfrm>
              <a:off x="7150815" y="3840051"/>
              <a:ext cx="80787" cy="67767"/>
            </a:xfrm>
            <a:custGeom>
              <a:avLst/>
              <a:gdLst>
                <a:gd name="T0" fmla="*/ 0 w 78"/>
                <a:gd name="T1" fmla="*/ 67767 h 68"/>
                <a:gd name="T2" fmla="*/ 80787 w 78"/>
                <a:gd name="T3" fmla="*/ 67767 h 68"/>
                <a:gd name="T4" fmla="*/ 80787 w 78"/>
                <a:gd name="T5" fmla="*/ 0 h 68"/>
                <a:gd name="T6" fmla="*/ 80787 w 78"/>
                <a:gd name="T7" fmla="*/ 0 h 68"/>
                <a:gd name="T8" fmla="*/ 0 w 78"/>
                <a:gd name="T9" fmla="*/ 67767 h 68"/>
                <a:gd name="T10" fmla="*/ 0 w 78"/>
                <a:gd name="T11" fmla="*/ 6776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68"/>
                <a:gd name="T20" fmla="*/ 78 w 78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68">
                  <a:moveTo>
                    <a:pt x="0" y="68"/>
                  </a:moveTo>
                  <a:lnTo>
                    <a:pt x="78" y="68"/>
                  </a:lnTo>
                  <a:lnTo>
                    <a:pt x="78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EE3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3" name="Freeform 25"/>
            <p:cNvSpPr>
              <a:spLocks/>
            </p:cNvSpPr>
            <p:nvPr/>
          </p:nvSpPr>
          <p:spPr bwMode="auto">
            <a:xfrm>
              <a:off x="7150815" y="3915791"/>
              <a:ext cx="89073" cy="75740"/>
            </a:xfrm>
            <a:custGeom>
              <a:avLst/>
              <a:gdLst>
                <a:gd name="T0" fmla="*/ 80787 w 86"/>
                <a:gd name="T1" fmla="*/ 0 h 76"/>
                <a:gd name="T2" fmla="*/ 0 w 86"/>
                <a:gd name="T3" fmla="*/ 0 h 76"/>
                <a:gd name="T4" fmla="*/ 80787 w 86"/>
                <a:gd name="T5" fmla="*/ 67767 h 76"/>
                <a:gd name="T6" fmla="*/ 89073 w 86"/>
                <a:gd name="T7" fmla="*/ 75740 h 76"/>
                <a:gd name="T8" fmla="*/ 89073 w 86"/>
                <a:gd name="T9" fmla="*/ 0 h 76"/>
                <a:gd name="T10" fmla="*/ 80787 w 86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78" y="0"/>
                  </a:moveTo>
                  <a:lnTo>
                    <a:pt x="0" y="0"/>
                  </a:lnTo>
                  <a:lnTo>
                    <a:pt x="78" y="68"/>
                  </a:lnTo>
                  <a:lnTo>
                    <a:pt x="86" y="76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4" name="Freeform 26"/>
            <p:cNvSpPr>
              <a:spLocks/>
            </p:cNvSpPr>
            <p:nvPr/>
          </p:nvSpPr>
          <p:spPr bwMode="auto">
            <a:xfrm>
              <a:off x="7150815" y="3915791"/>
              <a:ext cx="80787" cy="59795"/>
            </a:xfrm>
            <a:custGeom>
              <a:avLst/>
              <a:gdLst>
                <a:gd name="T0" fmla="*/ 0 w 78"/>
                <a:gd name="T1" fmla="*/ 0 h 60"/>
                <a:gd name="T2" fmla="*/ 80787 w 78"/>
                <a:gd name="T3" fmla="*/ 59795 h 60"/>
                <a:gd name="T4" fmla="*/ 80787 w 78"/>
                <a:gd name="T5" fmla="*/ 0 h 60"/>
                <a:gd name="T6" fmla="*/ 0 w 78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60"/>
                <a:gd name="T14" fmla="*/ 78 w 7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60">
                  <a:moveTo>
                    <a:pt x="0" y="0"/>
                  </a:moveTo>
                  <a:lnTo>
                    <a:pt x="78" y="60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D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5" name="Rectangle 27"/>
            <p:cNvSpPr>
              <a:spLocks noChangeArrowheads="1"/>
            </p:cNvSpPr>
            <p:nvPr/>
          </p:nvSpPr>
          <p:spPr bwMode="auto">
            <a:xfrm>
              <a:off x="7811610" y="3738400"/>
              <a:ext cx="174002" cy="797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Verdana" pitchFamily="34" charset="0"/>
              </a:endParaRPr>
            </a:p>
          </p:txBody>
        </p:sp>
        <p:sp>
          <p:nvSpPr>
            <p:cNvPr id="46116" name="Freeform 28"/>
            <p:cNvSpPr>
              <a:spLocks/>
            </p:cNvSpPr>
            <p:nvPr/>
          </p:nvSpPr>
          <p:spPr bwMode="auto">
            <a:xfrm>
              <a:off x="7333103" y="383606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7" name="Freeform 29"/>
            <p:cNvSpPr>
              <a:spLocks/>
            </p:cNvSpPr>
            <p:nvPr/>
          </p:nvSpPr>
          <p:spPr bwMode="auto">
            <a:xfrm>
              <a:off x="7333103" y="3879914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8" name="Freeform 30"/>
            <p:cNvSpPr>
              <a:spLocks/>
            </p:cNvSpPr>
            <p:nvPr/>
          </p:nvSpPr>
          <p:spPr bwMode="auto">
            <a:xfrm>
              <a:off x="7333103" y="392376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19" name="Freeform 31"/>
            <p:cNvSpPr>
              <a:spLocks/>
            </p:cNvSpPr>
            <p:nvPr/>
          </p:nvSpPr>
          <p:spPr bwMode="auto">
            <a:xfrm>
              <a:off x="7333103" y="3967613"/>
              <a:ext cx="571722" cy="7973"/>
            </a:xfrm>
            <a:custGeom>
              <a:avLst/>
              <a:gdLst>
                <a:gd name="T0" fmla="*/ 4143 w 552"/>
                <a:gd name="T1" fmla="*/ 0 h 8"/>
                <a:gd name="T2" fmla="*/ 4143 w 552"/>
                <a:gd name="T3" fmla="*/ 0 h 8"/>
                <a:gd name="T4" fmla="*/ 2071 w 552"/>
                <a:gd name="T5" fmla="*/ 1993 h 8"/>
                <a:gd name="T6" fmla="*/ 0 w 552"/>
                <a:gd name="T7" fmla="*/ 3987 h 8"/>
                <a:gd name="T8" fmla="*/ 0 w 552"/>
                <a:gd name="T9" fmla="*/ 3987 h 8"/>
                <a:gd name="T10" fmla="*/ 2071 w 552"/>
                <a:gd name="T11" fmla="*/ 5980 h 8"/>
                <a:gd name="T12" fmla="*/ 4143 w 552"/>
                <a:gd name="T13" fmla="*/ 7973 h 8"/>
                <a:gd name="T14" fmla="*/ 567579 w 552"/>
                <a:gd name="T15" fmla="*/ 7973 h 8"/>
                <a:gd name="T16" fmla="*/ 567579 w 552"/>
                <a:gd name="T17" fmla="*/ 7973 h 8"/>
                <a:gd name="T18" fmla="*/ 569651 w 552"/>
                <a:gd name="T19" fmla="*/ 5980 h 8"/>
                <a:gd name="T20" fmla="*/ 571722 w 552"/>
                <a:gd name="T21" fmla="*/ 3987 h 8"/>
                <a:gd name="T22" fmla="*/ 571722 w 552"/>
                <a:gd name="T23" fmla="*/ 3987 h 8"/>
                <a:gd name="T24" fmla="*/ 569651 w 552"/>
                <a:gd name="T25" fmla="*/ 1993 h 8"/>
                <a:gd name="T26" fmla="*/ 567579 w 552"/>
                <a:gd name="T27" fmla="*/ 0 h 8"/>
                <a:gd name="T28" fmla="*/ 4143 w 552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2"/>
                <a:gd name="T46" fmla="*/ 0 h 8"/>
                <a:gd name="T47" fmla="*/ 552 w 552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2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48" y="8"/>
                  </a:lnTo>
                  <a:lnTo>
                    <a:pt x="550" y="6"/>
                  </a:lnTo>
                  <a:lnTo>
                    <a:pt x="552" y="4"/>
                  </a:lnTo>
                  <a:lnTo>
                    <a:pt x="550" y="2"/>
                  </a:lnTo>
                  <a:lnTo>
                    <a:pt x="5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0" name="Freeform 32"/>
            <p:cNvSpPr>
              <a:spLocks/>
            </p:cNvSpPr>
            <p:nvPr/>
          </p:nvSpPr>
          <p:spPr bwMode="auto">
            <a:xfrm>
              <a:off x="7333103" y="4011462"/>
              <a:ext cx="391505" cy="7973"/>
            </a:xfrm>
            <a:custGeom>
              <a:avLst/>
              <a:gdLst>
                <a:gd name="T0" fmla="*/ 4143 w 378"/>
                <a:gd name="T1" fmla="*/ 0 h 8"/>
                <a:gd name="T2" fmla="*/ 4143 w 378"/>
                <a:gd name="T3" fmla="*/ 0 h 8"/>
                <a:gd name="T4" fmla="*/ 2071 w 378"/>
                <a:gd name="T5" fmla="*/ 1993 h 8"/>
                <a:gd name="T6" fmla="*/ 0 w 378"/>
                <a:gd name="T7" fmla="*/ 3987 h 8"/>
                <a:gd name="T8" fmla="*/ 0 w 378"/>
                <a:gd name="T9" fmla="*/ 3987 h 8"/>
                <a:gd name="T10" fmla="*/ 2071 w 378"/>
                <a:gd name="T11" fmla="*/ 5980 h 8"/>
                <a:gd name="T12" fmla="*/ 4143 w 378"/>
                <a:gd name="T13" fmla="*/ 7973 h 8"/>
                <a:gd name="T14" fmla="*/ 387362 w 378"/>
                <a:gd name="T15" fmla="*/ 7973 h 8"/>
                <a:gd name="T16" fmla="*/ 387362 w 378"/>
                <a:gd name="T17" fmla="*/ 7973 h 8"/>
                <a:gd name="T18" fmla="*/ 389434 w 378"/>
                <a:gd name="T19" fmla="*/ 5980 h 8"/>
                <a:gd name="T20" fmla="*/ 391505 w 378"/>
                <a:gd name="T21" fmla="*/ 3987 h 8"/>
                <a:gd name="T22" fmla="*/ 391505 w 378"/>
                <a:gd name="T23" fmla="*/ 3987 h 8"/>
                <a:gd name="T24" fmla="*/ 389434 w 378"/>
                <a:gd name="T25" fmla="*/ 1993 h 8"/>
                <a:gd name="T26" fmla="*/ 387362 w 378"/>
                <a:gd name="T27" fmla="*/ 0 h 8"/>
                <a:gd name="T28" fmla="*/ 4143 w 37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8"/>
                <a:gd name="T46" fmla="*/ 0 h 8"/>
                <a:gd name="T47" fmla="*/ 378 w 37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374" y="8"/>
                  </a:lnTo>
                  <a:lnTo>
                    <a:pt x="376" y="6"/>
                  </a:lnTo>
                  <a:lnTo>
                    <a:pt x="378" y="4"/>
                  </a:lnTo>
                  <a:lnTo>
                    <a:pt x="376" y="2"/>
                  </a:lnTo>
                  <a:lnTo>
                    <a:pt x="3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1" name="Freeform 33"/>
            <p:cNvSpPr>
              <a:spLocks/>
            </p:cNvSpPr>
            <p:nvPr/>
          </p:nvSpPr>
          <p:spPr bwMode="auto">
            <a:xfrm>
              <a:off x="7333103" y="3640735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2" name="Freeform 34"/>
            <p:cNvSpPr>
              <a:spLocks/>
            </p:cNvSpPr>
            <p:nvPr/>
          </p:nvSpPr>
          <p:spPr bwMode="auto">
            <a:xfrm>
              <a:off x="7333103" y="368458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3" name="Freeform 35"/>
            <p:cNvSpPr>
              <a:spLocks/>
            </p:cNvSpPr>
            <p:nvPr/>
          </p:nvSpPr>
          <p:spPr bwMode="auto">
            <a:xfrm>
              <a:off x="7333103" y="3728434"/>
              <a:ext cx="215431" cy="7973"/>
            </a:xfrm>
            <a:custGeom>
              <a:avLst/>
              <a:gdLst>
                <a:gd name="T0" fmla="*/ 4143 w 208"/>
                <a:gd name="T1" fmla="*/ 0 h 8"/>
                <a:gd name="T2" fmla="*/ 4143 w 208"/>
                <a:gd name="T3" fmla="*/ 0 h 8"/>
                <a:gd name="T4" fmla="*/ 2071 w 208"/>
                <a:gd name="T5" fmla="*/ 1993 h 8"/>
                <a:gd name="T6" fmla="*/ 0 w 208"/>
                <a:gd name="T7" fmla="*/ 3987 h 8"/>
                <a:gd name="T8" fmla="*/ 0 w 208"/>
                <a:gd name="T9" fmla="*/ 3987 h 8"/>
                <a:gd name="T10" fmla="*/ 2071 w 208"/>
                <a:gd name="T11" fmla="*/ 5980 h 8"/>
                <a:gd name="T12" fmla="*/ 4143 w 208"/>
                <a:gd name="T13" fmla="*/ 7973 h 8"/>
                <a:gd name="T14" fmla="*/ 211288 w 208"/>
                <a:gd name="T15" fmla="*/ 7973 h 8"/>
                <a:gd name="T16" fmla="*/ 211288 w 208"/>
                <a:gd name="T17" fmla="*/ 7973 h 8"/>
                <a:gd name="T18" fmla="*/ 213360 w 208"/>
                <a:gd name="T19" fmla="*/ 5980 h 8"/>
                <a:gd name="T20" fmla="*/ 215431 w 208"/>
                <a:gd name="T21" fmla="*/ 3987 h 8"/>
                <a:gd name="T22" fmla="*/ 215431 w 208"/>
                <a:gd name="T23" fmla="*/ 3987 h 8"/>
                <a:gd name="T24" fmla="*/ 213360 w 208"/>
                <a:gd name="T25" fmla="*/ 1993 h 8"/>
                <a:gd name="T26" fmla="*/ 211288 w 208"/>
                <a:gd name="T27" fmla="*/ 0 h 8"/>
                <a:gd name="T28" fmla="*/ 4143 w 208"/>
                <a:gd name="T29" fmla="*/ 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8"/>
                <a:gd name="T47" fmla="*/ 208 w 208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04" y="8"/>
                  </a:lnTo>
                  <a:lnTo>
                    <a:pt x="206" y="6"/>
                  </a:lnTo>
                  <a:lnTo>
                    <a:pt x="208" y="4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4" name="Freeform 36"/>
            <p:cNvSpPr>
              <a:spLocks/>
            </p:cNvSpPr>
            <p:nvPr/>
          </p:nvSpPr>
          <p:spPr bwMode="auto">
            <a:xfrm>
              <a:off x="7254388" y="3995517"/>
              <a:ext cx="731224" cy="157460"/>
            </a:xfrm>
            <a:custGeom>
              <a:avLst/>
              <a:gdLst>
                <a:gd name="T0" fmla="*/ 519935 w 706"/>
                <a:gd name="T1" fmla="*/ 117597 h 158"/>
                <a:gd name="T2" fmla="*/ 519935 w 706"/>
                <a:gd name="T3" fmla="*/ 117597 h 158"/>
                <a:gd name="T4" fmla="*/ 513721 w 706"/>
                <a:gd name="T5" fmla="*/ 115604 h 158"/>
                <a:gd name="T6" fmla="*/ 215431 w 706"/>
                <a:gd name="T7" fmla="*/ 115604 h 158"/>
                <a:gd name="T8" fmla="*/ 215431 w 706"/>
                <a:gd name="T9" fmla="*/ 115604 h 158"/>
                <a:gd name="T10" fmla="*/ 209217 w 706"/>
                <a:gd name="T11" fmla="*/ 117597 h 158"/>
                <a:gd name="T12" fmla="*/ 176074 w 706"/>
                <a:gd name="T13" fmla="*/ 149487 h 158"/>
                <a:gd name="T14" fmla="*/ 0 w 706"/>
                <a:gd name="T15" fmla="*/ 0 h 158"/>
                <a:gd name="T16" fmla="*/ 0 w 706"/>
                <a:gd name="T17" fmla="*/ 0 h 158"/>
                <a:gd name="T18" fmla="*/ 0 w 706"/>
                <a:gd name="T19" fmla="*/ 7973 h 158"/>
                <a:gd name="T20" fmla="*/ 178145 w 706"/>
                <a:gd name="T21" fmla="*/ 157460 h 158"/>
                <a:gd name="T22" fmla="*/ 211289 w 706"/>
                <a:gd name="T23" fmla="*/ 127563 h 158"/>
                <a:gd name="T24" fmla="*/ 211289 w 706"/>
                <a:gd name="T25" fmla="*/ 127563 h 158"/>
                <a:gd name="T26" fmla="*/ 215431 w 706"/>
                <a:gd name="T27" fmla="*/ 123576 h 158"/>
                <a:gd name="T28" fmla="*/ 513721 w 706"/>
                <a:gd name="T29" fmla="*/ 123576 h 158"/>
                <a:gd name="T30" fmla="*/ 513721 w 706"/>
                <a:gd name="T31" fmla="*/ 123576 h 158"/>
                <a:gd name="T32" fmla="*/ 517864 w 706"/>
                <a:gd name="T33" fmla="*/ 127563 h 158"/>
                <a:gd name="T34" fmla="*/ 551007 w 706"/>
                <a:gd name="T35" fmla="*/ 157460 h 158"/>
                <a:gd name="T36" fmla="*/ 731224 w 706"/>
                <a:gd name="T37" fmla="*/ 7973 h 158"/>
                <a:gd name="T38" fmla="*/ 731224 w 706"/>
                <a:gd name="T39" fmla="*/ 7973 h 158"/>
                <a:gd name="T40" fmla="*/ 731224 w 706"/>
                <a:gd name="T41" fmla="*/ 0 h 158"/>
                <a:gd name="T42" fmla="*/ 553079 w 706"/>
                <a:gd name="T43" fmla="*/ 149487 h 158"/>
                <a:gd name="T44" fmla="*/ 519935 w 706"/>
                <a:gd name="T45" fmla="*/ 11759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6"/>
                <a:gd name="T70" fmla="*/ 0 h 158"/>
                <a:gd name="T71" fmla="*/ 706 w 706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6" h="158">
                  <a:moveTo>
                    <a:pt x="502" y="118"/>
                  </a:moveTo>
                  <a:lnTo>
                    <a:pt x="502" y="118"/>
                  </a:lnTo>
                  <a:lnTo>
                    <a:pt x="496" y="116"/>
                  </a:lnTo>
                  <a:lnTo>
                    <a:pt x="208" y="116"/>
                  </a:lnTo>
                  <a:lnTo>
                    <a:pt x="202" y="118"/>
                  </a:lnTo>
                  <a:lnTo>
                    <a:pt x="170" y="15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2" y="158"/>
                  </a:lnTo>
                  <a:lnTo>
                    <a:pt x="204" y="128"/>
                  </a:lnTo>
                  <a:lnTo>
                    <a:pt x="208" y="124"/>
                  </a:lnTo>
                  <a:lnTo>
                    <a:pt x="496" y="124"/>
                  </a:lnTo>
                  <a:lnTo>
                    <a:pt x="500" y="128"/>
                  </a:lnTo>
                  <a:lnTo>
                    <a:pt x="532" y="158"/>
                  </a:lnTo>
                  <a:lnTo>
                    <a:pt x="706" y="8"/>
                  </a:lnTo>
                  <a:lnTo>
                    <a:pt x="706" y="0"/>
                  </a:lnTo>
                  <a:lnTo>
                    <a:pt x="534" y="150"/>
                  </a:lnTo>
                  <a:lnTo>
                    <a:pt x="502" y="11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5" name="Freeform 37"/>
            <p:cNvSpPr>
              <a:spLocks noEditPoints="1"/>
            </p:cNvSpPr>
            <p:nvPr/>
          </p:nvSpPr>
          <p:spPr bwMode="auto">
            <a:xfrm>
              <a:off x="7128029" y="3545063"/>
              <a:ext cx="983942" cy="910874"/>
            </a:xfrm>
            <a:custGeom>
              <a:avLst/>
              <a:gdLst>
                <a:gd name="T0" fmla="*/ 969442 w 950"/>
                <a:gd name="T1" fmla="*/ 382687 h 914"/>
                <a:gd name="T2" fmla="*/ 969442 w 950"/>
                <a:gd name="T3" fmla="*/ 888949 h 914"/>
                <a:gd name="T4" fmla="*/ 14500 w 950"/>
                <a:gd name="T5" fmla="*/ 382687 h 914"/>
                <a:gd name="T6" fmla="*/ 14500 w 950"/>
                <a:gd name="T7" fmla="*/ 888949 h 914"/>
                <a:gd name="T8" fmla="*/ 14500 w 950"/>
                <a:gd name="T9" fmla="*/ 382687 h 914"/>
                <a:gd name="T10" fmla="*/ 111859 w 950"/>
                <a:gd name="T11" fmla="*/ 362755 h 914"/>
                <a:gd name="T12" fmla="*/ 22786 w 950"/>
                <a:gd name="T13" fmla="*/ 362755 h 914"/>
                <a:gd name="T14" fmla="*/ 111859 w 950"/>
                <a:gd name="T15" fmla="*/ 362755 h 914"/>
                <a:gd name="T16" fmla="*/ 22786 w 950"/>
                <a:gd name="T17" fmla="*/ 370728 h 914"/>
                <a:gd name="T18" fmla="*/ 111859 w 950"/>
                <a:gd name="T19" fmla="*/ 446468 h 914"/>
                <a:gd name="T20" fmla="*/ 343862 w 950"/>
                <a:gd name="T21" fmla="*/ 587982 h 914"/>
                <a:gd name="T22" fmla="*/ 638009 w 950"/>
                <a:gd name="T23" fmla="*/ 587982 h 914"/>
                <a:gd name="T24" fmla="*/ 22786 w 950"/>
                <a:gd name="T25" fmla="*/ 896922 h 914"/>
                <a:gd name="T26" fmla="*/ 343862 w 950"/>
                <a:gd name="T27" fmla="*/ 587982 h 914"/>
                <a:gd name="T28" fmla="*/ 671152 w 950"/>
                <a:gd name="T29" fmla="*/ 13952 h 914"/>
                <a:gd name="T30" fmla="*/ 857583 w 950"/>
                <a:gd name="T31" fmla="*/ 193337 h 914"/>
                <a:gd name="T32" fmla="*/ 857583 w 950"/>
                <a:gd name="T33" fmla="*/ 458427 h 914"/>
                <a:gd name="T34" fmla="*/ 644223 w 950"/>
                <a:gd name="T35" fmla="*/ 578016 h 914"/>
                <a:gd name="T36" fmla="*/ 640080 w 950"/>
                <a:gd name="T37" fmla="*/ 574030 h 914"/>
                <a:gd name="T38" fmla="*/ 341790 w 950"/>
                <a:gd name="T39" fmla="*/ 574030 h 914"/>
                <a:gd name="T40" fmla="*/ 304504 w 950"/>
                <a:gd name="T41" fmla="*/ 607914 h 914"/>
                <a:gd name="T42" fmla="*/ 126359 w 950"/>
                <a:gd name="T43" fmla="*/ 458427 h 914"/>
                <a:gd name="T44" fmla="*/ 126359 w 950"/>
                <a:gd name="T45" fmla="*/ 13952 h 914"/>
                <a:gd name="T46" fmla="*/ 671152 w 950"/>
                <a:gd name="T47" fmla="*/ 13952 h 914"/>
                <a:gd name="T48" fmla="*/ 872083 w 950"/>
                <a:gd name="T49" fmla="*/ 362755 h 914"/>
                <a:gd name="T50" fmla="*/ 872083 w 950"/>
                <a:gd name="T51" fmla="*/ 287015 h 914"/>
                <a:gd name="T52" fmla="*/ 959085 w 950"/>
                <a:gd name="T53" fmla="*/ 362755 h 914"/>
                <a:gd name="T54" fmla="*/ 959085 w 950"/>
                <a:gd name="T55" fmla="*/ 370728 h 914"/>
                <a:gd name="T56" fmla="*/ 872083 w 950"/>
                <a:gd name="T57" fmla="*/ 370728 h 914"/>
                <a:gd name="T58" fmla="*/ 685652 w 950"/>
                <a:gd name="T59" fmla="*/ 23918 h 914"/>
                <a:gd name="T60" fmla="*/ 847226 w 950"/>
                <a:gd name="T61" fmla="*/ 179384 h 914"/>
                <a:gd name="T62" fmla="*/ 685652 w 950"/>
                <a:gd name="T63" fmla="*/ 179384 h 914"/>
                <a:gd name="T64" fmla="*/ 685652 w 950"/>
                <a:gd name="T65" fmla="*/ 23918 h 914"/>
                <a:gd name="T66" fmla="*/ 983942 w 950"/>
                <a:gd name="T67" fmla="*/ 366741 h 914"/>
                <a:gd name="T68" fmla="*/ 979799 w 950"/>
                <a:gd name="T69" fmla="*/ 360762 h 914"/>
                <a:gd name="T70" fmla="*/ 872083 w 950"/>
                <a:gd name="T71" fmla="*/ 185364 h 914"/>
                <a:gd name="T72" fmla="*/ 677366 w 950"/>
                <a:gd name="T73" fmla="*/ 0 h 914"/>
                <a:gd name="T74" fmla="*/ 111859 w 950"/>
                <a:gd name="T75" fmla="*/ 269077 h 914"/>
                <a:gd name="T76" fmla="*/ 2071 w 950"/>
                <a:gd name="T77" fmla="*/ 360762 h 914"/>
                <a:gd name="T78" fmla="*/ 0 w 950"/>
                <a:gd name="T79" fmla="*/ 366741 h 914"/>
                <a:gd name="T80" fmla="*/ 0 w 950"/>
                <a:gd name="T81" fmla="*/ 890942 h 914"/>
                <a:gd name="T82" fmla="*/ 2071 w 950"/>
                <a:gd name="T83" fmla="*/ 900908 h 914"/>
                <a:gd name="T84" fmla="*/ 2071 w 950"/>
                <a:gd name="T85" fmla="*/ 900908 h 914"/>
                <a:gd name="T86" fmla="*/ 10357 w 950"/>
                <a:gd name="T87" fmla="*/ 908881 h 914"/>
                <a:gd name="T88" fmla="*/ 10357 w 950"/>
                <a:gd name="T89" fmla="*/ 908881 h 914"/>
                <a:gd name="T90" fmla="*/ 12429 w 950"/>
                <a:gd name="T91" fmla="*/ 908881 h 914"/>
                <a:gd name="T92" fmla="*/ 961156 w 950"/>
                <a:gd name="T93" fmla="*/ 910874 h 914"/>
                <a:gd name="T94" fmla="*/ 969442 w 950"/>
                <a:gd name="T95" fmla="*/ 908881 h 914"/>
                <a:gd name="T96" fmla="*/ 971513 w 950"/>
                <a:gd name="T97" fmla="*/ 908881 h 914"/>
                <a:gd name="T98" fmla="*/ 971513 w 950"/>
                <a:gd name="T99" fmla="*/ 908881 h 914"/>
                <a:gd name="T100" fmla="*/ 979799 w 950"/>
                <a:gd name="T101" fmla="*/ 900908 h 914"/>
                <a:gd name="T102" fmla="*/ 979799 w 950"/>
                <a:gd name="T103" fmla="*/ 898915 h 914"/>
                <a:gd name="T104" fmla="*/ 983942 w 950"/>
                <a:gd name="T105" fmla="*/ 890942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50"/>
                <a:gd name="T160" fmla="*/ 0 h 914"/>
                <a:gd name="T161" fmla="*/ 950 w 950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50" h="914">
                  <a:moveTo>
                    <a:pt x="664" y="620"/>
                  </a:moveTo>
                  <a:lnTo>
                    <a:pt x="936" y="384"/>
                  </a:lnTo>
                  <a:lnTo>
                    <a:pt x="936" y="892"/>
                  </a:lnTo>
                  <a:lnTo>
                    <a:pt x="664" y="620"/>
                  </a:lnTo>
                  <a:close/>
                  <a:moveTo>
                    <a:pt x="14" y="384"/>
                  </a:moveTo>
                  <a:lnTo>
                    <a:pt x="284" y="620"/>
                  </a:lnTo>
                  <a:lnTo>
                    <a:pt x="14" y="892"/>
                  </a:lnTo>
                  <a:lnTo>
                    <a:pt x="14" y="384"/>
                  </a:lnTo>
                  <a:close/>
                  <a:moveTo>
                    <a:pt x="108" y="364"/>
                  </a:moveTo>
                  <a:lnTo>
                    <a:pt x="22" y="364"/>
                  </a:lnTo>
                  <a:lnTo>
                    <a:pt x="108" y="288"/>
                  </a:lnTo>
                  <a:lnTo>
                    <a:pt x="108" y="364"/>
                  </a:lnTo>
                  <a:close/>
                  <a:moveTo>
                    <a:pt x="108" y="448"/>
                  </a:moveTo>
                  <a:lnTo>
                    <a:pt x="22" y="372"/>
                  </a:lnTo>
                  <a:lnTo>
                    <a:pt x="108" y="372"/>
                  </a:lnTo>
                  <a:lnTo>
                    <a:pt x="108" y="448"/>
                  </a:lnTo>
                  <a:close/>
                  <a:moveTo>
                    <a:pt x="332" y="590"/>
                  </a:moveTo>
                  <a:lnTo>
                    <a:pt x="332" y="590"/>
                  </a:lnTo>
                  <a:lnTo>
                    <a:pt x="616" y="590"/>
                  </a:lnTo>
                  <a:lnTo>
                    <a:pt x="926" y="900"/>
                  </a:lnTo>
                  <a:lnTo>
                    <a:pt x="22" y="900"/>
                  </a:lnTo>
                  <a:lnTo>
                    <a:pt x="332" y="590"/>
                  </a:lnTo>
                  <a:close/>
                  <a:moveTo>
                    <a:pt x="648" y="14"/>
                  </a:moveTo>
                  <a:lnTo>
                    <a:pt x="648" y="194"/>
                  </a:lnTo>
                  <a:lnTo>
                    <a:pt x="828" y="194"/>
                  </a:lnTo>
                  <a:lnTo>
                    <a:pt x="828" y="460"/>
                  </a:lnTo>
                  <a:lnTo>
                    <a:pt x="654" y="610"/>
                  </a:lnTo>
                  <a:lnTo>
                    <a:pt x="622" y="580"/>
                  </a:lnTo>
                  <a:lnTo>
                    <a:pt x="618" y="576"/>
                  </a:lnTo>
                  <a:lnTo>
                    <a:pt x="330" y="576"/>
                  </a:lnTo>
                  <a:lnTo>
                    <a:pt x="326" y="580"/>
                  </a:lnTo>
                  <a:lnTo>
                    <a:pt x="294" y="610"/>
                  </a:lnTo>
                  <a:lnTo>
                    <a:pt x="122" y="460"/>
                  </a:lnTo>
                  <a:lnTo>
                    <a:pt x="122" y="14"/>
                  </a:lnTo>
                  <a:lnTo>
                    <a:pt x="648" y="14"/>
                  </a:lnTo>
                  <a:close/>
                  <a:moveTo>
                    <a:pt x="926" y="364"/>
                  </a:moveTo>
                  <a:lnTo>
                    <a:pt x="842" y="364"/>
                  </a:lnTo>
                  <a:lnTo>
                    <a:pt x="842" y="288"/>
                  </a:lnTo>
                  <a:lnTo>
                    <a:pt x="926" y="364"/>
                  </a:lnTo>
                  <a:close/>
                  <a:moveTo>
                    <a:pt x="842" y="372"/>
                  </a:moveTo>
                  <a:lnTo>
                    <a:pt x="926" y="372"/>
                  </a:lnTo>
                  <a:lnTo>
                    <a:pt x="842" y="448"/>
                  </a:lnTo>
                  <a:lnTo>
                    <a:pt x="842" y="372"/>
                  </a:lnTo>
                  <a:close/>
                  <a:moveTo>
                    <a:pt x="662" y="24"/>
                  </a:moveTo>
                  <a:lnTo>
                    <a:pt x="662" y="24"/>
                  </a:lnTo>
                  <a:lnTo>
                    <a:pt x="818" y="180"/>
                  </a:lnTo>
                  <a:lnTo>
                    <a:pt x="662" y="180"/>
                  </a:lnTo>
                  <a:lnTo>
                    <a:pt x="662" y="24"/>
                  </a:lnTo>
                  <a:close/>
                  <a:moveTo>
                    <a:pt x="950" y="368"/>
                  </a:moveTo>
                  <a:lnTo>
                    <a:pt x="950" y="368"/>
                  </a:lnTo>
                  <a:lnTo>
                    <a:pt x="948" y="366"/>
                  </a:lnTo>
                  <a:lnTo>
                    <a:pt x="946" y="362"/>
                  </a:lnTo>
                  <a:lnTo>
                    <a:pt x="842" y="270"/>
                  </a:lnTo>
                  <a:lnTo>
                    <a:pt x="842" y="186"/>
                  </a:lnTo>
                  <a:lnTo>
                    <a:pt x="656" y="0"/>
                  </a:lnTo>
                  <a:lnTo>
                    <a:pt x="654" y="0"/>
                  </a:lnTo>
                  <a:lnTo>
                    <a:pt x="108" y="0"/>
                  </a:lnTo>
                  <a:lnTo>
                    <a:pt x="108" y="270"/>
                  </a:lnTo>
                  <a:lnTo>
                    <a:pt x="2" y="362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0" y="894"/>
                  </a:lnTo>
                  <a:lnTo>
                    <a:pt x="2" y="902"/>
                  </a:lnTo>
                  <a:lnTo>
                    <a:pt x="2" y="904"/>
                  </a:lnTo>
                  <a:lnTo>
                    <a:pt x="6" y="908"/>
                  </a:lnTo>
                  <a:lnTo>
                    <a:pt x="10" y="912"/>
                  </a:lnTo>
                  <a:lnTo>
                    <a:pt x="12" y="912"/>
                  </a:lnTo>
                  <a:lnTo>
                    <a:pt x="20" y="914"/>
                  </a:lnTo>
                  <a:lnTo>
                    <a:pt x="928" y="914"/>
                  </a:lnTo>
                  <a:lnTo>
                    <a:pt x="936" y="912"/>
                  </a:lnTo>
                  <a:lnTo>
                    <a:pt x="938" y="912"/>
                  </a:lnTo>
                  <a:lnTo>
                    <a:pt x="942" y="908"/>
                  </a:lnTo>
                  <a:lnTo>
                    <a:pt x="946" y="904"/>
                  </a:lnTo>
                  <a:lnTo>
                    <a:pt x="946" y="902"/>
                  </a:lnTo>
                  <a:lnTo>
                    <a:pt x="950" y="894"/>
                  </a:lnTo>
                  <a:lnTo>
                    <a:pt x="95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6" name="Freeform 38"/>
            <p:cNvSpPr>
              <a:spLocks/>
            </p:cNvSpPr>
            <p:nvPr/>
          </p:nvSpPr>
          <p:spPr bwMode="auto">
            <a:xfrm>
              <a:off x="7142529" y="4107134"/>
              <a:ext cx="279647" cy="326878"/>
            </a:xfrm>
            <a:custGeom>
              <a:avLst/>
              <a:gdLst>
                <a:gd name="T0" fmla="*/ 0 w 270"/>
                <a:gd name="T1" fmla="*/ 326878 h 328"/>
                <a:gd name="T2" fmla="*/ 279647 w 270"/>
                <a:gd name="T3" fmla="*/ 55808 h 328"/>
                <a:gd name="T4" fmla="*/ 213360 w 270"/>
                <a:gd name="T5" fmla="*/ 0 h 328"/>
                <a:gd name="T6" fmla="*/ 0 w 270"/>
                <a:gd name="T7" fmla="*/ 314919 h 328"/>
                <a:gd name="T8" fmla="*/ 0 w 270"/>
                <a:gd name="T9" fmla="*/ 314919 h 328"/>
                <a:gd name="T10" fmla="*/ 0 w 270"/>
                <a:gd name="T11" fmla="*/ 326878 h 328"/>
                <a:gd name="T12" fmla="*/ 0 w 270"/>
                <a:gd name="T13" fmla="*/ 326878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28"/>
                <a:gd name="T23" fmla="*/ 270 w 27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28">
                  <a:moveTo>
                    <a:pt x="0" y="328"/>
                  </a:moveTo>
                  <a:lnTo>
                    <a:pt x="270" y="56"/>
                  </a:lnTo>
                  <a:lnTo>
                    <a:pt x="206" y="0"/>
                  </a:lnTo>
                  <a:lnTo>
                    <a:pt x="0" y="31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7" name="Freeform 39"/>
            <p:cNvSpPr>
              <a:spLocks/>
            </p:cNvSpPr>
            <p:nvPr/>
          </p:nvSpPr>
          <p:spPr bwMode="auto">
            <a:xfrm>
              <a:off x="7815753" y="4109127"/>
              <a:ext cx="281718" cy="324885"/>
            </a:xfrm>
            <a:custGeom>
              <a:avLst/>
              <a:gdLst>
                <a:gd name="T0" fmla="*/ 0 w 272"/>
                <a:gd name="T1" fmla="*/ 53815 h 326"/>
                <a:gd name="T2" fmla="*/ 281718 w 272"/>
                <a:gd name="T3" fmla="*/ 324885 h 326"/>
                <a:gd name="T4" fmla="*/ 281718 w 272"/>
                <a:gd name="T5" fmla="*/ 324885 h 326"/>
                <a:gd name="T6" fmla="*/ 281718 w 272"/>
                <a:gd name="T7" fmla="*/ 316912 h 326"/>
                <a:gd name="T8" fmla="*/ 64215 w 272"/>
                <a:gd name="T9" fmla="*/ 0 h 326"/>
                <a:gd name="T10" fmla="*/ 0 w 272"/>
                <a:gd name="T11" fmla="*/ 53815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26"/>
                <a:gd name="T20" fmla="*/ 272 w 272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26">
                  <a:moveTo>
                    <a:pt x="0" y="54"/>
                  </a:moveTo>
                  <a:lnTo>
                    <a:pt x="272" y="326"/>
                  </a:lnTo>
                  <a:lnTo>
                    <a:pt x="272" y="318"/>
                  </a:lnTo>
                  <a:lnTo>
                    <a:pt x="6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8" name="Freeform 40"/>
            <p:cNvSpPr>
              <a:spLocks/>
            </p:cNvSpPr>
            <p:nvPr/>
          </p:nvSpPr>
          <p:spPr bwMode="auto">
            <a:xfrm>
              <a:off x="7438748" y="4133045"/>
              <a:ext cx="623508" cy="285022"/>
            </a:xfrm>
            <a:custGeom>
              <a:avLst/>
              <a:gdLst>
                <a:gd name="T0" fmla="*/ 621437 w 602"/>
                <a:gd name="T1" fmla="*/ 285022 h 286"/>
                <a:gd name="T2" fmla="*/ 623508 w 602"/>
                <a:gd name="T3" fmla="*/ 285022 h 286"/>
                <a:gd name="T4" fmla="*/ 623508 w 602"/>
                <a:gd name="T5" fmla="*/ 285022 h 286"/>
                <a:gd name="T6" fmla="*/ 327290 w 602"/>
                <a:gd name="T7" fmla="*/ 0 h 286"/>
                <a:gd name="T8" fmla="*/ 327290 w 602"/>
                <a:gd name="T9" fmla="*/ 0 h 286"/>
                <a:gd name="T10" fmla="*/ 33143 w 602"/>
                <a:gd name="T11" fmla="*/ 0 h 286"/>
                <a:gd name="T12" fmla="*/ 33143 w 602"/>
                <a:gd name="T13" fmla="*/ 0 h 286"/>
                <a:gd name="T14" fmla="*/ 0 w 602"/>
                <a:gd name="T15" fmla="*/ 33884 h 286"/>
                <a:gd name="T16" fmla="*/ 325218 w 602"/>
                <a:gd name="T17" fmla="*/ 33884 h 286"/>
                <a:gd name="T18" fmla="*/ 621437 w 602"/>
                <a:gd name="T19" fmla="*/ 285022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286"/>
                <a:gd name="T32" fmla="*/ 602 w 60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286">
                  <a:moveTo>
                    <a:pt x="600" y="286"/>
                  </a:moveTo>
                  <a:lnTo>
                    <a:pt x="602" y="286"/>
                  </a:lnTo>
                  <a:lnTo>
                    <a:pt x="316" y="0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314" y="34"/>
                  </a:lnTo>
                  <a:lnTo>
                    <a:pt x="600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129" name="Group 395"/>
            <p:cNvGrpSpPr>
              <a:grpSpLocks/>
            </p:cNvGrpSpPr>
            <p:nvPr/>
          </p:nvGrpSpPr>
          <p:grpSpPr bwMode="auto">
            <a:xfrm>
              <a:off x="7239000" y="3429000"/>
              <a:ext cx="763588" cy="876301"/>
              <a:chOff x="3625850" y="304800"/>
              <a:chExt cx="763588" cy="876301"/>
            </a:xfrm>
          </p:grpSpPr>
          <p:sp>
            <p:nvSpPr>
              <p:cNvPr id="46130" name="Freeform 7"/>
              <p:cNvSpPr>
                <a:spLocks/>
              </p:cNvSpPr>
              <p:nvPr/>
            </p:nvSpPr>
            <p:spPr bwMode="auto">
              <a:xfrm>
                <a:off x="3957638" y="304800"/>
                <a:ext cx="88900" cy="227013"/>
              </a:xfrm>
              <a:custGeom>
                <a:avLst/>
                <a:gdLst>
                  <a:gd name="T0" fmla="*/ 0 w 113"/>
                  <a:gd name="T1" fmla="*/ 44295 h 287"/>
                  <a:gd name="T2" fmla="*/ 0 w 113"/>
                  <a:gd name="T3" fmla="*/ 181927 h 287"/>
                  <a:gd name="T4" fmla="*/ 0 w 113"/>
                  <a:gd name="T5" fmla="*/ 181927 h 287"/>
                  <a:gd name="T6" fmla="*/ 787 w 113"/>
                  <a:gd name="T7" fmla="*/ 191419 h 287"/>
                  <a:gd name="T8" fmla="*/ 3934 w 113"/>
                  <a:gd name="T9" fmla="*/ 199328 h 287"/>
                  <a:gd name="T10" fmla="*/ 7081 w 113"/>
                  <a:gd name="T11" fmla="*/ 207238 h 287"/>
                  <a:gd name="T12" fmla="*/ 12588 w 113"/>
                  <a:gd name="T13" fmla="*/ 214357 h 287"/>
                  <a:gd name="T14" fmla="*/ 20455 w 113"/>
                  <a:gd name="T15" fmla="*/ 219894 h 287"/>
                  <a:gd name="T16" fmla="*/ 27535 w 113"/>
                  <a:gd name="T17" fmla="*/ 223058 h 287"/>
                  <a:gd name="T18" fmla="*/ 35403 w 113"/>
                  <a:gd name="T19" fmla="*/ 226222 h 287"/>
                  <a:gd name="T20" fmla="*/ 44843 w 113"/>
                  <a:gd name="T21" fmla="*/ 227013 h 287"/>
                  <a:gd name="T22" fmla="*/ 53497 w 113"/>
                  <a:gd name="T23" fmla="*/ 226222 h 287"/>
                  <a:gd name="T24" fmla="*/ 61365 w 113"/>
                  <a:gd name="T25" fmla="*/ 223058 h 287"/>
                  <a:gd name="T26" fmla="*/ 69232 w 113"/>
                  <a:gd name="T27" fmla="*/ 219894 h 287"/>
                  <a:gd name="T28" fmla="*/ 76312 w 113"/>
                  <a:gd name="T29" fmla="*/ 214357 h 287"/>
                  <a:gd name="T30" fmla="*/ 81819 w 113"/>
                  <a:gd name="T31" fmla="*/ 207238 h 287"/>
                  <a:gd name="T32" fmla="*/ 84966 w 113"/>
                  <a:gd name="T33" fmla="*/ 199328 h 287"/>
                  <a:gd name="T34" fmla="*/ 88113 w 113"/>
                  <a:gd name="T35" fmla="*/ 191419 h 287"/>
                  <a:gd name="T36" fmla="*/ 88900 w 113"/>
                  <a:gd name="T37" fmla="*/ 181927 h 287"/>
                  <a:gd name="T38" fmla="*/ 88900 w 113"/>
                  <a:gd name="T39" fmla="*/ 181927 h 287"/>
                  <a:gd name="T40" fmla="*/ 88900 w 113"/>
                  <a:gd name="T41" fmla="*/ 44295 h 287"/>
                  <a:gd name="T42" fmla="*/ 88900 w 113"/>
                  <a:gd name="T43" fmla="*/ 44295 h 287"/>
                  <a:gd name="T44" fmla="*/ 88113 w 113"/>
                  <a:gd name="T45" fmla="*/ 35594 h 287"/>
                  <a:gd name="T46" fmla="*/ 84966 w 113"/>
                  <a:gd name="T47" fmla="*/ 27685 h 287"/>
                  <a:gd name="T48" fmla="*/ 81819 w 113"/>
                  <a:gd name="T49" fmla="*/ 19775 h 287"/>
                  <a:gd name="T50" fmla="*/ 76312 w 113"/>
                  <a:gd name="T51" fmla="*/ 12656 h 287"/>
                  <a:gd name="T52" fmla="*/ 69232 w 113"/>
                  <a:gd name="T53" fmla="*/ 7119 h 287"/>
                  <a:gd name="T54" fmla="*/ 61365 w 113"/>
                  <a:gd name="T55" fmla="*/ 3955 h 287"/>
                  <a:gd name="T56" fmla="*/ 53497 w 113"/>
                  <a:gd name="T57" fmla="*/ 791 h 287"/>
                  <a:gd name="T58" fmla="*/ 44843 w 113"/>
                  <a:gd name="T59" fmla="*/ 0 h 287"/>
                  <a:gd name="T60" fmla="*/ 35403 w 113"/>
                  <a:gd name="T61" fmla="*/ 791 h 287"/>
                  <a:gd name="T62" fmla="*/ 27535 w 113"/>
                  <a:gd name="T63" fmla="*/ 3955 h 287"/>
                  <a:gd name="T64" fmla="*/ 20455 w 113"/>
                  <a:gd name="T65" fmla="*/ 7119 h 287"/>
                  <a:gd name="T66" fmla="*/ 12588 w 113"/>
                  <a:gd name="T67" fmla="*/ 12656 h 287"/>
                  <a:gd name="T68" fmla="*/ 7081 w 113"/>
                  <a:gd name="T69" fmla="*/ 19775 h 287"/>
                  <a:gd name="T70" fmla="*/ 3934 w 113"/>
                  <a:gd name="T71" fmla="*/ 27685 h 287"/>
                  <a:gd name="T72" fmla="*/ 787 w 113"/>
                  <a:gd name="T73" fmla="*/ 35594 h 287"/>
                  <a:gd name="T74" fmla="*/ 0 w 113"/>
                  <a:gd name="T75" fmla="*/ 44295 h 287"/>
                  <a:gd name="T76" fmla="*/ 0 w 113"/>
                  <a:gd name="T77" fmla="*/ 44295 h 2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"/>
                  <a:gd name="T118" fmla="*/ 0 h 287"/>
                  <a:gd name="T119" fmla="*/ 113 w 113"/>
                  <a:gd name="T120" fmla="*/ 287 h 2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" h="287">
                    <a:moveTo>
                      <a:pt x="0" y="56"/>
                    </a:moveTo>
                    <a:lnTo>
                      <a:pt x="0" y="230"/>
                    </a:lnTo>
                    <a:lnTo>
                      <a:pt x="1" y="242"/>
                    </a:lnTo>
                    <a:lnTo>
                      <a:pt x="5" y="252"/>
                    </a:lnTo>
                    <a:lnTo>
                      <a:pt x="9" y="262"/>
                    </a:lnTo>
                    <a:lnTo>
                      <a:pt x="16" y="271"/>
                    </a:lnTo>
                    <a:lnTo>
                      <a:pt x="26" y="278"/>
                    </a:lnTo>
                    <a:lnTo>
                      <a:pt x="35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68" y="286"/>
                    </a:lnTo>
                    <a:lnTo>
                      <a:pt x="78" y="282"/>
                    </a:lnTo>
                    <a:lnTo>
                      <a:pt x="88" y="278"/>
                    </a:lnTo>
                    <a:lnTo>
                      <a:pt x="97" y="271"/>
                    </a:lnTo>
                    <a:lnTo>
                      <a:pt x="104" y="262"/>
                    </a:lnTo>
                    <a:lnTo>
                      <a:pt x="108" y="252"/>
                    </a:lnTo>
                    <a:lnTo>
                      <a:pt x="112" y="242"/>
                    </a:lnTo>
                    <a:lnTo>
                      <a:pt x="113" y="230"/>
                    </a:lnTo>
                    <a:lnTo>
                      <a:pt x="113" y="56"/>
                    </a:lnTo>
                    <a:lnTo>
                      <a:pt x="112" y="45"/>
                    </a:lnTo>
                    <a:lnTo>
                      <a:pt x="108" y="35"/>
                    </a:lnTo>
                    <a:lnTo>
                      <a:pt x="104" y="25"/>
                    </a:lnTo>
                    <a:lnTo>
                      <a:pt x="97" y="16"/>
                    </a:lnTo>
                    <a:lnTo>
                      <a:pt x="88" y="9"/>
                    </a:lnTo>
                    <a:lnTo>
                      <a:pt x="78" y="5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45" y="1"/>
                    </a:lnTo>
                    <a:lnTo>
                      <a:pt x="35" y="5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1" name="Freeform 8"/>
              <p:cNvSpPr>
                <a:spLocks/>
              </p:cNvSpPr>
              <p:nvPr/>
            </p:nvSpPr>
            <p:spPr bwMode="auto">
              <a:xfrm>
                <a:off x="4202113" y="404813"/>
                <a:ext cx="187325" cy="185738"/>
              </a:xfrm>
              <a:custGeom>
                <a:avLst/>
                <a:gdLst>
                  <a:gd name="T0" fmla="*/ 110801 w 235"/>
                  <a:gd name="T1" fmla="*/ 12646 h 235"/>
                  <a:gd name="T2" fmla="*/ 12754 w 235"/>
                  <a:gd name="T3" fmla="*/ 109862 h 235"/>
                  <a:gd name="T4" fmla="*/ 12754 w 235"/>
                  <a:gd name="T5" fmla="*/ 109862 h 235"/>
                  <a:gd name="T6" fmla="*/ 2391 w 235"/>
                  <a:gd name="T7" fmla="*/ 124089 h 235"/>
                  <a:gd name="T8" fmla="*/ 0 w 235"/>
                  <a:gd name="T9" fmla="*/ 140687 h 235"/>
                  <a:gd name="T10" fmla="*/ 2391 w 235"/>
                  <a:gd name="T11" fmla="*/ 158075 h 235"/>
                  <a:gd name="T12" fmla="*/ 12754 w 235"/>
                  <a:gd name="T13" fmla="*/ 172302 h 235"/>
                  <a:gd name="T14" fmla="*/ 19928 w 235"/>
                  <a:gd name="T15" fmla="*/ 177834 h 235"/>
                  <a:gd name="T16" fmla="*/ 27102 w 235"/>
                  <a:gd name="T17" fmla="*/ 182577 h 235"/>
                  <a:gd name="T18" fmla="*/ 35871 w 235"/>
                  <a:gd name="T19" fmla="*/ 184157 h 235"/>
                  <a:gd name="T20" fmla="*/ 44639 w 235"/>
                  <a:gd name="T21" fmla="*/ 185738 h 235"/>
                  <a:gd name="T22" fmla="*/ 53408 w 235"/>
                  <a:gd name="T23" fmla="*/ 184157 h 235"/>
                  <a:gd name="T24" fmla="*/ 61379 w 235"/>
                  <a:gd name="T25" fmla="*/ 182577 h 235"/>
                  <a:gd name="T26" fmla="*/ 68553 w 235"/>
                  <a:gd name="T27" fmla="*/ 177834 h 235"/>
                  <a:gd name="T28" fmla="*/ 75727 w 235"/>
                  <a:gd name="T29" fmla="*/ 172302 h 235"/>
                  <a:gd name="T30" fmla="*/ 75727 w 235"/>
                  <a:gd name="T31" fmla="*/ 172302 h 235"/>
                  <a:gd name="T32" fmla="*/ 174571 w 235"/>
                  <a:gd name="T33" fmla="*/ 75086 h 235"/>
                  <a:gd name="T34" fmla="*/ 174571 w 235"/>
                  <a:gd name="T35" fmla="*/ 75086 h 235"/>
                  <a:gd name="T36" fmla="*/ 184136 w 235"/>
                  <a:gd name="T37" fmla="*/ 60859 h 235"/>
                  <a:gd name="T38" fmla="*/ 187325 w 235"/>
                  <a:gd name="T39" fmla="*/ 43471 h 235"/>
                  <a:gd name="T40" fmla="*/ 184136 w 235"/>
                  <a:gd name="T41" fmla="*/ 26873 h 235"/>
                  <a:gd name="T42" fmla="*/ 174571 w 235"/>
                  <a:gd name="T43" fmla="*/ 12646 h 235"/>
                  <a:gd name="T44" fmla="*/ 166600 w 235"/>
                  <a:gd name="T45" fmla="*/ 7113 h 235"/>
                  <a:gd name="T46" fmla="*/ 159426 w 235"/>
                  <a:gd name="T47" fmla="*/ 2371 h 235"/>
                  <a:gd name="T48" fmla="*/ 151454 w 235"/>
                  <a:gd name="T49" fmla="*/ 790 h 235"/>
                  <a:gd name="T50" fmla="*/ 143483 w 235"/>
                  <a:gd name="T51" fmla="*/ 0 h 235"/>
                  <a:gd name="T52" fmla="*/ 133917 w 235"/>
                  <a:gd name="T53" fmla="*/ 790 h 235"/>
                  <a:gd name="T54" fmla="*/ 125946 w 235"/>
                  <a:gd name="T55" fmla="*/ 2371 h 235"/>
                  <a:gd name="T56" fmla="*/ 117975 w 235"/>
                  <a:gd name="T57" fmla="*/ 7113 h 235"/>
                  <a:gd name="T58" fmla="*/ 110801 w 235"/>
                  <a:gd name="T59" fmla="*/ 12646 h 235"/>
                  <a:gd name="T60" fmla="*/ 110801 w 235"/>
                  <a:gd name="T61" fmla="*/ 1264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39" y="16"/>
                    </a:moveTo>
                    <a:lnTo>
                      <a:pt x="16" y="139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0"/>
                    </a:lnTo>
                    <a:lnTo>
                      <a:pt x="16" y="218"/>
                    </a:lnTo>
                    <a:lnTo>
                      <a:pt x="25" y="225"/>
                    </a:lnTo>
                    <a:lnTo>
                      <a:pt x="34" y="231"/>
                    </a:lnTo>
                    <a:lnTo>
                      <a:pt x="45" y="233"/>
                    </a:lnTo>
                    <a:lnTo>
                      <a:pt x="56" y="235"/>
                    </a:lnTo>
                    <a:lnTo>
                      <a:pt x="67" y="233"/>
                    </a:lnTo>
                    <a:lnTo>
                      <a:pt x="77" y="231"/>
                    </a:lnTo>
                    <a:lnTo>
                      <a:pt x="86" y="225"/>
                    </a:lnTo>
                    <a:lnTo>
                      <a:pt x="95" y="218"/>
                    </a:lnTo>
                    <a:lnTo>
                      <a:pt x="219" y="95"/>
                    </a:lnTo>
                    <a:lnTo>
                      <a:pt x="231" y="77"/>
                    </a:lnTo>
                    <a:lnTo>
                      <a:pt x="235" y="55"/>
                    </a:lnTo>
                    <a:lnTo>
                      <a:pt x="231" y="34"/>
                    </a:lnTo>
                    <a:lnTo>
                      <a:pt x="219" y="16"/>
                    </a:lnTo>
                    <a:lnTo>
                      <a:pt x="209" y="9"/>
                    </a:lnTo>
                    <a:lnTo>
                      <a:pt x="200" y="3"/>
                    </a:lnTo>
                    <a:lnTo>
                      <a:pt x="190" y="1"/>
                    </a:lnTo>
                    <a:lnTo>
                      <a:pt x="180" y="0"/>
                    </a:lnTo>
                    <a:lnTo>
                      <a:pt x="168" y="1"/>
                    </a:lnTo>
                    <a:lnTo>
                      <a:pt x="158" y="3"/>
                    </a:lnTo>
                    <a:lnTo>
                      <a:pt x="148" y="9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2" name="Freeform 9"/>
              <p:cNvSpPr>
                <a:spLocks/>
              </p:cNvSpPr>
              <p:nvPr/>
            </p:nvSpPr>
            <p:spPr bwMode="auto">
              <a:xfrm>
                <a:off x="3625850" y="404813"/>
                <a:ext cx="185737" cy="185738"/>
              </a:xfrm>
              <a:custGeom>
                <a:avLst/>
                <a:gdLst>
                  <a:gd name="T0" fmla="*/ 12646 w 235"/>
                  <a:gd name="T1" fmla="*/ 75086 h 235"/>
                  <a:gd name="T2" fmla="*/ 109071 w 235"/>
                  <a:gd name="T3" fmla="*/ 172302 h 235"/>
                  <a:gd name="T4" fmla="*/ 109071 w 235"/>
                  <a:gd name="T5" fmla="*/ 172302 h 235"/>
                  <a:gd name="T6" fmla="*/ 116975 w 235"/>
                  <a:gd name="T7" fmla="*/ 177834 h 235"/>
                  <a:gd name="T8" fmla="*/ 124088 w 235"/>
                  <a:gd name="T9" fmla="*/ 182577 h 235"/>
                  <a:gd name="T10" fmla="*/ 131992 w 235"/>
                  <a:gd name="T11" fmla="*/ 184157 h 235"/>
                  <a:gd name="T12" fmla="*/ 141476 w 235"/>
                  <a:gd name="T13" fmla="*/ 185738 h 235"/>
                  <a:gd name="T14" fmla="*/ 149380 w 235"/>
                  <a:gd name="T15" fmla="*/ 184157 h 235"/>
                  <a:gd name="T16" fmla="*/ 157284 w 235"/>
                  <a:gd name="T17" fmla="*/ 182577 h 235"/>
                  <a:gd name="T18" fmla="*/ 165187 w 235"/>
                  <a:gd name="T19" fmla="*/ 177834 h 235"/>
                  <a:gd name="T20" fmla="*/ 172301 w 235"/>
                  <a:gd name="T21" fmla="*/ 172302 h 235"/>
                  <a:gd name="T22" fmla="*/ 182576 w 235"/>
                  <a:gd name="T23" fmla="*/ 158075 h 235"/>
                  <a:gd name="T24" fmla="*/ 185737 w 235"/>
                  <a:gd name="T25" fmla="*/ 140687 h 235"/>
                  <a:gd name="T26" fmla="*/ 182576 w 235"/>
                  <a:gd name="T27" fmla="*/ 124089 h 235"/>
                  <a:gd name="T28" fmla="*/ 172301 w 235"/>
                  <a:gd name="T29" fmla="*/ 109862 h 235"/>
                  <a:gd name="T30" fmla="*/ 172301 w 235"/>
                  <a:gd name="T31" fmla="*/ 109862 h 235"/>
                  <a:gd name="T32" fmla="*/ 75876 w 235"/>
                  <a:gd name="T33" fmla="*/ 12646 h 235"/>
                  <a:gd name="T34" fmla="*/ 75876 w 235"/>
                  <a:gd name="T35" fmla="*/ 12646 h 235"/>
                  <a:gd name="T36" fmla="*/ 68762 w 235"/>
                  <a:gd name="T37" fmla="*/ 7113 h 235"/>
                  <a:gd name="T38" fmla="*/ 60859 w 235"/>
                  <a:gd name="T39" fmla="*/ 2371 h 235"/>
                  <a:gd name="T40" fmla="*/ 52955 w 235"/>
                  <a:gd name="T41" fmla="*/ 790 h 235"/>
                  <a:gd name="T42" fmla="*/ 45051 w 235"/>
                  <a:gd name="T43" fmla="*/ 0 h 235"/>
                  <a:gd name="T44" fmla="*/ 36357 w 235"/>
                  <a:gd name="T45" fmla="*/ 790 h 235"/>
                  <a:gd name="T46" fmla="*/ 28453 w 235"/>
                  <a:gd name="T47" fmla="*/ 2371 h 235"/>
                  <a:gd name="T48" fmla="*/ 20550 w 235"/>
                  <a:gd name="T49" fmla="*/ 7113 h 235"/>
                  <a:gd name="T50" fmla="*/ 12646 w 235"/>
                  <a:gd name="T51" fmla="*/ 12646 h 235"/>
                  <a:gd name="T52" fmla="*/ 3161 w 235"/>
                  <a:gd name="T53" fmla="*/ 26873 h 235"/>
                  <a:gd name="T54" fmla="*/ 0 w 235"/>
                  <a:gd name="T55" fmla="*/ 43471 h 235"/>
                  <a:gd name="T56" fmla="*/ 3161 w 235"/>
                  <a:gd name="T57" fmla="*/ 60859 h 235"/>
                  <a:gd name="T58" fmla="*/ 12646 w 235"/>
                  <a:gd name="T59" fmla="*/ 75086 h 235"/>
                  <a:gd name="T60" fmla="*/ 12646 w 235"/>
                  <a:gd name="T61" fmla="*/ 75086 h 2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235"/>
                  <a:gd name="T95" fmla="*/ 235 w 235"/>
                  <a:gd name="T96" fmla="*/ 235 h 2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235">
                    <a:moveTo>
                      <a:pt x="16" y="95"/>
                    </a:moveTo>
                    <a:lnTo>
                      <a:pt x="138" y="218"/>
                    </a:lnTo>
                    <a:lnTo>
                      <a:pt x="148" y="225"/>
                    </a:lnTo>
                    <a:lnTo>
                      <a:pt x="157" y="231"/>
                    </a:lnTo>
                    <a:lnTo>
                      <a:pt x="167" y="233"/>
                    </a:lnTo>
                    <a:lnTo>
                      <a:pt x="179" y="235"/>
                    </a:lnTo>
                    <a:lnTo>
                      <a:pt x="189" y="233"/>
                    </a:lnTo>
                    <a:lnTo>
                      <a:pt x="199" y="231"/>
                    </a:lnTo>
                    <a:lnTo>
                      <a:pt x="209" y="225"/>
                    </a:lnTo>
                    <a:lnTo>
                      <a:pt x="218" y="218"/>
                    </a:lnTo>
                    <a:lnTo>
                      <a:pt x="231" y="200"/>
                    </a:lnTo>
                    <a:lnTo>
                      <a:pt x="235" y="178"/>
                    </a:lnTo>
                    <a:lnTo>
                      <a:pt x="231" y="157"/>
                    </a:lnTo>
                    <a:lnTo>
                      <a:pt x="218" y="139"/>
                    </a:lnTo>
                    <a:lnTo>
                      <a:pt x="96" y="16"/>
                    </a:lnTo>
                    <a:lnTo>
                      <a:pt x="87" y="9"/>
                    </a:lnTo>
                    <a:lnTo>
                      <a:pt x="77" y="3"/>
                    </a:lnTo>
                    <a:lnTo>
                      <a:pt x="67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6" y="3"/>
                    </a:lnTo>
                    <a:lnTo>
                      <a:pt x="26" y="9"/>
                    </a:lnTo>
                    <a:lnTo>
                      <a:pt x="16" y="16"/>
                    </a:lnTo>
                    <a:lnTo>
                      <a:pt x="4" y="34"/>
                    </a:lnTo>
                    <a:lnTo>
                      <a:pt x="0" y="55"/>
                    </a:lnTo>
                    <a:lnTo>
                      <a:pt x="4" y="77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3" name="Freeform 11"/>
              <p:cNvSpPr>
                <a:spLocks/>
              </p:cNvSpPr>
              <p:nvPr/>
            </p:nvSpPr>
            <p:spPr bwMode="auto">
              <a:xfrm>
                <a:off x="3787775" y="582613"/>
                <a:ext cx="441325" cy="393700"/>
              </a:xfrm>
              <a:custGeom>
                <a:avLst/>
                <a:gdLst>
                  <a:gd name="T0" fmla="*/ 206004 w 557"/>
                  <a:gd name="T1" fmla="*/ 120407 h 497"/>
                  <a:gd name="T2" fmla="*/ 187781 w 557"/>
                  <a:gd name="T3" fmla="*/ 125160 h 497"/>
                  <a:gd name="T4" fmla="*/ 169558 w 557"/>
                  <a:gd name="T5" fmla="*/ 134666 h 497"/>
                  <a:gd name="T6" fmla="*/ 151334 w 557"/>
                  <a:gd name="T7" fmla="*/ 150509 h 497"/>
                  <a:gd name="T8" fmla="*/ 133903 w 557"/>
                  <a:gd name="T9" fmla="*/ 174274 h 497"/>
                  <a:gd name="T10" fmla="*/ 118056 w 557"/>
                  <a:gd name="T11" fmla="*/ 192493 h 497"/>
                  <a:gd name="T12" fmla="*/ 102210 w 557"/>
                  <a:gd name="T13" fmla="*/ 201999 h 497"/>
                  <a:gd name="T14" fmla="*/ 84779 w 557"/>
                  <a:gd name="T15" fmla="*/ 205168 h 497"/>
                  <a:gd name="T16" fmla="*/ 58632 w 557"/>
                  <a:gd name="T17" fmla="*/ 204375 h 497"/>
                  <a:gd name="T18" fmla="*/ 31693 w 557"/>
                  <a:gd name="T19" fmla="*/ 196454 h 497"/>
                  <a:gd name="T20" fmla="*/ 11885 w 557"/>
                  <a:gd name="T21" fmla="*/ 179819 h 497"/>
                  <a:gd name="T22" fmla="*/ 1585 w 557"/>
                  <a:gd name="T23" fmla="*/ 155262 h 497"/>
                  <a:gd name="T24" fmla="*/ 792 w 557"/>
                  <a:gd name="T25" fmla="*/ 129913 h 497"/>
                  <a:gd name="T26" fmla="*/ 7131 w 557"/>
                  <a:gd name="T27" fmla="*/ 106941 h 497"/>
                  <a:gd name="T28" fmla="*/ 19808 w 557"/>
                  <a:gd name="T29" fmla="*/ 83968 h 497"/>
                  <a:gd name="T30" fmla="*/ 40409 w 557"/>
                  <a:gd name="T31" fmla="*/ 60996 h 497"/>
                  <a:gd name="T32" fmla="*/ 66555 w 557"/>
                  <a:gd name="T33" fmla="*/ 39608 h 497"/>
                  <a:gd name="T34" fmla="*/ 100625 w 557"/>
                  <a:gd name="T35" fmla="*/ 22180 h 497"/>
                  <a:gd name="T36" fmla="*/ 141826 w 557"/>
                  <a:gd name="T37" fmla="*/ 8714 h 497"/>
                  <a:gd name="T38" fmla="*/ 190158 w 557"/>
                  <a:gd name="T39" fmla="*/ 792 h 497"/>
                  <a:gd name="T40" fmla="*/ 243244 w 557"/>
                  <a:gd name="T41" fmla="*/ 792 h 497"/>
                  <a:gd name="T42" fmla="*/ 293160 w 557"/>
                  <a:gd name="T43" fmla="*/ 7129 h 497"/>
                  <a:gd name="T44" fmla="*/ 335946 w 557"/>
                  <a:gd name="T45" fmla="*/ 21388 h 497"/>
                  <a:gd name="T46" fmla="*/ 370808 w 557"/>
                  <a:gd name="T47" fmla="*/ 38815 h 497"/>
                  <a:gd name="T48" fmla="*/ 398539 w 557"/>
                  <a:gd name="T49" fmla="*/ 60996 h 497"/>
                  <a:gd name="T50" fmla="*/ 419932 w 557"/>
                  <a:gd name="T51" fmla="*/ 87929 h 497"/>
                  <a:gd name="T52" fmla="*/ 433402 w 557"/>
                  <a:gd name="T53" fmla="*/ 116446 h 497"/>
                  <a:gd name="T54" fmla="*/ 440533 w 557"/>
                  <a:gd name="T55" fmla="*/ 147340 h 497"/>
                  <a:gd name="T56" fmla="*/ 439740 w 557"/>
                  <a:gd name="T57" fmla="*/ 186156 h 497"/>
                  <a:gd name="T58" fmla="*/ 427855 w 557"/>
                  <a:gd name="T59" fmla="*/ 226556 h 497"/>
                  <a:gd name="T60" fmla="*/ 407255 w 557"/>
                  <a:gd name="T61" fmla="*/ 256658 h 497"/>
                  <a:gd name="T62" fmla="*/ 380316 w 557"/>
                  <a:gd name="T63" fmla="*/ 279630 h 497"/>
                  <a:gd name="T64" fmla="*/ 350208 w 557"/>
                  <a:gd name="T65" fmla="*/ 297850 h 497"/>
                  <a:gd name="T66" fmla="*/ 320892 w 557"/>
                  <a:gd name="T67" fmla="*/ 312900 h 497"/>
                  <a:gd name="T68" fmla="*/ 295537 w 557"/>
                  <a:gd name="T69" fmla="*/ 327951 h 497"/>
                  <a:gd name="T70" fmla="*/ 277314 w 557"/>
                  <a:gd name="T71" fmla="*/ 344587 h 497"/>
                  <a:gd name="T72" fmla="*/ 265429 w 557"/>
                  <a:gd name="T73" fmla="*/ 365183 h 497"/>
                  <a:gd name="T74" fmla="*/ 251167 w 557"/>
                  <a:gd name="T75" fmla="*/ 381026 h 497"/>
                  <a:gd name="T76" fmla="*/ 232944 w 557"/>
                  <a:gd name="T77" fmla="*/ 389739 h 497"/>
                  <a:gd name="T78" fmla="*/ 210758 w 557"/>
                  <a:gd name="T79" fmla="*/ 393700 h 497"/>
                  <a:gd name="T80" fmla="*/ 181442 w 557"/>
                  <a:gd name="T81" fmla="*/ 392908 h 497"/>
                  <a:gd name="T82" fmla="*/ 156880 w 557"/>
                  <a:gd name="T83" fmla="*/ 382610 h 497"/>
                  <a:gd name="T84" fmla="*/ 141826 w 557"/>
                  <a:gd name="T85" fmla="*/ 365975 h 497"/>
                  <a:gd name="T86" fmla="*/ 133903 w 557"/>
                  <a:gd name="T87" fmla="*/ 343002 h 497"/>
                  <a:gd name="T88" fmla="*/ 134695 w 557"/>
                  <a:gd name="T89" fmla="*/ 312900 h 497"/>
                  <a:gd name="T90" fmla="*/ 145788 w 557"/>
                  <a:gd name="T91" fmla="*/ 285175 h 497"/>
                  <a:gd name="T92" fmla="*/ 164804 w 557"/>
                  <a:gd name="T93" fmla="*/ 261410 h 497"/>
                  <a:gd name="T94" fmla="*/ 192535 w 557"/>
                  <a:gd name="T95" fmla="*/ 241607 h 497"/>
                  <a:gd name="T96" fmla="*/ 225020 w 557"/>
                  <a:gd name="T97" fmla="*/ 224971 h 497"/>
                  <a:gd name="T98" fmla="*/ 251167 w 557"/>
                  <a:gd name="T99" fmla="*/ 208336 h 497"/>
                  <a:gd name="T100" fmla="*/ 264637 w 557"/>
                  <a:gd name="T101" fmla="*/ 193285 h 497"/>
                  <a:gd name="T102" fmla="*/ 270183 w 557"/>
                  <a:gd name="T103" fmla="*/ 176650 h 497"/>
                  <a:gd name="T104" fmla="*/ 270183 w 557"/>
                  <a:gd name="T105" fmla="*/ 154470 h 497"/>
                  <a:gd name="T106" fmla="*/ 261467 w 557"/>
                  <a:gd name="T107" fmla="*/ 137042 h 497"/>
                  <a:gd name="T108" fmla="*/ 246413 w 557"/>
                  <a:gd name="T109" fmla="*/ 125952 h 497"/>
                  <a:gd name="T110" fmla="*/ 226605 w 557"/>
                  <a:gd name="T111" fmla="*/ 121199 h 4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7"/>
                  <a:gd name="T169" fmla="*/ 0 h 497"/>
                  <a:gd name="T170" fmla="*/ 557 w 557"/>
                  <a:gd name="T171" fmla="*/ 497 h 4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7" h="497">
                    <a:moveTo>
                      <a:pt x="272" y="152"/>
                    </a:moveTo>
                    <a:lnTo>
                      <a:pt x="260" y="152"/>
                    </a:lnTo>
                    <a:lnTo>
                      <a:pt x="249" y="155"/>
                    </a:lnTo>
                    <a:lnTo>
                      <a:pt x="237" y="158"/>
                    </a:lnTo>
                    <a:lnTo>
                      <a:pt x="226" y="163"/>
                    </a:lnTo>
                    <a:lnTo>
                      <a:pt x="214" y="170"/>
                    </a:lnTo>
                    <a:lnTo>
                      <a:pt x="203" y="179"/>
                    </a:lnTo>
                    <a:lnTo>
                      <a:pt x="191" y="190"/>
                    </a:lnTo>
                    <a:lnTo>
                      <a:pt x="181" y="204"/>
                    </a:lnTo>
                    <a:lnTo>
                      <a:pt x="169" y="220"/>
                    </a:lnTo>
                    <a:lnTo>
                      <a:pt x="159" y="233"/>
                    </a:lnTo>
                    <a:lnTo>
                      <a:pt x="149" y="243"/>
                    </a:lnTo>
                    <a:lnTo>
                      <a:pt x="139" y="250"/>
                    </a:lnTo>
                    <a:lnTo>
                      <a:pt x="129" y="255"/>
                    </a:lnTo>
                    <a:lnTo>
                      <a:pt x="119" y="257"/>
                    </a:lnTo>
                    <a:lnTo>
                      <a:pt x="107" y="259"/>
                    </a:lnTo>
                    <a:lnTo>
                      <a:pt x="93" y="259"/>
                    </a:lnTo>
                    <a:lnTo>
                      <a:pt x="74" y="258"/>
                    </a:lnTo>
                    <a:lnTo>
                      <a:pt x="56" y="254"/>
                    </a:lnTo>
                    <a:lnTo>
                      <a:pt x="40" y="248"/>
                    </a:lnTo>
                    <a:lnTo>
                      <a:pt x="27" y="239"/>
                    </a:lnTo>
                    <a:lnTo>
                      <a:pt x="15" y="227"/>
                    </a:lnTo>
                    <a:lnTo>
                      <a:pt x="7" y="212"/>
                    </a:lnTo>
                    <a:lnTo>
                      <a:pt x="2" y="19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5" y="150"/>
                    </a:lnTo>
                    <a:lnTo>
                      <a:pt x="9" y="135"/>
                    </a:lnTo>
                    <a:lnTo>
                      <a:pt x="16" y="121"/>
                    </a:lnTo>
                    <a:lnTo>
                      <a:pt x="25" y="106"/>
                    </a:lnTo>
                    <a:lnTo>
                      <a:pt x="37" y="91"/>
                    </a:lnTo>
                    <a:lnTo>
                      <a:pt x="51" y="77"/>
                    </a:lnTo>
                    <a:lnTo>
                      <a:pt x="67" y="64"/>
                    </a:lnTo>
                    <a:lnTo>
                      <a:pt x="84" y="50"/>
                    </a:lnTo>
                    <a:lnTo>
                      <a:pt x="105" y="38"/>
                    </a:lnTo>
                    <a:lnTo>
                      <a:pt x="127" y="28"/>
                    </a:lnTo>
                    <a:lnTo>
                      <a:pt x="152" y="19"/>
                    </a:lnTo>
                    <a:lnTo>
                      <a:pt x="179" y="11"/>
                    </a:lnTo>
                    <a:lnTo>
                      <a:pt x="207" y="5"/>
                    </a:lnTo>
                    <a:lnTo>
                      <a:pt x="240" y="1"/>
                    </a:lnTo>
                    <a:lnTo>
                      <a:pt x="273" y="0"/>
                    </a:lnTo>
                    <a:lnTo>
                      <a:pt x="307" y="1"/>
                    </a:lnTo>
                    <a:lnTo>
                      <a:pt x="340" y="5"/>
                    </a:lnTo>
                    <a:lnTo>
                      <a:pt x="370" y="9"/>
                    </a:lnTo>
                    <a:lnTo>
                      <a:pt x="398" y="17"/>
                    </a:lnTo>
                    <a:lnTo>
                      <a:pt x="424" y="27"/>
                    </a:lnTo>
                    <a:lnTo>
                      <a:pt x="447" y="37"/>
                    </a:lnTo>
                    <a:lnTo>
                      <a:pt x="468" y="49"/>
                    </a:lnTo>
                    <a:lnTo>
                      <a:pt x="487" y="62"/>
                    </a:lnTo>
                    <a:lnTo>
                      <a:pt x="503" y="77"/>
                    </a:lnTo>
                    <a:lnTo>
                      <a:pt x="518" y="94"/>
                    </a:lnTo>
                    <a:lnTo>
                      <a:pt x="530" y="111"/>
                    </a:lnTo>
                    <a:lnTo>
                      <a:pt x="540" y="128"/>
                    </a:lnTo>
                    <a:lnTo>
                      <a:pt x="547" y="147"/>
                    </a:lnTo>
                    <a:lnTo>
                      <a:pt x="553" y="166"/>
                    </a:lnTo>
                    <a:lnTo>
                      <a:pt x="556" y="186"/>
                    </a:lnTo>
                    <a:lnTo>
                      <a:pt x="557" y="205"/>
                    </a:lnTo>
                    <a:lnTo>
                      <a:pt x="555" y="235"/>
                    </a:lnTo>
                    <a:lnTo>
                      <a:pt x="549" y="262"/>
                    </a:lnTo>
                    <a:lnTo>
                      <a:pt x="540" y="286"/>
                    </a:lnTo>
                    <a:lnTo>
                      <a:pt x="529" y="305"/>
                    </a:lnTo>
                    <a:lnTo>
                      <a:pt x="514" y="324"/>
                    </a:lnTo>
                    <a:lnTo>
                      <a:pt x="497" y="339"/>
                    </a:lnTo>
                    <a:lnTo>
                      <a:pt x="480" y="353"/>
                    </a:lnTo>
                    <a:lnTo>
                      <a:pt x="462" y="364"/>
                    </a:lnTo>
                    <a:lnTo>
                      <a:pt x="442" y="376"/>
                    </a:lnTo>
                    <a:lnTo>
                      <a:pt x="424" y="385"/>
                    </a:lnTo>
                    <a:lnTo>
                      <a:pt x="405" y="395"/>
                    </a:lnTo>
                    <a:lnTo>
                      <a:pt x="389" y="405"/>
                    </a:lnTo>
                    <a:lnTo>
                      <a:pt x="373" y="414"/>
                    </a:lnTo>
                    <a:lnTo>
                      <a:pt x="360" y="424"/>
                    </a:lnTo>
                    <a:lnTo>
                      <a:pt x="350" y="435"/>
                    </a:lnTo>
                    <a:lnTo>
                      <a:pt x="342" y="447"/>
                    </a:lnTo>
                    <a:lnTo>
                      <a:pt x="335" y="461"/>
                    </a:lnTo>
                    <a:lnTo>
                      <a:pt x="326" y="471"/>
                    </a:lnTo>
                    <a:lnTo>
                      <a:pt x="317" y="481"/>
                    </a:lnTo>
                    <a:lnTo>
                      <a:pt x="306" y="488"/>
                    </a:lnTo>
                    <a:lnTo>
                      <a:pt x="294" y="492"/>
                    </a:lnTo>
                    <a:lnTo>
                      <a:pt x="281" y="494"/>
                    </a:lnTo>
                    <a:lnTo>
                      <a:pt x="266" y="497"/>
                    </a:lnTo>
                    <a:lnTo>
                      <a:pt x="249" y="497"/>
                    </a:lnTo>
                    <a:lnTo>
                      <a:pt x="229" y="496"/>
                    </a:lnTo>
                    <a:lnTo>
                      <a:pt x="212" y="491"/>
                    </a:lnTo>
                    <a:lnTo>
                      <a:pt x="198" y="483"/>
                    </a:lnTo>
                    <a:lnTo>
                      <a:pt x="187" y="474"/>
                    </a:lnTo>
                    <a:lnTo>
                      <a:pt x="179" y="462"/>
                    </a:lnTo>
                    <a:lnTo>
                      <a:pt x="173" y="448"/>
                    </a:lnTo>
                    <a:lnTo>
                      <a:pt x="169" y="433"/>
                    </a:lnTo>
                    <a:lnTo>
                      <a:pt x="168" y="417"/>
                    </a:lnTo>
                    <a:lnTo>
                      <a:pt x="170" y="395"/>
                    </a:lnTo>
                    <a:lnTo>
                      <a:pt x="175" y="377"/>
                    </a:lnTo>
                    <a:lnTo>
                      <a:pt x="184" y="360"/>
                    </a:lnTo>
                    <a:lnTo>
                      <a:pt x="195" y="344"/>
                    </a:lnTo>
                    <a:lnTo>
                      <a:pt x="208" y="330"/>
                    </a:lnTo>
                    <a:lnTo>
                      <a:pt x="225" y="317"/>
                    </a:lnTo>
                    <a:lnTo>
                      <a:pt x="243" y="305"/>
                    </a:lnTo>
                    <a:lnTo>
                      <a:pt x="263" y="295"/>
                    </a:lnTo>
                    <a:lnTo>
                      <a:pt x="284" y="284"/>
                    </a:lnTo>
                    <a:lnTo>
                      <a:pt x="303" y="273"/>
                    </a:lnTo>
                    <a:lnTo>
                      <a:pt x="317" y="263"/>
                    </a:lnTo>
                    <a:lnTo>
                      <a:pt x="327" y="254"/>
                    </a:lnTo>
                    <a:lnTo>
                      <a:pt x="334" y="244"/>
                    </a:lnTo>
                    <a:lnTo>
                      <a:pt x="339" y="234"/>
                    </a:lnTo>
                    <a:lnTo>
                      <a:pt x="341" y="223"/>
                    </a:lnTo>
                    <a:lnTo>
                      <a:pt x="342" y="209"/>
                    </a:lnTo>
                    <a:lnTo>
                      <a:pt x="341" y="195"/>
                    </a:lnTo>
                    <a:lnTo>
                      <a:pt x="336" y="182"/>
                    </a:lnTo>
                    <a:lnTo>
                      <a:pt x="330" y="173"/>
                    </a:lnTo>
                    <a:lnTo>
                      <a:pt x="321" y="165"/>
                    </a:lnTo>
                    <a:lnTo>
                      <a:pt x="311" y="159"/>
                    </a:lnTo>
                    <a:lnTo>
                      <a:pt x="299" y="156"/>
                    </a:lnTo>
                    <a:lnTo>
                      <a:pt x="286" y="153"/>
                    </a:lnTo>
                    <a:lnTo>
                      <a:pt x="27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34" name="Freeform 12"/>
              <p:cNvSpPr>
                <a:spLocks/>
              </p:cNvSpPr>
              <p:nvPr/>
            </p:nvSpPr>
            <p:spPr bwMode="auto">
              <a:xfrm>
                <a:off x="3905250" y="1001713"/>
                <a:ext cx="180975" cy="179388"/>
              </a:xfrm>
              <a:custGeom>
                <a:avLst/>
                <a:gdLst>
                  <a:gd name="T0" fmla="*/ 90488 w 228"/>
                  <a:gd name="T1" fmla="*/ 0 h 226"/>
                  <a:gd name="T2" fmla="*/ 108744 w 228"/>
                  <a:gd name="T3" fmla="*/ 1588 h 226"/>
                  <a:gd name="T4" fmla="*/ 125413 w 228"/>
                  <a:gd name="T5" fmla="*/ 7144 h 226"/>
                  <a:gd name="T6" fmla="*/ 140494 w 228"/>
                  <a:gd name="T7" fmla="*/ 14288 h 226"/>
                  <a:gd name="T8" fmla="*/ 153988 w 228"/>
                  <a:gd name="T9" fmla="*/ 25400 h 226"/>
                  <a:gd name="T10" fmla="*/ 165100 w 228"/>
                  <a:gd name="T11" fmla="*/ 38894 h 226"/>
                  <a:gd name="T12" fmla="*/ 173038 w 228"/>
                  <a:gd name="T13" fmla="*/ 53975 h 226"/>
                  <a:gd name="T14" fmla="*/ 178594 w 228"/>
                  <a:gd name="T15" fmla="*/ 70644 h 226"/>
                  <a:gd name="T16" fmla="*/ 180975 w 228"/>
                  <a:gd name="T17" fmla="*/ 88900 h 226"/>
                  <a:gd name="T18" fmla="*/ 178594 w 228"/>
                  <a:gd name="T19" fmla="*/ 107157 h 226"/>
                  <a:gd name="T20" fmla="*/ 173038 w 228"/>
                  <a:gd name="T21" fmla="*/ 123825 h 226"/>
                  <a:gd name="T22" fmla="*/ 165100 w 228"/>
                  <a:gd name="T23" fmla="*/ 138907 h 226"/>
                  <a:gd name="T24" fmla="*/ 153988 w 228"/>
                  <a:gd name="T25" fmla="*/ 152400 h 226"/>
                  <a:gd name="T26" fmla="*/ 140494 w 228"/>
                  <a:gd name="T27" fmla="*/ 163513 h 226"/>
                  <a:gd name="T28" fmla="*/ 125413 w 228"/>
                  <a:gd name="T29" fmla="*/ 171450 h 226"/>
                  <a:gd name="T30" fmla="*/ 108744 w 228"/>
                  <a:gd name="T31" fmla="*/ 177007 h 226"/>
                  <a:gd name="T32" fmla="*/ 90488 w 228"/>
                  <a:gd name="T33" fmla="*/ 179388 h 226"/>
                  <a:gd name="T34" fmla="*/ 72231 w 228"/>
                  <a:gd name="T35" fmla="*/ 177007 h 226"/>
                  <a:gd name="T36" fmla="*/ 55563 w 228"/>
                  <a:gd name="T37" fmla="*/ 171450 h 226"/>
                  <a:gd name="T38" fmla="*/ 39688 w 228"/>
                  <a:gd name="T39" fmla="*/ 163513 h 226"/>
                  <a:gd name="T40" fmla="*/ 26194 w 228"/>
                  <a:gd name="T41" fmla="*/ 152400 h 226"/>
                  <a:gd name="T42" fmla="*/ 15081 w 228"/>
                  <a:gd name="T43" fmla="*/ 138907 h 226"/>
                  <a:gd name="T44" fmla="*/ 7144 w 228"/>
                  <a:gd name="T45" fmla="*/ 123825 h 226"/>
                  <a:gd name="T46" fmla="*/ 1588 w 228"/>
                  <a:gd name="T47" fmla="*/ 107157 h 226"/>
                  <a:gd name="T48" fmla="*/ 0 w 228"/>
                  <a:gd name="T49" fmla="*/ 88900 h 226"/>
                  <a:gd name="T50" fmla="*/ 1588 w 228"/>
                  <a:gd name="T51" fmla="*/ 70644 h 226"/>
                  <a:gd name="T52" fmla="*/ 7144 w 228"/>
                  <a:gd name="T53" fmla="*/ 53975 h 226"/>
                  <a:gd name="T54" fmla="*/ 15081 w 228"/>
                  <a:gd name="T55" fmla="*/ 38894 h 226"/>
                  <a:gd name="T56" fmla="*/ 26194 w 228"/>
                  <a:gd name="T57" fmla="*/ 25400 h 226"/>
                  <a:gd name="T58" fmla="*/ 39688 w 228"/>
                  <a:gd name="T59" fmla="*/ 14288 h 226"/>
                  <a:gd name="T60" fmla="*/ 55563 w 228"/>
                  <a:gd name="T61" fmla="*/ 7144 h 226"/>
                  <a:gd name="T62" fmla="*/ 72231 w 228"/>
                  <a:gd name="T63" fmla="*/ 1588 h 226"/>
                  <a:gd name="T64" fmla="*/ 90488 w 228"/>
                  <a:gd name="T65" fmla="*/ 0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26"/>
                  <a:gd name="T101" fmla="*/ 228 w 228"/>
                  <a:gd name="T102" fmla="*/ 226 h 2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26">
                    <a:moveTo>
                      <a:pt x="114" y="0"/>
                    </a:moveTo>
                    <a:lnTo>
                      <a:pt x="137" y="2"/>
                    </a:lnTo>
                    <a:lnTo>
                      <a:pt x="158" y="9"/>
                    </a:lnTo>
                    <a:lnTo>
                      <a:pt x="177" y="18"/>
                    </a:lnTo>
                    <a:lnTo>
                      <a:pt x="194" y="32"/>
                    </a:lnTo>
                    <a:lnTo>
                      <a:pt x="208" y="49"/>
                    </a:lnTo>
                    <a:lnTo>
                      <a:pt x="218" y="68"/>
                    </a:lnTo>
                    <a:lnTo>
                      <a:pt x="225" y="89"/>
                    </a:lnTo>
                    <a:lnTo>
                      <a:pt x="228" y="112"/>
                    </a:lnTo>
                    <a:lnTo>
                      <a:pt x="225" y="135"/>
                    </a:lnTo>
                    <a:lnTo>
                      <a:pt x="218" y="156"/>
                    </a:lnTo>
                    <a:lnTo>
                      <a:pt x="208" y="175"/>
                    </a:lnTo>
                    <a:lnTo>
                      <a:pt x="194" y="192"/>
                    </a:lnTo>
                    <a:lnTo>
                      <a:pt x="177" y="206"/>
                    </a:lnTo>
                    <a:lnTo>
                      <a:pt x="158" y="216"/>
                    </a:lnTo>
                    <a:lnTo>
                      <a:pt x="137" y="223"/>
                    </a:lnTo>
                    <a:lnTo>
                      <a:pt x="114" y="226"/>
                    </a:lnTo>
                    <a:lnTo>
                      <a:pt x="91" y="223"/>
                    </a:lnTo>
                    <a:lnTo>
                      <a:pt x="70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9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89"/>
                    </a:lnTo>
                    <a:lnTo>
                      <a:pt x="9" y="68"/>
                    </a:lnTo>
                    <a:lnTo>
                      <a:pt x="19" y="49"/>
                    </a:lnTo>
                    <a:lnTo>
                      <a:pt x="33" y="32"/>
                    </a:lnTo>
                    <a:lnTo>
                      <a:pt x="50" y="18"/>
                    </a:lnTo>
                    <a:lnTo>
                      <a:pt x="70" y="9"/>
                    </a:lnTo>
                    <a:lnTo>
                      <a:pt x="9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59394" name="Picture 2" descr="C:\Documents and Settings\Jalal\Local Settings\Temporary Internet Files\Content.IE5\FQ94ONK3\MCj04377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18129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66667E-6 C 0.06164 0.00302 0.02987 -0.00069 0.0599 0.0088 C 0.06216 0.01042 0.06459 0.01158 0.06667 0.01343 C 0.07067 0.01691 0.0783 0.02454 0.0783 0.02454 C 0.08212 0.03218 0.08421 0.03913 0.0882 0.04677 C 0.0915 0.0639 0.09393 0.07987 0.10001 0.09561 C 0.11494 0.22223 0.10487 0.02617 0.10487 0.41552 " pathEditMode="relative" ptsTypes="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Key must be </a:t>
            </a:r>
            <a:r>
              <a:rPr lang="en-US" b="1" dirty="0" smtClean="0">
                <a:ea typeface="ＭＳ Ｐゴシック" pitchFamily="34" charset="-128"/>
              </a:rPr>
              <a:t>secretly</a:t>
            </a:r>
            <a:r>
              <a:rPr lang="en-US" dirty="0" smtClean="0">
                <a:ea typeface="ＭＳ Ｐゴシック" pitchFamily="34" charset="-128"/>
              </a:rPr>
              <a:t> shared between sender and receiver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This naïve approach can be </a:t>
            </a:r>
            <a:r>
              <a:rPr lang="en-US" b="1" dirty="0" smtClean="0">
                <a:ea typeface="ＭＳ Ｐゴシック" pitchFamily="34" charset="-128"/>
              </a:rPr>
              <a:t>cracked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Not  good encryption algorithm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real life, encryption is done at the </a:t>
            </a:r>
            <a:r>
              <a:rPr lang="en-US" b="1" dirty="0" smtClean="0">
                <a:ea typeface="ＭＳ Ｐゴシック" pitchFamily="34" charset="-128"/>
              </a:rPr>
              <a:t>bit-level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real life, encryption algorithms are far </a:t>
            </a:r>
            <a:r>
              <a:rPr lang="en-US" b="1" dirty="0" smtClean="0">
                <a:ea typeface="ＭＳ Ｐゴシック" pitchFamily="34" charset="-128"/>
              </a:rPr>
              <a:t>more complex </a:t>
            </a:r>
            <a:r>
              <a:rPr lang="en-US" dirty="0" smtClean="0">
                <a:ea typeface="ＭＳ Ｐゴシック" pitchFamily="34" charset="-128"/>
              </a:rPr>
              <a:t>and are more difficult to crack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Problem With Permutation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Permutation keys just use different permutations (ordering) of existing characters.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Original message: </a:t>
            </a:r>
            <a:r>
              <a:rPr lang="en-US" sz="28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Newton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Encrypted message: </a:t>
            </a:r>
            <a:r>
              <a:rPr lang="en-US" sz="28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Notwen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number of possibilities is very limited making it easier to crack.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84294-56C7-479D-8716-276851061F8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Permutation Keys are Bad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762000"/>
            <a:ext cx="199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C  = amd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1676400"/>
            <a:ext cx="1303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Verdana" pitchFamily="34" charset="0"/>
              </a:rPr>
              <a:t>amd</a:t>
            </a:r>
          </a:p>
          <a:p>
            <a:r>
              <a:rPr lang="en-US" sz="3600" b="1" dirty="0">
                <a:latin typeface="Verdana" pitchFamily="34" charset="0"/>
              </a:rPr>
              <a:t>adm</a:t>
            </a:r>
            <a:endParaRPr lang="en-US" sz="3600" b="1" dirty="0">
              <a:latin typeface="Verdana" pitchFamily="34" charset="0"/>
            </a:endParaRPr>
          </a:p>
          <a:p>
            <a:r>
              <a:rPr lang="en-US" sz="3600" b="1" dirty="0">
                <a:latin typeface="Verdana" pitchFamily="34" charset="0"/>
              </a:rPr>
              <a:t>mad</a:t>
            </a:r>
          </a:p>
          <a:p>
            <a:r>
              <a:rPr lang="en-US" sz="3600" b="1" dirty="0">
                <a:latin typeface="Verdana" pitchFamily="34" charset="0"/>
              </a:rPr>
              <a:t>mda</a:t>
            </a:r>
            <a:endParaRPr lang="en-US" sz="3600" b="1" dirty="0">
              <a:latin typeface="Verdana" pitchFamily="34" charset="0"/>
            </a:endParaRPr>
          </a:p>
          <a:p>
            <a:r>
              <a:rPr lang="en-US" sz="3600" b="1" dirty="0">
                <a:latin typeface="Verdana" pitchFamily="34" charset="0"/>
              </a:rPr>
              <a:t>dam</a:t>
            </a:r>
          </a:p>
          <a:p>
            <a:r>
              <a:rPr lang="en-US" sz="3600" b="1" dirty="0">
                <a:latin typeface="Verdana" pitchFamily="34" charset="0"/>
              </a:rPr>
              <a:t>dma</a:t>
            </a:r>
            <a:endParaRPr lang="en-US" sz="3600" b="1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895600"/>
            <a:ext cx="1219200" cy="4572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962400"/>
            <a:ext cx="1219200" cy="4572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0" y="685800"/>
            <a:ext cx="5464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Not sure yet what the key is:</a:t>
            </a:r>
          </a:p>
          <a:p>
            <a:r>
              <a:rPr lang="en-US" sz="2800" dirty="0">
                <a:latin typeface="Verdana" pitchFamily="34" charset="0"/>
              </a:rPr>
              <a:t>a couple more cipher texts, </a:t>
            </a:r>
          </a:p>
          <a:p>
            <a:r>
              <a:rPr lang="en-US" sz="2800" dirty="0">
                <a:latin typeface="Verdana" pitchFamily="34" charset="0"/>
              </a:rPr>
              <a:t>it can be cracked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2209800"/>
            <a:ext cx="275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3! possibilities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3124200"/>
            <a:ext cx="5287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20! is </a:t>
            </a:r>
          </a:p>
          <a:p>
            <a:r>
              <a:rPr lang="en-US" sz="2800" dirty="0">
                <a:latin typeface="Verdana" pitchFamily="34" charset="0"/>
              </a:rPr>
              <a:t>2,432,902,008,176,640,000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4343400"/>
            <a:ext cx="6005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Verdana" pitchFamily="34" charset="0"/>
              </a:rPr>
              <a:t>Even larger messages can be</a:t>
            </a:r>
          </a:p>
          <a:p>
            <a:r>
              <a:rPr lang="en-US" sz="2800" dirty="0">
                <a:latin typeface="Verdana" pitchFamily="34" charset="0"/>
              </a:rPr>
              <a:t>cracked given enough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JT: The Number Of Guesses Can Be Reduced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Encryption is used to secure information e.g., financial, national defense, intelligence.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Sometimes to speed up the decryption process only valid combinations will be attempted.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Previous example: </a:t>
            </a:r>
            <a:r>
              <a:rPr lang="en-US" sz="24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AMD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In English the only valid combinations that need be examined: </a:t>
            </a:r>
            <a:r>
              <a:rPr lang="en-US" sz="24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MAD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n-US" sz="2400" dirty="0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DAM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At first 3! attempts needed, this gets reduced down to 2 attempts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8A10-4F2E-4108-AFA0-E19F94F87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Longer/Complex Passwords Are Better For A Reason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More combinations means it’s harder to guess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Either it takes longer to crack or if it’s long and complex enough (with a good encryption algorithm) it will be practically impossible to try all combinations (sometimes tens of thousands of years).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Guidelines for picking good passwords: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  <a:hlinkClick r:id="rId2"/>
              </a:rPr>
              <a:t>http://www.ucalgary.ca/it/help/articles/security/awareness/passwords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8C164-A167-487E-85D7-58D0726C791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Symmetric</a:t>
            </a:r>
            <a:r>
              <a:rPr lang="en-US" dirty="0" smtClean="0">
                <a:ea typeface="ＭＳ Ｐゴシック" pitchFamily="34" charset="-128"/>
              </a:rPr>
              <a:t> or shared-key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Sender and receiver use the same secret key</a:t>
            </a:r>
          </a:p>
          <a:p>
            <a:pPr marL="796925" lvl="1" indent="-514350" eaLnBrk="1" hangingPunct="1"/>
            <a:endParaRPr lang="en-US" dirty="0" smtClean="0">
              <a:ea typeface="ＭＳ Ｐゴシック" pitchFamily="34" charset="-128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Asymmetric</a:t>
            </a:r>
            <a:r>
              <a:rPr lang="en-US" dirty="0" smtClean="0">
                <a:ea typeface="ＭＳ Ｐゴシック" pitchFamily="34" charset="-128"/>
              </a:rPr>
              <a:t> or public-key: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Each part has a pair of keys: public and private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Public keys are published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Private keys are kept secret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Secure Channels &amp; Authentication</a:t>
            </a:r>
            <a:endParaRPr lang="en-US" dirty="0"/>
          </a:p>
        </p:txBody>
      </p:sp>
      <p:sp>
        <p:nvSpPr>
          <p:cNvPr id="17410" name="Text Placeholder 3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dirty="0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Many methods of communication are not secure!</a:t>
            </a:r>
          </a:p>
          <a:p>
            <a:pPr lvl="1" eaLnBrk="1" hangingPunct="1">
              <a:defRPr/>
            </a:pPr>
            <a:r>
              <a:rPr lang="en-US" dirty="0" smtClean="0"/>
              <a:t>E.g., Email, instant messaging, http</a:t>
            </a:r>
          </a:p>
          <a:p>
            <a:pPr lvl="1" eaLnBrk="1" hangingPunct="1">
              <a:defRPr/>
            </a:pPr>
            <a:r>
              <a:rPr lang="en-US" dirty="0" smtClean="0"/>
              <a:t>Third parties may view the contents</a:t>
            </a:r>
          </a:p>
          <a:p>
            <a:pPr lvl="1" eaLnBrk="1" hangingPunct="1">
              <a:defRPr/>
            </a:pPr>
            <a:r>
              <a:rPr lang="en-US" dirty="0" smtClean="0"/>
              <a:t>Administrators of the intermediate computers between the sender and transmitter who have the desire (and a bit of technical knowledge can view the information)</a:t>
            </a:r>
          </a:p>
          <a:p>
            <a:pPr marL="347663" lvl="1" indent="0" eaLnBrk="1" hangingPunct="1">
              <a:buFont typeface="Verdana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F44D0-9E91-4060-BECA-40130C65D5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Why Bother?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 communication (my office computer to Microsoft’s </a:t>
            </a:r>
            <a:r>
              <a:rPr lang="en-US" dirty="0" smtClean="0">
                <a:ea typeface="ＭＳ Ｐゴシック" pitchFamily="34" charset="-128"/>
              </a:rPr>
              <a:t>Hotmail </a:t>
            </a:r>
            <a:r>
              <a:rPr lang="en-US" dirty="0" smtClean="0">
                <a:ea typeface="ＭＳ Ｐゴシック" pitchFamily="34" charset="-128"/>
              </a:rPr>
              <a:t>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4094B-5EB4-4F62-9818-076763C0C48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041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Public-Private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989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There are two levels of security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example that </a:t>
            </a:r>
            <a:r>
              <a:rPr lang="en-US" dirty="0" smtClean="0">
                <a:ea typeface="ＭＳ Ｐゴシック" pitchFamily="34" charset="-128"/>
              </a:rPr>
              <a:t>follows (</a:t>
            </a:r>
            <a:r>
              <a:rPr lang="en-US" dirty="0" smtClean="0">
                <a:ea typeface="ＭＳ Ｐゴシック" pitchFamily="34" charset="-128"/>
              </a:rPr>
              <a:t>securing the contents of a </a:t>
            </a:r>
            <a:r>
              <a:rPr lang="en-US" dirty="0" smtClean="0">
                <a:ea typeface="ＭＳ Ｐゴシック" pitchFamily="34" charset="-128"/>
              </a:rPr>
              <a:t>message):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 public key: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Anyone who wants to send the receiver a message can access it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Used </a:t>
            </a:r>
            <a:r>
              <a:rPr lang="en-US" dirty="0" smtClean="0">
                <a:ea typeface="ＭＳ Ｐゴシック" pitchFamily="34" charset="-128"/>
              </a:rPr>
              <a:t>to encrypt the data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It is sent along with the data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 private key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Only the receiver has a copy (should be kept inaccessible)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Decrypts </a:t>
            </a:r>
            <a:r>
              <a:rPr lang="en-US" dirty="0" smtClean="0">
                <a:ea typeface="ＭＳ Ｐゴシック" pitchFamily="34" charset="-128"/>
              </a:rPr>
              <a:t>the message for the </a:t>
            </a:r>
            <a:r>
              <a:rPr lang="en-US" dirty="0" smtClean="0">
                <a:ea typeface="ＭＳ Ｐゴシック" pitchFamily="34" charset="-128"/>
              </a:rPr>
              <a:t>receiver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75642-2A4E-4E98-9CB9-992F7D8489A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Public-Key Cryptosystem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 have a collection of combination locks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All are identical and can be unlocked by the same code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 distribute the locks to my friends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But I keep the code to myself (private)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0E1D9-4D88-42BA-A204-272D9332B4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cs typeface="Arial" charset="0"/>
            </a:endParaRPr>
          </a:p>
        </p:txBody>
      </p:sp>
      <p:pic>
        <p:nvPicPr>
          <p:cNvPr id="79874" name="Picture 2" descr="C:\Documents and Settings\kawash\Local Settings\Temporary Internet Files\Content.IE5\BMJJ3E9K\MCj029090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81200"/>
            <a:ext cx="10541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Public-Key Cryptosystem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If Alice wants to send me a secure message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She puts the message into a box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Locks the box with my combination lock and sends it to me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Who can open the box?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64A6D-1553-4679-B62B-77749202690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Public-Key Cryptosystem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combination lock is the public-key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code to unlock it is the private-key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B28C2-B31F-4F63-A181-7EE59E6B9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Private-Public Keys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My computer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It has a public key and a private key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 private key is retained on my computer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 public key is provided to any computer that needs to establish a secure connection with my computer.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Other computers can use that public key to encrypt messages sent to my computer.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Only my computer can use that private key to decrypt messages sent to it.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11C75-964B-428F-BD5A-34229E809AD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183562" cy="671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Public and private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183563" cy="4187825"/>
          </a:xfrm>
        </p:spPr>
        <p:txBody>
          <a:bodyPr/>
          <a:lstStyle/>
          <a:p>
            <a:pPr marL="265113" lvl="2" indent="-265113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dirty="0" smtClean="0">
                <a:ea typeface="ＭＳ Ｐゴシック" pitchFamily="34" charset="-128"/>
              </a:rPr>
              <a:t>X’s public key is denoted </a:t>
            </a:r>
            <a:r>
              <a:rPr lang="en-US" sz="2800" b="1" dirty="0" smtClean="0">
                <a:solidFill>
                  <a:srgbClr val="00B050"/>
                </a:solidFill>
                <a:ea typeface="ＭＳ Ｐゴシック" pitchFamily="34" charset="-128"/>
              </a:rPr>
              <a:t>K</a:t>
            </a:r>
            <a:r>
              <a:rPr lang="en-US" sz="2800" b="1" baseline="-25000" dirty="0" smtClean="0">
                <a:solidFill>
                  <a:srgbClr val="00B050"/>
                </a:solidFill>
                <a:ea typeface="ＭＳ Ｐゴシック" pitchFamily="34" charset="-128"/>
              </a:rPr>
              <a:t>X</a:t>
            </a:r>
            <a:r>
              <a:rPr lang="en-US" sz="2800" b="1" baseline="3000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endParaRPr lang="en-US" sz="2800" b="1" dirty="0" smtClean="0">
              <a:solidFill>
                <a:srgbClr val="00B050"/>
              </a:solidFill>
              <a:ea typeface="ＭＳ Ｐゴシック" pitchFamily="34" charset="-128"/>
            </a:endParaRPr>
          </a:p>
          <a:p>
            <a:pPr marL="265113" lvl="2" indent="-265113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dirty="0" smtClean="0">
                <a:ea typeface="ＭＳ Ｐゴシック" pitchFamily="34" charset="-128"/>
              </a:rPr>
              <a:t>X’s private key is denoted 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X</a:t>
            </a:r>
            <a:r>
              <a:rPr lang="en-US" sz="2800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endParaRPr lang="en-US" sz="28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K</a:t>
            </a:r>
            <a:r>
              <a:rPr lang="en-US" b="1" baseline="-25000" dirty="0" smtClean="0">
                <a:solidFill>
                  <a:srgbClr val="00B050"/>
                </a:solidFill>
                <a:ea typeface="ＭＳ Ｐゴシック" pitchFamily="34" charset="-128"/>
              </a:rPr>
              <a:t>X</a:t>
            </a:r>
            <a:r>
              <a:rPr lang="en-US" b="1" baseline="3000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en-US" b="1" baseline="30000" dirty="0" smtClean="0">
                <a:ea typeface="ＭＳ Ｐゴシック" pitchFamily="34" charset="-128"/>
              </a:rPr>
              <a:t>  </a:t>
            </a:r>
            <a:r>
              <a:rPr lang="en-US" dirty="0" smtClean="0">
                <a:ea typeface="ＭＳ Ｐゴシック" pitchFamily="34" charset="-128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- </a:t>
            </a:r>
            <a:r>
              <a:rPr lang="en-US" dirty="0" smtClean="0">
                <a:ea typeface="ＭＳ Ｐゴシック" pitchFamily="34" charset="-128"/>
              </a:rPr>
              <a:t>are reciprocal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JT: Normally </a:t>
            </a:r>
            <a:r>
              <a:rPr lang="en-US" dirty="0" smtClean="0">
                <a:ea typeface="ＭＳ Ｐゴシック" pitchFamily="34" charset="-128"/>
              </a:rPr>
              <a:t>done this way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Cipher text: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Plaintext: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JT: Normally </a:t>
            </a:r>
            <a:r>
              <a:rPr lang="en-US" dirty="0" smtClean="0">
                <a:ea typeface="ＭＳ Ｐゴシック" pitchFamily="34" charset="-128"/>
              </a:rPr>
              <a:t>NOT done this way </a:t>
            </a:r>
            <a:r>
              <a:rPr lang="en-US" dirty="0" smtClean="0">
                <a:ea typeface="ＭＳ Ｐゴシック" pitchFamily="34" charset="-128"/>
              </a:rPr>
              <a:t>(it’s just included </a:t>
            </a:r>
            <a:r>
              <a:rPr lang="en-US" dirty="0" smtClean="0">
                <a:ea typeface="ＭＳ Ｐゴシック" pitchFamily="34" charset="-128"/>
              </a:rPr>
              <a:t>to be complete)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Cipher text: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Plaintext: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2819400"/>
            <a:ext cx="4343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 = Encrypt(</a:t>
            </a:r>
            <a:r>
              <a:rPr lang="en-US" sz="2200" b="1" dirty="0">
                <a:solidFill>
                  <a:srgbClr val="3399FF"/>
                </a:solidFill>
                <a:latin typeface="Verdana" pitchFamily="34" charset="0"/>
              </a:rPr>
              <a:t>P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200" b="1" dirty="0">
                <a:solidFill>
                  <a:srgbClr val="00B050"/>
                </a:solidFill>
                <a:latin typeface="Verdana" pitchFamily="34" charset="0"/>
              </a:rPr>
              <a:t>K</a:t>
            </a:r>
            <a:r>
              <a:rPr lang="en-US" sz="2200" b="1" baseline="-25000" dirty="0">
                <a:solidFill>
                  <a:srgbClr val="00B050"/>
                </a:solidFill>
                <a:latin typeface="Verdana" pitchFamily="34" charset="0"/>
              </a:rPr>
              <a:t>X</a:t>
            </a:r>
            <a:r>
              <a:rPr lang="en-US" sz="2200" b="1" baseline="30000" dirty="0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3200400"/>
            <a:ext cx="4343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  <a:latin typeface="Verdana" pitchFamily="34" charset="0"/>
              </a:rPr>
              <a:t>P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 = Decrypt(</a:t>
            </a:r>
            <a:r>
              <a:rPr lang="en-US" sz="22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en-US" sz="2200" b="1" baseline="-25000" dirty="0">
                <a:solidFill>
                  <a:srgbClr val="FF0000"/>
                </a:solidFill>
                <a:latin typeface="Verdana" pitchFamily="34" charset="0"/>
              </a:rPr>
              <a:t>X</a:t>
            </a:r>
            <a:r>
              <a:rPr lang="en-US" sz="2200" b="1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2800" y="4800600"/>
            <a:ext cx="4343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 = Encrypt(</a:t>
            </a:r>
            <a:r>
              <a:rPr lang="en-US" sz="2200" b="1" dirty="0">
                <a:solidFill>
                  <a:srgbClr val="00B0F0"/>
                </a:solidFill>
                <a:latin typeface="Verdana" pitchFamily="34" charset="0"/>
              </a:rPr>
              <a:t>P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en-US" sz="2200" b="1" baseline="-25000" dirty="0">
                <a:solidFill>
                  <a:srgbClr val="FF0000"/>
                </a:solidFill>
                <a:latin typeface="Verdana" pitchFamily="34" charset="0"/>
              </a:rPr>
              <a:t>X</a:t>
            </a:r>
            <a:r>
              <a:rPr lang="en-US" sz="2200" b="1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2800" y="5181600"/>
            <a:ext cx="4343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3399FF"/>
                </a:solidFill>
                <a:latin typeface="Verdana" pitchFamily="34" charset="0"/>
              </a:rPr>
              <a:t>P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= Decrypt(</a:t>
            </a:r>
            <a:r>
              <a:rPr lang="en-US" sz="22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200" b="1" dirty="0">
                <a:solidFill>
                  <a:srgbClr val="00B050"/>
                </a:solidFill>
                <a:latin typeface="Verdana" pitchFamily="34" charset="0"/>
              </a:rPr>
              <a:t>K</a:t>
            </a:r>
            <a:r>
              <a:rPr lang="en-US" sz="2200" b="1" baseline="-25000" dirty="0">
                <a:solidFill>
                  <a:srgbClr val="00B050"/>
                </a:solidFill>
                <a:latin typeface="Verdana" pitchFamily="34" charset="0"/>
              </a:rPr>
              <a:t>X</a:t>
            </a:r>
            <a:r>
              <a:rPr lang="en-US" sz="2200" b="1" baseline="30000" dirty="0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en-US" sz="22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81800" y="2133600"/>
            <a:ext cx="2072640" cy="762000"/>
            <a:chOff x="6781800" y="2133600"/>
            <a:chExt cx="2072640" cy="762000"/>
          </a:xfrm>
        </p:grpSpPr>
        <p:sp>
          <p:nvSpPr>
            <p:cNvPr id="4" name="TextBox 3"/>
            <p:cNvSpPr txBox="1"/>
            <p:nvPr/>
          </p:nvSpPr>
          <p:spPr>
            <a:xfrm>
              <a:off x="7787640" y="2133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Sender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781800" y="2318266"/>
              <a:ext cx="1143000" cy="577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781800" y="4158734"/>
            <a:ext cx="2072640" cy="762000"/>
            <a:chOff x="6781800" y="4158734"/>
            <a:chExt cx="207264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7787640" y="415873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Sender</a:t>
              </a:r>
              <a:endParaRPr lang="en-U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781800" y="4343400"/>
              <a:ext cx="1143000" cy="577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934200" y="3583186"/>
            <a:ext cx="1920240" cy="540544"/>
            <a:chOff x="6934200" y="3583186"/>
            <a:chExt cx="1920240" cy="540544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754398"/>
              <a:ext cx="115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Receiver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6934200" y="3583186"/>
              <a:ext cx="853440" cy="355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751320" y="5613535"/>
            <a:ext cx="1920240" cy="540544"/>
            <a:chOff x="6751320" y="5613535"/>
            <a:chExt cx="1920240" cy="540544"/>
          </a:xfrm>
        </p:grpSpPr>
        <p:sp>
          <p:nvSpPr>
            <p:cNvPr id="19" name="TextBox 18"/>
            <p:cNvSpPr txBox="1"/>
            <p:nvPr/>
          </p:nvSpPr>
          <p:spPr>
            <a:xfrm>
              <a:off x="7513320" y="5784747"/>
              <a:ext cx="115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Receiver</a:t>
              </a:r>
              <a:endParaRPr lang="en-US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6751320" y="5613535"/>
              <a:ext cx="853440" cy="355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Asymmetric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Sender </a:t>
            </a:r>
            <a:r>
              <a:rPr lang="en-US" b="1" dirty="0" smtClean="0">
                <a:ea typeface="ＭＳ Ｐゴシック" pitchFamily="34" charset="-128"/>
              </a:rPr>
              <a:t>S,</a:t>
            </a:r>
            <a:r>
              <a:rPr lang="en-US" dirty="0" smtClean="0">
                <a:ea typeface="ＭＳ Ｐゴシック" pitchFamily="34" charset="-128"/>
              </a:rPr>
              <a:t> receiver </a:t>
            </a:r>
            <a:r>
              <a:rPr lang="en-US" b="1" dirty="0" smtClean="0">
                <a:ea typeface="ＭＳ Ｐゴシック" pitchFamily="34" charset="-128"/>
              </a:rPr>
              <a:t>R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S </a:t>
            </a:r>
            <a:r>
              <a:rPr lang="en-US" dirty="0" smtClean="0">
                <a:ea typeface="ＭＳ Ｐゴシック" pitchFamily="34" charset="-128"/>
              </a:rPr>
              <a:t>sends </a:t>
            </a:r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the secure message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Only </a:t>
            </a:r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knows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en-US" dirty="0" smtClean="0">
                <a:ea typeface="ＭＳ Ｐゴシック" pitchFamily="34" charset="-128"/>
              </a:rPr>
              <a:t> and can decrypt </a:t>
            </a:r>
            <a:r>
              <a:rPr lang="en-US" b="1" dirty="0" smtClean="0">
                <a:solidFill>
                  <a:schemeClr val="accent1"/>
                </a:solidFill>
                <a:ea typeface="ＭＳ Ｐゴシック" pitchFamily="34" charset="-128"/>
              </a:rPr>
              <a:t>C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057400"/>
            <a:ext cx="4343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 = Encrypt(</a:t>
            </a:r>
            <a:r>
              <a:rPr lang="en-US" sz="2800" b="1" dirty="0">
                <a:solidFill>
                  <a:srgbClr val="3399FF"/>
                </a:solidFill>
                <a:latin typeface="Verdana" pitchFamily="34" charset="0"/>
              </a:rPr>
              <a:t>P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K</a:t>
            </a:r>
            <a:r>
              <a:rPr lang="en-US" sz="2800" b="1" baseline="-25000" dirty="0">
                <a:solidFill>
                  <a:srgbClr val="00B050"/>
                </a:solidFill>
                <a:latin typeface="Verdana" pitchFamily="34" charset="0"/>
              </a:rPr>
              <a:t>R</a:t>
            </a:r>
            <a:r>
              <a:rPr lang="en-US" sz="2800" b="1" baseline="30000" dirty="0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3581400"/>
            <a:ext cx="4343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P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 = Decrypt(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C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en-US" sz="2800" b="1" baseline="-25000" dirty="0">
                <a:solidFill>
                  <a:srgbClr val="FF0000"/>
                </a:solidFill>
                <a:latin typeface="Verdana" pitchFamily="34" charset="0"/>
              </a:rPr>
              <a:t>R</a:t>
            </a:r>
            <a:r>
              <a:rPr lang="en-US" sz="2800" b="1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Symmetric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FYI: this has already been covered.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this case both the sender and the receiver share the same private key (encryption algorithm e.g., Caesar cipher shift alpha letter forward by one).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BE28D-31CC-482A-B710-0FDA19FDC1F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List and explain the three types of threats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List and explain the two types of security mechanisms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Explain and contrast the two types of cryptosystems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List at list 4 components of a digital certificate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Explain how the Secure Socket Layer (SSL) work</a:t>
            </a:r>
            <a:endParaRPr lang="en-US" dirty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D0414-A619-4F27-9E2B-D1DF53BFBD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Employing Private-Public Key Encryption On Your Computer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There are many implementations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Some are free and work fairly well (pretty good level of privacy: PGP)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They can be used to encrypt many things e.g., email, files on your computer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Example: </a:t>
            </a:r>
            <a:r>
              <a:rPr lang="en-US" dirty="0" smtClean="0">
                <a:ea typeface="ＭＳ Ｐゴシック" pitchFamily="34" charset="-128"/>
                <a:hlinkClick r:id="rId2"/>
              </a:rPr>
              <a:t>http://www.pgpi.org/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F22F8-3803-4119-860A-D844A30A98D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Encryption alone is not enough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Need to verify claimed identity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JT: if a public key is used to encrypt a message and that public key can be accessed how can you tell if that message really came from a particular source?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Authenticate that a certain Web site is what it claims to be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Phishing (fabrication threat)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Authentication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message to be sent is still encrypted using the recipient computer’s public key (and only the recipient computer’s private key can decode it).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To authenticate my computer (prove that the message was sent by me – recall any computer can send a message to someone with a private-public key combination)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More encryption must occur!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7D9A7-F563-41AC-9018-83F948E2853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Authentication In Practice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Step 1: Encrypt message (no one can read or modify the message)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My computer encrypts message using recipient computer’s public key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Step 2: Prove the message came from me (protect against phishing fabrication attempts)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My computer encrypts a digital signature using a private key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The recipient computer uses a corresponding public key to view the digital signature.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6014D-C70E-4AC6-A41C-6EFA1CA5DE9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304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This is Tam’s secret message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12038" y="4702175"/>
            <a:ext cx="1447800" cy="838200"/>
            <a:chOff x="7411570" y="4702661"/>
            <a:chExt cx="1447800" cy="838200"/>
          </a:xfrm>
        </p:grpSpPr>
        <p:sp>
          <p:nvSpPr>
            <p:cNvPr id="6" name="Rectangle 5"/>
            <p:cNvSpPr/>
            <p:nvPr/>
          </p:nvSpPr>
          <p:spPr>
            <a:xfrm>
              <a:off x="7411570" y="4702661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32207" y="5024924"/>
              <a:ext cx="458788" cy="390525"/>
            </a:xfrm>
            <a:custGeom>
              <a:avLst/>
              <a:gdLst>
                <a:gd name="connsiteX0" fmla="*/ 162880 w 458716"/>
                <a:gd name="connsiteY0" fmla="*/ 282389 h 389965"/>
                <a:gd name="connsiteX1" fmla="*/ 135986 w 458716"/>
                <a:gd name="connsiteY1" fmla="*/ 215153 h 389965"/>
                <a:gd name="connsiteX2" fmla="*/ 122539 w 458716"/>
                <a:gd name="connsiteY2" fmla="*/ 174812 h 389965"/>
                <a:gd name="connsiteX3" fmla="*/ 135986 w 458716"/>
                <a:gd name="connsiteY3" fmla="*/ 53789 h 389965"/>
                <a:gd name="connsiteX4" fmla="*/ 149433 w 458716"/>
                <a:gd name="connsiteY4" fmla="*/ 13447 h 389965"/>
                <a:gd name="connsiteX5" fmla="*/ 189775 w 458716"/>
                <a:gd name="connsiteY5" fmla="*/ 0 h 389965"/>
                <a:gd name="connsiteX6" fmla="*/ 203222 w 458716"/>
                <a:gd name="connsiteY6" fmla="*/ 161365 h 389965"/>
                <a:gd name="connsiteX7" fmla="*/ 162880 w 458716"/>
                <a:gd name="connsiteY7" fmla="*/ 188259 h 389965"/>
                <a:gd name="connsiteX8" fmla="*/ 122539 w 458716"/>
                <a:gd name="connsiteY8" fmla="*/ 242047 h 389965"/>
                <a:gd name="connsiteX9" fmla="*/ 95645 w 458716"/>
                <a:gd name="connsiteY9" fmla="*/ 268942 h 389965"/>
                <a:gd name="connsiteX10" fmla="*/ 41857 w 458716"/>
                <a:gd name="connsiteY10" fmla="*/ 349624 h 389965"/>
                <a:gd name="connsiteX11" fmla="*/ 14963 w 458716"/>
                <a:gd name="connsiteY11" fmla="*/ 389965 h 389965"/>
                <a:gd name="connsiteX12" fmla="*/ 1516 w 458716"/>
                <a:gd name="connsiteY12" fmla="*/ 349624 h 389965"/>
                <a:gd name="connsiteX13" fmla="*/ 55304 w 458716"/>
                <a:gd name="connsiteY13" fmla="*/ 309283 h 389965"/>
                <a:gd name="connsiteX14" fmla="*/ 95645 w 458716"/>
                <a:gd name="connsiteY14" fmla="*/ 282389 h 389965"/>
                <a:gd name="connsiteX15" fmla="*/ 230116 w 458716"/>
                <a:gd name="connsiteY15" fmla="*/ 242047 h 389965"/>
                <a:gd name="connsiteX16" fmla="*/ 230116 w 458716"/>
                <a:gd name="connsiteY16" fmla="*/ 309283 h 389965"/>
                <a:gd name="connsiteX17" fmla="*/ 270457 w 458716"/>
                <a:gd name="connsiteY17" fmla="*/ 282389 h 389965"/>
                <a:gd name="connsiteX18" fmla="*/ 310798 w 458716"/>
                <a:gd name="connsiteY18" fmla="*/ 309283 h 389965"/>
                <a:gd name="connsiteX19" fmla="*/ 458716 w 458716"/>
                <a:gd name="connsiteY19" fmla="*/ 32273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716" h="389965">
                  <a:moveTo>
                    <a:pt x="162880" y="282389"/>
                  </a:moveTo>
                  <a:cubicBezTo>
                    <a:pt x="153915" y="259977"/>
                    <a:pt x="144461" y="237755"/>
                    <a:pt x="135986" y="215153"/>
                  </a:cubicBezTo>
                  <a:cubicBezTo>
                    <a:pt x="131009" y="201881"/>
                    <a:pt x="122539" y="188986"/>
                    <a:pt x="122539" y="174812"/>
                  </a:cubicBezTo>
                  <a:cubicBezTo>
                    <a:pt x="122539" y="134223"/>
                    <a:pt x="129313" y="93826"/>
                    <a:pt x="135986" y="53789"/>
                  </a:cubicBezTo>
                  <a:cubicBezTo>
                    <a:pt x="138316" y="39807"/>
                    <a:pt x="139410" y="23470"/>
                    <a:pt x="149433" y="13447"/>
                  </a:cubicBezTo>
                  <a:cubicBezTo>
                    <a:pt x="159456" y="3424"/>
                    <a:pt x="176328" y="4482"/>
                    <a:pt x="189775" y="0"/>
                  </a:cubicBezTo>
                  <a:cubicBezTo>
                    <a:pt x="241277" y="51504"/>
                    <a:pt x="243671" y="40021"/>
                    <a:pt x="203222" y="161365"/>
                  </a:cubicBezTo>
                  <a:cubicBezTo>
                    <a:pt x="198111" y="176697"/>
                    <a:pt x="176327" y="179294"/>
                    <a:pt x="162880" y="188259"/>
                  </a:cubicBezTo>
                  <a:cubicBezTo>
                    <a:pt x="149433" y="206188"/>
                    <a:pt x="136886" y="224830"/>
                    <a:pt x="122539" y="242047"/>
                  </a:cubicBezTo>
                  <a:cubicBezTo>
                    <a:pt x="114423" y="251787"/>
                    <a:pt x="103252" y="258799"/>
                    <a:pt x="95645" y="268942"/>
                  </a:cubicBezTo>
                  <a:cubicBezTo>
                    <a:pt x="76252" y="294800"/>
                    <a:pt x="59786" y="322730"/>
                    <a:pt x="41857" y="349624"/>
                  </a:cubicBezTo>
                  <a:lnTo>
                    <a:pt x="14963" y="389965"/>
                  </a:lnTo>
                  <a:cubicBezTo>
                    <a:pt x="10481" y="376518"/>
                    <a:pt x="-4823" y="362302"/>
                    <a:pt x="1516" y="349624"/>
                  </a:cubicBezTo>
                  <a:cubicBezTo>
                    <a:pt x="11539" y="329578"/>
                    <a:pt x="37067" y="322310"/>
                    <a:pt x="55304" y="309283"/>
                  </a:cubicBezTo>
                  <a:cubicBezTo>
                    <a:pt x="68455" y="299889"/>
                    <a:pt x="80877" y="288953"/>
                    <a:pt x="95645" y="282389"/>
                  </a:cubicBezTo>
                  <a:cubicBezTo>
                    <a:pt x="137731" y="263684"/>
                    <a:pt x="185418" y="253222"/>
                    <a:pt x="230116" y="242047"/>
                  </a:cubicBezTo>
                  <a:cubicBezTo>
                    <a:pt x="220626" y="251537"/>
                    <a:pt x="159437" y="295147"/>
                    <a:pt x="230116" y="309283"/>
                  </a:cubicBezTo>
                  <a:cubicBezTo>
                    <a:pt x="245963" y="312452"/>
                    <a:pt x="257010" y="291354"/>
                    <a:pt x="270457" y="282389"/>
                  </a:cubicBezTo>
                  <a:cubicBezTo>
                    <a:pt x="283904" y="291354"/>
                    <a:pt x="295666" y="303608"/>
                    <a:pt x="310798" y="309283"/>
                  </a:cubicBezTo>
                  <a:cubicBezTo>
                    <a:pt x="360722" y="328004"/>
                    <a:pt x="406580" y="322730"/>
                    <a:pt x="458716" y="3227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052920" y="5075724"/>
              <a:ext cx="511175" cy="352425"/>
            </a:xfrm>
            <a:custGeom>
              <a:avLst/>
              <a:gdLst>
                <a:gd name="connsiteX0" fmla="*/ 53789 w 510989"/>
                <a:gd name="connsiteY0" fmla="*/ 16584 h 352760"/>
                <a:gd name="connsiteX1" fmla="*/ 174812 w 510989"/>
                <a:gd name="connsiteY1" fmla="*/ 3137 h 352760"/>
                <a:gd name="connsiteX2" fmla="*/ 215153 w 510989"/>
                <a:gd name="connsiteY2" fmla="*/ 124160 h 352760"/>
                <a:gd name="connsiteX3" fmla="*/ 201706 w 510989"/>
                <a:gd name="connsiteY3" fmla="*/ 191395 h 352760"/>
                <a:gd name="connsiteX4" fmla="*/ 174812 w 510989"/>
                <a:gd name="connsiteY4" fmla="*/ 218290 h 352760"/>
                <a:gd name="connsiteX5" fmla="*/ 80683 w 510989"/>
                <a:gd name="connsiteY5" fmla="*/ 272078 h 352760"/>
                <a:gd name="connsiteX6" fmla="*/ 0 w 510989"/>
                <a:gd name="connsiteY6" fmla="*/ 325866 h 352760"/>
                <a:gd name="connsiteX7" fmla="*/ 67236 w 510989"/>
                <a:gd name="connsiteY7" fmla="*/ 339313 h 352760"/>
                <a:gd name="connsiteX8" fmla="*/ 107577 w 510989"/>
                <a:gd name="connsiteY8" fmla="*/ 352760 h 352760"/>
                <a:gd name="connsiteX9" fmla="*/ 443753 w 510989"/>
                <a:gd name="connsiteY9" fmla="*/ 339313 h 352760"/>
                <a:gd name="connsiteX10" fmla="*/ 457200 w 510989"/>
                <a:gd name="connsiteY10" fmla="*/ 298972 h 352760"/>
                <a:gd name="connsiteX11" fmla="*/ 416859 w 510989"/>
                <a:gd name="connsiteY11" fmla="*/ 312419 h 352760"/>
                <a:gd name="connsiteX12" fmla="*/ 510989 w 510989"/>
                <a:gd name="connsiteY12" fmla="*/ 325866 h 35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989" h="352760">
                  <a:moveTo>
                    <a:pt x="53789" y="16584"/>
                  </a:moveTo>
                  <a:cubicBezTo>
                    <a:pt x="94130" y="12102"/>
                    <a:pt x="135653" y="-7543"/>
                    <a:pt x="174812" y="3137"/>
                  </a:cubicBezTo>
                  <a:cubicBezTo>
                    <a:pt x="198366" y="9561"/>
                    <a:pt x="213237" y="114580"/>
                    <a:pt x="215153" y="124160"/>
                  </a:cubicBezTo>
                  <a:cubicBezTo>
                    <a:pt x="210671" y="146572"/>
                    <a:pt x="210709" y="170387"/>
                    <a:pt x="201706" y="191395"/>
                  </a:cubicBezTo>
                  <a:cubicBezTo>
                    <a:pt x="196712" y="203048"/>
                    <a:pt x="184712" y="210370"/>
                    <a:pt x="174812" y="218290"/>
                  </a:cubicBezTo>
                  <a:cubicBezTo>
                    <a:pt x="128300" y="255500"/>
                    <a:pt x="135892" y="238953"/>
                    <a:pt x="80683" y="272078"/>
                  </a:cubicBezTo>
                  <a:cubicBezTo>
                    <a:pt x="52966" y="288708"/>
                    <a:pt x="0" y="325866"/>
                    <a:pt x="0" y="325866"/>
                  </a:cubicBezTo>
                  <a:cubicBezTo>
                    <a:pt x="22412" y="330348"/>
                    <a:pt x="45063" y="333770"/>
                    <a:pt x="67236" y="339313"/>
                  </a:cubicBezTo>
                  <a:cubicBezTo>
                    <a:pt x="80987" y="342751"/>
                    <a:pt x="93403" y="352760"/>
                    <a:pt x="107577" y="352760"/>
                  </a:cubicBezTo>
                  <a:cubicBezTo>
                    <a:pt x="219725" y="352760"/>
                    <a:pt x="331694" y="343795"/>
                    <a:pt x="443753" y="339313"/>
                  </a:cubicBezTo>
                  <a:cubicBezTo>
                    <a:pt x="448235" y="325866"/>
                    <a:pt x="467223" y="308995"/>
                    <a:pt x="457200" y="298972"/>
                  </a:cubicBezTo>
                  <a:cubicBezTo>
                    <a:pt x="447177" y="288949"/>
                    <a:pt x="410520" y="299741"/>
                    <a:pt x="416859" y="312419"/>
                  </a:cubicBezTo>
                  <a:cubicBezTo>
                    <a:pt x="425214" y="329127"/>
                    <a:pt x="494716" y="325866"/>
                    <a:pt x="510989" y="3258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Authentication </a:t>
            </a:r>
            <a:r>
              <a:rPr lang="en-US" dirty="0"/>
              <a:t>In Practice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My computer is the only one can encrypt the digital signature with that private key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Properly implemented digital signatures are more difficult to forge than a handwritten signature.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4522-8B8D-4292-ACCC-8611F05AA99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Asymmetric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needs to authenticate </a:t>
            </a:r>
            <a:r>
              <a:rPr lang="en-US" b="1" dirty="0" smtClean="0">
                <a:ea typeface="ＭＳ Ｐゴシック" pitchFamily="34" charset="-128"/>
              </a:rPr>
              <a:t>S</a:t>
            </a:r>
          </a:p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 sends </a:t>
            </a:r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message: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ds</a:t>
            </a:r>
            <a:r>
              <a:rPr lang="en-US" dirty="0" smtClean="0">
                <a:ea typeface="ＭＳ Ｐゴシック" pitchFamily="34" charset="-128"/>
              </a:rPr>
              <a:t> is a digital signature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If                    </a:t>
            </a:r>
          </a:p>
          <a:p>
            <a:pPr lvl="1" eaLnBrk="1" hangingPunct="1"/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authenticates </a:t>
            </a:r>
            <a:r>
              <a:rPr lang="en-US" b="1" dirty="0" smtClean="0">
                <a:ea typeface="ＭＳ Ｐゴシック" pitchFamily="34" charset="-128"/>
              </a:rPr>
              <a:t>S</a:t>
            </a:r>
          </a:p>
          <a:p>
            <a:pPr lvl="1" eaLnBrk="1" hangingPunct="1"/>
            <a:endParaRPr lang="en-US" b="1" dirty="0" smtClean="0">
              <a:ea typeface="ＭＳ Ｐゴシック" pitchFamily="34" charset="-128"/>
            </a:endParaRPr>
          </a:p>
          <a:p>
            <a:pPr lvl="1"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1066800"/>
            <a:ext cx="243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[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  <a:sym typeface="Wingdings" pitchFamily="2" charset="2"/>
              </a:rPr>
              <a:t>P,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ds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2057400"/>
            <a:ext cx="4343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ds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 = Encrypt(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S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en-US" sz="2800" b="1" baseline="-25000" dirty="0">
                <a:solidFill>
                  <a:srgbClr val="FF0000"/>
                </a:solidFill>
                <a:latin typeface="Verdana" pitchFamily="34" charset="0"/>
              </a:rPr>
              <a:t>S</a:t>
            </a:r>
            <a:r>
              <a:rPr lang="en-US" sz="2800" b="1" baseline="30000" dirty="0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3090863"/>
            <a:ext cx="4876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Decrypt(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ds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K</a:t>
            </a:r>
            <a:r>
              <a:rPr lang="en-US" sz="2800" b="1" baseline="-25000" dirty="0">
                <a:solidFill>
                  <a:srgbClr val="00B050"/>
                </a:solidFill>
                <a:latin typeface="Verdana" pitchFamily="34" charset="0"/>
              </a:rPr>
              <a:t>S</a:t>
            </a:r>
            <a:r>
              <a:rPr lang="en-US" sz="2800" b="1" baseline="30000" dirty="0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) == </a:t>
            </a:r>
            <a:r>
              <a:rPr lang="en-US" sz="2800" b="1" dirty="0">
                <a:solidFill>
                  <a:srgbClr val="3399FF"/>
                </a:solidFill>
                <a:latin typeface="Verdana" pitchFamily="34" charset="0"/>
              </a:rPr>
              <a:t>S</a:t>
            </a:r>
            <a:endParaRPr lang="en-US" sz="28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3810000"/>
            <a:ext cx="5029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JT: Step 2 encrypt the digital signature using sender’s private key</a:t>
            </a:r>
          </a:p>
          <a:p>
            <a:pPr algn="ctr">
              <a:defRPr/>
            </a:pPr>
            <a:r>
              <a:rPr lang="en-US" dirty="0"/>
              <a:t>(later the receiver will decrypt the signature using the sender’s public key)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20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JT: S = Proof of source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12" grpId="0" uiExpand="1" animBg="1"/>
      <p:bldP spid="13" grpId="0" uiExpand="1" animBg="1"/>
      <p:bldP spid="5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Asymmetric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/>
          <a:lstStyle/>
          <a:p>
            <a:pPr lvl="1" eaLnBrk="1" hangingPunct="1"/>
            <a:endParaRPr lang="en-US" b="1" dirty="0" smtClean="0">
              <a:ea typeface="ＭＳ Ｐゴシック" pitchFamily="34" charset="-128"/>
            </a:endParaRPr>
          </a:p>
          <a:p>
            <a:pPr lvl="1"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message                      is insecure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 sends 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Only </a:t>
            </a:r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can decrypt the message</a:t>
            </a:r>
          </a:p>
          <a:p>
            <a:pPr lvl="1" eaLnBrk="1" hangingPunct="1"/>
            <a:r>
              <a:rPr lang="en-US" b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can then authenticate </a:t>
            </a:r>
            <a:r>
              <a:rPr lang="en-US" b="1" dirty="0" smtClean="0">
                <a:ea typeface="ＭＳ Ｐゴシック" pitchFamily="34" charset="-128"/>
              </a:rPr>
              <a:t>S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2800" y="1371600"/>
            <a:ext cx="243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[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  <a:sym typeface="Wingdings" pitchFamily="2" charset="2"/>
              </a:rPr>
              <a:t>S,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ds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]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43200" y="1828800"/>
            <a:ext cx="6019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Encrypt(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[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  <a:sym typeface="Wingdings" pitchFamily="2" charset="2"/>
              </a:rPr>
              <a:t>S,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ds</a:t>
            </a:r>
            <a:r>
              <a:rPr lang="en-US" sz="2800" b="1" dirty="0">
                <a:solidFill>
                  <a:srgbClr val="00B0F0"/>
                </a:solidFill>
                <a:latin typeface="Verdana" pitchFamily="34" charset="0"/>
              </a:rPr>
              <a:t>]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K</a:t>
            </a:r>
            <a:r>
              <a:rPr lang="en-US" sz="2800" b="1" baseline="-25000" dirty="0">
                <a:solidFill>
                  <a:srgbClr val="00B050"/>
                </a:solidFill>
                <a:latin typeface="Verdana" pitchFamily="34" charset="0"/>
              </a:rPr>
              <a:t>R</a:t>
            </a:r>
            <a:r>
              <a:rPr lang="en-US" sz="2800" b="1" baseline="30000" dirty="0">
                <a:solidFill>
                  <a:srgbClr val="00B050"/>
                </a:solidFill>
                <a:latin typeface="Verdana" pitchFamily="34" charset="0"/>
              </a:rPr>
              <a:t>+</a:t>
            </a:r>
            <a:r>
              <a:rPr lang="en-US" sz="2800" b="1" dirty="0">
                <a:solidFill>
                  <a:srgbClr val="7030A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810000"/>
            <a:ext cx="5029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JT: Step 1 encrypt the plain text message using receiver’s public key</a:t>
            </a:r>
          </a:p>
          <a:p>
            <a:pPr algn="ctr">
              <a:defRPr/>
            </a:pPr>
            <a:r>
              <a:rPr lang="en-US" dirty="0"/>
              <a:t>(later the receiver will decrypt the message using the receiver’s private key)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JT: Summary (Encrypting Message And Authenticating The Source)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Encryption must be used twice for:</a:t>
            </a:r>
          </a:p>
          <a:p>
            <a:pPr lvl="1"/>
            <a:r>
              <a:rPr lang="en-CA" dirty="0" smtClean="0"/>
              <a:t>The digital signature </a:t>
            </a:r>
          </a:p>
          <a:p>
            <a:pPr lvl="1"/>
            <a:r>
              <a:rPr lang="en-CA" dirty="0" smtClean="0"/>
              <a:t>The message to be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8CDC8-3825-4159-9365-B05D7A8F054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423341" y="569479"/>
            <a:ext cx="1447800" cy="838200"/>
            <a:chOff x="7411570" y="4702661"/>
            <a:chExt cx="1447800" cy="838200"/>
          </a:xfrm>
        </p:grpSpPr>
        <p:sp>
          <p:nvSpPr>
            <p:cNvPr id="16" name="Rectangle 15"/>
            <p:cNvSpPr/>
            <p:nvPr/>
          </p:nvSpPr>
          <p:spPr>
            <a:xfrm>
              <a:off x="7411570" y="4702661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32207" y="5024924"/>
              <a:ext cx="458788" cy="390525"/>
            </a:xfrm>
            <a:custGeom>
              <a:avLst/>
              <a:gdLst>
                <a:gd name="connsiteX0" fmla="*/ 162880 w 458716"/>
                <a:gd name="connsiteY0" fmla="*/ 282389 h 389965"/>
                <a:gd name="connsiteX1" fmla="*/ 135986 w 458716"/>
                <a:gd name="connsiteY1" fmla="*/ 215153 h 389965"/>
                <a:gd name="connsiteX2" fmla="*/ 122539 w 458716"/>
                <a:gd name="connsiteY2" fmla="*/ 174812 h 389965"/>
                <a:gd name="connsiteX3" fmla="*/ 135986 w 458716"/>
                <a:gd name="connsiteY3" fmla="*/ 53789 h 389965"/>
                <a:gd name="connsiteX4" fmla="*/ 149433 w 458716"/>
                <a:gd name="connsiteY4" fmla="*/ 13447 h 389965"/>
                <a:gd name="connsiteX5" fmla="*/ 189775 w 458716"/>
                <a:gd name="connsiteY5" fmla="*/ 0 h 389965"/>
                <a:gd name="connsiteX6" fmla="*/ 203222 w 458716"/>
                <a:gd name="connsiteY6" fmla="*/ 161365 h 389965"/>
                <a:gd name="connsiteX7" fmla="*/ 162880 w 458716"/>
                <a:gd name="connsiteY7" fmla="*/ 188259 h 389965"/>
                <a:gd name="connsiteX8" fmla="*/ 122539 w 458716"/>
                <a:gd name="connsiteY8" fmla="*/ 242047 h 389965"/>
                <a:gd name="connsiteX9" fmla="*/ 95645 w 458716"/>
                <a:gd name="connsiteY9" fmla="*/ 268942 h 389965"/>
                <a:gd name="connsiteX10" fmla="*/ 41857 w 458716"/>
                <a:gd name="connsiteY10" fmla="*/ 349624 h 389965"/>
                <a:gd name="connsiteX11" fmla="*/ 14963 w 458716"/>
                <a:gd name="connsiteY11" fmla="*/ 389965 h 389965"/>
                <a:gd name="connsiteX12" fmla="*/ 1516 w 458716"/>
                <a:gd name="connsiteY12" fmla="*/ 349624 h 389965"/>
                <a:gd name="connsiteX13" fmla="*/ 55304 w 458716"/>
                <a:gd name="connsiteY13" fmla="*/ 309283 h 389965"/>
                <a:gd name="connsiteX14" fmla="*/ 95645 w 458716"/>
                <a:gd name="connsiteY14" fmla="*/ 282389 h 389965"/>
                <a:gd name="connsiteX15" fmla="*/ 230116 w 458716"/>
                <a:gd name="connsiteY15" fmla="*/ 242047 h 389965"/>
                <a:gd name="connsiteX16" fmla="*/ 230116 w 458716"/>
                <a:gd name="connsiteY16" fmla="*/ 309283 h 389965"/>
                <a:gd name="connsiteX17" fmla="*/ 270457 w 458716"/>
                <a:gd name="connsiteY17" fmla="*/ 282389 h 389965"/>
                <a:gd name="connsiteX18" fmla="*/ 310798 w 458716"/>
                <a:gd name="connsiteY18" fmla="*/ 309283 h 389965"/>
                <a:gd name="connsiteX19" fmla="*/ 458716 w 458716"/>
                <a:gd name="connsiteY19" fmla="*/ 32273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716" h="389965">
                  <a:moveTo>
                    <a:pt x="162880" y="282389"/>
                  </a:moveTo>
                  <a:cubicBezTo>
                    <a:pt x="153915" y="259977"/>
                    <a:pt x="144461" y="237755"/>
                    <a:pt x="135986" y="215153"/>
                  </a:cubicBezTo>
                  <a:cubicBezTo>
                    <a:pt x="131009" y="201881"/>
                    <a:pt x="122539" y="188986"/>
                    <a:pt x="122539" y="174812"/>
                  </a:cubicBezTo>
                  <a:cubicBezTo>
                    <a:pt x="122539" y="134223"/>
                    <a:pt x="129313" y="93826"/>
                    <a:pt x="135986" y="53789"/>
                  </a:cubicBezTo>
                  <a:cubicBezTo>
                    <a:pt x="138316" y="39807"/>
                    <a:pt x="139410" y="23470"/>
                    <a:pt x="149433" y="13447"/>
                  </a:cubicBezTo>
                  <a:cubicBezTo>
                    <a:pt x="159456" y="3424"/>
                    <a:pt x="176328" y="4482"/>
                    <a:pt x="189775" y="0"/>
                  </a:cubicBezTo>
                  <a:cubicBezTo>
                    <a:pt x="241277" y="51504"/>
                    <a:pt x="243671" y="40021"/>
                    <a:pt x="203222" y="161365"/>
                  </a:cubicBezTo>
                  <a:cubicBezTo>
                    <a:pt x="198111" y="176697"/>
                    <a:pt x="176327" y="179294"/>
                    <a:pt x="162880" y="188259"/>
                  </a:cubicBezTo>
                  <a:cubicBezTo>
                    <a:pt x="149433" y="206188"/>
                    <a:pt x="136886" y="224830"/>
                    <a:pt x="122539" y="242047"/>
                  </a:cubicBezTo>
                  <a:cubicBezTo>
                    <a:pt x="114423" y="251787"/>
                    <a:pt x="103252" y="258799"/>
                    <a:pt x="95645" y="268942"/>
                  </a:cubicBezTo>
                  <a:cubicBezTo>
                    <a:pt x="76252" y="294800"/>
                    <a:pt x="59786" y="322730"/>
                    <a:pt x="41857" y="349624"/>
                  </a:cubicBezTo>
                  <a:lnTo>
                    <a:pt x="14963" y="389965"/>
                  </a:lnTo>
                  <a:cubicBezTo>
                    <a:pt x="10481" y="376518"/>
                    <a:pt x="-4823" y="362302"/>
                    <a:pt x="1516" y="349624"/>
                  </a:cubicBezTo>
                  <a:cubicBezTo>
                    <a:pt x="11539" y="329578"/>
                    <a:pt x="37067" y="322310"/>
                    <a:pt x="55304" y="309283"/>
                  </a:cubicBezTo>
                  <a:cubicBezTo>
                    <a:pt x="68455" y="299889"/>
                    <a:pt x="80877" y="288953"/>
                    <a:pt x="95645" y="282389"/>
                  </a:cubicBezTo>
                  <a:cubicBezTo>
                    <a:pt x="137731" y="263684"/>
                    <a:pt x="185418" y="253222"/>
                    <a:pt x="230116" y="242047"/>
                  </a:cubicBezTo>
                  <a:cubicBezTo>
                    <a:pt x="220626" y="251537"/>
                    <a:pt x="159437" y="295147"/>
                    <a:pt x="230116" y="309283"/>
                  </a:cubicBezTo>
                  <a:cubicBezTo>
                    <a:pt x="245963" y="312452"/>
                    <a:pt x="257010" y="291354"/>
                    <a:pt x="270457" y="282389"/>
                  </a:cubicBezTo>
                  <a:cubicBezTo>
                    <a:pt x="283904" y="291354"/>
                    <a:pt x="295666" y="303608"/>
                    <a:pt x="310798" y="309283"/>
                  </a:cubicBezTo>
                  <a:cubicBezTo>
                    <a:pt x="360722" y="328004"/>
                    <a:pt x="406580" y="322730"/>
                    <a:pt x="458716" y="3227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52920" y="5075724"/>
              <a:ext cx="511175" cy="352425"/>
            </a:xfrm>
            <a:custGeom>
              <a:avLst/>
              <a:gdLst>
                <a:gd name="connsiteX0" fmla="*/ 53789 w 510989"/>
                <a:gd name="connsiteY0" fmla="*/ 16584 h 352760"/>
                <a:gd name="connsiteX1" fmla="*/ 174812 w 510989"/>
                <a:gd name="connsiteY1" fmla="*/ 3137 h 352760"/>
                <a:gd name="connsiteX2" fmla="*/ 215153 w 510989"/>
                <a:gd name="connsiteY2" fmla="*/ 124160 h 352760"/>
                <a:gd name="connsiteX3" fmla="*/ 201706 w 510989"/>
                <a:gd name="connsiteY3" fmla="*/ 191395 h 352760"/>
                <a:gd name="connsiteX4" fmla="*/ 174812 w 510989"/>
                <a:gd name="connsiteY4" fmla="*/ 218290 h 352760"/>
                <a:gd name="connsiteX5" fmla="*/ 80683 w 510989"/>
                <a:gd name="connsiteY5" fmla="*/ 272078 h 352760"/>
                <a:gd name="connsiteX6" fmla="*/ 0 w 510989"/>
                <a:gd name="connsiteY6" fmla="*/ 325866 h 352760"/>
                <a:gd name="connsiteX7" fmla="*/ 67236 w 510989"/>
                <a:gd name="connsiteY7" fmla="*/ 339313 h 352760"/>
                <a:gd name="connsiteX8" fmla="*/ 107577 w 510989"/>
                <a:gd name="connsiteY8" fmla="*/ 352760 h 352760"/>
                <a:gd name="connsiteX9" fmla="*/ 443753 w 510989"/>
                <a:gd name="connsiteY9" fmla="*/ 339313 h 352760"/>
                <a:gd name="connsiteX10" fmla="*/ 457200 w 510989"/>
                <a:gd name="connsiteY10" fmla="*/ 298972 h 352760"/>
                <a:gd name="connsiteX11" fmla="*/ 416859 w 510989"/>
                <a:gd name="connsiteY11" fmla="*/ 312419 h 352760"/>
                <a:gd name="connsiteX12" fmla="*/ 510989 w 510989"/>
                <a:gd name="connsiteY12" fmla="*/ 325866 h 35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989" h="352760">
                  <a:moveTo>
                    <a:pt x="53789" y="16584"/>
                  </a:moveTo>
                  <a:cubicBezTo>
                    <a:pt x="94130" y="12102"/>
                    <a:pt x="135653" y="-7543"/>
                    <a:pt x="174812" y="3137"/>
                  </a:cubicBezTo>
                  <a:cubicBezTo>
                    <a:pt x="198366" y="9561"/>
                    <a:pt x="213237" y="114580"/>
                    <a:pt x="215153" y="124160"/>
                  </a:cubicBezTo>
                  <a:cubicBezTo>
                    <a:pt x="210671" y="146572"/>
                    <a:pt x="210709" y="170387"/>
                    <a:pt x="201706" y="191395"/>
                  </a:cubicBezTo>
                  <a:cubicBezTo>
                    <a:pt x="196712" y="203048"/>
                    <a:pt x="184712" y="210370"/>
                    <a:pt x="174812" y="218290"/>
                  </a:cubicBezTo>
                  <a:cubicBezTo>
                    <a:pt x="128300" y="255500"/>
                    <a:pt x="135892" y="238953"/>
                    <a:pt x="80683" y="272078"/>
                  </a:cubicBezTo>
                  <a:cubicBezTo>
                    <a:pt x="52966" y="288708"/>
                    <a:pt x="0" y="325866"/>
                    <a:pt x="0" y="325866"/>
                  </a:cubicBezTo>
                  <a:cubicBezTo>
                    <a:pt x="22412" y="330348"/>
                    <a:pt x="45063" y="333770"/>
                    <a:pt x="67236" y="339313"/>
                  </a:cubicBezTo>
                  <a:cubicBezTo>
                    <a:pt x="80987" y="342751"/>
                    <a:pt x="93403" y="352760"/>
                    <a:pt x="107577" y="352760"/>
                  </a:cubicBezTo>
                  <a:cubicBezTo>
                    <a:pt x="219725" y="352760"/>
                    <a:pt x="331694" y="343795"/>
                    <a:pt x="443753" y="339313"/>
                  </a:cubicBezTo>
                  <a:cubicBezTo>
                    <a:pt x="448235" y="325866"/>
                    <a:pt x="467223" y="308995"/>
                    <a:pt x="457200" y="298972"/>
                  </a:cubicBezTo>
                  <a:cubicBezTo>
                    <a:pt x="447177" y="288949"/>
                    <a:pt x="410520" y="299741"/>
                    <a:pt x="416859" y="312419"/>
                  </a:cubicBezTo>
                  <a:cubicBezTo>
                    <a:pt x="425214" y="329127"/>
                    <a:pt x="494716" y="325866"/>
                    <a:pt x="510989" y="3258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JT: Summary </a:t>
            </a:r>
            <a:r>
              <a:rPr lang="en-CA" dirty="0" smtClean="0"/>
              <a:t>(Authenticating </a:t>
            </a:r>
            <a:r>
              <a:rPr lang="en-CA" dirty="0" smtClean="0"/>
              <a:t>The Source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6826568" cy="4187952"/>
          </a:xfrm>
        </p:spPr>
        <p:txBody>
          <a:bodyPr/>
          <a:lstStyle/>
          <a:p>
            <a:r>
              <a:rPr lang="en-CA" dirty="0" smtClean="0"/>
              <a:t>To verify the source of a message</a:t>
            </a:r>
          </a:p>
          <a:p>
            <a:pPr lvl="1"/>
            <a:r>
              <a:rPr lang="en-CA" dirty="0" smtClean="0"/>
              <a:t>A digital signature is created from the document to be sent</a:t>
            </a:r>
          </a:p>
          <a:p>
            <a:pPr lvl="1"/>
            <a:r>
              <a:rPr lang="en-CA" dirty="0" smtClean="0"/>
              <a:t>The sender uses a private key to encrypt the digital signature</a:t>
            </a:r>
          </a:p>
          <a:p>
            <a:pPr lvl="1"/>
            <a:r>
              <a:rPr lang="en-CA" dirty="0" smtClean="0"/>
              <a:t>The receiver can use the sender’s public key to de-crypt the signature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 sender is the only one who has the private key  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8CDC8-3825-4159-9365-B05D7A8F054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2" descr="C:\Users\tamj\AppData\Local\Microsoft\Windows\Temporary Internet Files\Content.IE5\TMQMLIX8\MC9003840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60" y="1100329"/>
            <a:ext cx="765651" cy="5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423341" y="2130108"/>
            <a:ext cx="1447800" cy="838200"/>
            <a:chOff x="7411570" y="4702661"/>
            <a:chExt cx="1447800" cy="838200"/>
          </a:xfrm>
        </p:grpSpPr>
        <p:sp>
          <p:nvSpPr>
            <p:cNvPr id="13" name="Freeform 12"/>
            <p:cNvSpPr/>
            <p:nvPr/>
          </p:nvSpPr>
          <p:spPr>
            <a:xfrm>
              <a:off x="7432207" y="5024924"/>
              <a:ext cx="458788" cy="390525"/>
            </a:xfrm>
            <a:custGeom>
              <a:avLst/>
              <a:gdLst>
                <a:gd name="connsiteX0" fmla="*/ 162880 w 458716"/>
                <a:gd name="connsiteY0" fmla="*/ 282389 h 389965"/>
                <a:gd name="connsiteX1" fmla="*/ 135986 w 458716"/>
                <a:gd name="connsiteY1" fmla="*/ 215153 h 389965"/>
                <a:gd name="connsiteX2" fmla="*/ 122539 w 458716"/>
                <a:gd name="connsiteY2" fmla="*/ 174812 h 389965"/>
                <a:gd name="connsiteX3" fmla="*/ 135986 w 458716"/>
                <a:gd name="connsiteY3" fmla="*/ 53789 h 389965"/>
                <a:gd name="connsiteX4" fmla="*/ 149433 w 458716"/>
                <a:gd name="connsiteY4" fmla="*/ 13447 h 389965"/>
                <a:gd name="connsiteX5" fmla="*/ 189775 w 458716"/>
                <a:gd name="connsiteY5" fmla="*/ 0 h 389965"/>
                <a:gd name="connsiteX6" fmla="*/ 203222 w 458716"/>
                <a:gd name="connsiteY6" fmla="*/ 161365 h 389965"/>
                <a:gd name="connsiteX7" fmla="*/ 162880 w 458716"/>
                <a:gd name="connsiteY7" fmla="*/ 188259 h 389965"/>
                <a:gd name="connsiteX8" fmla="*/ 122539 w 458716"/>
                <a:gd name="connsiteY8" fmla="*/ 242047 h 389965"/>
                <a:gd name="connsiteX9" fmla="*/ 95645 w 458716"/>
                <a:gd name="connsiteY9" fmla="*/ 268942 h 389965"/>
                <a:gd name="connsiteX10" fmla="*/ 41857 w 458716"/>
                <a:gd name="connsiteY10" fmla="*/ 349624 h 389965"/>
                <a:gd name="connsiteX11" fmla="*/ 14963 w 458716"/>
                <a:gd name="connsiteY11" fmla="*/ 389965 h 389965"/>
                <a:gd name="connsiteX12" fmla="*/ 1516 w 458716"/>
                <a:gd name="connsiteY12" fmla="*/ 349624 h 389965"/>
                <a:gd name="connsiteX13" fmla="*/ 55304 w 458716"/>
                <a:gd name="connsiteY13" fmla="*/ 309283 h 389965"/>
                <a:gd name="connsiteX14" fmla="*/ 95645 w 458716"/>
                <a:gd name="connsiteY14" fmla="*/ 282389 h 389965"/>
                <a:gd name="connsiteX15" fmla="*/ 230116 w 458716"/>
                <a:gd name="connsiteY15" fmla="*/ 242047 h 389965"/>
                <a:gd name="connsiteX16" fmla="*/ 230116 w 458716"/>
                <a:gd name="connsiteY16" fmla="*/ 309283 h 389965"/>
                <a:gd name="connsiteX17" fmla="*/ 270457 w 458716"/>
                <a:gd name="connsiteY17" fmla="*/ 282389 h 389965"/>
                <a:gd name="connsiteX18" fmla="*/ 310798 w 458716"/>
                <a:gd name="connsiteY18" fmla="*/ 309283 h 389965"/>
                <a:gd name="connsiteX19" fmla="*/ 458716 w 458716"/>
                <a:gd name="connsiteY19" fmla="*/ 32273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716" h="389965">
                  <a:moveTo>
                    <a:pt x="162880" y="282389"/>
                  </a:moveTo>
                  <a:cubicBezTo>
                    <a:pt x="153915" y="259977"/>
                    <a:pt x="144461" y="237755"/>
                    <a:pt x="135986" y="215153"/>
                  </a:cubicBezTo>
                  <a:cubicBezTo>
                    <a:pt x="131009" y="201881"/>
                    <a:pt x="122539" y="188986"/>
                    <a:pt x="122539" y="174812"/>
                  </a:cubicBezTo>
                  <a:cubicBezTo>
                    <a:pt x="122539" y="134223"/>
                    <a:pt x="129313" y="93826"/>
                    <a:pt x="135986" y="53789"/>
                  </a:cubicBezTo>
                  <a:cubicBezTo>
                    <a:pt x="138316" y="39807"/>
                    <a:pt x="139410" y="23470"/>
                    <a:pt x="149433" y="13447"/>
                  </a:cubicBezTo>
                  <a:cubicBezTo>
                    <a:pt x="159456" y="3424"/>
                    <a:pt x="176328" y="4482"/>
                    <a:pt x="189775" y="0"/>
                  </a:cubicBezTo>
                  <a:cubicBezTo>
                    <a:pt x="241277" y="51504"/>
                    <a:pt x="243671" y="40021"/>
                    <a:pt x="203222" y="161365"/>
                  </a:cubicBezTo>
                  <a:cubicBezTo>
                    <a:pt x="198111" y="176697"/>
                    <a:pt x="176327" y="179294"/>
                    <a:pt x="162880" y="188259"/>
                  </a:cubicBezTo>
                  <a:cubicBezTo>
                    <a:pt x="149433" y="206188"/>
                    <a:pt x="136886" y="224830"/>
                    <a:pt x="122539" y="242047"/>
                  </a:cubicBezTo>
                  <a:cubicBezTo>
                    <a:pt x="114423" y="251787"/>
                    <a:pt x="103252" y="258799"/>
                    <a:pt x="95645" y="268942"/>
                  </a:cubicBezTo>
                  <a:cubicBezTo>
                    <a:pt x="76252" y="294800"/>
                    <a:pt x="59786" y="322730"/>
                    <a:pt x="41857" y="349624"/>
                  </a:cubicBezTo>
                  <a:lnTo>
                    <a:pt x="14963" y="389965"/>
                  </a:lnTo>
                  <a:cubicBezTo>
                    <a:pt x="10481" y="376518"/>
                    <a:pt x="-4823" y="362302"/>
                    <a:pt x="1516" y="349624"/>
                  </a:cubicBezTo>
                  <a:cubicBezTo>
                    <a:pt x="11539" y="329578"/>
                    <a:pt x="37067" y="322310"/>
                    <a:pt x="55304" y="309283"/>
                  </a:cubicBezTo>
                  <a:cubicBezTo>
                    <a:pt x="68455" y="299889"/>
                    <a:pt x="80877" y="288953"/>
                    <a:pt x="95645" y="282389"/>
                  </a:cubicBezTo>
                  <a:cubicBezTo>
                    <a:pt x="137731" y="263684"/>
                    <a:pt x="185418" y="253222"/>
                    <a:pt x="230116" y="242047"/>
                  </a:cubicBezTo>
                  <a:cubicBezTo>
                    <a:pt x="220626" y="251537"/>
                    <a:pt x="159437" y="295147"/>
                    <a:pt x="230116" y="309283"/>
                  </a:cubicBezTo>
                  <a:cubicBezTo>
                    <a:pt x="245963" y="312452"/>
                    <a:pt x="257010" y="291354"/>
                    <a:pt x="270457" y="282389"/>
                  </a:cubicBezTo>
                  <a:cubicBezTo>
                    <a:pt x="283904" y="291354"/>
                    <a:pt x="295666" y="303608"/>
                    <a:pt x="310798" y="309283"/>
                  </a:cubicBezTo>
                  <a:cubicBezTo>
                    <a:pt x="360722" y="328004"/>
                    <a:pt x="406580" y="322730"/>
                    <a:pt x="458716" y="3227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052920" y="5075724"/>
              <a:ext cx="511175" cy="352425"/>
            </a:xfrm>
            <a:custGeom>
              <a:avLst/>
              <a:gdLst>
                <a:gd name="connsiteX0" fmla="*/ 53789 w 510989"/>
                <a:gd name="connsiteY0" fmla="*/ 16584 h 352760"/>
                <a:gd name="connsiteX1" fmla="*/ 174812 w 510989"/>
                <a:gd name="connsiteY1" fmla="*/ 3137 h 352760"/>
                <a:gd name="connsiteX2" fmla="*/ 215153 w 510989"/>
                <a:gd name="connsiteY2" fmla="*/ 124160 h 352760"/>
                <a:gd name="connsiteX3" fmla="*/ 201706 w 510989"/>
                <a:gd name="connsiteY3" fmla="*/ 191395 h 352760"/>
                <a:gd name="connsiteX4" fmla="*/ 174812 w 510989"/>
                <a:gd name="connsiteY4" fmla="*/ 218290 h 352760"/>
                <a:gd name="connsiteX5" fmla="*/ 80683 w 510989"/>
                <a:gd name="connsiteY5" fmla="*/ 272078 h 352760"/>
                <a:gd name="connsiteX6" fmla="*/ 0 w 510989"/>
                <a:gd name="connsiteY6" fmla="*/ 325866 h 352760"/>
                <a:gd name="connsiteX7" fmla="*/ 67236 w 510989"/>
                <a:gd name="connsiteY7" fmla="*/ 339313 h 352760"/>
                <a:gd name="connsiteX8" fmla="*/ 107577 w 510989"/>
                <a:gd name="connsiteY8" fmla="*/ 352760 h 352760"/>
                <a:gd name="connsiteX9" fmla="*/ 443753 w 510989"/>
                <a:gd name="connsiteY9" fmla="*/ 339313 h 352760"/>
                <a:gd name="connsiteX10" fmla="*/ 457200 w 510989"/>
                <a:gd name="connsiteY10" fmla="*/ 298972 h 352760"/>
                <a:gd name="connsiteX11" fmla="*/ 416859 w 510989"/>
                <a:gd name="connsiteY11" fmla="*/ 312419 h 352760"/>
                <a:gd name="connsiteX12" fmla="*/ 510989 w 510989"/>
                <a:gd name="connsiteY12" fmla="*/ 325866 h 35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989" h="352760">
                  <a:moveTo>
                    <a:pt x="53789" y="16584"/>
                  </a:moveTo>
                  <a:cubicBezTo>
                    <a:pt x="94130" y="12102"/>
                    <a:pt x="135653" y="-7543"/>
                    <a:pt x="174812" y="3137"/>
                  </a:cubicBezTo>
                  <a:cubicBezTo>
                    <a:pt x="198366" y="9561"/>
                    <a:pt x="213237" y="114580"/>
                    <a:pt x="215153" y="124160"/>
                  </a:cubicBezTo>
                  <a:cubicBezTo>
                    <a:pt x="210671" y="146572"/>
                    <a:pt x="210709" y="170387"/>
                    <a:pt x="201706" y="191395"/>
                  </a:cubicBezTo>
                  <a:cubicBezTo>
                    <a:pt x="196712" y="203048"/>
                    <a:pt x="184712" y="210370"/>
                    <a:pt x="174812" y="218290"/>
                  </a:cubicBezTo>
                  <a:cubicBezTo>
                    <a:pt x="128300" y="255500"/>
                    <a:pt x="135892" y="238953"/>
                    <a:pt x="80683" y="272078"/>
                  </a:cubicBezTo>
                  <a:cubicBezTo>
                    <a:pt x="52966" y="288708"/>
                    <a:pt x="0" y="325866"/>
                    <a:pt x="0" y="325866"/>
                  </a:cubicBezTo>
                  <a:cubicBezTo>
                    <a:pt x="22412" y="330348"/>
                    <a:pt x="45063" y="333770"/>
                    <a:pt x="67236" y="339313"/>
                  </a:cubicBezTo>
                  <a:cubicBezTo>
                    <a:pt x="80987" y="342751"/>
                    <a:pt x="93403" y="352760"/>
                    <a:pt x="107577" y="352760"/>
                  </a:cubicBezTo>
                  <a:cubicBezTo>
                    <a:pt x="219725" y="352760"/>
                    <a:pt x="331694" y="343795"/>
                    <a:pt x="443753" y="339313"/>
                  </a:cubicBezTo>
                  <a:cubicBezTo>
                    <a:pt x="448235" y="325866"/>
                    <a:pt x="467223" y="308995"/>
                    <a:pt x="457200" y="298972"/>
                  </a:cubicBezTo>
                  <a:cubicBezTo>
                    <a:pt x="447177" y="288949"/>
                    <a:pt x="410520" y="299741"/>
                    <a:pt x="416859" y="312419"/>
                  </a:cubicBezTo>
                  <a:cubicBezTo>
                    <a:pt x="425214" y="329127"/>
                    <a:pt x="494716" y="325866"/>
                    <a:pt x="510989" y="3258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11570" y="4702661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9" name="Picture 2" descr="C:\Users\tamj\AppData\Local\Microsoft\Windows\Temporary Internet Files\Content.IE5\TMQMLIX8\MC9003840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15" y="2691438"/>
            <a:ext cx="765651" cy="5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340791" y="3657600"/>
            <a:ext cx="1447800" cy="838200"/>
            <a:chOff x="7411570" y="4702661"/>
            <a:chExt cx="1447800" cy="838200"/>
          </a:xfrm>
        </p:grpSpPr>
        <p:sp>
          <p:nvSpPr>
            <p:cNvPr id="21" name="Rectangle 20"/>
            <p:cNvSpPr/>
            <p:nvPr/>
          </p:nvSpPr>
          <p:spPr>
            <a:xfrm>
              <a:off x="7411570" y="4702661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32207" y="5024924"/>
              <a:ext cx="458788" cy="390525"/>
            </a:xfrm>
            <a:custGeom>
              <a:avLst/>
              <a:gdLst>
                <a:gd name="connsiteX0" fmla="*/ 162880 w 458716"/>
                <a:gd name="connsiteY0" fmla="*/ 282389 h 389965"/>
                <a:gd name="connsiteX1" fmla="*/ 135986 w 458716"/>
                <a:gd name="connsiteY1" fmla="*/ 215153 h 389965"/>
                <a:gd name="connsiteX2" fmla="*/ 122539 w 458716"/>
                <a:gd name="connsiteY2" fmla="*/ 174812 h 389965"/>
                <a:gd name="connsiteX3" fmla="*/ 135986 w 458716"/>
                <a:gd name="connsiteY3" fmla="*/ 53789 h 389965"/>
                <a:gd name="connsiteX4" fmla="*/ 149433 w 458716"/>
                <a:gd name="connsiteY4" fmla="*/ 13447 h 389965"/>
                <a:gd name="connsiteX5" fmla="*/ 189775 w 458716"/>
                <a:gd name="connsiteY5" fmla="*/ 0 h 389965"/>
                <a:gd name="connsiteX6" fmla="*/ 203222 w 458716"/>
                <a:gd name="connsiteY6" fmla="*/ 161365 h 389965"/>
                <a:gd name="connsiteX7" fmla="*/ 162880 w 458716"/>
                <a:gd name="connsiteY7" fmla="*/ 188259 h 389965"/>
                <a:gd name="connsiteX8" fmla="*/ 122539 w 458716"/>
                <a:gd name="connsiteY8" fmla="*/ 242047 h 389965"/>
                <a:gd name="connsiteX9" fmla="*/ 95645 w 458716"/>
                <a:gd name="connsiteY9" fmla="*/ 268942 h 389965"/>
                <a:gd name="connsiteX10" fmla="*/ 41857 w 458716"/>
                <a:gd name="connsiteY10" fmla="*/ 349624 h 389965"/>
                <a:gd name="connsiteX11" fmla="*/ 14963 w 458716"/>
                <a:gd name="connsiteY11" fmla="*/ 389965 h 389965"/>
                <a:gd name="connsiteX12" fmla="*/ 1516 w 458716"/>
                <a:gd name="connsiteY12" fmla="*/ 349624 h 389965"/>
                <a:gd name="connsiteX13" fmla="*/ 55304 w 458716"/>
                <a:gd name="connsiteY13" fmla="*/ 309283 h 389965"/>
                <a:gd name="connsiteX14" fmla="*/ 95645 w 458716"/>
                <a:gd name="connsiteY14" fmla="*/ 282389 h 389965"/>
                <a:gd name="connsiteX15" fmla="*/ 230116 w 458716"/>
                <a:gd name="connsiteY15" fmla="*/ 242047 h 389965"/>
                <a:gd name="connsiteX16" fmla="*/ 230116 w 458716"/>
                <a:gd name="connsiteY16" fmla="*/ 309283 h 389965"/>
                <a:gd name="connsiteX17" fmla="*/ 270457 w 458716"/>
                <a:gd name="connsiteY17" fmla="*/ 282389 h 389965"/>
                <a:gd name="connsiteX18" fmla="*/ 310798 w 458716"/>
                <a:gd name="connsiteY18" fmla="*/ 309283 h 389965"/>
                <a:gd name="connsiteX19" fmla="*/ 458716 w 458716"/>
                <a:gd name="connsiteY19" fmla="*/ 322730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716" h="389965">
                  <a:moveTo>
                    <a:pt x="162880" y="282389"/>
                  </a:moveTo>
                  <a:cubicBezTo>
                    <a:pt x="153915" y="259977"/>
                    <a:pt x="144461" y="237755"/>
                    <a:pt x="135986" y="215153"/>
                  </a:cubicBezTo>
                  <a:cubicBezTo>
                    <a:pt x="131009" y="201881"/>
                    <a:pt x="122539" y="188986"/>
                    <a:pt x="122539" y="174812"/>
                  </a:cubicBezTo>
                  <a:cubicBezTo>
                    <a:pt x="122539" y="134223"/>
                    <a:pt x="129313" y="93826"/>
                    <a:pt x="135986" y="53789"/>
                  </a:cubicBezTo>
                  <a:cubicBezTo>
                    <a:pt x="138316" y="39807"/>
                    <a:pt x="139410" y="23470"/>
                    <a:pt x="149433" y="13447"/>
                  </a:cubicBezTo>
                  <a:cubicBezTo>
                    <a:pt x="159456" y="3424"/>
                    <a:pt x="176328" y="4482"/>
                    <a:pt x="189775" y="0"/>
                  </a:cubicBezTo>
                  <a:cubicBezTo>
                    <a:pt x="241277" y="51504"/>
                    <a:pt x="243671" y="40021"/>
                    <a:pt x="203222" y="161365"/>
                  </a:cubicBezTo>
                  <a:cubicBezTo>
                    <a:pt x="198111" y="176697"/>
                    <a:pt x="176327" y="179294"/>
                    <a:pt x="162880" y="188259"/>
                  </a:cubicBezTo>
                  <a:cubicBezTo>
                    <a:pt x="149433" y="206188"/>
                    <a:pt x="136886" y="224830"/>
                    <a:pt x="122539" y="242047"/>
                  </a:cubicBezTo>
                  <a:cubicBezTo>
                    <a:pt x="114423" y="251787"/>
                    <a:pt x="103252" y="258799"/>
                    <a:pt x="95645" y="268942"/>
                  </a:cubicBezTo>
                  <a:cubicBezTo>
                    <a:pt x="76252" y="294800"/>
                    <a:pt x="59786" y="322730"/>
                    <a:pt x="41857" y="349624"/>
                  </a:cubicBezTo>
                  <a:lnTo>
                    <a:pt x="14963" y="389965"/>
                  </a:lnTo>
                  <a:cubicBezTo>
                    <a:pt x="10481" y="376518"/>
                    <a:pt x="-4823" y="362302"/>
                    <a:pt x="1516" y="349624"/>
                  </a:cubicBezTo>
                  <a:cubicBezTo>
                    <a:pt x="11539" y="329578"/>
                    <a:pt x="37067" y="322310"/>
                    <a:pt x="55304" y="309283"/>
                  </a:cubicBezTo>
                  <a:cubicBezTo>
                    <a:pt x="68455" y="299889"/>
                    <a:pt x="80877" y="288953"/>
                    <a:pt x="95645" y="282389"/>
                  </a:cubicBezTo>
                  <a:cubicBezTo>
                    <a:pt x="137731" y="263684"/>
                    <a:pt x="185418" y="253222"/>
                    <a:pt x="230116" y="242047"/>
                  </a:cubicBezTo>
                  <a:cubicBezTo>
                    <a:pt x="220626" y="251537"/>
                    <a:pt x="159437" y="295147"/>
                    <a:pt x="230116" y="309283"/>
                  </a:cubicBezTo>
                  <a:cubicBezTo>
                    <a:pt x="245963" y="312452"/>
                    <a:pt x="257010" y="291354"/>
                    <a:pt x="270457" y="282389"/>
                  </a:cubicBezTo>
                  <a:cubicBezTo>
                    <a:pt x="283904" y="291354"/>
                    <a:pt x="295666" y="303608"/>
                    <a:pt x="310798" y="309283"/>
                  </a:cubicBezTo>
                  <a:cubicBezTo>
                    <a:pt x="360722" y="328004"/>
                    <a:pt x="406580" y="322730"/>
                    <a:pt x="458716" y="3227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052920" y="5075724"/>
              <a:ext cx="511175" cy="352425"/>
            </a:xfrm>
            <a:custGeom>
              <a:avLst/>
              <a:gdLst>
                <a:gd name="connsiteX0" fmla="*/ 53789 w 510989"/>
                <a:gd name="connsiteY0" fmla="*/ 16584 h 352760"/>
                <a:gd name="connsiteX1" fmla="*/ 174812 w 510989"/>
                <a:gd name="connsiteY1" fmla="*/ 3137 h 352760"/>
                <a:gd name="connsiteX2" fmla="*/ 215153 w 510989"/>
                <a:gd name="connsiteY2" fmla="*/ 124160 h 352760"/>
                <a:gd name="connsiteX3" fmla="*/ 201706 w 510989"/>
                <a:gd name="connsiteY3" fmla="*/ 191395 h 352760"/>
                <a:gd name="connsiteX4" fmla="*/ 174812 w 510989"/>
                <a:gd name="connsiteY4" fmla="*/ 218290 h 352760"/>
                <a:gd name="connsiteX5" fmla="*/ 80683 w 510989"/>
                <a:gd name="connsiteY5" fmla="*/ 272078 h 352760"/>
                <a:gd name="connsiteX6" fmla="*/ 0 w 510989"/>
                <a:gd name="connsiteY6" fmla="*/ 325866 h 352760"/>
                <a:gd name="connsiteX7" fmla="*/ 67236 w 510989"/>
                <a:gd name="connsiteY7" fmla="*/ 339313 h 352760"/>
                <a:gd name="connsiteX8" fmla="*/ 107577 w 510989"/>
                <a:gd name="connsiteY8" fmla="*/ 352760 h 352760"/>
                <a:gd name="connsiteX9" fmla="*/ 443753 w 510989"/>
                <a:gd name="connsiteY9" fmla="*/ 339313 h 352760"/>
                <a:gd name="connsiteX10" fmla="*/ 457200 w 510989"/>
                <a:gd name="connsiteY10" fmla="*/ 298972 h 352760"/>
                <a:gd name="connsiteX11" fmla="*/ 416859 w 510989"/>
                <a:gd name="connsiteY11" fmla="*/ 312419 h 352760"/>
                <a:gd name="connsiteX12" fmla="*/ 510989 w 510989"/>
                <a:gd name="connsiteY12" fmla="*/ 325866 h 35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989" h="352760">
                  <a:moveTo>
                    <a:pt x="53789" y="16584"/>
                  </a:moveTo>
                  <a:cubicBezTo>
                    <a:pt x="94130" y="12102"/>
                    <a:pt x="135653" y="-7543"/>
                    <a:pt x="174812" y="3137"/>
                  </a:cubicBezTo>
                  <a:cubicBezTo>
                    <a:pt x="198366" y="9561"/>
                    <a:pt x="213237" y="114580"/>
                    <a:pt x="215153" y="124160"/>
                  </a:cubicBezTo>
                  <a:cubicBezTo>
                    <a:pt x="210671" y="146572"/>
                    <a:pt x="210709" y="170387"/>
                    <a:pt x="201706" y="191395"/>
                  </a:cubicBezTo>
                  <a:cubicBezTo>
                    <a:pt x="196712" y="203048"/>
                    <a:pt x="184712" y="210370"/>
                    <a:pt x="174812" y="218290"/>
                  </a:cubicBezTo>
                  <a:cubicBezTo>
                    <a:pt x="128300" y="255500"/>
                    <a:pt x="135892" y="238953"/>
                    <a:pt x="80683" y="272078"/>
                  </a:cubicBezTo>
                  <a:cubicBezTo>
                    <a:pt x="52966" y="288708"/>
                    <a:pt x="0" y="325866"/>
                    <a:pt x="0" y="325866"/>
                  </a:cubicBezTo>
                  <a:cubicBezTo>
                    <a:pt x="22412" y="330348"/>
                    <a:pt x="45063" y="333770"/>
                    <a:pt x="67236" y="339313"/>
                  </a:cubicBezTo>
                  <a:cubicBezTo>
                    <a:pt x="80987" y="342751"/>
                    <a:pt x="93403" y="352760"/>
                    <a:pt x="107577" y="352760"/>
                  </a:cubicBezTo>
                  <a:cubicBezTo>
                    <a:pt x="219725" y="352760"/>
                    <a:pt x="331694" y="343795"/>
                    <a:pt x="443753" y="339313"/>
                  </a:cubicBezTo>
                  <a:cubicBezTo>
                    <a:pt x="448235" y="325866"/>
                    <a:pt x="467223" y="308995"/>
                    <a:pt x="457200" y="298972"/>
                  </a:cubicBezTo>
                  <a:cubicBezTo>
                    <a:pt x="447177" y="288949"/>
                    <a:pt x="410520" y="299741"/>
                    <a:pt x="416859" y="312419"/>
                  </a:cubicBezTo>
                  <a:cubicBezTo>
                    <a:pt x="425214" y="329127"/>
                    <a:pt x="494716" y="325866"/>
                    <a:pt x="510989" y="3258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8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JT: Summary </a:t>
            </a:r>
            <a:r>
              <a:rPr lang="en-CA" dirty="0" smtClean="0"/>
              <a:t>(Protecting The Message)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6507480" cy="4187952"/>
          </a:xfrm>
        </p:spPr>
        <p:txBody>
          <a:bodyPr/>
          <a:lstStyle/>
          <a:p>
            <a:r>
              <a:rPr lang="en-US" dirty="0" smtClean="0"/>
              <a:t>To prevent unauthorized viewing/tampering of the message being sent encrypt it:</a:t>
            </a:r>
          </a:p>
          <a:p>
            <a:pPr lvl="1"/>
            <a:r>
              <a:rPr lang="en-US" dirty="0" smtClean="0"/>
              <a:t>The sender uses the public key of the receiver</a:t>
            </a:r>
          </a:p>
          <a:p>
            <a:pPr lvl="1"/>
            <a:r>
              <a:rPr lang="en-US" dirty="0" smtClean="0"/>
              <a:t>The receiver uses his/own private key to decrypt the message</a:t>
            </a:r>
          </a:p>
          <a:p>
            <a:pPr lvl="1"/>
            <a:r>
              <a:rPr lang="en-US" dirty="0" smtClean="0"/>
              <a:t>The receiver is the only one with a copy of the private key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8CDC8-3825-4159-9365-B05D7A8F054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2800" y="304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This is Tam’s secret message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11568" y="22860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Vijt</a:t>
            </a:r>
            <a:r>
              <a:rPr lang="en-US" dirty="0"/>
              <a:t> </a:t>
            </a:r>
            <a:r>
              <a:rPr lang="en-US" dirty="0" err="1" smtClean="0"/>
              <a:t>jt</a:t>
            </a:r>
            <a:r>
              <a:rPr lang="en-US" dirty="0" smtClean="0"/>
              <a:t> </a:t>
            </a:r>
            <a:r>
              <a:rPr lang="en-US" dirty="0" err="1" smtClean="0"/>
              <a:t>Ubn’t</a:t>
            </a:r>
            <a:r>
              <a:rPr lang="en-US" dirty="0" smtClean="0"/>
              <a:t> </a:t>
            </a:r>
            <a:r>
              <a:rPr lang="en-US" dirty="0" err="1" smtClean="0"/>
              <a:t>tfdsfu</a:t>
            </a:r>
            <a:r>
              <a:rPr lang="en-US" dirty="0" smtClean="0"/>
              <a:t> </a:t>
            </a:r>
            <a:r>
              <a:rPr lang="en-US" dirty="0" err="1" smtClean="0"/>
              <a:t>nfttbhf</a:t>
            </a:r>
            <a:endParaRPr lang="en-US" dirty="0"/>
          </a:p>
        </p:txBody>
      </p:sp>
      <p:pic>
        <p:nvPicPr>
          <p:cNvPr id="1026" name="Picture 2" descr="C:\Users\tamj\AppData\Local\Microsoft\Windows\Temporary Internet Files\Content.IE5\NXE19V4B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2904" y="3733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This is Tam’s secret message</a:t>
            </a:r>
            <a:endParaRPr lang="en-US" dirty="0"/>
          </a:p>
        </p:txBody>
      </p:sp>
      <p:pic>
        <p:nvPicPr>
          <p:cNvPr id="9" name="Picture 2" descr="C:\Users\tamj\AppData\Local\Microsoft\Windows\Temporary Internet Files\Content.IE5\NXE19V4B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402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JT: Test Of Your Security Savviness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ea typeface="ＭＳ Ｐゴシック" pitchFamily="34" charset="-128"/>
              </a:rPr>
              <a:t>You get a file attachment in a message, from which of the following people would should you accept it and why?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BCCE-F50E-4C00-B692-BE7FA64BB4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774825" y="2419350"/>
            <a:ext cx="4752975" cy="982663"/>
            <a:chOff x="1775453" y="2396533"/>
            <a:chExt cx="4752938" cy="983254"/>
          </a:xfrm>
        </p:grpSpPr>
        <p:pic>
          <p:nvPicPr>
            <p:cNvPr id="19470" name="Picture 5" descr="No_fot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5453" y="2405062"/>
              <a:ext cx="9747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 Box 6"/>
            <p:cNvSpPr txBox="1">
              <a:spLocks noChangeArrowheads="1"/>
            </p:cNvSpPr>
            <p:nvPr/>
          </p:nvSpPr>
          <p:spPr bwMode="auto">
            <a:xfrm>
              <a:off x="2782076" y="2396533"/>
              <a:ext cx="374631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993300"/>
                  </a:solidFill>
                </a:rPr>
                <a:t>Someone you only know online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498600" y="1527175"/>
            <a:ext cx="3549650" cy="650875"/>
            <a:chOff x="1498600" y="1527508"/>
            <a:chExt cx="3550278" cy="650133"/>
          </a:xfrm>
        </p:grpSpPr>
        <p:sp>
          <p:nvSpPr>
            <p:cNvPr id="19468" name="Text Box 7"/>
            <p:cNvSpPr txBox="1">
              <a:spLocks noChangeArrowheads="1"/>
            </p:cNvSpPr>
            <p:nvPr/>
          </p:nvSpPr>
          <p:spPr bwMode="auto">
            <a:xfrm>
              <a:off x="1498600" y="1531310"/>
              <a:ext cx="1076325" cy="64633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FFFFFF"/>
                  </a:solidFill>
                </a:rPr>
                <a:t>???</a:t>
              </a:r>
            </a:p>
          </p:txBody>
        </p:sp>
        <p:sp>
          <p:nvSpPr>
            <p:cNvPr id="19469" name="Text Box 8"/>
            <p:cNvSpPr txBox="1">
              <a:spLocks noChangeArrowheads="1"/>
            </p:cNvSpPr>
            <p:nvPr/>
          </p:nvSpPr>
          <p:spPr bwMode="auto">
            <a:xfrm>
              <a:off x="2750178" y="1527508"/>
              <a:ext cx="22987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993300"/>
                  </a:solidFill>
                </a:rPr>
                <a:t>A total stranger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90700" y="3571875"/>
            <a:ext cx="3289300" cy="1076325"/>
            <a:chOff x="1790700" y="3571307"/>
            <a:chExt cx="3290076" cy="1076893"/>
          </a:xfrm>
        </p:grpSpPr>
        <p:pic>
          <p:nvPicPr>
            <p:cNvPr id="19466" name="Picture 10" descr="FRIEND"/>
            <p:cNvPicPr>
              <a:picLocks noChangeAspect="1" noChangeArrowheads="1"/>
            </p:cNvPicPr>
            <p:nvPr/>
          </p:nvPicPr>
          <p:blipFill>
            <a:blip r:embed="rId3" cstate="print"/>
            <a:srcRect r="37737"/>
            <a:stretch>
              <a:fillRect/>
            </a:stretch>
          </p:blipFill>
          <p:spPr bwMode="auto">
            <a:xfrm>
              <a:off x="1790700" y="3614737"/>
              <a:ext cx="800100" cy="103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782076" y="3571307"/>
              <a:ext cx="22987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993300"/>
                  </a:solidFill>
                </a:rPr>
                <a:t>Your best friend (forever)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31975" y="4764088"/>
            <a:ext cx="3235325" cy="569912"/>
            <a:chOff x="1831628" y="4764420"/>
            <a:chExt cx="3236448" cy="569580"/>
          </a:xfrm>
        </p:grpSpPr>
        <p:pic>
          <p:nvPicPr>
            <p:cNvPr id="19464" name="Picture 14" descr="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1628" y="4764420"/>
              <a:ext cx="760759" cy="56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17"/>
            <p:cNvSpPr txBox="1">
              <a:spLocks noChangeArrowheads="1"/>
            </p:cNvSpPr>
            <p:nvPr/>
          </p:nvSpPr>
          <p:spPr bwMode="auto">
            <a:xfrm>
              <a:off x="2794776" y="4764420"/>
              <a:ext cx="22733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993300"/>
                  </a:solidFill>
                </a:rPr>
                <a:t>This guy!!!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Secure Socket Layer</a:t>
            </a:r>
            <a:endParaRPr lang="en-US" dirty="0"/>
          </a:p>
        </p:txBody>
      </p:sp>
      <p:sp>
        <p:nvSpPr>
          <p:cNvPr id="80898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  <a:ea typeface="ＭＳ Ｐゴシック" pitchFamily="34" charset="-128"/>
              </a:rPr>
              <a:t>WWW’s security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CAE59-EC80-4CE3-8B25-3915D267D3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Special message sent from a server S to a client B (browser)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Allows B to authenticate 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Provided by certification authorities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For a fee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C00F64-BA7B-43F9-8365-374559EEA7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Includes:</a:t>
            </a:r>
          </a:p>
          <a:p>
            <a:pPr eaLnBrk="1" hangingPunct="1">
              <a:defRPr/>
            </a:pPr>
            <a:r>
              <a:rPr lang="en-US" dirty="0" smtClean="0"/>
              <a:t>S’s public key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b="1" baseline="-25000" dirty="0" smtClean="0">
                <a:solidFill>
                  <a:srgbClr val="00B050"/>
                </a:solidFill>
              </a:rPr>
              <a:t>S</a:t>
            </a:r>
            <a:r>
              <a:rPr lang="en-US" b="1" baseline="30000" dirty="0" smtClean="0">
                <a:solidFill>
                  <a:srgbClr val="00B050"/>
                </a:solidFill>
              </a:rPr>
              <a:t>+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S’s identity (host name part of URL)</a:t>
            </a:r>
          </a:p>
          <a:p>
            <a:pPr eaLnBrk="1" hangingPunct="1">
              <a:defRPr/>
            </a:pPr>
            <a:r>
              <a:rPr lang="en-US" dirty="0" smtClean="0"/>
              <a:t>Expiration date for DC</a:t>
            </a:r>
          </a:p>
          <a:p>
            <a:pPr eaLnBrk="1" hangingPunct="1">
              <a:defRPr/>
            </a:pPr>
            <a:r>
              <a:rPr lang="en-US" dirty="0" smtClean="0"/>
              <a:t>Name of the CA</a:t>
            </a:r>
          </a:p>
          <a:p>
            <a:pPr eaLnBrk="1" hangingPunct="1">
              <a:defRPr/>
            </a:pPr>
            <a:r>
              <a:rPr lang="en-US" dirty="0" smtClean="0"/>
              <a:t>Serial number</a:t>
            </a:r>
          </a:p>
          <a:p>
            <a:pPr eaLnBrk="1" hangingPunct="1">
              <a:defRPr/>
            </a:pPr>
            <a:r>
              <a:rPr lang="en-US" dirty="0" smtClean="0"/>
              <a:t>Digital signature ds (JT: again it’s generated via the sender’s - in this case the website – private key)</a:t>
            </a:r>
          </a:p>
          <a:p>
            <a:pPr lvl="1" eaLnBrk="1" hangingPunct="1">
              <a:defRPr/>
            </a:pPr>
            <a:r>
              <a:rPr lang="en-US" dirty="0" smtClean="0"/>
              <a:t>ds = ENCRYPT(S,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-25000" dirty="0" smtClean="0">
                <a:solidFill>
                  <a:srgbClr val="FF0000"/>
                </a:solidFill>
              </a:rPr>
              <a:t>CA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Other things</a:t>
            </a:r>
            <a:endParaRPr lang="en-US" dirty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20322-CDBE-4090-9B84-F33437ABDBC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79194-2852-4888-AF72-3AA76753F8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>
              <a:cs typeface="Arial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175"/>
            <a:ext cx="56769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a DS in FireFox</a:t>
            </a:r>
            <a:endParaRPr lang="en-US" dirty="0"/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CBFE1-D979-44F0-A302-2F08F4463D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>
              <a:cs typeface="Arial" charset="0"/>
            </a:endParaRP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 b="33044"/>
          <a:stretch>
            <a:fillRect/>
          </a:stretch>
        </p:blipFill>
        <p:spPr bwMode="auto">
          <a:xfrm>
            <a:off x="1752600" y="457200"/>
            <a:ext cx="5676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Where Are Digital Certificates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As mentioned they can be used to ensure that you are viewing the intended website.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You haven’t been re-directed to another website by a malicious program)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You haven’t mistakenly typed in the wrong URL.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Sometimes occurs when you try to get the “Canadian” version of a website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Instead of </a:t>
            </a:r>
            <a:r>
              <a:rPr lang="en-US" dirty="0" smtClean="0">
                <a:ea typeface="ＭＳ Ｐゴシック" pitchFamily="34" charset="-128"/>
                <a:hlinkClick r:id="rId3"/>
              </a:rPr>
              <a:t>www.companyname.com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You type: </a:t>
            </a:r>
            <a:r>
              <a:rPr lang="en-US" dirty="0" smtClean="0">
                <a:ea typeface="ＭＳ Ｐゴシック" pitchFamily="34" charset="-128"/>
                <a:hlinkClick r:id="rId4"/>
              </a:rPr>
              <a:t>www.companyname.ca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C19-5C74-46DA-998D-3892A41086F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Where Are Digital Certificates Used?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Ensuring that software comes from the intended source.</a:t>
            </a:r>
          </a:p>
          <a:p>
            <a:pPr eaLnBrk="1" hangingPunct="1">
              <a:defRPr/>
            </a:pPr>
            <a:r>
              <a:rPr lang="en-US" sz="2400" dirty="0" smtClean="0"/>
              <a:t>Also it can be used that software has not been altered.</a:t>
            </a:r>
          </a:p>
          <a:p>
            <a:pPr lvl="1" eaLnBrk="1" hangingPunct="1">
              <a:defRPr/>
            </a:pPr>
            <a:r>
              <a:rPr lang="en-US" sz="2000" dirty="0" smtClean="0"/>
              <a:t>Example: the developer provides a free download but someone else has modified the program to include a malicious component</a:t>
            </a:r>
            <a:r>
              <a:rPr lang="en-US" sz="2000" dirty="0" smtClean="0"/>
              <a:t>.</a:t>
            </a:r>
          </a:p>
          <a:p>
            <a:pPr lvl="2" eaLnBrk="1" hangingPunct="1">
              <a:defRPr/>
            </a:pPr>
            <a:r>
              <a:rPr lang="en-US" sz="2000" dirty="0" smtClean="0"/>
              <a:t>How do you know if downloadable versions of familiar software is safe?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Example of digital certificates for programs (software developers)</a:t>
            </a:r>
          </a:p>
          <a:p>
            <a:pPr lvl="2" eaLnBrk="1" hangingPunct="1"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support.microsoft.com/kb/206637</a:t>
            </a:r>
            <a:endParaRPr lang="en-US" sz="2000" dirty="0" smtClean="0"/>
          </a:p>
          <a:p>
            <a:pPr marL="347663" lvl="1" indent="0" eaLnBrk="1" hangingPunct="1">
              <a:buFont typeface="Verdana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EF2F9-A7D0-4CF6-9AE3-F033FC84B3C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Secure Socket Layer (SSL)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Turned on by HTTP</a:t>
            </a:r>
            <a:r>
              <a:rPr lang="en-US" b="1" dirty="0" smtClean="0">
                <a:ea typeface="ＭＳ Ｐゴシック" pitchFamily="34" charset="-128"/>
              </a:rPr>
              <a:t>S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Browser and server establish secure channel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Browser authenticates server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Uses digital certificate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HTTP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CA" dirty="0" smtClean="0">
              <a:ea typeface="ＭＳ Ｐゴシック" pitchFamily="34" charset="-128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 cstate="print"/>
          <a:srcRect b="28493"/>
          <a:stretch>
            <a:fillRect/>
          </a:stretch>
        </p:blipFill>
        <p:spPr bwMode="auto">
          <a:xfrm>
            <a:off x="762000" y="10668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nk 2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839788"/>
            <a:ext cx="12271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nk 3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0" y="1362075"/>
            <a:ext cx="5286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55ACF-5E53-428D-9A3B-C6A360914F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3429000"/>
            <a:ext cx="563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381000"/>
            <a:ext cx="685800" cy="583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391400" y="304800"/>
            <a:ext cx="6858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600" y="838200"/>
            <a:ext cx="563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43200" y="6096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https – request secure connection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52600" y="1676400"/>
            <a:ext cx="563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43200" y="14478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send [K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S</a:t>
            </a:r>
            <a:r>
              <a:rPr lang="en-US" sz="15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1500" b="1" dirty="0" smtClean="0">
                <a:solidFill>
                  <a:schemeClr val="tx1"/>
                </a:solidFill>
              </a:rPr>
              <a:t>, S , </a:t>
            </a:r>
            <a:r>
              <a:rPr lang="en-US" sz="1500" b="1" i="1" dirty="0" smtClean="0">
                <a:solidFill>
                  <a:schemeClr val="tx1"/>
                </a:solidFill>
              </a:rPr>
              <a:t>ed</a:t>
            </a:r>
            <a:r>
              <a:rPr lang="en-US" sz="1500" b="1" dirty="0" smtClean="0">
                <a:solidFill>
                  <a:schemeClr val="tx1"/>
                </a:solidFill>
              </a:rPr>
              <a:t>, CA, </a:t>
            </a:r>
            <a:r>
              <a:rPr lang="en-US" sz="1500" b="1" i="1" dirty="0" smtClean="0">
                <a:solidFill>
                  <a:schemeClr val="tx1"/>
                </a:solidFill>
              </a:rPr>
              <a:t>sn</a:t>
            </a:r>
            <a:r>
              <a:rPr lang="en-US" sz="1500" b="1" dirty="0" smtClean="0">
                <a:solidFill>
                  <a:schemeClr val="tx1"/>
                </a:solidFill>
              </a:rPr>
              <a:t>, </a:t>
            </a:r>
            <a:r>
              <a:rPr lang="en-US" sz="1500" b="1" i="1" dirty="0" smtClean="0">
                <a:solidFill>
                  <a:schemeClr val="tx1"/>
                </a:solidFill>
              </a:rPr>
              <a:t>ds</a:t>
            </a:r>
            <a:r>
              <a:rPr lang="en-US" sz="1500" b="1" dirty="0" smtClean="0">
                <a:solidFill>
                  <a:schemeClr val="tx1"/>
                </a:solidFill>
              </a:rPr>
              <a:t>]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2590800"/>
            <a:ext cx="563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43200" y="23622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K’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B,S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sym typeface="Symbol"/>
              </a:rPr>
              <a:t>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ENCRYPT(K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B,S </a:t>
            </a:r>
            <a:r>
              <a:rPr lang="en-US" sz="1400" b="1" dirty="0" smtClean="0">
                <a:solidFill>
                  <a:schemeClr val="tx1"/>
                </a:solidFill>
              </a:rPr>
              <a:t>,K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S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</a:rPr>
              <a:t>);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send K’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B,S</a:t>
            </a:r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2004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C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  <a:sym typeface="Symbol"/>
              </a:rPr>
              <a:t></a:t>
            </a:r>
            <a:r>
              <a:rPr lang="en-US" sz="15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ENCRYPT(P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1500" b="1" dirty="0" smtClean="0">
                <a:solidFill>
                  <a:schemeClr val="tx1"/>
                </a:solidFill>
              </a:rPr>
              <a:t>, K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B,S</a:t>
            </a:r>
            <a:r>
              <a:rPr lang="en-US" sz="1500" b="1" dirty="0" smtClean="0">
                <a:solidFill>
                  <a:schemeClr val="tx1"/>
                </a:solidFill>
              </a:rPr>
              <a:t>); send C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52600" y="4267200"/>
            <a:ext cx="5638800" cy="158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43200" y="40386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C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  <a:sym typeface="Symbol"/>
              </a:rPr>
              <a:t></a:t>
            </a:r>
            <a:r>
              <a:rPr lang="en-US" sz="15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ENCRYPT(P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500" b="1" dirty="0" smtClean="0">
                <a:solidFill>
                  <a:schemeClr val="tx1"/>
                </a:solidFill>
              </a:rPr>
              <a:t>, K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B,S</a:t>
            </a:r>
            <a:r>
              <a:rPr lang="en-US" sz="1500" b="1" dirty="0" smtClean="0">
                <a:solidFill>
                  <a:schemeClr val="tx1"/>
                </a:solidFill>
              </a:rPr>
              <a:t>); send C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38600" y="4352925"/>
            <a:ext cx="930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>
                <a:latin typeface="Verdana" pitchFamily="34" charset="0"/>
              </a:rPr>
              <a:t>. . 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2600" y="5638800"/>
            <a:ext cx="5638800" cy="1588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43200" y="5410200"/>
            <a:ext cx="38100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Dispose K</a:t>
            </a:r>
            <a:r>
              <a:rPr lang="en-US" sz="1500" b="1" baseline="-25000" dirty="0" smtClean="0">
                <a:solidFill>
                  <a:schemeClr val="tx1"/>
                </a:solidFill>
              </a:rPr>
              <a:t>B,S</a:t>
            </a:r>
            <a:r>
              <a:rPr lang="en-US" sz="1500" b="1" dirty="0" smtClean="0">
                <a:solidFill>
                  <a:schemeClr val="tx1"/>
                </a:solidFill>
              </a:rPr>
              <a:t>; close connection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7400" y="533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81800" y="1371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57400" y="2209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81800" y="31242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57400" y="39735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8" grpId="0" animBg="1"/>
      <p:bldP spid="19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How To Be 100% Virus Safe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6588" y="3597275"/>
            <a:ext cx="457200" cy="365125"/>
          </a:xfrm>
        </p:spPr>
        <p:txBody>
          <a:bodyPr/>
          <a:lstStyle/>
          <a:p>
            <a:pPr>
              <a:defRPr/>
            </a:pPr>
            <a:fld id="{04D300B3-0F5E-43E8-8259-6041C237C5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483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111375"/>
            <a:ext cx="17970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4" name="Straight Connector 6"/>
          <p:cNvCxnSpPr>
            <a:cxnSpLocks noChangeShapeType="1"/>
          </p:cNvCxnSpPr>
          <p:nvPr/>
        </p:nvCxnSpPr>
        <p:spPr bwMode="auto">
          <a:xfrm>
            <a:off x="3657600" y="3514725"/>
            <a:ext cx="3292475" cy="20018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616325" y="3495675"/>
            <a:ext cx="3359150" cy="2046288"/>
          </a:xfrm>
          <a:prstGeom prst="line">
            <a:avLst/>
          </a:prstGeom>
          <a:noFill/>
          <a:ln w="88900" algn="ctr">
            <a:solidFill>
              <a:srgbClr val="FFFFFF"/>
            </a:solidFill>
            <a:round/>
            <a:headEnd type="none" w="sm" len="sm"/>
            <a:tailEnd/>
          </a:ln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3244850"/>
            <a:ext cx="2590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altLang="en-US" dirty="0"/>
              <a:t>Disconnect your computer and all devices from the Internet</a:t>
            </a:r>
            <a:endParaRPr lang="en-CA" altLang="en-US" dirty="0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6867525" y="1092200"/>
            <a:ext cx="2022475" cy="2936875"/>
            <a:chOff x="6959600" y="3606800"/>
            <a:chExt cx="2021840" cy="2936240"/>
          </a:xfrm>
        </p:grpSpPr>
        <p:sp>
          <p:nvSpPr>
            <p:cNvPr id="20497" name="Rectangle 26"/>
            <p:cNvSpPr>
              <a:spLocks noChangeArrowheads="1"/>
            </p:cNvSpPr>
            <p:nvPr/>
          </p:nvSpPr>
          <p:spPr bwMode="auto">
            <a:xfrm>
              <a:off x="6969760" y="4612640"/>
              <a:ext cx="1818640" cy="1930400"/>
            </a:xfrm>
            <a:prstGeom prst="rect">
              <a:avLst/>
            </a:prstGeom>
            <a:solidFill>
              <a:srgbClr val="FFFFFF">
                <a:alpha val="7294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CA" altLang="en-US" sz="1600" dirty="0"/>
            </a:p>
          </p:txBody>
        </p:sp>
        <p:sp>
          <p:nvSpPr>
            <p:cNvPr id="20498" name="TextBox 27"/>
            <p:cNvSpPr txBox="1">
              <a:spLocks noChangeArrowheads="1"/>
            </p:cNvSpPr>
            <p:nvPr/>
          </p:nvSpPr>
          <p:spPr bwMode="auto">
            <a:xfrm>
              <a:off x="6959600" y="3606800"/>
              <a:ext cx="2021840" cy="84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/>
            <a:lstStyle/>
            <a:p>
              <a:r>
                <a:rPr lang="en-US" altLang="en-US" dirty="0"/>
                <a:t>Leave them off all the time</a:t>
              </a:r>
              <a:endParaRPr lang="en-CA" altLang="en-US" dirty="0"/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5146675" y="1966913"/>
            <a:ext cx="3606800" cy="2193925"/>
            <a:chOff x="5232400" y="4521200"/>
            <a:chExt cx="3606800" cy="2194560"/>
          </a:xfrm>
        </p:grpSpPr>
        <p:grpSp>
          <p:nvGrpSpPr>
            <p:cNvPr id="20490" name="Group 23"/>
            <p:cNvGrpSpPr>
              <a:grpSpLocks/>
            </p:cNvGrpSpPr>
            <p:nvPr/>
          </p:nvGrpSpPr>
          <p:grpSpPr bwMode="auto">
            <a:xfrm>
              <a:off x="6715760" y="4521200"/>
              <a:ext cx="2123440" cy="2082800"/>
              <a:chOff x="6715760" y="4521200"/>
              <a:chExt cx="2123440" cy="2082800"/>
            </a:xfrm>
          </p:grpSpPr>
          <p:sp>
            <p:nvSpPr>
              <p:cNvPr id="20492" name="Rectangle 17"/>
              <p:cNvSpPr>
                <a:spLocks noChangeArrowheads="1"/>
              </p:cNvSpPr>
              <p:nvPr/>
            </p:nvSpPr>
            <p:spPr bwMode="auto">
              <a:xfrm>
                <a:off x="6715760" y="4521200"/>
                <a:ext cx="2123440" cy="2082800"/>
              </a:xfrm>
              <a:prstGeom prst="rect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/>
              <a:lstStyle/>
              <a:p>
                <a:pPr algn="ctr"/>
                <a:endParaRPr lang="en-CA" altLang="en-US" sz="1600" dirty="0"/>
              </a:p>
            </p:txBody>
          </p:sp>
          <p:cxnSp>
            <p:nvCxnSpPr>
              <p:cNvPr id="20493" name="Straight Connector 19"/>
              <p:cNvCxnSpPr>
                <a:cxnSpLocks noChangeShapeType="1"/>
              </p:cNvCxnSpPr>
              <p:nvPr/>
            </p:nvCxnSpPr>
            <p:spPr bwMode="auto">
              <a:xfrm rot="5400000">
                <a:off x="6045200" y="5537200"/>
                <a:ext cx="2052320" cy="2032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 type="none" w="sm" len="sm"/>
                <a:tailEnd/>
              </a:ln>
            </p:spPr>
          </p:cxnSp>
          <p:cxnSp>
            <p:nvCxnSpPr>
              <p:cNvPr id="20494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6441440" y="5547360"/>
                <a:ext cx="2052320" cy="2032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 type="none" w="sm" len="sm"/>
                <a:tailEnd/>
              </a:ln>
            </p:spPr>
          </p:cxnSp>
          <p:cxnSp>
            <p:nvCxnSpPr>
              <p:cNvPr id="20495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6898640" y="5557520"/>
                <a:ext cx="2052320" cy="2032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 type="none" w="sm" len="sm"/>
                <a:tailEnd/>
              </a:ln>
            </p:spPr>
          </p:cxnSp>
          <p:cxnSp>
            <p:nvCxnSpPr>
              <p:cNvPr id="20496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7406640" y="5547360"/>
                <a:ext cx="2052320" cy="20320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 type="none" w="sm" len="sm"/>
                <a:tailEnd/>
              </a:ln>
            </p:spPr>
          </p:cxnSp>
        </p:grpSp>
        <p:sp>
          <p:nvSpPr>
            <p:cNvPr id="20491" name="TextBox 24"/>
            <p:cNvSpPr txBox="1">
              <a:spLocks noChangeArrowheads="1"/>
            </p:cNvSpPr>
            <p:nvPr/>
          </p:nvSpPr>
          <p:spPr bwMode="auto">
            <a:xfrm>
              <a:off x="5232400" y="5750560"/>
              <a:ext cx="148336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/>
            <a:lstStyle/>
            <a:p>
              <a:pPr algn="r"/>
              <a:r>
                <a:rPr lang="en-US" altLang="en-US" dirty="0"/>
                <a:t>Put your electronics in a vault</a:t>
              </a:r>
              <a:endParaRPr lang="en-CA" altLang="en-US" dirty="0"/>
            </a:p>
          </p:txBody>
        </p:sp>
      </p:grpSp>
      <p:pic>
        <p:nvPicPr>
          <p:cNvPr id="1026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31946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10649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8A60C-4C1D-4C1D-8A06-905144DA89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>
              <a:cs typeface="Arial" charset="0"/>
            </a:endParaRP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 cstate="print"/>
          <a:srcRect l="13000" r="30000" b="80159"/>
          <a:stretch>
            <a:fillRect/>
          </a:stretch>
        </p:blipFill>
        <p:spPr bwMode="auto">
          <a:xfrm>
            <a:off x="1752600" y="1028700"/>
            <a:ext cx="4343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7134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5486400" y="914400"/>
            <a:ext cx="1295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334000" y="1828800"/>
            <a:ext cx="20574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58066" t="7310" r="37987" b="87469"/>
          <a:stretch>
            <a:fillRect/>
          </a:stretch>
        </p:blipFill>
        <p:spPr bwMode="auto">
          <a:xfrm>
            <a:off x="6781800" y="457200"/>
            <a:ext cx="1463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Fire Fox</a:t>
            </a:r>
            <a:endParaRPr lang="en-US" dirty="0"/>
          </a:p>
        </p:txBody>
      </p:sp>
      <p:sp>
        <p:nvSpPr>
          <p:cNvPr id="107522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0D630-3A29-4DBA-B926-9088B42825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dirty="0"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7162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 cstate="print"/>
          <a:srcRect l="20213" t="65788"/>
          <a:stretch>
            <a:fillRect/>
          </a:stretch>
        </p:blipFill>
        <p:spPr bwMode="auto">
          <a:xfrm>
            <a:off x="1600200" y="7620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7162800" y="2133600"/>
            <a:ext cx="1295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124700" y="5372100"/>
            <a:ext cx="10668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94485" t="95210" r="2661"/>
          <a:stretch>
            <a:fillRect/>
          </a:stretch>
        </p:blipFill>
        <p:spPr bwMode="auto">
          <a:xfrm>
            <a:off x="7543800" y="4572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94093" t="87563" r="2669" b="2249"/>
          <a:stretch>
            <a:fillRect/>
          </a:stretch>
        </p:blipFill>
        <p:spPr bwMode="auto">
          <a:xfrm>
            <a:off x="6019800" y="5105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99330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  <a:ea typeface="ＭＳ Ｐゴシック" pitchFamily="34" charset="-128"/>
              </a:rPr>
              <a:t>Protect your Computers</a:t>
            </a:r>
          </a:p>
        </p:txBody>
      </p:sp>
      <p:sp>
        <p:nvSpPr>
          <p:cNvPr id="11059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4EE16-C6A2-4F04-9B65-C7F14E9A9A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Firewalls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01088" cy="5341938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endParaRPr lang="en-US" b="1" dirty="0" smtClean="0">
              <a:ea typeface="ＭＳ Ｐゴシック" pitchFamily="34" charset="-128"/>
              <a:sym typeface="Symbol" pitchFamily="18" charset="2"/>
            </a:endParaRPr>
          </a:p>
          <a:p>
            <a:pPr marL="609600" indent="-609600" eaLnBrk="1" hangingPunct="1">
              <a:buFontTx/>
              <a:buChar char="•"/>
            </a:pPr>
            <a:r>
              <a:rPr lang="en-US" b="1" dirty="0" smtClean="0">
                <a:ea typeface="ＭＳ Ｐゴシック" pitchFamily="34" charset="-128"/>
                <a:sym typeface="Symbol" pitchFamily="18" charset="2"/>
              </a:rPr>
              <a:t>Firewall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: a monitor program dedicated to “external” access control </a:t>
            </a:r>
          </a:p>
          <a:p>
            <a:pPr marL="609600" indent="-609600" eaLnBrk="1" hangingPunct="1">
              <a:buFontTx/>
              <a:buChar char="•"/>
            </a:pPr>
            <a:endParaRPr lang="en-US" dirty="0" smtClean="0">
              <a:ea typeface="ＭＳ Ｐゴシック" pitchFamily="34" charset="-128"/>
              <a:sym typeface="Symbol" pitchFamily="18" charset="2"/>
            </a:endParaRPr>
          </a:p>
          <a:p>
            <a:pPr marL="609600" indent="-609600"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All communication in and out of the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intranet (JT: local network)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with the external world are inspected by the firewall</a:t>
            </a:r>
          </a:p>
          <a:p>
            <a:pPr marL="990600" lvl="1" indent="-533400" eaLnBrk="1" hangingPunct="1"/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Unauthorized traffic is blocked</a:t>
            </a:r>
            <a:endParaRPr lang="en-CA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01088" cy="53419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A firewall must be highly secure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Firewalls are often implemented at two levels: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Packet-filtering gateway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Firewall examines the FROM and TO fields in a packet’s header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Example: block access to an internal Web site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Application-level gateway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Firewall examines the CONTENTS of messages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Example: filtering spam mail</a:t>
            </a:r>
            <a:endParaRPr lang="en-CA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Types Of Firewalls</a:t>
            </a:r>
            <a:endParaRPr lang="en-US" dirty="0"/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Firewalls may be included in hardware  (built into network routers) or software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B662D-2C6F-48FB-B6E8-3C1AE7CB598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1148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Firewalls (Practical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 Firewalls can be used to customize ports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Ports that have been maliciously </a:t>
            </a:r>
            <a:r>
              <a:rPr lang="en-US" dirty="0" smtClean="0">
                <a:ea typeface="ＭＳ Ｐゴシック" pitchFamily="34" charset="-128"/>
              </a:rPr>
              <a:t>probed </a:t>
            </a:r>
            <a:r>
              <a:rPr lang="en-US" dirty="0" smtClean="0">
                <a:ea typeface="ＭＳ Ｐゴシック" pitchFamily="34" charset="-128"/>
              </a:rPr>
              <a:t>from the Internet may be disabled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For certain communications non-standard ports may be used instead e.g., UC-IT uses port 465 instead of 110 because many ‘spam’ programs send junk mail using #110.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4CC56-7019-4FB7-BDBE-32ACF2F357B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JT: Evaluating The Security Of Your Connection</a:t>
            </a:r>
            <a:endParaRPr lang="en-US" dirty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265113" lvl="1" indent="-265113" eaLnBrk="1" hangingPunct="1">
              <a:buSzPct val="80000"/>
              <a:buFont typeface="Wingdings 2" pitchFamily="18" charset="2"/>
              <a:buChar char=""/>
            </a:pPr>
            <a:r>
              <a:rPr lang="en-US" dirty="0" smtClean="0">
                <a:ea typeface="ＭＳ Ｐゴシック" pitchFamily="34" charset="-128"/>
              </a:rPr>
              <a:t>Example: “Shields up” </a:t>
            </a:r>
            <a:r>
              <a:rPr lang="en-US" dirty="0" smtClean="0">
                <a:ea typeface="ＭＳ Ｐゴシック" pitchFamily="34" charset="-128"/>
                <a:hlinkClick r:id="rId2"/>
              </a:rPr>
              <a:t>https://www.grc.com/x/ne.dll?bh0bkyd2</a:t>
            </a:r>
            <a:endParaRPr lang="en-US" dirty="0" smtClean="0">
              <a:ea typeface="ＭＳ Ｐゴシック" pitchFamily="34" charset="-128"/>
            </a:endParaRPr>
          </a:p>
          <a:p>
            <a:pPr marL="265113" lvl="1" indent="-265113" eaLnBrk="1" hangingPunct="1">
              <a:buSzPct val="80000"/>
              <a:buFont typeface="Wingdings 2" pitchFamily="18" charset="2"/>
              <a:buChar char=""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A17EF-2F48-4FCC-A039-7E2BBE8AEBD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57340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You are never guaranteed to have 100% protection.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What taking precautions (e.g., getting anti-virus software) provide is a </a:t>
            </a:r>
            <a:r>
              <a:rPr lang="en-US" altLang="en-US" i="1" dirty="0" smtClean="0">
                <a:ea typeface="ＭＳ Ｐゴシック" pitchFamily="34" charset="-128"/>
              </a:rPr>
              <a:t>reduced</a:t>
            </a:r>
            <a:r>
              <a:rPr lang="en-US" altLang="en-US" dirty="0" smtClean="0">
                <a:ea typeface="ＭＳ Ｐゴシック" pitchFamily="34" charset="-128"/>
              </a:rPr>
              <a:t> chance of an infection or other security-related problem.</a:t>
            </a:r>
            <a:endParaRPr lang="en-CA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E779-485F-4493-B6C2-77411CD318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5334000"/>
            <a:ext cx="818515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JT: When A Threat Can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Recall that there are two web interactions previously covered:</a:t>
            </a:r>
          </a:p>
          <a:p>
            <a:pPr lvl="1" eaLnBrk="1" hangingPunct="1">
              <a:defRPr/>
            </a:pPr>
            <a:r>
              <a:rPr lang="en-US" dirty="0" smtClean="0"/>
              <a:t>GET: click on a link</a:t>
            </a:r>
          </a:p>
          <a:p>
            <a:pPr lvl="1" eaLnBrk="1" hangingPunct="1">
              <a:defRPr/>
            </a:pPr>
            <a:r>
              <a:rPr lang="en-US" dirty="0" smtClean="0"/>
              <a:t>POST: sending information on the web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During a POST operation using regular web protocols:</a:t>
            </a:r>
          </a:p>
          <a:p>
            <a:pPr lvl="2" eaLnBrk="1" hangingPunct="1">
              <a:defRPr/>
            </a:pPr>
            <a:endParaRPr lang="en-US" dirty="0"/>
          </a:p>
          <a:p>
            <a:pPr marL="603250" lvl="2" indent="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…whatever information you post (information you have filled in) may be intercepted.</a:t>
            </a:r>
          </a:p>
          <a:p>
            <a:pPr marL="603250" lvl="2" indent="0" eaLnBrk="1" hangingPunct="1"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sz="2000" dirty="0" smtClean="0"/>
              <a:t>“Packet sniffing” (viewing contents):</a:t>
            </a:r>
          </a:p>
          <a:p>
            <a:pPr marL="603250" lvl="2" indent="0" eaLnBrk="1" hangingPunct="1">
              <a:buFont typeface="Wingdings 2" pitchFamily="18" charset="2"/>
              <a:buNone/>
              <a:defRPr/>
            </a:pP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www.wikihow.com/Sniff-Packets</a:t>
            </a:r>
            <a:endParaRPr lang="en-US" sz="2000" dirty="0" smtClean="0"/>
          </a:p>
          <a:p>
            <a:pPr marL="603250" lvl="2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5712E-0D07-4F48-A68D-2726038CB2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6209" t="13654" r="31161" b="78149"/>
          <a:stretch>
            <a:fillRect/>
          </a:stretch>
        </p:blipFill>
        <p:spPr bwMode="auto">
          <a:xfrm>
            <a:off x="1066800" y="2362200"/>
            <a:ext cx="7772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62600" y="2438400"/>
            <a:ext cx="1447800" cy="5778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29600" y="2438400"/>
            <a:ext cx="590550" cy="5778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429000"/>
            <a:ext cx="21621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Threats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b="1" dirty="0" smtClean="0">
                <a:ea typeface="ＭＳ Ｐゴシック" pitchFamily="34" charset="-128"/>
              </a:rPr>
              <a:t>Interception</a:t>
            </a:r>
          </a:p>
          <a:p>
            <a:pPr marL="796925" lvl="1" indent="-514350" eaLnBrk="1" hangingPunct="1"/>
            <a:r>
              <a:rPr lang="en-US" dirty="0" smtClean="0">
                <a:ea typeface="ＭＳ Ｐゴシック" pitchFamily="34" charset="-128"/>
              </a:rPr>
              <a:t>an unauthorized party obtains access to messages, data, or services </a:t>
            </a:r>
          </a:p>
          <a:p>
            <a:pPr marL="796925" lvl="1" indent="-514350" eaLnBrk="1" hangingPunct="1"/>
            <a:endParaRPr lang="en-US" dirty="0" smtClean="0">
              <a:ea typeface="ＭＳ Ｐゴシック" pitchFamily="34" charset="-128"/>
            </a:endParaRPr>
          </a:p>
          <a:p>
            <a:pPr marL="796925" lvl="1" indent="-514350" eaLnBrk="1" hangingPunct="1"/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0" y="2049463"/>
            <a:ext cx="2743200" cy="1831975"/>
            <a:chOff x="1524000" y="2049416"/>
            <a:chExt cx="2743200" cy="1832023"/>
          </a:xfrm>
        </p:grpSpPr>
        <p:sp>
          <p:nvSpPr>
            <p:cNvPr id="4" name="Rounded Rectangle 3"/>
            <p:cNvSpPr/>
            <p:nvPr/>
          </p:nvSpPr>
          <p:spPr>
            <a:xfrm>
              <a:off x="1524000" y="3276585"/>
              <a:ext cx="1371600" cy="604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JT’s packets</a:t>
              </a:r>
            </a:p>
          </p:txBody>
        </p:sp>
        <p:pic>
          <p:nvPicPr>
            <p:cNvPr id="23558" name="Picture 2" descr="C:\Users\tamj\AppData\Local\Microsoft\Windows\Temporary Internet Files\Content.IE5\B6R0P5GS\MM900283802[1]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2049416"/>
              <a:ext cx="1600200" cy="152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C:\Users\tamj\AppData\Local\Microsoft\Windows\Temporary Internet Files\Content.IE5\B6R0P5GS\MC90037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17192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4344</TotalTime>
  <Words>2441</Words>
  <Application>Microsoft Office PowerPoint</Application>
  <PresentationFormat>On-screen Show (4:3)</PresentationFormat>
  <Paragraphs>527</Paragraphs>
  <Slides>67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Aspect</vt:lpstr>
      <vt:lpstr>Networking &amp; Security</vt:lpstr>
      <vt:lpstr>Reading Assignment</vt:lpstr>
      <vt:lpstr>Secure Channels &amp; Authentication</vt:lpstr>
      <vt:lpstr>Objectives</vt:lpstr>
      <vt:lpstr>JT: Test Of Your Security Savviness</vt:lpstr>
      <vt:lpstr>JT: How To Be 100% Virus Safe</vt:lpstr>
      <vt:lpstr>JT: Lesson Learned</vt:lpstr>
      <vt:lpstr>JT: When A Threat Can Occur</vt:lpstr>
      <vt:lpstr>Types of Threats</vt:lpstr>
      <vt:lpstr>Types of Threats</vt:lpstr>
      <vt:lpstr>Types of Threats</vt:lpstr>
      <vt:lpstr>PowerPoint Presentation</vt:lpstr>
      <vt:lpstr>PowerPoint Presentation</vt:lpstr>
      <vt:lpstr>Security Measures against Threats</vt:lpstr>
      <vt:lpstr>JT: Encryption</vt:lpstr>
      <vt:lpstr>Encryption</vt:lpstr>
      <vt:lpstr>Julius Caesar </vt:lpstr>
      <vt:lpstr>Naïve Encryption Example</vt:lpstr>
      <vt:lpstr>Naïve Encryption Example</vt:lpstr>
      <vt:lpstr>Interception</vt:lpstr>
      <vt:lpstr>Modification</vt:lpstr>
      <vt:lpstr>Modification</vt:lpstr>
      <vt:lpstr>Fabrication</vt:lpstr>
      <vt:lpstr>Notes</vt:lpstr>
      <vt:lpstr>JT: Problem With Permutation Keys</vt:lpstr>
      <vt:lpstr>Why Permutation Keys are Bad</vt:lpstr>
      <vt:lpstr>JT: The Number Of Guesses Can Be Reduced</vt:lpstr>
      <vt:lpstr>JT: Longer/Complex Passwords Are Better For A Reason</vt:lpstr>
      <vt:lpstr>Types of cryptosystems</vt:lpstr>
      <vt:lpstr>JT: Why Bother?</vt:lpstr>
      <vt:lpstr>JT: Why Bother?</vt:lpstr>
      <vt:lpstr>JT: Public-Private Key Encryption</vt:lpstr>
      <vt:lpstr>Public-Key Cryptosystem Example</vt:lpstr>
      <vt:lpstr>Public-Key Cryptosystem Example</vt:lpstr>
      <vt:lpstr>Public-Key Cryptosystem Example</vt:lpstr>
      <vt:lpstr>JT: Private-Public Keys In Practice</vt:lpstr>
      <vt:lpstr>Public and private keys</vt:lpstr>
      <vt:lpstr>Asymmetric encryption</vt:lpstr>
      <vt:lpstr>JT: Symmetric Encryption</vt:lpstr>
      <vt:lpstr>JT: Employing Private-Public Key Encryption On Your Computer</vt:lpstr>
      <vt:lpstr>Authentication</vt:lpstr>
      <vt:lpstr>JT: Authentication In Practice</vt:lpstr>
      <vt:lpstr>JT: Authentication In Practice (2)</vt:lpstr>
      <vt:lpstr>JT: Authentication In Practice (3)</vt:lpstr>
      <vt:lpstr>Asymmetric Authentication</vt:lpstr>
      <vt:lpstr>Asymmetric Authentication</vt:lpstr>
      <vt:lpstr>JT: Summary (Encrypting Message And Authenticating The Source)</vt:lpstr>
      <vt:lpstr>JT: Summary (Authenticating The Source)</vt:lpstr>
      <vt:lpstr>JT: Summary (Protecting The Message)</vt:lpstr>
      <vt:lpstr>The Secure Socket Layer</vt:lpstr>
      <vt:lpstr>Digital Certificates</vt:lpstr>
      <vt:lpstr>Digital Certificates</vt:lpstr>
      <vt:lpstr>PowerPoint Presentation</vt:lpstr>
      <vt:lpstr>Viewing a DS in FireFox</vt:lpstr>
      <vt:lpstr>JT: Where Are Digital Certificates Used?</vt:lpstr>
      <vt:lpstr>JT: Where Are Digital Certificates Used? (2)</vt:lpstr>
      <vt:lpstr>Secure Socket Layer (SSL)</vt:lpstr>
      <vt:lpstr>HTTPS</vt:lpstr>
      <vt:lpstr>PowerPoint Presentation</vt:lpstr>
      <vt:lpstr>Internet Explorer</vt:lpstr>
      <vt:lpstr>Fire Fox</vt:lpstr>
      <vt:lpstr>Firewalls</vt:lpstr>
      <vt:lpstr>Firewalls </vt:lpstr>
      <vt:lpstr>Firewalls</vt:lpstr>
      <vt:lpstr>JT: Types Of Firewalls</vt:lpstr>
      <vt:lpstr>JT: Firewalls (Practical Application)</vt:lpstr>
      <vt:lpstr>JT: Evaluating The Security Of Your Connection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232</cp:revision>
  <dcterms:created xsi:type="dcterms:W3CDTF">2006-08-16T00:00:00Z</dcterms:created>
  <dcterms:modified xsi:type="dcterms:W3CDTF">2014-03-31T20:46:45Z</dcterms:modified>
</cp:coreProperties>
</file>