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345" r:id="rId8"/>
    <p:sldId id="346" r:id="rId9"/>
    <p:sldId id="347" r:id="rId10"/>
    <p:sldId id="348" r:id="rId11"/>
    <p:sldId id="262" r:id="rId12"/>
    <p:sldId id="263" r:id="rId13"/>
    <p:sldId id="349" r:id="rId14"/>
    <p:sldId id="350" r:id="rId15"/>
    <p:sldId id="356" r:id="rId16"/>
    <p:sldId id="352" r:id="rId17"/>
    <p:sldId id="351" r:id="rId18"/>
    <p:sldId id="365" r:id="rId19"/>
    <p:sldId id="353" r:id="rId20"/>
    <p:sldId id="264" r:id="rId21"/>
    <p:sldId id="265" r:id="rId22"/>
    <p:sldId id="366" r:id="rId23"/>
    <p:sldId id="266" r:id="rId24"/>
    <p:sldId id="267" r:id="rId25"/>
    <p:sldId id="3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376" r:id="rId34"/>
    <p:sldId id="377" r:id="rId35"/>
    <p:sldId id="378" r:id="rId36"/>
    <p:sldId id="371" r:id="rId37"/>
    <p:sldId id="275" r:id="rId38"/>
    <p:sldId id="276" r:id="rId39"/>
    <p:sldId id="277" r:id="rId40"/>
    <p:sldId id="278" r:id="rId41"/>
    <p:sldId id="280" r:id="rId42"/>
    <p:sldId id="281" r:id="rId43"/>
    <p:sldId id="370" r:id="rId44"/>
    <p:sldId id="357" r:id="rId45"/>
    <p:sldId id="358" r:id="rId46"/>
    <p:sldId id="379" r:id="rId47"/>
    <p:sldId id="359" r:id="rId48"/>
    <p:sldId id="360" r:id="rId49"/>
    <p:sldId id="361" r:id="rId50"/>
    <p:sldId id="282" r:id="rId51"/>
    <p:sldId id="284" r:id="rId52"/>
    <p:sldId id="285" r:id="rId53"/>
    <p:sldId id="362" r:id="rId54"/>
    <p:sldId id="363" r:id="rId55"/>
    <p:sldId id="364" r:id="rId56"/>
    <p:sldId id="286" r:id="rId57"/>
    <p:sldId id="372" r:id="rId58"/>
    <p:sldId id="373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297" r:id="rId67"/>
    <p:sldId id="375" r:id="rId68"/>
    <p:sldId id="374" r:id="rId69"/>
    <p:sldId id="298" r:id="rId70"/>
    <p:sldId id="380" r:id="rId71"/>
    <p:sldId id="381" r:id="rId72"/>
    <p:sldId id="382" r:id="rId73"/>
    <p:sldId id="299" r:id="rId74"/>
    <p:sldId id="300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8" autoAdjust="0"/>
    <p:restoredTop sz="86312" autoAdjust="0"/>
  </p:normalViewPr>
  <p:slideViewPr>
    <p:cSldViewPr>
      <p:cViewPr>
        <p:scale>
          <a:sx n="66" d="100"/>
          <a:sy n="66" d="100"/>
        </p:scale>
        <p:origin x="-107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C2EED4-C07E-4F14-A1C3-B02E0C81D0D7}" type="datetimeFigureOut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C82737-9C24-4972-B349-E95B649C6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20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FF716A-4C46-43F0-9394-808AEB71D2F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82737-9C24-4972-B349-E95B649C6DE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1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Jalal Kawash 2010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12E9-EA5B-4FA7-AA8A-9B4A40C281AE}" type="datetime1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CB7E694C-ADB8-44F9-9723-E236377C91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C2C7C-1CE9-4F8D-B8DA-3B75E8CF0186}" type="datetime1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F8DE2-8EEB-4F73-829E-8D317A4F2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C6CC-D1F5-457E-9EF3-209A3E31B2A5}" type="datetime1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5AF9-53E7-4200-B3EB-6BC987A81C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11AF-C43A-4BBC-9154-BF2BF309CB89}" type="datetime1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6E89-5F5B-410C-81F6-689044ED8F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972E-111F-464E-B33D-0F1ADEC74EBE}" type="datetime1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A03B3-F18A-42D0-A1CC-B54F6C29A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98A0-9292-4D6A-A41E-189847997DF3}" type="datetime1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0107-D49F-4251-9934-0548C5E15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4282-7A28-4430-965E-485EF46C7C8E}" type="datetime1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37D7-1B98-4103-A383-B82094DA08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402D-2292-411A-BFB3-7034BEE63CD5}" type="datetime1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7743-979F-4F14-919D-35631A03E5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743C-7C19-4DAC-8B92-6315E5BA44CF}" type="datetime1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9735-5423-43DB-9E93-5C521B43B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3886200" y="61722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Jalal Kawash 2009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533400" y="6172200"/>
            <a:ext cx="25923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  <a:cs typeface="+mn-cs"/>
              </a:rPr>
              <a:t>Peeking into Computer Science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2521-46F4-4639-8C53-B617315FBCDB}" type="datetime1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CA90-637E-4914-8D66-CE91C714C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B94B-4696-4A0D-9D10-6BDAE6834F66}" type="datetime1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0A4A-5CBB-4EDB-8624-D16C3983C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33A63-3054-4BE0-97B7-9A9E962A461B}" type="datetime1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37E02-883E-487C-8BBA-1C65F826C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0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273F1C-D220-400D-8506-EB4114CD0E3F}" type="datetime1">
              <a:rPr lang="en-US"/>
              <a:pPr>
                <a:defRPr/>
              </a:pPr>
              <a:t>3/25/2014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51CC2-1C6D-4176-8141-568F1BAEE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Jalal Kawash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  <a:cs typeface="+mn-cs"/>
              </a:rPr>
              <a:t>Peeking into Computer Science</a:t>
            </a:r>
          </a:p>
        </p:txBody>
      </p:sp>
      <p:pic>
        <p:nvPicPr>
          <p:cNvPr id="72714" name="Picture 10"/>
          <p:cNvPicPr>
            <a:picLocks noChangeAspect="1" noChangeArrowheads="1"/>
          </p:cNvPicPr>
          <p:nvPr userDrawn="1"/>
        </p:nvPicPr>
        <p:blipFill>
          <a:blip r:embed="rId14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78" r:id="rId4"/>
    <p:sldLayoutId id="2147483679" r:id="rId5"/>
    <p:sldLayoutId id="2147483680" r:id="rId6"/>
    <p:sldLayoutId id="2147483688" r:id="rId7"/>
    <p:sldLayoutId id="2147483681" r:id="rId8"/>
    <p:sldLayoutId id="2147483689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algary.ca/it/emai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history.org/revolution/the-web/20/385/218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cpsc.ucalgary.ca/~tamj/index.htm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facebook.com/docs/other-sdks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mantec.com/threatreport/topic.jsp?id=threat_activity_trends&amp;aid=malicious_website_activity" TargetMode="External"/><Relationship Id="rId2" Type="http://schemas.openxmlformats.org/officeDocument/2006/relationships/hyperlink" Target="http://www.google.com/safebrowsing/report_badwa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teadvisor.com/webmasters/index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Networking &amp;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Peeking into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CA" dirty="0" smtClean="0">
                <a:effectLst/>
                <a:ea typeface="ＭＳ Ｐゴシック" pitchFamily="34" charset="-128"/>
              </a:rPr>
              <a:t>JT: The Internet</a:t>
            </a:r>
          </a:p>
        </p:txBody>
      </p:sp>
      <p:sp>
        <p:nvSpPr>
          <p:cNvPr id="1218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ea typeface="ＭＳ Ｐゴシック" pitchFamily="34" charset="-128"/>
              </a:rPr>
              <a:t>What is the Internet?</a:t>
            </a:r>
          </a:p>
          <a:p>
            <a:pPr lvl="1" eaLnBrk="1" hangingPunct="1"/>
            <a:r>
              <a:rPr lang="en-CA" dirty="0" smtClean="0">
                <a:ea typeface="ＭＳ Ｐゴシック" pitchFamily="34" charset="-128"/>
              </a:rPr>
              <a:t>A very large collection of connected networks</a:t>
            </a:r>
          </a:p>
          <a:p>
            <a:pPr lvl="1" eaLnBrk="1" hangingPunct="1"/>
            <a:r>
              <a:rPr lang="en-CA" dirty="0" smtClean="0">
                <a:ea typeface="ＭＳ Ｐゴシック" pitchFamily="34" charset="-128"/>
              </a:rPr>
              <a:t>Protocols: the rules of communication for the interconnected devices on the Internet</a:t>
            </a:r>
          </a:p>
          <a:p>
            <a:pPr lvl="1" eaLnBrk="1" hangingPunct="1"/>
            <a:endParaRPr lang="en-CA" dirty="0" smtClean="0">
              <a:ea typeface="ＭＳ Ｐゴシック" pitchFamily="34" charset="-128"/>
            </a:endParaRPr>
          </a:p>
        </p:txBody>
      </p:sp>
      <p:grpSp>
        <p:nvGrpSpPr>
          <p:cNvPr id="121867" name="Group 11"/>
          <p:cNvGrpSpPr>
            <a:grpSpLocks/>
          </p:cNvGrpSpPr>
          <p:nvPr/>
        </p:nvGrpSpPr>
        <p:grpSpPr bwMode="auto">
          <a:xfrm>
            <a:off x="1143000" y="3198813"/>
            <a:ext cx="6096000" cy="1204912"/>
            <a:chOff x="816" y="1152"/>
            <a:chExt cx="3840" cy="759"/>
          </a:xfrm>
        </p:grpSpPr>
        <p:pic>
          <p:nvPicPr>
            <p:cNvPr id="24583" name="Picture 4" descr="j030052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" y="1152"/>
              <a:ext cx="60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5" descr="j030052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8" y="1152"/>
              <a:ext cx="60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6" descr="j030052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1152"/>
              <a:ext cx="60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816" y="1680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dirty="0"/>
                <a:t>Google</a:t>
              </a:r>
            </a:p>
          </p:txBody>
        </p:sp>
        <p:sp>
          <p:nvSpPr>
            <p:cNvPr id="24587" name="Text Box 8"/>
            <p:cNvSpPr txBox="1">
              <a:spLocks noChangeArrowheads="1"/>
            </p:cNvSpPr>
            <p:nvPr/>
          </p:nvSpPr>
          <p:spPr bwMode="auto">
            <a:xfrm>
              <a:off x="2448" y="1680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dirty="0"/>
                <a:t>Facebook</a:t>
              </a:r>
            </a:p>
          </p:txBody>
        </p:sp>
        <p:sp>
          <p:nvSpPr>
            <p:cNvPr id="24588" name="Text Box 9"/>
            <p:cNvSpPr txBox="1">
              <a:spLocks noChangeArrowheads="1"/>
            </p:cNvSpPr>
            <p:nvPr/>
          </p:nvSpPr>
          <p:spPr bwMode="auto">
            <a:xfrm>
              <a:off x="3936" y="1680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dirty="0"/>
                <a:t>UC</a:t>
              </a:r>
            </a:p>
          </p:txBody>
        </p:sp>
      </p:grpSp>
      <p:sp>
        <p:nvSpPr>
          <p:cNvPr id="121868" name="Freeform 12"/>
          <p:cNvSpPr>
            <a:spLocks/>
          </p:cNvSpPr>
          <p:nvPr/>
        </p:nvSpPr>
        <p:spPr bwMode="auto">
          <a:xfrm>
            <a:off x="1524000" y="2209800"/>
            <a:ext cx="2778125" cy="1039813"/>
          </a:xfrm>
          <a:custGeom>
            <a:avLst/>
            <a:gdLst>
              <a:gd name="T0" fmla="*/ 0 w 1751"/>
              <a:gd name="T1" fmla="*/ 1039813 h 656"/>
              <a:gd name="T2" fmla="*/ 509297 w 1751"/>
              <a:gd name="T3" fmla="*/ 426387 h 656"/>
              <a:gd name="T4" fmla="*/ 599732 w 1751"/>
              <a:gd name="T5" fmla="*/ 351888 h 656"/>
              <a:gd name="T6" fmla="*/ 704447 w 1751"/>
              <a:gd name="T7" fmla="*/ 291655 h 656"/>
              <a:gd name="T8" fmla="*/ 748872 w 1751"/>
              <a:gd name="T9" fmla="*/ 247273 h 656"/>
              <a:gd name="T10" fmla="*/ 899599 w 1751"/>
              <a:gd name="T11" fmla="*/ 187040 h 656"/>
              <a:gd name="T12" fmla="*/ 2022907 w 1751"/>
              <a:gd name="T13" fmla="*/ 187040 h 656"/>
              <a:gd name="T14" fmla="*/ 2127622 w 1751"/>
              <a:gd name="T15" fmla="*/ 247273 h 656"/>
              <a:gd name="T16" fmla="*/ 2427488 w 1751"/>
              <a:gd name="T17" fmla="*/ 426387 h 656"/>
              <a:gd name="T18" fmla="*/ 2652784 w 1751"/>
              <a:gd name="T19" fmla="*/ 651468 h 656"/>
              <a:gd name="T20" fmla="*/ 2757499 w 1751"/>
              <a:gd name="T21" fmla="*/ 890815 h 656"/>
              <a:gd name="T22" fmla="*/ 2771779 w 1751"/>
              <a:gd name="T23" fmla="*/ 995431 h 6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51"/>
              <a:gd name="T37" fmla="*/ 0 h 656"/>
              <a:gd name="T38" fmla="*/ 1751 w 1751"/>
              <a:gd name="T39" fmla="*/ 656 h 6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51" h="656">
                <a:moveTo>
                  <a:pt x="0" y="656"/>
                </a:moveTo>
                <a:cubicBezTo>
                  <a:pt x="47" y="484"/>
                  <a:pt x="178" y="366"/>
                  <a:pt x="321" y="269"/>
                </a:cubicBezTo>
                <a:cubicBezTo>
                  <a:pt x="341" y="255"/>
                  <a:pt x="358" y="236"/>
                  <a:pt x="378" y="222"/>
                </a:cubicBezTo>
                <a:cubicBezTo>
                  <a:pt x="435" y="182"/>
                  <a:pt x="397" y="224"/>
                  <a:pt x="444" y="184"/>
                </a:cubicBezTo>
                <a:cubicBezTo>
                  <a:pt x="454" y="176"/>
                  <a:pt x="461" y="163"/>
                  <a:pt x="472" y="156"/>
                </a:cubicBezTo>
                <a:cubicBezTo>
                  <a:pt x="497" y="139"/>
                  <a:pt x="538" y="128"/>
                  <a:pt x="567" y="118"/>
                </a:cubicBezTo>
                <a:cubicBezTo>
                  <a:pt x="727" y="0"/>
                  <a:pt x="1063" y="104"/>
                  <a:pt x="1275" y="118"/>
                </a:cubicBezTo>
                <a:cubicBezTo>
                  <a:pt x="1340" y="135"/>
                  <a:pt x="1290" y="115"/>
                  <a:pt x="1341" y="156"/>
                </a:cubicBezTo>
                <a:cubicBezTo>
                  <a:pt x="1395" y="199"/>
                  <a:pt x="1464" y="248"/>
                  <a:pt x="1530" y="269"/>
                </a:cubicBezTo>
                <a:cubicBezTo>
                  <a:pt x="1577" y="318"/>
                  <a:pt x="1634" y="353"/>
                  <a:pt x="1672" y="411"/>
                </a:cubicBezTo>
                <a:cubicBezTo>
                  <a:pt x="1690" y="468"/>
                  <a:pt x="1705" y="513"/>
                  <a:pt x="1738" y="562"/>
                </a:cubicBezTo>
                <a:cubicBezTo>
                  <a:pt x="1751" y="602"/>
                  <a:pt x="1747" y="580"/>
                  <a:pt x="1747" y="628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1869" name="Freeform 13"/>
          <p:cNvSpPr>
            <a:spLocks/>
          </p:cNvSpPr>
          <p:nvPr/>
        </p:nvSpPr>
        <p:spPr bwMode="auto">
          <a:xfrm>
            <a:off x="4648200" y="3033713"/>
            <a:ext cx="1438275" cy="628650"/>
          </a:xfrm>
          <a:custGeom>
            <a:avLst/>
            <a:gdLst>
              <a:gd name="T0" fmla="*/ 0 w 906"/>
              <a:gd name="T1" fmla="*/ 628650 h 396"/>
              <a:gd name="T2" fmla="*/ 165100 w 906"/>
              <a:gd name="T3" fmla="*/ 239713 h 396"/>
              <a:gd name="T4" fmla="*/ 269875 w 906"/>
              <a:gd name="T5" fmla="*/ 104775 h 396"/>
              <a:gd name="T6" fmla="*/ 493713 w 906"/>
              <a:gd name="T7" fmla="*/ 0 h 396"/>
              <a:gd name="T8" fmla="*/ 1139825 w 906"/>
              <a:gd name="T9" fmla="*/ 88900 h 396"/>
              <a:gd name="T10" fmla="*/ 1228725 w 906"/>
              <a:gd name="T11" fmla="*/ 149225 h 396"/>
              <a:gd name="T12" fmla="*/ 1319213 w 906"/>
              <a:gd name="T13" fmla="*/ 284163 h 396"/>
              <a:gd name="T14" fmla="*/ 1379538 w 906"/>
              <a:gd name="T15" fmla="*/ 314325 h 396"/>
              <a:gd name="T16" fmla="*/ 1438275 w 906"/>
              <a:gd name="T17" fmla="*/ 404812 h 3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6"/>
              <a:gd name="T28" fmla="*/ 0 h 396"/>
              <a:gd name="T29" fmla="*/ 906 w 906"/>
              <a:gd name="T30" fmla="*/ 396 h 3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6" h="396">
                <a:moveTo>
                  <a:pt x="0" y="396"/>
                </a:moveTo>
                <a:cubicBezTo>
                  <a:pt x="15" y="302"/>
                  <a:pt x="45" y="226"/>
                  <a:pt x="104" y="151"/>
                </a:cubicBezTo>
                <a:cubicBezTo>
                  <a:pt x="129" y="71"/>
                  <a:pt x="85" y="195"/>
                  <a:pt x="170" y="66"/>
                </a:cubicBezTo>
                <a:cubicBezTo>
                  <a:pt x="204" y="13"/>
                  <a:pt x="252" y="9"/>
                  <a:pt x="311" y="0"/>
                </a:cubicBezTo>
                <a:cubicBezTo>
                  <a:pt x="455" y="7"/>
                  <a:pt x="582" y="14"/>
                  <a:pt x="718" y="56"/>
                </a:cubicBezTo>
                <a:cubicBezTo>
                  <a:pt x="737" y="69"/>
                  <a:pt x="755" y="81"/>
                  <a:pt x="774" y="94"/>
                </a:cubicBezTo>
                <a:cubicBezTo>
                  <a:pt x="802" y="113"/>
                  <a:pt x="800" y="164"/>
                  <a:pt x="831" y="179"/>
                </a:cubicBezTo>
                <a:cubicBezTo>
                  <a:pt x="844" y="185"/>
                  <a:pt x="856" y="192"/>
                  <a:pt x="869" y="198"/>
                </a:cubicBezTo>
                <a:cubicBezTo>
                  <a:pt x="875" y="217"/>
                  <a:pt x="881" y="255"/>
                  <a:pt x="906" y="255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1870" name="Freeform 14"/>
          <p:cNvSpPr>
            <a:spLocks/>
          </p:cNvSpPr>
          <p:nvPr/>
        </p:nvSpPr>
        <p:spPr bwMode="auto">
          <a:xfrm>
            <a:off x="1782763" y="4037013"/>
            <a:ext cx="4956175" cy="1949450"/>
          </a:xfrm>
          <a:custGeom>
            <a:avLst/>
            <a:gdLst>
              <a:gd name="T0" fmla="*/ 4932363 w 3122"/>
              <a:gd name="T1" fmla="*/ 0 h 1228"/>
              <a:gd name="T2" fmla="*/ 4932363 w 3122"/>
              <a:gd name="T3" fmla="*/ 420688 h 1228"/>
              <a:gd name="T4" fmla="*/ 4856163 w 3122"/>
              <a:gd name="T5" fmla="*/ 600075 h 1228"/>
              <a:gd name="T6" fmla="*/ 4676775 w 3122"/>
              <a:gd name="T7" fmla="*/ 960438 h 1228"/>
              <a:gd name="T8" fmla="*/ 4602163 w 3122"/>
              <a:gd name="T9" fmla="*/ 1049337 h 1228"/>
              <a:gd name="T10" fmla="*/ 4362450 w 3122"/>
              <a:gd name="T11" fmla="*/ 1258887 h 1228"/>
              <a:gd name="T12" fmla="*/ 4257675 w 3122"/>
              <a:gd name="T13" fmla="*/ 1349375 h 1228"/>
              <a:gd name="T14" fmla="*/ 3822700 w 3122"/>
              <a:gd name="T15" fmla="*/ 1633538 h 1228"/>
              <a:gd name="T16" fmla="*/ 2787650 w 3122"/>
              <a:gd name="T17" fmla="*/ 1949450 h 1228"/>
              <a:gd name="T18" fmla="*/ 2008188 w 3122"/>
              <a:gd name="T19" fmla="*/ 1903413 h 1228"/>
              <a:gd name="T20" fmla="*/ 1663700 w 3122"/>
              <a:gd name="T21" fmla="*/ 1874838 h 1228"/>
              <a:gd name="T22" fmla="*/ 1379537 w 3122"/>
              <a:gd name="T23" fmla="*/ 1784350 h 1228"/>
              <a:gd name="T24" fmla="*/ 1289050 w 3122"/>
              <a:gd name="T25" fmla="*/ 1754188 h 1228"/>
              <a:gd name="T26" fmla="*/ 1079500 w 3122"/>
              <a:gd name="T27" fmla="*/ 1663700 h 1228"/>
              <a:gd name="T28" fmla="*/ 944563 w 3122"/>
              <a:gd name="T29" fmla="*/ 1619250 h 1228"/>
              <a:gd name="T30" fmla="*/ 854075 w 3122"/>
              <a:gd name="T31" fmla="*/ 1574800 h 1228"/>
              <a:gd name="T32" fmla="*/ 809625 w 3122"/>
              <a:gd name="T33" fmla="*/ 1528762 h 1228"/>
              <a:gd name="T34" fmla="*/ 719137 w 3122"/>
              <a:gd name="T35" fmla="*/ 1498600 h 1228"/>
              <a:gd name="T36" fmla="*/ 523875 w 3122"/>
              <a:gd name="T37" fmla="*/ 1335087 h 1228"/>
              <a:gd name="T38" fmla="*/ 434975 w 3122"/>
              <a:gd name="T39" fmla="*/ 1230312 h 1228"/>
              <a:gd name="T40" fmla="*/ 344487 w 3122"/>
              <a:gd name="T41" fmla="*/ 1169987 h 1228"/>
              <a:gd name="T42" fmla="*/ 300038 w 3122"/>
              <a:gd name="T43" fmla="*/ 1139825 h 1228"/>
              <a:gd name="T44" fmla="*/ 209550 w 3122"/>
              <a:gd name="T45" fmla="*/ 1079500 h 1228"/>
              <a:gd name="T46" fmla="*/ 134938 w 3122"/>
              <a:gd name="T47" fmla="*/ 989012 h 1228"/>
              <a:gd name="T48" fmla="*/ 44450 w 3122"/>
              <a:gd name="T49" fmla="*/ 795337 h 1228"/>
              <a:gd name="T50" fmla="*/ 0 w 3122"/>
              <a:gd name="T51" fmla="*/ 630237 h 1228"/>
              <a:gd name="T52" fmla="*/ 14288 w 3122"/>
              <a:gd name="T53" fmla="*/ 315912 h 1228"/>
              <a:gd name="T54" fmla="*/ 60325 w 3122"/>
              <a:gd name="T55" fmla="*/ 15875 h 1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22"/>
              <a:gd name="T85" fmla="*/ 0 h 1228"/>
              <a:gd name="T86" fmla="*/ 3122 w 3122"/>
              <a:gd name="T87" fmla="*/ 1228 h 1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22" h="1228">
                <a:moveTo>
                  <a:pt x="3107" y="0"/>
                </a:moveTo>
                <a:cubicBezTo>
                  <a:pt x="3119" y="128"/>
                  <a:pt x="3122" y="105"/>
                  <a:pt x="3107" y="265"/>
                </a:cubicBezTo>
                <a:cubicBezTo>
                  <a:pt x="3103" y="306"/>
                  <a:pt x="3059" y="378"/>
                  <a:pt x="3059" y="378"/>
                </a:cubicBezTo>
                <a:cubicBezTo>
                  <a:pt x="3042" y="468"/>
                  <a:pt x="2993" y="529"/>
                  <a:pt x="2946" y="605"/>
                </a:cubicBezTo>
                <a:cubicBezTo>
                  <a:pt x="2913" y="658"/>
                  <a:pt x="2946" y="629"/>
                  <a:pt x="2899" y="661"/>
                </a:cubicBezTo>
                <a:cubicBezTo>
                  <a:pt x="2860" y="739"/>
                  <a:pt x="2810" y="711"/>
                  <a:pt x="2748" y="793"/>
                </a:cubicBezTo>
                <a:cubicBezTo>
                  <a:pt x="2711" y="842"/>
                  <a:pt x="2733" y="824"/>
                  <a:pt x="2682" y="850"/>
                </a:cubicBezTo>
                <a:cubicBezTo>
                  <a:pt x="2624" y="935"/>
                  <a:pt x="2505" y="998"/>
                  <a:pt x="2408" y="1029"/>
                </a:cubicBezTo>
                <a:cubicBezTo>
                  <a:pt x="2213" y="1159"/>
                  <a:pt x="1979" y="1181"/>
                  <a:pt x="1756" y="1228"/>
                </a:cubicBezTo>
                <a:cubicBezTo>
                  <a:pt x="1589" y="1222"/>
                  <a:pt x="1430" y="1215"/>
                  <a:pt x="1265" y="1199"/>
                </a:cubicBezTo>
                <a:cubicBezTo>
                  <a:pt x="1193" y="1192"/>
                  <a:pt x="1048" y="1181"/>
                  <a:pt x="1048" y="1181"/>
                </a:cubicBezTo>
                <a:cubicBezTo>
                  <a:pt x="992" y="1153"/>
                  <a:pt x="930" y="1140"/>
                  <a:pt x="869" y="1124"/>
                </a:cubicBezTo>
                <a:cubicBezTo>
                  <a:pt x="850" y="1119"/>
                  <a:pt x="812" y="1105"/>
                  <a:pt x="812" y="1105"/>
                </a:cubicBezTo>
                <a:cubicBezTo>
                  <a:pt x="772" y="1078"/>
                  <a:pt x="726" y="1061"/>
                  <a:pt x="680" y="1048"/>
                </a:cubicBezTo>
                <a:cubicBezTo>
                  <a:pt x="651" y="1040"/>
                  <a:pt x="595" y="1020"/>
                  <a:pt x="595" y="1020"/>
                </a:cubicBezTo>
                <a:cubicBezTo>
                  <a:pt x="577" y="1008"/>
                  <a:pt x="556" y="1004"/>
                  <a:pt x="538" y="992"/>
                </a:cubicBezTo>
                <a:cubicBezTo>
                  <a:pt x="527" y="984"/>
                  <a:pt x="521" y="970"/>
                  <a:pt x="510" y="963"/>
                </a:cubicBezTo>
                <a:cubicBezTo>
                  <a:pt x="493" y="952"/>
                  <a:pt x="472" y="951"/>
                  <a:pt x="453" y="944"/>
                </a:cubicBezTo>
                <a:cubicBezTo>
                  <a:pt x="422" y="898"/>
                  <a:pt x="374" y="873"/>
                  <a:pt x="330" y="841"/>
                </a:cubicBezTo>
                <a:cubicBezTo>
                  <a:pt x="276" y="801"/>
                  <a:pt x="327" y="822"/>
                  <a:pt x="274" y="775"/>
                </a:cubicBezTo>
                <a:cubicBezTo>
                  <a:pt x="257" y="760"/>
                  <a:pt x="236" y="750"/>
                  <a:pt x="217" y="737"/>
                </a:cubicBezTo>
                <a:cubicBezTo>
                  <a:pt x="208" y="731"/>
                  <a:pt x="189" y="718"/>
                  <a:pt x="189" y="718"/>
                </a:cubicBezTo>
                <a:cubicBezTo>
                  <a:pt x="142" y="648"/>
                  <a:pt x="205" y="729"/>
                  <a:pt x="132" y="680"/>
                </a:cubicBezTo>
                <a:cubicBezTo>
                  <a:pt x="112" y="666"/>
                  <a:pt x="102" y="641"/>
                  <a:pt x="85" y="623"/>
                </a:cubicBezTo>
                <a:cubicBezTo>
                  <a:pt x="73" y="580"/>
                  <a:pt x="53" y="538"/>
                  <a:pt x="28" y="501"/>
                </a:cubicBezTo>
                <a:cubicBezTo>
                  <a:pt x="7" y="415"/>
                  <a:pt x="17" y="450"/>
                  <a:pt x="0" y="397"/>
                </a:cubicBezTo>
                <a:cubicBezTo>
                  <a:pt x="3" y="331"/>
                  <a:pt x="4" y="265"/>
                  <a:pt x="9" y="199"/>
                </a:cubicBezTo>
                <a:cubicBezTo>
                  <a:pt x="14" y="136"/>
                  <a:pt x="38" y="75"/>
                  <a:pt x="38" y="1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uiExpand="1" build="p" bldLvl="2"/>
      <p:bldP spid="121868" grpId="0" animBg="1"/>
      <p:bldP spid="121869" grpId="0" animBg="1"/>
      <p:bldP spid="1218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The Internet (JT: Common Protocols)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2462213"/>
            <a:ext cx="51816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 descr="C:\Program Files\Microsoft Office\MEDIA\CAGCAT10\j0285750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3148013"/>
            <a:ext cx="1106488" cy="679450"/>
          </a:xfrm>
        </p:spPr>
      </p:pic>
      <p:pic>
        <p:nvPicPr>
          <p:cNvPr id="1028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995613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3757613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itchFamily="34" charset="0"/>
              </a:rPr>
              <a:t>Your Computer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72200" y="3910013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itchFamily="34" charset="0"/>
              </a:rPr>
              <a:t>Server</a:t>
            </a:r>
          </a:p>
        </p:txBody>
      </p:sp>
      <p:sp>
        <p:nvSpPr>
          <p:cNvPr id="10" name="Cloud 9"/>
          <p:cNvSpPr/>
          <p:nvPr/>
        </p:nvSpPr>
        <p:spPr>
          <a:xfrm>
            <a:off x="3429000" y="2767013"/>
            <a:ext cx="2362200" cy="167640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Network</a:t>
            </a:r>
          </a:p>
        </p:txBody>
      </p:sp>
      <p:cxnSp>
        <p:nvCxnSpPr>
          <p:cNvPr id="12" name="Straight Connector 11"/>
          <p:cNvCxnSpPr>
            <a:stCxn id="1026" idx="3"/>
            <a:endCxn id="10" idx="2"/>
          </p:cNvCxnSpPr>
          <p:nvPr/>
        </p:nvCxnSpPr>
        <p:spPr>
          <a:xfrm>
            <a:off x="3240088" y="3487738"/>
            <a:ext cx="196850" cy="1174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0"/>
          </p:cNvCxnSpPr>
          <p:nvPr/>
        </p:nvCxnSpPr>
        <p:spPr>
          <a:xfrm flipV="1">
            <a:off x="5789613" y="3452813"/>
            <a:ext cx="458787" cy="152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81200" y="1547813"/>
            <a:ext cx="518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Protocols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(TCP/IP)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81200" y="633413"/>
            <a:ext cx="2590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HTTP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(www)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2000" y="633413"/>
            <a:ext cx="2590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SMTP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(email)</a:t>
            </a:r>
          </a:p>
        </p:txBody>
      </p:sp>
      <p:pic>
        <p:nvPicPr>
          <p:cNvPr id="1029" name="Picture 5" descr="C:\Documents and Settings\kawash\Local Settings\Temporary Internet Files\Content.IE5\0FEFRMOX\MCj039786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624013"/>
            <a:ext cx="7508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Network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2819400"/>
            <a:ext cx="51816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6627" name="Picture 2" descr="C:\Program Files\Microsoft Office\MEDIA\CAGCAT10\j0285750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3505200"/>
            <a:ext cx="1106488" cy="679450"/>
          </a:xfrm>
        </p:spPr>
      </p:pic>
      <p:pic>
        <p:nvPicPr>
          <p:cNvPr id="26628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352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1981200" y="41148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itchFamily="34" charset="0"/>
              </a:rPr>
              <a:t>Your Computer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6172200" y="42672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itchFamily="34" charset="0"/>
              </a:rPr>
              <a:t>Server</a:t>
            </a:r>
          </a:p>
        </p:txBody>
      </p:sp>
      <p:sp>
        <p:nvSpPr>
          <p:cNvPr id="10" name="Cloud 9"/>
          <p:cNvSpPr/>
          <p:nvPr/>
        </p:nvSpPr>
        <p:spPr>
          <a:xfrm>
            <a:off x="3429000" y="3124200"/>
            <a:ext cx="2362200" cy="167640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Network</a:t>
            </a:r>
          </a:p>
        </p:txBody>
      </p:sp>
      <p:cxnSp>
        <p:nvCxnSpPr>
          <p:cNvPr id="12" name="Straight Connector 11"/>
          <p:cNvCxnSpPr>
            <a:stCxn id="1026" idx="3"/>
            <a:endCxn id="10" idx="2"/>
          </p:cNvCxnSpPr>
          <p:nvPr/>
        </p:nvCxnSpPr>
        <p:spPr>
          <a:xfrm>
            <a:off x="3240088" y="3844925"/>
            <a:ext cx="196850" cy="1174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0"/>
          </p:cNvCxnSpPr>
          <p:nvPr/>
        </p:nvCxnSpPr>
        <p:spPr>
          <a:xfrm flipV="1">
            <a:off x="5789613" y="3810000"/>
            <a:ext cx="458787" cy="152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Callout 14"/>
          <p:cNvSpPr/>
          <p:nvPr/>
        </p:nvSpPr>
        <p:spPr>
          <a:xfrm>
            <a:off x="3733800" y="685800"/>
            <a:ext cx="2590800" cy="2209800"/>
          </a:xfrm>
          <a:prstGeom prst="cloudCallout">
            <a:avLst>
              <a:gd name="adj1" fmla="val -28171"/>
              <a:gd name="adj2" fmla="val 842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Cables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Routers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42234-C0AE-4C0F-B3AC-3BCA94C4B3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7651" name="Picture 8" descr="C:\Users\tamj\AppData\Local\Microsoft\Windows\Temporary Internet Files\Content.IE5\S73FJVX2\MC90031116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98450" y="1162050"/>
            <a:ext cx="16827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1" descr="C:\Users\tamj\AppData\Local\Microsoft\Windows\Temporary Internet Files\Content.IE5\S73FJVX2\MC9004325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730250"/>
            <a:ext cx="12525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2" descr="C:\Users\tamj\AppData\Local\Microsoft\Windows\Temporary Internet Files\Content.IE5\BXRWTSP3\MC90038983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477000" y="1063625"/>
            <a:ext cx="1508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684338" y="976313"/>
            <a:ext cx="2087562" cy="706437"/>
          </a:xfrm>
          <a:custGeom>
            <a:avLst/>
            <a:gdLst>
              <a:gd name="connsiteX0" fmla="*/ 0 w 2088572"/>
              <a:gd name="connsiteY0" fmla="*/ 342900 h 706581"/>
              <a:gd name="connsiteX1" fmla="*/ 31172 w 2088572"/>
              <a:gd name="connsiteY1" fmla="*/ 249381 h 706581"/>
              <a:gd name="connsiteX2" fmla="*/ 51954 w 2088572"/>
              <a:gd name="connsiteY2" fmla="*/ 218209 h 706581"/>
              <a:gd name="connsiteX3" fmla="*/ 83127 w 2088572"/>
              <a:gd name="connsiteY3" fmla="*/ 197427 h 706581"/>
              <a:gd name="connsiteX4" fmla="*/ 155863 w 2088572"/>
              <a:gd name="connsiteY4" fmla="*/ 135081 h 706581"/>
              <a:gd name="connsiteX5" fmla="*/ 259772 w 2088572"/>
              <a:gd name="connsiteY5" fmla="*/ 72736 h 706581"/>
              <a:gd name="connsiteX6" fmla="*/ 301336 w 2088572"/>
              <a:gd name="connsiteY6" fmla="*/ 62345 h 706581"/>
              <a:gd name="connsiteX7" fmla="*/ 332509 w 2088572"/>
              <a:gd name="connsiteY7" fmla="*/ 51954 h 706581"/>
              <a:gd name="connsiteX8" fmla="*/ 415636 w 2088572"/>
              <a:gd name="connsiteY8" fmla="*/ 20781 h 706581"/>
              <a:gd name="connsiteX9" fmla="*/ 477981 w 2088572"/>
              <a:gd name="connsiteY9" fmla="*/ 0 h 706581"/>
              <a:gd name="connsiteX10" fmla="*/ 800100 w 2088572"/>
              <a:gd name="connsiteY10" fmla="*/ 10391 h 706581"/>
              <a:gd name="connsiteX11" fmla="*/ 904009 w 2088572"/>
              <a:gd name="connsiteY11" fmla="*/ 62345 h 706581"/>
              <a:gd name="connsiteX12" fmla="*/ 935181 w 2088572"/>
              <a:gd name="connsiteY12" fmla="*/ 83127 h 706581"/>
              <a:gd name="connsiteX13" fmla="*/ 966354 w 2088572"/>
              <a:gd name="connsiteY13" fmla="*/ 103909 h 706581"/>
              <a:gd name="connsiteX14" fmla="*/ 1007918 w 2088572"/>
              <a:gd name="connsiteY14" fmla="*/ 166254 h 706581"/>
              <a:gd name="connsiteX15" fmla="*/ 1018309 w 2088572"/>
              <a:gd name="connsiteY15" fmla="*/ 207818 h 706581"/>
              <a:gd name="connsiteX16" fmla="*/ 1039091 w 2088572"/>
              <a:gd name="connsiteY16" fmla="*/ 270163 h 706581"/>
              <a:gd name="connsiteX17" fmla="*/ 1049481 w 2088572"/>
              <a:gd name="connsiteY17" fmla="*/ 301336 h 706581"/>
              <a:gd name="connsiteX18" fmla="*/ 1080654 w 2088572"/>
              <a:gd name="connsiteY18" fmla="*/ 405245 h 706581"/>
              <a:gd name="connsiteX19" fmla="*/ 1111827 w 2088572"/>
              <a:gd name="connsiteY19" fmla="*/ 477981 h 706581"/>
              <a:gd name="connsiteX20" fmla="*/ 1122218 w 2088572"/>
              <a:gd name="connsiteY20" fmla="*/ 509154 h 706581"/>
              <a:gd name="connsiteX21" fmla="*/ 1153391 w 2088572"/>
              <a:gd name="connsiteY21" fmla="*/ 540327 h 706581"/>
              <a:gd name="connsiteX22" fmla="*/ 1267691 w 2088572"/>
              <a:gd name="connsiteY22" fmla="*/ 633845 h 706581"/>
              <a:gd name="connsiteX23" fmla="*/ 1298863 w 2088572"/>
              <a:gd name="connsiteY23" fmla="*/ 654627 h 706581"/>
              <a:gd name="connsiteX24" fmla="*/ 1340427 w 2088572"/>
              <a:gd name="connsiteY24" fmla="*/ 685800 h 706581"/>
              <a:gd name="connsiteX25" fmla="*/ 1392381 w 2088572"/>
              <a:gd name="connsiteY25" fmla="*/ 696191 h 706581"/>
              <a:gd name="connsiteX26" fmla="*/ 1433945 w 2088572"/>
              <a:gd name="connsiteY26" fmla="*/ 706581 h 706581"/>
              <a:gd name="connsiteX27" fmla="*/ 1527463 w 2088572"/>
              <a:gd name="connsiteY27" fmla="*/ 696191 h 706581"/>
              <a:gd name="connsiteX28" fmla="*/ 1589809 w 2088572"/>
              <a:gd name="connsiteY28" fmla="*/ 675409 h 706581"/>
              <a:gd name="connsiteX29" fmla="*/ 1714500 w 2088572"/>
              <a:gd name="connsiteY29" fmla="*/ 654627 h 706581"/>
              <a:gd name="connsiteX30" fmla="*/ 1776845 w 2088572"/>
              <a:gd name="connsiteY30" fmla="*/ 623454 h 706581"/>
              <a:gd name="connsiteX31" fmla="*/ 1808018 w 2088572"/>
              <a:gd name="connsiteY31" fmla="*/ 613063 h 706581"/>
              <a:gd name="connsiteX32" fmla="*/ 1901536 w 2088572"/>
              <a:gd name="connsiteY32" fmla="*/ 571500 h 706581"/>
              <a:gd name="connsiteX33" fmla="*/ 1963881 w 2088572"/>
              <a:gd name="connsiteY33" fmla="*/ 550718 h 706581"/>
              <a:gd name="connsiteX34" fmla="*/ 1995054 w 2088572"/>
              <a:gd name="connsiteY34" fmla="*/ 529936 h 706581"/>
              <a:gd name="connsiteX35" fmla="*/ 2088572 w 2088572"/>
              <a:gd name="connsiteY35" fmla="*/ 519545 h 7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88572" h="706581">
                <a:moveTo>
                  <a:pt x="0" y="342900"/>
                </a:moveTo>
                <a:cubicBezTo>
                  <a:pt x="10913" y="288337"/>
                  <a:pt x="4700" y="295708"/>
                  <a:pt x="31172" y="249381"/>
                </a:cubicBezTo>
                <a:cubicBezTo>
                  <a:pt x="37368" y="238538"/>
                  <a:pt x="43123" y="227039"/>
                  <a:pt x="51954" y="218209"/>
                </a:cubicBezTo>
                <a:cubicBezTo>
                  <a:pt x="60785" y="209378"/>
                  <a:pt x="72736" y="204354"/>
                  <a:pt x="83127" y="197427"/>
                </a:cubicBezTo>
                <a:cubicBezTo>
                  <a:pt x="132291" y="131875"/>
                  <a:pt x="91031" y="173980"/>
                  <a:pt x="155863" y="135081"/>
                </a:cubicBezTo>
                <a:cubicBezTo>
                  <a:pt x="196135" y="110918"/>
                  <a:pt x="217552" y="88569"/>
                  <a:pt x="259772" y="72736"/>
                </a:cubicBezTo>
                <a:cubicBezTo>
                  <a:pt x="273144" y="67722"/>
                  <a:pt x="287604" y="66268"/>
                  <a:pt x="301336" y="62345"/>
                </a:cubicBezTo>
                <a:cubicBezTo>
                  <a:pt x="311868" y="59336"/>
                  <a:pt x="321977" y="54963"/>
                  <a:pt x="332509" y="51954"/>
                </a:cubicBezTo>
                <a:cubicBezTo>
                  <a:pt x="450624" y="18206"/>
                  <a:pt x="294565" y="69209"/>
                  <a:pt x="415636" y="20781"/>
                </a:cubicBezTo>
                <a:cubicBezTo>
                  <a:pt x="435975" y="12646"/>
                  <a:pt x="477981" y="0"/>
                  <a:pt x="477981" y="0"/>
                </a:cubicBezTo>
                <a:cubicBezTo>
                  <a:pt x="585354" y="3464"/>
                  <a:pt x="692846" y="4262"/>
                  <a:pt x="800100" y="10391"/>
                </a:cubicBezTo>
                <a:cubicBezTo>
                  <a:pt x="845078" y="12961"/>
                  <a:pt x="866188" y="37131"/>
                  <a:pt x="904009" y="62345"/>
                </a:cubicBezTo>
                <a:lnTo>
                  <a:pt x="935181" y="83127"/>
                </a:lnTo>
                <a:lnTo>
                  <a:pt x="966354" y="103909"/>
                </a:lnTo>
                <a:lnTo>
                  <a:pt x="1007918" y="166254"/>
                </a:lnTo>
                <a:cubicBezTo>
                  <a:pt x="1015840" y="178137"/>
                  <a:pt x="1014205" y="194139"/>
                  <a:pt x="1018309" y="207818"/>
                </a:cubicBezTo>
                <a:cubicBezTo>
                  <a:pt x="1024604" y="228800"/>
                  <a:pt x="1032164" y="249381"/>
                  <a:pt x="1039091" y="270163"/>
                </a:cubicBezTo>
                <a:cubicBezTo>
                  <a:pt x="1042555" y="280554"/>
                  <a:pt x="1046825" y="290710"/>
                  <a:pt x="1049481" y="301336"/>
                </a:cubicBezTo>
                <a:cubicBezTo>
                  <a:pt x="1065185" y="364153"/>
                  <a:pt x="1055355" y="329350"/>
                  <a:pt x="1080654" y="405245"/>
                </a:cubicBezTo>
                <a:cubicBezTo>
                  <a:pt x="1105024" y="478354"/>
                  <a:pt x="1073305" y="388097"/>
                  <a:pt x="1111827" y="477981"/>
                </a:cubicBezTo>
                <a:cubicBezTo>
                  <a:pt x="1116142" y="488048"/>
                  <a:pt x="1116142" y="500040"/>
                  <a:pt x="1122218" y="509154"/>
                </a:cubicBezTo>
                <a:cubicBezTo>
                  <a:pt x="1130369" y="521381"/>
                  <a:pt x="1143828" y="529170"/>
                  <a:pt x="1153391" y="540327"/>
                </a:cubicBezTo>
                <a:cubicBezTo>
                  <a:pt x="1219793" y="617798"/>
                  <a:pt x="1140396" y="554287"/>
                  <a:pt x="1267691" y="633845"/>
                </a:cubicBezTo>
                <a:cubicBezTo>
                  <a:pt x="1278281" y="640464"/>
                  <a:pt x="1288701" y="647368"/>
                  <a:pt x="1298863" y="654627"/>
                </a:cubicBezTo>
                <a:cubicBezTo>
                  <a:pt x="1312955" y="664693"/>
                  <a:pt x="1324601" y="678766"/>
                  <a:pt x="1340427" y="685800"/>
                </a:cubicBezTo>
                <a:cubicBezTo>
                  <a:pt x="1356566" y="692973"/>
                  <a:pt x="1375141" y="692360"/>
                  <a:pt x="1392381" y="696191"/>
                </a:cubicBezTo>
                <a:cubicBezTo>
                  <a:pt x="1406322" y="699289"/>
                  <a:pt x="1420090" y="703118"/>
                  <a:pt x="1433945" y="706581"/>
                </a:cubicBezTo>
                <a:cubicBezTo>
                  <a:pt x="1465118" y="703118"/>
                  <a:pt x="1496708" y="702342"/>
                  <a:pt x="1527463" y="696191"/>
                </a:cubicBezTo>
                <a:cubicBezTo>
                  <a:pt x="1548944" y="691895"/>
                  <a:pt x="1569027" y="682336"/>
                  <a:pt x="1589809" y="675409"/>
                </a:cubicBezTo>
                <a:cubicBezTo>
                  <a:pt x="1631003" y="661678"/>
                  <a:pt x="1670897" y="660077"/>
                  <a:pt x="1714500" y="654627"/>
                </a:cubicBezTo>
                <a:cubicBezTo>
                  <a:pt x="1792854" y="628508"/>
                  <a:pt x="1696270" y="663742"/>
                  <a:pt x="1776845" y="623454"/>
                </a:cubicBezTo>
                <a:cubicBezTo>
                  <a:pt x="1786642" y="618556"/>
                  <a:pt x="1797627" y="616527"/>
                  <a:pt x="1808018" y="613063"/>
                </a:cubicBezTo>
                <a:cubicBezTo>
                  <a:pt x="1857418" y="580130"/>
                  <a:pt x="1827343" y="596231"/>
                  <a:pt x="1901536" y="571500"/>
                </a:cubicBezTo>
                <a:cubicBezTo>
                  <a:pt x="1901537" y="571500"/>
                  <a:pt x="1963880" y="550719"/>
                  <a:pt x="1963881" y="550718"/>
                </a:cubicBezTo>
                <a:cubicBezTo>
                  <a:pt x="1974272" y="543791"/>
                  <a:pt x="1983006" y="533222"/>
                  <a:pt x="1995054" y="529936"/>
                </a:cubicBezTo>
                <a:cubicBezTo>
                  <a:pt x="2034729" y="519115"/>
                  <a:pt x="2056072" y="519545"/>
                  <a:pt x="2088572" y="519545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>
            <a:stCxn id="2060" idx="3"/>
          </p:cNvCxnSpPr>
          <p:nvPr/>
        </p:nvCxnSpPr>
        <p:spPr>
          <a:xfrm flipH="1" flipV="1">
            <a:off x="4910138" y="1330325"/>
            <a:ext cx="1566862" cy="381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910138" y="1682750"/>
            <a:ext cx="1490662" cy="285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60" idx="3"/>
          </p:cNvCxnSpPr>
          <p:nvPr/>
        </p:nvCxnSpPr>
        <p:spPr>
          <a:xfrm flipH="1">
            <a:off x="4910138" y="1711325"/>
            <a:ext cx="1566862" cy="2698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8" name="Picture 13" descr="C:\Users\tamj\AppData\Local\Microsoft\Windows\Temporary Internet Files\Content.IE5\B6R0P5GS\MC90043243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0313" y="3252788"/>
            <a:ext cx="1841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4" descr="C:\Users\tamj\AppData\Local\Microsoft\Windows\Temporary Internet Files\Content.IE5\S73FJVX2\MC90029417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154363"/>
            <a:ext cx="18129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2878138" y="1527175"/>
            <a:ext cx="1330325" cy="2919413"/>
          </a:xfrm>
          <a:custGeom>
            <a:avLst/>
            <a:gdLst>
              <a:gd name="connsiteX0" fmla="*/ 0 w 1330050"/>
              <a:gd name="connsiteY0" fmla="*/ 2836718 h 2919845"/>
              <a:gd name="connsiteX1" fmla="*/ 20782 w 1330050"/>
              <a:gd name="connsiteY1" fmla="*/ 2888672 h 2919845"/>
              <a:gd name="connsiteX2" fmla="*/ 51954 w 1330050"/>
              <a:gd name="connsiteY2" fmla="*/ 2899063 h 2919845"/>
              <a:gd name="connsiteX3" fmla="*/ 124691 w 1330050"/>
              <a:gd name="connsiteY3" fmla="*/ 2919845 h 2919845"/>
              <a:gd name="connsiteX4" fmla="*/ 716973 w 1330050"/>
              <a:gd name="connsiteY4" fmla="*/ 2909454 h 2919845"/>
              <a:gd name="connsiteX5" fmla="*/ 779318 w 1330050"/>
              <a:gd name="connsiteY5" fmla="*/ 2867891 h 2919845"/>
              <a:gd name="connsiteX6" fmla="*/ 852054 w 1330050"/>
              <a:gd name="connsiteY6" fmla="*/ 2774372 h 2919845"/>
              <a:gd name="connsiteX7" fmla="*/ 883227 w 1330050"/>
              <a:gd name="connsiteY7" fmla="*/ 2753591 h 2919845"/>
              <a:gd name="connsiteX8" fmla="*/ 924791 w 1330050"/>
              <a:gd name="connsiteY8" fmla="*/ 2680854 h 2919845"/>
              <a:gd name="connsiteX9" fmla="*/ 966354 w 1330050"/>
              <a:gd name="connsiteY9" fmla="*/ 2618509 h 2919845"/>
              <a:gd name="connsiteX10" fmla="*/ 976745 w 1330050"/>
              <a:gd name="connsiteY10" fmla="*/ 2587336 h 2919845"/>
              <a:gd name="connsiteX11" fmla="*/ 997527 w 1330050"/>
              <a:gd name="connsiteY11" fmla="*/ 2545772 h 2919845"/>
              <a:gd name="connsiteX12" fmla="*/ 1018309 w 1330050"/>
              <a:gd name="connsiteY12" fmla="*/ 2462645 h 2919845"/>
              <a:gd name="connsiteX13" fmla="*/ 1028700 w 1330050"/>
              <a:gd name="connsiteY13" fmla="*/ 2431472 h 2919845"/>
              <a:gd name="connsiteX14" fmla="*/ 1049482 w 1330050"/>
              <a:gd name="connsiteY14" fmla="*/ 2400300 h 2919845"/>
              <a:gd name="connsiteX15" fmla="*/ 1059873 w 1330050"/>
              <a:gd name="connsiteY15" fmla="*/ 2337954 h 2919845"/>
              <a:gd name="connsiteX16" fmla="*/ 1070263 w 1330050"/>
              <a:gd name="connsiteY16" fmla="*/ 2306781 h 2919845"/>
              <a:gd name="connsiteX17" fmla="*/ 1080654 w 1330050"/>
              <a:gd name="connsiteY17" fmla="*/ 2265218 h 2919845"/>
              <a:gd name="connsiteX18" fmla="*/ 1091045 w 1330050"/>
              <a:gd name="connsiteY18" fmla="*/ 2234045 h 2919845"/>
              <a:gd name="connsiteX19" fmla="*/ 1111827 w 1330050"/>
              <a:gd name="connsiteY19" fmla="*/ 2150918 h 2919845"/>
              <a:gd name="connsiteX20" fmla="*/ 1132609 w 1330050"/>
              <a:gd name="connsiteY20" fmla="*/ 2078181 h 2919845"/>
              <a:gd name="connsiteX21" fmla="*/ 1143000 w 1330050"/>
              <a:gd name="connsiteY21" fmla="*/ 2026227 h 2919845"/>
              <a:gd name="connsiteX22" fmla="*/ 1163782 w 1330050"/>
              <a:gd name="connsiteY22" fmla="*/ 1974272 h 2919845"/>
              <a:gd name="connsiteX23" fmla="*/ 1174173 w 1330050"/>
              <a:gd name="connsiteY23" fmla="*/ 1943100 h 2919845"/>
              <a:gd name="connsiteX24" fmla="*/ 1194954 w 1330050"/>
              <a:gd name="connsiteY24" fmla="*/ 1828800 h 2919845"/>
              <a:gd name="connsiteX25" fmla="*/ 1215736 w 1330050"/>
              <a:gd name="connsiteY25" fmla="*/ 1766454 h 2919845"/>
              <a:gd name="connsiteX26" fmla="*/ 1226127 w 1330050"/>
              <a:gd name="connsiteY26" fmla="*/ 1735281 h 2919845"/>
              <a:gd name="connsiteX27" fmla="*/ 1236518 w 1330050"/>
              <a:gd name="connsiteY27" fmla="*/ 1704109 h 2919845"/>
              <a:gd name="connsiteX28" fmla="*/ 1257300 w 1330050"/>
              <a:gd name="connsiteY28" fmla="*/ 1579418 h 2919845"/>
              <a:gd name="connsiteX29" fmla="*/ 1267691 w 1330050"/>
              <a:gd name="connsiteY29" fmla="*/ 1527463 h 2919845"/>
              <a:gd name="connsiteX30" fmla="*/ 1288473 w 1330050"/>
              <a:gd name="connsiteY30" fmla="*/ 1413163 h 2919845"/>
              <a:gd name="connsiteX31" fmla="*/ 1298863 w 1330050"/>
              <a:gd name="connsiteY31" fmla="*/ 1309254 h 2919845"/>
              <a:gd name="connsiteX32" fmla="*/ 1309254 w 1330050"/>
              <a:gd name="connsiteY32" fmla="*/ 1246909 h 2919845"/>
              <a:gd name="connsiteX33" fmla="*/ 1319645 w 1330050"/>
              <a:gd name="connsiteY33" fmla="*/ 1132609 h 2919845"/>
              <a:gd name="connsiteX34" fmla="*/ 1309254 w 1330050"/>
              <a:gd name="connsiteY34" fmla="*/ 623454 h 2919845"/>
              <a:gd name="connsiteX35" fmla="*/ 1278082 w 1330050"/>
              <a:gd name="connsiteY35" fmla="*/ 509154 h 2919845"/>
              <a:gd name="connsiteX36" fmla="*/ 1267691 w 1330050"/>
              <a:gd name="connsiteY36" fmla="*/ 477981 h 2919845"/>
              <a:gd name="connsiteX37" fmla="*/ 1267691 w 1330050"/>
              <a:gd name="connsiteY37" fmla="*/ 166254 h 2919845"/>
              <a:gd name="connsiteX38" fmla="*/ 1278082 w 1330050"/>
              <a:gd name="connsiteY38" fmla="*/ 135081 h 2919845"/>
              <a:gd name="connsiteX39" fmla="*/ 1288473 w 1330050"/>
              <a:gd name="connsiteY39" fmla="*/ 62345 h 2919845"/>
              <a:gd name="connsiteX40" fmla="*/ 1319645 w 1330050"/>
              <a:gd name="connsiteY40" fmla="*/ 51954 h 2919845"/>
              <a:gd name="connsiteX41" fmla="*/ 1330036 w 1330050"/>
              <a:gd name="connsiteY41" fmla="*/ 0 h 291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30050" h="2919845">
                <a:moveTo>
                  <a:pt x="0" y="2836718"/>
                </a:moveTo>
                <a:cubicBezTo>
                  <a:pt x="6927" y="2854036"/>
                  <a:pt x="8841" y="2874343"/>
                  <a:pt x="20782" y="2888672"/>
                </a:cubicBezTo>
                <a:cubicBezTo>
                  <a:pt x="27794" y="2897086"/>
                  <a:pt x="41423" y="2896054"/>
                  <a:pt x="51954" y="2899063"/>
                </a:cubicBezTo>
                <a:cubicBezTo>
                  <a:pt x="143294" y="2925161"/>
                  <a:pt x="49943" y="2894929"/>
                  <a:pt x="124691" y="2919845"/>
                </a:cubicBezTo>
                <a:lnTo>
                  <a:pt x="716973" y="2909454"/>
                </a:lnTo>
                <a:cubicBezTo>
                  <a:pt x="741871" y="2907478"/>
                  <a:pt x="779318" y="2867891"/>
                  <a:pt x="779318" y="2867891"/>
                </a:cubicBezTo>
                <a:cubicBezTo>
                  <a:pt x="808279" y="2824450"/>
                  <a:pt x="815432" y="2804890"/>
                  <a:pt x="852054" y="2774372"/>
                </a:cubicBezTo>
                <a:cubicBezTo>
                  <a:pt x="861648" y="2766377"/>
                  <a:pt x="872836" y="2760518"/>
                  <a:pt x="883227" y="2753591"/>
                </a:cubicBezTo>
                <a:cubicBezTo>
                  <a:pt x="907052" y="2682116"/>
                  <a:pt x="874465" y="2768925"/>
                  <a:pt x="924791" y="2680854"/>
                </a:cubicBezTo>
                <a:cubicBezTo>
                  <a:pt x="964892" y="2610677"/>
                  <a:pt x="893812" y="2691051"/>
                  <a:pt x="966354" y="2618509"/>
                </a:cubicBezTo>
                <a:cubicBezTo>
                  <a:pt x="969818" y="2608118"/>
                  <a:pt x="972430" y="2597403"/>
                  <a:pt x="976745" y="2587336"/>
                </a:cubicBezTo>
                <a:cubicBezTo>
                  <a:pt x="982847" y="2573098"/>
                  <a:pt x="992629" y="2560467"/>
                  <a:pt x="997527" y="2545772"/>
                </a:cubicBezTo>
                <a:cubicBezTo>
                  <a:pt x="1006559" y="2518676"/>
                  <a:pt x="1011382" y="2490354"/>
                  <a:pt x="1018309" y="2462645"/>
                </a:cubicBezTo>
                <a:cubicBezTo>
                  <a:pt x="1020966" y="2452019"/>
                  <a:pt x="1023802" y="2441269"/>
                  <a:pt x="1028700" y="2431472"/>
                </a:cubicBezTo>
                <a:cubicBezTo>
                  <a:pt x="1034285" y="2420302"/>
                  <a:pt x="1042555" y="2410691"/>
                  <a:pt x="1049482" y="2400300"/>
                </a:cubicBezTo>
                <a:cubicBezTo>
                  <a:pt x="1052946" y="2379518"/>
                  <a:pt x="1055303" y="2358521"/>
                  <a:pt x="1059873" y="2337954"/>
                </a:cubicBezTo>
                <a:cubicBezTo>
                  <a:pt x="1062249" y="2327262"/>
                  <a:pt x="1067254" y="2317313"/>
                  <a:pt x="1070263" y="2306781"/>
                </a:cubicBezTo>
                <a:cubicBezTo>
                  <a:pt x="1074186" y="2293050"/>
                  <a:pt x="1076731" y="2278949"/>
                  <a:pt x="1080654" y="2265218"/>
                </a:cubicBezTo>
                <a:cubicBezTo>
                  <a:pt x="1083663" y="2254686"/>
                  <a:pt x="1088163" y="2244612"/>
                  <a:pt x="1091045" y="2234045"/>
                </a:cubicBezTo>
                <a:cubicBezTo>
                  <a:pt x="1098560" y="2206490"/>
                  <a:pt x="1102795" y="2178014"/>
                  <a:pt x="1111827" y="2150918"/>
                </a:cubicBezTo>
                <a:cubicBezTo>
                  <a:pt x="1123399" y="2116203"/>
                  <a:pt x="1123910" y="2117324"/>
                  <a:pt x="1132609" y="2078181"/>
                </a:cubicBezTo>
                <a:cubicBezTo>
                  <a:pt x="1136440" y="2060941"/>
                  <a:pt x="1137925" y="2043143"/>
                  <a:pt x="1143000" y="2026227"/>
                </a:cubicBezTo>
                <a:cubicBezTo>
                  <a:pt x="1148360" y="2008361"/>
                  <a:pt x="1157233" y="1991737"/>
                  <a:pt x="1163782" y="1974272"/>
                </a:cubicBezTo>
                <a:cubicBezTo>
                  <a:pt x="1167628" y="1964017"/>
                  <a:pt x="1170709" y="1953491"/>
                  <a:pt x="1174173" y="1943100"/>
                </a:cubicBezTo>
                <a:cubicBezTo>
                  <a:pt x="1181491" y="1891866"/>
                  <a:pt x="1181591" y="1873342"/>
                  <a:pt x="1194954" y="1828800"/>
                </a:cubicBezTo>
                <a:cubicBezTo>
                  <a:pt x="1201249" y="1807818"/>
                  <a:pt x="1208809" y="1787236"/>
                  <a:pt x="1215736" y="1766454"/>
                </a:cubicBezTo>
                <a:lnTo>
                  <a:pt x="1226127" y="1735281"/>
                </a:lnTo>
                <a:cubicBezTo>
                  <a:pt x="1229591" y="1724890"/>
                  <a:pt x="1234370" y="1714849"/>
                  <a:pt x="1236518" y="1704109"/>
                </a:cubicBezTo>
                <a:cubicBezTo>
                  <a:pt x="1261006" y="1581667"/>
                  <a:pt x="1231523" y="1734081"/>
                  <a:pt x="1257300" y="1579418"/>
                </a:cubicBezTo>
                <a:cubicBezTo>
                  <a:pt x="1260204" y="1561997"/>
                  <a:pt x="1264787" y="1544884"/>
                  <a:pt x="1267691" y="1527463"/>
                </a:cubicBezTo>
                <a:cubicBezTo>
                  <a:pt x="1286307" y="1415769"/>
                  <a:pt x="1268524" y="1492960"/>
                  <a:pt x="1288473" y="1413163"/>
                </a:cubicBezTo>
                <a:cubicBezTo>
                  <a:pt x="1291936" y="1378527"/>
                  <a:pt x="1294546" y="1343794"/>
                  <a:pt x="1298863" y="1309254"/>
                </a:cubicBezTo>
                <a:cubicBezTo>
                  <a:pt x="1301476" y="1288348"/>
                  <a:pt x="1306792" y="1267833"/>
                  <a:pt x="1309254" y="1246909"/>
                </a:cubicBezTo>
                <a:cubicBezTo>
                  <a:pt x="1313724" y="1208914"/>
                  <a:pt x="1316181" y="1170709"/>
                  <a:pt x="1319645" y="1132609"/>
                </a:cubicBezTo>
                <a:cubicBezTo>
                  <a:pt x="1316181" y="962891"/>
                  <a:pt x="1315537" y="793091"/>
                  <a:pt x="1309254" y="623454"/>
                </a:cubicBezTo>
                <a:cubicBezTo>
                  <a:pt x="1308030" y="590412"/>
                  <a:pt x="1287748" y="538153"/>
                  <a:pt x="1278082" y="509154"/>
                </a:cubicBezTo>
                <a:lnTo>
                  <a:pt x="1267691" y="477981"/>
                </a:lnTo>
                <a:cubicBezTo>
                  <a:pt x="1252805" y="329123"/>
                  <a:pt x="1250766" y="360885"/>
                  <a:pt x="1267691" y="166254"/>
                </a:cubicBezTo>
                <a:cubicBezTo>
                  <a:pt x="1268640" y="155342"/>
                  <a:pt x="1274618" y="145472"/>
                  <a:pt x="1278082" y="135081"/>
                </a:cubicBezTo>
                <a:cubicBezTo>
                  <a:pt x="1281546" y="110836"/>
                  <a:pt x="1277520" y="84251"/>
                  <a:pt x="1288473" y="62345"/>
                </a:cubicBezTo>
                <a:cubicBezTo>
                  <a:pt x="1293371" y="52549"/>
                  <a:pt x="1312803" y="60507"/>
                  <a:pt x="1319645" y="51954"/>
                </a:cubicBezTo>
                <a:cubicBezTo>
                  <a:pt x="1330876" y="37915"/>
                  <a:pt x="1330036" y="17181"/>
                  <a:pt x="1330036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4549775" y="3498850"/>
            <a:ext cx="1927225" cy="46513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857750" y="2860675"/>
            <a:ext cx="1670050" cy="110331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334000" y="2359025"/>
            <a:ext cx="1193800" cy="160496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59013" y="338138"/>
            <a:ext cx="4991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#1 The connections to the network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791200" y="2846388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Connection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216525" y="1176338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Connection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687513" y="738188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Connection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511550" y="373062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0377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Network connections can be: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Wired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Wireless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F263D-790B-494C-AAEE-5EB9D58C4A3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804489" y="3361649"/>
            <a:ext cx="3706971" cy="2553839"/>
            <a:chOff x="4439898" y="3313561"/>
            <a:chExt cx="3706971" cy="2553839"/>
          </a:xfrm>
        </p:grpSpPr>
        <p:pic>
          <p:nvPicPr>
            <p:cNvPr id="28679" name="Picture 2"/>
            <p:cNvPicPr>
              <a:picLocks noChangeAspect="1" noChangeArrowheads="1"/>
            </p:cNvPicPr>
            <p:nvPr/>
          </p:nvPicPr>
          <p:blipFill>
            <a:blip r:embed="rId2"/>
            <a:srcRect l="1212" t="3020" r="2522" b="8061"/>
            <a:stretch>
              <a:fillRect/>
            </a:stretch>
          </p:blipFill>
          <p:spPr bwMode="auto">
            <a:xfrm>
              <a:off x="4439898" y="3313561"/>
              <a:ext cx="2347855" cy="1285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3"/>
            <p:cNvPicPr>
              <a:picLocks noChangeAspect="1" noChangeArrowheads="1"/>
            </p:cNvPicPr>
            <p:nvPr/>
          </p:nvPicPr>
          <p:blipFill>
            <a:blip r:embed="rId3"/>
            <a:srcRect l="79147" t="58736"/>
            <a:stretch>
              <a:fillRect/>
            </a:stretch>
          </p:blipFill>
          <p:spPr bwMode="auto">
            <a:xfrm>
              <a:off x="6563707" y="3361649"/>
              <a:ext cx="1583162" cy="250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2620963" y="1228725"/>
            <a:ext cx="4037012" cy="1905000"/>
            <a:chOff x="2620963" y="1228725"/>
            <a:chExt cx="4037012" cy="1905000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620963" y="1228725"/>
              <a:ext cx="4037012" cy="1905000"/>
              <a:chOff x="2621613" y="1228613"/>
              <a:chExt cx="4036474" cy="1905001"/>
            </a:xfrm>
          </p:grpSpPr>
          <p:pic>
            <p:nvPicPr>
              <p:cNvPr id="28681" name="Picture 2" descr="C:\Documents and Settings\tamj\My Documents\My Pictures\OLYMPUS Master 2\2009\02\23\P2230005.JPG"/>
              <p:cNvPicPr>
                <a:picLocks noChangeAspect="1" noChangeArrowheads="1"/>
              </p:cNvPicPr>
              <p:nvPr/>
            </p:nvPicPr>
            <p:blipFill>
              <a:blip r:embed="rId4"/>
              <a:srcRect l="43237" t="24506" r="13625" b="6635"/>
              <a:stretch>
                <a:fillRect/>
              </a:stretch>
            </p:blipFill>
            <p:spPr bwMode="auto">
              <a:xfrm>
                <a:off x="2621613" y="1228613"/>
                <a:ext cx="1591048" cy="1905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" name="Straight Arrow Connector 6"/>
              <p:cNvCxnSpPr/>
              <p:nvPr/>
            </p:nvCxnSpPr>
            <p:spPr>
              <a:xfrm flipH="1">
                <a:off x="3581922" y="1536588"/>
                <a:ext cx="1658717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83" name="TextBox 5"/>
              <p:cNvSpPr txBox="1">
                <a:spLocks noChangeArrowheads="1"/>
              </p:cNvSpPr>
              <p:nvPr/>
            </p:nvSpPr>
            <p:spPr bwMode="auto">
              <a:xfrm>
                <a:off x="5241341" y="1371600"/>
                <a:ext cx="1393437" cy="468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/>
              <a:lstStyle/>
              <a:p>
                <a:r>
                  <a:rPr lang="en-US" altLang="en-US" dirty="0"/>
                  <a:t>Telephone</a:t>
                </a:r>
                <a:endParaRPr lang="en-CA" altLang="en-US" dirty="0"/>
              </a:p>
            </p:txBody>
          </p:sp>
          <p:sp>
            <p:nvSpPr>
              <p:cNvPr id="28684" name="TextBox 5"/>
              <p:cNvSpPr txBox="1">
                <a:spLocks noChangeArrowheads="1"/>
              </p:cNvSpPr>
              <p:nvPr/>
            </p:nvSpPr>
            <p:spPr bwMode="auto">
              <a:xfrm>
                <a:off x="5264650" y="2509207"/>
                <a:ext cx="1393437" cy="468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/>
              <a:lstStyle/>
              <a:p>
                <a:r>
                  <a:rPr lang="en-US" altLang="en-US" dirty="0"/>
                  <a:t>Network</a:t>
                </a:r>
                <a:endParaRPr lang="en-CA" altLang="en-US" dirty="0"/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3962400" y="2743200"/>
              <a:ext cx="1279525" cy="1111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JT: Types </a:t>
            </a:r>
            <a:r>
              <a:rPr lang="en-US" altLang="en-US" sz="2800" dirty="0"/>
              <a:t>Of Wireless Network </a:t>
            </a:r>
            <a:r>
              <a:rPr lang="en-US" altLang="en-US" sz="2800" dirty="0" smtClean="0"/>
              <a:t>Connections (wired ~100 – 1000 Mbps)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All are based on the 802.11 standard (also known as Wi-Fi) for wireless transmissions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E1E5F-6475-454C-B1AE-BC3072481EB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Group 29"/>
          <p:cNvGraphicFramePr>
            <a:graphicFrameLocks/>
          </p:cNvGraphicFramePr>
          <p:nvPr/>
        </p:nvGraphicFramePr>
        <p:xfrm>
          <a:off x="990600" y="2057400"/>
          <a:ext cx="7272336" cy="2505341"/>
        </p:xfrm>
        <a:graphic>
          <a:graphicData uri="http://schemas.openxmlformats.org/drawingml/2006/table">
            <a:tbl>
              <a:tblPr/>
              <a:tblGrid>
                <a:gridCol w="2424112"/>
                <a:gridCol w="2424112"/>
                <a:gridCol w="2424112"/>
              </a:tblGrid>
              <a:tr h="5697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Transmission protocol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Approximate time to transmit a two hour DVD movie 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697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Mbps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minutes, 26 seconds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7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Mbps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minutes, 15 seconds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8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 Mbps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seconds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E23FD-F637-4780-A5D1-DF614E7BF2A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9699" name="Picture 8" descr="C:\Users\tamj\AppData\Local\Microsoft\Windows\Temporary Internet Files\Content.IE5\S73FJVX2\MC90031116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98450" y="1162050"/>
            <a:ext cx="16827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1" descr="C:\Users\tamj\AppData\Local\Microsoft\Windows\Temporary Internet Files\Content.IE5\S73FJVX2\MC9004325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730250"/>
            <a:ext cx="12525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2" descr="C:\Users\tamj\AppData\Local\Microsoft\Windows\Temporary Internet Files\Content.IE5\BXRWTSP3\MC90038983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477000" y="1063625"/>
            <a:ext cx="1508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684338" y="976313"/>
            <a:ext cx="2087562" cy="706437"/>
          </a:xfrm>
          <a:custGeom>
            <a:avLst/>
            <a:gdLst>
              <a:gd name="connsiteX0" fmla="*/ 0 w 2088572"/>
              <a:gd name="connsiteY0" fmla="*/ 342900 h 706581"/>
              <a:gd name="connsiteX1" fmla="*/ 31172 w 2088572"/>
              <a:gd name="connsiteY1" fmla="*/ 249381 h 706581"/>
              <a:gd name="connsiteX2" fmla="*/ 51954 w 2088572"/>
              <a:gd name="connsiteY2" fmla="*/ 218209 h 706581"/>
              <a:gd name="connsiteX3" fmla="*/ 83127 w 2088572"/>
              <a:gd name="connsiteY3" fmla="*/ 197427 h 706581"/>
              <a:gd name="connsiteX4" fmla="*/ 155863 w 2088572"/>
              <a:gd name="connsiteY4" fmla="*/ 135081 h 706581"/>
              <a:gd name="connsiteX5" fmla="*/ 259772 w 2088572"/>
              <a:gd name="connsiteY5" fmla="*/ 72736 h 706581"/>
              <a:gd name="connsiteX6" fmla="*/ 301336 w 2088572"/>
              <a:gd name="connsiteY6" fmla="*/ 62345 h 706581"/>
              <a:gd name="connsiteX7" fmla="*/ 332509 w 2088572"/>
              <a:gd name="connsiteY7" fmla="*/ 51954 h 706581"/>
              <a:gd name="connsiteX8" fmla="*/ 415636 w 2088572"/>
              <a:gd name="connsiteY8" fmla="*/ 20781 h 706581"/>
              <a:gd name="connsiteX9" fmla="*/ 477981 w 2088572"/>
              <a:gd name="connsiteY9" fmla="*/ 0 h 706581"/>
              <a:gd name="connsiteX10" fmla="*/ 800100 w 2088572"/>
              <a:gd name="connsiteY10" fmla="*/ 10391 h 706581"/>
              <a:gd name="connsiteX11" fmla="*/ 904009 w 2088572"/>
              <a:gd name="connsiteY11" fmla="*/ 62345 h 706581"/>
              <a:gd name="connsiteX12" fmla="*/ 935181 w 2088572"/>
              <a:gd name="connsiteY12" fmla="*/ 83127 h 706581"/>
              <a:gd name="connsiteX13" fmla="*/ 966354 w 2088572"/>
              <a:gd name="connsiteY13" fmla="*/ 103909 h 706581"/>
              <a:gd name="connsiteX14" fmla="*/ 1007918 w 2088572"/>
              <a:gd name="connsiteY14" fmla="*/ 166254 h 706581"/>
              <a:gd name="connsiteX15" fmla="*/ 1018309 w 2088572"/>
              <a:gd name="connsiteY15" fmla="*/ 207818 h 706581"/>
              <a:gd name="connsiteX16" fmla="*/ 1039091 w 2088572"/>
              <a:gd name="connsiteY16" fmla="*/ 270163 h 706581"/>
              <a:gd name="connsiteX17" fmla="*/ 1049481 w 2088572"/>
              <a:gd name="connsiteY17" fmla="*/ 301336 h 706581"/>
              <a:gd name="connsiteX18" fmla="*/ 1080654 w 2088572"/>
              <a:gd name="connsiteY18" fmla="*/ 405245 h 706581"/>
              <a:gd name="connsiteX19" fmla="*/ 1111827 w 2088572"/>
              <a:gd name="connsiteY19" fmla="*/ 477981 h 706581"/>
              <a:gd name="connsiteX20" fmla="*/ 1122218 w 2088572"/>
              <a:gd name="connsiteY20" fmla="*/ 509154 h 706581"/>
              <a:gd name="connsiteX21" fmla="*/ 1153391 w 2088572"/>
              <a:gd name="connsiteY21" fmla="*/ 540327 h 706581"/>
              <a:gd name="connsiteX22" fmla="*/ 1267691 w 2088572"/>
              <a:gd name="connsiteY22" fmla="*/ 633845 h 706581"/>
              <a:gd name="connsiteX23" fmla="*/ 1298863 w 2088572"/>
              <a:gd name="connsiteY23" fmla="*/ 654627 h 706581"/>
              <a:gd name="connsiteX24" fmla="*/ 1340427 w 2088572"/>
              <a:gd name="connsiteY24" fmla="*/ 685800 h 706581"/>
              <a:gd name="connsiteX25" fmla="*/ 1392381 w 2088572"/>
              <a:gd name="connsiteY25" fmla="*/ 696191 h 706581"/>
              <a:gd name="connsiteX26" fmla="*/ 1433945 w 2088572"/>
              <a:gd name="connsiteY26" fmla="*/ 706581 h 706581"/>
              <a:gd name="connsiteX27" fmla="*/ 1527463 w 2088572"/>
              <a:gd name="connsiteY27" fmla="*/ 696191 h 706581"/>
              <a:gd name="connsiteX28" fmla="*/ 1589809 w 2088572"/>
              <a:gd name="connsiteY28" fmla="*/ 675409 h 706581"/>
              <a:gd name="connsiteX29" fmla="*/ 1714500 w 2088572"/>
              <a:gd name="connsiteY29" fmla="*/ 654627 h 706581"/>
              <a:gd name="connsiteX30" fmla="*/ 1776845 w 2088572"/>
              <a:gd name="connsiteY30" fmla="*/ 623454 h 706581"/>
              <a:gd name="connsiteX31" fmla="*/ 1808018 w 2088572"/>
              <a:gd name="connsiteY31" fmla="*/ 613063 h 706581"/>
              <a:gd name="connsiteX32" fmla="*/ 1901536 w 2088572"/>
              <a:gd name="connsiteY32" fmla="*/ 571500 h 706581"/>
              <a:gd name="connsiteX33" fmla="*/ 1963881 w 2088572"/>
              <a:gd name="connsiteY33" fmla="*/ 550718 h 706581"/>
              <a:gd name="connsiteX34" fmla="*/ 1995054 w 2088572"/>
              <a:gd name="connsiteY34" fmla="*/ 529936 h 706581"/>
              <a:gd name="connsiteX35" fmla="*/ 2088572 w 2088572"/>
              <a:gd name="connsiteY35" fmla="*/ 519545 h 7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88572" h="706581">
                <a:moveTo>
                  <a:pt x="0" y="342900"/>
                </a:moveTo>
                <a:cubicBezTo>
                  <a:pt x="10913" y="288337"/>
                  <a:pt x="4700" y="295708"/>
                  <a:pt x="31172" y="249381"/>
                </a:cubicBezTo>
                <a:cubicBezTo>
                  <a:pt x="37368" y="238538"/>
                  <a:pt x="43123" y="227039"/>
                  <a:pt x="51954" y="218209"/>
                </a:cubicBezTo>
                <a:cubicBezTo>
                  <a:pt x="60785" y="209378"/>
                  <a:pt x="72736" y="204354"/>
                  <a:pt x="83127" y="197427"/>
                </a:cubicBezTo>
                <a:cubicBezTo>
                  <a:pt x="132291" y="131875"/>
                  <a:pt x="91031" y="173980"/>
                  <a:pt x="155863" y="135081"/>
                </a:cubicBezTo>
                <a:cubicBezTo>
                  <a:pt x="196135" y="110918"/>
                  <a:pt x="217552" y="88569"/>
                  <a:pt x="259772" y="72736"/>
                </a:cubicBezTo>
                <a:cubicBezTo>
                  <a:pt x="273144" y="67722"/>
                  <a:pt x="287604" y="66268"/>
                  <a:pt x="301336" y="62345"/>
                </a:cubicBezTo>
                <a:cubicBezTo>
                  <a:pt x="311868" y="59336"/>
                  <a:pt x="321977" y="54963"/>
                  <a:pt x="332509" y="51954"/>
                </a:cubicBezTo>
                <a:cubicBezTo>
                  <a:pt x="450624" y="18206"/>
                  <a:pt x="294565" y="69209"/>
                  <a:pt x="415636" y="20781"/>
                </a:cubicBezTo>
                <a:cubicBezTo>
                  <a:pt x="435975" y="12646"/>
                  <a:pt x="477981" y="0"/>
                  <a:pt x="477981" y="0"/>
                </a:cubicBezTo>
                <a:cubicBezTo>
                  <a:pt x="585354" y="3464"/>
                  <a:pt x="692846" y="4262"/>
                  <a:pt x="800100" y="10391"/>
                </a:cubicBezTo>
                <a:cubicBezTo>
                  <a:pt x="845078" y="12961"/>
                  <a:pt x="866188" y="37131"/>
                  <a:pt x="904009" y="62345"/>
                </a:cubicBezTo>
                <a:lnTo>
                  <a:pt x="935181" y="83127"/>
                </a:lnTo>
                <a:lnTo>
                  <a:pt x="966354" y="103909"/>
                </a:lnTo>
                <a:lnTo>
                  <a:pt x="1007918" y="166254"/>
                </a:lnTo>
                <a:cubicBezTo>
                  <a:pt x="1015840" y="178137"/>
                  <a:pt x="1014205" y="194139"/>
                  <a:pt x="1018309" y="207818"/>
                </a:cubicBezTo>
                <a:cubicBezTo>
                  <a:pt x="1024604" y="228800"/>
                  <a:pt x="1032164" y="249381"/>
                  <a:pt x="1039091" y="270163"/>
                </a:cubicBezTo>
                <a:cubicBezTo>
                  <a:pt x="1042555" y="280554"/>
                  <a:pt x="1046825" y="290710"/>
                  <a:pt x="1049481" y="301336"/>
                </a:cubicBezTo>
                <a:cubicBezTo>
                  <a:pt x="1065185" y="364153"/>
                  <a:pt x="1055355" y="329350"/>
                  <a:pt x="1080654" y="405245"/>
                </a:cubicBezTo>
                <a:cubicBezTo>
                  <a:pt x="1105024" y="478354"/>
                  <a:pt x="1073305" y="388097"/>
                  <a:pt x="1111827" y="477981"/>
                </a:cubicBezTo>
                <a:cubicBezTo>
                  <a:pt x="1116142" y="488048"/>
                  <a:pt x="1116142" y="500040"/>
                  <a:pt x="1122218" y="509154"/>
                </a:cubicBezTo>
                <a:cubicBezTo>
                  <a:pt x="1130369" y="521381"/>
                  <a:pt x="1143828" y="529170"/>
                  <a:pt x="1153391" y="540327"/>
                </a:cubicBezTo>
                <a:cubicBezTo>
                  <a:pt x="1219793" y="617798"/>
                  <a:pt x="1140396" y="554287"/>
                  <a:pt x="1267691" y="633845"/>
                </a:cubicBezTo>
                <a:cubicBezTo>
                  <a:pt x="1278281" y="640464"/>
                  <a:pt x="1288701" y="647368"/>
                  <a:pt x="1298863" y="654627"/>
                </a:cubicBezTo>
                <a:cubicBezTo>
                  <a:pt x="1312955" y="664693"/>
                  <a:pt x="1324601" y="678766"/>
                  <a:pt x="1340427" y="685800"/>
                </a:cubicBezTo>
                <a:cubicBezTo>
                  <a:pt x="1356566" y="692973"/>
                  <a:pt x="1375141" y="692360"/>
                  <a:pt x="1392381" y="696191"/>
                </a:cubicBezTo>
                <a:cubicBezTo>
                  <a:pt x="1406322" y="699289"/>
                  <a:pt x="1420090" y="703118"/>
                  <a:pt x="1433945" y="706581"/>
                </a:cubicBezTo>
                <a:cubicBezTo>
                  <a:pt x="1465118" y="703118"/>
                  <a:pt x="1496708" y="702342"/>
                  <a:pt x="1527463" y="696191"/>
                </a:cubicBezTo>
                <a:cubicBezTo>
                  <a:pt x="1548944" y="691895"/>
                  <a:pt x="1569027" y="682336"/>
                  <a:pt x="1589809" y="675409"/>
                </a:cubicBezTo>
                <a:cubicBezTo>
                  <a:pt x="1631003" y="661678"/>
                  <a:pt x="1670897" y="660077"/>
                  <a:pt x="1714500" y="654627"/>
                </a:cubicBezTo>
                <a:cubicBezTo>
                  <a:pt x="1792854" y="628508"/>
                  <a:pt x="1696270" y="663742"/>
                  <a:pt x="1776845" y="623454"/>
                </a:cubicBezTo>
                <a:cubicBezTo>
                  <a:pt x="1786642" y="618556"/>
                  <a:pt x="1797627" y="616527"/>
                  <a:pt x="1808018" y="613063"/>
                </a:cubicBezTo>
                <a:cubicBezTo>
                  <a:pt x="1857418" y="580130"/>
                  <a:pt x="1827343" y="596231"/>
                  <a:pt x="1901536" y="571500"/>
                </a:cubicBezTo>
                <a:cubicBezTo>
                  <a:pt x="1901537" y="571500"/>
                  <a:pt x="1963880" y="550719"/>
                  <a:pt x="1963881" y="550718"/>
                </a:cubicBezTo>
                <a:cubicBezTo>
                  <a:pt x="1974272" y="543791"/>
                  <a:pt x="1983006" y="533222"/>
                  <a:pt x="1995054" y="529936"/>
                </a:cubicBezTo>
                <a:cubicBezTo>
                  <a:pt x="2034729" y="519115"/>
                  <a:pt x="2056072" y="519545"/>
                  <a:pt x="2088572" y="519545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>
            <a:stCxn id="2060" idx="3"/>
          </p:cNvCxnSpPr>
          <p:nvPr/>
        </p:nvCxnSpPr>
        <p:spPr>
          <a:xfrm flipH="1" flipV="1">
            <a:off x="4910138" y="1330325"/>
            <a:ext cx="1566862" cy="381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910138" y="1682750"/>
            <a:ext cx="1490662" cy="285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60" idx="3"/>
          </p:cNvCxnSpPr>
          <p:nvPr/>
        </p:nvCxnSpPr>
        <p:spPr>
          <a:xfrm flipH="1">
            <a:off x="4910138" y="1711325"/>
            <a:ext cx="1566862" cy="2698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6" name="Picture 13" descr="C:\Users\tamj\AppData\Local\Microsoft\Windows\Temporary Internet Files\Content.IE5\B6R0P5GS\MC90043243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0313" y="3252788"/>
            <a:ext cx="1841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4" descr="C:\Users\tamj\AppData\Local\Microsoft\Windows\Temporary Internet Files\Content.IE5\S73FJVX2\MC90029417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154363"/>
            <a:ext cx="18129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2878138" y="1527175"/>
            <a:ext cx="1330325" cy="2919413"/>
          </a:xfrm>
          <a:custGeom>
            <a:avLst/>
            <a:gdLst>
              <a:gd name="connsiteX0" fmla="*/ 0 w 1330050"/>
              <a:gd name="connsiteY0" fmla="*/ 2836718 h 2919845"/>
              <a:gd name="connsiteX1" fmla="*/ 20782 w 1330050"/>
              <a:gd name="connsiteY1" fmla="*/ 2888672 h 2919845"/>
              <a:gd name="connsiteX2" fmla="*/ 51954 w 1330050"/>
              <a:gd name="connsiteY2" fmla="*/ 2899063 h 2919845"/>
              <a:gd name="connsiteX3" fmla="*/ 124691 w 1330050"/>
              <a:gd name="connsiteY3" fmla="*/ 2919845 h 2919845"/>
              <a:gd name="connsiteX4" fmla="*/ 716973 w 1330050"/>
              <a:gd name="connsiteY4" fmla="*/ 2909454 h 2919845"/>
              <a:gd name="connsiteX5" fmla="*/ 779318 w 1330050"/>
              <a:gd name="connsiteY5" fmla="*/ 2867891 h 2919845"/>
              <a:gd name="connsiteX6" fmla="*/ 852054 w 1330050"/>
              <a:gd name="connsiteY6" fmla="*/ 2774372 h 2919845"/>
              <a:gd name="connsiteX7" fmla="*/ 883227 w 1330050"/>
              <a:gd name="connsiteY7" fmla="*/ 2753591 h 2919845"/>
              <a:gd name="connsiteX8" fmla="*/ 924791 w 1330050"/>
              <a:gd name="connsiteY8" fmla="*/ 2680854 h 2919845"/>
              <a:gd name="connsiteX9" fmla="*/ 966354 w 1330050"/>
              <a:gd name="connsiteY9" fmla="*/ 2618509 h 2919845"/>
              <a:gd name="connsiteX10" fmla="*/ 976745 w 1330050"/>
              <a:gd name="connsiteY10" fmla="*/ 2587336 h 2919845"/>
              <a:gd name="connsiteX11" fmla="*/ 997527 w 1330050"/>
              <a:gd name="connsiteY11" fmla="*/ 2545772 h 2919845"/>
              <a:gd name="connsiteX12" fmla="*/ 1018309 w 1330050"/>
              <a:gd name="connsiteY12" fmla="*/ 2462645 h 2919845"/>
              <a:gd name="connsiteX13" fmla="*/ 1028700 w 1330050"/>
              <a:gd name="connsiteY13" fmla="*/ 2431472 h 2919845"/>
              <a:gd name="connsiteX14" fmla="*/ 1049482 w 1330050"/>
              <a:gd name="connsiteY14" fmla="*/ 2400300 h 2919845"/>
              <a:gd name="connsiteX15" fmla="*/ 1059873 w 1330050"/>
              <a:gd name="connsiteY15" fmla="*/ 2337954 h 2919845"/>
              <a:gd name="connsiteX16" fmla="*/ 1070263 w 1330050"/>
              <a:gd name="connsiteY16" fmla="*/ 2306781 h 2919845"/>
              <a:gd name="connsiteX17" fmla="*/ 1080654 w 1330050"/>
              <a:gd name="connsiteY17" fmla="*/ 2265218 h 2919845"/>
              <a:gd name="connsiteX18" fmla="*/ 1091045 w 1330050"/>
              <a:gd name="connsiteY18" fmla="*/ 2234045 h 2919845"/>
              <a:gd name="connsiteX19" fmla="*/ 1111827 w 1330050"/>
              <a:gd name="connsiteY19" fmla="*/ 2150918 h 2919845"/>
              <a:gd name="connsiteX20" fmla="*/ 1132609 w 1330050"/>
              <a:gd name="connsiteY20" fmla="*/ 2078181 h 2919845"/>
              <a:gd name="connsiteX21" fmla="*/ 1143000 w 1330050"/>
              <a:gd name="connsiteY21" fmla="*/ 2026227 h 2919845"/>
              <a:gd name="connsiteX22" fmla="*/ 1163782 w 1330050"/>
              <a:gd name="connsiteY22" fmla="*/ 1974272 h 2919845"/>
              <a:gd name="connsiteX23" fmla="*/ 1174173 w 1330050"/>
              <a:gd name="connsiteY23" fmla="*/ 1943100 h 2919845"/>
              <a:gd name="connsiteX24" fmla="*/ 1194954 w 1330050"/>
              <a:gd name="connsiteY24" fmla="*/ 1828800 h 2919845"/>
              <a:gd name="connsiteX25" fmla="*/ 1215736 w 1330050"/>
              <a:gd name="connsiteY25" fmla="*/ 1766454 h 2919845"/>
              <a:gd name="connsiteX26" fmla="*/ 1226127 w 1330050"/>
              <a:gd name="connsiteY26" fmla="*/ 1735281 h 2919845"/>
              <a:gd name="connsiteX27" fmla="*/ 1236518 w 1330050"/>
              <a:gd name="connsiteY27" fmla="*/ 1704109 h 2919845"/>
              <a:gd name="connsiteX28" fmla="*/ 1257300 w 1330050"/>
              <a:gd name="connsiteY28" fmla="*/ 1579418 h 2919845"/>
              <a:gd name="connsiteX29" fmla="*/ 1267691 w 1330050"/>
              <a:gd name="connsiteY29" fmla="*/ 1527463 h 2919845"/>
              <a:gd name="connsiteX30" fmla="*/ 1288473 w 1330050"/>
              <a:gd name="connsiteY30" fmla="*/ 1413163 h 2919845"/>
              <a:gd name="connsiteX31" fmla="*/ 1298863 w 1330050"/>
              <a:gd name="connsiteY31" fmla="*/ 1309254 h 2919845"/>
              <a:gd name="connsiteX32" fmla="*/ 1309254 w 1330050"/>
              <a:gd name="connsiteY32" fmla="*/ 1246909 h 2919845"/>
              <a:gd name="connsiteX33" fmla="*/ 1319645 w 1330050"/>
              <a:gd name="connsiteY33" fmla="*/ 1132609 h 2919845"/>
              <a:gd name="connsiteX34" fmla="*/ 1309254 w 1330050"/>
              <a:gd name="connsiteY34" fmla="*/ 623454 h 2919845"/>
              <a:gd name="connsiteX35" fmla="*/ 1278082 w 1330050"/>
              <a:gd name="connsiteY35" fmla="*/ 509154 h 2919845"/>
              <a:gd name="connsiteX36" fmla="*/ 1267691 w 1330050"/>
              <a:gd name="connsiteY36" fmla="*/ 477981 h 2919845"/>
              <a:gd name="connsiteX37" fmla="*/ 1267691 w 1330050"/>
              <a:gd name="connsiteY37" fmla="*/ 166254 h 2919845"/>
              <a:gd name="connsiteX38" fmla="*/ 1278082 w 1330050"/>
              <a:gd name="connsiteY38" fmla="*/ 135081 h 2919845"/>
              <a:gd name="connsiteX39" fmla="*/ 1288473 w 1330050"/>
              <a:gd name="connsiteY39" fmla="*/ 62345 h 2919845"/>
              <a:gd name="connsiteX40" fmla="*/ 1319645 w 1330050"/>
              <a:gd name="connsiteY40" fmla="*/ 51954 h 2919845"/>
              <a:gd name="connsiteX41" fmla="*/ 1330036 w 1330050"/>
              <a:gd name="connsiteY41" fmla="*/ 0 h 291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30050" h="2919845">
                <a:moveTo>
                  <a:pt x="0" y="2836718"/>
                </a:moveTo>
                <a:cubicBezTo>
                  <a:pt x="6927" y="2854036"/>
                  <a:pt x="8841" y="2874343"/>
                  <a:pt x="20782" y="2888672"/>
                </a:cubicBezTo>
                <a:cubicBezTo>
                  <a:pt x="27794" y="2897086"/>
                  <a:pt x="41423" y="2896054"/>
                  <a:pt x="51954" y="2899063"/>
                </a:cubicBezTo>
                <a:cubicBezTo>
                  <a:pt x="143294" y="2925161"/>
                  <a:pt x="49943" y="2894929"/>
                  <a:pt x="124691" y="2919845"/>
                </a:cubicBezTo>
                <a:lnTo>
                  <a:pt x="716973" y="2909454"/>
                </a:lnTo>
                <a:cubicBezTo>
                  <a:pt x="741871" y="2907478"/>
                  <a:pt x="779318" y="2867891"/>
                  <a:pt x="779318" y="2867891"/>
                </a:cubicBezTo>
                <a:cubicBezTo>
                  <a:pt x="808279" y="2824450"/>
                  <a:pt x="815432" y="2804890"/>
                  <a:pt x="852054" y="2774372"/>
                </a:cubicBezTo>
                <a:cubicBezTo>
                  <a:pt x="861648" y="2766377"/>
                  <a:pt x="872836" y="2760518"/>
                  <a:pt x="883227" y="2753591"/>
                </a:cubicBezTo>
                <a:cubicBezTo>
                  <a:pt x="907052" y="2682116"/>
                  <a:pt x="874465" y="2768925"/>
                  <a:pt x="924791" y="2680854"/>
                </a:cubicBezTo>
                <a:cubicBezTo>
                  <a:pt x="964892" y="2610677"/>
                  <a:pt x="893812" y="2691051"/>
                  <a:pt x="966354" y="2618509"/>
                </a:cubicBezTo>
                <a:cubicBezTo>
                  <a:pt x="969818" y="2608118"/>
                  <a:pt x="972430" y="2597403"/>
                  <a:pt x="976745" y="2587336"/>
                </a:cubicBezTo>
                <a:cubicBezTo>
                  <a:pt x="982847" y="2573098"/>
                  <a:pt x="992629" y="2560467"/>
                  <a:pt x="997527" y="2545772"/>
                </a:cubicBezTo>
                <a:cubicBezTo>
                  <a:pt x="1006559" y="2518676"/>
                  <a:pt x="1011382" y="2490354"/>
                  <a:pt x="1018309" y="2462645"/>
                </a:cubicBezTo>
                <a:cubicBezTo>
                  <a:pt x="1020966" y="2452019"/>
                  <a:pt x="1023802" y="2441269"/>
                  <a:pt x="1028700" y="2431472"/>
                </a:cubicBezTo>
                <a:cubicBezTo>
                  <a:pt x="1034285" y="2420302"/>
                  <a:pt x="1042555" y="2410691"/>
                  <a:pt x="1049482" y="2400300"/>
                </a:cubicBezTo>
                <a:cubicBezTo>
                  <a:pt x="1052946" y="2379518"/>
                  <a:pt x="1055303" y="2358521"/>
                  <a:pt x="1059873" y="2337954"/>
                </a:cubicBezTo>
                <a:cubicBezTo>
                  <a:pt x="1062249" y="2327262"/>
                  <a:pt x="1067254" y="2317313"/>
                  <a:pt x="1070263" y="2306781"/>
                </a:cubicBezTo>
                <a:cubicBezTo>
                  <a:pt x="1074186" y="2293050"/>
                  <a:pt x="1076731" y="2278949"/>
                  <a:pt x="1080654" y="2265218"/>
                </a:cubicBezTo>
                <a:cubicBezTo>
                  <a:pt x="1083663" y="2254686"/>
                  <a:pt x="1088163" y="2244612"/>
                  <a:pt x="1091045" y="2234045"/>
                </a:cubicBezTo>
                <a:cubicBezTo>
                  <a:pt x="1098560" y="2206490"/>
                  <a:pt x="1102795" y="2178014"/>
                  <a:pt x="1111827" y="2150918"/>
                </a:cubicBezTo>
                <a:cubicBezTo>
                  <a:pt x="1123399" y="2116203"/>
                  <a:pt x="1123910" y="2117324"/>
                  <a:pt x="1132609" y="2078181"/>
                </a:cubicBezTo>
                <a:cubicBezTo>
                  <a:pt x="1136440" y="2060941"/>
                  <a:pt x="1137925" y="2043143"/>
                  <a:pt x="1143000" y="2026227"/>
                </a:cubicBezTo>
                <a:cubicBezTo>
                  <a:pt x="1148360" y="2008361"/>
                  <a:pt x="1157233" y="1991737"/>
                  <a:pt x="1163782" y="1974272"/>
                </a:cubicBezTo>
                <a:cubicBezTo>
                  <a:pt x="1167628" y="1964017"/>
                  <a:pt x="1170709" y="1953491"/>
                  <a:pt x="1174173" y="1943100"/>
                </a:cubicBezTo>
                <a:cubicBezTo>
                  <a:pt x="1181491" y="1891866"/>
                  <a:pt x="1181591" y="1873342"/>
                  <a:pt x="1194954" y="1828800"/>
                </a:cubicBezTo>
                <a:cubicBezTo>
                  <a:pt x="1201249" y="1807818"/>
                  <a:pt x="1208809" y="1787236"/>
                  <a:pt x="1215736" y="1766454"/>
                </a:cubicBezTo>
                <a:lnTo>
                  <a:pt x="1226127" y="1735281"/>
                </a:lnTo>
                <a:cubicBezTo>
                  <a:pt x="1229591" y="1724890"/>
                  <a:pt x="1234370" y="1714849"/>
                  <a:pt x="1236518" y="1704109"/>
                </a:cubicBezTo>
                <a:cubicBezTo>
                  <a:pt x="1261006" y="1581667"/>
                  <a:pt x="1231523" y="1734081"/>
                  <a:pt x="1257300" y="1579418"/>
                </a:cubicBezTo>
                <a:cubicBezTo>
                  <a:pt x="1260204" y="1561997"/>
                  <a:pt x="1264787" y="1544884"/>
                  <a:pt x="1267691" y="1527463"/>
                </a:cubicBezTo>
                <a:cubicBezTo>
                  <a:pt x="1286307" y="1415769"/>
                  <a:pt x="1268524" y="1492960"/>
                  <a:pt x="1288473" y="1413163"/>
                </a:cubicBezTo>
                <a:cubicBezTo>
                  <a:pt x="1291936" y="1378527"/>
                  <a:pt x="1294546" y="1343794"/>
                  <a:pt x="1298863" y="1309254"/>
                </a:cubicBezTo>
                <a:cubicBezTo>
                  <a:pt x="1301476" y="1288348"/>
                  <a:pt x="1306792" y="1267833"/>
                  <a:pt x="1309254" y="1246909"/>
                </a:cubicBezTo>
                <a:cubicBezTo>
                  <a:pt x="1313724" y="1208914"/>
                  <a:pt x="1316181" y="1170709"/>
                  <a:pt x="1319645" y="1132609"/>
                </a:cubicBezTo>
                <a:cubicBezTo>
                  <a:pt x="1316181" y="962891"/>
                  <a:pt x="1315537" y="793091"/>
                  <a:pt x="1309254" y="623454"/>
                </a:cubicBezTo>
                <a:cubicBezTo>
                  <a:pt x="1308030" y="590412"/>
                  <a:pt x="1287748" y="538153"/>
                  <a:pt x="1278082" y="509154"/>
                </a:cubicBezTo>
                <a:lnTo>
                  <a:pt x="1267691" y="477981"/>
                </a:lnTo>
                <a:cubicBezTo>
                  <a:pt x="1252805" y="329123"/>
                  <a:pt x="1250766" y="360885"/>
                  <a:pt x="1267691" y="166254"/>
                </a:cubicBezTo>
                <a:cubicBezTo>
                  <a:pt x="1268640" y="155342"/>
                  <a:pt x="1274618" y="145472"/>
                  <a:pt x="1278082" y="135081"/>
                </a:cubicBezTo>
                <a:cubicBezTo>
                  <a:pt x="1281546" y="110836"/>
                  <a:pt x="1277520" y="84251"/>
                  <a:pt x="1288473" y="62345"/>
                </a:cubicBezTo>
                <a:cubicBezTo>
                  <a:pt x="1293371" y="52549"/>
                  <a:pt x="1312803" y="60507"/>
                  <a:pt x="1319645" y="51954"/>
                </a:cubicBezTo>
                <a:cubicBezTo>
                  <a:pt x="1330876" y="37915"/>
                  <a:pt x="1330036" y="17181"/>
                  <a:pt x="1330036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4549775" y="3498850"/>
            <a:ext cx="1927225" cy="46513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857750" y="2860675"/>
            <a:ext cx="1670050" cy="110331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334000" y="2359025"/>
            <a:ext cx="1193800" cy="160496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59013" y="338138"/>
            <a:ext cx="5360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#2 The connection to the outside (Internet)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714750" y="976313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334000"/>
            <a:ext cx="8183562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Router And Modem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5190C-B52A-4205-8C2A-211D28E80C2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 l="14375" t="16406" r="54272" b="45457"/>
          <a:stretch>
            <a:fillRect/>
          </a:stretch>
        </p:blipFill>
        <p:spPr bwMode="auto">
          <a:xfrm>
            <a:off x="728663" y="374650"/>
            <a:ext cx="463550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23888" y="2311400"/>
            <a:ext cx="7627937" cy="2541588"/>
            <a:chOff x="624468" y="3969834"/>
            <a:chExt cx="7627433" cy="2542478"/>
          </a:xfrm>
        </p:grpSpPr>
        <p:sp>
          <p:nvSpPr>
            <p:cNvPr id="32778" name="Rectangle 5"/>
            <p:cNvSpPr>
              <a:spLocks noChangeArrowheads="1"/>
            </p:cNvSpPr>
            <p:nvPr/>
          </p:nvSpPr>
          <p:spPr bwMode="auto">
            <a:xfrm>
              <a:off x="624468" y="3969834"/>
              <a:ext cx="4884234" cy="2542478"/>
            </a:xfrm>
            <a:prstGeom prst="rect">
              <a:avLst/>
            </a:prstGeom>
            <a:noFill/>
            <a:ln w="76200" algn="ctr">
              <a:solidFill>
                <a:srgbClr val="C00000"/>
              </a:solidFill>
              <a:prstDash val="dash"/>
              <a:round/>
              <a:headEnd type="none" w="sm" len="sm"/>
              <a:tailEnd/>
            </a:ln>
          </p:spPr>
          <p:txBody>
            <a:bodyPr/>
            <a:lstStyle/>
            <a:p>
              <a:pPr algn="ctr"/>
              <a:endParaRPr lang="en-CA" altLang="en-US" sz="1600" dirty="0"/>
            </a:p>
          </p:txBody>
        </p:sp>
        <p:grpSp>
          <p:nvGrpSpPr>
            <p:cNvPr id="32779" name="Group 12"/>
            <p:cNvGrpSpPr>
              <a:grpSpLocks/>
            </p:cNvGrpSpPr>
            <p:nvPr/>
          </p:nvGrpSpPr>
          <p:grpSpPr bwMode="auto">
            <a:xfrm>
              <a:off x="5508702" y="4215162"/>
              <a:ext cx="2743199" cy="1293542"/>
              <a:chOff x="5508702" y="4215162"/>
              <a:chExt cx="2743199" cy="1293542"/>
            </a:xfrm>
          </p:grpSpPr>
          <p:cxnSp>
            <p:nvCxnSpPr>
              <p:cNvPr id="32780" name="Straight Arrow Connector 7"/>
              <p:cNvCxnSpPr>
                <a:cxnSpLocks noChangeShapeType="1"/>
                <a:endCxn id="32778" idx="3"/>
              </p:cNvCxnSpPr>
              <p:nvPr/>
            </p:nvCxnSpPr>
            <p:spPr bwMode="auto">
              <a:xfrm rot="10800000" flipV="1">
                <a:off x="5508702" y="4839629"/>
                <a:ext cx="892098" cy="401444"/>
              </a:xfrm>
              <a:prstGeom prst="straightConnector1">
                <a:avLst/>
              </a:prstGeom>
              <a:noFill/>
              <a:ln w="38100" algn="ctr">
                <a:solidFill>
                  <a:srgbClr val="C00000"/>
                </a:solidFill>
                <a:round/>
                <a:headEnd type="none" w="sm" len="sm"/>
                <a:tailEnd type="arrow" w="med" len="med"/>
              </a:ln>
            </p:spPr>
          </p:cxnSp>
          <p:sp>
            <p:nvSpPr>
              <p:cNvPr id="32781" name="TextBox 8"/>
              <p:cNvSpPr txBox="1">
                <a:spLocks noChangeArrowheads="1"/>
              </p:cNvSpPr>
              <p:nvPr/>
            </p:nvSpPr>
            <p:spPr bwMode="auto">
              <a:xfrm>
                <a:off x="6378496" y="4215162"/>
                <a:ext cx="1873405" cy="1293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/>
              <a:lstStyle/>
              <a:p>
                <a:r>
                  <a:rPr lang="en-US" altLang="en-US" dirty="0"/>
                  <a:t>Example: these are the computers in one house.</a:t>
                </a:r>
                <a:endParaRPr lang="en-CA" altLang="en-US" dirty="0"/>
              </a:p>
            </p:txBody>
          </p:sp>
        </p:grp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4884738" y="635000"/>
            <a:ext cx="2828925" cy="1293813"/>
            <a:chOff x="4884234" y="2293435"/>
            <a:chExt cx="2828691" cy="1293542"/>
          </a:xfrm>
        </p:grpSpPr>
        <p:cxnSp>
          <p:nvCxnSpPr>
            <p:cNvPr id="32776" name="Straight Arrow Connector 9"/>
            <p:cNvCxnSpPr>
              <a:cxnSpLocks noChangeShapeType="1"/>
            </p:cNvCxnSpPr>
            <p:nvPr/>
          </p:nvCxnSpPr>
          <p:spPr bwMode="auto">
            <a:xfrm rot="10800000" flipV="1">
              <a:off x="4884234" y="2917902"/>
              <a:ext cx="977590" cy="460918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32777" name="TextBox 10"/>
            <p:cNvSpPr txBox="1">
              <a:spLocks noChangeArrowheads="1"/>
            </p:cNvSpPr>
            <p:nvPr/>
          </p:nvSpPr>
          <p:spPr bwMode="auto">
            <a:xfrm>
              <a:off x="5839520" y="2293435"/>
              <a:ext cx="1873405" cy="1293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/>
            <a:lstStyle/>
            <a:p>
              <a:r>
                <a:rPr lang="en-US" altLang="en-US" dirty="0"/>
                <a:t>The router is the gateway to the Internet for the entire household.</a:t>
              </a:r>
              <a:endParaRPr lang="en-CA" altLang="en-US" dirty="0"/>
            </a:p>
          </p:txBody>
        </p:sp>
      </p:grpSp>
      <p:sp>
        <p:nvSpPr>
          <p:cNvPr id="32775" name="TextBox 4"/>
          <p:cNvSpPr txBox="1">
            <a:spLocks noChangeArrowheads="1"/>
          </p:cNvSpPr>
          <p:nvPr/>
        </p:nvSpPr>
        <p:spPr bwMode="auto">
          <a:xfrm>
            <a:off x="457200" y="5029200"/>
            <a:ext cx="64135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r>
              <a:rPr lang="en-US" altLang="en-US" sz="1200" dirty="0"/>
              <a:t>Image from “Technology in Action” by Evans, Martin and Poatsy</a:t>
            </a:r>
            <a:endParaRPr lang="en-CA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>
            <a:normAutofit fontScale="90000"/>
          </a:bodyPr>
          <a:lstStyle/>
          <a:p>
            <a:r>
              <a:rPr lang="en-CA" sz="3200" dirty="0" smtClean="0">
                <a:effectLst/>
                <a:ea typeface="ＭＳ Ｐゴシック" pitchFamily="34" charset="-128"/>
              </a:rPr>
              <a:t>JT: All The Network Hardware Is Still Not Sufficient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dirty="0" smtClean="0">
                <a:ea typeface="ＭＳ Ｐゴシック" pitchFamily="34" charset="-128"/>
              </a:rPr>
              <a:t>Need addresses to deliver the information (IP address)</a:t>
            </a:r>
          </a:p>
          <a:p>
            <a:r>
              <a:rPr lang="en-CA" dirty="0" smtClean="0">
                <a:ea typeface="ＭＳ Ｐゴシック" pitchFamily="34" charset="-128"/>
              </a:rPr>
              <a:t>Need a common means of communication across the network (protocols)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183563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373A4-952A-423E-B0A5-05EFB3D131A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4819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5763" y="3048000"/>
            <a:ext cx="164465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381000"/>
            <a:ext cx="1444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C:\Users\tamj\AppData\Local\Microsoft\Windows\Temporary Internet Files\Content.IE5\5BWAU42G\MC90043484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16192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6400800" y="3232150"/>
            <a:ext cx="2424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Web server for social network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05000" y="2800350"/>
            <a:ext cx="4495800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9"/>
          <p:cNvSpPr txBox="1">
            <a:spLocks noChangeArrowheads="1"/>
          </p:cNvSpPr>
          <p:nvPr/>
        </p:nvSpPr>
        <p:spPr bwMode="auto">
          <a:xfrm rot="-657063">
            <a:off x="2886075" y="2847975"/>
            <a:ext cx="2697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Click to login to profile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905000" y="2971800"/>
            <a:ext cx="4495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6" name="TextBox 12"/>
          <p:cNvSpPr txBox="1">
            <a:spLocks noChangeArrowheads="1"/>
          </p:cNvSpPr>
          <p:nvPr/>
        </p:nvSpPr>
        <p:spPr bwMode="auto">
          <a:xfrm rot="-674188">
            <a:off x="2906713" y="3328988"/>
            <a:ext cx="2913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Download profile page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17675" y="914400"/>
            <a:ext cx="4683125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27" idx="3"/>
          </p:cNvCxnSpPr>
          <p:nvPr/>
        </p:nvCxnSpPr>
        <p:spPr>
          <a:xfrm flipH="1" flipV="1">
            <a:off x="1717675" y="1066800"/>
            <a:ext cx="4683125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22"/>
          <p:cNvSpPr txBox="1">
            <a:spLocks noChangeArrowheads="1"/>
          </p:cNvSpPr>
          <p:nvPr/>
        </p:nvSpPr>
        <p:spPr bwMode="auto">
          <a:xfrm rot="875353">
            <a:off x="2909888" y="1271588"/>
            <a:ext cx="2695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Click to login to profile</a:t>
            </a:r>
          </a:p>
        </p:txBody>
      </p:sp>
      <p:sp>
        <p:nvSpPr>
          <p:cNvPr id="34830" name="TextBox 24"/>
          <p:cNvSpPr txBox="1">
            <a:spLocks noChangeArrowheads="1"/>
          </p:cNvSpPr>
          <p:nvPr/>
        </p:nvSpPr>
        <p:spPr bwMode="auto">
          <a:xfrm rot="932536">
            <a:off x="2736850" y="1724025"/>
            <a:ext cx="2914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Download profile page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9800" y="4210050"/>
            <a:ext cx="61722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There must be a way of uniquely identifying each computer or device connected to the Internet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Allows information to be correctly ‘delivered</a:t>
            </a:r>
            <a:r>
              <a:rPr lang="en-US" dirty="0" smtClean="0"/>
              <a:t>’.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Internet Protocol (IP) addresses are </a:t>
            </a:r>
            <a:r>
              <a:rPr lang="en-US" dirty="0" smtClean="0"/>
              <a:t>assigned to each computer or device connected to the Internet.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Mandatory: Section 6.1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DA34F8-4C68-4A70-8EA6-5E2C9C73D0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Internet Protocol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990600"/>
            <a:ext cx="51816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505200"/>
            <a:ext cx="11064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352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3429000" y="2286000"/>
            <a:ext cx="2362200" cy="251460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Network</a:t>
            </a:r>
          </a:p>
        </p:txBody>
      </p:sp>
      <p:cxnSp>
        <p:nvCxnSpPr>
          <p:cNvPr id="8" name="Straight Connector 7"/>
          <p:cNvCxnSpPr>
            <a:stCxn id="5" idx="3"/>
            <a:endCxn id="7" idx="2"/>
          </p:cNvCxnSpPr>
          <p:nvPr/>
        </p:nvCxnSpPr>
        <p:spPr>
          <a:xfrm flipV="1">
            <a:off x="3240088" y="3543300"/>
            <a:ext cx="196850" cy="30162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</p:cNvCxnSpPr>
          <p:nvPr/>
        </p:nvCxnSpPr>
        <p:spPr>
          <a:xfrm>
            <a:off x="5789613" y="3543300"/>
            <a:ext cx="458787" cy="2667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8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981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419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14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00200"/>
            <a:ext cx="11064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>
            <a:stCxn id="16" idx="3"/>
          </p:cNvCxnSpPr>
          <p:nvPr/>
        </p:nvCxnSpPr>
        <p:spPr>
          <a:xfrm>
            <a:off x="3392488" y="1939925"/>
            <a:ext cx="569912" cy="5746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105400" y="2057400"/>
            <a:ext cx="304800" cy="304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638800" y="2590800"/>
            <a:ext cx="457200" cy="152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81600" y="4495800"/>
            <a:ext cx="458788" cy="2667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5867400" y="1143000"/>
            <a:ext cx="1143000" cy="381000"/>
          </a:xfrm>
          <a:prstGeom prst="wedgeRoundRectCallout">
            <a:avLst>
              <a:gd name="adj1" fmla="val -72812"/>
              <a:gd name="adj2" fmla="val 1254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12.0.126.5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6705600" y="1981200"/>
            <a:ext cx="1371600" cy="381000"/>
          </a:xfrm>
          <a:prstGeom prst="wedgeRoundRectCallout">
            <a:avLst>
              <a:gd name="adj1" fmla="val -72812"/>
              <a:gd name="adj2" fmla="val 1254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127.15.30.12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7086600" y="3200400"/>
            <a:ext cx="1371600" cy="381000"/>
          </a:xfrm>
          <a:prstGeom prst="wedgeRoundRectCallout">
            <a:avLst>
              <a:gd name="adj1" fmla="val -72812"/>
              <a:gd name="adj2" fmla="val 1254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255.0.4.18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6400800" y="4343400"/>
            <a:ext cx="1371600" cy="381000"/>
          </a:xfrm>
          <a:prstGeom prst="wedgeRoundRectCallout">
            <a:avLst>
              <a:gd name="adj1" fmla="val -72812"/>
              <a:gd name="adj2" fmla="val 1254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57.83.77.90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1066800" y="3048000"/>
            <a:ext cx="1371600" cy="381000"/>
          </a:xfrm>
          <a:prstGeom prst="wedgeRoundRectCallout">
            <a:avLst>
              <a:gd name="adj1" fmla="val 39162"/>
              <a:gd name="adj2" fmla="val 1393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100.23.67.0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1066800" y="1295400"/>
            <a:ext cx="1371600" cy="381000"/>
          </a:xfrm>
          <a:prstGeom prst="wedgeRoundRectCallout">
            <a:avLst>
              <a:gd name="adj1" fmla="val 52754"/>
              <a:gd name="adj2" fmla="val 951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150.203.1.2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05400" y="556260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(JT: These are example IP Addresses)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IP Analogy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990600"/>
            <a:ext cx="51816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429000" y="2286000"/>
            <a:ext cx="2362200" cy="251460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Telephone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Network</a:t>
            </a:r>
          </a:p>
        </p:txBody>
      </p:sp>
      <p:cxnSp>
        <p:nvCxnSpPr>
          <p:cNvPr id="8" name="Straight Connector 7"/>
          <p:cNvCxnSpPr>
            <a:endCxn id="7" idx="2"/>
          </p:cNvCxnSpPr>
          <p:nvPr/>
        </p:nvCxnSpPr>
        <p:spPr>
          <a:xfrm flipV="1">
            <a:off x="3240088" y="3543300"/>
            <a:ext cx="196850" cy="30162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</p:cNvCxnSpPr>
          <p:nvPr/>
        </p:nvCxnSpPr>
        <p:spPr>
          <a:xfrm>
            <a:off x="5789613" y="3543300"/>
            <a:ext cx="458787" cy="2667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92488" y="1939925"/>
            <a:ext cx="569912" cy="5746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105400" y="2057400"/>
            <a:ext cx="304800" cy="304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638800" y="2590800"/>
            <a:ext cx="457200" cy="152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81600" y="4495800"/>
            <a:ext cx="458788" cy="2667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5867400" y="1143000"/>
            <a:ext cx="1143000" cy="381000"/>
          </a:xfrm>
          <a:prstGeom prst="wedgeRoundRectCallout">
            <a:avLst>
              <a:gd name="adj1" fmla="val -72812"/>
              <a:gd name="adj2" fmla="val 1254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403 202 4774</a:t>
            </a:r>
          </a:p>
        </p:txBody>
      </p:sp>
      <p:pic>
        <p:nvPicPr>
          <p:cNvPr id="36875" name="Picture 8" descr="C:\Documents and Settings\kawash\Local Settings\Temporary Internet Files\Content.IE5\0FEFRMOX\MCj041227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95400"/>
            <a:ext cx="898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8" descr="C:\Documents and Settings\kawash\Local Settings\Temporary Internet Files\Content.IE5\0FEFRMOX\MCj041227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133600"/>
            <a:ext cx="898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8" descr="C:\Documents and Settings\kawash\Local Settings\Temporary Internet Files\Content.IE5\0FEFRMOX\MCj041227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276600"/>
            <a:ext cx="898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8" descr="C:\Documents and Settings\kawash\Local Settings\Temporary Internet Files\Content.IE5\0FEFRMOX\MCj041227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419600"/>
            <a:ext cx="898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8" descr="C:\Documents and Settings\kawash\Local Settings\Temporary Internet Files\Content.IE5\0FEFRMOX\MCj041227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371600"/>
            <a:ext cx="898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8" descr="C:\Documents and Settings\kawash\Local Settings\Temporary Internet Files\Content.IE5\0FEFRMOX\MCj041227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505200"/>
            <a:ext cx="898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ed Rectangular Callout 40"/>
          <p:cNvSpPr/>
          <p:nvPr/>
        </p:nvSpPr>
        <p:spPr>
          <a:xfrm>
            <a:off x="6858000" y="1905000"/>
            <a:ext cx="1143000" cy="381000"/>
          </a:xfrm>
          <a:prstGeom prst="wedgeRoundRectCallout">
            <a:avLst>
              <a:gd name="adj1" fmla="val -72812"/>
              <a:gd name="adj2" fmla="val 1254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403 202 8484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7086600" y="3124200"/>
            <a:ext cx="1143000" cy="381000"/>
          </a:xfrm>
          <a:prstGeom prst="wedgeRoundRectCallout">
            <a:avLst>
              <a:gd name="adj1" fmla="val -72812"/>
              <a:gd name="adj2" fmla="val 1254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780 671 4118</a:t>
            </a:r>
          </a:p>
        </p:txBody>
      </p:sp>
      <p:sp>
        <p:nvSpPr>
          <p:cNvPr id="43" name="Rounded Rectangular Callout 42"/>
          <p:cNvSpPr/>
          <p:nvPr/>
        </p:nvSpPr>
        <p:spPr>
          <a:xfrm>
            <a:off x="6553200" y="4267200"/>
            <a:ext cx="1143000" cy="381000"/>
          </a:xfrm>
          <a:prstGeom prst="wedgeRoundRectCallout">
            <a:avLst>
              <a:gd name="adj1" fmla="val -72812"/>
              <a:gd name="adj2" fmla="val 1254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780 671 4119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1295400" y="3048000"/>
            <a:ext cx="1143000" cy="381000"/>
          </a:xfrm>
          <a:prstGeom prst="wedgeRoundRectCallout">
            <a:avLst>
              <a:gd name="adj1" fmla="val 76099"/>
              <a:gd name="adj2" fmla="val 1444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212 367 8887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1371600" y="1066800"/>
            <a:ext cx="1143000" cy="381000"/>
          </a:xfrm>
          <a:prstGeom prst="wedgeRoundRectCallout">
            <a:avLst>
              <a:gd name="adj1" fmla="val 76099"/>
              <a:gd name="adj2" fmla="val 1444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212 435 7777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5334000"/>
            <a:ext cx="8183562" cy="1050925"/>
          </a:xfrm>
          <a:noFill/>
        </p:spPr>
        <p:txBody>
          <a:bodyPr>
            <a:normAutofit fontScale="90000"/>
          </a:bodyPr>
          <a:lstStyle/>
          <a:p>
            <a:r>
              <a:rPr lang="en-CA" sz="3200" dirty="0" smtClean="0">
                <a:effectLst/>
                <a:ea typeface="ＭＳ Ｐゴシック" pitchFamily="34" charset="-128"/>
              </a:rPr>
              <a:t>JT: Address Restrictions And Registrations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dirty="0" smtClean="0">
                <a:ea typeface="ＭＳ Ｐゴシック" pitchFamily="34" charset="-128"/>
              </a:rPr>
              <a:t>Example: 136.159.34.3</a:t>
            </a:r>
          </a:p>
          <a:p>
            <a:r>
              <a:rPr lang="en-CA" dirty="0" smtClean="0">
                <a:ea typeface="ＭＳ Ｐゴシック" pitchFamily="34" charset="-128"/>
              </a:rPr>
              <a:t>Each part of the address (e.g., ‘136’) must consist of a number that ranges from 0 – 255.</a:t>
            </a:r>
          </a:p>
          <a:p>
            <a:r>
              <a:rPr lang="en-CA" dirty="0" smtClean="0">
                <a:ea typeface="ＭＳ Ｐゴシック" pitchFamily="34" charset="-128"/>
              </a:rPr>
              <a:t>The first two numbers often indicate the indicate the provider or connection to the Internet</a:t>
            </a:r>
          </a:p>
          <a:p>
            <a:pPr lvl="1"/>
            <a:r>
              <a:rPr lang="en-CA" sz="2800" dirty="0" smtClean="0"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136.159</a:t>
            </a:r>
            <a:r>
              <a:rPr lang="en-CA" dirty="0" smtClean="0">
                <a:ea typeface="ＭＳ Ｐゴシック" pitchFamily="34" charset="-128"/>
              </a:rPr>
              <a:t>.XXX.YYY: A computer on the UC network</a:t>
            </a:r>
          </a:p>
          <a:p>
            <a:pPr lvl="1"/>
            <a:r>
              <a:rPr lang="en-CA" sz="2800" dirty="0" smtClean="0"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68.147</a:t>
            </a:r>
            <a:r>
              <a:rPr lang="en-CA" sz="2800" dirty="0" smtClean="0">
                <a:ea typeface="ＭＳ Ｐゴシック" pitchFamily="34" charset="-128"/>
                <a:cs typeface="Consolas" panose="020B0609020204030204" pitchFamily="49" charset="0"/>
              </a:rPr>
              <a:t>.</a:t>
            </a:r>
            <a:r>
              <a:rPr lang="en-CA" dirty="0" smtClean="0">
                <a:ea typeface="ＭＳ Ｐゴシック" pitchFamily="34" charset="-128"/>
              </a:rPr>
              <a:t>XXX.YYY: Shaw</a:t>
            </a:r>
          </a:p>
          <a:p>
            <a:pPr lvl="1"/>
            <a:r>
              <a:rPr lang="en-CA" sz="2800" dirty="0" smtClean="0"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205.206.</a:t>
            </a:r>
            <a:r>
              <a:rPr lang="en-CA" dirty="0" smtClean="0">
                <a:ea typeface="ＭＳ Ｐゴシック" pitchFamily="34" charset="-128"/>
              </a:rPr>
              <a:t>XXX.YYY: Telus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Port Numbers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990600"/>
            <a:ext cx="51816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8915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971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22"/>
          <p:cNvSpPr txBox="1">
            <a:spLocks noChangeArrowheads="1"/>
          </p:cNvSpPr>
          <p:nvPr/>
        </p:nvSpPr>
        <p:spPr bwMode="auto">
          <a:xfrm>
            <a:off x="3276600" y="3886200"/>
            <a:ext cx="155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12.5.7.8.90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2438400" y="1447800"/>
            <a:ext cx="1905000" cy="1447800"/>
          </a:xfrm>
          <a:prstGeom prst="wedgeRoundRectCallout">
            <a:avLst>
              <a:gd name="adj1" fmla="val 42375"/>
              <a:gd name="adj2" fmla="val 934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Web Server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HTML pages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Port 80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5029200" y="1371600"/>
            <a:ext cx="1905000" cy="1447800"/>
          </a:xfrm>
          <a:prstGeom prst="wedgeRoundRectCallout">
            <a:avLst>
              <a:gd name="adj1" fmla="val -66457"/>
              <a:gd name="adj2" fmla="val 1009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Mail Server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Email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Port 25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5181600" y="3657600"/>
            <a:ext cx="1905000" cy="1447800"/>
          </a:xfrm>
          <a:prstGeom prst="wedgeRoundRectCallout">
            <a:avLst>
              <a:gd name="adj1" fmla="val -86893"/>
              <a:gd name="adj2" fmla="val -5098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Something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Else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Another Port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67200" y="5562600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(JT: Ports provides different ways of communicating online)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Transmission Control Protocol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990600"/>
            <a:ext cx="51816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9939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971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22"/>
          <p:cNvSpPr txBox="1">
            <a:spLocks noChangeArrowheads="1"/>
          </p:cNvSpPr>
          <p:nvPr/>
        </p:nvSpPr>
        <p:spPr bwMode="auto">
          <a:xfrm>
            <a:off x="3276600" y="3886200"/>
            <a:ext cx="155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12.5.7.8.90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5029200" y="1371600"/>
            <a:ext cx="1905000" cy="1447800"/>
          </a:xfrm>
          <a:prstGeom prst="wedgeRoundRectCallout">
            <a:avLst>
              <a:gd name="adj1" fmla="val -66457"/>
              <a:gd name="adj2" fmla="val 1009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Listen to a port number for connection requests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8"/>
          <p:cNvSpPr>
            <a:spLocks noChangeArrowheads="1"/>
          </p:cNvSpPr>
          <p:nvPr/>
        </p:nvSpPr>
        <p:spPr bwMode="auto">
          <a:xfrm>
            <a:off x="457200" y="457200"/>
            <a:ext cx="8305800" cy="480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CA" sz="3600" b="1" dirty="0"/>
              <a:t>The Internet</a:t>
            </a:r>
          </a:p>
        </p:txBody>
      </p:sp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CA" dirty="0" smtClean="0">
                <a:effectLst/>
                <a:ea typeface="ＭＳ Ｐゴシック" pitchFamily="34" charset="-128"/>
              </a:rPr>
              <a:t>JT: TCP And Port Numbers</a:t>
            </a:r>
          </a:p>
        </p:txBody>
      </p:sp>
      <p:pic>
        <p:nvPicPr>
          <p:cNvPr id="40963" name="Picture 10" descr="MC90043484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386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1" descr="MC90043484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7432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2" descr="MC90043484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83" name="Group 23"/>
          <p:cNvGrpSpPr>
            <a:grpSpLocks/>
          </p:cNvGrpSpPr>
          <p:nvPr/>
        </p:nvGrpSpPr>
        <p:grpSpPr bwMode="auto">
          <a:xfrm>
            <a:off x="3352800" y="1981200"/>
            <a:ext cx="2286000" cy="2181225"/>
            <a:chOff x="2112" y="1248"/>
            <a:chExt cx="1440" cy="1374"/>
          </a:xfrm>
        </p:grpSpPr>
        <p:pic>
          <p:nvPicPr>
            <p:cNvPr id="40976" name="Picture 5" descr="MC900435242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1776"/>
              <a:ext cx="428" cy="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7" name="Text Box 18"/>
            <p:cNvSpPr txBox="1">
              <a:spLocks noChangeArrowheads="1"/>
            </p:cNvSpPr>
            <p:nvPr/>
          </p:nvSpPr>
          <p:spPr bwMode="auto">
            <a:xfrm>
              <a:off x="2112" y="1248"/>
              <a:ext cx="1440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b="1" dirty="0"/>
                <a:t>Find computer:</a:t>
              </a:r>
            </a:p>
            <a:p>
              <a:pPr>
                <a:spcBef>
                  <a:spcPct val="50000"/>
                </a:spcBef>
              </a:pPr>
              <a:r>
                <a:rPr lang="en-CA" dirty="0"/>
                <a:t>IP = 136.159.5.16</a:t>
              </a:r>
            </a:p>
          </p:txBody>
        </p:sp>
      </p:grpSp>
      <p:grpSp>
        <p:nvGrpSpPr>
          <p:cNvPr id="92198" name="Group 38"/>
          <p:cNvGrpSpPr>
            <a:grpSpLocks/>
          </p:cNvGrpSpPr>
          <p:nvPr/>
        </p:nvGrpSpPr>
        <p:grpSpPr bwMode="auto">
          <a:xfrm>
            <a:off x="5715000" y="2989263"/>
            <a:ext cx="3124200" cy="2182812"/>
            <a:chOff x="3600" y="1883"/>
            <a:chExt cx="1968" cy="1375"/>
          </a:xfrm>
        </p:grpSpPr>
        <p:sp>
          <p:nvSpPr>
            <p:cNvPr id="40970" name="Text Box 20"/>
            <p:cNvSpPr txBox="1">
              <a:spLocks noChangeArrowheads="1"/>
            </p:cNvSpPr>
            <p:nvPr/>
          </p:nvSpPr>
          <p:spPr bwMode="auto">
            <a:xfrm>
              <a:off x="4080" y="1883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dirty="0"/>
                <a:t>Email in = 25</a:t>
              </a:r>
            </a:p>
          </p:txBody>
        </p:sp>
        <p:sp>
          <p:nvSpPr>
            <p:cNvPr id="40971" name="Text Box 21"/>
            <p:cNvSpPr txBox="1">
              <a:spLocks noChangeArrowheads="1"/>
            </p:cNvSpPr>
            <p:nvPr/>
          </p:nvSpPr>
          <p:spPr bwMode="auto">
            <a:xfrm>
              <a:off x="4128" y="3024"/>
              <a:ext cx="14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dirty="0"/>
                <a:t>Email out = 110</a:t>
              </a:r>
            </a:p>
          </p:txBody>
        </p:sp>
        <p:sp>
          <p:nvSpPr>
            <p:cNvPr id="40972" name="Text Box 22"/>
            <p:cNvSpPr txBox="1">
              <a:spLocks noChangeArrowheads="1"/>
            </p:cNvSpPr>
            <p:nvPr/>
          </p:nvSpPr>
          <p:spPr bwMode="auto">
            <a:xfrm>
              <a:off x="4080" y="2400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dirty="0"/>
                <a:t>Web pages = 80</a:t>
              </a:r>
            </a:p>
          </p:txBody>
        </p:sp>
        <p:pic>
          <p:nvPicPr>
            <p:cNvPr id="40973" name="Picture 29" descr="MC900441455[1]"/>
            <p:cNvPicPr>
              <a:picLocks noChangeAspect="1" noChangeArrowheads="1"/>
            </p:cNvPicPr>
            <p:nvPr/>
          </p:nvPicPr>
          <p:blipFill>
            <a:blip r:embed="rId4"/>
            <a:srcRect l="8333" t="22223" r="25000" b="41666"/>
            <a:stretch>
              <a:fillRect/>
            </a:stretch>
          </p:blipFill>
          <p:spPr bwMode="auto">
            <a:xfrm>
              <a:off x="3600" y="3024"/>
              <a:ext cx="432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Picture 30" descr="MP900341381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48" y="2256"/>
              <a:ext cx="41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5" name="Picture 31" descr="MC900441455[1]"/>
            <p:cNvPicPr>
              <a:picLocks noChangeAspect="1" noChangeArrowheads="1"/>
            </p:cNvPicPr>
            <p:nvPr/>
          </p:nvPicPr>
          <p:blipFill>
            <a:blip r:embed="rId6"/>
            <a:srcRect l="25000" t="22223" r="8333" b="41666"/>
            <a:stretch>
              <a:fillRect/>
            </a:stretch>
          </p:blipFill>
          <p:spPr bwMode="auto">
            <a:xfrm>
              <a:off x="3648" y="1883"/>
              <a:ext cx="432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2" name="Text Box 32"/>
          <p:cNvSpPr txBox="1">
            <a:spLocks noChangeArrowheads="1"/>
          </p:cNvSpPr>
          <p:nvPr/>
        </p:nvSpPr>
        <p:spPr bwMode="auto">
          <a:xfrm>
            <a:off x="5638800" y="1752600"/>
            <a:ext cx="3200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/>
              <a:t>Internet accessible programs on the computer can be found via port numbers:</a:t>
            </a:r>
          </a:p>
        </p:txBody>
      </p:sp>
      <p:sp>
        <p:nvSpPr>
          <p:cNvPr id="92199" name="Line 39"/>
          <p:cNvSpPr>
            <a:spLocks noChangeShapeType="1"/>
          </p:cNvSpPr>
          <p:nvPr/>
        </p:nvSpPr>
        <p:spPr bwMode="auto">
          <a:xfrm flipV="1">
            <a:off x="1143000" y="3276600"/>
            <a:ext cx="2819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2" grpId="0"/>
      <p:bldP spid="921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Transmission Control Protocol </a:t>
            </a: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73152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1987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11064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2362200" y="1524000"/>
            <a:ext cx="4648200" cy="327660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Network</a:t>
            </a:r>
          </a:p>
        </p:txBody>
      </p:sp>
      <p:cxnSp>
        <p:nvCxnSpPr>
          <p:cNvPr id="8" name="Straight Connector 7"/>
          <p:cNvCxnSpPr>
            <a:endCxn id="7" idx="2"/>
          </p:cNvCxnSpPr>
          <p:nvPr/>
        </p:nvCxnSpPr>
        <p:spPr>
          <a:xfrm>
            <a:off x="1828800" y="2971800"/>
            <a:ext cx="547688" cy="190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7" idx="0"/>
          </p:cNvCxnSpPr>
          <p:nvPr/>
        </p:nvCxnSpPr>
        <p:spPr>
          <a:xfrm rot="10800000">
            <a:off x="7007225" y="3162300"/>
            <a:ext cx="384175" cy="381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7" idx="2"/>
            <a:endCxn id="7" idx="0"/>
          </p:cNvCxnSpPr>
          <p:nvPr/>
        </p:nvCxnSpPr>
        <p:spPr>
          <a:xfrm rot="10800000" flipH="1">
            <a:off x="2376488" y="3162300"/>
            <a:ext cx="4630737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971800" y="2819400"/>
            <a:ext cx="3562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Connect(</a:t>
            </a:r>
            <a:r>
              <a:rPr lang="en-US" i="1" dirty="0">
                <a:solidFill>
                  <a:schemeClr val="bg1"/>
                </a:solidFill>
                <a:latin typeface="Verdana" pitchFamily="34" charset="0"/>
              </a:rPr>
              <a:t>IP address, port no)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1993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667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ed Rectangular Callout 52"/>
          <p:cNvSpPr/>
          <p:nvPr/>
        </p:nvSpPr>
        <p:spPr>
          <a:xfrm>
            <a:off x="6553200" y="1295400"/>
            <a:ext cx="1600200" cy="1066800"/>
          </a:xfrm>
          <a:prstGeom prst="wedgeRoundRectCallout">
            <a:avLst>
              <a:gd name="adj1" fmla="val 10284"/>
              <a:gd name="adj2" fmla="val 1123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Accept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Transmission Control Protocol </a:t>
            </a: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73152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3011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11064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2362200" y="1524000"/>
            <a:ext cx="4648200" cy="327660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Network</a:t>
            </a:r>
          </a:p>
        </p:txBody>
      </p:sp>
      <p:cxnSp>
        <p:nvCxnSpPr>
          <p:cNvPr id="8" name="Straight Connector 7"/>
          <p:cNvCxnSpPr>
            <a:endCxn id="7" idx="2"/>
          </p:cNvCxnSpPr>
          <p:nvPr/>
        </p:nvCxnSpPr>
        <p:spPr>
          <a:xfrm>
            <a:off x="1828800" y="2971800"/>
            <a:ext cx="547688" cy="190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7" idx="0"/>
          </p:cNvCxnSpPr>
          <p:nvPr/>
        </p:nvCxnSpPr>
        <p:spPr>
          <a:xfrm rot="10800000">
            <a:off x="7007225" y="3162300"/>
            <a:ext cx="384175" cy="381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7" idx="2"/>
            <a:endCxn id="7" idx="0"/>
          </p:cNvCxnSpPr>
          <p:nvPr/>
        </p:nvCxnSpPr>
        <p:spPr>
          <a:xfrm rot="10800000" flipH="1">
            <a:off x="2376488" y="3162300"/>
            <a:ext cx="4630737" cy="1588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6" name="TextBox 51"/>
          <p:cNvSpPr txBox="1">
            <a:spLocks noChangeArrowheads="1"/>
          </p:cNvSpPr>
          <p:nvPr/>
        </p:nvSpPr>
        <p:spPr bwMode="auto">
          <a:xfrm>
            <a:off x="3429000" y="2133600"/>
            <a:ext cx="286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Connection established</a:t>
            </a:r>
          </a:p>
        </p:txBody>
      </p:sp>
      <p:pic>
        <p:nvPicPr>
          <p:cNvPr id="43017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667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Transmission Control Protocol </a:t>
            </a: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73152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035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11064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2362200" y="1524000"/>
            <a:ext cx="4648200" cy="327660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Network</a:t>
            </a:r>
          </a:p>
        </p:txBody>
      </p:sp>
      <p:cxnSp>
        <p:nvCxnSpPr>
          <p:cNvPr id="8" name="Straight Connector 7"/>
          <p:cNvCxnSpPr>
            <a:endCxn id="7" idx="2"/>
          </p:cNvCxnSpPr>
          <p:nvPr/>
        </p:nvCxnSpPr>
        <p:spPr>
          <a:xfrm>
            <a:off x="1828800" y="2971800"/>
            <a:ext cx="547688" cy="190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7" idx="0"/>
          </p:cNvCxnSpPr>
          <p:nvPr/>
        </p:nvCxnSpPr>
        <p:spPr>
          <a:xfrm rot="10800000">
            <a:off x="7007225" y="3162300"/>
            <a:ext cx="384175" cy="381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ular Callout 47"/>
          <p:cNvSpPr/>
          <p:nvPr/>
        </p:nvSpPr>
        <p:spPr>
          <a:xfrm>
            <a:off x="1447800" y="1371600"/>
            <a:ext cx="1600200" cy="1066800"/>
          </a:xfrm>
          <a:prstGeom prst="wedgeRoundRectCallout">
            <a:avLst>
              <a:gd name="adj1" fmla="val -56477"/>
              <a:gd name="adj2" fmla="val 715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Send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“request”</a:t>
            </a:r>
          </a:p>
        </p:txBody>
      </p:sp>
      <p:cxnSp>
        <p:nvCxnSpPr>
          <p:cNvPr id="50" name="Straight Arrow Connector 49"/>
          <p:cNvCxnSpPr>
            <a:stCxn id="7" idx="2"/>
            <a:endCxn id="7" idx="0"/>
          </p:cNvCxnSpPr>
          <p:nvPr/>
        </p:nvCxnSpPr>
        <p:spPr>
          <a:xfrm rot="10800000" flipH="1">
            <a:off x="2376488" y="3162300"/>
            <a:ext cx="4630737" cy="1588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1" name="TextBox 51"/>
          <p:cNvSpPr txBox="1">
            <a:spLocks noChangeArrowheads="1"/>
          </p:cNvSpPr>
          <p:nvPr/>
        </p:nvSpPr>
        <p:spPr bwMode="auto">
          <a:xfrm>
            <a:off x="3429000" y="2133600"/>
            <a:ext cx="286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Connection established</a:t>
            </a:r>
          </a:p>
        </p:txBody>
      </p:sp>
      <p:pic>
        <p:nvPicPr>
          <p:cNvPr id="5122" name="Picture 2" descr="C:\Documents and Settings\kawash\Local Settings\Temporary Internet Files\Content.IE5\4K6RBC86\MCj035608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066800"/>
            <a:ext cx="838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667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0.05182 C -0.11267 0.11312 -0.17934 0.17442 -0.18246 0.2075 C -0.18559 0.24057 -0.17534 0.24127 -0.06458 0.2496 C 0.04618 0.25792 0.26407 0.25769 0.48195 0.25746 " pathEditMode="relative" ptsTypes="aaaA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Transmission Control Protocol </a:t>
            </a: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73152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5059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11064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2362200" y="1524000"/>
            <a:ext cx="4648200" cy="327660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Network</a:t>
            </a:r>
          </a:p>
        </p:txBody>
      </p:sp>
      <p:cxnSp>
        <p:nvCxnSpPr>
          <p:cNvPr id="8" name="Straight Connector 7"/>
          <p:cNvCxnSpPr>
            <a:endCxn id="7" idx="2"/>
          </p:cNvCxnSpPr>
          <p:nvPr/>
        </p:nvCxnSpPr>
        <p:spPr>
          <a:xfrm>
            <a:off x="1828800" y="2971800"/>
            <a:ext cx="547688" cy="190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7" idx="0"/>
          </p:cNvCxnSpPr>
          <p:nvPr/>
        </p:nvCxnSpPr>
        <p:spPr>
          <a:xfrm rot="10800000">
            <a:off x="7007225" y="3162300"/>
            <a:ext cx="384175" cy="381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7" idx="2"/>
            <a:endCxn id="7" idx="0"/>
          </p:cNvCxnSpPr>
          <p:nvPr/>
        </p:nvCxnSpPr>
        <p:spPr>
          <a:xfrm rot="10800000" flipH="1">
            <a:off x="2376488" y="3162300"/>
            <a:ext cx="4630737" cy="1588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4" name="TextBox 51"/>
          <p:cNvSpPr txBox="1">
            <a:spLocks noChangeArrowheads="1"/>
          </p:cNvSpPr>
          <p:nvPr/>
        </p:nvSpPr>
        <p:spPr bwMode="auto">
          <a:xfrm>
            <a:off x="3429000" y="2133600"/>
            <a:ext cx="2289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Message Received</a:t>
            </a:r>
          </a:p>
        </p:txBody>
      </p:sp>
      <p:pic>
        <p:nvPicPr>
          <p:cNvPr id="45065" name="Picture 2" descr="C:\Documents and Settings\kawash\Local Settings\Temporary Internet Files\Content.IE5\4K6RBC86\MCj035608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505200"/>
            <a:ext cx="838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667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Basics of Networking – The Internet</a:t>
            </a:r>
            <a:endParaRPr lang="en-US" dirty="0"/>
          </a:p>
        </p:txBody>
      </p:sp>
      <p:sp>
        <p:nvSpPr>
          <p:cNvPr id="17410" name="Text Placeholder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CA" dirty="0" smtClean="0">
              <a:solidFill>
                <a:srgbClr val="B95C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Transmission Control Protocol </a:t>
            </a: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73152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6083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11064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2362200" y="1524000"/>
            <a:ext cx="4648200" cy="327660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Network</a:t>
            </a:r>
          </a:p>
        </p:txBody>
      </p:sp>
      <p:cxnSp>
        <p:nvCxnSpPr>
          <p:cNvPr id="8" name="Straight Connector 7"/>
          <p:cNvCxnSpPr>
            <a:endCxn id="7" idx="2"/>
          </p:cNvCxnSpPr>
          <p:nvPr/>
        </p:nvCxnSpPr>
        <p:spPr>
          <a:xfrm>
            <a:off x="1828800" y="2971800"/>
            <a:ext cx="547688" cy="190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7" idx="0"/>
          </p:cNvCxnSpPr>
          <p:nvPr/>
        </p:nvCxnSpPr>
        <p:spPr>
          <a:xfrm rot="10800000">
            <a:off x="7007225" y="3162300"/>
            <a:ext cx="384175" cy="381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ular Callout 47"/>
          <p:cNvSpPr/>
          <p:nvPr/>
        </p:nvSpPr>
        <p:spPr>
          <a:xfrm>
            <a:off x="6477000" y="1524000"/>
            <a:ext cx="1600200" cy="1066800"/>
          </a:xfrm>
          <a:prstGeom prst="wedgeRoundRectCallout">
            <a:avLst>
              <a:gd name="adj1" fmla="val 19336"/>
              <a:gd name="adj2" fmla="val 978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Send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“response”</a:t>
            </a:r>
          </a:p>
        </p:txBody>
      </p:sp>
      <p:cxnSp>
        <p:nvCxnSpPr>
          <p:cNvPr id="50" name="Straight Arrow Connector 49"/>
          <p:cNvCxnSpPr>
            <a:stCxn id="7" idx="2"/>
            <a:endCxn id="7" idx="0"/>
          </p:cNvCxnSpPr>
          <p:nvPr/>
        </p:nvCxnSpPr>
        <p:spPr>
          <a:xfrm rot="10800000" flipH="1">
            <a:off x="2376488" y="3162300"/>
            <a:ext cx="4630737" cy="1588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9" name="TextBox 51"/>
          <p:cNvSpPr txBox="1">
            <a:spLocks noChangeArrowheads="1"/>
          </p:cNvSpPr>
          <p:nvPr/>
        </p:nvSpPr>
        <p:spPr bwMode="auto">
          <a:xfrm>
            <a:off x="3429000" y="2133600"/>
            <a:ext cx="2289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Message Received</a:t>
            </a:r>
          </a:p>
        </p:txBody>
      </p:sp>
      <p:pic>
        <p:nvPicPr>
          <p:cNvPr id="46090" name="Picture 2" descr="C:\Documents and Settings\kawash\Local Settings\Temporary Internet Files\Content.IE5\4K6RBC86\MCj035608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581400"/>
            <a:ext cx="838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kawash\Local Settings\Temporary Internet Files\Content.IE5\0FEFRMOX\MCj039706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371600"/>
            <a:ext cx="5016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667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52209E-6 C 0.03558 0.08027 0.07117 0.16054 0.06128 0.19269 C 0.05138 0.22485 0.04947 0.19825 -0.05956 0.19269 C -0.16876 0.18714 -0.50435 0.16517 -0.59324 0.15962 " pathEditMode="relative" ptsTypes="aa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Transmission Control Protocol </a:t>
            </a: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73152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7107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11064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2362200" y="1524000"/>
            <a:ext cx="4648200" cy="327660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Network</a:t>
            </a:r>
          </a:p>
        </p:txBody>
      </p:sp>
      <p:cxnSp>
        <p:nvCxnSpPr>
          <p:cNvPr id="8" name="Straight Connector 7"/>
          <p:cNvCxnSpPr>
            <a:endCxn id="7" idx="2"/>
          </p:cNvCxnSpPr>
          <p:nvPr/>
        </p:nvCxnSpPr>
        <p:spPr>
          <a:xfrm>
            <a:off x="1828800" y="2971800"/>
            <a:ext cx="547688" cy="190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7" idx="0"/>
          </p:cNvCxnSpPr>
          <p:nvPr/>
        </p:nvCxnSpPr>
        <p:spPr>
          <a:xfrm rot="10800000">
            <a:off x="7007225" y="3162300"/>
            <a:ext cx="384175" cy="381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7" idx="2"/>
            <a:endCxn id="7" idx="0"/>
          </p:cNvCxnSpPr>
          <p:nvPr/>
        </p:nvCxnSpPr>
        <p:spPr>
          <a:xfrm rot="10800000" flipH="1">
            <a:off x="2376488" y="3162300"/>
            <a:ext cx="4630737" cy="1588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2" name="TextBox 51"/>
          <p:cNvSpPr txBox="1">
            <a:spLocks noChangeArrowheads="1"/>
          </p:cNvSpPr>
          <p:nvPr/>
        </p:nvSpPr>
        <p:spPr bwMode="auto">
          <a:xfrm>
            <a:off x="3429000" y="2133600"/>
            <a:ext cx="2139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Close connection</a:t>
            </a:r>
          </a:p>
        </p:txBody>
      </p:sp>
      <p:pic>
        <p:nvPicPr>
          <p:cNvPr id="47113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667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How does it Happen?</a:t>
            </a:r>
            <a:endParaRPr lang="en-US" dirty="0"/>
          </a:p>
        </p:txBody>
      </p:sp>
      <p:pic>
        <p:nvPicPr>
          <p:cNvPr id="48130" name="Picture 2" descr="C:\Program Files\Microsoft Office\MEDIA\CAGCAT10\j0285750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3886200"/>
            <a:ext cx="1106488" cy="679450"/>
          </a:xfrm>
        </p:spPr>
      </p:pic>
      <p:sp>
        <p:nvSpPr>
          <p:cNvPr id="48131" name="TextBox 7"/>
          <p:cNvSpPr txBox="1">
            <a:spLocks noChangeArrowheads="1"/>
          </p:cNvSpPr>
          <p:nvPr/>
        </p:nvSpPr>
        <p:spPr bwMode="auto">
          <a:xfrm>
            <a:off x="1447800" y="4495800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Verdana" pitchFamily="34" charset="0"/>
              </a:rPr>
              <a:t>Your Computer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133600" y="685800"/>
            <a:ext cx="3581400" cy="2590800"/>
          </a:xfrm>
          <a:prstGeom prst="wedgeRoundRectCallout">
            <a:avLst>
              <a:gd name="adj1" fmla="val -53205"/>
              <a:gd name="adj2" fmla="val 827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3048000"/>
            <a:ext cx="29718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5766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05600" y="4795838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Verdana" pitchFamily="34" charset="0"/>
              </a:rPr>
              <a:t>U Calgary </a:t>
            </a:r>
          </a:p>
          <a:p>
            <a:pPr algn="ctr"/>
            <a:r>
              <a:rPr lang="en-US" sz="1200" b="1" dirty="0">
                <a:latin typeface="Verdana" pitchFamily="34" charset="0"/>
              </a:rPr>
              <a:t>Web Server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67000" y="3962400"/>
            <a:ext cx="434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62400" y="3657600"/>
            <a:ext cx="1982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Request a page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743200" y="4419600"/>
            <a:ext cx="434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86200" y="4125913"/>
            <a:ext cx="238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Respond with page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971800" y="4724400"/>
            <a:ext cx="4114800" cy="1588"/>
          </a:xfrm>
          <a:prstGeom prst="straightConnector1">
            <a:avLst/>
          </a:prstGeom>
          <a:ln w="38100"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38600" y="4648200"/>
            <a:ext cx="277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Establish a 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8 0.01943 C -0.53507 0.04696 -0.80417 0.07495 -0.8875 0.02221 C -0.97084 -0.0303 -0.86841 -0.16308 -0.7658 -0.29563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JT: Non-Default Port Numbers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 mentioned computers are configured to automatically scan for certain types of network communications at particular port numbers e.g., Email is sent via port 110.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alicious and other unauthorized used of a computer (i.e., a program installs itself on your computer and sends out spam mail) to take advantage of these ports.</a:t>
            </a:r>
          </a:p>
          <a:p>
            <a:r>
              <a:rPr lang="en-US" sz="2400" dirty="0" smtClean="0"/>
              <a:t>Consequently non-default ports may be used when there have been known and commonly used security (and other) issues.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A03B3-F18A-42D0-A1CC-B54F6C29AEC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JT: Non-Default Port Numbers And Security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Example (configuring your University of Calgary email account):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www.ucalgary.ca/it/email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A03B3-F18A-42D0-A1CC-B54F6C29AEC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89684"/>
              </p:ext>
            </p:extLst>
          </p:nvPr>
        </p:nvGraphicFramePr>
        <p:xfrm>
          <a:off x="1219200" y="20574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Default 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 ports used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Incoming</a:t>
                      </a:r>
                      <a:r>
                        <a:rPr lang="en-US" baseline="0" dirty="0" smtClean="0"/>
                        <a:t> email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Outgoing email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0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JT: Effect Of Using Non-Default Port Numbers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A03B3-F18A-42D0-A1CC-B54F6C29AEC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146" name="Picture 2" descr="C:\Users\tamj\AppData\Local\Microsoft\Windows\Temporary Internet Files\Content.IE5\B6R0P5GS\MP9004276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1600200"/>
            <a:ext cx="2438400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2943" y="3226724"/>
            <a:ext cx="16002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 smtClean="0"/>
              <a:t>You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38400" y="472672"/>
            <a:ext cx="5257800" cy="2244181"/>
            <a:chOff x="2438400" y="472672"/>
            <a:chExt cx="5257800" cy="2244181"/>
          </a:xfrm>
        </p:grpSpPr>
        <p:sp>
          <p:nvSpPr>
            <p:cNvPr id="5" name="TextBox 4"/>
            <p:cNvSpPr txBox="1"/>
            <p:nvPr/>
          </p:nvSpPr>
          <p:spPr>
            <a:xfrm>
              <a:off x="6096000" y="2347521"/>
              <a:ext cx="16002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www.evil.com</a:t>
              </a:r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38400" y="472672"/>
              <a:ext cx="5105400" cy="2059515"/>
              <a:chOff x="2438400" y="472672"/>
              <a:chExt cx="5105400" cy="2059515"/>
            </a:xfrm>
          </p:grpSpPr>
          <p:pic>
            <p:nvPicPr>
              <p:cNvPr id="6147" name="Picture 3" descr="C:\Users\tamj\AppData\Local\Microsoft\Windows\Temporary Internet Files\Content.IE5\5BWAU42G\MC900445014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472672"/>
                <a:ext cx="1447800" cy="18748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" name="Straight Arrow Connector 6"/>
              <p:cNvCxnSpPr/>
              <p:nvPr/>
            </p:nvCxnSpPr>
            <p:spPr>
              <a:xfrm flipV="1">
                <a:off x="2438400" y="1295400"/>
                <a:ext cx="3657600" cy="12367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1425575" y="1410097"/>
            <a:ext cx="4670425" cy="2420610"/>
            <a:chOff x="1425575" y="1410097"/>
            <a:chExt cx="4670425" cy="2420610"/>
          </a:xfrm>
        </p:grpSpPr>
        <p:pic>
          <p:nvPicPr>
            <p:cNvPr id="6148" name="Picture 4" descr="C:\Users\tamj\AppData\Local\Microsoft\Windows\Temporary Internet Files\Content.IE5\5BWAU42G\MC900432423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2615812"/>
              <a:ext cx="1317625" cy="1214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>
              <a:stCxn id="6147" idx="1"/>
            </p:cNvCxnSpPr>
            <p:nvPr/>
          </p:nvCxnSpPr>
          <p:spPr>
            <a:xfrm flipH="1">
              <a:off x="2438400" y="1410097"/>
              <a:ext cx="3657600" cy="13067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538333" y="3768469"/>
            <a:ext cx="2847295" cy="1244936"/>
            <a:chOff x="5038725" y="3786100"/>
            <a:chExt cx="2847295" cy="1244936"/>
          </a:xfrm>
        </p:grpSpPr>
        <p:sp>
          <p:nvSpPr>
            <p:cNvPr id="15" name="server"/>
            <p:cNvSpPr>
              <a:spLocks noEditPoints="1" noChangeArrowheads="1"/>
            </p:cNvSpPr>
            <p:nvPr/>
          </p:nvSpPr>
          <p:spPr bwMode="auto">
            <a:xfrm>
              <a:off x="5038725" y="3786100"/>
              <a:ext cx="1057275" cy="120967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3830707"/>
              <a:ext cx="17900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UC Mail server (listens at port #465 to receive mail to be sent)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38400" y="2845139"/>
            <a:ext cx="3229428" cy="1345861"/>
            <a:chOff x="2438400" y="2845139"/>
            <a:chExt cx="3229428" cy="1345861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438400" y="3411390"/>
              <a:ext cx="3099933" cy="7796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86125" y="2845139"/>
              <a:ext cx="238170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Port 110:</a:t>
              </a:r>
              <a:r>
                <a:rPr lang="en-US" sz="2000" dirty="0" smtClean="0">
                  <a:latin typeface="Comic Sans MS" panose="030F0702030302020204" pitchFamily="66" charset="0"/>
                </a:rPr>
                <a:t> </a:t>
              </a:r>
              <a:r>
                <a:rPr lang="en-US" dirty="0" smtClean="0">
                  <a:latin typeface="Comic Sans MS" panose="030F0702030302020204" pitchFamily="66" charset="0"/>
                </a:rPr>
                <a:t>Buy Viagra! Cialis! Get rich quick: buy high, sell low!!!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151" name="Picture 7" descr="C:\Users\tamj\AppData\Local\Microsoft\Windows\Temporary Internet Files\Content.IE5\5BWAU42G\MC90007882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50" y="4306711"/>
            <a:ext cx="847512" cy="9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9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JT: Packet Switched Networks, What Are They</a:t>
            </a:r>
            <a:endParaRPr lang="en-CA" sz="32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97283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530225"/>
            <a:ext cx="8183562" cy="145097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CA" dirty="0" smtClean="0">
                <a:ea typeface="ＭＳ Ｐゴシック" pitchFamily="34" charset="-128"/>
              </a:rPr>
              <a:t>Same method of encoding and transmitting </a:t>
            </a:r>
            <a:r>
              <a:rPr lang="en-CA" dirty="0">
                <a:ea typeface="ＭＳ Ｐゴシック" pitchFamily="34" charset="-128"/>
              </a:rPr>
              <a:t>(</a:t>
            </a:r>
            <a:r>
              <a:rPr lang="en-CA" dirty="0" smtClean="0">
                <a:ea typeface="ＭＳ Ｐゴシック" pitchFamily="34" charset="-128"/>
              </a:rPr>
              <a:t>packets) regardless of what data is sent</a:t>
            </a:r>
          </a:p>
        </p:txBody>
      </p: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838200" y="2133600"/>
            <a:ext cx="3262313" cy="2667000"/>
            <a:chOff x="624" y="1344"/>
            <a:chExt cx="2055" cy="1680"/>
          </a:xfrm>
        </p:grpSpPr>
        <p:sp>
          <p:nvSpPr>
            <p:cNvPr id="50180" name="Film"/>
            <p:cNvSpPr>
              <a:spLocks noEditPoints="1" noChangeArrowheads="1"/>
            </p:cNvSpPr>
            <p:nvPr/>
          </p:nvSpPr>
          <p:spPr bwMode="auto">
            <a:xfrm>
              <a:off x="672" y="1392"/>
              <a:ext cx="397" cy="624"/>
            </a:xfrm>
            <a:custGeom>
              <a:avLst/>
              <a:gdLst>
                <a:gd name="T0" fmla="*/ 0 w 21600"/>
                <a:gd name="T1" fmla="*/ 0 h 21600"/>
                <a:gd name="T2" fmla="*/ 199 w 21600"/>
                <a:gd name="T3" fmla="*/ 0 h 21600"/>
                <a:gd name="T4" fmla="*/ 397 w 21600"/>
                <a:gd name="T5" fmla="*/ 0 h 21600"/>
                <a:gd name="T6" fmla="*/ 397 w 21600"/>
                <a:gd name="T7" fmla="*/ 312 h 21600"/>
                <a:gd name="T8" fmla="*/ 397 w 21600"/>
                <a:gd name="T9" fmla="*/ 624 h 21600"/>
                <a:gd name="T10" fmla="*/ 199 w 21600"/>
                <a:gd name="T11" fmla="*/ 624 h 21600"/>
                <a:gd name="T12" fmla="*/ 0 w 21600"/>
                <a:gd name="T13" fmla="*/ 624 h 21600"/>
                <a:gd name="T14" fmla="*/ 0 w 21600"/>
                <a:gd name="T15" fmla="*/ 31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51 w 21600"/>
                <a:gd name="T25" fmla="*/ 8135 h 21600"/>
                <a:gd name="T26" fmla="*/ 17084 w 21600"/>
                <a:gd name="T27" fmla="*/ 1343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0181" name="Picture 5" descr="MM900236369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64" y="1344"/>
              <a:ext cx="615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2" name="Picture 6" descr="MC900412754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2256"/>
              <a:ext cx="489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3" name="Picture 7" descr="MC900232251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" y="2304"/>
              <a:ext cx="665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Packet Switching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990600"/>
            <a:ext cx="17526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Message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9906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Packet 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17526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Packet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25146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Packet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1910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Packet n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669088" y="3695700"/>
            <a:ext cx="531812" cy="1588"/>
          </a:xfrm>
          <a:prstGeom prst="line">
            <a:avLst/>
          </a:prstGeom>
          <a:ln w="4762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67000" y="2819400"/>
            <a:ext cx="2819400" cy="38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8183563" cy="10525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Packet Switching (JT: How It Works)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9906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Packet 0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17526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Packet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25146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Packet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41910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Packet n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411288" y="3695700"/>
            <a:ext cx="531812" cy="1588"/>
          </a:xfrm>
          <a:prstGeom prst="line">
            <a:avLst/>
          </a:prstGeom>
          <a:ln w="4762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01 0.00625 C 0.10313 0.00139 0.11181 0.00486 0.11927 0.0074 C 0.12257 0.00856 0.12899 0.01133 0.12899 0.01133 C 0.13507 0.01689 0.14149 0.01758 0.1474 0.0229 C 0.15017 0.02544 0.15521 0.03077 0.15521 0.03077 C 0.15799 0.0384 0.16076 0.04488 0.16302 0.05274 C 0.16389 0.06778 0.16649 0.07934 0.1717 0.09276 C 0.17309 0.10594 0.17535 0.11543 0.17951 0.12769 C 0.1809 0.1381 0.18333 0.14643 0.18628 0.15614 C 0.18715 0.15915 0.18715 0.16262 0.18819 0.16539 C 0.18976 0.16956 0.19288 0.17256 0.1941 0.17696 C 0.19878 0.19385 0.20365 0.20911 0.21146 0.22346 C 0.21667 0.23317 0.20955 0.22438 0.21736 0.23641 C 0.2184 0.23803 0.21997 0.23895 0.22118 0.24034 C 0.22326 0.24289 0.22535 0.24543 0.22708 0.24821 C 0.22882 0.25098 0.22969 0.25492 0.23194 0.25723 C 0.23524 0.2607 0.23906 0.26301 0.24167 0.26741 C 0.24635 0.27527 0.25278 0.28129 0.25903 0.28684 C 0.26111 0.2947 0.27083 0.2991 0.27656 0.30118 C 0.2849 0.30835 0.29323 0.30997 0.30278 0.31159 C 0.3224 0.31066 0.33247 0.30951 0.34948 0.30766 C 0.35521 0.29956 0.34861 0.30766 0.35816 0.30118 C 0.36024 0.29979 0.36215 0.29794 0.36389 0.29586 C 0.36476 0.29493 0.3651 0.29308 0.36597 0.29216 C 0.36788 0.29008 0.37049 0.28961 0.37274 0.28823 C 0.37969 0.27874 0.37622 0.28244 0.38247 0.27666 C 0.38785 0.26625 0.38976 0.25677 0.39115 0.24427 C 0.39045 0.22924 0.39045 0.21443 0.38247 0.20287 C 0.38003 0.19917 0.37691 0.19639 0.37465 0.19246 C 0.36528 0.17673 0.37847 0.18853 0.36111 0.17696 C 0.35642 0.16817 0.36059 0.17465 0.3474 0.16655 C 0.34201 0.16331 0.33733 0.15822 0.33194 0.15498 C 0.32708 0.15221 0.31875 0.15013 0.31354 0.14851 C 0.28038 0.1529 0.28038 0.14897 0.26007 0.16539 C 0.25694 0.17372 0.2592 0.1691 0.25226 0.17835 C 0.25139 0.1795 0.24948 0.18205 0.24948 0.18205 C 0.24792 0.18991 0.24549 0.19755 0.24358 0.20541 C 0.24392 0.2149 0.24375 0.25353 0.24948 0.26879 C 0.25972 0.29632 0.275 0.31714 0.29115 0.33865 C 0.30087 0.35161 0.31233 0.36595 0.32604 0.37104 C 0.33056 0.37543 0.33524 0.3796 0.33976 0.38399 C 0.34375 0.38769 0.3691 0.39163 0.3776 0.39301 C 0.38455 0.39648 0.3908 0.3981 0.39792 0.40065 C 0.40278 0.39995 0.42326 0.39787 0.43003 0.39556 C 0.43247 0.39486 0.43299 0.39186 0.4349 0.39047 C 0.44635 0.38168 0.44479 0.38445 0.45417 0.37219 C 0.45764 0.3678 0.45833 0.36919 0.46198 0.36572 C 0.46806 0.35993 0.47465 0.35276 0.48038 0.34652 C 0.48924 0.3368 0.49462 0.3257 0.50174 0.31413 C 0.50417 0.30511 0.50868 0.29748 0.5125 0.28938 C 0.51493 0.28429 0.5158 0.27874 0.5184 0.27388 C 0.51979 0.26394 0.51858 0.26879 0.52326 0.25723 C 0.52413 0.25515 0.52604 0.25075 0.52604 0.25075 C 0.52691 0.24127 0.52795 0.23803 0.53003 0.22993 C 0.53125 0.20958 0.52969 0.18413 0.53681 0.16539 C 0.53819 0.15498 0.54063 0.14434 0.54653 0.13694 C 0.54688 0.13532 0.55104 0.12306 0.55139 0.1226 C 0.55226 0.12121 0.55399 0.12121 0.55521 0.12006 C 0.55642 0.1189 0.55729 0.11751 0.55816 0.11612 C 0.56615 0.10317 0.57604 0.09021 0.58628 0.08004 C 0.59097 0.07541 0.59531 0.07148 0.60087 0.06963 C 0.60313 0.06893 0.60764 0.06708 0.60764 0.06708 C 0.61042 0.06292 0.61528 0.06107 0.61927 0.05922 C 0.6276 0.05112 0.63698 0.04858 0.64653 0.04372 C 0.65243 0.03585 0.64618 0.04279 0.6533 0.03863 C 0.65434 0.03794 0.65521 0.03655 0.65625 0.03585 C 0.65747 0.03516 0.66007 0.0347 0.66007 0.0347 " pathEditMode="relative" ptsTypes="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83 -0.00254 C 0.14045 0.01342 0.15226 -0.01318 0.17847 -0.03747 C 0.18403 -0.04256 0.18698 -0.05297 0.1941 -0.05945 C 0.20313 -0.07818 0.19149 -0.05621 0.20469 -0.07379 C 0.20642 -0.0761 0.20712 -0.07934 0.20868 -0.08165 C 0.21302 -0.08813 0.21858 -0.09391 0.22326 -0.0997 C 0.2276 -0.10502 0.23438 -0.11797 0.24063 -0.12028 C 0.25243 -0.13324 0.26806 -0.13902 0.28247 -0.14503 C 0.28906 -0.14781 0.29497 -0.15128 0.30174 -0.15267 C 0.30938 -0.15938 0.32101 -0.15868 0.33003 -0.16053 C 0.35017 -0.15984 0.36424 -0.15938 0.38247 -0.1566 C 0.39028 -0.1485 0.39861 -0.14156 0.40573 -0.13208 C 0.41094 -0.12514 0.41597 -0.11427 0.42222 -0.11011 C 0.42847 -0.10085 0.4375 -0.09438 0.44549 -0.08813 C 0.44878 -0.08559 0.45052 -0.08212 0.45417 -0.08026 C 0.45486 -0.07934 0.45538 -0.07841 0.45625 -0.07772 C 0.45747 -0.0768 0.45903 -0.07633 0.46007 -0.07518 C 0.46215 -0.07286 0.46597 -0.06731 0.46597 -0.06731 C 0.46719 -0.06176 0.46719 -0.05736 0.46389 -0.0532 C 0.46233 -0.04603 0.4592 -0.04395 0.45417 -0.0414 C 0.45052 -0.03608 0.44497 -0.03146 0.43976 -0.02984 C 0.42865 -0.02035 0.44913 -0.03747 0.4309 -0.02452 C 0.42569 -0.02082 0.42431 -0.01735 0.41927 -0.01434 C 0.41285 -0.01041 0.40573 -0.00786 0.39896 -0.00532 C 0.39323 -0.00023 0.3875 0.00301 0.38142 0.00764 C 0.37813 0.01458 0.37153 0.01249 0.36597 0.01666 C 0.3599 0.02105 0.35347 0.02383 0.3474 0.02846 C 0.33958 0.03424 0.33385 0.04002 0.32517 0.04257 C 0.30538 0.05575 0.28663 0.06986 0.26788 0.08536 C 0.2599 0.09207 0.26736 0.08652 0.26111 0.09299 C 0.25747 0.09693 0.25278 0.09901 0.24948 0.1034 C 0.24635 0.10757 0.24462 0.11196 0.24063 0.11381 C 0.22604 0.12885 0.24271 0.11011 0.23385 0.12422 C 0.23073 0.12931 0.22622 0.13278 0.22326 0.1381 C 0.22118 0.14203 0.21736 0.1499 0.21736 0.1499 C 0.21684 0.15291 0.21684 0.15638 0.21545 0.15892 C 0.20972 0.17072 0.21458 0.1499 0.20764 0.17326 C 0.20434 0.18413 0.20104 0.19478 0.19792 0.20565 C 0.19948 0.22184 0.19965 0.23826 0.20087 0.25469 C 0.20191 0.26695 0.20017 0.27412 0.20764 0.28198 C 0.21111 0.29378 0.21684 0.29679 0.22326 0.30535 C 0.23299 0.3183 0.24253 0.33241 0.25625 0.33889 C 0.25972 0.34051 0.26354 0.34166 0.26684 0.34398 C 0.2849 0.35601 0.26632 0.34907 0.28438 0.35439 C 0.3092 0.36873 0.33837 0.36873 0.36493 0.36989 C 0.38108 0.37266 0.3974 0.36989 0.41354 0.36734 C 0.42396 0.35809 0.43472 0.34606 0.44549 0.3375 C 0.46319 0.32362 0.48472 0.31668 0.49983 0.29748 C 0.50972 0.28499 0.5184 0.27134 0.52795 0.25862 C 0.53715 0.24636 0.52604 0.26533 0.53681 0.24821 C 0.54132 0.24081 0.54444 0.23179 0.54948 0.22508 C 0.55156 0.2223 0.55417 0.22022 0.55625 0.21721 C 0.56302 0.2075 0.56858 0.19524 0.57465 0.18483 C 0.57795 0.17905 0.58299 0.17488 0.58524 0.16817 C 0.58906 0.15638 0.58646 0.16147 0.59306 0.15244 C 0.59583 0.14157 0.59705 0.13278 0.60469 0.12677 C 0.60503 0.1233 0.60521 0.11983 0.60573 0.11636 C 0.60625 0.11243 0.60764 0.10479 0.60764 0.10479 C 0.60747 0.09531 0.6026 0.04349 0.60868 0.02846 C 0.61493 0.03493 0.6151 0.04534 0.62222 0.05159 C 0.62431 0.05945 0.63229 0.06524 0.63681 0.07102 C 0.6375 0.07079 0.64444 0.0694 0.64549 0.06847 C 0.64653 0.06755 0.6474 0.06454 0.6474 0.06454 " pathEditMode="relative" ptsTypes="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83 0.00277 C 0.11406 0.00833 0.13785 0.00717 0.1533 0.00786 C 0.17483 0.01179 0.1974 0.01156 0.21927 0.01318 C 0.225 0.00763 0.22344 -0.00301 0.22517 -0.01157 C 0.22691 -0.02059 0.2276 -0.02221 0.23003 -0.02961 C 0.23194 -0.05321 0.23056 -0.07703 0.23385 -0.10063 C 0.23559 -0.13533 0.24219 -0.17419 0.2349 -0.2068 C 0.24028 -0.23086 0.26615 -0.20634 0.27847 -0.20542 C 0.29861 -0.20403 0.31858 -0.20472 0.33872 -0.20426 C 0.34809 -0.2038 0.35816 -0.20796 0.36684 -0.20287 C 0.37049 -0.20079 0.36771 -0.19246 0.36788 -0.18737 C 0.3684 -0.15753 0.3684 -0.12792 0.36875 -0.09808 C 0.3684 -0.04604 0.36788 0.00624 0.36788 0.05829 C 0.36788 0.06986 0.37083 0.09854 0.37083 0.09854 C 0.40052 0.10224 0.43038 0.09923 0.46007 0.0997 C 0.51285 0.09484 0.52049 0.09761 0.60469 0.09854 C 0.62031 0.09808 0.63576 0.09785 0.65139 0.09715 C 0.65243 0.09715 0.65417 0.096 0.65417 0.096 " pathEditMode="relative" ptsTypes="fffffffffffffffff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05 0.00139 C 0.11875 -0.00416 0.12101 -0.00069 0.1559 0.00023 C 0.22396 0.0044 0.29323 -0.00115 0.36111 -0.00254 C 0.38715 -0.00046 0.40747 -0.00115 0.43316 -0.00509 C 0.4967 -0.00416 0.53576 -0.00601 0.59497 -0.00786 C 0.61285 -0.01665 0.59688 -0.00925 0.64583 -0.00925 " pathEditMode="relative" rAng="0" ptsTypes="fffff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Internet Protocols (again)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905750" cy="3556000"/>
          </a:xfrm>
        </p:spPr>
        <p:txBody>
          <a:bodyPr/>
          <a:lstStyle/>
          <a:p>
            <a:pPr marL="347663" indent="-347663" eaLnBrk="1" hangingPunct="1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Example protocols that are employed on packet switched networks</a:t>
            </a:r>
          </a:p>
          <a:p>
            <a:pPr marL="739775" lvl="1" indent="-457200" eaLnBrk="1" hangingPunct="1">
              <a:buFont typeface="+mj-lt"/>
              <a:buAutoNum type="arabicPeriod"/>
            </a:pPr>
            <a:r>
              <a:rPr lang="en-US" b="1" dirty="0" smtClean="0">
                <a:ea typeface="ＭＳ Ｐゴシック" pitchFamily="34" charset="-128"/>
              </a:rPr>
              <a:t>Connection-based protocol</a:t>
            </a:r>
          </a:p>
          <a:p>
            <a:pPr marL="682625" lvl="1" indent="-400050" eaLnBrk="1" hangingPunct="1">
              <a:buFontTx/>
              <a:buChar char="•"/>
              <a:tabLst>
                <a:tab pos="508000" algn="l"/>
              </a:tabLst>
            </a:pPr>
            <a:r>
              <a:rPr lang="en-US" dirty="0" smtClean="0">
                <a:ea typeface="ＭＳ Ｐゴシック" pitchFamily="34" charset="-128"/>
              </a:rPr>
              <a:t>TCP (Transmission Control Protocol)</a:t>
            </a:r>
          </a:p>
          <a:p>
            <a:pPr marL="1030288" lvl="2" indent="-347663" eaLnBrk="1" hangingPunct="1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JT: Make sure the data is received, check and resend if needed</a:t>
            </a:r>
          </a:p>
          <a:p>
            <a:pPr marL="609600" indent="-609600" eaLnBrk="1" hangingPunct="1">
              <a:buFontTx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marL="739775" lvl="1" indent="-457200" eaLnBrk="1" hangingPunct="1">
              <a:buFont typeface="+mj-lt"/>
              <a:buAutoNum type="arabicPeriod" startAt="2"/>
            </a:pPr>
            <a:r>
              <a:rPr lang="en-US" b="1" dirty="0" smtClean="0">
                <a:ea typeface="ＭＳ Ｐゴシック" pitchFamily="34" charset="-128"/>
              </a:rPr>
              <a:t>Connectionless protocol</a:t>
            </a:r>
          </a:p>
          <a:p>
            <a:pPr marL="892175" lvl="1" indent="-609600" eaLnBrk="1" hangingPunct="1">
              <a:buFontTx/>
              <a:buChar char="•"/>
              <a:tabLst>
                <a:tab pos="623888" algn="l"/>
              </a:tabLst>
            </a:pPr>
            <a:r>
              <a:rPr lang="en-US" dirty="0" smtClean="0">
                <a:ea typeface="ＭＳ Ｐゴシック" pitchFamily="34" charset="-128"/>
              </a:rPr>
              <a:t>UDP (Universal Datagram Protocol)</a:t>
            </a:r>
          </a:p>
          <a:p>
            <a:pPr marL="1130300" lvl="2" indent="-609600" eaLnBrk="1" hangingPunct="1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JT: send and forget</a:t>
            </a:r>
          </a:p>
          <a:p>
            <a:pPr marL="609600" indent="-609600" eaLnBrk="1" hangingPunct="1">
              <a:buFontTx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marL="609600" indent="-609600"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By the end of this section, you will be able to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Define the Internet and name its components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Describe the protocols of the Internet (TCP/IP and UDP)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Differentiate between connection-oriented and connectionless protocols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72791-4553-46FD-8168-C10500EAD68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UDP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905750" cy="3556000"/>
          </a:xfrm>
        </p:spPr>
        <p:txBody>
          <a:bodyPr/>
          <a:lstStyle/>
          <a:p>
            <a:pPr marL="609600" indent="-609600" eaLnBrk="1" hangingPunct="1">
              <a:buFontTx/>
              <a:buChar char="•"/>
            </a:pPr>
            <a:r>
              <a:rPr lang="en-US" sz="2400" dirty="0" smtClean="0">
                <a:ea typeface="ＭＳ Ｐゴシック" pitchFamily="34" charset="-128"/>
              </a:rPr>
              <a:t>Datagrams = packets</a:t>
            </a:r>
          </a:p>
          <a:p>
            <a:pPr marL="609600" indent="-609600" eaLnBrk="1" hangingPunct="1">
              <a:buFontTx/>
              <a:buChar char="•"/>
            </a:pPr>
            <a:endParaRPr lang="en-US" sz="2400" dirty="0" smtClean="0">
              <a:ea typeface="ＭＳ Ｐゴシック" pitchFamily="34" charset="-128"/>
            </a:endParaRPr>
          </a:p>
          <a:p>
            <a:pPr marL="609600" indent="-609600" eaLnBrk="1" hangingPunct="1">
              <a:buFontTx/>
              <a:buChar char="•"/>
            </a:pPr>
            <a:r>
              <a:rPr lang="en-US" sz="2400" dirty="0" smtClean="0">
                <a:ea typeface="ＭＳ Ｐゴシック" pitchFamily="34" charset="-128"/>
              </a:rPr>
              <a:t>Connectionless</a:t>
            </a:r>
          </a:p>
          <a:p>
            <a:pPr marL="609600" indent="-609600" eaLnBrk="1" hangingPunct="1">
              <a:buFontTx/>
              <a:buChar char="•"/>
            </a:pPr>
            <a:endParaRPr lang="en-US" sz="2400" dirty="0" smtClean="0">
              <a:ea typeface="ＭＳ Ｐゴシック" pitchFamily="34" charset="-128"/>
            </a:endParaRPr>
          </a:p>
          <a:p>
            <a:pPr marL="609600" indent="-609600" eaLnBrk="1" hangingPunct="1">
              <a:buFontTx/>
              <a:buChar char="•"/>
            </a:pPr>
            <a:r>
              <a:rPr lang="en-US" sz="2400" dirty="0" smtClean="0">
                <a:ea typeface="ＭＳ Ｐゴシック" pitchFamily="34" charset="-128"/>
              </a:rPr>
              <a:t>UDP: going to the post office, sticking a stamp, and dropping off the packet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sz="2000" dirty="0" smtClean="0">
                <a:ea typeface="ＭＳ Ｐゴシック" pitchFamily="34" charset="-128"/>
              </a:rPr>
              <a:t>JT: sending the data without using time to check if it was properly received (let alone resend it).</a:t>
            </a:r>
          </a:p>
          <a:p>
            <a:pPr marL="609600" indent="-609600" eaLnBrk="1" hangingPunct="1">
              <a:buFontTx/>
              <a:buChar char="•"/>
            </a:pPr>
            <a:endParaRPr lang="en-US" sz="2400" dirty="0" smtClean="0">
              <a:ea typeface="ＭＳ Ｐゴシック" pitchFamily="34" charset="-128"/>
            </a:endParaRPr>
          </a:p>
          <a:p>
            <a:pPr marL="609600" indent="-609600" eaLnBrk="1" hangingPunct="1"/>
            <a:endParaRPr lang="en-US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TCP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905750" cy="4267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Connection-oriented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TCP: picking up the phone, establishing a connection, exchanging information, and destroying the connection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Packets are guaranteed to be sent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JT: checks occur if the information was properly received and if not then it’s 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TCP</a:t>
            </a:r>
          </a:p>
        </p:txBody>
      </p:sp>
      <p:sp>
        <p:nvSpPr>
          <p:cNvPr id="57346" name="Oval 3"/>
          <p:cNvSpPr>
            <a:spLocks noChangeArrowheads="1"/>
          </p:cNvSpPr>
          <p:nvPr/>
        </p:nvSpPr>
        <p:spPr bwMode="auto">
          <a:xfrm>
            <a:off x="487363" y="2659063"/>
            <a:ext cx="747712" cy="736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Verdana" pitchFamily="34" charset="0"/>
              </a:rPr>
              <a:t>A</a:t>
            </a:r>
          </a:p>
        </p:txBody>
      </p:sp>
      <p:sp>
        <p:nvSpPr>
          <p:cNvPr id="57347" name="Oval 4"/>
          <p:cNvSpPr>
            <a:spLocks noChangeArrowheads="1"/>
          </p:cNvSpPr>
          <p:nvPr/>
        </p:nvSpPr>
        <p:spPr bwMode="auto">
          <a:xfrm>
            <a:off x="7874000" y="2692400"/>
            <a:ext cx="747713" cy="736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Verdana" pitchFamily="34" charset="0"/>
              </a:rPr>
              <a:t>B</a:t>
            </a:r>
          </a:p>
        </p:txBody>
      </p:sp>
      <p:grpSp>
        <p:nvGrpSpPr>
          <p:cNvPr id="57348" name="Group 5"/>
          <p:cNvGrpSpPr>
            <a:grpSpLocks/>
          </p:cNvGrpSpPr>
          <p:nvPr/>
        </p:nvGrpSpPr>
        <p:grpSpPr bwMode="auto">
          <a:xfrm>
            <a:off x="2670175" y="1982788"/>
            <a:ext cx="3848100" cy="2470150"/>
            <a:chOff x="1346" y="1249"/>
            <a:chExt cx="2424" cy="1556"/>
          </a:xfrm>
        </p:grpSpPr>
        <p:sp>
          <p:nvSpPr>
            <p:cNvPr id="57355" name="Line 6"/>
            <p:cNvSpPr>
              <a:spLocks noChangeShapeType="1"/>
            </p:cNvSpPr>
            <p:nvPr/>
          </p:nvSpPr>
          <p:spPr bwMode="auto">
            <a:xfrm>
              <a:off x="1346" y="1758"/>
              <a:ext cx="174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56" name="Line 7"/>
            <p:cNvSpPr>
              <a:spLocks noChangeShapeType="1"/>
            </p:cNvSpPr>
            <p:nvPr/>
          </p:nvSpPr>
          <p:spPr bwMode="auto">
            <a:xfrm>
              <a:off x="2349" y="1758"/>
              <a:ext cx="0" cy="74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57" name="Line 8"/>
            <p:cNvSpPr>
              <a:spLocks noChangeShapeType="1"/>
            </p:cNvSpPr>
            <p:nvPr/>
          </p:nvSpPr>
          <p:spPr bwMode="auto">
            <a:xfrm>
              <a:off x="2244" y="2160"/>
              <a:ext cx="1526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58" name="Line 9"/>
            <p:cNvSpPr>
              <a:spLocks noChangeShapeType="1"/>
            </p:cNvSpPr>
            <p:nvPr/>
          </p:nvSpPr>
          <p:spPr bwMode="auto">
            <a:xfrm>
              <a:off x="2723" y="1249"/>
              <a:ext cx="0" cy="74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59" name="Line 10"/>
            <p:cNvSpPr>
              <a:spLocks noChangeShapeType="1"/>
            </p:cNvSpPr>
            <p:nvPr/>
          </p:nvSpPr>
          <p:spPr bwMode="auto">
            <a:xfrm>
              <a:off x="2008" y="1975"/>
              <a:ext cx="174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60" name="Line 11"/>
            <p:cNvSpPr>
              <a:spLocks noChangeShapeType="1"/>
            </p:cNvSpPr>
            <p:nvPr/>
          </p:nvSpPr>
          <p:spPr bwMode="auto">
            <a:xfrm>
              <a:off x="1503" y="1539"/>
              <a:ext cx="1526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61" name="Line 12"/>
            <p:cNvSpPr>
              <a:spLocks noChangeShapeType="1"/>
            </p:cNvSpPr>
            <p:nvPr/>
          </p:nvSpPr>
          <p:spPr bwMode="auto">
            <a:xfrm>
              <a:off x="1878" y="1317"/>
              <a:ext cx="0" cy="74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62" name="Line 13"/>
            <p:cNvSpPr>
              <a:spLocks noChangeShapeType="1"/>
            </p:cNvSpPr>
            <p:nvPr/>
          </p:nvSpPr>
          <p:spPr bwMode="auto">
            <a:xfrm>
              <a:off x="3015" y="2057"/>
              <a:ext cx="0" cy="74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63" name="Line 14"/>
            <p:cNvSpPr>
              <a:spLocks noChangeShapeType="1"/>
            </p:cNvSpPr>
            <p:nvPr/>
          </p:nvSpPr>
          <p:spPr bwMode="auto">
            <a:xfrm>
              <a:off x="1547" y="2357"/>
              <a:ext cx="174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7349" name="Rectangle 15"/>
          <p:cNvSpPr>
            <a:spLocks noChangeArrowheads="1"/>
          </p:cNvSpPr>
          <p:nvPr/>
        </p:nvSpPr>
        <p:spPr bwMode="auto">
          <a:xfrm>
            <a:off x="473075" y="3429000"/>
            <a:ext cx="1127125" cy="334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Verdana" pitchFamily="34" charset="0"/>
              </a:rPr>
              <a:t>XYZ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43025" y="2335213"/>
            <a:ext cx="6375400" cy="749300"/>
            <a:chOff x="846" y="1471"/>
            <a:chExt cx="4016" cy="472"/>
          </a:xfrm>
        </p:grpSpPr>
        <p:sp>
          <p:nvSpPr>
            <p:cNvPr id="57351" name="Freeform 17"/>
            <p:cNvSpPr>
              <a:spLocks/>
            </p:cNvSpPr>
            <p:nvPr/>
          </p:nvSpPr>
          <p:spPr bwMode="auto">
            <a:xfrm>
              <a:off x="846" y="1735"/>
              <a:ext cx="4016" cy="208"/>
            </a:xfrm>
            <a:custGeom>
              <a:avLst/>
              <a:gdLst>
                <a:gd name="T0" fmla="*/ 0 w 3934"/>
                <a:gd name="T1" fmla="*/ 5 h 537"/>
                <a:gd name="T2" fmla="*/ 605 w 3934"/>
                <a:gd name="T3" fmla="*/ 5 h 537"/>
                <a:gd name="T4" fmla="*/ 746 w 3934"/>
                <a:gd name="T5" fmla="*/ 4 h 537"/>
                <a:gd name="T6" fmla="*/ 937 w 3934"/>
                <a:gd name="T7" fmla="*/ 3 h 537"/>
                <a:gd name="T8" fmla="*/ 1144 w 3934"/>
                <a:gd name="T9" fmla="*/ 2 h 537"/>
                <a:gd name="T10" fmla="*/ 1261 w 3934"/>
                <a:gd name="T11" fmla="*/ 2 h 537"/>
                <a:gd name="T12" fmla="*/ 1360 w 3934"/>
                <a:gd name="T13" fmla="*/ 1 h 537"/>
                <a:gd name="T14" fmla="*/ 1484 w 3934"/>
                <a:gd name="T15" fmla="*/ 1 h 537"/>
                <a:gd name="T16" fmla="*/ 1566 w 3934"/>
                <a:gd name="T17" fmla="*/ 0 h 537"/>
                <a:gd name="T18" fmla="*/ 1650 w 3934"/>
                <a:gd name="T19" fmla="*/ 0 h 537"/>
                <a:gd name="T20" fmla="*/ 1773 w 3934"/>
                <a:gd name="T21" fmla="*/ 0 h 537"/>
                <a:gd name="T22" fmla="*/ 2239 w 3934"/>
                <a:gd name="T23" fmla="*/ 0 h 537"/>
                <a:gd name="T24" fmla="*/ 2461 w 3934"/>
                <a:gd name="T25" fmla="*/ 0 h 537"/>
                <a:gd name="T26" fmla="*/ 2603 w 3934"/>
                <a:gd name="T27" fmla="*/ 1 h 537"/>
                <a:gd name="T28" fmla="*/ 2668 w 3934"/>
                <a:gd name="T29" fmla="*/ 2 h 537"/>
                <a:gd name="T30" fmla="*/ 2703 w 3934"/>
                <a:gd name="T31" fmla="*/ 2 h 537"/>
                <a:gd name="T32" fmla="*/ 2746 w 3934"/>
                <a:gd name="T33" fmla="*/ 2 h 537"/>
                <a:gd name="T34" fmla="*/ 2894 w 3934"/>
                <a:gd name="T35" fmla="*/ 3 h 537"/>
                <a:gd name="T36" fmla="*/ 2960 w 3934"/>
                <a:gd name="T37" fmla="*/ 3 h 537"/>
                <a:gd name="T38" fmla="*/ 3077 w 3934"/>
                <a:gd name="T39" fmla="*/ 4 h 537"/>
                <a:gd name="T40" fmla="*/ 3168 w 3934"/>
                <a:gd name="T41" fmla="*/ 4 h 537"/>
                <a:gd name="T42" fmla="*/ 3689 w 3934"/>
                <a:gd name="T43" fmla="*/ 4 h 537"/>
                <a:gd name="T44" fmla="*/ 3964 w 3934"/>
                <a:gd name="T45" fmla="*/ 3 h 537"/>
                <a:gd name="T46" fmla="*/ 4197 w 3934"/>
                <a:gd name="T47" fmla="*/ 3 h 537"/>
                <a:gd name="T48" fmla="*/ 4361 w 3934"/>
                <a:gd name="T49" fmla="*/ 3 h 5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34"/>
                <a:gd name="T76" fmla="*/ 0 h 537"/>
                <a:gd name="T77" fmla="*/ 3934 w 3934"/>
                <a:gd name="T78" fmla="*/ 537 h 5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34" h="537">
                  <a:moveTo>
                    <a:pt x="0" y="524"/>
                  </a:moveTo>
                  <a:cubicBezTo>
                    <a:pt x="182" y="537"/>
                    <a:pt x="364" y="536"/>
                    <a:pt x="546" y="517"/>
                  </a:cubicBezTo>
                  <a:cubicBezTo>
                    <a:pt x="602" y="505"/>
                    <a:pt x="625" y="481"/>
                    <a:pt x="673" y="464"/>
                  </a:cubicBezTo>
                  <a:cubicBezTo>
                    <a:pt x="726" y="421"/>
                    <a:pt x="788" y="391"/>
                    <a:pt x="845" y="352"/>
                  </a:cubicBezTo>
                  <a:cubicBezTo>
                    <a:pt x="907" y="310"/>
                    <a:pt x="965" y="274"/>
                    <a:pt x="1032" y="240"/>
                  </a:cubicBezTo>
                  <a:cubicBezTo>
                    <a:pt x="1068" y="222"/>
                    <a:pt x="1097" y="198"/>
                    <a:pt x="1137" y="187"/>
                  </a:cubicBezTo>
                  <a:cubicBezTo>
                    <a:pt x="1164" y="170"/>
                    <a:pt x="1195" y="153"/>
                    <a:pt x="1226" y="143"/>
                  </a:cubicBezTo>
                  <a:cubicBezTo>
                    <a:pt x="1263" y="119"/>
                    <a:pt x="1300" y="107"/>
                    <a:pt x="1339" y="83"/>
                  </a:cubicBezTo>
                  <a:cubicBezTo>
                    <a:pt x="1359" y="71"/>
                    <a:pt x="1391" y="71"/>
                    <a:pt x="1413" y="60"/>
                  </a:cubicBezTo>
                  <a:cubicBezTo>
                    <a:pt x="1476" y="29"/>
                    <a:pt x="1425" y="44"/>
                    <a:pt x="1488" y="30"/>
                  </a:cubicBezTo>
                  <a:cubicBezTo>
                    <a:pt x="1523" y="13"/>
                    <a:pt x="1600" y="0"/>
                    <a:pt x="1600" y="0"/>
                  </a:cubicBezTo>
                  <a:cubicBezTo>
                    <a:pt x="1740" y="3"/>
                    <a:pt x="1879" y="4"/>
                    <a:pt x="2019" y="8"/>
                  </a:cubicBezTo>
                  <a:cubicBezTo>
                    <a:pt x="2077" y="10"/>
                    <a:pt x="2167" y="26"/>
                    <a:pt x="2221" y="53"/>
                  </a:cubicBezTo>
                  <a:cubicBezTo>
                    <a:pt x="2264" y="75"/>
                    <a:pt x="2301" y="105"/>
                    <a:pt x="2348" y="120"/>
                  </a:cubicBezTo>
                  <a:cubicBezTo>
                    <a:pt x="2368" y="135"/>
                    <a:pt x="2388" y="150"/>
                    <a:pt x="2408" y="165"/>
                  </a:cubicBezTo>
                  <a:cubicBezTo>
                    <a:pt x="2418" y="172"/>
                    <a:pt x="2438" y="187"/>
                    <a:pt x="2438" y="187"/>
                  </a:cubicBezTo>
                  <a:cubicBezTo>
                    <a:pt x="2476" y="245"/>
                    <a:pt x="2428" y="178"/>
                    <a:pt x="2476" y="225"/>
                  </a:cubicBezTo>
                  <a:cubicBezTo>
                    <a:pt x="2520" y="268"/>
                    <a:pt x="2566" y="316"/>
                    <a:pt x="2610" y="360"/>
                  </a:cubicBezTo>
                  <a:cubicBezTo>
                    <a:pt x="2626" y="376"/>
                    <a:pt x="2650" y="379"/>
                    <a:pt x="2670" y="389"/>
                  </a:cubicBezTo>
                  <a:cubicBezTo>
                    <a:pt x="2704" y="406"/>
                    <a:pt x="2738" y="431"/>
                    <a:pt x="2775" y="442"/>
                  </a:cubicBezTo>
                  <a:cubicBezTo>
                    <a:pt x="2802" y="450"/>
                    <a:pt x="2830" y="451"/>
                    <a:pt x="2857" y="457"/>
                  </a:cubicBezTo>
                  <a:cubicBezTo>
                    <a:pt x="3044" y="453"/>
                    <a:pt x="3164" y="453"/>
                    <a:pt x="3328" y="427"/>
                  </a:cubicBezTo>
                  <a:cubicBezTo>
                    <a:pt x="3406" y="400"/>
                    <a:pt x="3494" y="394"/>
                    <a:pt x="3575" y="382"/>
                  </a:cubicBezTo>
                  <a:cubicBezTo>
                    <a:pt x="3649" y="371"/>
                    <a:pt x="3714" y="350"/>
                    <a:pt x="3785" y="330"/>
                  </a:cubicBezTo>
                  <a:cubicBezTo>
                    <a:pt x="3835" y="316"/>
                    <a:pt x="3887" y="307"/>
                    <a:pt x="3934" y="28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52" name="Rectangle 18"/>
            <p:cNvSpPr>
              <a:spLocks noChangeArrowheads="1"/>
            </p:cNvSpPr>
            <p:nvPr/>
          </p:nvSpPr>
          <p:spPr bwMode="auto">
            <a:xfrm>
              <a:off x="3703" y="1643"/>
              <a:ext cx="209" cy="2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>
                  <a:latin typeface="Verdana" pitchFamily="34" charset="0"/>
                </a:rPr>
                <a:t>Z</a:t>
              </a:r>
            </a:p>
          </p:txBody>
        </p:sp>
        <p:sp>
          <p:nvSpPr>
            <p:cNvPr id="57353" name="Rectangle 19"/>
            <p:cNvSpPr>
              <a:spLocks noChangeArrowheads="1"/>
            </p:cNvSpPr>
            <p:nvPr/>
          </p:nvSpPr>
          <p:spPr bwMode="auto">
            <a:xfrm>
              <a:off x="2543" y="1471"/>
              <a:ext cx="209" cy="2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>
                  <a:latin typeface="Verdana" pitchFamily="34" charset="0"/>
                </a:rPr>
                <a:t>Y</a:t>
              </a:r>
            </a:p>
          </p:txBody>
        </p:sp>
        <p:sp>
          <p:nvSpPr>
            <p:cNvPr id="57354" name="Rectangle 20"/>
            <p:cNvSpPr>
              <a:spLocks noChangeArrowheads="1"/>
            </p:cNvSpPr>
            <p:nvPr/>
          </p:nvSpPr>
          <p:spPr bwMode="auto">
            <a:xfrm>
              <a:off x="1548" y="1568"/>
              <a:ext cx="209" cy="2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>
                  <a:latin typeface="Verdana" pitchFamily="34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CA" dirty="0" smtClean="0">
                <a:effectLst/>
                <a:ea typeface="ＭＳ Ｐゴシック" pitchFamily="34" charset="-128"/>
              </a:rPr>
              <a:t>JT: TCP Vs. UDP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dirty="0" smtClean="0">
                <a:ea typeface="ＭＳ Ｐゴシック" pitchFamily="34" charset="-128"/>
              </a:rPr>
              <a:t>TCP</a:t>
            </a:r>
          </a:p>
          <a:p>
            <a:pPr lvl="1"/>
            <a:r>
              <a:rPr lang="en-CA" dirty="0" smtClean="0">
                <a:ea typeface="ＭＳ Ｐゴシック" pitchFamily="34" charset="-128"/>
              </a:rPr>
              <a:t>Slower but reliable: used when all the information must be received (e.g., secure web page where all the data is crucial)</a:t>
            </a:r>
          </a:p>
          <a:p>
            <a:pPr lvl="1"/>
            <a:endParaRPr lang="en-CA" dirty="0" smtClean="0">
              <a:ea typeface="ＭＳ Ｐゴシック" pitchFamily="34" charset="-128"/>
            </a:endParaRPr>
          </a:p>
          <a:p>
            <a:r>
              <a:rPr lang="en-CA" dirty="0" smtClean="0">
                <a:ea typeface="ＭＳ Ｐゴシック" pitchFamily="34" charset="-128"/>
              </a:rPr>
              <a:t>UDP</a:t>
            </a:r>
          </a:p>
          <a:p>
            <a:pPr lvl="1"/>
            <a:r>
              <a:rPr lang="en-CA" dirty="0" smtClean="0">
                <a:ea typeface="ＭＳ Ｐゴシック" pitchFamily="34" charset="-128"/>
              </a:rPr>
              <a:t>Faster but not reliable: used when timely delivery is important (e.g., streaming video, video games) but some information may be lost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Internet History (Context)</a:t>
            </a:r>
            <a:endParaRPr lang="en-US" dirty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What was happening in the 1950’s</a:t>
            </a:r>
            <a:endParaRPr lang="en-CA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AC43D-1C21-4D61-89B5-ED60241365E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066800" y="1219200"/>
            <a:ext cx="4017963" cy="3181350"/>
            <a:chOff x="4524390" y="1681163"/>
            <a:chExt cx="4018265" cy="3181032"/>
          </a:xfrm>
        </p:grpSpPr>
        <p:pic>
          <p:nvPicPr>
            <p:cNvPr id="59397" name="Picture 4" descr="C:\Documents and Settings\James Tam\Local Settings\Temporary Internet Files\Content.IE5\DFE3Q6EL\MCj04039550000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47712" y="1700943"/>
              <a:ext cx="1894943" cy="252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398" name="Picture 9" descr="C:\Documents and Settings\James Tam\Local Settings\Temporary Internet Files\Content.IE5\EEZKR6A2\MPj03169180000[1]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24390" y="1681163"/>
              <a:ext cx="1585407" cy="2402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399" name="TextBox 13"/>
            <p:cNvSpPr txBox="1">
              <a:spLocks noChangeArrowheads="1"/>
            </p:cNvSpPr>
            <p:nvPr/>
          </p:nvSpPr>
          <p:spPr bwMode="auto">
            <a:xfrm>
              <a:off x="5773103" y="4475368"/>
              <a:ext cx="1826577" cy="386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/>
            <a:lstStyle/>
            <a:p>
              <a:r>
                <a:rPr lang="en-US" altLang="en-US" sz="2000" b="1" dirty="0"/>
                <a:t>The Cold War</a:t>
              </a:r>
              <a:endParaRPr lang="en-CA" alt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JT: The </a:t>
            </a:r>
            <a:r>
              <a:rPr lang="en-US" altLang="en-US" sz="2800" dirty="0"/>
              <a:t>Cold War And The Space Race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800" dirty="0"/>
              <a:t>At the same time that each side (USSR-USA) was trying to be dominant on the ground they also wanted to be dominant in space.</a:t>
            </a:r>
          </a:p>
          <a:p>
            <a:pPr marL="508000" indent="-285750" eaLnBrk="1" hangingPunct="1">
              <a:defRPr/>
            </a:pPr>
            <a:r>
              <a:rPr lang="en-US" altLang="en-US" sz="1600" dirty="0"/>
              <a:t>Both sides tried to be the first to send a satellite into space.</a:t>
            </a:r>
          </a:p>
          <a:p>
            <a:pPr eaLnBrk="1" hangingPunct="1">
              <a:defRPr/>
            </a:pPr>
            <a:r>
              <a:rPr lang="en-US" altLang="en-US" sz="1800" dirty="0"/>
              <a:t>In the 1950’s it appeared that the USSR had a technological edge:</a:t>
            </a:r>
          </a:p>
          <a:p>
            <a:pPr marL="742950" lvl="1" indent="-285750" eaLnBrk="1" hangingPunct="1">
              <a:defRPr/>
            </a:pPr>
            <a:r>
              <a:rPr lang="en-US" altLang="en-US" sz="1600" dirty="0"/>
              <a:t>Americans in 1957: A sophisticated three stage rocket was planned as the first human-made vehicle to be spent into space.</a:t>
            </a:r>
          </a:p>
          <a:p>
            <a:pPr marL="742950" lvl="1" indent="-285750" eaLnBrk="1" hangingPunct="1">
              <a:defRPr/>
            </a:pPr>
            <a:r>
              <a:rPr lang="en-US" altLang="en-US" sz="1600" dirty="0"/>
              <a:t>The USSR in 1957: surprised the world by launching Sputnik I (first artificial satellite).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endParaRPr lang="en-US" altLang="en-US" sz="1600" dirty="0" smtClean="0"/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endParaRPr lang="en-US" altLang="en-US" sz="1600" dirty="0"/>
          </a:p>
          <a:p>
            <a:pPr marL="0" indent="0" eaLnBrk="1" hangingPunct="1">
              <a:buFontTx/>
              <a:buNone/>
              <a:defRPr/>
            </a:pPr>
            <a:endParaRPr lang="en-US" altLang="en-US" sz="1600" dirty="0"/>
          </a:p>
          <a:p>
            <a:pPr lvl="1" eaLnBrk="1" hangingPunct="1">
              <a:defRPr/>
            </a:pPr>
            <a:r>
              <a:rPr lang="en-US" altLang="en-US" sz="1600" dirty="0"/>
              <a:t>The launch of Sputnik motivated the creation of ARPA (Advanced Research Projects Agency) in the US.</a:t>
            </a:r>
            <a:endParaRPr lang="en-CA" altLang="en-US" sz="1600" dirty="0"/>
          </a:p>
          <a:p>
            <a:pPr eaLnBrk="1" hangingPunct="1"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DF564-A340-47E8-B492-9664B051BE0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7172" name="Picture 4" descr="C:\Users\tamj\AppData\Local\Microsoft\Windows\Temporary Internet Files\Content.IE5\BXRWTSP3\MC9000832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8635">
            <a:off x="6631773" y="3703990"/>
            <a:ext cx="887883" cy="9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tamj\AppData\Local\Microsoft\Windows\Temporary Internet Files\Content.IE5\5BWAU42G\MC90043805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3276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7761514" y="2819400"/>
            <a:ext cx="1066800" cy="609600"/>
          </a:xfrm>
          <a:prstGeom prst="wedgeEllipseCallout">
            <a:avLst>
              <a:gd name="adj1" fmla="val -50765"/>
              <a:gd name="adj2" fmla="val 126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!!!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46821E-6 C -0.01006 0.02011 -0.04097 0.0178 -0.05711 0.02312 C -0.15329 0.02104 -0.12656 0.02682 -0.17135 0.01687 C -0.17291 0.01549 -0.17517 0.01479 -0.17621 0.01271 C -0.17795 0.00901 -0.17934 3.46821E-6 -0.17934 3.46821E-6 C -0.17777 -0.00209 -0.17638 -0.00463 -0.17465 -0.00648 C -0.1717 -0.00948 -0.1651 -0.0148 -0.1651 -0.0148 C -0.15625 -0.01295 -0.15364 -0.01226 -0.14756 -0.0044 C -0.14704 -0.00232 -0.14427 0.00878 -0.14444 0.0104 C -0.14513 0.01757 -0.15138 0.02127 -0.15555 0.02312 C -0.16041 0.02982 -0.15781 0.02751 -0.16666 0.03167 C -0.17135 0.03398 -0.1809 0.03791 -0.1809 0.03791 C -0.18472 0.04138 -0.18593 0.04346 -0.19045 0.04439 C -0.19774 0.04601 -0.21267 0.04855 -0.21267 0.04855 C -0.31961 0.04693 -0.31458 0.05734 -0.37465 0.03791 C -0.38194 0.03306 -0.38593 0.02797 -0.39045 0.01896 C -0.38941 0.0141 -0.38923 0.00855 -0.38732 0.00416 C -0.38437 -0.00278 -0.36875 -0.00717 -0.36354 -0.00856 C -0.35381 -0.00648 -0.35225 -0.0074 -0.34913 0.00416 C -0.34965 0.00832 -0.34947 0.01294 -0.35086 0.01687 C -0.35399 0.02589 -0.36302 0.0326 -0.36979 0.03583 C -0.38524 0.04323 -0.40277 0.04554 -0.41909 0.04855 C -0.50538 0.04716 -0.51406 0.04809 -0.57135 0.04231 C -0.58281 0.03607 -0.59496 0.03352 -0.60642 0.02751 C -0.61093 0.02127 -0.6151 0.01919 -0.62066 0.01479 C -0.62395 0.01225 -0.6302 0.00624 -0.6302 0.00624 C -0.63506 -0.00232 -0.63611 -0.00671 -0.63802 -0.01688 C -0.63663 -0.02683 -0.63836 -0.02775 -0.63177 -0.03168 C -0.62864 -0.03353 -0.62534 -0.03469 -0.62222 -0.03607 C -0.62066 -0.03677 -0.61753 -0.03815 -0.61753 -0.03815 C -0.60954 -0.03746 -0.60138 -0.03792 -0.59357 -0.03607 C -0.58663 -0.03446 -0.59166 -0.01758 -0.59357 -0.01272 C -0.5993 0.00231 -0.61423 0.00994 -0.62534 0.01479 C -0.66354 0.01271 -0.64982 0.01271 -0.66666 0.01271 " pathEditMode="relative" ptsTypes="fffffffffffffffffffffffffffffffffA">
                                      <p:cBhvr>
                                        <p:cTn id="3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1"/>
            <a:ext cx="8183880" cy="62484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JT: The Cold War And The Space Race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Later in 1957 the USSR launched another satellite carrying the dog Laika “bark/barker” </a:t>
            </a:r>
            <a:r>
              <a:rPr lang="en-US" altLang="en-US" sz="2000" dirty="0" smtClean="0"/>
              <a:t>into </a:t>
            </a:r>
            <a:r>
              <a:rPr lang="en-US" altLang="en-US" sz="2000" dirty="0"/>
              <a:t>space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A03B3-F18A-42D0-A1CC-B54F6C29AEC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295400"/>
            <a:ext cx="5644406" cy="4354063"/>
            <a:chOff x="990600" y="1295400"/>
            <a:chExt cx="5644406" cy="4354063"/>
          </a:xfrm>
        </p:grpSpPr>
        <p:pic>
          <p:nvPicPr>
            <p:cNvPr id="6" name="Picture 5" descr="_44133729_laika_nasa_4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295400"/>
              <a:ext cx="5644406" cy="4069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990600" y="5374825"/>
              <a:ext cx="15478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60306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itchFamily="34" charset="0"/>
                </a:rPr>
                <a:t>http://news.bbc.co.uk</a:t>
              </a:r>
              <a:r>
                <a:rPr lang="en-US" altLang="en-US" sz="1400" dirty="0">
                  <a:latin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444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JT: ARPA (</a:t>
            </a:r>
            <a:r>
              <a:rPr lang="en-US" dirty="0">
                <a:effectLst/>
              </a:rPr>
              <a:t>Advanced Research Projects </a:t>
            </a:r>
            <a:r>
              <a:rPr lang="en-US" dirty="0" smtClean="0">
                <a:effectLst/>
              </a:rPr>
              <a:t>Agency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APRA was a branch of the ministry of defense.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The focus was on: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Getting different types of computers communicating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Current approaches were far from satisfactory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EF17-3FA3-402E-ADDA-BF8549D2C47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The </a:t>
            </a:r>
            <a:r>
              <a:rPr lang="en-US" altLang="en-US" dirty="0"/>
              <a:t>ARPANET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ea typeface="ＭＳ Ｐゴシック" pitchFamily="34" charset="-128"/>
              </a:rPr>
              <a:t>The first computers were connected via ARPANET (Advanced Research Projects Agency Network).</a:t>
            </a:r>
          </a:p>
          <a:p>
            <a:pPr lvl="1" eaLnBrk="1" hangingPunct="1"/>
            <a:r>
              <a:rPr lang="en-US" sz="1800" dirty="0" smtClean="0">
                <a:ea typeface="ＭＳ Ｐゴシック" pitchFamily="34" charset="-128"/>
              </a:rPr>
              <a:t>It was the early form of the Internet.</a:t>
            </a:r>
            <a:endParaRPr lang="en-US" altLang="en-US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000" dirty="0" smtClean="0">
                <a:ea typeface="ＭＳ Ｐゴシック" pitchFamily="34" charset="-128"/>
              </a:rPr>
              <a:t>The initial ARPANET consisted of 2 computers (UCLA-Stanford) which were connected at the start of 1969 (birth of the early Internet!) </a:t>
            </a:r>
          </a:p>
          <a:p>
            <a:pPr lvl="1" eaLnBrk="1" hangingPunct="1"/>
            <a:r>
              <a:rPr lang="en-US" altLang="en-US" sz="1800" dirty="0" smtClean="0">
                <a:ea typeface="ＭＳ Ｐゴシック" pitchFamily="34" charset="-128"/>
              </a:rPr>
              <a:t>A standard protocol was used so the computers could communicate</a:t>
            </a:r>
          </a:p>
          <a:p>
            <a:pPr eaLnBrk="1" hangingPunct="1"/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33F55-3BE9-44C1-8D3B-A81613E1AC5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200400" y="2955925"/>
            <a:ext cx="4694238" cy="2214563"/>
            <a:chOff x="930275" y="3960813"/>
            <a:chExt cx="4694238" cy="2214562"/>
          </a:xfrm>
        </p:grpSpPr>
        <p:grpSp>
          <p:nvGrpSpPr>
            <p:cNvPr id="62469" name="Group 159"/>
            <p:cNvGrpSpPr>
              <a:grpSpLocks/>
            </p:cNvGrpSpPr>
            <p:nvPr/>
          </p:nvGrpSpPr>
          <p:grpSpPr bwMode="auto">
            <a:xfrm>
              <a:off x="930275" y="3960813"/>
              <a:ext cx="4694238" cy="2214562"/>
              <a:chOff x="929962" y="3960717"/>
              <a:chExt cx="4694238" cy="2214563"/>
            </a:xfrm>
          </p:grpSpPr>
          <p:sp>
            <p:nvSpPr>
              <p:cNvPr id="62474" name="Rectangle 4"/>
              <p:cNvSpPr>
                <a:spLocks noChangeArrowheads="1"/>
              </p:cNvSpPr>
              <p:nvPr/>
            </p:nvSpPr>
            <p:spPr bwMode="auto">
              <a:xfrm>
                <a:off x="929962" y="3960717"/>
                <a:ext cx="809625" cy="3794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lIns="93600" tIns="46800" rIns="93600" bIns="46800" anchor="ctr">
                <a:spAutoFit/>
              </a:bodyPr>
              <a:lstStyle/>
              <a:p>
                <a:pPr algn="ctr"/>
                <a:r>
                  <a:rPr lang="en-US" altLang="en-US" dirty="0"/>
                  <a:t>UCLA</a:t>
                </a:r>
              </a:p>
            </p:txBody>
          </p:sp>
          <p:sp>
            <p:nvSpPr>
              <p:cNvPr id="62475" name="Rectangle 5"/>
              <p:cNvSpPr>
                <a:spLocks noChangeArrowheads="1"/>
              </p:cNvSpPr>
              <p:nvPr/>
            </p:nvSpPr>
            <p:spPr bwMode="auto">
              <a:xfrm>
                <a:off x="4560575" y="5795867"/>
                <a:ext cx="1063625" cy="3794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lIns="93600" tIns="46800" rIns="93600" bIns="46800" anchor="ctr">
                <a:spAutoFit/>
              </a:bodyPr>
              <a:lstStyle/>
              <a:p>
                <a:pPr algn="ctr"/>
                <a:r>
                  <a:rPr lang="en-US" altLang="en-US" dirty="0"/>
                  <a:t>Stanford</a:t>
                </a:r>
              </a:p>
            </p:txBody>
          </p:sp>
          <p:grpSp>
            <p:nvGrpSpPr>
              <p:cNvPr id="62476" name="Group 20"/>
              <p:cNvGrpSpPr>
                <a:grpSpLocks/>
              </p:cNvGrpSpPr>
              <p:nvPr/>
            </p:nvGrpSpPr>
            <p:grpSpPr bwMode="auto">
              <a:xfrm>
                <a:off x="3149287" y="5803805"/>
                <a:ext cx="301625" cy="306388"/>
                <a:chOff x="1527" y="3472"/>
                <a:chExt cx="190" cy="193"/>
              </a:xfrm>
            </p:grpSpPr>
            <p:sp>
              <p:nvSpPr>
                <p:cNvPr id="62507" name="Line 21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50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50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2477" name="Group 24"/>
              <p:cNvGrpSpPr>
                <a:grpSpLocks/>
              </p:cNvGrpSpPr>
              <p:nvPr/>
            </p:nvGrpSpPr>
            <p:grpSpPr bwMode="auto">
              <a:xfrm>
                <a:off x="3816037" y="5794280"/>
                <a:ext cx="301625" cy="306388"/>
                <a:chOff x="1527" y="3472"/>
                <a:chExt cx="190" cy="193"/>
              </a:xfrm>
            </p:grpSpPr>
            <p:sp>
              <p:nvSpPr>
                <p:cNvPr id="62504" name="Line 25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505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506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2478" name="Group 28"/>
              <p:cNvGrpSpPr>
                <a:grpSpLocks/>
              </p:cNvGrpSpPr>
              <p:nvPr/>
            </p:nvGrpSpPr>
            <p:grpSpPr bwMode="auto">
              <a:xfrm>
                <a:off x="1177612" y="4603655"/>
                <a:ext cx="301625" cy="306388"/>
                <a:chOff x="1527" y="3472"/>
                <a:chExt cx="190" cy="193"/>
              </a:xfrm>
            </p:grpSpPr>
            <p:sp>
              <p:nvSpPr>
                <p:cNvPr id="62501" name="Line 29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50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50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2479" name="Group 32"/>
              <p:cNvGrpSpPr>
                <a:grpSpLocks/>
              </p:cNvGrpSpPr>
              <p:nvPr/>
            </p:nvGrpSpPr>
            <p:grpSpPr bwMode="auto">
              <a:xfrm>
                <a:off x="1539562" y="5137055"/>
                <a:ext cx="301625" cy="306388"/>
                <a:chOff x="1527" y="3472"/>
                <a:chExt cx="190" cy="193"/>
              </a:xfrm>
            </p:grpSpPr>
            <p:sp>
              <p:nvSpPr>
                <p:cNvPr id="62498" name="Line 33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499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50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62480" name="AutoShape 44"/>
              <p:cNvCxnSpPr>
                <a:cxnSpLocks noChangeShapeType="1"/>
                <a:stCxn id="62474" idx="2"/>
                <a:endCxn id="62502" idx="1"/>
              </p:cNvCxnSpPr>
              <p:nvPr/>
            </p:nvCxnSpPr>
            <p:spPr bwMode="auto">
              <a:xfrm flipH="1">
                <a:off x="1187137" y="4340130"/>
                <a:ext cx="147638" cy="287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81" name="AutoShape 45"/>
              <p:cNvCxnSpPr>
                <a:cxnSpLocks noChangeShapeType="1"/>
                <a:stCxn id="62503" idx="1"/>
                <a:endCxn id="62499" idx="1"/>
              </p:cNvCxnSpPr>
              <p:nvPr/>
            </p:nvCxnSpPr>
            <p:spPr bwMode="auto">
              <a:xfrm>
                <a:off x="1177612" y="4694142"/>
                <a:ext cx="371475" cy="4667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82" name="AutoShape 46"/>
              <p:cNvCxnSpPr>
                <a:cxnSpLocks noChangeShapeType="1"/>
                <a:stCxn id="62474" idx="2"/>
                <a:endCxn id="62502" idx="0"/>
              </p:cNvCxnSpPr>
              <p:nvPr/>
            </p:nvCxnSpPr>
            <p:spPr bwMode="auto">
              <a:xfrm>
                <a:off x="1334775" y="4340130"/>
                <a:ext cx="144463" cy="2603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83" name="AutoShape 47"/>
              <p:cNvCxnSpPr>
                <a:cxnSpLocks noChangeShapeType="1"/>
                <a:stCxn id="62503" idx="0"/>
                <a:endCxn id="62499" idx="0"/>
              </p:cNvCxnSpPr>
              <p:nvPr/>
            </p:nvCxnSpPr>
            <p:spPr bwMode="auto">
              <a:xfrm>
                <a:off x="1469712" y="4667155"/>
                <a:ext cx="371475" cy="4667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84" name="AutoShape 48"/>
              <p:cNvCxnSpPr>
                <a:cxnSpLocks noChangeShapeType="1"/>
                <a:stCxn id="62500" idx="1"/>
              </p:cNvCxnSpPr>
              <p:nvPr/>
            </p:nvCxnSpPr>
            <p:spPr bwMode="auto">
              <a:xfrm>
                <a:off x="1539562" y="5227542"/>
                <a:ext cx="269875" cy="5540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85" name="AutoShape 49"/>
              <p:cNvCxnSpPr>
                <a:cxnSpLocks noChangeShapeType="1"/>
                <a:stCxn id="62500" idx="0"/>
              </p:cNvCxnSpPr>
              <p:nvPr/>
            </p:nvCxnSpPr>
            <p:spPr bwMode="auto">
              <a:xfrm flipH="1">
                <a:off x="1809437" y="5200555"/>
                <a:ext cx="22225" cy="5810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62486" name="Group 60"/>
              <p:cNvGrpSpPr>
                <a:grpSpLocks/>
              </p:cNvGrpSpPr>
              <p:nvPr/>
            </p:nvGrpSpPr>
            <p:grpSpPr bwMode="auto">
              <a:xfrm>
                <a:off x="3168337" y="4870355"/>
                <a:ext cx="301625" cy="306388"/>
                <a:chOff x="1527" y="3472"/>
                <a:chExt cx="190" cy="193"/>
              </a:xfrm>
            </p:grpSpPr>
            <p:sp>
              <p:nvSpPr>
                <p:cNvPr id="62495" name="Line 61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49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497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62487" name="AutoShape 64"/>
              <p:cNvCxnSpPr>
                <a:cxnSpLocks noChangeShapeType="1"/>
                <a:stCxn id="62474" idx="3"/>
                <a:endCxn id="62496" idx="1"/>
              </p:cNvCxnSpPr>
              <p:nvPr/>
            </p:nvCxnSpPr>
            <p:spPr bwMode="auto">
              <a:xfrm>
                <a:off x="1739587" y="4151217"/>
                <a:ext cx="1438275" cy="7429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88" name="AutoShape 66"/>
              <p:cNvCxnSpPr>
                <a:cxnSpLocks noChangeShapeType="1"/>
                <a:stCxn id="62497" idx="1"/>
              </p:cNvCxnSpPr>
              <p:nvPr/>
            </p:nvCxnSpPr>
            <p:spPr bwMode="auto">
              <a:xfrm flipH="1">
                <a:off x="1809437" y="4960842"/>
                <a:ext cx="1358900" cy="8207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89" name="AutoShape 70"/>
              <p:cNvCxnSpPr>
                <a:cxnSpLocks noChangeShapeType="1"/>
                <a:stCxn id="62497" idx="0"/>
                <a:endCxn id="62475" idx="0"/>
              </p:cNvCxnSpPr>
              <p:nvPr/>
            </p:nvCxnSpPr>
            <p:spPr bwMode="auto">
              <a:xfrm rot="16200000" flipH="1">
                <a:off x="3851756" y="4555235"/>
                <a:ext cx="849312" cy="163195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90" name="AutoShape 73"/>
              <p:cNvCxnSpPr>
                <a:cxnSpLocks noChangeShapeType="1"/>
                <a:stCxn id="62508" idx="0"/>
                <a:endCxn id="62505" idx="1"/>
              </p:cNvCxnSpPr>
              <p:nvPr/>
            </p:nvCxnSpPr>
            <p:spPr bwMode="auto">
              <a:xfrm>
                <a:off x="3450912" y="5800630"/>
                <a:ext cx="374650" cy="174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91" name="AutoShape 74"/>
              <p:cNvCxnSpPr>
                <a:cxnSpLocks noChangeShapeType="1"/>
                <a:stCxn id="62505" idx="0"/>
                <a:endCxn id="62475" idx="1"/>
              </p:cNvCxnSpPr>
              <p:nvPr/>
            </p:nvCxnSpPr>
            <p:spPr bwMode="auto">
              <a:xfrm>
                <a:off x="4117662" y="5791105"/>
                <a:ext cx="442913" cy="1952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92" name="AutoShape 75"/>
              <p:cNvCxnSpPr>
                <a:cxnSpLocks noChangeShapeType="1"/>
                <a:stCxn id="62473" idx="0"/>
                <a:endCxn id="62509" idx="1"/>
              </p:cNvCxnSpPr>
              <p:nvPr/>
            </p:nvCxnSpPr>
            <p:spPr bwMode="auto">
              <a:xfrm rot="5400000" flipH="1" flipV="1">
                <a:off x="2534345" y="5275123"/>
                <a:ext cx="8472" cy="122141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93" name="AutoShape 76"/>
              <p:cNvCxnSpPr>
                <a:cxnSpLocks noChangeShapeType="1"/>
                <a:stCxn id="62509" idx="0"/>
                <a:endCxn id="62506" idx="1"/>
              </p:cNvCxnSpPr>
              <p:nvPr/>
            </p:nvCxnSpPr>
            <p:spPr bwMode="auto">
              <a:xfrm>
                <a:off x="3441387" y="5867305"/>
                <a:ext cx="374650" cy="174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94" name="AutoShape 77"/>
              <p:cNvCxnSpPr>
                <a:cxnSpLocks noChangeShapeType="1"/>
                <a:stCxn id="62506" idx="0"/>
                <a:endCxn id="62475" idx="1"/>
              </p:cNvCxnSpPr>
              <p:nvPr/>
            </p:nvCxnSpPr>
            <p:spPr bwMode="auto">
              <a:xfrm>
                <a:off x="4108137" y="5857780"/>
                <a:ext cx="452438" cy="128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2470" name="Group 60"/>
            <p:cNvGrpSpPr>
              <a:grpSpLocks/>
            </p:cNvGrpSpPr>
            <p:nvPr/>
          </p:nvGrpSpPr>
          <p:grpSpPr bwMode="auto">
            <a:xfrm>
              <a:off x="1635125" y="5813425"/>
              <a:ext cx="301625" cy="306388"/>
              <a:chOff x="1527" y="3472"/>
              <a:chExt cx="190" cy="193"/>
            </a:xfrm>
          </p:grpSpPr>
          <p:sp>
            <p:nvSpPr>
              <p:cNvPr id="62471" name="Line 6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93600" tIns="46800" rIns="936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2472" name="Line 6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93600" tIns="46800" rIns="936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2473" name="Line 6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93600" tIns="46800" rIns="93600" bIns="46800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The First Data Sent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Originally the message ‘</a:t>
            </a:r>
            <a:r>
              <a:rPr lang="en-US" altLang="en-US" sz="2400" dirty="0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login</a:t>
            </a:r>
            <a:r>
              <a:rPr lang="en-US" altLang="en-US" sz="2400" dirty="0" smtClean="0">
                <a:ea typeface="ＭＳ Ｐゴシック" pitchFamily="34" charset="-128"/>
              </a:rPr>
              <a:t>’ was to be transmitted.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But the transmission stopped (i.e., it “died” after the first two characters).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…and thus ‘</a:t>
            </a:r>
            <a:r>
              <a:rPr lang="en-US" altLang="en-US" sz="2000" dirty="0" smtClean="0"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LO</a:t>
            </a:r>
            <a:r>
              <a:rPr lang="en-US" altLang="en-US" sz="2000" dirty="0" smtClean="0">
                <a:ea typeface="ＭＳ Ｐゴシック" pitchFamily="34" charset="-128"/>
              </a:rPr>
              <a:t>’ the Internet was born!</a:t>
            </a:r>
            <a:endParaRPr lang="en-US" altLang="en-US" sz="2000" baseline="30000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839C6-15E5-4532-8742-5BB3B93CE78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4648200"/>
            <a:ext cx="518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/>
              <a:t>1 “On the Way to the Web” (Michael A. Banks, Wiley)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Browsing</a:t>
            </a:r>
            <a:endParaRPr lang="en-US" dirty="0"/>
          </a:p>
        </p:txBody>
      </p:sp>
      <p:pic>
        <p:nvPicPr>
          <p:cNvPr id="1026" name="Picture 2" descr="C:\Program Files\Microsoft Office\MEDIA\CAGCAT10\j0285750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3886200"/>
            <a:ext cx="1106488" cy="679450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47800" y="4495800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Verdana" pitchFamily="34" charset="0"/>
              </a:rPr>
              <a:t>Your Computer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133600" y="685800"/>
            <a:ext cx="3581400" cy="2590800"/>
          </a:xfrm>
          <a:prstGeom prst="wedgeRoundRectCallout">
            <a:avLst>
              <a:gd name="adj1" fmla="val -53205"/>
              <a:gd name="adj2" fmla="val 827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914400"/>
            <a:ext cx="29416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914400"/>
            <a:ext cx="29718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24200" y="4038600"/>
            <a:ext cx="2132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www.ucalgary.ca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Brief History of the Internet (Summary)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Attempts to network computers</a:t>
            </a:r>
          </a:p>
          <a:p>
            <a:pPr lvl="1" eaLnBrk="1" hangingPunct="1">
              <a:defRPr/>
            </a:pPr>
            <a:r>
              <a:rPr lang="en-US" dirty="0" smtClean="0"/>
              <a:t>Mainly for academic and military applications</a:t>
            </a:r>
          </a:p>
          <a:p>
            <a:pPr eaLnBrk="1" hangingPunct="1">
              <a:defRPr/>
            </a:pPr>
            <a:r>
              <a:rPr lang="en-US" dirty="0" smtClean="0"/>
              <a:t>ARPANET</a:t>
            </a:r>
          </a:p>
          <a:p>
            <a:pPr lvl="1" eaLnBrk="1" hangingPunct="1">
              <a:defRPr/>
            </a:pPr>
            <a:r>
              <a:rPr lang="en-US" dirty="0" smtClean="0"/>
              <a:t>Advanced Research Projects Agency NETwork</a:t>
            </a:r>
          </a:p>
          <a:p>
            <a:pPr lvl="1" eaLnBrk="1" hangingPunct="1">
              <a:defRPr/>
            </a:pPr>
            <a:r>
              <a:rPr lang="en-US" dirty="0" smtClean="0"/>
              <a:t>US Defense</a:t>
            </a:r>
          </a:p>
          <a:p>
            <a:pPr lvl="1" eaLnBrk="1" hangingPunct="1">
              <a:defRPr/>
            </a:pPr>
            <a:r>
              <a:rPr lang="en-US" dirty="0" smtClean="0"/>
              <a:t>Predecessor of Internet</a:t>
            </a:r>
          </a:p>
          <a:p>
            <a:pPr lvl="1" eaLnBrk="1" hangingPunct="1">
              <a:defRPr/>
            </a:pPr>
            <a:r>
              <a:rPr lang="en-US" dirty="0" smtClean="0"/>
              <a:t>Packet switching</a:t>
            </a:r>
          </a:p>
          <a:p>
            <a:pPr lvl="1" eaLnBrk="1" hangingPunct="1">
              <a:defRPr/>
            </a:pPr>
            <a:r>
              <a:rPr lang="en-US" dirty="0" smtClean="0"/>
              <a:t>60s: USDD and few universities (west coast)</a:t>
            </a:r>
          </a:p>
          <a:p>
            <a:pPr lvl="1" eaLnBrk="1" hangingPunct="1">
              <a:defRPr/>
            </a:pPr>
            <a:r>
              <a:rPr lang="en-US" dirty="0" smtClean="0"/>
              <a:t>70s: ARPA reached the east coast</a:t>
            </a:r>
          </a:p>
          <a:p>
            <a:pPr lvl="1" eaLnBrk="1" hangingPunct="1">
              <a:defRPr/>
            </a:pPr>
            <a:r>
              <a:rPr lang="en-US" dirty="0" smtClean="0"/>
              <a:t>83: military portion (JT: MILNET) separated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67586" name="Text Placeholder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CA" dirty="0" smtClean="0">
              <a:solidFill>
                <a:srgbClr val="B95C00"/>
              </a:solidFill>
              <a:ea typeface="ＭＳ Ｐゴシック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7EF4A7-FB9E-412C-805A-EF7C09F712B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By the end of this section, you will be able to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Define the WWW and differentiate it from the Internet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Explain how naming services work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Explain the Hyper-Text Transfer Protocol (HTTP)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786DC-E42B-46AB-AB3E-8600BDD3EA7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3" y="533400"/>
            <a:ext cx="8183562" cy="3965575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Designed in 1989 by Tim Berners-Lee and scientists in Geneva who were interested in making it easier to share research documents.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Documents could be linked through a protocol called http (hyper text transfer protocol).</a:t>
            </a:r>
          </a:p>
          <a:p>
            <a:pPr marL="742950" lvl="1" indent="-285750" eaLnBrk="1" hangingPunct="1"/>
            <a:r>
              <a:rPr lang="en-US" altLang="en-US" sz="2000" dirty="0" smtClean="0">
                <a:ea typeface="ＭＳ Ｐゴシック" pitchFamily="34" charset="-128"/>
              </a:rPr>
              <a:t>Https: later version (s = secure)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Documents were made available for free browsing and downloading from the web (</a:t>
            </a:r>
            <a:r>
              <a:rPr lang="en-US" altLang="en-US" sz="2400" i="1" dirty="0" smtClean="0">
                <a:ea typeface="ＭＳ Ｐゴシック" pitchFamily="34" charset="-128"/>
              </a:rPr>
              <a:t>substantially</a:t>
            </a:r>
            <a:r>
              <a:rPr lang="en-US" altLang="en-US" sz="2400" dirty="0" smtClean="0">
                <a:ea typeface="ＭＳ Ｐゴシック" pitchFamily="34" charset="-128"/>
              </a:rPr>
              <a:t> easier than the alternative).</a:t>
            </a:r>
          </a:p>
          <a:p>
            <a:pPr eaLnBrk="1" hangingPunct="1"/>
            <a:endParaRPr lang="en-US" altLang="en-US" sz="2000" dirty="0" smtClean="0">
              <a:ea typeface="ＭＳ Ｐゴシック" pitchFamily="34" charset="-128"/>
            </a:endParaRPr>
          </a:p>
          <a:p>
            <a:pPr eaLnBrk="1" hangingPunct="1"/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JT: </a:t>
            </a:r>
            <a:r>
              <a:rPr lang="en-US" altLang="en-US" sz="3200" dirty="0"/>
              <a:t>The History Of The World Wide Web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67918-25EE-450B-B5C3-D3B8C374BA9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69636" name="Picture 6" descr="http://s7.computerhistory.org/is/image/CHM/500004892-03-01?$re-story-hero$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8965" t="12456" r="5746" b="11673"/>
          <a:stretch>
            <a:fillRect/>
          </a:stretch>
        </p:blipFill>
        <p:spPr bwMode="auto">
          <a:xfrm>
            <a:off x="7924800" y="3713163"/>
            <a:ext cx="895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6191250" y="4616450"/>
            <a:ext cx="26289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r"/>
            <a:r>
              <a:rPr lang="en-US" altLang="en-US" sz="1200" dirty="0"/>
              <a:t>From www.computerhistory.org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562" cy="10525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JT: </a:t>
            </a:r>
            <a:r>
              <a:rPr lang="en-US" altLang="en-US" sz="2800" dirty="0"/>
              <a:t>The History Of The World Wide </a:t>
            </a:r>
            <a:r>
              <a:rPr lang="en-US" altLang="en-US" sz="2800" dirty="0" smtClean="0"/>
              <a:t>Web (2)</a:t>
            </a:r>
            <a:endParaRPr lang="en-US" sz="2800" dirty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1990: 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The first web browser “WorldWideWeb” (later renamed ‘Nexus’</a:t>
            </a:r>
            <a:r>
              <a:rPr lang="en-US" altLang="en-US" sz="2000" baseline="30000" dirty="0" smtClean="0">
                <a:ea typeface="ＭＳ Ｐゴシック" pitchFamily="34" charset="-128"/>
              </a:rPr>
              <a:t>1</a:t>
            </a:r>
            <a:r>
              <a:rPr lang="en-US" altLang="en-US" sz="2000" dirty="0" smtClean="0">
                <a:ea typeface="ＭＳ Ｐゴシック" pitchFamily="34" charset="-128"/>
              </a:rPr>
              <a:t> was written.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1993: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Mark Andreessen of NCSA (National Center for Super Computing Applications) launched Mosaic X the first popular web browser. 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Prior to the advent of the WWW the Internet was largely used by a niche user group.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The advent of the WWW drastically changed that.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Now some people even equate the World-Wide-Web with the Internet itself! </a:t>
            </a:r>
          </a:p>
          <a:p>
            <a:pPr lvl="1" eaLnBrk="1" hangingPunct="1"/>
            <a:endParaRPr lang="en-US" altLang="en-US" sz="2000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470BB-C11D-47F7-BCD1-9C9DF44225D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" y="5029200"/>
            <a:ext cx="6172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itchFamily="34" charset="0"/>
              </a:rPr>
              <a:t>1 http://www.w3.org/People/Berners-Lee/WorldWideWeb.html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Growth Of The WWW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EBFE9-AF52-4529-8450-1CF2B22F0F63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057400" y="762000"/>
          <a:ext cx="469265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hart" r:id="rId3" imgW="7610336" imgH="7429500" progId="Excel.Sheet.8">
                  <p:embed/>
                </p:oleObj>
              </mc:Choice>
              <mc:Fallback>
                <p:oleObj name="Chart" r:id="rId3" imgW="7610336" imgH="742950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762000"/>
                        <a:ext cx="4692650" cy="458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2819400"/>
            <a:ext cx="51816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 descr="C:\Program Files\Microsoft Office\MEDIA\CAGCAT10\j0285750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3505200"/>
            <a:ext cx="1106488" cy="679450"/>
          </a:xfrm>
        </p:spPr>
      </p:pic>
      <p:pic>
        <p:nvPicPr>
          <p:cNvPr id="1028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352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41148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itchFamily="34" charset="0"/>
              </a:rPr>
              <a:t>Your Computer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72200" y="42672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itchFamily="34" charset="0"/>
              </a:rPr>
              <a:t>Server</a:t>
            </a:r>
          </a:p>
        </p:txBody>
      </p:sp>
      <p:sp>
        <p:nvSpPr>
          <p:cNvPr id="10" name="Cloud 9"/>
          <p:cNvSpPr/>
          <p:nvPr/>
        </p:nvSpPr>
        <p:spPr>
          <a:xfrm>
            <a:off x="3429000" y="3124200"/>
            <a:ext cx="2362200" cy="167640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Network</a:t>
            </a:r>
          </a:p>
        </p:txBody>
      </p:sp>
      <p:cxnSp>
        <p:nvCxnSpPr>
          <p:cNvPr id="12" name="Straight Connector 11"/>
          <p:cNvCxnSpPr>
            <a:stCxn id="1026" idx="3"/>
            <a:endCxn id="10" idx="2"/>
          </p:cNvCxnSpPr>
          <p:nvPr/>
        </p:nvCxnSpPr>
        <p:spPr>
          <a:xfrm>
            <a:off x="3240088" y="3844925"/>
            <a:ext cx="196850" cy="1174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0"/>
          </p:cNvCxnSpPr>
          <p:nvPr/>
        </p:nvCxnSpPr>
        <p:spPr>
          <a:xfrm flipV="1">
            <a:off x="5789613" y="3810000"/>
            <a:ext cx="458787" cy="152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81200" y="1905000"/>
            <a:ext cx="518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Protocols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(TCP/IP)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81200" y="990600"/>
            <a:ext cx="2590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HTTP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(www)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2000" y="990600"/>
            <a:ext cx="2590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SMTP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(email)</a:t>
            </a:r>
          </a:p>
        </p:txBody>
      </p:sp>
      <p:pic>
        <p:nvPicPr>
          <p:cNvPr id="1029" name="Picture 5" descr="C:\Documents and Settings\kawash\Local Settings\Temporary Internet Files\Content.IE5\0FEFRMOX\MCj039786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981200"/>
            <a:ext cx="7508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 animBg="1"/>
      <p:bldP spid="23" grpId="0" animBg="1"/>
      <p:bldP spid="24" grpId="0" animBg="1"/>
      <p:bldP spid="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CA" dirty="0" smtClean="0">
                <a:effectLst/>
                <a:ea typeface="ＭＳ Ｐゴシック" pitchFamily="34" charset="-128"/>
              </a:rPr>
              <a:t>JT: URL’s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dirty="0" smtClean="0">
                <a:ea typeface="ＭＳ Ｐゴシック" pitchFamily="34" charset="-128"/>
              </a:rPr>
              <a:t>URL = Universal Resource Locator</a:t>
            </a:r>
          </a:p>
          <a:p>
            <a:r>
              <a:rPr lang="en-CA" dirty="0" smtClean="0">
                <a:ea typeface="ＭＳ Ｐゴシック" pitchFamily="34" charset="-128"/>
              </a:rPr>
              <a:t>A link to a web resource</a:t>
            </a:r>
          </a:p>
          <a:p>
            <a:pPr lvl="1"/>
            <a:r>
              <a:rPr lang="en-CA" dirty="0" smtClean="0">
                <a:ea typeface="ＭＳ Ｐゴシック" pitchFamily="34" charset="-128"/>
              </a:rPr>
              <a:t>E.g., </a:t>
            </a:r>
            <a:r>
              <a:rPr lang="en-CA" sz="2000" dirty="0" smtClean="0">
                <a:ea typeface="ＭＳ Ｐゴシック" pitchFamily="34" charset="-128"/>
                <a:hlinkClick r:id="rId2"/>
              </a:rPr>
              <a:t>http://www.cpsc.ucalgary.ca/~tamj/index.html</a:t>
            </a:r>
            <a:endParaRPr lang="en-CA" sz="2000" dirty="0" smtClean="0">
              <a:ea typeface="ＭＳ Ｐゴシック" pitchFamily="34" charset="-128"/>
            </a:endParaRPr>
          </a:p>
          <a:p>
            <a:pPr lvl="1"/>
            <a:r>
              <a:rPr lang="en-CA" dirty="0" smtClean="0">
                <a:ea typeface="ＭＳ Ｐゴシック" pitchFamily="34" charset="-128"/>
              </a:rPr>
              <a:t>(A web page document)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14600"/>
            <a:ext cx="5105400" cy="2905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CA" dirty="0" smtClean="0">
                <a:effectLst/>
                <a:ea typeface="ＭＳ Ｐゴシック" pitchFamily="34" charset="-128"/>
              </a:rPr>
              <a:t>Parts Of A URL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533400"/>
            <a:ext cx="8183563" cy="4187825"/>
          </a:xfrm>
        </p:spPr>
        <p:txBody>
          <a:bodyPr/>
          <a:lstStyle/>
          <a:p>
            <a:r>
              <a:rPr lang="en-CA" sz="2400" dirty="0" smtClean="0">
                <a:ea typeface="ＭＳ Ｐゴシック" pitchFamily="34" charset="-128"/>
              </a:rPr>
              <a:t>http://www.cpsc.ucalgary.ca/~tamj/index.html</a:t>
            </a:r>
          </a:p>
        </p:txBody>
      </p:sp>
      <p:grpSp>
        <p:nvGrpSpPr>
          <p:cNvPr id="98324" name="Group 20"/>
          <p:cNvGrpSpPr>
            <a:grpSpLocks/>
          </p:cNvGrpSpPr>
          <p:nvPr/>
        </p:nvGrpSpPr>
        <p:grpSpPr bwMode="auto">
          <a:xfrm>
            <a:off x="6096000" y="990600"/>
            <a:ext cx="1752600" cy="2698750"/>
            <a:chOff x="3840" y="624"/>
            <a:chExt cx="1104" cy="1700"/>
          </a:xfrm>
        </p:grpSpPr>
        <p:sp>
          <p:nvSpPr>
            <p:cNvPr id="98314" name="Text Box 10"/>
            <p:cNvSpPr txBox="1">
              <a:spLocks noChangeArrowheads="1"/>
            </p:cNvSpPr>
            <p:nvPr/>
          </p:nvSpPr>
          <p:spPr bwMode="auto">
            <a:xfrm>
              <a:off x="3840" y="1920"/>
              <a:ext cx="11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b="1" dirty="0">
                  <a:solidFill>
                    <a:srgbClr val="808000"/>
                  </a:solidFill>
                </a:rPr>
                <a:t>Document name</a:t>
              </a:r>
            </a:p>
          </p:txBody>
        </p:sp>
        <p:sp>
          <p:nvSpPr>
            <p:cNvPr id="98315" name="Line 11"/>
            <p:cNvSpPr>
              <a:spLocks noChangeShapeType="1"/>
            </p:cNvSpPr>
            <p:nvPr/>
          </p:nvSpPr>
          <p:spPr bwMode="auto">
            <a:xfrm flipV="1">
              <a:off x="4272" y="624"/>
              <a:ext cx="240" cy="13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8323" name="Group 19"/>
          <p:cNvGrpSpPr>
            <a:grpSpLocks/>
          </p:cNvGrpSpPr>
          <p:nvPr/>
        </p:nvGrpSpPr>
        <p:grpSpPr bwMode="auto">
          <a:xfrm>
            <a:off x="3810000" y="1088570"/>
            <a:ext cx="2286000" cy="3248025"/>
            <a:chOff x="2304" y="624"/>
            <a:chExt cx="1440" cy="2046"/>
          </a:xfrm>
        </p:grpSpPr>
        <p:sp>
          <p:nvSpPr>
            <p:cNvPr id="98312" name="Text Box 8"/>
            <p:cNvSpPr txBox="1">
              <a:spLocks noChangeArrowheads="1"/>
            </p:cNvSpPr>
            <p:nvPr/>
          </p:nvSpPr>
          <p:spPr bwMode="auto">
            <a:xfrm>
              <a:off x="2304" y="1920"/>
              <a:ext cx="110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b="1" dirty="0">
                  <a:solidFill>
                    <a:srgbClr val="808000"/>
                  </a:solidFill>
                </a:rPr>
                <a:t>User name (matches up to a folder name)</a:t>
              </a:r>
            </a:p>
          </p:txBody>
        </p:sp>
        <p:sp>
          <p:nvSpPr>
            <p:cNvPr id="98318" name="Line 14"/>
            <p:cNvSpPr>
              <a:spLocks noChangeShapeType="1"/>
            </p:cNvSpPr>
            <p:nvPr/>
          </p:nvSpPr>
          <p:spPr bwMode="auto">
            <a:xfrm flipV="1">
              <a:off x="2736" y="624"/>
              <a:ext cx="1008" cy="12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8321" name="Group 17"/>
          <p:cNvGrpSpPr>
            <a:grpSpLocks/>
          </p:cNvGrpSpPr>
          <p:nvPr/>
        </p:nvGrpSpPr>
        <p:grpSpPr bwMode="auto">
          <a:xfrm>
            <a:off x="838200" y="914400"/>
            <a:ext cx="1219200" cy="1052513"/>
            <a:chOff x="528" y="576"/>
            <a:chExt cx="768" cy="663"/>
          </a:xfrm>
        </p:grpSpPr>
        <p:sp>
          <p:nvSpPr>
            <p:cNvPr id="98309" name="Text Box 5"/>
            <p:cNvSpPr txBox="1">
              <a:spLocks noChangeArrowheads="1"/>
            </p:cNvSpPr>
            <p:nvPr/>
          </p:nvSpPr>
          <p:spPr bwMode="auto">
            <a:xfrm>
              <a:off x="528" y="1008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b="1" dirty="0">
                  <a:solidFill>
                    <a:srgbClr val="808000"/>
                  </a:solidFill>
                </a:rPr>
                <a:t>Protocol</a:t>
              </a:r>
              <a:r>
                <a:rPr lang="en-CA" b="1" baseline="30000" dirty="0">
                  <a:solidFill>
                    <a:srgbClr val="808000"/>
                  </a:solidFill>
                </a:rPr>
                <a:t>1</a:t>
              </a:r>
            </a:p>
          </p:txBody>
        </p:sp>
        <p:sp>
          <p:nvSpPr>
            <p:cNvPr id="98319" name="AutoShape 15"/>
            <p:cNvSpPr>
              <a:spLocks/>
            </p:cNvSpPr>
            <p:nvPr/>
          </p:nvSpPr>
          <p:spPr bwMode="auto">
            <a:xfrm rot="5400000">
              <a:off x="624" y="528"/>
              <a:ext cx="384" cy="480"/>
            </a:xfrm>
            <a:prstGeom prst="rightBrace">
              <a:avLst>
                <a:gd name="adj1" fmla="val 10417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98322" name="Group 18"/>
          <p:cNvGrpSpPr>
            <a:grpSpLocks/>
          </p:cNvGrpSpPr>
          <p:nvPr/>
        </p:nvGrpSpPr>
        <p:grpSpPr bwMode="auto">
          <a:xfrm>
            <a:off x="2209800" y="1055913"/>
            <a:ext cx="3200400" cy="900113"/>
            <a:chOff x="1344" y="672"/>
            <a:chExt cx="2016" cy="567"/>
          </a:xfrm>
        </p:grpSpPr>
        <p:sp>
          <p:nvSpPr>
            <p:cNvPr id="98311" name="Text Box 7"/>
            <p:cNvSpPr txBox="1">
              <a:spLocks noChangeArrowheads="1"/>
            </p:cNvSpPr>
            <p:nvPr/>
          </p:nvSpPr>
          <p:spPr bwMode="auto">
            <a:xfrm>
              <a:off x="1872" y="1008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b="1" dirty="0">
                  <a:solidFill>
                    <a:srgbClr val="808000"/>
                  </a:solidFill>
                </a:rPr>
                <a:t>Web server</a:t>
              </a:r>
            </a:p>
          </p:txBody>
        </p:sp>
        <p:sp>
          <p:nvSpPr>
            <p:cNvPr id="98320" name="AutoShape 16"/>
            <p:cNvSpPr>
              <a:spLocks/>
            </p:cNvSpPr>
            <p:nvPr/>
          </p:nvSpPr>
          <p:spPr bwMode="auto">
            <a:xfrm rot="5400000">
              <a:off x="2208" y="-192"/>
              <a:ext cx="288" cy="2016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533400" y="48006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/>
              <a:t>1 Other protocols may also be used in a web browser e.g., telnet (remote login), ftp (file transfer), https (secure http)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B49EDE-25E1-44BC-BCFD-0EFB6214C46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dirty="0"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14800" y="457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6" name="Oval 5"/>
          <p:cNvSpPr/>
          <p:nvPr/>
        </p:nvSpPr>
        <p:spPr>
          <a:xfrm>
            <a:off x="457200" y="1676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com</a:t>
            </a:r>
          </a:p>
        </p:txBody>
      </p:sp>
      <p:sp>
        <p:nvSpPr>
          <p:cNvPr id="7" name="Oval 6"/>
          <p:cNvSpPr/>
          <p:nvPr/>
        </p:nvSpPr>
        <p:spPr>
          <a:xfrm>
            <a:off x="1524000" y="1676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net</a:t>
            </a:r>
          </a:p>
        </p:txBody>
      </p:sp>
      <p:sp>
        <p:nvSpPr>
          <p:cNvPr id="8" name="Oval 7"/>
          <p:cNvSpPr/>
          <p:nvPr/>
        </p:nvSpPr>
        <p:spPr>
          <a:xfrm>
            <a:off x="2590800" y="1676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org</a:t>
            </a:r>
          </a:p>
        </p:txBody>
      </p:sp>
      <p:sp>
        <p:nvSpPr>
          <p:cNvPr id="9" name="Oval 8"/>
          <p:cNvSpPr/>
          <p:nvPr/>
        </p:nvSpPr>
        <p:spPr>
          <a:xfrm>
            <a:off x="3657600" y="1676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edu</a:t>
            </a:r>
          </a:p>
        </p:txBody>
      </p:sp>
      <p:sp>
        <p:nvSpPr>
          <p:cNvPr id="10" name="Oval 9"/>
          <p:cNvSpPr/>
          <p:nvPr/>
        </p:nvSpPr>
        <p:spPr>
          <a:xfrm>
            <a:off x="4724400" y="1676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gov</a:t>
            </a:r>
          </a:p>
        </p:txBody>
      </p:sp>
      <p:sp>
        <p:nvSpPr>
          <p:cNvPr id="11" name="Oval 10"/>
          <p:cNvSpPr/>
          <p:nvPr/>
        </p:nvSpPr>
        <p:spPr>
          <a:xfrm>
            <a:off x="5791200" y="1676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ca</a:t>
            </a:r>
          </a:p>
        </p:txBody>
      </p:sp>
      <p:sp>
        <p:nvSpPr>
          <p:cNvPr id="12" name="Oval 11"/>
          <p:cNvSpPr/>
          <p:nvPr/>
        </p:nvSpPr>
        <p:spPr>
          <a:xfrm>
            <a:off x="6858000" y="1676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fr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1676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ch</a:t>
            </a:r>
          </a:p>
        </p:txBody>
      </p:sp>
      <p:cxnSp>
        <p:nvCxnSpPr>
          <p:cNvPr id="14" name="Straight Arrow Connector 13"/>
          <p:cNvCxnSpPr>
            <a:stCxn id="5" idx="4"/>
            <a:endCxn id="6" idx="7"/>
          </p:cNvCxnSpPr>
          <p:nvPr/>
        </p:nvCxnSpPr>
        <p:spPr>
          <a:xfrm rot="5400000">
            <a:off x="2401094" y="-291306"/>
            <a:ext cx="698500" cy="3414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4"/>
            <a:endCxn id="7" idx="7"/>
          </p:cNvCxnSpPr>
          <p:nvPr/>
        </p:nvCxnSpPr>
        <p:spPr>
          <a:xfrm rot="5400000">
            <a:off x="2934494" y="242094"/>
            <a:ext cx="698500" cy="2347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4"/>
            <a:endCxn id="8" idx="7"/>
          </p:cNvCxnSpPr>
          <p:nvPr/>
        </p:nvCxnSpPr>
        <p:spPr>
          <a:xfrm rot="5400000">
            <a:off x="3467894" y="775494"/>
            <a:ext cx="698500" cy="1281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9" idx="0"/>
          </p:cNvCxnSpPr>
          <p:nvPr/>
        </p:nvCxnSpPr>
        <p:spPr>
          <a:xfrm rot="5400000">
            <a:off x="3924300" y="1143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4"/>
            <a:endCxn id="10" idx="0"/>
          </p:cNvCxnSpPr>
          <p:nvPr/>
        </p:nvCxnSpPr>
        <p:spPr>
          <a:xfrm rot="16200000" flipH="1">
            <a:off x="4457700" y="10668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11" idx="1"/>
          </p:cNvCxnSpPr>
          <p:nvPr/>
        </p:nvCxnSpPr>
        <p:spPr>
          <a:xfrm rot="16200000" flipH="1">
            <a:off x="4825207" y="699293"/>
            <a:ext cx="698500" cy="143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4"/>
            <a:endCxn id="12" idx="1"/>
          </p:cNvCxnSpPr>
          <p:nvPr/>
        </p:nvCxnSpPr>
        <p:spPr>
          <a:xfrm rot="16200000" flipH="1">
            <a:off x="5358607" y="165893"/>
            <a:ext cx="698500" cy="2500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4"/>
            <a:endCxn id="13" idx="1"/>
          </p:cNvCxnSpPr>
          <p:nvPr/>
        </p:nvCxnSpPr>
        <p:spPr>
          <a:xfrm rot="16200000" flipH="1">
            <a:off x="5892007" y="-367507"/>
            <a:ext cx="698500" cy="3567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90800" y="2743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hrw</a:t>
            </a:r>
          </a:p>
        </p:txBody>
      </p:sp>
      <p:sp>
        <p:nvSpPr>
          <p:cNvPr id="23" name="Oval 22"/>
          <p:cNvSpPr/>
          <p:nvPr/>
        </p:nvSpPr>
        <p:spPr>
          <a:xfrm>
            <a:off x="2438400" y="3810000"/>
            <a:ext cx="914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www</a:t>
            </a:r>
          </a:p>
        </p:txBody>
      </p:sp>
      <p:sp>
        <p:nvSpPr>
          <p:cNvPr id="24" name="Oval 23"/>
          <p:cNvSpPr/>
          <p:nvPr/>
        </p:nvSpPr>
        <p:spPr>
          <a:xfrm>
            <a:off x="2454275" y="4876800"/>
            <a:ext cx="82232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en</a:t>
            </a:r>
          </a:p>
        </p:txBody>
      </p:sp>
      <p:sp>
        <p:nvSpPr>
          <p:cNvPr id="25" name="Oval 24"/>
          <p:cNvSpPr/>
          <p:nvPr/>
        </p:nvSpPr>
        <p:spPr>
          <a:xfrm>
            <a:off x="2422525" y="5867400"/>
            <a:ext cx="100647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news</a:t>
            </a:r>
          </a:p>
        </p:txBody>
      </p:sp>
      <p:sp>
        <p:nvSpPr>
          <p:cNvPr id="26" name="Oval 25"/>
          <p:cNvSpPr/>
          <p:nvPr/>
        </p:nvSpPr>
        <p:spPr>
          <a:xfrm>
            <a:off x="5791200" y="2743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cbc</a:t>
            </a:r>
          </a:p>
        </p:txBody>
      </p:sp>
      <p:sp>
        <p:nvSpPr>
          <p:cNvPr id="27" name="Oval 26"/>
          <p:cNvSpPr/>
          <p:nvPr/>
        </p:nvSpPr>
        <p:spPr>
          <a:xfrm>
            <a:off x="5622925" y="3810000"/>
            <a:ext cx="100647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www</a:t>
            </a:r>
          </a:p>
        </p:txBody>
      </p:sp>
      <p:sp>
        <p:nvSpPr>
          <p:cNvPr id="28" name="Oval 27"/>
          <p:cNvSpPr/>
          <p:nvPr/>
        </p:nvSpPr>
        <p:spPr>
          <a:xfrm>
            <a:off x="5622925" y="4876800"/>
            <a:ext cx="100647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news</a:t>
            </a:r>
          </a:p>
        </p:txBody>
      </p:sp>
      <p:cxnSp>
        <p:nvCxnSpPr>
          <p:cNvPr id="29" name="Straight Arrow Connector 28"/>
          <p:cNvCxnSpPr>
            <a:stCxn id="8" idx="4"/>
            <a:endCxn id="22" idx="0"/>
          </p:cNvCxnSpPr>
          <p:nvPr/>
        </p:nvCxnSpPr>
        <p:spPr>
          <a:xfrm rot="5400000">
            <a:off x="2705101" y="2514600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4"/>
            <a:endCxn id="23" idx="0"/>
          </p:cNvCxnSpPr>
          <p:nvPr/>
        </p:nvCxnSpPr>
        <p:spPr>
          <a:xfrm rot="5400000">
            <a:off x="2686050" y="356235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4"/>
            <a:endCxn id="24" idx="0"/>
          </p:cNvCxnSpPr>
          <p:nvPr/>
        </p:nvCxnSpPr>
        <p:spPr>
          <a:xfrm rot="5400000">
            <a:off x="2690019" y="4671219"/>
            <a:ext cx="381000" cy="30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4"/>
            <a:endCxn id="25" idx="0"/>
          </p:cNvCxnSpPr>
          <p:nvPr/>
        </p:nvCxnSpPr>
        <p:spPr>
          <a:xfrm rot="16200000" flipH="1">
            <a:off x="2705101" y="5646737"/>
            <a:ext cx="381000" cy="60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4"/>
            <a:endCxn id="26" idx="0"/>
          </p:cNvCxnSpPr>
          <p:nvPr/>
        </p:nvCxnSpPr>
        <p:spPr>
          <a:xfrm rot="5400000">
            <a:off x="5905501" y="2514600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4"/>
            <a:endCxn id="27" idx="0"/>
          </p:cNvCxnSpPr>
          <p:nvPr/>
        </p:nvCxnSpPr>
        <p:spPr>
          <a:xfrm rot="5400000">
            <a:off x="5901532" y="3577431"/>
            <a:ext cx="457200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4"/>
            <a:endCxn id="28" idx="0"/>
          </p:cNvCxnSpPr>
          <p:nvPr/>
        </p:nvCxnSpPr>
        <p:spPr>
          <a:xfrm rot="5400000">
            <a:off x="5898357" y="4648994"/>
            <a:ext cx="4572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200" y="3581400"/>
            <a:ext cx="8305800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6325394" y="3124994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6326982" y="4037806"/>
            <a:ext cx="762000" cy="158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772275" y="3657600"/>
            <a:ext cx="160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Local machines</a:t>
            </a:r>
          </a:p>
          <a:p>
            <a:r>
              <a:rPr lang="en-US" dirty="0">
                <a:latin typeface="Verdana" pitchFamily="34" charset="0"/>
              </a:rPr>
              <a:t>and files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783388" y="2667000"/>
            <a:ext cx="1685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Each vertex has </a:t>
            </a:r>
          </a:p>
          <a:p>
            <a:r>
              <a:rPr lang="en-US" dirty="0">
                <a:latin typeface="Verdana" pitchFamily="34" charset="0"/>
              </a:rPr>
              <a:t>an associated </a:t>
            </a:r>
          </a:p>
          <a:p>
            <a:r>
              <a:rPr lang="en-US" dirty="0">
                <a:latin typeface="Verdana" pitchFamily="34" charset="0"/>
              </a:rPr>
              <a:t>naming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Happened?</a:t>
            </a:r>
            <a:endParaRPr lang="en-US" dirty="0"/>
          </a:p>
        </p:txBody>
      </p:sp>
      <p:pic>
        <p:nvPicPr>
          <p:cNvPr id="20482" name="Picture 2" descr="C:\Program Files\Microsoft Office\MEDIA\CAGCAT10\j0285750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3886200"/>
            <a:ext cx="1106488" cy="679450"/>
          </a:xfrm>
        </p:spPr>
      </p:pic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447800" y="4495800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Verdana" pitchFamily="34" charset="0"/>
              </a:rPr>
              <a:t>Your Computer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133600" y="685800"/>
            <a:ext cx="3581400" cy="2590800"/>
          </a:xfrm>
          <a:prstGeom prst="wedgeRoundRectCallout">
            <a:avLst>
              <a:gd name="adj1" fmla="val -53205"/>
              <a:gd name="adj2" fmla="val 827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914400"/>
            <a:ext cx="29416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400" y="3048000"/>
            <a:ext cx="29718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5766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05600" y="4795838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Verdana" pitchFamily="34" charset="0"/>
              </a:rPr>
              <a:t>U Calgary </a:t>
            </a:r>
          </a:p>
          <a:p>
            <a:pPr algn="ctr"/>
            <a:r>
              <a:rPr lang="en-US" sz="1200" b="1" dirty="0">
                <a:latin typeface="Verdana" pitchFamily="34" charset="0"/>
              </a:rPr>
              <a:t>Web Server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67000" y="3962400"/>
            <a:ext cx="434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62400" y="3657600"/>
            <a:ext cx="1982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Request a page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743200" y="4419600"/>
            <a:ext cx="434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86200" y="4125913"/>
            <a:ext cx="238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Respond with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17 -0.02591 C -0.34375 -0.02313 -0.35799 -0.02013 -0.37257 -0.01804 C -0.45747 -0.01989 -0.53039 -0.02475 -0.61111 -0.02938 C -0.61302 -0.03007 -0.62292 -0.03239 -0.62327 -0.03354 C -0.62414 -0.03609 -0.62257 -0.03979 -0.62223 -0.04279 C -0.62483 -0.06778 -0.63924 -0.05505 -0.65348 -0.05621 C -0.65799 -0.05852 -0.66233 -0.06454 -0.66667 -0.0657 C -0.66997 -0.06685 -0.67327 -0.06685 -0.67657 -0.06755 C -0.69341 -0.07842 -0.74549 -0.0768 -0.75122 -0.07703 C -0.78872 -0.07842 -0.82639 -0.07842 -0.86407 -0.07911 C -0.86789 -0.08374 -0.86806 -0.08813 -0.86997 -0.096 C -0.86945 -0.10803 -0.87084 -0.12144 -0.86806 -0.13208 C -0.86389 -0.14828 -0.85712 -0.15892 -0.84983 -0.17002 C -0.84202 -0.18228 -0.83542 -0.1957 -0.82674 -0.20634 C -0.8217 -0.21305 -0.81754 -0.22369 -0.81164 -0.22693 C -0.81007 -0.23016 -0.80729 -0.23225 -0.8066 -0.23664 C -0.80625 -0.23849 -0.80625 -0.24081 -0.80556 -0.24219 C -0.80486 -0.24358 -0.79167 -0.2563 -0.79063 -0.25746 C -0.78108 -0.26949 -0.79341 -0.26186 -0.78351 -0.26694 C -0.77986 -0.27388 -0.77431 -0.27897 -0.76945 -0.28221 C -0.76858 -0.28314 -0.76372 -0.29031 -0.76233 -0.29146 C -0.76042 -0.29308 -0.75625 -0.29563 -0.75625 -0.29517 C -0.75452 -0.29864 -0.74809 -0.30488 -0.74809 -0.30673 " pathEditMode="relative" rAng="0" ptsTypes="ffffffffffffffffffffff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Naming (JT: Converts Text URL To A Numerical IP Address)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73152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8851" name="Picture 2" descr="C:\Program Files\Microsoft Office\MEDIA\CAGCAT10\j0285750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819400"/>
            <a:ext cx="1106488" cy="67945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3581400"/>
            <a:ext cx="4259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http://www.ucalgary.ca/index.html</a:t>
            </a:r>
          </a:p>
        </p:txBody>
      </p:sp>
      <p:pic>
        <p:nvPicPr>
          <p:cNvPr id="7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14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8200" y="1447800"/>
            <a:ext cx="2525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Local naming server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52600" y="1600200"/>
            <a:ext cx="1905000" cy="1066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-1789944">
            <a:off x="1627188" y="2106613"/>
            <a:ext cx="2132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www.ucalgary.ca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1789944">
            <a:off x="2120900" y="1858963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lookup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181600" y="2895600"/>
            <a:ext cx="2895600" cy="1371600"/>
          </a:xfrm>
          <a:prstGeom prst="wedgeRoundRectCallout">
            <a:avLst>
              <a:gd name="adj1" fmla="val -82428"/>
              <a:gd name="adj2" fmla="val -1207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www.ucalgary.ca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is IP address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Verdana" pitchFamily="34" charset="0"/>
              </a:rPr>
              <a:t>136.159.37.42</a:t>
            </a:r>
          </a:p>
        </p:txBody>
      </p:sp>
      <p:cxnSp>
        <p:nvCxnSpPr>
          <p:cNvPr id="16" name="Straight Arrow Connector 15"/>
          <p:cNvCxnSpPr>
            <a:endCxn id="5" idx="3"/>
          </p:cNvCxnSpPr>
          <p:nvPr/>
        </p:nvCxnSpPr>
        <p:spPr>
          <a:xfrm rot="10800000" flipV="1">
            <a:off x="2173288" y="2209800"/>
            <a:ext cx="1789112" cy="9493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1789944">
            <a:off x="2344738" y="2576513"/>
            <a:ext cx="176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124.65.244.6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4" grpId="0" animBg="1"/>
      <p:bldP spid="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>
            <a:spLocks noChangeArrowheads="1"/>
          </p:cNvSpPr>
          <p:nvPr/>
        </p:nvSpPr>
        <p:spPr bwMode="auto">
          <a:xfrm rot="-1793548">
            <a:off x="4989513" y="2044700"/>
            <a:ext cx="1757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Verdana" pitchFamily="34" charset="0"/>
              </a:rPr>
              <a:t>IP for ucalgary.ca</a:t>
            </a:r>
          </a:p>
          <a:p>
            <a:pPr algn="ctr"/>
            <a:r>
              <a:rPr lang="en-US" sz="1400" dirty="0">
                <a:latin typeface="Verdana" pitchFamily="34" charset="0"/>
              </a:rPr>
              <a:t>Name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Resolving a Name (JT: Website Name To Numerical Address)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740150" y="2022475"/>
            <a:ext cx="1247775" cy="12239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Local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Name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Sever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6292850" y="609600"/>
            <a:ext cx="1247775" cy="12239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Name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Server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292850" y="3733800"/>
            <a:ext cx="1247775" cy="12239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</a:rPr>
              <a:t>ucalgary.ca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Name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Server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149475" y="2347913"/>
            <a:ext cx="1590675" cy="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4903788" y="1479550"/>
            <a:ext cx="1414462" cy="83185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4987925" y="1693863"/>
            <a:ext cx="1508125" cy="879475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H="1">
            <a:off x="2160588" y="2917825"/>
            <a:ext cx="1616075" cy="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08200" y="2282825"/>
            <a:ext cx="17018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www.ucalgary.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438400" y="2057400"/>
            <a:ext cx="784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lookup</a:t>
            </a:r>
          </a:p>
        </p:txBody>
      </p:sp>
      <p:sp>
        <p:nvSpPr>
          <p:cNvPr id="39" name="TextBox 38"/>
          <p:cNvSpPr txBox="1"/>
          <p:nvPr/>
        </p:nvSpPr>
        <p:spPr>
          <a:xfrm rot="19806452">
            <a:off x="4887913" y="1624013"/>
            <a:ext cx="14541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www.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ucalgary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2286000" y="2892425"/>
            <a:ext cx="1506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136.159.37.42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 rot="1736603">
            <a:off x="4705350" y="3621088"/>
            <a:ext cx="1506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136.159.37.42</a:t>
            </a:r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flipH="1" flipV="1">
            <a:off x="4724400" y="3200400"/>
            <a:ext cx="1524000" cy="944563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7" name="Line 37"/>
          <p:cNvSpPr>
            <a:spLocks noChangeShapeType="1"/>
          </p:cNvSpPr>
          <p:nvPr/>
        </p:nvSpPr>
        <p:spPr bwMode="auto">
          <a:xfrm flipH="1" flipV="1">
            <a:off x="4876800" y="2971800"/>
            <a:ext cx="1524000" cy="9144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1939857">
            <a:off x="5359400" y="3143250"/>
            <a:ext cx="6270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www</a:t>
            </a:r>
          </a:p>
        </p:txBody>
      </p:sp>
      <p:pic>
        <p:nvPicPr>
          <p:cNvPr id="79890" name="Picture 2" descr="C:\Program Files\Microsoft Office\MEDIA\CAGCAT10\j0285750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286000"/>
            <a:ext cx="1106488" cy="679450"/>
          </a:xfrm>
        </p:spPr>
      </p:pic>
      <p:sp>
        <p:nvSpPr>
          <p:cNvPr id="79891" name="TextBox 79"/>
          <p:cNvSpPr txBox="1">
            <a:spLocks noChangeArrowheads="1"/>
          </p:cNvSpPr>
          <p:nvPr/>
        </p:nvSpPr>
        <p:spPr bwMode="auto">
          <a:xfrm>
            <a:off x="1066800" y="2971800"/>
            <a:ext cx="808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client</a:t>
            </a:r>
          </a:p>
        </p:txBody>
      </p:sp>
      <p:pic>
        <p:nvPicPr>
          <p:cNvPr id="79896" name="Picture 24" descr="MC90004865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1852613" cy="132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  <p:bldP spid="6" grpId="0" animBg="1"/>
      <p:bldP spid="7" grpId="0" animBg="1"/>
      <p:bldP spid="39" grpId="0"/>
      <p:bldP spid="74" grpId="0"/>
      <p:bldP spid="75" grpId="0"/>
      <p:bldP spid="7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83563" cy="1052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Naming (…JT: And How Names Are Used in Web Connection)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73152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0899" name="Picture 2" descr="C:\Program Files\Microsoft Office\MEDIA\CAGCAT10\j0285750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2819400"/>
            <a:ext cx="1106488" cy="679450"/>
          </a:xfrm>
        </p:spPr>
      </p:pic>
      <p:pic>
        <p:nvPicPr>
          <p:cNvPr id="80900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14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Box 7"/>
          <p:cNvSpPr txBox="1">
            <a:spLocks noChangeArrowheads="1"/>
          </p:cNvSpPr>
          <p:nvPr/>
        </p:nvSpPr>
        <p:spPr bwMode="auto">
          <a:xfrm>
            <a:off x="4648200" y="1447800"/>
            <a:ext cx="2525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Local naming server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52600" y="1600200"/>
            <a:ext cx="1905000" cy="1066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3" name="TextBox 11"/>
          <p:cNvSpPr txBox="1">
            <a:spLocks noChangeArrowheads="1"/>
          </p:cNvSpPr>
          <p:nvPr/>
        </p:nvSpPr>
        <p:spPr bwMode="auto">
          <a:xfrm rot="-1789944">
            <a:off x="1627188" y="2106613"/>
            <a:ext cx="2132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www.ucalgary.ca</a:t>
            </a:r>
          </a:p>
        </p:txBody>
      </p:sp>
      <p:sp>
        <p:nvSpPr>
          <p:cNvPr id="80904" name="TextBox 12"/>
          <p:cNvSpPr txBox="1">
            <a:spLocks noChangeArrowheads="1"/>
          </p:cNvSpPr>
          <p:nvPr/>
        </p:nvSpPr>
        <p:spPr bwMode="auto">
          <a:xfrm rot="-1789944">
            <a:off x="2120900" y="1858963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lookup</a:t>
            </a:r>
          </a:p>
        </p:txBody>
      </p:sp>
      <p:cxnSp>
        <p:nvCxnSpPr>
          <p:cNvPr id="16" name="Straight Arrow Connector 15"/>
          <p:cNvCxnSpPr>
            <a:endCxn id="5" idx="3"/>
          </p:cNvCxnSpPr>
          <p:nvPr/>
        </p:nvCxnSpPr>
        <p:spPr>
          <a:xfrm rot="10800000" flipV="1">
            <a:off x="2173288" y="2209800"/>
            <a:ext cx="1789112" cy="9493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6" name="TextBox 16"/>
          <p:cNvSpPr txBox="1">
            <a:spLocks noChangeArrowheads="1"/>
          </p:cNvSpPr>
          <p:nvPr/>
        </p:nvSpPr>
        <p:spPr bwMode="auto">
          <a:xfrm rot="-1789944">
            <a:off x="2335213" y="2543175"/>
            <a:ext cx="189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136.159.37.42</a:t>
            </a:r>
          </a:p>
        </p:txBody>
      </p:sp>
      <p:pic>
        <p:nvPicPr>
          <p:cNvPr id="15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89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00800" y="4038600"/>
            <a:ext cx="1909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136.159.37.42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33600" y="3352800"/>
            <a:ext cx="45720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00400" y="3048000"/>
            <a:ext cx="278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Connect(</a:t>
            </a:r>
            <a:r>
              <a:rPr lang="en-US" dirty="0">
                <a:solidFill>
                  <a:schemeClr val="bg1"/>
                </a:solidFill>
              </a:rPr>
              <a:t>136.159.37.42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73152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1923" name="Picture 2" descr="C:\Program Files\Microsoft Office\MEDIA\CAGCAT10\j0285750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819400"/>
            <a:ext cx="1106488" cy="679450"/>
          </a:xfrm>
        </p:spPr>
      </p:pic>
      <p:sp>
        <p:nvSpPr>
          <p:cNvPr id="81924" name="TextBox 5"/>
          <p:cNvSpPr txBox="1">
            <a:spLocks noChangeArrowheads="1"/>
          </p:cNvSpPr>
          <p:nvPr/>
        </p:nvSpPr>
        <p:spPr bwMode="auto">
          <a:xfrm>
            <a:off x="1066800" y="1295400"/>
            <a:ext cx="4259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http://www.ucalgary.ca/index.html</a:t>
            </a:r>
          </a:p>
        </p:txBody>
      </p:sp>
      <p:pic>
        <p:nvPicPr>
          <p:cNvPr id="81925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89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0800000">
            <a:off x="2286000" y="3200400"/>
            <a:ext cx="45720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7" name="TextBox 19"/>
          <p:cNvSpPr txBox="1">
            <a:spLocks noChangeArrowheads="1"/>
          </p:cNvSpPr>
          <p:nvPr/>
        </p:nvSpPr>
        <p:spPr bwMode="auto">
          <a:xfrm>
            <a:off x="3200400" y="2895600"/>
            <a:ext cx="228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Accept 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73152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2947" name="Picture 2" descr="C:\Program Files\Microsoft Office\MEDIA\CAGCAT10\j0285750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819400"/>
            <a:ext cx="1106488" cy="679450"/>
          </a:xfrm>
        </p:spPr>
      </p:pic>
      <p:sp>
        <p:nvSpPr>
          <p:cNvPr id="82948" name="TextBox 5"/>
          <p:cNvSpPr txBox="1">
            <a:spLocks noChangeArrowheads="1"/>
          </p:cNvSpPr>
          <p:nvPr/>
        </p:nvSpPr>
        <p:spPr bwMode="auto">
          <a:xfrm>
            <a:off x="1066800" y="1295400"/>
            <a:ext cx="4259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http://www.ucalgary.ca/index.html</a:t>
            </a:r>
          </a:p>
        </p:txBody>
      </p:sp>
      <p:pic>
        <p:nvPicPr>
          <p:cNvPr id="82949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89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0800000">
            <a:off x="2286000" y="3200400"/>
            <a:ext cx="4572000" cy="76200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51" name="TextBox 19"/>
          <p:cNvSpPr txBox="1">
            <a:spLocks noChangeArrowheads="1"/>
          </p:cNvSpPr>
          <p:nvPr/>
        </p:nvSpPr>
        <p:spPr bwMode="auto">
          <a:xfrm>
            <a:off x="3200400" y="2895600"/>
            <a:ext cx="286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Connection established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73152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3971" name="Picture 2" descr="C:\Program Files\Microsoft Office\MEDIA\CAGCAT10\j0285750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819400"/>
            <a:ext cx="1106488" cy="679450"/>
          </a:xfrm>
        </p:spPr>
      </p:pic>
      <p:sp>
        <p:nvSpPr>
          <p:cNvPr id="83972" name="TextBox 5"/>
          <p:cNvSpPr txBox="1">
            <a:spLocks noChangeArrowheads="1"/>
          </p:cNvSpPr>
          <p:nvPr/>
        </p:nvSpPr>
        <p:spPr bwMode="auto">
          <a:xfrm>
            <a:off x="1066800" y="1295400"/>
            <a:ext cx="4259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http://www.ucalgary.ca/index.html</a:t>
            </a:r>
          </a:p>
        </p:txBody>
      </p:sp>
      <p:pic>
        <p:nvPicPr>
          <p:cNvPr id="83973" name="Picture 4" descr="C:\Documents and Settings\kawash\Local Settings\Temporary Internet Files\Content.IE5\T673NZG6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89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0800000">
            <a:off x="2286000" y="3200400"/>
            <a:ext cx="4572000" cy="76200"/>
          </a:xfrm>
          <a:prstGeom prst="straightConnector1">
            <a:avLst/>
          </a:prstGeom>
          <a:ln w="381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5" name="TextBox 19"/>
          <p:cNvSpPr txBox="1">
            <a:spLocks noChangeArrowheads="1"/>
          </p:cNvSpPr>
          <p:nvPr/>
        </p:nvSpPr>
        <p:spPr bwMode="auto">
          <a:xfrm>
            <a:off x="3200400" y="2895600"/>
            <a:ext cx="2568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“Get me” index.html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Hyper Text Transfer Protocol</a:t>
            </a:r>
            <a:endParaRPr lang="en-US" dirty="0"/>
          </a:p>
        </p:txBody>
      </p:sp>
      <p:sp>
        <p:nvSpPr>
          <p:cNvPr id="84994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protocol between browsers and Web servers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Defines structures on requests and responses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Two major request types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GET: link-click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POST: submit button of form information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Keep in mind: messages are sent over TCP/IP (JT: ‘sent over’ means that web connection employs TCP/IP)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CA" dirty="0" smtClean="0">
                <a:effectLst/>
                <a:ea typeface="ＭＳ Ｐゴシック" pitchFamily="34" charset="-128"/>
              </a:rPr>
              <a:t>JT: Get Request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/>
          <a:srcRect l="18127" t="13289" r="18127" b="32042"/>
          <a:stretch>
            <a:fillRect/>
          </a:stretch>
        </p:blipFill>
        <p:spPr bwMode="auto">
          <a:xfrm>
            <a:off x="304800" y="304800"/>
            <a:ext cx="5181600" cy="3554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3430" name="AutoShape 6"/>
          <p:cNvSpPr>
            <a:spLocks noChangeArrowheads="1"/>
          </p:cNvSpPr>
          <p:nvPr/>
        </p:nvSpPr>
        <p:spPr bwMode="auto">
          <a:xfrm rot="2870046">
            <a:off x="3886200" y="533400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3434" name="Group 10"/>
          <p:cNvGrpSpPr>
            <a:grpSpLocks/>
          </p:cNvGrpSpPr>
          <p:nvPr/>
        </p:nvGrpSpPr>
        <p:grpSpPr bwMode="auto">
          <a:xfrm>
            <a:off x="228600" y="304800"/>
            <a:ext cx="5334000" cy="3935413"/>
            <a:chOff x="1344" y="1248"/>
            <a:chExt cx="3360" cy="2479"/>
          </a:xfrm>
        </p:grpSpPr>
        <p:pic>
          <p:nvPicPr>
            <p:cNvPr id="103432" name="Picture 8"/>
            <p:cNvPicPr>
              <a:picLocks noChangeAspect="1" noChangeArrowheads="1"/>
            </p:cNvPicPr>
            <p:nvPr/>
          </p:nvPicPr>
          <p:blipFill>
            <a:blip r:embed="rId3"/>
            <a:srcRect l="18127" t="14064" r="17508" b="26578"/>
            <a:stretch>
              <a:fillRect/>
            </a:stretch>
          </p:blipFill>
          <p:spPr bwMode="auto">
            <a:xfrm>
              <a:off x="1344" y="1248"/>
              <a:ext cx="3360" cy="24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03433" name="AutoShape 9"/>
            <p:cNvSpPr>
              <a:spLocks noChangeArrowheads="1"/>
            </p:cNvSpPr>
            <p:nvPr/>
          </p:nvSpPr>
          <p:spPr bwMode="auto">
            <a:xfrm rot="2870046">
              <a:off x="3552" y="1344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953000"/>
            <a:ext cx="8183563" cy="1050925"/>
          </a:xfrm>
          <a:noFill/>
        </p:spPr>
        <p:txBody>
          <a:bodyPr/>
          <a:lstStyle/>
          <a:p>
            <a:r>
              <a:rPr lang="en-CA" sz="3200" dirty="0" smtClean="0">
                <a:effectLst/>
                <a:ea typeface="ＭＳ Ｐゴシック" pitchFamily="34" charset="-128"/>
              </a:rPr>
              <a:t>JT: Post (Sending Info Via Web)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 l="3751" r="40625" b="58594"/>
          <a:stretch>
            <a:fillRect/>
          </a:stretch>
        </p:blipFill>
        <p:spPr bwMode="auto">
          <a:xfrm>
            <a:off x="457200" y="609600"/>
            <a:ext cx="78486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Freeform 5"/>
          <p:cNvSpPr>
            <a:spLocks/>
          </p:cNvSpPr>
          <p:nvPr/>
        </p:nvSpPr>
        <p:spPr bwMode="auto">
          <a:xfrm>
            <a:off x="7315200" y="2819400"/>
            <a:ext cx="512763" cy="549275"/>
          </a:xfrm>
          <a:custGeom>
            <a:avLst/>
            <a:gdLst/>
            <a:ahLst/>
            <a:cxnLst>
              <a:cxn ang="0">
                <a:pos x="265" y="101"/>
              </a:cxn>
              <a:cxn ang="0">
                <a:pos x="219" y="28"/>
              </a:cxn>
              <a:cxn ang="0">
                <a:pos x="100" y="37"/>
              </a:cxn>
              <a:cxn ang="0">
                <a:pos x="46" y="73"/>
              </a:cxn>
              <a:cxn ang="0">
                <a:pos x="0" y="165"/>
              </a:cxn>
              <a:cxn ang="0">
                <a:pos x="9" y="238"/>
              </a:cxn>
              <a:cxn ang="0">
                <a:pos x="119" y="329"/>
              </a:cxn>
              <a:cxn ang="0">
                <a:pos x="302" y="274"/>
              </a:cxn>
              <a:cxn ang="0">
                <a:pos x="292" y="119"/>
              </a:cxn>
              <a:cxn ang="0">
                <a:pos x="210" y="0"/>
              </a:cxn>
            </a:cxnLst>
            <a:rect l="0" t="0" r="r" b="b"/>
            <a:pathLst>
              <a:path w="323" h="346">
                <a:moveTo>
                  <a:pt x="265" y="101"/>
                </a:moveTo>
                <a:cubicBezTo>
                  <a:pt x="255" y="69"/>
                  <a:pt x="243" y="51"/>
                  <a:pt x="219" y="28"/>
                </a:cubicBezTo>
                <a:cubicBezTo>
                  <a:pt x="179" y="31"/>
                  <a:pt x="138" y="27"/>
                  <a:pt x="100" y="37"/>
                </a:cubicBezTo>
                <a:cubicBezTo>
                  <a:pt x="79" y="42"/>
                  <a:pt x="46" y="73"/>
                  <a:pt x="46" y="73"/>
                </a:cubicBezTo>
                <a:cubicBezTo>
                  <a:pt x="34" y="107"/>
                  <a:pt x="11" y="130"/>
                  <a:pt x="0" y="165"/>
                </a:cubicBezTo>
                <a:cubicBezTo>
                  <a:pt x="3" y="189"/>
                  <a:pt x="3" y="214"/>
                  <a:pt x="9" y="238"/>
                </a:cubicBezTo>
                <a:cubicBezTo>
                  <a:pt x="22" y="285"/>
                  <a:pt x="87" y="299"/>
                  <a:pt x="119" y="329"/>
                </a:cubicBezTo>
                <a:cubicBezTo>
                  <a:pt x="224" y="322"/>
                  <a:pt x="253" y="346"/>
                  <a:pt x="302" y="274"/>
                </a:cubicBezTo>
                <a:cubicBezTo>
                  <a:pt x="318" y="227"/>
                  <a:pt x="323" y="160"/>
                  <a:pt x="292" y="119"/>
                </a:cubicBezTo>
                <a:cubicBezTo>
                  <a:pt x="260" y="76"/>
                  <a:pt x="210" y="58"/>
                  <a:pt x="21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2406" name="Freeform 6"/>
          <p:cNvSpPr>
            <a:spLocks/>
          </p:cNvSpPr>
          <p:nvPr/>
        </p:nvSpPr>
        <p:spPr bwMode="auto">
          <a:xfrm>
            <a:off x="7391400" y="4191000"/>
            <a:ext cx="512763" cy="549275"/>
          </a:xfrm>
          <a:custGeom>
            <a:avLst/>
            <a:gdLst/>
            <a:ahLst/>
            <a:cxnLst>
              <a:cxn ang="0">
                <a:pos x="265" y="101"/>
              </a:cxn>
              <a:cxn ang="0">
                <a:pos x="219" y="28"/>
              </a:cxn>
              <a:cxn ang="0">
                <a:pos x="100" y="37"/>
              </a:cxn>
              <a:cxn ang="0">
                <a:pos x="46" y="73"/>
              </a:cxn>
              <a:cxn ang="0">
                <a:pos x="0" y="165"/>
              </a:cxn>
              <a:cxn ang="0">
                <a:pos x="9" y="238"/>
              </a:cxn>
              <a:cxn ang="0">
                <a:pos x="119" y="329"/>
              </a:cxn>
              <a:cxn ang="0">
                <a:pos x="302" y="274"/>
              </a:cxn>
              <a:cxn ang="0">
                <a:pos x="292" y="119"/>
              </a:cxn>
              <a:cxn ang="0">
                <a:pos x="210" y="0"/>
              </a:cxn>
            </a:cxnLst>
            <a:rect l="0" t="0" r="r" b="b"/>
            <a:pathLst>
              <a:path w="323" h="346">
                <a:moveTo>
                  <a:pt x="265" y="101"/>
                </a:moveTo>
                <a:cubicBezTo>
                  <a:pt x="255" y="69"/>
                  <a:pt x="243" y="51"/>
                  <a:pt x="219" y="28"/>
                </a:cubicBezTo>
                <a:cubicBezTo>
                  <a:pt x="179" y="31"/>
                  <a:pt x="138" y="27"/>
                  <a:pt x="100" y="37"/>
                </a:cubicBezTo>
                <a:cubicBezTo>
                  <a:pt x="79" y="42"/>
                  <a:pt x="46" y="73"/>
                  <a:pt x="46" y="73"/>
                </a:cubicBezTo>
                <a:cubicBezTo>
                  <a:pt x="34" y="107"/>
                  <a:pt x="11" y="130"/>
                  <a:pt x="0" y="165"/>
                </a:cubicBezTo>
                <a:cubicBezTo>
                  <a:pt x="3" y="189"/>
                  <a:pt x="3" y="214"/>
                  <a:pt x="9" y="238"/>
                </a:cubicBezTo>
                <a:cubicBezTo>
                  <a:pt x="22" y="285"/>
                  <a:pt x="87" y="299"/>
                  <a:pt x="119" y="329"/>
                </a:cubicBezTo>
                <a:cubicBezTo>
                  <a:pt x="224" y="322"/>
                  <a:pt x="253" y="346"/>
                  <a:pt x="302" y="274"/>
                </a:cubicBezTo>
                <a:cubicBezTo>
                  <a:pt x="318" y="227"/>
                  <a:pt x="323" y="160"/>
                  <a:pt x="292" y="119"/>
                </a:cubicBezTo>
                <a:cubicBezTo>
                  <a:pt x="260" y="76"/>
                  <a:pt x="210" y="58"/>
                  <a:pt x="21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  <p:bldP spid="10240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Message Structure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None/>
              <a:defRPr/>
            </a:pPr>
            <a:endParaRPr lang="en-US" b="1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609600" indent="-609600"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Line 1: general header</a:t>
            </a:r>
          </a:p>
          <a:p>
            <a:pPr marL="609600" indent="-609600"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Following lines: zero or more headers</a:t>
            </a:r>
          </a:p>
          <a:p>
            <a:pPr marL="609600" indent="-609600"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Blank line</a:t>
            </a:r>
          </a:p>
          <a:p>
            <a:pPr marL="609600" indent="-609600"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Optional message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sz="3200" dirty="0" smtClean="0">
                <a:effectLst/>
                <a:ea typeface="ＭＳ Ｐゴシック" pitchFamily="34" charset="-128"/>
              </a:rPr>
              <a:t>JT: Early Note About Security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ea typeface="ＭＳ Ｐゴシック" pitchFamily="34" charset="-128"/>
              </a:rPr>
              <a:t>Similar to how a web page can be downloaded, computer software can also transfer to your computer and execute after you visit a website.</a:t>
            </a:r>
          </a:p>
          <a:p>
            <a:pPr eaLnBrk="1" hangingPunct="1"/>
            <a:r>
              <a:rPr lang="en-CA" dirty="0" smtClean="0">
                <a:ea typeface="ＭＳ Ｐゴシック" pitchFamily="34" charset="-128"/>
              </a:rPr>
              <a:t>Software can enhance a website (e.g., ‘apps’ for a sites such as Facebook):</a:t>
            </a:r>
          </a:p>
          <a:p>
            <a:pPr lvl="2" eaLnBrk="1" hangingPunct="1"/>
            <a:r>
              <a:rPr lang="en-CA" dirty="0" smtClean="0">
                <a:ea typeface="ＭＳ Ｐゴシック" pitchFamily="34" charset="-128"/>
                <a:hlinkClick r:id="rId2"/>
              </a:rPr>
              <a:t>https://developers.facebook.com/docs/other-sdks</a:t>
            </a:r>
            <a:endParaRPr lang="en-CA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JT: A ‘Blank’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&lt;head&gt;</a:t>
            </a:r>
          </a:p>
          <a:p>
            <a:r>
              <a:rPr lang="en-US" dirty="0" smtClean="0"/>
              <a:t>&lt;</a:t>
            </a:r>
            <a:r>
              <a:rPr lang="en-US" dirty="0"/>
              <a:t>title&gt;A 'blank' web page&lt;/title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&lt;/head&gt;</a:t>
            </a:r>
          </a:p>
          <a:p>
            <a:endParaRPr lang="en-US" dirty="0"/>
          </a:p>
          <a:p>
            <a:r>
              <a:rPr lang="en-US" dirty="0"/>
              <a:t>&lt;body&gt;</a:t>
            </a:r>
          </a:p>
          <a:p>
            <a:endParaRPr lang="en-US" dirty="0"/>
          </a:p>
          <a:p>
            <a:r>
              <a:rPr lang="en-US" dirty="0"/>
              <a:t>&lt;/body&gt;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A03B3-F18A-42D0-A1CC-B54F6C29AEC2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Single Link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&lt;head</a:t>
            </a:r>
            <a:r>
              <a:rPr lang="en-US" sz="2000" dirty="0" smtClean="0"/>
              <a:t>&gt;</a:t>
            </a:r>
          </a:p>
          <a:p>
            <a:r>
              <a:rPr lang="en-US" sz="2000" dirty="0" smtClean="0"/>
              <a:t>&lt;</a:t>
            </a:r>
            <a:r>
              <a:rPr lang="en-US" sz="2000" dirty="0"/>
              <a:t>title&gt;A webpage with one link&lt;/title</a:t>
            </a:r>
            <a:r>
              <a:rPr lang="en-US" sz="2000" dirty="0" smtClean="0"/>
              <a:t>&gt;</a:t>
            </a:r>
          </a:p>
          <a:p>
            <a:r>
              <a:rPr lang="en-US" sz="2000" dirty="0" smtClean="0"/>
              <a:t>&lt;/head</a:t>
            </a:r>
            <a:r>
              <a:rPr lang="en-US" sz="2000" dirty="0"/>
              <a:t>&gt;</a:t>
            </a:r>
          </a:p>
          <a:p>
            <a:endParaRPr lang="en-US" sz="2000" dirty="0" smtClean="0"/>
          </a:p>
          <a:p>
            <a:r>
              <a:rPr lang="en-US" sz="2000" dirty="0"/>
              <a:t>&lt;body</a:t>
            </a:r>
            <a:r>
              <a:rPr lang="en-US" sz="2000" dirty="0" smtClean="0"/>
              <a:t>&gt;</a:t>
            </a:r>
            <a:endParaRPr lang="en-US" sz="2000" dirty="0"/>
          </a:p>
          <a:p>
            <a:r>
              <a:rPr lang="en-US" sz="2000" dirty="0"/>
              <a:t>Facebook: &lt;a href="http://</a:t>
            </a:r>
            <a:r>
              <a:rPr lang="en-US" sz="2000" dirty="0" smtClean="0"/>
              <a:t>www.thefacebook.com</a:t>
            </a:r>
            <a:r>
              <a:rPr lang="en-US" sz="2000" dirty="0"/>
              <a:t>"&gt;www.facebook.com&lt;/a</a:t>
            </a:r>
            <a:r>
              <a:rPr lang="en-US" sz="2000" dirty="0" smtClean="0"/>
              <a:t>&gt;</a:t>
            </a:r>
          </a:p>
          <a:p>
            <a:r>
              <a:rPr lang="en-US" sz="2000" dirty="0" smtClean="0"/>
              <a:t>&lt;/body</a:t>
            </a:r>
            <a:r>
              <a:rPr lang="en-US" sz="2000" dirty="0"/>
              <a:t>&gt;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A03B3-F18A-42D0-A1CC-B54F6C29AEC2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Table Of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&lt;head&gt;</a:t>
            </a:r>
          </a:p>
          <a:p>
            <a:r>
              <a:rPr lang="en-US" sz="1600" dirty="0" smtClean="0"/>
              <a:t>&lt;</a:t>
            </a:r>
            <a:r>
              <a:rPr lang="en-US" sz="1600" dirty="0"/>
              <a:t>title&gt;My FAV websites&lt;/title&gt;</a:t>
            </a:r>
          </a:p>
          <a:p>
            <a:r>
              <a:rPr lang="en-US" sz="1600" dirty="0"/>
              <a:t>&lt;/head&gt;</a:t>
            </a:r>
          </a:p>
          <a:p>
            <a:endParaRPr lang="en-US" sz="1600" dirty="0"/>
          </a:p>
          <a:p>
            <a:r>
              <a:rPr lang="en-US" sz="1600" dirty="0"/>
              <a:t>&lt;body&gt;</a:t>
            </a:r>
          </a:p>
          <a:p>
            <a:endParaRPr lang="en-US" sz="1600" dirty="0"/>
          </a:p>
          <a:p>
            <a:r>
              <a:rPr lang="en-US" sz="1600" dirty="0" smtClean="0"/>
              <a:t>My favs</a:t>
            </a:r>
            <a:endParaRPr lang="en-US" sz="1600" dirty="0"/>
          </a:p>
          <a:p>
            <a:r>
              <a:rPr lang="en-US" sz="1600" dirty="0"/>
              <a:t>&lt;table border="1" width="100</a:t>
            </a:r>
            <a:r>
              <a:rPr lang="en-US" sz="1600" dirty="0" smtClean="0"/>
              <a:t>%"&gt;</a:t>
            </a:r>
            <a:endParaRPr lang="en-US" sz="1600" dirty="0"/>
          </a:p>
          <a:p>
            <a:r>
              <a:rPr lang="en-US" sz="1600" dirty="0"/>
              <a:t>	&lt;td&gt;&lt;a href="http://www.facebook.com"&gt;Facebook&lt;/a&gt;&lt;/td&gt;</a:t>
            </a:r>
          </a:p>
          <a:p>
            <a:r>
              <a:rPr lang="en-US" sz="1600" dirty="0"/>
              <a:t>	&lt;td&gt;&lt;a href="http://www.cnn.com"&gt;CNN&lt;/a&gt;&lt;/td&gt;</a:t>
            </a:r>
          </a:p>
          <a:p>
            <a:r>
              <a:rPr lang="en-US" sz="1600" dirty="0"/>
              <a:t>	&lt;td&gt;&lt;a href="http://www.howstuffworks.com"&gt;Meaning of life, </a:t>
            </a:r>
            <a:r>
              <a:rPr lang="en-US" sz="1600" dirty="0" smtClean="0"/>
              <a:t>	the </a:t>
            </a:r>
            <a:r>
              <a:rPr lang="en-US" sz="1600" dirty="0"/>
              <a:t>universe </a:t>
            </a:r>
            <a:r>
              <a:rPr lang="en-US" sz="1600" dirty="0" smtClean="0"/>
              <a:t>and </a:t>
            </a:r>
            <a:r>
              <a:rPr lang="en-US" sz="1600" dirty="0"/>
              <a:t>everything&lt;/a&gt;&lt;/td</a:t>
            </a:r>
            <a:r>
              <a:rPr lang="en-US" sz="1600" dirty="0" smtClean="0"/>
              <a:t>&gt;</a:t>
            </a:r>
            <a:endParaRPr lang="en-US" sz="1600" dirty="0"/>
          </a:p>
          <a:p>
            <a:r>
              <a:rPr lang="en-US" sz="1600" dirty="0"/>
              <a:t>&lt;/table&gt;</a:t>
            </a:r>
          </a:p>
          <a:p>
            <a:r>
              <a:rPr lang="en-US" sz="1600" dirty="0" smtClean="0"/>
              <a:t>&lt;/body&gt;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A03B3-F18A-42D0-A1CC-B54F6C29AEC2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GET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None/>
              <a:defRPr/>
            </a:pPr>
            <a:endParaRPr lang="en-US" b="1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609600" indent="-609600"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</a:rPr>
              <a:t>GET /index.html HTTP/1.0</a:t>
            </a:r>
          </a:p>
          <a:p>
            <a:pPr marL="609600" indent="-609600" eaLnBrk="1" hangingPunct="1">
              <a:buFont typeface="Wingdings 2" pitchFamily="18" charset="2"/>
              <a:buNone/>
              <a:defRPr/>
            </a:pPr>
            <a:r>
              <a:rPr lang="en-US" b="1" i="1" dirty="0" smtClean="0">
                <a:solidFill>
                  <a:schemeClr val="bg1"/>
                </a:solidFill>
                <a:latin typeface="Courier New" pitchFamily="49" charset="0"/>
              </a:rPr>
              <a:t>Empty line</a:t>
            </a:r>
          </a:p>
          <a:p>
            <a:pPr marL="609600" indent="-60960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marL="609600" indent="-609600" eaLnBrk="1" hangingPunct="1">
              <a:buFont typeface="Wingdings 2" pitchFamily="18" charset="2"/>
              <a:buNone/>
              <a:defRPr/>
            </a:pPr>
            <a:r>
              <a:rPr lang="en-US" dirty="0" smtClean="0"/>
              <a:t>Requesting file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</a:rPr>
              <a:t>/index.html </a:t>
            </a:r>
            <a:r>
              <a:rPr lang="en-US" dirty="0" smtClean="0"/>
              <a:t>using HTTP version 1.0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Response</a:t>
            </a:r>
            <a:endParaRPr lang="en-US" dirty="0"/>
          </a:p>
        </p:txBody>
      </p:sp>
      <p:pic>
        <p:nvPicPr>
          <p:cNvPr id="880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8867"/>
          <a:stretch>
            <a:fillRect/>
          </a:stretch>
        </p:blipFill>
        <p:spPr>
          <a:xfrm>
            <a:off x="533400" y="762000"/>
            <a:ext cx="8148638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sz="3200" dirty="0" smtClean="0">
                <a:effectLst/>
                <a:ea typeface="ＭＳ Ｐゴシック" pitchFamily="34" charset="-128"/>
              </a:rPr>
              <a:t>JT: Early Note About Security</a:t>
            </a:r>
          </a:p>
        </p:txBody>
      </p:sp>
      <p:sp>
        <p:nvSpPr>
          <p:cNvPr id="119811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530225"/>
            <a:ext cx="8183562" cy="4803775"/>
          </a:xfrm>
        </p:spPr>
        <p:txBody>
          <a:bodyPr/>
          <a:lstStyle/>
          <a:p>
            <a:pPr eaLnBrk="1" hangingPunct="1"/>
            <a:r>
              <a:rPr lang="en-CA" sz="2400" dirty="0" smtClean="0">
                <a:ea typeface="ＭＳ Ｐゴシック" pitchFamily="34" charset="-128"/>
              </a:rPr>
              <a:t>Of course not all software is beneficial</a:t>
            </a:r>
          </a:p>
          <a:p>
            <a:pPr eaLnBrk="1" hangingPunct="1"/>
            <a:r>
              <a:rPr lang="en-CA" sz="2400" dirty="0" smtClean="0">
                <a:ea typeface="ＭＳ Ｐゴシック" pitchFamily="34" charset="-128"/>
              </a:rPr>
              <a:t>‘Malicious’ websites:</a:t>
            </a:r>
          </a:p>
          <a:p>
            <a:pPr lvl="1" eaLnBrk="1" hangingPunct="1"/>
            <a:r>
              <a:rPr lang="en-CA" sz="2000" dirty="0" smtClean="0">
                <a:ea typeface="ＭＳ Ｐゴシック" pitchFamily="34" charset="-128"/>
              </a:rPr>
              <a:t>Going to these sites may result in ‘malware’ or malicious software being downloaded and executed on your computer or mobile device.</a:t>
            </a:r>
          </a:p>
          <a:p>
            <a:pPr lvl="1" eaLnBrk="1" hangingPunct="1"/>
            <a:r>
              <a:rPr lang="en-CA" sz="2000" dirty="0" smtClean="0">
                <a:ea typeface="ＭＳ Ｐゴシック" pitchFamily="34" charset="-128"/>
              </a:rPr>
              <a:t>Google reporting link:</a:t>
            </a:r>
          </a:p>
          <a:p>
            <a:pPr lvl="2" eaLnBrk="1" hangingPunct="1"/>
            <a:r>
              <a:rPr lang="en-CA" sz="1400" dirty="0" smtClean="0">
                <a:ea typeface="ＭＳ Ｐゴシック" pitchFamily="34" charset="-128"/>
                <a:hlinkClick r:id="rId2"/>
              </a:rPr>
              <a:t>http://www.google.com/safebrowsing/report_badware/</a:t>
            </a:r>
            <a:endParaRPr lang="en-CA" sz="20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CA" sz="2000" dirty="0" smtClean="0">
                <a:ea typeface="ＭＳ Ｐゴシック" pitchFamily="34" charset="-128"/>
              </a:rPr>
              <a:t>Symantec database:</a:t>
            </a:r>
            <a:r>
              <a:rPr lang="en-CA" sz="1800" dirty="0" smtClean="0">
                <a:ea typeface="ＭＳ Ｐゴシック" pitchFamily="34" charset="-128"/>
              </a:rPr>
              <a:t> </a:t>
            </a:r>
          </a:p>
          <a:p>
            <a:pPr lvl="2" eaLnBrk="1" hangingPunct="1"/>
            <a:r>
              <a:rPr lang="en-CA" sz="1300" dirty="0" smtClean="0">
                <a:ea typeface="ＭＳ Ｐゴシック" pitchFamily="34" charset="-128"/>
                <a:hlinkClick r:id="rId3"/>
              </a:rPr>
              <a:t>http://www.symantec.com/threatreport/topic.jsp?id=threat_activity_trends&amp;aid=malicious_website_activity</a:t>
            </a:r>
            <a:endParaRPr lang="en-CA" sz="13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CA" sz="2000" dirty="0" smtClean="0">
                <a:ea typeface="ＭＳ Ｐゴシック" pitchFamily="34" charset="-128"/>
              </a:rPr>
              <a:t>McAfee database: </a:t>
            </a:r>
          </a:p>
          <a:p>
            <a:pPr lvl="2" eaLnBrk="1" hangingPunct="1"/>
            <a:r>
              <a:rPr lang="en-CA" sz="1300" dirty="0" smtClean="0">
                <a:ea typeface="ＭＳ Ｐゴシック" pitchFamily="34" charset="-128"/>
                <a:hlinkClick r:id="rId4"/>
              </a:rPr>
              <a:t>http://www.siteadvisor.com/webmasters/index.html</a:t>
            </a:r>
            <a:endParaRPr lang="en-CA" sz="13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CA" sz="2000" dirty="0" smtClean="0">
                <a:ea typeface="ＭＳ Ｐゴシック" pitchFamily="34" charset="-128"/>
              </a:rPr>
              <a:t>Note: it’s not always obvious which sites are risky to visit!</a:t>
            </a:r>
          </a:p>
          <a:p>
            <a:pPr lvl="2" eaLnBrk="1" hangingPunct="1"/>
            <a:r>
              <a:rPr lang="en-CA" sz="1800" dirty="0" smtClean="0">
                <a:ea typeface="ＭＳ Ｐゴシック" pitchFamily="34" charset="-128"/>
              </a:rPr>
              <a:t>Legitimate websites could get ‘hacked’</a:t>
            </a:r>
            <a:endParaRPr lang="en-CA" sz="1200" dirty="0" smtClean="0">
              <a:ea typeface="ＭＳ Ｐゴシック" pitchFamily="34" charset="-128"/>
            </a:endParaRPr>
          </a:p>
          <a:p>
            <a:pPr eaLnBrk="1" hangingPunct="1"/>
            <a:endParaRPr lang="en-CA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CA" dirty="0" smtClean="0">
                <a:effectLst/>
                <a:ea typeface="ＭＳ Ｐゴシック" pitchFamily="34" charset="-128"/>
              </a:rPr>
              <a:t>JT: Computer Communications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ea typeface="ＭＳ Ｐゴシック" pitchFamily="34" charset="-128"/>
              </a:rPr>
              <a:t>All computers can only understand machine language (binary: two state model).</a:t>
            </a:r>
          </a:p>
          <a:p>
            <a:pPr eaLnBrk="1" hangingPunct="1"/>
            <a:r>
              <a:rPr lang="en-CA" dirty="0" smtClean="0">
                <a:ea typeface="ＭＳ Ｐゴシック" pitchFamily="34" charset="-128"/>
              </a:rPr>
              <a:t>Different computer operating systems have their own version of binary.</a:t>
            </a:r>
          </a:p>
          <a:p>
            <a:pPr lvl="1" eaLnBrk="1" hangingPunct="1"/>
            <a:r>
              <a:rPr lang="en-CA" dirty="0" smtClean="0">
                <a:ea typeface="ＭＳ Ｐゴシック" pitchFamily="34" charset="-128"/>
              </a:rPr>
              <a:t>That’s why you can’t directly install a program written for one operating system (O/S) onto a computer with a different O/S</a:t>
            </a:r>
          </a:p>
        </p:txBody>
      </p:sp>
      <p:sp>
        <p:nvSpPr>
          <p:cNvPr id="23555" name="computr4"/>
          <p:cNvSpPr>
            <a:spLocks noEditPoints="1" noChangeArrowheads="1"/>
          </p:cNvSpPr>
          <p:nvPr/>
        </p:nvSpPr>
        <p:spPr bwMode="auto">
          <a:xfrm>
            <a:off x="1143000" y="4114800"/>
            <a:ext cx="1143000" cy="1295400"/>
          </a:xfrm>
          <a:custGeom>
            <a:avLst/>
            <a:gdLst>
              <a:gd name="T0" fmla="*/ 30241877 w 21600"/>
              <a:gd name="T1" fmla="*/ 0 h 21600"/>
              <a:gd name="T2" fmla="*/ 60483755 w 21600"/>
              <a:gd name="T3" fmla="*/ 38844009 h 21600"/>
              <a:gd name="T4" fmla="*/ 30241877 w 21600"/>
              <a:gd name="T5" fmla="*/ 77688019 h 21600"/>
              <a:gd name="T6" fmla="*/ 0 w 21600"/>
              <a:gd name="T7" fmla="*/ 38844009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09 w 21600"/>
              <a:gd name="T13" fmla="*/ 2414 h 21600"/>
              <a:gd name="T14" fmla="*/ 18090 w 21600"/>
              <a:gd name="T15" fmla="*/ 110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21600"/>
                </a:moveTo>
                <a:lnTo>
                  <a:pt x="19872" y="21600"/>
                </a:lnTo>
                <a:lnTo>
                  <a:pt x="19872" y="19623"/>
                </a:lnTo>
                <a:lnTo>
                  <a:pt x="21600" y="19623"/>
                </a:lnTo>
                <a:lnTo>
                  <a:pt x="21600" y="11104"/>
                </a:lnTo>
                <a:lnTo>
                  <a:pt x="21600" y="1217"/>
                </a:lnTo>
                <a:lnTo>
                  <a:pt x="21600" y="913"/>
                </a:lnTo>
                <a:lnTo>
                  <a:pt x="21384" y="761"/>
                </a:lnTo>
                <a:lnTo>
                  <a:pt x="21168" y="456"/>
                </a:lnTo>
                <a:lnTo>
                  <a:pt x="20952" y="304"/>
                </a:lnTo>
                <a:lnTo>
                  <a:pt x="20736" y="152"/>
                </a:lnTo>
                <a:lnTo>
                  <a:pt x="20520" y="0"/>
                </a:lnTo>
                <a:lnTo>
                  <a:pt x="19872" y="0"/>
                </a:lnTo>
                <a:lnTo>
                  <a:pt x="19440" y="0"/>
                </a:lnTo>
                <a:lnTo>
                  <a:pt x="10800" y="0"/>
                </a:lnTo>
                <a:lnTo>
                  <a:pt x="1944" y="0"/>
                </a:lnTo>
                <a:lnTo>
                  <a:pt x="1512" y="0"/>
                </a:lnTo>
                <a:lnTo>
                  <a:pt x="1080" y="0"/>
                </a:lnTo>
                <a:lnTo>
                  <a:pt x="648" y="152"/>
                </a:lnTo>
                <a:lnTo>
                  <a:pt x="432" y="304"/>
                </a:lnTo>
                <a:lnTo>
                  <a:pt x="216" y="456"/>
                </a:lnTo>
                <a:lnTo>
                  <a:pt x="0" y="761"/>
                </a:lnTo>
                <a:lnTo>
                  <a:pt x="0" y="913"/>
                </a:lnTo>
                <a:lnTo>
                  <a:pt x="0" y="1217"/>
                </a:lnTo>
                <a:lnTo>
                  <a:pt x="0" y="11104"/>
                </a:lnTo>
                <a:lnTo>
                  <a:pt x="0" y="19623"/>
                </a:lnTo>
                <a:lnTo>
                  <a:pt x="1728" y="19623"/>
                </a:lnTo>
                <a:lnTo>
                  <a:pt x="1728" y="21600"/>
                </a:lnTo>
                <a:lnTo>
                  <a:pt x="10800" y="21600"/>
                </a:lnTo>
                <a:close/>
              </a:path>
              <a:path w="21600" h="21600" extrusionOk="0">
                <a:moveTo>
                  <a:pt x="17496" y="11256"/>
                </a:moveTo>
                <a:lnTo>
                  <a:pt x="17712" y="11256"/>
                </a:lnTo>
                <a:lnTo>
                  <a:pt x="17928" y="11256"/>
                </a:lnTo>
                <a:lnTo>
                  <a:pt x="17928" y="11104"/>
                </a:lnTo>
                <a:lnTo>
                  <a:pt x="18144" y="11104"/>
                </a:lnTo>
                <a:lnTo>
                  <a:pt x="18144" y="10952"/>
                </a:lnTo>
                <a:lnTo>
                  <a:pt x="18144" y="10800"/>
                </a:lnTo>
                <a:lnTo>
                  <a:pt x="18144" y="2586"/>
                </a:lnTo>
                <a:lnTo>
                  <a:pt x="18144" y="2434"/>
                </a:lnTo>
                <a:lnTo>
                  <a:pt x="18144" y="2282"/>
                </a:lnTo>
                <a:lnTo>
                  <a:pt x="17928" y="2130"/>
                </a:lnTo>
                <a:lnTo>
                  <a:pt x="17712" y="1977"/>
                </a:lnTo>
                <a:lnTo>
                  <a:pt x="17496" y="1977"/>
                </a:lnTo>
                <a:lnTo>
                  <a:pt x="3888" y="1977"/>
                </a:lnTo>
                <a:lnTo>
                  <a:pt x="3672" y="1977"/>
                </a:lnTo>
                <a:lnTo>
                  <a:pt x="3456" y="1977"/>
                </a:lnTo>
                <a:lnTo>
                  <a:pt x="3456" y="2130"/>
                </a:lnTo>
                <a:lnTo>
                  <a:pt x="3240" y="2130"/>
                </a:lnTo>
                <a:lnTo>
                  <a:pt x="3240" y="2282"/>
                </a:lnTo>
                <a:lnTo>
                  <a:pt x="3024" y="2282"/>
                </a:lnTo>
                <a:lnTo>
                  <a:pt x="3024" y="2434"/>
                </a:lnTo>
                <a:lnTo>
                  <a:pt x="3024" y="2586"/>
                </a:lnTo>
                <a:lnTo>
                  <a:pt x="3024" y="10800"/>
                </a:lnTo>
                <a:lnTo>
                  <a:pt x="3024" y="10952"/>
                </a:lnTo>
                <a:lnTo>
                  <a:pt x="3240" y="11104"/>
                </a:lnTo>
                <a:lnTo>
                  <a:pt x="3456" y="11256"/>
                </a:lnTo>
                <a:lnTo>
                  <a:pt x="3672" y="11256"/>
                </a:lnTo>
                <a:lnTo>
                  <a:pt x="3888" y="11256"/>
                </a:lnTo>
                <a:lnTo>
                  <a:pt x="17496" y="11256"/>
                </a:lnTo>
                <a:moveTo>
                  <a:pt x="2808" y="19623"/>
                </a:moveTo>
                <a:lnTo>
                  <a:pt x="2808" y="19927"/>
                </a:lnTo>
                <a:lnTo>
                  <a:pt x="2808" y="21144"/>
                </a:lnTo>
                <a:lnTo>
                  <a:pt x="2808" y="21600"/>
                </a:lnTo>
                <a:lnTo>
                  <a:pt x="2808" y="19623"/>
                </a:lnTo>
                <a:moveTo>
                  <a:pt x="4104" y="19623"/>
                </a:moveTo>
                <a:lnTo>
                  <a:pt x="4104" y="19927"/>
                </a:lnTo>
                <a:lnTo>
                  <a:pt x="4104" y="21144"/>
                </a:lnTo>
                <a:lnTo>
                  <a:pt x="4104" y="21600"/>
                </a:lnTo>
                <a:lnTo>
                  <a:pt x="4104" y="19623"/>
                </a:lnTo>
                <a:moveTo>
                  <a:pt x="5184" y="19623"/>
                </a:moveTo>
                <a:lnTo>
                  <a:pt x="5184" y="19927"/>
                </a:lnTo>
                <a:lnTo>
                  <a:pt x="5184" y="21144"/>
                </a:lnTo>
                <a:lnTo>
                  <a:pt x="5184" y="21600"/>
                </a:lnTo>
                <a:lnTo>
                  <a:pt x="5184" y="19623"/>
                </a:lnTo>
                <a:moveTo>
                  <a:pt x="6480" y="19623"/>
                </a:moveTo>
                <a:lnTo>
                  <a:pt x="6480" y="19927"/>
                </a:lnTo>
                <a:lnTo>
                  <a:pt x="6480" y="21144"/>
                </a:lnTo>
                <a:lnTo>
                  <a:pt x="6480" y="21600"/>
                </a:lnTo>
                <a:lnTo>
                  <a:pt x="6480" y="19623"/>
                </a:lnTo>
                <a:moveTo>
                  <a:pt x="7560" y="19623"/>
                </a:moveTo>
                <a:lnTo>
                  <a:pt x="7560" y="19927"/>
                </a:lnTo>
                <a:lnTo>
                  <a:pt x="7560" y="21144"/>
                </a:lnTo>
                <a:lnTo>
                  <a:pt x="7560" y="21600"/>
                </a:lnTo>
                <a:lnTo>
                  <a:pt x="7560" y="19623"/>
                </a:lnTo>
                <a:moveTo>
                  <a:pt x="8856" y="19623"/>
                </a:moveTo>
                <a:lnTo>
                  <a:pt x="8856" y="19927"/>
                </a:lnTo>
                <a:lnTo>
                  <a:pt x="8856" y="21144"/>
                </a:lnTo>
                <a:lnTo>
                  <a:pt x="8856" y="21600"/>
                </a:lnTo>
                <a:lnTo>
                  <a:pt x="8856" y="19623"/>
                </a:lnTo>
                <a:moveTo>
                  <a:pt x="10152" y="19623"/>
                </a:moveTo>
                <a:lnTo>
                  <a:pt x="10152" y="19927"/>
                </a:lnTo>
                <a:lnTo>
                  <a:pt x="10152" y="21144"/>
                </a:lnTo>
                <a:lnTo>
                  <a:pt x="10152" y="21600"/>
                </a:lnTo>
                <a:lnTo>
                  <a:pt x="10152" y="19623"/>
                </a:lnTo>
                <a:moveTo>
                  <a:pt x="11232" y="19623"/>
                </a:moveTo>
                <a:lnTo>
                  <a:pt x="11232" y="19927"/>
                </a:lnTo>
                <a:lnTo>
                  <a:pt x="11232" y="21144"/>
                </a:lnTo>
                <a:lnTo>
                  <a:pt x="11232" y="21600"/>
                </a:lnTo>
                <a:lnTo>
                  <a:pt x="11232" y="19623"/>
                </a:lnTo>
                <a:moveTo>
                  <a:pt x="12528" y="19623"/>
                </a:moveTo>
                <a:lnTo>
                  <a:pt x="12528" y="19927"/>
                </a:lnTo>
                <a:lnTo>
                  <a:pt x="12528" y="21144"/>
                </a:lnTo>
                <a:lnTo>
                  <a:pt x="12528" y="21600"/>
                </a:lnTo>
                <a:lnTo>
                  <a:pt x="12528" y="19623"/>
                </a:lnTo>
                <a:moveTo>
                  <a:pt x="13608" y="19623"/>
                </a:moveTo>
                <a:lnTo>
                  <a:pt x="13608" y="19927"/>
                </a:lnTo>
                <a:lnTo>
                  <a:pt x="13608" y="21144"/>
                </a:lnTo>
                <a:lnTo>
                  <a:pt x="13608" y="21600"/>
                </a:lnTo>
                <a:lnTo>
                  <a:pt x="13608" y="19623"/>
                </a:lnTo>
                <a:moveTo>
                  <a:pt x="14904" y="19623"/>
                </a:moveTo>
                <a:lnTo>
                  <a:pt x="14904" y="19927"/>
                </a:lnTo>
                <a:lnTo>
                  <a:pt x="14904" y="21144"/>
                </a:lnTo>
                <a:lnTo>
                  <a:pt x="14904" y="21600"/>
                </a:lnTo>
                <a:lnTo>
                  <a:pt x="14904" y="19623"/>
                </a:lnTo>
                <a:moveTo>
                  <a:pt x="16200" y="19623"/>
                </a:moveTo>
                <a:lnTo>
                  <a:pt x="16200" y="19927"/>
                </a:lnTo>
                <a:lnTo>
                  <a:pt x="16200" y="21144"/>
                </a:lnTo>
                <a:lnTo>
                  <a:pt x="16200" y="21600"/>
                </a:lnTo>
                <a:lnTo>
                  <a:pt x="16200" y="19623"/>
                </a:lnTo>
                <a:moveTo>
                  <a:pt x="17280" y="19623"/>
                </a:moveTo>
                <a:lnTo>
                  <a:pt x="17280" y="19927"/>
                </a:lnTo>
                <a:lnTo>
                  <a:pt x="17280" y="21144"/>
                </a:lnTo>
                <a:lnTo>
                  <a:pt x="17280" y="21600"/>
                </a:lnTo>
                <a:lnTo>
                  <a:pt x="17280" y="19623"/>
                </a:lnTo>
                <a:moveTo>
                  <a:pt x="18576" y="19623"/>
                </a:moveTo>
                <a:lnTo>
                  <a:pt x="18576" y="19927"/>
                </a:lnTo>
                <a:lnTo>
                  <a:pt x="18576" y="21144"/>
                </a:lnTo>
                <a:lnTo>
                  <a:pt x="18576" y="21600"/>
                </a:lnTo>
                <a:lnTo>
                  <a:pt x="18576" y="19623"/>
                </a:lnTo>
                <a:moveTo>
                  <a:pt x="19872" y="19623"/>
                </a:moveTo>
                <a:lnTo>
                  <a:pt x="16848" y="19623"/>
                </a:lnTo>
                <a:lnTo>
                  <a:pt x="5400" y="19623"/>
                </a:lnTo>
                <a:lnTo>
                  <a:pt x="1728" y="19623"/>
                </a:lnTo>
                <a:lnTo>
                  <a:pt x="19872" y="19623"/>
                </a:lnTo>
                <a:moveTo>
                  <a:pt x="12096" y="14146"/>
                </a:moveTo>
                <a:lnTo>
                  <a:pt x="12096" y="13386"/>
                </a:lnTo>
                <a:lnTo>
                  <a:pt x="19224" y="13386"/>
                </a:lnTo>
                <a:lnTo>
                  <a:pt x="19224" y="14146"/>
                </a:lnTo>
                <a:lnTo>
                  <a:pt x="12096" y="141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sz="1600" dirty="0"/>
              <a:t>MAC</a:t>
            </a:r>
          </a:p>
        </p:txBody>
      </p:sp>
      <p:grpSp>
        <p:nvGrpSpPr>
          <p:cNvPr id="23556" name="Group 12"/>
          <p:cNvGrpSpPr>
            <a:grpSpLocks/>
          </p:cNvGrpSpPr>
          <p:nvPr/>
        </p:nvGrpSpPr>
        <p:grpSpPr bwMode="auto">
          <a:xfrm>
            <a:off x="6096000" y="4038600"/>
            <a:ext cx="1143000" cy="1428750"/>
            <a:chOff x="3408" y="2688"/>
            <a:chExt cx="720" cy="900"/>
          </a:xfrm>
        </p:grpSpPr>
        <p:sp>
          <p:nvSpPr>
            <p:cNvPr id="23557" name="computr1"/>
            <p:cNvSpPr>
              <a:spLocks noEditPoints="1" noChangeArrowheads="1"/>
            </p:cNvSpPr>
            <p:nvPr/>
          </p:nvSpPr>
          <p:spPr bwMode="auto">
            <a:xfrm>
              <a:off x="3408" y="2688"/>
              <a:ext cx="720" cy="900"/>
            </a:xfrm>
            <a:custGeom>
              <a:avLst/>
              <a:gdLst>
                <a:gd name="T0" fmla="*/ 22 w 21600"/>
                <a:gd name="T1" fmla="*/ 0 h 21600"/>
                <a:gd name="T2" fmla="*/ 12 w 21600"/>
                <a:gd name="T3" fmla="*/ 0 h 21600"/>
                <a:gd name="T4" fmla="*/ 2 w 21600"/>
                <a:gd name="T5" fmla="*/ 0 h 21600"/>
                <a:gd name="T6" fmla="*/ 0 w 21600"/>
                <a:gd name="T7" fmla="*/ 27 h 21600"/>
                <a:gd name="T8" fmla="*/ 0 w 21600"/>
                <a:gd name="T9" fmla="*/ 37 h 21600"/>
                <a:gd name="T10" fmla="*/ 12 w 21600"/>
                <a:gd name="T11" fmla="*/ 37 h 21600"/>
                <a:gd name="T12" fmla="*/ 24 w 21600"/>
                <a:gd name="T13" fmla="*/ 37 h 21600"/>
                <a:gd name="T14" fmla="*/ 24 w 21600"/>
                <a:gd name="T15" fmla="*/ 27 h 21600"/>
                <a:gd name="T16" fmla="*/ 22 w 21600"/>
                <a:gd name="T17" fmla="*/ 24 h 21600"/>
                <a:gd name="T18" fmla="*/ 2 w 21600"/>
                <a:gd name="T19" fmla="*/ 24 h 21600"/>
                <a:gd name="T20" fmla="*/ 2 w 21600"/>
                <a:gd name="T21" fmla="*/ 12 h 21600"/>
                <a:gd name="T22" fmla="*/ 22 w 21600"/>
                <a:gd name="T23" fmla="*/ 12 h 21600"/>
                <a:gd name="T24" fmla="*/ 0 w 21600"/>
                <a:gd name="T25" fmla="*/ 32 h 21600"/>
                <a:gd name="T26" fmla="*/ 24 w 21600"/>
                <a:gd name="T27" fmla="*/ 32 h 21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4920 w 21600"/>
                <a:gd name="T43" fmla="*/ 2544 h 21600"/>
                <a:gd name="T44" fmla="*/ 16770 w 21600"/>
                <a:gd name="T45" fmla="*/ 11160 h 21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600" h="21600" extrusionOk="0">
                  <a:moveTo>
                    <a:pt x="16994" y="15388"/>
                  </a:moveTo>
                  <a:lnTo>
                    <a:pt x="16994" y="13553"/>
                  </a:lnTo>
                  <a:lnTo>
                    <a:pt x="19535" y="13553"/>
                  </a:lnTo>
                  <a:lnTo>
                    <a:pt x="19535" y="10729"/>
                  </a:lnTo>
                  <a:lnTo>
                    <a:pt x="19535" y="6776"/>
                  </a:lnTo>
                  <a:lnTo>
                    <a:pt x="19535" y="0"/>
                  </a:lnTo>
                  <a:lnTo>
                    <a:pt x="10800" y="0"/>
                  </a:lnTo>
                  <a:lnTo>
                    <a:pt x="2065" y="0"/>
                  </a:lnTo>
                  <a:lnTo>
                    <a:pt x="2065" y="6776"/>
                  </a:lnTo>
                  <a:lnTo>
                    <a:pt x="2065" y="10729"/>
                  </a:lnTo>
                  <a:lnTo>
                    <a:pt x="2065" y="13553"/>
                  </a:lnTo>
                  <a:lnTo>
                    <a:pt x="4606" y="13553"/>
                  </a:lnTo>
                  <a:lnTo>
                    <a:pt x="4606" y="15388"/>
                  </a:lnTo>
                  <a:lnTo>
                    <a:pt x="0" y="15388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5388"/>
                  </a:lnTo>
                  <a:lnTo>
                    <a:pt x="16994" y="15388"/>
                  </a:lnTo>
                  <a:close/>
                </a:path>
                <a:path w="21600" h="21600" extrusionOk="0">
                  <a:moveTo>
                    <a:pt x="4606" y="15388"/>
                  </a:moveTo>
                  <a:lnTo>
                    <a:pt x="4606" y="13553"/>
                  </a:lnTo>
                  <a:lnTo>
                    <a:pt x="16994" y="13553"/>
                  </a:lnTo>
                  <a:lnTo>
                    <a:pt x="16994" y="15388"/>
                  </a:lnTo>
                  <a:lnTo>
                    <a:pt x="4606" y="15388"/>
                  </a:lnTo>
                </a:path>
                <a:path w="21600" h="21600" extrusionOk="0">
                  <a:moveTo>
                    <a:pt x="4606" y="11294"/>
                  </a:moveTo>
                  <a:lnTo>
                    <a:pt x="4606" y="2259"/>
                  </a:lnTo>
                  <a:lnTo>
                    <a:pt x="16994" y="2259"/>
                  </a:lnTo>
                  <a:lnTo>
                    <a:pt x="16994" y="11294"/>
                  </a:lnTo>
                  <a:lnTo>
                    <a:pt x="4606" y="11294"/>
                  </a:lnTo>
                  <a:moveTo>
                    <a:pt x="13976" y="17082"/>
                  </a:moveTo>
                  <a:lnTo>
                    <a:pt x="13976" y="16376"/>
                  </a:lnTo>
                  <a:lnTo>
                    <a:pt x="20171" y="16376"/>
                  </a:lnTo>
                  <a:lnTo>
                    <a:pt x="20171" y="17082"/>
                  </a:lnTo>
                  <a:lnTo>
                    <a:pt x="13976" y="17082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23558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9" y="2726"/>
              <a:ext cx="45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Text Box 10"/>
            <p:cNvSpPr txBox="1">
              <a:spLocks noChangeArrowheads="1"/>
            </p:cNvSpPr>
            <p:nvPr/>
          </p:nvSpPr>
          <p:spPr bwMode="auto">
            <a:xfrm>
              <a:off x="3438" y="3370"/>
              <a:ext cx="5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dirty="0"/>
                <a:t>Windows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1478</TotalTime>
  <Words>2301</Words>
  <Application>Microsoft Office PowerPoint</Application>
  <PresentationFormat>On-screen Show (4:3)</PresentationFormat>
  <Paragraphs>527</Paragraphs>
  <Slides>74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Aspect</vt:lpstr>
      <vt:lpstr>Chart</vt:lpstr>
      <vt:lpstr>Networking &amp; Security</vt:lpstr>
      <vt:lpstr>Reading Assignment</vt:lpstr>
      <vt:lpstr>Basics of Networking – The Internet</vt:lpstr>
      <vt:lpstr>Objectives</vt:lpstr>
      <vt:lpstr>Browsing</vt:lpstr>
      <vt:lpstr>What Happened?</vt:lpstr>
      <vt:lpstr>JT: Early Note About Security</vt:lpstr>
      <vt:lpstr>JT: Early Note About Security</vt:lpstr>
      <vt:lpstr>JT: Computer Communications</vt:lpstr>
      <vt:lpstr>JT: The Internet</vt:lpstr>
      <vt:lpstr>The Internet (JT: Common Protocols)</vt:lpstr>
      <vt:lpstr>The Network</vt:lpstr>
      <vt:lpstr>JT: Networks</vt:lpstr>
      <vt:lpstr>JT: Connections</vt:lpstr>
      <vt:lpstr>JT: Types Of Wireless Network Connections (wired ~100 – 1000 Mbps)</vt:lpstr>
      <vt:lpstr>JT: Networks</vt:lpstr>
      <vt:lpstr>JT: Router And Modem</vt:lpstr>
      <vt:lpstr>JT: All The Network Hardware Is Still Not Sufficient</vt:lpstr>
      <vt:lpstr>JT: The Internet</vt:lpstr>
      <vt:lpstr>Internet Protocol</vt:lpstr>
      <vt:lpstr>IP Analogy</vt:lpstr>
      <vt:lpstr>JT: Address Restrictions And Registrations</vt:lpstr>
      <vt:lpstr>Port Numbers</vt:lpstr>
      <vt:lpstr>Transmission Control Protocol</vt:lpstr>
      <vt:lpstr>JT: TCP And Port Numbers</vt:lpstr>
      <vt:lpstr>Transmission Control Protocol </vt:lpstr>
      <vt:lpstr>Transmission Control Protocol </vt:lpstr>
      <vt:lpstr>Transmission Control Protocol </vt:lpstr>
      <vt:lpstr>Transmission Control Protocol </vt:lpstr>
      <vt:lpstr>Transmission Control Protocol </vt:lpstr>
      <vt:lpstr>Transmission Control Protocol </vt:lpstr>
      <vt:lpstr>How does it Happen?</vt:lpstr>
      <vt:lpstr>JT: Non-Default Port Numbers And Security</vt:lpstr>
      <vt:lpstr>JT: Non-Default Port Numbers And Security (2)</vt:lpstr>
      <vt:lpstr>JT: Effect Of Using Non-Default Port Numbers</vt:lpstr>
      <vt:lpstr>JT: Packet Switched Networks, What Are They</vt:lpstr>
      <vt:lpstr>Packet Switching</vt:lpstr>
      <vt:lpstr>Packet Switching (JT: How It Works)</vt:lpstr>
      <vt:lpstr>Internet Protocols (again)</vt:lpstr>
      <vt:lpstr>UDP</vt:lpstr>
      <vt:lpstr>TCP</vt:lpstr>
      <vt:lpstr>TCP</vt:lpstr>
      <vt:lpstr>JT: TCP Vs. UDP</vt:lpstr>
      <vt:lpstr>JT: Internet History (Context)</vt:lpstr>
      <vt:lpstr>JT: The Cold War And The Space Race</vt:lpstr>
      <vt:lpstr>JT: The Cold War And The Space Race</vt:lpstr>
      <vt:lpstr>JT: ARPA (Advanced Research Projects Agency)</vt:lpstr>
      <vt:lpstr>JT: The ARPANET</vt:lpstr>
      <vt:lpstr>JT: The First Data Sent1</vt:lpstr>
      <vt:lpstr>Brief History of the Internet (Summary)</vt:lpstr>
      <vt:lpstr>The World Wide Web</vt:lpstr>
      <vt:lpstr>Objectives</vt:lpstr>
      <vt:lpstr>JT: The History Of The World Wide Web</vt:lpstr>
      <vt:lpstr>JT: The History Of The World Wide Web (2)</vt:lpstr>
      <vt:lpstr>JT: Growth Of The WWW</vt:lpstr>
      <vt:lpstr>The Internet</vt:lpstr>
      <vt:lpstr>JT: URL’s</vt:lpstr>
      <vt:lpstr>Parts Of A URL</vt:lpstr>
      <vt:lpstr>PowerPoint Presentation</vt:lpstr>
      <vt:lpstr>Naming (JT: Converts Text URL To A Numerical IP Address)</vt:lpstr>
      <vt:lpstr>Resolving a Name (JT: Website Name To Numerical Address)</vt:lpstr>
      <vt:lpstr>Naming (…JT: And How Names Are Used in Web Connection)</vt:lpstr>
      <vt:lpstr>PowerPoint Presentation</vt:lpstr>
      <vt:lpstr>PowerPoint Presentation</vt:lpstr>
      <vt:lpstr>HTTP</vt:lpstr>
      <vt:lpstr>Hyper Text Transfer Protocol</vt:lpstr>
      <vt:lpstr>JT: Get Request</vt:lpstr>
      <vt:lpstr>JT: Post (Sending Info Via Web)</vt:lpstr>
      <vt:lpstr>Message Structure </vt:lpstr>
      <vt:lpstr>JT: A ‘Blank’ Webpage</vt:lpstr>
      <vt:lpstr>A Single Link Webpage</vt:lpstr>
      <vt:lpstr>A Table Of Links</vt:lpstr>
      <vt:lpstr>Example GET</vt:lpstr>
      <vt:lpstr>Example Response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sysman</cp:lastModifiedBy>
  <cp:revision>237</cp:revision>
  <dcterms:created xsi:type="dcterms:W3CDTF">2006-08-16T00:00:00Z</dcterms:created>
  <dcterms:modified xsi:type="dcterms:W3CDTF">2014-03-25T22:56:05Z</dcterms:modified>
</cp:coreProperties>
</file>