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0"/>
  </p:notesMasterIdLst>
  <p:sldIdLst>
    <p:sldId id="256" r:id="rId2"/>
    <p:sldId id="257" r:id="rId3"/>
    <p:sldId id="296" r:id="rId4"/>
    <p:sldId id="297" r:id="rId5"/>
    <p:sldId id="339" r:id="rId6"/>
    <p:sldId id="340" r:id="rId7"/>
    <p:sldId id="341" r:id="rId8"/>
    <p:sldId id="342" r:id="rId9"/>
    <p:sldId id="298" r:id="rId10"/>
    <p:sldId id="299" r:id="rId11"/>
    <p:sldId id="343" r:id="rId12"/>
    <p:sldId id="344" r:id="rId13"/>
    <p:sldId id="345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46" r:id="rId22"/>
    <p:sldId id="307" r:id="rId23"/>
    <p:sldId id="308" r:id="rId24"/>
    <p:sldId id="309" r:id="rId25"/>
    <p:sldId id="310" r:id="rId26"/>
    <p:sldId id="311" r:id="rId27"/>
    <p:sldId id="354" r:id="rId28"/>
    <p:sldId id="355" r:id="rId29"/>
    <p:sldId id="312" r:id="rId30"/>
    <p:sldId id="313" r:id="rId31"/>
    <p:sldId id="314" r:id="rId32"/>
    <p:sldId id="315" r:id="rId33"/>
    <p:sldId id="347" r:id="rId34"/>
    <p:sldId id="348" r:id="rId35"/>
    <p:sldId id="349" r:id="rId36"/>
    <p:sldId id="316" r:id="rId37"/>
    <p:sldId id="317" r:id="rId38"/>
    <p:sldId id="318" r:id="rId39"/>
    <p:sldId id="319" r:id="rId40"/>
    <p:sldId id="350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51" r:id="rId51"/>
    <p:sldId id="329" r:id="rId52"/>
    <p:sldId id="330" r:id="rId53"/>
    <p:sldId id="352" r:id="rId54"/>
    <p:sldId id="353" r:id="rId55"/>
    <p:sldId id="331" r:id="rId56"/>
    <p:sldId id="332" r:id="rId57"/>
    <p:sldId id="333" r:id="rId58"/>
    <p:sldId id="335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06" autoAdjust="0"/>
    <p:restoredTop sz="91287" autoAdjust="0"/>
  </p:normalViewPr>
  <p:slideViewPr>
    <p:cSldViewPr>
      <p:cViewPr>
        <p:scale>
          <a:sx n="75" d="100"/>
          <a:sy n="75" d="100"/>
        </p:scale>
        <p:origin x="-64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A4858AD5-316E-4723-818B-B5BAF3293934}" type="datetimeFigureOut">
              <a:rPr lang="en-US"/>
              <a:pPr>
                <a:defRPr/>
              </a:pPr>
              <a:t>3/19/2014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0DDCD7D7-8542-4239-897A-FC13409AF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09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CD7D7-8542-4239-897A-FC13409AF6C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72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CD7D7-8542-4239-897A-FC13409AF6C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43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CD7D7-8542-4239-897A-FC13409AF6C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18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CD7D7-8542-4239-897A-FC13409AF6C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82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62BF9-0837-498B-98E8-7BCB2274F32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CD7D7-8542-4239-897A-FC13409AF6C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75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78289-B6D1-4719-870C-4D08006846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latin typeface="+mn-lt"/>
                <a:cs typeface="+mn-cs"/>
              </a:rPr>
              <a:t>© </a:t>
            </a:r>
            <a:r>
              <a:rPr lang="en-US" sz="1200" b="0" dirty="0" err="1">
                <a:latin typeface="+mn-lt"/>
                <a:cs typeface="+mn-cs"/>
              </a:rPr>
              <a:t>Jalal</a:t>
            </a:r>
            <a:r>
              <a:rPr lang="en-US" sz="1200" b="0" dirty="0">
                <a:latin typeface="+mn-lt"/>
                <a:cs typeface="+mn-cs"/>
              </a:rPr>
              <a:t> Kawash 2010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609600" y="3849688"/>
            <a:ext cx="14811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FE6AE-8036-4B21-8E4D-1BF0644C6221}" type="datetime1">
              <a:rPr lang="en-US"/>
              <a:pPr>
                <a:defRPr/>
              </a:pPr>
              <a:t>3/19/2014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F1829CAA-7452-48E3-AD30-939863B75B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F1B11-F248-499A-8B50-BC1B650572E9}" type="datetime1">
              <a:rPr lang="en-US"/>
              <a:pPr>
                <a:defRPr/>
              </a:pPr>
              <a:t>3/19/2014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E4152-37FE-4D29-8CC9-0ABA0C5B84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9026-AA68-4DD3-950E-B32583235274}" type="datetime1">
              <a:rPr lang="en-US"/>
              <a:pPr>
                <a:defRPr/>
              </a:pPr>
              <a:t>3/19/2014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A39C5-2625-4324-881B-CFEEFF70E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49CF0-C3E3-4A52-9E22-67EE162E0264}" type="datetime1">
              <a:rPr lang="en-US"/>
              <a:pPr>
                <a:defRPr/>
              </a:pPr>
              <a:t>3/19/2014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AB828-D345-46DC-8A89-A2D920B1BB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45DF9-F3A2-4CC9-8C6E-82E1A9537B32}" type="datetime1">
              <a:rPr lang="en-US"/>
              <a:pPr>
                <a:defRPr/>
              </a:pPr>
              <a:t>3/19/2014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D91D-B2EF-47BA-B464-ECEE398BA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8BB49-46F7-4959-9138-43D6FEC4AAB6}" type="datetime1">
              <a:rPr lang="en-US"/>
              <a:pPr>
                <a:defRPr/>
              </a:pPr>
              <a:t>3/19/2014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7AFB-233B-4955-8364-15BAE34F1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1676400" y="533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2667000" y="914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3657600" y="13716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4648200" y="19050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A1BA3-F8A3-42EE-A46E-9803F4835352}" type="datetime1">
              <a:rPr lang="en-US"/>
              <a:pPr>
                <a:defRPr/>
              </a:pPr>
              <a:t>3/19/2014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F0DDD-1725-4282-AF1B-7155B76B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636EF-87C7-426E-ADEA-E001976FDAFD}" type="datetime1">
              <a:rPr lang="en-US"/>
              <a:pPr>
                <a:defRPr/>
              </a:pPr>
              <a:t>3/19/2014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35E53-3F4E-4A3D-8646-0E0F634FEE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D9744-58F8-4F95-88E2-0A97C69CD3C3}" type="datetime1">
              <a:rPr lang="en-US"/>
              <a:pPr>
                <a:defRPr/>
              </a:pPr>
              <a:t>3/19/2014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C7792-08E2-4AF4-BD28-BE7444DA34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F528D-ACCB-448F-888D-3BF19A76C132}" type="datetime1">
              <a:rPr lang="en-US"/>
              <a:pPr>
                <a:defRPr/>
              </a:pPr>
              <a:t>3/19/2014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6AAC4-F9B8-4D85-90C4-106D523DF2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3" name="Rectangle 5"/>
          <p:cNvSpPr/>
          <p:nvPr userDrawn="1"/>
        </p:nvSpPr>
        <p:spPr>
          <a:xfrm>
            <a:off x="3886200" y="61722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latin typeface="+mn-lt"/>
                <a:cs typeface="+mn-cs"/>
              </a:rPr>
              <a:t>© </a:t>
            </a:r>
            <a:r>
              <a:rPr lang="en-US" sz="1200" b="0" dirty="0" err="1">
                <a:latin typeface="+mn-lt"/>
                <a:cs typeface="+mn-cs"/>
              </a:rPr>
              <a:t>Jalal</a:t>
            </a:r>
            <a:r>
              <a:rPr lang="en-US" sz="1200" b="0" dirty="0">
                <a:latin typeface="+mn-lt"/>
                <a:cs typeface="+mn-cs"/>
              </a:rPr>
              <a:t> Kawash 2009</a:t>
            </a:r>
          </a:p>
        </p:txBody>
      </p:sp>
      <p:sp>
        <p:nvSpPr>
          <p:cNvPr id="4" name="Rectangle 6"/>
          <p:cNvSpPr/>
          <p:nvPr userDrawn="1"/>
        </p:nvSpPr>
        <p:spPr>
          <a:xfrm>
            <a:off x="533400" y="6172200"/>
            <a:ext cx="25923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1" dirty="0">
                <a:latin typeface="+mn-lt"/>
                <a:cs typeface="+mn-cs"/>
              </a:rPr>
              <a:t>Peeking into Computer Science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1CB7B-0D3D-4FE7-9D40-51CA56C24EE5}" type="datetime1">
              <a:rPr lang="en-US"/>
              <a:pPr>
                <a:defRPr/>
              </a:pPr>
              <a:t>3/19/2014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23E71-6C75-45CD-8BD0-773662A1D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2CF8-9861-424E-B96A-7B4649849D15}" type="datetime1">
              <a:rPr lang="en-US"/>
              <a:pPr>
                <a:defRPr/>
              </a:pPr>
              <a:t>3/19/2014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F29E0-BC4E-4E0B-B20E-13E6B80DC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DA0DB-FB3D-4417-8C52-E0F0C37D482B}" type="datetime1">
              <a:rPr lang="en-US"/>
              <a:pPr>
                <a:defRPr/>
              </a:pPr>
              <a:t>3/19/2014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07C3-0554-46B4-A745-C50F2A4C2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rgbClr val="A7A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F5B7B0-2D8A-4467-8EA0-ADDAC745D70C}" type="datetime1">
              <a:rPr lang="en-US"/>
              <a:pPr>
                <a:defRPr/>
              </a:pPr>
              <a:t>3/19/2014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rgbClr val="A7A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A7A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E2E17B-3C23-4C95-AB17-A418107D53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latin typeface="+mn-lt"/>
                <a:cs typeface="+mn-cs"/>
              </a:rPr>
              <a:t>© </a:t>
            </a:r>
            <a:r>
              <a:rPr lang="en-US" sz="1200" b="0" dirty="0" err="1">
                <a:latin typeface="+mn-lt"/>
                <a:cs typeface="+mn-cs"/>
              </a:rPr>
              <a:t>Jalal</a:t>
            </a:r>
            <a:r>
              <a:rPr lang="en-US" sz="1200" b="0" dirty="0">
                <a:latin typeface="+mn-lt"/>
                <a:cs typeface="+mn-cs"/>
              </a:rPr>
              <a:t> Kawash 2010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1" dirty="0">
                <a:latin typeface="+mn-lt"/>
                <a:cs typeface="+mn-cs"/>
              </a:rPr>
              <a:t>Peeking into Computer Science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5"/>
          <a:srcRect l="52776" t="11578" r="8125" b="2106"/>
          <a:stretch>
            <a:fillRect/>
          </a:stretch>
        </p:blipFill>
        <p:spPr bwMode="auto">
          <a:xfrm>
            <a:off x="76200" y="5562600"/>
            <a:ext cx="465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78" r:id="rId4"/>
    <p:sldLayoutId id="2147483679" r:id="rId5"/>
    <p:sldLayoutId id="2147483680" r:id="rId6"/>
    <p:sldLayoutId id="2147483689" r:id="rId7"/>
    <p:sldLayoutId id="2147483681" r:id="rId8"/>
    <p:sldLayoutId id="2147483690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4 Database Queries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Peeking into Computer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QBE</a:t>
            </a:r>
            <a:endParaRPr lang="en-US" dirty="0"/>
          </a:p>
        </p:txBody>
      </p:sp>
      <p:sp>
        <p:nvSpPr>
          <p:cNvPr id="20482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1AA82E-C4CC-4D6A-A5FD-F4247C17DD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 l="12381" t="13255" r="61905" b="50098"/>
          <a:stretch>
            <a:fillRect/>
          </a:stretch>
        </p:blipFill>
        <p:spPr bwMode="auto">
          <a:xfrm>
            <a:off x="1676400" y="457200"/>
            <a:ext cx="5562600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r>
              <a:rPr lang="en-US" sz="3200" smtClean="0">
                <a:effectLst/>
                <a:ea typeface="ＭＳ Ｐゴシック" pitchFamily="34" charset="-128"/>
              </a:rPr>
              <a:t>JT’s Extra: Join Of Actual Cases From The Database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 the previous example this would only include the cases where the department number of the Employees table matched the department number of the Departments table.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(It should exclude non-existent combinations of employees and departments.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sz="3200" smtClean="0">
                <a:effectLst/>
                <a:ea typeface="ＭＳ Ｐゴシック" pitchFamily="34" charset="-128"/>
              </a:rPr>
              <a:t>JT’s Extra: MS-Access SQL Query</a:t>
            </a:r>
          </a:p>
        </p:txBody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SELECT Departments.*, Employees.*</a:t>
            </a:r>
          </a:p>
          <a:p>
            <a:r>
              <a:rPr lang="en-US" smtClean="0">
                <a:ea typeface="ＭＳ Ｐゴシック" pitchFamily="34" charset="-128"/>
              </a:rPr>
              <a:t>FROM Departments INNER JOIN Employees ON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Departments.[Department Number] = Employees.[Department number];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 bwMode="auto">
          <a:xfrm>
            <a:off x="533400" y="5334000"/>
            <a:ext cx="8183563" cy="1050925"/>
          </a:xfrm>
        </p:spPr>
        <p:txBody>
          <a:bodyPr/>
          <a:lstStyle/>
          <a:p>
            <a:r>
              <a:rPr lang="en-US" smtClean="0">
                <a:effectLst/>
                <a:ea typeface="ＭＳ Ｐゴシック" pitchFamily="34" charset="-128"/>
              </a:rPr>
              <a:t>JT’s Extra: Query Results</a:t>
            </a:r>
          </a:p>
        </p:txBody>
      </p:sp>
      <p:grpSp>
        <p:nvGrpSpPr>
          <p:cNvPr id="74761" name="Group 9"/>
          <p:cNvGrpSpPr>
            <a:grpSpLocks/>
          </p:cNvGrpSpPr>
          <p:nvPr/>
        </p:nvGrpSpPr>
        <p:grpSpPr bwMode="auto">
          <a:xfrm>
            <a:off x="533400" y="457200"/>
            <a:ext cx="7924800" cy="2049463"/>
            <a:chOff x="336" y="288"/>
            <a:chExt cx="4992" cy="1291"/>
          </a:xfrm>
        </p:grpSpPr>
        <p:pic>
          <p:nvPicPr>
            <p:cNvPr id="29702" name="Picture 4"/>
            <p:cNvPicPr>
              <a:picLocks noChangeAspect="1" noChangeArrowheads="1"/>
            </p:cNvPicPr>
            <p:nvPr/>
          </p:nvPicPr>
          <p:blipFill>
            <a:blip r:embed="rId2"/>
            <a:srcRect l="16875" t="35417" r="23750" b="43750"/>
            <a:stretch>
              <a:fillRect/>
            </a:stretch>
          </p:blipFill>
          <p:spPr bwMode="auto">
            <a:xfrm>
              <a:off x="336" y="528"/>
              <a:ext cx="4992" cy="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3" name="Text Box 6"/>
            <p:cNvSpPr txBox="1">
              <a:spLocks noChangeArrowheads="1"/>
            </p:cNvSpPr>
            <p:nvPr/>
          </p:nvSpPr>
          <p:spPr bwMode="auto">
            <a:xfrm>
              <a:off x="336" y="288"/>
              <a:ext cx="6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Results</a:t>
              </a:r>
            </a:p>
          </p:txBody>
        </p:sp>
      </p:grpSp>
      <p:grpSp>
        <p:nvGrpSpPr>
          <p:cNvPr id="74763" name="Group 11"/>
          <p:cNvGrpSpPr>
            <a:grpSpLocks/>
          </p:cNvGrpSpPr>
          <p:nvPr/>
        </p:nvGrpSpPr>
        <p:grpSpPr bwMode="auto">
          <a:xfrm>
            <a:off x="533400" y="2667000"/>
            <a:ext cx="6172200" cy="2800350"/>
            <a:chOff x="192" y="1680"/>
            <a:chExt cx="3888" cy="1764"/>
          </a:xfrm>
        </p:grpSpPr>
        <p:sp>
          <p:nvSpPr>
            <p:cNvPr id="29700" name="Text Box 7"/>
            <p:cNvSpPr txBox="1">
              <a:spLocks noChangeArrowheads="1"/>
            </p:cNvSpPr>
            <p:nvPr/>
          </p:nvSpPr>
          <p:spPr bwMode="auto">
            <a:xfrm>
              <a:off x="192" y="1680"/>
              <a:ext cx="16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Employees table</a:t>
              </a:r>
            </a:p>
          </p:txBody>
        </p:sp>
        <p:pic>
          <p:nvPicPr>
            <p:cNvPr id="29701" name="Picture 3"/>
            <p:cNvPicPr>
              <a:picLocks noChangeAspect="1" noChangeArrowheads="1"/>
            </p:cNvPicPr>
            <p:nvPr/>
          </p:nvPicPr>
          <p:blipFill>
            <a:blip r:embed="rId3"/>
            <a:srcRect l="5498" t="18750" r="62184" b="60138"/>
            <a:stretch>
              <a:fillRect/>
            </a:stretch>
          </p:blipFill>
          <p:spPr bwMode="auto">
            <a:xfrm>
              <a:off x="192" y="1920"/>
              <a:ext cx="3888" cy="1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Where </a:t>
            </a:r>
            <a:r>
              <a:rPr lang="en-US" dirty="0" err="1" smtClean="0"/>
              <a:t>Dnumbers</a:t>
            </a:r>
            <a:r>
              <a:rPr lang="en-US" dirty="0" smtClean="0"/>
              <a:t> Match</a:t>
            </a:r>
            <a:endParaRPr lang="en-US" dirty="0"/>
          </a:p>
        </p:txBody>
      </p:sp>
      <p:sp>
        <p:nvSpPr>
          <p:cNvPr id="21506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3AEC82-00D1-4601-8B97-33303DB34E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 l="25185" t="20392" r="14075" b="38824"/>
          <a:stretch>
            <a:fillRect/>
          </a:stretch>
        </p:blipFill>
        <p:spPr bwMode="auto">
          <a:xfrm>
            <a:off x="333375" y="762000"/>
            <a:ext cx="8429625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Natural Join</a:t>
            </a:r>
            <a:endParaRPr lang="en-US" dirty="0"/>
          </a:p>
        </p:txBody>
      </p:sp>
      <p:sp>
        <p:nvSpPr>
          <p:cNvPr id="22530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6DD8F-FD59-438B-9967-1384CB4414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 l="12704" t="13353" r="63333" b="52339"/>
          <a:stretch>
            <a:fillRect/>
          </a:stretch>
        </p:blipFill>
        <p:spPr bwMode="auto">
          <a:xfrm>
            <a:off x="1524000" y="457200"/>
            <a:ext cx="50292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Natural Join Condition</a:t>
            </a:r>
            <a:endParaRPr lang="en-US" dirty="0"/>
          </a:p>
        </p:txBody>
      </p:sp>
      <p:sp>
        <p:nvSpPr>
          <p:cNvPr id="23554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361D22-5A46-4ED2-ADD7-49088BC0DB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 l="3580" t="43726" r="1909" b="28824"/>
          <a:stretch>
            <a:fillRect/>
          </a:stretch>
        </p:blipFill>
        <p:spPr bwMode="auto">
          <a:xfrm>
            <a:off x="762000" y="1447800"/>
            <a:ext cx="75438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Natural Join Result</a:t>
            </a:r>
            <a:endParaRPr lang="en-US" dirty="0"/>
          </a:p>
        </p:txBody>
      </p:sp>
      <p:sp>
        <p:nvSpPr>
          <p:cNvPr id="24578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CA327B-1FF1-4A8D-83AE-355AACC48C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 l="25185" t="20392" r="14075" b="38824"/>
          <a:stretch>
            <a:fillRect/>
          </a:stretch>
        </p:blipFill>
        <p:spPr bwMode="auto">
          <a:xfrm>
            <a:off x="333375" y="762000"/>
            <a:ext cx="8429625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762000" y="1524000"/>
            <a:ext cx="7696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2000" y="1752600"/>
            <a:ext cx="7696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" y="2362200"/>
            <a:ext cx="7696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2000" y="2590800"/>
            <a:ext cx="7696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2000" y="2817813"/>
            <a:ext cx="76962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2000" y="3429000"/>
            <a:ext cx="7696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2000" y="3657600"/>
            <a:ext cx="7696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2000" y="3886200"/>
            <a:ext cx="7696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Natural Join Result</a:t>
            </a:r>
            <a:endParaRPr lang="en-US" dirty="0"/>
          </a:p>
        </p:txBody>
      </p:sp>
      <p:sp>
        <p:nvSpPr>
          <p:cNvPr id="25602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7ADE0C-C842-46BB-9074-02E86E2E79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 l="16296" t="50980" r="10123" b="27058"/>
          <a:stretch>
            <a:fillRect/>
          </a:stretch>
        </p:blipFill>
        <p:spPr bwMode="auto">
          <a:xfrm>
            <a:off x="533400" y="2514600"/>
            <a:ext cx="80772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Default QBE Joins in ACCESS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2212975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Can be also done explicitly</a:t>
            </a: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A180DD-5615-45EA-9D91-E7C14449B5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/>
          <a:srcRect l="12381" t="13255" r="58571" b="80966"/>
          <a:stretch>
            <a:fillRect/>
          </a:stretch>
        </p:blipFill>
        <p:spPr bwMode="auto">
          <a:xfrm>
            <a:off x="609600" y="7620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 l="12604" t="14035" r="67619" b="79727"/>
          <a:stretch>
            <a:fillRect/>
          </a:stretch>
        </p:blipFill>
        <p:spPr bwMode="auto">
          <a:xfrm>
            <a:off x="838200" y="3124200"/>
            <a:ext cx="5934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Mandatory: Sections 4.6 &amp; 4.7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DF6FA3-7E2E-4B8A-82C2-02883A5F99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QBE with Explicit Join</a:t>
            </a:r>
            <a:endParaRPr lang="en-US" dirty="0"/>
          </a:p>
        </p:txBody>
      </p:sp>
      <p:sp>
        <p:nvSpPr>
          <p:cNvPr id="27650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A0B55A-45F7-487F-960B-C9C577FA07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/>
          <a:srcRect l="12381" t="14165" r="63333" b="54024"/>
          <a:stretch>
            <a:fillRect/>
          </a:stretch>
        </p:blipFill>
        <p:spPr bwMode="auto">
          <a:xfrm>
            <a:off x="1371600" y="457200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>
            <a:normAutofit fontScale="90000"/>
          </a:bodyPr>
          <a:lstStyle/>
          <a:p>
            <a:r>
              <a:rPr lang="en-US" sz="3200" smtClean="0">
                <a:effectLst/>
                <a:ea typeface="ＭＳ Ｐゴシック" pitchFamily="34" charset="-128"/>
              </a:rPr>
              <a:t>JT’s Extra: Effect Of QBE With Explicit Join </a:t>
            </a:r>
          </a:p>
        </p:txBody>
      </p:sp>
      <p:grpSp>
        <p:nvGrpSpPr>
          <p:cNvPr id="75788" name="Group 12"/>
          <p:cNvGrpSpPr>
            <a:grpSpLocks/>
          </p:cNvGrpSpPr>
          <p:nvPr/>
        </p:nvGrpSpPr>
        <p:grpSpPr bwMode="auto">
          <a:xfrm>
            <a:off x="381000" y="381000"/>
            <a:ext cx="1958975" cy="3292475"/>
            <a:chOff x="240" y="240"/>
            <a:chExt cx="1234" cy="2074"/>
          </a:xfrm>
        </p:grpSpPr>
        <p:pic>
          <p:nvPicPr>
            <p:cNvPr id="39945" name="Picture 5"/>
            <p:cNvPicPr>
              <a:picLocks noChangeAspect="1" noChangeArrowheads="1"/>
            </p:cNvPicPr>
            <p:nvPr/>
          </p:nvPicPr>
          <p:blipFill>
            <a:blip r:embed="rId2"/>
            <a:srcRect l="19376" t="27083" r="66249" b="37500"/>
            <a:stretch>
              <a:fillRect/>
            </a:stretch>
          </p:blipFill>
          <p:spPr bwMode="auto">
            <a:xfrm>
              <a:off x="240" y="240"/>
              <a:ext cx="1234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6" name="Text Box 9"/>
            <p:cNvSpPr txBox="1">
              <a:spLocks noChangeArrowheads="1"/>
            </p:cNvSpPr>
            <p:nvPr/>
          </p:nvSpPr>
          <p:spPr bwMode="auto">
            <a:xfrm>
              <a:off x="240" y="2064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QBE</a:t>
              </a:r>
            </a:p>
          </p:txBody>
        </p:sp>
      </p:grpSp>
      <p:grpSp>
        <p:nvGrpSpPr>
          <p:cNvPr id="75789" name="Group 13"/>
          <p:cNvGrpSpPr>
            <a:grpSpLocks/>
          </p:cNvGrpSpPr>
          <p:nvPr/>
        </p:nvGrpSpPr>
        <p:grpSpPr bwMode="auto">
          <a:xfrm>
            <a:off x="2743200" y="1143000"/>
            <a:ext cx="3429000" cy="2667000"/>
            <a:chOff x="1728" y="720"/>
            <a:chExt cx="2160" cy="1680"/>
          </a:xfrm>
        </p:grpSpPr>
        <p:pic>
          <p:nvPicPr>
            <p:cNvPr id="39943" name="Picture 7"/>
            <p:cNvPicPr>
              <a:picLocks noChangeAspect="1" noChangeArrowheads="1"/>
            </p:cNvPicPr>
            <p:nvPr/>
          </p:nvPicPr>
          <p:blipFill>
            <a:blip r:embed="rId3"/>
            <a:srcRect l="19376" t="27083" r="52499" b="41667"/>
            <a:stretch>
              <a:fillRect/>
            </a:stretch>
          </p:blipFill>
          <p:spPr bwMode="auto">
            <a:xfrm>
              <a:off x="1728" y="960"/>
              <a:ext cx="216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4" name="Text Box 10"/>
            <p:cNvSpPr txBox="1">
              <a:spLocks noChangeArrowheads="1"/>
            </p:cNvSpPr>
            <p:nvPr/>
          </p:nvSpPr>
          <p:spPr bwMode="auto">
            <a:xfrm>
              <a:off x="1728" y="720"/>
              <a:ext cx="13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Query criteria</a:t>
              </a:r>
            </a:p>
          </p:txBody>
        </p:sp>
      </p:grpSp>
      <p:grpSp>
        <p:nvGrpSpPr>
          <p:cNvPr id="75790" name="Group 14"/>
          <p:cNvGrpSpPr>
            <a:grpSpLocks/>
          </p:cNvGrpSpPr>
          <p:nvPr/>
        </p:nvGrpSpPr>
        <p:grpSpPr bwMode="auto">
          <a:xfrm>
            <a:off x="5943600" y="3200400"/>
            <a:ext cx="2590800" cy="1638300"/>
            <a:chOff x="3744" y="2016"/>
            <a:chExt cx="1632" cy="1032"/>
          </a:xfrm>
        </p:grpSpPr>
        <p:pic>
          <p:nvPicPr>
            <p:cNvPr id="39941" name="Picture 8"/>
            <p:cNvPicPr>
              <a:picLocks noChangeAspect="1" noChangeArrowheads="1"/>
            </p:cNvPicPr>
            <p:nvPr/>
          </p:nvPicPr>
          <p:blipFill>
            <a:blip r:embed="rId4"/>
            <a:srcRect l="16875" t="22917" r="69376" b="65625"/>
            <a:stretch>
              <a:fillRect/>
            </a:stretch>
          </p:blipFill>
          <p:spPr bwMode="auto">
            <a:xfrm>
              <a:off x="3744" y="2256"/>
              <a:ext cx="1584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2" name="Text Box 11"/>
            <p:cNvSpPr txBox="1">
              <a:spLocks noChangeArrowheads="1"/>
            </p:cNvSpPr>
            <p:nvPr/>
          </p:nvSpPr>
          <p:spPr bwMode="auto">
            <a:xfrm>
              <a:off x="3984" y="2016"/>
              <a:ext cx="139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000"/>
                <a:t>Query result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Join Example</a:t>
            </a:r>
            <a:endParaRPr lang="en-US" dirty="0"/>
          </a:p>
        </p:txBody>
      </p:sp>
      <p:sp>
        <p:nvSpPr>
          <p:cNvPr id="28674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A2D8B-CCF1-4879-9344-D24E91529D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7161" t="27451" r="20494" b="54510"/>
          <a:stretch>
            <a:fillRect/>
          </a:stretch>
        </p:blipFill>
        <p:spPr bwMode="auto">
          <a:xfrm>
            <a:off x="457200" y="2286000"/>
            <a:ext cx="8077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381000" y="609600"/>
            <a:ext cx="75422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latin typeface="Verdana" pitchFamily="34" charset="0"/>
              </a:rPr>
              <a:t>Retrieve the address of each employee of the </a:t>
            </a:r>
          </a:p>
          <a:p>
            <a:r>
              <a:rPr lang="en-US" sz="2800" b="0">
                <a:latin typeface="Verdana" pitchFamily="34" charset="0"/>
              </a:rPr>
              <a:t>IT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Determining the Result of a Join Query</a:t>
            </a:r>
            <a:endParaRPr lang="en-US" dirty="0"/>
          </a:p>
        </p:txBody>
      </p:sp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A9FAAE-82C8-4765-A250-CFDD343D170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/>
          <a:srcRect l="18765" t="72940" r="31358" b="5882"/>
          <a:stretch>
            <a:fillRect/>
          </a:stretch>
        </p:blipFill>
        <p:spPr bwMode="auto">
          <a:xfrm>
            <a:off x="762000" y="533400"/>
            <a:ext cx="7696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Reduce the size of the joined tables</a:t>
            </a:r>
            <a:endParaRPr lang="en-US" dirty="0"/>
          </a:p>
        </p:txBody>
      </p:sp>
      <p:sp>
        <p:nvSpPr>
          <p:cNvPr id="30722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64B91D-8BAF-423B-B99A-AAB2277BDA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/>
          <a:srcRect l="18765" t="72940" r="31358" b="5882"/>
          <a:stretch>
            <a:fillRect/>
          </a:stretch>
        </p:blipFill>
        <p:spPr bwMode="auto">
          <a:xfrm>
            <a:off x="762000" y="533400"/>
            <a:ext cx="7696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67000" y="1676400"/>
            <a:ext cx="2819400" cy="381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 l="26172" t="33725" r="50124" b="52940"/>
          <a:stretch>
            <a:fillRect/>
          </a:stretch>
        </p:blipFill>
        <p:spPr bwMode="auto">
          <a:xfrm>
            <a:off x="2286000" y="2438400"/>
            <a:ext cx="365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 l="17778" t="42352" r="47160" b="43529"/>
          <a:stretch>
            <a:fillRect/>
          </a:stretch>
        </p:blipFill>
        <p:spPr bwMode="auto">
          <a:xfrm>
            <a:off x="2362200" y="4140200"/>
            <a:ext cx="35052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>
            <a:off x="3810000" y="3810000"/>
            <a:ext cx="762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C69B53-0CED-4445-925F-B6224BAC6A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 l="18765" t="72940" r="31358" b="5882"/>
          <a:stretch>
            <a:fillRect/>
          </a:stretch>
        </p:blipFill>
        <p:spPr bwMode="auto">
          <a:xfrm>
            <a:off x="762000" y="533400"/>
            <a:ext cx="7696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19400" y="2057400"/>
            <a:ext cx="1981200" cy="381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8" name="Down Arrow 7"/>
          <p:cNvSpPr/>
          <p:nvPr/>
        </p:nvSpPr>
        <p:spPr>
          <a:xfrm>
            <a:off x="3810000" y="4267200"/>
            <a:ext cx="762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 l="25725" t="15012" r="18520" b="66924"/>
          <a:stretch>
            <a:fillRect/>
          </a:stretch>
        </p:blipFill>
        <p:spPr bwMode="auto">
          <a:xfrm>
            <a:off x="533400" y="2590800"/>
            <a:ext cx="82184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 l="7901" t="73724" r="6174" b="9019"/>
          <a:stretch>
            <a:fillRect/>
          </a:stretch>
        </p:blipFill>
        <p:spPr bwMode="auto">
          <a:xfrm>
            <a:off x="609600" y="4800600"/>
            <a:ext cx="8001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Multiply the resulting relations and project</a:t>
            </a:r>
            <a:endParaRPr lang="en-US" dirty="0"/>
          </a:p>
        </p:txBody>
      </p:sp>
      <p:sp>
        <p:nvSpPr>
          <p:cNvPr id="32770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8CED65-8695-4B4A-95D6-8D653E9CF2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/>
          <a:srcRect l="17778" t="42352" r="47160" b="43529"/>
          <a:stretch>
            <a:fillRect/>
          </a:stretch>
        </p:blipFill>
        <p:spPr bwMode="auto">
          <a:xfrm>
            <a:off x="609600" y="533400"/>
            <a:ext cx="35052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4"/>
          <a:srcRect l="7901" t="73724" r="6174" b="9019"/>
          <a:stretch>
            <a:fillRect/>
          </a:stretch>
        </p:blipFill>
        <p:spPr bwMode="auto">
          <a:xfrm>
            <a:off x="609600" y="1524000"/>
            <a:ext cx="8001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 l="7407" t="40784" r="24445" b="44315"/>
          <a:stretch>
            <a:fillRect/>
          </a:stretch>
        </p:blipFill>
        <p:spPr bwMode="auto">
          <a:xfrm>
            <a:off x="762000" y="3429000"/>
            <a:ext cx="7467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 l="18765" t="72940" r="31358" b="23138"/>
          <a:stretch>
            <a:fillRect/>
          </a:stretch>
        </p:blipFill>
        <p:spPr bwMode="auto">
          <a:xfrm>
            <a:off x="685800" y="2667000"/>
            <a:ext cx="769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JT: Deriving The Result (Set Multiplication “All Combinations”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6AAC4-F9B8-4D85-90C4-106D523DF23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8103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64200" y="97532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45200" y="83683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results (rows)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57200" y="533400"/>
            <a:ext cx="2400300" cy="2565231"/>
            <a:chOff x="457200" y="533400"/>
            <a:chExt cx="2400300" cy="2565231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533400"/>
              <a:ext cx="1676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Set A = {Marketing department}</a:t>
              </a:r>
              <a:endParaRPr lang="en-US" dirty="0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/>
            <a:srcRect l="17778" t="42352" r="47160" b="43529"/>
            <a:stretch>
              <a:fillRect/>
            </a:stretch>
          </p:blipFill>
          <p:spPr bwMode="auto">
            <a:xfrm>
              <a:off x="495300" y="1557644"/>
              <a:ext cx="2270908" cy="575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95300" y="2452300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Dname = “Marketing”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49600" y="579566"/>
            <a:ext cx="2489200" cy="2242066"/>
            <a:chOff x="3149600" y="579566"/>
            <a:chExt cx="2489200" cy="2242066"/>
          </a:xfrm>
        </p:grpSpPr>
        <p:sp>
          <p:nvSpPr>
            <p:cNvPr id="5" name="TextBox 4"/>
            <p:cNvSpPr txBox="1"/>
            <p:nvPr/>
          </p:nvSpPr>
          <p:spPr>
            <a:xfrm>
              <a:off x="3352800" y="579566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Set B = {2 employees who make over 70K}</a:t>
              </a:r>
              <a:endParaRPr lang="en-US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7901" t="73724" r="49136" b="9019"/>
            <a:stretch/>
          </p:blipFill>
          <p:spPr bwMode="auto">
            <a:xfrm>
              <a:off x="3149600" y="1767195"/>
              <a:ext cx="2000250" cy="505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181600" y="189078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62300" y="24523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Salary &gt; 70000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/>
          <a:srcRect l="7407" t="40784" r="50379" b="44315"/>
          <a:stretch/>
        </p:blipFill>
        <p:spPr bwMode="auto">
          <a:xfrm>
            <a:off x="6172200" y="1642998"/>
            <a:ext cx="2438400" cy="54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723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JT: More Filtering Based On Last </a:t>
            </a:r>
            <a:r>
              <a:rPr lang="en-US" dirty="0" err="1" smtClean="0"/>
              <a:t>Condiition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6AAC4-F9B8-4D85-90C4-106D523DF23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Employee.DNumber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4300" y="1161534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11419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Department.DNumber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7407" t="40784" r="24445" b="44315"/>
          <a:stretch>
            <a:fillRect/>
          </a:stretch>
        </p:blipFill>
        <p:spPr bwMode="auto">
          <a:xfrm>
            <a:off x="495300" y="1511300"/>
            <a:ext cx="7467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800100" y="2044700"/>
            <a:ext cx="6705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Apply the join condition</a:t>
            </a:r>
            <a:endParaRPr lang="en-US" dirty="0"/>
          </a:p>
        </p:txBody>
      </p:sp>
      <p:sp>
        <p:nvSpPr>
          <p:cNvPr id="33794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2B9571-29F3-4FAA-9A08-8C36A11C69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/>
          <a:srcRect l="17778" t="42352" r="47160" b="43529"/>
          <a:stretch>
            <a:fillRect/>
          </a:stretch>
        </p:blipFill>
        <p:spPr bwMode="auto">
          <a:xfrm>
            <a:off x="609600" y="533400"/>
            <a:ext cx="35052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4"/>
          <a:srcRect l="7901" t="73724" r="6174" b="9019"/>
          <a:stretch>
            <a:fillRect/>
          </a:stretch>
        </p:blipFill>
        <p:spPr bwMode="auto">
          <a:xfrm>
            <a:off x="609600" y="1524000"/>
            <a:ext cx="8001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5"/>
          <a:srcRect l="7407" t="40784" r="24445" b="44315"/>
          <a:stretch>
            <a:fillRect/>
          </a:stretch>
        </p:blipFill>
        <p:spPr bwMode="auto">
          <a:xfrm>
            <a:off x="762000" y="3429000"/>
            <a:ext cx="7467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6"/>
          <a:srcRect l="18765" t="80785" r="31358" b="14510"/>
          <a:stretch>
            <a:fillRect/>
          </a:stretch>
        </p:blipFill>
        <p:spPr bwMode="auto">
          <a:xfrm>
            <a:off x="685800" y="2819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066800" y="3962400"/>
            <a:ext cx="6705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Join Queries</a:t>
            </a:r>
            <a:endParaRPr lang="en-US" dirty="0"/>
          </a:p>
        </p:txBody>
      </p:sp>
      <p:sp>
        <p:nvSpPr>
          <p:cNvPr id="18434" name="Text Placeholder 2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B95C00"/>
              </a:solidFill>
              <a:ea typeface="ＭＳ Ｐゴシック" pitchFamily="34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7A26FA-25F0-4210-80CE-51B90AD0E51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C5BB1A-5C97-4B54-A59F-7A6EB624CD7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  <p:pic>
        <p:nvPicPr>
          <p:cNvPr id="52226" name="Picture 2" descr="C:\Documents and Settings\kawash\Local Settings\Temporary Internet Files\Content.IE5\0E32I7A5\MCED00253_0000[1].wm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209800" y="1143000"/>
            <a:ext cx="4313238" cy="4114800"/>
          </a:xfrm>
        </p:spPr>
      </p:pic>
      <p:sp>
        <p:nvSpPr>
          <p:cNvPr id="52227" name="TextBox 7"/>
          <p:cNvSpPr txBox="1">
            <a:spLocks noChangeArrowheads="1"/>
          </p:cNvSpPr>
          <p:nvPr/>
        </p:nvSpPr>
        <p:spPr bwMode="auto">
          <a:xfrm>
            <a:off x="609600" y="59436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Verdana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5191125"/>
            <a:ext cx="8183562" cy="676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Aggregate Functions, Ordering, &amp; Grouping</a:t>
            </a:r>
            <a:endParaRPr lang="en-US" dirty="0"/>
          </a:p>
        </p:txBody>
      </p:sp>
      <p:sp>
        <p:nvSpPr>
          <p:cNvPr id="54274" name="Text Placeholder 4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B95C00"/>
              </a:solidFill>
              <a:ea typeface="ＭＳ Ｐゴシック" pitchFamily="34" charset="-128"/>
            </a:endParaRPr>
          </a:p>
        </p:txBody>
      </p:sp>
      <p:sp>
        <p:nvSpPr>
          <p:cNvPr id="36867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B3A1F1-9B78-4414-9894-F529A8A724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By the end of this section, you will be able to: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Use aggregate functions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Group the calculations of aggregate functions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Formulate SQL queries with HAVING and ORDER BY clauses</a:t>
            </a:r>
            <a:endParaRPr lang="en-US" dirty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E6CCEB-5582-42C0-891F-EDA1B1A0B2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>
            <a:normAutofit fontScale="90000"/>
          </a:bodyPr>
          <a:lstStyle/>
          <a:p>
            <a:r>
              <a:rPr lang="en-US" sz="3200" smtClean="0">
                <a:effectLst/>
                <a:ea typeface="ＭＳ Ｐゴシック" pitchFamily="34" charset="-128"/>
              </a:rPr>
              <a:t>JT’s Extra: Basic Parts Of An SQL Query</a:t>
            </a:r>
          </a:p>
        </p:txBody>
      </p:sp>
      <p:sp>
        <p:nvSpPr>
          <p:cNvPr id="819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>
              <a:spcBef>
                <a:spcPct val="30000"/>
              </a:spcBef>
            </a:pPr>
            <a:r>
              <a:rPr lang="en-US" b="1" smtClean="0">
                <a:ea typeface="ＭＳ Ｐゴシック" pitchFamily="34" charset="-128"/>
              </a:rPr>
              <a:t>SELECT</a:t>
            </a:r>
            <a:r>
              <a:rPr lang="en-US" smtClean="0">
                <a:ea typeface="ＭＳ Ｐゴシック" pitchFamily="34" charset="-128"/>
              </a:rPr>
              <a:t>: Specifies the fields/columns shown in the query results e.g., SIN field.</a:t>
            </a:r>
          </a:p>
          <a:p>
            <a:pPr lvl="1">
              <a:spcBef>
                <a:spcPct val="30000"/>
              </a:spcBef>
            </a:pPr>
            <a:r>
              <a:rPr lang="en-US" b="1" smtClean="0">
                <a:ea typeface="ＭＳ Ｐゴシック" pitchFamily="34" charset="-128"/>
              </a:rPr>
              <a:t>FROM</a:t>
            </a:r>
            <a:r>
              <a:rPr lang="en-US" smtClean="0">
                <a:ea typeface="ＭＳ Ｐゴシック" pitchFamily="34" charset="-128"/>
              </a:rPr>
              <a:t>: Lists the tables from which the data is to be selected e.g., look in the Employees table.</a:t>
            </a:r>
          </a:p>
          <a:p>
            <a:pPr lvl="1">
              <a:spcBef>
                <a:spcPct val="30000"/>
              </a:spcBef>
            </a:pPr>
            <a:r>
              <a:rPr lang="en-US" b="1" smtClean="0">
                <a:ea typeface="ＭＳ Ｐゴシック" pitchFamily="34" charset="-128"/>
              </a:rPr>
              <a:t>WHERE</a:t>
            </a:r>
            <a:r>
              <a:rPr lang="en-US" smtClean="0">
                <a:ea typeface="ＭＳ Ｐゴシック" pitchFamily="34" charset="-128"/>
              </a:rPr>
              <a:t>: Provides the conditions to determine if rows/records are shown by the query.</a:t>
            </a:r>
          </a:p>
          <a:p>
            <a:pPr lvl="1">
              <a:spcBef>
                <a:spcPct val="30000"/>
              </a:spcBef>
            </a:pPr>
            <a:r>
              <a:rPr lang="en-US" b="1" smtClean="0">
                <a:ea typeface="ＭＳ Ｐゴシック" pitchFamily="34" charset="-128"/>
              </a:rPr>
              <a:t>ORDER BY</a:t>
            </a:r>
            <a:r>
              <a:rPr lang="en-US" smtClean="0">
                <a:ea typeface="ＭＳ Ｐゴシック" pitchFamily="34" charset="-128"/>
              </a:rPr>
              <a:t>: Specifies the order in which rows are to be returned by the query.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3400" y="5334000"/>
            <a:ext cx="8183563" cy="1050925"/>
          </a:xfrm>
          <a:noFill/>
        </p:spPr>
        <p:txBody>
          <a:bodyPr/>
          <a:lstStyle/>
          <a:p>
            <a:r>
              <a:rPr lang="en-US" sz="2800" smtClean="0">
                <a:effectLst/>
                <a:ea typeface="ＭＳ Ｐゴシック" pitchFamily="34" charset="-128"/>
              </a:rPr>
              <a:t>JT’s Extra: ‘Order By’ (Data and Query)</a:t>
            </a:r>
          </a:p>
        </p:txBody>
      </p:sp>
      <p:grpSp>
        <p:nvGrpSpPr>
          <p:cNvPr id="82954" name="Group 10"/>
          <p:cNvGrpSpPr>
            <a:grpSpLocks/>
          </p:cNvGrpSpPr>
          <p:nvPr/>
        </p:nvGrpSpPr>
        <p:grpSpPr bwMode="auto">
          <a:xfrm>
            <a:off x="533400" y="381000"/>
            <a:ext cx="4191000" cy="1752600"/>
            <a:chOff x="336" y="240"/>
            <a:chExt cx="2640" cy="1104"/>
          </a:xfrm>
        </p:grpSpPr>
        <p:pic>
          <p:nvPicPr>
            <p:cNvPr id="57353" name="Picture 4"/>
            <p:cNvPicPr>
              <a:picLocks noChangeAspect="1" noChangeArrowheads="1"/>
            </p:cNvPicPr>
            <p:nvPr/>
          </p:nvPicPr>
          <p:blipFill>
            <a:blip r:embed="rId2"/>
            <a:srcRect l="18750" t="15625" r="46875" b="64584"/>
            <a:stretch>
              <a:fillRect/>
            </a:stretch>
          </p:blipFill>
          <p:spPr bwMode="auto">
            <a:xfrm>
              <a:off x="336" y="432"/>
              <a:ext cx="2640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4" name="Text Box 7"/>
            <p:cNvSpPr txBox="1">
              <a:spLocks noChangeArrowheads="1"/>
            </p:cNvSpPr>
            <p:nvPr/>
          </p:nvSpPr>
          <p:spPr bwMode="auto">
            <a:xfrm>
              <a:off x="336" y="240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Original table</a:t>
              </a:r>
            </a:p>
          </p:txBody>
        </p:sp>
      </p:grpSp>
      <p:grpSp>
        <p:nvGrpSpPr>
          <p:cNvPr id="82955" name="Group 11"/>
          <p:cNvGrpSpPr>
            <a:grpSpLocks/>
          </p:cNvGrpSpPr>
          <p:nvPr/>
        </p:nvGrpSpPr>
        <p:grpSpPr bwMode="auto">
          <a:xfrm>
            <a:off x="2438400" y="2514600"/>
            <a:ext cx="4114800" cy="1333500"/>
            <a:chOff x="1536" y="1584"/>
            <a:chExt cx="2592" cy="840"/>
          </a:xfrm>
        </p:grpSpPr>
        <p:pic>
          <p:nvPicPr>
            <p:cNvPr id="57351" name="Picture 5"/>
            <p:cNvPicPr>
              <a:picLocks noChangeAspect="1" noChangeArrowheads="1"/>
            </p:cNvPicPr>
            <p:nvPr/>
          </p:nvPicPr>
          <p:blipFill>
            <a:blip r:embed="rId3"/>
            <a:srcRect l="7500" t="54166" r="70000" b="36459"/>
            <a:stretch>
              <a:fillRect/>
            </a:stretch>
          </p:blipFill>
          <p:spPr bwMode="auto">
            <a:xfrm>
              <a:off x="1536" y="1776"/>
              <a:ext cx="2592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2" name="Text Box 8"/>
            <p:cNvSpPr txBox="1">
              <a:spLocks noChangeArrowheads="1"/>
            </p:cNvSpPr>
            <p:nvPr/>
          </p:nvSpPr>
          <p:spPr bwMode="auto">
            <a:xfrm>
              <a:off x="1536" y="1584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QBE</a:t>
              </a:r>
            </a:p>
          </p:txBody>
        </p:sp>
      </p:grpSp>
      <p:grpSp>
        <p:nvGrpSpPr>
          <p:cNvPr id="82956" name="Group 12"/>
          <p:cNvGrpSpPr>
            <a:grpSpLocks/>
          </p:cNvGrpSpPr>
          <p:nvPr/>
        </p:nvGrpSpPr>
        <p:grpSpPr bwMode="auto">
          <a:xfrm>
            <a:off x="4267200" y="4191000"/>
            <a:ext cx="4572000" cy="1504950"/>
            <a:chOff x="2688" y="2640"/>
            <a:chExt cx="2880" cy="948"/>
          </a:xfrm>
        </p:grpSpPr>
        <p:sp>
          <p:nvSpPr>
            <p:cNvPr id="57349" name="Rectangle 6"/>
            <p:cNvSpPr>
              <a:spLocks noChangeArrowheads="1"/>
            </p:cNvSpPr>
            <p:nvPr/>
          </p:nvSpPr>
          <p:spPr bwMode="auto">
            <a:xfrm>
              <a:off x="2688" y="2832"/>
              <a:ext cx="2880" cy="7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SELECT Employees.Name, Employees.Salary</a:t>
              </a:r>
            </a:p>
            <a:p>
              <a:r>
                <a:rPr lang="en-US"/>
                <a:t>FROM Employees</a:t>
              </a:r>
            </a:p>
            <a:p>
              <a:r>
                <a:rPr lang="en-US"/>
                <a:t>ORDER BY Employees.Salary;</a:t>
              </a:r>
            </a:p>
          </p:txBody>
        </p:sp>
        <p:sp>
          <p:nvSpPr>
            <p:cNvPr id="57350" name="Text Box 9"/>
            <p:cNvSpPr txBox="1">
              <a:spLocks noChangeArrowheads="1"/>
            </p:cNvSpPr>
            <p:nvPr/>
          </p:nvSpPr>
          <p:spPr bwMode="auto">
            <a:xfrm>
              <a:off x="2688" y="2640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SQL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ffectLst/>
                <a:ea typeface="ＭＳ Ｐゴシック" pitchFamily="34" charset="-128"/>
              </a:rPr>
              <a:t>JT’s Extra: Query Results</a:t>
            </a:r>
          </a:p>
        </p:txBody>
      </p:sp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/>
          <a:srcRect l="31250" t="20833" r="34375" b="58334"/>
          <a:stretch>
            <a:fillRect/>
          </a:stretch>
        </p:blipFill>
        <p:spPr bwMode="auto">
          <a:xfrm>
            <a:off x="533400" y="762000"/>
            <a:ext cx="80772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Order By Clause</a:t>
            </a:r>
            <a:endParaRPr lang="en-US" dirty="0"/>
          </a:p>
        </p:txBody>
      </p:sp>
      <p:sp>
        <p:nvSpPr>
          <p:cNvPr id="59394" name="Content Placeholder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68897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Orders the result of a query</a:t>
            </a:r>
          </a:p>
        </p:txBody>
      </p:sp>
      <p:sp>
        <p:nvSpPr>
          <p:cNvPr id="38915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D1D6E-99A7-44A5-9571-21B640A697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l="15802" t="25098" r="54074" b="56863"/>
          <a:stretch>
            <a:fillRect/>
          </a:stretch>
        </p:blipFill>
        <p:spPr bwMode="auto">
          <a:xfrm>
            <a:off x="685800" y="1752600"/>
            <a:ext cx="70739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Descending Order</a:t>
            </a:r>
            <a:endParaRPr lang="en-US" dirty="0"/>
          </a:p>
        </p:txBody>
      </p:sp>
      <p:sp>
        <p:nvSpPr>
          <p:cNvPr id="39938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382123-4A37-4FB4-ADD5-29B36A799FA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l="26666" t="35294" r="46667" b="48235"/>
          <a:stretch>
            <a:fillRect/>
          </a:stretch>
        </p:blipFill>
        <p:spPr bwMode="auto">
          <a:xfrm>
            <a:off x="990600" y="1714500"/>
            <a:ext cx="6172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Order By Clause</a:t>
            </a:r>
            <a:endParaRPr lang="en-US" dirty="0"/>
          </a:p>
        </p:txBody>
      </p:sp>
      <p:sp>
        <p:nvSpPr>
          <p:cNvPr id="40962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DAFBF-FD81-4F98-9054-062D2B867C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/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/>
          <a:srcRect l="26666" t="73727" r="46008" b="10063"/>
          <a:stretch>
            <a:fillRect/>
          </a:stretch>
        </p:blipFill>
        <p:spPr bwMode="auto">
          <a:xfrm>
            <a:off x="914400" y="1676400"/>
            <a:ext cx="632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Aggregate Functions</a:t>
            </a:r>
            <a:r>
              <a:rPr lang="en-US" baseline="300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1</a:t>
            </a:r>
          </a:p>
        </p:txBody>
      </p:sp>
      <p:sp>
        <p:nvSpPr>
          <p:cNvPr id="65538" name="Content Placeholder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Sum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Average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Minimum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Maximum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Count</a:t>
            </a:r>
          </a:p>
        </p:txBody>
      </p:sp>
      <p:sp>
        <p:nvSpPr>
          <p:cNvPr id="41987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D3AAF9-5D51-4DDC-9E8B-BC33E99BDA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09600" y="4419600"/>
            <a:ext cx="739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>
            <a:spAutoFit/>
          </a:bodyPr>
          <a:lstStyle/>
          <a:p>
            <a:r>
              <a:rPr lang="en-US" b="0"/>
              <a:t>1: JT’s extra, Aggregate functions allow you to perform calculations on multiple rows of data, but will only return a single value in the response.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81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By the end of this section, you will be able to: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Formulate queries on multiple tables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Understand how natural joins work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Determine the result of a multi-table query</a:t>
            </a: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5410200"/>
            <a:ext cx="8183563" cy="1050925"/>
          </a:xfrm>
          <a:noFill/>
        </p:spPr>
        <p:txBody>
          <a:bodyPr/>
          <a:lstStyle/>
          <a:p>
            <a:r>
              <a:rPr lang="en-US" smtClean="0">
                <a:effectLst/>
                <a:ea typeface="ＭＳ Ｐゴシック" pitchFamily="34" charset="-128"/>
              </a:rPr>
              <a:t>JT’s Extra: SUM</a:t>
            </a:r>
          </a:p>
        </p:txBody>
      </p:sp>
      <p:grpSp>
        <p:nvGrpSpPr>
          <p:cNvPr id="88068" name="Group 4"/>
          <p:cNvGrpSpPr>
            <a:grpSpLocks/>
          </p:cNvGrpSpPr>
          <p:nvPr/>
        </p:nvGrpSpPr>
        <p:grpSpPr bwMode="auto">
          <a:xfrm>
            <a:off x="304800" y="381000"/>
            <a:ext cx="4191000" cy="1752600"/>
            <a:chOff x="336" y="240"/>
            <a:chExt cx="2640" cy="1104"/>
          </a:xfrm>
        </p:grpSpPr>
        <p:pic>
          <p:nvPicPr>
            <p:cNvPr id="66572" name="Picture 5"/>
            <p:cNvPicPr>
              <a:picLocks noChangeAspect="1" noChangeArrowheads="1"/>
            </p:cNvPicPr>
            <p:nvPr/>
          </p:nvPicPr>
          <p:blipFill>
            <a:blip r:embed="rId2"/>
            <a:srcRect l="18750" t="15625" r="46875" b="64584"/>
            <a:stretch>
              <a:fillRect/>
            </a:stretch>
          </p:blipFill>
          <p:spPr bwMode="auto">
            <a:xfrm>
              <a:off x="336" y="432"/>
              <a:ext cx="2640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73" name="Text Box 6"/>
            <p:cNvSpPr txBox="1">
              <a:spLocks noChangeArrowheads="1"/>
            </p:cNvSpPr>
            <p:nvPr/>
          </p:nvSpPr>
          <p:spPr bwMode="auto">
            <a:xfrm>
              <a:off x="336" y="240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Original table</a:t>
              </a:r>
            </a:p>
          </p:txBody>
        </p:sp>
      </p:grpSp>
      <p:grpSp>
        <p:nvGrpSpPr>
          <p:cNvPr id="88081" name="Group 17"/>
          <p:cNvGrpSpPr>
            <a:grpSpLocks/>
          </p:cNvGrpSpPr>
          <p:nvPr/>
        </p:nvGrpSpPr>
        <p:grpSpPr bwMode="auto">
          <a:xfrm>
            <a:off x="304800" y="2667000"/>
            <a:ext cx="2133600" cy="1254125"/>
            <a:chOff x="192" y="1680"/>
            <a:chExt cx="1344" cy="790"/>
          </a:xfrm>
        </p:grpSpPr>
        <p:sp>
          <p:nvSpPr>
            <p:cNvPr id="66570" name="Text Box 9"/>
            <p:cNvSpPr txBox="1">
              <a:spLocks noChangeArrowheads="1"/>
            </p:cNvSpPr>
            <p:nvPr/>
          </p:nvSpPr>
          <p:spPr bwMode="auto">
            <a:xfrm>
              <a:off x="192" y="1680"/>
              <a:ext cx="9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QBE</a:t>
              </a:r>
            </a:p>
          </p:txBody>
        </p:sp>
        <p:pic>
          <p:nvPicPr>
            <p:cNvPr id="66571" name="Picture 13"/>
            <p:cNvPicPr>
              <a:picLocks noChangeAspect="1" noChangeArrowheads="1"/>
            </p:cNvPicPr>
            <p:nvPr/>
          </p:nvPicPr>
          <p:blipFill>
            <a:blip r:embed="rId3"/>
            <a:srcRect l="13126" t="63542" r="73125" b="27083"/>
            <a:stretch>
              <a:fillRect/>
            </a:stretch>
          </p:blipFill>
          <p:spPr bwMode="auto">
            <a:xfrm>
              <a:off x="192" y="1920"/>
              <a:ext cx="1344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8080" name="Group 16"/>
          <p:cNvGrpSpPr>
            <a:grpSpLocks/>
          </p:cNvGrpSpPr>
          <p:nvPr/>
        </p:nvGrpSpPr>
        <p:grpSpPr bwMode="auto">
          <a:xfrm>
            <a:off x="3200400" y="2667000"/>
            <a:ext cx="3581400" cy="1022350"/>
            <a:chOff x="2016" y="1680"/>
            <a:chExt cx="2256" cy="644"/>
          </a:xfrm>
        </p:grpSpPr>
        <p:sp>
          <p:nvSpPr>
            <p:cNvPr id="66568" name="Text Box 11"/>
            <p:cNvSpPr txBox="1">
              <a:spLocks noChangeArrowheads="1"/>
            </p:cNvSpPr>
            <p:nvPr/>
          </p:nvSpPr>
          <p:spPr bwMode="auto">
            <a:xfrm>
              <a:off x="2016" y="168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SQL</a:t>
              </a:r>
            </a:p>
          </p:txBody>
        </p:sp>
        <p:sp>
          <p:nvSpPr>
            <p:cNvPr id="66569" name="Rectangle 14"/>
            <p:cNvSpPr>
              <a:spLocks noChangeArrowheads="1"/>
            </p:cNvSpPr>
            <p:nvPr/>
          </p:nvSpPr>
          <p:spPr bwMode="auto">
            <a:xfrm>
              <a:off x="2016" y="1920"/>
              <a:ext cx="22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r>
                <a:rPr lang="en-US" b="0"/>
                <a:t>SELECT Sum(salary) AS Expr1</a:t>
              </a:r>
            </a:p>
            <a:p>
              <a:r>
                <a:rPr lang="en-US" b="0"/>
                <a:t>FROM Employees;</a:t>
              </a:r>
            </a:p>
          </p:txBody>
        </p:sp>
      </p:grpSp>
      <p:grpSp>
        <p:nvGrpSpPr>
          <p:cNvPr id="88084" name="Group 20"/>
          <p:cNvGrpSpPr>
            <a:grpSpLocks/>
          </p:cNvGrpSpPr>
          <p:nvPr/>
        </p:nvGrpSpPr>
        <p:grpSpPr bwMode="auto">
          <a:xfrm>
            <a:off x="304800" y="4191000"/>
            <a:ext cx="2209800" cy="1328738"/>
            <a:chOff x="192" y="2640"/>
            <a:chExt cx="1392" cy="837"/>
          </a:xfrm>
        </p:grpSpPr>
        <p:pic>
          <p:nvPicPr>
            <p:cNvPr id="66566" name="Picture 18"/>
            <p:cNvPicPr>
              <a:picLocks noChangeAspect="1" noChangeArrowheads="1"/>
            </p:cNvPicPr>
            <p:nvPr/>
          </p:nvPicPr>
          <p:blipFill>
            <a:blip r:embed="rId4"/>
            <a:srcRect l="11874" t="39583" r="75000" b="51042"/>
            <a:stretch>
              <a:fillRect/>
            </a:stretch>
          </p:blipFill>
          <p:spPr bwMode="auto">
            <a:xfrm>
              <a:off x="192" y="2880"/>
              <a:ext cx="1392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7" name="Text Box 19"/>
            <p:cNvSpPr txBox="1">
              <a:spLocks noChangeArrowheads="1"/>
            </p:cNvSpPr>
            <p:nvPr/>
          </p:nvSpPr>
          <p:spPr bwMode="auto">
            <a:xfrm>
              <a:off x="192" y="2640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Query result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03600"/>
            <a:ext cx="21526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Sum</a:t>
            </a:r>
            <a:endParaRPr lang="en-US" dirty="0"/>
          </a:p>
        </p:txBody>
      </p:sp>
      <p:sp>
        <p:nvSpPr>
          <p:cNvPr id="43010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4EEDE-6963-417C-940A-6C790DAA94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/>
          <a:srcRect l="27161" t="10196" r="52100" b="79608"/>
          <a:stretch>
            <a:fillRect/>
          </a:stretch>
        </p:blipFill>
        <p:spPr bwMode="auto">
          <a:xfrm>
            <a:off x="685800" y="762000"/>
            <a:ext cx="41846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 l="12381" t="13353" r="73334" b="46101"/>
          <a:stretch>
            <a:fillRect/>
          </a:stretch>
        </p:blipFill>
        <p:spPr bwMode="auto">
          <a:xfrm>
            <a:off x="5257800" y="533400"/>
            <a:ext cx="3200400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COUNT</a:t>
            </a:r>
            <a:endParaRPr lang="en-US" dirty="0"/>
          </a:p>
        </p:txBody>
      </p:sp>
      <p:sp>
        <p:nvSpPr>
          <p:cNvPr id="44034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29A0B8-82CC-43CF-8386-32F59DFEBB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3"/>
          <a:srcRect l="27161" t="32387" r="52100" b="58017"/>
          <a:stretch>
            <a:fillRect/>
          </a:stretch>
        </p:blipFill>
        <p:spPr bwMode="auto">
          <a:xfrm>
            <a:off x="609600" y="609600"/>
            <a:ext cx="41846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 l="12381" t="13255" r="75238" b="45419"/>
          <a:stretch>
            <a:fillRect/>
          </a:stretch>
        </p:blipFill>
        <p:spPr bwMode="auto">
          <a:xfrm>
            <a:off x="5562600" y="457200"/>
            <a:ext cx="27654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AVG</a:t>
            </a:r>
            <a:endParaRPr lang="en-US" dirty="0"/>
          </a:p>
        </p:txBody>
      </p:sp>
      <p:sp>
        <p:nvSpPr>
          <p:cNvPr id="45058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067F62-46B4-4F30-82ED-EFE620D139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/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/>
          <a:srcRect l="25185" t="18039" r="32346" b="67059"/>
          <a:stretch>
            <a:fillRect/>
          </a:stretch>
        </p:blipFill>
        <p:spPr bwMode="auto">
          <a:xfrm>
            <a:off x="838200" y="609600"/>
            <a:ext cx="6553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 l="12857" t="13353" r="62381" b="46101"/>
          <a:stretch>
            <a:fillRect/>
          </a:stretch>
        </p:blipFill>
        <p:spPr bwMode="auto">
          <a:xfrm>
            <a:off x="4267200" y="19812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71682" name="Content Placeholder 4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Retrieve the min salary of female employees who work for the Finance department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Use function Min()</a:t>
            </a:r>
          </a:p>
        </p:txBody>
      </p:sp>
      <p:sp>
        <p:nvSpPr>
          <p:cNvPr id="46083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42A8FB-733E-452D-81D2-C1D15D5C01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2286000"/>
            <a:ext cx="7086600" cy="4191000"/>
            <a:chOff x="456407" y="457200"/>
            <a:chExt cx="8218225" cy="4876799"/>
          </a:xfrm>
        </p:grpSpPr>
        <p:pic>
          <p:nvPicPr>
            <p:cNvPr id="71685" name="Picture 3"/>
            <p:cNvPicPr>
              <a:picLocks noChangeAspect="1" noChangeArrowheads="1"/>
            </p:cNvPicPr>
            <p:nvPr/>
          </p:nvPicPr>
          <p:blipFill>
            <a:blip r:embed="rId3"/>
            <a:srcRect l="25725" t="12549" r="18520" b="34901"/>
            <a:stretch>
              <a:fillRect/>
            </a:stretch>
          </p:blipFill>
          <p:spPr bwMode="auto">
            <a:xfrm>
              <a:off x="456407" y="457200"/>
              <a:ext cx="8218225" cy="4876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686" name="Picture 2"/>
            <p:cNvPicPr>
              <a:picLocks noChangeAspect="1" noChangeArrowheads="1"/>
            </p:cNvPicPr>
            <p:nvPr/>
          </p:nvPicPr>
          <p:blipFill>
            <a:blip r:embed="rId4"/>
            <a:srcRect l="18054" t="70589" r="62764" b="6667"/>
            <a:stretch>
              <a:fillRect/>
            </a:stretch>
          </p:blipFill>
          <p:spPr bwMode="auto">
            <a:xfrm>
              <a:off x="5029200" y="2667000"/>
              <a:ext cx="25908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MIN</a:t>
            </a:r>
            <a:endParaRPr lang="en-US" dirty="0"/>
          </a:p>
        </p:txBody>
      </p:sp>
      <p:sp>
        <p:nvSpPr>
          <p:cNvPr id="47106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0EB4D6-98A0-4570-A89E-725FE41BFA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/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3"/>
          <a:srcRect l="25185" t="47060" r="32346" b="34901"/>
          <a:stretch>
            <a:fillRect/>
          </a:stretch>
        </p:blipFill>
        <p:spPr bwMode="auto">
          <a:xfrm>
            <a:off x="533400" y="457200"/>
            <a:ext cx="655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 l="12381" t="14035" r="60477" b="53996"/>
          <a:stretch>
            <a:fillRect/>
          </a:stretch>
        </p:blipFill>
        <p:spPr bwMode="auto">
          <a:xfrm>
            <a:off x="3124200" y="2282825"/>
            <a:ext cx="48768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74754" name="Content Placeholder 4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Retrieve the max salary of employees who work on projects located in Toronto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Use function Max()</a:t>
            </a:r>
          </a:p>
        </p:txBody>
      </p:sp>
      <p:sp>
        <p:nvSpPr>
          <p:cNvPr id="48131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05320E-7EB4-425E-B403-2F5381A76B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2286000"/>
            <a:ext cx="7086600" cy="4191000"/>
            <a:chOff x="456407" y="457200"/>
            <a:chExt cx="8218225" cy="4876799"/>
          </a:xfrm>
        </p:grpSpPr>
        <p:pic>
          <p:nvPicPr>
            <p:cNvPr id="74757" name="Picture 3"/>
            <p:cNvPicPr>
              <a:picLocks noChangeAspect="1" noChangeArrowheads="1"/>
            </p:cNvPicPr>
            <p:nvPr/>
          </p:nvPicPr>
          <p:blipFill>
            <a:blip r:embed="rId3"/>
            <a:srcRect l="25725" t="12549" r="18520" b="34901"/>
            <a:stretch>
              <a:fillRect/>
            </a:stretch>
          </p:blipFill>
          <p:spPr bwMode="auto">
            <a:xfrm>
              <a:off x="456407" y="457200"/>
              <a:ext cx="8218225" cy="4876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58" name="Picture 2"/>
            <p:cNvPicPr>
              <a:picLocks noChangeAspect="1" noChangeArrowheads="1"/>
            </p:cNvPicPr>
            <p:nvPr/>
          </p:nvPicPr>
          <p:blipFill>
            <a:blip r:embed="rId4"/>
            <a:srcRect l="18054" t="70589" r="62764" b="6667"/>
            <a:stretch>
              <a:fillRect/>
            </a:stretch>
          </p:blipFill>
          <p:spPr bwMode="auto">
            <a:xfrm>
              <a:off x="5029200" y="2667000"/>
              <a:ext cx="25908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MAX</a:t>
            </a:r>
            <a:endParaRPr lang="en-US" dirty="0"/>
          </a:p>
        </p:txBody>
      </p:sp>
      <p:sp>
        <p:nvSpPr>
          <p:cNvPr id="49154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6A8FF2-8A78-43A2-B7C6-3B31ED3B1C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/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/>
          <a:srcRect l="25185" t="78432" r="32346" b="4314"/>
          <a:stretch>
            <a:fillRect/>
          </a:stretch>
        </p:blipFill>
        <p:spPr bwMode="auto">
          <a:xfrm>
            <a:off x="609600" y="685800"/>
            <a:ext cx="655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3"/>
          <p:cNvPicPr>
            <a:picLocks noChangeAspect="1" noChangeArrowheads="1"/>
          </p:cNvPicPr>
          <p:nvPr/>
        </p:nvPicPr>
        <p:blipFill>
          <a:blip r:embed="rId4"/>
          <a:srcRect l="12381" t="13353" r="51904" b="52339"/>
          <a:stretch>
            <a:fillRect/>
          </a:stretch>
        </p:blipFill>
        <p:spPr bwMode="auto">
          <a:xfrm>
            <a:off x="2819400" y="2438400"/>
            <a:ext cx="5715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3AA9F6-A03A-43D0-B7B7-2277D72628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/>
          </a:p>
        </p:txBody>
      </p:sp>
      <p:pic>
        <p:nvPicPr>
          <p:cNvPr id="77826" name="Picture 2" descr="C:\Documents and Settings\kawash\Local Settings\Temporary Internet Files\Content.IE5\0E32I7A5\MCED00253_0000[1].wm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209800" y="1143000"/>
            <a:ext cx="4313238" cy="4114800"/>
          </a:xfrm>
        </p:spPr>
      </p:pic>
      <p:sp>
        <p:nvSpPr>
          <p:cNvPr id="77827" name="TextBox 7"/>
          <p:cNvSpPr txBox="1">
            <a:spLocks noChangeArrowheads="1"/>
          </p:cNvSpPr>
          <p:nvPr/>
        </p:nvSpPr>
        <p:spPr bwMode="auto">
          <a:xfrm>
            <a:off x="609600" y="59436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Verdana" pitchFamily="34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Grouping Calculations</a:t>
            </a:r>
            <a:endParaRPr lang="en-US" dirty="0"/>
          </a:p>
        </p:txBody>
      </p:sp>
      <p:sp>
        <p:nvSpPr>
          <p:cNvPr id="79874" name="Content Placeholder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How to find the sum of salary </a:t>
            </a:r>
            <a:r>
              <a:rPr lang="en-US" b="1" i="1" smtClean="0">
                <a:ea typeface="ＭＳ Ｐゴシック" pitchFamily="34" charset="-128"/>
              </a:rPr>
              <a:t>per</a:t>
            </a:r>
            <a:r>
              <a:rPr lang="en-US" i="1" smtClean="0">
                <a:ea typeface="ＭＳ Ｐゴシック" pitchFamily="34" charset="-128"/>
              </a:rPr>
              <a:t> department</a:t>
            </a:r>
          </a:p>
          <a:p>
            <a:pPr eaLnBrk="1" hangingPunct="1"/>
            <a:endParaRPr lang="en-US" i="1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SQL has the GROUP BY clause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Groups calculations of an aggregate function</a:t>
            </a:r>
          </a:p>
        </p:txBody>
      </p:sp>
      <p:sp>
        <p:nvSpPr>
          <p:cNvPr id="52227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F8F50E-52F2-4FDB-868B-3A896156C6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smtClean="0">
                <a:effectLst/>
                <a:ea typeface="ＭＳ Ｐゴシック" pitchFamily="34" charset="-128"/>
              </a:rPr>
              <a:t>JT’s Extra: Set Multiplication</a:t>
            </a:r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Recall: set multiplication “determines all possible combinations of elements from each set”.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E.g., A = {Bob,Mary} B = {doctor, lawyer}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A x B = {(Bob,doctor), (Bob,lawyer),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34" charset="-128"/>
              </a:rPr>
              <a:t>              (Mary,doctor), (Mary,lawyer),}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In actual databases not all combinations may occur.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E.g., Bob is a doctor and Mary is lawyer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The database implementation of set multiplication is ‘join’.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5334000"/>
            <a:ext cx="8183563" cy="1050925"/>
          </a:xfrm>
          <a:noFill/>
        </p:spPr>
        <p:txBody>
          <a:bodyPr/>
          <a:lstStyle/>
          <a:p>
            <a:r>
              <a:rPr lang="en-US" sz="2800" smtClean="0">
                <a:effectLst/>
                <a:ea typeface="ＭＳ Ｐゴシック" pitchFamily="34" charset="-128"/>
              </a:rPr>
              <a:t>JT’s Extra: Group By (Small Example)</a:t>
            </a:r>
          </a:p>
        </p:txBody>
      </p:sp>
      <p:grpSp>
        <p:nvGrpSpPr>
          <p:cNvPr id="92166" name="Group 6"/>
          <p:cNvGrpSpPr>
            <a:grpSpLocks/>
          </p:cNvGrpSpPr>
          <p:nvPr/>
        </p:nvGrpSpPr>
        <p:grpSpPr bwMode="auto">
          <a:xfrm>
            <a:off x="304800" y="304800"/>
            <a:ext cx="3962400" cy="1905000"/>
            <a:chOff x="288" y="336"/>
            <a:chExt cx="2496" cy="1200"/>
          </a:xfrm>
        </p:grpSpPr>
        <p:pic>
          <p:nvPicPr>
            <p:cNvPr id="80908" name="Picture 4"/>
            <p:cNvPicPr>
              <a:picLocks noChangeAspect="1" noChangeArrowheads="1"/>
            </p:cNvPicPr>
            <p:nvPr/>
          </p:nvPicPr>
          <p:blipFill>
            <a:blip r:embed="rId3"/>
            <a:srcRect l="32500" t="31250" r="35001" b="47917"/>
            <a:stretch>
              <a:fillRect/>
            </a:stretch>
          </p:blipFill>
          <p:spPr bwMode="auto">
            <a:xfrm>
              <a:off x="288" y="576"/>
              <a:ext cx="2496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09" name="Text Box 5"/>
            <p:cNvSpPr txBox="1">
              <a:spLocks noChangeArrowheads="1"/>
            </p:cNvSpPr>
            <p:nvPr/>
          </p:nvSpPr>
          <p:spPr bwMode="auto">
            <a:xfrm>
              <a:off x="288" y="336"/>
              <a:ext cx="1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Employees table</a:t>
              </a:r>
            </a:p>
          </p:txBody>
        </p:sp>
      </p:grpSp>
      <p:grpSp>
        <p:nvGrpSpPr>
          <p:cNvPr id="92176" name="Group 16"/>
          <p:cNvGrpSpPr>
            <a:grpSpLocks/>
          </p:cNvGrpSpPr>
          <p:nvPr/>
        </p:nvGrpSpPr>
        <p:grpSpPr bwMode="auto">
          <a:xfrm>
            <a:off x="304800" y="4114800"/>
            <a:ext cx="4953000" cy="1592263"/>
            <a:chOff x="192" y="2592"/>
            <a:chExt cx="3120" cy="1003"/>
          </a:xfrm>
        </p:grpSpPr>
        <p:sp>
          <p:nvSpPr>
            <p:cNvPr id="80906" name="Rectangle 7"/>
            <p:cNvSpPr>
              <a:spLocks noChangeArrowheads="1"/>
            </p:cNvSpPr>
            <p:nvPr/>
          </p:nvSpPr>
          <p:spPr bwMode="auto">
            <a:xfrm>
              <a:off x="192" y="2784"/>
              <a:ext cx="3120" cy="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Aft>
                  <a:spcPct val="35000"/>
                </a:spcAft>
              </a:pPr>
              <a:r>
                <a:rPr lang="en-US" b="0"/>
                <a:t>SELECT department_number, sum(salary) AS DEPT_TOTAL</a:t>
              </a:r>
            </a:p>
            <a:p>
              <a:r>
                <a:rPr lang="en-US" b="0"/>
                <a:t>FROM Employees</a:t>
              </a:r>
            </a:p>
            <a:p>
              <a:r>
                <a:rPr lang="en-US" b="0"/>
                <a:t>GROUP BY department_number;</a:t>
              </a:r>
            </a:p>
          </p:txBody>
        </p:sp>
        <p:sp>
          <p:nvSpPr>
            <p:cNvPr id="80907" name="Text Box 8"/>
            <p:cNvSpPr txBox="1">
              <a:spLocks noChangeArrowheads="1"/>
            </p:cNvSpPr>
            <p:nvPr/>
          </p:nvSpPr>
          <p:spPr bwMode="auto">
            <a:xfrm>
              <a:off x="192" y="2592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SQL</a:t>
              </a:r>
            </a:p>
          </p:txBody>
        </p:sp>
      </p:grpSp>
      <p:grpSp>
        <p:nvGrpSpPr>
          <p:cNvPr id="92172" name="Group 12"/>
          <p:cNvGrpSpPr>
            <a:grpSpLocks/>
          </p:cNvGrpSpPr>
          <p:nvPr/>
        </p:nvGrpSpPr>
        <p:grpSpPr bwMode="auto">
          <a:xfrm>
            <a:off x="304800" y="2438400"/>
            <a:ext cx="2743200" cy="1371600"/>
            <a:chOff x="192" y="1440"/>
            <a:chExt cx="1728" cy="864"/>
          </a:xfrm>
        </p:grpSpPr>
        <p:pic>
          <p:nvPicPr>
            <p:cNvPr id="80904" name="Picture 10"/>
            <p:cNvPicPr>
              <a:picLocks noChangeAspect="1" noChangeArrowheads="1"/>
            </p:cNvPicPr>
            <p:nvPr/>
          </p:nvPicPr>
          <p:blipFill>
            <a:blip r:embed="rId4"/>
            <a:srcRect l="23750" t="39583" r="53749" b="46875"/>
            <a:stretch>
              <a:fillRect/>
            </a:stretch>
          </p:blipFill>
          <p:spPr bwMode="auto">
            <a:xfrm>
              <a:off x="192" y="1680"/>
              <a:ext cx="172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05" name="Text Box 11"/>
            <p:cNvSpPr txBox="1">
              <a:spLocks noChangeArrowheads="1"/>
            </p:cNvSpPr>
            <p:nvPr/>
          </p:nvSpPr>
          <p:spPr bwMode="auto">
            <a:xfrm>
              <a:off x="192" y="1440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QBE</a:t>
              </a:r>
            </a:p>
          </p:txBody>
        </p:sp>
      </p:grpSp>
      <p:grpSp>
        <p:nvGrpSpPr>
          <p:cNvPr id="92175" name="Group 15"/>
          <p:cNvGrpSpPr>
            <a:grpSpLocks/>
          </p:cNvGrpSpPr>
          <p:nvPr/>
        </p:nvGrpSpPr>
        <p:grpSpPr bwMode="auto">
          <a:xfrm>
            <a:off x="6096000" y="1752600"/>
            <a:ext cx="2743200" cy="2122488"/>
            <a:chOff x="3840" y="1104"/>
            <a:chExt cx="1728" cy="1337"/>
          </a:xfrm>
        </p:grpSpPr>
        <p:pic>
          <p:nvPicPr>
            <p:cNvPr id="80902" name="Picture 13"/>
            <p:cNvPicPr>
              <a:picLocks noChangeAspect="1" noChangeArrowheads="1"/>
            </p:cNvPicPr>
            <p:nvPr/>
          </p:nvPicPr>
          <p:blipFill>
            <a:blip r:embed="rId5"/>
            <a:srcRect l="23750" t="15625" r="58125" b="67708"/>
            <a:stretch>
              <a:fillRect/>
            </a:stretch>
          </p:blipFill>
          <p:spPr bwMode="auto">
            <a:xfrm>
              <a:off x="3840" y="1488"/>
              <a:ext cx="1728" cy="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03" name="Text Box 14"/>
            <p:cNvSpPr txBox="1">
              <a:spLocks noChangeArrowheads="1"/>
            </p:cNvSpPr>
            <p:nvPr/>
          </p:nvSpPr>
          <p:spPr bwMode="auto">
            <a:xfrm>
              <a:off x="3840" y="1104"/>
              <a:ext cx="6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Query result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00600" y="468312"/>
            <a:ext cx="3429000" cy="2650332"/>
            <a:chOff x="4800600" y="468312"/>
            <a:chExt cx="3429000" cy="2650332"/>
          </a:xfrm>
        </p:grpSpPr>
        <p:sp>
          <p:nvSpPr>
            <p:cNvPr id="2" name="Rectangle 1"/>
            <p:cNvSpPr/>
            <p:nvPr/>
          </p:nvSpPr>
          <p:spPr>
            <a:xfrm>
              <a:off x="4800600" y="468312"/>
              <a:ext cx="2057400" cy="1112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 + 24000 + 25000 = 49001</a:t>
              </a:r>
              <a:endParaRPr lang="en-US" dirty="0"/>
            </a:p>
          </p:txBody>
        </p:sp>
        <p:cxnSp>
          <p:nvCxnSpPr>
            <p:cNvPr id="4" name="Straight Connector 3"/>
            <p:cNvCxnSpPr>
              <a:stCxn id="2" idx="2"/>
            </p:cNvCxnSpPr>
            <p:nvPr/>
          </p:nvCxnSpPr>
          <p:spPr>
            <a:xfrm>
              <a:off x="5829300" y="1580356"/>
              <a:ext cx="2400300" cy="1538288"/>
            </a:xfrm>
            <a:prstGeom prst="line">
              <a:avLst/>
            </a:prstGeom>
            <a:ln w="317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GROUP BY</a:t>
            </a:r>
            <a:endParaRPr lang="en-US" dirty="0"/>
          </a:p>
        </p:txBody>
      </p:sp>
      <p:sp>
        <p:nvSpPr>
          <p:cNvPr id="53250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AEC102-8C9A-45E5-A88B-4465D7110A1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/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2"/>
          <a:srcRect l="25679" t="35854" r="46173" b="52940"/>
          <a:stretch>
            <a:fillRect/>
          </a:stretch>
        </p:blipFill>
        <p:spPr bwMode="auto">
          <a:xfrm>
            <a:off x="609600" y="762000"/>
            <a:ext cx="69929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 l="12381" t="13042" r="73334" b="74171"/>
          <a:stretch>
            <a:fillRect/>
          </a:stretch>
        </p:blipFill>
        <p:spPr bwMode="auto">
          <a:xfrm>
            <a:off x="685800" y="2438400"/>
            <a:ext cx="38100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 l="12381" t="13353" r="68571" b="55458"/>
          <a:stretch>
            <a:fillRect/>
          </a:stretch>
        </p:blipFill>
        <p:spPr bwMode="auto">
          <a:xfrm>
            <a:off x="5029200" y="22860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HAVING Clause</a:t>
            </a:r>
            <a:endParaRPr lang="en-US" dirty="0"/>
          </a:p>
        </p:txBody>
      </p:sp>
      <p:sp>
        <p:nvSpPr>
          <p:cNvPr id="82946" name="Content Placeholder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To show only some of the groups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WHERE filters tuples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HAVING filters groups</a:t>
            </a:r>
          </a:p>
        </p:txBody>
      </p:sp>
      <p:sp>
        <p:nvSpPr>
          <p:cNvPr id="54275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FEDAB-3D14-466E-8A93-67359F3CCF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09600" y="5257800"/>
            <a:ext cx="8107363" cy="1050925"/>
          </a:xfrm>
          <a:noFill/>
        </p:spPr>
        <p:txBody>
          <a:bodyPr/>
          <a:lstStyle/>
          <a:p>
            <a:r>
              <a:rPr lang="en-US" sz="2400" smtClean="0">
                <a:effectLst/>
                <a:ea typeface="ＭＳ Ｐゴシック" pitchFamily="34" charset="-128"/>
              </a:rPr>
              <a:t>JT’s Extra: Group By (All Departments)</a:t>
            </a:r>
          </a:p>
        </p:txBody>
      </p:sp>
      <p:grpSp>
        <p:nvGrpSpPr>
          <p:cNvPr id="93188" name="Group 4"/>
          <p:cNvGrpSpPr>
            <a:grpSpLocks/>
          </p:cNvGrpSpPr>
          <p:nvPr/>
        </p:nvGrpSpPr>
        <p:grpSpPr bwMode="auto">
          <a:xfrm>
            <a:off x="304800" y="304800"/>
            <a:ext cx="3962400" cy="1905000"/>
            <a:chOff x="288" y="336"/>
            <a:chExt cx="2496" cy="1200"/>
          </a:xfrm>
        </p:grpSpPr>
        <p:pic>
          <p:nvPicPr>
            <p:cNvPr id="83977" name="Picture 5"/>
            <p:cNvPicPr>
              <a:picLocks noChangeAspect="1" noChangeArrowheads="1"/>
            </p:cNvPicPr>
            <p:nvPr/>
          </p:nvPicPr>
          <p:blipFill>
            <a:blip r:embed="rId3"/>
            <a:srcRect l="32500" t="31250" r="35001" b="47917"/>
            <a:stretch>
              <a:fillRect/>
            </a:stretch>
          </p:blipFill>
          <p:spPr bwMode="auto">
            <a:xfrm>
              <a:off x="288" y="576"/>
              <a:ext cx="2496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978" name="Text Box 6"/>
            <p:cNvSpPr txBox="1">
              <a:spLocks noChangeArrowheads="1"/>
            </p:cNvSpPr>
            <p:nvPr/>
          </p:nvSpPr>
          <p:spPr bwMode="auto">
            <a:xfrm>
              <a:off x="288" y="336"/>
              <a:ext cx="1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Employees table</a:t>
              </a:r>
            </a:p>
          </p:txBody>
        </p:sp>
      </p:grpSp>
      <p:grpSp>
        <p:nvGrpSpPr>
          <p:cNvPr id="93197" name="Group 13"/>
          <p:cNvGrpSpPr>
            <a:grpSpLocks/>
          </p:cNvGrpSpPr>
          <p:nvPr/>
        </p:nvGrpSpPr>
        <p:grpSpPr bwMode="auto">
          <a:xfrm>
            <a:off x="304800" y="2362200"/>
            <a:ext cx="7543800" cy="1220788"/>
            <a:chOff x="192" y="1536"/>
            <a:chExt cx="4752" cy="769"/>
          </a:xfrm>
        </p:grpSpPr>
        <p:sp>
          <p:nvSpPr>
            <p:cNvPr id="83975" name="Rectangle 7"/>
            <p:cNvSpPr>
              <a:spLocks noChangeArrowheads="1"/>
            </p:cNvSpPr>
            <p:nvPr/>
          </p:nvSpPr>
          <p:spPr bwMode="auto">
            <a:xfrm>
              <a:off x="192" y="1728"/>
              <a:ext cx="475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r>
                <a:rPr lang="en-US" b="0"/>
                <a:t>SELECT Department_number, COUNT(*)  as DepartmentEmpTotals</a:t>
              </a:r>
            </a:p>
            <a:p>
              <a:r>
                <a:rPr lang="en-US" b="0"/>
                <a:t>FROM Employees</a:t>
              </a:r>
            </a:p>
            <a:p>
              <a:r>
                <a:rPr lang="en-US" b="0"/>
                <a:t>GROUP BY Department_number;</a:t>
              </a:r>
            </a:p>
          </p:txBody>
        </p:sp>
        <p:sp>
          <p:nvSpPr>
            <p:cNvPr id="83976" name="Text Box 9"/>
            <p:cNvSpPr txBox="1">
              <a:spLocks noChangeArrowheads="1"/>
            </p:cNvSpPr>
            <p:nvPr/>
          </p:nvSpPr>
          <p:spPr bwMode="auto">
            <a:xfrm>
              <a:off x="192" y="1536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SQL</a:t>
              </a:r>
            </a:p>
          </p:txBody>
        </p:sp>
      </p:grpSp>
      <p:grpSp>
        <p:nvGrpSpPr>
          <p:cNvPr id="93195" name="Group 11"/>
          <p:cNvGrpSpPr>
            <a:grpSpLocks/>
          </p:cNvGrpSpPr>
          <p:nvPr/>
        </p:nvGrpSpPr>
        <p:grpSpPr bwMode="auto">
          <a:xfrm>
            <a:off x="304800" y="3733800"/>
            <a:ext cx="3048000" cy="1633538"/>
            <a:chOff x="192" y="2592"/>
            <a:chExt cx="1920" cy="1029"/>
          </a:xfrm>
        </p:grpSpPr>
        <p:pic>
          <p:nvPicPr>
            <p:cNvPr id="83973" name="Picture 8"/>
            <p:cNvPicPr>
              <a:picLocks noChangeAspect="1" noChangeArrowheads="1"/>
            </p:cNvPicPr>
            <p:nvPr/>
          </p:nvPicPr>
          <p:blipFill>
            <a:blip r:embed="rId4"/>
            <a:srcRect l="8749" t="50000" r="68126" b="34375"/>
            <a:stretch>
              <a:fillRect/>
            </a:stretch>
          </p:blipFill>
          <p:spPr bwMode="auto">
            <a:xfrm>
              <a:off x="192" y="2842"/>
              <a:ext cx="1920" cy="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974" name="Text Box 10"/>
            <p:cNvSpPr txBox="1">
              <a:spLocks noChangeArrowheads="1"/>
            </p:cNvSpPr>
            <p:nvPr/>
          </p:nvSpPr>
          <p:spPr bwMode="auto">
            <a:xfrm>
              <a:off x="192" y="2592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Query result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5257800"/>
            <a:ext cx="8183563" cy="1050925"/>
          </a:xfrm>
          <a:noFill/>
        </p:spPr>
        <p:txBody>
          <a:bodyPr/>
          <a:lstStyle/>
          <a:p>
            <a:r>
              <a:rPr lang="en-US" sz="2400" smtClean="0">
                <a:effectLst/>
                <a:ea typeface="ＭＳ Ｐゴシック" pitchFamily="34" charset="-128"/>
              </a:rPr>
              <a:t>JT’s Extra: Having Clause (Bigger Dept.’s)</a:t>
            </a:r>
          </a:p>
        </p:txBody>
      </p:sp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304800" y="304800"/>
            <a:ext cx="3962400" cy="1905000"/>
            <a:chOff x="288" y="336"/>
            <a:chExt cx="2496" cy="1200"/>
          </a:xfrm>
        </p:grpSpPr>
        <p:pic>
          <p:nvPicPr>
            <p:cNvPr id="86025" name="Picture 5"/>
            <p:cNvPicPr>
              <a:picLocks noChangeAspect="1" noChangeArrowheads="1"/>
            </p:cNvPicPr>
            <p:nvPr/>
          </p:nvPicPr>
          <p:blipFill>
            <a:blip r:embed="rId3"/>
            <a:srcRect l="32500" t="31250" r="35001" b="47917"/>
            <a:stretch>
              <a:fillRect/>
            </a:stretch>
          </p:blipFill>
          <p:spPr bwMode="auto">
            <a:xfrm>
              <a:off x="288" y="576"/>
              <a:ext cx="2496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026" name="Text Box 6"/>
            <p:cNvSpPr txBox="1">
              <a:spLocks noChangeArrowheads="1"/>
            </p:cNvSpPr>
            <p:nvPr/>
          </p:nvSpPr>
          <p:spPr bwMode="auto">
            <a:xfrm>
              <a:off x="288" y="336"/>
              <a:ext cx="1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Employees table</a:t>
              </a:r>
            </a:p>
          </p:txBody>
        </p:sp>
      </p:grpSp>
      <p:grpSp>
        <p:nvGrpSpPr>
          <p:cNvPr id="94217" name="Group 9"/>
          <p:cNvGrpSpPr>
            <a:grpSpLocks/>
          </p:cNvGrpSpPr>
          <p:nvPr/>
        </p:nvGrpSpPr>
        <p:grpSpPr bwMode="auto">
          <a:xfrm>
            <a:off x="304800" y="4191000"/>
            <a:ext cx="2819400" cy="1066800"/>
            <a:chOff x="192" y="2448"/>
            <a:chExt cx="1776" cy="672"/>
          </a:xfrm>
        </p:grpSpPr>
        <p:pic>
          <p:nvPicPr>
            <p:cNvPr id="86023" name="Picture 7"/>
            <p:cNvPicPr>
              <a:picLocks noChangeAspect="1" noChangeArrowheads="1"/>
            </p:cNvPicPr>
            <p:nvPr/>
          </p:nvPicPr>
          <p:blipFill>
            <a:blip r:embed="rId4"/>
            <a:srcRect l="8749" t="50000" r="68126" b="40625"/>
            <a:stretch>
              <a:fillRect/>
            </a:stretch>
          </p:blipFill>
          <p:spPr bwMode="auto">
            <a:xfrm>
              <a:off x="192" y="2688"/>
              <a:ext cx="177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92" y="2448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Query result</a:t>
              </a:r>
            </a:p>
          </p:txBody>
        </p:sp>
      </p:grpSp>
      <p:grpSp>
        <p:nvGrpSpPr>
          <p:cNvPr id="94221" name="Group 13"/>
          <p:cNvGrpSpPr>
            <a:grpSpLocks/>
          </p:cNvGrpSpPr>
          <p:nvPr/>
        </p:nvGrpSpPr>
        <p:grpSpPr bwMode="auto">
          <a:xfrm>
            <a:off x="304800" y="2438400"/>
            <a:ext cx="7467600" cy="1495425"/>
            <a:chOff x="192" y="1536"/>
            <a:chExt cx="4704" cy="942"/>
          </a:xfrm>
        </p:grpSpPr>
        <p:sp>
          <p:nvSpPr>
            <p:cNvPr id="86021" name="Rectangle 10"/>
            <p:cNvSpPr>
              <a:spLocks noChangeArrowheads="1"/>
            </p:cNvSpPr>
            <p:nvPr/>
          </p:nvSpPr>
          <p:spPr bwMode="auto">
            <a:xfrm>
              <a:off x="192" y="1728"/>
              <a:ext cx="470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r>
                <a:rPr lang="en-US" b="0"/>
                <a:t>SELECT Department_number, COUNT(*)  as DepartmentEmpTotals</a:t>
              </a:r>
            </a:p>
            <a:p>
              <a:r>
                <a:rPr lang="en-US" b="0"/>
                <a:t>FROM Employees</a:t>
              </a:r>
            </a:p>
            <a:p>
              <a:r>
                <a:rPr lang="en-US" b="0"/>
                <a:t>GROUP BY Department_number</a:t>
              </a:r>
            </a:p>
            <a:p>
              <a:r>
                <a:rPr lang="en-US" b="0"/>
                <a:t>HAVING COUNT(*)&gt;1</a:t>
              </a:r>
            </a:p>
          </p:txBody>
        </p:sp>
        <p:sp>
          <p:nvSpPr>
            <p:cNvPr id="86022" name="Text Box 11"/>
            <p:cNvSpPr txBox="1">
              <a:spLocks noChangeArrowheads="1"/>
            </p:cNvSpPr>
            <p:nvPr/>
          </p:nvSpPr>
          <p:spPr bwMode="auto">
            <a:xfrm>
              <a:off x="192" y="1536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SQL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HAVING Clause</a:t>
            </a:r>
            <a:endParaRPr lang="en-US" dirty="0"/>
          </a:p>
        </p:txBody>
      </p:sp>
      <p:sp>
        <p:nvSpPr>
          <p:cNvPr id="55298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D7435F-8B48-48D2-B002-C607B36C2B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/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/>
          <a:srcRect l="4938" t="21960" r="53580" b="58430"/>
          <a:stretch>
            <a:fillRect/>
          </a:stretch>
        </p:blipFill>
        <p:spPr bwMode="auto">
          <a:xfrm>
            <a:off x="685800" y="609600"/>
            <a:ext cx="640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 l="12381" t="13255" r="72858" b="72710"/>
          <a:stretch>
            <a:fillRect/>
          </a:stretch>
        </p:blipFill>
        <p:spPr bwMode="auto">
          <a:xfrm>
            <a:off x="1905000" y="2438400"/>
            <a:ext cx="49863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HAVING Clause</a:t>
            </a:r>
            <a:endParaRPr lang="en-US" dirty="0"/>
          </a:p>
        </p:txBody>
      </p:sp>
      <p:sp>
        <p:nvSpPr>
          <p:cNvPr id="56322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117D95-42E4-4499-85F3-F45FACFA7A3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 l="12381" t="13255" r="74536" b="73450"/>
          <a:stretch>
            <a:fillRect/>
          </a:stretch>
        </p:blipFill>
        <p:spPr bwMode="auto">
          <a:xfrm>
            <a:off x="457200" y="2743200"/>
            <a:ext cx="38862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 l="12381" t="13255" r="74286" b="75829"/>
          <a:stretch>
            <a:fillRect/>
          </a:stretch>
        </p:blipFill>
        <p:spPr bwMode="auto">
          <a:xfrm>
            <a:off x="5334000" y="3048000"/>
            <a:ext cx="335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572000" y="3657600"/>
            <a:ext cx="609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pic>
        <p:nvPicPr>
          <p:cNvPr id="90118" name="Picture 2"/>
          <p:cNvPicPr>
            <a:picLocks noChangeAspect="1" noChangeArrowheads="1"/>
          </p:cNvPicPr>
          <p:nvPr/>
        </p:nvPicPr>
        <p:blipFill>
          <a:blip r:embed="rId5"/>
          <a:srcRect l="4938" t="68236" r="53580" b="8235"/>
          <a:stretch>
            <a:fillRect/>
          </a:stretch>
        </p:blipFill>
        <p:spPr bwMode="auto">
          <a:xfrm>
            <a:off x="609600" y="381000"/>
            <a:ext cx="640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HAVING Clause</a:t>
            </a:r>
            <a:endParaRPr lang="en-US" dirty="0"/>
          </a:p>
        </p:txBody>
      </p:sp>
      <p:sp>
        <p:nvSpPr>
          <p:cNvPr id="57346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2949AE-752A-43C5-A0A1-702FE3621B6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/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3"/>
          <a:srcRect l="4938" t="66667" r="53580" b="8235"/>
          <a:stretch>
            <a:fillRect/>
          </a:stretch>
        </p:blipFill>
        <p:spPr bwMode="auto">
          <a:xfrm>
            <a:off x="533400" y="381000"/>
            <a:ext cx="640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4"/>
          <a:srcRect l="12381" t="13255" r="69048" b="53996"/>
          <a:stretch>
            <a:fillRect/>
          </a:stretch>
        </p:blipFill>
        <p:spPr bwMode="auto">
          <a:xfrm>
            <a:off x="5562600" y="2895600"/>
            <a:ext cx="2971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EXISTS – Optional Reading</a:t>
            </a:r>
            <a:endParaRPr lang="en-US" dirty="0"/>
          </a:p>
        </p:txBody>
      </p:sp>
      <p:sp>
        <p:nvSpPr>
          <p:cNvPr id="60418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BE824E-4FBA-4BF2-B0EF-832994BE9B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/>
          </a:p>
        </p:txBody>
      </p:sp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2"/>
          <a:srcRect l="8395" t="29021" r="21481" b="33333"/>
          <a:stretch>
            <a:fillRect/>
          </a:stretch>
        </p:blipFill>
        <p:spPr bwMode="auto">
          <a:xfrm>
            <a:off x="609600" y="1295400"/>
            <a:ext cx="81153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 bwMode="auto">
          <a:xfrm>
            <a:off x="533400" y="5638800"/>
            <a:ext cx="8183563" cy="627063"/>
          </a:xfrm>
        </p:spPr>
        <p:txBody>
          <a:bodyPr/>
          <a:lstStyle/>
          <a:p>
            <a:pPr eaLnBrk="1" hangingPunct="1"/>
            <a:r>
              <a:rPr lang="en-US" sz="3200" smtClean="0">
                <a:effectLst/>
                <a:ea typeface="ＭＳ Ｐゴシック" pitchFamily="34" charset="-128"/>
              </a:rPr>
              <a:t>JT’s Extra: Join Example</a:t>
            </a: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 l="5498" t="18750" r="62184" b="60138"/>
          <a:stretch>
            <a:fillRect/>
          </a:stretch>
        </p:blipFill>
        <p:spPr bwMode="auto">
          <a:xfrm>
            <a:off x="381000" y="304800"/>
            <a:ext cx="67818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 l="5516" t="18750" r="73897" b="65073"/>
          <a:stretch>
            <a:fillRect/>
          </a:stretch>
        </p:blipFill>
        <p:spPr bwMode="auto">
          <a:xfrm>
            <a:off x="3505200" y="3200400"/>
            <a:ext cx="533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 bwMode="auto">
          <a:xfrm>
            <a:off x="503238" y="5410200"/>
            <a:ext cx="8183562" cy="627063"/>
          </a:xfrm>
        </p:spPr>
        <p:txBody>
          <a:bodyPr/>
          <a:lstStyle/>
          <a:p>
            <a:pPr eaLnBrk="1" hangingPunct="1"/>
            <a:r>
              <a:rPr lang="en-US" sz="3200" smtClean="0">
                <a:effectLst/>
                <a:ea typeface="ＭＳ Ｐゴシック" pitchFamily="34" charset="-128"/>
              </a:rPr>
              <a:t>JT’s Extra: Query For Join Example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SELECT *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FROM Employees, Departments;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smtClean="0">
                <a:effectLst/>
                <a:ea typeface="ＭＳ Ｐゴシック" pitchFamily="34" charset="-128"/>
              </a:rPr>
              <a:t>JT’s Extra: Result Of The Query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 l="9181" t="20833" r="36250" b="58334"/>
          <a:stretch>
            <a:fillRect/>
          </a:stretch>
        </p:blipFill>
        <p:spPr bwMode="auto">
          <a:xfrm>
            <a:off x="304800" y="1143000"/>
            <a:ext cx="85344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737" name="Group 9"/>
          <p:cNvGrpSpPr>
            <a:grpSpLocks/>
          </p:cNvGrpSpPr>
          <p:nvPr/>
        </p:nvGrpSpPr>
        <p:grpSpPr bwMode="auto">
          <a:xfrm>
            <a:off x="0" y="1447800"/>
            <a:ext cx="8534400" cy="4114800"/>
            <a:chOff x="0" y="912"/>
            <a:chExt cx="5376" cy="2592"/>
          </a:xfrm>
        </p:grpSpPr>
        <p:sp>
          <p:nvSpPr>
            <p:cNvPr id="23556" name="Line 6"/>
            <p:cNvSpPr>
              <a:spLocks noChangeShapeType="1"/>
            </p:cNvSpPr>
            <p:nvPr/>
          </p:nvSpPr>
          <p:spPr bwMode="auto">
            <a:xfrm flipH="1" flipV="1">
              <a:off x="2352" y="1872"/>
              <a:ext cx="432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7" name="Rectangle 7"/>
            <p:cNvSpPr>
              <a:spLocks noChangeArrowheads="1"/>
            </p:cNvSpPr>
            <p:nvPr/>
          </p:nvSpPr>
          <p:spPr bwMode="auto">
            <a:xfrm>
              <a:off x="2736" y="2304"/>
              <a:ext cx="240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>
                  <a:solidFill>
                    <a:srgbClr val="993300"/>
                  </a:solidFill>
                </a:rPr>
                <a:t>James Tam is only in Department 1 but the query yields all possible combinations (whether they actually occur in the data or not)</a:t>
              </a:r>
            </a:p>
          </p:txBody>
        </p:sp>
        <p:sp>
          <p:nvSpPr>
            <p:cNvPr id="23558" name="Oval 5"/>
            <p:cNvSpPr>
              <a:spLocks noChangeArrowheads="1"/>
            </p:cNvSpPr>
            <p:nvPr/>
          </p:nvSpPr>
          <p:spPr bwMode="auto">
            <a:xfrm>
              <a:off x="0" y="912"/>
              <a:ext cx="5376" cy="9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PROJECT x DEPARTMENT</a:t>
            </a:r>
            <a:endParaRPr lang="en-US" dirty="0"/>
          </a:p>
        </p:txBody>
      </p:sp>
      <p:sp>
        <p:nvSpPr>
          <p:cNvPr id="19458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C6FF65-C8E2-438B-B102-E8AF0CC3E3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 l="12381" t="13255" r="78311" b="80835"/>
          <a:stretch>
            <a:fillRect/>
          </a:stretch>
        </p:blipFill>
        <p:spPr bwMode="auto">
          <a:xfrm>
            <a:off x="533400" y="533400"/>
            <a:ext cx="47164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2381" t="13353" r="39523" b="57018"/>
          <a:stretch>
            <a:fillRect/>
          </a:stretch>
        </p:blipFill>
        <p:spPr bwMode="auto">
          <a:xfrm>
            <a:off x="685800" y="2438400"/>
            <a:ext cx="769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peeking</Template>
  <TotalTime>1339</TotalTime>
  <Words>852</Words>
  <Application>Microsoft Office PowerPoint</Application>
  <PresentationFormat>On-screen Show (4:3)</PresentationFormat>
  <Paragraphs>211</Paragraphs>
  <Slides>58</Slides>
  <Notes>26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Aspect</vt:lpstr>
      <vt:lpstr>4 Database Queries</vt:lpstr>
      <vt:lpstr>Reading Assignment</vt:lpstr>
      <vt:lpstr>Join Queries</vt:lpstr>
      <vt:lpstr>Objectives</vt:lpstr>
      <vt:lpstr>JT’s Extra: Set Multiplication</vt:lpstr>
      <vt:lpstr>JT’s Extra: Join Example</vt:lpstr>
      <vt:lpstr>JT’s Extra: Query For Join Example</vt:lpstr>
      <vt:lpstr>JT’s Extra: Result Of The Query</vt:lpstr>
      <vt:lpstr>PROJECT x DEPARTMENT</vt:lpstr>
      <vt:lpstr>QBE</vt:lpstr>
      <vt:lpstr>JT’s Extra: Join Of Actual Cases From The Database</vt:lpstr>
      <vt:lpstr>JT’s Extra: MS-Access SQL Query</vt:lpstr>
      <vt:lpstr>JT’s Extra: Query Results</vt:lpstr>
      <vt:lpstr>Where Dnumbers Match</vt:lpstr>
      <vt:lpstr>Natural Join</vt:lpstr>
      <vt:lpstr>Natural Join Condition</vt:lpstr>
      <vt:lpstr>Natural Join Result</vt:lpstr>
      <vt:lpstr>Natural Join Result</vt:lpstr>
      <vt:lpstr>Default QBE Joins in ACCESS </vt:lpstr>
      <vt:lpstr>QBE with Explicit Join</vt:lpstr>
      <vt:lpstr>JT’s Extra: Effect Of QBE With Explicit Join </vt:lpstr>
      <vt:lpstr>Join Example</vt:lpstr>
      <vt:lpstr>Determining the Result of a Join Query</vt:lpstr>
      <vt:lpstr>Reduce the size of the joined tables</vt:lpstr>
      <vt:lpstr>PowerPoint Presentation</vt:lpstr>
      <vt:lpstr>Multiply the resulting relations and project</vt:lpstr>
      <vt:lpstr>JT: Deriving The Result (Set Multiplication “All Combinations”</vt:lpstr>
      <vt:lpstr>JT: More Filtering Based On Last Condiition</vt:lpstr>
      <vt:lpstr>Apply the join condition</vt:lpstr>
      <vt:lpstr>PowerPoint Presentation</vt:lpstr>
      <vt:lpstr>Aggregate Functions, Ordering, &amp; Grouping</vt:lpstr>
      <vt:lpstr>Objectives</vt:lpstr>
      <vt:lpstr>JT’s Extra: Basic Parts Of An SQL Query</vt:lpstr>
      <vt:lpstr>JT’s Extra: ‘Order By’ (Data and Query)</vt:lpstr>
      <vt:lpstr>JT’s Extra: Query Results</vt:lpstr>
      <vt:lpstr>Order By Clause</vt:lpstr>
      <vt:lpstr>Descending Order</vt:lpstr>
      <vt:lpstr>Order By Clause</vt:lpstr>
      <vt:lpstr>Aggregate Functions1</vt:lpstr>
      <vt:lpstr>JT’s Extra: SUM</vt:lpstr>
      <vt:lpstr>Sum</vt:lpstr>
      <vt:lpstr>COUNT</vt:lpstr>
      <vt:lpstr>AVG</vt:lpstr>
      <vt:lpstr>Exercise</vt:lpstr>
      <vt:lpstr>MIN</vt:lpstr>
      <vt:lpstr>Exercise</vt:lpstr>
      <vt:lpstr>MAX</vt:lpstr>
      <vt:lpstr>PowerPoint Presentation</vt:lpstr>
      <vt:lpstr>Grouping Calculations</vt:lpstr>
      <vt:lpstr>JT’s Extra: Group By (Small Example)</vt:lpstr>
      <vt:lpstr>GROUP BY</vt:lpstr>
      <vt:lpstr>HAVING Clause</vt:lpstr>
      <vt:lpstr>JT’s Extra: Group By (All Departments)</vt:lpstr>
      <vt:lpstr>JT’s Extra: Having Clause (Bigger Dept.’s)</vt:lpstr>
      <vt:lpstr>HAVING Clause</vt:lpstr>
      <vt:lpstr>HAVING Clause</vt:lpstr>
      <vt:lpstr>HAVING Clause</vt:lpstr>
      <vt:lpstr>EXISTS – Optional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</dc:title>
  <dc:creator>kawash</dc:creator>
  <cp:lastModifiedBy>sysman</cp:lastModifiedBy>
  <cp:revision>183</cp:revision>
  <dcterms:created xsi:type="dcterms:W3CDTF">2006-08-16T00:00:00Z</dcterms:created>
  <dcterms:modified xsi:type="dcterms:W3CDTF">2014-03-19T20:05:25Z</dcterms:modified>
</cp:coreProperties>
</file>